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handoutMasterIdLst>
    <p:handoutMasterId r:id="rId31"/>
  </p:handoutMasterIdLst>
  <p:sldIdLst>
    <p:sldId id="256" r:id="rId5"/>
    <p:sldId id="257" r:id="rId6"/>
    <p:sldId id="336" r:id="rId7"/>
    <p:sldId id="337" r:id="rId8"/>
    <p:sldId id="338" r:id="rId9"/>
    <p:sldId id="339" r:id="rId10"/>
    <p:sldId id="340" r:id="rId11"/>
    <p:sldId id="341" r:id="rId12"/>
    <p:sldId id="342" r:id="rId13"/>
    <p:sldId id="346" r:id="rId14"/>
    <p:sldId id="344" r:id="rId15"/>
    <p:sldId id="345" r:id="rId16"/>
    <p:sldId id="328" r:id="rId17"/>
    <p:sldId id="329" r:id="rId18"/>
    <p:sldId id="330" r:id="rId19"/>
    <p:sldId id="303" r:id="rId20"/>
    <p:sldId id="304" r:id="rId21"/>
    <p:sldId id="270" r:id="rId22"/>
    <p:sldId id="301" r:id="rId23"/>
    <p:sldId id="302" r:id="rId24"/>
    <p:sldId id="297" r:id="rId25"/>
    <p:sldId id="331" r:id="rId26"/>
    <p:sldId id="332" r:id="rId27"/>
    <p:sldId id="334" r:id="rId28"/>
    <p:sldId id="335" r:id="rId29"/>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suji, Kazuhiro(CQQA)辻 和宏" initials="TK和" lastIdx="2" clrIdx="0">
    <p:extLst>
      <p:ext uri="{19B8F6BF-5375-455C-9EA6-DF929625EA0E}">
        <p15:presenceInfo xmlns:p15="http://schemas.microsoft.com/office/powerpoint/2012/main" userId="S-1-5-21-1599100049-1554477148-1788637320-50502" providerId="AD"/>
      </p:ext>
    </p:extLst>
  </p:cmAuthor>
  <p:cmAuthor id="2" name="Naohide Hori" initials="NH" lastIdx="1" clrIdx="1"/>
  <p:cmAuthor id="3" name="製薬協・GMP部会（登録用）" initials="製薬" lastIdx="2" clrIdx="2">
    <p:extLst>
      <p:ext uri="{19B8F6BF-5375-455C-9EA6-DF929625EA0E}">
        <p15:presenceInfo xmlns:p15="http://schemas.microsoft.com/office/powerpoint/2012/main" userId="S::ph630@jpma.onmicrosoft.com::f9f249ce-1eaa-438f-808b-93fc02bb2993" providerId="AD"/>
      </p:ext>
    </p:extLst>
  </p:cmAuthor>
  <p:cmAuthor id="4" name="医薬信頼性保証室共有PC D10311H27-T22" initials="医薬信頼性保証室共有PC" lastIdx="6" clrIdx="3">
    <p:extLst>
      <p:ext uri="{19B8F6BF-5375-455C-9EA6-DF929625EA0E}">
        <p15:presenceInfo xmlns:p15="http://schemas.microsoft.com/office/powerpoint/2012/main" userId="S-1-5-21-2481254930-1567923745-3672084034-7698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347" autoAdjust="0"/>
    <p:restoredTop sz="71198" autoAdjust="0"/>
  </p:normalViewPr>
  <p:slideViewPr>
    <p:cSldViewPr snapToGrid="0">
      <p:cViewPr>
        <p:scale>
          <a:sx n="66" d="100"/>
          <a:sy n="66" d="100"/>
        </p:scale>
        <p:origin x="318" y="234"/>
      </p:cViewPr>
      <p:guideLst/>
    </p:cSldViewPr>
  </p:slideViewPr>
  <p:notesTextViewPr>
    <p:cViewPr>
      <p:scale>
        <a:sx n="125" d="100"/>
        <a:sy n="125" d="100"/>
      </p:scale>
      <p:origin x="0" y="0"/>
    </p:cViewPr>
  </p:notesTextViewPr>
  <p:sorterViewPr>
    <p:cViewPr>
      <p:scale>
        <a:sx n="101" d="100"/>
        <a:sy n="101" d="100"/>
      </p:scale>
      <p:origin x="0" y="-5532"/>
    </p:cViewPr>
  </p:sorterViewPr>
  <p:notesViewPr>
    <p:cSldViewPr snapToGrid="0">
      <p:cViewPr varScale="1">
        <p:scale>
          <a:sx n="74" d="100"/>
          <a:sy n="74" d="100"/>
        </p:scale>
        <p:origin x="2124"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製薬協・GMP部会（登録用）" userId="S::ph630@jpma.onmicrosoft.com::f9f249ce-1eaa-438f-808b-93fc02bb2993" providerId="AD" clId="Web-{B5E717B9-63A9-B8D6-E5A7-2FFC7277E6D8}"/>
    <pc:docChg chg="">
      <pc:chgData name="製薬協・GMP部会（登録用）" userId="S::ph630@jpma.onmicrosoft.com::f9f249ce-1eaa-438f-808b-93fc02bb2993" providerId="AD" clId="Web-{B5E717B9-63A9-B8D6-E5A7-2FFC7277E6D8}" dt="2019-03-25T05:42:03.342" v="1"/>
      <pc:docMkLst>
        <pc:docMk/>
      </pc:docMkLst>
      <pc:sldChg chg="addCm">
        <pc:chgData name="製薬協・GMP部会（登録用）" userId="S::ph630@jpma.onmicrosoft.com::f9f249ce-1eaa-438f-808b-93fc02bb2993" providerId="AD" clId="Web-{B5E717B9-63A9-B8D6-E5A7-2FFC7277E6D8}" dt="2019-03-25T05:40:09.685" v="0"/>
        <pc:sldMkLst>
          <pc:docMk/>
          <pc:sldMk cId="991826249" sldId="295"/>
        </pc:sldMkLst>
      </pc:sldChg>
      <pc:sldChg chg="addCm">
        <pc:chgData name="製薬協・GMP部会（登録用）" userId="S::ph630@jpma.onmicrosoft.com::f9f249ce-1eaa-438f-808b-93fc02bb2993" providerId="AD" clId="Web-{B5E717B9-63A9-B8D6-E5A7-2FFC7277E6D8}" dt="2019-03-25T05:42:03.342" v="1"/>
        <pc:sldMkLst>
          <pc:docMk/>
          <pc:sldMk cId="4242917113" sldId="296"/>
        </pc:sldMkLst>
      </pc:sldChg>
    </pc:docChg>
  </pc:docChgLst>
</pc:chgInfo>
</file>

<file path=ppt/diagrams/_rels/data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 Id="rId4" Type="http://schemas.openxmlformats.org/officeDocument/2006/relationships/image" Target="../media/image23.png"/></Relationships>
</file>

<file path=ppt/diagrams/_rels/drawing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 Id="rId4" Type="http://schemas.openxmlformats.org/officeDocument/2006/relationships/image" Target="../media/image2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9BF448-5AF3-4F0A-BC21-8B090A7B17A7}" type="doc">
      <dgm:prSet loTypeId="urn:microsoft.com/office/officeart/2009/3/layout/DescendingProcess" loCatId="process" qsTypeId="urn:microsoft.com/office/officeart/2005/8/quickstyle/simple1" qsCatId="simple" csTypeId="urn:microsoft.com/office/officeart/2005/8/colors/accent1_2" csCatId="accent1" phldr="1"/>
      <dgm:spPr/>
      <dgm:t>
        <a:bodyPr/>
        <a:lstStyle/>
        <a:p>
          <a:endParaRPr kumimoji="1" lang="ja-JP" altLang="en-US"/>
        </a:p>
      </dgm:t>
    </dgm:pt>
    <dgm:pt modelId="{352CB217-B199-4DCF-810E-BE0AED73472F}">
      <dgm:prSet phldrT="[テキスト]" custT="1"/>
      <dgm:spPr/>
      <dgm:t>
        <a:bodyPr/>
        <a:lstStyle/>
        <a:p>
          <a:r>
            <a:rPr kumimoji="1" lang="ja-JP" altLang="en-US" sz="2400" dirty="0">
              <a:ln>
                <a:solidFill>
                  <a:srgbClr val="7030A0"/>
                </a:solidFill>
              </a:ln>
              <a:latin typeface="HG丸ｺﾞｼｯｸM-PRO" panose="020F0600000000000000" pitchFamily="50" charset="-128"/>
              <a:ea typeface="HG丸ｺﾞｼｯｸM-PRO" panose="020F0600000000000000" pitchFamily="50" charset="-128"/>
            </a:rPr>
            <a:t>手順書に従って</a:t>
          </a:r>
        </a:p>
      </dgm:t>
    </dgm:pt>
    <dgm:pt modelId="{CB390928-6115-4857-AA00-15B037A3F029}" type="parTrans" cxnId="{2AD2BA4F-30C0-4F88-92EA-FB4111898BE6}">
      <dgm:prSet/>
      <dgm:spPr/>
      <dgm:t>
        <a:bodyPr/>
        <a:lstStyle/>
        <a:p>
          <a:endParaRPr kumimoji="1" lang="ja-JP" altLang="en-US"/>
        </a:p>
      </dgm:t>
    </dgm:pt>
    <dgm:pt modelId="{F6C33327-5FD8-4CEB-8AE8-9CE36F0926FB}" type="sibTrans" cxnId="{2AD2BA4F-30C0-4F88-92EA-FB4111898BE6}">
      <dgm:prSet/>
      <dgm:spPr/>
      <dgm:t>
        <a:bodyPr/>
        <a:lstStyle/>
        <a:p>
          <a:endParaRPr kumimoji="1" lang="ja-JP" altLang="en-US"/>
        </a:p>
      </dgm:t>
    </dgm:pt>
    <dgm:pt modelId="{DD4C5E11-125D-4E5B-830D-94E32308611D}">
      <dgm:prSet phldrT="[テキスト]" custT="1"/>
      <dgm:spPr/>
      <dgm:t>
        <a:bodyPr/>
        <a:lstStyle/>
        <a:p>
          <a:r>
            <a:rPr kumimoji="1" lang="ja-JP" altLang="en-US" sz="2400" dirty="0">
              <a:ln>
                <a:solidFill>
                  <a:srgbClr val="7030A0"/>
                </a:solidFill>
              </a:ln>
              <a:latin typeface="HG丸ｺﾞｼｯｸM-PRO" panose="020F0600000000000000" pitchFamily="50" charset="-128"/>
              <a:ea typeface="HG丸ｺﾞｼｯｸM-PRO" panose="020F0600000000000000" pitchFamily="50" charset="-128"/>
            </a:rPr>
            <a:t>作業を行い</a:t>
          </a:r>
        </a:p>
      </dgm:t>
    </dgm:pt>
    <dgm:pt modelId="{3A01AC21-3ED4-47BB-8FC0-DA5D9DB01B7C}" type="parTrans" cxnId="{BA608079-95AC-4257-A32C-0E16972FC8FA}">
      <dgm:prSet/>
      <dgm:spPr/>
      <dgm:t>
        <a:bodyPr/>
        <a:lstStyle/>
        <a:p>
          <a:endParaRPr kumimoji="1" lang="ja-JP" altLang="en-US"/>
        </a:p>
      </dgm:t>
    </dgm:pt>
    <dgm:pt modelId="{59EF9CEF-AAD9-45D2-9459-498F2305B576}" type="sibTrans" cxnId="{BA608079-95AC-4257-A32C-0E16972FC8FA}">
      <dgm:prSet/>
      <dgm:spPr/>
      <dgm:t>
        <a:bodyPr/>
        <a:lstStyle/>
        <a:p>
          <a:endParaRPr kumimoji="1" lang="ja-JP" altLang="en-US"/>
        </a:p>
      </dgm:t>
    </dgm:pt>
    <dgm:pt modelId="{756F0E81-1AF6-4689-B238-97CF2B0291CC}">
      <dgm:prSet phldrT="[テキスト]" custT="1"/>
      <dgm:spPr/>
      <dgm:t>
        <a:bodyPr/>
        <a:lstStyle/>
        <a:p>
          <a:r>
            <a:rPr kumimoji="1" lang="ja-JP" altLang="en-US" sz="2400" dirty="0">
              <a:ln>
                <a:solidFill>
                  <a:srgbClr val="7030A0"/>
                </a:solidFill>
              </a:ln>
              <a:latin typeface="HG丸ｺﾞｼｯｸM-PRO" panose="020F0600000000000000" pitchFamily="50" charset="-128"/>
              <a:ea typeface="HG丸ｺﾞｼｯｸM-PRO" panose="020F0600000000000000" pitchFamily="50" charset="-128"/>
            </a:rPr>
            <a:t>作業と同時に</a:t>
          </a:r>
        </a:p>
      </dgm:t>
    </dgm:pt>
    <dgm:pt modelId="{85C26599-8ACF-4A84-8307-03D212C45DC0}" type="parTrans" cxnId="{356C2C1C-CCF7-40C2-8A59-48453489380E}">
      <dgm:prSet/>
      <dgm:spPr/>
      <dgm:t>
        <a:bodyPr/>
        <a:lstStyle/>
        <a:p>
          <a:endParaRPr kumimoji="1" lang="ja-JP" altLang="en-US"/>
        </a:p>
      </dgm:t>
    </dgm:pt>
    <dgm:pt modelId="{85BBD86E-6900-4DAB-AE82-5B6671250683}" type="sibTrans" cxnId="{356C2C1C-CCF7-40C2-8A59-48453489380E}">
      <dgm:prSet/>
      <dgm:spPr/>
      <dgm:t>
        <a:bodyPr/>
        <a:lstStyle/>
        <a:p>
          <a:endParaRPr kumimoji="1" lang="ja-JP" altLang="en-US"/>
        </a:p>
      </dgm:t>
    </dgm:pt>
    <dgm:pt modelId="{F6CAC7D1-7BD1-49DD-895F-599E55340D6E}">
      <dgm:prSet phldrT="[テキスト]" custT="1"/>
      <dgm:spPr/>
      <dgm:t>
        <a:bodyPr/>
        <a:lstStyle/>
        <a:p>
          <a:r>
            <a:rPr kumimoji="1" lang="ja-JP" altLang="en-US" sz="2400" dirty="0">
              <a:ln>
                <a:solidFill>
                  <a:srgbClr val="7030A0"/>
                </a:solidFill>
              </a:ln>
              <a:latin typeface="HG丸ｺﾞｼｯｸM-PRO" panose="020F0600000000000000" pitchFamily="50" charset="-128"/>
              <a:ea typeface="HG丸ｺﾞｼｯｸM-PRO" panose="020F0600000000000000" pitchFamily="50" charset="-128"/>
            </a:rPr>
            <a:t>記録を残す</a:t>
          </a:r>
        </a:p>
      </dgm:t>
    </dgm:pt>
    <dgm:pt modelId="{4443CF0D-FB99-4FA2-B1A3-156CA03942F5}" type="parTrans" cxnId="{0C077392-E521-4A04-BD9D-62DBA07C8E8D}">
      <dgm:prSet/>
      <dgm:spPr/>
      <dgm:t>
        <a:bodyPr/>
        <a:lstStyle/>
        <a:p>
          <a:endParaRPr kumimoji="1" lang="ja-JP" altLang="en-US"/>
        </a:p>
      </dgm:t>
    </dgm:pt>
    <dgm:pt modelId="{581127F1-1E5B-404F-A298-202B8D01E915}" type="sibTrans" cxnId="{0C077392-E521-4A04-BD9D-62DBA07C8E8D}">
      <dgm:prSet/>
      <dgm:spPr/>
      <dgm:t>
        <a:bodyPr/>
        <a:lstStyle/>
        <a:p>
          <a:endParaRPr kumimoji="1" lang="ja-JP" altLang="en-US"/>
        </a:p>
      </dgm:t>
    </dgm:pt>
    <dgm:pt modelId="{A5724FAC-BA7D-44E6-BA79-69E52CF95181}">
      <dgm:prSet phldrT="[テキスト]" custT="1"/>
      <dgm:spPr/>
      <dgm:t>
        <a:bodyPr/>
        <a:lstStyle/>
        <a:p>
          <a:pPr>
            <a:lnSpc>
              <a:spcPct val="80000"/>
            </a:lnSpc>
            <a:spcAft>
              <a:spcPts val="0"/>
            </a:spcAft>
          </a:pPr>
          <a:r>
            <a:rPr kumimoji="1" lang="ja-JP" altLang="en-US" sz="2800" dirty="0">
              <a:ln>
                <a:solidFill>
                  <a:schemeClr val="accent6">
                    <a:lumMod val="50000"/>
                  </a:schemeClr>
                </a:solidFill>
              </a:ln>
              <a:solidFill>
                <a:schemeClr val="tx1"/>
              </a:solidFill>
              <a:latin typeface="HG丸ｺﾞｼｯｸM-PRO" panose="020F0600000000000000" pitchFamily="50" charset="-128"/>
              <a:ea typeface="HG丸ｺﾞｼｯｸM-PRO" panose="020F0600000000000000" pitchFamily="50" charset="-128"/>
            </a:rPr>
            <a:t>記録</a:t>
          </a:r>
          <a:r>
            <a:rPr kumimoji="1" lang="en-US" altLang="ja-JP" sz="2800" dirty="0">
              <a:ln>
                <a:solidFill>
                  <a:schemeClr val="accent6">
                    <a:lumMod val="50000"/>
                  </a:schemeClr>
                </a:solidFill>
              </a:ln>
              <a:solidFill>
                <a:schemeClr val="tx1"/>
              </a:solidFill>
              <a:latin typeface="HG丸ｺﾞｼｯｸM-PRO" panose="020F0600000000000000" pitchFamily="50" charset="-128"/>
              <a:ea typeface="HG丸ｺﾞｼｯｸM-PRO" panose="020F0600000000000000" pitchFamily="50" charset="-128"/>
            </a:rPr>
            <a:t>(</a:t>
          </a:r>
          <a:r>
            <a:rPr kumimoji="1" lang="ja-JP" altLang="en-US" sz="2800" dirty="0">
              <a:ln>
                <a:solidFill>
                  <a:schemeClr val="accent6">
                    <a:lumMod val="50000"/>
                  </a:schemeClr>
                </a:solidFill>
              </a:ln>
              <a:solidFill>
                <a:schemeClr val="tx1"/>
              </a:solidFill>
              <a:latin typeface="HG丸ｺﾞｼｯｸM-PRO" panose="020F0600000000000000" pitchFamily="50" charset="-128"/>
              <a:ea typeface="HG丸ｺﾞｼｯｸM-PRO" panose="020F0600000000000000" pitchFamily="50" charset="-128"/>
            </a:rPr>
            <a:t>データ</a:t>
          </a:r>
          <a:r>
            <a:rPr kumimoji="1" lang="en-US" altLang="ja-JP" sz="2800" dirty="0">
              <a:ln>
                <a:solidFill>
                  <a:schemeClr val="accent6">
                    <a:lumMod val="50000"/>
                  </a:schemeClr>
                </a:solidFill>
              </a:ln>
              <a:solidFill>
                <a:schemeClr val="tx1"/>
              </a:solidFill>
              <a:latin typeface="HG丸ｺﾞｼｯｸM-PRO" panose="020F0600000000000000" pitchFamily="50" charset="-128"/>
              <a:ea typeface="HG丸ｺﾞｼｯｸM-PRO" panose="020F0600000000000000" pitchFamily="50" charset="-128"/>
            </a:rPr>
            <a:t>)</a:t>
          </a:r>
          <a:r>
            <a:rPr kumimoji="1" lang="ja-JP" altLang="en-US" sz="2800" dirty="0" err="1">
              <a:ln>
                <a:solidFill>
                  <a:schemeClr val="accent6">
                    <a:lumMod val="50000"/>
                  </a:schemeClr>
                </a:solidFill>
              </a:ln>
              <a:solidFill>
                <a:schemeClr val="tx1"/>
              </a:solidFill>
              <a:latin typeface="HG丸ｺﾞｼｯｸM-PRO" panose="020F0600000000000000" pitchFamily="50" charset="-128"/>
              <a:ea typeface="HG丸ｺﾞｼｯｸM-PRO" panose="020F0600000000000000" pitchFamily="50" charset="-128"/>
            </a:rPr>
            <a:t>は･･</a:t>
          </a:r>
          <a:r>
            <a:rPr kumimoji="1" lang="ja-JP" altLang="en-US" sz="2800" dirty="0">
              <a:ln>
                <a:solidFill>
                  <a:schemeClr val="accent6">
                    <a:lumMod val="50000"/>
                  </a:schemeClr>
                </a:solidFill>
              </a:ln>
              <a:solidFill>
                <a:schemeClr val="tx1"/>
              </a:solidFill>
              <a:latin typeface="HG丸ｺﾞｼｯｸM-PRO" panose="020F0600000000000000" pitchFamily="50" charset="-128"/>
              <a:ea typeface="HG丸ｺﾞｼｯｸM-PRO" panose="020F0600000000000000" pitchFamily="50" charset="-128"/>
            </a:rPr>
            <a:t>･</a:t>
          </a:r>
        </a:p>
        <a:p>
          <a:pPr>
            <a:lnSpc>
              <a:spcPct val="80000"/>
            </a:lnSpc>
            <a:spcAft>
              <a:spcPts val="0"/>
            </a:spcAft>
          </a:pPr>
          <a:r>
            <a:rPr kumimoji="1" lang="ja-JP" altLang="en-US" sz="2800" dirty="0">
              <a:ln>
                <a:solidFill>
                  <a:schemeClr val="accent6">
                    <a:lumMod val="50000"/>
                  </a:schemeClr>
                </a:solidFill>
              </a:ln>
              <a:solidFill>
                <a:schemeClr val="tx1"/>
              </a:solidFill>
              <a:latin typeface="HG丸ｺﾞｼｯｸM-PRO" panose="020F0600000000000000" pitchFamily="50" charset="-128"/>
              <a:ea typeface="HG丸ｺﾞｼｯｸM-PRO" panose="020F0600000000000000" pitchFamily="50" charset="-128"/>
            </a:rPr>
            <a:t>手順通りに作業を</a:t>
          </a:r>
        </a:p>
        <a:p>
          <a:pPr>
            <a:lnSpc>
              <a:spcPct val="80000"/>
            </a:lnSpc>
            <a:spcAft>
              <a:spcPts val="0"/>
            </a:spcAft>
          </a:pPr>
          <a:r>
            <a:rPr kumimoji="1" lang="ja-JP" altLang="en-US" sz="2800" dirty="0">
              <a:ln>
                <a:solidFill>
                  <a:schemeClr val="accent6">
                    <a:lumMod val="50000"/>
                  </a:schemeClr>
                </a:solidFill>
              </a:ln>
              <a:solidFill>
                <a:schemeClr val="tx1"/>
              </a:solidFill>
              <a:latin typeface="HG丸ｺﾞｼｯｸM-PRO" panose="020F0600000000000000" pitchFamily="50" charset="-128"/>
              <a:ea typeface="HG丸ｺﾞｼｯｸM-PRO" panose="020F0600000000000000" pitchFamily="50" charset="-128"/>
            </a:rPr>
            <a:t>実施した</a:t>
          </a:r>
          <a:r>
            <a:rPr kumimoji="1" lang="ja-JP" altLang="en-US" sz="2800" dirty="0">
              <a:ln>
                <a:solidFill>
                  <a:srgbClr val="FF0000"/>
                </a:solidFill>
              </a:ln>
              <a:solidFill>
                <a:schemeClr val="bg1"/>
              </a:solidFill>
              <a:latin typeface="HG丸ｺﾞｼｯｸM-PRO" panose="020F0600000000000000" pitchFamily="50" charset="-128"/>
              <a:ea typeface="HG丸ｺﾞｼｯｸM-PRO" panose="020F0600000000000000" pitchFamily="50" charset="-128"/>
            </a:rPr>
            <a:t>唯一</a:t>
          </a:r>
          <a:r>
            <a:rPr kumimoji="1" lang="ja-JP" altLang="en-US" sz="2800" dirty="0">
              <a:ln>
                <a:solidFill>
                  <a:schemeClr val="accent6">
                    <a:lumMod val="50000"/>
                  </a:schemeClr>
                </a:solidFill>
              </a:ln>
              <a:solidFill>
                <a:schemeClr val="tx1"/>
              </a:solidFill>
              <a:latin typeface="HG丸ｺﾞｼｯｸM-PRO" panose="020F0600000000000000" pitchFamily="50" charset="-128"/>
              <a:ea typeface="HG丸ｺﾞｼｯｸM-PRO" panose="020F0600000000000000" pitchFamily="50" charset="-128"/>
            </a:rPr>
            <a:t>の証</a:t>
          </a:r>
          <a:endParaRPr kumimoji="1" lang="ja-JP" altLang="en-US" sz="2800" dirty="0"/>
        </a:p>
      </dgm:t>
    </dgm:pt>
    <dgm:pt modelId="{76E56233-296B-4D5D-BF70-E32C5DAF5F71}" type="parTrans" cxnId="{A4A928D7-772C-41A6-9387-65972D8D2407}">
      <dgm:prSet/>
      <dgm:spPr/>
      <dgm:t>
        <a:bodyPr/>
        <a:lstStyle/>
        <a:p>
          <a:endParaRPr kumimoji="1" lang="ja-JP" altLang="en-US"/>
        </a:p>
      </dgm:t>
    </dgm:pt>
    <dgm:pt modelId="{BA7F926D-D733-4E87-A458-05BCC3272881}" type="sibTrans" cxnId="{A4A928D7-772C-41A6-9387-65972D8D2407}">
      <dgm:prSet/>
      <dgm:spPr/>
      <dgm:t>
        <a:bodyPr/>
        <a:lstStyle/>
        <a:p>
          <a:endParaRPr kumimoji="1" lang="ja-JP" altLang="en-US"/>
        </a:p>
      </dgm:t>
    </dgm:pt>
    <dgm:pt modelId="{DF231BC8-DF59-4C64-BAEC-8787796E21DA}" type="pres">
      <dgm:prSet presAssocID="{919BF448-5AF3-4F0A-BC21-8B090A7B17A7}" presName="Name0" presStyleCnt="0">
        <dgm:presLayoutVars>
          <dgm:chMax val="7"/>
          <dgm:chPref val="5"/>
        </dgm:presLayoutVars>
      </dgm:prSet>
      <dgm:spPr/>
      <dgm:t>
        <a:bodyPr/>
        <a:lstStyle/>
        <a:p>
          <a:endParaRPr kumimoji="1" lang="ja-JP" altLang="en-US"/>
        </a:p>
      </dgm:t>
    </dgm:pt>
    <dgm:pt modelId="{AEF49F90-32B7-47EF-87A5-D72E5540ECE1}" type="pres">
      <dgm:prSet presAssocID="{919BF448-5AF3-4F0A-BC21-8B090A7B17A7}" presName="arrowNode" presStyleLbl="node1" presStyleIdx="0" presStyleCnt="1" custAng="20996648" custLinFactNeighborX="12204"/>
      <dgm:spPr/>
    </dgm:pt>
    <dgm:pt modelId="{A1C989E8-910A-48DB-8F95-DAC3E4BBD798}" type="pres">
      <dgm:prSet presAssocID="{352CB217-B199-4DCF-810E-BE0AED73472F}" presName="txNode1" presStyleLbl="revTx" presStyleIdx="0" presStyleCnt="5" custScaleY="48486" custLinFactNeighborX="-5614" custLinFactNeighborY="79857">
        <dgm:presLayoutVars>
          <dgm:bulletEnabled val="1"/>
        </dgm:presLayoutVars>
      </dgm:prSet>
      <dgm:spPr/>
      <dgm:t>
        <a:bodyPr/>
        <a:lstStyle/>
        <a:p>
          <a:endParaRPr kumimoji="1" lang="ja-JP" altLang="en-US"/>
        </a:p>
      </dgm:t>
    </dgm:pt>
    <dgm:pt modelId="{150587CB-63DC-4DAA-A8DE-425FE5D48AA6}" type="pres">
      <dgm:prSet presAssocID="{DD4C5E11-125D-4E5B-830D-94E32308611D}" presName="txNode2" presStyleLbl="revTx" presStyleIdx="1" presStyleCnt="5" custScaleX="56713" custScaleY="58064" custLinFactNeighborX="-86695" custLinFactNeighborY="30992">
        <dgm:presLayoutVars>
          <dgm:bulletEnabled val="1"/>
        </dgm:presLayoutVars>
      </dgm:prSet>
      <dgm:spPr/>
      <dgm:t>
        <a:bodyPr/>
        <a:lstStyle/>
        <a:p>
          <a:endParaRPr kumimoji="1" lang="ja-JP" altLang="en-US"/>
        </a:p>
      </dgm:t>
    </dgm:pt>
    <dgm:pt modelId="{62D40455-3CF6-45B7-9A9C-29DF352B7799}" type="pres">
      <dgm:prSet presAssocID="{59EF9CEF-AAD9-45D2-9459-498F2305B576}" presName="dotNode2" presStyleCnt="0"/>
      <dgm:spPr/>
    </dgm:pt>
    <dgm:pt modelId="{EB8D39C5-1E49-4B0B-83DE-632B7E1718E8}" type="pres">
      <dgm:prSet presAssocID="{59EF9CEF-AAD9-45D2-9459-498F2305B576}" presName="dotRepeatNode" presStyleLbl="fgShp" presStyleIdx="0" presStyleCnt="3" custScaleX="115471" custScaleY="122660" custLinFactX="206984" custLinFactY="82875" custLinFactNeighborX="300000" custLinFactNeighborY="100000"/>
      <dgm:spPr/>
      <dgm:t>
        <a:bodyPr/>
        <a:lstStyle/>
        <a:p>
          <a:endParaRPr kumimoji="1" lang="ja-JP" altLang="en-US"/>
        </a:p>
      </dgm:t>
    </dgm:pt>
    <dgm:pt modelId="{F9345CD3-C79D-4478-B621-6B90AB894C99}" type="pres">
      <dgm:prSet presAssocID="{756F0E81-1AF6-4689-B238-97CF2B0291CC}" presName="txNode3" presStyleLbl="revTx" presStyleIdx="2" presStyleCnt="5" custScaleX="76563" custScaleY="52899" custLinFactNeighborX="43566" custLinFactNeighborY="40922">
        <dgm:presLayoutVars>
          <dgm:bulletEnabled val="1"/>
        </dgm:presLayoutVars>
      </dgm:prSet>
      <dgm:spPr/>
      <dgm:t>
        <a:bodyPr/>
        <a:lstStyle/>
        <a:p>
          <a:endParaRPr kumimoji="1" lang="ja-JP" altLang="en-US"/>
        </a:p>
      </dgm:t>
    </dgm:pt>
    <dgm:pt modelId="{5A0BCD87-1F07-47D3-8C5A-6FAD7BB829A1}" type="pres">
      <dgm:prSet presAssocID="{85BBD86E-6900-4DAB-AE82-5B6671250683}" presName="dotNode3" presStyleCnt="0"/>
      <dgm:spPr/>
    </dgm:pt>
    <dgm:pt modelId="{968A99D2-C185-469A-8494-42F3CA0E65F6}" type="pres">
      <dgm:prSet presAssocID="{85BBD86E-6900-4DAB-AE82-5B6671250683}" presName="dotRepeatNode" presStyleLbl="fgShp" presStyleIdx="1" presStyleCnt="3" custFlipVert="1" custFlipHor="1" custScaleX="105063" custScaleY="111209" custLinFactX="325398" custLinFactY="100000" custLinFactNeighborX="400000" custLinFactNeighborY="166151"/>
      <dgm:spPr/>
      <dgm:t>
        <a:bodyPr/>
        <a:lstStyle/>
        <a:p>
          <a:endParaRPr kumimoji="1" lang="ja-JP" altLang="en-US"/>
        </a:p>
      </dgm:t>
    </dgm:pt>
    <dgm:pt modelId="{D3154989-58AA-4AA6-99FA-4B2B7B4B8EA3}" type="pres">
      <dgm:prSet presAssocID="{F6CAC7D1-7BD1-49DD-895F-599E55340D6E}" presName="txNode4" presStyleLbl="revTx" presStyleIdx="3" presStyleCnt="5" custScaleX="85999" custScaleY="64623" custLinFactNeighborX="-76348" custLinFactNeighborY="48573">
        <dgm:presLayoutVars>
          <dgm:bulletEnabled val="1"/>
        </dgm:presLayoutVars>
      </dgm:prSet>
      <dgm:spPr/>
      <dgm:t>
        <a:bodyPr/>
        <a:lstStyle/>
        <a:p>
          <a:endParaRPr kumimoji="1" lang="ja-JP" altLang="en-US"/>
        </a:p>
      </dgm:t>
    </dgm:pt>
    <dgm:pt modelId="{0C6046F1-BD3A-4414-95B0-2F95CF3967C6}" type="pres">
      <dgm:prSet presAssocID="{581127F1-1E5B-404F-A298-202B8D01E915}" presName="dotNode4" presStyleCnt="0"/>
      <dgm:spPr/>
    </dgm:pt>
    <dgm:pt modelId="{FC5239FB-5D59-4833-A54F-8A396FA16EAA}" type="pres">
      <dgm:prSet presAssocID="{581127F1-1E5B-404F-A298-202B8D01E915}" presName="dotRepeatNode" presStyleLbl="fgShp" presStyleIdx="2" presStyleCnt="3" custScaleX="114911" custScaleY="124935" custLinFactX="400000" custLinFactY="114994" custLinFactNeighborX="449798" custLinFactNeighborY="200000"/>
      <dgm:spPr/>
      <dgm:t>
        <a:bodyPr/>
        <a:lstStyle/>
        <a:p>
          <a:endParaRPr kumimoji="1" lang="ja-JP" altLang="en-US"/>
        </a:p>
      </dgm:t>
    </dgm:pt>
    <dgm:pt modelId="{4BBD5BC5-924D-425D-911C-17F12418B5D3}" type="pres">
      <dgm:prSet presAssocID="{A5724FAC-BA7D-44E6-BA79-69E52CF95181}" presName="txNode5" presStyleLbl="revTx" presStyleIdx="4" presStyleCnt="5" custScaleX="110005" custScaleY="139387" custLinFactNeighborX="44974" custLinFactNeighborY="-12317">
        <dgm:presLayoutVars>
          <dgm:bulletEnabled val="1"/>
        </dgm:presLayoutVars>
      </dgm:prSet>
      <dgm:spPr/>
      <dgm:t>
        <a:bodyPr/>
        <a:lstStyle/>
        <a:p>
          <a:endParaRPr kumimoji="1" lang="ja-JP" altLang="en-US"/>
        </a:p>
      </dgm:t>
    </dgm:pt>
  </dgm:ptLst>
  <dgm:cxnLst>
    <dgm:cxn modelId="{BBBDE95F-67B7-4C55-BBC6-D6FB0EA7E13F}" type="presOf" srcId="{352CB217-B199-4DCF-810E-BE0AED73472F}" destId="{A1C989E8-910A-48DB-8F95-DAC3E4BBD798}" srcOrd="0" destOrd="0" presId="urn:microsoft.com/office/officeart/2009/3/layout/DescendingProcess"/>
    <dgm:cxn modelId="{BA608079-95AC-4257-A32C-0E16972FC8FA}" srcId="{919BF448-5AF3-4F0A-BC21-8B090A7B17A7}" destId="{DD4C5E11-125D-4E5B-830D-94E32308611D}" srcOrd="1" destOrd="0" parTransId="{3A01AC21-3ED4-47BB-8FC0-DA5D9DB01B7C}" sibTransId="{59EF9CEF-AAD9-45D2-9459-498F2305B576}"/>
    <dgm:cxn modelId="{555BE386-7757-4C43-AEC3-C01A8D05D00B}" type="presOf" srcId="{A5724FAC-BA7D-44E6-BA79-69E52CF95181}" destId="{4BBD5BC5-924D-425D-911C-17F12418B5D3}" srcOrd="0" destOrd="0" presId="urn:microsoft.com/office/officeart/2009/3/layout/DescendingProcess"/>
    <dgm:cxn modelId="{A4A928D7-772C-41A6-9387-65972D8D2407}" srcId="{919BF448-5AF3-4F0A-BC21-8B090A7B17A7}" destId="{A5724FAC-BA7D-44E6-BA79-69E52CF95181}" srcOrd="4" destOrd="0" parTransId="{76E56233-296B-4D5D-BF70-E32C5DAF5F71}" sibTransId="{BA7F926D-D733-4E87-A458-05BCC3272881}"/>
    <dgm:cxn modelId="{0C077392-E521-4A04-BD9D-62DBA07C8E8D}" srcId="{919BF448-5AF3-4F0A-BC21-8B090A7B17A7}" destId="{F6CAC7D1-7BD1-49DD-895F-599E55340D6E}" srcOrd="3" destOrd="0" parTransId="{4443CF0D-FB99-4FA2-B1A3-156CA03942F5}" sibTransId="{581127F1-1E5B-404F-A298-202B8D01E915}"/>
    <dgm:cxn modelId="{153DEC4D-155E-45E7-B4E8-2100855FBCBD}" type="presOf" srcId="{919BF448-5AF3-4F0A-BC21-8B090A7B17A7}" destId="{DF231BC8-DF59-4C64-BAEC-8787796E21DA}" srcOrd="0" destOrd="0" presId="urn:microsoft.com/office/officeart/2009/3/layout/DescendingProcess"/>
    <dgm:cxn modelId="{049DD775-2149-45D2-8F15-56AEEC4AA828}" type="presOf" srcId="{85BBD86E-6900-4DAB-AE82-5B6671250683}" destId="{968A99D2-C185-469A-8494-42F3CA0E65F6}" srcOrd="0" destOrd="0" presId="urn:microsoft.com/office/officeart/2009/3/layout/DescendingProcess"/>
    <dgm:cxn modelId="{356C2C1C-CCF7-40C2-8A59-48453489380E}" srcId="{919BF448-5AF3-4F0A-BC21-8B090A7B17A7}" destId="{756F0E81-1AF6-4689-B238-97CF2B0291CC}" srcOrd="2" destOrd="0" parTransId="{85C26599-8ACF-4A84-8307-03D212C45DC0}" sibTransId="{85BBD86E-6900-4DAB-AE82-5B6671250683}"/>
    <dgm:cxn modelId="{3B2DF5D7-1F5D-4F43-94C0-7784BB293F9F}" type="presOf" srcId="{59EF9CEF-AAD9-45D2-9459-498F2305B576}" destId="{EB8D39C5-1E49-4B0B-83DE-632B7E1718E8}" srcOrd="0" destOrd="0" presId="urn:microsoft.com/office/officeart/2009/3/layout/DescendingProcess"/>
    <dgm:cxn modelId="{7E21614B-C701-4E46-9E8F-785465B0B6BF}" type="presOf" srcId="{756F0E81-1AF6-4689-B238-97CF2B0291CC}" destId="{F9345CD3-C79D-4478-B621-6B90AB894C99}" srcOrd="0" destOrd="0" presId="urn:microsoft.com/office/officeart/2009/3/layout/DescendingProcess"/>
    <dgm:cxn modelId="{26C63BB9-0C5D-4A65-B7E8-4D2989D0C596}" type="presOf" srcId="{F6CAC7D1-7BD1-49DD-895F-599E55340D6E}" destId="{D3154989-58AA-4AA6-99FA-4B2B7B4B8EA3}" srcOrd="0" destOrd="0" presId="urn:microsoft.com/office/officeart/2009/3/layout/DescendingProcess"/>
    <dgm:cxn modelId="{2AD2BA4F-30C0-4F88-92EA-FB4111898BE6}" srcId="{919BF448-5AF3-4F0A-BC21-8B090A7B17A7}" destId="{352CB217-B199-4DCF-810E-BE0AED73472F}" srcOrd="0" destOrd="0" parTransId="{CB390928-6115-4857-AA00-15B037A3F029}" sibTransId="{F6C33327-5FD8-4CEB-8AE8-9CE36F0926FB}"/>
    <dgm:cxn modelId="{E1C374D9-ED6F-49CE-B777-6613325F6E5D}" type="presOf" srcId="{581127F1-1E5B-404F-A298-202B8D01E915}" destId="{FC5239FB-5D59-4833-A54F-8A396FA16EAA}" srcOrd="0" destOrd="0" presId="urn:microsoft.com/office/officeart/2009/3/layout/DescendingProcess"/>
    <dgm:cxn modelId="{21F9C8B6-BA3A-46CD-BAD5-9C930B12DA99}" type="presOf" srcId="{DD4C5E11-125D-4E5B-830D-94E32308611D}" destId="{150587CB-63DC-4DAA-A8DE-425FE5D48AA6}" srcOrd="0" destOrd="0" presId="urn:microsoft.com/office/officeart/2009/3/layout/DescendingProcess"/>
    <dgm:cxn modelId="{A7C6ECF0-F4C3-4DA2-9BC7-BB2E6032C3CB}" type="presParOf" srcId="{DF231BC8-DF59-4C64-BAEC-8787796E21DA}" destId="{AEF49F90-32B7-47EF-87A5-D72E5540ECE1}" srcOrd="0" destOrd="0" presId="urn:microsoft.com/office/officeart/2009/3/layout/DescendingProcess"/>
    <dgm:cxn modelId="{121E3857-6BDC-4360-BCBC-216607040CBA}" type="presParOf" srcId="{DF231BC8-DF59-4C64-BAEC-8787796E21DA}" destId="{A1C989E8-910A-48DB-8F95-DAC3E4BBD798}" srcOrd="1" destOrd="0" presId="urn:microsoft.com/office/officeart/2009/3/layout/DescendingProcess"/>
    <dgm:cxn modelId="{208BE74D-849F-4349-8FC9-AC5228533774}" type="presParOf" srcId="{DF231BC8-DF59-4C64-BAEC-8787796E21DA}" destId="{150587CB-63DC-4DAA-A8DE-425FE5D48AA6}" srcOrd="2" destOrd="0" presId="urn:microsoft.com/office/officeart/2009/3/layout/DescendingProcess"/>
    <dgm:cxn modelId="{342A9A8E-4EF0-49B1-AE98-53C0AA062915}" type="presParOf" srcId="{DF231BC8-DF59-4C64-BAEC-8787796E21DA}" destId="{62D40455-3CF6-45B7-9A9C-29DF352B7799}" srcOrd="3" destOrd="0" presId="urn:microsoft.com/office/officeart/2009/3/layout/DescendingProcess"/>
    <dgm:cxn modelId="{4EE845D6-9CB1-404F-9C47-8529F6B2325E}" type="presParOf" srcId="{62D40455-3CF6-45B7-9A9C-29DF352B7799}" destId="{EB8D39C5-1E49-4B0B-83DE-632B7E1718E8}" srcOrd="0" destOrd="0" presId="urn:microsoft.com/office/officeart/2009/3/layout/DescendingProcess"/>
    <dgm:cxn modelId="{B587D7F1-8A12-48BF-B203-2D3B83BCCBD2}" type="presParOf" srcId="{DF231BC8-DF59-4C64-BAEC-8787796E21DA}" destId="{F9345CD3-C79D-4478-B621-6B90AB894C99}" srcOrd="4" destOrd="0" presId="urn:microsoft.com/office/officeart/2009/3/layout/DescendingProcess"/>
    <dgm:cxn modelId="{F4A6AF5D-B806-492D-8B76-F933AC20FA4E}" type="presParOf" srcId="{DF231BC8-DF59-4C64-BAEC-8787796E21DA}" destId="{5A0BCD87-1F07-47D3-8C5A-6FAD7BB829A1}" srcOrd="5" destOrd="0" presId="urn:microsoft.com/office/officeart/2009/3/layout/DescendingProcess"/>
    <dgm:cxn modelId="{60E84BCA-3DD1-4D73-B3C5-8C180A929A84}" type="presParOf" srcId="{5A0BCD87-1F07-47D3-8C5A-6FAD7BB829A1}" destId="{968A99D2-C185-469A-8494-42F3CA0E65F6}" srcOrd="0" destOrd="0" presId="urn:microsoft.com/office/officeart/2009/3/layout/DescendingProcess"/>
    <dgm:cxn modelId="{5932596D-4B27-4585-9914-E1B1C238992F}" type="presParOf" srcId="{DF231BC8-DF59-4C64-BAEC-8787796E21DA}" destId="{D3154989-58AA-4AA6-99FA-4B2B7B4B8EA3}" srcOrd="6" destOrd="0" presId="urn:microsoft.com/office/officeart/2009/3/layout/DescendingProcess"/>
    <dgm:cxn modelId="{60E24979-AD7F-4481-8692-1C9E715D08BC}" type="presParOf" srcId="{DF231BC8-DF59-4C64-BAEC-8787796E21DA}" destId="{0C6046F1-BD3A-4414-95B0-2F95CF3967C6}" srcOrd="7" destOrd="0" presId="urn:microsoft.com/office/officeart/2009/3/layout/DescendingProcess"/>
    <dgm:cxn modelId="{5E6D81F2-C5D2-4801-A817-E152D85044D2}" type="presParOf" srcId="{0C6046F1-BD3A-4414-95B0-2F95CF3967C6}" destId="{FC5239FB-5D59-4833-A54F-8A396FA16EAA}" srcOrd="0" destOrd="0" presId="urn:microsoft.com/office/officeart/2009/3/layout/DescendingProcess"/>
    <dgm:cxn modelId="{CC7ACC3B-FDB8-4A02-8165-9E9638726AD4}" type="presParOf" srcId="{DF231BC8-DF59-4C64-BAEC-8787796E21DA}" destId="{4BBD5BC5-924D-425D-911C-17F12418B5D3}" srcOrd="8" destOrd="0" presId="urn:microsoft.com/office/officeart/2009/3/layout/DescendingProcess"/>
  </dgm:cxnLst>
  <dgm:bg/>
  <dgm:whole>
    <a:ln cmpd="dbl">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FA0FD0-DEE6-4A49-9FC6-25E51E922CD5}" type="doc">
      <dgm:prSet loTypeId="urn:microsoft.com/office/officeart/2009/3/layout/DescendingProcess" loCatId="process" qsTypeId="urn:microsoft.com/office/officeart/2005/8/quickstyle/simple1" qsCatId="simple" csTypeId="urn:microsoft.com/office/officeart/2005/8/colors/accent1_2" csCatId="accent1" phldr="1"/>
      <dgm:spPr/>
      <dgm:t>
        <a:bodyPr/>
        <a:lstStyle/>
        <a:p>
          <a:endParaRPr kumimoji="1" lang="ja-JP" altLang="en-US"/>
        </a:p>
      </dgm:t>
    </dgm:pt>
    <dgm:pt modelId="{01180CD7-7A48-4C3A-B96F-E14DB5A72308}">
      <dgm:prSet phldrT="[テキスト]" custT="1"/>
      <dgm:spPr/>
      <dgm:t>
        <a:bodyPr/>
        <a:lstStyle/>
        <a:p>
          <a:endParaRPr kumimoji="1" lang="ja-JP" altLang="en-US" sz="2400" dirty="0">
            <a:ln>
              <a:solidFill>
                <a:srgbClr val="7030A0"/>
              </a:solidFill>
            </a:ln>
            <a:latin typeface="HG丸ｺﾞｼｯｸM-PRO" panose="020F0600000000000000" pitchFamily="50" charset="-128"/>
            <a:ea typeface="HG丸ｺﾞｼｯｸM-PRO" panose="020F0600000000000000" pitchFamily="50" charset="-128"/>
          </a:endParaRPr>
        </a:p>
      </dgm:t>
    </dgm:pt>
    <dgm:pt modelId="{3CA4CDEE-C879-42D1-9C30-383BAE0084C9}" type="sibTrans" cxnId="{84706264-BF2A-441F-9B43-8BCE49DD47D8}">
      <dgm:prSet/>
      <dgm:spPr/>
      <dgm:t>
        <a:bodyPr/>
        <a:lstStyle/>
        <a:p>
          <a:endParaRPr kumimoji="1" lang="ja-JP" altLang="en-US"/>
        </a:p>
      </dgm:t>
    </dgm:pt>
    <dgm:pt modelId="{C9444335-B49A-4A20-B647-226DEAEBB0B8}" type="parTrans" cxnId="{84706264-BF2A-441F-9B43-8BCE49DD47D8}">
      <dgm:prSet/>
      <dgm:spPr/>
      <dgm:t>
        <a:bodyPr/>
        <a:lstStyle/>
        <a:p>
          <a:endParaRPr kumimoji="1" lang="ja-JP" altLang="en-US"/>
        </a:p>
      </dgm:t>
    </dgm:pt>
    <dgm:pt modelId="{160F848F-CEB7-48EE-80DB-B72761FDC21D}" type="pres">
      <dgm:prSet presAssocID="{E6FA0FD0-DEE6-4A49-9FC6-25E51E922CD5}" presName="Name0" presStyleCnt="0">
        <dgm:presLayoutVars>
          <dgm:chMax val="7"/>
          <dgm:chPref val="5"/>
        </dgm:presLayoutVars>
      </dgm:prSet>
      <dgm:spPr/>
      <dgm:t>
        <a:bodyPr/>
        <a:lstStyle/>
        <a:p>
          <a:endParaRPr kumimoji="1" lang="ja-JP" altLang="en-US"/>
        </a:p>
      </dgm:t>
    </dgm:pt>
    <dgm:pt modelId="{4640CDC7-E49F-4994-BD0E-9FD2316E782A}" type="pres">
      <dgm:prSet presAssocID="{E6FA0FD0-DEE6-4A49-9FC6-25E51E922CD5}" presName="arrowNode" presStyleLbl="node1" presStyleIdx="0" presStyleCnt="1" custAng="11412461" custScaleX="133448" custScaleY="100000" custLinFactNeighborX="-38128"/>
      <dgm:spPr/>
    </dgm:pt>
    <dgm:pt modelId="{54D2A266-0F83-4BB7-897B-C14209491FFC}" type="pres">
      <dgm:prSet presAssocID="{01180CD7-7A48-4C3A-B96F-E14DB5A72308}" presName="txNode1" presStyleLbl="revTx" presStyleIdx="0" presStyleCnt="1" custScaleX="258182">
        <dgm:presLayoutVars>
          <dgm:bulletEnabled val="1"/>
        </dgm:presLayoutVars>
      </dgm:prSet>
      <dgm:spPr/>
      <dgm:t>
        <a:bodyPr/>
        <a:lstStyle/>
        <a:p>
          <a:endParaRPr kumimoji="1" lang="ja-JP" altLang="en-US"/>
        </a:p>
      </dgm:t>
    </dgm:pt>
  </dgm:ptLst>
  <dgm:cxnLst>
    <dgm:cxn modelId="{84706264-BF2A-441F-9B43-8BCE49DD47D8}" srcId="{E6FA0FD0-DEE6-4A49-9FC6-25E51E922CD5}" destId="{01180CD7-7A48-4C3A-B96F-E14DB5A72308}" srcOrd="0" destOrd="0" parTransId="{C9444335-B49A-4A20-B647-226DEAEBB0B8}" sibTransId="{3CA4CDEE-C879-42D1-9C30-383BAE0084C9}"/>
    <dgm:cxn modelId="{B6872A0C-6EFA-4D2C-AC99-A9B413A0C4CB}" type="presOf" srcId="{01180CD7-7A48-4C3A-B96F-E14DB5A72308}" destId="{54D2A266-0F83-4BB7-897B-C14209491FFC}" srcOrd="0" destOrd="0" presId="urn:microsoft.com/office/officeart/2009/3/layout/DescendingProcess"/>
    <dgm:cxn modelId="{32185967-3B34-4B70-B1B1-2221C7291640}" type="presOf" srcId="{E6FA0FD0-DEE6-4A49-9FC6-25E51E922CD5}" destId="{160F848F-CEB7-48EE-80DB-B72761FDC21D}" srcOrd="0" destOrd="0" presId="urn:microsoft.com/office/officeart/2009/3/layout/DescendingProcess"/>
    <dgm:cxn modelId="{6388F1CF-02E9-4391-B1CA-CB0C8C93E3E5}" type="presParOf" srcId="{160F848F-CEB7-48EE-80DB-B72761FDC21D}" destId="{4640CDC7-E49F-4994-BD0E-9FD2316E782A}" srcOrd="0" destOrd="0" presId="urn:microsoft.com/office/officeart/2009/3/layout/DescendingProcess"/>
    <dgm:cxn modelId="{B5097D73-858A-4BDA-90DD-256AA75D445B}" type="presParOf" srcId="{160F848F-CEB7-48EE-80DB-B72761FDC21D}" destId="{54D2A266-0F83-4BB7-897B-C14209491FFC}" srcOrd="1" destOrd="0" presId="urn:microsoft.com/office/officeart/2009/3/layout/DescendingProcess"/>
  </dgm:cxnLst>
  <dgm:bg>
    <a:noFill/>
  </dgm:bg>
  <dgm:whole/>
  <dgm:extLst>
    <a:ext uri="http://schemas.microsoft.com/office/drawing/2008/diagram">
      <dsp:dataModelExt xmlns:dsp="http://schemas.microsoft.com/office/drawing/2008/diagram" relId="rId1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CE44864-60F8-483D-91ED-E1CB70F436C8}"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kumimoji="1" lang="ja-JP" altLang="en-US"/>
        </a:p>
      </dgm:t>
    </dgm:pt>
    <dgm:pt modelId="{1773DB30-4FA5-4DF3-91F6-802E72CB6075}">
      <dgm:prSet phldrT="[テキスト]" custT="1"/>
      <dgm:sp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dgm:spPr>
      <dgm:t>
        <a:bodyPr/>
        <a:lstStyle/>
        <a:p>
          <a:r>
            <a:rPr lang="en-US" altLang="ja-JP" sz="2400" dirty="0">
              <a:latin typeface="HG丸ｺﾞｼｯｸM-PRO" panose="020F0600000000000000" pitchFamily="50" charset="-128"/>
              <a:ea typeface="HG丸ｺﾞｼｯｸM-PRO" panose="020F0600000000000000" pitchFamily="50" charset="-128"/>
            </a:rPr>
            <a:t>PMDA</a:t>
          </a:r>
          <a:r>
            <a:rPr lang="ja-JP" altLang="en-US" sz="2400" dirty="0">
              <a:latin typeface="HG丸ｺﾞｼｯｸM-PRO" panose="020F0600000000000000" pitchFamily="50" charset="-128"/>
              <a:ea typeface="HG丸ｺﾞｼｯｸM-PRO" panose="020F0600000000000000" pitchFamily="50" charset="-128"/>
            </a:rPr>
            <a:t>による</a:t>
          </a:r>
          <a:r>
            <a:rPr lang="en-US" altLang="ja-JP" sz="2400" dirty="0">
              <a:latin typeface="HG丸ｺﾞｼｯｸM-PRO" panose="020F0600000000000000" pitchFamily="50" charset="-128"/>
              <a:ea typeface="HG丸ｺﾞｼｯｸM-PRO" panose="020F0600000000000000" pitchFamily="50" charset="-128"/>
            </a:rPr>
            <a:t>GMP</a:t>
          </a:r>
          <a:r>
            <a:rPr lang="ja-JP" altLang="en-US" sz="2400" dirty="0">
              <a:latin typeface="HG丸ｺﾞｼｯｸM-PRO" panose="020F0600000000000000" pitchFamily="50" charset="-128"/>
              <a:ea typeface="HG丸ｺﾞｼｯｸM-PRO" panose="020F0600000000000000" pitchFamily="50" charset="-128"/>
            </a:rPr>
            <a:t>調査の指摘事項で文書管理や記録に関する不備が増加している．</a:t>
          </a:r>
          <a:endParaRPr kumimoji="1" lang="ja-JP" altLang="en-US" sz="2400" dirty="0">
            <a:latin typeface="HG丸ｺﾞｼｯｸM-PRO" panose="020F0600000000000000" pitchFamily="50" charset="-128"/>
            <a:ea typeface="HG丸ｺﾞｼｯｸM-PRO" panose="020F0600000000000000" pitchFamily="50" charset="-128"/>
          </a:endParaRPr>
        </a:p>
      </dgm:t>
    </dgm:pt>
    <dgm:pt modelId="{4B820C2B-A519-49FF-8CBE-58A9114C91CC}" type="parTrans" cxnId="{424C518E-368F-47E9-8E7A-33BCE4B8A70D}">
      <dgm:prSet/>
      <dgm:spPr/>
      <dgm:t>
        <a:bodyPr/>
        <a:lstStyle/>
        <a:p>
          <a:endParaRPr kumimoji="1" lang="ja-JP" altLang="en-US"/>
        </a:p>
      </dgm:t>
    </dgm:pt>
    <dgm:pt modelId="{79396F83-FB50-4851-9E17-1926AA2C1A7B}" type="sibTrans" cxnId="{424C518E-368F-47E9-8E7A-33BCE4B8A70D}">
      <dgm:prSet/>
      <dgm:spPr/>
      <dgm:t>
        <a:bodyPr/>
        <a:lstStyle/>
        <a:p>
          <a:endParaRPr kumimoji="1" lang="ja-JP" altLang="en-US"/>
        </a:p>
      </dgm:t>
    </dgm:pt>
    <dgm:pt modelId="{921C048E-25C7-46BA-9FA6-E8BBDAE0E322}">
      <dgm:prSet phldrT="[テキスト]" custT="1"/>
      <dgm:spP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dgm:spPr>
      <dgm:t>
        <a:bodyPr/>
        <a:lstStyle/>
        <a:p>
          <a:r>
            <a:rPr lang="ja-JP" altLang="en-US" sz="2400" dirty="0" smtClean="0">
              <a:latin typeface="HG丸ｺﾞｼｯｸM-PRO" panose="020F0600000000000000" pitchFamily="50" charset="-128"/>
              <a:ea typeface="HG丸ｺﾞｼｯｸM-PRO" panose="020F0600000000000000" pitchFamily="50" charset="-128"/>
            </a:rPr>
            <a:t>データの完全性へ</a:t>
          </a:r>
          <a:r>
            <a:rPr lang="ja-JP" altLang="en-US" sz="2400" dirty="0">
              <a:latin typeface="HG丸ｺﾞｼｯｸM-PRO" panose="020F0600000000000000" pitchFamily="50" charset="-128"/>
              <a:ea typeface="HG丸ｺﾞｼｯｸM-PRO" panose="020F0600000000000000" pitchFamily="50" charset="-128"/>
            </a:rPr>
            <a:t>の対応は</a:t>
          </a:r>
          <a:r>
            <a:rPr lang="en-US" altLang="ja-JP" sz="2400" dirty="0">
              <a:latin typeface="HG丸ｺﾞｼｯｸM-PRO" panose="020F0600000000000000" pitchFamily="50" charset="-128"/>
              <a:ea typeface="HG丸ｺﾞｼｯｸM-PRO" panose="020F0600000000000000" pitchFamily="50" charset="-128"/>
            </a:rPr>
            <a:t>GMP</a:t>
          </a:r>
          <a:r>
            <a:rPr lang="ja-JP" altLang="en-US" sz="2400" dirty="0">
              <a:latin typeface="HG丸ｺﾞｼｯｸM-PRO" panose="020F0600000000000000" pitchFamily="50" charset="-128"/>
              <a:ea typeface="HG丸ｺﾞｼｯｸM-PRO" panose="020F0600000000000000" pitchFamily="50" charset="-128"/>
            </a:rPr>
            <a:t>活動として当たり前のこと････しかし未だに不備が発生している．</a:t>
          </a:r>
          <a:endParaRPr kumimoji="1" lang="ja-JP" altLang="en-US" sz="2400" dirty="0">
            <a:latin typeface="HG丸ｺﾞｼｯｸM-PRO" panose="020F0600000000000000" pitchFamily="50" charset="-128"/>
            <a:ea typeface="HG丸ｺﾞｼｯｸM-PRO" panose="020F0600000000000000" pitchFamily="50" charset="-128"/>
          </a:endParaRPr>
        </a:p>
      </dgm:t>
    </dgm:pt>
    <dgm:pt modelId="{AF4CCCF8-4119-4470-ABB1-0CE1BEA37A28}" type="parTrans" cxnId="{E228137A-DF17-4D07-9D20-187824507968}">
      <dgm:prSet/>
      <dgm:spPr/>
      <dgm:t>
        <a:bodyPr/>
        <a:lstStyle/>
        <a:p>
          <a:endParaRPr kumimoji="1" lang="ja-JP" altLang="en-US"/>
        </a:p>
      </dgm:t>
    </dgm:pt>
    <dgm:pt modelId="{370E2662-91E0-45BE-B883-3D06696FBD36}" type="sibTrans" cxnId="{E228137A-DF17-4D07-9D20-187824507968}">
      <dgm:prSet/>
      <dgm:spPr/>
      <dgm:t>
        <a:bodyPr/>
        <a:lstStyle/>
        <a:p>
          <a:endParaRPr kumimoji="1" lang="ja-JP" altLang="en-US"/>
        </a:p>
      </dgm:t>
    </dgm:pt>
    <dgm:pt modelId="{CCEB555A-9CC0-4C44-8080-BAA6473F4F80}">
      <dgm:prSet phldrT="[テキスト]" custT="1"/>
      <dgm:spPr>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dgm:spPr>
      <dgm:t>
        <a:bodyPr/>
        <a:lstStyle/>
        <a:p>
          <a:r>
            <a:rPr lang="ja-JP" altLang="en-US" sz="2400" dirty="0" smtClean="0">
              <a:latin typeface="HG丸ｺﾞｼｯｸM-PRO" panose="020F0600000000000000" pitchFamily="50" charset="-128"/>
              <a:ea typeface="HG丸ｺﾞｼｯｸM-PRO" panose="020F0600000000000000" pitchFamily="50" charset="-128"/>
            </a:rPr>
            <a:t>データの完全性に</a:t>
          </a:r>
          <a:r>
            <a:rPr lang="ja-JP" altLang="en-US" sz="2400" dirty="0">
              <a:latin typeface="HG丸ｺﾞｼｯｸM-PRO" panose="020F0600000000000000" pitchFamily="50" charset="-128"/>
              <a:ea typeface="HG丸ｺﾞｼｯｸM-PRO" panose="020F0600000000000000" pitchFamily="50" charset="-128"/>
            </a:rPr>
            <a:t>関する</a:t>
          </a:r>
          <a:r>
            <a:rPr lang="ja-JP" altLang="en-US" sz="2400" dirty="0">
              <a:ln>
                <a:solidFill>
                  <a:schemeClr val="tx1"/>
                </a:solidFill>
              </a:ln>
              <a:solidFill>
                <a:schemeClr val="tx1"/>
              </a:solidFill>
              <a:latin typeface="HG丸ｺﾞｼｯｸM-PRO" panose="020F0600000000000000" pitchFamily="50" charset="-128"/>
              <a:ea typeface="HG丸ｺﾞｼｯｸM-PRO" panose="020F0600000000000000" pitchFamily="50" charset="-128"/>
            </a:rPr>
            <a:t>企業側の対応が不十分 </a:t>
          </a:r>
          <a:r>
            <a:rPr lang="en-US" altLang="ja-JP" sz="4000" dirty="0">
              <a:latin typeface="HG丸ｺﾞｼｯｸM-PRO" panose="020F0600000000000000" pitchFamily="50" charset="-128"/>
              <a:ea typeface="HG丸ｺﾞｼｯｸM-PRO" panose="020F0600000000000000" pitchFamily="50" charset="-128"/>
            </a:rPr>
            <a:t>!!</a:t>
          </a:r>
          <a:endParaRPr kumimoji="1" lang="ja-JP" altLang="en-US" sz="4000" dirty="0">
            <a:latin typeface="HG丸ｺﾞｼｯｸM-PRO" panose="020F0600000000000000" pitchFamily="50" charset="-128"/>
            <a:ea typeface="HG丸ｺﾞｼｯｸM-PRO" panose="020F0600000000000000" pitchFamily="50" charset="-128"/>
          </a:endParaRPr>
        </a:p>
      </dgm:t>
    </dgm:pt>
    <dgm:pt modelId="{E4810B4B-3331-49DB-A4D6-6A8D9B610DBB}" type="parTrans" cxnId="{6DF7EC78-1E4C-4BFC-BA1D-91EE343BE5B1}">
      <dgm:prSet/>
      <dgm:spPr/>
      <dgm:t>
        <a:bodyPr/>
        <a:lstStyle/>
        <a:p>
          <a:endParaRPr kumimoji="1" lang="ja-JP" altLang="en-US"/>
        </a:p>
      </dgm:t>
    </dgm:pt>
    <dgm:pt modelId="{7249ABEC-0A48-4745-B41D-4771DE849AEC}" type="sibTrans" cxnId="{6DF7EC78-1E4C-4BFC-BA1D-91EE343BE5B1}">
      <dgm:prSet/>
      <dgm:spPr/>
      <dgm:t>
        <a:bodyPr/>
        <a:lstStyle/>
        <a:p>
          <a:endParaRPr kumimoji="1" lang="ja-JP" altLang="en-US"/>
        </a:p>
      </dgm:t>
    </dgm:pt>
    <dgm:pt modelId="{8DAF723E-A9EF-4EEE-A970-E156A0FC991A}">
      <dgm:prSet phldrT="[テキスト]" custT="1"/>
      <dgm:spPr>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dgm:spPr>
      <dgm:t>
        <a:bodyPr/>
        <a:lstStyle/>
        <a:p>
          <a:r>
            <a:rPr lang="ja-JP" altLang="en-US" sz="2400" dirty="0">
              <a:latin typeface="HG丸ｺﾞｼｯｸM-PRO" panose="020F0600000000000000" pitchFamily="50" charset="-128"/>
              <a:ea typeface="HG丸ｺﾞｼｯｸM-PRO" panose="020F0600000000000000" pitchFamily="50" charset="-128"/>
            </a:rPr>
            <a:t>特に</a:t>
          </a:r>
          <a:r>
            <a:rPr lang="en-US" altLang="ja-JP" sz="2400" dirty="0">
              <a:latin typeface="HG丸ｺﾞｼｯｸM-PRO" panose="020F0600000000000000" pitchFamily="50" charset="-128"/>
              <a:ea typeface="HG丸ｺﾞｼｯｸM-PRO" panose="020F0600000000000000" pitchFamily="50" charset="-128"/>
            </a:rPr>
            <a:t>｢</a:t>
          </a:r>
          <a:r>
            <a:rPr lang="ja-JP" altLang="en-US" sz="2400" dirty="0">
              <a:latin typeface="HG丸ｺﾞｼｯｸM-PRO" panose="020F0600000000000000" pitchFamily="50" charset="-128"/>
              <a:ea typeface="HG丸ｺﾞｼｯｸM-PRO" panose="020F0600000000000000" pitchFamily="50" charset="-128"/>
            </a:rPr>
            <a:t>文書管理及び記録に関する不備</a:t>
          </a:r>
          <a:r>
            <a:rPr lang="en-US" altLang="ja-JP" sz="2400" dirty="0">
              <a:latin typeface="HG丸ｺﾞｼｯｸM-PRO" panose="020F0600000000000000" pitchFamily="50" charset="-128"/>
              <a:ea typeface="HG丸ｺﾞｼｯｸM-PRO" panose="020F0600000000000000" pitchFamily="50" charset="-128"/>
            </a:rPr>
            <a:t>｣</a:t>
          </a:r>
          <a:r>
            <a:rPr lang="ja-JP" altLang="en-US" sz="2400" dirty="0">
              <a:latin typeface="HG丸ｺﾞｼｯｸM-PRO" panose="020F0600000000000000" pitchFamily="50" charset="-128"/>
              <a:ea typeface="HG丸ｺﾞｼｯｸM-PRO" panose="020F0600000000000000" pitchFamily="50" charset="-128"/>
            </a:rPr>
            <a:t>は指摘内容としてはトップ．</a:t>
          </a:r>
          <a:r>
            <a:rPr lang="en-US" altLang="ja-JP" sz="2400" b="0" cap="none" spc="0" dirty="0">
              <a:ln w="0"/>
              <a:solidFill>
                <a:schemeClr val="tx1"/>
              </a:solidFill>
              <a:effectLst>
                <a:outerShdw blurRad="38100" dist="19050" dir="2700000" algn="tl" rotWithShape="0">
                  <a:schemeClr val="dk1">
                    <a:alpha val="40000"/>
                  </a:schemeClr>
                </a:outerShdw>
              </a:effectLst>
              <a:latin typeface="HG丸ｺﾞｼｯｸM-PRO" panose="020F0600000000000000" pitchFamily="50" charset="-128"/>
              <a:ea typeface="HG丸ｺﾞｼｯｸM-PRO" panose="020F0600000000000000" pitchFamily="50" charset="-128"/>
            </a:rPr>
            <a:t>2016</a:t>
          </a:r>
          <a:r>
            <a:rPr lang="ja-JP" altLang="en-US" sz="2400" b="0" cap="none" spc="0" dirty="0">
              <a:ln w="0"/>
              <a:solidFill>
                <a:schemeClr val="tx1"/>
              </a:solidFill>
              <a:effectLst>
                <a:outerShdw blurRad="38100" dist="19050" dir="2700000" algn="tl" rotWithShape="0">
                  <a:schemeClr val="dk1">
                    <a:alpha val="40000"/>
                  </a:schemeClr>
                </a:outerShdw>
              </a:effectLst>
              <a:latin typeface="HG丸ｺﾞｼｯｸM-PRO" panose="020F0600000000000000" pitchFamily="50" charset="-128"/>
              <a:ea typeface="HG丸ｺﾞｼｯｸM-PRO" panose="020F0600000000000000" pitchFamily="50" charset="-128"/>
            </a:rPr>
            <a:t>年</a:t>
          </a:r>
          <a:r>
            <a:rPr lang="en-US" altLang="ja-JP" sz="2400" b="0" cap="none" spc="0" dirty="0">
              <a:ln w="0"/>
              <a:solidFill>
                <a:schemeClr val="tx1"/>
              </a:solidFill>
              <a:effectLst>
                <a:outerShdw blurRad="38100" dist="19050" dir="2700000" algn="tl" rotWithShape="0">
                  <a:schemeClr val="dk1">
                    <a:alpha val="40000"/>
                  </a:schemeClr>
                </a:outerShdw>
              </a:effectLst>
              <a:latin typeface="HG丸ｺﾞｼｯｸM-PRO" panose="020F0600000000000000" pitchFamily="50" charset="-128"/>
              <a:ea typeface="HG丸ｺﾞｼｯｸM-PRO" panose="020F0600000000000000" pitchFamily="50" charset="-128"/>
            </a:rPr>
            <a:t>25</a:t>
          </a:r>
          <a:r>
            <a:rPr lang="ja-JP" altLang="en-US" sz="2400" b="0" cap="none" spc="0" dirty="0">
              <a:ln w="0"/>
              <a:solidFill>
                <a:schemeClr val="tx1"/>
              </a:solidFill>
              <a:effectLst>
                <a:outerShdw blurRad="38100" dist="19050" dir="2700000" algn="tl" rotWithShape="0">
                  <a:schemeClr val="dk1">
                    <a:alpha val="40000"/>
                  </a:schemeClr>
                </a:outerShdw>
              </a:effectLst>
              <a:latin typeface="HG丸ｺﾞｼｯｸM-PRO" panose="020F0600000000000000" pitchFamily="50" charset="-128"/>
              <a:ea typeface="HG丸ｺﾞｼｯｸM-PRO" panose="020F0600000000000000" pitchFamily="50" charset="-128"/>
            </a:rPr>
            <a:t>件から</a:t>
          </a:r>
          <a:r>
            <a:rPr lang="en-US" altLang="ja-JP" sz="2400" b="0" cap="none" spc="0" dirty="0">
              <a:ln w="0"/>
              <a:solidFill>
                <a:schemeClr val="tx1"/>
              </a:solidFill>
              <a:effectLst>
                <a:outerShdw blurRad="38100" dist="19050" dir="2700000" algn="tl" rotWithShape="0">
                  <a:schemeClr val="dk1">
                    <a:alpha val="40000"/>
                  </a:schemeClr>
                </a:outerShdw>
              </a:effectLst>
              <a:latin typeface="HG丸ｺﾞｼｯｸM-PRO" panose="020F0600000000000000" pitchFamily="50" charset="-128"/>
              <a:ea typeface="HG丸ｺﾞｼｯｸM-PRO" panose="020F0600000000000000" pitchFamily="50" charset="-128"/>
            </a:rPr>
            <a:t>2017</a:t>
          </a:r>
          <a:r>
            <a:rPr lang="ja-JP" altLang="en-US" sz="2400" b="0" cap="none" spc="0" dirty="0">
              <a:ln w="0"/>
              <a:solidFill>
                <a:schemeClr val="tx1"/>
              </a:solidFill>
              <a:effectLst>
                <a:outerShdw blurRad="38100" dist="19050" dir="2700000" algn="tl" rotWithShape="0">
                  <a:schemeClr val="dk1">
                    <a:alpha val="40000"/>
                  </a:schemeClr>
                </a:outerShdw>
              </a:effectLst>
              <a:latin typeface="HG丸ｺﾞｼｯｸM-PRO" panose="020F0600000000000000" pitchFamily="50" charset="-128"/>
              <a:ea typeface="HG丸ｺﾞｼｯｸM-PRO" panose="020F0600000000000000" pitchFamily="50" charset="-128"/>
            </a:rPr>
            <a:t>年</a:t>
          </a:r>
          <a:r>
            <a:rPr lang="en-US" altLang="ja-JP" sz="2400" b="0" cap="none" spc="0" dirty="0">
              <a:ln w="0"/>
              <a:solidFill>
                <a:schemeClr val="tx1"/>
              </a:solidFill>
              <a:effectLst>
                <a:outerShdw blurRad="38100" dist="19050" dir="2700000" algn="tl" rotWithShape="0">
                  <a:schemeClr val="dk1">
                    <a:alpha val="40000"/>
                  </a:schemeClr>
                </a:outerShdw>
              </a:effectLst>
              <a:latin typeface="HG丸ｺﾞｼｯｸM-PRO" panose="020F0600000000000000" pitchFamily="50" charset="-128"/>
              <a:ea typeface="HG丸ｺﾞｼｯｸM-PRO" panose="020F0600000000000000" pitchFamily="50" charset="-128"/>
            </a:rPr>
            <a:t>41</a:t>
          </a:r>
          <a:r>
            <a:rPr lang="ja-JP" altLang="en-US" sz="2400" b="0" cap="none" spc="0" dirty="0">
              <a:ln w="0"/>
              <a:solidFill>
                <a:schemeClr val="tx1"/>
              </a:solidFill>
              <a:effectLst>
                <a:outerShdw blurRad="38100" dist="19050" dir="2700000" algn="tl" rotWithShape="0">
                  <a:schemeClr val="dk1">
                    <a:alpha val="40000"/>
                  </a:schemeClr>
                </a:outerShdw>
              </a:effectLst>
              <a:latin typeface="HG丸ｺﾞｼｯｸM-PRO" panose="020F0600000000000000" pitchFamily="50" charset="-128"/>
              <a:ea typeface="HG丸ｺﾞｼｯｸM-PRO" panose="020F0600000000000000" pitchFamily="50" charset="-128"/>
            </a:rPr>
            <a:t>件に急増している．</a:t>
          </a:r>
          <a:endParaRPr kumimoji="1" lang="ja-JP" altLang="en-US" sz="2400" b="0" cap="none" spc="0" dirty="0">
            <a:ln w="0"/>
            <a:solidFill>
              <a:schemeClr val="tx1"/>
            </a:solidFill>
            <a:effectLst>
              <a:outerShdw blurRad="38100" dist="19050" dir="2700000" algn="tl" rotWithShape="0">
                <a:schemeClr val="dk1">
                  <a:alpha val="40000"/>
                </a:schemeClr>
              </a:outerShdw>
            </a:effectLst>
            <a:latin typeface="HG丸ｺﾞｼｯｸM-PRO" panose="020F0600000000000000" pitchFamily="50" charset="-128"/>
            <a:ea typeface="HG丸ｺﾞｼｯｸM-PRO" panose="020F0600000000000000" pitchFamily="50" charset="-128"/>
          </a:endParaRPr>
        </a:p>
      </dgm:t>
    </dgm:pt>
    <dgm:pt modelId="{156DCBA2-1158-4BCB-8F08-C49BD5963F34}" type="parTrans" cxnId="{345500DA-44C2-4688-BDFD-D43BBBDC27E5}">
      <dgm:prSet/>
      <dgm:spPr/>
      <dgm:t>
        <a:bodyPr/>
        <a:lstStyle/>
        <a:p>
          <a:endParaRPr kumimoji="1" lang="ja-JP" altLang="en-US"/>
        </a:p>
      </dgm:t>
    </dgm:pt>
    <dgm:pt modelId="{5D578EA5-A25E-4F93-8F01-991942D21EF0}" type="sibTrans" cxnId="{345500DA-44C2-4688-BDFD-D43BBBDC27E5}">
      <dgm:prSet/>
      <dgm:spPr/>
      <dgm:t>
        <a:bodyPr/>
        <a:lstStyle/>
        <a:p>
          <a:endParaRPr kumimoji="1" lang="ja-JP" altLang="en-US"/>
        </a:p>
      </dgm:t>
    </dgm:pt>
    <dgm:pt modelId="{B7E1712A-9DF2-4E2B-BEB3-0D84F898E025}" type="pres">
      <dgm:prSet presAssocID="{3CE44864-60F8-483D-91ED-E1CB70F436C8}" presName="Name0" presStyleCnt="0">
        <dgm:presLayoutVars>
          <dgm:chMax val="7"/>
          <dgm:chPref val="7"/>
          <dgm:dir/>
        </dgm:presLayoutVars>
      </dgm:prSet>
      <dgm:spPr/>
      <dgm:t>
        <a:bodyPr/>
        <a:lstStyle/>
        <a:p>
          <a:endParaRPr kumimoji="1" lang="ja-JP" altLang="en-US"/>
        </a:p>
      </dgm:t>
    </dgm:pt>
    <dgm:pt modelId="{567949AF-911E-4B40-9B58-A044FA32FA1F}" type="pres">
      <dgm:prSet presAssocID="{3CE44864-60F8-483D-91ED-E1CB70F436C8}" presName="Name1" presStyleCnt="0"/>
      <dgm:spPr/>
    </dgm:pt>
    <dgm:pt modelId="{2F910361-4BAC-4E69-9717-7BA67FF8C33E}" type="pres">
      <dgm:prSet presAssocID="{3CE44864-60F8-483D-91ED-E1CB70F436C8}" presName="cycle" presStyleCnt="0"/>
      <dgm:spPr/>
    </dgm:pt>
    <dgm:pt modelId="{24642995-14DE-4BCB-8F3E-951B69BC2EE6}" type="pres">
      <dgm:prSet presAssocID="{3CE44864-60F8-483D-91ED-E1CB70F436C8}" presName="srcNode" presStyleLbl="node1" presStyleIdx="0" presStyleCnt="4"/>
      <dgm:spPr/>
    </dgm:pt>
    <dgm:pt modelId="{B50F9831-AAE3-4820-AAF1-B8AEF5FC52F4}" type="pres">
      <dgm:prSet presAssocID="{3CE44864-60F8-483D-91ED-E1CB70F436C8}" presName="conn" presStyleLbl="parChTrans1D2" presStyleIdx="0" presStyleCnt="1"/>
      <dgm:spPr/>
      <dgm:t>
        <a:bodyPr/>
        <a:lstStyle/>
        <a:p>
          <a:endParaRPr kumimoji="1" lang="ja-JP" altLang="en-US"/>
        </a:p>
      </dgm:t>
    </dgm:pt>
    <dgm:pt modelId="{79F0B94F-42B6-4046-B75A-193D7BB3CF72}" type="pres">
      <dgm:prSet presAssocID="{3CE44864-60F8-483D-91ED-E1CB70F436C8}" presName="extraNode" presStyleLbl="node1" presStyleIdx="0" presStyleCnt="4"/>
      <dgm:spPr/>
    </dgm:pt>
    <dgm:pt modelId="{E39E80A3-0C1D-4AA8-BB17-176CFD7527A4}" type="pres">
      <dgm:prSet presAssocID="{3CE44864-60F8-483D-91ED-E1CB70F436C8}" presName="dstNode" presStyleLbl="node1" presStyleIdx="0" presStyleCnt="4"/>
      <dgm:spPr/>
    </dgm:pt>
    <dgm:pt modelId="{FB819212-0887-4593-9568-3484F41FFC07}" type="pres">
      <dgm:prSet presAssocID="{1773DB30-4FA5-4DF3-91F6-802E72CB6075}" presName="text_1" presStyleLbl="node1" presStyleIdx="0" presStyleCnt="4">
        <dgm:presLayoutVars>
          <dgm:bulletEnabled val="1"/>
        </dgm:presLayoutVars>
      </dgm:prSet>
      <dgm:spPr/>
      <dgm:t>
        <a:bodyPr/>
        <a:lstStyle/>
        <a:p>
          <a:endParaRPr kumimoji="1" lang="ja-JP" altLang="en-US"/>
        </a:p>
      </dgm:t>
    </dgm:pt>
    <dgm:pt modelId="{2E33472C-7E03-4A84-87FF-53FB97A98105}" type="pres">
      <dgm:prSet presAssocID="{1773DB30-4FA5-4DF3-91F6-802E72CB6075}" presName="accent_1" presStyleCnt="0"/>
      <dgm:spPr/>
    </dgm:pt>
    <dgm:pt modelId="{B87D0181-3C62-4ED1-A6A8-4B0C60FFF74F}" type="pres">
      <dgm:prSet presAssocID="{1773DB30-4FA5-4DF3-91F6-802E72CB6075}" presName="accentRepeatNode" presStyleLbl="solidFgAcc1" presStyleIdx="0" presStyleCnt="4" custScaleX="104274"/>
      <dgm:spPr>
        <a:prstGeom prst="flowChartMagneticTape">
          <a:avLst/>
        </a:prstGeom>
        <a:blipFill rotWithShape="0">
          <a:blip xmlns:r="http://schemas.openxmlformats.org/officeDocument/2006/relationships" r:embed="rId1"/>
          <a:stretch>
            <a:fillRect/>
          </a:stretch>
        </a:blipFill>
        <a:scene3d>
          <a:camera prst="orthographicFront"/>
          <a:lightRig rig="threePt" dir="t"/>
        </a:scene3d>
        <a:sp3d extrusionH="76200" contourW="63500">
          <a:extrusionClr>
            <a:schemeClr val="accent6">
              <a:lumMod val="40000"/>
              <a:lumOff val="60000"/>
            </a:schemeClr>
          </a:extrusionClr>
          <a:contourClr>
            <a:schemeClr val="accent6">
              <a:lumMod val="75000"/>
            </a:schemeClr>
          </a:contourClr>
        </a:sp3d>
      </dgm:spPr>
    </dgm:pt>
    <dgm:pt modelId="{6FCBBF30-9C8F-4A55-80DA-A9754BC508F5}" type="pres">
      <dgm:prSet presAssocID="{8DAF723E-A9EF-4EEE-A970-E156A0FC991A}" presName="text_2" presStyleLbl="node1" presStyleIdx="1" presStyleCnt="4">
        <dgm:presLayoutVars>
          <dgm:bulletEnabled val="1"/>
        </dgm:presLayoutVars>
      </dgm:prSet>
      <dgm:spPr/>
      <dgm:t>
        <a:bodyPr/>
        <a:lstStyle/>
        <a:p>
          <a:endParaRPr kumimoji="1" lang="ja-JP" altLang="en-US"/>
        </a:p>
      </dgm:t>
    </dgm:pt>
    <dgm:pt modelId="{41AA820B-F0EB-469C-A78E-A29101921B86}" type="pres">
      <dgm:prSet presAssocID="{8DAF723E-A9EF-4EEE-A970-E156A0FC991A}" presName="accent_2" presStyleCnt="0"/>
      <dgm:spPr/>
    </dgm:pt>
    <dgm:pt modelId="{53A5BD0C-FC13-46C6-9C65-D2FE086C5FBE}" type="pres">
      <dgm:prSet presAssocID="{8DAF723E-A9EF-4EEE-A970-E156A0FC991A}" presName="accentRepeatNode" presStyleLbl="solidFgAcc1" presStyleIdx="1" presStyleCnt="4"/>
      <dgm:spPr>
        <a:prstGeom prst="flowChartMagneticTape">
          <a:avLst/>
        </a:prstGeom>
        <a:blipFill rotWithShape="0">
          <a:blip xmlns:r="http://schemas.openxmlformats.org/officeDocument/2006/relationships" r:embed="rId2"/>
          <a:stretch>
            <a:fillRect/>
          </a:stretch>
        </a:blipFill>
        <a:scene3d>
          <a:camera prst="orthographicFront"/>
          <a:lightRig rig="threePt" dir="t"/>
        </a:scene3d>
        <a:sp3d contourW="63500">
          <a:contourClr>
            <a:schemeClr val="accent4">
              <a:lumMod val="75000"/>
            </a:schemeClr>
          </a:contourClr>
        </a:sp3d>
      </dgm:spPr>
    </dgm:pt>
    <dgm:pt modelId="{C3F7897E-D286-40D9-9117-3F92FD20F470}" type="pres">
      <dgm:prSet presAssocID="{921C048E-25C7-46BA-9FA6-E8BBDAE0E322}" presName="text_3" presStyleLbl="node1" presStyleIdx="2" presStyleCnt="4">
        <dgm:presLayoutVars>
          <dgm:bulletEnabled val="1"/>
        </dgm:presLayoutVars>
      </dgm:prSet>
      <dgm:spPr/>
      <dgm:t>
        <a:bodyPr/>
        <a:lstStyle/>
        <a:p>
          <a:endParaRPr kumimoji="1" lang="ja-JP" altLang="en-US"/>
        </a:p>
      </dgm:t>
    </dgm:pt>
    <dgm:pt modelId="{F8116204-0414-4134-95C8-070CF65D0326}" type="pres">
      <dgm:prSet presAssocID="{921C048E-25C7-46BA-9FA6-E8BBDAE0E322}" presName="accent_3" presStyleCnt="0"/>
      <dgm:spPr/>
    </dgm:pt>
    <dgm:pt modelId="{8BB34C8E-6138-4ACB-A55F-74571A344BFE}" type="pres">
      <dgm:prSet presAssocID="{921C048E-25C7-46BA-9FA6-E8BBDAE0E322}" presName="accentRepeatNode" presStyleLbl="solidFgAcc1" presStyleIdx="2" presStyleCnt="4"/>
      <dgm:spPr>
        <a:prstGeom prst="flowChartMagneticTape">
          <a:avLst/>
        </a:prstGeom>
        <a:blipFill rotWithShape="0">
          <a:blip xmlns:r="http://schemas.openxmlformats.org/officeDocument/2006/relationships" r:embed="rId3"/>
          <a:stretch>
            <a:fillRect/>
          </a:stretch>
        </a:blipFill>
        <a:scene3d>
          <a:camera prst="orthographicFront"/>
          <a:lightRig rig="threePt" dir="t"/>
        </a:scene3d>
        <a:sp3d contourW="63500">
          <a:contourClr>
            <a:schemeClr val="accent5">
              <a:lumMod val="75000"/>
            </a:schemeClr>
          </a:contourClr>
        </a:sp3d>
      </dgm:spPr>
    </dgm:pt>
    <dgm:pt modelId="{5C38A5CC-7257-4A87-932C-A0A907D25E8F}" type="pres">
      <dgm:prSet presAssocID="{CCEB555A-9CC0-4C44-8080-BAA6473F4F80}" presName="text_4" presStyleLbl="node1" presStyleIdx="3" presStyleCnt="4">
        <dgm:presLayoutVars>
          <dgm:bulletEnabled val="1"/>
        </dgm:presLayoutVars>
      </dgm:prSet>
      <dgm:spPr/>
      <dgm:t>
        <a:bodyPr/>
        <a:lstStyle/>
        <a:p>
          <a:endParaRPr kumimoji="1" lang="ja-JP" altLang="en-US"/>
        </a:p>
      </dgm:t>
    </dgm:pt>
    <dgm:pt modelId="{F72E9C37-0024-4913-AB91-9B887C53B2BB}" type="pres">
      <dgm:prSet presAssocID="{CCEB555A-9CC0-4C44-8080-BAA6473F4F80}" presName="accent_4" presStyleCnt="0"/>
      <dgm:spPr/>
    </dgm:pt>
    <dgm:pt modelId="{8B9A10A7-90FC-4125-BE69-D6908A60A0F2}" type="pres">
      <dgm:prSet presAssocID="{CCEB555A-9CC0-4C44-8080-BAA6473F4F80}" presName="accentRepeatNode" presStyleLbl="solidFgAcc1" presStyleIdx="3" presStyleCnt="4"/>
      <dgm:spPr>
        <a:prstGeom prst="flowChartMagneticTape">
          <a:avLst/>
        </a:prstGeom>
        <a:blipFill rotWithShape="0">
          <a:blip xmlns:r="http://schemas.openxmlformats.org/officeDocument/2006/relationships" r:embed="rId4"/>
          <a:stretch>
            <a:fillRect/>
          </a:stretch>
        </a:blipFill>
        <a:scene3d>
          <a:camera prst="orthographicFront"/>
          <a:lightRig rig="threePt" dir="t"/>
        </a:scene3d>
        <a:sp3d contourW="63500">
          <a:contourClr>
            <a:srgbClr val="C00000"/>
          </a:contourClr>
        </a:sp3d>
      </dgm:spPr>
    </dgm:pt>
  </dgm:ptLst>
  <dgm:cxnLst>
    <dgm:cxn modelId="{3598CE66-BBED-4F76-AAD4-57A4932DAB72}" type="presOf" srcId="{CCEB555A-9CC0-4C44-8080-BAA6473F4F80}" destId="{5C38A5CC-7257-4A87-932C-A0A907D25E8F}" srcOrd="0" destOrd="0" presId="urn:microsoft.com/office/officeart/2008/layout/VerticalCurvedList"/>
    <dgm:cxn modelId="{345500DA-44C2-4688-BDFD-D43BBBDC27E5}" srcId="{3CE44864-60F8-483D-91ED-E1CB70F436C8}" destId="{8DAF723E-A9EF-4EEE-A970-E156A0FC991A}" srcOrd="1" destOrd="0" parTransId="{156DCBA2-1158-4BCB-8F08-C49BD5963F34}" sibTransId="{5D578EA5-A25E-4F93-8F01-991942D21EF0}"/>
    <dgm:cxn modelId="{CC347321-5614-4727-B18D-48801D86CD77}" type="presOf" srcId="{8DAF723E-A9EF-4EEE-A970-E156A0FC991A}" destId="{6FCBBF30-9C8F-4A55-80DA-A9754BC508F5}" srcOrd="0" destOrd="0" presId="urn:microsoft.com/office/officeart/2008/layout/VerticalCurvedList"/>
    <dgm:cxn modelId="{424C518E-368F-47E9-8E7A-33BCE4B8A70D}" srcId="{3CE44864-60F8-483D-91ED-E1CB70F436C8}" destId="{1773DB30-4FA5-4DF3-91F6-802E72CB6075}" srcOrd="0" destOrd="0" parTransId="{4B820C2B-A519-49FF-8CBE-58A9114C91CC}" sibTransId="{79396F83-FB50-4851-9E17-1926AA2C1A7B}"/>
    <dgm:cxn modelId="{950D5ADE-93E1-4032-BEAF-693EF7BB9482}" type="presOf" srcId="{79396F83-FB50-4851-9E17-1926AA2C1A7B}" destId="{B50F9831-AAE3-4820-AAF1-B8AEF5FC52F4}" srcOrd="0" destOrd="0" presId="urn:microsoft.com/office/officeart/2008/layout/VerticalCurvedList"/>
    <dgm:cxn modelId="{6DF7EC78-1E4C-4BFC-BA1D-91EE343BE5B1}" srcId="{3CE44864-60F8-483D-91ED-E1CB70F436C8}" destId="{CCEB555A-9CC0-4C44-8080-BAA6473F4F80}" srcOrd="3" destOrd="0" parTransId="{E4810B4B-3331-49DB-A4D6-6A8D9B610DBB}" sibTransId="{7249ABEC-0A48-4745-B41D-4771DE849AEC}"/>
    <dgm:cxn modelId="{E228137A-DF17-4D07-9D20-187824507968}" srcId="{3CE44864-60F8-483D-91ED-E1CB70F436C8}" destId="{921C048E-25C7-46BA-9FA6-E8BBDAE0E322}" srcOrd="2" destOrd="0" parTransId="{AF4CCCF8-4119-4470-ABB1-0CE1BEA37A28}" sibTransId="{370E2662-91E0-45BE-B883-3D06696FBD36}"/>
    <dgm:cxn modelId="{9F1B51C8-FEC8-491B-AE31-48D5D19D5AA2}" type="presOf" srcId="{921C048E-25C7-46BA-9FA6-E8BBDAE0E322}" destId="{C3F7897E-D286-40D9-9117-3F92FD20F470}" srcOrd="0" destOrd="0" presId="urn:microsoft.com/office/officeart/2008/layout/VerticalCurvedList"/>
    <dgm:cxn modelId="{E7FF74C6-80CB-417C-BE5B-88F295088B34}" type="presOf" srcId="{1773DB30-4FA5-4DF3-91F6-802E72CB6075}" destId="{FB819212-0887-4593-9568-3484F41FFC07}" srcOrd="0" destOrd="0" presId="urn:microsoft.com/office/officeart/2008/layout/VerticalCurvedList"/>
    <dgm:cxn modelId="{6E991FC8-0CF6-4EAB-8B48-C3A849B4AF64}" type="presOf" srcId="{3CE44864-60F8-483D-91ED-E1CB70F436C8}" destId="{B7E1712A-9DF2-4E2B-BEB3-0D84F898E025}" srcOrd="0" destOrd="0" presId="urn:microsoft.com/office/officeart/2008/layout/VerticalCurvedList"/>
    <dgm:cxn modelId="{B6932271-B4DF-4275-8E18-7FB6F9E4F93C}" type="presParOf" srcId="{B7E1712A-9DF2-4E2B-BEB3-0D84F898E025}" destId="{567949AF-911E-4B40-9B58-A044FA32FA1F}" srcOrd="0" destOrd="0" presId="urn:microsoft.com/office/officeart/2008/layout/VerticalCurvedList"/>
    <dgm:cxn modelId="{8CDA75C7-C4D8-40AF-ABB3-0EBFAA13034F}" type="presParOf" srcId="{567949AF-911E-4B40-9B58-A044FA32FA1F}" destId="{2F910361-4BAC-4E69-9717-7BA67FF8C33E}" srcOrd="0" destOrd="0" presId="urn:microsoft.com/office/officeart/2008/layout/VerticalCurvedList"/>
    <dgm:cxn modelId="{CA7C01BE-227E-4B57-9060-2184435E1B69}" type="presParOf" srcId="{2F910361-4BAC-4E69-9717-7BA67FF8C33E}" destId="{24642995-14DE-4BCB-8F3E-951B69BC2EE6}" srcOrd="0" destOrd="0" presId="urn:microsoft.com/office/officeart/2008/layout/VerticalCurvedList"/>
    <dgm:cxn modelId="{CAC367E3-C9E4-4596-AE2D-EBC7C3A56E82}" type="presParOf" srcId="{2F910361-4BAC-4E69-9717-7BA67FF8C33E}" destId="{B50F9831-AAE3-4820-AAF1-B8AEF5FC52F4}" srcOrd="1" destOrd="0" presId="urn:microsoft.com/office/officeart/2008/layout/VerticalCurvedList"/>
    <dgm:cxn modelId="{9ADADDB6-02F5-42B3-8C6B-3F0D18848ADD}" type="presParOf" srcId="{2F910361-4BAC-4E69-9717-7BA67FF8C33E}" destId="{79F0B94F-42B6-4046-B75A-193D7BB3CF72}" srcOrd="2" destOrd="0" presId="urn:microsoft.com/office/officeart/2008/layout/VerticalCurvedList"/>
    <dgm:cxn modelId="{72C5208C-624D-47BB-BBB2-6151C4A1710E}" type="presParOf" srcId="{2F910361-4BAC-4E69-9717-7BA67FF8C33E}" destId="{E39E80A3-0C1D-4AA8-BB17-176CFD7527A4}" srcOrd="3" destOrd="0" presId="urn:microsoft.com/office/officeart/2008/layout/VerticalCurvedList"/>
    <dgm:cxn modelId="{33C671A5-1797-498D-8E1B-A53C54DAE615}" type="presParOf" srcId="{567949AF-911E-4B40-9B58-A044FA32FA1F}" destId="{FB819212-0887-4593-9568-3484F41FFC07}" srcOrd="1" destOrd="0" presId="urn:microsoft.com/office/officeart/2008/layout/VerticalCurvedList"/>
    <dgm:cxn modelId="{BF02E49B-CD07-4C34-BD3A-FDC646D35A09}" type="presParOf" srcId="{567949AF-911E-4B40-9B58-A044FA32FA1F}" destId="{2E33472C-7E03-4A84-87FF-53FB97A98105}" srcOrd="2" destOrd="0" presId="urn:microsoft.com/office/officeart/2008/layout/VerticalCurvedList"/>
    <dgm:cxn modelId="{8A3F2255-16D8-4831-B96D-BE38E9362424}" type="presParOf" srcId="{2E33472C-7E03-4A84-87FF-53FB97A98105}" destId="{B87D0181-3C62-4ED1-A6A8-4B0C60FFF74F}" srcOrd="0" destOrd="0" presId="urn:microsoft.com/office/officeart/2008/layout/VerticalCurvedList"/>
    <dgm:cxn modelId="{48C29E91-2CF8-4A2A-8699-7E3D3ED0E159}" type="presParOf" srcId="{567949AF-911E-4B40-9B58-A044FA32FA1F}" destId="{6FCBBF30-9C8F-4A55-80DA-A9754BC508F5}" srcOrd="3" destOrd="0" presId="urn:microsoft.com/office/officeart/2008/layout/VerticalCurvedList"/>
    <dgm:cxn modelId="{6B12645C-0DB2-4AD8-9B1C-0D563A32CB96}" type="presParOf" srcId="{567949AF-911E-4B40-9B58-A044FA32FA1F}" destId="{41AA820B-F0EB-469C-A78E-A29101921B86}" srcOrd="4" destOrd="0" presId="urn:microsoft.com/office/officeart/2008/layout/VerticalCurvedList"/>
    <dgm:cxn modelId="{C2FBB82C-04BE-478F-87F1-7583E46A10BF}" type="presParOf" srcId="{41AA820B-F0EB-469C-A78E-A29101921B86}" destId="{53A5BD0C-FC13-46C6-9C65-D2FE086C5FBE}" srcOrd="0" destOrd="0" presId="urn:microsoft.com/office/officeart/2008/layout/VerticalCurvedList"/>
    <dgm:cxn modelId="{BBDD4844-29C0-4939-830E-0755BD0B9815}" type="presParOf" srcId="{567949AF-911E-4B40-9B58-A044FA32FA1F}" destId="{C3F7897E-D286-40D9-9117-3F92FD20F470}" srcOrd="5" destOrd="0" presId="urn:microsoft.com/office/officeart/2008/layout/VerticalCurvedList"/>
    <dgm:cxn modelId="{A86CF5E3-3BA3-4F1D-805D-8DD46C78668A}" type="presParOf" srcId="{567949AF-911E-4B40-9B58-A044FA32FA1F}" destId="{F8116204-0414-4134-95C8-070CF65D0326}" srcOrd="6" destOrd="0" presId="urn:microsoft.com/office/officeart/2008/layout/VerticalCurvedList"/>
    <dgm:cxn modelId="{AFA379F3-17C1-4890-A71E-BC079C0FA4ED}" type="presParOf" srcId="{F8116204-0414-4134-95C8-070CF65D0326}" destId="{8BB34C8E-6138-4ACB-A55F-74571A344BFE}" srcOrd="0" destOrd="0" presId="urn:microsoft.com/office/officeart/2008/layout/VerticalCurvedList"/>
    <dgm:cxn modelId="{499DEAC4-7BED-4BA9-B835-62ED464663C3}" type="presParOf" srcId="{567949AF-911E-4B40-9B58-A044FA32FA1F}" destId="{5C38A5CC-7257-4A87-932C-A0A907D25E8F}" srcOrd="7" destOrd="0" presId="urn:microsoft.com/office/officeart/2008/layout/VerticalCurvedList"/>
    <dgm:cxn modelId="{9398BFC2-7CBE-4843-A175-27BE4A12B8F6}" type="presParOf" srcId="{567949AF-911E-4B40-9B58-A044FA32FA1F}" destId="{F72E9C37-0024-4913-AB91-9B887C53B2BB}" srcOrd="8" destOrd="0" presId="urn:microsoft.com/office/officeart/2008/layout/VerticalCurvedList"/>
    <dgm:cxn modelId="{F997AADE-6069-4E36-B32B-15B110EE29D9}" type="presParOf" srcId="{F72E9C37-0024-4913-AB91-9B887C53B2BB}" destId="{8B9A10A7-90FC-4125-BE69-D6908A60A0F2}"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F6F0FE8-004D-4A68-A007-A64F8840B5D1}" type="doc">
      <dgm:prSet loTypeId="urn:microsoft.com/office/officeart/2005/8/layout/gear1" loCatId="cycle" qsTypeId="urn:microsoft.com/office/officeart/2005/8/quickstyle/simple1" qsCatId="simple" csTypeId="urn:microsoft.com/office/officeart/2005/8/colors/colorful4" csCatId="colorful" phldr="1"/>
      <dgm:spPr/>
    </dgm:pt>
    <dgm:pt modelId="{24B890DA-89FE-4649-A707-7CFC21CA20AF}">
      <dgm:prSet phldrT="[テキスト]" custT="1"/>
      <dgm:spPr/>
      <dgm:t>
        <a:bodyPr/>
        <a:lstStyle/>
        <a:p>
          <a:r>
            <a:rPr kumimoji="1" lang="ja-JP" altLang="en-US" sz="2400" b="1" dirty="0"/>
            <a:t>組織的な影響</a:t>
          </a:r>
        </a:p>
      </dgm:t>
    </dgm:pt>
    <dgm:pt modelId="{8463106B-AC6E-44C2-8B77-B11323CF86C6}" type="parTrans" cxnId="{9AA1AA72-0C42-4F3A-81B7-AA4637E200A4}">
      <dgm:prSet/>
      <dgm:spPr/>
      <dgm:t>
        <a:bodyPr/>
        <a:lstStyle/>
        <a:p>
          <a:endParaRPr kumimoji="1" lang="ja-JP" altLang="en-US"/>
        </a:p>
      </dgm:t>
    </dgm:pt>
    <dgm:pt modelId="{417BD553-5F51-4EF5-835D-C690432728DA}" type="sibTrans" cxnId="{9AA1AA72-0C42-4F3A-81B7-AA4637E200A4}">
      <dgm:prSet/>
      <dgm:spPr/>
      <dgm:t>
        <a:bodyPr/>
        <a:lstStyle/>
        <a:p>
          <a:endParaRPr kumimoji="1" lang="ja-JP" altLang="en-US" sz="2400"/>
        </a:p>
      </dgm:t>
    </dgm:pt>
    <dgm:pt modelId="{64286946-B1BA-47AB-BAD3-58A0AD96254A}">
      <dgm:prSet phldrT="[テキスト]" custT="1"/>
      <dgm:spPr/>
      <dgm:t>
        <a:bodyPr/>
        <a:lstStyle/>
        <a:p>
          <a:r>
            <a:rPr kumimoji="1" lang="ja-JP" altLang="en-US" sz="2400" b="1" dirty="0"/>
            <a:t>データガバナンスシステム</a:t>
          </a:r>
        </a:p>
      </dgm:t>
    </dgm:pt>
    <dgm:pt modelId="{48B75F71-2274-4FD8-8E3A-79D93695051D}" type="parTrans" cxnId="{952BD0E9-01E1-4075-8F73-F009CDF85813}">
      <dgm:prSet/>
      <dgm:spPr/>
      <dgm:t>
        <a:bodyPr/>
        <a:lstStyle/>
        <a:p>
          <a:endParaRPr kumimoji="1" lang="ja-JP" altLang="en-US"/>
        </a:p>
      </dgm:t>
    </dgm:pt>
    <dgm:pt modelId="{933524F4-733A-4924-803E-59610E0308FC}" type="sibTrans" cxnId="{952BD0E9-01E1-4075-8F73-F009CDF85813}">
      <dgm:prSet/>
      <dgm:spPr/>
      <dgm:t>
        <a:bodyPr/>
        <a:lstStyle/>
        <a:p>
          <a:endParaRPr kumimoji="1" lang="ja-JP" altLang="en-US"/>
        </a:p>
      </dgm:t>
    </dgm:pt>
    <dgm:pt modelId="{93A9E1F8-EA33-4BB2-A4E6-E2CDEB9FBD0B}">
      <dgm:prSet phldrT="[テキスト]" custT="1"/>
      <dgm:spPr/>
      <dgm:t>
        <a:bodyPr/>
        <a:lstStyle/>
        <a:p>
          <a:r>
            <a:rPr kumimoji="1" lang="ja-JP" altLang="en-US" sz="2400" b="1" dirty="0"/>
            <a:t>データの完全性</a:t>
          </a:r>
        </a:p>
      </dgm:t>
    </dgm:pt>
    <dgm:pt modelId="{37C8E79A-9FA5-4F45-B0C6-588F9A5B4650}" type="parTrans" cxnId="{4181C2E7-4C5D-43B1-AF35-1CB3115978A5}">
      <dgm:prSet/>
      <dgm:spPr/>
      <dgm:t>
        <a:bodyPr/>
        <a:lstStyle/>
        <a:p>
          <a:endParaRPr kumimoji="1" lang="ja-JP" altLang="en-US"/>
        </a:p>
      </dgm:t>
    </dgm:pt>
    <dgm:pt modelId="{F3E4C6B0-EBEE-43BA-98DB-D1C095DA6B4C}" type="sibTrans" cxnId="{4181C2E7-4C5D-43B1-AF35-1CB3115978A5}">
      <dgm:prSet/>
      <dgm:spPr/>
      <dgm:t>
        <a:bodyPr/>
        <a:lstStyle/>
        <a:p>
          <a:endParaRPr kumimoji="1" lang="ja-JP" altLang="en-US"/>
        </a:p>
      </dgm:t>
    </dgm:pt>
    <dgm:pt modelId="{3F20E49A-BFC2-4FB0-98E0-1309B2AEC6B1}">
      <dgm:prSet phldrT="[テキスト]" custT="1"/>
      <dgm:spPr/>
      <dgm:t>
        <a:bodyPr/>
        <a:lstStyle/>
        <a:p>
          <a:r>
            <a:rPr kumimoji="1" lang="ja-JP" altLang="en-US" sz="2000" b="1" dirty="0"/>
            <a:t>従業員がデータの信頼性を含めた不具合とミスを自由に伝達し、是正及び予防措置がとれるような、透明でオープンな職場環境（クオリティーカルチャー）の醸成</a:t>
          </a:r>
        </a:p>
      </dgm:t>
    </dgm:pt>
    <dgm:pt modelId="{14CE5D80-DC00-4E43-A6C6-23FE6A295909}" type="parTrans" cxnId="{D0DFF775-BD40-4318-8071-06E87353374F}">
      <dgm:prSet/>
      <dgm:spPr/>
      <dgm:t>
        <a:bodyPr/>
        <a:lstStyle/>
        <a:p>
          <a:endParaRPr kumimoji="1" lang="ja-JP" altLang="en-US"/>
        </a:p>
      </dgm:t>
    </dgm:pt>
    <dgm:pt modelId="{E3990546-75D6-4908-B1CE-E0FBD706E4B8}" type="sibTrans" cxnId="{D0DFF775-BD40-4318-8071-06E87353374F}">
      <dgm:prSet/>
      <dgm:spPr/>
      <dgm:t>
        <a:bodyPr/>
        <a:lstStyle/>
        <a:p>
          <a:endParaRPr kumimoji="1" lang="ja-JP" altLang="en-US"/>
        </a:p>
      </dgm:t>
    </dgm:pt>
    <dgm:pt modelId="{5AC736D6-F7F1-473D-887B-B539D9BFC9D9}">
      <dgm:prSet phldrT="[テキスト]" custT="1"/>
      <dgm:spPr/>
      <dgm:t>
        <a:bodyPr/>
        <a:lstStyle/>
        <a:p>
          <a:r>
            <a:rPr kumimoji="1" lang="ja-JP" altLang="en-US" sz="2000" b="1" dirty="0" smtClean="0"/>
            <a:t>医薬品品質システム（</a:t>
          </a:r>
          <a:r>
            <a:rPr kumimoji="1" lang="en-US" altLang="ja-JP" sz="2000" b="1" dirty="0" smtClean="0"/>
            <a:t>PQS</a:t>
          </a:r>
          <a:r>
            <a:rPr kumimoji="1" lang="ja-JP" altLang="en-US" sz="2000" b="1" dirty="0" smtClean="0"/>
            <a:t>）の</a:t>
          </a:r>
          <a:r>
            <a:rPr kumimoji="1" lang="ja-JP" altLang="en-US" sz="2000" b="1" dirty="0"/>
            <a:t>構成要素として、品質リスクマネジメントを用いたアプローチとマネジメントレビュー</a:t>
          </a:r>
        </a:p>
      </dgm:t>
    </dgm:pt>
    <dgm:pt modelId="{6AD29190-9368-4D5F-89C6-446229C0583A}" type="parTrans" cxnId="{0367C541-C839-4F25-82C9-E607480438C7}">
      <dgm:prSet/>
      <dgm:spPr/>
      <dgm:t>
        <a:bodyPr/>
        <a:lstStyle/>
        <a:p>
          <a:endParaRPr kumimoji="1" lang="ja-JP" altLang="en-US"/>
        </a:p>
      </dgm:t>
    </dgm:pt>
    <dgm:pt modelId="{0E86D752-AE32-47D7-84AA-EB35E6177F30}" type="sibTrans" cxnId="{0367C541-C839-4F25-82C9-E607480438C7}">
      <dgm:prSet/>
      <dgm:spPr/>
      <dgm:t>
        <a:bodyPr/>
        <a:lstStyle/>
        <a:p>
          <a:endParaRPr kumimoji="1" lang="ja-JP" altLang="en-US"/>
        </a:p>
      </dgm:t>
    </dgm:pt>
    <dgm:pt modelId="{56685EDC-5EAA-4CBD-B2C4-79855AAF9B8E}">
      <dgm:prSet phldrT="[テキスト]" custT="1"/>
      <dgm:spPr/>
      <dgm:t>
        <a:bodyPr/>
        <a:lstStyle/>
        <a:p>
          <a:r>
            <a:rPr kumimoji="1" lang="ja-JP" altLang="en-US" sz="2000" b="1" dirty="0"/>
            <a:t>データライフサイクルを通したデータ信頼性の確保</a:t>
          </a:r>
        </a:p>
      </dgm:t>
    </dgm:pt>
    <dgm:pt modelId="{AEAB274A-6893-4073-8CCB-D704F4D20B1A}" type="parTrans" cxnId="{E0AB8EA9-7E8B-45C2-A64C-A2460D2327D9}">
      <dgm:prSet/>
      <dgm:spPr/>
      <dgm:t>
        <a:bodyPr/>
        <a:lstStyle/>
        <a:p>
          <a:endParaRPr kumimoji="1" lang="ja-JP" altLang="en-US"/>
        </a:p>
      </dgm:t>
    </dgm:pt>
    <dgm:pt modelId="{527945ED-F920-4EEF-92D7-88CF22A2FF39}" type="sibTrans" cxnId="{E0AB8EA9-7E8B-45C2-A64C-A2460D2327D9}">
      <dgm:prSet/>
      <dgm:spPr/>
      <dgm:t>
        <a:bodyPr/>
        <a:lstStyle/>
        <a:p>
          <a:endParaRPr kumimoji="1" lang="ja-JP" altLang="en-US"/>
        </a:p>
      </dgm:t>
    </dgm:pt>
    <dgm:pt modelId="{267450FD-8840-4035-869B-A4C230F0B234}" type="pres">
      <dgm:prSet presAssocID="{0F6F0FE8-004D-4A68-A007-A64F8840B5D1}" presName="composite" presStyleCnt="0">
        <dgm:presLayoutVars>
          <dgm:chMax val="3"/>
          <dgm:animLvl val="lvl"/>
          <dgm:resizeHandles val="exact"/>
        </dgm:presLayoutVars>
      </dgm:prSet>
      <dgm:spPr/>
    </dgm:pt>
    <dgm:pt modelId="{E2F3FD2C-0FAD-4C4E-8062-D635073849E6}" type="pres">
      <dgm:prSet presAssocID="{24B890DA-89FE-4649-A707-7CFC21CA20AF}" presName="gear1" presStyleLbl="node1" presStyleIdx="0" presStyleCnt="3" custScaleX="107252" custScaleY="105139" custLinFactNeighborX="21050">
        <dgm:presLayoutVars>
          <dgm:chMax val="1"/>
          <dgm:bulletEnabled val="1"/>
        </dgm:presLayoutVars>
      </dgm:prSet>
      <dgm:spPr/>
      <dgm:t>
        <a:bodyPr/>
        <a:lstStyle/>
        <a:p>
          <a:endParaRPr kumimoji="1" lang="ja-JP" altLang="en-US"/>
        </a:p>
      </dgm:t>
    </dgm:pt>
    <dgm:pt modelId="{B4859822-A2D7-4559-97F7-47A63E6B5311}" type="pres">
      <dgm:prSet presAssocID="{24B890DA-89FE-4649-A707-7CFC21CA20AF}" presName="gear1srcNode" presStyleLbl="node1" presStyleIdx="0" presStyleCnt="3"/>
      <dgm:spPr/>
      <dgm:t>
        <a:bodyPr/>
        <a:lstStyle/>
        <a:p>
          <a:endParaRPr kumimoji="1" lang="ja-JP" altLang="en-US"/>
        </a:p>
      </dgm:t>
    </dgm:pt>
    <dgm:pt modelId="{66EFC356-C21E-46A6-98A8-2D4216892F5B}" type="pres">
      <dgm:prSet presAssocID="{24B890DA-89FE-4649-A707-7CFC21CA20AF}" presName="gear1dstNode" presStyleLbl="node1" presStyleIdx="0" presStyleCnt="3"/>
      <dgm:spPr/>
      <dgm:t>
        <a:bodyPr/>
        <a:lstStyle/>
        <a:p>
          <a:endParaRPr kumimoji="1" lang="ja-JP" altLang="en-US"/>
        </a:p>
      </dgm:t>
    </dgm:pt>
    <dgm:pt modelId="{49030A5B-1D9A-482E-965E-C94B1DFE2228}" type="pres">
      <dgm:prSet presAssocID="{24B890DA-89FE-4649-A707-7CFC21CA20AF}" presName="gear1ch" presStyleLbl="fgAcc1" presStyleIdx="0" presStyleCnt="3" custScaleX="319067" custScaleY="89370" custLinFactX="-54470" custLinFactNeighborX="-100000" custLinFactNeighborY="-16724">
        <dgm:presLayoutVars>
          <dgm:chMax val="0"/>
          <dgm:bulletEnabled val="1"/>
        </dgm:presLayoutVars>
      </dgm:prSet>
      <dgm:spPr/>
      <dgm:t>
        <a:bodyPr/>
        <a:lstStyle/>
        <a:p>
          <a:endParaRPr kumimoji="1" lang="ja-JP" altLang="en-US"/>
        </a:p>
      </dgm:t>
    </dgm:pt>
    <dgm:pt modelId="{C32DC595-4737-41D4-B890-50841A7D0C08}" type="pres">
      <dgm:prSet presAssocID="{64286946-B1BA-47AB-BAD3-58A0AD96254A}" presName="gear2" presStyleLbl="node1" presStyleIdx="1" presStyleCnt="3" custScaleX="111331" custScaleY="111177" custLinFactNeighborX="28213" custLinFactNeighborY="-4056">
        <dgm:presLayoutVars>
          <dgm:chMax val="1"/>
          <dgm:bulletEnabled val="1"/>
        </dgm:presLayoutVars>
      </dgm:prSet>
      <dgm:spPr/>
      <dgm:t>
        <a:bodyPr/>
        <a:lstStyle/>
        <a:p>
          <a:endParaRPr kumimoji="1" lang="ja-JP" altLang="en-US"/>
        </a:p>
      </dgm:t>
    </dgm:pt>
    <dgm:pt modelId="{34B62198-569B-4957-A730-A1BC6033A489}" type="pres">
      <dgm:prSet presAssocID="{64286946-B1BA-47AB-BAD3-58A0AD96254A}" presName="gear2srcNode" presStyleLbl="node1" presStyleIdx="1" presStyleCnt="3"/>
      <dgm:spPr/>
      <dgm:t>
        <a:bodyPr/>
        <a:lstStyle/>
        <a:p>
          <a:endParaRPr kumimoji="1" lang="ja-JP" altLang="en-US"/>
        </a:p>
      </dgm:t>
    </dgm:pt>
    <dgm:pt modelId="{C867B719-105F-46FD-960A-02EF91959FE9}" type="pres">
      <dgm:prSet presAssocID="{64286946-B1BA-47AB-BAD3-58A0AD96254A}" presName="gear2dstNode" presStyleLbl="node1" presStyleIdx="1" presStyleCnt="3"/>
      <dgm:spPr/>
      <dgm:t>
        <a:bodyPr/>
        <a:lstStyle/>
        <a:p>
          <a:endParaRPr kumimoji="1" lang="ja-JP" altLang="en-US"/>
        </a:p>
      </dgm:t>
    </dgm:pt>
    <dgm:pt modelId="{9F880EB3-07AF-46E5-BAF8-0D2E3DCBFEAA}" type="pres">
      <dgm:prSet presAssocID="{64286946-B1BA-47AB-BAD3-58A0AD96254A}" presName="gear2ch" presStyleLbl="fgAcc1" presStyleIdx="1" presStyleCnt="3" custScaleX="188205" custScaleY="113554" custLinFactNeighborX="-91992" custLinFactNeighborY="-96328">
        <dgm:presLayoutVars>
          <dgm:chMax val="0"/>
          <dgm:bulletEnabled val="1"/>
        </dgm:presLayoutVars>
      </dgm:prSet>
      <dgm:spPr/>
      <dgm:t>
        <a:bodyPr/>
        <a:lstStyle/>
        <a:p>
          <a:endParaRPr kumimoji="1" lang="ja-JP" altLang="en-US"/>
        </a:p>
      </dgm:t>
    </dgm:pt>
    <dgm:pt modelId="{648EF9B6-6990-40EC-95C9-7E5430DE73A7}" type="pres">
      <dgm:prSet presAssocID="{93A9E1F8-EA33-4BB2-A4E6-E2CDEB9FBD0B}" presName="gear3" presStyleLbl="node1" presStyleIdx="2" presStyleCnt="3" custLinFactNeighborX="29459" custLinFactNeighborY="-4122"/>
      <dgm:spPr/>
      <dgm:t>
        <a:bodyPr/>
        <a:lstStyle/>
        <a:p>
          <a:endParaRPr kumimoji="1" lang="ja-JP" altLang="en-US"/>
        </a:p>
      </dgm:t>
    </dgm:pt>
    <dgm:pt modelId="{AA114342-7DD0-4B94-B54D-4F9FC70EC31D}" type="pres">
      <dgm:prSet presAssocID="{93A9E1F8-EA33-4BB2-A4E6-E2CDEB9FBD0B}" presName="gear3tx" presStyleLbl="node1" presStyleIdx="2" presStyleCnt="3">
        <dgm:presLayoutVars>
          <dgm:chMax val="1"/>
          <dgm:bulletEnabled val="1"/>
        </dgm:presLayoutVars>
      </dgm:prSet>
      <dgm:spPr/>
      <dgm:t>
        <a:bodyPr/>
        <a:lstStyle/>
        <a:p>
          <a:endParaRPr kumimoji="1" lang="ja-JP" altLang="en-US"/>
        </a:p>
      </dgm:t>
    </dgm:pt>
    <dgm:pt modelId="{1B4BA6C9-B56C-4D82-AC3F-E3E020684DE9}" type="pres">
      <dgm:prSet presAssocID="{93A9E1F8-EA33-4BB2-A4E6-E2CDEB9FBD0B}" presName="gear3srcNode" presStyleLbl="node1" presStyleIdx="2" presStyleCnt="3"/>
      <dgm:spPr/>
      <dgm:t>
        <a:bodyPr/>
        <a:lstStyle/>
        <a:p>
          <a:endParaRPr kumimoji="1" lang="ja-JP" altLang="en-US"/>
        </a:p>
      </dgm:t>
    </dgm:pt>
    <dgm:pt modelId="{FD086B55-CF3D-48CA-B67B-F81BD5589033}" type="pres">
      <dgm:prSet presAssocID="{93A9E1F8-EA33-4BB2-A4E6-E2CDEB9FBD0B}" presName="gear3dstNode" presStyleLbl="node1" presStyleIdx="2" presStyleCnt="3"/>
      <dgm:spPr/>
      <dgm:t>
        <a:bodyPr/>
        <a:lstStyle/>
        <a:p>
          <a:endParaRPr kumimoji="1" lang="ja-JP" altLang="en-US"/>
        </a:p>
      </dgm:t>
    </dgm:pt>
    <dgm:pt modelId="{AD09F981-DB12-45E0-9549-DFC824424B24}" type="pres">
      <dgm:prSet presAssocID="{93A9E1F8-EA33-4BB2-A4E6-E2CDEB9FBD0B}" presName="gear3ch" presStyleLbl="fgAcc1" presStyleIdx="2" presStyleCnt="3" custScaleX="175322" custScaleY="64210" custLinFactNeighborX="97295" custLinFactNeighborY="-28995">
        <dgm:presLayoutVars>
          <dgm:chMax val="0"/>
          <dgm:bulletEnabled val="1"/>
        </dgm:presLayoutVars>
      </dgm:prSet>
      <dgm:spPr/>
      <dgm:t>
        <a:bodyPr/>
        <a:lstStyle/>
        <a:p>
          <a:endParaRPr kumimoji="1" lang="ja-JP" altLang="en-US"/>
        </a:p>
      </dgm:t>
    </dgm:pt>
    <dgm:pt modelId="{519FEF5D-4491-4AC1-B078-98C6387BA81E}" type="pres">
      <dgm:prSet presAssocID="{417BD553-5F51-4EF5-835D-C690432728DA}" presName="connector1" presStyleLbl="sibTrans2D1" presStyleIdx="0" presStyleCnt="3" custLinFactNeighborX="16446"/>
      <dgm:spPr/>
      <dgm:t>
        <a:bodyPr/>
        <a:lstStyle/>
        <a:p>
          <a:endParaRPr kumimoji="1" lang="ja-JP" altLang="en-US"/>
        </a:p>
      </dgm:t>
    </dgm:pt>
    <dgm:pt modelId="{2D3A26F6-12B0-4208-A651-5B732F5D1E15}" type="pres">
      <dgm:prSet presAssocID="{933524F4-733A-4924-803E-59610E0308FC}" presName="connector2" presStyleLbl="sibTrans2D1" presStyleIdx="1" presStyleCnt="3" custLinFactNeighborX="22635"/>
      <dgm:spPr/>
      <dgm:t>
        <a:bodyPr/>
        <a:lstStyle/>
        <a:p>
          <a:endParaRPr kumimoji="1" lang="ja-JP" altLang="en-US"/>
        </a:p>
      </dgm:t>
    </dgm:pt>
    <dgm:pt modelId="{E477B8F7-E028-4CAB-B553-A3C5B6841344}" type="pres">
      <dgm:prSet presAssocID="{F3E4C6B0-EBEE-43BA-98DB-D1C095DA6B4C}" presName="connector3" presStyleLbl="sibTrans2D1" presStyleIdx="2" presStyleCnt="3" custLinFactNeighborX="26757"/>
      <dgm:spPr/>
      <dgm:t>
        <a:bodyPr/>
        <a:lstStyle/>
        <a:p>
          <a:endParaRPr kumimoji="1" lang="ja-JP" altLang="en-US"/>
        </a:p>
      </dgm:t>
    </dgm:pt>
  </dgm:ptLst>
  <dgm:cxnLst>
    <dgm:cxn modelId="{FD8D89FA-5ABC-48D7-BCFB-C97512A85660}" type="presOf" srcId="{0F6F0FE8-004D-4A68-A007-A64F8840B5D1}" destId="{267450FD-8840-4035-869B-A4C230F0B234}" srcOrd="0" destOrd="0" presId="urn:microsoft.com/office/officeart/2005/8/layout/gear1"/>
    <dgm:cxn modelId="{9B883646-E90A-4777-8DF6-BFB0D78FF6FC}" type="presOf" srcId="{93A9E1F8-EA33-4BB2-A4E6-E2CDEB9FBD0B}" destId="{1B4BA6C9-B56C-4D82-AC3F-E3E020684DE9}" srcOrd="2" destOrd="0" presId="urn:microsoft.com/office/officeart/2005/8/layout/gear1"/>
    <dgm:cxn modelId="{4134F71E-1019-4A36-9904-57EA684FA6E5}" type="presOf" srcId="{933524F4-733A-4924-803E-59610E0308FC}" destId="{2D3A26F6-12B0-4208-A651-5B732F5D1E15}" srcOrd="0" destOrd="0" presId="urn:microsoft.com/office/officeart/2005/8/layout/gear1"/>
    <dgm:cxn modelId="{D0DFF775-BD40-4318-8071-06E87353374F}" srcId="{24B890DA-89FE-4649-A707-7CFC21CA20AF}" destId="{3F20E49A-BFC2-4FB0-98E0-1309B2AEC6B1}" srcOrd="0" destOrd="0" parTransId="{14CE5D80-DC00-4E43-A6C6-23FE6A295909}" sibTransId="{E3990546-75D6-4908-B1CE-E0FBD706E4B8}"/>
    <dgm:cxn modelId="{9AA1AA72-0C42-4F3A-81B7-AA4637E200A4}" srcId="{0F6F0FE8-004D-4A68-A007-A64F8840B5D1}" destId="{24B890DA-89FE-4649-A707-7CFC21CA20AF}" srcOrd="0" destOrd="0" parTransId="{8463106B-AC6E-44C2-8B77-B11323CF86C6}" sibTransId="{417BD553-5F51-4EF5-835D-C690432728DA}"/>
    <dgm:cxn modelId="{914C8466-1FFD-4773-B175-83D7229A1780}" type="presOf" srcId="{64286946-B1BA-47AB-BAD3-58A0AD96254A}" destId="{34B62198-569B-4957-A730-A1BC6033A489}" srcOrd="1" destOrd="0" presId="urn:microsoft.com/office/officeart/2005/8/layout/gear1"/>
    <dgm:cxn modelId="{3F74F00F-E5A8-40F5-9C92-3A5D6759D1F9}" type="presOf" srcId="{64286946-B1BA-47AB-BAD3-58A0AD96254A}" destId="{C32DC595-4737-41D4-B890-50841A7D0C08}" srcOrd="0" destOrd="0" presId="urn:microsoft.com/office/officeart/2005/8/layout/gear1"/>
    <dgm:cxn modelId="{952BD0E9-01E1-4075-8F73-F009CDF85813}" srcId="{0F6F0FE8-004D-4A68-A007-A64F8840B5D1}" destId="{64286946-B1BA-47AB-BAD3-58A0AD96254A}" srcOrd="1" destOrd="0" parTransId="{48B75F71-2274-4FD8-8E3A-79D93695051D}" sibTransId="{933524F4-733A-4924-803E-59610E0308FC}"/>
    <dgm:cxn modelId="{0CAA6DD9-3E91-42D3-9625-08C7E20147AF}" type="presOf" srcId="{F3E4C6B0-EBEE-43BA-98DB-D1C095DA6B4C}" destId="{E477B8F7-E028-4CAB-B553-A3C5B6841344}" srcOrd="0" destOrd="0" presId="urn:microsoft.com/office/officeart/2005/8/layout/gear1"/>
    <dgm:cxn modelId="{E0AB8EA9-7E8B-45C2-A64C-A2460D2327D9}" srcId="{93A9E1F8-EA33-4BB2-A4E6-E2CDEB9FBD0B}" destId="{56685EDC-5EAA-4CBD-B2C4-79855AAF9B8E}" srcOrd="0" destOrd="0" parTransId="{AEAB274A-6893-4073-8CCB-D704F4D20B1A}" sibTransId="{527945ED-F920-4EEF-92D7-88CF22A2FF39}"/>
    <dgm:cxn modelId="{6929E4C4-EFBB-4B45-8F13-2CB2DEE03A78}" type="presOf" srcId="{5AC736D6-F7F1-473D-887B-B539D9BFC9D9}" destId="{9F880EB3-07AF-46E5-BAF8-0D2E3DCBFEAA}" srcOrd="0" destOrd="0" presId="urn:microsoft.com/office/officeart/2005/8/layout/gear1"/>
    <dgm:cxn modelId="{FC95EB5F-94D8-4B59-BE48-3C055DBF7956}" type="presOf" srcId="{56685EDC-5EAA-4CBD-B2C4-79855AAF9B8E}" destId="{AD09F981-DB12-45E0-9549-DFC824424B24}" srcOrd="0" destOrd="0" presId="urn:microsoft.com/office/officeart/2005/8/layout/gear1"/>
    <dgm:cxn modelId="{75E8FD71-23B5-42C8-A577-8259A8FAFA35}" type="presOf" srcId="{24B890DA-89FE-4649-A707-7CFC21CA20AF}" destId="{66EFC356-C21E-46A6-98A8-2D4216892F5B}" srcOrd="2" destOrd="0" presId="urn:microsoft.com/office/officeart/2005/8/layout/gear1"/>
    <dgm:cxn modelId="{DBA71B70-BD21-4F20-B21E-F30DA0DE34FC}" type="presOf" srcId="{93A9E1F8-EA33-4BB2-A4E6-E2CDEB9FBD0B}" destId="{AA114342-7DD0-4B94-B54D-4F9FC70EC31D}" srcOrd="1" destOrd="0" presId="urn:microsoft.com/office/officeart/2005/8/layout/gear1"/>
    <dgm:cxn modelId="{4181C2E7-4C5D-43B1-AF35-1CB3115978A5}" srcId="{0F6F0FE8-004D-4A68-A007-A64F8840B5D1}" destId="{93A9E1F8-EA33-4BB2-A4E6-E2CDEB9FBD0B}" srcOrd="2" destOrd="0" parTransId="{37C8E79A-9FA5-4F45-B0C6-588F9A5B4650}" sibTransId="{F3E4C6B0-EBEE-43BA-98DB-D1C095DA6B4C}"/>
    <dgm:cxn modelId="{DD982F36-F8EB-4617-AAF1-C2A93E037574}" type="presOf" srcId="{93A9E1F8-EA33-4BB2-A4E6-E2CDEB9FBD0B}" destId="{FD086B55-CF3D-48CA-B67B-F81BD5589033}" srcOrd="3" destOrd="0" presId="urn:microsoft.com/office/officeart/2005/8/layout/gear1"/>
    <dgm:cxn modelId="{E59AB7DA-0329-433B-AEDF-134221BE7198}" type="presOf" srcId="{93A9E1F8-EA33-4BB2-A4E6-E2CDEB9FBD0B}" destId="{648EF9B6-6990-40EC-95C9-7E5430DE73A7}" srcOrd="0" destOrd="0" presId="urn:microsoft.com/office/officeart/2005/8/layout/gear1"/>
    <dgm:cxn modelId="{A1769B75-3B2E-4F56-8D82-EAE0241629C2}" type="presOf" srcId="{3F20E49A-BFC2-4FB0-98E0-1309B2AEC6B1}" destId="{49030A5B-1D9A-482E-965E-C94B1DFE2228}" srcOrd="0" destOrd="0" presId="urn:microsoft.com/office/officeart/2005/8/layout/gear1"/>
    <dgm:cxn modelId="{D4F7463C-F9F0-4529-BA42-81099BC71843}" type="presOf" srcId="{24B890DA-89FE-4649-A707-7CFC21CA20AF}" destId="{E2F3FD2C-0FAD-4C4E-8062-D635073849E6}" srcOrd="0" destOrd="0" presId="urn:microsoft.com/office/officeart/2005/8/layout/gear1"/>
    <dgm:cxn modelId="{4C3CDC5F-F2A3-4791-B000-DF7D42311CD8}" type="presOf" srcId="{417BD553-5F51-4EF5-835D-C690432728DA}" destId="{519FEF5D-4491-4AC1-B078-98C6387BA81E}" srcOrd="0" destOrd="0" presId="urn:microsoft.com/office/officeart/2005/8/layout/gear1"/>
    <dgm:cxn modelId="{082383BE-E3C0-499D-BACF-4A78FE38D67C}" type="presOf" srcId="{24B890DA-89FE-4649-A707-7CFC21CA20AF}" destId="{B4859822-A2D7-4559-97F7-47A63E6B5311}" srcOrd="1" destOrd="0" presId="urn:microsoft.com/office/officeart/2005/8/layout/gear1"/>
    <dgm:cxn modelId="{8CCE9C08-54BA-4272-A093-B5A0039651D7}" type="presOf" srcId="{64286946-B1BA-47AB-BAD3-58A0AD96254A}" destId="{C867B719-105F-46FD-960A-02EF91959FE9}" srcOrd="2" destOrd="0" presId="urn:microsoft.com/office/officeart/2005/8/layout/gear1"/>
    <dgm:cxn modelId="{0367C541-C839-4F25-82C9-E607480438C7}" srcId="{64286946-B1BA-47AB-BAD3-58A0AD96254A}" destId="{5AC736D6-F7F1-473D-887B-B539D9BFC9D9}" srcOrd="0" destOrd="0" parTransId="{6AD29190-9368-4D5F-89C6-446229C0583A}" sibTransId="{0E86D752-AE32-47D7-84AA-EB35E6177F30}"/>
    <dgm:cxn modelId="{4D0478E1-84C2-4A9F-B8CC-5ABB4FEC0522}" type="presParOf" srcId="{267450FD-8840-4035-869B-A4C230F0B234}" destId="{E2F3FD2C-0FAD-4C4E-8062-D635073849E6}" srcOrd="0" destOrd="0" presId="urn:microsoft.com/office/officeart/2005/8/layout/gear1"/>
    <dgm:cxn modelId="{40692638-DB1C-4259-BAB3-84C63BF9934F}" type="presParOf" srcId="{267450FD-8840-4035-869B-A4C230F0B234}" destId="{B4859822-A2D7-4559-97F7-47A63E6B5311}" srcOrd="1" destOrd="0" presId="urn:microsoft.com/office/officeart/2005/8/layout/gear1"/>
    <dgm:cxn modelId="{70D21AB0-3B36-4BA0-B5DB-D2FDDD576869}" type="presParOf" srcId="{267450FD-8840-4035-869B-A4C230F0B234}" destId="{66EFC356-C21E-46A6-98A8-2D4216892F5B}" srcOrd="2" destOrd="0" presId="urn:microsoft.com/office/officeart/2005/8/layout/gear1"/>
    <dgm:cxn modelId="{7A90BB40-2C11-46A3-87D6-3900A1C730D4}" type="presParOf" srcId="{267450FD-8840-4035-869B-A4C230F0B234}" destId="{49030A5B-1D9A-482E-965E-C94B1DFE2228}" srcOrd="3" destOrd="0" presId="urn:microsoft.com/office/officeart/2005/8/layout/gear1"/>
    <dgm:cxn modelId="{46D5EC05-F635-4347-8D4D-0431483A7EFF}" type="presParOf" srcId="{267450FD-8840-4035-869B-A4C230F0B234}" destId="{C32DC595-4737-41D4-B890-50841A7D0C08}" srcOrd="4" destOrd="0" presId="urn:microsoft.com/office/officeart/2005/8/layout/gear1"/>
    <dgm:cxn modelId="{67332D6F-0849-463D-BA92-F35C7C6B42B1}" type="presParOf" srcId="{267450FD-8840-4035-869B-A4C230F0B234}" destId="{34B62198-569B-4957-A730-A1BC6033A489}" srcOrd="5" destOrd="0" presId="urn:microsoft.com/office/officeart/2005/8/layout/gear1"/>
    <dgm:cxn modelId="{46E46F7D-9571-4F8A-97F2-A87999A592A7}" type="presParOf" srcId="{267450FD-8840-4035-869B-A4C230F0B234}" destId="{C867B719-105F-46FD-960A-02EF91959FE9}" srcOrd="6" destOrd="0" presId="urn:microsoft.com/office/officeart/2005/8/layout/gear1"/>
    <dgm:cxn modelId="{86B750B6-BE7A-4B2D-98B6-9337771D2C81}" type="presParOf" srcId="{267450FD-8840-4035-869B-A4C230F0B234}" destId="{9F880EB3-07AF-46E5-BAF8-0D2E3DCBFEAA}" srcOrd="7" destOrd="0" presId="urn:microsoft.com/office/officeart/2005/8/layout/gear1"/>
    <dgm:cxn modelId="{32FE727F-BC22-419A-829B-2E349C72AB3B}" type="presParOf" srcId="{267450FD-8840-4035-869B-A4C230F0B234}" destId="{648EF9B6-6990-40EC-95C9-7E5430DE73A7}" srcOrd="8" destOrd="0" presId="urn:microsoft.com/office/officeart/2005/8/layout/gear1"/>
    <dgm:cxn modelId="{1A8923CC-A9DF-425F-87F9-EC1C68CC8510}" type="presParOf" srcId="{267450FD-8840-4035-869B-A4C230F0B234}" destId="{AA114342-7DD0-4B94-B54D-4F9FC70EC31D}" srcOrd="9" destOrd="0" presId="urn:microsoft.com/office/officeart/2005/8/layout/gear1"/>
    <dgm:cxn modelId="{B975DAD8-3B0C-4CBC-9254-2EC2B1E94F07}" type="presParOf" srcId="{267450FD-8840-4035-869B-A4C230F0B234}" destId="{1B4BA6C9-B56C-4D82-AC3F-E3E020684DE9}" srcOrd="10" destOrd="0" presId="urn:microsoft.com/office/officeart/2005/8/layout/gear1"/>
    <dgm:cxn modelId="{2AB165CE-7686-477A-A52D-084A6D2B3700}" type="presParOf" srcId="{267450FD-8840-4035-869B-A4C230F0B234}" destId="{FD086B55-CF3D-48CA-B67B-F81BD5589033}" srcOrd="11" destOrd="0" presId="urn:microsoft.com/office/officeart/2005/8/layout/gear1"/>
    <dgm:cxn modelId="{1B83EE8A-7355-46DE-A3C5-BA2B7760FD21}" type="presParOf" srcId="{267450FD-8840-4035-869B-A4C230F0B234}" destId="{AD09F981-DB12-45E0-9549-DFC824424B24}" srcOrd="12" destOrd="0" presId="urn:microsoft.com/office/officeart/2005/8/layout/gear1"/>
    <dgm:cxn modelId="{95F5B424-A85D-4371-AE68-E488FFA77816}" type="presParOf" srcId="{267450FD-8840-4035-869B-A4C230F0B234}" destId="{519FEF5D-4491-4AC1-B078-98C6387BA81E}" srcOrd="13" destOrd="0" presId="urn:microsoft.com/office/officeart/2005/8/layout/gear1"/>
    <dgm:cxn modelId="{D1C847E1-7386-440A-A0F2-4DB2945F715B}" type="presParOf" srcId="{267450FD-8840-4035-869B-A4C230F0B234}" destId="{2D3A26F6-12B0-4208-A651-5B732F5D1E15}" srcOrd="14" destOrd="0" presId="urn:microsoft.com/office/officeart/2005/8/layout/gear1"/>
    <dgm:cxn modelId="{23DFA65C-097C-49E0-A58D-0DB6E07E210B}" type="presParOf" srcId="{267450FD-8840-4035-869B-A4C230F0B234}" destId="{E477B8F7-E028-4CAB-B553-A3C5B6841344}" srcOrd="15"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C3C1522-C8C3-487B-AACC-758DB676E67B}" type="doc">
      <dgm:prSet loTypeId="urn:microsoft.com/office/officeart/2005/8/layout/hChevron3" loCatId="process" qsTypeId="urn:microsoft.com/office/officeart/2005/8/quickstyle/simple1" qsCatId="simple" csTypeId="urn:microsoft.com/office/officeart/2005/8/colors/accent1_2" csCatId="accent1" phldr="1"/>
      <dgm:spPr/>
    </dgm:pt>
    <dgm:pt modelId="{06971311-D9F5-4E4F-A8C1-B213019A56EF}">
      <dgm:prSet phldrT="[テキスト]" custT="1"/>
      <dgm:spPr/>
      <dgm:t>
        <a:bodyPr/>
        <a:lstStyle/>
        <a:p>
          <a:r>
            <a:rPr kumimoji="1" lang="ja-JP" altLang="en-US" sz="2400" dirty="0" smtClean="0"/>
            <a:t>生成</a:t>
          </a:r>
          <a:r>
            <a:rPr kumimoji="1" lang="en-US" altLang="ja-JP" sz="2400" dirty="0"/>
            <a:t/>
          </a:r>
          <a:br>
            <a:rPr kumimoji="1" lang="en-US" altLang="ja-JP" sz="2400" dirty="0"/>
          </a:br>
          <a:r>
            <a:rPr kumimoji="1" lang="ja-JP" altLang="en-US" sz="2400" dirty="0"/>
            <a:t>記録</a:t>
          </a:r>
        </a:p>
      </dgm:t>
    </dgm:pt>
    <dgm:pt modelId="{5CF9D1B9-83C5-4798-B714-08DE2CCF77D1}" type="parTrans" cxnId="{D80CF1C7-C836-49B7-879D-8F0D682E4E33}">
      <dgm:prSet/>
      <dgm:spPr/>
      <dgm:t>
        <a:bodyPr/>
        <a:lstStyle/>
        <a:p>
          <a:endParaRPr kumimoji="1" lang="ja-JP" altLang="en-US" sz="2400"/>
        </a:p>
      </dgm:t>
    </dgm:pt>
    <dgm:pt modelId="{B52D0B0D-495B-40D3-B3D4-F734FFB93EAE}" type="sibTrans" cxnId="{D80CF1C7-C836-49B7-879D-8F0D682E4E33}">
      <dgm:prSet/>
      <dgm:spPr/>
      <dgm:t>
        <a:bodyPr/>
        <a:lstStyle/>
        <a:p>
          <a:endParaRPr kumimoji="1" lang="ja-JP" altLang="en-US" sz="2400"/>
        </a:p>
      </dgm:t>
    </dgm:pt>
    <dgm:pt modelId="{2484514F-DF33-46A4-ADF7-B97851F4F796}">
      <dgm:prSet phldrT="[テキスト]" custT="1"/>
      <dgm:spPr/>
      <dgm:t>
        <a:bodyPr/>
        <a:lstStyle/>
        <a:p>
          <a:r>
            <a:rPr kumimoji="1" lang="ja-JP" altLang="en-US" sz="2400" dirty="0"/>
            <a:t>使用</a:t>
          </a:r>
        </a:p>
      </dgm:t>
    </dgm:pt>
    <dgm:pt modelId="{B058D361-1E49-41C1-8E35-7B2CA16CE5B4}" type="parTrans" cxnId="{01D4C8A8-7ED6-4ACD-9BEC-C9A75DC476B0}">
      <dgm:prSet/>
      <dgm:spPr/>
      <dgm:t>
        <a:bodyPr/>
        <a:lstStyle/>
        <a:p>
          <a:endParaRPr kumimoji="1" lang="ja-JP" altLang="en-US" sz="2400"/>
        </a:p>
      </dgm:t>
    </dgm:pt>
    <dgm:pt modelId="{4A323AE3-8B4E-4D1D-AD70-01EAFEFD2F9C}" type="sibTrans" cxnId="{01D4C8A8-7ED6-4ACD-9BEC-C9A75DC476B0}">
      <dgm:prSet/>
      <dgm:spPr/>
      <dgm:t>
        <a:bodyPr/>
        <a:lstStyle/>
        <a:p>
          <a:endParaRPr kumimoji="1" lang="ja-JP" altLang="en-US" sz="2400"/>
        </a:p>
      </dgm:t>
    </dgm:pt>
    <dgm:pt modelId="{5B6B4BAA-02EB-4560-A422-B36D30255A45}">
      <dgm:prSet custT="1"/>
      <dgm:spPr/>
      <dgm:t>
        <a:bodyPr/>
        <a:lstStyle/>
        <a:p>
          <a:r>
            <a:rPr kumimoji="1" lang="ja-JP" altLang="en-US" sz="2400" dirty="0"/>
            <a:t>保存</a:t>
          </a:r>
        </a:p>
      </dgm:t>
    </dgm:pt>
    <dgm:pt modelId="{301BD73F-D3BF-41F8-8E82-62E6178E4BE4}" type="parTrans" cxnId="{178AB275-8476-4057-B1FD-0BCCE681B2EA}">
      <dgm:prSet/>
      <dgm:spPr/>
      <dgm:t>
        <a:bodyPr/>
        <a:lstStyle/>
        <a:p>
          <a:endParaRPr kumimoji="1" lang="ja-JP" altLang="en-US" sz="2400"/>
        </a:p>
      </dgm:t>
    </dgm:pt>
    <dgm:pt modelId="{F4C8E3C4-A672-4DE1-994F-63B24E5E7E98}" type="sibTrans" cxnId="{178AB275-8476-4057-B1FD-0BCCE681B2EA}">
      <dgm:prSet/>
      <dgm:spPr/>
      <dgm:t>
        <a:bodyPr/>
        <a:lstStyle/>
        <a:p>
          <a:endParaRPr kumimoji="1" lang="ja-JP" altLang="en-US" sz="2400"/>
        </a:p>
      </dgm:t>
    </dgm:pt>
    <dgm:pt modelId="{B7FA4E19-4927-42AB-BA04-E0D49823D03E}">
      <dgm:prSet custT="1"/>
      <dgm:spPr/>
      <dgm:t>
        <a:bodyPr/>
        <a:lstStyle/>
        <a:p>
          <a:r>
            <a:rPr kumimoji="1" lang="ja-JP" altLang="en-US" sz="2400" dirty="0"/>
            <a:t>保管検索</a:t>
          </a:r>
          <a:endParaRPr kumimoji="1" lang="en-US" altLang="ja-JP" sz="2400" dirty="0"/>
        </a:p>
      </dgm:t>
    </dgm:pt>
    <dgm:pt modelId="{6D7E08D8-A138-4518-A596-4414D42183D6}" type="parTrans" cxnId="{19C84381-87A0-42F2-B8DB-A61E5853CCC1}">
      <dgm:prSet/>
      <dgm:spPr/>
      <dgm:t>
        <a:bodyPr/>
        <a:lstStyle/>
        <a:p>
          <a:endParaRPr kumimoji="1" lang="ja-JP" altLang="en-US" sz="2400"/>
        </a:p>
      </dgm:t>
    </dgm:pt>
    <dgm:pt modelId="{3896E86F-9FDF-46E3-A8B3-E3EFBBF15D95}" type="sibTrans" cxnId="{19C84381-87A0-42F2-B8DB-A61E5853CCC1}">
      <dgm:prSet/>
      <dgm:spPr/>
      <dgm:t>
        <a:bodyPr/>
        <a:lstStyle/>
        <a:p>
          <a:endParaRPr kumimoji="1" lang="ja-JP" altLang="en-US" sz="2400"/>
        </a:p>
      </dgm:t>
    </dgm:pt>
    <dgm:pt modelId="{8CA2C124-3D8D-495C-89FB-5B8B40B53048}">
      <dgm:prSet custT="1"/>
      <dgm:spPr/>
      <dgm:t>
        <a:bodyPr/>
        <a:lstStyle/>
        <a:p>
          <a:r>
            <a:rPr kumimoji="1" lang="ja-JP" altLang="en-US" sz="2400" dirty="0"/>
            <a:t>廃棄</a:t>
          </a:r>
        </a:p>
      </dgm:t>
    </dgm:pt>
    <dgm:pt modelId="{50AEBED8-20B9-4309-8FB7-7D0624DBBD17}" type="parTrans" cxnId="{13F685F2-F03C-4D99-BD2A-2134BBE94E7D}">
      <dgm:prSet/>
      <dgm:spPr/>
      <dgm:t>
        <a:bodyPr/>
        <a:lstStyle/>
        <a:p>
          <a:endParaRPr kumimoji="1" lang="ja-JP" altLang="en-US" sz="2400"/>
        </a:p>
      </dgm:t>
    </dgm:pt>
    <dgm:pt modelId="{D621CA9F-8A33-429C-8341-F48E548A2521}" type="sibTrans" cxnId="{13F685F2-F03C-4D99-BD2A-2134BBE94E7D}">
      <dgm:prSet/>
      <dgm:spPr/>
      <dgm:t>
        <a:bodyPr/>
        <a:lstStyle/>
        <a:p>
          <a:endParaRPr kumimoji="1" lang="ja-JP" altLang="en-US" sz="2400"/>
        </a:p>
      </dgm:t>
    </dgm:pt>
    <dgm:pt modelId="{0F9D4294-1EB1-470B-9009-62EBF336B138}">
      <dgm:prSet custT="1"/>
      <dgm:spPr/>
      <dgm:t>
        <a:bodyPr/>
        <a:lstStyle/>
        <a:p>
          <a:r>
            <a:rPr kumimoji="1" lang="ja-JP" altLang="en-US" sz="2400" dirty="0"/>
            <a:t>処理</a:t>
          </a:r>
          <a:r>
            <a:rPr kumimoji="1" lang="en-US" altLang="ja-JP" sz="2400" dirty="0"/>
            <a:t/>
          </a:r>
          <a:br>
            <a:rPr kumimoji="1" lang="en-US" altLang="ja-JP" sz="2400" dirty="0"/>
          </a:br>
          <a:r>
            <a:rPr kumimoji="1" lang="ja-JP" altLang="en-US" sz="1800" dirty="0"/>
            <a:t>（分析</a:t>
          </a:r>
          <a:r>
            <a:rPr kumimoji="1" lang="en-US" altLang="ja-JP" sz="1800" dirty="0"/>
            <a:t>/</a:t>
          </a:r>
          <a:r>
            <a:rPr kumimoji="1" lang="ja-JP" altLang="en-US" sz="1800" dirty="0"/>
            <a:t>変換</a:t>
          </a:r>
          <a:r>
            <a:rPr kumimoji="1" lang="en-US" altLang="ja-JP" sz="1800" dirty="0"/>
            <a:t>/</a:t>
          </a:r>
          <a:r>
            <a:rPr kumimoji="1" lang="ja-JP" altLang="en-US" sz="1800" dirty="0"/>
            <a:t>移行を含む）</a:t>
          </a:r>
        </a:p>
      </dgm:t>
    </dgm:pt>
    <dgm:pt modelId="{13834D02-7B42-4D29-A526-A8854EF99F3E}" type="sibTrans" cxnId="{F87ACF40-737B-4EAC-ACF0-76DC80A7A1EC}">
      <dgm:prSet/>
      <dgm:spPr/>
      <dgm:t>
        <a:bodyPr/>
        <a:lstStyle/>
        <a:p>
          <a:endParaRPr kumimoji="1" lang="ja-JP" altLang="en-US"/>
        </a:p>
      </dgm:t>
    </dgm:pt>
    <dgm:pt modelId="{E9E85C95-77DE-47A4-8CBC-B94921B2FD52}" type="parTrans" cxnId="{F87ACF40-737B-4EAC-ACF0-76DC80A7A1EC}">
      <dgm:prSet/>
      <dgm:spPr/>
      <dgm:t>
        <a:bodyPr/>
        <a:lstStyle/>
        <a:p>
          <a:endParaRPr kumimoji="1" lang="ja-JP" altLang="en-US"/>
        </a:p>
      </dgm:t>
    </dgm:pt>
    <dgm:pt modelId="{13DBEAF8-DC3C-4C37-8CD4-1232E7CB877C}" type="pres">
      <dgm:prSet presAssocID="{9C3C1522-C8C3-487B-AACC-758DB676E67B}" presName="Name0" presStyleCnt="0">
        <dgm:presLayoutVars>
          <dgm:dir/>
          <dgm:resizeHandles val="exact"/>
        </dgm:presLayoutVars>
      </dgm:prSet>
      <dgm:spPr/>
    </dgm:pt>
    <dgm:pt modelId="{E63088F5-C977-456D-A58C-C7A0B6B10E9E}" type="pres">
      <dgm:prSet presAssocID="{06971311-D9F5-4E4F-A8C1-B213019A56EF}" presName="parTxOnly" presStyleLbl="node1" presStyleIdx="0" presStyleCnt="6" custScaleY="150197" custLinFactNeighborX="22200">
        <dgm:presLayoutVars>
          <dgm:bulletEnabled val="1"/>
        </dgm:presLayoutVars>
      </dgm:prSet>
      <dgm:spPr/>
      <dgm:t>
        <a:bodyPr/>
        <a:lstStyle/>
        <a:p>
          <a:endParaRPr kumimoji="1" lang="ja-JP" altLang="en-US"/>
        </a:p>
      </dgm:t>
    </dgm:pt>
    <dgm:pt modelId="{226D29F8-1827-4A07-908B-287398857378}" type="pres">
      <dgm:prSet presAssocID="{B52D0B0D-495B-40D3-B3D4-F734FFB93EAE}" presName="parSpace" presStyleCnt="0"/>
      <dgm:spPr/>
    </dgm:pt>
    <dgm:pt modelId="{3746374A-3D62-4AF2-A761-D96AAE5A518C}" type="pres">
      <dgm:prSet presAssocID="{0F9D4294-1EB1-470B-9009-62EBF336B138}" presName="parTxOnly" presStyleLbl="node1" presStyleIdx="1" presStyleCnt="6" custScaleX="160698" custScaleY="150197" custLinFactNeighborX="-16274">
        <dgm:presLayoutVars>
          <dgm:bulletEnabled val="1"/>
        </dgm:presLayoutVars>
      </dgm:prSet>
      <dgm:spPr/>
      <dgm:t>
        <a:bodyPr/>
        <a:lstStyle/>
        <a:p>
          <a:endParaRPr kumimoji="1" lang="ja-JP" altLang="en-US"/>
        </a:p>
      </dgm:t>
    </dgm:pt>
    <dgm:pt modelId="{F01CB801-BDD2-4673-806D-0F6337903929}" type="pres">
      <dgm:prSet presAssocID="{13834D02-7B42-4D29-A526-A8854EF99F3E}" presName="parSpace" presStyleCnt="0"/>
      <dgm:spPr/>
    </dgm:pt>
    <dgm:pt modelId="{A9FBDED7-B552-4C10-951A-0BDC8CB872AC}" type="pres">
      <dgm:prSet presAssocID="{2484514F-DF33-46A4-ADF7-B97851F4F796}" presName="parTxOnly" presStyleLbl="node1" presStyleIdx="2" presStyleCnt="6" custScaleX="115872" custScaleY="150197" custLinFactNeighborX="-54067">
        <dgm:presLayoutVars>
          <dgm:bulletEnabled val="1"/>
        </dgm:presLayoutVars>
      </dgm:prSet>
      <dgm:spPr/>
      <dgm:t>
        <a:bodyPr/>
        <a:lstStyle/>
        <a:p>
          <a:endParaRPr kumimoji="1" lang="ja-JP" altLang="en-US"/>
        </a:p>
      </dgm:t>
    </dgm:pt>
    <dgm:pt modelId="{07B43303-3683-4442-8D9A-39B09DECAE0C}" type="pres">
      <dgm:prSet presAssocID="{4A323AE3-8B4E-4D1D-AD70-01EAFEFD2F9C}" presName="parSpace" presStyleCnt="0"/>
      <dgm:spPr/>
    </dgm:pt>
    <dgm:pt modelId="{650F7AE3-7567-4EA1-96B5-F23726C0A1B5}" type="pres">
      <dgm:prSet presAssocID="{5B6B4BAA-02EB-4560-A422-B36D30255A45}" presName="parTxOnly" presStyleLbl="node1" presStyleIdx="3" presStyleCnt="6" custScaleX="112903" custScaleY="150197" custLinFactNeighborX="-96765">
        <dgm:presLayoutVars>
          <dgm:bulletEnabled val="1"/>
        </dgm:presLayoutVars>
      </dgm:prSet>
      <dgm:spPr/>
      <dgm:t>
        <a:bodyPr/>
        <a:lstStyle/>
        <a:p>
          <a:endParaRPr kumimoji="1" lang="ja-JP" altLang="en-US"/>
        </a:p>
      </dgm:t>
    </dgm:pt>
    <dgm:pt modelId="{3E293CE8-1A54-475C-A8B6-FF1629C05B73}" type="pres">
      <dgm:prSet presAssocID="{F4C8E3C4-A672-4DE1-994F-63B24E5E7E98}" presName="parSpace" presStyleCnt="0"/>
      <dgm:spPr/>
    </dgm:pt>
    <dgm:pt modelId="{21983C2F-F732-4879-BAD7-CBEAE57DA899}" type="pres">
      <dgm:prSet presAssocID="{B7FA4E19-4927-42AB-BA04-E0D49823D03E}" presName="parTxOnly" presStyleLbl="node1" presStyleIdx="4" presStyleCnt="6" custScaleX="116016" custScaleY="150197" custLinFactX="-7890" custLinFactNeighborX="-100000">
        <dgm:presLayoutVars>
          <dgm:bulletEnabled val="1"/>
        </dgm:presLayoutVars>
      </dgm:prSet>
      <dgm:spPr/>
      <dgm:t>
        <a:bodyPr/>
        <a:lstStyle/>
        <a:p>
          <a:endParaRPr kumimoji="1" lang="ja-JP" altLang="en-US"/>
        </a:p>
      </dgm:t>
    </dgm:pt>
    <dgm:pt modelId="{7E215405-A445-418D-AFFC-3E0C325EE990}" type="pres">
      <dgm:prSet presAssocID="{3896E86F-9FDF-46E3-A8B3-E3EFBBF15D95}" presName="parSpace" presStyleCnt="0"/>
      <dgm:spPr/>
    </dgm:pt>
    <dgm:pt modelId="{879334A5-79D7-4851-9548-2AC9264B3AC9}" type="pres">
      <dgm:prSet presAssocID="{8CA2C124-3D8D-495C-89FB-5B8B40B53048}" presName="parTxOnly" presStyleLbl="node1" presStyleIdx="5" presStyleCnt="6" custScaleX="117435" custScaleY="150197" custLinFactX="-17296" custLinFactNeighborX="-100000">
        <dgm:presLayoutVars>
          <dgm:bulletEnabled val="1"/>
        </dgm:presLayoutVars>
      </dgm:prSet>
      <dgm:spPr/>
      <dgm:t>
        <a:bodyPr/>
        <a:lstStyle/>
        <a:p>
          <a:endParaRPr kumimoji="1" lang="ja-JP" altLang="en-US"/>
        </a:p>
      </dgm:t>
    </dgm:pt>
  </dgm:ptLst>
  <dgm:cxnLst>
    <dgm:cxn modelId="{178AB275-8476-4057-B1FD-0BCCE681B2EA}" srcId="{9C3C1522-C8C3-487B-AACC-758DB676E67B}" destId="{5B6B4BAA-02EB-4560-A422-B36D30255A45}" srcOrd="3" destOrd="0" parTransId="{301BD73F-D3BF-41F8-8E82-62E6178E4BE4}" sibTransId="{F4C8E3C4-A672-4DE1-994F-63B24E5E7E98}"/>
    <dgm:cxn modelId="{69D45522-5816-4CC6-A88B-F92AAC882784}" type="presOf" srcId="{06971311-D9F5-4E4F-A8C1-B213019A56EF}" destId="{E63088F5-C977-456D-A58C-C7A0B6B10E9E}" srcOrd="0" destOrd="0" presId="urn:microsoft.com/office/officeart/2005/8/layout/hChevron3"/>
    <dgm:cxn modelId="{F87ACF40-737B-4EAC-ACF0-76DC80A7A1EC}" srcId="{9C3C1522-C8C3-487B-AACC-758DB676E67B}" destId="{0F9D4294-1EB1-470B-9009-62EBF336B138}" srcOrd="1" destOrd="0" parTransId="{E9E85C95-77DE-47A4-8CBC-B94921B2FD52}" sibTransId="{13834D02-7B42-4D29-A526-A8854EF99F3E}"/>
    <dgm:cxn modelId="{01D4C8A8-7ED6-4ACD-9BEC-C9A75DC476B0}" srcId="{9C3C1522-C8C3-487B-AACC-758DB676E67B}" destId="{2484514F-DF33-46A4-ADF7-B97851F4F796}" srcOrd="2" destOrd="0" parTransId="{B058D361-1E49-41C1-8E35-7B2CA16CE5B4}" sibTransId="{4A323AE3-8B4E-4D1D-AD70-01EAFEFD2F9C}"/>
    <dgm:cxn modelId="{DF28D4A5-8BFC-4CC3-B55D-375217AF1472}" type="presOf" srcId="{0F9D4294-1EB1-470B-9009-62EBF336B138}" destId="{3746374A-3D62-4AF2-A761-D96AAE5A518C}" srcOrd="0" destOrd="0" presId="urn:microsoft.com/office/officeart/2005/8/layout/hChevron3"/>
    <dgm:cxn modelId="{841051DF-1C2A-40B5-913D-3804D820668F}" type="presOf" srcId="{9C3C1522-C8C3-487B-AACC-758DB676E67B}" destId="{13DBEAF8-DC3C-4C37-8CD4-1232E7CB877C}" srcOrd="0" destOrd="0" presId="urn:microsoft.com/office/officeart/2005/8/layout/hChevron3"/>
    <dgm:cxn modelId="{D80CF1C7-C836-49B7-879D-8F0D682E4E33}" srcId="{9C3C1522-C8C3-487B-AACC-758DB676E67B}" destId="{06971311-D9F5-4E4F-A8C1-B213019A56EF}" srcOrd="0" destOrd="0" parTransId="{5CF9D1B9-83C5-4798-B714-08DE2CCF77D1}" sibTransId="{B52D0B0D-495B-40D3-B3D4-F734FFB93EAE}"/>
    <dgm:cxn modelId="{E429F73F-F062-4B2B-9D4E-5EF6D9AB866B}" type="presOf" srcId="{5B6B4BAA-02EB-4560-A422-B36D30255A45}" destId="{650F7AE3-7567-4EA1-96B5-F23726C0A1B5}" srcOrd="0" destOrd="0" presId="urn:microsoft.com/office/officeart/2005/8/layout/hChevron3"/>
    <dgm:cxn modelId="{6C31967F-FDAE-4300-BC9A-2459EE7115DD}" type="presOf" srcId="{8CA2C124-3D8D-495C-89FB-5B8B40B53048}" destId="{879334A5-79D7-4851-9548-2AC9264B3AC9}" srcOrd="0" destOrd="0" presId="urn:microsoft.com/office/officeart/2005/8/layout/hChevron3"/>
    <dgm:cxn modelId="{D5B669DB-3F87-4F83-90A6-7F69CEA75C06}" type="presOf" srcId="{B7FA4E19-4927-42AB-BA04-E0D49823D03E}" destId="{21983C2F-F732-4879-BAD7-CBEAE57DA899}" srcOrd="0" destOrd="0" presId="urn:microsoft.com/office/officeart/2005/8/layout/hChevron3"/>
    <dgm:cxn modelId="{3CEBB0E1-5633-4F80-809F-CC555A56171C}" type="presOf" srcId="{2484514F-DF33-46A4-ADF7-B97851F4F796}" destId="{A9FBDED7-B552-4C10-951A-0BDC8CB872AC}" srcOrd="0" destOrd="0" presId="urn:microsoft.com/office/officeart/2005/8/layout/hChevron3"/>
    <dgm:cxn modelId="{13F685F2-F03C-4D99-BD2A-2134BBE94E7D}" srcId="{9C3C1522-C8C3-487B-AACC-758DB676E67B}" destId="{8CA2C124-3D8D-495C-89FB-5B8B40B53048}" srcOrd="5" destOrd="0" parTransId="{50AEBED8-20B9-4309-8FB7-7D0624DBBD17}" sibTransId="{D621CA9F-8A33-429C-8341-F48E548A2521}"/>
    <dgm:cxn modelId="{19C84381-87A0-42F2-B8DB-A61E5853CCC1}" srcId="{9C3C1522-C8C3-487B-AACC-758DB676E67B}" destId="{B7FA4E19-4927-42AB-BA04-E0D49823D03E}" srcOrd="4" destOrd="0" parTransId="{6D7E08D8-A138-4518-A596-4414D42183D6}" sibTransId="{3896E86F-9FDF-46E3-A8B3-E3EFBBF15D95}"/>
    <dgm:cxn modelId="{2D5155B0-D70E-4B36-8C8C-2A163D88AFE0}" type="presParOf" srcId="{13DBEAF8-DC3C-4C37-8CD4-1232E7CB877C}" destId="{E63088F5-C977-456D-A58C-C7A0B6B10E9E}" srcOrd="0" destOrd="0" presId="urn:microsoft.com/office/officeart/2005/8/layout/hChevron3"/>
    <dgm:cxn modelId="{93C67397-7D14-4A79-8891-FE709259684A}" type="presParOf" srcId="{13DBEAF8-DC3C-4C37-8CD4-1232E7CB877C}" destId="{226D29F8-1827-4A07-908B-287398857378}" srcOrd="1" destOrd="0" presId="urn:microsoft.com/office/officeart/2005/8/layout/hChevron3"/>
    <dgm:cxn modelId="{E7D3C7B0-5CC9-4177-AAB8-AF3ABF98C178}" type="presParOf" srcId="{13DBEAF8-DC3C-4C37-8CD4-1232E7CB877C}" destId="{3746374A-3D62-4AF2-A761-D96AAE5A518C}" srcOrd="2" destOrd="0" presId="urn:microsoft.com/office/officeart/2005/8/layout/hChevron3"/>
    <dgm:cxn modelId="{99F717D0-035E-4329-B892-3FAEE005A343}" type="presParOf" srcId="{13DBEAF8-DC3C-4C37-8CD4-1232E7CB877C}" destId="{F01CB801-BDD2-4673-806D-0F6337903929}" srcOrd="3" destOrd="0" presId="urn:microsoft.com/office/officeart/2005/8/layout/hChevron3"/>
    <dgm:cxn modelId="{5A781BB5-7E7C-4B2E-8040-5DA813898E4E}" type="presParOf" srcId="{13DBEAF8-DC3C-4C37-8CD4-1232E7CB877C}" destId="{A9FBDED7-B552-4C10-951A-0BDC8CB872AC}" srcOrd="4" destOrd="0" presId="urn:microsoft.com/office/officeart/2005/8/layout/hChevron3"/>
    <dgm:cxn modelId="{508B8EA2-A945-41F8-A86C-2845A7BC208C}" type="presParOf" srcId="{13DBEAF8-DC3C-4C37-8CD4-1232E7CB877C}" destId="{07B43303-3683-4442-8D9A-39B09DECAE0C}" srcOrd="5" destOrd="0" presId="urn:microsoft.com/office/officeart/2005/8/layout/hChevron3"/>
    <dgm:cxn modelId="{12727FBC-2B28-46F7-A357-016D5BC6210E}" type="presParOf" srcId="{13DBEAF8-DC3C-4C37-8CD4-1232E7CB877C}" destId="{650F7AE3-7567-4EA1-96B5-F23726C0A1B5}" srcOrd="6" destOrd="0" presId="urn:microsoft.com/office/officeart/2005/8/layout/hChevron3"/>
    <dgm:cxn modelId="{33885AA0-A929-457F-8787-4F3796372205}" type="presParOf" srcId="{13DBEAF8-DC3C-4C37-8CD4-1232E7CB877C}" destId="{3E293CE8-1A54-475C-A8B6-FF1629C05B73}" srcOrd="7" destOrd="0" presId="urn:microsoft.com/office/officeart/2005/8/layout/hChevron3"/>
    <dgm:cxn modelId="{CA9F98F7-9798-4C69-A552-45880C24EFBD}" type="presParOf" srcId="{13DBEAF8-DC3C-4C37-8CD4-1232E7CB877C}" destId="{21983C2F-F732-4879-BAD7-CBEAE57DA899}" srcOrd="8" destOrd="0" presId="urn:microsoft.com/office/officeart/2005/8/layout/hChevron3"/>
    <dgm:cxn modelId="{3C5B53D0-1480-4F7A-AA2B-31F1A3EAC0F6}" type="presParOf" srcId="{13DBEAF8-DC3C-4C37-8CD4-1232E7CB877C}" destId="{7E215405-A445-418D-AFFC-3E0C325EE990}" srcOrd="9" destOrd="0" presId="urn:microsoft.com/office/officeart/2005/8/layout/hChevron3"/>
    <dgm:cxn modelId="{C921722A-185B-4D4E-BCF1-39BC94DF2A14}" type="presParOf" srcId="{13DBEAF8-DC3C-4C37-8CD4-1232E7CB877C}" destId="{879334A5-79D7-4851-9548-2AC9264B3AC9}" srcOrd="1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C3C1522-C8C3-487B-AACC-758DB676E67B}" type="doc">
      <dgm:prSet loTypeId="urn:microsoft.com/office/officeart/2005/8/layout/hChevron3" loCatId="process" qsTypeId="urn:microsoft.com/office/officeart/2005/8/quickstyle/simple1" qsCatId="simple" csTypeId="urn:microsoft.com/office/officeart/2005/8/colors/accent1_2" csCatId="accent1" phldr="1"/>
      <dgm:spPr/>
    </dgm:pt>
    <dgm:pt modelId="{06971311-D9F5-4E4F-A8C1-B213019A56EF}">
      <dgm:prSet phldrT="[テキスト]" custT="1">
        <dgm:style>
          <a:lnRef idx="2">
            <a:schemeClr val="accent3">
              <a:shade val="50000"/>
            </a:schemeClr>
          </a:lnRef>
          <a:fillRef idx="1">
            <a:schemeClr val="accent3"/>
          </a:fillRef>
          <a:effectRef idx="0">
            <a:schemeClr val="accent3"/>
          </a:effectRef>
          <a:fontRef idx="minor">
            <a:schemeClr val="lt1"/>
          </a:fontRef>
        </dgm:style>
      </dgm:prSet>
      <dgm:spPr/>
      <dgm:t>
        <a:bodyPr/>
        <a:lstStyle/>
        <a:p>
          <a:r>
            <a:rPr kumimoji="1" lang="ja-JP" altLang="en-US" sz="2400" dirty="0"/>
            <a:t>生成</a:t>
          </a:r>
          <a:r>
            <a:rPr kumimoji="1" lang="en-US" altLang="ja-JP" sz="2400" dirty="0"/>
            <a:t/>
          </a:r>
          <a:br>
            <a:rPr kumimoji="1" lang="en-US" altLang="ja-JP" sz="2400" dirty="0"/>
          </a:br>
          <a:r>
            <a:rPr kumimoji="1" lang="ja-JP" altLang="en-US" sz="2400" dirty="0"/>
            <a:t>記録</a:t>
          </a:r>
        </a:p>
      </dgm:t>
    </dgm:pt>
    <dgm:pt modelId="{5CF9D1B9-83C5-4798-B714-08DE2CCF77D1}" type="parTrans" cxnId="{D80CF1C7-C836-49B7-879D-8F0D682E4E33}">
      <dgm:prSet/>
      <dgm:spPr/>
      <dgm:t>
        <a:bodyPr/>
        <a:lstStyle/>
        <a:p>
          <a:endParaRPr kumimoji="1" lang="ja-JP" altLang="en-US" sz="2400"/>
        </a:p>
      </dgm:t>
    </dgm:pt>
    <dgm:pt modelId="{B52D0B0D-495B-40D3-B3D4-F734FFB93EAE}" type="sibTrans" cxnId="{D80CF1C7-C836-49B7-879D-8F0D682E4E33}">
      <dgm:prSet/>
      <dgm:spPr/>
      <dgm:t>
        <a:bodyPr/>
        <a:lstStyle/>
        <a:p>
          <a:endParaRPr kumimoji="1" lang="ja-JP" altLang="en-US" sz="2400"/>
        </a:p>
      </dgm:t>
    </dgm:pt>
    <dgm:pt modelId="{2484514F-DF33-46A4-ADF7-B97851F4F796}">
      <dgm:prSet phldrT="[テキスト]" custT="1">
        <dgm:style>
          <a:lnRef idx="2">
            <a:schemeClr val="accent3">
              <a:shade val="50000"/>
            </a:schemeClr>
          </a:lnRef>
          <a:fillRef idx="1">
            <a:schemeClr val="accent3"/>
          </a:fillRef>
          <a:effectRef idx="0">
            <a:schemeClr val="accent3"/>
          </a:effectRef>
          <a:fontRef idx="minor">
            <a:schemeClr val="lt1"/>
          </a:fontRef>
        </dgm:style>
      </dgm:prSet>
      <dgm:spPr/>
      <dgm:t>
        <a:bodyPr/>
        <a:lstStyle/>
        <a:p>
          <a:r>
            <a:rPr kumimoji="1" lang="ja-JP" altLang="en-US" sz="2400" dirty="0"/>
            <a:t>使用</a:t>
          </a:r>
        </a:p>
      </dgm:t>
    </dgm:pt>
    <dgm:pt modelId="{B058D361-1E49-41C1-8E35-7B2CA16CE5B4}" type="parTrans" cxnId="{01D4C8A8-7ED6-4ACD-9BEC-C9A75DC476B0}">
      <dgm:prSet/>
      <dgm:spPr/>
      <dgm:t>
        <a:bodyPr/>
        <a:lstStyle/>
        <a:p>
          <a:endParaRPr kumimoji="1" lang="ja-JP" altLang="en-US" sz="2400"/>
        </a:p>
      </dgm:t>
    </dgm:pt>
    <dgm:pt modelId="{4A323AE3-8B4E-4D1D-AD70-01EAFEFD2F9C}" type="sibTrans" cxnId="{01D4C8A8-7ED6-4ACD-9BEC-C9A75DC476B0}">
      <dgm:prSet/>
      <dgm:spPr/>
      <dgm:t>
        <a:bodyPr/>
        <a:lstStyle/>
        <a:p>
          <a:endParaRPr kumimoji="1" lang="ja-JP" altLang="en-US" sz="2400"/>
        </a:p>
      </dgm:t>
    </dgm:pt>
    <dgm:pt modelId="{5B6B4BAA-02EB-4560-A422-B36D30255A45}">
      <dgm:prSet custT="1">
        <dgm:style>
          <a:lnRef idx="2">
            <a:schemeClr val="accent3">
              <a:shade val="50000"/>
            </a:schemeClr>
          </a:lnRef>
          <a:fillRef idx="1">
            <a:schemeClr val="accent3"/>
          </a:fillRef>
          <a:effectRef idx="0">
            <a:schemeClr val="accent3"/>
          </a:effectRef>
          <a:fontRef idx="minor">
            <a:schemeClr val="lt1"/>
          </a:fontRef>
        </dgm:style>
      </dgm:prSet>
      <dgm:spPr/>
      <dgm:t>
        <a:bodyPr/>
        <a:lstStyle/>
        <a:p>
          <a:r>
            <a:rPr kumimoji="1" lang="ja-JP" altLang="en-US" sz="2400" dirty="0"/>
            <a:t>保存</a:t>
          </a:r>
        </a:p>
      </dgm:t>
    </dgm:pt>
    <dgm:pt modelId="{301BD73F-D3BF-41F8-8E82-62E6178E4BE4}" type="parTrans" cxnId="{178AB275-8476-4057-B1FD-0BCCE681B2EA}">
      <dgm:prSet/>
      <dgm:spPr/>
      <dgm:t>
        <a:bodyPr/>
        <a:lstStyle/>
        <a:p>
          <a:endParaRPr kumimoji="1" lang="ja-JP" altLang="en-US" sz="2400"/>
        </a:p>
      </dgm:t>
    </dgm:pt>
    <dgm:pt modelId="{F4C8E3C4-A672-4DE1-994F-63B24E5E7E98}" type="sibTrans" cxnId="{178AB275-8476-4057-B1FD-0BCCE681B2EA}">
      <dgm:prSet/>
      <dgm:spPr/>
      <dgm:t>
        <a:bodyPr/>
        <a:lstStyle/>
        <a:p>
          <a:endParaRPr kumimoji="1" lang="ja-JP" altLang="en-US" sz="2400"/>
        </a:p>
      </dgm:t>
    </dgm:pt>
    <dgm:pt modelId="{B7FA4E19-4927-42AB-BA04-E0D49823D03E}">
      <dgm:prSet custT="1">
        <dgm:style>
          <a:lnRef idx="2">
            <a:schemeClr val="accent3">
              <a:shade val="50000"/>
            </a:schemeClr>
          </a:lnRef>
          <a:fillRef idx="1">
            <a:schemeClr val="accent3"/>
          </a:fillRef>
          <a:effectRef idx="0">
            <a:schemeClr val="accent3"/>
          </a:effectRef>
          <a:fontRef idx="minor">
            <a:schemeClr val="lt1"/>
          </a:fontRef>
        </dgm:style>
      </dgm:prSet>
      <dgm:spPr/>
      <dgm:t>
        <a:bodyPr/>
        <a:lstStyle/>
        <a:p>
          <a:r>
            <a:rPr kumimoji="1" lang="ja-JP" altLang="en-US" sz="2400" dirty="0"/>
            <a:t>保管検索</a:t>
          </a:r>
          <a:endParaRPr kumimoji="1" lang="en-US" altLang="ja-JP" sz="2400" dirty="0"/>
        </a:p>
      </dgm:t>
    </dgm:pt>
    <dgm:pt modelId="{6D7E08D8-A138-4518-A596-4414D42183D6}" type="parTrans" cxnId="{19C84381-87A0-42F2-B8DB-A61E5853CCC1}">
      <dgm:prSet/>
      <dgm:spPr/>
      <dgm:t>
        <a:bodyPr/>
        <a:lstStyle/>
        <a:p>
          <a:endParaRPr kumimoji="1" lang="ja-JP" altLang="en-US" sz="2400"/>
        </a:p>
      </dgm:t>
    </dgm:pt>
    <dgm:pt modelId="{3896E86F-9FDF-46E3-A8B3-E3EFBBF15D95}" type="sibTrans" cxnId="{19C84381-87A0-42F2-B8DB-A61E5853CCC1}">
      <dgm:prSet/>
      <dgm:spPr/>
      <dgm:t>
        <a:bodyPr/>
        <a:lstStyle/>
        <a:p>
          <a:endParaRPr kumimoji="1" lang="ja-JP" altLang="en-US" sz="2400"/>
        </a:p>
      </dgm:t>
    </dgm:pt>
    <dgm:pt modelId="{8CA2C124-3D8D-495C-89FB-5B8B40B53048}">
      <dgm:prSet custT="1">
        <dgm:style>
          <a:lnRef idx="2">
            <a:schemeClr val="accent3">
              <a:shade val="50000"/>
            </a:schemeClr>
          </a:lnRef>
          <a:fillRef idx="1">
            <a:schemeClr val="accent3"/>
          </a:fillRef>
          <a:effectRef idx="0">
            <a:schemeClr val="accent3"/>
          </a:effectRef>
          <a:fontRef idx="minor">
            <a:schemeClr val="lt1"/>
          </a:fontRef>
        </dgm:style>
      </dgm:prSet>
      <dgm:spPr/>
      <dgm:t>
        <a:bodyPr/>
        <a:lstStyle/>
        <a:p>
          <a:r>
            <a:rPr kumimoji="1" lang="ja-JP" altLang="en-US" sz="2400" dirty="0"/>
            <a:t>廃棄</a:t>
          </a:r>
        </a:p>
      </dgm:t>
    </dgm:pt>
    <dgm:pt modelId="{50AEBED8-20B9-4309-8FB7-7D0624DBBD17}" type="parTrans" cxnId="{13F685F2-F03C-4D99-BD2A-2134BBE94E7D}">
      <dgm:prSet/>
      <dgm:spPr/>
      <dgm:t>
        <a:bodyPr/>
        <a:lstStyle/>
        <a:p>
          <a:endParaRPr kumimoji="1" lang="ja-JP" altLang="en-US" sz="2400"/>
        </a:p>
      </dgm:t>
    </dgm:pt>
    <dgm:pt modelId="{D621CA9F-8A33-429C-8341-F48E548A2521}" type="sibTrans" cxnId="{13F685F2-F03C-4D99-BD2A-2134BBE94E7D}">
      <dgm:prSet/>
      <dgm:spPr/>
      <dgm:t>
        <a:bodyPr/>
        <a:lstStyle/>
        <a:p>
          <a:endParaRPr kumimoji="1" lang="ja-JP" altLang="en-US" sz="2400"/>
        </a:p>
      </dgm:t>
    </dgm:pt>
    <dgm:pt modelId="{0F9D4294-1EB1-470B-9009-62EBF336B138}">
      <dgm:prSet custT="1">
        <dgm:style>
          <a:lnRef idx="2">
            <a:schemeClr val="accent3">
              <a:shade val="50000"/>
            </a:schemeClr>
          </a:lnRef>
          <a:fillRef idx="1">
            <a:schemeClr val="accent3"/>
          </a:fillRef>
          <a:effectRef idx="0">
            <a:schemeClr val="accent3"/>
          </a:effectRef>
          <a:fontRef idx="minor">
            <a:schemeClr val="lt1"/>
          </a:fontRef>
        </dgm:style>
      </dgm:prSet>
      <dgm:spPr/>
      <dgm:t>
        <a:bodyPr/>
        <a:lstStyle/>
        <a:p>
          <a:r>
            <a:rPr kumimoji="1" lang="ja-JP" altLang="en-US" sz="2400" dirty="0"/>
            <a:t>処理</a:t>
          </a:r>
          <a:r>
            <a:rPr kumimoji="1" lang="en-US" altLang="ja-JP" sz="2400" dirty="0"/>
            <a:t/>
          </a:r>
          <a:br>
            <a:rPr kumimoji="1" lang="en-US" altLang="ja-JP" sz="2400" dirty="0"/>
          </a:br>
          <a:r>
            <a:rPr kumimoji="1" lang="ja-JP" altLang="en-US" sz="1800" dirty="0"/>
            <a:t>（分析</a:t>
          </a:r>
          <a:r>
            <a:rPr kumimoji="1" lang="en-US" altLang="ja-JP" sz="1800" dirty="0"/>
            <a:t>/</a:t>
          </a:r>
          <a:r>
            <a:rPr kumimoji="1" lang="ja-JP" altLang="en-US" sz="1800" dirty="0"/>
            <a:t>変換</a:t>
          </a:r>
          <a:r>
            <a:rPr kumimoji="1" lang="en-US" altLang="ja-JP" sz="1800" dirty="0"/>
            <a:t>/</a:t>
          </a:r>
          <a:r>
            <a:rPr kumimoji="1" lang="ja-JP" altLang="en-US" sz="1800" dirty="0"/>
            <a:t>移行を含む）</a:t>
          </a:r>
        </a:p>
      </dgm:t>
    </dgm:pt>
    <dgm:pt modelId="{13834D02-7B42-4D29-A526-A8854EF99F3E}" type="sibTrans" cxnId="{F87ACF40-737B-4EAC-ACF0-76DC80A7A1EC}">
      <dgm:prSet/>
      <dgm:spPr/>
      <dgm:t>
        <a:bodyPr/>
        <a:lstStyle/>
        <a:p>
          <a:endParaRPr kumimoji="1" lang="ja-JP" altLang="en-US"/>
        </a:p>
      </dgm:t>
    </dgm:pt>
    <dgm:pt modelId="{E9E85C95-77DE-47A4-8CBC-B94921B2FD52}" type="parTrans" cxnId="{F87ACF40-737B-4EAC-ACF0-76DC80A7A1EC}">
      <dgm:prSet/>
      <dgm:spPr/>
      <dgm:t>
        <a:bodyPr/>
        <a:lstStyle/>
        <a:p>
          <a:endParaRPr kumimoji="1" lang="ja-JP" altLang="en-US"/>
        </a:p>
      </dgm:t>
    </dgm:pt>
    <dgm:pt modelId="{13DBEAF8-DC3C-4C37-8CD4-1232E7CB877C}" type="pres">
      <dgm:prSet presAssocID="{9C3C1522-C8C3-487B-AACC-758DB676E67B}" presName="Name0" presStyleCnt="0">
        <dgm:presLayoutVars>
          <dgm:dir/>
          <dgm:resizeHandles val="exact"/>
        </dgm:presLayoutVars>
      </dgm:prSet>
      <dgm:spPr/>
    </dgm:pt>
    <dgm:pt modelId="{E63088F5-C977-456D-A58C-C7A0B6B10E9E}" type="pres">
      <dgm:prSet presAssocID="{06971311-D9F5-4E4F-A8C1-B213019A56EF}" presName="parTxOnly" presStyleLbl="node1" presStyleIdx="0" presStyleCnt="6" custScaleY="150197" custLinFactNeighborX="22200">
        <dgm:presLayoutVars>
          <dgm:bulletEnabled val="1"/>
        </dgm:presLayoutVars>
      </dgm:prSet>
      <dgm:spPr/>
      <dgm:t>
        <a:bodyPr/>
        <a:lstStyle/>
        <a:p>
          <a:endParaRPr kumimoji="1" lang="ja-JP" altLang="en-US"/>
        </a:p>
      </dgm:t>
    </dgm:pt>
    <dgm:pt modelId="{226D29F8-1827-4A07-908B-287398857378}" type="pres">
      <dgm:prSet presAssocID="{B52D0B0D-495B-40D3-B3D4-F734FFB93EAE}" presName="parSpace" presStyleCnt="0"/>
      <dgm:spPr/>
    </dgm:pt>
    <dgm:pt modelId="{3746374A-3D62-4AF2-A761-D96AAE5A518C}" type="pres">
      <dgm:prSet presAssocID="{0F9D4294-1EB1-470B-9009-62EBF336B138}" presName="parTxOnly" presStyleLbl="node1" presStyleIdx="1" presStyleCnt="6" custScaleX="160698" custScaleY="150197" custLinFactNeighborX="-16274">
        <dgm:presLayoutVars>
          <dgm:bulletEnabled val="1"/>
        </dgm:presLayoutVars>
      </dgm:prSet>
      <dgm:spPr/>
      <dgm:t>
        <a:bodyPr/>
        <a:lstStyle/>
        <a:p>
          <a:endParaRPr kumimoji="1" lang="ja-JP" altLang="en-US"/>
        </a:p>
      </dgm:t>
    </dgm:pt>
    <dgm:pt modelId="{F01CB801-BDD2-4673-806D-0F6337903929}" type="pres">
      <dgm:prSet presAssocID="{13834D02-7B42-4D29-A526-A8854EF99F3E}" presName="parSpace" presStyleCnt="0"/>
      <dgm:spPr/>
    </dgm:pt>
    <dgm:pt modelId="{A9FBDED7-B552-4C10-951A-0BDC8CB872AC}" type="pres">
      <dgm:prSet presAssocID="{2484514F-DF33-46A4-ADF7-B97851F4F796}" presName="parTxOnly" presStyleLbl="node1" presStyleIdx="2" presStyleCnt="6" custScaleX="115872" custScaleY="150197" custLinFactNeighborX="-54067">
        <dgm:presLayoutVars>
          <dgm:bulletEnabled val="1"/>
        </dgm:presLayoutVars>
      </dgm:prSet>
      <dgm:spPr/>
      <dgm:t>
        <a:bodyPr/>
        <a:lstStyle/>
        <a:p>
          <a:endParaRPr kumimoji="1" lang="ja-JP" altLang="en-US"/>
        </a:p>
      </dgm:t>
    </dgm:pt>
    <dgm:pt modelId="{07B43303-3683-4442-8D9A-39B09DECAE0C}" type="pres">
      <dgm:prSet presAssocID="{4A323AE3-8B4E-4D1D-AD70-01EAFEFD2F9C}" presName="parSpace" presStyleCnt="0"/>
      <dgm:spPr/>
    </dgm:pt>
    <dgm:pt modelId="{650F7AE3-7567-4EA1-96B5-F23726C0A1B5}" type="pres">
      <dgm:prSet presAssocID="{5B6B4BAA-02EB-4560-A422-B36D30255A45}" presName="parTxOnly" presStyleLbl="node1" presStyleIdx="3" presStyleCnt="6" custScaleX="112903" custScaleY="150197" custLinFactNeighborX="-96765">
        <dgm:presLayoutVars>
          <dgm:bulletEnabled val="1"/>
        </dgm:presLayoutVars>
      </dgm:prSet>
      <dgm:spPr/>
      <dgm:t>
        <a:bodyPr/>
        <a:lstStyle/>
        <a:p>
          <a:endParaRPr kumimoji="1" lang="ja-JP" altLang="en-US"/>
        </a:p>
      </dgm:t>
    </dgm:pt>
    <dgm:pt modelId="{3E293CE8-1A54-475C-A8B6-FF1629C05B73}" type="pres">
      <dgm:prSet presAssocID="{F4C8E3C4-A672-4DE1-994F-63B24E5E7E98}" presName="parSpace" presStyleCnt="0"/>
      <dgm:spPr/>
    </dgm:pt>
    <dgm:pt modelId="{21983C2F-F732-4879-BAD7-CBEAE57DA899}" type="pres">
      <dgm:prSet presAssocID="{B7FA4E19-4927-42AB-BA04-E0D49823D03E}" presName="parTxOnly" presStyleLbl="node1" presStyleIdx="4" presStyleCnt="6" custScaleX="116016" custScaleY="150197" custLinFactX="-7890" custLinFactNeighborX="-100000">
        <dgm:presLayoutVars>
          <dgm:bulletEnabled val="1"/>
        </dgm:presLayoutVars>
      </dgm:prSet>
      <dgm:spPr/>
      <dgm:t>
        <a:bodyPr/>
        <a:lstStyle/>
        <a:p>
          <a:endParaRPr kumimoji="1" lang="ja-JP" altLang="en-US"/>
        </a:p>
      </dgm:t>
    </dgm:pt>
    <dgm:pt modelId="{7E215405-A445-418D-AFFC-3E0C325EE990}" type="pres">
      <dgm:prSet presAssocID="{3896E86F-9FDF-46E3-A8B3-E3EFBBF15D95}" presName="parSpace" presStyleCnt="0"/>
      <dgm:spPr/>
    </dgm:pt>
    <dgm:pt modelId="{879334A5-79D7-4851-9548-2AC9264B3AC9}" type="pres">
      <dgm:prSet presAssocID="{8CA2C124-3D8D-495C-89FB-5B8B40B53048}" presName="parTxOnly" presStyleLbl="node1" presStyleIdx="5" presStyleCnt="6" custScaleX="117435" custScaleY="150197" custLinFactX="-17296" custLinFactNeighborX="-100000">
        <dgm:presLayoutVars>
          <dgm:bulletEnabled val="1"/>
        </dgm:presLayoutVars>
      </dgm:prSet>
      <dgm:spPr/>
      <dgm:t>
        <a:bodyPr/>
        <a:lstStyle/>
        <a:p>
          <a:endParaRPr kumimoji="1" lang="ja-JP" altLang="en-US"/>
        </a:p>
      </dgm:t>
    </dgm:pt>
  </dgm:ptLst>
  <dgm:cxnLst>
    <dgm:cxn modelId="{178AB275-8476-4057-B1FD-0BCCE681B2EA}" srcId="{9C3C1522-C8C3-487B-AACC-758DB676E67B}" destId="{5B6B4BAA-02EB-4560-A422-B36D30255A45}" srcOrd="3" destOrd="0" parTransId="{301BD73F-D3BF-41F8-8E82-62E6178E4BE4}" sibTransId="{F4C8E3C4-A672-4DE1-994F-63B24E5E7E98}"/>
    <dgm:cxn modelId="{2A1BF97D-1823-4232-ABB1-A6F261080695}" type="presOf" srcId="{2484514F-DF33-46A4-ADF7-B97851F4F796}" destId="{A9FBDED7-B552-4C10-951A-0BDC8CB872AC}" srcOrd="0" destOrd="0" presId="urn:microsoft.com/office/officeart/2005/8/layout/hChevron3"/>
    <dgm:cxn modelId="{69897914-5E53-416E-A3DE-CE2564FA662B}" type="presOf" srcId="{8CA2C124-3D8D-495C-89FB-5B8B40B53048}" destId="{879334A5-79D7-4851-9548-2AC9264B3AC9}" srcOrd="0" destOrd="0" presId="urn:microsoft.com/office/officeart/2005/8/layout/hChevron3"/>
    <dgm:cxn modelId="{F87ACF40-737B-4EAC-ACF0-76DC80A7A1EC}" srcId="{9C3C1522-C8C3-487B-AACC-758DB676E67B}" destId="{0F9D4294-1EB1-470B-9009-62EBF336B138}" srcOrd="1" destOrd="0" parTransId="{E9E85C95-77DE-47A4-8CBC-B94921B2FD52}" sibTransId="{13834D02-7B42-4D29-A526-A8854EF99F3E}"/>
    <dgm:cxn modelId="{01D4C8A8-7ED6-4ACD-9BEC-C9A75DC476B0}" srcId="{9C3C1522-C8C3-487B-AACC-758DB676E67B}" destId="{2484514F-DF33-46A4-ADF7-B97851F4F796}" srcOrd="2" destOrd="0" parTransId="{B058D361-1E49-41C1-8E35-7B2CA16CE5B4}" sibTransId="{4A323AE3-8B4E-4D1D-AD70-01EAFEFD2F9C}"/>
    <dgm:cxn modelId="{E6276509-B59F-472A-9EE9-1E1A18ED1B31}" type="presOf" srcId="{B7FA4E19-4927-42AB-BA04-E0D49823D03E}" destId="{21983C2F-F732-4879-BAD7-CBEAE57DA899}" srcOrd="0" destOrd="0" presId="urn:microsoft.com/office/officeart/2005/8/layout/hChevron3"/>
    <dgm:cxn modelId="{D80CF1C7-C836-49B7-879D-8F0D682E4E33}" srcId="{9C3C1522-C8C3-487B-AACC-758DB676E67B}" destId="{06971311-D9F5-4E4F-A8C1-B213019A56EF}" srcOrd="0" destOrd="0" parTransId="{5CF9D1B9-83C5-4798-B714-08DE2CCF77D1}" sibTransId="{B52D0B0D-495B-40D3-B3D4-F734FFB93EAE}"/>
    <dgm:cxn modelId="{EC2731B5-2D14-4175-8CA2-9C2894969D5C}" type="presOf" srcId="{0F9D4294-1EB1-470B-9009-62EBF336B138}" destId="{3746374A-3D62-4AF2-A761-D96AAE5A518C}" srcOrd="0" destOrd="0" presId="urn:microsoft.com/office/officeart/2005/8/layout/hChevron3"/>
    <dgm:cxn modelId="{273C0EAF-05F2-4844-B350-4AC389E34FA3}" type="presOf" srcId="{06971311-D9F5-4E4F-A8C1-B213019A56EF}" destId="{E63088F5-C977-456D-A58C-C7A0B6B10E9E}" srcOrd="0" destOrd="0" presId="urn:microsoft.com/office/officeart/2005/8/layout/hChevron3"/>
    <dgm:cxn modelId="{13F685F2-F03C-4D99-BD2A-2134BBE94E7D}" srcId="{9C3C1522-C8C3-487B-AACC-758DB676E67B}" destId="{8CA2C124-3D8D-495C-89FB-5B8B40B53048}" srcOrd="5" destOrd="0" parTransId="{50AEBED8-20B9-4309-8FB7-7D0624DBBD17}" sibTransId="{D621CA9F-8A33-429C-8341-F48E548A2521}"/>
    <dgm:cxn modelId="{19C84381-87A0-42F2-B8DB-A61E5853CCC1}" srcId="{9C3C1522-C8C3-487B-AACC-758DB676E67B}" destId="{B7FA4E19-4927-42AB-BA04-E0D49823D03E}" srcOrd="4" destOrd="0" parTransId="{6D7E08D8-A138-4518-A596-4414D42183D6}" sibTransId="{3896E86F-9FDF-46E3-A8B3-E3EFBBF15D95}"/>
    <dgm:cxn modelId="{30315BC1-9233-4877-9912-D92894BAB0F3}" type="presOf" srcId="{9C3C1522-C8C3-487B-AACC-758DB676E67B}" destId="{13DBEAF8-DC3C-4C37-8CD4-1232E7CB877C}" srcOrd="0" destOrd="0" presId="urn:microsoft.com/office/officeart/2005/8/layout/hChevron3"/>
    <dgm:cxn modelId="{4509EE56-3C02-4107-B2BA-03523A9D571A}" type="presOf" srcId="{5B6B4BAA-02EB-4560-A422-B36D30255A45}" destId="{650F7AE3-7567-4EA1-96B5-F23726C0A1B5}" srcOrd="0" destOrd="0" presId="urn:microsoft.com/office/officeart/2005/8/layout/hChevron3"/>
    <dgm:cxn modelId="{71AE4B24-A53F-47C6-90DB-AEBEF13B832A}" type="presParOf" srcId="{13DBEAF8-DC3C-4C37-8CD4-1232E7CB877C}" destId="{E63088F5-C977-456D-A58C-C7A0B6B10E9E}" srcOrd="0" destOrd="0" presId="urn:microsoft.com/office/officeart/2005/8/layout/hChevron3"/>
    <dgm:cxn modelId="{401A0DEC-31A2-4C84-B287-FAF190E9A547}" type="presParOf" srcId="{13DBEAF8-DC3C-4C37-8CD4-1232E7CB877C}" destId="{226D29F8-1827-4A07-908B-287398857378}" srcOrd="1" destOrd="0" presId="urn:microsoft.com/office/officeart/2005/8/layout/hChevron3"/>
    <dgm:cxn modelId="{87052D42-8835-4EE3-A889-2789B780DF60}" type="presParOf" srcId="{13DBEAF8-DC3C-4C37-8CD4-1232E7CB877C}" destId="{3746374A-3D62-4AF2-A761-D96AAE5A518C}" srcOrd="2" destOrd="0" presId="urn:microsoft.com/office/officeart/2005/8/layout/hChevron3"/>
    <dgm:cxn modelId="{3BFCCBD2-EAE9-4672-B2E6-D24DA3CCA0AA}" type="presParOf" srcId="{13DBEAF8-DC3C-4C37-8CD4-1232E7CB877C}" destId="{F01CB801-BDD2-4673-806D-0F6337903929}" srcOrd="3" destOrd="0" presId="urn:microsoft.com/office/officeart/2005/8/layout/hChevron3"/>
    <dgm:cxn modelId="{D6F5D2DB-570A-4F4E-96CA-52084DC8419A}" type="presParOf" srcId="{13DBEAF8-DC3C-4C37-8CD4-1232E7CB877C}" destId="{A9FBDED7-B552-4C10-951A-0BDC8CB872AC}" srcOrd="4" destOrd="0" presId="urn:microsoft.com/office/officeart/2005/8/layout/hChevron3"/>
    <dgm:cxn modelId="{06C2D838-5F2E-4F0D-8FB7-E413C2B49225}" type="presParOf" srcId="{13DBEAF8-DC3C-4C37-8CD4-1232E7CB877C}" destId="{07B43303-3683-4442-8D9A-39B09DECAE0C}" srcOrd="5" destOrd="0" presId="urn:microsoft.com/office/officeart/2005/8/layout/hChevron3"/>
    <dgm:cxn modelId="{74B40D11-1F29-460E-BB3C-03C62508AC3C}" type="presParOf" srcId="{13DBEAF8-DC3C-4C37-8CD4-1232E7CB877C}" destId="{650F7AE3-7567-4EA1-96B5-F23726C0A1B5}" srcOrd="6" destOrd="0" presId="urn:microsoft.com/office/officeart/2005/8/layout/hChevron3"/>
    <dgm:cxn modelId="{EF5A1D5B-7B72-4D4F-8B94-4F89A3FA8A94}" type="presParOf" srcId="{13DBEAF8-DC3C-4C37-8CD4-1232E7CB877C}" destId="{3E293CE8-1A54-475C-A8B6-FF1629C05B73}" srcOrd="7" destOrd="0" presId="urn:microsoft.com/office/officeart/2005/8/layout/hChevron3"/>
    <dgm:cxn modelId="{7DB0C768-BBE6-429B-A34B-FB46FBCA7A4C}" type="presParOf" srcId="{13DBEAF8-DC3C-4C37-8CD4-1232E7CB877C}" destId="{21983C2F-F732-4879-BAD7-CBEAE57DA899}" srcOrd="8" destOrd="0" presId="urn:microsoft.com/office/officeart/2005/8/layout/hChevron3"/>
    <dgm:cxn modelId="{BBA7FE52-4C75-436B-B9C0-F74606ED1E9E}" type="presParOf" srcId="{13DBEAF8-DC3C-4C37-8CD4-1232E7CB877C}" destId="{7E215405-A445-418D-AFFC-3E0C325EE990}" srcOrd="9" destOrd="0" presId="urn:microsoft.com/office/officeart/2005/8/layout/hChevron3"/>
    <dgm:cxn modelId="{866BD19B-3F40-4BF8-9B60-BABAD3432E7A}" type="presParOf" srcId="{13DBEAF8-DC3C-4C37-8CD4-1232E7CB877C}" destId="{879334A5-79D7-4851-9548-2AC9264B3AC9}" srcOrd="1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F49F90-32B7-47EF-87A5-D72E5540ECE1}">
      <dsp:nvSpPr>
        <dsp:cNvPr id="0" name=""/>
        <dsp:cNvSpPr/>
      </dsp:nvSpPr>
      <dsp:spPr>
        <a:xfrm rot="3793022">
          <a:off x="2831273" y="992902"/>
          <a:ext cx="4677714" cy="3262122"/>
        </a:xfrm>
        <a:prstGeom prst="swooshArrow">
          <a:avLst>
            <a:gd name="adj1" fmla="val 16310"/>
            <a:gd name="adj2" fmla="val 313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8D39C5-1E49-4B0B-83DE-632B7E1718E8}">
      <dsp:nvSpPr>
        <dsp:cNvPr id="0" name=""/>
        <dsp:cNvSpPr/>
      </dsp:nvSpPr>
      <dsp:spPr>
        <a:xfrm>
          <a:off x="4627739" y="1621492"/>
          <a:ext cx="136402" cy="144894"/>
        </a:xfrm>
        <a:prstGeom prst="ellipse">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68A99D2-C185-469A-8494-42F3CA0E65F6}">
      <dsp:nvSpPr>
        <dsp:cNvPr id="0" name=""/>
        <dsp:cNvSpPr/>
      </dsp:nvSpPr>
      <dsp:spPr>
        <a:xfrm flipH="1" flipV="1">
          <a:off x="5700737" y="2379035"/>
          <a:ext cx="124107" cy="131367"/>
        </a:xfrm>
        <a:prstGeom prst="ellipse">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C5239FB-5D59-4833-A54F-8A396FA16EAA}">
      <dsp:nvSpPr>
        <dsp:cNvPr id="0" name=""/>
        <dsp:cNvSpPr/>
      </dsp:nvSpPr>
      <dsp:spPr>
        <a:xfrm>
          <a:off x="6448056" y="3191573"/>
          <a:ext cx="135740" cy="147581"/>
        </a:xfrm>
        <a:prstGeom prst="ellipse">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1C989E8-910A-48DB-8F95-DAC3E4BBD798}">
      <dsp:nvSpPr>
        <dsp:cNvPr id="0" name=""/>
        <dsp:cNvSpPr/>
      </dsp:nvSpPr>
      <dsp:spPr>
        <a:xfrm>
          <a:off x="1848314" y="830289"/>
          <a:ext cx="2205397" cy="420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ctr" defTabSz="1066800">
            <a:lnSpc>
              <a:spcPct val="90000"/>
            </a:lnSpc>
            <a:spcBef>
              <a:spcPct val="0"/>
            </a:spcBef>
            <a:spcAft>
              <a:spcPct val="35000"/>
            </a:spcAft>
          </a:pPr>
          <a:r>
            <a:rPr kumimoji="1" lang="ja-JP" altLang="en-US" sz="2400" kern="1200" dirty="0">
              <a:ln>
                <a:solidFill>
                  <a:srgbClr val="7030A0"/>
                </a:solidFill>
              </a:ln>
              <a:latin typeface="HG丸ｺﾞｼｯｸM-PRO" panose="020F0600000000000000" pitchFamily="50" charset="-128"/>
              <a:ea typeface="HG丸ｺﾞｼｯｸM-PRO" panose="020F0600000000000000" pitchFamily="50" charset="-128"/>
            </a:rPr>
            <a:t>手順書に従って</a:t>
          </a:r>
        </a:p>
      </dsp:txBody>
      <dsp:txXfrm>
        <a:off x="1848314" y="830289"/>
        <a:ext cx="2205397" cy="420367"/>
      </dsp:txXfrm>
    </dsp:sp>
    <dsp:sp modelId="{150587CB-63DC-4DAA-A8DE-425FE5D48AA6}">
      <dsp:nvSpPr>
        <dsp:cNvPr id="0" name=""/>
        <dsp:cNvSpPr/>
      </dsp:nvSpPr>
      <dsp:spPr>
        <a:xfrm>
          <a:off x="2620166" y="1494908"/>
          <a:ext cx="1825414" cy="503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l" defTabSz="1066800">
            <a:lnSpc>
              <a:spcPct val="90000"/>
            </a:lnSpc>
            <a:spcBef>
              <a:spcPct val="0"/>
            </a:spcBef>
            <a:spcAft>
              <a:spcPct val="35000"/>
            </a:spcAft>
          </a:pPr>
          <a:r>
            <a:rPr kumimoji="1" lang="ja-JP" altLang="en-US" sz="2400" kern="1200" dirty="0">
              <a:ln>
                <a:solidFill>
                  <a:srgbClr val="7030A0"/>
                </a:solidFill>
              </a:ln>
              <a:latin typeface="HG丸ｺﾞｼｯｸM-PRO" panose="020F0600000000000000" pitchFamily="50" charset="-128"/>
              <a:ea typeface="HG丸ｺﾞｼｯｸM-PRO" panose="020F0600000000000000" pitchFamily="50" charset="-128"/>
            </a:rPr>
            <a:t>作業を行い</a:t>
          </a:r>
        </a:p>
      </dsp:txBody>
      <dsp:txXfrm>
        <a:off x="2620166" y="1494908"/>
        <a:ext cx="1825414" cy="503407"/>
      </dsp:txXfrm>
    </dsp:sp>
    <dsp:sp modelId="{F9345CD3-C79D-4478-B621-6B90AB894C99}">
      <dsp:nvSpPr>
        <dsp:cNvPr id="0" name=""/>
        <dsp:cNvSpPr/>
      </dsp:nvSpPr>
      <dsp:spPr>
        <a:xfrm>
          <a:off x="3389083" y="2255797"/>
          <a:ext cx="1962332" cy="458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r" defTabSz="1066800">
            <a:lnSpc>
              <a:spcPct val="90000"/>
            </a:lnSpc>
            <a:spcBef>
              <a:spcPct val="0"/>
            </a:spcBef>
            <a:spcAft>
              <a:spcPct val="35000"/>
            </a:spcAft>
          </a:pPr>
          <a:r>
            <a:rPr kumimoji="1" lang="ja-JP" altLang="en-US" sz="2400" kern="1200" dirty="0">
              <a:ln>
                <a:solidFill>
                  <a:srgbClr val="7030A0"/>
                </a:solidFill>
              </a:ln>
              <a:latin typeface="HG丸ｺﾞｼｯｸM-PRO" panose="020F0600000000000000" pitchFamily="50" charset="-128"/>
              <a:ea typeface="HG丸ｺﾞｼｯｸM-PRO" panose="020F0600000000000000" pitchFamily="50" charset="-128"/>
            </a:rPr>
            <a:t>作業と同時に</a:t>
          </a:r>
        </a:p>
      </dsp:txBody>
      <dsp:txXfrm>
        <a:off x="3389083" y="2255797"/>
        <a:ext cx="1962332" cy="458627"/>
      </dsp:txXfrm>
    </dsp:sp>
    <dsp:sp modelId="{D3154989-58AA-4AA6-99FA-4B2B7B4B8EA3}">
      <dsp:nvSpPr>
        <dsp:cNvPr id="0" name=""/>
        <dsp:cNvSpPr/>
      </dsp:nvSpPr>
      <dsp:spPr>
        <a:xfrm>
          <a:off x="4601634" y="3034256"/>
          <a:ext cx="1691579" cy="5602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l" defTabSz="1066800">
            <a:lnSpc>
              <a:spcPct val="90000"/>
            </a:lnSpc>
            <a:spcBef>
              <a:spcPct val="0"/>
            </a:spcBef>
            <a:spcAft>
              <a:spcPct val="35000"/>
            </a:spcAft>
          </a:pPr>
          <a:r>
            <a:rPr kumimoji="1" lang="ja-JP" altLang="en-US" sz="2400" kern="1200" dirty="0">
              <a:ln>
                <a:solidFill>
                  <a:srgbClr val="7030A0"/>
                </a:solidFill>
              </a:ln>
              <a:latin typeface="HG丸ｺﾞｼｯｸM-PRO" panose="020F0600000000000000" pitchFamily="50" charset="-128"/>
              <a:ea typeface="HG丸ｺﾞｼｯｸM-PRO" panose="020F0600000000000000" pitchFamily="50" charset="-128"/>
            </a:rPr>
            <a:t>記録を残す</a:t>
          </a:r>
        </a:p>
      </dsp:txBody>
      <dsp:txXfrm>
        <a:off x="4601634" y="3034256"/>
        <a:ext cx="1691579" cy="560272"/>
      </dsp:txXfrm>
    </dsp:sp>
    <dsp:sp modelId="{4BBD5BC5-924D-425D-911C-17F12418B5D3}">
      <dsp:nvSpPr>
        <dsp:cNvPr id="0" name=""/>
        <dsp:cNvSpPr/>
      </dsp:nvSpPr>
      <dsp:spPr>
        <a:xfrm>
          <a:off x="6143649" y="4188783"/>
          <a:ext cx="3278442" cy="1208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t" anchorCtr="0">
          <a:noAutofit/>
        </a:bodyPr>
        <a:lstStyle/>
        <a:p>
          <a:pPr lvl="0" algn="ctr" defTabSz="1244600">
            <a:lnSpc>
              <a:spcPct val="80000"/>
            </a:lnSpc>
            <a:spcBef>
              <a:spcPct val="0"/>
            </a:spcBef>
            <a:spcAft>
              <a:spcPts val="0"/>
            </a:spcAft>
          </a:pPr>
          <a:r>
            <a:rPr kumimoji="1" lang="ja-JP" altLang="en-US" sz="2800" kern="1200" dirty="0">
              <a:ln>
                <a:solidFill>
                  <a:schemeClr val="accent6">
                    <a:lumMod val="50000"/>
                  </a:schemeClr>
                </a:solidFill>
              </a:ln>
              <a:solidFill>
                <a:schemeClr val="tx1"/>
              </a:solidFill>
              <a:latin typeface="HG丸ｺﾞｼｯｸM-PRO" panose="020F0600000000000000" pitchFamily="50" charset="-128"/>
              <a:ea typeface="HG丸ｺﾞｼｯｸM-PRO" panose="020F0600000000000000" pitchFamily="50" charset="-128"/>
            </a:rPr>
            <a:t>記録</a:t>
          </a:r>
          <a:r>
            <a:rPr kumimoji="1" lang="en-US" altLang="ja-JP" sz="2800" kern="1200" dirty="0">
              <a:ln>
                <a:solidFill>
                  <a:schemeClr val="accent6">
                    <a:lumMod val="50000"/>
                  </a:schemeClr>
                </a:solidFill>
              </a:ln>
              <a:solidFill>
                <a:schemeClr val="tx1"/>
              </a:solidFill>
              <a:latin typeface="HG丸ｺﾞｼｯｸM-PRO" panose="020F0600000000000000" pitchFamily="50" charset="-128"/>
              <a:ea typeface="HG丸ｺﾞｼｯｸM-PRO" panose="020F0600000000000000" pitchFamily="50" charset="-128"/>
            </a:rPr>
            <a:t>(</a:t>
          </a:r>
          <a:r>
            <a:rPr kumimoji="1" lang="ja-JP" altLang="en-US" sz="2800" kern="1200" dirty="0">
              <a:ln>
                <a:solidFill>
                  <a:schemeClr val="accent6">
                    <a:lumMod val="50000"/>
                  </a:schemeClr>
                </a:solidFill>
              </a:ln>
              <a:solidFill>
                <a:schemeClr val="tx1"/>
              </a:solidFill>
              <a:latin typeface="HG丸ｺﾞｼｯｸM-PRO" panose="020F0600000000000000" pitchFamily="50" charset="-128"/>
              <a:ea typeface="HG丸ｺﾞｼｯｸM-PRO" panose="020F0600000000000000" pitchFamily="50" charset="-128"/>
            </a:rPr>
            <a:t>データ</a:t>
          </a:r>
          <a:r>
            <a:rPr kumimoji="1" lang="en-US" altLang="ja-JP" sz="2800" kern="1200" dirty="0">
              <a:ln>
                <a:solidFill>
                  <a:schemeClr val="accent6">
                    <a:lumMod val="50000"/>
                  </a:schemeClr>
                </a:solidFill>
              </a:ln>
              <a:solidFill>
                <a:schemeClr val="tx1"/>
              </a:solidFill>
              <a:latin typeface="HG丸ｺﾞｼｯｸM-PRO" panose="020F0600000000000000" pitchFamily="50" charset="-128"/>
              <a:ea typeface="HG丸ｺﾞｼｯｸM-PRO" panose="020F0600000000000000" pitchFamily="50" charset="-128"/>
            </a:rPr>
            <a:t>)</a:t>
          </a:r>
          <a:r>
            <a:rPr kumimoji="1" lang="ja-JP" altLang="en-US" sz="2800" kern="1200" dirty="0" err="1">
              <a:ln>
                <a:solidFill>
                  <a:schemeClr val="accent6">
                    <a:lumMod val="50000"/>
                  </a:schemeClr>
                </a:solidFill>
              </a:ln>
              <a:solidFill>
                <a:schemeClr val="tx1"/>
              </a:solidFill>
              <a:latin typeface="HG丸ｺﾞｼｯｸM-PRO" panose="020F0600000000000000" pitchFamily="50" charset="-128"/>
              <a:ea typeface="HG丸ｺﾞｼｯｸM-PRO" panose="020F0600000000000000" pitchFamily="50" charset="-128"/>
            </a:rPr>
            <a:t>は･･</a:t>
          </a:r>
          <a:r>
            <a:rPr kumimoji="1" lang="ja-JP" altLang="en-US" sz="2800" kern="1200" dirty="0">
              <a:ln>
                <a:solidFill>
                  <a:schemeClr val="accent6">
                    <a:lumMod val="50000"/>
                  </a:schemeClr>
                </a:solidFill>
              </a:ln>
              <a:solidFill>
                <a:schemeClr val="tx1"/>
              </a:solidFill>
              <a:latin typeface="HG丸ｺﾞｼｯｸM-PRO" panose="020F0600000000000000" pitchFamily="50" charset="-128"/>
              <a:ea typeface="HG丸ｺﾞｼｯｸM-PRO" panose="020F0600000000000000" pitchFamily="50" charset="-128"/>
            </a:rPr>
            <a:t>･</a:t>
          </a:r>
        </a:p>
        <a:p>
          <a:pPr lvl="0" algn="ctr" defTabSz="1244600">
            <a:lnSpc>
              <a:spcPct val="80000"/>
            </a:lnSpc>
            <a:spcBef>
              <a:spcPct val="0"/>
            </a:spcBef>
            <a:spcAft>
              <a:spcPts val="0"/>
            </a:spcAft>
          </a:pPr>
          <a:r>
            <a:rPr kumimoji="1" lang="ja-JP" altLang="en-US" sz="2800" kern="1200" dirty="0">
              <a:ln>
                <a:solidFill>
                  <a:schemeClr val="accent6">
                    <a:lumMod val="50000"/>
                  </a:schemeClr>
                </a:solidFill>
              </a:ln>
              <a:solidFill>
                <a:schemeClr val="tx1"/>
              </a:solidFill>
              <a:latin typeface="HG丸ｺﾞｼｯｸM-PRO" panose="020F0600000000000000" pitchFamily="50" charset="-128"/>
              <a:ea typeface="HG丸ｺﾞｼｯｸM-PRO" panose="020F0600000000000000" pitchFamily="50" charset="-128"/>
            </a:rPr>
            <a:t>手順通りに作業を</a:t>
          </a:r>
        </a:p>
        <a:p>
          <a:pPr lvl="0" algn="ctr" defTabSz="1244600">
            <a:lnSpc>
              <a:spcPct val="80000"/>
            </a:lnSpc>
            <a:spcBef>
              <a:spcPct val="0"/>
            </a:spcBef>
            <a:spcAft>
              <a:spcPts val="0"/>
            </a:spcAft>
          </a:pPr>
          <a:r>
            <a:rPr kumimoji="1" lang="ja-JP" altLang="en-US" sz="2800" kern="1200" dirty="0">
              <a:ln>
                <a:solidFill>
                  <a:schemeClr val="accent6">
                    <a:lumMod val="50000"/>
                  </a:schemeClr>
                </a:solidFill>
              </a:ln>
              <a:solidFill>
                <a:schemeClr val="tx1"/>
              </a:solidFill>
              <a:latin typeface="HG丸ｺﾞｼｯｸM-PRO" panose="020F0600000000000000" pitchFamily="50" charset="-128"/>
              <a:ea typeface="HG丸ｺﾞｼｯｸM-PRO" panose="020F0600000000000000" pitchFamily="50" charset="-128"/>
            </a:rPr>
            <a:t>実施した</a:t>
          </a:r>
          <a:r>
            <a:rPr kumimoji="1" lang="ja-JP" altLang="en-US" sz="2800" kern="1200" dirty="0">
              <a:ln>
                <a:solidFill>
                  <a:srgbClr val="FF0000"/>
                </a:solidFill>
              </a:ln>
              <a:solidFill>
                <a:schemeClr val="bg1"/>
              </a:solidFill>
              <a:latin typeface="HG丸ｺﾞｼｯｸM-PRO" panose="020F0600000000000000" pitchFamily="50" charset="-128"/>
              <a:ea typeface="HG丸ｺﾞｼｯｸM-PRO" panose="020F0600000000000000" pitchFamily="50" charset="-128"/>
            </a:rPr>
            <a:t>唯一</a:t>
          </a:r>
          <a:r>
            <a:rPr kumimoji="1" lang="ja-JP" altLang="en-US" sz="2800" kern="1200" dirty="0">
              <a:ln>
                <a:solidFill>
                  <a:schemeClr val="accent6">
                    <a:lumMod val="50000"/>
                  </a:schemeClr>
                </a:solidFill>
              </a:ln>
              <a:solidFill>
                <a:schemeClr val="tx1"/>
              </a:solidFill>
              <a:latin typeface="HG丸ｺﾞｼｯｸM-PRO" panose="020F0600000000000000" pitchFamily="50" charset="-128"/>
              <a:ea typeface="HG丸ｺﾞｼｯｸM-PRO" panose="020F0600000000000000" pitchFamily="50" charset="-128"/>
            </a:rPr>
            <a:t>の証</a:t>
          </a:r>
          <a:endParaRPr kumimoji="1" lang="ja-JP" altLang="en-US" sz="2800" kern="1200" dirty="0"/>
        </a:p>
      </dsp:txBody>
      <dsp:txXfrm>
        <a:off x="6143649" y="4188783"/>
        <a:ext cx="3278442" cy="12084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40CDC7-E49F-4994-BD0E-9FD2316E782A}">
      <dsp:nvSpPr>
        <dsp:cNvPr id="0" name=""/>
        <dsp:cNvSpPr/>
      </dsp:nvSpPr>
      <dsp:spPr>
        <a:xfrm rot="15808835">
          <a:off x="336002" y="197461"/>
          <a:ext cx="3733803" cy="4466372"/>
        </a:xfrm>
        <a:prstGeom prst="swooshArrow">
          <a:avLst>
            <a:gd name="adj1" fmla="val 16310"/>
            <a:gd name="adj2" fmla="val 313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D2A266-0F83-4BB7-897B-C14209491FFC}">
      <dsp:nvSpPr>
        <dsp:cNvPr id="0" name=""/>
        <dsp:cNvSpPr/>
      </dsp:nvSpPr>
      <dsp:spPr>
        <a:xfrm>
          <a:off x="-228435" y="0"/>
          <a:ext cx="5108252" cy="7778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ctr" defTabSz="1066800">
            <a:lnSpc>
              <a:spcPct val="90000"/>
            </a:lnSpc>
            <a:spcBef>
              <a:spcPct val="0"/>
            </a:spcBef>
            <a:spcAft>
              <a:spcPct val="35000"/>
            </a:spcAft>
          </a:pPr>
          <a:endParaRPr kumimoji="1" lang="ja-JP" altLang="en-US" sz="2400" kern="1200" dirty="0">
            <a:ln>
              <a:solidFill>
                <a:srgbClr val="7030A0"/>
              </a:solidFill>
            </a:ln>
            <a:latin typeface="HG丸ｺﾞｼｯｸM-PRO" panose="020F0600000000000000" pitchFamily="50" charset="-128"/>
            <a:ea typeface="HG丸ｺﾞｼｯｸM-PRO" panose="020F0600000000000000" pitchFamily="50" charset="-128"/>
          </a:endParaRPr>
        </a:p>
      </dsp:txBody>
      <dsp:txXfrm>
        <a:off x="-228435" y="0"/>
        <a:ext cx="5108252" cy="7778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0F9831-AAE3-4820-AAF1-B8AEF5FC52F4}">
      <dsp:nvSpPr>
        <dsp:cNvPr id="0" name=""/>
        <dsp:cNvSpPr/>
      </dsp:nvSpPr>
      <dsp:spPr>
        <a:xfrm>
          <a:off x="-6122306" y="-937410"/>
          <a:ext cx="7293488" cy="7293488"/>
        </a:xfrm>
        <a:prstGeom prst="blockArc">
          <a:avLst>
            <a:gd name="adj1" fmla="val 18900000"/>
            <a:gd name="adj2" fmla="val 2700000"/>
            <a:gd name="adj3" fmla="val 296"/>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B819212-0887-4593-9568-3484F41FFC07}">
      <dsp:nvSpPr>
        <dsp:cNvPr id="0" name=""/>
        <dsp:cNvSpPr/>
      </dsp:nvSpPr>
      <dsp:spPr>
        <a:xfrm>
          <a:off x="615179" y="416587"/>
          <a:ext cx="9197798" cy="833607"/>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60960" rIns="60960" bIns="60960" numCol="1" spcCol="1270" anchor="ctr" anchorCtr="0">
          <a:noAutofit/>
        </a:bodyPr>
        <a:lstStyle/>
        <a:p>
          <a:pPr lvl="0" algn="l" defTabSz="1066800">
            <a:lnSpc>
              <a:spcPct val="90000"/>
            </a:lnSpc>
            <a:spcBef>
              <a:spcPct val="0"/>
            </a:spcBef>
            <a:spcAft>
              <a:spcPct val="35000"/>
            </a:spcAft>
          </a:pPr>
          <a:r>
            <a:rPr lang="en-US" altLang="ja-JP" sz="2400" kern="1200" dirty="0">
              <a:latin typeface="HG丸ｺﾞｼｯｸM-PRO" panose="020F0600000000000000" pitchFamily="50" charset="-128"/>
              <a:ea typeface="HG丸ｺﾞｼｯｸM-PRO" panose="020F0600000000000000" pitchFamily="50" charset="-128"/>
            </a:rPr>
            <a:t>PMDA</a:t>
          </a:r>
          <a:r>
            <a:rPr lang="ja-JP" altLang="en-US" sz="2400" kern="1200" dirty="0">
              <a:latin typeface="HG丸ｺﾞｼｯｸM-PRO" panose="020F0600000000000000" pitchFamily="50" charset="-128"/>
              <a:ea typeface="HG丸ｺﾞｼｯｸM-PRO" panose="020F0600000000000000" pitchFamily="50" charset="-128"/>
            </a:rPr>
            <a:t>による</a:t>
          </a:r>
          <a:r>
            <a:rPr lang="en-US" altLang="ja-JP" sz="2400" kern="1200" dirty="0">
              <a:latin typeface="HG丸ｺﾞｼｯｸM-PRO" panose="020F0600000000000000" pitchFamily="50" charset="-128"/>
              <a:ea typeface="HG丸ｺﾞｼｯｸM-PRO" panose="020F0600000000000000" pitchFamily="50" charset="-128"/>
            </a:rPr>
            <a:t>GMP</a:t>
          </a:r>
          <a:r>
            <a:rPr lang="ja-JP" altLang="en-US" sz="2400" kern="1200" dirty="0">
              <a:latin typeface="HG丸ｺﾞｼｯｸM-PRO" panose="020F0600000000000000" pitchFamily="50" charset="-128"/>
              <a:ea typeface="HG丸ｺﾞｼｯｸM-PRO" panose="020F0600000000000000" pitchFamily="50" charset="-128"/>
            </a:rPr>
            <a:t>調査の指摘事項で文書管理や記録に関する不備が増加している．</a:t>
          </a:r>
          <a:endParaRPr kumimoji="1" lang="ja-JP" altLang="en-US" sz="2400" kern="1200" dirty="0">
            <a:latin typeface="HG丸ｺﾞｼｯｸM-PRO" panose="020F0600000000000000" pitchFamily="50" charset="-128"/>
            <a:ea typeface="HG丸ｺﾞｼｯｸM-PRO" panose="020F0600000000000000" pitchFamily="50" charset="-128"/>
          </a:endParaRPr>
        </a:p>
      </dsp:txBody>
      <dsp:txXfrm>
        <a:off x="615179" y="416587"/>
        <a:ext cx="9197798" cy="833607"/>
      </dsp:txXfrm>
    </dsp:sp>
    <dsp:sp modelId="{B87D0181-3C62-4ED1-A6A8-4B0C60FFF74F}">
      <dsp:nvSpPr>
        <dsp:cNvPr id="0" name=""/>
        <dsp:cNvSpPr/>
      </dsp:nvSpPr>
      <dsp:spPr>
        <a:xfrm>
          <a:off x="71907" y="312386"/>
          <a:ext cx="1086545" cy="1042009"/>
        </a:xfrm>
        <a:prstGeom prst="flowChartMagneticTape">
          <a:avLst/>
        </a:prstGeom>
        <a:blipFill rotWithShape="0">
          <a:blip xmlns:r="http://schemas.openxmlformats.org/officeDocument/2006/relationships" r:embed="rId1"/>
          <a:stretch>
            <a:fillRect/>
          </a:stretch>
        </a:blipFill>
        <a:ln w="12700" cap="flat" cmpd="sng" algn="ctr">
          <a:solidFill>
            <a:schemeClr val="accent1">
              <a:hueOff val="0"/>
              <a:satOff val="0"/>
              <a:lumOff val="0"/>
              <a:alphaOff val="0"/>
            </a:schemeClr>
          </a:solidFill>
          <a:prstDash val="solid"/>
          <a:miter lim="800000"/>
        </a:ln>
        <a:effectLst/>
        <a:scene3d>
          <a:camera prst="orthographicFront"/>
          <a:lightRig rig="threePt" dir="t"/>
        </a:scene3d>
        <a:sp3d extrusionH="76200" contourW="63500">
          <a:extrusionClr>
            <a:schemeClr val="accent6">
              <a:lumMod val="40000"/>
              <a:lumOff val="60000"/>
            </a:schemeClr>
          </a:extrusionClr>
          <a:contourClr>
            <a:schemeClr val="accent6">
              <a:lumMod val="75000"/>
            </a:schemeClr>
          </a:contourClr>
        </a:sp3d>
      </dsp:spPr>
      <dsp:style>
        <a:lnRef idx="2">
          <a:scrgbClr r="0" g="0" b="0"/>
        </a:lnRef>
        <a:fillRef idx="1">
          <a:scrgbClr r="0" g="0" b="0"/>
        </a:fillRef>
        <a:effectRef idx="0">
          <a:scrgbClr r="0" g="0" b="0"/>
        </a:effectRef>
        <a:fontRef idx="minor"/>
      </dsp:style>
    </dsp:sp>
    <dsp:sp modelId="{6FCBBF30-9C8F-4A55-80DA-A9754BC508F5}">
      <dsp:nvSpPr>
        <dsp:cNvPr id="0" name=""/>
        <dsp:cNvSpPr/>
      </dsp:nvSpPr>
      <dsp:spPr>
        <a:xfrm>
          <a:off x="1093106" y="1667215"/>
          <a:ext cx="8719871" cy="833607"/>
        </a:xfrm>
        <a:prstGeom prst="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60960" rIns="60960" bIns="60960" numCol="1" spcCol="1270" anchor="ctr" anchorCtr="0">
          <a:noAutofit/>
        </a:bodyPr>
        <a:lstStyle/>
        <a:p>
          <a:pPr lvl="0" algn="l" defTabSz="1066800">
            <a:lnSpc>
              <a:spcPct val="90000"/>
            </a:lnSpc>
            <a:spcBef>
              <a:spcPct val="0"/>
            </a:spcBef>
            <a:spcAft>
              <a:spcPct val="35000"/>
            </a:spcAft>
          </a:pPr>
          <a:r>
            <a:rPr lang="ja-JP" altLang="en-US" sz="2400" kern="1200" dirty="0">
              <a:latin typeface="HG丸ｺﾞｼｯｸM-PRO" panose="020F0600000000000000" pitchFamily="50" charset="-128"/>
              <a:ea typeface="HG丸ｺﾞｼｯｸM-PRO" panose="020F0600000000000000" pitchFamily="50" charset="-128"/>
            </a:rPr>
            <a:t>特に</a:t>
          </a:r>
          <a:r>
            <a:rPr lang="en-US" altLang="ja-JP" sz="2400" kern="1200" dirty="0">
              <a:latin typeface="HG丸ｺﾞｼｯｸM-PRO" panose="020F0600000000000000" pitchFamily="50" charset="-128"/>
              <a:ea typeface="HG丸ｺﾞｼｯｸM-PRO" panose="020F0600000000000000" pitchFamily="50" charset="-128"/>
            </a:rPr>
            <a:t>｢</a:t>
          </a:r>
          <a:r>
            <a:rPr lang="ja-JP" altLang="en-US" sz="2400" kern="1200" dirty="0">
              <a:latin typeface="HG丸ｺﾞｼｯｸM-PRO" panose="020F0600000000000000" pitchFamily="50" charset="-128"/>
              <a:ea typeface="HG丸ｺﾞｼｯｸM-PRO" panose="020F0600000000000000" pitchFamily="50" charset="-128"/>
            </a:rPr>
            <a:t>文書管理及び記録に関する不備</a:t>
          </a:r>
          <a:r>
            <a:rPr lang="en-US" altLang="ja-JP" sz="2400" kern="1200" dirty="0">
              <a:latin typeface="HG丸ｺﾞｼｯｸM-PRO" panose="020F0600000000000000" pitchFamily="50" charset="-128"/>
              <a:ea typeface="HG丸ｺﾞｼｯｸM-PRO" panose="020F0600000000000000" pitchFamily="50" charset="-128"/>
            </a:rPr>
            <a:t>｣</a:t>
          </a:r>
          <a:r>
            <a:rPr lang="ja-JP" altLang="en-US" sz="2400" kern="1200" dirty="0">
              <a:latin typeface="HG丸ｺﾞｼｯｸM-PRO" panose="020F0600000000000000" pitchFamily="50" charset="-128"/>
              <a:ea typeface="HG丸ｺﾞｼｯｸM-PRO" panose="020F0600000000000000" pitchFamily="50" charset="-128"/>
            </a:rPr>
            <a:t>は指摘内容としてはトップ．</a:t>
          </a:r>
          <a:r>
            <a:rPr lang="en-US" altLang="ja-JP" sz="2400" b="0" kern="1200" cap="none" spc="0" dirty="0">
              <a:ln w="0"/>
              <a:solidFill>
                <a:schemeClr val="tx1"/>
              </a:solidFill>
              <a:effectLst>
                <a:outerShdw blurRad="38100" dist="19050" dir="2700000" algn="tl" rotWithShape="0">
                  <a:schemeClr val="dk1">
                    <a:alpha val="40000"/>
                  </a:schemeClr>
                </a:outerShdw>
              </a:effectLst>
              <a:latin typeface="HG丸ｺﾞｼｯｸM-PRO" panose="020F0600000000000000" pitchFamily="50" charset="-128"/>
              <a:ea typeface="HG丸ｺﾞｼｯｸM-PRO" panose="020F0600000000000000" pitchFamily="50" charset="-128"/>
            </a:rPr>
            <a:t>2016</a:t>
          </a:r>
          <a:r>
            <a:rPr lang="ja-JP" altLang="en-US" sz="2400" b="0" kern="1200" cap="none" spc="0" dirty="0">
              <a:ln w="0"/>
              <a:solidFill>
                <a:schemeClr val="tx1"/>
              </a:solidFill>
              <a:effectLst>
                <a:outerShdw blurRad="38100" dist="19050" dir="2700000" algn="tl" rotWithShape="0">
                  <a:schemeClr val="dk1">
                    <a:alpha val="40000"/>
                  </a:schemeClr>
                </a:outerShdw>
              </a:effectLst>
              <a:latin typeface="HG丸ｺﾞｼｯｸM-PRO" panose="020F0600000000000000" pitchFamily="50" charset="-128"/>
              <a:ea typeface="HG丸ｺﾞｼｯｸM-PRO" panose="020F0600000000000000" pitchFamily="50" charset="-128"/>
            </a:rPr>
            <a:t>年</a:t>
          </a:r>
          <a:r>
            <a:rPr lang="en-US" altLang="ja-JP" sz="2400" b="0" kern="1200" cap="none" spc="0" dirty="0">
              <a:ln w="0"/>
              <a:solidFill>
                <a:schemeClr val="tx1"/>
              </a:solidFill>
              <a:effectLst>
                <a:outerShdw blurRad="38100" dist="19050" dir="2700000" algn="tl" rotWithShape="0">
                  <a:schemeClr val="dk1">
                    <a:alpha val="40000"/>
                  </a:schemeClr>
                </a:outerShdw>
              </a:effectLst>
              <a:latin typeface="HG丸ｺﾞｼｯｸM-PRO" panose="020F0600000000000000" pitchFamily="50" charset="-128"/>
              <a:ea typeface="HG丸ｺﾞｼｯｸM-PRO" panose="020F0600000000000000" pitchFamily="50" charset="-128"/>
            </a:rPr>
            <a:t>25</a:t>
          </a:r>
          <a:r>
            <a:rPr lang="ja-JP" altLang="en-US" sz="2400" b="0" kern="1200" cap="none" spc="0" dirty="0">
              <a:ln w="0"/>
              <a:solidFill>
                <a:schemeClr val="tx1"/>
              </a:solidFill>
              <a:effectLst>
                <a:outerShdw blurRad="38100" dist="19050" dir="2700000" algn="tl" rotWithShape="0">
                  <a:schemeClr val="dk1">
                    <a:alpha val="40000"/>
                  </a:schemeClr>
                </a:outerShdw>
              </a:effectLst>
              <a:latin typeface="HG丸ｺﾞｼｯｸM-PRO" panose="020F0600000000000000" pitchFamily="50" charset="-128"/>
              <a:ea typeface="HG丸ｺﾞｼｯｸM-PRO" panose="020F0600000000000000" pitchFamily="50" charset="-128"/>
            </a:rPr>
            <a:t>件から</a:t>
          </a:r>
          <a:r>
            <a:rPr lang="en-US" altLang="ja-JP" sz="2400" b="0" kern="1200" cap="none" spc="0" dirty="0">
              <a:ln w="0"/>
              <a:solidFill>
                <a:schemeClr val="tx1"/>
              </a:solidFill>
              <a:effectLst>
                <a:outerShdw blurRad="38100" dist="19050" dir="2700000" algn="tl" rotWithShape="0">
                  <a:schemeClr val="dk1">
                    <a:alpha val="40000"/>
                  </a:schemeClr>
                </a:outerShdw>
              </a:effectLst>
              <a:latin typeface="HG丸ｺﾞｼｯｸM-PRO" panose="020F0600000000000000" pitchFamily="50" charset="-128"/>
              <a:ea typeface="HG丸ｺﾞｼｯｸM-PRO" panose="020F0600000000000000" pitchFamily="50" charset="-128"/>
            </a:rPr>
            <a:t>2017</a:t>
          </a:r>
          <a:r>
            <a:rPr lang="ja-JP" altLang="en-US" sz="2400" b="0" kern="1200" cap="none" spc="0" dirty="0">
              <a:ln w="0"/>
              <a:solidFill>
                <a:schemeClr val="tx1"/>
              </a:solidFill>
              <a:effectLst>
                <a:outerShdw blurRad="38100" dist="19050" dir="2700000" algn="tl" rotWithShape="0">
                  <a:schemeClr val="dk1">
                    <a:alpha val="40000"/>
                  </a:schemeClr>
                </a:outerShdw>
              </a:effectLst>
              <a:latin typeface="HG丸ｺﾞｼｯｸM-PRO" panose="020F0600000000000000" pitchFamily="50" charset="-128"/>
              <a:ea typeface="HG丸ｺﾞｼｯｸM-PRO" panose="020F0600000000000000" pitchFamily="50" charset="-128"/>
            </a:rPr>
            <a:t>年</a:t>
          </a:r>
          <a:r>
            <a:rPr lang="en-US" altLang="ja-JP" sz="2400" b="0" kern="1200" cap="none" spc="0" dirty="0">
              <a:ln w="0"/>
              <a:solidFill>
                <a:schemeClr val="tx1"/>
              </a:solidFill>
              <a:effectLst>
                <a:outerShdw blurRad="38100" dist="19050" dir="2700000" algn="tl" rotWithShape="0">
                  <a:schemeClr val="dk1">
                    <a:alpha val="40000"/>
                  </a:schemeClr>
                </a:outerShdw>
              </a:effectLst>
              <a:latin typeface="HG丸ｺﾞｼｯｸM-PRO" panose="020F0600000000000000" pitchFamily="50" charset="-128"/>
              <a:ea typeface="HG丸ｺﾞｼｯｸM-PRO" panose="020F0600000000000000" pitchFamily="50" charset="-128"/>
            </a:rPr>
            <a:t>41</a:t>
          </a:r>
          <a:r>
            <a:rPr lang="ja-JP" altLang="en-US" sz="2400" b="0" kern="1200" cap="none" spc="0" dirty="0">
              <a:ln w="0"/>
              <a:solidFill>
                <a:schemeClr val="tx1"/>
              </a:solidFill>
              <a:effectLst>
                <a:outerShdw blurRad="38100" dist="19050" dir="2700000" algn="tl" rotWithShape="0">
                  <a:schemeClr val="dk1">
                    <a:alpha val="40000"/>
                  </a:schemeClr>
                </a:outerShdw>
              </a:effectLst>
              <a:latin typeface="HG丸ｺﾞｼｯｸM-PRO" panose="020F0600000000000000" pitchFamily="50" charset="-128"/>
              <a:ea typeface="HG丸ｺﾞｼｯｸM-PRO" panose="020F0600000000000000" pitchFamily="50" charset="-128"/>
            </a:rPr>
            <a:t>件に急増している．</a:t>
          </a:r>
          <a:endParaRPr kumimoji="1" lang="ja-JP" altLang="en-US" sz="2400" b="0" kern="1200" cap="none" spc="0" dirty="0">
            <a:ln w="0"/>
            <a:solidFill>
              <a:schemeClr val="tx1"/>
            </a:solidFill>
            <a:effectLst>
              <a:outerShdw blurRad="38100" dist="19050" dir="2700000" algn="tl" rotWithShape="0">
                <a:schemeClr val="dk1">
                  <a:alpha val="40000"/>
                </a:schemeClr>
              </a:outerShdw>
            </a:effectLst>
            <a:latin typeface="HG丸ｺﾞｼｯｸM-PRO" panose="020F0600000000000000" pitchFamily="50" charset="-128"/>
            <a:ea typeface="HG丸ｺﾞｼｯｸM-PRO" panose="020F0600000000000000" pitchFamily="50" charset="-128"/>
          </a:endParaRPr>
        </a:p>
      </dsp:txBody>
      <dsp:txXfrm>
        <a:off x="1093106" y="1667215"/>
        <a:ext cx="8719871" cy="833607"/>
      </dsp:txXfrm>
    </dsp:sp>
    <dsp:sp modelId="{53A5BD0C-FC13-46C6-9C65-D2FE086C5FBE}">
      <dsp:nvSpPr>
        <dsp:cNvPr id="0" name=""/>
        <dsp:cNvSpPr/>
      </dsp:nvSpPr>
      <dsp:spPr>
        <a:xfrm>
          <a:off x="572101" y="1563014"/>
          <a:ext cx="1042009" cy="1042009"/>
        </a:xfrm>
        <a:prstGeom prst="flowChartMagneticTape">
          <a:avLst/>
        </a:prstGeom>
        <a:blipFill rotWithShape="0">
          <a:blip xmlns:r="http://schemas.openxmlformats.org/officeDocument/2006/relationships" r:embed="rId2"/>
          <a:stretch>
            <a:fillRect/>
          </a:stretch>
        </a:blipFill>
        <a:ln w="12700" cap="flat" cmpd="sng" algn="ctr">
          <a:solidFill>
            <a:schemeClr val="accent1">
              <a:hueOff val="0"/>
              <a:satOff val="0"/>
              <a:lumOff val="0"/>
              <a:alphaOff val="0"/>
            </a:schemeClr>
          </a:solidFill>
          <a:prstDash val="solid"/>
          <a:miter lim="800000"/>
        </a:ln>
        <a:effectLst/>
        <a:scene3d>
          <a:camera prst="orthographicFront"/>
          <a:lightRig rig="threePt" dir="t"/>
        </a:scene3d>
        <a:sp3d contourW="63500">
          <a:contourClr>
            <a:schemeClr val="accent4">
              <a:lumMod val="75000"/>
            </a:schemeClr>
          </a:contourClr>
        </a:sp3d>
      </dsp:spPr>
      <dsp:style>
        <a:lnRef idx="2">
          <a:scrgbClr r="0" g="0" b="0"/>
        </a:lnRef>
        <a:fillRef idx="1">
          <a:scrgbClr r="0" g="0" b="0"/>
        </a:fillRef>
        <a:effectRef idx="0">
          <a:scrgbClr r="0" g="0" b="0"/>
        </a:effectRef>
        <a:fontRef idx="minor"/>
      </dsp:style>
    </dsp:sp>
    <dsp:sp modelId="{C3F7897E-D286-40D9-9117-3F92FD20F470}">
      <dsp:nvSpPr>
        <dsp:cNvPr id="0" name=""/>
        <dsp:cNvSpPr/>
      </dsp:nvSpPr>
      <dsp:spPr>
        <a:xfrm>
          <a:off x="1093106" y="2917843"/>
          <a:ext cx="8719871" cy="833607"/>
        </a:xfrm>
        <a:prstGeom prst="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60960" rIns="60960" bIns="60960" numCol="1" spcCol="1270" anchor="ctr" anchorCtr="0">
          <a:noAutofit/>
        </a:bodyPr>
        <a:lstStyle/>
        <a:p>
          <a:pPr lvl="0" algn="l" defTabSz="1066800">
            <a:lnSpc>
              <a:spcPct val="90000"/>
            </a:lnSpc>
            <a:spcBef>
              <a:spcPct val="0"/>
            </a:spcBef>
            <a:spcAft>
              <a:spcPct val="35000"/>
            </a:spcAft>
          </a:pPr>
          <a:r>
            <a:rPr lang="ja-JP" altLang="en-US" sz="2400" kern="1200" dirty="0" smtClean="0">
              <a:latin typeface="HG丸ｺﾞｼｯｸM-PRO" panose="020F0600000000000000" pitchFamily="50" charset="-128"/>
              <a:ea typeface="HG丸ｺﾞｼｯｸM-PRO" panose="020F0600000000000000" pitchFamily="50" charset="-128"/>
            </a:rPr>
            <a:t>データの完全性へ</a:t>
          </a:r>
          <a:r>
            <a:rPr lang="ja-JP" altLang="en-US" sz="2400" kern="1200" dirty="0">
              <a:latin typeface="HG丸ｺﾞｼｯｸM-PRO" panose="020F0600000000000000" pitchFamily="50" charset="-128"/>
              <a:ea typeface="HG丸ｺﾞｼｯｸM-PRO" panose="020F0600000000000000" pitchFamily="50" charset="-128"/>
            </a:rPr>
            <a:t>の対応は</a:t>
          </a:r>
          <a:r>
            <a:rPr lang="en-US" altLang="ja-JP" sz="2400" kern="1200" dirty="0">
              <a:latin typeface="HG丸ｺﾞｼｯｸM-PRO" panose="020F0600000000000000" pitchFamily="50" charset="-128"/>
              <a:ea typeface="HG丸ｺﾞｼｯｸM-PRO" panose="020F0600000000000000" pitchFamily="50" charset="-128"/>
            </a:rPr>
            <a:t>GMP</a:t>
          </a:r>
          <a:r>
            <a:rPr lang="ja-JP" altLang="en-US" sz="2400" kern="1200" dirty="0">
              <a:latin typeface="HG丸ｺﾞｼｯｸM-PRO" panose="020F0600000000000000" pitchFamily="50" charset="-128"/>
              <a:ea typeface="HG丸ｺﾞｼｯｸM-PRO" panose="020F0600000000000000" pitchFamily="50" charset="-128"/>
            </a:rPr>
            <a:t>活動として当たり前のこと････しかし未だに不備が発生している．</a:t>
          </a:r>
          <a:endParaRPr kumimoji="1" lang="ja-JP" altLang="en-US" sz="2400" kern="1200" dirty="0">
            <a:latin typeface="HG丸ｺﾞｼｯｸM-PRO" panose="020F0600000000000000" pitchFamily="50" charset="-128"/>
            <a:ea typeface="HG丸ｺﾞｼｯｸM-PRO" panose="020F0600000000000000" pitchFamily="50" charset="-128"/>
          </a:endParaRPr>
        </a:p>
      </dsp:txBody>
      <dsp:txXfrm>
        <a:off x="1093106" y="2917843"/>
        <a:ext cx="8719871" cy="833607"/>
      </dsp:txXfrm>
    </dsp:sp>
    <dsp:sp modelId="{8BB34C8E-6138-4ACB-A55F-74571A344BFE}">
      <dsp:nvSpPr>
        <dsp:cNvPr id="0" name=""/>
        <dsp:cNvSpPr/>
      </dsp:nvSpPr>
      <dsp:spPr>
        <a:xfrm>
          <a:off x="572101" y="2813642"/>
          <a:ext cx="1042009" cy="1042009"/>
        </a:xfrm>
        <a:prstGeom prst="flowChartMagneticTape">
          <a:avLst/>
        </a:prstGeom>
        <a:blipFill rotWithShape="0">
          <a:blip xmlns:r="http://schemas.openxmlformats.org/officeDocument/2006/relationships" r:embed="rId3"/>
          <a:stretch>
            <a:fillRect/>
          </a:stretch>
        </a:blipFill>
        <a:ln w="12700" cap="flat" cmpd="sng" algn="ctr">
          <a:solidFill>
            <a:schemeClr val="accent1">
              <a:hueOff val="0"/>
              <a:satOff val="0"/>
              <a:lumOff val="0"/>
              <a:alphaOff val="0"/>
            </a:schemeClr>
          </a:solidFill>
          <a:prstDash val="solid"/>
          <a:miter lim="800000"/>
        </a:ln>
        <a:effectLst/>
        <a:scene3d>
          <a:camera prst="orthographicFront"/>
          <a:lightRig rig="threePt" dir="t"/>
        </a:scene3d>
        <a:sp3d contourW="63500">
          <a:contourClr>
            <a:schemeClr val="accent5">
              <a:lumMod val="75000"/>
            </a:schemeClr>
          </a:contourClr>
        </a:sp3d>
      </dsp:spPr>
      <dsp:style>
        <a:lnRef idx="2">
          <a:scrgbClr r="0" g="0" b="0"/>
        </a:lnRef>
        <a:fillRef idx="1">
          <a:scrgbClr r="0" g="0" b="0"/>
        </a:fillRef>
        <a:effectRef idx="0">
          <a:scrgbClr r="0" g="0" b="0"/>
        </a:effectRef>
        <a:fontRef idx="minor"/>
      </dsp:style>
    </dsp:sp>
    <dsp:sp modelId="{5C38A5CC-7257-4A87-932C-A0A907D25E8F}">
      <dsp:nvSpPr>
        <dsp:cNvPr id="0" name=""/>
        <dsp:cNvSpPr/>
      </dsp:nvSpPr>
      <dsp:spPr>
        <a:xfrm>
          <a:off x="615179" y="4168472"/>
          <a:ext cx="9197798" cy="833607"/>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60960" rIns="60960" bIns="60960" numCol="1" spcCol="1270" anchor="ctr" anchorCtr="0">
          <a:noAutofit/>
        </a:bodyPr>
        <a:lstStyle/>
        <a:p>
          <a:pPr lvl="0" algn="l" defTabSz="1066800">
            <a:lnSpc>
              <a:spcPct val="90000"/>
            </a:lnSpc>
            <a:spcBef>
              <a:spcPct val="0"/>
            </a:spcBef>
            <a:spcAft>
              <a:spcPct val="35000"/>
            </a:spcAft>
          </a:pPr>
          <a:r>
            <a:rPr lang="ja-JP" altLang="en-US" sz="2400" kern="1200" dirty="0" smtClean="0">
              <a:latin typeface="HG丸ｺﾞｼｯｸM-PRO" panose="020F0600000000000000" pitchFamily="50" charset="-128"/>
              <a:ea typeface="HG丸ｺﾞｼｯｸM-PRO" panose="020F0600000000000000" pitchFamily="50" charset="-128"/>
            </a:rPr>
            <a:t>データの完全性に</a:t>
          </a:r>
          <a:r>
            <a:rPr lang="ja-JP" altLang="en-US" sz="2400" kern="1200" dirty="0">
              <a:latin typeface="HG丸ｺﾞｼｯｸM-PRO" panose="020F0600000000000000" pitchFamily="50" charset="-128"/>
              <a:ea typeface="HG丸ｺﾞｼｯｸM-PRO" panose="020F0600000000000000" pitchFamily="50" charset="-128"/>
            </a:rPr>
            <a:t>関する</a:t>
          </a:r>
          <a:r>
            <a:rPr lang="ja-JP" altLang="en-US" sz="2400" kern="1200" dirty="0">
              <a:ln>
                <a:solidFill>
                  <a:schemeClr val="tx1"/>
                </a:solidFill>
              </a:ln>
              <a:solidFill>
                <a:schemeClr val="tx1"/>
              </a:solidFill>
              <a:latin typeface="HG丸ｺﾞｼｯｸM-PRO" panose="020F0600000000000000" pitchFamily="50" charset="-128"/>
              <a:ea typeface="HG丸ｺﾞｼｯｸM-PRO" panose="020F0600000000000000" pitchFamily="50" charset="-128"/>
            </a:rPr>
            <a:t>企業側の対応が不十分 </a:t>
          </a:r>
          <a:r>
            <a:rPr lang="en-US" altLang="ja-JP" sz="4000" kern="1200" dirty="0">
              <a:latin typeface="HG丸ｺﾞｼｯｸM-PRO" panose="020F0600000000000000" pitchFamily="50" charset="-128"/>
              <a:ea typeface="HG丸ｺﾞｼｯｸM-PRO" panose="020F0600000000000000" pitchFamily="50" charset="-128"/>
            </a:rPr>
            <a:t>!!</a:t>
          </a:r>
          <a:endParaRPr kumimoji="1" lang="ja-JP" altLang="en-US" sz="4000" kern="1200" dirty="0">
            <a:latin typeface="HG丸ｺﾞｼｯｸM-PRO" panose="020F0600000000000000" pitchFamily="50" charset="-128"/>
            <a:ea typeface="HG丸ｺﾞｼｯｸM-PRO" panose="020F0600000000000000" pitchFamily="50" charset="-128"/>
          </a:endParaRPr>
        </a:p>
      </dsp:txBody>
      <dsp:txXfrm>
        <a:off x="615179" y="4168472"/>
        <a:ext cx="9197798" cy="833607"/>
      </dsp:txXfrm>
    </dsp:sp>
    <dsp:sp modelId="{8B9A10A7-90FC-4125-BE69-D6908A60A0F2}">
      <dsp:nvSpPr>
        <dsp:cNvPr id="0" name=""/>
        <dsp:cNvSpPr/>
      </dsp:nvSpPr>
      <dsp:spPr>
        <a:xfrm>
          <a:off x="94174" y="4064271"/>
          <a:ext cx="1042009" cy="1042009"/>
        </a:xfrm>
        <a:prstGeom prst="flowChartMagneticTape">
          <a:avLst/>
        </a:prstGeom>
        <a:blipFill rotWithShape="0">
          <a:blip xmlns:r="http://schemas.openxmlformats.org/officeDocument/2006/relationships" r:embed="rId4"/>
          <a:stretch>
            <a:fillRect/>
          </a:stretch>
        </a:blipFill>
        <a:ln w="12700" cap="flat" cmpd="sng" algn="ctr">
          <a:solidFill>
            <a:schemeClr val="accent1">
              <a:hueOff val="0"/>
              <a:satOff val="0"/>
              <a:lumOff val="0"/>
              <a:alphaOff val="0"/>
            </a:schemeClr>
          </a:solidFill>
          <a:prstDash val="solid"/>
          <a:miter lim="800000"/>
        </a:ln>
        <a:effectLst/>
        <a:scene3d>
          <a:camera prst="orthographicFront"/>
          <a:lightRig rig="threePt" dir="t"/>
        </a:scene3d>
        <a:sp3d contourW="63500">
          <a:contourClr>
            <a:srgbClr val="C00000"/>
          </a:contourClr>
        </a:sp3d>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F3FD2C-0FAD-4C4E-8062-D635073849E6}">
      <dsp:nvSpPr>
        <dsp:cNvPr id="0" name=""/>
        <dsp:cNvSpPr/>
      </dsp:nvSpPr>
      <dsp:spPr>
        <a:xfrm>
          <a:off x="6248244" y="2432653"/>
          <a:ext cx="3346508" cy="3280577"/>
        </a:xfrm>
        <a:prstGeom prst="gear9">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kumimoji="1" lang="ja-JP" altLang="en-US" sz="2400" b="1" kern="1200" dirty="0"/>
            <a:t>組織的な影響</a:t>
          </a:r>
        </a:p>
      </dsp:txBody>
      <dsp:txXfrm>
        <a:off x="6916113" y="3201113"/>
        <a:ext cx="2010770" cy="1686284"/>
      </dsp:txXfrm>
    </dsp:sp>
    <dsp:sp modelId="{49030A5B-1D9A-482E-965E-C94B1DFE2228}">
      <dsp:nvSpPr>
        <dsp:cNvPr id="0" name=""/>
        <dsp:cNvSpPr/>
      </dsp:nvSpPr>
      <dsp:spPr>
        <a:xfrm>
          <a:off x="65400" y="4305774"/>
          <a:ext cx="6335395" cy="1064718"/>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228600" lvl="1" indent="-228600" algn="l" defTabSz="889000">
            <a:lnSpc>
              <a:spcPct val="90000"/>
            </a:lnSpc>
            <a:spcBef>
              <a:spcPct val="0"/>
            </a:spcBef>
            <a:spcAft>
              <a:spcPct val="15000"/>
            </a:spcAft>
            <a:buChar char="••"/>
          </a:pPr>
          <a:r>
            <a:rPr kumimoji="1" lang="ja-JP" altLang="en-US" sz="2000" b="1" kern="1200" dirty="0"/>
            <a:t>従業員がデータの信頼性を含めた不具合とミスを自由に伝達し、是正及び予防措置がとれるような、透明でオープンな職場環境（クオリティーカルチャー）の醸成</a:t>
          </a:r>
        </a:p>
      </dsp:txBody>
      <dsp:txXfrm>
        <a:off x="96585" y="4336959"/>
        <a:ext cx="6273025" cy="1002348"/>
      </dsp:txXfrm>
    </dsp:sp>
    <dsp:sp modelId="{C32DC595-4737-41D4-B890-50841A7D0C08}">
      <dsp:nvSpPr>
        <dsp:cNvPr id="0" name=""/>
        <dsp:cNvSpPr/>
      </dsp:nvSpPr>
      <dsp:spPr>
        <a:xfrm>
          <a:off x="4400830" y="1556460"/>
          <a:ext cx="2526387" cy="2522892"/>
        </a:xfrm>
        <a:prstGeom prst="gear6">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kumimoji="1" lang="ja-JP" altLang="en-US" sz="2400" b="1" kern="1200" dirty="0"/>
            <a:t>データガバナンスシステム</a:t>
          </a:r>
        </a:p>
      </dsp:txBody>
      <dsp:txXfrm>
        <a:off x="5036484" y="2195444"/>
        <a:ext cx="1255079" cy="1244924"/>
      </dsp:txXfrm>
    </dsp:sp>
    <dsp:sp modelId="{9F880EB3-07AF-46E5-BAF8-0D2E3DCBFEAA}">
      <dsp:nvSpPr>
        <dsp:cNvPr id="0" name=""/>
        <dsp:cNvSpPr/>
      </dsp:nvSpPr>
      <dsp:spPr>
        <a:xfrm>
          <a:off x="449367" y="2021984"/>
          <a:ext cx="3736999" cy="1352837"/>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5197846"/>
              <a:satOff val="-23984"/>
              <a:lumOff val="8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228600" lvl="1" indent="-228600" algn="l" defTabSz="889000">
            <a:lnSpc>
              <a:spcPct val="90000"/>
            </a:lnSpc>
            <a:spcBef>
              <a:spcPct val="0"/>
            </a:spcBef>
            <a:spcAft>
              <a:spcPct val="15000"/>
            </a:spcAft>
            <a:buChar char="••"/>
          </a:pPr>
          <a:r>
            <a:rPr kumimoji="1" lang="ja-JP" altLang="en-US" sz="2000" b="1" kern="1200" dirty="0" smtClean="0"/>
            <a:t>医薬品品質システム（</a:t>
          </a:r>
          <a:r>
            <a:rPr kumimoji="1" lang="en-US" altLang="ja-JP" sz="2000" b="1" kern="1200" dirty="0" smtClean="0"/>
            <a:t>PQS</a:t>
          </a:r>
          <a:r>
            <a:rPr kumimoji="1" lang="ja-JP" altLang="en-US" sz="2000" b="1" kern="1200" dirty="0" smtClean="0"/>
            <a:t>）の</a:t>
          </a:r>
          <a:r>
            <a:rPr kumimoji="1" lang="ja-JP" altLang="en-US" sz="2000" b="1" kern="1200" dirty="0"/>
            <a:t>構成要素として、品質リスクマネジメントを用いたアプローチとマネジメントレビュー</a:t>
          </a:r>
        </a:p>
      </dsp:txBody>
      <dsp:txXfrm>
        <a:off x="488990" y="2061607"/>
        <a:ext cx="3657753" cy="1273591"/>
      </dsp:txXfrm>
    </dsp:sp>
    <dsp:sp modelId="{648EF9B6-6990-40EC-95C9-7E5430DE73A7}">
      <dsp:nvSpPr>
        <dsp:cNvPr id="0" name=""/>
        <dsp:cNvSpPr/>
      </dsp:nvSpPr>
      <dsp:spPr>
        <a:xfrm rot="20700000">
          <a:off x="5962385" y="209762"/>
          <a:ext cx="2223409" cy="2223409"/>
        </a:xfrm>
        <a:prstGeom prst="gear6">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kumimoji="1" lang="ja-JP" altLang="en-US" sz="2400" b="1" kern="1200" dirty="0"/>
            <a:t>データの完全性</a:t>
          </a:r>
        </a:p>
      </dsp:txBody>
      <dsp:txXfrm rot="-20700000">
        <a:off x="6450044" y="697421"/>
        <a:ext cx="1248091" cy="1248091"/>
      </dsp:txXfrm>
    </dsp:sp>
    <dsp:sp modelId="{AD09F981-DB12-45E0-9549-DFC824424B24}">
      <dsp:nvSpPr>
        <dsp:cNvPr id="0" name=""/>
        <dsp:cNvSpPr/>
      </dsp:nvSpPr>
      <dsp:spPr>
        <a:xfrm>
          <a:off x="8023297" y="565180"/>
          <a:ext cx="3481194" cy="764972"/>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228600" lvl="1" indent="-228600" algn="l" defTabSz="889000">
            <a:lnSpc>
              <a:spcPct val="90000"/>
            </a:lnSpc>
            <a:spcBef>
              <a:spcPct val="0"/>
            </a:spcBef>
            <a:spcAft>
              <a:spcPct val="15000"/>
            </a:spcAft>
            <a:buChar char="••"/>
          </a:pPr>
          <a:r>
            <a:rPr kumimoji="1" lang="ja-JP" altLang="en-US" sz="2000" b="1" kern="1200" dirty="0"/>
            <a:t>データライフサイクルを通したデータ信頼性の確保</a:t>
          </a:r>
        </a:p>
      </dsp:txBody>
      <dsp:txXfrm>
        <a:off x="8045702" y="587585"/>
        <a:ext cx="3436384" cy="720162"/>
      </dsp:txXfrm>
    </dsp:sp>
    <dsp:sp modelId="{519FEF5D-4491-4AC1-B078-98C6387BA81E}">
      <dsp:nvSpPr>
        <dsp:cNvPr id="0" name=""/>
        <dsp:cNvSpPr/>
      </dsp:nvSpPr>
      <dsp:spPr>
        <a:xfrm>
          <a:off x="6138053" y="2032508"/>
          <a:ext cx="3993893" cy="3993893"/>
        </a:xfrm>
        <a:prstGeom prst="circularArrow">
          <a:avLst>
            <a:gd name="adj1" fmla="val 4687"/>
            <a:gd name="adj2" fmla="val 299029"/>
            <a:gd name="adj3" fmla="val 2542960"/>
            <a:gd name="adj4" fmla="val 15804718"/>
            <a:gd name="adj5" fmla="val 5469"/>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D3A26F6-12B0-4208-A651-5B732F5D1E15}">
      <dsp:nvSpPr>
        <dsp:cNvPr id="0" name=""/>
        <dsp:cNvSpPr/>
      </dsp:nvSpPr>
      <dsp:spPr>
        <a:xfrm>
          <a:off x="4144113" y="1266871"/>
          <a:ext cx="2901813" cy="2901813"/>
        </a:xfrm>
        <a:prstGeom prst="leftCircularArrow">
          <a:avLst>
            <a:gd name="adj1" fmla="val 6452"/>
            <a:gd name="adj2" fmla="val 429999"/>
            <a:gd name="adj3" fmla="val 10489124"/>
            <a:gd name="adj4" fmla="val 14837806"/>
            <a:gd name="adj5" fmla="val 7527"/>
          </a:avLst>
        </a:prstGeom>
        <a:solidFill>
          <a:schemeClr val="accent4">
            <a:hueOff val="5197846"/>
            <a:satOff val="-23984"/>
            <a:lumOff val="88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477B8F7-E028-4CAB-B553-A3C5B6841344}">
      <dsp:nvSpPr>
        <dsp:cNvPr id="0" name=""/>
        <dsp:cNvSpPr/>
      </dsp:nvSpPr>
      <dsp:spPr>
        <a:xfrm>
          <a:off x="5483044" y="-283593"/>
          <a:ext cx="3128738" cy="3128738"/>
        </a:xfrm>
        <a:prstGeom prst="circularArrow">
          <a:avLst>
            <a:gd name="adj1" fmla="val 5984"/>
            <a:gd name="adj2" fmla="val 394124"/>
            <a:gd name="adj3" fmla="val 13313824"/>
            <a:gd name="adj4" fmla="val 10508221"/>
            <a:gd name="adj5" fmla="val 6981"/>
          </a:avLst>
        </a:prstGeom>
        <a:solidFill>
          <a:schemeClr val="accent4">
            <a:hueOff val="10395692"/>
            <a:satOff val="-47968"/>
            <a:lumOff val="1765"/>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8851" cy="499268"/>
          </a:xfrm>
          <a:prstGeom prst="rect">
            <a:avLst/>
          </a:prstGeom>
        </p:spPr>
        <p:txBody>
          <a:bodyPr vert="horz" lIns="167116" tIns="83558" rIns="167116" bIns="83558" rtlCol="0"/>
          <a:lstStyle>
            <a:lvl1pPr algn="l">
              <a:defRPr sz="2200"/>
            </a:lvl1pPr>
          </a:lstStyle>
          <a:p>
            <a:endParaRPr kumimoji="1" lang="ja-JP" altLang="en-US"/>
          </a:p>
        </p:txBody>
      </p:sp>
      <p:sp>
        <p:nvSpPr>
          <p:cNvPr id="3" name="日付プレースホルダー 2"/>
          <p:cNvSpPr>
            <a:spLocks noGrp="1"/>
          </p:cNvSpPr>
          <p:nvPr>
            <p:ph type="dt" sz="quarter" idx="1"/>
          </p:nvPr>
        </p:nvSpPr>
        <p:spPr>
          <a:xfrm>
            <a:off x="3853664" y="0"/>
            <a:ext cx="2953537" cy="499268"/>
          </a:xfrm>
          <a:prstGeom prst="rect">
            <a:avLst/>
          </a:prstGeom>
        </p:spPr>
        <p:txBody>
          <a:bodyPr vert="horz" lIns="167116" tIns="83558" rIns="167116" bIns="83558" rtlCol="0"/>
          <a:lstStyle>
            <a:lvl1pPr algn="r">
              <a:defRPr sz="2200"/>
            </a:lvl1pPr>
          </a:lstStyle>
          <a:p>
            <a:fld id="{0322D690-4070-4026-988C-185531B1B85E}" type="datetimeFigureOut">
              <a:rPr kumimoji="1" lang="ja-JP" altLang="en-US" smtClean="0"/>
              <a:t>2019/5/20</a:t>
            </a:fld>
            <a:endParaRPr kumimoji="1" lang="ja-JP" altLang="en-US"/>
          </a:p>
        </p:txBody>
      </p:sp>
      <p:sp>
        <p:nvSpPr>
          <p:cNvPr id="4" name="フッター プレースホルダー 3"/>
          <p:cNvSpPr>
            <a:spLocks noGrp="1"/>
          </p:cNvSpPr>
          <p:nvPr>
            <p:ph type="ftr" sz="quarter" idx="2"/>
          </p:nvPr>
        </p:nvSpPr>
        <p:spPr>
          <a:xfrm>
            <a:off x="0" y="9440072"/>
            <a:ext cx="2948851" cy="499267"/>
          </a:xfrm>
          <a:prstGeom prst="rect">
            <a:avLst/>
          </a:prstGeom>
        </p:spPr>
        <p:txBody>
          <a:bodyPr vert="horz" lIns="167116" tIns="83558" rIns="167116" bIns="83558" rtlCol="0" anchor="b"/>
          <a:lstStyle>
            <a:lvl1pPr algn="l">
              <a:defRPr sz="2200"/>
            </a:lvl1pPr>
          </a:lstStyle>
          <a:p>
            <a:endParaRPr kumimoji="1" lang="ja-JP" altLang="en-US"/>
          </a:p>
        </p:txBody>
      </p:sp>
      <p:sp>
        <p:nvSpPr>
          <p:cNvPr id="5" name="スライド番号プレースホルダー 4"/>
          <p:cNvSpPr>
            <a:spLocks noGrp="1"/>
          </p:cNvSpPr>
          <p:nvPr>
            <p:ph type="sldNum" sz="quarter" idx="3"/>
          </p:nvPr>
        </p:nvSpPr>
        <p:spPr>
          <a:xfrm>
            <a:off x="3853664" y="9440072"/>
            <a:ext cx="2953537" cy="499267"/>
          </a:xfrm>
          <a:prstGeom prst="rect">
            <a:avLst/>
          </a:prstGeom>
        </p:spPr>
        <p:txBody>
          <a:bodyPr vert="horz" lIns="167116" tIns="83558" rIns="167116" bIns="83558" rtlCol="0" anchor="b"/>
          <a:lstStyle>
            <a:lvl1pPr algn="r">
              <a:defRPr sz="2200"/>
            </a:lvl1pPr>
          </a:lstStyle>
          <a:p>
            <a:fld id="{FEE560FD-154A-42C9-800E-B29A444DF6AD}" type="slidenum">
              <a:rPr kumimoji="1" lang="ja-JP" altLang="en-US" smtClean="0"/>
              <a:t>‹#›</a:t>
            </a:fld>
            <a:endParaRPr kumimoji="1" lang="ja-JP" altLang="en-US"/>
          </a:p>
        </p:txBody>
      </p:sp>
    </p:spTree>
    <p:extLst>
      <p:ext uri="{BB962C8B-B14F-4D97-AF65-F5344CB8AC3E}">
        <p14:creationId xmlns:p14="http://schemas.microsoft.com/office/powerpoint/2010/main" val="19461333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787" cy="321975"/>
          </a:xfrm>
          <a:prstGeom prst="rect">
            <a:avLst/>
          </a:prstGeom>
        </p:spPr>
        <p:txBody>
          <a:bodyPr vert="horz" lIns="167116" tIns="83558" rIns="167116" bIns="83558" rtlCol="0"/>
          <a:lstStyle>
            <a:lvl1pPr algn="l">
              <a:defRPr sz="1200"/>
            </a:lvl1pPr>
          </a:lstStyle>
          <a:p>
            <a:endParaRPr lang="ja-JP" altLang="en-US" dirty="0"/>
          </a:p>
        </p:txBody>
      </p:sp>
      <p:sp>
        <p:nvSpPr>
          <p:cNvPr id="3" name="日付プレースホルダー 2"/>
          <p:cNvSpPr>
            <a:spLocks noGrp="1"/>
          </p:cNvSpPr>
          <p:nvPr>
            <p:ph type="dt" idx="1"/>
          </p:nvPr>
        </p:nvSpPr>
        <p:spPr>
          <a:xfrm>
            <a:off x="3855841" y="1"/>
            <a:ext cx="2949787" cy="321976"/>
          </a:xfrm>
          <a:prstGeom prst="rect">
            <a:avLst/>
          </a:prstGeom>
        </p:spPr>
        <p:txBody>
          <a:bodyPr vert="horz" lIns="167116" tIns="83558" rIns="167116" bIns="83558" rtlCol="0"/>
          <a:lstStyle>
            <a:lvl1pPr algn="r">
              <a:defRPr sz="1200"/>
            </a:lvl1pPr>
          </a:lstStyle>
          <a:p>
            <a:fld id="{2A2DDBEA-8DAE-4094-8897-CBA1F846662E}" type="datetimeFigureOut">
              <a:rPr lang="ja-JP" altLang="en-US" smtClean="0"/>
              <a:pPr/>
              <a:t>2019/5/20</a:t>
            </a:fld>
            <a:endParaRPr lang="ja-JP" altLang="en-US" dirty="0"/>
          </a:p>
        </p:txBody>
      </p:sp>
      <p:sp>
        <p:nvSpPr>
          <p:cNvPr id="4" name="スライド イメージ プレースホルダー 3"/>
          <p:cNvSpPr>
            <a:spLocks noGrp="1" noRot="1" noChangeAspect="1"/>
          </p:cNvSpPr>
          <p:nvPr>
            <p:ph type="sldImg" idx="2"/>
          </p:nvPr>
        </p:nvSpPr>
        <p:spPr>
          <a:xfrm>
            <a:off x="1036961" y="321977"/>
            <a:ext cx="4731708" cy="2661427"/>
          </a:xfrm>
          <a:prstGeom prst="rect">
            <a:avLst/>
          </a:prstGeom>
          <a:noFill/>
          <a:ln w="12700">
            <a:solidFill>
              <a:prstClr val="black"/>
            </a:solidFill>
          </a:ln>
        </p:spPr>
        <p:txBody>
          <a:bodyPr vert="horz" lIns="167116" tIns="83558" rIns="167116" bIns="83558" rtlCol="0" anchor="ctr"/>
          <a:lstStyle/>
          <a:p>
            <a:endParaRPr lang="ja-JP" altLang="en-US"/>
          </a:p>
        </p:txBody>
      </p:sp>
      <p:sp>
        <p:nvSpPr>
          <p:cNvPr id="5" name="ノート プレースホルダー 4"/>
          <p:cNvSpPr>
            <a:spLocks noGrp="1"/>
          </p:cNvSpPr>
          <p:nvPr>
            <p:ph type="body" sz="quarter" idx="3"/>
          </p:nvPr>
        </p:nvSpPr>
        <p:spPr>
          <a:xfrm>
            <a:off x="476519" y="2983404"/>
            <a:ext cx="5885644" cy="6637114"/>
          </a:xfrm>
          <a:prstGeom prst="rect">
            <a:avLst/>
          </a:prstGeom>
        </p:spPr>
        <p:txBody>
          <a:bodyPr vert="horz" lIns="167116" tIns="83558" rIns="167116" bIns="8355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658578"/>
            <a:ext cx="2949787" cy="280759"/>
          </a:xfrm>
          <a:prstGeom prst="rect">
            <a:avLst/>
          </a:prstGeom>
        </p:spPr>
        <p:txBody>
          <a:bodyPr vert="horz" lIns="167116" tIns="83558" rIns="167116" bIns="83558" rtlCol="0" anchor="b"/>
          <a:lstStyle>
            <a:lvl1pPr algn="l">
              <a:defRPr sz="1200"/>
            </a:lvl1pPr>
          </a:lstStyle>
          <a:p>
            <a:endParaRPr lang="ja-JP" altLang="en-US" dirty="0"/>
          </a:p>
        </p:txBody>
      </p:sp>
      <p:sp>
        <p:nvSpPr>
          <p:cNvPr id="7" name="スライド番号プレースホルダー 6"/>
          <p:cNvSpPr>
            <a:spLocks noGrp="1"/>
          </p:cNvSpPr>
          <p:nvPr>
            <p:ph type="sldNum" sz="quarter" idx="5"/>
          </p:nvPr>
        </p:nvSpPr>
        <p:spPr>
          <a:xfrm>
            <a:off x="3855841" y="9658579"/>
            <a:ext cx="2949787" cy="274361"/>
          </a:xfrm>
          <a:prstGeom prst="rect">
            <a:avLst/>
          </a:prstGeom>
        </p:spPr>
        <p:txBody>
          <a:bodyPr vert="horz" lIns="167116" tIns="83558" rIns="167116" bIns="83558" rtlCol="0" anchor="b"/>
          <a:lstStyle>
            <a:lvl1pPr algn="r">
              <a:defRPr sz="1200"/>
            </a:lvl1pPr>
          </a:lstStyle>
          <a:p>
            <a:fld id="{5D7455C2-5677-48F0-904A-2BDC1EC76E13}" type="slidenum">
              <a:rPr lang="ja-JP" altLang="en-US" smtClean="0"/>
              <a:pPr/>
              <a:t>‹#›</a:t>
            </a:fld>
            <a:endParaRPr lang="ja-JP" altLang="en-US" dirty="0"/>
          </a:p>
        </p:txBody>
      </p:sp>
    </p:spTree>
    <p:extLst>
      <p:ext uri="{BB962C8B-B14F-4D97-AF65-F5344CB8AC3E}">
        <p14:creationId xmlns:p14="http://schemas.microsoft.com/office/powerpoint/2010/main" val="212896518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nytimes.com/1989/10/02/opinion/the-generic-drug-scandal.html"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s://www.fda.gov/ICECI/EnforcementActions/ApplicationIntegrityPolicy/default.htm" TargetMode="External"/><Relationship Id="rId4" Type="http://schemas.openxmlformats.org/officeDocument/2006/relationships/hyperlink" Target="https://www.slideshare.net/mswit/a-fda-crisis-history-the-generic-drug-scandal"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38225" y="322263"/>
            <a:ext cx="4729163" cy="266065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D7455C2-5677-48F0-904A-2BDC1EC76E13}" type="slidenum">
              <a:rPr kumimoji="1" lang="ja-JP" altLang="en-US" smtClean="0"/>
              <a:t>1</a:t>
            </a:fld>
            <a:endParaRPr kumimoji="1" lang="ja-JP" altLang="en-US"/>
          </a:p>
        </p:txBody>
      </p:sp>
    </p:spTree>
    <p:extLst>
      <p:ext uri="{BB962C8B-B14F-4D97-AF65-F5344CB8AC3E}">
        <p14:creationId xmlns:p14="http://schemas.microsoft.com/office/powerpoint/2010/main" val="25233333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38225" y="322263"/>
            <a:ext cx="4729163" cy="2660650"/>
          </a:xfrm>
        </p:spPr>
      </p:sp>
      <p:sp>
        <p:nvSpPr>
          <p:cNvPr id="3" name="ノート プレースホルダー 2"/>
          <p:cNvSpPr>
            <a:spLocks noGrp="1"/>
          </p:cNvSpPr>
          <p:nvPr>
            <p:ph type="body" idx="1"/>
          </p:nvPr>
        </p:nvSpPr>
        <p:spPr/>
        <p:txBody>
          <a:bodyPr/>
          <a:lstStyle/>
          <a:p>
            <a:pPr algn="just"/>
            <a:r>
              <a:rPr lang="ja-JP" altLang="en-US" sz="1200" dirty="0">
                <a:solidFill>
                  <a:schemeClr val="tx1"/>
                </a:solidFill>
                <a:latin typeface="ＭＳ Ｐゴシック" panose="020B0600070205080204" pitchFamily="50" charset="-128"/>
                <a:ea typeface="ＭＳ Ｐゴシック" panose="020B0600070205080204" pitchFamily="50" charset="-128"/>
              </a:rPr>
              <a:t>また</a:t>
            </a:r>
            <a:r>
              <a:rPr lang="ja-JP" altLang="en-US" sz="1200" dirty="0" smtClean="0">
                <a:solidFill>
                  <a:schemeClr val="tx1"/>
                </a:solidFill>
                <a:latin typeface="ＭＳ Ｐゴシック" panose="020B0600070205080204" pitchFamily="50" charset="-128"/>
                <a:ea typeface="ＭＳ Ｐゴシック" panose="020B0600070205080204" pitchFamily="50" charset="-128"/>
              </a:rPr>
              <a:t>、</a:t>
            </a:r>
            <a:r>
              <a:rPr lang="ja-JP" altLang="en-US" dirty="0" smtClean="0"/>
              <a:t>医薬品、医療機器等の品質、有効性及び安全性の確保等に関する法律等の一部を改正する法律案（平成</a:t>
            </a:r>
            <a:r>
              <a:rPr lang="en-US" altLang="ja-JP" dirty="0" smtClean="0"/>
              <a:t>31</a:t>
            </a:r>
            <a:r>
              <a:rPr lang="ja-JP" altLang="en-US" dirty="0" smtClean="0"/>
              <a:t>年</a:t>
            </a:r>
            <a:r>
              <a:rPr lang="en-US" altLang="ja-JP" dirty="0" smtClean="0"/>
              <a:t>3</a:t>
            </a:r>
            <a:r>
              <a:rPr lang="ja-JP" altLang="en-US" dirty="0" smtClean="0"/>
              <a:t>月</a:t>
            </a:r>
            <a:r>
              <a:rPr lang="en-US" altLang="ja-JP" dirty="0" smtClean="0"/>
              <a:t>19</a:t>
            </a:r>
            <a:r>
              <a:rPr lang="ja-JP" altLang="en-US" dirty="0" smtClean="0"/>
              <a:t>日第</a:t>
            </a:r>
            <a:r>
              <a:rPr lang="en-US" altLang="ja-JP" dirty="0" smtClean="0"/>
              <a:t>198</a:t>
            </a:r>
            <a:r>
              <a:rPr lang="ja-JP" altLang="en-US" dirty="0" smtClean="0"/>
              <a:t>回国会（常会）提出）においては、信頼確保のための法令遵守体制等の整備に関する事項が新設されており、許可等業者に対する法令遵守体制の整備（業務監督体制の整備、経営陣と現場責任者の責任の明確化等）を義務付ける条文が示されています。法制化された場合、</a:t>
            </a:r>
            <a:r>
              <a:rPr lang="ja-JP" altLang="en-US" sz="1200" dirty="0" smtClean="0">
                <a:solidFill>
                  <a:schemeClr val="tx1"/>
                </a:solidFill>
                <a:latin typeface="ＭＳ Ｐゴシック" panose="020B0600070205080204" pitchFamily="50" charset="-128"/>
                <a:ea typeface="ＭＳ Ｐゴシック" panose="020B0600070205080204" pitchFamily="50" charset="-128"/>
              </a:rPr>
              <a:t>経営陣</a:t>
            </a:r>
            <a:r>
              <a:rPr lang="ja-JP" altLang="en-US" sz="1200" dirty="0">
                <a:solidFill>
                  <a:schemeClr val="tx1"/>
                </a:solidFill>
                <a:latin typeface="ＭＳ Ｐゴシック" panose="020B0600070205080204" pitchFamily="50" charset="-128"/>
                <a:ea typeface="ＭＳ Ｐゴシック" panose="020B0600070205080204" pitchFamily="50" charset="-128"/>
              </a:rPr>
              <a:t>に対して法令遵守にかかる責任が</a:t>
            </a:r>
            <a:r>
              <a:rPr lang="ja-JP" altLang="en-US" sz="1200" dirty="0" smtClean="0">
                <a:solidFill>
                  <a:schemeClr val="tx1"/>
                </a:solidFill>
                <a:latin typeface="ＭＳ Ｐゴシック" panose="020B0600070205080204" pitchFamily="50" charset="-128"/>
                <a:ea typeface="ＭＳ Ｐゴシック" panose="020B0600070205080204" pitchFamily="50" charset="-128"/>
              </a:rPr>
              <a:t>問われることとなると考えられます。</a:t>
            </a:r>
            <a:endParaRPr lang="ja-JP" altLang="en-US" sz="1200" dirty="0">
              <a:ln>
                <a:solidFill>
                  <a:schemeClr val="tx1"/>
                </a:solidFill>
              </a:ln>
              <a:solidFill>
                <a:schemeClr val="tx1"/>
              </a:solidFill>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10"/>
          </p:nvPr>
        </p:nvSpPr>
        <p:spPr/>
        <p:txBody>
          <a:bodyPr/>
          <a:lstStyle/>
          <a:p>
            <a:fld id="{646F6602-E159-430C-8CD0-B6EDC046C21E}" type="slidenum">
              <a:rPr kumimoji="1" lang="ja-JP" altLang="en-US" smtClean="0"/>
              <a:t>10</a:t>
            </a:fld>
            <a:endParaRPr kumimoji="1" lang="ja-JP" altLang="en-US"/>
          </a:p>
        </p:txBody>
      </p:sp>
    </p:spTree>
    <p:extLst>
      <p:ext uri="{BB962C8B-B14F-4D97-AF65-F5344CB8AC3E}">
        <p14:creationId xmlns:p14="http://schemas.microsoft.com/office/powerpoint/2010/main" val="7713880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38225" y="322263"/>
            <a:ext cx="4729163" cy="2660650"/>
          </a:xfrm>
        </p:spPr>
      </p:sp>
      <p:sp>
        <p:nvSpPr>
          <p:cNvPr id="3" name="ノート プレースホルダー 2"/>
          <p:cNvSpPr>
            <a:spLocks noGrp="1"/>
          </p:cNvSpPr>
          <p:nvPr>
            <p:ph type="body" idx="1"/>
          </p:nvPr>
        </p:nvSpPr>
        <p:spPr/>
        <p:txBody>
          <a:bodyPr/>
          <a:lstStyle/>
          <a:p>
            <a:pPr algn="just"/>
            <a:r>
              <a:rPr lang="ja-JP" altLang="en-US" sz="1200" dirty="0">
                <a:solidFill>
                  <a:schemeClr val="tx1"/>
                </a:solidFill>
                <a:latin typeface="ＭＳ Ｐゴシック" panose="020B0600070205080204" pitchFamily="50" charset="-128"/>
                <a:ea typeface="ＭＳ Ｐゴシック" panose="020B0600070205080204" pitchFamily="50" charset="-128"/>
              </a:rPr>
              <a:t>こちらは、日本で最近</a:t>
            </a:r>
            <a:r>
              <a:rPr lang="en-US" altLang="ja-JP" sz="1200" dirty="0">
                <a:solidFill>
                  <a:schemeClr val="tx1"/>
                </a:solidFill>
                <a:latin typeface="ＭＳ Ｐゴシック" panose="020B0600070205080204" pitchFamily="50" charset="-128"/>
                <a:ea typeface="ＭＳ Ｐゴシック" panose="020B0600070205080204" pitchFamily="50" charset="-128"/>
              </a:rPr>
              <a:t>10</a:t>
            </a:r>
            <a:r>
              <a:rPr lang="ja-JP" altLang="en-US" sz="1200" dirty="0">
                <a:solidFill>
                  <a:schemeClr val="tx1"/>
                </a:solidFill>
                <a:latin typeface="ＭＳ Ｐゴシック" panose="020B0600070205080204" pitchFamily="50" charset="-128"/>
                <a:ea typeface="ＭＳ Ｐゴシック" panose="020B0600070205080204" pitchFamily="50" charset="-128"/>
              </a:rPr>
              <a:t>年間に明らかとなった大手企業の</a:t>
            </a:r>
            <a:r>
              <a:rPr lang="en-US" altLang="ja-JP" sz="1200" dirty="0">
                <a:solidFill>
                  <a:schemeClr val="tx1"/>
                </a:solidFill>
                <a:latin typeface="ＭＳ Ｐゴシック" panose="020B0600070205080204" pitchFamily="50" charset="-128"/>
                <a:ea typeface="ＭＳ Ｐゴシック" panose="020B0600070205080204" pitchFamily="50" charset="-128"/>
              </a:rPr>
              <a:t>DI</a:t>
            </a:r>
            <a:r>
              <a:rPr lang="ja-JP" altLang="en-US" sz="1200" dirty="0">
                <a:solidFill>
                  <a:schemeClr val="tx1"/>
                </a:solidFill>
                <a:latin typeface="ＭＳ Ｐゴシック" panose="020B0600070205080204" pitchFamily="50" charset="-128"/>
                <a:ea typeface="ＭＳ Ｐゴシック" panose="020B0600070205080204" pitchFamily="50" charset="-128"/>
              </a:rPr>
              <a:t>関連の不祥事をまとめたものです。有名大手企業も少なくありません。</a:t>
            </a:r>
          </a:p>
          <a:p>
            <a:pPr algn="just"/>
            <a:r>
              <a:rPr lang="ja-JP" altLang="en-US" sz="1200" dirty="0">
                <a:solidFill>
                  <a:schemeClr val="tx1"/>
                </a:solidFill>
                <a:latin typeface="ＭＳ Ｐゴシック" panose="020B0600070205080204" pitchFamily="50" charset="-128"/>
                <a:ea typeface="ＭＳ Ｐゴシック" panose="020B0600070205080204" pitchFamily="50" charset="-128"/>
              </a:rPr>
              <a:t>果たして、このような不祥事に至った背景は何なのでしょうか？</a:t>
            </a:r>
            <a:endParaRPr lang="en-US" altLang="ja-JP" sz="1200" dirty="0">
              <a:solidFill>
                <a:schemeClr val="tx1"/>
              </a:solidFill>
              <a:latin typeface="ＭＳ Ｐゴシック" panose="020B0600070205080204" pitchFamily="50" charset="-128"/>
              <a:ea typeface="ＭＳ Ｐゴシック" panose="020B0600070205080204" pitchFamily="50" charset="-128"/>
            </a:endParaRPr>
          </a:p>
          <a:p>
            <a:pPr algn="just" defTabSz="1671157">
              <a:defRPr/>
            </a:pPr>
            <a:r>
              <a:rPr lang="ja-JP" altLang="en-US" sz="1200" dirty="0">
                <a:solidFill>
                  <a:schemeClr val="tx1"/>
                </a:solidFill>
                <a:latin typeface="ＭＳ Ｐゴシック" panose="020B0600070205080204" pitchFamily="50" charset="-128"/>
                <a:ea typeface="ＭＳ Ｐゴシック" panose="020B0600070205080204" pitchFamily="50" charset="-128"/>
              </a:rPr>
              <a:t>報道によれば、背景には、</a:t>
            </a:r>
            <a:r>
              <a:rPr lang="en-US" altLang="ja-JP" sz="1200" dirty="0">
                <a:solidFill>
                  <a:schemeClr val="tx1"/>
                </a:solidFill>
                <a:latin typeface="ＭＳ Ｐゴシック" panose="020B0600070205080204" pitchFamily="50" charset="-128"/>
                <a:ea typeface="ＭＳ Ｐゴシック" panose="020B0600070205080204" pitchFamily="50" charset="-128"/>
              </a:rPr>
              <a:t>｢</a:t>
            </a:r>
            <a:r>
              <a:rPr lang="ja-JP" altLang="en-US" sz="1200" dirty="0">
                <a:solidFill>
                  <a:schemeClr val="tx1"/>
                </a:solidFill>
                <a:latin typeface="ＭＳ Ｐゴシック" panose="020B0600070205080204" pitchFamily="50" charset="-128"/>
                <a:ea typeface="ＭＳ Ｐゴシック" panose="020B0600070205080204" pitchFamily="50" charset="-128"/>
              </a:rPr>
              <a:t>納期厳守やコスト低減などの現場の負担増」、</a:t>
            </a:r>
            <a:r>
              <a:rPr lang="en-US" altLang="ja-JP" sz="1200" dirty="0">
                <a:solidFill>
                  <a:schemeClr val="tx1"/>
                </a:solidFill>
                <a:latin typeface="ＭＳ Ｐゴシック" panose="020B0600070205080204" pitchFamily="50" charset="-128"/>
                <a:ea typeface="ＭＳ Ｐゴシック" panose="020B0600070205080204" pitchFamily="50" charset="-128"/>
              </a:rPr>
              <a:t>｢</a:t>
            </a:r>
            <a:r>
              <a:rPr lang="ja-JP" altLang="en-US" sz="1200" dirty="0">
                <a:solidFill>
                  <a:schemeClr val="tx1"/>
                </a:solidFill>
                <a:latin typeface="ＭＳ Ｐゴシック" panose="020B0600070205080204" pitchFamily="50" charset="-128"/>
                <a:ea typeface="ＭＳ Ｐゴシック" panose="020B0600070205080204" pitchFamily="50" charset="-128"/>
              </a:rPr>
              <a:t>人手不足による作業軽視</a:t>
            </a:r>
            <a:r>
              <a:rPr lang="en-US" altLang="ja-JP" sz="1200" dirty="0">
                <a:solidFill>
                  <a:schemeClr val="tx1"/>
                </a:solidFill>
                <a:latin typeface="ＭＳ Ｐゴシック" panose="020B0600070205080204" pitchFamily="50" charset="-128"/>
                <a:ea typeface="ＭＳ Ｐゴシック" panose="020B0600070205080204" pitchFamily="50" charset="-128"/>
              </a:rPr>
              <a:t>｣</a:t>
            </a:r>
            <a:r>
              <a:rPr lang="ja-JP" altLang="en-US" sz="1200" dirty="0" err="1">
                <a:solidFill>
                  <a:schemeClr val="tx1"/>
                </a:solidFill>
                <a:latin typeface="ＭＳ Ｐゴシック" panose="020B0600070205080204" pitchFamily="50" charset="-128"/>
                <a:ea typeface="ＭＳ Ｐゴシック" panose="020B0600070205080204" pitchFamily="50" charset="-128"/>
              </a:rPr>
              <a:t>、</a:t>
            </a:r>
            <a:r>
              <a:rPr lang="en-US" altLang="ja-JP" sz="1200" dirty="0">
                <a:solidFill>
                  <a:schemeClr val="tx1"/>
                </a:solidFill>
                <a:latin typeface="ＭＳ Ｐゴシック" panose="020B0600070205080204" pitchFamily="50" charset="-128"/>
                <a:ea typeface="ＭＳ Ｐゴシック" panose="020B0600070205080204" pitchFamily="50" charset="-128"/>
              </a:rPr>
              <a:t>｢</a:t>
            </a:r>
            <a:r>
              <a:rPr lang="ja-JP" altLang="en-US" sz="1200" dirty="0">
                <a:solidFill>
                  <a:schemeClr val="tx1"/>
                </a:solidFill>
                <a:latin typeface="ＭＳ Ｐゴシック" panose="020B0600070205080204" pitchFamily="50" charset="-128"/>
                <a:ea typeface="ＭＳ Ｐゴシック" panose="020B0600070205080204" pitchFamily="50" charset="-128"/>
              </a:rPr>
              <a:t>内部監査機能の弱体化に代表されるガバナンス</a:t>
            </a:r>
            <a:r>
              <a:rPr lang="en-US" altLang="ja-JP" sz="1200" dirty="0">
                <a:solidFill>
                  <a:schemeClr val="tx1"/>
                </a:solidFill>
                <a:latin typeface="ＭＳ Ｐゴシック" panose="020B0600070205080204" pitchFamily="50" charset="-128"/>
                <a:ea typeface="ＭＳ Ｐゴシック" panose="020B0600070205080204" pitchFamily="50" charset="-128"/>
              </a:rPr>
              <a:t>(</a:t>
            </a:r>
            <a:r>
              <a:rPr lang="ja-JP" altLang="en-US" sz="1200" dirty="0">
                <a:solidFill>
                  <a:schemeClr val="tx1"/>
                </a:solidFill>
                <a:latin typeface="ＭＳ Ｐゴシック" panose="020B0600070205080204" pitchFamily="50" charset="-128"/>
                <a:ea typeface="ＭＳ Ｐゴシック" panose="020B0600070205080204" pitchFamily="50" charset="-128"/>
              </a:rPr>
              <a:t>企業統治</a:t>
            </a:r>
            <a:r>
              <a:rPr lang="en-US" altLang="ja-JP" sz="1200" dirty="0">
                <a:solidFill>
                  <a:schemeClr val="tx1"/>
                </a:solidFill>
                <a:latin typeface="ＭＳ Ｐゴシック" panose="020B0600070205080204" pitchFamily="50" charset="-128"/>
                <a:ea typeface="ＭＳ Ｐゴシック" panose="020B0600070205080204" pitchFamily="50" charset="-128"/>
              </a:rPr>
              <a:t>)</a:t>
            </a:r>
            <a:r>
              <a:rPr lang="ja-JP" altLang="en-US" sz="1200" dirty="0">
                <a:solidFill>
                  <a:schemeClr val="tx1"/>
                </a:solidFill>
                <a:latin typeface="ＭＳ Ｐゴシック" panose="020B0600070205080204" pitchFamily="50" charset="-128"/>
                <a:ea typeface="ＭＳ Ｐゴシック" panose="020B0600070205080204" pitchFamily="50" charset="-128"/>
              </a:rPr>
              <a:t>欠如</a:t>
            </a:r>
            <a:r>
              <a:rPr lang="en-US" altLang="ja-JP" sz="1200" dirty="0">
                <a:solidFill>
                  <a:schemeClr val="tx1"/>
                </a:solidFill>
                <a:latin typeface="ＭＳ Ｐゴシック" panose="020B0600070205080204" pitchFamily="50" charset="-128"/>
                <a:ea typeface="ＭＳ Ｐゴシック" panose="020B0600070205080204" pitchFamily="50" charset="-128"/>
              </a:rPr>
              <a:t>｣</a:t>
            </a:r>
            <a:r>
              <a:rPr lang="ja-JP" altLang="en-US" sz="1200" dirty="0" err="1">
                <a:solidFill>
                  <a:schemeClr val="tx1"/>
                </a:solidFill>
                <a:latin typeface="ＭＳ Ｐゴシック" panose="020B0600070205080204" pitchFamily="50" charset="-128"/>
                <a:ea typeface="ＭＳ Ｐゴシック" panose="020B0600070205080204" pitchFamily="50" charset="-128"/>
              </a:rPr>
              <a:t>、</a:t>
            </a:r>
            <a:r>
              <a:rPr lang="en-US" altLang="ja-JP" sz="1200" dirty="0">
                <a:solidFill>
                  <a:schemeClr val="tx1"/>
                </a:solidFill>
                <a:latin typeface="ＭＳ Ｐゴシック" panose="020B0600070205080204" pitchFamily="50" charset="-128"/>
                <a:ea typeface="ＭＳ Ｐゴシック" panose="020B0600070205080204" pitchFamily="50" charset="-128"/>
              </a:rPr>
              <a:t>｢</a:t>
            </a:r>
            <a:r>
              <a:rPr lang="ja-JP" altLang="en-US" sz="1200" dirty="0">
                <a:solidFill>
                  <a:schemeClr val="tx1"/>
                </a:solidFill>
                <a:latin typeface="ＭＳ Ｐゴシック" panose="020B0600070205080204" pitchFamily="50" charset="-128"/>
                <a:ea typeface="ＭＳ Ｐゴシック" panose="020B0600070205080204" pitchFamily="50" charset="-128"/>
              </a:rPr>
              <a:t>経営陣または管理者の役割と責任範囲の不明確さ</a:t>
            </a:r>
            <a:r>
              <a:rPr lang="en-US" altLang="ja-JP" sz="1200" dirty="0">
                <a:solidFill>
                  <a:schemeClr val="tx1"/>
                </a:solidFill>
                <a:latin typeface="ＭＳ Ｐゴシック" panose="020B0600070205080204" pitchFamily="50" charset="-128"/>
                <a:ea typeface="ＭＳ Ｐゴシック" panose="020B0600070205080204" pitchFamily="50" charset="-128"/>
              </a:rPr>
              <a:t>｣</a:t>
            </a:r>
            <a:r>
              <a:rPr lang="ja-JP" altLang="en-US" sz="1200" dirty="0">
                <a:solidFill>
                  <a:schemeClr val="tx1"/>
                </a:solidFill>
                <a:latin typeface="ＭＳ Ｐゴシック" panose="020B0600070205080204" pitchFamily="50" charset="-128"/>
                <a:ea typeface="ＭＳ Ｐゴシック" panose="020B0600070205080204" pitchFamily="50" charset="-128"/>
              </a:rPr>
              <a:t>があった････とされています。まさに、これらの不正の裏には、</a:t>
            </a:r>
            <a:r>
              <a:rPr lang="en-US" altLang="ja-JP" sz="1200" dirty="0">
                <a:solidFill>
                  <a:schemeClr val="tx1"/>
                </a:solidFill>
                <a:latin typeface="ＭＳ Ｐゴシック" panose="020B0600070205080204" pitchFamily="50" charset="-128"/>
                <a:ea typeface="ＭＳ Ｐゴシック" panose="020B0600070205080204" pitchFamily="50" charset="-128"/>
              </a:rPr>
              <a:t>｢</a:t>
            </a:r>
            <a:r>
              <a:rPr lang="ja-JP" altLang="en-US" sz="1200" dirty="0">
                <a:solidFill>
                  <a:schemeClr val="tx1"/>
                </a:solidFill>
                <a:latin typeface="ＭＳ Ｐゴシック" panose="020B0600070205080204" pitchFamily="50" charset="-128"/>
                <a:ea typeface="ＭＳ Ｐゴシック" panose="020B0600070205080204" pitchFamily="50" charset="-128"/>
              </a:rPr>
              <a:t>不正をしても使用者等には分からないだろうという思考</a:t>
            </a:r>
            <a:r>
              <a:rPr lang="en-US" altLang="ja-JP" sz="1200" dirty="0">
                <a:solidFill>
                  <a:schemeClr val="tx1"/>
                </a:solidFill>
                <a:latin typeface="ＭＳ Ｐゴシック" panose="020B0600070205080204" pitchFamily="50" charset="-128"/>
                <a:ea typeface="ＭＳ Ｐゴシック" panose="020B0600070205080204" pitchFamily="50" charset="-128"/>
              </a:rPr>
              <a:t>｣</a:t>
            </a:r>
            <a:r>
              <a:rPr lang="ja-JP" altLang="en-US" sz="1200" dirty="0" err="1">
                <a:solidFill>
                  <a:schemeClr val="tx1"/>
                </a:solidFill>
                <a:latin typeface="ＭＳ Ｐゴシック" panose="020B0600070205080204" pitchFamily="50" charset="-128"/>
                <a:ea typeface="ＭＳ Ｐゴシック" panose="020B0600070205080204" pitchFamily="50" charset="-128"/>
              </a:rPr>
              <a:t>、</a:t>
            </a:r>
            <a:r>
              <a:rPr lang="en-US" altLang="ja-JP" sz="1200" dirty="0">
                <a:solidFill>
                  <a:schemeClr val="tx1"/>
                </a:solidFill>
                <a:latin typeface="ＭＳ Ｐゴシック" panose="020B0600070205080204" pitchFamily="50" charset="-128"/>
                <a:ea typeface="ＭＳ Ｐゴシック" panose="020B0600070205080204" pitchFamily="50" charset="-128"/>
              </a:rPr>
              <a:t>｢</a:t>
            </a:r>
            <a:r>
              <a:rPr lang="ja-JP" altLang="en-US" sz="1200" dirty="0">
                <a:solidFill>
                  <a:schemeClr val="tx1"/>
                </a:solidFill>
                <a:latin typeface="ＭＳ Ｐゴシック" panose="020B0600070205080204" pitchFamily="50" charset="-128"/>
                <a:ea typeface="ＭＳ Ｐゴシック" panose="020B0600070205080204" pitchFamily="50" charset="-128"/>
              </a:rPr>
              <a:t>長年の慣習で麻痺して問題が分からない環境</a:t>
            </a:r>
            <a:r>
              <a:rPr lang="en-US" altLang="ja-JP" sz="1200" dirty="0">
                <a:solidFill>
                  <a:schemeClr val="tx1"/>
                </a:solidFill>
                <a:latin typeface="ＭＳ Ｐゴシック" panose="020B0600070205080204" pitchFamily="50" charset="-128"/>
                <a:ea typeface="ＭＳ Ｐゴシック" panose="020B0600070205080204" pitchFamily="50" charset="-128"/>
              </a:rPr>
              <a:t>｣</a:t>
            </a:r>
            <a:r>
              <a:rPr lang="ja-JP" altLang="en-US" sz="1200" dirty="0" err="1">
                <a:solidFill>
                  <a:schemeClr val="tx1"/>
                </a:solidFill>
                <a:latin typeface="ＭＳ Ｐゴシック" panose="020B0600070205080204" pitchFamily="50" charset="-128"/>
                <a:ea typeface="ＭＳ Ｐゴシック" panose="020B0600070205080204" pitchFamily="50" charset="-128"/>
              </a:rPr>
              <a:t>、</a:t>
            </a:r>
            <a:r>
              <a:rPr lang="en-US" altLang="ja-JP" sz="1200" dirty="0">
                <a:solidFill>
                  <a:schemeClr val="tx1"/>
                </a:solidFill>
                <a:latin typeface="ＭＳ Ｐゴシック" panose="020B0600070205080204" pitchFamily="50" charset="-128"/>
                <a:ea typeface="ＭＳ Ｐゴシック" panose="020B0600070205080204" pitchFamily="50" charset="-128"/>
              </a:rPr>
              <a:t>｢</a:t>
            </a:r>
            <a:r>
              <a:rPr lang="ja-JP" altLang="en-US" sz="1200" dirty="0">
                <a:solidFill>
                  <a:schemeClr val="tx1"/>
                </a:solidFill>
                <a:latin typeface="ＭＳ Ｐゴシック" panose="020B0600070205080204" pitchFamily="50" charset="-128"/>
                <a:ea typeface="ＭＳ Ｐゴシック" panose="020B0600070205080204" pitchFamily="50" charset="-128"/>
              </a:rPr>
              <a:t>問題として提起できない職場の雰囲気</a:t>
            </a:r>
            <a:r>
              <a:rPr lang="en-US" altLang="ja-JP" sz="1200" dirty="0">
                <a:solidFill>
                  <a:schemeClr val="tx1"/>
                </a:solidFill>
                <a:latin typeface="ＭＳ Ｐゴシック" panose="020B0600070205080204" pitchFamily="50" charset="-128"/>
                <a:ea typeface="ＭＳ Ｐゴシック" panose="020B0600070205080204" pitchFamily="50" charset="-128"/>
              </a:rPr>
              <a:t>｣</a:t>
            </a:r>
            <a:r>
              <a:rPr lang="ja-JP" altLang="en-US" sz="1200" dirty="0" err="1">
                <a:solidFill>
                  <a:schemeClr val="tx1"/>
                </a:solidFill>
                <a:latin typeface="ＭＳ Ｐゴシック" panose="020B0600070205080204" pitchFamily="50" charset="-128"/>
                <a:ea typeface="ＭＳ Ｐゴシック" panose="020B0600070205080204" pitchFamily="50" charset="-128"/>
              </a:rPr>
              <a:t>、</a:t>
            </a:r>
            <a:r>
              <a:rPr lang="en-US" altLang="ja-JP" sz="1200" dirty="0">
                <a:solidFill>
                  <a:schemeClr val="tx1"/>
                </a:solidFill>
                <a:latin typeface="ＭＳ Ｐゴシック" panose="020B0600070205080204" pitchFamily="50" charset="-128"/>
                <a:ea typeface="ＭＳ Ｐゴシック" panose="020B0600070205080204" pitchFamily="50" charset="-128"/>
              </a:rPr>
              <a:t>｢</a:t>
            </a:r>
            <a:r>
              <a:rPr lang="ja-JP" altLang="en-US" sz="1200" dirty="0">
                <a:solidFill>
                  <a:schemeClr val="tx1"/>
                </a:solidFill>
                <a:latin typeface="ＭＳ Ｐゴシック" panose="020B0600070205080204" pitchFamily="50" charset="-128"/>
                <a:ea typeface="ＭＳ Ｐゴシック" panose="020B0600070205080204" pitchFamily="50" charset="-128"/>
              </a:rPr>
              <a:t>保身･組織防衛</a:t>
            </a:r>
            <a:r>
              <a:rPr lang="en-US" altLang="ja-JP" sz="1200" dirty="0">
                <a:solidFill>
                  <a:schemeClr val="tx1"/>
                </a:solidFill>
                <a:latin typeface="ＭＳ Ｐゴシック" panose="020B0600070205080204" pitchFamily="50" charset="-128"/>
                <a:ea typeface="ＭＳ Ｐゴシック" panose="020B0600070205080204" pitchFamily="50" charset="-128"/>
              </a:rPr>
              <a:t>｣</a:t>
            </a:r>
            <a:r>
              <a:rPr lang="ja-JP" altLang="en-US" sz="1200" dirty="0">
                <a:solidFill>
                  <a:schemeClr val="tx1"/>
                </a:solidFill>
                <a:latin typeface="ＭＳ Ｐゴシック" panose="020B0600070205080204" pitchFamily="50" charset="-128"/>
                <a:ea typeface="ＭＳ Ｐゴシック" panose="020B0600070205080204" pitchFamily="50" charset="-128"/>
              </a:rPr>
              <a:t>････と言った暗い影があったと言わざるを得ません。</a:t>
            </a:r>
            <a:endParaRPr lang="en-US" altLang="ja-JP" sz="1200" dirty="0">
              <a:solidFill>
                <a:schemeClr val="tx1"/>
              </a:solidFill>
              <a:latin typeface="ＭＳ Ｐゴシック" panose="020B0600070205080204" pitchFamily="50" charset="-128"/>
              <a:ea typeface="ＭＳ Ｐゴシック" panose="020B0600070205080204" pitchFamily="50" charset="-128"/>
            </a:endParaRPr>
          </a:p>
          <a:p>
            <a:pPr algn="just" defTabSz="1671157">
              <a:defRPr/>
            </a:pPr>
            <a:r>
              <a:rPr lang="ja-JP" altLang="en-US" sz="1200" dirty="0">
                <a:solidFill>
                  <a:schemeClr val="tx1"/>
                </a:solidFill>
                <a:latin typeface="ＭＳ Ｐゴシック" panose="020B0600070205080204" pitchFamily="50" charset="-128"/>
                <a:ea typeface="ＭＳ Ｐゴシック" panose="020B0600070205080204" pitchFamily="50" charset="-128"/>
              </a:rPr>
              <a:t>我々の会社は大丈夫でしょうか？ 我々の会社では次のような事例はありませんか？</a:t>
            </a:r>
            <a:endParaRPr lang="en-US" altLang="ja-JP" sz="1200" dirty="0">
              <a:solidFill>
                <a:schemeClr val="tx1"/>
              </a:solidFill>
              <a:latin typeface="ＭＳ Ｐゴシック" panose="020B0600070205080204" pitchFamily="50" charset="-128"/>
              <a:ea typeface="ＭＳ Ｐゴシック" panose="020B0600070205080204" pitchFamily="50" charset="-128"/>
            </a:endParaRPr>
          </a:p>
          <a:p>
            <a:pPr algn="just" defTabSz="1671157">
              <a:defRPr/>
            </a:pPr>
            <a:endParaRPr lang="en-US" altLang="ja-JP" sz="1200" dirty="0">
              <a:solidFill>
                <a:schemeClr val="tx1"/>
              </a:solidFill>
              <a:latin typeface="ＭＳ Ｐゴシック" panose="020B0600070205080204" pitchFamily="50" charset="-128"/>
              <a:ea typeface="ＭＳ Ｐゴシック" panose="020B0600070205080204" pitchFamily="50" charset="-128"/>
            </a:endParaRPr>
          </a:p>
          <a:p>
            <a:pPr algn="just" defTabSz="1671157">
              <a:defRPr/>
            </a:pPr>
            <a:r>
              <a:rPr lang="ja-JP" altLang="en-US" sz="1200" dirty="0">
                <a:solidFill>
                  <a:schemeClr val="tx1"/>
                </a:solidFill>
                <a:latin typeface="ＭＳ Ｐゴシック" panose="020B0600070205080204" pitchFamily="50" charset="-128"/>
                <a:ea typeface="ＭＳ Ｐゴシック" panose="020B0600070205080204" pitchFamily="50" charset="-128"/>
              </a:rPr>
              <a:t>工場で製造された製品が、ある作業担当者のミスで廃棄となった場合、経営者であるあなたは工場長を叱責していないでしょうか。また、工場長は作業ミスをした担当者とその上司を叱責していないでしょうか。製造現場の担当者は、経営陣から褒められる機会は非常に少ないのに、製造現場のミスで製品廃棄となった場合には、必ずと言って良いほど叱責を受けているのではないでしょうか。極端に言えば、製造現場の担当者は、頑張っても褒められることは少なく、失敗した場合は責められる環境にあるとも言えます。その様な環境の中で、ある製品の試験検査結果が不適となり廃棄せざるを得なくなったとしましょう。作業担当者は、どう考えるでしょうか？納期厳守や再製造にかかる人手不足であることを考え、</a:t>
            </a:r>
            <a:r>
              <a:rPr lang="en-US" altLang="ja-JP" sz="1200" dirty="0">
                <a:solidFill>
                  <a:schemeClr val="tx1"/>
                </a:solidFill>
                <a:latin typeface="ＭＳ Ｐゴシック" panose="020B0600070205080204" pitchFamily="50" charset="-128"/>
                <a:ea typeface="ＭＳ Ｐゴシック" panose="020B0600070205080204" pitchFamily="50" charset="-128"/>
              </a:rPr>
              <a:t>｢</a:t>
            </a:r>
            <a:r>
              <a:rPr lang="ja-JP" altLang="en-US" sz="1200" dirty="0">
                <a:solidFill>
                  <a:schemeClr val="tx1"/>
                </a:solidFill>
                <a:latin typeface="ＭＳ Ｐゴシック" panose="020B0600070205080204" pitchFamily="50" charset="-128"/>
                <a:ea typeface="ＭＳ Ｐゴシック" panose="020B0600070205080204" pitchFamily="50" charset="-128"/>
              </a:rPr>
              <a:t>この結果を書き換えれば、製品廃棄が回避でき、自分も自分の上司も責められることもなく、会社に損害を与えることもない・・・</a:t>
            </a:r>
            <a:r>
              <a:rPr lang="en-US" altLang="ja-JP" sz="1200" dirty="0">
                <a:solidFill>
                  <a:schemeClr val="tx1"/>
                </a:solidFill>
                <a:latin typeface="ＭＳ Ｐゴシック" panose="020B0600070205080204" pitchFamily="50" charset="-128"/>
                <a:ea typeface="ＭＳ Ｐゴシック" panose="020B0600070205080204" pitchFamily="50" charset="-128"/>
              </a:rPr>
              <a:t>｣</a:t>
            </a:r>
            <a:r>
              <a:rPr lang="ja-JP" altLang="en-US" sz="1200" dirty="0">
                <a:solidFill>
                  <a:schemeClr val="tx1"/>
                </a:solidFill>
                <a:latin typeface="ＭＳ Ｐゴシック" panose="020B0600070205080204" pitchFamily="50" charset="-128"/>
                <a:ea typeface="ＭＳ Ｐゴシック" panose="020B0600070205080204" pitchFamily="50" charset="-128"/>
              </a:rPr>
              <a:t>と思い込んで、</a:t>
            </a:r>
            <a:r>
              <a:rPr lang="en-US" altLang="ja-JP" sz="1200" dirty="0">
                <a:solidFill>
                  <a:schemeClr val="tx1"/>
                </a:solidFill>
                <a:latin typeface="ＭＳ Ｐゴシック" panose="020B0600070205080204" pitchFamily="50" charset="-128"/>
                <a:ea typeface="ＭＳ Ｐゴシック" panose="020B0600070205080204" pitchFamily="50" charset="-128"/>
              </a:rPr>
              <a:t>｢</a:t>
            </a:r>
            <a:r>
              <a:rPr lang="ja-JP" altLang="en-US" sz="1200" dirty="0">
                <a:solidFill>
                  <a:schemeClr val="tx1"/>
                </a:solidFill>
                <a:latin typeface="ＭＳ Ｐゴシック" panose="020B0600070205080204" pitchFamily="50" charset="-128"/>
                <a:ea typeface="ＭＳ Ｐゴシック" panose="020B0600070205080204" pitchFamily="50" charset="-128"/>
              </a:rPr>
              <a:t>目の前にある記録を書き換えるだけで、誰も責めを受けることはなくなる・・・」と考えるかも知れません。</a:t>
            </a:r>
          </a:p>
          <a:p>
            <a:pPr algn="just"/>
            <a:endParaRPr lang="en-US" altLang="ja-JP" sz="1200" dirty="0">
              <a:solidFill>
                <a:schemeClr val="tx1"/>
              </a:solidFill>
              <a:latin typeface="ＭＳ Ｐゴシック" panose="020B0600070205080204" pitchFamily="50" charset="-128"/>
              <a:ea typeface="ＭＳ Ｐゴシック" panose="020B0600070205080204" pitchFamily="50" charset="-128"/>
            </a:endParaRPr>
          </a:p>
          <a:p>
            <a:pPr algn="just"/>
            <a:r>
              <a:rPr lang="ja-JP" altLang="en-US" sz="1200" dirty="0">
                <a:solidFill>
                  <a:schemeClr val="tx1"/>
                </a:solidFill>
                <a:latin typeface="ＭＳ Ｐゴシック" panose="020B0600070205080204" pitchFamily="50" charset="-128"/>
                <a:ea typeface="ＭＳ Ｐゴシック" panose="020B0600070205080204" pitchFamily="50" charset="-128"/>
              </a:rPr>
              <a:t>しかし、本来私たちが製造･販売する医薬品等は患者さんや医療機関の方々との信頼関係のもとで市場へ送り出すものであり、先に述べたように、データ</a:t>
            </a:r>
            <a:r>
              <a:rPr lang="en-US" altLang="ja-JP" sz="1200" dirty="0">
                <a:solidFill>
                  <a:schemeClr val="tx1"/>
                </a:solidFill>
                <a:latin typeface="ＭＳ Ｐゴシック" panose="020B0600070205080204" pitchFamily="50" charset="-128"/>
                <a:ea typeface="ＭＳ Ｐゴシック" panose="020B0600070205080204" pitchFamily="50" charset="-128"/>
              </a:rPr>
              <a:t>(</a:t>
            </a:r>
            <a:r>
              <a:rPr lang="ja-JP" altLang="en-US" sz="1200" dirty="0">
                <a:solidFill>
                  <a:schemeClr val="tx1"/>
                </a:solidFill>
                <a:latin typeface="ＭＳ Ｐゴシック" panose="020B0600070205080204" pitchFamily="50" charset="-128"/>
                <a:ea typeface="ＭＳ Ｐゴシック" panose="020B0600070205080204" pitchFamily="50" charset="-128"/>
              </a:rPr>
              <a:t>記録</a:t>
            </a:r>
            <a:r>
              <a:rPr lang="en-US" altLang="ja-JP" sz="1200" dirty="0">
                <a:solidFill>
                  <a:schemeClr val="tx1"/>
                </a:solidFill>
                <a:latin typeface="ＭＳ Ｐゴシック" panose="020B0600070205080204" pitchFamily="50" charset="-128"/>
                <a:ea typeface="ＭＳ Ｐゴシック" panose="020B0600070205080204" pitchFamily="50" charset="-128"/>
              </a:rPr>
              <a:t>)</a:t>
            </a:r>
            <a:r>
              <a:rPr lang="ja-JP" altLang="en-US" sz="1200" dirty="0">
                <a:solidFill>
                  <a:schemeClr val="tx1"/>
                </a:solidFill>
                <a:latin typeface="ＭＳ Ｐゴシック" panose="020B0600070205080204" pitchFamily="50" charset="-128"/>
                <a:ea typeface="ＭＳ Ｐゴシック" panose="020B0600070205080204" pitchFamily="50" charset="-128"/>
              </a:rPr>
              <a:t>の改ざん等のデータの完全性を疎かにする行為は、</a:t>
            </a:r>
            <a:r>
              <a:rPr lang="ja-JP" altLang="en-US" sz="1200"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rPr>
              <a:t>患者さんや医療機関の方々に対する裏切り行為なのです。絶対にしてはならないことなのです。</a:t>
            </a:r>
            <a:endParaRPr lang="ja-JP" altLang="en-US" sz="1200" dirty="0">
              <a:solidFill>
                <a:schemeClr val="tx1"/>
              </a:solidFill>
              <a:latin typeface="ＭＳ Ｐゴシック" panose="020B0600070205080204" pitchFamily="50" charset="-128"/>
              <a:ea typeface="ＭＳ Ｐゴシック" panose="020B0600070205080204" pitchFamily="50" charset="-128"/>
            </a:endParaRPr>
          </a:p>
          <a:p>
            <a:pPr algn="just"/>
            <a:r>
              <a:rPr lang="ja-JP" altLang="en-US" sz="1200" dirty="0">
                <a:solidFill>
                  <a:schemeClr val="tx1"/>
                </a:solidFill>
                <a:latin typeface="ＭＳ Ｐゴシック" panose="020B0600070205080204" pitchFamily="50" charset="-128"/>
                <a:ea typeface="ＭＳ Ｐゴシック" panose="020B0600070205080204" pitchFamily="50" charset="-128"/>
              </a:rPr>
              <a:t>この表に示した各企業の</a:t>
            </a:r>
            <a:r>
              <a:rPr lang="en-US" altLang="ja-JP" sz="1200" dirty="0">
                <a:solidFill>
                  <a:schemeClr val="tx1"/>
                </a:solidFill>
                <a:latin typeface="ＭＳ Ｐゴシック" panose="020B0600070205080204" pitchFamily="50" charset="-128"/>
                <a:ea typeface="ＭＳ Ｐゴシック" panose="020B0600070205080204" pitchFamily="50" charset="-128"/>
              </a:rPr>
              <a:t>DI</a:t>
            </a:r>
            <a:r>
              <a:rPr lang="ja-JP" altLang="en-US" sz="1200" dirty="0">
                <a:solidFill>
                  <a:schemeClr val="tx1"/>
                </a:solidFill>
                <a:latin typeface="ＭＳ Ｐゴシック" panose="020B0600070205080204" pitchFamily="50" charset="-128"/>
                <a:ea typeface="ＭＳ Ｐゴシック" panose="020B0600070205080204" pitchFamily="50" charset="-128"/>
              </a:rPr>
              <a:t>を軽視した企業体制は、その企業の製品を使用した</a:t>
            </a:r>
            <a:r>
              <a:rPr lang="en-US" altLang="ja-JP" sz="1200" dirty="0">
                <a:solidFill>
                  <a:schemeClr val="tx1"/>
                </a:solidFill>
                <a:latin typeface="ＭＳ Ｐゴシック" panose="020B0600070205080204" pitchFamily="50" charset="-128"/>
                <a:ea typeface="ＭＳ Ｐゴシック" panose="020B0600070205080204" pitchFamily="50" charset="-128"/>
              </a:rPr>
              <a:t>(</a:t>
            </a:r>
            <a:r>
              <a:rPr lang="ja-JP" altLang="en-US" sz="1200" dirty="0">
                <a:solidFill>
                  <a:schemeClr val="tx1"/>
                </a:solidFill>
                <a:latin typeface="ＭＳ Ｐゴシック" panose="020B0600070205080204" pitchFamily="50" charset="-128"/>
                <a:ea typeface="ＭＳ Ｐゴシック" panose="020B0600070205080204" pitchFamily="50" charset="-128"/>
              </a:rPr>
              <a:t>サービスを受けた</a:t>
            </a:r>
            <a:r>
              <a:rPr lang="en-US" altLang="ja-JP" sz="1200" dirty="0">
                <a:solidFill>
                  <a:schemeClr val="tx1"/>
                </a:solidFill>
                <a:latin typeface="ＭＳ Ｐゴシック" panose="020B0600070205080204" pitchFamily="50" charset="-128"/>
                <a:ea typeface="ＭＳ Ｐゴシック" panose="020B0600070205080204" pitchFamily="50" charset="-128"/>
              </a:rPr>
              <a:t>)</a:t>
            </a:r>
            <a:r>
              <a:rPr lang="ja-JP" altLang="en-US" sz="1200" dirty="0">
                <a:solidFill>
                  <a:schemeClr val="tx1"/>
                </a:solidFill>
                <a:latin typeface="ＭＳ Ｐゴシック" panose="020B0600070205080204" pitchFamily="50" charset="-128"/>
                <a:ea typeface="ＭＳ Ｐゴシック" panose="020B0600070205080204" pitchFamily="50" charset="-128"/>
              </a:rPr>
              <a:t>ユーザーに大きなダメージを持たらしたことは言うまでもありません。また、これら企業が社会的な責任を問われ、その企業の経営状態や人事に暗い影を落とし、果ては存亡の危機に至った企業が出たことは記憶に新しいところです。</a:t>
            </a:r>
          </a:p>
        </p:txBody>
      </p:sp>
      <p:sp>
        <p:nvSpPr>
          <p:cNvPr id="4" name="スライド番号プレースホルダー 3"/>
          <p:cNvSpPr>
            <a:spLocks noGrp="1"/>
          </p:cNvSpPr>
          <p:nvPr>
            <p:ph type="sldNum" sz="quarter" idx="10"/>
          </p:nvPr>
        </p:nvSpPr>
        <p:spPr/>
        <p:txBody>
          <a:bodyPr/>
          <a:lstStyle/>
          <a:p>
            <a:fld id="{646F6602-E159-430C-8CD0-B6EDC046C21E}" type="slidenum">
              <a:rPr kumimoji="1" lang="ja-JP" altLang="en-US" smtClean="0"/>
              <a:t>11</a:t>
            </a:fld>
            <a:endParaRPr kumimoji="1" lang="ja-JP" altLang="en-US"/>
          </a:p>
        </p:txBody>
      </p:sp>
    </p:spTree>
    <p:extLst>
      <p:ext uri="{BB962C8B-B14F-4D97-AF65-F5344CB8AC3E}">
        <p14:creationId xmlns:p14="http://schemas.microsoft.com/office/powerpoint/2010/main" val="22101430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38225" y="322263"/>
            <a:ext cx="4729163" cy="2660650"/>
          </a:xfrm>
        </p:spPr>
      </p:sp>
      <p:sp>
        <p:nvSpPr>
          <p:cNvPr id="3" name="ノート プレースホルダー 2"/>
          <p:cNvSpPr>
            <a:spLocks noGrp="1"/>
          </p:cNvSpPr>
          <p:nvPr>
            <p:ph type="body" idx="1"/>
          </p:nvPr>
        </p:nvSpPr>
        <p:spPr/>
        <p:txBody>
          <a:bodyPr/>
          <a:lstStyle/>
          <a:p>
            <a:pPr algn="just"/>
            <a:r>
              <a:rPr lang="ja-JP" altLang="en-US" sz="1200" dirty="0">
                <a:latin typeface="+mn-ea"/>
                <a:ea typeface="+mn-ea"/>
              </a:rPr>
              <a:t>一度高度な品質マネジメントシステムや時勢に合ったコンプライアンス体制を構築すると、我々の会社の従業員はその手順に従って日々の業務を遂行することでしょう。ただし、</a:t>
            </a:r>
            <a:r>
              <a:rPr lang="ja-JP" altLang="en-US" sz="1200" kern="0" dirty="0">
                <a:solidFill>
                  <a:srgbClr val="333333"/>
                </a:solidFill>
                <a:latin typeface="+mn-ea"/>
                <a:ea typeface="+mn-ea"/>
                <a:cs typeface="Meiryo UI" panose="020B0604030504040204" pitchFamily="50" charset="-128"/>
              </a:rPr>
              <a:t>より高度な域に向かおうとする</a:t>
            </a:r>
            <a:r>
              <a:rPr lang="ja-JP" altLang="en-US" sz="1200" dirty="0">
                <a:latin typeface="+mn-ea"/>
                <a:ea typeface="+mn-ea"/>
              </a:rPr>
              <a:t>動機づけにはなりません。ですから、やがて品質マネジメントシステム維持のためのリソース</a:t>
            </a:r>
            <a:r>
              <a:rPr lang="en-US" altLang="ja-JP" sz="1200" kern="0" dirty="0">
                <a:solidFill>
                  <a:srgbClr val="333333"/>
                </a:solidFill>
                <a:latin typeface="+mn-ea"/>
                <a:ea typeface="+mn-ea"/>
                <a:cs typeface="Meiryo UI" panose="020B0604030504040204" pitchFamily="50" charset="-128"/>
              </a:rPr>
              <a:t>(=</a:t>
            </a:r>
            <a:r>
              <a:rPr lang="ja-JP" altLang="en-US" sz="1200" kern="0" dirty="0">
                <a:solidFill>
                  <a:srgbClr val="333333"/>
                </a:solidFill>
                <a:latin typeface="+mn-ea"/>
                <a:ea typeface="+mn-ea"/>
                <a:cs typeface="Meiryo UI" panose="020B0604030504040204" pitchFamily="50" charset="-128"/>
              </a:rPr>
              <a:t>人、物、金</a:t>
            </a:r>
            <a:r>
              <a:rPr lang="en-US" altLang="ja-JP" sz="1200" kern="0" dirty="0">
                <a:solidFill>
                  <a:srgbClr val="333333"/>
                </a:solidFill>
                <a:latin typeface="+mn-ea"/>
                <a:ea typeface="+mn-ea"/>
                <a:cs typeface="Meiryo UI" panose="020B0604030504040204" pitchFamily="50" charset="-128"/>
              </a:rPr>
              <a:t>)</a:t>
            </a:r>
            <a:r>
              <a:rPr lang="ja-JP" altLang="en-US" sz="1200" dirty="0">
                <a:latin typeface="+mn-ea"/>
                <a:ea typeface="+mn-ea"/>
              </a:rPr>
              <a:t>が削られたり、過度なノルマを課されたとき、従業員は期待される生産性</a:t>
            </a:r>
            <a:r>
              <a:rPr lang="en-US" altLang="ja-JP" sz="1200" kern="0" dirty="0">
                <a:solidFill>
                  <a:srgbClr val="333333"/>
                </a:solidFill>
                <a:latin typeface="+mn-ea"/>
                <a:ea typeface="+mn-ea"/>
                <a:cs typeface="Meiryo UI" panose="020B0604030504040204" pitchFamily="50" charset="-128"/>
              </a:rPr>
              <a:t>(=</a:t>
            </a:r>
            <a:r>
              <a:rPr lang="ja-JP" altLang="en-US" sz="1200" kern="0" dirty="0">
                <a:solidFill>
                  <a:srgbClr val="333333"/>
                </a:solidFill>
                <a:latin typeface="+mn-ea"/>
                <a:ea typeface="+mn-ea"/>
                <a:cs typeface="Meiryo UI" panose="020B0604030504040204" pitchFamily="50" charset="-128"/>
              </a:rPr>
              <a:t>製品在庫</a:t>
            </a:r>
            <a:r>
              <a:rPr lang="en-US" altLang="ja-JP" sz="1200" kern="0" dirty="0">
                <a:solidFill>
                  <a:srgbClr val="333333"/>
                </a:solidFill>
                <a:latin typeface="+mn-ea"/>
                <a:ea typeface="+mn-ea"/>
                <a:cs typeface="Meiryo UI" panose="020B0604030504040204" pitchFamily="50" charset="-128"/>
              </a:rPr>
              <a:t>)</a:t>
            </a:r>
            <a:r>
              <a:rPr lang="ja-JP" altLang="en-US" sz="1200" dirty="0">
                <a:latin typeface="+mn-ea"/>
                <a:ea typeface="+mn-ea"/>
              </a:rPr>
              <a:t>を満たすために品質を犠牲にする････という流れが発生する可能性があります。</a:t>
            </a:r>
          </a:p>
          <a:p>
            <a:pPr marL="0" marR="0" indent="0" algn="just" defTabSz="1671157" rtl="0" eaLnBrk="1" fontAlgn="auto" latinLnBrk="0" hangingPunct="1">
              <a:lnSpc>
                <a:spcPct val="100000"/>
              </a:lnSpc>
              <a:spcBef>
                <a:spcPts val="0"/>
              </a:spcBef>
              <a:spcAft>
                <a:spcPts val="0"/>
              </a:spcAft>
              <a:buClrTx/>
              <a:buSzTx/>
              <a:buFontTx/>
              <a:buNone/>
              <a:tabLst/>
              <a:defRPr/>
            </a:pPr>
            <a:r>
              <a:rPr lang="ja-JP" altLang="en-US" sz="1200" dirty="0">
                <a:latin typeface="+mn-ea"/>
                <a:ea typeface="+mn-ea"/>
              </a:rPr>
              <a:t>このとき、仮に急勾配の斜面を辿って構築した</a:t>
            </a:r>
            <a:r>
              <a:rPr lang="en-US" altLang="ja-JP" sz="1200" dirty="0">
                <a:latin typeface="+mn-ea"/>
                <a:ea typeface="+mn-ea"/>
              </a:rPr>
              <a:t>｢</a:t>
            </a:r>
            <a:r>
              <a:rPr lang="ja-JP" altLang="en-US" sz="1200" dirty="0">
                <a:latin typeface="+mn-ea"/>
                <a:ea typeface="+mn-ea"/>
              </a:rPr>
              <a:t>品質マネジメントシステム</a:t>
            </a:r>
            <a:r>
              <a:rPr lang="en-US" altLang="ja-JP" sz="1200" dirty="0">
                <a:latin typeface="+mn-ea"/>
                <a:ea typeface="+mn-ea"/>
              </a:rPr>
              <a:t>｣</a:t>
            </a:r>
            <a:r>
              <a:rPr lang="ja-JP" altLang="en-US" sz="1200" dirty="0">
                <a:latin typeface="+mn-ea"/>
                <a:ea typeface="+mn-ea"/>
              </a:rPr>
              <a:t>や</a:t>
            </a:r>
            <a:r>
              <a:rPr lang="en-US" altLang="ja-JP" sz="1200" dirty="0">
                <a:latin typeface="+mn-ea"/>
                <a:ea typeface="+mn-ea"/>
              </a:rPr>
              <a:t>｢</a:t>
            </a:r>
            <a:r>
              <a:rPr lang="ja-JP" altLang="en-US" sz="1200" dirty="0">
                <a:latin typeface="+mn-ea"/>
                <a:ea typeface="+mn-ea"/>
              </a:rPr>
              <a:t>コンプライアンス体制</a:t>
            </a:r>
            <a:r>
              <a:rPr lang="en-US" altLang="ja-JP" sz="1200" dirty="0">
                <a:latin typeface="+mn-ea"/>
                <a:ea typeface="+mn-ea"/>
              </a:rPr>
              <a:t>｣</a:t>
            </a:r>
            <a:r>
              <a:rPr lang="ja-JP" altLang="en-US" sz="1200" dirty="0">
                <a:latin typeface="+mn-ea"/>
                <a:ea typeface="+mn-ea"/>
              </a:rPr>
              <a:t>であっても、ルートの</a:t>
            </a:r>
            <a:r>
              <a:rPr lang="ja-JP" altLang="en-US" sz="1200" dirty="0" err="1">
                <a:latin typeface="+mn-ea"/>
                <a:ea typeface="+mn-ea"/>
              </a:rPr>
              <a:t>要所要所</a:t>
            </a:r>
            <a:r>
              <a:rPr lang="ja-JP" altLang="en-US" sz="1200" dirty="0">
                <a:latin typeface="+mn-ea"/>
                <a:ea typeface="+mn-ea"/>
              </a:rPr>
              <a:t>でデータの完全性というハーケンを打ち込んでいれば、滑り落ちそうになった斜面での保険になります。一方、たとえ緩やかな勾配を選択した場合でも、データの完全性への対応を疎かにしていると、ツルツル滑べる山肌を麓</a:t>
            </a:r>
            <a:r>
              <a:rPr lang="en-US" altLang="ja-JP" sz="1200" dirty="0">
                <a:latin typeface="+mn-ea"/>
                <a:ea typeface="+mn-ea"/>
              </a:rPr>
              <a:t>(</a:t>
            </a:r>
            <a:r>
              <a:rPr lang="ja-JP" altLang="en-US" sz="1200" dirty="0">
                <a:latin typeface="+mn-ea"/>
                <a:ea typeface="+mn-ea"/>
              </a:rPr>
              <a:t>ふもと</a:t>
            </a:r>
            <a:r>
              <a:rPr lang="en-US" altLang="ja-JP" sz="1200" dirty="0">
                <a:latin typeface="+mn-ea"/>
                <a:ea typeface="+mn-ea"/>
              </a:rPr>
              <a:t>)</a:t>
            </a:r>
            <a:r>
              <a:rPr lang="ja-JP" altLang="en-US" sz="1200" dirty="0" err="1">
                <a:latin typeface="+mn-ea"/>
                <a:ea typeface="+mn-ea"/>
              </a:rPr>
              <a:t>まで</a:t>
            </a:r>
            <a:r>
              <a:rPr lang="ja-JP" altLang="en-US" sz="1200" dirty="0" smtClean="0">
                <a:latin typeface="+mn-ea"/>
                <a:ea typeface="+mn-ea"/>
              </a:rPr>
              <a:t>滑り落ち</a:t>
            </a:r>
            <a:r>
              <a:rPr kumimoji="1" lang="ja-JP" altLang="ja-JP" sz="1200" kern="1200" dirty="0" smtClean="0">
                <a:solidFill>
                  <a:schemeClr val="tx1"/>
                </a:solidFill>
                <a:effectLst/>
                <a:latin typeface="+mn-lt"/>
                <a:ea typeface="+mn-ea"/>
                <a:cs typeface="+mn-cs"/>
              </a:rPr>
              <a:t>、企業は、回収及び賠償にかかる費用</a:t>
            </a:r>
            <a:r>
              <a:rPr kumimoji="1" lang="en-US" altLang="ja-JP"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経済的損失</a:t>
            </a:r>
            <a:r>
              <a:rPr kumimoji="1" lang="en-US" altLang="ja-JP" sz="1200" kern="1200" dirty="0" smtClean="0">
                <a:solidFill>
                  <a:schemeClr val="tx1"/>
                </a:solidFill>
                <a:effectLst/>
                <a:latin typeface="+mn-lt"/>
                <a:ea typeface="+mn-ea"/>
                <a:cs typeface="+mn-cs"/>
              </a:rPr>
              <a:t>)</a:t>
            </a:r>
            <a:r>
              <a:rPr kumimoji="1" lang="ja-JP" altLang="ja-JP" sz="1200" kern="1200" dirty="0" err="1"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企業の信頼</a:t>
            </a:r>
            <a:r>
              <a:rPr kumimoji="1" lang="en-US" altLang="ja-JP"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社会的信用の失墜、株価の下落</a:t>
            </a:r>
            <a:r>
              <a:rPr kumimoji="1" lang="en-US" altLang="ja-JP" sz="1200" kern="1200" dirty="0" smtClean="0">
                <a:solidFill>
                  <a:schemeClr val="tx1"/>
                </a:solidFill>
                <a:effectLst/>
                <a:latin typeface="+mn-lt"/>
                <a:ea typeface="+mn-ea"/>
                <a:cs typeface="+mn-cs"/>
              </a:rPr>
              <a:t>)</a:t>
            </a:r>
            <a:r>
              <a:rPr kumimoji="1" lang="ja-JP" altLang="ja-JP" sz="1200" kern="1200" dirty="0" err="1"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製品</a:t>
            </a:r>
            <a:r>
              <a:rPr kumimoji="1" lang="en-US" altLang="ja-JP"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同社の他製品を含む</a:t>
            </a:r>
            <a:r>
              <a:rPr kumimoji="1" lang="en-US" altLang="ja-JP"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の販路</a:t>
            </a:r>
            <a:r>
              <a:rPr kumimoji="1" lang="en-US" altLang="ja-JP"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シェア縮小･消失</a:t>
            </a:r>
            <a:r>
              <a:rPr kumimoji="1" lang="en-US" altLang="ja-JP"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等々を全て失うことになるのです。</a:t>
            </a:r>
          </a:p>
          <a:p>
            <a:pPr algn="just"/>
            <a:r>
              <a:rPr lang="ja-JP" altLang="en-US" sz="1200" dirty="0" smtClean="0">
                <a:latin typeface="+mn-ea"/>
                <a:ea typeface="+mn-ea"/>
              </a:rPr>
              <a:t>山</a:t>
            </a:r>
            <a:r>
              <a:rPr lang="ja-JP" altLang="en-US" sz="1200" dirty="0">
                <a:latin typeface="+mn-ea"/>
                <a:ea typeface="+mn-ea"/>
              </a:rPr>
              <a:t>から滑り落ちるキッカケは些細なことです。しかし、もし日頃からデータの完全性に対応してルートを整備しておけば、山を麓</a:t>
            </a:r>
            <a:r>
              <a:rPr lang="en-US" altLang="ja-JP" sz="1200" dirty="0">
                <a:latin typeface="+mn-ea"/>
                <a:ea typeface="+mn-ea"/>
              </a:rPr>
              <a:t>(</a:t>
            </a:r>
            <a:r>
              <a:rPr lang="ja-JP" altLang="en-US" sz="1200" dirty="0">
                <a:latin typeface="+mn-ea"/>
                <a:ea typeface="+mn-ea"/>
              </a:rPr>
              <a:t>ふもと</a:t>
            </a:r>
            <a:r>
              <a:rPr lang="en-US" altLang="ja-JP" sz="1200" dirty="0">
                <a:latin typeface="+mn-ea"/>
                <a:ea typeface="+mn-ea"/>
              </a:rPr>
              <a:t>)</a:t>
            </a:r>
            <a:r>
              <a:rPr lang="ja-JP" altLang="en-US" sz="1200" dirty="0" err="1">
                <a:latin typeface="+mn-ea"/>
                <a:ea typeface="+mn-ea"/>
              </a:rPr>
              <a:t>まで</a:t>
            </a:r>
            <a:r>
              <a:rPr lang="ja-JP" altLang="en-US" sz="1200" dirty="0">
                <a:latin typeface="+mn-ea"/>
                <a:ea typeface="+mn-ea"/>
              </a:rPr>
              <a:t>滑り落ちることなく踏み留まることができ、そこから新たに高みを目指すことができるのです。</a:t>
            </a:r>
          </a:p>
          <a:p>
            <a:pPr algn="just"/>
            <a:r>
              <a:rPr lang="ja-JP" altLang="en-US" sz="1200" dirty="0">
                <a:latin typeface="+mn-ea"/>
                <a:ea typeface="+mn-ea"/>
              </a:rPr>
              <a:t>先のページの事例でお示しした大手企業数社は、データの完全性への対応を疎かにしていた企業の一例です。氷山の一角かも知れません。しかし、一旦、品質を犠牲にすると、転げ落ちた先で待っているのは、ユーザーを被害者にしてしまう現実と社会的信用の失墜なのです。</a:t>
            </a:r>
          </a:p>
          <a:p>
            <a:pPr algn="just"/>
            <a:r>
              <a:rPr lang="ja-JP" altLang="en-US" sz="1200" dirty="0">
                <a:latin typeface="+mn-ea"/>
                <a:ea typeface="+mn-ea"/>
              </a:rPr>
              <a:t>この品質の犠牲を阻止するために、データの完全性の確保が重要となって来ます。</a:t>
            </a:r>
          </a:p>
        </p:txBody>
      </p:sp>
      <p:sp>
        <p:nvSpPr>
          <p:cNvPr id="4" name="スライド番号プレースホルダー 3"/>
          <p:cNvSpPr>
            <a:spLocks noGrp="1"/>
          </p:cNvSpPr>
          <p:nvPr>
            <p:ph type="sldNum" sz="quarter" idx="10"/>
          </p:nvPr>
        </p:nvSpPr>
        <p:spPr/>
        <p:txBody>
          <a:bodyPr/>
          <a:lstStyle/>
          <a:p>
            <a:fld id="{646F6602-E159-430C-8CD0-B6EDC046C21E}" type="slidenum">
              <a:rPr kumimoji="1" lang="ja-JP" altLang="en-US" smtClean="0"/>
              <a:t>12</a:t>
            </a:fld>
            <a:endParaRPr kumimoji="1" lang="ja-JP" altLang="en-US"/>
          </a:p>
        </p:txBody>
      </p:sp>
    </p:spTree>
    <p:extLst>
      <p:ext uri="{BB962C8B-B14F-4D97-AF65-F5344CB8AC3E}">
        <p14:creationId xmlns:p14="http://schemas.microsoft.com/office/powerpoint/2010/main" val="3597790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38225" y="322263"/>
            <a:ext cx="4729163" cy="266065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D7455C2-5677-48F0-904A-2BDC1EC76E13}" type="slidenum">
              <a:rPr kumimoji="1" lang="ja-JP" altLang="en-US" smtClean="0"/>
              <a:t>13</a:t>
            </a:fld>
            <a:endParaRPr kumimoji="1" lang="ja-JP" altLang="en-US"/>
          </a:p>
        </p:txBody>
      </p:sp>
    </p:spTree>
    <p:extLst>
      <p:ext uri="{BB962C8B-B14F-4D97-AF65-F5344CB8AC3E}">
        <p14:creationId xmlns:p14="http://schemas.microsoft.com/office/powerpoint/2010/main" val="896907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38225" y="322263"/>
            <a:ext cx="4729163" cy="2660650"/>
          </a:xfrm>
        </p:spPr>
      </p:sp>
      <p:sp>
        <p:nvSpPr>
          <p:cNvPr id="3" name="ノート プレースホルダー 2"/>
          <p:cNvSpPr>
            <a:spLocks noGrp="1"/>
          </p:cNvSpPr>
          <p:nvPr>
            <p:ph type="body" idx="1"/>
          </p:nvPr>
        </p:nvSpPr>
        <p:spPr/>
        <p:txBody>
          <a:bodyPr/>
          <a:lstStyle/>
          <a:p>
            <a:r>
              <a:rPr lang="ja-JP" altLang="en-US" sz="1200" dirty="0">
                <a:latin typeface="+mn-ea"/>
              </a:rPr>
              <a:t>このスライドは、データの完全性のイメージを示したものです。</a:t>
            </a:r>
            <a:endParaRPr lang="en-US" altLang="ja-JP" sz="1200" dirty="0">
              <a:latin typeface="+mn-ea"/>
            </a:endParaRPr>
          </a:p>
          <a:p>
            <a:pPr defTabSz="1671157">
              <a:defRPr/>
            </a:pPr>
            <a:r>
              <a:rPr lang="ja-JP" altLang="en-US" sz="1200" dirty="0">
                <a:latin typeface="+mn-ea"/>
              </a:rPr>
              <a:t>データの信頼性をデータライフサイクルを通して確保する為には青い歯車を回して「データの完全性」を確保する必要がありますが、そのためには医薬品品質システム（</a:t>
            </a:r>
            <a:r>
              <a:rPr lang="en-US" altLang="ja-JP" sz="1200" dirty="0">
                <a:latin typeface="+mn-ea"/>
              </a:rPr>
              <a:t>Pharmaceutical Quality System: PQS</a:t>
            </a:r>
            <a:r>
              <a:rPr lang="ja-JP" altLang="en-US" sz="1200" dirty="0">
                <a:latin typeface="+mn-ea"/>
              </a:rPr>
              <a:t>）を構成要素とする「データガバナンスシステム」の緑の歯車を回す必要があります。さらに緑の歯車を回すためには、「組織的な影響」の黄色の歯車を回すためクオリティーカルチヤーを醸成する必要があります。</a:t>
            </a:r>
          </a:p>
        </p:txBody>
      </p:sp>
      <p:sp>
        <p:nvSpPr>
          <p:cNvPr id="4" name="スライド番号プレースホルダー 3"/>
          <p:cNvSpPr>
            <a:spLocks noGrp="1"/>
          </p:cNvSpPr>
          <p:nvPr>
            <p:ph type="sldNum" sz="quarter" idx="10"/>
          </p:nvPr>
        </p:nvSpPr>
        <p:spPr/>
        <p:txBody>
          <a:bodyPr/>
          <a:lstStyle/>
          <a:p>
            <a:fld id="{5D7455C2-5677-48F0-904A-2BDC1EC76E13}" type="slidenum">
              <a:rPr kumimoji="1" lang="ja-JP" altLang="en-US" smtClean="0"/>
              <a:t>14</a:t>
            </a:fld>
            <a:endParaRPr kumimoji="1" lang="ja-JP" altLang="en-US"/>
          </a:p>
        </p:txBody>
      </p:sp>
    </p:spTree>
    <p:extLst>
      <p:ext uri="{BB962C8B-B14F-4D97-AF65-F5344CB8AC3E}">
        <p14:creationId xmlns:p14="http://schemas.microsoft.com/office/powerpoint/2010/main" val="18373922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38225" y="322263"/>
            <a:ext cx="4729163" cy="2660650"/>
          </a:xfrm>
        </p:spPr>
      </p:sp>
      <p:sp>
        <p:nvSpPr>
          <p:cNvPr id="3" name="ノート プレースホルダー 2"/>
          <p:cNvSpPr>
            <a:spLocks noGrp="1"/>
          </p:cNvSpPr>
          <p:nvPr>
            <p:ph type="body" idx="1"/>
          </p:nvPr>
        </p:nvSpPr>
        <p:spPr/>
        <p:txBody>
          <a:bodyPr/>
          <a:lstStyle/>
          <a:p>
            <a:r>
              <a:rPr lang="ja-JP" altLang="en-US" sz="1200" dirty="0">
                <a:latin typeface="+mn-ea"/>
              </a:rPr>
              <a:t>このスライドは、データの完全性の定義を模式的に示したものです。</a:t>
            </a:r>
            <a:endParaRPr lang="en-US" altLang="ja-JP" sz="1200" dirty="0">
              <a:latin typeface="+mn-ea"/>
            </a:endParaRPr>
          </a:p>
          <a:p>
            <a:r>
              <a:rPr lang="ja-JP" altLang="en-US" sz="1200" dirty="0">
                <a:latin typeface="+mn-ea"/>
              </a:rPr>
              <a:t>青い矢印はデータのライフサイクルを示したものですが、データはその生成、記録から廃棄まで管理する必要があります。</a:t>
            </a:r>
            <a:endParaRPr lang="en-US" altLang="ja-JP" sz="1200" dirty="0">
              <a:latin typeface="+mn-ea"/>
            </a:endParaRPr>
          </a:p>
          <a:p>
            <a:r>
              <a:rPr lang="ja-JP" altLang="en-US" sz="1200" dirty="0">
                <a:latin typeface="+mn-ea"/>
              </a:rPr>
              <a:t>右側の両矢印で示すようにデータの完全性はライフサイクルを通した正確性の度合いに依存します。</a:t>
            </a:r>
          </a:p>
        </p:txBody>
      </p:sp>
      <p:sp>
        <p:nvSpPr>
          <p:cNvPr id="4" name="スライド番号プレースホルダー 3"/>
          <p:cNvSpPr>
            <a:spLocks noGrp="1"/>
          </p:cNvSpPr>
          <p:nvPr>
            <p:ph type="sldNum" sz="quarter" idx="10"/>
          </p:nvPr>
        </p:nvSpPr>
        <p:spPr/>
        <p:txBody>
          <a:bodyPr/>
          <a:lstStyle/>
          <a:p>
            <a:fld id="{5D7455C2-5677-48F0-904A-2BDC1EC76E13}" type="slidenum">
              <a:rPr kumimoji="1" lang="ja-JP" altLang="en-US" smtClean="0"/>
              <a:t>15</a:t>
            </a:fld>
            <a:endParaRPr kumimoji="1" lang="ja-JP" altLang="en-US"/>
          </a:p>
        </p:txBody>
      </p:sp>
    </p:spTree>
    <p:extLst>
      <p:ext uri="{BB962C8B-B14F-4D97-AF65-F5344CB8AC3E}">
        <p14:creationId xmlns:p14="http://schemas.microsoft.com/office/powerpoint/2010/main" val="27229570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38225" y="322263"/>
            <a:ext cx="4729163" cy="2660650"/>
          </a:xfrm>
        </p:spPr>
      </p:sp>
      <p:sp>
        <p:nvSpPr>
          <p:cNvPr id="3" name="ノート プレースホルダー 2"/>
          <p:cNvSpPr>
            <a:spLocks noGrp="1"/>
          </p:cNvSpPr>
          <p:nvPr>
            <p:ph type="body" idx="1"/>
          </p:nvPr>
        </p:nvSpPr>
        <p:spPr/>
        <p:txBody>
          <a:bodyPr/>
          <a:lstStyle/>
          <a:p>
            <a:r>
              <a:rPr lang="ja-JP" altLang="en-US" sz="1200" dirty="0">
                <a:latin typeface="+mn-ea"/>
              </a:rPr>
              <a:t>先ほどのスライドで示しましたように、データインテグリティで大事なことは、</a:t>
            </a:r>
            <a:endParaRPr lang="en-US" altLang="ja-JP" sz="1200" dirty="0">
              <a:latin typeface="+mn-ea"/>
            </a:endParaRPr>
          </a:p>
          <a:p>
            <a:r>
              <a:rPr lang="ja-JP" altLang="en-US" sz="1200" dirty="0">
                <a:latin typeface="+mn-ea"/>
              </a:rPr>
              <a:t>データがそのライフサイクルを通じてすべて完全で、一貫しており、正確であることです。</a:t>
            </a:r>
            <a:endParaRPr lang="en-US" altLang="ja-JP" sz="1200" dirty="0">
              <a:latin typeface="+mn-ea"/>
            </a:endParaRPr>
          </a:p>
          <a:p>
            <a:r>
              <a:rPr lang="ja-JP" altLang="en-US" sz="1200" dirty="0">
                <a:latin typeface="+mn-ea"/>
              </a:rPr>
              <a:t>このためデータは、データライフサイクルを通じて、つまり生データを含めデータの最初の生成から、処理（変換や移行を含む）を介した記録、使用、データ保存、保管／検索、そして廃棄までのデータの寿命における全期間において、完全で、一貫しており、正確でなければなりません。</a:t>
            </a:r>
          </a:p>
          <a:p>
            <a:endParaRPr lang="en-US" altLang="ja-JP" sz="1200" dirty="0">
              <a:latin typeface="+mn-ea"/>
            </a:endParaRPr>
          </a:p>
          <a:p>
            <a:r>
              <a:rPr lang="ja-JP" altLang="en-US" sz="1200" dirty="0">
                <a:latin typeface="+mn-ea"/>
              </a:rPr>
              <a:t>つまり、ここに記載されたデータが生まれてから廃棄にいたるまでのすべてのプロセス、データガバナンスが常に正しく働くことが重要になるのです。</a:t>
            </a:r>
            <a:endParaRPr lang="en-US" altLang="ja-JP" sz="1200" dirty="0">
              <a:latin typeface="+mn-ea"/>
            </a:endParaRPr>
          </a:p>
          <a:p>
            <a:r>
              <a:rPr lang="ja-JP" altLang="en-US" sz="1200" dirty="0">
                <a:latin typeface="+mn-ea"/>
              </a:rPr>
              <a:t>単純に、データがきっちりと生成されていればよいというものでは無く、それが正しく生成されたもの、保管されたもの、廃棄されたものであることを理路整然と説明できなければなりません。</a:t>
            </a:r>
            <a:endParaRPr lang="en-US" altLang="ja-JP" sz="1200" dirty="0">
              <a:latin typeface="+mn-ea"/>
            </a:endParaRPr>
          </a:p>
        </p:txBody>
      </p:sp>
      <p:sp>
        <p:nvSpPr>
          <p:cNvPr id="4" name="スライド番号プレースホルダー 3"/>
          <p:cNvSpPr>
            <a:spLocks noGrp="1"/>
          </p:cNvSpPr>
          <p:nvPr>
            <p:ph type="sldNum" sz="quarter" idx="10"/>
          </p:nvPr>
        </p:nvSpPr>
        <p:spPr/>
        <p:txBody>
          <a:bodyPr/>
          <a:lstStyle/>
          <a:p>
            <a:fld id="{5D7455C2-5677-48F0-904A-2BDC1EC76E13}" type="slidenum">
              <a:rPr kumimoji="1" lang="ja-JP" altLang="en-US" smtClean="0"/>
              <a:t>16</a:t>
            </a:fld>
            <a:endParaRPr kumimoji="1" lang="ja-JP" altLang="en-US"/>
          </a:p>
        </p:txBody>
      </p:sp>
    </p:spTree>
    <p:extLst>
      <p:ext uri="{BB962C8B-B14F-4D97-AF65-F5344CB8AC3E}">
        <p14:creationId xmlns:p14="http://schemas.microsoft.com/office/powerpoint/2010/main" val="12869534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38225" y="322263"/>
            <a:ext cx="4729163" cy="2660650"/>
          </a:xfrm>
        </p:spPr>
      </p:sp>
      <p:sp>
        <p:nvSpPr>
          <p:cNvPr id="3" name="ノート プレースホルダー 2"/>
          <p:cNvSpPr>
            <a:spLocks noGrp="1"/>
          </p:cNvSpPr>
          <p:nvPr>
            <p:ph type="body" idx="1"/>
          </p:nvPr>
        </p:nvSpPr>
        <p:spPr/>
        <p:txBody>
          <a:bodyPr/>
          <a:lstStyle/>
          <a:p>
            <a:r>
              <a:rPr lang="ja-JP" altLang="en-US" sz="1200" dirty="0">
                <a:latin typeface="+mn-ea"/>
              </a:rPr>
              <a:t>データを含めて、それに関連する事項、環境、リソースの分配等、データの完全性を保証する有効なガバナンスシステムを作り上げる必要があります。</a:t>
            </a:r>
            <a:endParaRPr lang="en-US" altLang="ja-JP" sz="1200" dirty="0">
              <a:latin typeface="+mn-ea"/>
            </a:endParaRPr>
          </a:p>
          <a:p>
            <a:r>
              <a:rPr lang="ja-JP" altLang="en-US" sz="1200" dirty="0">
                <a:latin typeface="+mn-ea"/>
              </a:rPr>
              <a:t>そして、データガバナンスシステムは医薬品品質システムの要素であり、データガバナンスシステムを医薬品品質システムとして実行することは、経営陣の責任です。</a:t>
            </a:r>
            <a:endParaRPr lang="en-US" altLang="ja-JP" sz="1200" dirty="0">
              <a:latin typeface="+mn-ea"/>
            </a:endParaRPr>
          </a:p>
          <a:p>
            <a:r>
              <a:rPr lang="ja-JP" altLang="en-US" sz="1200" dirty="0">
                <a:latin typeface="+mn-ea"/>
              </a:rPr>
              <a:t>医薬品品質システムの要素の一つとして、データガバナンスのレビューと見直しを実施し、データの完全性を保証することは、会社にとって非常に重要なものです。</a:t>
            </a:r>
            <a:endParaRPr lang="en-US" altLang="ja-JP" sz="1200" dirty="0">
              <a:latin typeface="+mn-ea"/>
            </a:endParaRPr>
          </a:p>
        </p:txBody>
      </p:sp>
      <p:sp>
        <p:nvSpPr>
          <p:cNvPr id="4" name="スライド番号プレースホルダー 3"/>
          <p:cNvSpPr>
            <a:spLocks noGrp="1"/>
          </p:cNvSpPr>
          <p:nvPr>
            <p:ph type="sldNum" sz="quarter" idx="10"/>
          </p:nvPr>
        </p:nvSpPr>
        <p:spPr/>
        <p:txBody>
          <a:bodyPr/>
          <a:lstStyle/>
          <a:p>
            <a:fld id="{5D7455C2-5677-48F0-904A-2BDC1EC76E13}" type="slidenum">
              <a:rPr kumimoji="1" lang="ja-JP" altLang="en-US" smtClean="0"/>
              <a:t>17</a:t>
            </a:fld>
            <a:endParaRPr kumimoji="1" lang="ja-JP" altLang="en-US"/>
          </a:p>
        </p:txBody>
      </p:sp>
    </p:spTree>
    <p:extLst>
      <p:ext uri="{BB962C8B-B14F-4D97-AF65-F5344CB8AC3E}">
        <p14:creationId xmlns:p14="http://schemas.microsoft.com/office/powerpoint/2010/main" val="36857272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38225" y="322263"/>
            <a:ext cx="4729163" cy="2660650"/>
          </a:xfrm>
        </p:spPr>
      </p:sp>
      <p:sp>
        <p:nvSpPr>
          <p:cNvPr id="3" name="ノート プレースホルダー 2"/>
          <p:cNvSpPr>
            <a:spLocks noGrp="1"/>
          </p:cNvSpPr>
          <p:nvPr>
            <p:ph type="body" idx="1"/>
          </p:nvPr>
        </p:nvSpPr>
        <p:spPr/>
        <p:txBody>
          <a:bodyPr/>
          <a:lstStyle/>
          <a:p>
            <a:r>
              <a:rPr lang="ja-JP" altLang="en-US" sz="1200" dirty="0">
                <a:latin typeface="+mn-ea"/>
              </a:rPr>
              <a:t>このスライドでは、データの完全性に対する組織的な影響について示しています。</a:t>
            </a:r>
          </a:p>
        </p:txBody>
      </p:sp>
      <p:sp>
        <p:nvSpPr>
          <p:cNvPr id="4" name="スライド番号プレースホルダー 3"/>
          <p:cNvSpPr>
            <a:spLocks noGrp="1"/>
          </p:cNvSpPr>
          <p:nvPr>
            <p:ph type="sldNum" sz="quarter" idx="10"/>
          </p:nvPr>
        </p:nvSpPr>
        <p:spPr/>
        <p:txBody>
          <a:bodyPr/>
          <a:lstStyle/>
          <a:p>
            <a:fld id="{5D7455C2-5677-48F0-904A-2BDC1EC76E13}" type="slidenum">
              <a:rPr kumimoji="1" lang="ja-JP" altLang="en-US" smtClean="0"/>
              <a:t>18</a:t>
            </a:fld>
            <a:endParaRPr kumimoji="1" lang="ja-JP" altLang="en-US"/>
          </a:p>
        </p:txBody>
      </p:sp>
    </p:spTree>
    <p:extLst>
      <p:ext uri="{BB962C8B-B14F-4D97-AF65-F5344CB8AC3E}">
        <p14:creationId xmlns:p14="http://schemas.microsoft.com/office/powerpoint/2010/main" val="31395492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38225" y="322263"/>
            <a:ext cx="4729163" cy="2660650"/>
          </a:xfrm>
        </p:spPr>
      </p:sp>
      <p:sp>
        <p:nvSpPr>
          <p:cNvPr id="3" name="ノート プレースホルダー 2"/>
          <p:cNvSpPr>
            <a:spLocks noGrp="1"/>
          </p:cNvSpPr>
          <p:nvPr>
            <p:ph type="body" idx="1"/>
          </p:nvPr>
        </p:nvSpPr>
        <p:spPr/>
        <p:txBody>
          <a:bodyPr/>
          <a:lstStyle/>
          <a:p>
            <a:r>
              <a:rPr lang="ja-JP" altLang="en-US" sz="1200" dirty="0">
                <a:latin typeface="+mn-ea"/>
              </a:rPr>
              <a:t>医薬品の真の品質は、患者・医療機関は勿論、製薬工場の従業員であっても把握することはできません。</a:t>
            </a:r>
            <a:endParaRPr lang="en-US" altLang="ja-JP" sz="1200" dirty="0">
              <a:latin typeface="+mn-ea"/>
            </a:endParaRPr>
          </a:p>
          <a:p>
            <a:r>
              <a:rPr lang="ja-JP" altLang="en-US" sz="1200" dirty="0">
                <a:latin typeface="+mn-ea"/>
              </a:rPr>
              <a:t>すでに言及したとおり、患者に届けられる医薬品そのものは、外観試験しか実施されていません（破壊試験をすることはできません）。</a:t>
            </a:r>
            <a:endParaRPr lang="en-US" altLang="ja-JP" sz="1200" dirty="0">
              <a:latin typeface="+mn-ea"/>
            </a:endParaRPr>
          </a:p>
          <a:p>
            <a:r>
              <a:rPr lang="ja-JP" altLang="en-US" sz="1200" dirty="0">
                <a:latin typeface="+mn-ea"/>
              </a:rPr>
              <a:t>医薬品の品質は、製造や試験等の種々の記録で担保されている状況にあります。</a:t>
            </a:r>
            <a:endParaRPr lang="en-US" altLang="ja-JP" sz="1200" dirty="0">
              <a:latin typeface="+mn-ea"/>
            </a:endParaRPr>
          </a:p>
          <a:p>
            <a:r>
              <a:rPr lang="ja-JP" altLang="en-US" sz="1200" dirty="0">
                <a:latin typeface="+mn-ea"/>
              </a:rPr>
              <a:t>医薬品に関する記録の正確さ・正しさ等は、患者等に対するコミットメントと考えることもできます。</a:t>
            </a:r>
            <a:endParaRPr lang="en-US" altLang="ja-JP" sz="1200" dirty="0">
              <a:latin typeface="+mn-ea"/>
            </a:endParaRPr>
          </a:p>
        </p:txBody>
      </p:sp>
      <p:sp>
        <p:nvSpPr>
          <p:cNvPr id="4" name="スライド番号プレースホルダー 3"/>
          <p:cNvSpPr>
            <a:spLocks noGrp="1"/>
          </p:cNvSpPr>
          <p:nvPr>
            <p:ph type="sldNum" sz="quarter" idx="10"/>
          </p:nvPr>
        </p:nvSpPr>
        <p:spPr/>
        <p:txBody>
          <a:bodyPr/>
          <a:lstStyle/>
          <a:p>
            <a:fld id="{5D7455C2-5677-48F0-904A-2BDC1EC76E13}" type="slidenum">
              <a:rPr kumimoji="1" lang="ja-JP" altLang="en-US" smtClean="0"/>
              <a:t>19</a:t>
            </a:fld>
            <a:endParaRPr kumimoji="1" lang="ja-JP" altLang="en-US"/>
          </a:p>
        </p:txBody>
      </p:sp>
    </p:spTree>
    <p:extLst>
      <p:ext uri="{BB962C8B-B14F-4D97-AF65-F5344CB8AC3E}">
        <p14:creationId xmlns:p14="http://schemas.microsoft.com/office/powerpoint/2010/main" val="352745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D7455C2-5677-48F0-904A-2BDC1EC76E13}" type="slidenum">
              <a:rPr kumimoji="1" lang="ja-JP" altLang="en-US" smtClean="0"/>
              <a:t>2</a:t>
            </a:fld>
            <a:endParaRPr kumimoji="1" lang="ja-JP" altLang="en-US"/>
          </a:p>
        </p:txBody>
      </p:sp>
    </p:spTree>
    <p:extLst>
      <p:ext uri="{BB962C8B-B14F-4D97-AF65-F5344CB8AC3E}">
        <p14:creationId xmlns:p14="http://schemas.microsoft.com/office/powerpoint/2010/main" val="42589376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38225" y="322263"/>
            <a:ext cx="4729163" cy="2660650"/>
          </a:xfrm>
        </p:spPr>
      </p:sp>
      <p:sp>
        <p:nvSpPr>
          <p:cNvPr id="3" name="ノート プレースホルダー 2"/>
          <p:cNvSpPr>
            <a:spLocks noGrp="1"/>
          </p:cNvSpPr>
          <p:nvPr>
            <p:ph type="body" idx="1"/>
          </p:nvPr>
        </p:nvSpPr>
        <p:spPr/>
        <p:txBody>
          <a:bodyPr/>
          <a:lstStyle/>
          <a:p>
            <a:r>
              <a:rPr lang="ja-JP" altLang="en-US" sz="1200" dirty="0">
                <a:latin typeface="+mn-ea"/>
              </a:rPr>
              <a:t>経営陣は、患者保護の最優先及び品質重視等の倫理規範を示すことが必要です。</a:t>
            </a:r>
            <a:endParaRPr lang="en-US" altLang="ja-JP" sz="1200" dirty="0">
              <a:latin typeface="+mn-ea"/>
            </a:endParaRPr>
          </a:p>
          <a:p>
            <a:r>
              <a:rPr lang="ja-JP" altLang="en-US" sz="1200" dirty="0">
                <a:latin typeface="+mn-ea"/>
              </a:rPr>
              <a:t>また、経営陣は、品質に対する強い関心を持ち、品質重視の社内文化を根付かせる役割があります。</a:t>
            </a:r>
            <a:endParaRPr lang="en-US" altLang="ja-JP" sz="1200" dirty="0">
              <a:latin typeface="+mn-ea"/>
            </a:endParaRPr>
          </a:p>
          <a:p>
            <a:endParaRPr lang="en-US" altLang="ja-JP" sz="1200" dirty="0">
              <a:latin typeface="+mn-ea"/>
            </a:endParaRPr>
          </a:p>
          <a:p>
            <a:r>
              <a:rPr lang="ja-JP" altLang="en-US" sz="1200" dirty="0">
                <a:latin typeface="+mn-ea"/>
              </a:rPr>
              <a:t>品質確保は製薬会社の絶対的な使命であり、経営陣の日々の言動が、組織の品質文化に強い影響を及ぼすことを認識する必要があります。</a:t>
            </a:r>
            <a:endParaRPr lang="en-US" altLang="ja-JP" sz="1200" dirty="0">
              <a:latin typeface="+mn-ea"/>
            </a:endParaRPr>
          </a:p>
          <a:p>
            <a:r>
              <a:rPr lang="ja-JP" altLang="en-US" sz="1200" dirty="0">
                <a:latin typeface="+mn-ea"/>
              </a:rPr>
              <a:t>記録の品質は、医薬品の品質と同じであり、経営陣には、組織に品質文化が根付くように支援する責務があります。</a:t>
            </a:r>
          </a:p>
          <a:p>
            <a:pPr defTabSz="1671157">
              <a:defRPr/>
            </a:pPr>
            <a:r>
              <a:rPr lang="ja-JP" altLang="en-US" sz="1200" dirty="0">
                <a:latin typeface="+mn-ea"/>
              </a:rPr>
              <a:t>ホットライン（内部通報制度）に関して、上級経営陣による行動規範違反の可能性がある場合に利用できる適切な通報制度を整備することがガイドラインの要件になっています。</a:t>
            </a:r>
          </a:p>
        </p:txBody>
      </p:sp>
      <p:sp>
        <p:nvSpPr>
          <p:cNvPr id="4" name="スライド番号プレースホルダー 3"/>
          <p:cNvSpPr>
            <a:spLocks noGrp="1"/>
          </p:cNvSpPr>
          <p:nvPr>
            <p:ph type="sldNum" sz="quarter" idx="10"/>
          </p:nvPr>
        </p:nvSpPr>
        <p:spPr/>
        <p:txBody>
          <a:bodyPr/>
          <a:lstStyle/>
          <a:p>
            <a:fld id="{5D7455C2-5677-48F0-904A-2BDC1EC76E13}" type="slidenum">
              <a:rPr kumimoji="1" lang="ja-JP" altLang="en-US" smtClean="0"/>
              <a:t>20</a:t>
            </a:fld>
            <a:endParaRPr kumimoji="1" lang="ja-JP" altLang="en-US"/>
          </a:p>
        </p:txBody>
      </p:sp>
    </p:spTree>
    <p:extLst>
      <p:ext uri="{BB962C8B-B14F-4D97-AF65-F5344CB8AC3E}">
        <p14:creationId xmlns:p14="http://schemas.microsoft.com/office/powerpoint/2010/main" val="3590622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38225" y="322263"/>
            <a:ext cx="4729163" cy="2660650"/>
          </a:xfrm>
        </p:spPr>
      </p:sp>
      <p:sp>
        <p:nvSpPr>
          <p:cNvPr id="3" name="ノート プレースホルダー 2"/>
          <p:cNvSpPr>
            <a:spLocks noGrp="1"/>
          </p:cNvSpPr>
          <p:nvPr>
            <p:ph type="body" idx="1"/>
          </p:nvPr>
        </p:nvSpPr>
        <p:spPr/>
        <p:txBody>
          <a:bodyPr/>
          <a:lstStyle/>
          <a:p>
            <a:r>
              <a:rPr lang="ja-JP" altLang="en-US" sz="1200" dirty="0">
                <a:latin typeface="+mn-ea"/>
              </a:rPr>
              <a:t>データの完全性を管理する上で、組織の風土は重要な要素です。不具合の報告が阻まれたり組織内の序列に縛られる閉鎖型の職場は、データの改竄や意図的な削除等の動機が生じやすくなります。したがって、経営陣はすべての従業員がデータの信頼性の問題を含めた失敗やミスを自由に伝達できる透明でオープンな職場環境（すなわちクオリティカルチャー）を作り上げ、組織的な報告構造によりすべての階層の従業員間で情報が共有できるようにする必要があります。</a:t>
            </a:r>
            <a:endParaRPr lang="en-US" altLang="ja-JP" sz="1200" dirty="0">
              <a:latin typeface="+mn-ea"/>
            </a:endParaRPr>
          </a:p>
          <a:p>
            <a:endParaRPr lang="en-US" altLang="ja-JP" sz="1200" dirty="0">
              <a:latin typeface="+mn-ea"/>
            </a:endParaRPr>
          </a:p>
          <a:p>
            <a:r>
              <a:rPr lang="ja-JP" altLang="en-US" sz="1200" dirty="0">
                <a:latin typeface="+mn-ea"/>
              </a:rPr>
              <a:t>クオリティカルチャーは、従業員の自発的な活動によってもある程度は醸成されていきますが、従業員に対する期待（あるべき姿）を確実に認識させる／自らの行動を示すことによって指導を行う／期待に沿うためのリソースを分配する／データの完全性を保証する上で必要な意識改革を促すため公明正大な賞罰を実施する／等、経営陣自らの関与が大きく影響することを理解する必要があります。</a:t>
            </a:r>
            <a:endParaRPr lang="en-US" altLang="ja-JP" sz="1200" dirty="0">
              <a:latin typeface="+mn-ea"/>
            </a:endParaRPr>
          </a:p>
        </p:txBody>
      </p:sp>
      <p:sp>
        <p:nvSpPr>
          <p:cNvPr id="4" name="スライド番号プレースホルダー 3"/>
          <p:cNvSpPr>
            <a:spLocks noGrp="1"/>
          </p:cNvSpPr>
          <p:nvPr>
            <p:ph type="sldNum" sz="quarter" idx="10"/>
          </p:nvPr>
        </p:nvSpPr>
        <p:spPr/>
        <p:txBody>
          <a:bodyPr/>
          <a:lstStyle/>
          <a:p>
            <a:fld id="{5D7455C2-5677-48F0-904A-2BDC1EC76E13}" type="slidenum">
              <a:rPr kumimoji="1" lang="ja-JP" altLang="en-US" smtClean="0"/>
              <a:t>21</a:t>
            </a:fld>
            <a:endParaRPr kumimoji="1" lang="ja-JP" altLang="en-US"/>
          </a:p>
        </p:txBody>
      </p:sp>
    </p:spTree>
    <p:extLst>
      <p:ext uri="{BB962C8B-B14F-4D97-AF65-F5344CB8AC3E}">
        <p14:creationId xmlns:p14="http://schemas.microsoft.com/office/powerpoint/2010/main" val="37000765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38225" y="322263"/>
            <a:ext cx="4729163" cy="2660650"/>
          </a:xfrm>
        </p:spPr>
      </p:sp>
      <p:sp>
        <p:nvSpPr>
          <p:cNvPr id="3" name="ノート プレースホルダー 2"/>
          <p:cNvSpPr>
            <a:spLocks noGrp="1"/>
          </p:cNvSpPr>
          <p:nvPr>
            <p:ph type="body" idx="1"/>
          </p:nvPr>
        </p:nvSpPr>
        <p:spPr/>
        <p:txBody>
          <a:bodyPr/>
          <a:lstStyle/>
          <a:p>
            <a:r>
              <a:rPr lang="ja-JP" altLang="en-US" sz="1200" dirty="0">
                <a:latin typeface="+mn-ea"/>
              </a:rPr>
              <a:t>従来の医薬品品質システム（</a:t>
            </a:r>
            <a:r>
              <a:rPr lang="en-US" altLang="ja-JP" sz="1200" dirty="0">
                <a:latin typeface="+mn-ea"/>
              </a:rPr>
              <a:t>PQS</a:t>
            </a:r>
            <a:r>
              <a:rPr lang="ja-JP" altLang="en-US" sz="1200" dirty="0">
                <a:latin typeface="+mn-ea"/>
              </a:rPr>
              <a:t>）にリスクマネジメントの考え方や適正データ管理基準（</a:t>
            </a:r>
            <a:r>
              <a:rPr lang="en-US" altLang="ja-JP" sz="1200" dirty="0">
                <a:latin typeface="+mn-ea"/>
              </a:rPr>
              <a:t>good data management practices</a:t>
            </a:r>
            <a:r>
              <a:rPr lang="ja-JP" altLang="en-US" sz="1200" dirty="0">
                <a:latin typeface="+mn-ea"/>
              </a:rPr>
              <a:t>）を適用することは、複雑なデータの生成に伴う問題に対するシステムの強化につながります。</a:t>
            </a:r>
            <a:endParaRPr lang="en-US" altLang="ja-JP" sz="1200" dirty="0">
              <a:latin typeface="+mn-ea"/>
            </a:endParaRPr>
          </a:p>
          <a:p>
            <a:endParaRPr lang="en-US" altLang="ja-JP" sz="1200" dirty="0">
              <a:latin typeface="+mn-ea"/>
            </a:endParaRPr>
          </a:p>
          <a:p>
            <a:r>
              <a:rPr lang="ja-JP" altLang="en-US" sz="1200" dirty="0">
                <a:latin typeface="+mn-ea"/>
              </a:rPr>
              <a:t>医薬品品質システム（</a:t>
            </a:r>
            <a:r>
              <a:rPr lang="en-US" altLang="ja-JP" sz="1200" dirty="0">
                <a:latin typeface="+mn-ea"/>
              </a:rPr>
              <a:t>PQS</a:t>
            </a:r>
            <a:r>
              <a:rPr lang="ja-JP" altLang="en-US" sz="1200" dirty="0">
                <a:latin typeface="+mn-ea"/>
              </a:rPr>
              <a:t>）は、データの完全性に欠陥を引き起こすシステムとそのプロセスの脆弱性を防御し、検出し、修正できるものでなければなりません。また、データのライフサイクルを把握した上で、得られたデータの有効性・完全性及び信頼性を確保するために適切な管理方法と手順を統合する必要があります。</a:t>
            </a:r>
          </a:p>
        </p:txBody>
      </p:sp>
      <p:sp>
        <p:nvSpPr>
          <p:cNvPr id="4" name="スライド番号プレースホルダー 3"/>
          <p:cNvSpPr>
            <a:spLocks noGrp="1"/>
          </p:cNvSpPr>
          <p:nvPr>
            <p:ph type="sldNum" sz="quarter" idx="10"/>
          </p:nvPr>
        </p:nvSpPr>
        <p:spPr/>
        <p:txBody>
          <a:bodyPr/>
          <a:lstStyle/>
          <a:p>
            <a:fld id="{5D7455C2-5677-48F0-904A-2BDC1EC76E13}" type="slidenum">
              <a:rPr kumimoji="1" lang="ja-JP" altLang="en-US" smtClean="0"/>
              <a:t>22</a:t>
            </a:fld>
            <a:endParaRPr kumimoji="1" lang="ja-JP" altLang="en-US"/>
          </a:p>
        </p:txBody>
      </p:sp>
    </p:spTree>
    <p:extLst>
      <p:ext uri="{BB962C8B-B14F-4D97-AF65-F5344CB8AC3E}">
        <p14:creationId xmlns:p14="http://schemas.microsoft.com/office/powerpoint/2010/main" val="25858504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38225" y="322263"/>
            <a:ext cx="4729163" cy="2660650"/>
          </a:xfrm>
        </p:spPr>
      </p:sp>
      <p:sp>
        <p:nvSpPr>
          <p:cNvPr id="3" name="ノート プレースホルダー 2"/>
          <p:cNvSpPr>
            <a:spLocks noGrp="1"/>
          </p:cNvSpPr>
          <p:nvPr>
            <p:ph type="body" idx="1"/>
          </p:nvPr>
        </p:nvSpPr>
        <p:spPr/>
        <p:txBody>
          <a:bodyPr/>
          <a:lstStyle/>
          <a:p>
            <a:r>
              <a:rPr lang="ja-JP" altLang="en-US" sz="1200" dirty="0">
                <a:latin typeface="+mn-ea"/>
              </a:rPr>
              <a:t>次に品質メトリクスを含むパフォーマンスインジケーターの定期的なマンジメントレビューについてです。</a:t>
            </a:r>
            <a:r>
              <a:rPr lang="en-US" altLang="ja-JP" sz="1200" dirty="0">
                <a:latin typeface="+mn-ea"/>
              </a:rPr>
              <a:t> </a:t>
            </a:r>
          </a:p>
          <a:p>
            <a:pPr defTabSz="1671157">
              <a:defRPr/>
            </a:pPr>
            <a:endParaRPr lang="en-US" altLang="ja-JP" sz="1200" dirty="0">
              <a:latin typeface="+mn-ea"/>
            </a:endParaRPr>
          </a:p>
          <a:p>
            <a:pPr defTabSz="1671157">
              <a:defRPr/>
            </a:pPr>
            <a:r>
              <a:rPr lang="ja-JP" altLang="en-US" sz="1200" dirty="0">
                <a:latin typeface="+mn-ea"/>
              </a:rPr>
              <a:t>経営陣には、</a:t>
            </a:r>
            <a:r>
              <a:rPr lang="ja-JP" altLang="ja-JP" sz="1200" dirty="0">
                <a:latin typeface="+mn-ea"/>
              </a:rPr>
              <a:t>重大な問題を</a:t>
            </a:r>
            <a:r>
              <a:rPr lang="ja-JP" altLang="en-US" sz="1200" dirty="0">
                <a:latin typeface="+mn-ea"/>
              </a:rPr>
              <a:t>検出し、是正</a:t>
            </a:r>
            <a:r>
              <a:rPr lang="ja-JP" altLang="ja-JP" sz="1200" dirty="0">
                <a:latin typeface="+mn-ea"/>
              </a:rPr>
              <a:t>対応</a:t>
            </a:r>
            <a:r>
              <a:rPr lang="ja-JP" altLang="en-US" sz="1200" dirty="0">
                <a:latin typeface="+mn-ea"/>
              </a:rPr>
              <a:t>するために、</a:t>
            </a:r>
            <a:r>
              <a:rPr lang="ja-JP" altLang="ja-JP" sz="1200" dirty="0">
                <a:latin typeface="+mn-ea"/>
              </a:rPr>
              <a:t>データの完全性に</a:t>
            </a:r>
            <a:r>
              <a:rPr lang="ja-JP" altLang="en-US" sz="1200" dirty="0">
                <a:latin typeface="+mn-ea"/>
              </a:rPr>
              <a:t>関連</a:t>
            </a:r>
            <a:r>
              <a:rPr lang="ja-JP" altLang="ja-JP" sz="1200" dirty="0">
                <a:latin typeface="+mn-ea"/>
              </a:rPr>
              <a:t>するものを含めた</a:t>
            </a:r>
            <a:r>
              <a:rPr lang="ja-JP" altLang="en-US" sz="1200" dirty="0">
                <a:latin typeface="+mn-ea"/>
              </a:rPr>
              <a:t>パフォーマンスインジケーター</a:t>
            </a:r>
            <a:r>
              <a:rPr lang="ja-JP" altLang="ja-JP" sz="1200" dirty="0">
                <a:latin typeface="+mn-ea"/>
              </a:rPr>
              <a:t>の定期的なマネジメントレビュー</a:t>
            </a:r>
            <a:r>
              <a:rPr lang="ja-JP" altLang="en-US" sz="1200" dirty="0">
                <a:latin typeface="+mn-ea"/>
              </a:rPr>
              <a:t>の実施が求められています。</a:t>
            </a:r>
            <a:endParaRPr lang="en-US" altLang="ja-JP" sz="1200" dirty="0">
              <a:latin typeface="+mn-ea"/>
            </a:endParaRPr>
          </a:p>
          <a:p>
            <a:pPr defTabSz="1671157">
              <a:defRPr/>
            </a:pPr>
            <a:r>
              <a:rPr lang="ja-JP" altLang="ja-JP" sz="1200" dirty="0">
                <a:latin typeface="+mn-ea"/>
              </a:rPr>
              <a:t>独立した</a:t>
            </a:r>
            <a:r>
              <a:rPr lang="ja-JP" altLang="en-US" sz="1200" dirty="0">
                <a:latin typeface="+mn-ea"/>
              </a:rPr>
              <a:t>部署あるいは</a:t>
            </a:r>
            <a:r>
              <a:rPr lang="ja-JP" altLang="ja-JP" sz="1200" dirty="0">
                <a:latin typeface="+mn-ea"/>
              </a:rPr>
              <a:t>専門家に</a:t>
            </a:r>
            <a:r>
              <a:rPr lang="ja-JP" altLang="en-US" sz="1200" dirty="0">
                <a:latin typeface="+mn-ea"/>
              </a:rPr>
              <a:t>、</a:t>
            </a:r>
            <a:r>
              <a:rPr lang="ja-JP" altLang="ja-JP" sz="1200" dirty="0">
                <a:latin typeface="+mn-ea"/>
              </a:rPr>
              <a:t>システムや管理方法の有効性を定期的に確認させる</a:t>
            </a:r>
            <a:r>
              <a:rPr lang="ja-JP" altLang="en-US" sz="1200" dirty="0">
                <a:latin typeface="+mn-ea"/>
              </a:rPr>
              <a:t>こともできます。</a:t>
            </a:r>
            <a:endParaRPr lang="ja-JP" altLang="ja-JP" sz="1200" dirty="0">
              <a:latin typeface="+mn-ea"/>
            </a:endParaRPr>
          </a:p>
          <a:p>
            <a:r>
              <a:rPr lang="ja-JP" altLang="en-US" sz="1200" dirty="0">
                <a:latin typeface="+mn-ea"/>
              </a:rPr>
              <a:t>品質メトリクスの項目と評価方法を設定する際は、</a:t>
            </a:r>
            <a:r>
              <a:rPr lang="ja-JP" altLang="ja-JP" sz="1200" dirty="0">
                <a:latin typeface="+mn-ea"/>
              </a:rPr>
              <a:t>データ</a:t>
            </a:r>
            <a:r>
              <a:rPr lang="ja-JP" altLang="en-US" sz="1200" dirty="0">
                <a:latin typeface="+mn-ea"/>
              </a:rPr>
              <a:t>の</a:t>
            </a:r>
            <a:r>
              <a:rPr lang="ja-JP" altLang="ja-JP" sz="1200" dirty="0">
                <a:latin typeface="+mn-ea"/>
              </a:rPr>
              <a:t>完全性</a:t>
            </a:r>
            <a:r>
              <a:rPr lang="ja-JP" altLang="en-US" sz="1200" dirty="0">
                <a:latin typeface="+mn-ea"/>
              </a:rPr>
              <a:t>に関する</a:t>
            </a:r>
            <a:r>
              <a:rPr lang="ja-JP" altLang="ja-JP" sz="1200" dirty="0">
                <a:latin typeface="+mn-ea"/>
              </a:rPr>
              <a:t>優先順位が低い風土になってしまわないように注意</a:t>
            </a:r>
            <a:r>
              <a:rPr lang="ja-JP" altLang="en-US" sz="1200" dirty="0">
                <a:latin typeface="+mn-ea"/>
              </a:rPr>
              <a:t>が必要です。</a:t>
            </a:r>
            <a:endParaRPr lang="ja-JP" altLang="ja-JP" sz="1200" dirty="0">
              <a:latin typeface="+mn-ea"/>
            </a:endParaRPr>
          </a:p>
          <a:p>
            <a:r>
              <a:rPr lang="ja-JP" altLang="en-US" sz="1200" dirty="0">
                <a:latin typeface="+mn-ea"/>
              </a:rPr>
              <a:t>また、</a:t>
            </a:r>
            <a:r>
              <a:rPr lang="ja-JP" altLang="ja-JP" sz="1200" dirty="0">
                <a:latin typeface="+mn-ea"/>
              </a:rPr>
              <a:t>品質部門長は</a:t>
            </a:r>
            <a:r>
              <a:rPr lang="ja-JP" altLang="en-US" sz="1200" dirty="0">
                <a:latin typeface="+mn-ea"/>
              </a:rPr>
              <a:t>経営陣に</a:t>
            </a:r>
            <a:r>
              <a:rPr lang="ja-JP" altLang="ja-JP" sz="1200" dirty="0">
                <a:latin typeface="+mn-ea"/>
              </a:rPr>
              <a:t>リスクを直接</a:t>
            </a:r>
            <a:r>
              <a:rPr lang="ja-JP" altLang="en-US" sz="1200" dirty="0">
                <a:latin typeface="+mn-ea"/>
              </a:rPr>
              <a:t>上申</a:t>
            </a:r>
            <a:r>
              <a:rPr lang="ja-JP" altLang="ja-JP" sz="1200" dirty="0">
                <a:latin typeface="+mn-ea"/>
              </a:rPr>
              <a:t>し</a:t>
            </a:r>
            <a:r>
              <a:rPr lang="ja-JP" altLang="en-US" sz="1200" dirty="0">
                <a:latin typeface="+mn-ea"/>
              </a:rPr>
              <a:t>、</a:t>
            </a:r>
            <a:r>
              <a:rPr lang="ja-JP" altLang="ja-JP" sz="1200" dirty="0">
                <a:latin typeface="+mn-ea"/>
              </a:rPr>
              <a:t>経営陣がそのリスクを認識し</a:t>
            </a:r>
            <a:r>
              <a:rPr lang="ja-JP" altLang="en-US" sz="1200" dirty="0">
                <a:latin typeface="+mn-ea"/>
              </a:rPr>
              <a:t>て</a:t>
            </a:r>
            <a:r>
              <a:rPr lang="ja-JP" altLang="ja-JP" sz="1200" dirty="0">
                <a:latin typeface="+mn-ea"/>
              </a:rPr>
              <a:t>問題に対してリソースを分配できるよう</a:t>
            </a:r>
            <a:r>
              <a:rPr lang="ja-JP" altLang="en-US" sz="1200" dirty="0">
                <a:latin typeface="+mn-ea"/>
              </a:rPr>
              <a:t>なシステムを構築する必要があります。</a:t>
            </a:r>
            <a:endParaRPr lang="ja-JP" altLang="ja-JP" sz="1200" dirty="0">
              <a:latin typeface="+mn-ea"/>
            </a:endParaRPr>
          </a:p>
        </p:txBody>
      </p:sp>
      <p:sp>
        <p:nvSpPr>
          <p:cNvPr id="4" name="スライド番号プレースホルダー 3"/>
          <p:cNvSpPr>
            <a:spLocks noGrp="1"/>
          </p:cNvSpPr>
          <p:nvPr>
            <p:ph type="sldNum" sz="quarter" idx="10"/>
          </p:nvPr>
        </p:nvSpPr>
        <p:spPr/>
        <p:txBody>
          <a:bodyPr/>
          <a:lstStyle/>
          <a:p>
            <a:fld id="{5D7455C2-5677-48F0-904A-2BDC1EC76E13}" type="slidenum">
              <a:rPr kumimoji="1" lang="ja-JP" altLang="en-US" smtClean="0"/>
              <a:t>23</a:t>
            </a:fld>
            <a:endParaRPr kumimoji="1" lang="ja-JP" altLang="en-US"/>
          </a:p>
        </p:txBody>
      </p:sp>
    </p:spTree>
    <p:extLst>
      <p:ext uri="{BB962C8B-B14F-4D97-AF65-F5344CB8AC3E}">
        <p14:creationId xmlns:p14="http://schemas.microsoft.com/office/powerpoint/2010/main" val="17119170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38225" y="322263"/>
            <a:ext cx="4729163" cy="2660650"/>
          </a:xfrm>
        </p:spPr>
      </p:sp>
      <p:sp>
        <p:nvSpPr>
          <p:cNvPr id="3" name="ノート プレースホルダー 2"/>
          <p:cNvSpPr>
            <a:spLocks noGrp="1"/>
          </p:cNvSpPr>
          <p:nvPr>
            <p:ph type="body" idx="1"/>
          </p:nvPr>
        </p:nvSpPr>
        <p:spPr/>
        <p:txBody>
          <a:bodyPr/>
          <a:lstStyle/>
          <a:p>
            <a:r>
              <a:rPr lang="ja-JP" altLang="en-US" sz="1200" dirty="0">
                <a:latin typeface="+mn-ea"/>
              </a:rPr>
              <a:t>次にリソースの分配についてです。</a:t>
            </a:r>
            <a:endParaRPr lang="en-US" altLang="ja-JP" sz="1200" dirty="0">
              <a:latin typeface="+mn-ea"/>
            </a:endParaRPr>
          </a:p>
          <a:p>
            <a:endParaRPr lang="en-US" altLang="ja-JP" sz="1200" dirty="0">
              <a:latin typeface="+mn-ea"/>
            </a:endParaRPr>
          </a:p>
          <a:p>
            <a:r>
              <a:rPr lang="ja-JP" altLang="ja-JP" sz="1200" dirty="0">
                <a:latin typeface="+mn-ea"/>
              </a:rPr>
              <a:t>経営陣は</a:t>
            </a:r>
            <a:r>
              <a:rPr lang="ja-JP" altLang="en-US" sz="1200" dirty="0">
                <a:latin typeface="+mn-ea"/>
              </a:rPr>
              <a:t>、</a:t>
            </a:r>
            <a:r>
              <a:rPr lang="ja-JP" altLang="ja-JP" sz="1200" dirty="0">
                <a:latin typeface="+mn-ea"/>
              </a:rPr>
              <a:t>データ</a:t>
            </a:r>
            <a:r>
              <a:rPr lang="ja-JP" altLang="en-US" sz="1200" dirty="0">
                <a:latin typeface="+mn-ea"/>
              </a:rPr>
              <a:t>生</a:t>
            </a:r>
            <a:r>
              <a:rPr lang="ja-JP" altLang="ja-JP" sz="1200" dirty="0">
                <a:latin typeface="+mn-ea"/>
              </a:rPr>
              <a:t>成と記録</a:t>
            </a:r>
            <a:r>
              <a:rPr lang="ja-JP" altLang="en-US" sz="1200" dirty="0">
                <a:latin typeface="+mn-ea"/>
              </a:rPr>
              <a:t>を保管する</a:t>
            </a:r>
            <a:r>
              <a:rPr lang="ja-JP" altLang="ja-JP" sz="1200" dirty="0">
                <a:latin typeface="+mn-ea"/>
              </a:rPr>
              <a:t>担当者に</a:t>
            </a:r>
            <a:r>
              <a:rPr lang="ja-JP" altLang="en-US" sz="1200" dirty="0">
                <a:latin typeface="+mn-ea"/>
              </a:rPr>
              <a:t>過失</a:t>
            </a:r>
            <a:r>
              <a:rPr lang="en-US" altLang="ja-JP" sz="1200" dirty="0">
                <a:latin typeface="+mn-ea"/>
              </a:rPr>
              <a:t>/</a:t>
            </a:r>
            <a:r>
              <a:rPr lang="ja-JP" altLang="en-US" sz="1200" dirty="0">
                <a:latin typeface="+mn-ea"/>
              </a:rPr>
              <a:t>故意に係らず過剰な業務</a:t>
            </a:r>
            <a:r>
              <a:rPr lang="ja-JP" altLang="ja-JP" sz="1200" dirty="0">
                <a:latin typeface="+mn-ea"/>
              </a:rPr>
              <a:t>負担や圧力</a:t>
            </a:r>
            <a:r>
              <a:rPr lang="ja-JP" altLang="en-US" sz="1200" dirty="0">
                <a:latin typeface="+mn-ea"/>
              </a:rPr>
              <a:t>をかけ、</a:t>
            </a:r>
            <a:r>
              <a:rPr lang="ja-JP" altLang="ja-JP" sz="1200" dirty="0">
                <a:latin typeface="+mn-ea"/>
              </a:rPr>
              <a:t>エラーや意図的なデータ</a:t>
            </a:r>
            <a:r>
              <a:rPr lang="ja-JP" altLang="en-US" sz="1200" dirty="0">
                <a:latin typeface="+mn-ea"/>
              </a:rPr>
              <a:t>の</a:t>
            </a:r>
            <a:r>
              <a:rPr lang="ja-JP" altLang="ja-JP" sz="1200" dirty="0">
                <a:latin typeface="+mn-ea"/>
              </a:rPr>
              <a:t>完全性の</a:t>
            </a:r>
            <a:r>
              <a:rPr lang="ja-JP" altLang="en-US" sz="1200" dirty="0">
                <a:latin typeface="+mn-ea"/>
              </a:rPr>
              <a:t>欠損を招かないよう、</a:t>
            </a:r>
            <a:r>
              <a:rPr lang="ja-JP" altLang="ja-JP" sz="1200" dirty="0">
                <a:latin typeface="+mn-ea"/>
              </a:rPr>
              <a:t>データ</a:t>
            </a:r>
            <a:r>
              <a:rPr lang="ja-JP" altLang="en-US" sz="1200" dirty="0">
                <a:latin typeface="+mn-ea"/>
              </a:rPr>
              <a:t>の</a:t>
            </a:r>
            <a:r>
              <a:rPr lang="ja-JP" altLang="ja-JP" sz="1200" dirty="0">
                <a:latin typeface="+mn-ea"/>
              </a:rPr>
              <a:t>完全性の管理を</a:t>
            </a:r>
            <a:r>
              <a:rPr lang="ja-JP" altLang="en-US" sz="1200" dirty="0">
                <a:latin typeface="+mn-ea"/>
              </a:rPr>
              <a:t>サポート</a:t>
            </a:r>
            <a:r>
              <a:rPr lang="ja-JP" altLang="ja-JP" sz="1200" dirty="0">
                <a:latin typeface="+mn-ea"/>
              </a:rPr>
              <a:t>し</a:t>
            </a:r>
            <a:r>
              <a:rPr lang="ja-JP" altLang="en-US" sz="1200" dirty="0">
                <a:latin typeface="+mn-ea"/>
              </a:rPr>
              <a:t>、</a:t>
            </a:r>
            <a:r>
              <a:rPr lang="ja-JP" altLang="ja-JP" sz="1200" dirty="0">
                <a:latin typeface="+mn-ea"/>
              </a:rPr>
              <a:t>維持するため</a:t>
            </a:r>
            <a:r>
              <a:rPr lang="ja-JP" altLang="en-US" sz="1200" dirty="0">
                <a:latin typeface="+mn-ea"/>
              </a:rPr>
              <a:t>に、</a:t>
            </a:r>
            <a:r>
              <a:rPr lang="ja-JP" altLang="ja-JP" sz="1200" dirty="0">
                <a:latin typeface="+mn-ea"/>
              </a:rPr>
              <a:t>適切なリソースを分配</a:t>
            </a:r>
            <a:r>
              <a:rPr lang="ja-JP" altLang="en-US" sz="1200" dirty="0">
                <a:latin typeface="+mn-ea"/>
              </a:rPr>
              <a:t>しなければなりません。</a:t>
            </a:r>
            <a:endParaRPr lang="en-US" altLang="ja-JP" sz="1200" dirty="0">
              <a:latin typeface="+mn-ea"/>
            </a:endParaRPr>
          </a:p>
          <a:p>
            <a:r>
              <a:rPr lang="ja-JP" altLang="ja-JP" sz="1200" dirty="0">
                <a:latin typeface="+mn-ea"/>
              </a:rPr>
              <a:t>IT</a:t>
            </a:r>
            <a:r>
              <a:rPr lang="ja-JP" altLang="en-US" sz="1200" dirty="0">
                <a:latin typeface="+mn-ea"/>
              </a:rPr>
              <a:t>による</a:t>
            </a:r>
            <a:r>
              <a:rPr lang="ja-JP" altLang="ja-JP" sz="1200" dirty="0">
                <a:latin typeface="+mn-ea"/>
              </a:rPr>
              <a:t>サポート、</a:t>
            </a:r>
            <a:r>
              <a:rPr lang="ja-JP" altLang="en-US" sz="1200" dirty="0">
                <a:latin typeface="+mn-ea"/>
              </a:rPr>
              <a:t>監視</a:t>
            </a:r>
            <a:r>
              <a:rPr lang="en-US" altLang="ja-JP" sz="1200" dirty="0">
                <a:latin typeface="+mn-ea"/>
              </a:rPr>
              <a:t>/</a:t>
            </a:r>
            <a:r>
              <a:rPr lang="ja-JP" altLang="en-US" sz="1200" dirty="0">
                <a:latin typeface="+mn-ea"/>
              </a:rPr>
              <a:t>監査、また教育訓練が十分に実施できるよう</a:t>
            </a:r>
            <a:r>
              <a:rPr lang="ja-JP" altLang="ja-JP" sz="1200" dirty="0">
                <a:latin typeface="+mn-ea"/>
              </a:rPr>
              <a:t>従業員</a:t>
            </a:r>
            <a:r>
              <a:rPr lang="ja-JP" altLang="en-US" sz="1200" dirty="0">
                <a:latin typeface="+mn-ea"/>
              </a:rPr>
              <a:t>を配置させる必要があります。また社内において</a:t>
            </a:r>
            <a:r>
              <a:rPr lang="ja-JP" altLang="ja-JP" sz="1200" dirty="0">
                <a:latin typeface="+mn-ea"/>
              </a:rPr>
              <a:t>ALCOA+</a:t>
            </a:r>
            <a:r>
              <a:rPr lang="ja-JP" altLang="en-US" sz="1200" dirty="0">
                <a:latin typeface="+mn-ea"/>
              </a:rPr>
              <a:t>、すなわち、</a:t>
            </a:r>
            <a:r>
              <a:rPr lang="it-IT" altLang="ja-JP" sz="1200" dirty="0">
                <a:latin typeface="+mn-ea"/>
              </a:rPr>
              <a:t>Attributable, Legible, Contemporaneous, Original, </a:t>
            </a:r>
            <a:r>
              <a:rPr lang="it-IT" altLang="ja-JP" sz="1200" dirty="0" smtClean="0">
                <a:latin typeface="+mn-ea"/>
              </a:rPr>
              <a:t>Accurate</a:t>
            </a:r>
            <a:r>
              <a:rPr lang="en-US" altLang="ja-JP" sz="1200" dirty="0" smtClean="0">
                <a:latin typeface="+mn-ea"/>
              </a:rPr>
              <a:t>,</a:t>
            </a:r>
            <a:r>
              <a:rPr lang="en-US" altLang="ja-JP" sz="1200" baseline="0" dirty="0" smtClean="0">
                <a:latin typeface="+mn-ea"/>
              </a:rPr>
              <a:t> Complete, Consistent, Enduring, Available</a:t>
            </a:r>
            <a:r>
              <a:rPr lang="ja-JP" altLang="ja-JP" sz="1200" dirty="0" smtClean="0">
                <a:latin typeface="+mn-ea"/>
              </a:rPr>
              <a:t>の</a:t>
            </a:r>
            <a:r>
              <a:rPr lang="ja-JP" altLang="ja-JP" sz="1200" dirty="0">
                <a:latin typeface="+mn-ea"/>
              </a:rPr>
              <a:t>原則</a:t>
            </a:r>
            <a:r>
              <a:rPr lang="ja-JP" altLang="en-US" sz="1200" dirty="0">
                <a:latin typeface="+mn-ea"/>
              </a:rPr>
              <a:t>に対する</a:t>
            </a:r>
            <a:r>
              <a:rPr lang="ja-JP" altLang="ja-JP" sz="1200" dirty="0">
                <a:latin typeface="+mn-ea"/>
              </a:rPr>
              <a:t>準拠レベルを向上</a:t>
            </a:r>
            <a:r>
              <a:rPr lang="ja-JP" altLang="en-US" sz="1200" dirty="0">
                <a:latin typeface="+mn-ea"/>
              </a:rPr>
              <a:t>させるとともに、</a:t>
            </a:r>
            <a:r>
              <a:rPr lang="ja-JP" altLang="ja-JP" sz="1200" dirty="0">
                <a:latin typeface="+mn-ea"/>
              </a:rPr>
              <a:t>データの完全性</a:t>
            </a:r>
            <a:r>
              <a:rPr lang="ja-JP" altLang="en-US" sz="1200" dirty="0">
                <a:latin typeface="+mn-ea"/>
              </a:rPr>
              <a:t>の弱点を克服する為に</a:t>
            </a:r>
            <a:r>
              <a:rPr lang="ja-JP" altLang="ja-JP" sz="1200" dirty="0">
                <a:latin typeface="+mn-ea"/>
              </a:rPr>
              <a:t>必要</a:t>
            </a:r>
            <a:r>
              <a:rPr lang="ja-JP" altLang="en-US" sz="1200" dirty="0">
                <a:latin typeface="+mn-ea"/>
              </a:rPr>
              <a:t>な</a:t>
            </a:r>
            <a:r>
              <a:rPr lang="ja-JP" altLang="ja-JP" sz="1200" dirty="0">
                <a:latin typeface="+mn-ea"/>
              </a:rPr>
              <a:t>装置</a:t>
            </a:r>
            <a:r>
              <a:rPr lang="ja-JP" altLang="en-US" sz="1200" dirty="0">
                <a:latin typeface="+mn-ea"/>
              </a:rPr>
              <a:t>、</a:t>
            </a:r>
            <a:r>
              <a:rPr lang="ja-JP" altLang="ja-JP" sz="1200" dirty="0">
                <a:latin typeface="+mn-ea"/>
              </a:rPr>
              <a:t>ソフトウェア及びハードウェアを購入</a:t>
            </a:r>
            <a:r>
              <a:rPr lang="ja-JP" altLang="en-US" sz="1200" dirty="0">
                <a:latin typeface="+mn-ea"/>
              </a:rPr>
              <a:t>できるような体制・仕組みを構築しなければなりません。社員全員に</a:t>
            </a:r>
            <a:r>
              <a:rPr lang="ja-JP" altLang="ja-JP" sz="1200" dirty="0">
                <a:latin typeface="+mn-ea"/>
              </a:rPr>
              <a:t>データの品質と完全性</a:t>
            </a:r>
            <a:r>
              <a:rPr lang="ja-JP" altLang="en-US" sz="1200" dirty="0">
                <a:latin typeface="+mn-ea"/>
              </a:rPr>
              <a:t>を</a:t>
            </a:r>
            <a:r>
              <a:rPr lang="ja-JP" altLang="ja-JP" sz="1200" dirty="0">
                <a:latin typeface="+mn-ea"/>
              </a:rPr>
              <a:t>熟知させ</a:t>
            </a:r>
            <a:r>
              <a:rPr lang="ja-JP" altLang="en-US" sz="1200" dirty="0">
                <a:latin typeface="+mn-ea"/>
              </a:rPr>
              <a:t>、リスクの</a:t>
            </a:r>
            <a:r>
              <a:rPr lang="ja-JP" altLang="ja-JP" sz="1200" dirty="0">
                <a:latin typeface="+mn-ea"/>
              </a:rPr>
              <a:t>発見</a:t>
            </a:r>
            <a:r>
              <a:rPr lang="ja-JP" altLang="en-US" sz="1200" dirty="0">
                <a:latin typeface="+mn-ea"/>
              </a:rPr>
              <a:t>とその</a:t>
            </a:r>
            <a:r>
              <a:rPr lang="ja-JP" altLang="ja-JP" sz="1200" dirty="0">
                <a:latin typeface="+mn-ea"/>
              </a:rPr>
              <a:t>改善</a:t>
            </a:r>
            <a:r>
              <a:rPr lang="ja-JP" altLang="en-US" sz="1200" dirty="0">
                <a:latin typeface="+mn-ea"/>
              </a:rPr>
              <a:t>を推進する</a:t>
            </a:r>
            <a:r>
              <a:rPr lang="ja-JP" altLang="ja-JP" sz="1200" dirty="0">
                <a:latin typeface="+mn-ea"/>
              </a:rPr>
              <a:t>ために</a:t>
            </a:r>
            <a:r>
              <a:rPr lang="ja-JP" altLang="en-US" sz="1200" dirty="0">
                <a:latin typeface="+mn-ea"/>
              </a:rPr>
              <a:t>、様々なレベルの専門家（</a:t>
            </a:r>
            <a:r>
              <a:rPr lang="ja-JP" altLang="ja-JP" sz="1200" dirty="0">
                <a:latin typeface="+mn-ea"/>
              </a:rPr>
              <a:t>SME、監視者、チームリーダー</a:t>
            </a:r>
            <a:r>
              <a:rPr lang="ja-JP" altLang="en-US" sz="1200" dirty="0">
                <a:latin typeface="+mn-ea"/>
              </a:rPr>
              <a:t>等</a:t>
            </a:r>
            <a:r>
              <a:rPr lang="ja-JP" altLang="ja-JP" sz="1200" dirty="0">
                <a:latin typeface="+mn-ea"/>
              </a:rPr>
              <a:t>）を招集</a:t>
            </a:r>
            <a:r>
              <a:rPr lang="ja-JP" altLang="en-US" sz="1200" dirty="0">
                <a:latin typeface="+mn-ea"/>
              </a:rPr>
              <a:t>して実務にあたらせることが求められます。また、</a:t>
            </a:r>
            <a:r>
              <a:rPr lang="ja-JP" altLang="ja-JP" sz="1200" dirty="0">
                <a:latin typeface="+mn-ea"/>
              </a:rPr>
              <a:t>組織内にデータ管理</a:t>
            </a:r>
            <a:r>
              <a:rPr lang="ja-JP" altLang="en-US" sz="1200" dirty="0">
                <a:latin typeface="+mn-ea"/>
              </a:rPr>
              <a:t>者あるいは</a:t>
            </a:r>
            <a:r>
              <a:rPr lang="ja-JP" altLang="ja-JP" sz="1200" dirty="0">
                <a:latin typeface="+mn-ea"/>
              </a:rPr>
              <a:t>コンプライアンス担当</a:t>
            </a:r>
            <a:r>
              <a:rPr lang="ja-JP" altLang="en-US" sz="1200" dirty="0">
                <a:latin typeface="+mn-ea"/>
              </a:rPr>
              <a:t>者</a:t>
            </a:r>
            <a:r>
              <a:rPr lang="ja-JP" altLang="ja-JP" sz="1200" dirty="0">
                <a:latin typeface="+mn-ea"/>
              </a:rPr>
              <a:t>のようなデータマネジメント</a:t>
            </a:r>
            <a:r>
              <a:rPr lang="ja-JP" altLang="en-US" sz="1200" dirty="0">
                <a:latin typeface="+mn-ea"/>
              </a:rPr>
              <a:t>の役割を担う担当者のアサインが求められています。</a:t>
            </a:r>
            <a:endParaRPr lang="ja-JP" altLang="ja-JP" sz="1200" dirty="0">
              <a:latin typeface="+mn-ea"/>
            </a:endParaRPr>
          </a:p>
        </p:txBody>
      </p:sp>
      <p:sp>
        <p:nvSpPr>
          <p:cNvPr id="4" name="スライド番号プレースホルダー 3"/>
          <p:cNvSpPr>
            <a:spLocks noGrp="1"/>
          </p:cNvSpPr>
          <p:nvPr>
            <p:ph type="sldNum" sz="quarter" idx="10"/>
          </p:nvPr>
        </p:nvSpPr>
        <p:spPr/>
        <p:txBody>
          <a:bodyPr/>
          <a:lstStyle/>
          <a:p>
            <a:fld id="{5D7455C2-5677-48F0-904A-2BDC1EC76E13}" type="slidenum">
              <a:rPr kumimoji="1" lang="ja-JP" altLang="en-US" smtClean="0"/>
              <a:t>24</a:t>
            </a:fld>
            <a:endParaRPr kumimoji="1" lang="ja-JP" altLang="en-US"/>
          </a:p>
        </p:txBody>
      </p:sp>
    </p:spTree>
    <p:extLst>
      <p:ext uri="{BB962C8B-B14F-4D97-AF65-F5344CB8AC3E}">
        <p14:creationId xmlns:p14="http://schemas.microsoft.com/office/powerpoint/2010/main" val="38634915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38225" y="322263"/>
            <a:ext cx="4729163" cy="2660650"/>
          </a:xfrm>
        </p:spPr>
      </p:sp>
      <p:sp>
        <p:nvSpPr>
          <p:cNvPr id="3" name="ノート プレースホルダー 2"/>
          <p:cNvSpPr>
            <a:spLocks noGrp="1"/>
          </p:cNvSpPr>
          <p:nvPr>
            <p:ph type="body" idx="1"/>
          </p:nvPr>
        </p:nvSpPr>
        <p:spPr/>
        <p:txBody>
          <a:bodyPr/>
          <a:lstStyle/>
          <a:p>
            <a:r>
              <a:rPr lang="ja-JP" altLang="en-US" sz="1200" dirty="0">
                <a:latin typeface="+mn-ea"/>
              </a:rPr>
              <a:t>次に</a:t>
            </a:r>
            <a:r>
              <a:rPr lang="ja-JP" altLang="ja-JP" sz="1200" dirty="0">
                <a:latin typeface="+mn-ea"/>
              </a:rPr>
              <a:t>社内でデータの完全性に関する問題</a:t>
            </a:r>
            <a:r>
              <a:rPr lang="ja-JP" altLang="en-US" sz="1200" dirty="0">
                <a:latin typeface="+mn-ea"/>
              </a:rPr>
              <a:t>が</a:t>
            </a:r>
            <a:r>
              <a:rPr lang="ja-JP" altLang="ja-JP" sz="1200" dirty="0">
                <a:latin typeface="+mn-ea"/>
              </a:rPr>
              <a:t>発見された</a:t>
            </a:r>
            <a:r>
              <a:rPr lang="ja-JP" altLang="en-US" sz="1200" dirty="0">
                <a:latin typeface="+mn-ea"/>
              </a:rPr>
              <a:t>際の</a:t>
            </a:r>
            <a:r>
              <a:rPr lang="ja-JP" altLang="ja-JP" sz="1200" dirty="0">
                <a:latin typeface="+mn-ea"/>
              </a:rPr>
              <a:t>処理</a:t>
            </a:r>
            <a:r>
              <a:rPr lang="ja-JP" altLang="en-US" sz="1200" dirty="0">
                <a:latin typeface="+mn-ea"/>
              </a:rPr>
              <a:t>についてです．</a:t>
            </a:r>
            <a:endParaRPr lang="ja-JP" altLang="ja-JP" sz="1200" dirty="0">
              <a:latin typeface="+mn-ea"/>
            </a:endParaRPr>
          </a:p>
          <a:p>
            <a:endParaRPr lang="en-US" altLang="ja-JP" sz="1200" dirty="0">
              <a:latin typeface="+mn-ea"/>
            </a:endParaRPr>
          </a:p>
          <a:p>
            <a:r>
              <a:rPr lang="ja-JP" altLang="ja-JP" sz="1200" dirty="0">
                <a:latin typeface="+mn-ea"/>
              </a:rPr>
              <a:t>データの完全性</a:t>
            </a:r>
            <a:r>
              <a:rPr lang="ja-JP" altLang="en-US" sz="1200" dirty="0">
                <a:latin typeface="+mn-ea"/>
              </a:rPr>
              <a:t>に関する問題が</a:t>
            </a:r>
            <a:r>
              <a:rPr lang="ja-JP" altLang="ja-JP" sz="1200" dirty="0">
                <a:latin typeface="+mn-ea"/>
              </a:rPr>
              <a:t>見つかった場合</a:t>
            </a:r>
            <a:r>
              <a:rPr lang="ja-JP" altLang="en-US" sz="1200" dirty="0">
                <a:latin typeface="+mn-ea"/>
              </a:rPr>
              <a:t>、</a:t>
            </a:r>
            <a:r>
              <a:rPr lang="ja-JP" altLang="ja-JP" sz="1200" dirty="0">
                <a:latin typeface="+mn-ea"/>
              </a:rPr>
              <a:t>医薬品品質システム</a:t>
            </a:r>
            <a:r>
              <a:rPr lang="ja-JP" altLang="en-US" sz="1200" dirty="0">
                <a:latin typeface="+mn-ea"/>
              </a:rPr>
              <a:t>（</a:t>
            </a:r>
            <a:r>
              <a:rPr lang="en-US" altLang="ja-JP" sz="1200" dirty="0">
                <a:latin typeface="+mn-ea"/>
              </a:rPr>
              <a:t>PQS</a:t>
            </a:r>
            <a:r>
              <a:rPr lang="ja-JP" altLang="en-US" sz="1200" dirty="0">
                <a:latin typeface="+mn-ea"/>
              </a:rPr>
              <a:t>）</a:t>
            </a:r>
            <a:r>
              <a:rPr lang="ja-JP" altLang="ja-JP" sz="1200" dirty="0">
                <a:latin typeface="+mn-ea"/>
              </a:rPr>
              <a:t>に基づく</a:t>
            </a:r>
            <a:r>
              <a:rPr lang="ja-JP" altLang="en-US" sz="1200" dirty="0">
                <a:latin typeface="+mn-ea"/>
              </a:rPr>
              <a:t>「</a:t>
            </a:r>
            <a:r>
              <a:rPr lang="ja-JP" altLang="ja-JP" sz="1200" dirty="0">
                <a:latin typeface="+mn-ea"/>
              </a:rPr>
              <a:t>逸脱</a:t>
            </a:r>
            <a:r>
              <a:rPr lang="ja-JP" altLang="en-US" sz="1200" dirty="0">
                <a:latin typeface="+mn-ea"/>
              </a:rPr>
              <a:t>」</a:t>
            </a:r>
            <a:r>
              <a:rPr lang="ja-JP" altLang="ja-JP" sz="1200" dirty="0">
                <a:latin typeface="+mn-ea"/>
              </a:rPr>
              <a:t>として取り扱う</a:t>
            </a:r>
            <a:r>
              <a:rPr lang="ja-JP" altLang="en-US" sz="1200" dirty="0">
                <a:latin typeface="+mn-ea"/>
              </a:rPr>
              <a:t>必要があります。</a:t>
            </a:r>
            <a:endParaRPr lang="en-US" altLang="ja-JP" sz="1200" dirty="0">
              <a:latin typeface="+mn-ea"/>
            </a:endParaRPr>
          </a:p>
          <a:p>
            <a:pPr defTabSz="1671157">
              <a:defRPr/>
            </a:pPr>
            <a:r>
              <a:rPr lang="ja-JP" altLang="en-US" sz="1200" dirty="0">
                <a:latin typeface="+mn-ea"/>
              </a:rPr>
              <a:t>製品品質への影響評価は科学的なエビデンスに基づき実施し、不備が認められれば</a:t>
            </a:r>
            <a:r>
              <a:rPr lang="ja-JP" altLang="ja-JP" sz="1200" dirty="0">
                <a:latin typeface="+mn-ea"/>
              </a:rPr>
              <a:t>問題の範囲とその根本原因を</a:t>
            </a:r>
            <a:r>
              <a:rPr lang="ja-JP" altLang="en-US" sz="1200" dirty="0">
                <a:latin typeface="+mn-ea"/>
              </a:rPr>
              <a:t>追究し、是正措置を実施するとともに</a:t>
            </a:r>
            <a:r>
              <a:rPr lang="ja-JP" altLang="ja-JP" sz="1200" dirty="0">
                <a:latin typeface="+mn-ea"/>
              </a:rPr>
              <a:t>予防措置</a:t>
            </a:r>
            <a:r>
              <a:rPr lang="ja-JP" altLang="en-US" sz="1200" dirty="0">
                <a:latin typeface="+mn-ea"/>
              </a:rPr>
              <a:t>の</a:t>
            </a:r>
            <a:r>
              <a:rPr lang="ja-JP" altLang="ja-JP" sz="1200" dirty="0">
                <a:latin typeface="+mn-ea"/>
              </a:rPr>
              <a:t>実施</a:t>
            </a:r>
            <a:r>
              <a:rPr lang="ja-JP" altLang="en-US" sz="1200" dirty="0">
                <a:latin typeface="+mn-ea"/>
              </a:rPr>
              <a:t>までが必要となります。そのプロセスの中で、</a:t>
            </a:r>
            <a:r>
              <a:rPr lang="ja-JP" altLang="ja-JP" sz="1200" dirty="0">
                <a:latin typeface="+mn-ea"/>
              </a:rPr>
              <a:t>システムの</a:t>
            </a:r>
            <a:r>
              <a:rPr lang="ja-JP" altLang="en-US" sz="1200" dirty="0">
                <a:latin typeface="+mn-ea"/>
              </a:rPr>
              <a:t>弱点</a:t>
            </a:r>
            <a:r>
              <a:rPr lang="ja-JP" altLang="ja-JP" sz="1200" dirty="0">
                <a:latin typeface="+mn-ea"/>
              </a:rPr>
              <a:t>を発見するための</a:t>
            </a:r>
            <a:r>
              <a:rPr lang="en-US" altLang="ja-JP" sz="1200" dirty="0">
                <a:latin typeface="+mn-ea"/>
              </a:rPr>
              <a:t>GAP</a:t>
            </a:r>
            <a:r>
              <a:rPr lang="ja-JP" altLang="en-US" sz="1200" dirty="0">
                <a:latin typeface="+mn-ea"/>
              </a:rPr>
              <a:t>分析の実施</a:t>
            </a:r>
            <a:r>
              <a:rPr lang="ja-JP" altLang="ja-JP" sz="1200" dirty="0">
                <a:latin typeface="+mn-ea"/>
              </a:rPr>
              <a:t>も</a:t>
            </a:r>
            <a:r>
              <a:rPr lang="ja-JP" altLang="en-US" sz="1200" dirty="0">
                <a:latin typeface="+mn-ea"/>
              </a:rPr>
              <a:t>有効な手段の一つです。</a:t>
            </a:r>
            <a:r>
              <a:rPr lang="ja-JP" altLang="ja-JP" sz="1200" dirty="0">
                <a:latin typeface="+mn-ea"/>
              </a:rPr>
              <a:t>是正措置には製品回収</a:t>
            </a:r>
            <a:r>
              <a:rPr lang="ja-JP" altLang="en-US" sz="1200" dirty="0">
                <a:latin typeface="+mn-ea"/>
              </a:rPr>
              <a:t>、顧客への</a:t>
            </a:r>
            <a:r>
              <a:rPr lang="ja-JP" altLang="ja-JP" sz="1200" dirty="0">
                <a:latin typeface="+mn-ea"/>
              </a:rPr>
              <a:t>通知</a:t>
            </a:r>
            <a:r>
              <a:rPr lang="ja-JP" altLang="en-US" sz="1200" dirty="0">
                <a:latin typeface="+mn-ea"/>
              </a:rPr>
              <a:t>、</a:t>
            </a:r>
            <a:r>
              <a:rPr lang="ja-JP" altLang="ja-JP" sz="1200" dirty="0">
                <a:latin typeface="+mn-ea"/>
              </a:rPr>
              <a:t>規制当局への報告等があ</a:t>
            </a:r>
            <a:r>
              <a:rPr lang="ja-JP" altLang="en-US" sz="1200" dirty="0">
                <a:latin typeface="+mn-ea"/>
              </a:rPr>
              <a:t>りますが、経営陣には、これらの</a:t>
            </a:r>
            <a:r>
              <a:rPr lang="ja-JP" altLang="ja-JP" sz="1200" dirty="0">
                <a:latin typeface="+mn-ea"/>
              </a:rPr>
              <a:t>是正措置計画</a:t>
            </a:r>
            <a:r>
              <a:rPr lang="ja-JP" altLang="en-US" sz="1200" dirty="0">
                <a:latin typeface="+mn-ea"/>
              </a:rPr>
              <a:t>及び</a:t>
            </a:r>
            <a:r>
              <a:rPr lang="ja-JP" altLang="ja-JP" sz="1200" dirty="0">
                <a:latin typeface="+mn-ea"/>
              </a:rPr>
              <a:t>その実行</a:t>
            </a:r>
            <a:r>
              <a:rPr lang="ja-JP" altLang="en-US" sz="1200" dirty="0">
                <a:latin typeface="+mn-ea"/>
              </a:rPr>
              <a:t>について監視し、一連の活動を記録させる</a:t>
            </a:r>
            <a:r>
              <a:rPr lang="ja-JP" altLang="ja-JP" sz="1200" dirty="0">
                <a:latin typeface="+mn-ea"/>
              </a:rPr>
              <a:t>こと</a:t>
            </a:r>
            <a:r>
              <a:rPr lang="ja-JP" altLang="en-US" sz="1200" dirty="0">
                <a:latin typeface="+mn-ea"/>
              </a:rPr>
              <a:t>が求められています。</a:t>
            </a:r>
            <a:endParaRPr lang="ja-JP" altLang="ja-JP" sz="1200" dirty="0">
              <a:latin typeface="+mn-ea"/>
            </a:endParaRPr>
          </a:p>
        </p:txBody>
      </p:sp>
      <p:sp>
        <p:nvSpPr>
          <p:cNvPr id="4" name="スライド番号プレースホルダー 3"/>
          <p:cNvSpPr>
            <a:spLocks noGrp="1"/>
          </p:cNvSpPr>
          <p:nvPr>
            <p:ph type="sldNum" sz="quarter" idx="10"/>
          </p:nvPr>
        </p:nvSpPr>
        <p:spPr/>
        <p:txBody>
          <a:bodyPr/>
          <a:lstStyle/>
          <a:p>
            <a:fld id="{5D7455C2-5677-48F0-904A-2BDC1EC76E13}" type="slidenum">
              <a:rPr kumimoji="1" lang="ja-JP" altLang="en-US" smtClean="0"/>
              <a:t>25</a:t>
            </a:fld>
            <a:endParaRPr kumimoji="1" lang="ja-JP" altLang="en-US"/>
          </a:p>
        </p:txBody>
      </p:sp>
    </p:spTree>
    <p:extLst>
      <p:ext uri="{BB962C8B-B14F-4D97-AF65-F5344CB8AC3E}">
        <p14:creationId xmlns:p14="http://schemas.microsoft.com/office/powerpoint/2010/main" val="3135716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lang="ja-JP" altLang="en-US" sz="1200" dirty="0">
                <a:solidFill>
                  <a:schemeClr val="tx1"/>
                </a:solidFill>
                <a:latin typeface="ＭＳ Ｐゴシック" panose="020B0600070205080204" pitchFamily="50" charset="-128"/>
                <a:ea typeface="ＭＳ Ｐゴシック" panose="020B0600070205080204" pitchFamily="50" charset="-128"/>
              </a:rPr>
              <a:t>医薬品個々の真の品質は誰も把握することはできません。手にした医薬品の品質はその外観からはなかなか判断し辛いものです。しかし、患者さんや医療機関の方々は、私たちが製造･販売する製品を信用して使用してくださっています。まさか、正しい手順で製造されていないものだとか、有効成分がきちんと含まれていないものだとは思ってもいません。つまり、患者さんや医療機関の方々は、医薬品を製造･販売している私たちを信頼してくれているのです。</a:t>
            </a:r>
          </a:p>
          <a:p>
            <a:pPr algn="just"/>
            <a:r>
              <a:rPr lang="ja-JP" altLang="en-US" sz="1200" dirty="0">
                <a:solidFill>
                  <a:schemeClr val="tx1"/>
                </a:solidFill>
                <a:latin typeface="ＭＳ Ｐゴシック" panose="020B0600070205080204" pitchFamily="50" charset="-128"/>
                <a:ea typeface="ＭＳ Ｐゴシック" panose="020B0600070205080204" pitchFamily="50" charset="-128"/>
              </a:rPr>
              <a:t>医薬品を製造･販売している私たちは、この信頼にいかに応えるべきでしょうか････。</a:t>
            </a:r>
          </a:p>
        </p:txBody>
      </p:sp>
      <p:sp>
        <p:nvSpPr>
          <p:cNvPr id="4" name="スライド番号プレースホルダー 3"/>
          <p:cNvSpPr>
            <a:spLocks noGrp="1"/>
          </p:cNvSpPr>
          <p:nvPr>
            <p:ph type="sldNum" sz="quarter" idx="10"/>
          </p:nvPr>
        </p:nvSpPr>
        <p:spPr/>
        <p:txBody>
          <a:bodyPr/>
          <a:lstStyle/>
          <a:p>
            <a:fld id="{646F6602-E159-430C-8CD0-B6EDC046C21E}" type="slidenum">
              <a:rPr kumimoji="1" lang="ja-JP" altLang="en-US" smtClean="0"/>
              <a:t>3</a:t>
            </a:fld>
            <a:endParaRPr kumimoji="1" lang="ja-JP" altLang="en-US"/>
          </a:p>
        </p:txBody>
      </p:sp>
    </p:spTree>
    <p:extLst>
      <p:ext uri="{BB962C8B-B14F-4D97-AF65-F5344CB8AC3E}">
        <p14:creationId xmlns:p14="http://schemas.microsoft.com/office/powerpoint/2010/main" val="2772965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lang="ja-JP" altLang="en-US" sz="1200" dirty="0">
                <a:solidFill>
                  <a:schemeClr val="tx1"/>
                </a:solidFill>
                <a:latin typeface="ＭＳ Ｐゴシック" panose="020B0600070205080204" pitchFamily="50" charset="-128"/>
                <a:ea typeface="ＭＳ Ｐゴシック" panose="020B0600070205080204" pitchFamily="50" charset="-128"/>
              </a:rPr>
              <a:t>端的に言えば、私たちはこれまで、製造･販売する医薬品、つまり、患者さんや医療機関の方々に届けられる医薬品を、母集団から採取された検体</a:t>
            </a:r>
            <a:r>
              <a:rPr lang="en-US" altLang="ja-JP" sz="1200" dirty="0">
                <a:solidFill>
                  <a:schemeClr val="tx1"/>
                </a:solidFill>
                <a:latin typeface="ＭＳ Ｐゴシック" panose="020B0600070205080204" pitchFamily="50" charset="-128"/>
                <a:ea typeface="ＭＳ Ｐゴシック" panose="020B0600070205080204" pitchFamily="50" charset="-128"/>
              </a:rPr>
              <a:t>(</a:t>
            </a:r>
            <a:r>
              <a:rPr lang="ja-JP" altLang="en-US" sz="1200" dirty="0">
                <a:solidFill>
                  <a:schemeClr val="tx1"/>
                </a:solidFill>
                <a:latin typeface="ＭＳ Ｐゴシック" panose="020B0600070205080204" pitchFamily="50" charset="-128"/>
                <a:ea typeface="ＭＳ Ｐゴシック" panose="020B0600070205080204" pitchFamily="50" charset="-128"/>
              </a:rPr>
              <a:t>試験サンプル</a:t>
            </a:r>
            <a:r>
              <a:rPr lang="en-US" altLang="ja-JP" sz="1200" dirty="0">
                <a:solidFill>
                  <a:schemeClr val="tx1"/>
                </a:solidFill>
                <a:latin typeface="ＭＳ Ｐゴシック" panose="020B0600070205080204" pitchFamily="50" charset="-128"/>
                <a:ea typeface="ＭＳ Ｐゴシック" panose="020B0600070205080204" pitchFamily="50" charset="-128"/>
              </a:rPr>
              <a:t>)</a:t>
            </a:r>
            <a:r>
              <a:rPr lang="ja-JP" altLang="en-US" sz="1200" dirty="0">
                <a:solidFill>
                  <a:schemeClr val="tx1"/>
                </a:solidFill>
                <a:latin typeface="ＭＳ Ｐゴシック" panose="020B0600070205080204" pitchFamily="50" charset="-128"/>
                <a:ea typeface="ＭＳ Ｐゴシック" panose="020B0600070205080204" pitchFamily="50" charset="-128"/>
              </a:rPr>
              <a:t>で試験検査し、そのデータを以て保証してきました。ただ、試験検体は試験で破壊されてしまうため、試験結果が適合であった検体そのものを患者さんや医療機関の方々にはお届けできません。</a:t>
            </a:r>
          </a:p>
          <a:p>
            <a:pPr algn="just"/>
            <a:r>
              <a:rPr lang="ja-JP" altLang="en-US" sz="1200" dirty="0">
                <a:solidFill>
                  <a:schemeClr val="tx1"/>
                </a:solidFill>
                <a:latin typeface="ＭＳ Ｐゴシック" panose="020B0600070205080204" pitchFamily="50" charset="-128"/>
                <a:ea typeface="ＭＳ Ｐゴシック" panose="020B0600070205080204" pitchFamily="50" charset="-128"/>
              </a:rPr>
              <a:t>もし、外観検査だけで良いのであれば、医薬品の場合も全数検査はできますが、機能検査に相当する理化学試験は採取された検体</a:t>
            </a:r>
            <a:r>
              <a:rPr lang="en-US" altLang="ja-JP" sz="1200" dirty="0">
                <a:solidFill>
                  <a:schemeClr val="tx1"/>
                </a:solidFill>
                <a:latin typeface="ＭＳ Ｐゴシック" panose="020B0600070205080204" pitchFamily="50" charset="-128"/>
                <a:ea typeface="ＭＳ Ｐゴシック" panose="020B0600070205080204" pitchFamily="50" charset="-128"/>
              </a:rPr>
              <a:t>(</a:t>
            </a:r>
            <a:r>
              <a:rPr lang="ja-JP" altLang="en-US" sz="1200" dirty="0">
                <a:solidFill>
                  <a:schemeClr val="tx1"/>
                </a:solidFill>
                <a:latin typeface="ＭＳ Ｐゴシック" panose="020B0600070205080204" pitchFamily="50" charset="-128"/>
                <a:ea typeface="ＭＳ Ｐゴシック" panose="020B0600070205080204" pitchFamily="50" charset="-128"/>
              </a:rPr>
              <a:t>試験サンプル</a:t>
            </a:r>
            <a:r>
              <a:rPr lang="en-US" altLang="ja-JP" sz="1200" dirty="0">
                <a:solidFill>
                  <a:schemeClr val="tx1"/>
                </a:solidFill>
                <a:latin typeface="ＭＳ Ｐゴシック" panose="020B0600070205080204" pitchFamily="50" charset="-128"/>
                <a:ea typeface="ＭＳ Ｐゴシック" panose="020B0600070205080204" pitchFamily="50" charset="-128"/>
              </a:rPr>
              <a:t>)</a:t>
            </a:r>
            <a:r>
              <a:rPr lang="ja-JP" altLang="en-US" sz="1200" dirty="0" err="1">
                <a:solidFill>
                  <a:schemeClr val="tx1"/>
                </a:solidFill>
                <a:latin typeface="ＭＳ Ｐゴシック" panose="020B0600070205080204" pitchFamily="50" charset="-128"/>
                <a:ea typeface="ＭＳ Ｐゴシック" panose="020B0600070205080204" pitchFamily="50" charset="-128"/>
              </a:rPr>
              <a:t>、</a:t>
            </a:r>
            <a:r>
              <a:rPr lang="ja-JP" altLang="en-US" sz="1200" dirty="0">
                <a:solidFill>
                  <a:schemeClr val="tx1"/>
                </a:solidFill>
                <a:latin typeface="ＭＳ Ｐゴシック" panose="020B0600070205080204" pitchFamily="50" charset="-128"/>
                <a:ea typeface="ＭＳ Ｐゴシック" panose="020B0600070205080204" pitchFamily="50" charset="-128"/>
              </a:rPr>
              <a:t>すなわち、そのロットの代表となる製剤のみについて実施しているのです。</a:t>
            </a:r>
          </a:p>
          <a:p>
            <a:pPr algn="just"/>
            <a:r>
              <a:rPr lang="ja-JP" altLang="en-US" sz="1200" dirty="0">
                <a:solidFill>
                  <a:schemeClr val="tx1"/>
                </a:solidFill>
                <a:latin typeface="ＭＳ Ｐゴシック" panose="020B0600070205080204" pitchFamily="50" charset="-128"/>
                <a:ea typeface="ＭＳ Ｐゴシック" panose="020B0600070205080204" pitchFamily="50" charset="-128"/>
              </a:rPr>
              <a:t>つまり、ある意味、患者さんや医療機関の方々にお届けできる個々の医薬品そのものは</a:t>
            </a:r>
            <a:r>
              <a:rPr lang="en-US" altLang="ja-JP" sz="1200" dirty="0">
                <a:solidFill>
                  <a:schemeClr val="tx1"/>
                </a:solidFill>
                <a:latin typeface="ＭＳ Ｐゴシック" panose="020B0600070205080204" pitchFamily="50" charset="-128"/>
                <a:ea typeface="ＭＳ Ｐゴシック" panose="020B0600070205080204" pitchFamily="50" charset="-128"/>
              </a:rPr>
              <a:t>｢</a:t>
            </a:r>
            <a:r>
              <a:rPr lang="ja-JP" altLang="en-US" sz="1200" dirty="0">
                <a:solidFill>
                  <a:schemeClr val="tx1"/>
                </a:solidFill>
                <a:latin typeface="ＭＳ Ｐゴシック" panose="020B0600070205080204" pitchFamily="50" charset="-128"/>
                <a:ea typeface="ＭＳ Ｐゴシック" panose="020B0600070205080204" pitchFamily="50" charset="-128"/>
              </a:rPr>
              <a:t>無試験検査品</a:t>
            </a:r>
            <a:r>
              <a:rPr lang="en-US" altLang="ja-JP" sz="1200" dirty="0">
                <a:solidFill>
                  <a:schemeClr val="tx1"/>
                </a:solidFill>
                <a:latin typeface="ＭＳ Ｐゴシック" panose="020B0600070205080204" pitchFamily="50" charset="-128"/>
                <a:ea typeface="ＭＳ Ｐゴシック" panose="020B0600070205080204" pitchFamily="50" charset="-128"/>
              </a:rPr>
              <a:t>｣</a:t>
            </a:r>
            <a:r>
              <a:rPr lang="ja-JP" altLang="en-US" sz="1200" dirty="0">
                <a:solidFill>
                  <a:schemeClr val="tx1"/>
                </a:solidFill>
                <a:latin typeface="ＭＳ Ｐゴシック" panose="020B0600070205080204" pitchFamily="50" charset="-128"/>
                <a:ea typeface="ＭＳ Ｐゴシック" panose="020B0600070205080204" pitchFamily="50" charset="-128"/>
              </a:rPr>
              <a:t>なのです。そして更に言えば、患者さんや医療機関の方々にお届けできる医薬品の品質は、その特性から、製造や試験等の種々の記録</a:t>
            </a:r>
            <a:r>
              <a:rPr lang="en-US" altLang="ja-JP" sz="1200" dirty="0">
                <a:solidFill>
                  <a:schemeClr val="tx1"/>
                </a:solidFill>
                <a:latin typeface="ＭＳ Ｐゴシック" panose="020B0600070205080204" pitchFamily="50" charset="-128"/>
                <a:ea typeface="ＭＳ Ｐゴシック" panose="020B0600070205080204" pitchFamily="50" charset="-128"/>
              </a:rPr>
              <a:t>(</a:t>
            </a:r>
            <a:r>
              <a:rPr lang="ja-JP" altLang="en-US" sz="1200" dirty="0">
                <a:solidFill>
                  <a:schemeClr val="tx1"/>
                </a:solidFill>
                <a:latin typeface="ＭＳ Ｐゴシック" panose="020B0600070205080204" pitchFamily="50" charset="-128"/>
                <a:ea typeface="ＭＳ Ｐゴシック" panose="020B0600070205080204" pitchFamily="50" charset="-128"/>
              </a:rPr>
              <a:t>データ</a:t>
            </a:r>
            <a:r>
              <a:rPr lang="en-US" altLang="ja-JP" sz="1200" dirty="0">
                <a:solidFill>
                  <a:schemeClr val="tx1"/>
                </a:solidFill>
                <a:latin typeface="ＭＳ Ｐゴシック" panose="020B0600070205080204" pitchFamily="50" charset="-128"/>
                <a:ea typeface="ＭＳ Ｐゴシック" panose="020B0600070205080204" pitchFamily="50" charset="-128"/>
              </a:rPr>
              <a:t>)</a:t>
            </a:r>
            <a:r>
              <a:rPr lang="ja-JP" altLang="en-US" sz="1200" dirty="0">
                <a:solidFill>
                  <a:schemeClr val="tx1"/>
                </a:solidFill>
                <a:latin typeface="ＭＳ Ｐゴシック" panose="020B0600070205080204" pitchFamily="50" charset="-128"/>
                <a:ea typeface="ＭＳ Ｐゴシック" panose="020B0600070205080204" pitchFamily="50" charset="-128"/>
              </a:rPr>
              <a:t>によって担保されていると言っても過言ではないのです。</a:t>
            </a:r>
            <a:endParaRPr lang="en-US" altLang="ja-JP" sz="1200" dirty="0">
              <a:solidFill>
                <a:schemeClr val="tx1"/>
              </a:solidFill>
              <a:latin typeface="ＭＳ Ｐゴシック" panose="020B0600070205080204" pitchFamily="50" charset="-128"/>
              <a:ea typeface="ＭＳ Ｐゴシック" panose="020B0600070205080204" pitchFamily="50" charset="-128"/>
            </a:endParaRPr>
          </a:p>
          <a:p>
            <a:pPr algn="just">
              <a:lnSpc>
                <a:spcPct val="120000"/>
              </a:lnSpc>
            </a:pPr>
            <a:r>
              <a:rPr lang="ja-JP" altLang="en-US" sz="1200" dirty="0">
                <a:solidFill>
                  <a:schemeClr val="tx1"/>
                </a:solidFill>
                <a:latin typeface="ＭＳ Ｐゴシック" panose="020B0600070205080204" pitchFamily="50" charset="-128"/>
                <a:ea typeface="ＭＳ Ｐゴシック" panose="020B0600070205080204" pitchFamily="50" charset="-128"/>
              </a:rPr>
              <a:t>こういう意味で、医薬品に関する記録</a:t>
            </a:r>
            <a:r>
              <a:rPr lang="en-US" altLang="ja-JP" sz="1200" dirty="0">
                <a:solidFill>
                  <a:schemeClr val="tx1"/>
                </a:solidFill>
                <a:latin typeface="ＭＳ Ｐゴシック" panose="020B0600070205080204" pitchFamily="50" charset="-128"/>
                <a:ea typeface="ＭＳ Ｐゴシック" panose="020B0600070205080204" pitchFamily="50" charset="-128"/>
              </a:rPr>
              <a:t>(</a:t>
            </a:r>
            <a:r>
              <a:rPr lang="ja-JP" altLang="en-US" sz="1200" dirty="0">
                <a:solidFill>
                  <a:schemeClr val="tx1"/>
                </a:solidFill>
                <a:latin typeface="ＭＳ Ｐゴシック" panose="020B0600070205080204" pitchFamily="50" charset="-128"/>
                <a:ea typeface="ＭＳ Ｐゴシック" panose="020B0600070205080204" pitchFamily="50" charset="-128"/>
              </a:rPr>
              <a:t>データ</a:t>
            </a:r>
            <a:r>
              <a:rPr lang="en-US" altLang="ja-JP" sz="1200" dirty="0">
                <a:solidFill>
                  <a:schemeClr val="tx1"/>
                </a:solidFill>
                <a:latin typeface="ＭＳ Ｐゴシック" panose="020B0600070205080204" pitchFamily="50" charset="-128"/>
                <a:ea typeface="ＭＳ Ｐゴシック" panose="020B0600070205080204" pitchFamily="50" charset="-128"/>
              </a:rPr>
              <a:t>)</a:t>
            </a:r>
            <a:r>
              <a:rPr lang="ja-JP" altLang="en-US" sz="1200" dirty="0">
                <a:solidFill>
                  <a:schemeClr val="tx1"/>
                </a:solidFill>
                <a:latin typeface="ＭＳ Ｐゴシック" panose="020B0600070205080204" pitchFamily="50" charset="-128"/>
                <a:ea typeface="ＭＳ Ｐゴシック" panose="020B0600070205080204" pitchFamily="50" charset="-128"/>
              </a:rPr>
              <a:t>の完全性･一貫性･正確性を確保することは、患者さんや医療機関の方々に対するコミットメントであると言えるでしょう。</a:t>
            </a:r>
            <a:endParaRPr lang="en-US" altLang="ja-JP" sz="1200" dirty="0">
              <a:solidFill>
                <a:schemeClr val="tx1"/>
              </a:solidFill>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10"/>
          </p:nvPr>
        </p:nvSpPr>
        <p:spPr/>
        <p:txBody>
          <a:bodyPr/>
          <a:lstStyle/>
          <a:p>
            <a:fld id="{646F6602-E159-430C-8CD0-B6EDC046C21E}" type="slidenum">
              <a:rPr kumimoji="1" lang="ja-JP" altLang="en-US" smtClean="0"/>
              <a:t>4</a:t>
            </a:fld>
            <a:endParaRPr kumimoji="1" lang="ja-JP" altLang="en-US"/>
          </a:p>
        </p:txBody>
      </p:sp>
    </p:spTree>
    <p:extLst>
      <p:ext uri="{BB962C8B-B14F-4D97-AF65-F5344CB8AC3E}">
        <p14:creationId xmlns:p14="http://schemas.microsoft.com/office/powerpoint/2010/main" val="679854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38225" y="322263"/>
            <a:ext cx="4729163" cy="2660650"/>
          </a:xfrm>
        </p:spPr>
      </p:sp>
      <p:sp>
        <p:nvSpPr>
          <p:cNvPr id="3" name="ノート プレースホルダー 2"/>
          <p:cNvSpPr>
            <a:spLocks noGrp="1"/>
          </p:cNvSpPr>
          <p:nvPr>
            <p:ph type="body" idx="1"/>
          </p:nvPr>
        </p:nvSpPr>
        <p:spPr/>
        <p:txBody>
          <a:bodyPr/>
          <a:lstStyle/>
          <a:p>
            <a:pPr algn="just"/>
            <a:r>
              <a:rPr lang="en-US" altLang="ja-JP" sz="1200" dirty="0">
                <a:solidFill>
                  <a:schemeClr val="tx1"/>
                </a:solidFill>
                <a:latin typeface="ＭＳ Ｐゴシック" panose="020B0600070205080204" pitchFamily="50" charset="-128"/>
                <a:ea typeface="ＭＳ Ｐゴシック" panose="020B0600070205080204" pitchFamily="50" charset="-128"/>
              </a:rPr>
              <a:t>｢</a:t>
            </a:r>
            <a:r>
              <a:rPr lang="ja-JP" altLang="en-US" sz="1200" dirty="0">
                <a:solidFill>
                  <a:schemeClr val="tx1"/>
                </a:solidFill>
                <a:latin typeface="ＭＳ Ｐゴシック" panose="020B0600070205080204" pitchFamily="50" charset="-128"/>
                <a:ea typeface="ＭＳ Ｐゴシック" panose="020B0600070205080204" pitchFamily="50" charset="-128"/>
              </a:rPr>
              <a:t>なぜ、データの完全性は必要なのか？なぜ、データが完全で一貫性があり正確であるよう対応しなければならないか？</a:t>
            </a:r>
            <a:r>
              <a:rPr lang="en-US" altLang="ja-JP" sz="1200" dirty="0">
                <a:solidFill>
                  <a:schemeClr val="tx1"/>
                </a:solidFill>
                <a:latin typeface="ＭＳ Ｐゴシック" panose="020B0600070205080204" pitchFamily="50" charset="-128"/>
                <a:ea typeface="ＭＳ Ｐゴシック" panose="020B0600070205080204" pitchFamily="50" charset="-128"/>
              </a:rPr>
              <a:t>｣</a:t>
            </a:r>
          </a:p>
          <a:p>
            <a:pPr algn="just"/>
            <a:r>
              <a:rPr lang="ja-JP" altLang="en-US" sz="1200" dirty="0">
                <a:solidFill>
                  <a:schemeClr val="tx1"/>
                </a:solidFill>
                <a:latin typeface="ＭＳ Ｐゴシック" panose="020B0600070205080204" pitchFamily="50" charset="-128"/>
                <a:ea typeface="ＭＳ Ｐゴシック" panose="020B0600070205080204" pitchFamily="50" charset="-128"/>
              </a:rPr>
              <a:t>それは、先に述べた患者さんや医療機関の方々に対するコミットメントを着実に履行するために必要なのです。</a:t>
            </a:r>
          </a:p>
          <a:p>
            <a:pPr algn="just"/>
            <a:r>
              <a:rPr lang="ja-JP" altLang="en-US" sz="1200" dirty="0">
                <a:solidFill>
                  <a:schemeClr val="tx1"/>
                </a:solidFill>
                <a:latin typeface="ＭＳ Ｐゴシック" panose="020B0600070205080204" pitchFamily="50" charset="-128"/>
                <a:ea typeface="ＭＳ Ｐゴシック" panose="020B0600070205080204" pitchFamily="50" charset="-128"/>
              </a:rPr>
              <a:t>皆様ご存じのように、医薬品の製造･販売にかかる意思決定は、すべてデータに基づいて実行されています。</a:t>
            </a:r>
          </a:p>
          <a:p>
            <a:pPr algn="just"/>
            <a:r>
              <a:rPr lang="ja-JP" altLang="en-US" sz="1200" dirty="0">
                <a:solidFill>
                  <a:schemeClr val="tx1"/>
                </a:solidFill>
                <a:latin typeface="ＭＳ Ｐゴシック" panose="020B0600070205080204" pitchFamily="50" charset="-128"/>
                <a:ea typeface="ＭＳ Ｐゴシック" panose="020B0600070205080204" pitchFamily="50" charset="-128"/>
              </a:rPr>
              <a:t>これは･･･</a:t>
            </a:r>
            <a:r>
              <a:rPr lang="ja-JP" altLang="en-US" sz="1200" dirty="0" smtClean="0">
                <a:solidFill>
                  <a:schemeClr val="tx1"/>
                </a:solidFill>
                <a:latin typeface="ＭＳ Ｐゴシック" panose="020B0600070205080204" pitchFamily="50" charset="-128"/>
                <a:ea typeface="ＭＳ Ｐゴシック" panose="020B0600070205080204" pitchFamily="50" charset="-128"/>
              </a:rPr>
              <a:t>･</a:t>
            </a:r>
            <a:r>
              <a:rPr lang="ja-JP" altLang="en-US" sz="1200" baseline="0" dirty="0" smtClean="0">
                <a:solidFill>
                  <a:schemeClr val="tx1"/>
                </a:solidFill>
                <a:latin typeface="ＭＳ Ｐゴシック" panose="020B0600070205080204" pitchFamily="50" charset="-128"/>
                <a:ea typeface="ＭＳ Ｐゴシック" panose="020B0600070205080204" pitchFamily="50" charset="-128"/>
              </a:rPr>
              <a:t>　　</a:t>
            </a:r>
            <a:r>
              <a:rPr lang="ja-JP" altLang="en-US" sz="1200" dirty="0" smtClean="0">
                <a:solidFill>
                  <a:schemeClr val="tx1"/>
                </a:solidFill>
                <a:latin typeface="ＭＳ Ｐゴシック" panose="020B0600070205080204" pitchFamily="50" charset="-128"/>
                <a:ea typeface="ＭＳ Ｐゴシック" panose="020B0600070205080204" pitchFamily="50" charset="-128"/>
              </a:rPr>
              <a:t>① </a:t>
            </a:r>
            <a:r>
              <a:rPr lang="ja-JP" altLang="en-US" sz="1200" dirty="0">
                <a:solidFill>
                  <a:schemeClr val="tx1"/>
                </a:solidFill>
                <a:latin typeface="ＭＳ Ｐゴシック" panose="020B0600070205080204" pitchFamily="50" charset="-128"/>
                <a:ea typeface="ＭＳ Ｐゴシック" panose="020B0600070205080204" pitchFamily="50" charset="-128"/>
              </a:rPr>
              <a:t>データ</a:t>
            </a:r>
            <a:r>
              <a:rPr lang="en-US" altLang="ja-JP" sz="1200" dirty="0">
                <a:solidFill>
                  <a:schemeClr val="tx1"/>
                </a:solidFill>
                <a:latin typeface="ＭＳ Ｐゴシック" panose="020B0600070205080204" pitchFamily="50" charset="-128"/>
                <a:ea typeface="ＭＳ Ｐゴシック" panose="020B0600070205080204" pitchFamily="50" charset="-128"/>
              </a:rPr>
              <a:t>(</a:t>
            </a:r>
            <a:r>
              <a:rPr lang="ja-JP" altLang="en-US" sz="1200" dirty="0">
                <a:solidFill>
                  <a:schemeClr val="tx1"/>
                </a:solidFill>
                <a:latin typeface="ＭＳ Ｐゴシック" panose="020B0600070205080204" pitchFamily="50" charset="-128"/>
                <a:ea typeface="ＭＳ Ｐゴシック" panose="020B0600070205080204" pitchFamily="50" charset="-128"/>
              </a:rPr>
              <a:t>記録</a:t>
            </a:r>
            <a:r>
              <a:rPr lang="en-US" altLang="ja-JP" sz="1200" dirty="0">
                <a:solidFill>
                  <a:schemeClr val="tx1"/>
                </a:solidFill>
                <a:latin typeface="ＭＳ Ｐゴシック" panose="020B0600070205080204" pitchFamily="50" charset="-128"/>
                <a:ea typeface="ＭＳ Ｐゴシック" panose="020B0600070205080204" pitchFamily="50" charset="-128"/>
              </a:rPr>
              <a:t>)</a:t>
            </a:r>
            <a:r>
              <a:rPr lang="ja-JP" altLang="en-US" sz="1200" dirty="0">
                <a:solidFill>
                  <a:schemeClr val="tx1"/>
                </a:solidFill>
                <a:latin typeface="ＭＳ Ｐゴシック" panose="020B0600070205080204" pitchFamily="50" charset="-128"/>
                <a:ea typeface="ＭＳ Ｐゴシック" panose="020B0600070205080204" pitchFamily="50" charset="-128"/>
              </a:rPr>
              <a:t>は医薬品の審査</a:t>
            </a:r>
            <a:r>
              <a:rPr lang="en-US" altLang="ja-JP" sz="1200" dirty="0">
                <a:solidFill>
                  <a:schemeClr val="tx1"/>
                </a:solidFill>
                <a:latin typeface="ＭＳ Ｐゴシック" panose="020B0600070205080204" pitchFamily="50" charset="-128"/>
                <a:ea typeface="ＭＳ Ｐゴシック" panose="020B0600070205080204" pitchFamily="50" charset="-128"/>
              </a:rPr>
              <a:t>(</a:t>
            </a:r>
            <a:r>
              <a:rPr lang="ja-JP" altLang="en-US" sz="1200" dirty="0">
                <a:solidFill>
                  <a:schemeClr val="tx1"/>
                </a:solidFill>
                <a:latin typeface="ＭＳ Ｐゴシック" panose="020B0600070205080204" pitchFamily="50" charset="-128"/>
                <a:ea typeface="ＭＳ Ｐゴシック" panose="020B0600070205080204" pitchFamily="50" charset="-128"/>
              </a:rPr>
              <a:t>査察</a:t>
            </a:r>
            <a:r>
              <a:rPr lang="en-US" altLang="ja-JP" sz="1200" dirty="0">
                <a:solidFill>
                  <a:schemeClr val="tx1"/>
                </a:solidFill>
                <a:latin typeface="ＭＳ Ｐゴシック" panose="020B0600070205080204" pitchFamily="50" charset="-128"/>
                <a:ea typeface="ＭＳ Ｐゴシック" panose="020B0600070205080204" pitchFamily="50" charset="-128"/>
              </a:rPr>
              <a:t>)</a:t>
            </a:r>
            <a:r>
              <a:rPr lang="ja-JP" altLang="en-US" sz="1200" dirty="0">
                <a:solidFill>
                  <a:schemeClr val="tx1"/>
                </a:solidFill>
                <a:latin typeface="ＭＳ Ｐゴシック" panose="020B0600070205080204" pitchFamily="50" charset="-128"/>
                <a:ea typeface="ＭＳ Ｐゴシック" panose="020B0600070205080204" pitchFamily="50" charset="-128"/>
              </a:rPr>
              <a:t>のエビデンスである</a:t>
            </a:r>
            <a:r>
              <a:rPr lang="ja-JP" altLang="en-US" sz="1200" dirty="0" smtClean="0">
                <a:solidFill>
                  <a:schemeClr val="tx1"/>
                </a:solidFill>
                <a:latin typeface="ＭＳ Ｐゴシック" panose="020B0600070205080204" pitchFamily="50" charset="-128"/>
                <a:ea typeface="ＭＳ Ｐゴシック" panose="020B0600070205080204" pitchFamily="50" charset="-128"/>
              </a:rPr>
              <a:t>。</a:t>
            </a:r>
            <a:endParaRPr lang="en-US" altLang="ja-JP" sz="1200" dirty="0" smtClean="0">
              <a:solidFill>
                <a:schemeClr val="tx1"/>
              </a:solidFill>
              <a:latin typeface="ＭＳ Ｐゴシック" panose="020B0600070205080204" pitchFamily="50" charset="-128"/>
              <a:ea typeface="ＭＳ Ｐゴシック" panose="020B0600070205080204" pitchFamily="50" charset="-128"/>
            </a:endParaRPr>
          </a:p>
          <a:p>
            <a:pPr algn="just"/>
            <a:r>
              <a:rPr lang="ja-JP" altLang="en-US" sz="1200" dirty="0" smtClean="0">
                <a:solidFill>
                  <a:schemeClr val="tx1"/>
                </a:solidFill>
                <a:latin typeface="ＭＳ Ｐゴシック" panose="020B0600070205080204" pitchFamily="50" charset="-128"/>
                <a:ea typeface="ＭＳ Ｐゴシック" panose="020B0600070205080204" pitchFamily="50" charset="-128"/>
              </a:rPr>
              <a:t>　　　　　　　　　② </a:t>
            </a:r>
            <a:r>
              <a:rPr lang="ja-JP" altLang="en-US" sz="1200" dirty="0">
                <a:solidFill>
                  <a:schemeClr val="tx1"/>
                </a:solidFill>
                <a:latin typeface="ＭＳ Ｐゴシック" panose="020B0600070205080204" pitchFamily="50" charset="-128"/>
                <a:ea typeface="ＭＳ Ｐゴシック" panose="020B0600070205080204" pitchFamily="50" charset="-128"/>
              </a:rPr>
              <a:t>データ</a:t>
            </a:r>
            <a:r>
              <a:rPr lang="en-US" altLang="ja-JP" sz="1200" dirty="0">
                <a:solidFill>
                  <a:schemeClr val="tx1"/>
                </a:solidFill>
                <a:latin typeface="ＭＳ Ｐゴシック" panose="020B0600070205080204" pitchFamily="50" charset="-128"/>
                <a:ea typeface="ＭＳ Ｐゴシック" panose="020B0600070205080204" pitchFamily="50" charset="-128"/>
              </a:rPr>
              <a:t>(</a:t>
            </a:r>
            <a:r>
              <a:rPr lang="ja-JP" altLang="en-US" sz="1200" dirty="0">
                <a:solidFill>
                  <a:schemeClr val="tx1"/>
                </a:solidFill>
                <a:latin typeface="ＭＳ Ｐゴシック" panose="020B0600070205080204" pitchFamily="50" charset="-128"/>
                <a:ea typeface="ＭＳ Ｐゴシック" panose="020B0600070205080204" pitchFamily="50" charset="-128"/>
              </a:rPr>
              <a:t>記録</a:t>
            </a:r>
            <a:r>
              <a:rPr lang="en-US" altLang="ja-JP" sz="1200" dirty="0">
                <a:solidFill>
                  <a:schemeClr val="tx1"/>
                </a:solidFill>
                <a:latin typeface="ＭＳ Ｐゴシック" panose="020B0600070205080204" pitchFamily="50" charset="-128"/>
                <a:ea typeface="ＭＳ Ｐゴシック" panose="020B0600070205080204" pitchFamily="50" charset="-128"/>
              </a:rPr>
              <a:t>)</a:t>
            </a:r>
            <a:r>
              <a:rPr lang="ja-JP" altLang="en-US" sz="1200" dirty="0">
                <a:solidFill>
                  <a:schemeClr val="tx1"/>
                </a:solidFill>
                <a:latin typeface="ＭＳ Ｐゴシック" panose="020B0600070205080204" pitchFamily="50" charset="-128"/>
                <a:ea typeface="ＭＳ Ｐゴシック" panose="020B0600070205080204" pitchFamily="50" charset="-128"/>
              </a:rPr>
              <a:t>は医薬品の品質のエビデンスである。</a:t>
            </a:r>
          </a:p>
          <a:p>
            <a:pPr algn="just"/>
            <a:r>
              <a:rPr lang="ja-JP" altLang="en-US" sz="1200" dirty="0">
                <a:solidFill>
                  <a:schemeClr val="tx1"/>
                </a:solidFill>
                <a:latin typeface="ＭＳ Ｐゴシック" panose="020B0600070205080204" pitchFamily="50" charset="-128"/>
                <a:ea typeface="ＭＳ Ｐゴシック" panose="020B0600070205080204" pitchFamily="50" charset="-128"/>
              </a:rPr>
              <a:t>････という、基本的な考え方の上に成り立っています。</a:t>
            </a:r>
          </a:p>
          <a:p>
            <a:pPr algn="just"/>
            <a:r>
              <a:rPr lang="ja-JP" altLang="en-US" sz="1200" dirty="0">
                <a:solidFill>
                  <a:schemeClr val="tx1"/>
                </a:solidFill>
                <a:latin typeface="ＭＳ Ｐゴシック" panose="020B0600070205080204" pitchFamily="50" charset="-128"/>
                <a:ea typeface="ＭＳ Ｐゴシック" panose="020B0600070205080204" pitchFamily="50" charset="-128"/>
              </a:rPr>
              <a:t>記録</a:t>
            </a:r>
            <a:r>
              <a:rPr lang="en-US" altLang="ja-JP" sz="1200" dirty="0">
                <a:solidFill>
                  <a:schemeClr val="tx1"/>
                </a:solidFill>
                <a:latin typeface="ＭＳ Ｐゴシック" panose="020B0600070205080204" pitchFamily="50" charset="-128"/>
                <a:ea typeface="ＭＳ Ｐゴシック" panose="020B0600070205080204" pitchFamily="50" charset="-128"/>
              </a:rPr>
              <a:t>(</a:t>
            </a:r>
            <a:r>
              <a:rPr lang="ja-JP" altLang="en-US" sz="1200" dirty="0">
                <a:solidFill>
                  <a:schemeClr val="tx1"/>
                </a:solidFill>
                <a:latin typeface="ＭＳ Ｐゴシック" panose="020B0600070205080204" pitchFamily="50" charset="-128"/>
                <a:ea typeface="ＭＳ Ｐゴシック" panose="020B0600070205080204" pitchFamily="50" charset="-128"/>
              </a:rPr>
              <a:t>データ</a:t>
            </a:r>
            <a:r>
              <a:rPr lang="en-US" altLang="ja-JP" sz="1200" dirty="0">
                <a:solidFill>
                  <a:schemeClr val="tx1"/>
                </a:solidFill>
                <a:latin typeface="ＭＳ Ｐゴシック" panose="020B0600070205080204" pitchFamily="50" charset="-128"/>
                <a:ea typeface="ＭＳ Ｐゴシック" panose="020B0600070205080204" pitchFamily="50" charset="-128"/>
              </a:rPr>
              <a:t>)</a:t>
            </a:r>
            <a:r>
              <a:rPr lang="ja-JP" altLang="en-US" sz="1200" dirty="0">
                <a:solidFill>
                  <a:schemeClr val="tx1"/>
                </a:solidFill>
                <a:latin typeface="ＭＳ Ｐゴシック" panose="020B0600070205080204" pitchFamily="50" charset="-128"/>
                <a:ea typeface="ＭＳ Ｐゴシック" panose="020B0600070205080204" pitchFamily="50" charset="-128"/>
              </a:rPr>
              <a:t>こそが、私たちが手順書通りに作業を実施したとの唯一の証</a:t>
            </a:r>
            <a:r>
              <a:rPr lang="en-US" altLang="ja-JP" sz="1200" dirty="0">
                <a:solidFill>
                  <a:schemeClr val="tx1"/>
                </a:solidFill>
                <a:latin typeface="ＭＳ Ｐゴシック" panose="020B0600070205080204" pitchFamily="50" charset="-128"/>
                <a:ea typeface="ＭＳ Ｐゴシック" panose="020B0600070205080204" pitchFamily="50" charset="-128"/>
              </a:rPr>
              <a:t>(</a:t>
            </a:r>
            <a:r>
              <a:rPr lang="ja-JP" altLang="en-US" sz="1200" dirty="0">
                <a:solidFill>
                  <a:schemeClr val="tx1"/>
                </a:solidFill>
                <a:latin typeface="ＭＳ Ｐゴシック" panose="020B0600070205080204" pitchFamily="50" charset="-128"/>
                <a:ea typeface="ＭＳ Ｐゴシック" panose="020B0600070205080204" pitchFamily="50" charset="-128"/>
              </a:rPr>
              <a:t>あかし</a:t>
            </a:r>
            <a:r>
              <a:rPr lang="en-US" altLang="ja-JP" sz="1200" dirty="0">
                <a:solidFill>
                  <a:schemeClr val="tx1"/>
                </a:solidFill>
                <a:latin typeface="ＭＳ Ｐゴシック" panose="020B0600070205080204" pitchFamily="50" charset="-128"/>
                <a:ea typeface="ＭＳ Ｐゴシック" panose="020B0600070205080204" pitchFamily="50" charset="-128"/>
              </a:rPr>
              <a:t>)</a:t>
            </a:r>
            <a:r>
              <a:rPr lang="ja-JP" altLang="en-US" sz="1200" dirty="0">
                <a:solidFill>
                  <a:schemeClr val="tx1"/>
                </a:solidFill>
                <a:latin typeface="ＭＳ Ｐゴシック" panose="020B0600070205080204" pitchFamily="50" charset="-128"/>
                <a:ea typeface="ＭＳ Ｐゴシック" panose="020B0600070205080204" pitchFamily="50" charset="-128"/>
              </a:rPr>
              <a:t>であり、</a:t>
            </a:r>
            <a:r>
              <a:rPr lang="en-US" altLang="ja-JP" sz="1200" dirty="0">
                <a:solidFill>
                  <a:schemeClr val="tx1"/>
                </a:solidFill>
                <a:latin typeface="ＭＳ Ｐゴシック" panose="020B0600070205080204" pitchFamily="50" charset="-128"/>
                <a:ea typeface="ＭＳ Ｐゴシック" panose="020B0600070205080204" pitchFamily="50" charset="-128"/>
              </a:rPr>
              <a:t>｢</a:t>
            </a:r>
            <a:r>
              <a:rPr lang="ja-JP" altLang="en-US" sz="1200" dirty="0">
                <a:solidFill>
                  <a:schemeClr val="tx1"/>
                </a:solidFill>
                <a:latin typeface="ＭＳ Ｐゴシック" panose="020B0600070205080204" pitchFamily="50" charset="-128"/>
                <a:ea typeface="ＭＳ Ｐゴシック" panose="020B0600070205080204" pitchFamily="50" charset="-128"/>
              </a:rPr>
              <a:t>いつ、誰が、どこで、何を、どのようにしたか</a:t>
            </a:r>
            <a:r>
              <a:rPr lang="en-US" altLang="ja-JP" sz="1200" dirty="0">
                <a:solidFill>
                  <a:schemeClr val="tx1"/>
                </a:solidFill>
                <a:latin typeface="ＭＳ Ｐゴシック" panose="020B0600070205080204" pitchFamily="50" charset="-128"/>
                <a:ea typeface="ＭＳ Ｐゴシック" panose="020B0600070205080204" pitchFamily="50" charset="-128"/>
              </a:rPr>
              <a:t>｣</a:t>
            </a:r>
            <a:r>
              <a:rPr lang="ja-JP" altLang="en-US" sz="1200" dirty="0">
                <a:solidFill>
                  <a:schemeClr val="tx1"/>
                </a:solidFill>
                <a:latin typeface="ＭＳ Ｐゴシック" panose="020B0600070205080204" pitchFamily="50" charset="-128"/>
                <a:ea typeface="ＭＳ Ｐゴシック" panose="020B0600070205080204" pitchFamily="50" charset="-128"/>
              </a:rPr>
              <a:t>を証明するものであり、もし記録</a:t>
            </a:r>
            <a:r>
              <a:rPr lang="en-US" altLang="ja-JP" sz="1200" dirty="0">
                <a:solidFill>
                  <a:schemeClr val="tx1"/>
                </a:solidFill>
                <a:latin typeface="ＭＳ Ｐゴシック" panose="020B0600070205080204" pitchFamily="50" charset="-128"/>
                <a:ea typeface="ＭＳ Ｐゴシック" panose="020B0600070205080204" pitchFamily="50" charset="-128"/>
              </a:rPr>
              <a:t>(</a:t>
            </a:r>
            <a:r>
              <a:rPr lang="ja-JP" altLang="en-US" sz="1200" dirty="0">
                <a:solidFill>
                  <a:schemeClr val="tx1"/>
                </a:solidFill>
                <a:latin typeface="ＭＳ Ｐゴシック" panose="020B0600070205080204" pitchFamily="50" charset="-128"/>
                <a:ea typeface="ＭＳ Ｐゴシック" panose="020B0600070205080204" pitchFamily="50" charset="-128"/>
              </a:rPr>
              <a:t>データ</a:t>
            </a:r>
            <a:r>
              <a:rPr lang="en-US" altLang="ja-JP" sz="1200" dirty="0">
                <a:solidFill>
                  <a:schemeClr val="tx1"/>
                </a:solidFill>
                <a:latin typeface="ＭＳ Ｐゴシック" panose="020B0600070205080204" pitchFamily="50" charset="-128"/>
                <a:ea typeface="ＭＳ Ｐゴシック" panose="020B0600070205080204" pitchFamily="50" charset="-128"/>
              </a:rPr>
              <a:t>)</a:t>
            </a:r>
            <a:r>
              <a:rPr lang="ja-JP" altLang="en-US" sz="1200" dirty="0">
                <a:solidFill>
                  <a:schemeClr val="tx1"/>
                </a:solidFill>
                <a:latin typeface="ＭＳ Ｐゴシック" panose="020B0600070205080204" pitchFamily="50" charset="-128"/>
                <a:ea typeface="ＭＳ Ｐゴシック" panose="020B0600070205080204" pitchFamily="50" charset="-128"/>
              </a:rPr>
              <a:t>が無ければ、あるいは、正しくなければ、</a:t>
            </a:r>
            <a:r>
              <a:rPr lang="en-US" altLang="ja-JP" sz="1200" dirty="0">
                <a:solidFill>
                  <a:schemeClr val="tx1"/>
                </a:solidFill>
                <a:latin typeface="ＭＳ Ｐゴシック" panose="020B0600070205080204" pitchFamily="50" charset="-128"/>
                <a:ea typeface="ＭＳ Ｐゴシック" panose="020B0600070205080204" pitchFamily="50" charset="-128"/>
              </a:rPr>
              <a:t>｢</a:t>
            </a:r>
            <a:r>
              <a:rPr lang="ja-JP" altLang="en-US" sz="1200" dirty="0">
                <a:solidFill>
                  <a:schemeClr val="tx1"/>
                </a:solidFill>
                <a:latin typeface="ＭＳ Ｐゴシック" panose="020B0600070205080204" pitchFamily="50" charset="-128"/>
                <a:ea typeface="ＭＳ Ｐゴシック" panose="020B0600070205080204" pitchFamily="50" charset="-128"/>
              </a:rPr>
              <a:t>実施していない</a:t>
            </a:r>
            <a:r>
              <a:rPr lang="en-US" altLang="ja-JP" sz="1200" dirty="0">
                <a:solidFill>
                  <a:schemeClr val="tx1"/>
                </a:solidFill>
                <a:latin typeface="ＭＳ Ｐゴシック" panose="020B0600070205080204" pitchFamily="50" charset="-128"/>
                <a:ea typeface="ＭＳ Ｐゴシック" panose="020B0600070205080204" pitchFamily="50" charset="-128"/>
              </a:rPr>
              <a:t>｣</a:t>
            </a:r>
            <a:r>
              <a:rPr lang="ja-JP" altLang="en-US" sz="1200" dirty="0">
                <a:solidFill>
                  <a:schemeClr val="tx1"/>
                </a:solidFill>
                <a:latin typeface="ＭＳ Ｐゴシック" panose="020B0600070205080204" pitchFamily="50" charset="-128"/>
                <a:ea typeface="ＭＳ Ｐゴシック" panose="020B0600070205080204" pitchFamily="50" charset="-128"/>
              </a:rPr>
              <a:t>ことと同じになるのです。結果をリアルタイムで紙に手書きしたり、コンピュータ等に入力したもの････これが、患者さんや医療機関の方々に対するコミットメントを着実に履行するために、そして信頼に応えるために必要なものなのです。</a:t>
            </a:r>
          </a:p>
          <a:p>
            <a:pPr algn="just"/>
            <a:r>
              <a:rPr lang="ja-JP" altLang="en-US" sz="1200" dirty="0">
                <a:solidFill>
                  <a:schemeClr val="tx1"/>
                </a:solidFill>
                <a:latin typeface="ＭＳ Ｐゴシック" panose="020B0600070205080204" pitchFamily="50" charset="-128"/>
                <a:ea typeface="ＭＳ Ｐゴシック" panose="020B0600070205080204" pitchFamily="50" charset="-128"/>
              </a:rPr>
              <a:t>もしも、申請</a:t>
            </a:r>
            <a:r>
              <a:rPr lang="en-US" altLang="ja-JP" sz="1200" dirty="0">
                <a:solidFill>
                  <a:schemeClr val="tx1"/>
                </a:solidFill>
                <a:latin typeface="ＭＳ Ｐゴシック" panose="020B0600070205080204" pitchFamily="50" charset="-128"/>
                <a:ea typeface="ＭＳ Ｐゴシック" panose="020B0600070205080204" pitchFamily="50" charset="-128"/>
              </a:rPr>
              <a:t>(</a:t>
            </a:r>
            <a:r>
              <a:rPr lang="ja-JP" altLang="en-US" sz="1200" dirty="0">
                <a:solidFill>
                  <a:schemeClr val="tx1"/>
                </a:solidFill>
                <a:latin typeface="ＭＳ Ｐゴシック" panose="020B0600070205080204" pitchFamily="50" charset="-128"/>
                <a:ea typeface="ＭＳ Ｐゴシック" panose="020B0600070205080204" pitchFamily="50" charset="-128"/>
              </a:rPr>
              <a:t>査察</a:t>
            </a:r>
            <a:r>
              <a:rPr lang="en-US" altLang="ja-JP" sz="1200" dirty="0">
                <a:solidFill>
                  <a:schemeClr val="tx1"/>
                </a:solidFill>
                <a:latin typeface="ＭＳ Ｐゴシック" panose="020B0600070205080204" pitchFamily="50" charset="-128"/>
                <a:ea typeface="ＭＳ Ｐゴシック" panose="020B0600070205080204" pitchFamily="50" charset="-128"/>
              </a:rPr>
              <a:t>)</a:t>
            </a:r>
            <a:r>
              <a:rPr lang="ja-JP" altLang="en-US" sz="1200" dirty="0">
                <a:solidFill>
                  <a:schemeClr val="tx1"/>
                </a:solidFill>
                <a:latin typeface="ＭＳ Ｐゴシック" panose="020B0600070205080204" pitchFamily="50" charset="-128"/>
                <a:ea typeface="ＭＳ Ｐゴシック" panose="020B0600070205080204" pitchFamily="50" charset="-128"/>
              </a:rPr>
              <a:t>等で提出したデータが間違っていたり、あるいは、品質試験のデータが不正に作成されたりしたものであると、有効性及び安全性に問題がある医薬品が承認され市場に流通するという状況が発生し、製薬企業はもちろん、規制当局、ひいては患者さんや医療機関の方々にとって大問題となることは必定です。</a:t>
            </a:r>
          </a:p>
          <a:p>
            <a:pPr algn="just"/>
            <a:r>
              <a:rPr lang="ja-JP" altLang="en-US" sz="1200" dirty="0">
                <a:solidFill>
                  <a:schemeClr val="tx1"/>
                </a:solidFill>
                <a:latin typeface="ＭＳ Ｐゴシック" panose="020B0600070205080204" pitchFamily="50" charset="-128"/>
                <a:ea typeface="ＭＳ Ｐゴシック" panose="020B0600070205080204" pitchFamily="50" charset="-128"/>
              </a:rPr>
              <a:t>だからこそ、私たちは、</a:t>
            </a:r>
            <a:r>
              <a:rPr lang="en-US" altLang="ja-JP" sz="1200" dirty="0">
                <a:solidFill>
                  <a:schemeClr val="tx1"/>
                </a:solidFill>
                <a:latin typeface="ＭＳ Ｐゴシック" panose="020B0600070205080204" pitchFamily="50" charset="-128"/>
                <a:ea typeface="ＭＳ Ｐゴシック" panose="020B0600070205080204" pitchFamily="50" charset="-128"/>
              </a:rPr>
              <a:t>GMP</a:t>
            </a:r>
            <a:r>
              <a:rPr lang="ja-JP" altLang="en-US" sz="1200" dirty="0">
                <a:solidFill>
                  <a:schemeClr val="tx1"/>
                </a:solidFill>
                <a:latin typeface="ＭＳ Ｐゴシック" panose="020B0600070205080204" pitchFamily="50" charset="-128"/>
                <a:ea typeface="ＭＳ Ｐゴシック" panose="020B0600070205080204" pitchFamily="50" charset="-128"/>
              </a:rPr>
              <a:t>組織を作り、正しく記録を残すために会社側</a:t>
            </a:r>
            <a:r>
              <a:rPr lang="en-US" altLang="ja-JP" sz="1200" dirty="0">
                <a:solidFill>
                  <a:schemeClr val="tx1"/>
                </a:solidFill>
                <a:latin typeface="ＭＳ Ｐゴシック" panose="020B0600070205080204" pitchFamily="50" charset="-128"/>
                <a:ea typeface="ＭＳ Ｐゴシック" panose="020B0600070205080204" pitchFamily="50" charset="-128"/>
              </a:rPr>
              <a:t>(</a:t>
            </a:r>
            <a:r>
              <a:rPr lang="ja-JP" altLang="en-US" sz="1200" dirty="0">
                <a:solidFill>
                  <a:schemeClr val="tx1"/>
                </a:solidFill>
                <a:latin typeface="ＭＳ Ｐゴシック" panose="020B0600070205080204" pitchFamily="50" charset="-128"/>
                <a:ea typeface="ＭＳ Ｐゴシック" panose="020B0600070205080204" pitchFamily="50" charset="-128"/>
              </a:rPr>
              <a:t>経営陣</a:t>
            </a:r>
            <a:r>
              <a:rPr lang="en-US" altLang="ja-JP" sz="1200" dirty="0">
                <a:solidFill>
                  <a:schemeClr val="tx1"/>
                </a:solidFill>
                <a:latin typeface="ＭＳ Ｐゴシック" panose="020B0600070205080204" pitchFamily="50" charset="-128"/>
                <a:ea typeface="ＭＳ Ｐゴシック" panose="020B0600070205080204" pitchFamily="50" charset="-128"/>
              </a:rPr>
              <a:t>)</a:t>
            </a:r>
            <a:r>
              <a:rPr lang="ja-JP" altLang="en-US" sz="1200" dirty="0">
                <a:solidFill>
                  <a:schemeClr val="tx1"/>
                </a:solidFill>
                <a:latin typeface="ＭＳ Ｐゴシック" panose="020B0600070205080204" pitchFamily="50" charset="-128"/>
                <a:ea typeface="ＭＳ Ｐゴシック" panose="020B0600070205080204" pitchFamily="50" charset="-128"/>
              </a:rPr>
              <a:t>と従業員が協力してデータの完全性の確保を推進し、製品品質を保証していかなければならないのです。</a:t>
            </a:r>
            <a:endParaRPr kumimoji="1" lang="en-US" altLang="ja-JP" sz="800" dirty="0">
              <a:solidFill>
                <a:schemeClr val="tx1"/>
              </a:solidFill>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10"/>
          </p:nvPr>
        </p:nvSpPr>
        <p:spPr/>
        <p:txBody>
          <a:bodyPr/>
          <a:lstStyle/>
          <a:p>
            <a:fld id="{5D7455C2-5677-48F0-904A-2BDC1EC76E13}" type="slidenum">
              <a:rPr kumimoji="1" lang="ja-JP" altLang="en-US" smtClean="0"/>
              <a:t>5</a:t>
            </a:fld>
            <a:endParaRPr kumimoji="1" lang="ja-JP" altLang="en-US"/>
          </a:p>
        </p:txBody>
      </p:sp>
    </p:spTree>
    <p:extLst>
      <p:ext uri="{BB962C8B-B14F-4D97-AF65-F5344CB8AC3E}">
        <p14:creationId xmlns:p14="http://schemas.microsoft.com/office/powerpoint/2010/main" val="42234139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lang="en-US" altLang="ja-JP" sz="1200" dirty="0">
                <a:solidFill>
                  <a:schemeClr val="tx1"/>
                </a:solidFill>
                <a:latin typeface="ＭＳ Ｐゴシック" panose="020B0600070205080204" pitchFamily="50" charset="-128"/>
                <a:ea typeface="ＭＳ Ｐゴシック" panose="020B0600070205080204" pitchFamily="50" charset="-128"/>
              </a:rPr>
              <a:t>1980</a:t>
            </a:r>
            <a:r>
              <a:rPr lang="ja-JP" altLang="en-US" sz="1200" dirty="0">
                <a:solidFill>
                  <a:schemeClr val="tx1"/>
                </a:solidFill>
                <a:latin typeface="ＭＳ Ｐゴシック" panose="020B0600070205080204" pitchFamily="50" charset="-128"/>
                <a:ea typeface="ＭＳ Ｐゴシック" panose="020B0600070205080204" pitchFamily="50" charset="-128"/>
              </a:rPr>
              <a:t>年代後半、まさにこのようなデータの信頼性が</a:t>
            </a:r>
            <a:r>
              <a:rPr lang="ja-JP" altLang="en-US" sz="1200" dirty="0" smtClean="0">
                <a:solidFill>
                  <a:schemeClr val="tx1"/>
                </a:solidFill>
                <a:latin typeface="ＭＳ Ｐゴシック" panose="020B0600070205080204" pitchFamily="50" charset="-128"/>
                <a:ea typeface="ＭＳ Ｐゴシック" panose="020B0600070205080204" pitchFamily="50" charset="-128"/>
              </a:rPr>
              <a:t>損なわれる状況</a:t>
            </a:r>
            <a:r>
              <a:rPr lang="en-US" altLang="ja-JP" sz="1200" dirty="0" smtClean="0">
                <a:solidFill>
                  <a:schemeClr val="tx1"/>
                </a:solidFill>
                <a:latin typeface="ＭＳ Ｐゴシック" panose="020B0600070205080204" pitchFamily="50" charset="-128"/>
                <a:ea typeface="ＭＳ Ｐゴシック" panose="020B0600070205080204" pitchFamily="50" charset="-128"/>
              </a:rPr>
              <a:t>(Generic</a:t>
            </a:r>
            <a:r>
              <a:rPr lang="en-US" altLang="ja-JP" sz="1200" baseline="0" dirty="0" smtClean="0">
                <a:solidFill>
                  <a:schemeClr val="tx1"/>
                </a:solidFill>
                <a:latin typeface="ＭＳ Ｐゴシック" panose="020B0600070205080204" pitchFamily="50" charset="-128"/>
                <a:ea typeface="ＭＳ Ｐゴシック" panose="020B0600070205080204" pitchFamily="50" charset="-128"/>
              </a:rPr>
              <a:t> Drug Scandal)</a:t>
            </a:r>
            <a:r>
              <a:rPr lang="ja-JP" altLang="en-US" sz="1200" dirty="0" smtClean="0">
                <a:solidFill>
                  <a:schemeClr val="tx1"/>
                </a:solidFill>
                <a:latin typeface="ＭＳ Ｐゴシック" panose="020B0600070205080204" pitchFamily="50" charset="-128"/>
                <a:ea typeface="ＭＳ Ｐゴシック" panose="020B0600070205080204" pitchFamily="50" charset="-128"/>
              </a:rPr>
              <a:t>が</a:t>
            </a:r>
            <a:r>
              <a:rPr lang="ja-JP" altLang="en-US" sz="1200" dirty="0">
                <a:solidFill>
                  <a:schemeClr val="tx1"/>
                </a:solidFill>
                <a:latin typeface="ＭＳ Ｐゴシック" panose="020B0600070205080204" pitchFamily="50" charset="-128"/>
                <a:ea typeface="ＭＳ Ｐゴシック" panose="020B0600070205080204" pitchFamily="50" charset="-128"/>
              </a:rPr>
              <a:t>アメリカ合衆国で発覚しました</a:t>
            </a:r>
            <a:r>
              <a:rPr lang="ja-JP" altLang="en-US" sz="1200" dirty="0" smtClean="0">
                <a:solidFill>
                  <a:schemeClr val="tx1"/>
                </a:solidFill>
                <a:latin typeface="ＭＳ Ｐゴシック" panose="020B0600070205080204" pitchFamily="50" charset="-128"/>
                <a:ea typeface="ＭＳ Ｐゴシック" panose="020B0600070205080204" pitchFamily="50" charset="-128"/>
              </a:rPr>
              <a:t>。</a:t>
            </a:r>
            <a:endParaRPr lang="en-US" altLang="ja-JP" sz="1200" dirty="0" smtClean="0">
              <a:solidFill>
                <a:schemeClr val="tx1"/>
              </a:solidFill>
              <a:latin typeface="ＭＳ Ｐゴシック" panose="020B0600070205080204" pitchFamily="50" charset="-128"/>
              <a:ea typeface="ＭＳ Ｐゴシック" panose="020B0600070205080204" pitchFamily="50" charset="-128"/>
            </a:endParaRPr>
          </a:p>
          <a:p>
            <a:pPr algn="just"/>
            <a:r>
              <a:rPr lang="en-US" altLang="ja-JP" sz="1200" b="0" dirty="0" smtClean="0">
                <a:ln>
                  <a:solidFill>
                    <a:schemeClr val="tx1"/>
                  </a:solidFill>
                </a:ln>
                <a:solidFill>
                  <a:schemeClr val="tx1"/>
                </a:solidFill>
                <a:latin typeface="ＭＳ Ｐゴシック" panose="020B0600070205080204" pitchFamily="50" charset="-128"/>
                <a:ea typeface="ＭＳ Ｐゴシック" panose="020B0600070205080204" pitchFamily="50" charset="-128"/>
                <a:cs typeface="メイリオ"/>
                <a:hlinkClick r:id="rId3"/>
              </a:rPr>
              <a:t>https</a:t>
            </a:r>
            <a:r>
              <a:rPr lang="en-US" altLang="ja-JP" sz="1200" b="0" dirty="0">
                <a:ln>
                  <a:solidFill>
                    <a:schemeClr val="tx1"/>
                  </a:solidFill>
                </a:ln>
                <a:solidFill>
                  <a:schemeClr val="tx1"/>
                </a:solidFill>
                <a:latin typeface="ＭＳ Ｐゴシック" panose="020B0600070205080204" pitchFamily="50" charset="-128"/>
                <a:ea typeface="ＭＳ Ｐゴシック" panose="020B0600070205080204" pitchFamily="50" charset="-128"/>
                <a:cs typeface="メイリオ"/>
                <a:hlinkClick r:id="rId3"/>
              </a:rPr>
              <a:t>://</a:t>
            </a:r>
            <a:r>
              <a:rPr lang="en-US" altLang="ja-JP" sz="1200" b="0" dirty="0" smtClean="0">
                <a:ln>
                  <a:solidFill>
                    <a:schemeClr val="tx1"/>
                  </a:solidFill>
                </a:ln>
                <a:solidFill>
                  <a:schemeClr val="tx1"/>
                </a:solidFill>
                <a:latin typeface="ＭＳ Ｐゴシック" panose="020B0600070205080204" pitchFamily="50" charset="-128"/>
                <a:ea typeface="ＭＳ Ｐゴシック" panose="020B0600070205080204" pitchFamily="50" charset="-128"/>
                <a:cs typeface="メイリオ"/>
                <a:hlinkClick r:id="rId3"/>
              </a:rPr>
              <a:t>www.nytimes.com/1989/10/02/opinion/the-generic-drug-scandal.html</a:t>
            </a:r>
            <a:endParaRPr lang="en-US" altLang="ja-JP" sz="1200" b="0" dirty="0" smtClean="0">
              <a:ln>
                <a:solidFill>
                  <a:schemeClr val="tx1"/>
                </a:solidFill>
              </a:ln>
              <a:solidFill>
                <a:schemeClr val="tx1"/>
              </a:solidFill>
              <a:latin typeface="ＭＳ Ｐゴシック" panose="020B0600070205080204" pitchFamily="50" charset="-128"/>
              <a:ea typeface="ＭＳ Ｐゴシック" panose="020B0600070205080204" pitchFamily="50" charset="-128"/>
              <a:cs typeface="メイリオ"/>
            </a:endParaRPr>
          </a:p>
          <a:p>
            <a:pPr algn="just"/>
            <a:r>
              <a:rPr lang="en-US" altLang="ja-JP" sz="1200" b="0" dirty="0" smtClean="0">
                <a:ln>
                  <a:solidFill>
                    <a:schemeClr val="tx1"/>
                  </a:solidFill>
                </a:ln>
                <a:solidFill>
                  <a:schemeClr val="tx1"/>
                </a:solidFill>
                <a:latin typeface="ＭＳ Ｐゴシック" panose="020B0600070205080204" pitchFamily="50" charset="-128"/>
                <a:ea typeface="ＭＳ Ｐゴシック" panose="020B0600070205080204" pitchFamily="50" charset="-128"/>
                <a:cs typeface="メイリオ"/>
                <a:hlinkClick r:id="rId4"/>
              </a:rPr>
              <a:t>https</a:t>
            </a:r>
            <a:r>
              <a:rPr lang="en-US" altLang="ja-JP" sz="1200" b="0" dirty="0">
                <a:ln>
                  <a:solidFill>
                    <a:schemeClr val="tx1"/>
                  </a:solidFill>
                </a:ln>
                <a:solidFill>
                  <a:schemeClr val="tx1"/>
                </a:solidFill>
                <a:latin typeface="ＭＳ Ｐゴシック" panose="020B0600070205080204" pitchFamily="50" charset="-128"/>
                <a:ea typeface="ＭＳ Ｐゴシック" panose="020B0600070205080204" pitchFamily="50" charset="-128"/>
                <a:cs typeface="メイリオ"/>
                <a:hlinkClick r:id="rId4"/>
              </a:rPr>
              <a:t>://www.slideshare.net/mswit/a-fda-crisis-history-the-generic-drug-scandal</a:t>
            </a:r>
            <a:endParaRPr lang="en-US" altLang="ja-JP" sz="1200" b="0" dirty="0">
              <a:ln>
                <a:solidFill>
                  <a:schemeClr val="tx1"/>
                </a:solidFill>
              </a:ln>
              <a:solidFill>
                <a:schemeClr val="tx1"/>
              </a:solidFill>
              <a:latin typeface="ＭＳ Ｐゴシック" panose="020B0600070205080204" pitchFamily="50" charset="-128"/>
              <a:ea typeface="ＭＳ Ｐゴシック" panose="020B0600070205080204" pitchFamily="50" charset="-128"/>
              <a:cs typeface="メイリオ"/>
            </a:endParaRPr>
          </a:p>
          <a:p>
            <a:pPr algn="just" defTabSz="1671157">
              <a:defRPr/>
            </a:pPr>
            <a:r>
              <a:rPr lang="ja-JP" altLang="en-US" sz="1200" dirty="0">
                <a:solidFill>
                  <a:schemeClr val="tx1"/>
                </a:solidFill>
                <a:latin typeface="ＭＳ Ｐゴシック" panose="020B0600070205080204" pitchFamily="50" charset="-128"/>
                <a:ea typeface="ＭＳ Ｐゴシック" panose="020B0600070205080204" pitchFamily="50" charset="-128"/>
              </a:rPr>
              <a:t>ここでは････次のような事例</a:t>
            </a:r>
            <a:r>
              <a:rPr lang="en-US" altLang="ja-JP" sz="1200" dirty="0">
                <a:solidFill>
                  <a:schemeClr val="tx1"/>
                </a:solidFill>
                <a:latin typeface="ＭＳ Ｐゴシック" panose="020B0600070205080204" pitchFamily="50" charset="-128"/>
                <a:ea typeface="ＭＳ Ｐゴシック" panose="020B0600070205080204" pitchFamily="50" charset="-128"/>
              </a:rPr>
              <a:t>(</a:t>
            </a:r>
            <a:r>
              <a:rPr lang="ja-JP" altLang="en-US" sz="1200" dirty="0">
                <a:solidFill>
                  <a:schemeClr val="tx1"/>
                </a:solidFill>
                <a:latin typeface="ＭＳ Ｐゴシック" panose="020B0600070205080204" pitchFamily="50" charset="-128"/>
                <a:ea typeface="ＭＳ Ｐゴシック" panose="020B0600070205080204" pitchFamily="50" charset="-128"/>
              </a:rPr>
              <a:t>データの信頼性が損なわれた結果費やされた経費</a:t>
            </a:r>
            <a:r>
              <a:rPr lang="en-US" altLang="ja-JP" sz="1200" dirty="0">
                <a:solidFill>
                  <a:schemeClr val="tx1"/>
                </a:solidFill>
                <a:latin typeface="ＭＳ Ｐゴシック" panose="020B0600070205080204" pitchFamily="50" charset="-128"/>
                <a:ea typeface="ＭＳ Ｐゴシック" panose="020B0600070205080204" pitchFamily="50" charset="-128"/>
              </a:rPr>
              <a:t>(</a:t>
            </a:r>
            <a:r>
              <a:rPr lang="ja-JP" altLang="en-US" sz="1200" dirty="0">
                <a:solidFill>
                  <a:schemeClr val="tx1"/>
                </a:solidFill>
                <a:latin typeface="ＭＳ Ｐゴシック" panose="020B0600070205080204" pitchFamily="50" charset="-128"/>
                <a:ea typeface="ＭＳ Ｐゴシック" panose="020B0600070205080204" pitchFamily="50" charset="-128"/>
              </a:rPr>
              <a:t>当時価</a:t>
            </a:r>
            <a:r>
              <a:rPr lang="en-US" altLang="ja-JP" sz="1200" dirty="0">
                <a:solidFill>
                  <a:schemeClr val="tx1"/>
                </a:solidFill>
                <a:latin typeface="ＭＳ Ｐゴシック" panose="020B0600070205080204" pitchFamily="50" charset="-128"/>
                <a:ea typeface="ＭＳ Ｐゴシック" panose="020B0600070205080204" pitchFamily="50" charset="-128"/>
              </a:rPr>
              <a:t>)</a:t>
            </a:r>
            <a:r>
              <a:rPr lang="ja-JP" altLang="en-US" sz="1200" dirty="0">
                <a:solidFill>
                  <a:schemeClr val="tx1"/>
                </a:solidFill>
                <a:latin typeface="ＭＳ Ｐゴシック" panose="020B0600070205080204" pitchFamily="50" charset="-128"/>
                <a:ea typeface="ＭＳ Ｐゴシック" panose="020B0600070205080204" pitchFamily="50" charset="-128"/>
              </a:rPr>
              <a:t>等</a:t>
            </a:r>
            <a:r>
              <a:rPr lang="en-US" altLang="ja-JP" sz="1200" dirty="0">
                <a:solidFill>
                  <a:schemeClr val="tx1"/>
                </a:solidFill>
                <a:latin typeface="ＭＳ Ｐゴシック" panose="020B0600070205080204" pitchFamily="50" charset="-128"/>
                <a:ea typeface="ＭＳ Ｐゴシック" panose="020B0600070205080204" pitchFamily="50" charset="-128"/>
              </a:rPr>
              <a:t>)</a:t>
            </a:r>
            <a:r>
              <a:rPr lang="ja-JP" altLang="en-US" sz="1200" dirty="0">
                <a:solidFill>
                  <a:schemeClr val="tx1"/>
                </a:solidFill>
                <a:latin typeface="ＭＳ Ｐゴシック" panose="020B0600070205080204" pitchFamily="50" charset="-128"/>
                <a:ea typeface="ＭＳ Ｐゴシック" panose="020B0600070205080204" pitchFamily="50" charset="-128"/>
              </a:rPr>
              <a:t>が示されています</a:t>
            </a:r>
            <a:r>
              <a:rPr lang="ja-JP" altLang="en-US" sz="1200" dirty="0" smtClean="0">
                <a:solidFill>
                  <a:schemeClr val="tx1"/>
                </a:solidFill>
                <a:latin typeface="ＭＳ Ｐゴシック" panose="020B0600070205080204" pitchFamily="50" charset="-128"/>
                <a:ea typeface="ＭＳ Ｐゴシック" panose="020B0600070205080204" pitchFamily="50" charset="-128"/>
              </a:rPr>
              <a:t>。</a:t>
            </a:r>
            <a:endParaRPr lang="en-US" altLang="ja-JP" sz="1200" dirty="0" smtClean="0">
              <a:solidFill>
                <a:schemeClr val="tx1"/>
              </a:solidFill>
              <a:latin typeface="ＭＳ Ｐゴシック" panose="020B0600070205080204" pitchFamily="50" charset="-128"/>
              <a:ea typeface="ＭＳ Ｐゴシック" panose="020B0600070205080204" pitchFamily="50" charset="-128"/>
            </a:endParaRPr>
          </a:p>
          <a:p>
            <a:pPr algn="just" defTabSz="1671157">
              <a:defRPr/>
            </a:pPr>
            <a:endParaRPr lang="en-US" altLang="ja-JP" sz="1200" dirty="0" smtClean="0">
              <a:solidFill>
                <a:schemeClr val="tx1"/>
              </a:solidFill>
              <a:latin typeface="ＭＳ Ｐゴシック" panose="020B0600070205080204" pitchFamily="50" charset="-128"/>
              <a:ea typeface="ＭＳ Ｐゴシック" panose="020B0600070205080204" pitchFamily="50" charset="-128"/>
            </a:endParaRPr>
          </a:p>
          <a:p>
            <a:pPr algn="just" defTabSz="1671157">
              <a:defRPr/>
            </a:pPr>
            <a:r>
              <a:rPr lang="ja-JP" altLang="en-US" sz="1200" dirty="0" smtClean="0">
                <a:solidFill>
                  <a:schemeClr val="tx1"/>
                </a:solidFill>
                <a:latin typeface="ＭＳ Ｐゴシック" panose="020B0600070205080204" pitchFamily="50" charset="-128"/>
                <a:ea typeface="ＭＳ Ｐゴシック" panose="020B0600070205080204" pitchFamily="50" charset="-128"/>
              </a:rPr>
              <a:t>売上損失</a:t>
            </a:r>
            <a:r>
              <a:rPr lang="en-US" altLang="ja-JP" sz="1200" dirty="0" smtClean="0">
                <a:solidFill>
                  <a:schemeClr val="tx1"/>
                </a:solidFill>
                <a:latin typeface="ＭＳ Ｐゴシック" panose="020B0600070205080204" pitchFamily="50" charset="-128"/>
                <a:ea typeface="ＭＳ Ｐゴシック" panose="020B0600070205080204" pitchFamily="50" charset="-128"/>
              </a:rPr>
              <a:t>	</a:t>
            </a:r>
            <a:r>
              <a:rPr lang="ja-JP" altLang="en-US" sz="1200" dirty="0" smtClean="0">
                <a:solidFill>
                  <a:schemeClr val="tx1"/>
                </a:solidFill>
                <a:latin typeface="ＭＳ Ｐゴシック" panose="020B0600070205080204" pitchFamily="50" charset="-128"/>
                <a:ea typeface="ＭＳ Ｐゴシック" panose="020B0600070205080204" pitchFamily="50" charset="-128"/>
              </a:rPr>
              <a:t>：</a:t>
            </a:r>
            <a:r>
              <a:rPr lang="en-US" altLang="ja-JP" sz="1200" dirty="0">
                <a:solidFill>
                  <a:schemeClr val="tx1"/>
                </a:solidFill>
                <a:latin typeface="ＭＳ Ｐゴシック" panose="020B0600070205080204" pitchFamily="50" charset="-128"/>
                <a:ea typeface="ＭＳ Ｐゴシック" panose="020B0600070205080204" pitchFamily="50" charset="-128"/>
              </a:rPr>
              <a:t>$102,000,000</a:t>
            </a:r>
            <a:r>
              <a:rPr lang="ja-JP" altLang="en-US" sz="1200" dirty="0">
                <a:solidFill>
                  <a:schemeClr val="tx1"/>
                </a:solidFill>
                <a:latin typeface="ＭＳ Ｐゴシック" panose="020B0600070205080204" pitchFamily="50" charset="-128"/>
                <a:ea typeface="ＭＳ Ｐゴシック" panose="020B0600070205080204" pitchFamily="50" charset="-128"/>
              </a:rPr>
              <a:t> </a:t>
            </a:r>
            <a:r>
              <a:rPr lang="en-US" altLang="ja-JP" sz="1200" dirty="0">
                <a:solidFill>
                  <a:schemeClr val="tx1"/>
                </a:solidFill>
                <a:latin typeface="ＭＳ Ｐゴシック" panose="020B0600070205080204" pitchFamily="50" charset="-128"/>
                <a:ea typeface="ＭＳ Ｐゴシック" panose="020B0600070205080204" pitchFamily="50" charset="-128"/>
              </a:rPr>
              <a:t>(1989),  $55,000,000 (1990</a:t>
            </a:r>
            <a:r>
              <a:rPr lang="en-US" altLang="ja-JP" sz="1200" dirty="0" smtClean="0">
                <a:solidFill>
                  <a:schemeClr val="tx1"/>
                </a:solidFill>
                <a:latin typeface="ＭＳ Ｐゴシック" panose="020B0600070205080204" pitchFamily="50" charset="-128"/>
                <a:ea typeface="ＭＳ Ｐゴシック" panose="020B0600070205080204" pitchFamily="50" charset="-128"/>
              </a:rPr>
              <a:t>)</a:t>
            </a:r>
          </a:p>
          <a:p>
            <a:pPr algn="just" defTabSz="1671157">
              <a:defRPr/>
            </a:pPr>
            <a:r>
              <a:rPr lang="ja-JP" altLang="en-US" sz="1200" dirty="0" smtClean="0">
                <a:solidFill>
                  <a:schemeClr val="tx1"/>
                </a:solidFill>
                <a:latin typeface="ＭＳ Ｐゴシック" panose="020B0600070205080204" pitchFamily="50" charset="-128"/>
                <a:ea typeface="ＭＳ Ｐゴシック" panose="020B0600070205080204" pitchFamily="50" charset="-128"/>
              </a:rPr>
              <a:t>従業員</a:t>
            </a:r>
            <a:r>
              <a:rPr lang="ja-JP" altLang="en-US" sz="1200" dirty="0">
                <a:solidFill>
                  <a:schemeClr val="tx1"/>
                </a:solidFill>
                <a:latin typeface="ＭＳ Ｐゴシック" panose="020B0600070205080204" pitchFamily="50" charset="-128"/>
                <a:ea typeface="ＭＳ Ｐゴシック" panose="020B0600070205080204" pitchFamily="50" charset="-128"/>
              </a:rPr>
              <a:t>解雇	</a:t>
            </a:r>
            <a:r>
              <a:rPr lang="ja-JP" altLang="en-US" sz="1200" dirty="0" smtClean="0">
                <a:solidFill>
                  <a:schemeClr val="tx1"/>
                </a:solidFill>
                <a:latin typeface="ＭＳ Ｐゴシック" panose="020B0600070205080204" pitchFamily="50" charset="-128"/>
                <a:ea typeface="ＭＳ Ｐゴシック" panose="020B0600070205080204" pitchFamily="50" charset="-128"/>
              </a:rPr>
              <a:t>：</a:t>
            </a:r>
            <a:r>
              <a:rPr lang="en-US" altLang="ja-JP" sz="1200" dirty="0">
                <a:solidFill>
                  <a:schemeClr val="tx1"/>
                </a:solidFill>
                <a:latin typeface="ＭＳ Ｐゴシック" panose="020B0600070205080204" pitchFamily="50" charset="-128"/>
                <a:ea typeface="ＭＳ Ｐゴシック" panose="020B0600070205080204" pitchFamily="50" charset="-128"/>
              </a:rPr>
              <a:t>900</a:t>
            </a:r>
            <a:r>
              <a:rPr lang="ja-JP" altLang="en-US" sz="1200" dirty="0">
                <a:solidFill>
                  <a:schemeClr val="tx1"/>
                </a:solidFill>
                <a:latin typeface="ＭＳ Ｐゴシック" panose="020B0600070205080204" pitchFamily="50" charset="-128"/>
                <a:ea typeface="ＭＳ Ｐゴシック" panose="020B0600070205080204" pitchFamily="50" charset="-128"/>
              </a:rPr>
              <a:t>人⇒</a:t>
            </a:r>
            <a:r>
              <a:rPr lang="en-US" altLang="ja-JP" sz="1200" dirty="0">
                <a:solidFill>
                  <a:schemeClr val="tx1"/>
                </a:solidFill>
                <a:latin typeface="ＭＳ Ｐゴシック" panose="020B0600070205080204" pitchFamily="50" charset="-128"/>
                <a:ea typeface="ＭＳ Ｐゴシック" panose="020B0600070205080204" pitchFamily="50" charset="-128"/>
              </a:rPr>
              <a:t>450</a:t>
            </a:r>
            <a:r>
              <a:rPr lang="ja-JP" altLang="en-US" sz="1200" dirty="0" smtClean="0">
                <a:solidFill>
                  <a:schemeClr val="tx1"/>
                </a:solidFill>
                <a:latin typeface="ＭＳ Ｐゴシック" panose="020B0600070205080204" pitchFamily="50" charset="-128"/>
                <a:ea typeface="ＭＳ Ｐゴシック" panose="020B0600070205080204" pitchFamily="50" charset="-128"/>
              </a:rPr>
              <a:t>人</a:t>
            </a:r>
            <a:endParaRPr lang="en-US" altLang="ja-JP" sz="1200" dirty="0" smtClean="0">
              <a:solidFill>
                <a:schemeClr val="tx1"/>
              </a:solidFill>
              <a:latin typeface="ＭＳ Ｐゴシック" panose="020B0600070205080204" pitchFamily="50" charset="-128"/>
              <a:ea typeface="ＭＳ Ｐゴシック" panose="020B0600070205080204" pitchFamily="50" charset="-128"/>
            </a:endParaRPr>
          </a:p>
          <a:p>
            <a:pPr algn="just" defTabSz="1671157">
              <a:defRPr/>
            </a:pPr>
            <a:r>
              <a:rPr lang="ja-JP" altLang="en-US" sz="1200" dirty="0" smtClean="0">
                <a:solidFill>
                  <a:schemeClr val="tx1"/>
                </a:solidFill>
                <a:latin typeface="ＭＳ Ｐゴシック" panose="020B0600070205080204" pitchFamily="50" charset="-128"/>
                <a:ea typeface="ＭＳ Ｐゴシック" panose="020B0600070205080204" pitchFamily="50" charset="-128"/>
              </a:rPr>
              <a:t>刑事</a:t>
            </a:r>
            <a:r>
              <a:rPr lang="ja-JP" altLang="en-US" sz="1200" dirty="0">
                <a:solidFill>
                  <a:schemeClr val="tx1"/>
                </a:solidFill>
                <a:latin typeface="ＭＳ Ｐゴシック" panose="020B0600070205080204" pitchFamily="50" charset="-128"/>
                <a:ea typeface="ＭＳ Ｐゴシック" panose="020B0600070205080204" pitchFamily="50" charset="-128"/>
              </a:rPr>
              <a:t>及び民事上の罰金	</a:t>
            </a:r>
            <a:r>
              <a:rPr lang="ja-JP" altLang="en-US" sz="1200" dirty="0" smtClean="0">
                <a:solidFill>
                  <a:schemeClr val="tx1"/>
                </a:solidFill>
                <a:latin typeface="ＭＳ Ｐゴシック" panose="020B0600070205080204" pitchFamily="50" charset="-128"/>
                <a:ea typeface="ＭＳ Ｐゴシック" panose="020B0600070205080204" pitchFamily="50" charset="-128"/>
              </a:rPr>
              <a:t>：</a:t>
            </a:r>
            <a:r>
              <a:rPr lang="en-US" altLang="ja-JP" sz="1200" dirty="0">
                <a:solidFill>
                  <a:schemeClr val="tx1"/>
                </a:solidFill>
                <a:latin typeface="ＭＳ Ｐゴシック" panose="020B0600070205080204" pitchFamily="50" charset="-128"/>
                <a:ea typeface="ＭＳ Ｐゴシック" panose="020B0600070205080204" pitchFamily="50" charset="-128"/>
              </a:rPr>
              <a:t>$</a:t>
            </a:r>
            <a:r>
              <a:rPr lang="en-US" altLang="ja-JP" sz="1200" dirty="0" smtClean="0">
                <a:solidFill>
                  <a:schemeClr val="tx1"/>
                </a:solidFill>
                <a:latin typeface="ＭＳ Ｐゴシック" panose="020B0600070205080204" pitchFamily="50" charset="-128"/>
                <a:ea typeface="ＭＳ Ｐゴシック" panose="020B0600070205080204" pitchFamily="50" charset="-128"/>
              </a:rPr>
              <a:t>2,750,000</a:t>
            </a:r>
          </a:p>
          <a:p>
            <a:pPr algn="just" defTabSz="1671157">
              <a:defRPr/>
            </a:pPr>
            <a:r>
              <a:rPr lang="ja-JP" altLang="en-US" sz="1200" dirty="0" smtClean="0">
                <a:solidFill>
                  <a:schemeClr val="tx1"/>
                </a:solidFill>
                <a:latin typeface="ＭＳ Ｐゴシック" panose="020B0600070205080204" pitchFamily="50" charset="-128"/>
                <a:ea typeface="ＭＳ Ｐゴシック" panose="020B0600070205080204" pitchFamily="50" charset="-128"/>
              </a:rPr>
              <a:t>株主</a:t>
            </a:r>
            <a:r>
              <a:rPr lang="ja-JP" altLang="en-US" sz="1200" dirty="0">
                <a:solidFill>
                  <a:schemeClr val="tx1"/>
                </a:solidFill>
                <a:latin typeface="ＭＳ Ｐゴシック" panose="020B0600070205080204" pitchFamily="50" charset="-128"/>
                <a:ea typeface="ＭＳ Ｐゴシック" panose="020B0600070205080204" pitchFamily="50" charset="-128"/>
              </a:rPr>
              <a:t>訴訟の和解金	</a:t>
            </a:r>
            <a:r>
              <a:rPr lang="ja-JP" altLang="en-US" sz="1200" dirty="0" smtClean="0">
                <a:solidFill>
                  <a:schemeClr val="tx1"/>
                </a:solidFill>
                <a:latin typeface="ＭＳ Ｐゴシック" panose="020B0600070205080204" pitchFamily="50" charset="-128"/>
                <a:ea typeface="ＭＳ Ｐゴシック" panose="020B0600070205080204" pitchFamily="50" charset="-128"/>
              </a:rPr>
              <a:t>：</a:t>
            </a:r>
            <a:r>
              <a:rPr lang="en-US" altLang="ja-JP" sz="1200" dirty="0">
                <a:solidFill>
                  <a:schemeClr val="tx1"/>
                </a:solidFill>
                <a:latin typeface="ＭＳ Ｐゴシック" panose="020B0600070205080204" pitchFamily="50" charset="-128"/>
                <a:ea typeface="ＭＳ Ｐゴシック" panose="020B0600070205080204" pitchFamily="50" charset="-128"/>
              </a:rPr>
              <a:t>$</a:t>
            </a:r>
            <a:r>
              <a:rPr lang="en-US" altLang="ja-JP" sz="1200" dirty="0" smtClean="0">
                <a:solidFill>
                  <a:schemeClr val="tx1"/>
                </a:solidFill>
                <a:latin typeface="ＭＳ Ｐゴシック" panose="020B0600070205080204" pitchFamily="50" charset="-128"/>
                <a:ea typeface="ＭＳ Ｐゴシック" panose="020B0600070205080204" pitchFamily="50" charset="-128"/>
              </a:rPr>
              <a:t>2,250,000</a:t>
            </a:r>
          </a:p>
          <a:p>
            <a:pPr algn="just" defTabSz="1671157">
              <a:defRPr/>
            </a:pPr>
            <a:r>
              <a:rPr lang="ja-JP" altLang="en-US" sz="1200" dirty="0" smtClean="0">
                <a:solidFill>
                  <a:schemeClr val="tx1"/>
                </a:solidFill>
                <a:latin typeface="ＭＳ Ｐゴシック" panose="020B0600070205080204" pitchFamily="50" charset="-128"/>
                <a:ea typeface="ＭＳ Ｐゴシック" panose="020B0600070205080204" pitchFamily="50" charset="-128"/>
              </a:rPr>
              <a:t>社外</a:t>
            </a:r>
            <a:r>
              <a:rPr lang="ja-JP" altLang="en-US" sz="1200" dirty="0">
                <a:solidFill>
                  <a:schemeClr val="tx1"/>
                </a:solidFill>
                <a:latin typeface="ＭＳ Ｐゴシック" panose="020B0600070205080204" pitchFamily="50" charset="-128"/>
                <a:ea typeface="ＭＳ Ｐゴシック" panose="020B0600070205080204" pitchFamily="50" charset="-128"/>
              </a:rPr>
              <a:t>監査役及び弁護士</a:t>
            </a:r>
            <a:r>
              <a:rPr lang="ja-JP" altLang="en-US" sz="1200" dirty="0" smtClean="0">
                <a:solidFill>
                  <a:schemeClr val="tx1"/>
                </a:solidFill>
                <a:latin typeface="ＭＳ Ｐゴシック" panose="020B0600070205080204" pitchFamily="50" charset="-128"/>
                <a:ea typeface="ＭＳ Ｐゴシック" panose="020B0600070205080204" pitchFamily="50" charset="-128"/>
              </a:rPr>
              <a:t>費用：</a:t>
            </a:r>
            <a:r>
              <a:rPr lang="ja-JP" altLang="en-US" sz="1200" dirty="0">
                <a:solidFill>
                  <a:schemeClr val="tx1"/>
                </a:solidFill>
                <a:latin typeface="ＭＳ Ｐゴシック" panose="020B0600070205080204" pitchFamily="50" charset="-128"/>
                <a:ea typeface="ＭＳ Ｐゴシック" panose="020B0600070205080204" pitchFamily="50" charset="-128"/>
              </a:rPr>
              <a:t>～</a:t>
            </a:r>
            <a:r>
              <a:rPr lang="en-US" altLang="ja-JP" sz="1200" dirty="0">
                <a:solidFill>
                  <a:schemeClr val="tx1"/>
                </a:solidFill>
                <a:latin typeface="ＭＳ Ｐゴシック" panose="020B0600070205080204" pitchFamily="50" charset="-128"/>
                <a:ea typeface="ＭＳ Ｐゴシック" panose="020B0600070205080204" pitchFamily="50" charset="-128"/>
              </a:rPr>
              <a:t>$</a:t>
            </a:r>
            <a:r>
              <a:rPr lang="en-US" altLang="ja-JP" sz="1200" dirty="0" smtClean="0">
                <a:solidFill>
                  <a:schemeClr val="tx1"/>
                </a:solidFill>
                <a:latin typeface="ＭＳ Ｐゴシック" panose="020B0600070205080204" pitchFamily="50" charset="-128"/>
                <a:ea typeface="ＭＳ Ｐゴシック" panose="020B0600070205080204" pitchFamily="50" charset="-128"/>
              </a:rPr>
              <a:t>5,000,000</a:t>
            </a:r>
          </a:p>
          <a:p>
            <a:pPr algn="just" defTabSz="1671157">
              <a:defRPr/>
            </a:pPr>
            <a:r>
              <a:rPr lang="ja-JP" altLang="en-US" sz="1200" dirty="0" smtClean="0">
                <a:solidFill>
                  <a:schemeClr val="tx1"/>
                </a:solidFill>
                <a:latin typeface="ＭＳ Ｐゴシック" panose="020B0600070205080204" pitchFamily="50" charset="-128"/>
                <a:ea typeface="ＭＳ Ｐゴシック" panose="020B0600070205080204" pitchFamily="50" charset="-128"/>
              </a:rPr>
              <a:t>事業</a:t>
            </a:r>
            <a:r>
              <a:rPr lang="ja-JP" altLang="en-US" sz="1200" dirty="0">
                <a:solidFill>
                  <a:schemeClr val="tx1"/>
                </a:solidFill>
                <a:latin typeface="ＭＳ Ｐゴシック" panose="020B0600070205080204" pitchFamily="50" charset="-128"/>
                <a:ea typeface="ＭＳ Ｐゴシック" panose="020B0600070205080204" pitchFamily="50" charset="-128"/>
              </a:rPr>
              <a:t>運営への障害</a:t>
            </a:r>
            <a:r>
              <a:rPr lang="en-US" altLang="ja-JP" sz="1200" dirty="0">
                <a:solidFill>
                  <a:schemeClr val="tx1"/>
                </a:solidFill>
                <a:latin typeface="ＭＳ Ｐゴシック" panose="020B0600070205080204" pitchFamily="50" charset="-128"/>
                <a:ea typeface="ＭＳ Ｐゴシック" panose="020B0600070205080204" pitchFamily="50" charset="-128"/>
              </a:rPr>
              <a:t>(4</a:t>
            </a:r>
            <a:r>
              <a:rPr lang="ja-JP" altLang="en-US" sz="1200" dirty="0">
                <a:solidFill>
                  <a:schemeClr val="tx1"/>
                </a:solidFill>
                <a:latin typeface="ＭＳ Ｐゴシック" panose="020B0600070205080204" pitchFamily="50" charset="-128"/>
                <a:ea typeface="ＭＳ Ｐゴシック" panose="020B0600070205080204" pitchFamily="50" charset="-128"/>
              </a:rPr>
              <a:t>年間の研究開発費</a:t>
            </a:r>
            <a:r>
              <a:rPr lang="en-US" altLang="ja-JP" sz="1200" dirty="0" smtClean="0">
                <a:solidFill>
                  <a:schemeClr val="tx1"/>
                </a:solidFill>
                <a:latin typeface="ＭＳ Ｐゴシック" panose="020B0600070205080204" pitchFamily="50" charset="-128"/>
                <a:ea typeface="ＭＳ Ｐゴシック" panose="020B0600070205080204" pitchFamily="50" charset="-128"/>
              </a:rPr>
              <a:t>)</a:t>
            </a:r>
            <a:r>
              <a:rPr lang="ja-JP" altLang="en-US" sz="1200" dirty="0" smtClean="0">
                <a:solidFill>
                  <a:schemeClr val="tx1"/>
                </a:solidFill>
                <a:latin typeface="ＭＳ Ｐゴシック" panose="020B0600070205080204" pitchFamily="50" charset="-128"/>
                <a:ea typeface="ＭＳ Ｐゴシック" panose="020B0600070205080204" pitchFamily="50" charset="-128"/>
              </a:rPr>
              <a:t>　：</a:t>
            </a:r>
            <a:r>
              <a:rPr lang="ja-JP" altLang="en-US" sz="1200" dirty="0">
                <a:solidFill>
                  <a:schemeClr val="tx1"/>
                </a:solidFill>
                <a:latin typeface="ＭＳ Ｐゴシック" panose="020B0600070205080204" pitchFamily="50" charset="-128"/>
                <a:ea typeface="ＭＳ Ｐゴシック" panose="020B0600070205080204" pitchFamily="50" charset="-128"/>
              </a:rPr>
              <a:t>算出</a:t>
            </a:r>
            <a:r>
              <a:rPr lang="ja-JP" altLang="en-US" sz="1200" dirty="0" smtClean="0">
                <a:solidFill>
                  <a:schemeClr val="tx1"/>
                </a:solidFill>
                <a:latin typeface="ＭＳ Ｐゴシック" panose="020B0600070205080204" pitchFamily="50" charset="-128"/>
                <a:ea typeface="ＭＳ Ｐゴシック" panose="020B0600070205080204" pitchFamily="50" charset="-128"/>
              </a:rPr>
              <a:t>不可能</a:t>
            </a:r>
            <a:endParaRPr lang="en-US" altLang="ja-JP" sz="1200" dirty="0" smtClean="0">
              <a:solidFill>
                <a:schemeClr val="tx1"/>
              </a:solidFill>
              <a:latin typeface="ＭＳ Ｐゴシック" panose="020B0600070205080204" pitchFamily="50" charset="-128"/>
              <a:ea typeface="ＭＳ Ｐゴシック" panose="020B0600070205080204" pitchFamily="50" charset="-128"/>
            </a:endParaRPr>
          </a:p>
          <a:p>
            <a:pPr algn="just" defTabSz="1671157">
              <a:defRPr/>
            </a:pPr>
            <a:r>
              <a:rPr lang="ja-JP" altLang="en-US" sz="1200" dirty="0" smtClean="0">
                <a:solidFill>
                  <a:schemeClr val="tx1"/>
                </a:solidFill>
                <a:latin typeface="ＭＳ Ｐゴシック" panose="020B0600070205080204" pitchFamily="50" charset="-128"/>
                <a:ea typeface="ＭＳ Ｐゴシック" panose="020B0600070205080204" pitchFamily="50" charset="-128"/>
              </a:rPr>
              <a:t>民事訴訟費</a:t>
            </a:r>
            <a:r>
              <a:rPr lang="en-US" altLang="ja-JP" sz="1200" dirty="0" smtClean="0">
                <a:solidFill>
                  <a:schemeClr val="tx1"/>
                </a:solidFill>
                <a:latin typeface="ＭＳ Ｐゴシック" panose="020B0600070205080204" pitchFamily="50" charset="-128"/>
                <a:ea typeface="ＭＳ Ｐゴシック" panose="020B0600070205080204" pitchFamily="50" charset="-128"/>
              </a:rPr>
              <a:t>	</a:t>
            </a:r>
            <a:r>
              <a:rPr lang="ja-JP" altLang="en-US" sz="1200" dirty="0" smtClean="0">
                <a:solidFill>
                  <a:schemeClr val="tx1"/>
                </a:solidFill>
                <a:latin typeface="ＭＳ Ｐゴシック" panose="020B0600070205080204" pitchFamily="50" charset="-128"/>
                <a:ea typeface="ＭＳ Ｐゴシック" panose="020B0600070205080204" pitchFamily="50" charset="-128"/>
              </a:rPr>
              <a:t>：</a:t>
            </a:r>
            <a:r>
              <a:rPr lang="ja-JP" altLang="en-US" sz="1200" dirty="0">
                <a:solidFill>
                  <a:schemeClr val="tx1"/>
                </a:solidFill>
                <a:latin typeface="ＭＳ Ｐゴシック" panose="020B0600070205080204" pitchFamily="50" charset="-128"/>
                <a:ea typeface="ＭＳ Ｐゴシック" panose="020B0600070205080204" pitchFamily="50" charset="-128"/>
              </a:rPr>
              <a:t>～</a:t>
            </a:r>
            <a:r>
              <a:rPr lang="en-US" altLang="ja-JP" sz="1200" dirty="0">
                <a:solidFill>
                  <a:schemeClr val="tx1"/>
                </a:solidFill>
                <a:latin typeface="ＭＳ Ｐゴシック" panose="020B0600070205080204" pitchFamily="50" charset="-128"/>
                <a:ea typeface="ＭＳ Ｐゴシック" panose="020B0600070205080204" pitchFamily="50" charset="-128"/>
              </a:rPr>
              <a:t>$13,000,000</a:t>
            </a:r>
            <a:endParaRPr lang="ja-JP" altLang="en-US" sz="1200" dirty="0">
              <a:solidFill>
                <a:schemeClr val="tx1"/>
              </a:solidFill>
              <a:latin typeface="ＭＳ Ｐゴシック" panose="020B0600070205080204" pitchFamily="50" charset="-128"/>
              <a:ea typeface="ＭＳ Ｐゴシック" panose="020B0600070205080204" pitchFamily="50" charset="-128"/>
            </a:endParaRPr>
          </a:p>
          <a:p>
            <a:pPr algn="just" defTabSz="1671157">
              <a:defRPr/>
            </a:pPr>
            <a:endParaRPr lang="en-US" altLang="ja-JP" sz="1200" dirty="0" smtClean="0">
              <a:solidFill>
                <a:schemeClr val="tx1"/>
              </a:solidFill>
              <a:latin typeface="ＭＳ Ｐゴシック" panose="020B0600070205080204" pitchFamily="50" charset="-128"/>
              <a:ea typeface="ＭＳ Ｐゴシック" panose="020B0600070205080204" pitchFamily="50" charset="-128"/>
            </a:endParaRPr>
          </a:p>
          <a:p>
            <a:pPr algn="just" defTabSz="1671157">
              <a:defRPr/>
            </a:pPr>
            <a:r>
              <a:rPr lang="ja-JP" altLang="en-US" sz="1200" dirty="0" smtClean="0">
                <a:solidFill>
                  <a:schemeClr val="tx1"/>
                </a:solidFill>
                <a:latin typeface="ＭＳ Ｐゴシック" panose="020B0600070205080204" pitchFamily="50" charset="-128"/>
                <a:ea typeface="ＭＳ Ｐゴシック" panose="020B0600070205080204" pitchFamily="50" charset="-128"/>
              </a:rPr>
              <a:t>そして</a:t>
            </a:r>
            <a:r>
              <a:rPr lang="ja-JP" altLang="en-US" sz="1200" dirty="0">
                <a:solidFill>
                  <a:schemeClr val="tx1"/>
                </a:solidFill>
                <a:latin typeface="ＭＳ Ｐゴシック" panose="020B0600070205080204" pitchFamily="50" charset="-128"/>
                <a:ea typeface="ＭＳ Ｐゴシック" panose="020B0600070205080204" pitchFamily="50" charset="-128"/>
              </a:rPr>
              <a:t>、</a:t>
            </a:r>
            <a:r>
              <a:rPr lang="en-US" altLang="ja-JP" sz="1200" dirty="0">
                <a:solidFill>
                  <a:schemeClr val="tx1"/>
                </a:solidFill>
                <a:latin typeface="ＭＳ Ｐゴシック" panose="020B0600070205080204" pitchFamily="50" charset="-128"/>
                <a:ea typeface="ＭＳ Ｐゴシック" panose="020B0600070205080204" pitchFamily="50" charset="-128"/>
              </a:rPr>
              <a:t>1990</a:t>
            </a:r>
            <a:r>
              <a:rPr lang="ja-JP" altLang="en-US" sz="1200" dirty="0">
                <a:solidFill>
                  <a:schemeClr val="tx1"/>
                </a:solidFill>
                <a:latin typeface="ＭＳ Ｐゴシック" panose="020B0600070205080204" pitchFamily="50" charset="-128"/>
                <a:ea typeface="ＭＳ Ｐゴシック" panose="020B0600070205080204" pitchFamily="50" charset="-128"/>
              </a:rPr>
              <a:t>年代後半には、上述のスキャンダルを受けて「申請データの完全性に関するガイドライン」が発出されました</a:t>
            </a:r>
            <a:r>
              <a:rPr lang="ja-JP" altLang="en-US" sz="1200" dirty="0" smtClean="0">
                <a:solidFill>
                  <a:schemeClr val="tx1"/>
                </a:solidFill>
                <a:latin typeface="ＭＳ Ｐゴシック" panose="020B0600070205080204" pitchFamily="50" charset="-128"/>
                <a:ea typeface="ＭＳ Ｐゴシック" panose="020B0600070205080204" pitchFamily="50" charset="-128"/>
              </a:rPr>
              <a:t>。</a:t>
            </a:r>
            <a:endParaRPr lang="en-US" altLang="ja-JP" sz="1200" dirty="0" smtClean="0">
              <a:solidFill>
                <a:schemeClr val="tx1"/>
              </a:solidFill>
              <a:latin typeface="ＭＳ Ｐゴシック" panose="020B0600070205080204" pitchFamily="50" charset="-128"/>
              <a:ea typeface="ＭＳ Ｐゴシック" panose="020B0600070205080204" pitchFamily="50" charset="-128"/>
            </a:endParaRPr>
          </a:p>
          <a:p>
            <a:pPr algn="just" defTabSz="1671157">
              <a:defRPr/>
            </a:pPr>
            <a:r>
              <a:rPr lang="en-US" altLang="ja-JP" sz="1200" dirty="0" smtClean="0">
                <a:ln>
                  <a:solidFill>
                    <a:schemeClr val="tx1"/>
                  </a:solidFill>
                </a:ln>
                <a:solidFill>
                  <a:schemeClr val="tx1"/>
                </a:solidFill>
                <a:latin typeface="ＭＳ Ｐゴシック" panose="020B0600070205080204" pitchFamily="50" charset="-128"/>
                <a:ea typeface="ＭＳ Ｐゴシック" panose="020B0600070205080204" pitchFamily="50" charset="-128"/>
                <a:cs typeface="メイリオ"/>
                <a:hlinkClick r:id="rId5"/>
              </a:rPr>
              <a:t>https</a:t>
            </a:r>
            <a:r>
              <a:rPr lang="en-US" altLang="ja-JP" sz="1200" dirty="0">
                <a:ln>
                  <a:solidFill>
                    <a:schemeClr val="tx1"/>
                  </a:solidFill>
                </a:ln>
                <a:solidFill>
                  <a:schemeClr val="tx1"/>
                </a:solidFill>
                <a:latin typeface="ＭＳ Ｐゴシック" panose="020B0600070205080204" pitchFamily="50" charset="-128"/>
                <a:ea typeface="ＭＳ Ｐゴシック" panose="020B0600070205080204" pitchFamily="50" charset="-128"/>
                <a:cs typeface="メイリオ"/>
                <a:hlinkClick r:id="rId5"/>
              </a:rPr>
              <a:t>://www.fda.gov/ICECI/EnforcementActions/ApplicationIntegrityPolicy/default.htm</a:t>
            </a:r>
            <a:endParaRPr lang="en-US" altLang="ja-JP" sz="1200" dirty="0">
              <a:ln>
                <a:solidFill>
                  <a:schemeClr val="tx1"/>
                </a:solidFill>
              </a:ln>
              <a:solidFill>
                <a:schemeClr val="tx1"/>
              </a:solidFill>
              <a:latin typeface="ＭＳ Ｐゴシック" panose="020B0600070205080204" pitchFamily="50" charset="-128"/>
              <a:ea typeface="ＭＳ Ｐゴシック" panose="020B0600070205080204" pitchFamily="50" charset="-128"/>
              <a:cs typeface="メイリオ"/>
            </a:endParaRPr>
          </a:p>
          <a:p>
            <a:pPr algn="just" defTabSz="1671157">
              <a:defRPr/>
            </a:pPr>
            <a:r>
              <a:rPr lang="ja-JP" altLang="en-US" sz="1200" dirty="0">
                <a:solidFill>
                  <a:schemeClr val="tx1"/>
                </a:solidFill>
                <a:latin typeface="ＭＳ Ｐゴシック" panose="020B0600070205080204" pitchFamily="50" charset="-128"/>
                <a:ea typeface="ＭＳ Ｐゴシック" panose="020B0600070205080204" pitchFamily="50" charset="-128"/>
              </a:rPr>
              <a:t>更に、</a:t>
            </a:r>
            <a:r>
              <a:rPr lang="en-US" altLang="ja-JP" sz="1200" dirty="0">
                <a:solidFill>
                  <a:schemeClr val="tx1"/>
                </a:solidFill>
                <a:latin typeface="ＭＳ Ｐゴシック" panose="020B0600070205080204" pitchFamily="50" charset="-128"/>
                <a:ea typeface="ＭＳ Ｐゴシック" panose="020B0600070205080204" pitchFamily="50" charset="-128"/>
              </a:rPr>
              <a:t>2010</a:t>
            </a:r>
            <a:r>
              <a:rPr lang="ja-JP" altLang="en-US" sz="1200" dirty="0">
                <a:solidFill>
                  <a:schemeClr val="tx1"/>
                </a:solidFill>
                <a:latin typeface="ＭＳ Ｐゴシック" panose="020B0600070205080204" pitchFamily="50" charset="-128"/>
                <a:ea typeface="ＭＳ Ｐゴシック" panose="020B0600070205080204" pitchFamily="50" charset="-128"/>
              </a:rPr>
              <a:t>年以降、</a:t>
            </a:r>
            <a:r>
              <a:rPr lang="en-US" altLang="ja-JP" sz="1200" dirty="0">
                <a:solidFill>
                  <a:schemeClr val="tx1"/>
                </a:solidFill>
                <a:latin typeface="ＭＳ Ｐゴシック" panose="020B0600070205080204" pitchFamily="50" charset="-128"/>
                <a:ea typeface="ＭＳ Ｐゴシック" panose="020B0600070205080204" pitchFamily="50" charset="-128"/>
              </a:rPr>
              <a:t>FDA</a:t>
            </a:r>
            <a:r>
              <a:rPr lang="ja-JP" altLang="en-US" sz="1200" dirty="0">
                <a:solidFill>
                  <a:schemeClr val="tx1"/>
                </a:solidFill>
                <a:latin typeface="ＭＳ Ｐゴシック" panose="020B0600070205080204" pitchFamily="50" charset="-128"/>
                <a:ea typeface="ＭＳ Ｐゴシック" panose="020B0600070205080204" pitchFamily="50" charset="-128"/>
              </a:rPr>
              <a:t>は特に</a:t>
            </a:r>
            <a:r>
              <a:rPr lang="en-US" altLang="ja-JP" sz="1200" dirty="0">
                <a:solidFill>
                  <a:schemeClr val="tx1"/>
                </a:solidFill>
                <a:latin typeface="ＭＳ Ｐゴシック" panose="020B0600070205080204" pitchFamily="50" charset="-128"/>
                <a:ea typeface="ＭＳ Ｐゴシック" panose="020B0600070205080204" pitchFamily="50" charset="-128"/>
              </a:rPr>
              <a:t>DI</a:t>
            </a:r>
            <a:r>
              <a:rPr lang="ja-JP" altLang="en-US" sz="1200" dirty="0">
                <a:solidFill>
                  <a:schemeClr val="tx1"/>
                </a:solidFill>
                <a:latin typeface="ＭＳ Ｐゴシック" panose="020B0600070205080204" pitchFamily="50" charset="-128"/>
                <a:ea typeface="ＭＳ Ｐゴシック" panose="020B0600070205080204" pitchFamily="50" charset="-128"/>
              </a:rPr>
              <a:t>対応が不十分な大口の供給元であるインドや中国を中心に、</a:t>
            </a:r>
            <a:r>
              <a:rPr lang="en-US" altLang="ja-JP" sz="1200" dirty="0">
                <a:solidFill>
                  <a:schemeClr val="tx1"/>
                </a:solidFill>
                <a:latin typeface="ＭＳ Ｐゴシック" panose="020B0600070205080204" pitchFamily="50" charset="-128"/>
                <a:ea typeface="ＭＳ Ｐゴシック" panose="020B0600070205080204" pitchFamily="50" charset="-128"/>
              </a:rPr>
              <a:t>｢</a:t>
            </a:r>
            <a:r>
              <a:rPr lang="ja-JP" altLang="en-US" sz="12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正しいデータが出せない会社の品質は保証出来ない</a:t>
            </a:r>
            <a:r>
              <a:rPr lang="en-US" altLang="ja-JP" sz="1200" dirty="0">
                <a:solidFill>
                  <a:schemeClr val="tx1"/>
                </a:solidFill>
                <a:latin typeface="ＭＳ Ｐゴシック" panose="020B0600070205080204" pitchFamily="50" charset="-128"/>
                <a:ea typeface="ＭＳ Ｐゴシック" panose="020B0600070205080204" pitchFamily="50" charset="-128"/>
              </a:rPr>
              <a:t>｣</a:t>
            </a:r>
            <a:r>
              <a:rPr lang="ja-JP" altLang="en-US" sz="1200" dirty="0" err="1">
                <a:solidFill>
                  <a:schemeClr val="tx1"/>
                </a:solidFill>
                <a:latin typeface="ＭＳ Ｐゴシック" panose="020B0600070205080204" pitchFamily="50" charset="-128"/>
                <a:ea typeface="ＭＳ Ｐゴシック" panose="020B0600070205080204" pitchFamily="50" charset="-128"/>
              </a:rPr>
              <a:t>、</a:t>
            </a:r>
            <a:r>
              <a:rPr lang="en-US" altLang="ja-JP" sz="1200" dirty="0">
                <a:solidFill>
                  <a:schemeClr val="tx1"/>
                </a:solidFill>
                <a:latin typeface="ＭＳ Ｐゴシック" panose="020B0600070205080204" pitchFamily="50" charset="-128"/>
                <a:ea typeface="ＭＳ Ｐゴシック" panose="020B0600070205080204" pitchFamily="50" charset="-128"/>
              </a:rPr>
              <a:t>｢</a:t>
            </a:r>
            <a:r>
              <a:rPr lang="ja-JP" altLang="en-US" sz="120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供給元での不具合は製品の欠品に直結する</a:t>
            </a:r>
            <a:r>
              <a:rPr lang="en-US" altLang="ja-JP" sz="1200" dirty="0">
                <a:solidFill>
                  <a:schemeClr val="tx1"/>
                </a:solidFill>
                <a:latin typeface="ＭＳ Ｐゴシック" panose="020B0600070205080204" pitchFamily="50" charset="-128"/>
                <a:ea typeface="ＭＳ Ｐゴシック" panose="020B0600070205080204" pitchFamily="50" charset="-128"/>
              </a:rPr>
              <a:t>｣</a:t>
            </a:r>
            <a:r>
              <a:rPr lang="ja-JP" altLang="en-US" sz="1200" dirty="0">
                <a:solidFill>
                  <a:schemeClr val="tx1"/>
                </a:solidFill>
                <a:latin typeface="ＭＳ Ｐゴシック" panose="020B0600070205080204" pitchFamily="50" charset="-128"/>
                <a:ea typeface="ＭＳ Ｐゴシック" panose="020B0600070205080204" pitchFamily="50" charset="-128"/>
              </a:rPr>
              <a:t>との考え方を基に査察を強化していきました。</a:t>
            </a:r>
          </a:p>
        </p:txBody>
      </p:sp>
      <p:sp>
        <p:nvSpPr>
          <p:cNvPr id="4" name="スライド番号プレースホルダー 3"/>
          <p:cNvSpPr>
            <a:spLocks noGrp="1"/>
          </p:cNvSpPr>
          <p:nvPr>
            <p:ph type="sldNum" sz="quarter" idx="10"/>
          </p:nvPr>
        </p:nvSpPr>
        <p:spPr/>
        <p:txBody>
          <a:bodyPr/>
          <a:lstStyle/>
          <a:p>
            <a:fld id="{646F6602-E159-430C-8CD0-B6EDC046C21E}" type="slidenum">
              <a:rPr kumimoji="1" lang="ja-JP" altLang="en-US" smtClean="0"/>
              <a:t>6</a:t>
            </a:fld>
            <a:endParaRPr kumimoji="1" lang="ja-JP" altLang="en-US"/>
          </a:p>
        </p:txBody>
      </p:sp>
    </p:spTree>
    <p:extLst>
      <p:ext uri="{BB962C8B-B14F-4D97-AF65-F5344CB8AC3E}">
        <p14:creationId xmlns:p14="http://schemas.microsoft.com/office/powerpoint/2010/main" val="41982407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lang="ja-JP" altLang="en-US" sz="1200" dirty="0">
                <a:solidFill>
                  <a:schemeClr val="tx1"/>
                </a:solidFill>
                <a:latin typeface="+mn-ea"/>
              </a:rPr>
              <a:t>こちらは、</a:t>
            </a:r>
            <a:r>
              <a:rPr lang="zh-TW" altLang="en-US" sz="1200" dirty="0">
                <a:solidFill>
                  <a:schemeClr val="tx1"/>
                </a:solidFill>
                <a:latin typeface="+mn-ea"/>
              </a:rPr>
              <a:t>製剤</a:t>
            </a:r>
            <a:r>
              <a:rPr lang="ja-JP" altLang="en-US" sz="1200" dirty="0">
                <a:solidFill>
                  <a:schemeClr val="tx1"/>
                </a:solidFill>
                <a:latin typeface="+mn-ea"/>
              </a:rPr>
              <a:t>製造所及び</a:t>
            </a:r>
            <a:r>
              <a:rPr lang="zh-TW" altLang="en-US" sz="1200" dirty="0">
                <a:solidFill>
                  <a:schemeClr val="tx1"/>
                </a:solidFill>
                <a:latin typeface="+mn-ea"/>
              </a:rPr>
              <a:t>原薬製造所</a:t>
            </a:r>
            <a:r>
              <a:rPr lang="ja-JP" altLang="en-US" sz="1200" dirty="0">
                <a:solidFill>
                  <a:schemeClr val="tx1"/>
                </a:solidFill>
                <a:latin typeface="+mn-ea"/>
              </a:rPr>
              <a:t>の査察において、</a:t>
            </a:r>
            <a:r>
              <a:rPr lang="en-US" altLang="ja-JP" sz="1200" dirty="0">
                <a:solidFill>
                  <a:schemeClr val="tx1"/>
                </a:solidFill>
                <a:latin typeface="+mn-ea"/>
              </a:rPr>
              <a:t>FDA</a:t>
            </a:r>
            <a:r>
              <a:rPr lang="ja-JP" altLang="en-US" sz="1200" dirty="0">
                <a:solidFill>
                  <a:schemeClr val="tx1"/>
                </a:solidFill>
                <a:latin typeface="+mn-ea"/>
              </a:rPr>
              <a:t>が発出した</a:t>
            </a:r>
            <a:r>
              <a:rPr lang="en-US" altLang="ja-JP" sz="1200" dirty="0">
                <a:solidFill>
                  <a:schemeClr val="tx1"/>
                </a:solidFill>
                <a:latin typeface="+mn-ea"/>
              </a:rPr>
              <a:t>Warning letter</a:t>
            </a:r>
            <a:r>
              <a:rPr lang="ja-JP" altLang="en-US" sz="1200" dirty="0">
                <a:solidFill>
                  <a:schemeClr val="tx1"/>
                </a:solidFill>
                <a:latin typeface="+mn-ea"/>
              </a:rPr>
              <a:t>における</a:t>
            </a:r>
            <a:r>
              <a:rPr lang="en-US" altLang="ja-JP" sz="1200" dirty="0">
                <a:solidFill>
                  <a:schemeClr val="tx1"/>
                </a:solidFill>
                <a:latin typeface="+mn-ea"/>
              </a:rPr>
              <a:t>DI</a:t>
            </a:r>
            <a:r>
              <a:rPr lang="ja-JP" altLang="en-US" sz="1200" dirty="0">
                <a:solidFill>
                  <a:schemeClr val="tx1"/>
                </a:solidFill>
                <a:latin typeface="+mn-ea"/>
              </a:rPr>
              <a:t>関連の指摘の比率の推移を示しています。</a:t>
            </a:r>
          </a:p>
          <a:p>
            <a:pPr algn="just"/>
            <a:r>
              <a:rPr lang="en-US" altLang="ja-JP" sz="1200" dirty="0">
                <a:solidFill>
                  <a:schemeClr val="tx1"/>
                </a:solidFill>
                <a:latin typeface="+mn-ea"/>
              </a:rPr>
              <a:t>2015</a:t>
            </a:r>
            <a:r>
              <a:rPr lang="ja-JP" altLang="en-US" sz="1200" dirty="0">
                <a:solidFill>
                  <a:schemeClr val="tx1"/>
                </a:solidFill>
                <a:latin typeface="+mn-ea"/>
              </a:rPr>
              <a:t>年から</a:t>
            </a:r>
            <a:r>
              <a:rPr lang="en-US" altLang="ja-JP" sz="1200" dirty="0">
                <a:solidFill>
                  <a:schemeClr val="tx1"/>
                </a:solidFill>
                <a:latin typeface="+mn-ea"/>
              </a:rPr>
              <a:t>Warning letter</a:t>
            </a:r>
            <a:r>
              <a:rPr lang="ja-JP" altLang="en-US" sz="1200" dirty="0">
                <a:solidFill>
                  <a:schemeClr val="tx1"/>
                </a:solidFill>
                <a:latin typeface="+mn-ea"/>
              </a:rPr>
              <a:t>のうち</a:t>
            </a:r>
            <a:r>
              <a:rPr lang="en-US" altLang="ja-JP" sz="1200" dirty="0">
                <a:solidFill>
                  <a:schemeClr val="tx1"/>
                </a:solidFill>
                <a:latin typeface="+mn-ea"/>
              </a:rPr>
              <a:t>DI</a:t>
            </a:r>
            <a:r>
              <a:rPr lang="ja-JP" altLang="ja-JP" sz="1200" dirty="0">
                <a:solidFill>
                  <a:schemeClr val="tx1"/>
                </a:solidFill>
                <a:latin typeface="+mn-ea"/>
              </a:rPr>
              <a:t>関連の指摘</a:t>
            </a:r>
            <a:r>
              <a:rPr lang="ja-JP" altLang="en-US" sz="1200" dirty="0">
                <a:solidFill>
                  <a:schemeClr val="tx1"/>
                </a:solidFill>
                <a:latin typeface="+mn-ea"/>
              </a:rPr>
              <a:t>は</a:t>
            </a:r>
            <a:r>
              <a:rPr lang="ja-JP" altLang="ja-JP" sz="1200" dirty="0">
                <a:solidFill>
                  <a:schemeClr val="tx1"/>
                </a:solidFill>
                <a:latin typeface="+mn-ea"/>
              </a:rPr>
              <a:t>減少傾向で</a:t>
            </a:r>
            <a:r>
              <a:rPr lang="ja-JP" altLang="en-US" sz="1200" dirty="0">
                <a:solidFill>
                  <a:schemeClr val="tx1"/>
                </a:solidFill>
                <a:latin typeface="+mn-ea"/>
              </a:rPr>
              <a:t>は</a:t>
            </a:r>
            <a:r>
              <a:rPr lang="ja-JP" altLang="ja-JP" sz="1200" dirty="0">
                <a:solidFill>
                  <a:schemeClr val="tx1"/>
                </a:solidFill>
                <a:latin typeface="+mn-ea"/>
              </a:rPr>
              <a:t>あ</a:t>
            </a:r>
            <a:r>
              <a:rPr lang="ja-JP" altLang="en-US" sz="1200" dirty="0">
                <a:solidFill>
                  <a:schemeClr val="tx1"/>
                </a:solidFill>
                <a:latin typeface="+mn-ea"/>
              </a:rPr>
              <a:t>りますが，</a:t>
            </a:r>
            <a:r>
              <a:rPr lang="en-US" altLang="ja-JP" sz="1200" dirty="0">
                <a:solidFill>
                  <a:schemeClr val="tx1"/>
                </a:solidFill>
                <a:latin typeface="+mn-ea"/>
              </a:rPr>
              <a:t>2018</a:t>
            </a:r>
            <a:r>
              <a:rPr lang="ja-JP" altLang="en-US" sz="1200" dirty="0">
                <a:solidFill>
                  <a:schemeClr val="tx1"/>
                </a:solidFill>
                <a:latin typeface="+mn-ea"/>
              </a:rPr>
              <a:t>年</a:t>
            </a:r>
            <a:r>
              <a:rPr lang="ja-JP" altLang="ja-JP" sz="1200" dirty="0">
                <a:solidFill>
                  <a:schemeClr val="tx1"/>
                </a:solidFill>
                <a:latin typeface="+mn-ea"/>
              </a:rPr>
              <a:t>現在もなお、「</a:t>
            </a:r>
            <a:r>
              <a:rPr lang="en-US" altLang="ja-JP" sz="1200" dirty="0">
                <a:solidFill>
                  <a:schemeClr val="tx1"/>
                </a:solidFill>
                <a:latin typeface="+mn-ea"/>
              </a:rPr>
              <a:t>DI</a:t>
            </a:r>
            <a:r>
              <a:rPr lang="ja-JP" altLang="ja-JP" sz="1200" dirty="0">
                <a:solidFill>
                  <a:schemeClr val="tx1"/>
                </a:solidFill>
                <a:latin typeface="+mn-ea"/>
              </a:rPr>
              <a:t>関連の指摘</a:t>
            </a:r>
            <a:r>
              <a:rPr lang="ja-JP" altLang="en-US" sz="1200" dirty="0">
                <a:solidFill>
                  <a:schemeClr val="tx1"/>
                </a:solidFill>
                <a:latin typeface="+mn-ea"/>
              </a:rPr>
              <a:t>」は</a:t>
            </a:r>
            <a:r>
              <a:rPr lang="en-US" altLang="ja-JP" sz="1200" dirty="0">
                <a:solidFill>
                  <a:schemeClr val="tx1"/>
                </a:solidFill>
                <a:latin typeface="+mn-ea"/>
              </a:rPr>
              <a:t>4</a:t>
            </a:r>
            <a:r>
              <a:rPr lang="ja-JP" altLang="ja-JP" sz="1200" dirty="0">
                <a:solidFill>
                  <a:schemeClr val="tx1"/>
                </a:solidFill>
                <a:latin typeface="+mn-ea"/>
              </a:rPr>
              <a:t>割を超え</a:t>
            </a:r>
            <a:r>
              <a:rPr lang="ja-JP" altLang="en-US" sz="1200" dirty="0">
                <a:solidFill>
                  <a:schemeClr val="tx1"/>
                </a:solidFill>
                <a:latin typeface="+mn-ea"/>
              </a:rPr>
              <a:t>てい</a:t>
            </a:r>
            <a:r>
              <a:rPr lang="ja-JP" altLang="ja-JP" sz="1200" dirty="0">
                <a:solidFill>
                  <a:schemeClr val="tx1"/>
                </a:solidFill>
                <a:latin typeface="+mn-ea"/>
              </a:rPr>
              <a:t>る</a:t>
            </a:r>
            <a:r>
              <a:rPr lang="ja-JP" altLang="en-US" sz="1200" dirty="0">
                <a:solidFill>
                  <a:schemeClr val="tx1"/>
                </a:solidFill>
                <a:latin typeface="+mn-ea"/>
              </a:rPr>
              <a:t>状況が続いています。</a:t>
            </a:r>
          </a:p>
          <a:p>
            <a:pPr algn="just"/>
            <a:r>
              <a:rPr lang="ja-JP" altLang="en-US" sz="1200" dirty="0">
                <a:solidFill>
                  <a:schemeClr val="tx1"/>
                </a:solidFill>
                <a:latin typeface="+mn-ea"/>
              </a:rPr>
              <a:t>当初の指摘はデータ改ざんや削除等の文書管理に関する内容が多数であったのに対し、近年の指摘はコンピュータ管理・監査証跡・記録の同時性等、文書管理関係以外の領域まで拡大しているのが特徴と言えます。</a:t>
            </a:r>
            <a:endParaRPr lang="en-US" altLang="ja-JP" sz="1200" dirty="0">
              <a:solidFill>
                <a:schemeClr val="tx1"/>
              </a:solidFill>
              <a:latin typeface="+mn-ea"/>
            </a:endParaRPr>
          </a:p>
          <a:p>
            <a:pPr algn="just"/>
            <a:r>
              <a:rPr lang="ja-JP" altLang="en-US" sz="1200" dirty="0">
                <a:solidFill>
                  <a:schemeClr val="tx1"/>
                </a:solidFill>
                <a:latin typeface="+mn-ea"/>
              </a:rPr>
              <a:t>では、国内の状況はどうでしょうか･･････。</a:t>
            </a:r>
          </a:p>
        </p:txBody>
      </p:sp>
      <p:sp>
        <p:nvSpPr>
          <p:cNvPr id="4" name="スライド番号プレースホルダー 3"/>
          <p:cNvSpPr>
            <a:spLocks noGrp="1"/>
          </p:cNvSpPr>
          <p:nvPr>
            <p:ph type="sldNum" sz="quarter" idx="10"/>
          </p:nvPr>
        </p:nvSpPr>
        <p:spPr/>
        <p:txBody>
          <a:bodyPr/>
          <a:lstStyle/>
          <a:p>
            <a:fld id="{646F6602-E159-430C-8CD0-B6EDC046C21E}" type="slidenum">
              <a:rPr kumimoji="1" lang="ja-JP" altLang="en-US" smtClean="0"/>
              <a:t>7</a:t>
            </a:fld>
            <a:endParaRPr kumimoji="1" lang="ja-JP" altLang="en-US"/>
          </a:p>
        </p:txBody>
      </p:sp>
    </p:spTree>
    <p:extLst>
      <p:ext uri="{BB962C8B-B14F-4D97-AF65-F5344CB8AC3E}">
        <p14:creationId xmlns:p14="http://schemas.microsoft.com/office/powerpoint/2010/main" val="41045895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38225" y="322263"/>
            <a:ext cx="4729163" cy="2660650"/>
          </a:xfrm>
        </p:spPr>
      </p:sp>
      <p:sp>
        <p:nvSpPr>
          <p:cNvPr id="3" name="ノート プレースホルダー 2"/>
          <p:cNvSpPr>
            <a:spLocks noGrp="1"/>
          </p:cNvSpPr>
          <p:nvPr>
            <p:ph type="body" idx="1"/>
          </p:nvPr>
        </p:nvSpPr>
        <p:spPr/>
        <p:txBody>
          <a:bodyPr/>
          <a:lstStyle/>
          <a:p>
            <a:pPr algn="just" defTabSz="1671157">
              <a:defRPr/>
            </a:pPr>
            <a:r>
              <a:rPr lang="ja-JP" altLang="en-US" sz="1200" dirty="0">
                <a:latin typeface="ＭＳ Ｐゴシック" panose="020B0600070205080204" pitchFamily="50" charset="-128"/>
                <a:ea typeface="ＭＳ Ｐゴシック" panose="020B0600070205080204" pitchFamily="50" charset="-128"/>
              </a:rPr>
              <a:t>日本では、</a:t>
            </a:r>
            <a:r>
              <a:rPr lang="en-US" altLang="ja-JP" sz="1200" dirty="0">
                <a:latin typeface="ＭＳ Ｐゴシック" panose="020B0600070205080204" pitchFamily="50" charset="-128"/>
                <a:ea typeface="ＭＳ Ｐゴシック" panose="020B0600070205080204" pitchFamily="50" charset="-128"/>
              </a:rPr>
              <a:t>2017</a:t>
            </a:r>
            <a:r>
              <a:rPr lang="ja-JP" altLang="en-US" sz="1200" dirty="0">
                <a:latin typeface="ＭＳ Ｐゴシック" panose="020B0600070205080204" pitchFamily="50" charset="-128"/>
                <a:ea typeface="ＭＳ Ｐゴシック" panose="020B0600070205080204" pitchFamily="50" charset="-128"/>
              </a:rPr>
              <a:t>年の</a:t>
            </a:r>
            <a:r>
              <a:rPr lang="en-US" altLang="ja-JP" sz="1200" dirty="0">
                <a:latin typeface="ＭＳ Ｐゴシック" panose="020B0600070205080204" pitchFamily="50" charset="-128"/>
                <a:ea typeface="ＭＳ Ｐゴシック" panose="020B0600070205080204" pitchFamily="50" charset="-128"/>
              </a:rPr>
              <a:t>『GMP</a:t>
            </a:r>
            <a:r>
              <a:rPr lang="ja-JP" altLang="en-US" sz="1200" dirty="0">
                <a:latin typeface="ＭＳ Ｐゴシック" panose="020B0600070205080204" pitchFamily="50" charset="-128"/>
                <a:ea typeface="ＭＳ Ｐゴシック" panose="020B0600070205080204" pitchFamily="50" charset="-128"/>
              </a:rPr>
              <a:t>事例研究会</a:t>
            </a:r>
            <a:r>
              <a:rPr lang="en-US" altLang="ja-JP" sz="1200" dirty="0">
                <a:latin typeface="ＭＳ Ｐゴシック" panose="020B0600070205080204" pitchFamily="50" charset="-128"/>
                <a:ea typeface="ＭＳ Ｐゴシック" panose="020B0600070205080204" pitchFamily="50" charset="-128"/>
              </a:rPr>
              <a:t>』</a:t>
            </a:r>
            <a:r>
              <a:rPr lang="ja-JP" altLang="en-US" sz="1200" dirty="0">
                <a:latin typeface="ＭＳ Ｐゴシック" panose="020B0600070205080204" pitchFamily="50" charset="-128"/>
                <a:ea typeface="ＭＳ Ｐゴシック" panose="020B0600070205080204" pitchFamily="50" charset="-128"/>
              </a:rPr>
              <a:t>で</a:t>
            </a:r>
            <a:r>
              <a:rPr lang="en-US" altLang="ja-JP" sz="1200" dirty="0">
                <a:latin typeface="ＭＳ Ｐゴシック" panose="020B0600070205080204" pitchFamily="50" charset="-128"/>
                <a:ea typeface="ＭＳ Ｐゴシック" panose="020B0600070205080204" pitchFamily="50" charset="-128"/>
              </a:rPr>
              <a:t>PMDA</a:t>
            </a:r>
            <a:r>
              <a:rPr lang="ja-JP" altLang="en-US" sz="1200" dirty="0">
                <a:latin typeface="ＭＳ Ｐゴシック" panose="020B0600070205080204" pitchFamily="50" charset="-128"/>
                <a:ea typeface="ＭＳ Ｐゴシック" panose="020B0600070205080204" pitchFamily="50" charset="-128"/>
              </a:rPr>
              <a:t>より、</a:t>
            </a:r>
            <a:r>
              <a:rPr lang="en-US" altLang="ja-JP" sz="1200" dirty="0">
                <a:latin typeface="ＭＳ Ｐゴシック" panose="020B0600070205080204" pitchFamily="50" charset="-128"/>
                <a:ea typeface="ＭＳ Ｐゴシック" panose="020B0600070205080204" pitchFamily="50" charset="-128"/>
              </a:rPr>
              <a:t>PMDA</a:t>
            </a:r>
            <a:r>
              <a:rPr lang="ja-JP" altLang="en-US" sz="1200" dirty="0">
                <a:latin typeface="ＭＳ Ｐゴシック" panose="020B0600070205080204" pitchFamily="50" charset="-128"/>
                <a:ea typeface="ＭＳ Ｐゴシック" panose="020B0600070205080204" pitchFamily="50" charset="-128"/>
              </a:rPr>
              <a:t>による</a:t>
            </a:r>
            <a:r>
              <a:rPr lang="en-US" altLang="ja-JP" sz="1200" dirty="0">
                <a:latin typeface="ＭＳ Ｐゴシック" panose="020B0600070205080204" pitchFamily="50" charset="-128"/>
                <a:ea typeface="ＭＳ Ｐゴシック" panose="020B0600070205080204" pitchFamily="50" charset="-128"/>
              </a:rPr>
              <a:t>GMP</a:t>
            </a:r>
            <a:r>
              <a:rPr lang="ja-JP" altLang="en-US" sz="1200" dirty="0">
                <a:latin typeface="ＭＳ Ｐゴシック" panose="020B0600070205080204" pitchFamily="50" charset="-128"/>
                <a:ea typeface="ＭＳ Ｐゴシック" panose="020B0600070205080204" pitchFamily="50" charset="-128"/>
              </a:rPr>
              <a:t>調査の指摘事項で文書管理や記録に関する不備が増加している旨の報告がありました。そして、文書管理や記録に関する不備が、</a:t>
            </a:r>
            <a:r>
              <a:rPr lang="en-US" altLang="ja-JP" sz="1200" dirty="0">
                <a:ln w="0"/>
                <a:effectLst>
                  <a:outerShdw blurRad="38100" dist="19050" dir="2700000" algn="tl" rotWithShape="0">
                    <a:schemeClr val="dk1">
                      <a:alpha val="40000"/>
                    </a:schemeClr>
                  </a:outerShdw>
                </a:effectLst>
                <a:latin typeface="ＭＳ Ｐゴシック" panose="020B0600070205080204" pitchFamily="50" charset="-128"/>
                <a:ea typeface="ＭＳ Ｐゴシック" panose="020B0600070205080204" pitchFamily="50" charset="-128"/>
              </a:rPr>
              <a:t>2016</a:t>
            </a:r>
            <a:r>
              <a:rPr lang="ja-JP" altLang="en-US" sz="1200" dirty="0">
                <a:ln w="0"/>
                <a:effectLst>
                  <a:outerShdw blurRad="38100" dist="19050" dir="2700000" algn="tl" rotWithShape="0">
                    <a:schemeClr val="dk1">
                      <a:alpha val="40000"/>
                    </a:schemeClr>
                  </a:outerShdw>
                </a:effectLst>
                <a:latin typeface="ＭＳ Ｐゴシック" panose="020B0600070205080204" pitchFamily="50" charset="-128"/>
                <a:ea typeface="ＭＳ Ｐゴシック" panose="020B0600070205080204" pitchFamily="50" charset="-128"/>
              </a:rPr>
              <a:t>年の</a:t>
            </a:r>
            <a:r>
              <a:rPr lang="en-US" altLang="ja-JP" sz="1200" dirty="0">
                <a:ln w="0"/>
                <a:effectLst>
                  <a:outerShdw blurRad="38100" dist="19050" dir="2700000" algn="tl" rotWithShape="0">
                    <a:schemeClr val="dk1">
                      <a:alpha val="40000"/>
                    </a:schemeClr>
                  </a:outerShdw>
                </a:effectLst>
                <a:latin typeface="ＭＳ Ｐゴシック" panose="020B0600070205080204" pitchFamily="50" charset="-128"/>
                <a:ea typeface="ＭＳ Ｐゴシック" panose="020B0600070205080204" pitchFamily="50" charset="-128"/>
              </a:rPr>
              <a:t>25</a:t>
            </a:r>
            <a:r>
              <a:rPr lang="ja-JP" altLang="en-US" sz="1200" dirty="0">
                <a:ln w="0"/>
                <a:effectLst>
                  <a:outerShdw blurRad="38100" dist="19050" dir="2700000" algn="tl" rotWithShape="0">
                    <a:schemeClr val="dk1">
                      <a:alpha val="40000"/>
                    </a:schemeClr>
                  </a:outerShdw>
                </a:effectLst>
                <a:latin typeface="ＭＳ Ｐゴシック" panose="020B0600070205080204" pitchFamily="50" charset="-128"/>
                <a:ea typeface="ＭＳ Ｐゴシック" panose="020B0600070205080204" pitchFamily="50" charset="-128"/>
              </a:rPr>
              <a:t>件から</a:t>
            </a:r>
            <a:r>
              <a:rPr lang="en-US" altLang="ja-JP" sz="1200" dirty="0">
                <a:ln w="0"/>
                <a:effectLst>
                  <a:outerShdw blurRad="38100" dist="19050" dir="2700000" algn="tl" rotWithShape="0">
                    <a:schemeClr val="dk1">
                      <a:alpha val="40000"/>
                    </a:schemeClr>
                  </a:outerShdw>
                </a:effectLst>
                <a:latin typeface="ＭＳ Ｐゴシック" panose="020B0600070205080204" pitchFamily="50" charset="-128"/>
                <a:ea typeface="ＭＳ Ｐゴシック" panose="020B0600070205080204" pitchFamily="50" charset="-128"/>
              </a:rPr>
              <a:t>2017</a:t>
            </a:r>
            <a:r>
              <a:rPr lang="ja-JP" altLang="en-US" sz="1200" dirty="0">
                <a:ln w="0"/>
                <a:effectLst>
                  <a:outerShdw blurRad="38100" dist="19050" dir="2700000" algn="tl" rotWithShape="0">
                    <a:schemeClr val="dk1">
                      <a:alpha val="40000"/>
                    </a:schemeClr>
                  </a:outerShdw>
                </a:effectLst>
                <a:latin typeface="ＭＳ Ｐゴシック" panose="020B0600070205080204" pitchFamily="50" charset="-128"/>
                <a:ea typeface="ＭＳ Ｐゴシック" panose="020B0600070205080204" pitchFamily="50" charset="-128"/>
              </a:rPr>
              <a:t>年では</a:t>
            </a:r>
            <a:r>
              <a:rPr lang="en-US" altLang="ja-JP" sz="1200" dirty="0">
                <a:ln w="0"/>
                <a:effectLst>
                  <a:outerShdw blurRad="38100" dist="19050" dir="2700000" algn="tl" rotWithShape="0">
                    <a:schemeClr val="dk1">
                      <a:alpha val="40000"/>
                    </a:schemeClr>
                  </a:outerShdw>
                </a:effectLst>
                <a:latin typeface="ＭＳ Ｐゴシック" panose="020B0600070205080204" pitchFamily="50" charset="-128"/>
                <a:ea typeface="ＭＳ Ｐゴシック" panose="020B0600070205080204" pitchFamily="50" charset="-128"/>
              </a:rPr>
              <a:t>41</a:t>
            </a:r>
            <a:r>
              <a:rPr lang="ja-JP" altLang="en-US" sz="1200" dirty="0">
                <a:ln w="0"/>
                <a:effectLst>
                  <a:outerShdw blurRad="38100" dist="19050" dir="2700000" algn="tl" rotWithShape="0">
                    <a:schemeClr val="dk1">
                      <a:alpha val="40000"/>
                    </a:schemeClr>
                  </a:outerShdw>
                </a:effectLst>
                <a:latin typeface="ＭＳ Ｐゴシック" panose="020B0600070205080204" pitchFamily="50" charset="-128"/>
                <a:ea typeface="ＭＳ Ｐゴシック" panose="020B0600070205080204" pitchFamily="50" charset="-128"/>
              </a:rPr>
              <a:t>件に急増しているとの報告がありました。</a:t>
            </a:r>
          </a:p>
          <a:p>
            <a:pPr algn="just" defTabSz="1671157">
              <a:defRPr/>
            </a:pPr>
            <a:r>
              <a:rPr lang="ja-JP" altLang="en-US" sz="1200" dirty="0">
                <a:latin typeface="ＭＳ Ｐゴシック" panose="020B0600070205080204" pitchFamily="50" charset="-128"/>
                <a:ea typeface="ＭＳ Ｐゴシック" panose="020B0600070205080204" pitchFamily="50" charset="-128"/>
              </a:rPr>
              <a:t>この報告では、</a:t>
            </a:r>
            <a:r>
              <a:rPr lang="en-US" altLang="ja-JP" sz="1200" dirty="0">
                <a:latin typeface="ＭＳ Ｐゴシック" panose="020B0600070205080204" pitchFamily="50" charset="-128"/>
                <a:ea typeface="ＭＳ Ｐゴシック" panose="020B0600070205080204" pitchFamily="50" charset="-128"/>
              </a:rPr>
              <a:t>｢</a:t>
            </a:r>
            <a:r>
              <a:rPr lang="ja-JP" altLang="en-US" sz="1200" dirty="0">
                <a:latin typeface="ＭＳ Ｐゴシック" panose="020B0600070205080204" pitchFamily="50" charset="-128"/>
                <a:ea typeface="ＭＳ Ｐゴシック" panose="020B0600070205080204" pitchFamily="50" charset="-128"/>
              </a:rPr>
              <a:t>データの完全性への対応は</a:t>
            </a:r>
            <a:r>
              <a:rPr lang="en-US" altLang="ja-JP" sz="1200" dirty="0">
                <a:latin typeface="ＭＳ Ｐゴシック" panose="020B0600070205080204" pitchFamily="50" charset="-128"/>
                <a:ea typeface="ＭＳ Ｐゴシック" panose="020B0600070205080204" pitchFamily="50" charset="-128"/>
              </a:rPr>
              <a:t>GMP</a:t>
            </a:r>
            <a:r>
              <a:rPr lang="ja-JP" altLang="en-US" sz="1200" dirty="0">
                <a:latin typeface="ＭＳ Ｐゴシック" panose="020B0600070205080204" pitchFamily="50" charset="-128"/>
                <a:ea typeface="ＭＳ Ｐゴシック" panose="020B0600070205080204" pitchFamily="50" charset="-128"/>
              </a:rPr>
              <a:t>活動として当たり前のことであり、データの</a:t>
            </a:r>
            <a:r>
              <a:rPr lang="ja-JP" altLang="en-US" sz="1200" dirty="0" smtClean="0">
                <a:latin typeface="ＭＳ Ｐゴシック" panose="020B0600070205080204" pitchFamily="50" charset="-128"/>
                <a:ea typeface="ＭＳ Ｐゴシック" panose="020B0600070205080204" pitchFamily="50" charset="-128"/>
              </a:rPr>
              <a:t>完全性に関する企業側の対応が不十分である」との見解が示されています！</a:t>
            </a:r>
            <a:endParaRPr lang="ja-JP" altLang="en-US" sz="1200"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10"/>
          </p:nvPr>
        </p:nvSpPr>
        <p:spPr/>
        <p:txBody>
          <a:bodyPr/>
          <a:lstStyle/>
          <a:p>
            <a:fld id="{646F6602-E159-430C-8CD0-B6EDC046C21E}" type="slidenum">
              <a:rPr kumimoji="1" lang="ja-JP" altLang="en-US" smtClean="0"/>
              <a:t>8</a:t>
            </a:fld>
            <a:endParaRPr kumimoji="1" lang="ja-JP" altLang="en-US"/>
          </a:p>
        </p:txBody>
      </p:sp>
    </p:spTree>
    <p:extLst>
      <p:ext uri="{BB962C8B-B14F-4D97-AF65-F5344CB8AC3E}">
        <p14:creationId xmlns:p14="http://schemas.microsoft.com/office/powerpoint/2010/main" val="22361288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lang="ja-JP" altLang="en-US" sz="1200" dirty="0" smtClean="0">
                <a:solidFill>
                  <a:schemeClr val="tx1"/>
                </a:solidFill>
                <a:latin typeface="ＭＳ Ｐゴシック" panose="020B0600070205080204" pitchFamily="50" charset="-128"/>
                <a:ea typeface="ＭＳ Ｐゴシック" panose="020B0600070205080204" pitchFamily="50" charset="-128"/>
              </a:rPr>
              <a:t>もし、データの完全性への対応を疎かにするとどうなるでしょうか？</a:t>
            </a:r>
            <a:endParaRPr lang="en-US" altLang="ja-JP" sz="1200" dirty="0" smtClean="0">
              <a:solidFill>
                <a:schemeClr val="tx1"/>
              </a:solidFill>
              <a:latin typeface="ＭＳ Ｐゴシック" panose="020B0600070205080204" pitchFamily="50" charset="-128"/>
              <a:ea typeface="ＭＳ Ｐゴシック" panose="020B0600070205080204" pitchFamily="50" charset="-128"/>
            </a:endParaRPr>
          </a:p>
          <a:p>
            <a:pPr algn="just">
              <a:defRPr/>
            </a:pPr>
            <a:r>
              <a:rPr lang="ja-JP" altLang="en-US" sz="1200" dirty="0" smtClean="0">
                <a:solidFill>
                  <a:schemeClr val="tx1"/>
                </a:solidFill>
                <a:latin typeface="ＭＳ Ｐゴシック" panose="020B0600070205080204" pitchFamily="50" charset="-128"/>
                <a:ea typeface="ＭＳ Ｐゴシック" panose="020B0600070205080204" pitchFamily="50" charset="-128"/>
              </a:rPr>
              <a:t>前述</a:t>
            </a:r>
            <a:r>
              <a:rPr lang="ja-JP" altLang="en-US" sz="1200" dirty="0">
                <a:solidFill>
                  <a:schemeClr val="tx1"/>
                </a:solidFill>
                <a:latin typeface="ＭＳ Ｐゴシック" panose="020B0600070205080204" pitchFamily="50" charset="-128"/>
                <a:ea typeface="ＭＳ Ｐゴシック" panose="020B0600070205080204" pitchFamily="50" charset="-128"/>
              </a:rPr>
              <a:t>のように、データの完全性への対応を疎かにすると、その企業が製造･販売している製品の品質が保証</a:t>
            </a:r>
            <a:r>
              <a:rPr lang="ja-JP" altLang="en-US" sz="1200" dirty="0" smtClean="0">
                <a:solidFill>
                  <a:schemeClr val="tx1"/>
                </a:solidFill>
                <a:latin typeface="ＭＳ Ｐゴシック" panose="020B0600070205080204" pitchFamily="50" charset="-128"/>
                <a:ea typeface="ＭＳ Ｐゴシック" panose="020B0600070205080204" pitchFamily="50" charset="-128"/>
              </a:rPr>
              <a:t>できず、場合によっては製品の回収が発生し、企業は多くのものを失います。</a:t>
            </a:r>
            <a:endParaRPr lang="en-US" altLang="ja-JP" sz="1200" dirty="0" smtClean="0">
              <a:solidFill>
                <a:schemeClr val="tx1"/>
              </a:solidFill>
              <a:latin typeface="ＭＳ Ｐゴシック" panose="020B0600070205080204" pitchFamily="50" charset="-128"/>
              <a:ea typeface="ＭＳ Ｐゴシック" panose="020B0600070205080204" pitchFamily="50" charset="-128"/>
            </a:endParaRPr>
          </a:p>
          <a:p>
            <a:pPr marL="0" marR="0" indent="0" algn="just"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chemeClr val="tx1"/>
                </a:solidFill>
                <a:latin typeface="ＭＳ Ｐゴシック" panose="020B0600070205080204" pitchFamily="50" charset="-128"/>
                <a:ea typeface="ＭＳ Ｐゴシック" panose="020B0600070205080204" pitchFamily="50" charset="-128"/>
              </a:rPr>
              <a:t>例えば・・・・、</a:t>
            </a:r>
            <a:r>
              <a:rPr kumimoji="1" lang="ja-JP" altLang="ja-JP" sz="1200" kern="1200" dirty="0" smtClean="0">
                <a:solidFill>
                  <a:schemeClr val="tx1"/>
                </a:solidFill>
                <a:effectLst/>
                <a:latin typeface="+mn-lt"/>
                <a:ea typeface="+mn-ea"/>
                <a:cs typeface="+mn-cs"/>
              </a:rPr>
              <a:t>回収及び賠償にかかる費用</a:t>
            </a:r>
            <a:r>
              <a:rPr kumimoji="1" lang="en-US" altLang="ja-JP"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経済的損失</a:t>
            </a:r>
            <a:r>
              <a:rPr kumimoji="1" lang="en-US" altLang="ja-JP" sz="1200" kern="1200" dirty="0" smtClean="0">
                <a:solidFill>
                  <a:schemeClr val="tx1"/>
                </a:solidFill>
                <a:effectLst/>
                <a:latin typeface="+mn-lt"/>
                <a:ea typeface="+mn-ea"/>
                <a:cs typeface="+mn-cs"/>
              </a:rPr>
              <a:t>)</a:t>
            </a:r>
            <a:r>
              <a:rPr kumimoji="1" lang="ja-JP" altLang="ja-JP" sz="1200" kern="1200" dirty="0" err="1"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企業の信頼</a:t>
            </a:r>
            <a:r>
              <a:rPr kumimoji="1" lang="en-US" altLang="ja-JP"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社会的信用の失墜、株価の下落</a:t>
            </a:r>
            <a:r>
              <a:rPr kumimoji="1" lang="en-US" altLang="ja-JP" sz="1200" kern="1200" dirty="0" smtClean="0">
                <a:solidFill>
                  <a:schemeClr val="tx1"/>
                </a:solidFill>
                <a:effectLst/>
                <a:latin typeface="+mn-lt"/>
                <a:ea typeface="+mn-ea"/>
                <a:cs typeface="+mn-cs"/>
              </a:rPr>
              <a:t>)</a:t>
            </a:r>
            <a:r>
              <a:rPr kumimoji="1" lang="ja-JP" altLang="ja-JP" sz="1200" kern="1200" dirty="0" err="1"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製品</a:t>
            </a:r>
            <a:r>
              <a:rPr kumimoji="1" lang="en-US" altLang="ja-JP"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同社の他製品を含む</a:t>
            </a:r>
            <a:r>
              <a:rPr kumimoji="1" lang="en-US" altLang="ja-JP"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の販路</a:t>
            </a:r>
            <a:r>
              <a:rPr kumimoji="1" lang="en-US" altLang="ja-JP"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シェア縮小･消失</a:t>
            </a:r>
            <a:r>
              <a:rPr kumimoji="1" lang="en-US" altLang="ja-JP"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等々を失い、医薬品の場合、回収の原因によっては患者さんの命を危険にさらすことになるかも知れないので</a:t>
            </a:r>
            <a:r>
              <a:rPr kumimoji="1" lang="ja-JP" altLang="en-US" sz="1200" kern="1200" dirty="0" smtClean="0">
                <a:solidFill>
                  <a:schemeClr val="tx1"/>
                </a:solidFill>
                <a:effectLst/>
                <a:latin typeface="+mn-lt"/>
                <a:ea typeface="+mn-ea"/>
                <a:cs typeface="+mn-cs"/>
              </a:rPr>
              <a:t>す。</a:t>
            </a:r>
            <a:endParaRPr lang="ja-JP" altLang="en-US" sz="1200" dirty="0" smtClean="0">
              <a:ln>
                <a:solidFill>
                  <a:schemeClr val="tx1"/>
                </a:solidFill>
              </a:ln>
              <a:solidFill>
                <a:schemeClr val="tx1"/>
              </a:solidFill>
              <a:latin typeface="ＭＳ Ｐゴシック" panose="020B0600070205080204" pitchFamily="50" charset="-128"/>
              <a:ea typeface="+mn-ea"/>
            </a:endParaRPr>
          </a:p>
        </p:txBody>
      </p:sp>
      <p:sp>
        <p:nvSpPr>
          <p:cNvPr id="4" name="スライド番号プレースホルダー 3"/>
          <p:cNvSpPr>
            <a:spLocks noGrp="1"/>
          </p:cNvSpPr>
          <p:nvPr>
            <p:ph type="sldNum" sz="quarter" idx="10"/>
          </p:nvPr>
        </p:nvSpPr>
        <p:spPr/>
        <p:txBody>
          <a:bodyPr/>
          <a:lstStyle/>
          <a:p>
            <a:fld id="{646F6602-E159-430C-8CD0-B6EDC046C21E}" type="slidenum">
              <a:rPr kumimoji="1" lang="ja-JP" altLang="en-US" smtClean="0"/>
              <a:t>9</a:t>
            </a:fld>
            <a:endParaRPr kumimoji="1" lang="ja-JP" altLang="en-US"/>
          </a:p>
        </p:txBody>
      </p:sp>
    </p:spTree>
    <p:extLst>
      <p:ext uri="{BB962C8B-B14F-4D97-AF65-F5344CB8AC3E}">
        <p14:creationId xmlns:p14="http://schemas.microsoft.com/office/powerpoint/2010/main" val="33683192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0344C2A6-34A3-4C2C-989D-35558AE2B88E}" type="datetime1">
              <a:rPr kumimoji="1" lang="ja-JP" altLang="en-US" smtClean="0"/>
              <a:t>2019/5/20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0A7485B-2B55-427E-9970-F879A8F2496B}" type="slidenum">
              <a:rPr kumimoji="1" lang="ja-JP" altLang="en-US" smtClean="0"/>
              <a:t>‹#›</a:t>
            </a:fld>
            <a:endParaRPr kumimoji="1" lang="ja-JP" altLang="en-US"/>
          </a:p>
        </p:txBody>
      </p:sp>
    </p:spTree>
    <p:extLst>
      <p:ext uri="{BB962C8B-B14F-4D97-AF65-F5344CB8AC3E}">
        <p14:creationId xmlns:p14="http://schemas.microsoft.com/office/powerpoint/2010/main" val="304605725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06C49DB-634A-411E-8667-9069E4DB57EF}" type="datetime1">
              <a:rPr kumimoji="1" lang="ja-JP" altLang="en-US" smtClean="0"/>
              <a:t>2019/5/20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0A7485B-2B55-427E-9970-F879A8F2496B}" type="slidenum">
              <a:rPr kumimoji="1" lang="ja-JP" altLang="en-US" smtClean="0"/>
              <a:t>‹#›</a:t>
            </a:fld>
            <a:endParaRPr kumimoji="1" lang="ja-JP" altLang="en-US"/>
          </a:p>
        </p:txBody>
      </p:sp>
    </p:spTree>
    <p:extLst>
      <p:ext uri="{BB962C8B-B14F-4D97-AF65-F5344CB8AC3E}">
        <p14:creationId xmlns:p14="http://schemas.microsoft.com/office/powerpoint/2010/main" val="544497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56ECAE2-D0B0-461B-B344-C732DF0085DB}" type="datetime1">
              <a:rPr kumimoji="1" lang="ja-JP" altLang="en-US" smtClean="0"/>
              <a:t>2019/5/20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0A7485B-2B55-427E-9970-F879A8F2496B}" type="slidenum">
              <a:rPr kumimoji="1" lang="ja-JP" altLang="en-US" smtClean="0"/>
              <a:t>‹#›</a:t>
            </a:fld>
            <a:endParaRPr kumimoji="1" lang="ja-JP" altLang="en-US"/>
          </a:p>
        </p:txBody>
      </p:sp>
    </p:spTree>
    <p:extLst>
      <p:ext uri="{BB962C8B-B14F-4D97-AF65-F5344CB8AC3E}">
        <p14:creationId xmlns:p14="http://schemas.microsoft.com/office/powerpoint/2010/main" val="75083239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A80D335-7D00-4907-A341-F4A300526956}" type="datetime1">
              <a:rPr kumimoji="1" lang="ja-JP" altLang="en-US" smtClean="0"/>
              <a:t>2019/5/20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0A7485B-2B55-427E-9970-F879A8F2496B}" type="slidenum">
              <a:rPr kumimoji="1" lang="ja-JP" altLang="en-US" smtClean="0"/>
              <a:t>‹#›</a:t>
            </a:fld>
            <a:endParaRPr kumimoji="1" lang="ja-JP" altLang="en-US"/>
          </a:p>
        </p:txBody>
      </p:sp>
    </p:spTree>
    <p:extLst>
      <p:ext uri="{BB962C8B-B14F-4D97-AF65-F5344CB8AC3E}">
        <p14:creationId xmlns:p14="http://schemas.microsoft.com/office/powerpoint/2010/main" val="64317050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0C2C36DE-DBEB-4C6F-A783-CC0788EA578E}" type="datetime1">
              <a:rPr kumimoji="1" lang="ja-JP" altLang="en-US" smtClean="0"/>
              <a:t>2019/5/20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0A7485B-2B55-427E-9970-F879A8F2496B}" type="slidenum">
              <a:rPr kumimoji="1" lang="ja-JP" altLang="en-US" smtClean="0"/>
              <a:t>‹#›</a:t>
            </a:fld>
            <a:endParaRPr kumimoji="1" lang="ja-JP" altLang="en-US"/>
          </a:p>
        </p:txBody>
      </p:sp>
    </p:spTree>
    <p:extLst>
      <p:ext uri="{BB962C8B-B14F-4D97-AF65-F5344CB8AC3E}">
        <p14:creationId xmlns:p14="http://schemas.microsoft.com/office/powerpoint/2010/main" val="299575986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964A0F27-50B4-4005-A142-4317EE33DDC5}" type="datetime1">
              <a:rPr kumimoji="1" lang="ja-JP" altLang="en-US" smtClean="0"/>
              <a:t>2019/5/20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0A7485B-2B55-427E-9970-F879A8F2496B}" type="slidenum">
              <a:rPr kumimoji="1" lang="ja-JP" altLang="en-US" smtClean="0"/>
              <a:t>‹#›</a:t>
            </a:fld>
            <a:endParaRPr kumimoji="1" lang="ja-JP" altLang="en-US"/>
          </a:p>
        </p:txBody>
      </p:sp>
    </p:spTree>
    <p:extLst>
      <p:ext uri="{BB962C8B-B14F-4D97-AF65-F5344CB8AC3E}">
        <p14:creationId xmlns:p14="http://schemas.microsoft.com/office/powerpoint/2010/main" val="17636143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241EF6A7-A761-4BE7-BACC-DD1DCE6C1844}" type="datetime1">
              <a:rPr kumimoji="1" lang="ja-JP" altLang="en-US" smtClean="0"/>
              <a:t>2019/5/20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30A7485B-2B55-427E-9970-F879A8F2496B}" type="slidenum">
              <a:rPr kumimoji="1" lang="ja-JP" altLang="en-US" smtClean="0"/>
              <a:t>‹#›</a:t>
            </a:fld>
            <a:endParaRPr kumimoji="1" lang="ja-JP" altLang="en-US"/>
          </a:p>
        </p:txBody>
      </p:sp>
    </p:spTree>
    <p:extLst>
      <p:ext uri="{BB962C8B-B14F-4D97-AF65-F5344CB8AC3E}">
        <p14:creationId xmlns:p14="http://schemas.microsoft.com/office/powerpoint/2010/main" val="70370597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99E2A37E-892D-4484-B4D8-9F74C61F2CFF}" type="datetime1">
              <a:rPr kumimoji="1" lang="ja-JP" altLang="en-US" smtClean="0"/>
              <a:t>2019/5/20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30A7485B-2B55-427E-9970-F879A8F2496B}" type="slidenum">
              <a:rPr kumimoji="1" lang="ja-JP" altLang="en-US" smtClean="0"/>
              <a:t>‹#›</a:t>
            </a:fld>
            <a:endParaRPr kumimoji="1" lang="ja-JP" altLang="en-US"/>
          </a:p>
        </p:txBody>
      </p:sp>
    </p:spTree>
    <p:extLst>
      <p:ext uri="{BB962C8B-B14F-4D97-AF65-F5344CB8AC3E}">
        <p14:creationId xmlns:p14="http://schemas.microsoft.com/office/powerpoint/2010/main" val="70898665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FBBD2FA-554E-47AF-AAC7-941637278935}" type="datetime1">
              <a:rPr kumimoji="1" lang="ja-JP" altLang="en-US" smtClean="0"/>
              <a:t>2019/5/20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30A7485B-2B55-427E-9970-F879A8F2496B}" type="slidenum">
              <a:rPr kumimoji="1" lang="ja-JP" altLang="en-US" smtClean="0"/>
              <a:t>‹#›</a:t>
            </a:fld>
            <a:endParaRPr kumimoji="1" lang="ja-JP" altLang="en-US"/>
          </a:p>
        </p:txBody>
      </p:sp>
    </p:spTree>
    <p:extLst>
      <p:ext uri="{BB962C8B-B14F-4D97-AF65-F5344CB8AC3E}">
        <p14:creationId xmlns:p14="http://schemas.microsoft.com/office/powerpoint/2010/main" val="186451965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4CC7979-657C-42D2-8E24-5B0428556140}" type="datetime1">
              <a:rPr kumimoji="1" lang="ja-JP" altLang="en-US" smtClean="0"/>
              <a:t>2019/5/20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0A7485B-2B55-427E-9970-F879A8F2496B}" type="slidenum">
              <a:rPr kumimoji="1" lang="ja-JP" altLang="en-US" smtClean="0"/>
              <a:t>‹#›</a:t>
            </a:fld>
            <a:endParaRPr kumimoji="1" lang="ja-JP" altLang="en-US"/>
          </a:p>
        </p:txBody>
      </p:sp>
    </p:spTree>
    <p:extLst>
      <p:ext uri="{BB962C8B-B14F-4D97-AF65-F5344CB8AC3E}">
        <p14:creationId xmlns:p14="http://schemas.microsoft.com/office/powerpoint/2010/main" val="209585284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3A5B66E-9F77-448E-A109-55415F7DD51A}" type="datetime1">
              <a:rPr kumimoji="1" lang="ja-JP" altLang="en-US" smtClean="0"/>
              <a:t>2019/5/20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0A7485B-2B55-427E-9970-F879A8F2496B}" type="slidenum">
              <a:rPr kumimoji="1" lang="ja-JP" altLang="en-US" smtClean="0"/>
              <a:t>‹#›</a:t>
            </a:fld>
            <a:endParaRPr kumimoji="1" lang="ja-JP" altLang="en-US"/>
          </a:p>
        </p:txBody>
      </p:sp>
    </p:spTree>
    <p:extLst>
      <p:ext uri="{BB962C8B-B14F-4D97-AF65-F5344CB8AC3E}">
        <p14:creationId xmlns:p14="http://schemas.microsoft.com/office/powerpoint/2010/main" val="165546793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9BA2AE-71BC-49BD-A1D9-CA6D71AE0992}" type="datetime1">
              <a:rPr kumimoji="1" lang="ja-JP" altLang="en-US" smtClean="0"/>
              <a:t>2019/5/20</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A7485B-2B55-427E-9970-F879A8F2496B}" type="slidenum">
              <a:rPr kumimoji="1" lang="ja-JP" altLang="en-US" smtClean="0"/>
              <a:t>‹#›</a:t>
            </a:fld>
            <a:endParaRPr kumimoji="1" lang="ja-JP" altLang="en-US"/>
          </a:p>
        </p:txBody>
      </p:sp>
    </p:spTree>
    <p:extLst>
      <p:ext uri="{BB962C8B-B14F-4D97-AF65-F5344CB8AC3E}">
        <p14:creationId xmlns:p14="http://schemas.microsoft.com/office/powerpoint/2010/main" val="15115983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1.gif"/><Relationship Id="rId7" Type="http://schemas.openxmlformats.org/officeDocument/2006/relationships/hyperlink" Target="http://www.google.co.jp/url?url=http://free-business-illustration.com/04-free/066-brokerage.html&amp;rct=j&amp;frm=1&amp;q=&amp;esrc=s&amp;sa=U&amp;ei=gM_6U5H3HMui8AXPyoKIBg&amp;ved=0CBwQ9QEwAw&amp;usg=AFQjCNEhSqKYbUIVyIA0qqWLg1kC1AftEg"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10" Type="http://schemas.openxmlformats.org/officeDocument/2006/relationships/image" Target="../media/image7.jpg"/><Relationship Id="rId4" Type="http://schemas.openxmlformats.org/officeDocument/2006/relationships/image" Target="../media/image2.jpeg"/><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diagramLayout" Target="../diagrams/layout2.xml"/><Relationship Id="rId3" Type="http://schemas.openxmlformats.org/officeDocument/2006/relationships/image" Target="../media/image1.gif"/><Relationship Id="rId7" Type="http://schemas.openxmlformats.org/officeDocument/2006/relationships/diagramColors" Target="../diagrams/colors1.xml"/><Relationship Id="rId12" Type="http://schemas.openxmlformats.org/officeDocument/2006/relationships/diagramData" Target="../diagrams/data2.xml"/><Relationship Id="rId2" Type="http://schemas.openxmlformats.org/officeDocument/2006/relationships/notesSlide" Target="../notesSlides/notesSlide5.xml"/><Relationship Id="rId16" Type="http://schemas.microsoft.com/office/2007/relationships/diagramDrawing" Target="../diagrams/drawing2.xml"/><Relationship Id="rId1" Type="http://schemas.openxmlformats.org/officeDocument/2006/relationships/slideLayout" Target="../slideLayouts/slideLayout6.xml"/><Relationship Id="rId6" Type="http://schemas.openxmlformats.org/officeDocument/2006/relationships/diagramQuickStyle" Target="../diagrams/quickStyle1.xml"/><Relationship Id="rId11" Type="http://schemas.openxmlformats.org/officeDocument/2006/relationships/image" Target="../media/image14.png"/><Relationship Id="rId5" Type="http://schemas.openxmlformats.org/officeDocument/2006/relationships/diagramLayout" Target="../diagrams/layout1.xml"/><Relationship Id="rId15" Type="http://schemas.openxmlformats.org/officeDocument/2006/relationships/diagramColors" Target="../diagrams/colors2.xml"/><Relationship Id="rId10" Type="http://schemas.openxmlformats.org/officeDocument/2006/relationships/image" Target="../media/image13.png"/><Relationship Id="rId4" Type="http://schemas.openxmlformats.org/officeDocument/2006/relationships/diagramData" Target="../diagrams/data1.xml"/><Relationship Id="rId9" Type="http://schemas.openxmlformats.org/officeDocument/2006/relationships/image" Target="../media/image12.png"/><Relationship Id="rId1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notesSlide" Target="../notesSlides/notesSlide6.xml"/><Relationship Id="rId7" Type="http://schemas.openxmlformats.org/officeDocument/2006/relationships/image" Target="../media/image15.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6.png"/><Relationship Id="rId4" Type="http://schemas.openxmlformats.org/officeDocument/2006/relationships/image" Target="../media/image1.gif"/></Relationships>
</file>

<file path=ppt/slides/_rels/slide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1.gif"/><Relationship Id="rId7" Type="http://schemas.openxmlformats.org/officeDocument/2006/relationships/diagramQuickStyle" Target="../diagrams/quickStyle3.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Layout" Target="../diagrams/layout3.xml"/><Relationship Id="rId5" Type="http://schemas.openxmlformats.org/officeDocument/2006/relationships/diagramData" Target="../diagrams/data3.xml"/><Relationship Id="rId10" Type="http://schemas.openxmlformats.org/officeDocument/2006/relationships/image" Target="../media/image24.png"/><Relationship Id="rId4" Type="http://schemas.openxmlformats.org/officeDocument/2006/relationships/image" Target="../media/image19.jpg"/><Relationship Id="rId9" Type="http://schemas.microsoft.com/office/2007/relationships/diagramDrawing" Target="../diagrams/drawing3.xml"/></Relationships>
</file>

<file path=ppt/slides/_rels/slide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838200" y="1122363"/>
            <a:ext cx="10515600" cy="2387600"/>
          </a:xfrm>
        </p:spPr>
        <p:txBody>
          <a:bodyPr>
            <a:normAutofit/>
          </a:bodyPr>
          <a:lstStyle/>
          <a:p>
            <a:r>
              <a:rPr kumimoji="1" lang="ja-JP" altLang="en-US" dirty="0"/>
              <a:t>データの完全性</a:t>
            </a:r>
            <a:r>
              <a:rPr kumimoji="1" lang="en-US" altLang="ja-JP" dirty="0"/>
              <a:t/>
            </a:r>
            <a:br>
              <a:rPr kumimoji="1" lang="en-US" altLang="ja-JP" dirty="0"/>
            </a:br>
            <a:r>
              <a:rPr lang="ja-JP" altLang="en-US" dirty="0"/>
              <a:t>（経営陣向け</a:t>
            </a:r>
            <a:r>
              <a:rPr lang="ja-JP" altLang="en-US" dirty="0" smtClean="0"/>
              <a:t>）</a:t>
            </a:r>
            <a:endParaRPr kumimoji="1" lang="ja-JP" altLang="en-US" dirty="0"/>
          </a:p>
        </p:txBody>
      </p:sp>
      <p:sp>
        <p:nvSpPr>
          <p:cNvPr id="3" name="サブタイトル 2"/>
          <p:cNvSpPr>
            <a:spLocks noGrp="1"/>
          </p:cNvSpPr>
          <p:nvPr>
            <p:ph type="subTitle" idx="1"/>
          </p:nvPr>
        </p:nvSpPr>
        <p:spPr/>
        <p:txBody>
          <a:bodyPr/>
          <a:lstStyle/>
          <a:p>
            <a:r>
              <a:rPr lang="ja-JP" altLang="en-US" dirty="0" smtClean="0"/>
              <a:t>日本製薬工業協会　品質委員会　</a:t>
            </a:r>
            <a:r>
              <a:rPr lang="en-US" altLang="ja-JP" dirty="0" smtClean="0"/>
              <a:t>GMP </a:t>
            </a:r>
            <a:r>
              <a:rPr lang="ja-JP" altLang="en-US" dirty="0" smtClean="0"/>
              <a:t>部会</a:t>
            </a:r>
            <a:endParaRPr lang="en-US" altLang="ja-JP" dirty="0" smtClean="0"/>
          </a:p>
          <a:p>
            <a:r>
              <a:rPr lang="en-US" altLang="ja-JP" dirty="0" smtClean="0"/>
              <a:t>DI </a:t>
            </a:r>
            <a:r>
              <a:rPr lang="ja-JP" altLang="en-US" dirty="0" smtClean="0"/>
              <a:t>プロジェクト　</a:t>
            </a:r>
            <a:r>
              <a:rPr lang="en-US" altLang="ja-JP" dirty="0" smtClean="0"/>
              <a:t>2019</a:t>
            </a:r>
            <a:r>
              <a:rPr lang="ja-JP" altLang="en-US" dirty="0" smtClean="0"/>
              <a:t>年</a:t>
            </a:r>
            <a:r>
              <a:rPr lang="en-US" altLang="ja-JP" dirty="0" smtClean="0"/>
              <a:t>5</a:t>
            </a:r>
            <a:r>
              <a:rPr lang="ja-JP" altLang="en-US" dirty="0" smtClean="0"/>
              <a:t>月</a:t>
            </a:r>
            <a:r>
              <a:rPr lang="ja-JP" altLang="en-US" dirty="0"/>
              <a:t>作成</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r>
              <a:rPr lang="ja-JP" altLang="en-US"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fld id="{EA87AE14-B523-440C-92B5-F1BBA3CF7C82}" type="slidenum">
              <a:rPr lang="en-US" altLang="ja-JP" i="1">
                <a:ln>
                  <a:solidFill>
                    <a:schemeClr val="tx1"/>
                  </a:solidFill>
                </a:ln>
                <a:solidFill>
                  <a:srgbClr val="000000"/>
                </a:solidFill>
                <a:latin typeface="HG丸ｺﾞｼｯｸM-PRO" panose="020F0600000000000000" pitchFamily="50" charset="-128"/>
                <a:ea typeface="HG丸ｺﾞｼｯｸM-PRO" panose="020F0600000000000000" pitchFamily="50" charset="-128"/>
              </a:rPr>
              <a:pPr>
                <a:defRPr/>
              </a:pPr>
              <a:t>1</a:t>
            </a:fld>
            <a:r>
              <a:rPr lang="ja-JP" altLang="en-US"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endParaRPr lang="en-US" altLang="ja-JP"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6546915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40" y="11334"/>
            <a:ext cx="12161405" cy="6846665"/>
          </a:xfrm>
          <a:prstGeom prst="rect">
            <a:avLst/>
          </a:prstGeom>
        </p:spPr>
      </p:pic>
      <p:sp>
        <p:nvSpPr>
          <p:cNvPr id="4" name="台形 3"/>
          <p:cNvSpPr/>
          <p:nvPr/>
        </p:nvSpPr>
        <p:spPr>
          <a:xfrm rot="5400000">
            <a:off x="5573910" y="-3986997"/>
            <a:ext cx="1031123" cy="12178947"/>
          </a:xfrm>
          <a:prstGeom prst="trapezoid">
            <a:avLst>
              <a:gd name="adj" fmla="val 26198"/>
            </a:avLst>
          </a:prstGeom>
          <a:gradFill>
            <a:gsLst>
              <a:gs pos="0">
                <a:schemeClr val="accent6">
                  <a:lumMod val="5000"/>
                  <a:lumOff val="95000"/>
                </a:schemeClr>
              </a:gs>
              <a:gs pos="74000">
                <a:schemeClr val="accent6">
                  <a:lumMod val="20000"/>
                  <a:lumOff val="80000"/>
                </a:schemeClr>
              </a:gs>
              <a:gs pos="89000">
                <a:schemeClr val="accent6">
                  <a:lumMod val="20000"/>
                  <a:lumOff val="80000"/>
                </a:schemeClr>
              </a:gs>
              <a:gs pos="100000">
                <a:schemeClr val="accent6">
                  <a:lumMod val="40000"/>
                  <a:lumOff val="6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2538663" y="286735"/>
            <a:ext cx="7113337" cy="1273597"/>
          </a:xfrm>
          <a:solidFill>
            <a:schemeClr val="bg1">
              <a:alpha val="75000"/>
            </a:schemeClr>
          </a:solidFill>
        </p:spPr>
        <p:txBody>
          <a:bodyPr>
            <a:normAutofit/>
          </a:bodyPr>
          <a:lstStyle/>
          <a:p>
            <a:r>
              <a:rPr kumimoji="1" lang="ja-JP" altLang="en-US" sz="4800" dirty="0" smtClean="0">
                <a:ln>
                  <a:solidFill>
                    <a:srgbClr val="FF0000"/>
                  </a:solidFill>
                </a:ln>
                <a:latin typeface="HG丸ｺﾞｼｯｸM-PRO" panose="020F0600000000000000" pitchFamily="50" charset="-128"/>
                <a:ea typeface="HG丸ｺﾞｼｯｸM-PRO" panose="020F0600000000000000" pitchFamily="50" charset="-128"/>
              </a:rPr>
              <a:t>データの完全性</a:t>
            </a:r>
            <a:r>
              <a:rPr kumimoji="1" lang="ja-JP" altLang="en-US" sz="3600" dirty="0">
                <a:ln>
                  <a:solidFill>
                    <a:srgbClr val="FF0000"/>
                  </a:solidFill>
                </a:ln>
                <a:latin typeface="HG丸ｺﾞｼｯｸM-PRO" panose="020F0600000000000000" pitchFamily="50" charset="-128"/>
                <a:ea typeface="HG丸ｺﾞｼｯｸM-PRO" panose="020F0600000000000000" pitchFamily="50" charset="-128"/>
              </a:rPr>
              <a:t/>
            </a:r>
            <a:br>
              <a:rPr kumimoji="1" lang="ja-JP" altLang="en-US" sz="3600" dirty="0">
                <a:ln>
                  <a:solidFill>
                    <a:srgbClr val="FF0000"/>
                  </a:solidFill>
                </a:ln>
                <a:latin typeface="HG丸ｺﾞｼｯｸM-PRO" panose="020F0600000000000000" pitchFamily="50" charset="-128"/>
                <a:ea typeface="HG丸ｺﾞｼｯｸM-PRO" panose="020F0600000000000000" pitchFamily="50" charset="-128"/>
              </a:rPr>
            </a:br>
            <a:r>
              <a:rPr lang="ja-JP" altLang="en-US" sz="2800" dirty="0">
                <a:ln>
                  <a:solidFill>
                    <a:srgbClr val="FF0000"/>
                  </a:solidFill>
                </a:ln>
              </a:rPr>
              <a:t>～ なぜ対応しなければならないか ～</a:t>
            </a:r>
            <a:endParaRPr kumimoji="1" lang="ja-JP" altLang="en-US" sz="2800" dirty="0">
              <a:ln>
                <a:solidFill>
                  <a:srgbClr val="FF0000"/>
                </a:solidFill>
              </a:ln>
              <a:latin typeface="HG丸ｺﾞｼｯｸM-PRO" panose="020F0600000000000000" pitchFamily="50" charset="-128"/>
              <a:ea typeface="HG丸ｺﾞｼｯｸM-PRO" panose="020F0600000000000000" pitchFamily="50" charset="-128"/>
            </a:endParaRPr>
          </a:p>
        </p:txBody>
      </p:sp>
      <p:sp>
        <p:nvSpPr>
          <p:cNvPr id="21" name="タイトル 1"/>
          <p:cNvSpPr txBox="1">
            <a:spLocks/>
          </p:cNvSpPr>
          <p:nvPr/>
        </p:nvSpPr>
        <p:spPr>
          <a:xfrm>
            <a:off x="17539" y="1780580"/>
            <a:ext cx="12161405" cy="720080"/>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dirty="0">
                <a:ln>
                  <a:solidFill>
                    <a:srgbClr val="0000FF"/>
                  </a:solidFill>
                </a:ln>
                <a:latin typeface="HG丸ｺﾞｼｯｸM-PRO" panose="020F0600000000000000" pitchFamily="50" charset="-128"/>
                <a:ea typeface="HG丸ｺﾞｼｯｸM-PRO" panose="020F0600000000000000" pitchFamily="50" charset="-128"/>
              </a:rPr>
              <a:t>も</a:t>
            </a:r>
            <a:r>
              <a:rPr lang="ja-JP" altLang="en-US" sz="5400" dirty="0">
                <a:ln>
                  <a:solidFill>
                    <a:srgbClr val="0000FF"/>
                  </a:solidFill>
                </a:ln>
                <a:latin typeface="HG丸ｺﾞｼｯｸM-PRO" panose="020F0600000000000000" pitchFamily="50" charset="-128"/>
                <a:ea typeface="HG丸ｺﾞｼｯｸM-PRO" panose="020F0600000000000000" pitchFamily="50" charset="-128"/>
              </a:rPr>
              <a:t>し</a:t>
            </a:r>
            <a:r>
              <a:rPr lang="ja-JP" altLang="en-US" sz="4000" dirty="0">
                <a:ln>
                  <a:solidFill>
                    <a:srgbClr val="0000FF"/>
                  </a:solidFill>
                </a:ln>
                <a:latin typeface="HG丸ｺﾞｼｯｸM-PRO" panose="020F0600000000000000" pitchFamily="50" charset="-128"/>
                <a:ea typeface="HG丸ｺﾞｼｯｸM-PRO" panose="020F0600000000000000" pitchFamily="50" charset="-128"/>
              </a:rPr>
              <a:t>･･･</a:t>
            </a:r>
            <a:r>
              <a:rPr lang="ja-JP" altLang="en-US" sz="4800" dirty="0" smtClean="0">
                <a:ln>
                  <a:solidFill>
                    <a:srgbClr val="0000FF"/>
                  </a:solidFill>
                </a:ln>
                <a:latin typeface="HG丸ｺﾞｼｯｸM-PRO" panose="020F0600000000000000" pitchFamily="50" charset="-128"/>
                <a:ea typeface="HG丸ｺﾞｼｯｸM-PRO" panose="020F0600000000000000" pitchFamily="50" charset="-128"/>
              </a:rPr>
              <a:t>データ</a:t>
            </a:r>
            <a:r>
              <a:rPr lang="ja-JP" altLang="en-US" sz="4000" dirty="0" smtClean="0">
                <a:ln>
                  <a:solidFill>
                    <a:srgbClr val="0000FF"/>
                  </a:solidFill>
                </a:ln>
                <a:latin typeface="HG丸ｺﾞｼｯｸM-PRO" panose="020F0600000000000000" pitchFamily="50" charset="-128"/>
                <a:ea typeface="HG丸ｺﾞｼｯｸM-PRO" panose="020F0600000000000000" pitchFamily="50" charset="-128"/>
              </a:rPr>
              <a:t>の完全性</a:t>
            </a:r>
            <a:r>
              <a:rPr lang="ja-JP" altLang="en-US" sz="3200" dirty="0" smtClean="0">
                <a:ln>
                  <a:solidFill>
                    <a:srgbClr val="0000FF"/>
                  </a:solidFill>
                </a:ln>
                <a:latin typeface="HG丸ｺﾞｼｯｸM-PRO" panose="020F0600000000000000" pitchFamily="50" charset="-128"/>
                <a:ea typeface="HG丸ｺﾞｼｯｸM-PRO" panose="020F0600000000000000" pitchFamily="50" charset="-128"/>
              </a:rPr>
              <a:t>へ</a:t>
            </a:r>
            <a:r>
              <a:rPr lang="ja-JP" altLang="en-US" sz="3200" dirty="0">
                <a:ln>
                  <a:solidFill>
                    <a:srgbClr val="0000FF"/>
                  </a:solidFill>
                </a:ln>
                <a:latin typeface="HG丸ｺﾞｼｯｸM-PRO" panose="020F0600000000000000" pitchFamily="50" charset="-128"/>
                <a:ea typeface="HG丸ｺﾞｼｯｸM-PRO" panose="020F0600000000000000" pitchFamily="50" charset="-128"/>
              </a:rPr>
              <a:t>の対応</a:t>
            </a:r>
            <a:r>
              <a:rPr lang="ja-JP" altLang="en-US" sz="2800" dirty="0">
                <a:ln>
                  <a:solidFill>
                    <a:srgbClr val="0000FF"/>
                  </a:solidFill>
                </a:ln>
                <a:latin typeface="HG丸ｺﾞｼｯｸM-PRO" panose="020F0600000000000000" pitchFamily="50" charset="-128"/>
                <a:ea typeface="HG丸ｺﾞｼｯｸM-PRO" panose="020F0600000000000000" pitchFamily="50" charset="-128"/>
              </a:rPr>
              <a:t>を疎かに</a:t>
            </a:r>
            <a:r>
              <a:rPr lang="ja-JP" altLang="en-US" sz="2400" dirty="0">
                <a:ln>
                  <a:solidFill>
                    <a:srgbClr val="0000FF"/>
                  </a:solidFill>
                </a:ln>
                <a:latin typeface="HG丸ｺﾞｼｯｸM-PRO" panose="020F0600000000000000" pitchFamily="50" charset="-128"/>
                <a:ea typeface="HG丸ｺﾞｼｯｸM-PRO" panose="020F0600000000000000" pitchFamily="50" charset="-128"/>
              </a:rPr>
              <a:t>すると････</a:t>
            </a:r>
          </a:p>
        </p:txBody>
      </p:sp>
      <p:sp>
        <p:nvSpPr>
          <p:cNvPr id="22" name="コンテンツ プレースホルダー 2"/>
          <p:cNvSpPr txBox="1">
            <a:spLocks/>
          </p:cNvSpPr>
          <p:nvPr/>
        </p:nvSpPr>
        <p:spPr>
          <a:xfrm>
            <a:off x="254518" y="2646744"/>
            <a:ext cx="11603506" cy="4137678"/>
          </a:xfrm>
          <a:prstGeom prst="rect">
            <a:avLst/>
          </a:prstGeom>
          <a:solidFill>
            <a:schemeClr val="bg1">
              <a:alpha val="75000"/>
            </a:schemeClr>
          </a:solidFill>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just">
              <a:lnSpc>
                <a:spcPct val="120000"/>
              </a:lnSpc>
              <a:spcBef>
                <a:spcPts val="0"/>
              </a:spcBef>
              <a:defRPr/>
            </a:pPr>
            <a:r>
              <a:rPr lang="en-US" altLang="ja-JP" sz="3000" dirty="0" smtClean="0">
                <a:ln>
                  <a:solidFill>
                    <a:srgbClr val="00B050"/>
                  </a:solidFill>
                </a:ln>
                <a:latin typeface="HG丸ｺﾞｼｯｸM-PRO" panose="020F0600000000000000" pitchFamily="50" charset="-128"/>
                <a:ea typeface="HG丸ｺﾞｼｯｸM-PRO" panose="020F0600000000000000" pitchFamily="50" charset="-128"/>
              </a:rPr>
              <a:t>｢</a:t>
            </a:r>
            <a:r>
              <a:rPr lang="ja-JP" altLang="en-US" sz="3000" dirty="0" smtClean="0">
                <a:ln>
                  <a:solidFill>
                    <a:srgbClr val="00B050"/>
                  </a:solidFill>
                </a:ln>
                <a:latin typeface="HG丸ｺﾞｼｯｸM-PRO" panose="020F0600000000000000" pitchFamily="50" charset="-128"/>
                <a:ea typeface="HG丸ｺﾞｼｯｸM-PRO" panose="020F0600000000000000" pitchFamily="50" charset="-128"/>
              </a:rPr>
              <a:t>医薬品、医療機器等の品質、有効性及び安全性の確保等に関する法律等の一部を改正する法律案</a:t>
            </a:r>
            <a:r>
              <a:rPr lang="en-US" altLang="ja-JP" sz="3000" dirty="0" smtClean="0">
                <a:ln>
                  <a:solidFill>
                    <a:srgbClr val="00B050"/>
                  </a:solidFill>
                </a:ln>
                <a:latin typeface="HG丸ｺﾞｼｯｸM-PRO" panose="020F0600000000000000" pitchFamily="50" charset="-128"/>
                <a:ea typeface="HG丸ｺﾞｼｯｸM-PRO" panose="020F0600000000000000" pitchFamily="50" charset="-128"/>
              </a:rPr>
              <a:t>｣(</a:t>
            </a:r>
            <a:r>
              <a:rPr lang="ja-JP" altLang="en-US" sz="3000" dirty="0" smtClean="0">
                <a:ln>
                  <a:solidFill>
                    <a:srgbClr val="00B050"/>
                  </a:solidFill>
                </a:ln>
                <a:latin typeface="HG丸ｺﾞｼｯｸM-PRO" panose="020F0600000000000000" pitchFamily="50" charset="-128"/>
                <a:ea typeface="HG丸ｺﾞｼｯｸM-PRO" panose="020F0600000000000000" pitchFamily="50" charset="-128"/>
              </a:rPr>
              <a:t>平成</a:t>
            </a:r>
            <a:r>
              <a:rPr lang="en-US" altLang="ja-JP" sz="3000" dirty="0" smtClean="0">
                <a:ln>
                  <a:solidFill>
                    <a:srgbClr val="00B050"/>
                  </a:solidFill>
                </a:ln>
                <a:latin typeface="HG丸ｺﾞｼｯｸM-PRO" panose="020F0600000000000000" pitchFamily="50" charset="-128"/>
                <a:ea typeface="HG丸ｺﾞｼｯｸM-PRO" panose="020F0600000000000000" pitchFamily="50" charset="-128"/>
              </a:rPr>
              <a:t>31</a:t>
            </a:r>
            <a:r>
              <a:rPr lang="ja-JP" altLang="en-US" sz="3000" dirty="0" smtClean="0">
                <a:ln>
                  <a:solidFill>
                    <a:srgbClr val="00B050"/>
                  </a:solidFill>
                </a:ln>
                <a:latin typeface="HG丸ｺﾞｼｯｸM-PRO" panose="020F0600000000000000" pitchFamily="50" charset="-128"/>
                <a:ea typeface="HG丸ｺﾞｼｯｸM-PRO" panose="020F0600000000000000" pitchFamily="50" charset="-128"/>
              </a:rPr>
              <a:t>年</a:t>
            </a:r>
            <a:r>
              <a:rPr lang="en-US" altLang="ja-JP" sz="3000" dirty="0">
                <a:ln>
                  <a:solidFill>
                    <a:srgbClr val="00B050"/>
                  </a:solidFill>
                </a:ln>
                <a:latin typeface="HG丸ｺﾞｼｯｸM-PRO" panose="020F0600000000000000" pitchFamily="50" charset="-128"/>
                <a:ea typeface="HG丸ｺﾞｼｯｸM-PRO" panose="020F0600000000000000" pitchFamily="50" charset="-128"/>
              </a:rPr>
              <a:t>3</a:t>
            </a:r>
            <a:r>
              <a:rPr lang="ja-JP" altLang="en-US" sz="3000" dirty="0" smtClean="0">
                <a:ln>
                  <a:solidFill>
                    <a:srgbClr val="00B050"/>
                  </a:solidFill>
                </a:ln>
                <a:latin typeface="HG丸ｺﾞｼｯｸM-PRO" panose="020F0600000000000000" pitchFamily="50" charset="-128"/>
                <a:ea typeface="HG丸ｺﾞｼｯｸM-PRO" panose="020F0600000000000000" pitchFamily="50" charset="-128"/>
              </a:rPr>
              <a:t>月</a:t>
            </a:r>
            <a:r>
              <a:rPr lang="en-US" altLang="ja-JP" sz="3000" dirty="0" smtClean="0">
                <a:ln>
                  <a:solidFill>
                    <a:srgbClr val="00B050"/>
                  </a:solidFill>
                </a:ln>
                <a:latin typeface="HG丸ｺﾞｼｯｸM-PRO" panose="020F0600000000000000" pitchFamily="50" charset="-128"/>
                <a:ea typeface="HG丸ｺﾞｼｯｸM-PRO" panose="020F0600000000000000" pitchFamily="50" charset="-128"/>
              </a:rPr>
              <a:t>19</a:t>
            </a:r>
            <a:r>
              <a:rPr lang="ja-JP" altLang="en-US" sz="3000" dirty="0" smtClean="0">
                <a:ln>
                  <a:solidFill>
                    <a:srgbClr val="00B050"/>
                  </a:solidFill>
                </a:ln>
                <a:latin typeface="HG丸ｺﾞｼｯｸM-PRO" panose="020F0600000000000000" pitchFamily="50" charset="-128"/>
                <a:ea typeface="HG丸ｺﾞｼｯｸM-PRO" panose="020F0600000000000000" pitchFamily="50" charset="-128"/>
              </a:rPr>
              <a:t>日 第</a:t>
            </a:r>
            <a:r>
              <a:rPr lang="en-US" altLang="ja-JP" sz="3000" dirty="0" smtClean="0">
                <a:ln>
                  <a:solidFill>
                    <a:srgbClr val="00B050"/>
                  </a:solidFill>
                </a:ln>
                <a:latin typeface="HG丸ｺﾞｼｯｸM-PRO" panose="020F0600000000000000" pitchFamily="50" charset="-128"/>
                <a:ea typeface="HG丸ｺﾞｼｯｸM-PRO" panose="020F0600000000000000" pitchFamily="50" charset="-128"/>
              </a:rPr>
              <a:t>198</a:t>
            </a:r>
            <a:r>
              <a:rPr lang="ja-JP" altLang="en-US" sz="3000" dirty="0" smtClean="0">
                <a:ln>
                  <a:solidFill>
                    <a:srgbClr val="00B050"/>
                  </a:solidFill>
                </a:ln>
                <a:latin typeface="HG丸ｺﾞｼｯｸM-PRO" panose="020F0600000000000000" pitchFamily="50" charset="-128"/>
                <a:ea typeface="HG丸ｺﾞｼｯｸM-PRO" panose="020F0600000000000000" pitchFamily="50" charset="-128"/>
              </a:rPr>
              <a:t>回国会（常会）提出</a:t>
            </a:r>
            <a:r>
              <a:rPr lang="en-US" altLang="ja-JP" sz="3000" dirty="0" smtClean="0">
                <a:ln>
                  <a:solidFill>
                    <a:srgbClr val="00B050"/>
                  </a:solidFill>
                </a:ln>
                <a:latin typeface="HG丸ｺﾞｼｯｸM-PRO" panose="020F0600000000000000" pitchFamily="50" charset="-128"/>
                <a:ea typeface="HG丸ｺﾞｼｯｸM-PRO" panose="020F0600000000000000" pitchFamily="50" charset="-128"/>
              </a:rPr>
              <a:t>)</a:t>
            </a:r>
            <a:endParaRPr lang="ja-JP" altLang="en-US" sz="3000" dirty="0">
              <a:ln>
                <a:solidFill>
                  <a:srgbClr val="00B050"/>
                </a:solidFill>
              </a:ln>
              <a:latin typeface="HG丸ｺﾞｼｯｸM-PRO" panose="020F0600000000000000" pitchFamily="50" charset="-128"/>
              <a:ea typeface="HG丸ｺﾞｼｯｸM-PRO" panose="020F0600000000000000" pitchFamily="50" charset="-128"/>
            </a:endParaRPr>
          </a:p>
          <a:p>
            <a:pPr marL="1028700" lvl="1" indent="-571500" algn="just">
              <a:lnSpc>
                <a:spcPct val="120000"/>
              </a:lnSpc>
              <a:spcBef>
                <a:spcPts val="0"/>
              </a:spcBef>
              <a:buFont typeface="HG丸ｺﾞｼｯｸM-PRO" panose="020F0600000000000000" pitchFamily="50" charset="-128"/>
              <a:buChar char="❖"/>
              <a:defRPr/>
            </a:pPr>
            <a:r>
              <a:rPr lang="ja-JP" altLang="en-US" sz="3500" dirty="0" smtClean="0">
                <a:ln>
                  <a:solidFill>
                    <a:srgbClr val="C00000"/>
                  </a:solidFill>
                </a:ln>
                <a:solidFill>
                  <a:srgbClr val="C00000"/>
                </a:solidFill>
                <a:latin typeface="HG丸ｺﾞｼｯｸM-PRO" panose="020F0600000000000000" pitchFamily="50" charset="-128"/>
                <a:ea typeface="HG丸ｺﾞｼｯｸM-PRO" panose="020F0600000000000000" pitchFamily="50" charset="-128"/>
              </a:rPr>
              <a:t>許可等業者の業務監督体制を整備すること．</a:t>
            </a:r>
            <a:endParaRPr lang="en-US" altLang="ja-JP" sz="3500" dirty="0" smtClean="0">
              <a:ln>
                <a:solidFill>
                  <a:srgbClr val="C00000"/>
                </a:solidFill>
              </a:ln>
              <a:solidFill>
                <a:srgbClr val="C00000"/>
              </a:solidFill>
              <a:latin typeface="HG丸ｺﾞｼｯｸM-PRO" panose="020F0600000000000000" pitchFamily="50" charset="-128"/>
              <a:ea typeface="HG丸ｺﾞｼｯｸM-PRO" panose="020F0600000000000000" pitchFamily="50" charset="-128"/>
            </a:endParaRPr>
          </a:p>
          <a:p>
            <a:pPr marL="1028700" lvl="1" indent="-571500" algn="just">
              <a:lnSpc>
                <a:spcPct val="120000"/>
              </a:lnSpc>
              <a:spcBef>
                <a:spcPts val="0"/>
              </a:spcBef>
              <a:buFont typeface="HG丸ｺﾞｼｯｸM-PRO" panose="020F0600000000000000" pitchFamily="50" charset="-128"/>
              <a:buChar char="❖"/>
              <a:defRPr/>
            </a:pPr>
            <a:r>
              <a:rPr lang="ja-JP" altLang="en-US" sz="3500" dirty="0" smtClean="0">
                <a:ln>
                  <a:solidFill>
                    <a:srgbClr val="C00000"/>
                  </a:solidFill>
                </a:ln>
                <a:solidFill>
                  <a:srgbClr val="C00000"/>
                </a:solidFill>
                <a:latin typeface="HG丸ｺﾞｼｯｸM-PRO" panose="020F0600000000000000" pitchFamily="50" charset="-128"/>
                <a:ea typeface="HG丸ｺﾞｼｯｸM-PRO" panose="020F0600000000000000" pitchFamily="50" charset="-128"/>
              </a:rPr>
              <a:t>許可</a:t>
            </a:r>
            <a:r>
              <a:rPr lang="ja-JP" altLang="en-US" sz="3500" dirty="0">
                <a:ln>
                  <a:solidFill>
                    <a:srgbClr val="C00000"/>
                  </a:solidFill>
                </a:ln>
                <a:solidFill>
                  <a:srgbClr val="C00000"/>
                </a:solidFill>
                <a:latin typeface="HG丸ｺﾞｼｯｸM-PRO" panose="020F0600000000000000" pitchFamily="50" charset="-128"/>
                <a:ea typeface="HG丸ｺﾞｼｯｸM-PRO" panose="020F0600000000000000" pitchFamily="50" charset="-128"/>
              </a:rPr>
              <a:t>等業者の薬事に関する業務に責任を有する役員</a:t>
            </a:r>
            <a:r>
              <a:rPr lang="en-US" altLang="ja-JP" sz="3500" dirty="0">
                <a:ln>
                  <a:solidFill>
                    <a:srgbClr val="C00000"/>
                  </a:solidFill>
                </a:ln>
                <a:solidFill>
                  <a:srgbClr val="C00000"/>
                </a:solidFill>
                <a:latin typeface="HG丸ｺﾞｼｯｸM-PRO" panose="020F0600000000000000" pitchFamily="50" charset="-128"/>
                <a:ea typeface="HG丸ｺﾞｼｯｸM-PRO" panose="020F0600000000000000" pitchFamily="50" charset="-128"/>
              </a:rPr>
              <a:t>(</a:t>
            </a:r>
            <a:r>
              <a:rPr lang="ja-JP" altLang="en-US" sz="3500" dirty="0">
                <a:ln>
                  <a:solidFill>
                    <a:srgbClr val="C00000"/>
                  </a:solidFill>
                </a:ln>
                <a:solidFill>
                  <a:srgbClr val="C00000"/>
                </a:solidFill>
                <a:latin typeface="HG丸ｺﾞｼｯｸM-PRO" panose="020F0600000000000000" pitchFamily="50" charset="-128"/>
                <a:ea typeface="HG丸ｺﾞｼｯｸM-PRO" panose="020F0600000000000000" pitchFamily="50" charset="-128"/>
              </a:rPr>
              <a:t>責任役員</a:t>
            </a:r>
            <a:r>
              <a:rPr lang="en-US" altLang="ja-JP" sz="3500" dirty="0" smtClean="0">
                <a:ln>
                  <a:solidFill>
                    <a:srgbClr val="C00000"/>
                  </a:solidFill>
                </a:ln>
                <a:solidFill>
                  <a:srgbClr val="C00000"/>
                </a:solidFill>
                <a:latin typeface="HG丸ｺﾞｼｯｸM-PRO" panose="020F0600000000000000" pitchFamily="50" charset="-128"/>
                <a:ea typeface="HG丸ｺﾞｼｯｸM-PRO" panose="020F0600000000000000" pitchFamily="50" charset="-128"/>
              </a:rPr>
              <a:t>)</a:t>
            </a:r>
            <a:r>
              <a:rPr lang="ja-JP" altLang="en-US" sz="3500" dirty="0" smtClean="0">
                <a:ln>
                  <a:solidFill>
                    <a:srgbClr val="C00000"/>
                  </a:solidFill>
                </a:ln>
                <a:solidFill>
                  <a:srgbClr val="C00000"/>
                </a:solidFill>
                <a:latin typeface="HG丸ｺﾞｼｯｸM-PRO" panose="020F0600000000000000" pitchFamily="50" charset="-128"/>
                <a:ea typeface="HG丸ｺﾞｼｯｸM-PRO" panose="020F0600000000000000" pitchFamily="50" charset="-128"/>
              </a:rPr>
              <a:t>の明確化．</a:t>
            </a:r>
            <a:endParaRPr lang="en-US" altLang="ja-JP" sz="3500" dirty="0">
              <a:ln>
                <a:solidFill>
                  <a:schemeClr val="tx1"/>
                </a:solidFill>
              </a:ln>
            </a:endParaRPr>
          </a:p>
          <a:p>
            <a:pPr algn="just">
              <a:lnSpc>
                <a:spcPct val="120000"/>
              </a:lnSpc>
              <a:spcBef>
                <a:spcPts val="0"/>
              </a:spcBef>
              <a:defRPr/>
            </a:pPr>
            <a:r>
              <a:rPr lang="ja-JP" altLang="en-US" sz="3500" dirty="0" smtClean="0">
                <a:ln>
                  <a:solidFill>
                    <a:schemeClr val="tx1"/>
                  </a:solidFill>
                </a:ln>
                <a:solidFill>
                  <a:srgbClr val="FF0000"/>
                </a:solidFill>
                <a:latin typeface="HG丸ｺﾞｼｯｸM-PRO" panose="020F0600000000000000" pitchFamily="50" charset="-128"/>
                <a:ea typeface="HG丸ｺﾞｼｯｸM-PRO" panose="020F0600000000000000" pitchFamily="50" charset="-128"/>
              </a:rPr>
              <a:t>⇒経営陣</a:t>
            </a:r>
            <a:r>
              <a:rPr lang="ja-JP" altLang="en-US" sz="3500" dirty="0">
                <a:ln>
                  <a:solidFill>
                    <a:schemeClr val="tx1"/>
                  </a:solidFill>
                </a:ln>
                <a:solidFill>
                  <a:srgbClr val="FF0000"/>
                </a:solidFill>
                <a:latin typeface="HG丸ｺﾞｼｯｸM-PRO" panose="020F0600000000000000" pitchFamily="50" charset="-128"/>
                <a:ea typeface="HG丸ｺﾞｼｯｸM-PRO" panose="020F0600000000000000" pitchFamily="50" charset="-128"/>
              </a:rPr>
              <a:t>の法令遵守にかかる責任が</a:t>
            </a:r>
            <a:r>
              <a:rPr lang="ja-JP" altLang="en-US" sz="3500" dirty="0" smtClean="0">
                <a:ln>
                  <a:solidFill>
                    <a:schemeClr val="tx1"/>
                  </a:solidFill>
                </a:ln>
                <a:solidFill>
                  <a:srgbClr val="FF0000"/>
                </a:solidFill>
                <a:latin typeface="HG丸ｺﾞｼｯｸM-PRO" panose="020F0600000000000000" pitchFamily="50" charset="-128"/>
                <a:ea typeface="HG丸ｺﾞｼｯｸM-PRO" panose="020F0600000000000000" pitchFamily="50" charset="-128"/>
              </a:rPr>
              <a:t>問われることとなります．</a:t>
            </a:r>
            <a:endParaRPr lang="ja-JP" altLang="en-US" sz="3500" dirty="0">
              <a:ln>
                <a:solidFill>
                  <a:schemeClr val="tx1"/>
                </a:solidFill>
              </a:ln>
              <a:solidFill>
                <a:srgbClr val="FF0000"/>
              </a:solidFill>
              <a:latin typeface="HG丸ｺﾞｼｯｸM-PRO" panose="020F0600000000000000" pitchFamily="50" charset="-128"/>
              <a:ea typeface="HG丸ｺﾞｼｯｸM-PRO" panose="020F0600000000000000" pitchFamily="50" charset="-128"/>
            </a:endParaRPr>
          </a:p>
        </p:txBody>
      </p:sp>
      <p:sp>
        <p:nvSpPr>
          <p:cNvPr id="6" name="星 32 5"/>
          <p:cNvSpPr/>
          <p:nvPr/>
        </p:nvSpPr>
        <p:spPr>
          <a:xfrm>
            <a:off x="98343" y="2488254"/>
            <a:ext cx="11915857" cy="4230339"/>
          </a:xfrm>
          <a:prstGeom prst="star32">
            <a:avLst/>
          </a:prstGeom>
          <a:solidFill>
            <a:srgbClr val="FFFF00">
              <a:alpha val="31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Rectangle 12"/>
          <p:cNvSpPr txBox="1">
            <a:spLocks noChangeArrowheads="1"/>
          </p:cNvSpPr>
          <p:nvPr/>
        </p:nvSpPr>
        <p:spPr bwMode="auto">
          <a:xfrm>
            <a:off x="10435728" y="6486525"/>
            <a:ext cx="1157287"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ja-JP"/>
            </a:defPPr>
            <a:lvl1pPr algn="ctr" rtl="0" fontAlgn="base">
              <a:spcBef>
                <a:spcPct val="0"/>
              </a:spcBef>
              <a:spcAft>
                <a:spcPct val="0"/>
              </a:spcAft>
              <a:defRPr kumimoji="1" sz="1400"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pPr>
              <a:defRPr/>
            </a:pPr>
            <a:r>
              <a:rPr lang="ja-JP" altLang="en-US" sz="1200"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fld id="{EA87AE14-B523-440C-92B5-F1BBA3CF7C82}" type="slidenum">
              <a:rPr lang="en-US" altLang="ja-JP" sz="1200" i="1" smtClean="0">
                <a:ln>
                  <a:solidFill>
                    <a:schemeClr val="tx1"/>
                  </a:solidFill>
                </a:ln>
                <a:solidFill>
                  <a:srgbClr val="000000"/>
                </a:solidFill>
                <a:latin typeface="HG丸ｺﾞｼｯｸM-PRO" panose="020F0600000000000000" pitchFamily="50" charset="-128"/>
                <a:ea typeface="HG丸ｺﾞｼｯｸM-PRO" panose="020F0600000000000000" pitchFamily="50" charset="-128"/>
              </a:rPr>
              <a:t>10</a:t>
            </a:fld>
            <a:r>
              <a:rPr lang="ja-JP" altLang="en-US" sz="1200"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endParaRPr lang="en-US" altLang="ja-JP" sz="1200"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1838694"/>
      </p:ext>
    </p:extLst>
  </p:cSld>
  <p:clrMapOvr>
    <a:masterClrMapping/>
  </p:clrMapOvr>
  <p:transition spd="med">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40" y="11334"/>
            <a:ext cx="12161405" cy="6846665"/>
          </a:xfrm>
          <a:prstGeom prst="rect">
            <a:avLst/>
          </a:prstGeom>
        </p:spPr>
      </p:pic>
      <p:sp>
        <p:nvSpPr>
          <p:cNvPr id="2" name="タイトル 1"/>
          <p:cNvSpPr>
            <a:spLocks noGrp="1"/>
          </p:cNvSpPr>
          <p:nvPr>
            <p:ph type="ctrTitle"/>
          </p:nvPr>
        </p:nvSpPr>
        <p:spPr>
          <a:xfrm>
            <a:off x="2538663" y="286735"/>
            <a:ext cx="7113337" cy="1273597"/>
          </a:xfrm>
          <a:solidFill>
            <a:schemeClr val="bg1">
              <a:alpha val="75000"/>
            </a:schemeClr>
          </a:solidFill>
        </p:spPr>
        <p:txBody>
          <a:bodyPr>
            <a:normAutofit/>
          </a:bodyPr>
          <a:lstStyle/>
          <a:p>
            <a:r>
              <a:rPr kumimoji="1" lang="ja-JP" altLang="en-US" sz="4800" dirty="0" smtClean="0">
                <a:ln>
                  <a:solidFill>
                    <a:srgbClr val="FF0000"/>
                  </a:solidFill>
                </a:ln>
                <a:latin typeface="HG丸ｺﾞｼｯｸM-PRO" panose="020F0600000000000000" pitchFamily="50" charset="-128"/>
                <a:ea typeface="HG丸ｺﾞｼｯｸM-PRO" panose="020F0600000000000000" pitchFamily="50" charset="-128"/>
              </a:rPr>
              <a:t>データの完全性</a:t>
            </a:r>
            <a:r>
              <a:rPr kumimoji="1" lang="ja-JP" altLang="en-US" sz="3600" dirty="0">
                <a:ln>
                  <a:solidFill>
                    <a:srgbClr val="FF0000"/>
                  </a:solidFill>
                </a:ln>
                <a:latin typeface="HG丸ｺﾞｼｯｸM-PRO" panose="020F0600000000000000" pitchFamily="50" charset="-128"/>
                <a:ea typeface="HG丸ｺﾞｼｯｸM-PRO" panose="020F0600000000000000" pitchFamily="50" charset="-128"/>
              </a:rPr>
              <a:t/>
            </a:r>
            <a:br>
              <a:rPr kumimoji="1" lang="ja-JP" altLang="en-US" sz="3600" dirty="0">
                <a:ln>
                  <a:solidFill>
                    <a:srgbClr val="FF0000"/>
                  </a:solidFill>
                </a:ln>
                <a:latin typeface="HG丸ｺﾞｼｯｸM-PRO" panose="020F0600000000000000" pitchFamily="50" charset="-128"/>
                <a:ea typeface="HG丸ｺﾞｼｯｸM-PRO" panose="020F0600000000000000" pitchFamily="50" charset="-128"/>
              </a:rPr>
            </a:br>
            <a:r>
              <a:rPr lang="ja-JP" altLang="en-US" sz="2800" dirty="0">
                <a:ln>
                  <a:solidFill>
                    <a:srgbClr val="FF0000"/>
                  </a:solidFill>
                </a:ln>
              </a:rPr>
              <a:t>～ なぜ対応しなければならないか ～</a:t>
            </a:r>
            <a:endParaRPr kumimoji="1" lang="ja-JP" altLang="en-US" sz="2800" dirty="0">
              <a:ln>
                <a:solidFill>
                  <a:srgbClr val="FF0000"/>
                </a:solidFill>
              </a:ln>
              <a:latin typeface="HG丸ｺﾞｼｯｸM-PRO" panose="020F0600000000000000" pitchFamily="50" charset="-128"/>
              <a:ea typeface="HG丸ｺﾞｼｯｸM-PRO" panose="020F0600000000000000" pitchFamily="50" charset="-128"/>
            </a:endParaRPr>
          </a:p>
        </p:txBody>
      </p:sp>
      <p:sp>
        <p:nvSpPr>
          <p:cNvPr id="20" name="Rectangle 12"/>
          <p:cNvSpPr txBox="1">
            <a:spLocks noChangeArrowheads="1"/>
          </p:cNvSpPr>
          <p:nvPr/>
        </p:nvSpPr>
        <p:spPr bwMode="auto">
          <a:xfrm>
            <a:off x="11034713" y="6486524"/>
            <a:ext cx="1157287"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ja-JP"/>
            </a:defPPr>
            <a:lvl1pPr algn="ctr" rtl="0" fontAlgn="base">
              <a:spcBef>
                <a:spcPct val="0"/>
              </a:spcBef>
              <a:spcAft>
                <a:spcPct val="0"/>
              </a:spcAft>
              <a:defRPr kumimoji="1" sz="1400"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pPr>
              <a:defRPr/>
            </a:pPr>
            <a:r>
              <a:rPr lang="ja-JP" altLang="en-US" sz="1200"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fld id="{EA87AE14-B523-440C-92B5-F1BBA3CF7C82}" type="slidenum">
              <a:rPr lang="en-US" altLang="ja-JP" sz="1200" i="1" smtClean="0">
                <a:ln>
                  <a:solidFill>
                    <a:schemeClr val="tx1"/>
                  </a:solidFill>
                </a:ln>
                <a:solidFill>
                  <a:srgbClr val="000000"/>
                </a:solidFill>
                <a:latin typeface="HG丸ｺﾞｼｯｸM-PRO" panose="020F0600000000000000" pitchFamily="50" charset="-128"/>
                <a:ea typeface="HG丸ｺﾞｼｯｸM-PRO" panose="020F0600000000000000" pitchFamily="50" charset="-128"/>
              </a:rPr>
              <a:t>11</a:t>
            </a:fld>
            <a:r>
              <a:rPr lang="ja-JP" altLang="en-US" sz="1200"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endParaRPr lang="en-US" altLang="ja-JP" sz="1200"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
        <p:nvSpPr>
          <p:cNvPr id="8" name="正方形/長方形 7"/>
          <p:cNvSpPr/>
          <p:nvPr/>
        </p:nvSpPr>
        <p:spPr>
          <a:xfrm>
            <a:off x="17541" y="2421136"/>
            <a:ext cx="2333774" cy="1384995"/>
          </a:xfrm>
          <a:prstGeom prst="rect">
            <a:avLst/>
          </a:prstGeom>
          <a:solidFill>
            <a:schemeClr val="bg1">
              <a:alpha val="75000"/>
            </a:schemeClr>
          </a:solidFill>
        </p:spPr>
        <p:txBody>
          <a:bodyPr wrap="square" lIns="91440" tIns="45720" rIns="91440" bIns="45720">
            <a:spAutoFit/>
            <a:scene3d>
              <a:camera prst="perspectiveContrastingRightFacing"/>
              <a:lightRig rig="soft" dir="t">
                <a:rot lat="0" lon="0" rev="15600000"/>
              </a:lightRig>
            </a:scene3d>
            <a:sp3d extrusionH="57150" prstMaterial="softEdge">
              <a:bevelT w="25400" h="38100"/>
            </a:sp3d>
          </a:bodyPr>
          <a:lstStyle/>
          <a:p>
            <a:pPr algn="ctr"/>
            <a:r>
              <a:rPr lang="en-US" altLang="ja-JP" sz="2800" cap="none" spc="0" dirty="0">
                <a:ln>
                  <a:solidFill>
                    <a:srgbClr val="0000FF"/>
                  </a:solidFill>
                </a:ln>
                <a:solidFill>
                  <a:schemeClr val="accent4"/>
                </a:solidFill>
                <a:effectLst/>
                <a:latin typeface="HG丸ｺﾞｼｯｸM-PRO" panose="020F0600000000000000" pitchFamily="50" charset="-128"/>
                <a:ea typeface="HG丸ｺﾞｼｯｸM-PRO" panose="020F0600000000000000" pitchFamily="50" charset="-128"/>
              </a:rPr>
              <a:t>D</a:t>
            </a:r>
            <a:r>
              <a:rPr lang="ja-JP" altLang="en-US" sz="2800" cap="none" spc="0" dirty="0">
                <a:ln>
                  <a:solidFill>
                    <a:srgbClr val="0000FF"/>
                  </a:solidFill>
                </a:ln>
                <a:solidFill>
                  <a:schemeClr val="accent4"/>
                </a:solidFill>
                <a:effectLst/>
                <a:latin typeface="HG丸ｺﾞｼｯｸM-PRO" panose="020F0600000000000000" pitchFamily="50" charset="-128"/>
                <a:ea typeface="HG丸ｺﾞｼｯｸM-PRO" panose="020F0600000000000000" pitchFamily="50" charset="-128"/>
              </a:rPr>
              <a:t> </a:t>
            </a:r>
            <a:r>
              <a:rPr lang="en-US" altLang="ja-JP" sz="2800" cap="none" spc="0" dirty="0">
                <a:ln>
                  <a:solidFill>
                    <a:srgbClr val="0000FF"/>
                  </a:solidFill>
                </a:ln>
                <a:solidFill>
                  <a:schemeClr val="accent4"/>
                </a:solidFill>
                <a:effectLst/>
                <a:latin typeface="HG丸ｺﾞｼｯｸM-PRO" panose="020F0600000000000000" pitchFamily="50" charset="-128"/>
                <a:ea typeface="HG丸ｺﾞｼｯｸM-PRO" panose="020F0600000000000000" pitchFamily="50" charset="-128"/>
              </a:rPr>
              <a:t>I</a:t>
            </a:r>
            <a:r>
              <a:rPr lang="ja-JP" altLang="en-US" sz="2800" cap="none" spc="0" dirty="0">
                <a:ln>
                  <a:solidFill>
                    <a:srgbClr val="0000FF"/>
                  </a:solidFill>
                </a:ln>
                <a:solidFill>
                  <a:schemeClr val="accent4"/>
                </a:solidFill>
                <a:effectLst/>
                <a:latin typeface="HG丸ｺﾞｼｯｸM-PRO" panose="020F0600000000000000" pitchFamily="50" charset="-128"/>
                <a:ea typeface="HG丸ｺﾞｼｯｸM-PRO" panose="020F0600000000000000" pitchFamily="50" charset="-128"/>
              </a:rPr>
              <a:t> 関連の</a:t>
            </a:r>
            <a:endParaRPr lang="en-US" altLang="ja-JP" sz="2800" cap="none" spc="0" dirty="0">
              <a:ln>
                <a:solidFill>
                  <a:srgbClr val="0000FF"/>
                </a:solidFill>
              </a:ln>
              <a:solidFill>
                <a:schemeClr val="accent4"/>
              </a:solidFill>
              <a:effectLst/>
              <a:latin typeface="HG丸ｺﾞｼｯｸM-PRO" panose="020F0600000000000000" pitchFamily="50" charset="-128"/>
              <a:ea typeface="HG丸ｺﾞｼｯｸM-PRO" panose="020F0600000000000000" pitchFamily="50" charset="-128"/>
            </a:endParaRPr>
          </a:p>
          <a:p>
            <a:pPr algn="ctr"/>
            <a:r>
              <a:rPr lang="ja-JP" altLang="en-US" sz="2800" cap="none" spc="0" dirty="0">
                <a:ln>
                  <a:solidFill>
                    <a:srgbClr val="0000FF"/>
                  </a:solidFill>
                </a:ln>
                <a:solidFill>
                  <a:schemeClr val="accent4"/>
                </a:solidFill>
                <a:effectLst/>
                <a:latin typeface="HG丸ｺﾞｼｯｸM-PRO" panose="020F0600000000000000" pitchFamily="50" charset="-128"/>
                <a:ea typeface="HG丸ｺﾞｼｯｸM-PRO" panose="020F0600000000000000" pitchFamily="50" charset="-128"/>
              </a:rPr>
              <a:t>最近</a:t>
            </a:r>
            <a:r>
              <a:rPr lang="en-US" altLang="ja-JP" sz="2800" cap="none" spc="0" dirty="0">
                <a:ln>
                  <a:solidFill>
                    <a:srgbClr val="0000FF"/>
                  </a:solidFill>
                </a:ln>
                <a:solidFill>
                  <a:schemeClr val="accent4"/>
                </a:solidFill>
                <a:effectLst/>
                <a:latin typeface="HG丸ｺﾞｼｯｸM-PRO" panose="020F0600000000000000" pitchFamily="50" charset="-128"/>
                <a:ea typeface="HG丸ｺﾞｼｯｸM-PRO" panose="020F0600000000000000" pitchFamily="50" charset="-128"/>
              </a:rPr>
              <a:t>10</a:t>
            </a:r>
            <a:r>
              <a:rPr lang="ja-JP" altLang="en-US" sz="2800" cap="none" spc="0" dirty="0">
                <a:ln>
                  <a:solidFill>
                    <a:srgbClr val="0000FF"/>
                  </a:solidFill>
                </a:ln>
                <a:solidFill>
                  <a:schemeClr val="accent4"/>
                </a:solidFill>
                <a:effectLst/>
                <a:latin typeface="HG丸ｺﾞｼｯｸM-PRO" panose="020F0600000000000000" pitchFamily="50" charset="-128"/>
                <a:ea typeface="HG丸ｺﾞｼｯｸM-PRO" panose="020F0600000000000000" pitchFamily="50" charset="-128"/>
              </a:rPr>
              <a:t>年の</a:t>
            </a:r>
          </a:p>
          <a:p>
            <a:pPr algn="ctr"/>
            <a:r>
              <a:rPr lang="ja-JP" altLang="en-US" sz="2800" cap="none" spc="0" dirty="0">
                <a:ln>
                  <a:solidFill>
                    <a:srgbClr val="0000FF"/>
                  </a:solidFill>
                </a:ln>
                <a:solidFill>
                  <a:schemeClr val="accent4"/>
                </a:solidFill>
                <a:effectLst/>
                <a:latin typeface="HG丸ｺﾞｼｯｸM-PRO" panose="020F0600000000000000" pitchFamily="50" charset="-128"/>
                <a:ea typeface="HG丸ｺﾞｼｯｸM-PRO" panose="020F0600000000000000" pitchFamily="50" charset="-128"/>
              </a:rPr>
              <a:t>不祥事事例</a:t>
            </a:r>
          </a:p>
        </p:txBody>
      </p:sp>
      <p:graphicFrame>
        <p:nvGraphicFramePr>
          <p:cNvPr id="4" name="表 3"/>
          <p:cNvGraphicFramePr>
            <a:graphicFrameLocks noGrp="1"/>
          </p:cNvGraphicFramePr>
          <p:nvPr>
            <p:extLst>
              <p:ext uri="{D42A27DB-BD31-4B8C-83A1-F6EECF244321}">
                <p14:modId xmlns:p14="http://schemas.microsoft.com/office/powerpoint/2010/main" val="95531353"/>
              </p:ext>
            </p:extLst>
          </p:nvPr>
        </p:nvGraphicFramePr>
        <p:xfrm>
          <a:off x="1895888" y="1531756"/>
          <a:ext cx="9369272" cy="5297670"/>
        </p:xfrm>
        <a:graphic>
          <a:graphicData uri="http://schemas.openxmlformats.org/drawingml/2006/table">
            <a:tbl>
              <a:tblPr/>
              <a:tblGrid>
                <a:gridCol w="592437">
                  <a:extLst>
                    <a:ext uri="{9D8B030D-6E8A-4147-A177-3AD203B41FA5}">
                      <a16:colId xmlns:a16="http://schemas.microsoft.com/office/drawing/2014/main" xmlns="" val="20000"/>
                    </a:ext>
                  </a:extLst>
                </a:gridCol>
                <a:gridCol w="1162931">
                  <a:extLst>
                    <a:ext uri="{9D8B030D-6E8A-4147-A177-3AD203B41FA5}">
                      <a16:colId xmlns:a16="http://schemas.microsoft.com/office/drawing/2014/main" xmlns="" val="20001"/>
                    </a:ext>
                  </a:extLst>
                </a:gridCol>
                <a:gridCol w="1568859">
                  <a:extLst>
                    <a:ext uri="{9D8B030D-6E8A-4147-A177-3AD203B41FA5}">
                      <a16:colId xmlns:a16="http://schemas.microsoft.com/office/drawing/2014/main" xmlns="" val="20002"/>
                    </a:ext>
                  </a:extLst>
                </a:gridCol>
                <a:gridCol w="1832165">
                  <a:extLst>
                    <a:ext uri="{9D8B030D-6E8A-4147-A177-3AD203B41FA5}">
                      <a16:colId xmlns:a16="http://schemas.microsoft.com/office/drawing/2014/main" xmlns="" val="20003"/>
                    </a:ext>
                  </a:extLst>
                </a:gridCol>
                <a:gridCol w="4212880">
                  <a:extLst>
                    <a:ext uri="{9D8B030D-6E8A-4147-A177-3AD203B41FA5}">
                      <a16:colId xmlns:a16="http://schemas.microsoft.com/office/drawing/2014/main" xmlns="" val="20004"/>
                    </a:ext>
                  </a:extLst>
                </a:gridCol>
              </a:tblGrid>
              <a:tr h="163207">
                <a:tc>
                  <a:txBody>
                    <a:bodyPr/>
                    <a:lstStyle/>
                    <a:p>
                      <a:pPr algn="ctr" fontAlgn="ctr"/>
                      <a:r>
                        <a:rPr lang="ja-JP" altLang="en-US" sz="1000" b="1" i="0" u="none" strike="noStrike" dirty="0">
                          <a:solidFill>
                            <a:srgbClr val="000000"/>
                          </a:solidFill>
                          <a:effectLst/>
                          <a:latin typeface="HG丸ｺﾞｼｯｸM-PRO" panose="020F0600000000000000" pitchFamily="50" charset="-128"/>
                          <a:ea typeface="HG丸ｺﾞｼｯｸM-PRO" panose="020F0600000000000000" pitchFamily="50" charset="-128"/>
                        </a:rPr>
                        <a:t>企業名</a:t>
                      </a:r>
                    </a:p>
                  </a:txBody>
                  <a:tcPr marL="4892" marR="4892" marT="48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発覚年月</a:t>
                      </a:r>
                    </a:p>
                  </a:txBody>
                  <a:tcPr marL="4892" marR="4892" marT="48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対　象</a:t>
                      </a:r>
                    </a:p>
                  </a:txBody>
                  <a:tcPr marL="4892" marR="4892" marT="48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不正時期</a:t>
                      </a:r>
                    </a:p>
                  </a:txBody>
                  <a:tcPr marL="4892" marR="4892" marT="48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概　要</a:t>
                      </a:r>
                    </a:p>
                  </a:txBody>
                  <a:tcPr marL="4892" marR="4892" marT="489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10000"/>
                  </a:ext>
                </a:extLst>
              </a:tr>
              <a:tr h="320457">
                <a:tc>
                  <a:txBody>
                    <a:bodyPr/>
                    <a:lstStyle/>
                    <a:p>
                      <a:pPr algn="ctr" fontAlgn="ctr"/>
                      <a:r>
                        <a:rPr 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A</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社</a:t>
                      </a:r>
                    </a:p>
                  </a:txBody>
                  <a:tcPr marL="4892" marR="4892" marT="48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2010</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年</a:t>
                      </a: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3</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月</a:t>
                      </a:r>
                    </a:p>
                  </a:txBody>
                  <a:tcPr marL="176128" marR="4892" marT="48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000" b="1" i="0" u="none" strike="noStrike">
                          <a:solidFill>
                            <a:srgbClr val="FF0000"/>
                          </a:solidFill>
                          <a:effectLst/>
                          <a:latin typeface="HG丸ｺﾞｼｯｸM-PRO" panose="020F0600000000000000" pitchFamily="50" charset="-128"/>
                          <a:ea typeface="HG丸ｺﾞｼｯｸM-PRO" panose="020F0600000000000000" pitchFamily="50" charset="-128"/>
                        </a:rPr>
                        <a:t>医薬品 </a:t>
                      </a:r>
                      <a:r>
                        <a:rPr lang="en-US" altLang="ja-JP" sz="1000" b="1" i="0" u="none" strike="noStrike">
                          <a:solidFill>
                            <a:srgbClr val="FF0000"/>
                          </a:solidFill>
                          <a:effectLst/>
                          <a:latin typeface="HG丸ｺﾞｼｯｸM-PRO" panose="020F0600000000000000" pitchFamily="50" charset="-128"/>
                          <a:ea typeface="HG丸ｺﾞｼｯｸM-PRO" panose="020F0600000000000000" pitchFamily="50" charset="-128"/>
                        </a:rPr>
                        <a:t>(</a:t>
                      </a:r>
                      <a:r>
                        <a:rPr lang="ja-JP" altLang="en-US" sz="1000" b="1" i="0" u="none" strike="noStrike">
                          <a:solidFill>
                            <a:srgbClr val="FF0000"/>
                          </a:solidFill>
                          <a:effectLst/>
                          <a:latin typeface="HG丸ｺﾞｼｯｸM-PRO" panose="020F0600000000000000" pitchFamily="50" charset="-128"/>
                          <a:ea typeface="HG丸ｺﾞｼｯｸM-PRO" panose="020F0600000000000000" pitchFamily="50" charset="-128"/>
                        </a:rPr>
                        <a:t>錠剤</a:t>
                      </a:r>
                      <a:r>
                        <a:rPr lang="en-US" altLang="ja-JP" sz="1000" b="1" i="0" u="none" strike="noStrike">
                          <a:solidFill>
                            <a:srgbClr val="FF0000"/>
                          </a:solidFill>
                          <a:effectLst/>
                          <a:latin typeface="HG丸ｺﾞｼｯｸM-PRO" panose="020F0600000000000000" pitchFamily="50" charset="-128"/>
                          <a:ea typeface="HG丸ｺﾞｼｯｸM-PRO" panose="020F0600000000000000" pitchFamily="50" charset="-128"/>
                        </a:rPr>
                        <a:t>)</a:t>
                      </a:r>
                    </a:p>
                  </a:txBody>
                  <a:tcPr marL="176128" marR="4892" marT="48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2009</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年</a:t>
                      </a: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2</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月</a:t>
                      </a: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13</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日</a:t>
                      </a:r>
                    </a:p>
                  </a:txBody>
                  <a:tcPr marL="176128" marR="4892" marT="48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000" b="1" i="0" u="none" strike="noStrike" dirty="0">
                          <a:solidFill>
                            <a:srgbClr val="000000"/>
                          </a:solidFill>
                          <a:effectLst/>
                          <a:latin typeface="HG丸ｺﾞｼｯｸM-PRO" panose="020F0600000000000000" pitchFamily="50" charset="-128"/>
                          <a:ea typeface="HG丸ｺﾞｼｯｸM-PRO" panose="020F0600000000000000" pitchFamily="50" charset="-128"/>
                        </a:rPr>
                        <a:t>原料を取り違えて製造．</a:t>
                      </a:r>
                      <a:r>
                        <a:rPr lang="en-US" altLang="ja-JP" sz="1000" b="1" i="0" u="none" strike="noStrike" dirty="0">
                          <a:solidFill>
                            <a:srgbClr val="000000"/>
                          </a:solidFill>
                          <a:effectLst/>
                          <a:latin typeface="HG丸ｺﾞｼｯｸM-PRO" panose="020F0600000000000000" pitchFamily="50" charset="-128"/>
                          <a:ea typeface="HG丸ｺﾞｼｯｸM-PRO" panose="020F0600000000000000" pitchFamily="50" charset="-128"/>
                        </a:rPr>
                        <a:t>(</a:t>
                      </a:r>
                      <a:r>
                        <a:rPr lang="ja-JP" altLang="en-US" sz="1000" b="1" i="0" u="none" strike="noStrike" dirty="0">
                          <a:solidFill>
                            <a:srgbClr val="000000"/>
                          </a:solidFill>
                          <a:effectLst/>
                          <a:latin typeface="HG丸ｺﾞｼｯｸM-PRO" panose="020F0600000000000000" pitchFamily="50" charset="-128"/>
                          <a:ea typeface="HG丸ｺﾞｼｯｸM-PRO" panose="020F0600000000000000" pitchFamily="50" charset="-128"/>
                        </a:rPr>
                        <a:t>主成分と添加剤の混合ミス</a:t>
                      </a:r>
                      <a:r>
                        <a:rPr lang="en-US" altLang="ja-JP" sz="1000" b="1" i="0" u="none" strike="noStrike" dirty="0">
                          <a:solidFill>
                            <a:srgbClr val="000000"/>
                          </a:solidFill>
                          <a:effectLst/>
                          <a:latin typeface="HG丸ｺﾞｼｯｸM-PRO" panose="020F0600000000000000" pitchFamily="50" charset="-128"/>
                          <a:ea typeface="HG丸ｺﾞｼｯｸM-PRO" panose="020F0600000000000000" pitchFamily="50" charset="-128"/>
                        </a:rPr>
                        <a:t>)</a:t>
                      </a:r>
                      <a:br>
                        <a:rPr lang="en-US" altLang="ja-JP" sz="1000" b="1" i="0" u="none" strike="noStrike" dirty="0">
                          <a:solidFill>
                            <a:srgbClr val="000000"/>
                          </a:solidFill>
                          <a:effectLst/>
                          <a:latin typeface="HG丸ｺﾞｼｯｸM-PRO" panose="020F0600000000000000" pitchFamily="50" charset="-128"/>
                          <a:ea typeface="HG丸ｺﾞｼｯｸM-PRO" panose="020F0600000000000000" pitchFamily="50" charset="-128"/>
                        </a:rPr>
                      </a:br>
                      <a:r>
                        <a:rPr lang="ja-JP" altLang="en-US" sz="1000" b="1" i="0" u="none" strike="noStrike" dirty="0">
                          <a:solidFill>
                            <a:srgbClr val="000000"/>
                          </a:solidFill>
                          <a:effectLst/>
                          <a:latin typeface="HG丸ｺﾞｼｯｸM-PRO" panose="020F0600000000000000" pitchFamily="50" charset="-128"/>
                          <a:ea typeface="HG丸ｺﾞｼｯｸM-PRO" panose="020F0600000000000000" pitchFamily="50" charset="-128"/>
                        </a:rPr>
                        <a:t>出荷判定試験の際にサンプルを意図的にすり替え．</a:t>
                      </a:r>
                    </a:p>
                  </a:txBody>
                  <a:tcPr marL="176128" marR="4892" marT="489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1"/>
                  </a:ext>
                </a:extLst>
              </a:tr>
              <a:tr h="320457">
                <a:tc>
                  <a:txBody>
                    <a:bodyPr/>
                    <a:lstStyle/>
                    <a:p>
                      <a:pPr algn="ctr" fontAlgn="ctr"/>
                      <a:r>
                        <a:rPr 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B</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社</a:t>
                      </a:r>
                    </a:p>
                  </a:txBody>
                  <a:tcPr marL="4892" marR="4892" marT="48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2010</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年</a:t>
                      </a: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4</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月</a:t>
                      </a:r>
                    </a:p>
                  </a:txBody>
                  <a:tcPr marL="176128" marR="4892" marT="48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000" b="1" i="0" u="none" strike="noStrike" dirty="0">
                          <a:solidFill>
                            <a:srgbClr val="FF0000"/>
                          </a:solidFill>
                          <a:effectLst/>
                          <a:latin typeface="HG丸ｺﾞｼｯｸM-PRO" panose="020F0600000000000000" pitchFamily="50" charset="-128"/>
                          <a:ea typeface="HG丸ｺﾞｼｯｸM-PRO" panose="020F0600000000000000" pitchFamily="50" charset="-128"/>
                        </a:rPr>
                        <a:t>医薬品</a:t>
                      </a:r>
                      <a:br>
                        <a:rPr lang="ja-JP" altLang="en-US" sz="1000" b="1" i="0" u="none" strike="noStrike" dirty="0">
                          <a:solidFill>
                            <a:srgbClr val="FF0000"/>
                          </a:solidFill>
                          <a:effectLst/>
                          <a:latin typeface="HG丸ｺﾞｼｯｸM-PRO" panose="020F0600000000000000" pitchFamily="50" charset="-128"/>
                          <a:ea typeface="HG丸ｺﾞｼｯｸM-PRO" panose="020F0600000000000000" pitchFamily="50" charset="-128"/>
                        </a:rPr>
                      </a:br>
                      <a:r>
                        <a:rPr lang="en-US" altLang="ja-JP" sz="1000" b="1" i="0" u="none" strike="noStrike" dirty="0">
                          <a:solidFill>
                            <a:srgbClr val="FF0000"/>
                          </a:solidFill>
                          <a:effectLst/>
                          <a:latin typeface="HG丸ｺﾞｼｯｸM-PRO" panose="020F0600000000000000" pitchFamily="50" charset="-128"/>
                          <a:ea typeface="HG丸ｺﾞｼｯｸM-PRO" panose="020F0600000000000000" pitchFamily="50" charset="-128"/>
                        </a:rPr>
                        <a:t>(</a:t>
                      </a:r>
                      <a:r>
                        <a:rPr lang="ja-JP" altLang="en-US" sz="1000" b="1" i="0" u="none" strike="noStrike" dirty="0">
                          <a:solidFill>
                            <a:srgbClr val="FF0000"/>
                          </a:solidFill>
                          <a:effectLst/>
                          <a:latin typeface="HG丸ｺﾞｼｯｸM-PRO" panose="020F0600000000000000" pitchFamily="50" charset="-128"/>
                          <a:ea typeface="HG丸ｺﾞｼｯｸM-PRO" panose="020F0600000000000000" pitchFamily="50" charset="-128"/>
                        </a:rPr>
                        <a:t>人血清アルブミン製剤</a:t>
                      </a:r>
                      <a:r>
                        <a:rPr lang="en-US" altLang="ja-JP" sz="1000" b="1" i="0" u="none" strike="noStrike" dirty="0">
                          <a:solidFill>
                            <a:srgbClr val="FF0000"/>
                          </a:solidFill>
                          <a:effectLst/>
                          <a:latin typeface="HG丸ｺﾞｼｯｸM-PRO" panose="020F0600000000000000" pitchFamily="50" charset="-128"/>
                          <a:ea typeface="HG丸ｺﾞｼｯｸM-PRO" panose="020F0600000000000000" pitchFamily="50" charset="-128"/>
                        </a:rPr>
                        <a:t>)</a:t>
                      </a:r>
                    </a:p>
                  </a:txBody>
                  <a:tcPr marL="176128" marR="4892" marT="48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2008</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年</a:t>
                      </a:r>
                    </a:p>
                  </a:txBody>
                  <a:tcPr marL="176128" marR="4892" marT="48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承認申請資料及び製造</a:t>
                      </a: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(PV)</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時のデータ改ざん．</a:t>
                      </a:r>
                      <a:b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b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データ差し換え</a:t>
                      </a: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a:t>
                      </a:r>
                    </a:p>
                  </a:txBody>
                  <a:tcPr marL="176128" marR="4892" marT="489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2"/>
                  </a:ext>
                </a:extLst>
              </a:tr>
              <a:tr h="315692">
                <a:tc>
                  <a:txBody>
                    <a:bodyPr/>
                    <a:lstStyle/>
                    <a:p>
                      <a:pPr algn="ctr" fontAlgn="ctr"/>
                      <a:r>
                        <a:rPr 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Ｃ</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社</a:t>
                      </a:r>
                    </a:p>
                  </a:txBody>
                  <a:tcPr marL="4892" marR="4892" marT="48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2011</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年</a:t>
                      </a: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1</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月</a:t>
                      </a:r>
                    </a:p>
                  </a:txBody>
                  <a:tcPr marL="176128" marR="4892" marT="48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zh-CN" altLang="en-US" sz="1000" b="1" i="0" u="none" strike="noStrike">
                          <a:solidFill>
                            <a:srgbClr val="FF0000"/>
                          </a:solidFill>
                          <a:effectLst/>
                          <a:latin typeface="HG丸ｺﾞｼｯｸM-PRO" panose="020F0600000000000000" pitchFamily="50" charset="-128"/>
                          <a:ea typeface="HG丸ｺﾞｼｯｸM-PRO" panose="020F0600000000000000" pitchFamily="50" charset="-128"/>
                        </a:rPr>
                        <a:t>医薬品 </a:t>
                      </a:r>
                      <a:r>
                        <a:rPr lang="en-US" altLang="zh-CN" sz="1000" b="1" i="0" u="none" strike="noStrike">
                          <a:solidFill>
                            <a:srgbClr val="FF0000"/>
                          </a:solidFill>
                          <a:effectLst/>
                          <a:latin typeface="HG丸ｺﾞｼｯｸM-PRO" panose="020F0600000000000000" pitchFamily="50" charset="-128"/>
                          <a:ea typeface="HG丸ｺﾞｼｯｸM-PRO" panose="020F0600000000000000" pitchFamily="50" charset="-128"/>
                        </a:rPr>
                        <a:t>(</a:t>
                      </a:r>
                      <a:r>
                        <a:rPr lang="zh-CN" altLang="en-US" sz="1000" b="1" i="0" u="none" strike="noStrike">
                          <a:solidFill>
                            <a:srgbClr val="FF0000"/>
                          </a:solidFill>
                          <a:effectLst/>
                          <a:latin typeface="HG丸ｺﾞｼｯｸM-PRO" panose="020F0600000000000000" pitchFamily="50" charset="-128"/>
                          <a:ea typeface="HG丸ｺﾞｼｯｸM-PRO" panose="020F0600000000000000" pitchFamily="50" charset="-128"/>
                        </a:rPr>
                        <a:t>注射剤</a:t>
                      </a:r>
                      <a:r>
                        <a:rPr lang="en-US" altLang="zh-CN" sz="1000" b="1" i="0" u="none" strike="noStrike">
                          <a:solidFill>
                            <a:srgbClr val="FF0000"/>
                          </a:solidFill>
                          <a:effectLst/>
                          <a:latin typeface="HG丸ｺﾞｼｯｸM-PRO" panose="020F0600000000000000" pitchFamily="50" charset="-128"/>
                          <a:ea typeface="HG丸ｺﾞｼｯｸM-PRO" panose="020F0600000000000000" pitchFamily="50" charset="-128"/>
                        </a:rPr>
                        <a:t>)</a:t>
                      </a:r>
                    </a:p>
                  </a:txBody>
                  <a:tcPr marL="176128" marR="4892" marT="48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2007</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年～</a:t>
                      </a: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2010</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年</a:t>
                      </a:r>
                    </a:p>
                  </a:txBody>
                  <a:tcPr marL="176128" marR="4892" marT="48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製品出荷にかかる品質試験の一部を意図的に実施せず出荷．</a:t>
                      </a: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未検査</a:t>
                      </a: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a:t>
                      </a:r>
                    </a:p>
                  </a:txBody>
                  <a:tcPr marL="176128" marR="4892" marT="489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3"/>
                  </a:ext>
                </a:extLst>
              </a:tr>
              <a:tr h="320457">
                <a:tc>
                  <a:txBody>
                    <a:bodyPr/>
                    <a:lstStyle/>
                    <a:p>
                      <a:pPr algn="ctr" fontAlgn="ctr"/>
                      <a:r>
                        <a:rPr 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D</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社</a:t>
                      </a:r>
                    </a:p>
                  </a:txBody>
                  <a:tcPr marL="4892" marR="4892" marT="48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2014</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年</a:t>
                      </a: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9</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月</a:t>
                      </a:r>
                    </a:p>
                  </a:txBody>
                  <a:tcPr marL="176128" marR="4892" marT="48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エアバッグ</a:t>
                      </a:r>
                      <a:b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b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インフレーター</a:t>
                      </a:r>
                    </a:p>
                  </a:txBody>
                  <a:tcPr marL="176128" marR="4892" marT="48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2000</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年～</a:t>
                      </a: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2008</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年</a:t>
                      </a:r>
                      <a:b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b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(2004</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年</a:t>
                      </a: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a:t>
                      </a:r>
                    </a:p>
                  </a:txBody>
                  <a:tcPr marL="176128" marR="4892" marT="48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インフレーター</a:t>
                      </a: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ガス発生装置</a:t>
                      </a: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の性能試験データ改ざん</a:t>
                      </a:r>
                      <a:b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b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部品破裂につながる兆候を隠蔽</a:t>
                      </a:r>
                    </a:p>
                  </a:txBody>
                  <a:tcPr marL="176128" marR="4892" marT="489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4"/>
                  </a:ext>
                </a:extLst>
              </a:tr>
              <a:tr h="634958">
                <a:tc>
                  <a:txBody>
                    <a:bodyPr/>
                    <a:lstStyle/>
                    <a:p>
                      <a:pPr algn="ctr" fontAlgn="ctr"/>
                      <a:r>
                        <a:rPr 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E</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社</a:t>
                      </a:r>
                    </a:p>
                  </a:txBody>
                  <a:tcPr marL="4892" marR="4892" marT="48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2015</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年</a:t>
                      </a: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3</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月</a:t>
                      </a:r>
                    </a:p>
                  </a:txBody>
                  <a:tcPr marL="176128" marR="4892" marT="48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免震ゴム 他</a:t>
                      </a:r>
                    </a:p>
                  </a:txBody>
                  <a:tcPr marL="176128" marR="4892" marT="48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2007</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年</a:t>
                      </a:r>
                      <a:b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b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2015</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年 ３月</a:t>
                      </a:r>
                      <a:b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b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2015</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年</a:t>
                      </a: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10</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月</a:t>
                      </a:r>
                      <a:b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b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2017</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年  </a:t>
                      </a: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2</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月</a:t>
                      </a:r>
                    </a:p>
                  </a:txBody>
                  <a:tcPr marL="176128" marR="4892" marT="48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000" b="1" i="0" u="none" strike="noStrike" dirty="0">
                          <a:solidFill>
                            <a:srgbClr val="000000"/>
                          </a:solidFill>
                          <a:effectLst/>
                          <a:latin typeface="HG丸ｺﾞｼｯｸM-PRO" panose="020F0600000000000000" pitchFamily="50" charset="-128"/>
                          <a:ea typeface="HG丸ｺﾞｼｯｸM-PRO" panose="020F0600000000000000" pitchFamily="50" charset="-128"/>
                        </a:rPr>
                        <a:t>断熱パネルの耐火性能データ改ざん</a:t>
                      </a:r>
                      <a:br>
                        <a:rPr lang="ja-JP" altLang="en-US" sz="1000" b="1" i="0" u="none" strike="noStrike" dirty="0">
                          <a:solidFill>
                            <a:srgbClr val="000000"/>
                          </a:solidFill>
                          <a:effectLst/>
                          <a:latin typeface="HG丸ｺﾞｼｯｸM-PRO" panose="020F0600000000000000" pitchFamily="50" charset="-128"/>
                          <a:ea typeface="HG丸ｺﾞｼｯｸM-PRO" panose="020F0600000000000000" pitchFamily="50" charset="-128"/>
                        </a:rPr>
                      </a:br>
                      <a:r>
                        <a:rPr lang="ja-JP" altLang="en-US" sz="1000" b="1" i="0" u="none" strike="noStrike" dirty="0">
                          <a:solidFill>
                            <a:srgbClr val="000000"/>
                          </a:solidFill>
                          <a:effectLst/>
                          <a:latin typeface="HG丸ｺﾞｼｯｸM-PRO" panose="020F0600000000000000" pitchFamily="50" charset="-128"/>
                          <a:ea typeface="HG丸ｺﾞｼｯｸM-PRO" panose="020F0600000000000000" pitchFamily="50" charset="-128"/>
                        </a:rPr>
                        <a:t>免震ゴムの性能データ改ざん</a:t>
                      </a:r>
                      <a:br>
                        <a:rPr lang="ja-JP" altLang="en-US" sz="1000" b="1" i="0" u="none" strike="noStrike" dirty="0">
                          <a:solidFill>
                            <a:srgbClr val="000000"/>
                          </a:solidFill>
                          <a:effectLst/>
                          <a:latin typeface="HG丸ｺﾞｼｯｸM-PRO" panose="020F0600000000000000" pitchFamily="50" charset="-128"/>
                          <a:ea typeface="HG丸ｺﾞｼｯｸM-PRO" panose="020F0600000000000000" pitchFamily="50" charset="-128"/>
                        </a:rPr>
                      </a:br>
                      <a:r>
                        <a:rPr lang="ja-JP" altLang="en-US" sz="1000" b="1" i="0" u="none" strike="noStrike" dirty="0">
                          <a:solidFill>
                            <a:srgbClr val="000000"/>
                          </a:solidFill>
                          <a:effectLst/>
                          <a:latin typeface="HG丸ｺﾞｼｯｸM-PRO" panose="020F0600000000000000" pitchFamily="50" charset="-128"/>
                          <a:ea typeface="HG丸ｺﾞｼｯｸM-PRO" panose="020F0600000000000000" pitchFamily="50" charset="-128"/>
                        </a:rPr>
                        <a:t>防振ゴム</a:t>
                      </a:r>
                      <a:r>
                        <a:rPr lang="en-US" altLang="ja-JP" sz="1000" b="1" i="0" u="none" strike="noStrike" dirty="0">
                          <a:solidFill>
                            <a:srgbClr val="000000"/>
                          </a:solidFill>
                          <a:effectLst/>
                          <a:latin typeface="HG丸ｺﾞｼｯｸM-PRO" panose="020F0600000000000000" pitchFamily="50" charset="-128"/>
                          <a:ea typeface="HG丸ｺﾞｼｯｸM-PRO" panose="020F0600000000000000" pitchFamily="50" charset="-128"/>
                        </a:rPr>
                        <a:t>(</a:t>
                      </a:r>
                      <a:r>
                        <a:rPr lang="ja-JP" altLang="en-US" sz="1000" b="1" i="0" u="none" strike="noStrike" dirty="0">
                          <a:solidFill>
                            <a:srgbClr val="000000"/>
                          </a:solidFill>
                          <a:effectLst/>
                          <a:latin typeface="HG丸ｺﾞｼｯｸM-PRO" panose="020F0600000000000000" pitchFamily="50" charset="-128"/>
                          <a:ea typeface="HG丸ｺﾞｼｯｸM-PRO" panose="020F0600000000000000" pitchFamily="50" charset="-128"/>
                        </a:rPr>
                        <a:t>鉄道車両用</a:t>
                      </a:r>
                      <a:r>
                        <a:rPr lang="en-US" altLang="ja-JP" sz="1000" b="1" i="0" u="none" strike="noStrike" dirty="0">
                          <a:solidFill>
                            <a:srgbClr val="000000"/>
                          </a:solidFill>
                          <a:effectLst/>
                          <a:latin typeface="HG丸ｺﾞｼｯｸM-PRO" panose="020F0600000000000000" pitchFamily="50" charset="-128"/>
                          <a:ea typeface="HG丸ｺﾞｼｯｸM-PRO" panose="020F0600000000000000" pitchFamily="50" charset="-128"/>
                        </a:rPr>
                        <a:t>)</a:t>
                      </a:r>
                      <a:r>
                        <a:rPr lang="ja-JP" altLang="en-US" sz="1000" b="1" i="0" u="none" strike="noStrike" dirty="0" err="1">
                          <a:solidFill>
                            <a:srgbClr val="000000"/>
                          </a:solidFill>
                          <a:effectLst/>
                          <a:latin typeface="HG丸ｺﾞｼｯｸM-PRO" panose="020F0600000000000000" pitchFamily="50" charset="-128"/>
                          <a:ea typeface="HG丸ｺﾞｼｯｸM-PRO" panose="020F0600000000000000" pitchFamily="50" charset="-128"/>
                        </a:rPr>
                        <a:t>での</a:t>
                      </a:r>
                      <a:r>
                        <a:rPr lang="ja-JP" altLang="en-US" sz="1000" b="1" i="0" u="none" strike="noStrike" dirty="0">
                          <a:solidFill>
                            <a:srgbClr val="000000"/>
                          </a:solidFill>
                          <a:effectLst/>
                          <a:latin typeface="HG丸ｺﾞｼｯｸM-PRO" panose="020F0600000000000000" pitchFamily="50" charset="-128"/>
                          <a:ea typeface="HG丸ｺﾞｼｯｸM-PRO" panose="020F0600000000000000" pitchFamily="50" charset="-128"/>
                        </a:rPr>
                        <a:t>不正行為</a:t>
                      </a:r>
                      <a:br>
                        <a:rPr lang="ja-JP" altLang="en-US" sz="1000" b="1" i="0" u="none" strike="noStrike" dirty="0">
                          <a:solidFill>
                            <a:srgbClr val="000000"/>
                          </a:solidFill>
                          <a:effectLst/>
                          <a:latin typeface="HG丸ｺﾞｼｯｸM-PRO" panose="020F0600000000000000" pitchFamily="50" charset="-128"/>
                          <a:ea typeface="HG丸ｺﾞｼｯｸM-PRO" panose="020F0600000000000000" pitchFamily="50" charset="-128"/>
                        </a:rPr>
                      </a:br>
                      <a:r>
                        <a:rPr lang="ja-JP" altLang="en-US" sz="1000" b="1" i="0" u="none" strike="noStrike" dirty="0">
                          <a:solidFill>
                            <a:srgbClr val="000000"/>
                          </a:solidFill>
                          <a:effectLst/>
                          <a:latin typeface="HG丸ｺﾞｼｯｸM-PRO" panose="020F0600000000000000" pitchFamily="50" charset="-128"/>
                          <a:ea typeface="HG丸ｺﾞｼｯｸM-PRO" panose="020F0600000000000000" pitchFamily="50" charset="-128"/>
                        </a:rPr>
                        <a:t>船舶用バルブのシートリング未検査</a:t>
                      </a:r>
                    </a:p>
                  </a:txBody>
                  <a:tcPr marL="176128" marR="4892" marT="489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5"/>
                  </a:ext>
                </a:extLst>
              </a:tr>
              <a:tr h="320457">
                <a:tc>
                  <a:txBody>
                    <a:bodyPr/>
                    <a:lstStyle/>
                    <a:p>
                      <a:pPr algn="ctr" fontAlgn="ctr"/>
                      <a:r>
                        <a:rPr 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F</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社</a:t>
                      </a:r>
                    </a:p>
                  </a:txBody>
                  <a:tcPr marL="4892" marR="4892" marT="48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2015</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年</a:t>
                      </a: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5</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月</a:t>
                      </a:r>
                    </a:p>
                  </a:txBody>
                  <a:tcPr marL="176128" marR="4892" marT="48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000" b="1" i="0" u="none" strike="noStrike">
                          <a:solidFill>
                            <a:srgbClr val="FF0000"/>
                          </a:solidFill>
                          <a:effectLst/>
                          <a:latin typeface="HG丸ｺﾞｼｯｸM-PRO" panose="020F0600000000000000" pitchFamily="50" charset="-128"/>
                          <a:ea typeface="HG丸ｺﾞｼｯｸM-PRO" panose="020F0600000000000000" pitchFamily="50" charset="-128"/>
                        </a:rPr>
                        <a:t>医薬品 </a:t>
                      </a:r>
                      <a:r>
                        <a:rPr lang="en-US" altLang="ja-JP" sz="1000" b="1" i="0" u="none" strike="noStrike">
                          <a:solidFill>
                            <a:srgbClr val="FF0000"/>
                          </a:solidFill>
                          <a:effectLst/>
                          <a:latin typeface="HG丸ｺﾞｼｯｸM-PRO" panose="020F0600000000000000" pitchFamily="50" charset="-128"/>
                          <a:ea typeface="HG丸ｺﾞｼｯｸM-PRO" panose="020F0600000000000000" pitchFamily="50" charset="-128"/>
                        </a:rPr>
                        <a:t>(</a:t>
                      </a:r>
                      <a:r>
                        <a:rPr lang="ja-JP" altLang="en-US" sz="1000" b="1" i="0" u="none" strike="noStrike">
                          <a:solidFill>
                            <a:srgbClr val="FF0000"/>
                          </a:solidFill>
                          <a:effectLst/>
                          <a:latin typeface="HG丸ｺﾞｼｯｸM-PRO" panose="020F0600000000000000" pitchFamily="50" charset="-128"/>
                          <a:ea typeface="HG丸ｺﾞｼｯｸM-PRO" panose="020F0600000000000000" pitchFamily="50" charset="-128"/>
                        </a:rPr>
                        <a:t>血液製剤</a:t>
                      </a:r>
                      <a:r>
                        <a:rPr lang="en-US" altLang="ja-JP" sz="1000" b="1" i="0" u="none" strike="noStrike">
                          <a:solidFill>
                            <a:srgbClr val="FF0000"/>
                          </a:solidFill>
                          <a:effectLst/>
                          <a:latin typeface="HG丸ｺﾞｼｯｸM-PRO" panose="020F0600000000000000" pitchFamily="50" charset="-128"/>
                          <a:ea typeface="HG丸ｺﾞｼｯｸM-PRO" panose="020F0600000000000000" pitchFamily="50" charset="-128"/>
                        </a:rPr>
                        <a:t>)</a:t>
                      </a:r>
                    </a:p>
                  </a:txBody>
                  <a:tcPr marL="176128" marR="4892" marT="48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1980</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年代～</a:t>
                      </a: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2015</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年</a:t>
                      </a: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5</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月</a:t>
                      </a:r>
                    </a:p>
                  </a:txBody>
                  <a:tcPr marL="176128" marR="4892" marT="48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000" b="1" i="0" u="none" strike="noStrike" dirty="0">
                          <a:solidFill>
                            <a:srgbClr val="000000"/>
                          </a:solidFill>
                          <a:effectLst/>
                          <a:latin typeface="HG丸ｺﾞｼｯｸM-PRO" panose="020F0600000000000000" pitchFamily="50" charset="-128"/>
                          <a:ea typeface="HG丸ｺﾞｼｯｸM-PRO" panose="020F0600000000000000" pitchFamily="50" charset="-128"/>
                        </a:rPr>
                        <a:t>承認書とは異なる方法で血液製剤を製造し，虚偽の製造記録を作成して隠蔽</a:t>
                      </a:r>
                    </a:p>
                  </a:txBody>
                  <a:tcPr marL="176128" marR="4892" marT="489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6"/>
                  </a:ext>
                </a:extLst>
              </a:tr>
              <a:tr h="477708">
                <a:tc>
                  <a:txBody>
                    <a:bodyPr/>
                    <a:lstStyle/>
                    <a:p>
                      <a:pPr algn="ctr" fontAlgn="ctr"/>
                      <a:r>
                        <a:rPr 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G</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社</a:t>
                      </a:r>
                    </a:p>
                  </a:txBody>
                  <a:tcPr marL="4892" marR="4892" marT="48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2015</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年</a:t>
                      </a: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10</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月</a:t>
                      </a:r>
                    </a:p>
                  </a:txBody>
                  <a:tcPr marL="176128" marR="4892" marT="48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杭打ち工事</a:t>
                      </a:r>
                    </a:p>
                  </a:txBody>
                  <a:tcPr marL="176128" marR="4892" marT="48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2005</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年～</a:t>
                      </a: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2015</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年</a:t>
                      </a:r>
                    </a:p>
                  </a:txBody>
                  <a:tcPr marL="176128" marR="4892" marT="48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3052</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件中</a:t>
                      </a: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360</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件の杭打ちデータ改ざん．</a:t>
                      </a:r>
                      <a:b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b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　データ改ざん対象となった杭は計</a:t>
                      </a: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2382</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本．</a:t>
                      </a:r>
                      <a:b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b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　関与従業員</a:t>
                      </a: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196</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人</a:t>
                      </a: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現場管理者</a:t>
                      </a: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61</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人を含む</a:t>
                      </a: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a:t>
                      </a:r>
                    </a:p>
                  </a:txBody>
                  <a:tcPr marL="176128" marR="4892" marT="489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7"/>
                  </a:ext>
                </a:extLst>
              </a:tr>
              <a:tr h="320457">
                <a:tc>
                  <a:txBody>
                    <a:bodyPr/>
                    <a:lstStyle/>
                    <a:p>
                      <a:pPr algn="ctr" fontAlgn="ctr"/>
                      <a:r>
                        <a:rPr 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H</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社</a:t>
                      </a:r>
                    </a:p>
                  </a:txBody>
                  <a:tcPr marL="4892" marR="4892" marT="48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2016</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年</a:t>
                      </a: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4</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月</a:t>
                      </a:r>
                    </a:p>
                  </a:txBody>
                  <a:tcPr marL="176128" marR="4892" marT="48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燃費</a:t>
                      </a:r>
                    </a:p>
                  </a:txBody>
                  <a:tcPr marL="176128" marR="4892" marT="48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1991</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年～</a:t>
                      </a: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2016</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年</a:t>
                      </a:r>
                    </a:p>
                  </a:txBody>
                  <a:tcPr marL="176128" marR="4892" marT="48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軽自動車</a:t>
                      </a: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4</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車種の燃費データ改ざん</a:t>
                      </a:r>
                      <a:b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b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再測定データにおいても不正データを提出</a:t>
                      </a:r>
                    </a:p>
                  </a:txBody>
                  <a:tcPr marL="176128" marR="4892" marT="489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8"/>
                  </a:ext>
                </a:extLst>
              </a:tr>
              <a:tr h="163207">
                <a:tc>
                  <a:txBody>
                    <a:bodyPr/>
                    <a:lstStyle/>
                    <a:p>
                      <a:pPr algn="ctr" fontAlgn="ctr"/>
                      <a:r>
                        <a:rPr 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I </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社</a:t>
                      </a:r>
                    </a:p>
                  </a:txBody>
                  <a:tcPr marL="4892" marR="4892" marT="48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2017</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年</a:t>
                      </a: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9</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月</a:t>
                      </a:r>
                    </a:p>
                  </a:txBody>
                  <a:tcPr marL="176128" marR="4892" marT="48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無資格検査</a:t>
                      </a:r>
                    </a:p>
                  </a:txBody>
                  <a:tcPr marL="176128" marR="4892" marT="48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過去</a:t>
                      </a: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38</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年間</a:t>
                      </a:r>
                    </a:p>
                  </a:txBody>
                  <a:tcPr marL="176128" marR="4892" marT="48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無資格検査員による検査</a:t>
                      </a:r>
                    </a:p>
                  </a:txBody>
                  <a:tcPr marL="176128" marR="4892" marT="489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9"/>
                  </a:ext>
                </a:extLst>
              </a:tr>
              <a:tr h="163207">
                <a:tc>
                  <a:txBody>
                    <a:bodyPr/>
                    <a:lstStyle/>
                    <a:p>
                      <a:pPr algn="ctr" fontAlgn="ctr"/>
                      <a:r>
                        <a:rPr 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J</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社</a:t>
                      </a:r>
                    </a:p>
                  </a:txBody>
                  <a:tcPr marL="4892" marR="4892" marT="48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2017</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年</a:t>
                      </a: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9</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月</a:t>
                      </a:r>
                    </a:p>
                  </a:txBody>
                  <a:tcPr marL="176128" marR="4892" marT="48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無資格検査</a:t>
                      </a:r>
                    </a:p>
                  </a:txBody>
                  <a:tcPr marL="176128" marR="4892" marT="48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過去</a:t>
                      </a: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30</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年間</a:t>
                      </a:r>
                    </a:p>
                  </a:txBody>
                  <a:tcPr marL="176128" marR="4892" marT="48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無資格検査員による検査</a:t>
                      </a:r>
                    </a:p>
                  </a:txBody>
                  <a:tcPr marL="176128" marR="4892" marT="489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10"/>
                  </a:ext>
                </a:extLst>
              </a:tr>
              <a:tr h="163207">
                <a:tc>
                  <a:txBody>
                    <a:bodyPr/>
                    <a:lstStyle/>
                    <a:p>
                      <a:pPr algn="ctr" fontAlgn="ctr"/>
                      <a:r>
                        <a:rPr 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K</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社</a:t>
                      </a:r>
                    </a:p>
                  </a:txBody>
                  <a:tcPr marL="4892" marR="4892" marT="48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2017</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年</a:t>
                      </a: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10</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月</a:t>
                      </a:r>
                    </a:p>
                  </a:txBody>
                  <a:tcPr marL="176128" marR="4892" marT="48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アルミ製品</a:t>
                      </a:r>
                    </a:p>
                  </a:txBody>
                  <a:tcPr marL="176128" marR="4892" marT="48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1970</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年代～</a:t>
                      </a: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2017</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年</a:t>
                      </a: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10</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月</a:t>
                      </a:r>
                    </a:p>
                  </a:txBody>
                  <a:tcPr marL="176128" marR="4892" marT="48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製品の検査証明書のデータ改ざん及び 検査工程の省略</a:t>
                      </a:r>
                    </a:p>
                  </a:txBody>
                  <a:tcPr marL="176128" marR="4892" marT="489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11"/>
                  </a:ext>
                </a:extLst>
              </a:tr>
              <a:tr h="163207">
                <a:tc>
                  <a:txBody>
                    <a:bodyPr/>
                    <a:lstStyle/>
                    <a:p>
                      <a:pPr algn="ctr" fontAlgn="ctr"/>
                      <a:r>
                        <a:rPr 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L</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社</a:t>
                      </a:r>
                    </a:p>
                  </a:txBody>
                  <a:tcPr marL="4892" marR="4892" marT="48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2017</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年</a:t>
                      </a: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11</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月</a:t>
                      </a:r>
                    </a:p>
                  </a:txBody>
                  <a:tcPr marL="176128" marR="4892" marT="48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半導体部品</a:t>
                      </a:r>
                    </a:p>
                  </a:txBody>
                  <a:tcPr marL="176128" marR="4892" marT="48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2017</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年</a:t>
                      </a: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6</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a:t>
                      </a: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10</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月</a:t>
                      </a:r>
                    </a:p>
                  </a:txBody>
                  <a:tcPr marL="176128" marR="4892" marT="48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検査データの改ざん，未検査，隠蔽</a:t>
                      </a:r>
                    </a:p>
                  </a:txBody>
                  <a:tcPr marL="176128" marR="4892" marT="489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12"/>
                  </a:ext>
                </a:extLst>
              </a:tr>
              <a:tr h="320457">
                <a:tc>
                  <a:txBody>
                    <a:bodyPr/>
                    <a:lstStyle/>
                    <a:p>
                      <a:pPr algn="ctr" fontAlgn="ctr"/>
                      <a:r>
                        <a:rPr 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M</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社</a:t>
                      </a:r>
                    </a:p>
                  </a:txBody>
                  <a:tcPr marL="4892" marR="4892" marT="48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2017</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年</a:t>
                      </a: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11</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月</a:t>
                      </a:r>
                    </a:p>
                  </a:txBody>
                  <a:tcPr marL="176128" marR="4892" marT="48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タイヤコード</a:t>
                      </a:r>
                      <a:b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b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自動車用ホース</a:t>
                      </a:r>
                    </a:p>
                  </a:txBody>
                  <a:tcPr marL="176128" marR="4892" marT="48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2008</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年</a:t>
                      </a: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4</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月～</a:t>
                      </a: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2016</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年</a:t>
                      </a: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9</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月</a:t>
                      </a:r>
                    </a:p>
                  </a:txBody>
                  <a:tcPr marL="176128" marR="4892" marT="48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製品検査データの改ざん</a:t>
                      </a:r>
                      <a:b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b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　</a:t>
                      </a: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149</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件</a:t>
                      </a:r>
                    </a:p>
                  </a:txBody>
                  <a:tcPr marL="176128" marR="4892" marT="489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13"/>
                  </a:ext>
                </a:extLst>
              </a:tr>
              <a:tr h="163207">
                <a:tc>
                  <a:txBody>
                    <a:bodyPr/>
                    <a:lstStyle/>
                    <a:p>
                      <a:pPr algn="ctr" fontAlgn="ctr"/>
                      <a:r>
                        <a:rPr 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N</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社</a:t>
                      </a:r>
                    </a:p>
                  </a:txBody>
                  <a:tcPr marL="4892" marR="4892" marT="48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2018</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年</a:t>
                      </a: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3</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月</a:t>
                      </a:r>
                    </a:p>
                  </a:txBody>
                  <a:tcPr marL="176128" marR="4892" marT="48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燃費･排気ガス</a:t>
                      </a:r>
                    </a:p>
                  </a:txBody>
                  <a:tcPr marL="176128" marR="4892" marT="48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2013</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年～</a:t>
                      </a: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2018</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年</a:t>
                      </a:r>
                    </a:p>
                  </a:txBody>
                  <a:tcPr marL="176128" marR="4892" marT="48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燃費及び排気ガス測定データ改ざん</a:t>
                      </a:r>
                    </a:p>
                  </a:txBody>
                  <a:tcPr marL="176128" marR="4892" marT="489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14"/>
                  </a:ext>
                </a:extLst>
              </a:tr>
              <a:tr h="163207">
                <a:tc>
                  <a:txBody>
                    <a:bodyPr/>
                    <a:lstStyle/>
                    <a:p>
                      <a:pPr algn="ctr" fontAlgn="ctr"/>
                      <a:r>
                        <a:rPr 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O</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社</a:t>
                      </a:r>
                    </a:p>
                  </a:txBody>
                  <a:tcPr marL="4892" marR="4892" marT="48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2018</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年</a:t>
                      </a: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7</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月</a:t>
                      </a:r>
                    </a:p>
                  </a:txBody>
                  <a:tcPr marL="176128" marR="4892" marT="48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排気ガス</a:t>
                      </a:r>
                    </a:p>
                  </a:txBody>
                  <a:tcPr marL="176128" marR="4892" marT="48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2013</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年～</a:t>
                      </a: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2018</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年</a:t>
                      </a:r>
                    </a:p>
                  </a:txBody>
                  <a:tcPr marL="176128" marR="4892" marT="48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自動車</a:t>
                      </a: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19</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車種の排気ガス測定データ改ざん</a:t>
                      </a:r>
                    </a:p>
                  </a:txBody>
                  <a:tcPr marL="176128" marR="4892" marT="489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15"/>
                  </a:ext>
                </a:extLst>
              </a:tr>
              <a:tr h="163207">
                <a:tc>
                  <a:txBody>
                    <a:bodyPr/>
                    <a:lstStyle/>
                    <a:p>
                      <a:pPr algn="ctr" fontAlgn="ctr"/>
                      <a:r>
                        <a:rPr 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P</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社</a:t>
                      </a:r>
                    </a:p>
                  </a:txBody>
                  <a:tcPr marL="4892" marR="4892" marT="48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2018</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年</a:t>
                      </a: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9</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月</a:t>
                      </a:r>
                    </a:p>
                  </a:txBody>
                  <a:tcPr marL="176128" marR="4892" marT="48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燃費･排気ガス</a:t>
                      </a:r>
                    </a:p>
                  </a:txBody>
                  <a:tcPr marL="176128" marR="4892" marT="48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2000</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年～</a:t>
                      </a: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2008</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年</a:t>
                      </a:r>
                    </a:p>
                  </a:txBody>
                  <a:tcPr marL="176128" marR="4892" marT="48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出荷前検査で排気ガス測定データと燃費データを改ざん</a:t>
                      </a:r>
                    </a:p>
                  </a:txBody>
                  <a:tcPr marL="176128" marR="4892" marT="489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16"/>
                  </a:ext>
                </a:extLst>
              </a:tr>
              <a:tr h="320457">
                <a:tc>
                  <a:txBody>
                    <a:bodyPr/>
                    <a:lstStyle/>
                    <a:p>
                      <a:pPr algn="ctr" fontAlgn="ctr"/>
                      <a:r>
                        <a:rPr 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Q</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社</a:t>
                      </a:r>
                    </a:p>
                  </a:txBody>
                  <a:tcPr marL="4892" marR="4892" marT="48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2018</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年</a:t>
                      </a: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10</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月</a:t>
                      </a:r>
                    </a:p>
                  </a:txBody>
                  <a:tcPr marL="176128" marR="4892" marT="48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免震装置･制震装置</a:t>
                      </a:r>
                      <a:b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b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油圧ダンパー</a:t>
                      </a: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a:t>
                      </a:r>
                    </a:p>
                  </a:txBody>
                  <a:tcPr marL="176128" marR="4892" marT="48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2001</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年</a:t>
                      </a: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2</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月</a:t>
                      </a: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〜2018</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年</a:t>
                      </a: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9</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月</a:t>
                      </a:r>
                    </a:p>
                  </a:txBody>
                  <a:tcPr marL="176128" marR="4892" marT="48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製品検査データの改ざん</a:t>
                      </a:r>
                      <a:b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b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　免震装置</a:t>
                      </a: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995</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件</a:t>
                      </a: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 </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制震装置</a:t>
                      </a: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110</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件</a:t>
                      </a:r>
                    </a:p>
                  </a:txBody>
                  <a:tcPr marL="176128" marR="4892" marT="489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17"/>
                  </a:ext>
                </a:extLst>
              </a:tr>
              <a:tr h="320457">
                <a:tc>
                  <a:txBody>
                    <a:bodyPr/>
                    <a:lstStyle/>
                    <a:p>
                      <a:pPr algn="ctr" fontAlgn="ctr"/>
                      <a:r>
                        <a:rPr 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R</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社</a:t>
                      </a:r>
                    </a:p>
                  </a:txBody>
                  <a:tcPr marL="4892" marR="4892" marT="48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altLang="ja-JP" sz="1000" b="1" i="0" u="none" strike="noStrike" dirty="0">
                          <a:solidFill>
                            <a:srgbClr val="000000"/>
                          </a:solidFill>
                          <a:effectLst/>
                          <a:latin typeface="HG丸ｺﾞｼｯｸM-PRO" panose="020F0600000000000000" pitchFamily="50" charset="-128"/>
                          <a:ea typeface="HG丸ｺﾞｼｯｸM-PRO" panose="020F0600000000000000" pitchFamily="50" charset="-128"/>
                        </a:rPr>
                        <a:t>2018</a:t>
                      </a:r>
                      <a:r>
                        <a:rPr lang="ja-JP" altLang="en-US" sz="1000" b="1" i="0" u="none" strike="noStrike" dirty="0">
                          <a:solidFill>
                            <a:srgbClr val="000000"/>
                          </a:solidFill>
                          <a:effectLst/>
                          <a:latin typeface="HG丸ｺﾞｼｯｸM-PRO" panose="020F0600000000000000" pitchFamily="50" charset="-128"/>
                          <a:ea typeface="HG丸ｺﾞｼｯｸM-PRO" panose="020F0600000000000000" pitchFamily="50" charset="-128"/>
                        </a:rPr>
                        <a:t>年</a:t>
                      </a:r>
                      <a:r>
                        <a:rPr lang="en-US" altLang="ja-JP" sz="1000" b="1" i="0" u="none" strike="noStrike" dirty="0">
                          <a:solidFill>
                            <a:srgbClr val="000000"/>
                          </a:solidFill>
                          <a:effectLst/>
                          <a:latin typeface="HG丸ｺﾞｼｯｸM-PRO" panose="020F0600000000000000" pitchFamily="50" charset="-128"/>
                          <a:ea typeface="HG丸ｺﾞｼｯｸM-PRO" panose="020F0600000000000000" pitchFamily="50" charset="-128"/>
                        </a:rPr>
                        <a:t>6</a:t>
                      </a:r>
                      <a:r>
                        <a:rPr lang="ja-JP" altLang="en-US" sz="1000" b="1" i="0" u="none" strike="noStrike" dirty="0">
                          <a:solidFill>
                            <a:srgbClr val="000000"/>
                          </a:solidFill>
                          <a:effectLst/>
                          <a:latin typeface="HG丸ｺﾞｼｯｸM-PRO" panose="020F0600000000000000" pitchFamily="50" charset="-128"/>
                          <a:ea typeface="HG丸ｺﾞｼｯｸM-PRO" panose="020F0600000000000000" pitchFamily="50" charset="-128"/>
                        </a:rPr>
                        <a:t>月</a:t>
                      </a:r>
                      <a:br>
                        <a:rPr lang="ja-JP" altLang="en-US" sz="1000" b="1" i="0" u="none" strike="noStrike" dirty="0">
                          <a:solidFill>
                            <a:srgbClr val="000000"/>
                          </a:solidFill>
                          <a:effectLst/>
                          <a:latin typeface="HG丸ｺﾞｼｯｸM-PRO" panose="020F0600000000000000" pitchFamily="50" charset="-128"/>
                          <a:ea typeface="HG丸ｺﾞｼｯｸM-PRO" panose="020F0600000000000000" pitchFamily="50" charset="-128"/>
                        </a:rPr>
                      </a:br>
                      <a:r>
                        <a:rPr lang="en-US" altLang="ja-JP" sz="1000" b="1" i="0" u="none" strike="noStrike" dirty="0">
                          <a:solidFill>
                            <a:srgbClr val="000000"/>
                          </a:solidFill>
                          <a:effectLst/>
                          <a:latin typeface="HG丸ｺﾞｼｯｸM-PRO" panose="020F0600000000000000" pitchFamily="50" charset="-128"/>
                          <a:ea typeface="HG丸ｺﾞｼｯｸM-PRO" panose="020F0600000000000000" pitchFamily="50" charset="-128"/>
                        </a:rPr>
                        <a:t>2018</a:t>
                      </a:r>
                      <a:r>
                        <a:rPr lang="ja-JP" altLang="en-US" sz="1000" b="1" i="0" u="none" strike="noStrike" dirty="0">
                          <a:solidFill>
                            <a:srgbClr val="000000"/>
                          </a:solidFill>
                          <a:effectLst/>
                          <a:latin typeface="HG丸ｺﾞｼｯｸM-PRO" panose="020F0600000000000000" pitchFamily="50" charset="-128"/>
                          <a:ea typeface="HG丸ｺﾞｼｯｸM-PRO" panose="020F0600000000000000" pitchFamily="50" charset="-128"/>
                        </a:rPr>
                        <a:t>年</a:t>
                      </a:r>
                      <a:r>
                        <a:rPr lang="en-US" altLang="ja-JP" sz="1000" b="1" i="0" u="none" strike="noStrike" dirty="0">
                          <a:solidFill>
                            <a:srgbClr val="000000"/>
                          </a:solidFill>
                          <a:effectLst/>
                          <a:latin typeface="HG丸ｺﾞｼｯｸM-PRO" panose="020F0600000000000000" pitchFamily="50" charset="-128"/>
                          <a:ea typeface="HG丸ｺﾞｼｯｸM-PRO" panose="020F0600000000000000" pitchFamily="50" charset="-128"/>
                        </a:rPr>
                        <a:t>11</a:t>
                      </a:r>
                      <a:r>
                        <a:rPr lang="ja-JP" altLang="en-US" sz="1000" b="1" i="0" u="none" strike="noStrike" dirty="0">
                          <a:solidFill>
                            <a:srgbClr val="000000"/>
                          </a:solidFill>
                          <a:effectLst/>
                          <a:latin typeface="HG丸ｺﾞｼｯｸM-PRO" panose="020F0600000000000000" pitchFamily="50" charset="-128"/>
                          <a:ea typeface="HG丸ｺﾞｼｯｸM-PRO" panose="020F0600000000000000" pitchFamily="50" charset="-128"/>
                        </a:rPr>
                        <a:t>月</a:t>
                      </a:r>
                    </a:p>
                  </a:txBody>
                  <a:tcPr marL="176128" marR="4892" marT="48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zh-TW"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産業用鉛蓄電池</a:t>
                      </a:r>
                      <a:br>
                        <a:rPr lang="zh-TW"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br>
                      <a:r>
                        <a:rPr lang="zh-TW"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半導体材料 他 </a:t>
                      </a:r>
                      <a:r>
                        <a:rPr lang="en-US" altLang="zh-TW" sz="1000" b="1" i="0" u="none" strike="noStrike">
                          <a:solidFill>
                            <a:srgbClr val="000000"/>
                          </a:solidFill>
                          <a:effectLst/>
                          <a:latin typeface="HG丸ｺﾞｼｯｸM-PRO" panose="020F0600000000000000" pitchFamily="50" charset="-128"/>
                          <a:ea typeface="HG丸ｺﾞｼｯｸM-PRO" panose="020F0600000000000000" pitchFamily="50" charset="-128"/>
                        </a:rPr>
                        <a:t>29</a:t>
                      </a:r>
                      <a:r>
                        <a:rPr lang="zh-TW"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製品</a:t>
                      </a:r>
                    </a:p>
                  </a:txBody>
                  <a:tcPr marL="176128" marR="4892" marT="48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1970</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年代～</a:t>
                      </a:r>
                      <a:r>
                        <a:rPr lang="en-US" altLang="ja-JP" sz="1000" b="1" i="0" u="none" strike="noStrike">
                          <a:solidFill>
                            <a:srgbClr val="000000"/>
                          </a:solidFill>
                          <a:effectLst/>
                          <a:latin typeface="HG丸ｺﾞｼｯｸM-PRO" panose="020F0600000000000000" pitchFamily="50" charset="-128"/>
                          <a:ea typeface="HG丸ｺﾞｼｯｸM-PRO" panose="020F0600000000000000" pitchFamily="50" charset="-128"/>
                        </a:rPr>
                        <a:t>2018</a:t>
                      </a:r>
                      <a:r>
                        <a:rPr lang="ja-JP" altLang="en-US" sz="1000" b="1" i="0" u="none" strike="noStrike">
                          <a:solidFill>
                            <a:srgbClr val="000000"/>
                          </a:solidFill>
                          <a:effectLst/>
                          <a:latin typeface="HG丸ｺﾞｼｯｸM-PRO" panose="020F0600000000000000" pitchFamily="50" charset="-128"/>
                          <a:ea typeface="HG丸ｺﾞｼｯｸM-PRO" panose="020F0600000000000000" pitchFamily="50" charset="-128"/>
                        </a:rPr>
                        <a:t>年</a:t>
                      </a:r>
                    </a:p>
                  </a:txBody>
                  <a:tcPr marL="176128" marR="4892" marT="48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000" b="1" i="0" u="none" strike="noStrike" dirty="0">
                          <a:solidFill>
                            <a:srgbClr val="000000"/>
                          </a:solidFill>
                          <a:effectLst/>
                          <a:latin typeface="HG丸ｺﾞｼｯｸM-PRO" panose="020F0600000000000000" pitchFamily="50" charset="-128"/>
                          <a:ea typeface="HG丸ｺﾞｼｯｸM-PRO" panose="020F0600000000000000" pitchFamily="50" charset="-128"/>
                        </a:rPr>
                        <a:t>製品検査データ改ざん</a:t>
                      </a:r>
                    </a:p>
                  </a:txBody>
                  <a:tcPr marL="176128" marR="4892" marT="489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18"/>
                  </a:ext>
                </a:extLst>
              </a:tr>
            </a:tbl>
          </a:graphicData>
        </a:graphic>
      </p:graphicFrame>
      <p:pic>
        <p:nvPicPr>
          <p:cNvPr id="9" name="図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862" y="1449238"/>
            <a:ext cx="1253112" cy="835408"/>
          </a:xfrm>
          <a:prstGeom prst="rect">
            <a:avLst/>
          </a:prstGeom>
        </p:spPr>
      </p:pic>
    </p:spTree>
    <p:extLst>
      <p:ext uri="{BB962C8B-B14F-4D97-AF65-F5344CB8AC3E}">
        <p14:creationId xmlns:p14="http://schemas.microsoft.com/office/powerpoint/2010/main" val="2165395571"/>
      </p:ext>
    </p:extLst>
  </p:cSld>
  <p:clrMapOvr>
    <a:masterClrMapping/>
  </p:clrMapOvr>
  <p:transition spd="med">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40" y="11334"/>
            <a:ext cx="12161405" cy="6846665"/>
          </a:xfrm>
          <a:prstGeom prst="rect">
            <a:avLst/>
          </a:prstGeom>
        </p:spPr>
      </p:pic>
      <p:sp>
        <p:nvSpPr>
          <p:cNvPr id="2" name="タイトル 1"/>
          <p:cNvSpPr>
            <a:spLocks noGrp="1"/>
          </p:cNvSpPr>
          <p:nvPr>
            <p:ph type="ctrTitle"/>
          </p:nvPr>
        </p:nvSpPr>
        <p:spPr>
          <a:xfrm>
            <a:off x="2538663" y="286735"/>
            <a:ext cx="7113337" cy="1273597"/>
          </a:xfrm>
          <a:solidFill>
            <a:schemeClr val="bg1">
              <a:alpha val="75000"/>
            </a:schemeClr>
          </a:solidFill>
        </p:spPr>
        <p:txBody>
          <a:bodyPr>
            <a:normAutofit/>
          </a:bodyPr>
          <a:lstStyle/>
          <a:p>
            <a:r>
              <a:rPr kumimoji="1" lang="ja-JP" altLang="en-US" sz="4800" dirty="0" smtClean="0">
                <a:ln>
                  <a:solidFill>
                    <a:srgbClr val="FF0000"/>
                  </a:solidFill>
                </a:ln>
                <a:latin typeface="HG丸ｺﾞｼｯｸM-PRO" panose="020F0600000000000000" pitchFamily="50" charset="-128"/>
                <a:ea typeface="HG丸ｺﾞｼｯｸM-PRO" panose="020F0600000000000000" pitchFamily="50" charset="-128"/>
              </a:rPr>
              <a:t>データの完全性</a:t>
            </a:r>
            <a:r>
              <a:rPr kumimoji="1" lang="ja-JP" altLang="en-US" sz="3600" dirty="0">
                <a:ln>
                  <a:solidFill>
                    <a:srgbClr val="FF0000"/>
                  </a:solidFill>
                </a:ln>
                <a:latin typeface="HG丸ｺﾞｼｯｸM-PRO" panose="020F0600000000000000" pitchFamily="50" charset="-128"/>
                <a:ea typeface="HG丸ｺﾞｼｯｸM-PRO" panose="020F0600000000000000" pitchFamily="50" charset="-128"/>
              </a:rPr>
              <a:t/>
            </a:r>
            <a:br>
              <a:rPr kumimoji="1" lang="ja-JP" altLang="en-US" sz="3600" dirty="0">
                <a:ln>
                  <a:solidFill>
                    <a:srgbClr val="FF0000"/>
                  </a:solidFill>
                </a:ln>
                <a:latin typeface="HG丸ｺﾞｼｯｸM-PRO" panose="020F0600000000000000" pitchFamily="50" charset="-128"/>
                <a:ea typeface="HG丸ｺﾞｼｯｸM-PRO" panose="020F0600000000000000" pitchFamily="50" charset="-128"/>
              </a:rPr>
            </a:br>
            <a:r>
              <a:rPr lang="ja-JP" altLang="en-US" sz="2800" dirty="0">
                <a:ln>
                  <a:solidFill>
                    <a:srgbClr val="FF0000"/>
                  </a:solidFill>
                </a:ln>
              </a:rPr>
              <a:t>～ なぜ対応しなければならないか ～</a:t>
            </a:r>
            <a:endParaRPr kumimoji="1" lang="ja-JP" altLang="en-US" sz="2800" dirty="0">
              <a:ln>
                <a:solidFill>
                  <a:srgbClr val="FF0000"/>
                </a:solidFill>
              </a:ln>
              <a:latin typeface="HG丸ｺﾞｼｯｸM-PRO" panose="020F0600000000000000" pitchFamily="50" charset="-128"/>
              <a:ea typeface="HG丸ｺﾞｼｯｸM-PRO" panose="020F0600000000000000" pitchFamily="50" charset="-128"/>
            </a:endParaRPr>
          </a:p>
        </p:txBody>
      </p:sp>
      <p:grpSp>
        <p:nvGrpSpPr>
          <p:cNvPr id="30" name="グループ化 29"/>
          <p:cNvGrpSpPr/>
          <p:nvPr/>
        </p:nvGrpSpPr>
        <p:grpSpPr>
          <a:xfrm>
            <a:off x="12356" y="2387942"/>
            <a:ext cx="12176163" cy="4519485"/>
            <a:chOff x="37070" y="2338514"/>
            <a:chExt cx="12176163" cy="4519485"/>
          </a:xfrm>
        </p:grpSpPr>
        <p:pic>
          <p:nvPicPr>
            <p:cNvPr id="4" name="図 3"/>
            <p:cNvPicPr>
              <a:picLocks noChangeAspect="1"/>
            </p:cNvPicPr>
            <p:nvPr/>
          </p:nvPicPr>
          <p:blipFill>
            <a:blip r:embed="rId4"/>
            <a:stretch>
              <a:fillRect/>
            </a:stretch>
          </p:blipFill>
          <p:spPr>
            <a:xfrm>
              <a:off x="37070" y="2338515"/>
              <a:ext cx="12176163" cy="4519484"/>
            </a:xfrm>
            <a:prstGeom prst="rect">
              <a:avLst/>
            </a:prstGeom>
          </p:spPr>
        </p:pic>
        <p:sp>
          <p:nvSpPr>
            <p:cNvPr id="7" name="フリーフォーム 6"/>
            <p:cNvSpPr/>
            <p:nvPr/>
          </p:nvSpPr>
          <p:spPr>
            <a:xfrm>
              <a:off x="37070" y="3495233"/>
              <a:ext cx="4785132" cy="2791511"/>
            </a:xfrm>
            <a:custGeom>
              <a:avLst/>
              <a:gdLst>
                <a:gd name="connsiteX0" fmla="*/ 0 w 4785132"/>
                <a:gd name="connsiteY0" fmla="*/ 2781999 h 2791511"/>
                <a:gd name="connsiteX1" fmla="*/ 172995 w 4785132"/>
                <a:gd name="connsiteY1" fmla="*/ 2781999 h 2791511"/>
                <a:gd name="connsiteX2" fmla="*/ 395416 w 4785132"/>
                <a:gd name="connsiteY2" fmla="*/ 2683145 h 2791511"/>
                <a:gd name="connsiteX3" fmla="*/ 494271 w 4785132"/>
                <a:gd name="connsiteY3" fmla="*/ 2633718 h 2791511"/>
                <a:gd name="connsiteX4" fmla="*/ 642552 w 4785132"/>
                <a:gd name="connsiteY4" fmla="*/ 2658432 h 2791511"/>
                <a:gd name="connsiteX5" fmla="*/ 926757 w 4785132"/>
                <a:gd name="connsiteY5" fmla="*/ 2559578 h 2791511"/>
                <a:gd name="connsiteX6" fmla="*/ 1173892 w 4785132"/>
                <a:gd name="connsiteY6" fmla="*/ 2497794 h 2791511"/>
                <a:gd name="connsiteX7" fmla="*/ 1173892 w 4785132"/>
                <a:gd name="connsiteY7" fmla="*/ 2559578 h 2791511"/>
                <a:gd name="connsiteX8" fmla="*/ 1655806 w 4785132"/>
                <a:gd name="connsiteY8" fmla="*/ 2176518 h 2791511"/>
                <a:gd name="connsiteX9" fmla="*/ 1754660 w 4785132"/>
                <a:gd name="connsiteY9" fmla="*/ 2213589 h 2791511"/>
                <a:gd name="connsiteX10" fmla="*/ 1952368 w 4785132"/>
                <a:gd name="connsiteY10" fmla="*/ 1966453 h 2791511"/>
                <a:gd name="connsiteX11" fmla="*/ 2125362 w 4785132"/>
                <a:gd name="connsiteY11" fmla="*/ 2102378 h 2791511"/>
                <a:gd name="connsiteX12" fmla="*/ 2323071 w 4785132"/>
                <a:gd name="connsiteY12" fmla="*/ 1842886 h 2791511"/>
                <a:gd name="connsiteX13" fmla="*/ 2372498 w 4785132"/>
                <a:gd name="connsiteY13" fmla="*/ 1830529 h 2791511"/>
                <a:gd name="connsiteX14" fmla="*/ 2446638 w 4785132"/>
                <a:gd name="connsiteY14" fmla="*/ 1941740 h 2791511"/>
                <a:gd name="connsiteX15" fmla="*/ 2496065 w 4785132"/>
                <a:gd name="connsiteY15" fmla="*/ 2077664 h 2791511"/>
                <a:gd name="connsiteX16" fmla="*/ 2631989 w 4785132"/>
                <a:gd name="connsiteY16" fmla="*/ 1966453 h 2791511"/>
                <a:gd name="connsiteX17" fmla="*/ 2730844 w 4785132"/>
                <a:gd name="connsiteY17" fmla="*/ 2065308 h 2791511"/>
                <a:gd name="connsiteX18" fmla="*/ 2928552 w 4785132"/>
                <a:gd name="connsiteY18" fmla="*/ 1657535 h 2791511"/>
                <a:gd name="connsiteX19" fmla="*/ 3138616 w 4785132"/>
                <a:gd name="connsiteY19" fmla="*/ 1447470 h 2791511"/>
                <a:gd name="connsiteX20" fmla="*/ 3422822 w 4785132"/>
                <a:gd name="connsiteY20" fmla="*/ 1138551 h 2791511"/>
                <a:gd name="connsiteX21" fmla="*/ 3781168 w 4785132"/>
                <a:gd name="connsiteY21" fmla="*/ 891416 h 2791511"/>
                <a:gd name="connsiteX22" fmla="*/ 4040660 w 4785132"/>
                <a:gd name="connsiteY22" fmla="*/ 631924 h 2791511"/>
                <a:gd name="connsiteX23" fmla="*/ 4337222 w 4785132"/>
                <a:gd name="connsiteY23" fmla="*/ 335362 h 2791511"/>
                <a:gd name="connsiteX24" fmla="*/ 4695568 w 4785132"/>
                <a:gd name="connsiteY24" fmla="*/ 88226 h 2791511"/>
                <a:gd name="connsiteX25" fmla="*/ 4782065 w 4785132"/>
                <a:gd name="connsiteY25" fmla="*/ 1729 h 2791511"/>
                <a:gd name="connsiteX26" fmla="*/ 4757352 w 4785132"/>
                <a:gd name="connsiteY26" fmla="*/ 38799 h 2791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785132" h="2791511">
                  <a:moveTo>
                    <a:pt x="0" y="2781999"/>
                  </a:moveTo>
                  <a:cubicBezTo>
                    <a:pt x="53546" y="2790237"/>
                    <a:pt x="107092" y="2798475"/>
                    <a:pt x="172995" y="2781999"/>
                  </a:cubicBezTo>
                  <a:cubicBezTo>
                    <a:pt x="238898" y="2765523"/>
                    <a:pt x="341870" y="2707859"/>
                    <a:pt x="395416" y="2683145"/>
                  </a:cubicBezTo>
                  <a:cubicBezTo>
                    <a:pt x="448962" y="2658431"/>
                    <a:pt x="453082" y="2637837"/>
                    <a:pt x="494271" y="2633718"/>
                  </a:cubicBezTo>
                  <a:cubicBezTo>
                    <a:pt x="535460" y="2629599"/>
                    <a:pt x="570471" y="2670789"/>
                    <a:pt x="642552" y="2658432"/>
                  </a:cubicBezTo>
                  <a:cubicBezTo>
                    <a:pt x="714633" y="2646075"/>
                    <a:pt x="838200" y="2586351"/>
                    <a:pt x="926757" y="2559578"/>
                  </a:cubicBezTo>
                  <a:cubicBezTo>
                    <a:pt x="1015314" y="2532805"/>
                    <a:pt x="1132703" y="2497794"/>
                    <a:pt x="1173892" y="2497794"/>
                  </a:cubicBezTo>
                  <a:cubicBezTo>
                    <a:pt x="1215081" y="2497794"/>
                    <a:pt x="1093573" y="2613124"/>
                    <a:pt x="1173892" y="2559578"/>
                  </a:cubicBezTo>
                  <a:cubicBezTo>
                    <a:pt x="1254211" y="2506032"/>
                    <a:pt x="1559011" y="2234183"/>
                    <a:pt x="1655806" y="2176518"/>
                  </a:cubicBezTo>
                  <a:cubicBezTo>
                    <a:pt x="1752601" y="2118853"/>
                    <a:pt x="1705233" y="2248600"/>
                    <a:pt x="1754660" y="2213589"/>
                  </a:cubicBezTo>
                  <a:cubicBezTo>
                    <a:pt x="1804087" y="2178578"/>
                    <a:pt x="1890584" y="1984988"/>
                    <a:pt x="1952368" y="1966453"/>
                  </a:cubicBezTo>
                  <a:cubicBezTo>
                    <a:pt x="2014152" y="1947918"/>
                    <a:pt x="2063578" y="2122972"/>
                    <a:pt x="2125362" y="2102378"/>
                  </a:cubicBezTo>
                  <a:cubicBezTo>
                    <a:pt x="2187146" y="2081783"/>
                    <a:pt x="2281882" y="1888194"/>
                    <a:pt x="2323071" y="1842886"/>
                  </a:cubicBezTo>
                  <a:cubicBezTo>
                    <a:pt x="2364260" y="1797578"/>
                    <a:pt x="2351903" y="1814053"/>
                    <a:pt x="2372498" y="1830529"/>
                  </a:cubicBezTo>
                  <a:cubicBezTo>
                    <a:pt x="2393093" y="1847005"/>
                    <a:pt x="2426044" y="1900551"/>
                    <a:pt x="2446638" y="1941740"/>
                  </a:cubicBezTo>
                  <a:cubicBezTo>
                    <a:pt x="2467232" y="1982929"/>
                    <a:pt x="2465173" y="2073545"/>
                    <a:pt x="2496065" y="2077664"/>
                  </a:cubicBezTo>
                  <a:cubicBezTo>
                    <a:pt x="2526957" y="2081783"/>
                    <a:pt x="2592859" y="1968512"/>
                    <a:pt x="2631989" y="1966453"/>
                  </a:cubicBezTo>
                  <a:cubicBezTo>
                    <a:pt x="2671119" y="1964394"/>
                    <a:pt x="2681417" y="2116794"/>
                    <a:pt x="2730844" y="2065308"/>
                  </a:cubicBezTo>
                  <a:cubicBezTo>
                    <a:pt x="2780271" y="2013822"/>
                    <a:pt x="2860590" y="1760508"/>
                    <a:pt x="2928552" y="1657535"/>
                  </a:cubicBezTo>
                  <a:cubicBezTo>
                    <a:pt x="2996514" y="1554562"/>
                    <a:pt x="3056238" y="1533967"/>
                    <a:pt x="3138616" y="1447470"/>
                  </a:cubicBezTo>
                  <a:cubicBezTo>
                    <a:pt x="3220994" y="1360973"/>
                    <a:pt x="3315730" y="1231227"/>
                    <a:pt x="3422822" y="1138551"/>
                  </a:cubicBezTo>
                  <a:cubicBezTo>
                    <a:pt x="3529914" y="1045875"/>
                    <a:pt x="3678195" y="975854"/>
                    <a:pt x="3781168" y="891416"/>
                  </a:cubicBezTo>
                  <a:cubicBezTo>
                    <a:pt x="3884141" y="806978"/>
                    <a:pt x="4040660" y="631924"/>
                    <a:pt x="4040660" y="631924"/>
                  </a:cubicBezTo>
                  <a:cubicBezTo>
                    <a:pt x="4133336" y="539248"/>
                    <a:pt x="4228071" y="425978"/>
                    <a:pt x="4337222" y="335362"/>
                  </a:cubicBezTo>
                  <a:cubicBezTo>
                    <a:pt x="4446373" y="244746"/>
                    <a:pt x="4621428" y="143831"/>
                    <a:pt x="4695568" y="88226"/>
                  </a:cubicBezTo>
                  <a:cubicBezTo>
                    <a:pt x="4769709" y="32620"/>
                    <a:pt x="4771768" y="9967"/>
                    <a:pt x="4782065" y="1729"/>
                  </a:cubicBezTo>
                  <a:cubicBezTo>
                    <a:pt x="4792362" y="-6509"/>
                    <a:pt x="4774857" y="16145"/>
                    <a:pt x="4757352" y="38799"/>
                  </a:cubicBezTo>
                </a:path>
              </a:pathLst>
            </a:cu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フリーフォーム 7"/>
            <p:cNvSpPr/>
            <p:nvPr/>
          </p:nvSpPr>
          <p:spPr>
            <a:xfrm>
              <a:off x="3644259" y="3546389"/>
              <a:ext cx="1840312" cy="3215824"/>
            </a:xfrm>
            <a:custGeom>
              <a:avLst/>
              <a:gdLst>
                <a:gd name="connsiteX0" fmla="*/ 1187233 w 1840312"/>
                <a:gd name="connsiteY0" fmla="*/ 0 h 3215824"/>
                <a:gd name="connsiteX1" fmla="*/ 1125449 w 1840312"/>
                <a:gd name="connsiteY1" fmla="*/ 518984 h 3215824"/>
                <a:gd name="connsiteX2" fmla="*/ 927741 w 1840312"/>
                <a:gd name="connsiteY2" fmla="*/ 778476 h 3215824"/>
                <a:gd name="connsiteX3" fmla="*/ 692963 w 1840312"/>
                <a:gd name="connsiteY3" fmla="*/ 827903 h 3215824"/>
                <a:gd name="connsiteX4" fmla="*/ 519968 w 1840312"/>
                <a:gd name="connsiteY4" fmla="*/ 1186249 h 3215824"/>
                <a:gd name="connsiteX5" fmla="*/ 322260 w 1840312"/>
                <a:gd name="connsiteY5" fmla="*/ 1618735 h 3215824"/>
                <a:gd name="connsiteX6" fmla="*/ 149265 w 1840312"/>
                <a:gd name="connsiteY6" fmla="*/ 1865870 h 3215824"/>
                <a:gd name="connsiteX7" fmla="*/ 984 w 1840312"/>
                <a:gd name="connsiteY7" fmla="*/ 1940011 h 3215824"/>
                <a:gd name="connsiteX8" fmla="*/ 223406 w 1840312"/>
                <a:gd name="connsiteY8" fmla="*/ 2261287 h 3215824"/>
                <a:gd name="connsiteX9" fmla="*/ 730033 w 1840312"/>
                <a:gd name="connsiteY9" fmla="*/ 2397211 h 3215824"/>
                <a:gd name="connsiteX10" fmla="*/ 767103 w 1840312"/>
                <a:gd name="connsiteY10" fmla="*/ 2644346 h 3215824"/>
                <a:gd name="connsiteX11" fmla="*/ 989525 w 1840312"/>
                <a:gd name="connsiteY11" fmla="*/ 2879125 h 3215824"/>
                <a:gd name="connsiteX12" fmla="*/ 1483795 w 1840312"/>
                <a:gd name="connsiteY12" fmla="*/ 3126260 h 3215824"/>
                <a:gd name="connsiteX13" fmla="*/ 1805071 w 1840312"/>
                <a:gd name="connsiteY13" fmla="*/ 3212757 h 3215824"/>
                <a:gd name="connsiteX14" fmla="*/ 1817427 w 1840312"/>
                <a:gd name="connsiteY14" fmla="*/ 3188043 h 3215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40312" h="3215824">
                  <a:moveTo>
                    <a:pt x="1187233" y="0"/>
                  </a:moveTo>
                  <a:cubicBezTo>
                    <a:pt x="1177965" y="194619"/>
                    <a:pt x="1168698" y="389238"/>
                    <a:pt x="1125449" y="518984"/>
                  </a:cubicBezTo>
                  <a:cubicBezTo>
                    <a:pt x="1082200" y="648730"/>
                    <a:pt x="999822" y="726990"/>
                    <a:pt x="927741" y="778476"/>
                  </a:cubicBezTo>
                  <a:cubicBezTo>
                    <a:pt x="855660" y="829963"/>
                    <a:pt x="760925" y="759941"/>
                    <a:pt x="692963" y="827903"/>
                  </a:cubicBezTo>
                  <a:cubicBezTo>
                    <a:pt x="625001" y="895865"/>
                    <a:pt x="581752" y="1054444"/>
                    <a:pt x="519968" y="1186249"/>
                  </a:cubicBezTo>
                  <a:cubicBezTo>
                    <a:pt x="458184" y="1318054"/>
                    <a:pt x="384044" y="1505465"/>
                    <a:pt x="322260" y="1618735"/>
                  </a:cubicBezTo>
                  <a:cubicBezTo>
                    <a:pt x="260476" y="1732005"/>
                    <a:pt x="202811" y="1812324"/>
                    <a:pt x="149265" y="1865870"/>
                  </a:cubicBezTo>
                  <a:cubicBezTo>
                    <a:pt x="95719" y="1919416"/>
                    <a:pt x="-11373" y="1874108"/>
                    <a:pt x="984" y="1940011"/>
                  </a:cubicBezTo>
                  <a:cubicBezTo>
                    <a:pt x="13341" y="2005914"/>
                    <a:pt x="101898" y="2185087"/>
                    <a:pt x="223406" y="2261287"/>
                  </a:cubicBezTo>
                  <a:cubicBezTo>
                    <a:pt x="344914" y="2337487"/>
                    <a:pt x="639417" y="2333368"/>
                    <a:pt x="730033" y="2397211"/>
                  </a:cubicBezTo>
                  <a:cubicBezTo>
                    <a:pt x="820649" y="2461054"/>
                    <a:pt x="723854" y="2564027"/>
                    <a:pt x="767103" y="2644346"/>
                  </a:cubicBezTo>
                  <a:cubicBezTo>
                    <a:pt x="810352" y="2724665"/>
                    <a:pt x="870076" y="2798806"/>
                    <a:pt x="989525" y="2879125"/>
                  </a:cubicBezTo>
                  <a:cubicBezTo>
                    <a:pt x="1108974" y="2959444"/>
                    <a:pt x="1347871" y="3070655"/>
                    <a:pt x="1483795" y="3126260"/>
                  </a:cubicBezTo>
                  <a:cubicBezTo>
                    <a:pt x="1619719" y="3181865"/>
                    <a:pt x="1749466" y="3202460"/>
                    <a:pt x="1805071" y="3212757"/>
                  </a:cubicBezTo>
                  <a:cubicBezTo>
                    <a:pt x="1860676" y="3223054"/>
                    <a:pt x="1839051" y="3205548"/>
                    <a:pt x="1817427" y="3188043"/>
                  </a:cubicBezTo>
                </a:path>
              </a:pathLst>
            </a:custGeom>
            <a:noFill/>
            <a:ln w="508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フリーフォーム 8"/>
            <p:cNvSpPr/>
            <p:nvPr/>
          </p:nvSpPr>
          <p:spPr>
            <a:xfrm>
              <a:off x="4769708" y="3571103"/>
              <a:ext cx="4127157" cy="3039762"/>
            </a:xfrm>
            <a:custGeom>
              <a:avLst/>
              <a:gdLst>
                <a:gd name="connsiteX0" fmla="*/ 4127157 w 4127157"/>
                <a:gd name="connsiteY0" fmla="*/ 3039762 h 3039762"/>
                <a:gd name="connsiteX1" fmla="*/ 2940908 w 4127157"/>
                <a:gd name="connsiteY1" fmla="*/ 2323070 h 3039762"/>
                <a:gd name="connsiteX2" fmla="*/ 2335427 w 4127157"/>
                <a:gd name="connsiteY2" fmla="*/ 2063578 h 3039762"/>
                <a:gd name="connsiteX3" fmla="*/ 1804087 w 4127157"/>
                <a:gd name="connsiteY3" fmla="*/ 1915297 h 3039762"/>
                <a:gd name="connsiteX4" fmla="*/ 1334530 w 4127157"/>
                <a:gd name="connsiteY4" fmla="*/ 1853513 h 3039762"/>
                <a:gd name="connsiteX5" fmla="*/ 827903 w 4127157"/>
                <a:gd name="connsiteY5" fmla="*/ 2026508 h 3039762"/>
                <a:gd name="connsiteX6" fmla="*/ 556054 w 4127157"/>
                <a:gd name="connsiteY6" fmla="*/ 1915297 h 3039762"/>
                <a:gd name="connsiteX7" fmla="*/ 358346 w 4127157"/>
                <a:gd name="connsiteY7" fmla="*/ 1853513 h 3039762"/>
                <a:gd name="connsiteX8" fmla="*/ 172995 w 4127157"/>
                <a:gd name="connsiteY8" fmla="*/ 1729946 h 3039762"/>
                <a:gd name="connsiteX9" fmla="*/ 247135 w 4127157"/>
                <a:gd name="connsiteY9" fmla="*/ 1495167 h 3039762"/>
                <a:gd name="connsiteX10" fmla="*/ 556054 w 4127157"/>
                <a:gd name="connsiteY10" fmla="*/ 1445740 h 3039762"/>
                <a:gd name="connsiteX11" fmla="*/ 593124 w 4127157"/>
                <a:gd name="connsiteY11" fmla="*/ 1260389 h 3039762"/>
                <a:gd name="connsiteX12" fmla="*/ 556054 w 4127157"/>
                <a:gd name="connsiteY12" fmla="*/ 803189 h 3039762"/>
                <a:gd name="connsiteX13" fmla="*/ 469557 w 4127157"/>
                <a:gd name="connsiteY13" fmla="*/ 457200 h 3039762"/>
                <a:gd name="connsiteX14" fmla="*/ 333633 w 4127157"/>
                <a:gd name="connsiteY14" fmla="*/ 172994 h 3039762"/>
                <a:gd name="connsiteX15" fmla="*/ 0 w 4127157"/>
                <a:gd name="connsiteY15" fmla="*/ 0 h 3039762"/>
                <a:gd name="connsiteX16" fmla="*/ 0 w 4127157"/>
                <a:gd name="connsiteY16" fmla="*/ 0 h 3039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27157" h="3039762">
                  <a:moveTo>
                    <a:pt x="4127157" y="3039762"/>
                  </a:moveTo>
                  <a:cubicBezTo>
                    <a:pt x="3683343" y="2762764"/>
                    <a:pt x="3239530" y="2485767"/>
                    <a:pt x="2940908" y="2323070"/>
                  </a:cubicBezTo>
                  <a:cubicBezTo>
                    <a:pt x="2642286" y="2160373"/>
                    <a:pt x="2524897" y="2131540"/>
                    <a:pt x="2335427" y="2063578"/>
                  </a:cubicBezTo>
                  <a:cubicBezTo>
                    <a:pt x="2145957" y="1995616"/>
                    <a:pt x="1970903" y="1950308"/>
                    <a:pt x="1804087" y="1915297"/>
                  </a:cubicBezTo>
                  <a:cubicBezTo>
                    <a:pt x="1637271" y="1880286"/>
                    <a:pt x="1497227" y="1834978"/>
                    <a:pt x="1334530" y="1853513"/>
                  </a:cubicBezTo>
                  <a:cubicBezTo>
                    <a:pt x="1171833" y="1872048"/>
                    <a:pt x="957649" y="2016211"/>
                    <a:pt x="827903" y="2026508"/>
                  </a:cubicBezTo>
                  <a:cubicBezTo>
                    <a:pt x="698157" y="2036805"/>
                    <a:pt x="634313" y="1944129"/>
                    <a:pt x="556054" y="1915297"/>
                  </a:cubicBezTo>
                  <a:cubicBezTo>
                    <a:pt x="477795" y="1886465"/>
                    <a:pt x="422189" y="1884405"/>
                    <a:pt x="358346" y="1853513"/>
                  </a:cubicBezTo>
                  <a:cubicBezTo>
                    <a:pt x="294503" y="1822621"/>
                    <a:pt x="191530" y="1789670"/>
                    <a:pt x="172995" y="1729946"/>
                  </a:cubicBezTo>
                  <a:cubicBezTo>
                    <a:pt x="154460" y="1670222"/>
                    <a:pt x="183292" y="1542535"/>
                    <a:pt x="247135" y="1495167"/>
                  </a:cubicBezTo>
                  <a:cubicBezTo>
                    <a:pt x="310978" y="1447799"/>
                    <a:pt x="498389" y="1484870"/>
                    <a:pt x="556054" y="1445740"/>
                  </a:cubicBezTo>
                  <a:cubicBezTo>
                    <a:pt x="613719" y="1406610"/>
                    <a:pt x="593124" y="1367481"/>
                    <a:pt x="593124" y="1260389"/>
                  </a:cubicBezTo>
                  <a:cubicBezTo>
                    <a:pt x="593124" y="1153297"/>
                    <a:pt x="576648" y="937054"/>
                    <a:pt x="556054" y="803189"/>
                  </a:cubicBezTo>
                  <a:cubicBezTo>
                    <a:pt x="535460" y="669324"/>
                    <a:pt x="506627" y="562232"/>
                    <a:pt x="469557" y="457200"/>
                  </a:cubicBezTo>
                  <a:cubicBezTo>
                    <a:pt x="432487" y="352168"/>
                    <a:pt x="411893" y="249194"/>
                    <a:pt x="333633" y="172994"/>
                  </a:cubicBezTo>
                  <a:cubicBezTo>
                    <a:pt x="255373" y="96794"/>
                    <a:pt x="0" y="0"/>
                    <a:pt x="0" y="0"/>
                  </a:cubicBezTo>
                  <a:lnTo>
                    <a:pt x="0" y="0"/>
                  </a:lnTo>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フリーフォーム 9"/>
            <p:cNvSpPr/>
            <p:nvPr/>
          </p:nvSpPr>
          <p:spPr>
            <a:xfrm>
              <a:off x="4806778" y="3534032"/>
              <a:ext cx="6536725" cy="3200400"/>
            </a:xfrm>
            <a:custGeom>
              <a:avLst/>
              <a:gdLst>
                <a:gd name="connsiteX0" fmla="*/ 0 w 6536725"/>
                <a:gd name="connsiteY0" fmla="*/ 0 h 3200400"/>
                <a:gd name="connsiteX1" fmla="*/ 247136 w 6536725"/>
                <a:gd name="connsiteY1" fmla="*/ 111211 h 3200400"/>
                <a:gd name="connsiteX2" fmla="*/ 383060 w 6536725"/>
                <a:gd name="connsiteY2" fmla="*/ 284206 h 3200400"/>
                <a:gd name="connsiteX3" fmla="*/ 469557 w 6536725"/>
                <a:gd name="connsiteY3" fmla="*/ 469557 h 3200400"/>
                <a:gd name="connsiteX4" fmla="*/ 518984 w 6536725"/>
                <a:gd name="connsiteY4" fmla="*/ 642552 h 3200400"/>
                <a:gd name="connsiteX5" fmla="*/ 518984 w 6536725"/>
                <a:gd name="connsiteY5" fmla="*/ 803190 h 3200400"/>
                <a:gd name="connsiteX6" fmla="*/ 593125 w 6536725"/>
                <a:gd name="connsiteY6" fmla="*/ 766119 h 3200400"/>
                <a:gd name="connsiteX7" fmla="*/ 667265 w 6536725"/>
                <a:gd name="connsiteY7" fmla="*/ 827903 h 3200400"/>
                <a:gd name="connsiteX8" fmla="*/ 877330 w 6536725"/>
                <a:gd name="connsiteY8" fmla="*/ 580768 h 3200400"/>
                <a:gd name="connsiteX9" fmla="*/ 1112108 w 6536725"/>
                <a:gd name="connsiteY9" fmla="*/ 444844 h 3200400"/>
                <a:gd name="connsiteX10" fmla="*/ 1383957 w 6536725"/>
                <a:gd name="connsiteY10" fmla="*/ 383060 h 3200400"/>
                <a:gd name="connsiteX11" fmla="*/ 1655806 w 6536725"/>
                <a:gd name="connsiteY11" fmla="*/ 296563 h 3200400"/>
                <a:gd name="connsiteX12" fmla="*/ 1853514 w 6536725"/>
                <a:gd name="connsiteY12" fmla="*/ 284206 h 3200400"/>
                <a:gd name="connsiteX13" fmla="*/ 2075936 w 6536725"/>
                <a:gd name="connsiteY13" fmla="*/ 444844 h 3200400"/>
                <a:gd name="connsiteX14" fmla="*/ 2261287 w 6536725"/>
                <a:gd name="connsiteY14" fmla="*/ 457200 h 3200400"/>
                <a:gd name="connsiteX15" fmla="*/ 2594919 w 6536725"/>
                <a:gd name="connsiteY15" fmla="*/ 667265 h 3200400"/>
                <a:gd name="connsiteX16" fmla="*/ 2718487 w 6536725"/>
                <a:gd name="connsiteY16" fmla="*/ 778476 h 3200400"/>
                <a:gd name="connsiteX17" fmla="*/ 2780271 w 6536725"/>
                <a:gd name="connsiteY17" fmla="*/ 914400 h 3200400"/>
                <a:gd name="connsiteX18" fmla="*/ 3039763 w 6536725"/>
                <a:gd name="connsiteY18" fmla="*/ 1075038 h 3200400"/>
                <a:gd name="connsiteX19" fmla="*/ 3299254 w 6536725"/>
                <a:gd name="connsiteY19" fmla="*/ 1248033 h 3200400"/>
                <a:gd name="connsiteX20" fmla="*/ 3509319 w 6536725"/>
                <a:gd name="connsiteY20" fmla="*/ 1210963 h 3200400"/>
                <a:gd name="connsiteX21" fmla="*/ 3830595 w 6536725"/>
                <a:gd name="connsiteY21" fmla="*/ 1371600 h 3200400"/>
                <a:gd name="connsiteX22" fmla="*/ 4028303 w 6536725"/>
                <a:gd name="connsiteY22" fmla="*/ 1519882 h 3200400"/>
                <a:gd name="connsiteX23" fmla="*/ 4151871 w 6536725"/>
                <a:gd name="connsiteY23" fmla="*/ 1594022 h 3200400"/>
                <a:gd name="connsiteX24" fmla="*/ 4337222 w 6536725"/>
                <a:gd name="connsiteY24" fmla="*/ 1519882 h 3200400"/>
                <a:gd name="connsiteX25" fmla="*/ 4646141 w 6536725"/>
                <a:gd name="connsiteY25" fmla="*/ 1865871 h 3200400"/>
                <a:gd name="connsiteX26" fmla="*/ 4955060 w 6536725"/>
                <a:gd name="connsiteY26" fmla="*/ 2187146 h 3200400"/>
                <a:gd name="connsiteX27" fmla="*/ 5251622 w 6536725"/>
                <a:gd name="connsiteY27" fmla="*/ 2483709 h 3200400"/>
                <a:gd name="connsiteX28" fmla="*/ 5560541 w 6536725"/>
                <a:gd name="connsiteY28" fmla="*/ 2607276 h 3200400"/>
                <a:gd name="connsiteX29" fmla="*/ 6264876 w 6536725"/>
                <a:gd name="connsiteY29" fmla="*/ 3015049 h 3200400"/>
                <a:gd name="connsiteX30" fmla="*/ 6536725 w 6536725"/>
                <a:gd name="connsiteY30" fmla="*/ 320040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536725" h="3200400">
                  <a:moveTo>
                    <a:pt x="0" y="0"/>
                  </a:moveTo>
                  <a:cubicBezTo>
                    <a:pt x="91646" y="31921"/>
                    <a:pt x="183293" y="63843"/>
                    <a:pt x="247136" y="111211"/>
                  </a:cubicBezTo>
                  <a:cubicBezTo>
                    <a:pt x="310979" y="158579"/>
                    <a:pt x="345990" y="224482"/>
                    <a:pt x="383060" y="284206"/>
                  </a:cubicBezTo>
                  <a:cubicBezTo>
                    <a:pt x="420130" y="343930"/>
                    <a:pt x="446903" y="409833"/>
                    <a:pt x="469557" y="469557"/>
                  </a:cubicBezTo>
                  <a:cubicBezTo>
                    <a:pt x="492211" y="529281"/>
                    <a:pt x="510746" y="586947"/>
                    <a:pt x="518984" y="642552"/>
                  </a:cubicBezTo>
                  <a:cubicBezTo>
                    <a:pt x="527222" y="698157"/>
                    <a:pt x="506627" y="782596"/>
                    <a:pt x="518984" y="803190"/>
                  </a:cubicBezTo>
                  <a:cubicBezTo>
                    <a:pt x="531341" y="823784"/>
                    <a:pt x="568412" y="762000"/>
                    <a:pt x="593125" y="766119"/>
                  </a:cubicBezTo>
                  <a:cubicBezTo>
                    <a:pt x="617838" y="770238"/>
                    <a:pt x="619898" y="858795"/>
                    <a:pt x="667265" y="827903"/>
                  </a:cubicBezTo>
                  <a:cubicBezTo>
                    <a:pt x="714632" y="797011"/>
                    <a:pt x="803190" y="644611"/>
                    <a:pt x="877330" y="580768"/>
                  </a:cubicBezTo>
                  <a:cubicBezTo>
                    <a:pt x="951470" y="516925"/>
                    <a:pt x="1027670" y="477795"/>
                    <a:pt x="1112108" y="444844"/>
                  </a:cubicBezTo>
                  <a:cubicBezTo>
                    <a:pt x="1196546" y="411893"/>
                    <a:pt x="1293341" y="407773"/>
                    <a:pt x="1383957" y="383060"/>
                  </a:cubicBezTo>
                  <a:cubicBezTo>
                    <a:pt x="1474573" y="358347"/>
                    <a:pt x="1577547" y="313039"/>
                    <a:pt x="1655806" y="296563"/>
                  </a:cubicBezTo>
                  <a:cubicBezTo>
                    <a:pt x="1734065" y="280087"/>
                    <a:pt x="1783492" y="259493"/>
                    <a:pt x="1853514" y="284206"/>
                  </a:cubicBezTo>
                  <a:cubicBezTo>
                    <a:pt x="1923536" y="308919"/>
                    <a:pt x="2007974" y="416012"/>
                    <a:pt x="2075936" y="444844"/>
                  </a:cubicBezTo>
                  <a:cubicBezTo>
                    <a:pt x="2143898" y="473676"/>
                    <a:pt x="2174790" y="420130"/>
                    <a:pt x="2261287" y="457200"/>
                  </a:cubicBezTo>
                  <a:cubicBezTo>
                    <a:pt x="2347784" y="494270"/>
                    <a:pt x="2518719" y="613719"/>
                    <a:pt x="2594919" y="667265"/>
                  </a:cubicBezTo>
                  <a:cubicBezTo>
                    <a:pt x="2671119" y="720811"/>
                    <a:pt x="2687595" y="737287"/>
                    <a:pt x="2718487" y="778476"/>
                  </a:cubicBezTo>
                  <a:cubicBezTo>
                    <a:pt x="2749379" y="819665"/>
                    <a:pt x="2726725" y="864973"/>
                    <a:pt x="2780271" y="914400"/>
                  </a:cubicBezTo>
                  <a:cubicBezTo>
                    <a:pt x="2833817" y="963827"/>
                    <a:pt x="2953266" y="1019433"/>
                    <a:pt x="3039763" y="1075038"/>
                  </a:cubicBezTo>
                  <a:cubicBezTo>
                    <a:pt x="3126260" y="1130643"/>
                    <a:pt x="3220995" y="1225379"/>
                    <a:pt x="3299254" y="1248033"/>
                  </a:cubicBezTo>
                  <a:cubicBezTo>
                    <a:pt x="3377513" y="1270687"/>
                    <a:pt x="3420762" y="1190369"/>
                    <a:pt x="3509319" y="1210963"/>
                  </a:cubicBezTo>
                  <a:cubicBezTo>
                    <a:pt x="3597876" y="1231558"/>
                    <a:pt x="3744098" y="1320113"/>
                    <a:pt x="3830595" y="1371600"/>
                  </a:cubicBezTo>
                  <a:cubicBezTo>
                    <a:pt x="3917092" y="1423087"/>
                    <a:pt x="3974757" y="1482812"/>
                    <a:pt x="4028303" y="1519882"/>
                  </a:cubicBezTo>
                  <a:cubicBezTo>
                    <a:pt x="4081849" y="1556952"/>
                    <a:pt x="4100385" y="1594022"/>
                    <a:pt x="4151871" y="1594022"/>
                  </a:cubicBezTo>
                  <a:cubicBezTo>
                    <a:pt x="4203357" y="1594022"/>
                    <a:pt x="4254844" y="1474574"/>
                    <a:pt x="4337222" y="1519882"/>
                  </a:cubicBezTo>
                  <a:cubicBezTo>
                    <a:pt x="4419600" y="1565190"/>
                    <a:pt x="4543168" y="1754660"/>
                    <a:pt x="4646141" y="1865871"/>
                  </a:cubicBezTo>
                  <a:cubicBezTo>
                    <a:pt x="4749114" y="1977082"/>
                    <a:pt x="4854147" y="2084173"/>
                    <a:pt x="4955060" y="2187146"/>
                  </a:cubicBezTo>
                  <a:cubicBezTo>
                    <a:pt x="5055973" y="2290119"/>
                    <a:pt x="5150709" y="2413687"/>
                    <a:pt x="5251622" y="2483709"/>
                  </a:cubicBezTo>
                  <a:cubicBezTo>
                    <a:pt x="5352535" y="2553731"/>
                    <a:pt x="5391665" y="2518719"/>
                    <a:pt x="5560541" y="2607276"/>
                  </a:cubicBezTo>
                  <a:cubicBezTo>
                    <a:pt x="5729417" y="2695833"/>
                    <a:pt x="6102179" y="2916195"/>
                    <a:pt x="6264876" y="3015049"/>
                  </a:cubicBezTo>
                  <a:cubicBezTo>
                    <a:pt x="6427573" y="3113903"/>
                    <a:pt x="6482149" y="3157151"/>
                    <a:pt x="6536725" y="3200400"/>
                  </a:cubicBezTo>
                </a:path>
              </a:pathLst>
            </a:custGeom>
            <a:no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フリーフォーム 10"/>
            <p:cNvSpPr/>
            <p:nvPr/>
          </p:nvSpPr>
          <p:spPr>
            <a:xfrm>
              <a:off x="4829042" y="3456703"/>
              <a:ext cx="5834839" cy="3265373"/>
            </a:xfrm>
            <a:custGeom>
              <a:avLst/>
              <a:gdLst>
                <a:gd name="connsiteX0" fmla="*/ 5834839 w 5834839"/>
                <a:gd name="connsiteY0" fmla="*/ 3265373 h 3265373"/>
                <a:gd name="connsiteX1" fmla="*/ 4277888 w 5834839"/>
                <a:gd name="connsiteY1" fmla="*/ 2499254 h 3265373"/>
                <a:gd name="connsiteX2" fmla="*/ 3783617 w 5834839"/>
                <a:gd name="connsiteY2" fmla="*/ 2165621 h 3265373"/>
                <a:gd name="connsiteX3" fmla="*/ 3375844 w 5834839"/>
                <a:gd name="connsiteY3" fmla="*/ 1906129 h 3265373"/>
                <a:gd name="connsiteX4" fmla="*/ 3005142 w 5834839"/>
                <a:gd name="connsiteY4" fmla="*/ 1930843 h 3265373"/>
                <a:gd name="connsiteX5" fmla="*/ 2597369 w 5834839"/>
                <a:gd name="connsiteY5" fmla="*/ 1770205 h 3265373"/>
                <a:gd name="connsiteX6" fmla="*/ 2164882 w 5834839"/>
                <a:gd name="connsiteY6" fmla="*/ 1856702 h 3265373"/>
                <a:gd name="connsiteX7" fmla="*/ 1868320 w 5834839"/>
                <a:gd name="connsiteY7" fmla="*/ 1658994 h 3265373"/>
                <a:gd name="connsiteX8" fmla="*/ 1621185 w 5834839"/>
                <a:gd name="connsiteY8" fmla="*/ 1473643 h 3265373"/>
                <a:gd name="connsiteX9" fmla="*/ 1423477 w 5834839"/>
                <a:gd name="connsiteY9" fmla="*/ 1263578 h 3265373"/>
                <a:gd name="connsiteX10" fmla="*/ 1040417 w 5834839"/>
                <a:gd name="connsiteY10" fmla="*/ 1090583 h 3265373"/>
                <a:gd name="connsiteX11" fmla="*/ 855066 w 5834839"/>
                <a:gd name="connsiteY11" fmla="*/ 991729 h 3265373"/>
                <a:gd name="connsiteX12" fmla="*/ 694428 w 5834839"/>
                <a:gd name="connsiteY12" fmla="*/ 892875 h 3265373"/>
                <a:gd name="connsiteX13" fmla="*/ 558504 w 5834839"/>
                <a:gd name="connsiteY13" fmla="*/ 806378 h 3265373"/>
                <a:gd name="connsiteX14" fmla="*/ 509077 w 5834839"/>
                <a:gd name="connsiteY14" fmla="*/ 460389 h 3265373"/>
                <a:gd name="connsiteX15" fmla="*/ 360796 w 5834839"/>
                <a:gd name="connsiteY15" fmla="*/ 287394 h 3265373"/>
                <a:gd name="connsiteX16" fmla="*/ 187801 w 5834839"/>
                <a:gd name="connsiteY16" fmla="*/ 114400 h 3265373"/>
                <a:gd name="connsiteX17" fmla="*/ 2450 w 5834839"/>
                <a:gd name="connsiteY17" fmla="*/ 3189 h 3265373"/>
                <a:gd name="connsiteX18" fmla="*/ 76590 w 5834839"/>
                <a:gd name="connsiteY18" fmla="*/ 27902 h 3265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34839" h="3265373">
                  <a:moveTo>
                    <a:pt x="5834839" y="3265373"/>
                  </a:moveTo>
                  <a:cubicBezTo>
                    <a:pt x="5227298" y="2973959"/>
                    <a:pt x="4619758" y="2682546"/>
                    <a:pt x="4277888" y="2499254"/>
                  </a:cubicBezTo>
                  <a:cubicBezTo>
                    <a:pt x="3936018" y="2315962"/>
                    <a:pt x="3933958" y="2264475"/>
                    <a:pt x="3783617" y="2165621"/>
                  </a:cubicBezTo>
                  <a:cubicBezTo>
                    <a:pt x="3633276" y="2066767"/>
                    <a:pt x="3505590" y="1945259"/>
                    <a:pt x="3375844" y="1906129"/>
                  </a:cubicBezTo>
                  <a:cubicBezTo>
                    <a:pt x="3246098" y="1866999"/>
                    <a:pt x="3134888" y="1953497"/>
                    <a:pt x="3005142" y="1930843"/>
                  </a:cubicBezTo>
                  <a:cubicBezTo>
                    <a:pt x="2875396" y="1908189"/>
                    <a:pt x="2737412" y="1782562"/>
                    <a:pt x="2597369" y="1770205"/>
                  </a:cubicBezTo>
                  <a:cubicBezTo>
                    <a:pt x="2457326" y="1757848"/>
                    <a:pt x="2286390" y="1875237"/>
                    <a:pt x="2164882" y="1856702"/>
                  </a:cubicBezTo>
                  <a:cubicBezTo>
                    <a:pt x="2043374" y="1838167"/>
                    <a:pt x="1958936" y="1722837"/>
                    <a:pt x="1868320" y="1658994"/>
                  </a:cubicBezTo>
                  <a:cubicBezTo>
                    <a:pt x="1777704" y="1595151"/>
                    <a:pt x="1695325" y="1539546"/>
                    <a:pt x="1621185" y="1473643"/>
                  </a:cubicBezTo>
                  <a:cubicBezTo>
                    <a:pt x="1547044" y="1407740"/>
                    <a:pt x="1520272" y="1327421"/>
                    <a:pt x="1423477" y="1263578"/>
                  </a:cubicBezTo>
                  <a:cubicBezTo>
                    <a:pt x="1326682" y="1199735"/>
                    <a:pt x="1135152" y="1135891"/>
                    <a:pt x="1040417" y="1090583"/>
                  </a:cubicBezTo>
                  <a:cubicBezTo>
                    <a:pt x="945682" y="1045275"/>
                    <a:pt x="912731" y="1024680"/>
                    <a:pt x="855066" y="991729"/>
                  </a:cubicBezTo>
                  <a:cubicBezTo>
                    <a:pt x="797401" y="958778"/>
                    <a:pt x="743855" y="923767"/>
                    <a:pt x="694428" y="892875"/>
                  </a:cubicBezTo>
                  <a:cubicBezTo>
                    <a:pt x="645001" y="861983"/>
                    <a:pt x="589396" y="878459"/>
                    <a:pt x="558504" y="806378"/>
                  </a:cubicBezTo>
                  <a:cubicBezTo>
                    <a:pt x="527612" y="734297"/>
                    <a:pt x="542028" y="546886"/>
                    <a:pt x="509077" y="460389"/>
                  </a:cubicBezTo>
                  <a:cubicBezTo>
                    <a:pt x="476126" y="373892"/>
                    <a:pt x="414342" y="345059"/>
                    <a:pt x="360796" y="287394"/>
                  </a:cubicBezTo>
                  <a:cubicBezTo>
                    <a:pt x="307250" y="229729"/>
                    <a:pt x="247525" y="161767"/>
                    <a:pt x="187801" y="114400"/>
                  </a:cubicBezTo>
                  <a:cubicBezTo>
                    <a:pt x="128077" y="67032"/>
                    <a:pt x="20985" y="17605"/>
                    <a:pt x="2450" y="3189"/>
                  </a:cubicBezTo>
                  <a:cubicBezTo>
                    <a:pt x="-16085" y="-11227"/>
                    <a:pt x="76590" y="27902"/>
                    <a:pt x="76590" y="27902"/>
                  </a:cubicBezTo>
                </a:path>
              </a:pathLst>
            </a:custGeom>
            <a:noFill/>
            <a:ln w="50800">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コネクタ 13"/>
            <p:cNvCxnSpPr>
              <a:stCxn id="9" idx="15"/>
            </p:cNvCxnSpPr>
            <p:nvPr/>
          </p:nvCxnSpPr>
          <p:spPr>
            <a:xfrm flipV="1">
              <a:off x="4769708" y="2338514"/>
              <a:ext cx="0" cy="1232589"/>
            </a:xfrm>
            <a:prstGeom prst="line">
              <a:avLst/>
            </a:prstGeom>
            <a:ln w="50800" cap="rnd">
              <a:solidFill>
                <a:srgbClr val="C00000"/>
              </a:solidFill>
              <a:tailEnd type="oval" w="lg" len="lg"/>
            </a:ln>
          </p:spPr>
          <p:style>
            <a:lnRef idx="1">
              <a:schemeClr val="accent1"/>
            </a:lnRef>
            <a:fillRef idx="0">
              <a:schemeClr val="accent1"/>
            </a:fillRef>
            <a:effectRef idx="0">
              <a:schemeClr val="accent1"/>
            </a:effectRef>
            <a:fontRef idx="minor">
              <a:schemeClr val="tx1"/>
            </a:fontRef>
          </p:style>
        </p:cxnSp>
        <p:sp>
          <p:nvSpPr>
            <p:cNvPr id="15" name="下矢印 14"/>
            <p:cNvSpPr/>
            <p:nvPr/>
          </p:nvSpPr>
          <p:spPr>
            <a:xfrm>
              <a:off x="4139509" y="3793521"/>
              <a:ext cx="704335" cy="537299"/>
            </a:xfrm>
            <a:prstGeom prst="down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ln>
                    <a:solidFill>
                      <a:sysClr val="windowText" lastClr="000000"/>
                    </a:solidFill>
                  </a:ln>
                  <a:solidFill>
                    <a:schemeClr val="tx1"/>
                  </a:solidFill>
                  <a:latin typeface="HG丸ｺﾞｼｯｸM-PRO" panose="020F0600000000000000" pitchFamily="50" charset="-128"/>
                  <a:ea typeface="HG丸ｺﾞｼｯｸM-PRO" panose="020F0600000000000000" pitchFamily="50" charset="-128"/>
                </a:rPr>
                <a:t>D I</a:t>
              </a:r>
              <a:endParaRPr kumimoji="1" lang="ja-JP" altLang="en-US" sz="1200" dirty="0">
                <a:ln>
                  <a:solidFill>
                    <a:sysClr val="windowText" lastClr="000000"/>
                  </a:solidFill>
                </a:ln>
                <a:solidFill>
                  <a:schemeClr val="tx1"/>
                </a:solidFill>
                <a:latin typeface="HG丸ｺﾞｼｯｸM-PRO" panose="020F0600000000000000" pitchFamily="50" charset="-128"/>
                <a:ea typeface="HG丸ｺﾞｼｯｸM-PRO" panose="020F0600000000000000" pitchFamily="50" charset="-128"/>
              </a:endParaRPr>
            </a:p>
          </p:txBody>
        </p:sp>
        <p:sp>
          <p:nvSpPr>
            <p:cNvPr id="18" name="下矢印 17"/>
            <p:cNvSpPr/>
            <p:nvPr/>
          </p:nvSpPr>
          <p:spPr>
            <a:xfrm>
              <a:off x="3282560" y="4885651"/>
              <a:ext cx="704335" cy="537299"/>
            </a:xfrm>
            <a:prstGeom prst="down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ln>
                    <a:solidFill>
                      <a:sysClr val="windowText" lastClr="000000"/>
                    </a:solidFill>
                  </a:ln>
                  <a:solidFill>
                    <a:schemeClr val="tx1"/>
                  </a:solidFill>
                  <a:latin typeface="HG丸ｺﾞｼｯｸM-PRO" panose="020F0600000000000000" pitchFamily="50" charset="-128"/>
                  <a:ea typeface="HG丸ｺﾞｼｯｸM-PRO" panose="020F0600000000000000" pitchFamily="50" charset="-128"/>
                </a:rPr>
                <a:t>D I</a:t>
              </a:r>
              <a:endParaRPr kumimoji="1" lang="ja-JP" altLang="en-US" sz="1200" dirty="0">
                <a:ln>
                  <a:solidFill>
                    <a:sysClr val="windowText" lastClr="000000"/>
                  </a:solidFill>
                </a:ln>
                <a:solidFill>
                  <a:schemeClr val="tx1"/>
                </a:solidFill>
                <a:latin typeface="HG丸ｺﾞｼｯｸM-PRO" panose="020F0600000000000000" pitchFamily="50" charset="-128"/>
                <a:ea typeface="HG丸ｺﾞｼｯｸM-PRO" panose="020F0600000000000000" pitchFamily="50" charset="-128"/>
              </a:endParaRPr>
            </a:p>
          </p:txBody>
        </p:sp>
        <p:sp>
          <p:nvSpPr>
            <p:cNvPr id="21" name="下矢印 20"/>
            <p:cNvSpPr/>
            <p:nvPr/>
          </p:nvSpPr>
          <p:spPr>
            <a:xfrm>
              <a:off x="3955511" y="5392035"/>
              <a:ext cx="704335" cy="537299"/>
            </a:xfrm>
            <a:prstGeom prst="down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ln>
                    <a:solidFill>
                      <a:sysClr val="windowText" lastClr="000000"/>
                    </a:solidFill>
                  </a:ln>
                  <a:solidFill>
                    <a:schemeClr val="tx1"/>
                  </a:solidFill>
                  <a:latin typeface="HG丸ｺﾞｼｯｸM-PRO" panose="020F0600000000000000" pitchFamily="50" charset="-128"/>
                  <a:ea typeface="HG丸ｺﾞｼｯｸM-PRO" panose="020F0600000000000000" pitchFamily="50" charset="-128"/>
                </a:rPr>
                <a:t>D I</a:t>
              </a:r>
              <a:endParaRPr kumimoji="1" lang="ja-JP" altLang="en-US" sz="1200" dirty="0">
                <a:ln>
                  <a:solidFill>
                    <a:sysClr val="windowText" lastClr="000000"/>
                  </a:solidFill>
                </a:ln>
                <a:solidFill>
                  <a:schemeClr val="tx1"/>
                </a:solidFill>
                <a:latin typeface="HG丸ｺﾞｼｯｸM-PRO" panose="020F0600000000000000" pitchFamily="50" charset="-128"/>
                <a:ea typeface="HG丸ｺﾞｼｯｸM-PRO" panose="020F0600000000000000" pitchFamily="50" charset="-128"/>
              </a:endParaRPr>
            </a:p>
          </p:txBody>
        </p:sp>
        <p:sp>
          <p:nvSpPr>
            <p:cNvPr id="22" name="下矢印 21"/>
            <p:cNvSpPr/>
            <p:nvPr/>
          </p:nvSpPr>
          <p:spPr>
            <a:xfrm>
              <a:off x="4659846" y="6065941"/>
              <a:ext cx="704335" cy="537299"/>
            </a:xfrm>
            <a:prstGeom prst="down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ln>
                    <a:solidFill>
                      <a:sysClr val="windowText" lastClr="000000"/>
                    </a:solidFill>
                  </a:ln>
                  <a:solidFill>
                    <a:schemeClr val="tx1"/>
                  </a:solidFill>
                  <a:latin typeface="HG丸ｺﾞｼｯｸM-PRO" panose="020F0600000000000000" pitchFamily="50" charset="-128"/>
                  <a:ea typeface="HG丸ｺﾞｼｯｸM-PRO" panose="020F0600000000000000" pitchFamily="50" charset="-128"/>
                </a:rPr>
                <a:t>D </a:t>
              </a:r>
              <a:r>
                <a:rPr lang="en-US" altLang="ja-JP" sz="1200" dirty="0">
                  <a:ln>
                    <a:solidFill>
                      <a:sysClr val="windowText" lastClr="000000"/>
                    </a:solidFill>
                  </a:ln>
                  <a:solidFill>
                    <a:schemeClr val="tx1"/>
                  </a:solidFill>
                  <a:latin typeface="HG丸ｺﾞｼｯｸM-PRO" panose="020F0600000000000000" pitchFamily="50" charset="-128"/>
                  <a:ea typeface="HG丸ｺﾞｼｯｸM-PRO" panose="020F0600000000000000" pitchFamily="50" charset="-128"/>
                </a:rPr>
                <a:t>I</a:t>
              </a:r>
              <a:r>
                <a:rPr kumimoji="1" lang="en-US" altLang="ja-JP" sz="1200" dirty="0">
                  <a:ln>
                    <a:solidFill>
                      <a:sysClr val="windowText" lastClr="000000"/>
                    </a:solidFill>
                  </a:ln>
                  <a:solidFill>
                    <a:schemeClr val="tx1"/>
                  </a:solidFill>
                  <a:latin typeface="HG丸ｺﾞｼｯｸM-PRO" panose="020F0600000000000000" pitchFamily="50" charset="-128"/>
                  <a:ea typeface="HG丸ｺﾞｼｯｸM-PRO" panose="020F0600000000000000" pitchFamily="50" charset="-128"/>
                </a:rPr>
                <a:t> </a:t>
              </a:r>
              <a:endParaRPr kumimoji="1" lang="ja-JP" altLang="en-US" sz="1200" dirty="0">
                <a:ln>
                  <a:solidFill>
                    <a:sysClr val="windowText" lastClr="000000"/>
                  </a:solidFill>
                </a:ln>
                <a:solidFill>
                  <a:schemeClr val="tx1"/>
                </a:solidFill>
                <a:latin typeface="HG丸ｺﾞｼｯｸM-PRO" panose="020F0600000000000000" pitchFamily="50" charset="-128"/>
                <a:ea typeface="HG丸ｺﾞｼｯｸM-PRO" panose="020F0600000000000000" pitchFamily="50" charset="-128"/>
              </a:endParaRPr>
            </a:p>
          </p:txBody>
        </p:sp>
        <p:sp>
          <p:nvSpPr>
            <p:cNvPr id="23" name="下矢印 22"/>
            <p:cNvSpPr/>
            <p:nvPr/>
          </p:nvSpPr>
          <p:spPr>
            <a:xfrm>
              <a:off x="6886827" y="3525791"/>
              <a:ext cx="704335" cy="537299"/>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ln>
                    <a:solidFill>
                      <a:sysClr val="windowText" lastClr="000000"/>
                    </a:solidFill>
                  </a:ln>
                  <a:solidFill>
                    <a:schemeClr val="tx1"/>
                  </a:solidFill>
                  <a:latin typeface="HG丸ｺﾞｼｯｸM-PRO" panose="020F0600000000000000" pitchFamily="50" charset="-128"/>
                  <a:ea typeface="HG丸ｺﾞｼｯｸM-PRO" panose="020F0600000000000000" pitchFamily="50" charset="-128"/>
                </a:rPr>
                <a:t>D I</a:t>
              </a:r>
              <a:endParaRPr kumimoji="1" lang="ja-JP" altLang="en-US" sz="1200" dirty="0">
                <a:ln>
                  <a:solidFill>
                    <a:sysClr val="windowText" lastClr="000000"/>
                  </a:solidFill>
                </a:ln>
                <a:solidFill>
                  <a:schemeClr val="tx1"/>
                </a:solidFill>
                <a:latin typeface="HG丸ｺﾞｼｯｸM-PRO" panose="020F0600000000000000" pitchFamily="50" charset="-128"/>
                <a:ea typeface="HG丸ｺﾞｼｯｸM-PRO" panose="020F0600000000000000" pitchFamily="50" charset="-128"/>
              </a:endParaRPr>
            </a:p>
          </p:txBody>
        </p:sp>
        <p:sp>
          <p:nvSpPr>
            <p:cNvPr id="24" name="下矢印 23"/>
            <p:cNvSpPr/>
            <p:nvPr/>
          </p:nvSpPr>
          <p:spPr>
            <a:xfrm>
              <a:off x="8311973" y="4357814"/>
              <a:ext cx="704335" cy="537299"/>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ln>
                    <a:solidFill>
                      <a:sysClr val="windowText" lastClr="000000"/>
                    </a:solidFill>
                  </a:ln>
                  <a:solidFill>
                    <a:schemeClr val="tx1"/>
                  </a:solidFill>
                  <a:latin typeface="HG丸ｺﾞｼｯｸM-PRO" panose="020F0600000000000000" pitchFamily="50" charset="-128"/>
                  <a:ea typeface="HG丸ｺﾞｼｯｸM-PRO" panose="020F0600000000000000" pitchFamily="50" charset="-128"/>
                </a:rPr>
                <a:t>D I</a:t>
              </a:r>
              <a:endParaRPr kumimoji="1" lang="ja-JP" altLang="en-US" sz="1200" dirty="0">
                <a:ln>
                  <a:solidFill>
                    <a:sysClr val="windowText" lastClr="000000"/>
                  </a:solidFill>
                </a:ln>
                <a:solidFill>
                  <a:schemeClr val="tx1"/>
                </a:solidFill>
                <a:latin typeface="HG丸ｺﾞｼｯｸM-PRO" panose="020F0600000000000000" pitchFamily="50" charset="-128"/>
                <a:ea typeface="HG丸ｺﾞｼｯｸM-PRO" panose="020F0600000000000000" pitchFamily="50" charset="-128"/>
              </a:endParaRPr>
            </a:p>
          </p:txBody>
        </p:sp>
        <p:sp>
          <p:nvSpPr>
            <p:cNvPr id="25" name="下矢印 24"/>
            <p:cNvSpPr/>
            <p:nvPr/>
          </p:nvSpPr>
          <p:spPr>
            <a:xfrm>
              <a:off x="9316990" y="5041554"/>
              <a:ext cx="704335" cy="537299"/>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ln>
                    <a:solidFill>
                      <a:sysClr val="windowText" lastClr="000000"/>
                    </a:solidFill>
                  </a:ln>
                  <a:solidFill>
                    <a:schemeClr val="tx1"/>
                  </a:solidFill>
                  <a:latin typeface="HG丸ｺﾞｼｯｸM-PRO" panose="020F0600000000000000" pitchFamily="50" charset="-128"/>
                  <a:ea typeface="HG丸ｺﾞｼｯｸM-PRO" panose="020F0600000000000000" pitchFamily="50" charset="-128"/>
                </a:rPr>
                <a:t>D I</a:t>
              </a:r>
              <a:endParaRPr kumimoji="1" lang="ja-JP" altLang="en-US" sz="1200" dirty="0">
                <a:ln>
                  <a:solidFill>
                    <a:sysClr val="windowText" lastClr="000000"/>
                  </a:solidFill>
                </a:ln>
                <a:solidFill>
                  <a:schemeClr val="tx1"/>
                </a:solidFill>
                <a:latin typeface="HG丸ｺﾞｼｯｸM-PRO" panose="020F0600000000000000" pitchFamily="50" charset="-128"/>
                <a:ea typeface="HG丸ｺﾞｼｯｸM-PRO" panose="020F0600000000000000" pitchFamily="50" charset="-128"/>
              </a:endParaRPr>
            </a:p>
          </p:txBody>
        </p:sp>
        <p:sp>
          <p:nvSpPr>
            <p:cNvPr id="26" name="下矢印 25"/>
            <p:cNvSpPr/>
            <p:nvPr/>
          </p:nvSpPr>
          <p:spPr>
            <a:xfrm>
              <a:off x="10274289" y="5743044"/>
              <a:ext cx="704335" cy="537299"/>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ln>
                    <a:solidFill>
                      <a:sysClr val="windowText" lastClr="000000"/>
                    </a:solidFill>
                  </a:ln>
                  <a:solidFill>
                    <a:schemeClr val="tx1"/>
                  </a:solidFill>
                  <a:latin typeface="HG丸ｺﾞｼｯｸM-PRO" panose="020F0600000000000000" pitchFamily="50" charset="-128"/>
                  <a:ea typeface="HG丸ｺﾞｼｯｸM-PRO" panose="020F0600000000000000" pitchFamily="50" charset="-128"/>
                </a:rPr>
                <a:t>D I</a:t>
              </a:r>
              <a:endParaRPr kumimoji="1" lang="ja-JP" altLang="en-US" sz="1200" dirty="0">
                <a:ln>
                  <a:solidFill>
                    <a:sysClr val="windowText" lastClr="000000"/>
                  </a:solidFill>
                </a:ln>
                <a:solidFill>
                  <a:schemeClr val="tx1"/>
                </a:solidFill>
                <a:latin typeface="HG丸ｺﾞｼｯｸM-PRO" panose="020F0600000000000000" pitchFamily="50" charset="-128"/>
                <a:ea typeface="HG丸ｺﾞｼｯｸM-PRO" panose="020F0600000000000000" pitchFamily="50" charset="-128"/>
              </a:endParaRPr>
            </a:p>
          </p:txBody>
        </p:sp>
        <p:sp>
          <p:nvSpPr>
            <p:cNvPr id="16" name="フローチャート: せん孔テープ 15"/>
            <p:cNvSpPr/>
            <p:nvPr/>
          </p:nvSpPr>
          <p:spPr>
            <a:xfrm>
              <a:off x="4803709" y="2359877"/>
              <a:ext cx="5114713" cy="1121083"/>
            </a:xfrm>
            <a:prstGeom prst="flowChartPunchedTape">
              <a:avLst/>
            </a:prstGeom>
            <a:solidFill>
              <a:schemeClr val="bg1">
                <a:alpha val="72000"/>
              </a:schemeClr>
            </a:solidFill>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a:ln>
                    <a:solidFill>
                      <a:sysClr val="windowText" lastClr="000000"/>
                    </a:solidFill>
                  </a:ln>
                  <a:solidFill>
                    <a:schemeClr val="tx1"/>
                  </a:solidFill>
                  <a:latin typeface="HG丸ｺﾞｼｯｸM-PRO" panose="020F0600000000000000" pitchFamily="50" charset="-128"/>
                  <a:ea typeface="HG丸ｺﾞｼｯｸM-PRO" panose="020F0600000000000000" pitchFamily="50" charset="-128"/>
                </a:rPr>
                <a:t>品質マネジメントシステムの構築</a:t>
              </a:r>
              <a:endParaRPr lang="en-US" altLang="ja-JP" sz="2400" dirty="0">
                <a:ln>
                  <a:solidFill>
                    <a:sysClr val="windowText" lastClr="000000"/>
                  </a:solidFill>
                </a:ln>
                <a:solidFill>
                  <a:schemeClr val="tx1"/>
                </a:solidFill>
                <a:latin typeface="HG丸ｺﾞｼｯｸM-PRO" panose="020F0600000000000000" pitchFamily="50" charset="-128"/>
                <a:ea typeface="HG丸ｺﾞｼｯｸM-PRO" panose="020F0600000000000000" pitchFamily="50" charset="-128"/>
              </a:endParaRPr>
            </a:p>
            <a:p>
              <a:r>
                <a:rPr lang="ja-JP" altLang="en-US" sz="2400" dirty="0">
                  <a:ln>
                    <a:solidFill>
                      <a:sysClr val="windowText" lastClr="000000"/>
                    </a:solidFill>
                  </a:ln>
                  <a:solidFill>
                    <a:schemeClr val="tx1"/>
                  </a:solidFill>
                  <a:latin typeface="HG丸ｺﾞｼｯｸM-PRO" panose="020F0600000000000000" pitchFamily="50" charset="-128"/>
                  <a:ea typeface="HG丸ｺﾞｼｯｸM-PRO" panose="020F0600000000000000" pitchFamily="50" charset="-128"/>
                </a:rPr>
                <a:t>法令遵守</a:t>
              </a:r>
              <a:r>
                <a:rPr lang="en-US" altLang="ja-JP" sz="2400" dirty="0">
                  <a:ln>
                    <a:solidFill>
                      <a:sysClr val="windowText" lastClr="000000"/>
                    </a:solidFill>
                  </a:ln>
                  <a:solidFill>
                    <a:schemeClr val="tx1"/>
                  </a:solidFill>
                  <a:latin typeface="HG丸ｺﾞｼｯｸM-PRO" panose="020F0600000000000000" pitchFamily="50" charset="-128"/>
                  <a:ea typeface="HG丸ｺﾞｼｯｸM-PRO" panose="020F0600000000000000" pitchFamily="50" charset="-128"/>
                </a:rPr>
                <a:t>(</a:t>
              </a:r>
              <a:r>
                <a:rPr lang="ja-JP" altLang="en-US" sz="2400" dirty="0">
                  <a:ln>
                    <a:solidFill>
                      <a:sysClr val="windowText" lastClr="000000"/>
                    </a:solidFill>
                  </a:ln>
                  <a:solidFill>
                    <a:schemeClr val="tx1"/>
                  </a:solidFill>
                  <a:latin typeface="HG丸ｺﾞｼｯｸM-PRO" panose="020F0600000000000000" pitchFamily="50" charset="-128"/>
                  <a:ea typeface="HG丸ｺﾞｼｯｸM-PRO" panose="020F0600000000000000" pitchFamily="50" charset="-128"/>
                </a:rPr>
                <a:t>コンプライアンス</a:t>
              </a:r>
              <a:r>
                <a:rPr lang="en-US" altLang="ja-JP" sz="2400" dirty="0">
                  <a:ln>
                    <a:solidFill>
                      <a:sysClr val="windowText" lastClr="000000"/>
                    </a:solidFill>
                  </a:ln>
                  <a:solidFill>
                    <a:schemeClr val="tx1"/>
                  </a:solidFill>
                  <a:latin typeface="HG丸ｺﾞｼｯｸM-PRO" panose="020F0600000000000000" pitchFamily="50" charset="-128"/>
                  <a:ea typeface="HG丸ｺﾞｼｯｸM-PRO" panose="020F0600000000000000" pitchFamily="50" charset="-128"/>
                </a:rPr>
                <a:t>)</a:t>
              </a:r>
              <a:r>
                <a:rPr lang="ja-JP" altLang="en-US" sz="2400" dirty="0">
                  <a:ln>
                    <a:solidFill>
                      <a:sysClr val="windowText" lastClr="000000"/>
                    </a:solidFill>
                  </a:ln>
                  <a:solidFill>
                    <a:schemeClr val="tx1"/>
                  </a:solidFill>
                  <a:latin typeface="HG丸ｺﾞｼｯｸM-PRO" panose="020F0600000000000000" pitchFamily="50" charset="-128"/>
                  <a:ea typeface="HG丸ｺﾞｼｯｸM-PRO" panose="020F0600000000000000" pitchFamily="50" charset="-128"/>
                </a:rPr>
                <a:t>体制</a:t>
              </a:r>
            </a:p>
          </p:txBody>
        </p:sp>
      </p:grpSp>
      <p:sp>
        <p:nvSpPr>
          <p:cNvPr id="20" name="Rectangle 12"/>
          <p:cNvSpPr txBox="1">
            <a:spLocks noChangeArrowheads="1"/>
          </p:cNvSpPr>
          <p:nvPr/>
        </p:nvSpPr>
        <p:spPr bwMode="auto">
          <a:xfrm>
            <a:off x="10662651" y="6486525"/>
            <a:ext cx="1157287"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ja-JP"/>
            </a:defPPr>
            <a:lvl1pPr algn="ctr" rtl="0" fontAlgn="base">
              <a:spcBef>
                <a:spcPct val="0"/>
              </a:spcBef>
              <a:spcAft>
                <a:spcPct val="0"/>
              </a:spcAft>
              <a:defRPr kumimoji="1" sz="1400"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pPr>
              <a:defRPr/>
            </a:pPr>
            <a:r>
              <a:rPr lang="ja-JP" altLang="en-US" sz="1200" b="1" i="1" dirty="0">
                <a:solidFill>
                  <a:schemeClr val="bg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a:t>
            </a:r>
            <a:r>
              <a:rPr lang="ja-JP" altLang="en-US" sz="1200" b="1" i="1" dirty="0">
                <a:ln>
                  <a:solidFill>
                    <a:schemeClr val="bg1"/>
                  </a:solidFill>
                </a:ln>
                <a:solidFill>
                  <a:schemeClr val="bg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fld id="{EA87AE14-B523-440C-92B5-F1BBA3CF7C82}" type="slidenum">
              <a:rPr lang="en-US" altLang="ja-JP" sz="1200" i="1" smtClean="0">
                <a:ln>
                  <a:solidFill>
                    <a:schemeClr val="bg1"/>
                  </a:solidFill>
                </a:ln>
                <a:solidFill>
                  <a:schemeClr val="bg1"/>
                </a:solidFill>
                <a:latin typeface="HG丸ｺﾞｼｯｸM-PRO" panose="020F0600000000000000" pitchFamily="50" charset="-128"/>
                <a:ea typeface="HG丸ｺﾞｼｯｸM-PRO" panose="020F0600000000000000" pitchFamily="50" charset="-128"/>
              </a:rPr>
              <a:t>12</a:t>
            </a:fld>
            <a:r>
              <a:rPr lang="ja-JP" altLang="en-US" sz="1200" b="1" i="1" dirty="0">
                <a:ln>
                  <a:solidFill>
                    <a:schemeClr val="bg1"/>
                  </a:solidFill>
                </a:ln>
                <a:solidFill>
                  <a:schemeClr val="bg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r>
              <a:rPr lang="ja-JP" altLang="en-US" sz="1200" b="1" i="1" dirty="0">
                <a:solidFill>
                  <a:schemeClr val="bg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a:t>
            </a:r>
            <a:endParaRPr lang="en-US" altLang="ja-JP" sz="1200" b="1" i="1" dirty="0">
              <a:solidFill>
                <a:schemeClr val="bg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
        <p:nvSpPr>
          <p:cNvPr id="29" name="テキスト ボックス 28"/>
          <p:cNvSpPr txBox="1"/>
          <p:nvPr/>
        </p:nvSpPr>
        <p:spPr>
          <a:xfrm>
            <a:off x="85986" y="1733330"/>
            <a:ext cx="12080602" cy="523220"/>
          </a:xfrm>
          <a:prstGeom prst="rect">
            <a:avLst/>
          </a:prstGeom>
          <a:solidFill>
            <a:schemeClr val="bg1">
              <a:alpha val="75000"/>
            </a:schemeClr>
          </a:solidFill>
        </p:spPr>
        <p:txBody>
          <a:bodyPr wrap="square" rtlCol="0">
            <a:spAutoFit/>
          </a:bodyPr>
          <a:lstStyle/>
          <a:p>
            <a:r>
              <a:rPr kumimoji="1" lang="ja-JP" altLang="en-US" sz="2800" b="1" dirty="0">
                <a:ln>
                  <a:solidFill>
                    <a:srgbClr val="7030A0"/>
                  </a:solidFill>
                </a:ln>
                <a:latin typeface="HG丸ｺﾞｼｯｸM-PRO" panose="020F0600000000000000" pitchFamily="50" charset="-128"/>
                <a:ea typeface="HG丸ｺﾞｼｯｸM-PRO" panose="020F0600000000000000" pitchFamily="50" charset="-128"/>
              </a:rPr>
              <a:t>どのルートで山頂を目指しますか？　そのルートの途中で何をしますか？</a:t>
            </a:r>
            <a:r>
              <a:rPr kumimoji="1" lang="ja-JP" altLang="en-US" b="1" dirty="0">
                <a:ln>
                  <a:solidFill>
                    <a:srgbClr val="7030A0"/>
                  </a:solidFill>
                </a:ln>
              </a:rPr>
              <a:t>　</a:t>
            </a:r>
          </a:p>
        </p:txBody>
      </p:sp>
    </p:spTree>
    <p:extLst>
      <p:ext uri="{BB962C8B-B14F-4D97-AF65-F5344CB8AC3E}">
        <p14:creationId xmlns:p14="http://schemas.microsoft.com/office/powerpoint/2010/main" val="812841685"/>
      </p:ext>
    </p:extLst>
  </p:cSld>
  <p:clrMapOvr>
    <a:masterClrMapping/>
  </p:clrMapOvr>
  <p:transition spd="med">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目次</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r>
              <a:rPr lang="ja-JP" altLang="en-US"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fld id="{EA87AE14-B523-440C-92B5-F1BBA3CF7C82}" type="slidenum">
              <a:rPr lang="en-US" altLang="ja-JP" i="1">
                <a:ln>
                  <a:solidFill>
                    <a:schemeClr val="tx1"/>
                  </a:solidFill>
                </a:ln>
                <a:solidFill>
                  <a:srgbClr val="000000"/>
                </a:solidFill>
                <a:latin typeface="HG丸ｺﾞｼｯｸM-PRO" panose="020F0600000000000000" pitchFamily="50" charset="-128"/>
                <a:ea typeface="HG丸ｺﾞｼｯｸM-PRO" panose="020F0600000000000000" pitchFamily="50" charset="-128"/>
              </a:rPr>
              <a:pPr>
                <a:defRPr/>
              </a:pPr>
              <a:t>13</a:t>
            </a:fld>
            <a:r>
              <a:rPr lang="ja-JP" altLang="en-US"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endParaRPr lang="en-US" altLang="ja-JP"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
        <p:nvSpPr>
          <p:cNvPr id="6" name="コンテンツ プレースホルダー 2"/>
          <p:cNvSpPr>
            <a:spLocks noGrp="1"/>
          </p:cNvSpPr>
          <p:nvPr>
            <p:ph idx="1"/>
          </p:nvPr>
        </p:nvSpPr>
        <p:spPr>
          <a:xfrm>
            <a:off x="838200" y="1825625"/>
            <a:ext cx="10515600" cy="4351338"/>
          </a:xfrm>
        </p:spPr>
        <p:txBody>
          <a:bodyPr>
            <a:normAutofit/>
          </a:bodyPr>
          <a:lstStyle/>
          <a:p>
            <a:r>
              <a:rPr lang="ja-JP" altLang="en-US" dirty="0" smtClean="0">
                <a:solidFill>
                  <a:schemeClr val="bg1">
                    <a:lumMod val="75000"/>
                  </a:schemeClr>
                </a:solidFill>
              </a:rPr>
              <a:t>データ</a:t>
            </a:r>
            <a:r>
              <a:rPr lang="ja-JP" altLang="en-US" dirty="0">
                <a:solidFill>
                  <a:schemeClr val="bg1">
                    <a:lumMod val="75000"/>
                  </a:schemeClr>
                </a:solidFill>
              </a:rPr>
              <a:t>の</a:t>
            </a:r>
            <a:r>
              <a:rPr lang="ja-JP" altLang="en-US" dirty="0" smtClean="0">
                <a:solidFill>
                  <a:schemeClr val="bg1">
                    <a:lumMod val="75000"/>
                  </a:schemeClr>
                </a:solidFill>
              </a:rPr>
              <a:t>完全性 </a:t>
            </a:r>
            <a:r>
              <a:rPr lang="ja-JP" altLang="en-US" dirty="0">
                <a:solidFill>
                  <a:schemeClr val="bg1">
                    <a:lumMod val="75000"/>
                  </a:schemeClr>
                </a:solidFill>
              </a:rPr>
              <a:t>～</a:t>
            </a:r>
            <a:r>
              <a:rPr lang="ja-JP" altLang="en-US" dirty="0" smtClean="0">
                <a:solidFill>
                  <a:schemeClr val="bg1">
                    <a:lumMod val="75000"/>
                  </a:schemeClr>
                </a:solidFill>
              </a:rPr>
              <a:t>なぜ</a:t>
            </a:r>
            <a:r>
              <a:rPr lang="ja-JP" altLang="en-US" dirty="0">
                <a:solidFill>
                  <a:schemeClr val="bg1">
                    <a:lumMod val="75000"/>
                  </a:schemeClr>
                </a:solidFill>
              </a:rPr>
              <a:t>対応しなければならない</a:t>
            </a:r>
            <a:r>
              <a:rPr lang="ja-JP" altLang="en-US" dirty="0" smtClean="0">
                <a:solidFill>
                  <a:schemeClr val="bg1">
                    <a:lumMod val="75000"/>
                  </a:schemeClr>
                </a:solidFill>
              </a:rPr>
              <a:t>か</a:t>
            </a:r>
            <a:r>
              <a:rPr lang="ja-JP" altLang="en-US" dirty="0">
                <a:solidFill>
                  <a:schemeClr val="bg1">
                    <a:lumMod val="75000"/>
                  </a:schemeClr>
                </a:solidFill>
              </a:rPr>
              <a:t>～</a:t>
            </a:r>
            <a:r>
              <a:rPr lang="ja-JP" altLang="en-US" dirty="0" smtClean="0">
                <a:solidFill>
                  <a:schemeClr val="bg1">
                    <a:lumMod val="75000"/>
                  </a:schemeClr>
                </a:solidFill>
              </a:rPr>
              <a:t> ？</a:t>
            </a:r>
            <a:endParaRPr lang="en-US" altLang="ja-JP" dirty="0">
              <a:solidFill>
                <a:schemeClr val="bg1">
                  <a:lumMod val="75000"/>
                </a:schemeClr>
              </a:solidFill>
            </a:endParaRPr>
          </a:p>
          <a:p>
            <a:r>
              <a:rPr lang="ja-JP" altLang="en-US" dirty="0"/>
              <a:t>データの完全性の</a:t>
            </a:r>
            <a:r>
              <a:rPr lang="ja-JP" altLang="en-US" dirty="0" smtClean="0"/>
              <a:t>イメージと定義</a:t>
            </a:r>
            <a:endParaRPr lang="en-US" altLang="ja-JP" dirty="0"/>
          </a:p>
          <a:p>
            <a:r>
              <a:rPr lang="ja-JP" altLang="en-US" dirty="0" smtClean="0"/>
              <a:t>データガバナンスシステム</a:t>
            </a:r>
            <a:endParaRPr lang="en-US" altLang="ja-JP" dirty="0"/>
          </a:p>
          <a:p>
            <a:r>
              <a:rPr lang="ja-JP" altLang="en-US" dirty="0" smtClean="0"/>
              <a:t>組織の影響</a:t>
            </a:r>
            <a:endParaRPr lang="en-US" altLang="ja-JP" dirty="0"/>
          </a:p>
          <a:p>
            <a:pPr lvl="1"/>
            <a:r>
              <a:rPr lang="ja-JP" altLang="en-US" dirty="0" smtClean="0"/>
              <a:t>一般事項</a:t>
            </a:r>
            <a:endParaRPr lang="en-US" altLang="ja-JP" dirty="0" smtClean="0"/>
          </a:p>
          <a:p>
            <a:pPr lvl="1"/>
            <a:r>
              <a:rPr lang="ja-JP" altLang="en-US" dirty="0" smtClean="0"/>
              <a:t>倫理規範とクオリティカルチャー</a:t>
            </a:r>
            <a:endParaRPr lang="en-US" altLang="ja-JP" dirty="0" smtClean="0"/>
          </a:p>
          <a:p>
            <a:pPr lvl="1"/>
            <a:r>
              <a:rPr lang="en-US" altLang="ja-JP" dirty="0" smtClean="0"/>
              <a:t>PQS</a:t>
            </a:r>
            <a:r>
              <a:rPr lang="ja-JP" altLang="en-US" dirty="0" smtClean="0"/>
              <a:t>の要素</a:t>
            </a:r>
            <a:endParaRPr kumimoji="1" lang="ja-JP" altLang="en-US" dirty="0"/>
          </a:p>
        </p:txBody>
      </p:sp>
    </p:spTree>
    <p:extLst>
      <p:ext uri="{BB962C8B-B14F-4D97-AF65-F5344CB8AC3E}">
        <p14:creationId xmlns:p14="http://schemas.microsoft.com/office/powerpoint/2010/main" val="30819225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データの完全性の</a:t>
            </a:r>
            <a:r>
              <a:rPr kumimoji="1" lang="ja-JP" altLang="en-US" dirty="0" smtClean="0"/>
              <a:t>イメージと定義（１）</a:t>
            </a:r>
            <a:endParaRPr kumimoji="1" lang="ja-JP" altLang="en-US" dirty="0"/>
          </a:p>
        </p:txBody>
      </p:sp>
      <p:graphicFrame>
        <p:nvGraphicFramePr>
          <p:cNvPr id="3" name="図表 2"/>
          <p:cNvGraphicFramePr/>
          <p:nvPr>
            <p:extLst>
              <p:ext uri="{D42A27DB-BD31-4B8C-83A1-F6EECF244321}">
                <p14:modId xmlns:p14="http://schemas.microsoft.com/office/powerpoint/2010/main" val="4117447457"/>
              </p:ext>
            </p:extLst>
          </p:nvPr>
        </p:nvGraphicFramePr>
        <p:xfrm>
          <a:off x="141668" y="1107583"/>
          <a:ext cx="11848563" cy="56731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横巻き 3"/>
          <p:cNvSpPr/>
          <p:nvPr/>
        </p:nvSpPr>
        <p:spPr>
          <a:xfrm>
            <a:off x="464023" y="1495187"/>
            <a:ext cx="4247531" cy="1634379"/>
          </a:xfrm>
          <a:prstGeom prst="horizontalScroll">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b="1" dirty="0"/>
              <a:t>ポイント</a:t>
            </a:r>
            <a:endParaRPr lang="en-US" altLang="ja-JP" b="1" dirty="0"/>
          </a:p>
          <a:p>
            <a:pPr algn="ctr"/>
            <a:r>
              <a:rPr lang="ja-JP" altLang="en-US" b="1" dirty="0"/>
              <a:t>経営陣は、データーの完全性を保証するために、データガバナンスシステムの構築、品質文化の醸成に責任がある</a:t>
            </a:r>
            <a:endParaRPr kumimoji="1" lang="ja-JP" altLang="en-US" b="1" dirty="0"/>
          </a:p>
        </p:txBody>
      </p:sp>
      <p:sp>
        <p:nvSpPr>
          <p:cNvPr id="5" name="スライド番号プレースホルダー 4"/>
          <p:cNvSpPr>
            <a:spLocks noGrp="1"/>
          </p:cNvSpPr>
          <p:nvPr>
            <p:ph type="sldNum" sz="quarter" idx="12"/>
          </p:nvPr>
        </p:nvSpPr>
        <p:spPr/>
        <p:txBody>
          <a:bodyPr/>
          <a:lstStyle/>
          <a:p>
            <a:r>
              <a:rPr lang="ja-JP" altLang="en-US"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fld id="{EA87AE14-B523-440C-92B5-F1BBA3CF7C82}" type="slidenum">
              <a:rPr lang="en-US" altLang="ja-JP" i="1">
                <a:ln>
                  <a:solidFill>
                    <a:schemeClr val="tx1"/>
                  </a:solidFill>
                </a:ln>
                <a:solidFill>
                  <a:srgbClr val="000000"/>
                </a:solidFill>
                <a:latin typeface="HG丸ｺﾞｼｯｸM-PRO" panose="020F0600000000000000" pitchFamily="50" charset="-128"/>
                <a:ea typeface="HG丸ｺﾞｼｯｸM-PRO" panose="020F0600000000000000" pitchFamily="50" charset="-128"/>
              </a:rPr>
              <a:pPr/>
              <a:t>14</a:t>
            </a:fld>
            <a:r>
              <a:rPr lang="ja-JP" altLang="en-US"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r>
              <a:rPr lang="ja-JP" altLang="en-US" b="1" i="1" dirty="0" smtClean="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a:t>
            </a:r>
            <a:endParaRPr lang="en-US" altLang="ja-JP"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6847673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データの</a:t>
            </a:r>
            <a:r>
              <a:rPr kumimoji="1" lang="ja-JP" altLang="en-US" dirty="0" smtClean="0"/>
              <a:t>完全性のイメージと定義（２）</a:t>
            </a:r>
            <a:endParaRPr kumimoji="1" lang="ja-JP" altLang="en-US" dirty="0"/>
          </a:p>
        </p:txBody>
      </p:sp>
      <p:graphicFrame>
        <p:nvGraphicFramePr>
          <p:cNvPr id="3" name="図表 2"/>
          <p:cNvGraphicFramePr/>
          <p:nvPr>
            <p:extLst>
              <p:ext uri="{D42A27DB-BD31-4B8C-83A1-F6EECF244321}">
                <p14:modId xmlns:p14="http://schemas.microsoft.com/office/powerpoint/2010/main" val="1768679417"/>
              </p:ext>
            </p:extLst>
          </p:nvPr>
        </p:nvGraphicFramePr>
        <p:xfrm>
          <a:off x="490178" y="3525181"/>
          <a:ext cx="9768663" cy="21673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テキスト ボックス 3"/>
          <p:cNvSpPr txBox="1"/>
          <p:nvPr/>
        </p:nvSpPr>
        <p:spPr>
          <a:xfrm>
            <a:off x="3252390" y="3525181"/>
            <a:ext cx="3328155" cy="523220"/>
          </a:xfrm>
          <a:prstGeom prst="rect">
            <a:avLst/>
          </a:prstGeom>
          <a:noFill/>
        </p:spPr>
        <p:txBody>
          <a:bodyPr wrap="none" rtlCol="0">
            <a:spAutoFit/>
          </a:bodyPr>
          <a:lstStyle/>
          <a:p>
            <a:r>
              <a:rPr lang="ja-JP" altLang="en-US" sz="2800" dirty="0">
                <a:solidFill>
                  <a:srgbClr val="0070C0"/>
                </a:solidFill>
              </a:rPr>
              <a:t>データ</a:t>
            </a:r>
            <a:r>
              <a:rPr kumimoji="1" lang="ja-JP" altLang="en-US" sz="2800" dirty="0">
                <a:solidFill>
                  <a:srgbClr val="0070C0"/>
                </a:solidFill>
              </a:rPr>
              <a:t>ライフサイクル</a:t>
            </a:r>
          </a:p>
        </p:txBody>
      </p:sp>
      <p:sp>
        <p:nvSpPr>
          <p:cNvPr id="5" name="上下矢印 4"/>
          <p:cNvSpPr/>
          <p:nvPr/>
        </p:nvSpPr>
        <p:spPr>
          <a:xfrm>
            <a:off x="9895014" y="3229589"/>
            <a:ext cx="1445015" cy="2758513"/>
          </a:xfrm>
          <a:prstGeom prst="upDownArrow">
            <a:avLst/>
          </a:prstGeom>
          <a:gradFill>
            <a:gsLst>
              <a:gs pos="0">
                <a:srgbClr val="00B050"/>
              </a:gs>
              <a:gs pos="50000">
                <a:srgbClr val="FFC000"/>
              </a:gs>
              <a:gs pos="100000">
                <a:srgbClr val="FF000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2400" dirty="0">
                <a:ln w="0">
                  <a:solidFill>
                    <a:schemeClr val="tx1"/>
                  </a:solidFill>
                </a:ln>
                <a:solidFill>
                  <a:schemeClr val="tx1"/>
                </a:solidFill>
                <a:effectLst>
                  <a:outerShdw blurRad="38100" dist="19050" dir="2700000" algn="tl" rotWithShape="0">
                    <a:schemeClr val="dk1">
                      <a:alpha val="40000"/>
                    </a:schemeClr>
                  </a:outerShdw>
                </a:effectLst>
              </a:rPr>
              <a:t>高　正確性　低</a:t>
            </a:r>
            <a:endParaRPr kumimoji="1" lang="en-US" altLang="ja-JP" sz="2400" dirty="0">
              <a:ln w="0">
                <a:solidFill>
                  <a:schemeClr val="tx1"/>
                </a:solidFill>
              </a:ln>
              <a:solidFill>
                <a:schemeClr val="tx1"/>
              </a:solidFill>
              <a:effectLst>
                <a:outerShdw blurRad="38100" dist="19050" dir="2700000" algn="tl" rotWithShape="0">
                  <a:schemeClr val="dk1">
                    <a:alpha val="40000"/>
                  </a:schemeClr>
                </a:outerShdw>
              </a:effectLst>
            </a:endParaRPr>
          </a:p>
        </p:txBody>
      </p:sp>
      <p:sp>
        <p:nvSpPr>
          <p:cNvPr id="7" name="テキスト ボックス 6"/>
          <p:cNvSpPr txBox="1"/>
          <p:nvPr/>
        </p:nvSpPr>
        <p:spPr>
          <a:xfrm>
            <a:off x="782148" y="1586189"/>
            <a:ext cx="10261667" cy="1938992"/>
          </a:xfrm>
          <a:prstGeom prst="rect">
            <a:avLst/>
          </a:prstGeom>
          <a:noFill/>
        </p:spPr>
        <p:txBody>
          <a:bodyPr wrap="square" rtlCol="0">
            <a:spAutoFit/>
          </a:bodyPr>
          <a:lstStyle/>
          <a:p>
            <a:r>
              <a:rPr lang="ja-JP" altLang="en-US" sz="2400" dirty="0"/>
              <a:t>データの完全性：データがそのライフサイクルを通じてすべて完全で、一貫しており、正確である度合い</a:t>
            </a:r>
            <a:endParaRPr lang="en-US" altLang="ja-JP" sz="2400" dirty="0"/>
          </a:p>
          <a:p>
            <a:r>
              <a:rPr lang="ja-JP" altLang="en-US" sz="2400" dirty="0"/>
              <a:t>データライフサイクル：最初</a:t>
            </a:r>
            <a:r>
              <a:rPr lang="ja-JP" altLang="en-US" sz="2400" dirty="0" smtClean="0"/>
              <a:t>の生成から</a:t>
            </a:r>
            <a:r>
              <a:rPr lang="ja-JP" altLang="en-US" sz="2400" dirty="0"/>
              <a:t>、処理（変換や移行を含む）を介した記録、使用、データ保存、保管／検索までのデータの寿命における全期間（生データを含む）</a:t>
            </a:r>
          </a:p>
        </p:txBody>
      </p:sp>
      <p:sp>
        <p:nvSpPr>
          <p:cNvPr id="6" name="テキスト ボックス 5"/>
          <p:cNvSpPr txBox="1"/>
          <p:nvPr/>
        </p:nvSpPr>
        <p:spPr>
          <a:xfrm>
            <a:off x="11340029" y="3333175"/>
            <a:ext cx="615553" cy="2551339"/>
          </a:xfrm>
          <a:prstGeom prst="rect">
            <a:avLst/>
          </a:prstGeom>
          <a:noFill/>
        </p:spPr>
        <p:txBody>
          <a:bodyPr vert="eaVert" wrap="none" rtlCol="0">
            <a:spAutoFit/>
          </a:bodyPr>
          <a:lstStyle/>
          <a:p>
            <a:r>
              <a:rPr kumimoji="1" lang="ja-JP" altLang="en-US" sz="2800" dirty="0">
                <a:solidFill>
                  <a:srgbClr val="0070C0"/>
                </a:solidFill>
              </a:rPr>
              <a:t>データの完全性</a:t>
            </a:r>
          </a:p>
        </p:txBody>
      </p:sp>
      <p:sp>
        <p:nvSpPr>
          <p:cNvPr id="8" name="横巻き 7"/>
          <p:cNvSpPr/>
          <p:nvPr/>
        </p:nvSpPr>
        <p:spPr>
          <a:xfrm>
            <a:off x="965914" y="5216412"/>
            <a:ext cx="3786389" cy="1332963"/>
          </a:xfrm>
          <a:prstGeom prst="horizontalScroll">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b="1" dirty="0"/>
              <a:t>ポイント</a:t>
            </a:r>
            <a:endParaRPr lang="en-US" altLang="ja-JP" b="1" dirty="0"/>
          </a:p>
          <a:p>
            <a:pPr algn="ctr"/>
            <a:r>
              <a:rPr lang="ja-JP" altLang="en-US" b="1" dirty="0"/>
              <a:t>データーの完全性は、データライフサイクルを通して保証すること</a:t>
            </a:r>
            <a:endParaRPr kumimoji="1" lang="ja-JP" altLang="en-US" b="1" dirty="0"/>
          </a:p>
        </p:txBody>
      </p:sp>
      <p:sp>
        <p:nvSpPr>
          <p:cNvPr id="9" name="スライド番号プレースホルダー 8"/>
          <p:cNvSpPr>
            <a:spLocks noGrp="1"/>
          </p:cNvSpPr>
          <p:nvPr>
            <p:ph type="sldNum" sz="quarter" idx="12"/>
          </p:nvPr>
        </p:nvSpPr>
        <p:spPr/>
        <p:txBody>
          <a:bodyPr/>
          <a:lstStyle/>
          <a:p>
            <a:r>
              <a:rPr lang="ja-JP" altLang="en-US"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fld id="{EA87AE14-B523-440C-92B5-F1BBA3CF7C82}" type="slidenum">
              <a:rPr lang="en-US" altLang="ja-JP" i="1">
                <a:ln>
                  <a:solidFill>
                    <a:schemeClr val="tx1"/>
                  </a:solidFill>
                </a:ln>
                <a:solidFill>
                  <a:srgbClr val="000000"/>
                </a:solidFill>
                <a:latin typeface="HG丸ｺﾞｼｯｸM-PRO" panose="020F0600000000000000" pitchFamily="50" charset="-128"/>
                <a:ea typeface="HG丸ｺﾞｼｯｸM-PRO" panose="020F0600000000000000" pitchFamily="50" charset="-128"/>
              </a:rPr>
              <a:pPr/>
              <a:t>15</a:t>
            </a:fld>
            <a:r>
              <a:rPr lang="ja-JP" altLang="en-US"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r>
              <a:rPr lang="ja-JP" altLang="en-US" b="1" i="1" dirty="0" smtClean="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a:t>
            </a:r>
            <a:endParaRPr lang="en-US" altLang="ja-JP"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0279340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データガバナンスシステム（</a:t>
            </a:r>
            <a:r>
              <a:rPr lang="en-US" altLang="ja-JP" dirty="0"/>
              <a:t>1</a:t>
            </a:r>
            <a:r>
              <a:rPr lang="ja-JP" altLang="en-US" dirty="0"/>
              <a:t>）</a:t>
            </a:r>
            <a:endParaRPr kumimoji="1" lang="ja-JP" altLang="en-US" dirty="0"/>
          </a:p>
        </p:txBody>
      </p:sp>
      <p:graphicFrame>
        <p:nvGraphicFramePr>
          <p:cNvPr id="3" name="図表 2"/>
          <p:cNvGraphicFramePr/>
          <p:nvPr>
            <p:extLst/>
          </p:nvPr>
        </p:nvGraphicFramePr>
        <p:xfrm>
          <a:off x="498140" y="2911752"/>
          <a:ext cx="9768663" cy="21673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テキスト ボックス 3"/>
          <p:cNvSpPr txBox="1"/>
          <p:nvPr/>
        </p:nvSpPr>
        <p:spPr>
          <a:xfrm>
            <a:off x="3260352" y="2911752"/>
            <a:ext cx="3328155" cy="523220"/>
          </a:xfrm>
          <a:prstGeom prst="rect">
            <a:avLst/>
          </a:prstGeom>
          <a:noFill/>
        </p:spPr>
        <p:txBody>
          <a:bodyPr wrap="none" rtlCol="0">
            <a:spAutoFit/>
          </a:bodyPr>
          <a:lstStyle/>
          <a:p>
            <a:r>
              <a:rPr lang="ja-JP" altLang="en-US" sz="2800" dirty="0"/>
              <a:t>データ</a:t>
            </a:r>
            <a:r>
              <a:rPr kumimoji="1" lang="ja-JP" altLang="en-US" sz="2800" dirty="0"/>
              <a:t>ライフサイクル</a:t>
            </a:r>
          </a:p>
        </p:txBody>
      </p:sp>
      <p:sp>
        <p:nvSpPr>
          <p:cNvPr id="5" name="上下矢印 4"/>
          <p:cNvSpPr/>
          <p:nvPr/>
        </p:nvSpPr>
        <p:spPr>
          <a:xfrm>
            <a:off x="9664897" y="2819559"/>
            <a:ext cx="1445015" cy="2758513"/>
          </a:xfrm>
          <a:prstGeom prst="upDownArrow">
            <a:avLst/>
          </a:prstGeom>
        </p:spPr>
        <p:style>
          <a:lnRef idx="2">
            <a:schemeClr val="accent3">
              <a:shade val="50000"/>
            </a:schemeClr>
          </a:lnRef>
          <a:fillRef idx="1">
            <a:schemeClr val="accent3"/>
          </a:fillRef>
          <a:effectRef idx="0">
            <a:schemeClr val="accent3"/>
          </a:effectRef>
          <a:fontRef idx="minor">
            <a:schemeClr val="lt1"/>
          </a:fontRef>
        </p:style>
        <p:txBody>
          <a:bodyPr vert="eaVert" rtlCol="0" anchor="ctr"/>
          <a:lstStyle/>
          <a:p>
            <a:pPr algn="ctr"/>
            <a:r>
              <a:rPr lang="ja-JP" altLang="en-US" sz="2400" dirty="0">
                <a:ln w="0">
                  <a:solidFill>
                    <a:schemeClr val="tx1"/>
                  </a:solidFill>
                </a:ln>
                <a:solidFill>
                  <a:schemeClr val="tx1"/>
                </a:solidFill>
                <a:effectLst>
                  <a:outerShdw blurRad="38100" dist="19050" dir="2700000" algn="tl" rotWithShape="0">
                    <a:schemeClr val="dk1">
                      <a:alpha val="40000"/>
                    </a:schemeClr>
                  </a:outerShdw>
                </a:effectLst>
              </a:rPr>
              <a:t>高　正確性　低</a:t>
            </a:r>
            <a:endParaRPr kumimoji="1" lang="en-US" altLang="ja-JP" sz="2400" dirty="0">
              <a:ln w="0">
                <a:solidFill>
                  <a:schemeClr val="tx1"/>
                </a:solidFill>
              </a:ln>
              <a:solidFill>
                <a:schemeClr val="tx1"/>
              </a:solidFill>
              <a:effectLst>
                <a:outerShdw blurRad="38100" dist="19050" dir="2700000" algn="tl" rotWithShape="0">
                  <a:schemeClr val="dk1">
                    <a:alpha val="40000"/>
                  </a:schemeClr>
                </a:outerShdw>
              </a:effectLst>
            </a:endParaRPr>
          </a:p>
        </p:txBody>
      </p:sp>
      <p:sp>
        <p:nvSpPr>
          <p:cNvPr id="7" name="テキスト ボックス 6"/>
          <p:cNvSpPr txBox="1"/>
          <p:nvPr/>
        </p:nvSpPr>
        <p:spPr>
          <a:xfrm>
            <a:off x="782148" y="1586189"/>
            <a:ext cx="10261667" cy="1200329"/>
          </a:xfrm>
          <a:prstGeom prst="rect">
            <a:avLst/>
          </a:prstGeom>
          <a:noFill/>
        </p:spPr>
        <p:txBody>
          <a:bodyPr wrap="square" rtlCol="0">
            <a:spAutoFit/>
          </a:bodyPr>
          <a:lstStyle/>
          <a:p>
            <a:r>
              <a:rPr lang="ja-JP" altLang="en-US" sz="2400" dirty="0"/>
              <a:t>データガバナンス：作成される様式にかかわりなく、データが生成、記録、処理、保存、使用され、そのデータのライフサイクルを通じ、完全で一貫した正確な記録であるようにするための総合的な約束事（取り決め）</a:t>
            </a:r>
          </a:p>
        </p:txBody>
      </p:sp>
      <p:graphicFrame>
        <p:nvGraphicFramePr>
          <p:cNvPr id="11" name="表 10"/>
          <p:cNvGraphicFramePr>
            <a:graphicFrameLocks noGrp="1"/>
          </p:cNvGraphicFramePr>
          <p:nvPr>
            <p:extLst/>
          </p:nvPr>
        </p:nvGraphicFramePr>
        <p:xfrm>
          <a:off x="587853" y="4592155"/>
          <a:ext cx="9032226" cy="1158240"/>
        </p:xfrm>
        <a:graphic>
          <a:graphicData uri="http://schemas.openxmlformats.org/drawingml/2006/table">
            <a:tbl>
              <a:tblPr firstRow="1" bandRow="1">
                <a:tableStyleId>{5940675A-B579-460E-94D1-54222C63F5DA}</a:tableStyleId>
              </a:tblPr>
              <a:tblGrid>
                <a:gridCol w="1420813">
                  <a:extLst>
                    <a:ext uri="{9D8B030D-6E8A-4147-A177-3AD203B41FA5}">
                      <a16:colId xmlns:a16="http://schemas.microsoft.com/office/drawing/2014/main" xmlns="" val="20000"/>
                    </a:ext>
                  </a:extLst>
                </a:gridCol>
                <a:gridCol w="1898182">
                  <a:extLst>
                    <a:ext uri="{9D8B030D-6E8A-4147-A177-3AD203B41FA5}">
                      <a16:colId xmlns:a16="http://schemas.microsoft.com/office/drawing/2014/main" xmlns="" val="20001"/>
                    </a:ext>
                  </a:extLst>
                </a:gridCol>
                <a:gridCol w="1380803">
                  <a:extLst>
                    <a:ext uri="{9D8B030D-6E8A-4147-A177-3AD203B41FA5}">
                      <a16:colId xmlns:a16="http://schemas.microsoft.com/office/drawing/2014/main" xmlns="" val="20002"/>
                    </a:ext>
                  </a:extLst>
                </a:gridCol>
                <a:gridCol w="1355468">
                  <a:extLst>
                    <a:ext uri="{9D8B030D-6E8A-4147-A177-3AD203B41FA5}">
                      <a16:colId xmlns:a16="http://schemas.microsoft.com/office/drawing/2014/main" xmlns="" val="20003"/>
                    </a:ext>
                  </a:extLst>
                </a:gridCol>
                <a:gridCol w="1304796">
                  <a:extLst>
                    <a:ext uri="{9D8B030D-6E8A-4147-A177-3AD203B41FA5}">
                      <a16:colId xmlns:a16="http://schemas.microsoft.com/office/drawing/2014/main" xmlns="" val="20004"/>
                    </a:ext>
                  </a:extLst>
                </a:gridCol>
                <a:gridCol w="1672164">
                  <a:extLst>
                    <a:ext uri="{9D8B030D-6E8A-4147-A177-3AD203B41FA5}">
                      <a16:colId xmlns:a16="http://schemas.microsoft.com/office/drawing/2014/main" xmlns="" val="20005"/>
                    </a:ext>
                  </a:extLst>
                </a:gridCol>
              </a:tblGrid>
              <a:tr h="370840">
                <a:tc>
                  <a:txBody>
                    <a:bodyPr/>
                    <a:lstStyle/>
                    <a:p>
                      <a:pPr algn="ctr"/>
                      <a:r>
                        <a:rPr kumimoji="1" lang="ja-JP" altLang="en-US" sz="1600" dirty="0"/>
                        <a:t>ユーザー権限</a:t>
                      </a:r>
                    </a:p>
                  </a:txBody>
                  <a:tcPr>
                    <a:solidFill>
                      <a:schemeClr val="bg2"/>
                    </a:solidFill>
                  </a:tcPr>
                </a:tc>
                <a:tc>
                  <a:txBody>
                    <a:bodyPr/>
                    <a:lstStyle/>
                    <a:p>
                      <a:pPr algn="ctr"/>
                      <a:r>
                        <a:rPr kumimoji="1" lang="ja-JP" altLang="en-US" sz="1600" dirty="0"/>
                        <a:t>監査証跡レビュー</a:t>
                      </a:r>
                    </a:p>
                  </a:txBody>
                  <a:tcPr>
                    <a:solidFill>
                      <a:schemeClr val="bg2"/>
                    </a:solidFill>
                  </a:tcPr>
                </a:tc>
                <a:tc>
                  <a:txBody>
                    <a:bodyPr/>
                    <a:lstStyle/>
                    <a:p>
                      <a:pPr algn="ctr"/>
                      <a:r>
                        <a:rPr kumimoji="1" lang="ja-JP" altLang="en-US" sz="1600" dirty="0"/>
                        <a:t>出荷判定</a:t>
                      </a:r>
                    </a:p>
                  </a:txBody>
                  <a:tcPr>
                    <a:solidFill>
                      <a:schemeClr val="bg2"/>
                    </a:solidFill>
                  </a:tcPr>
                </a:tc>
                <a:tc>
                  <a:txBody>
                    <a:bodyPr/>
                    <a:lstStyle/>
                    <a:p>
                      <a:pPr algn="ctr"/>
                      <a:r>
                        <a:rPr kumimoji="1" lang="ja-JP" altLang="en-US" sz="1600" dirty="0"/>
                        <a:t>ファイリング</a:t>
                      </a:r>
                    </a:p>
                  </a:txBody>
                  <a:tcPr>
                    <a:solidFill>
                      <a:schemeClr val="bg2"/>
                    </a:solidFill>
                  </a:tcPr>
                </a:tc>
                <a:tc>
                  <a:txBody>
                    <a:bodyPr/>
                    <a:lstStyle/>
                    <a:p>
                      <a:pPr algn="ctr"/>
                      <a:r>
                        <a:rPr kumimoji="1" lang="ja-JP" altLang="en-US" sz="1600" dirty="0"/>
                        <a:t>文書保管庫の管理</a:t>
                      </a:r>
                    </a:p>
                  </a:txBody>
                  <a:tcPr>
                    <a:solidFill>
                      <a:schemeClr val="bg2"/>
                    </a:solidFill>
                  </a:tcPr>
                </a:tc>
                <a:tc>
                  <a:txBody>
                    <a:bodyPr/>
                    <a:lstStyle/>
                    <a:p>
                      <a:pPr algn="ctr"/>
                      <a:r>
                        <a:rPr kumimoji="1" lang="ja-JP" altLang="en-US" sz="1600" dirty="0"/>
                        <a:t>記録廃棄の手順</a:t>
                      </a:r>
                    </a:p>
                  </a:txBody>
                  <a:tcPr>
                    <a:solidFill>
                      <a:schemeClr val="bg2"/>
                    </a:solidFill>
                  </a:tcPr>
                </a:tc>
                <a:extLst>
                  <a:ext uri="{0D108BD9-81ED-4DB2-BD59-A6C34878D82A}">
                    <a16:rowId xmlns:a16="http://schemas.microsoft.com/office/drawing/2014/main" xmlns="" val="1000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a:t>GMP</a:t>
                      </a:r>
                      <a:r>
                        <a:rPr kumimoji="1" lang="ja-JP" altLang="en-US" sz="1600" dirty="0"/>
                        <a:t>記録の</a:t>
                      </a:r>
                      <a:endParaRPr kumimoji="1" lang="en-US" altLang="ja-JP" sz="160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t>記入ルール</a:t>
                      </a:r>
                    </a:p>
                  </a:txBody>
                  <a:tcP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a:t>CSV</a:t>
                      </a:r>
                      <a:endParaRPr kumimoji="1" lang="ja-JP" altLang="en-US" sz="1600" dirty="0"/>
                    </a:p>
                  </a:txBody>
                  <a:tcPr>
                    <a:solidFill>
                      <a:schemeClr val="bg2"/>
                    </a:solidFill>
                  </a:tcPr>
                </a:tc>
                <a:tc>
                  <a:txBody>
                    <a:bodyPr/>
                    <a:lstStyle/>
                    <a:p>
                      <a:pPr algn="ctr"/>
                      <a:r>
                        <a:rPr kumimoji="1" lang="ja-JP" altLang="en-US" sz="1600" dirty="0"/>
                        <a:t>申請資料</a:t>
                      </a:r>
                    </a:p>
                  </a:txBody>
                  <a:tcP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t>記録の保存期間設定</a:t>
                      </a:r>
                    </a:p>
                  </a:txBody>
                  <a:tcPr>
                    <a:solidFill>
                      <a:schemeClr val="bg2"/>
                    </a:solidFill>
                  </a:tcPr>
                </a:tc>
                <a:tc>
                  <a:txBody>
                    <a:bodyPr/>
                    <a:lstStyle/>
                    <a:p>
                      <a:pPr algn="ctr"/>
                      <a:r>
                        <a:rPr kumimoji="1" lang="ja-JP" altLang="en-US" sz="1600" dirty="0"/>
                        <a:t>データサーバーの管理</a:t>
                      </a:r>
                    </a:p>
                  </a:txBody>
                  <a:tcPr>
                    <a:solidFill>
                      <a:schemeClr val="bg2"/>
                    </a:solidFill>
                  </a:tcPr>
                </a:tc>
                <a:tc>
                  <a:txBody>
                    <a:bodyPr/>
                    <a:lstStyle/>
                    <a:p>
                      <a:pPr algn="ctr"/>
                      <a:endParaRPr kumimoji="1" lang="ja-JP" altLang="en-US" sz="1600" dirty="0"/>
                    </a:p>
                  </a:txBody>
                  <a:tcPr>
                    <a:solidFill>
                      <a:schemeClr val="bg2"/>
                    </a:solidFill>
                  </a:tcPr>
                </a:tc>
                <a:extLst>
                  <a:ext uri="{0D108BD9-81ED-4DB2-BD59-A6C34878D82A}">
                    <a16:rowId xmlns:a16="http://schemas.microsoft.com/office/drawing/2014/main" xmlns="" val="10001"/>
                  </a:ext>
                </a:extLst>
              </a:tr>
            </a:tbl>
          </a:graphicData>
        </a:graphic>
      </p:graphicFrame>
      <p:sp>
        <p:nvSpPr>
          <p:cNvPr id="12" name="右中かっこ 11"/>
          <p:cNvSpPr/>
          <p:nvPr/>
        </p:nvSpPr>
        <p:spPr>
          <a:xfrm rot="5400000">
            <a:off x="4933732" y="1431122"/>
            <a:ext cx="340468" cy="9032226"/>
          </a:xfrm>
          <a:prstGeom prst="rightBrace">
            <a:avLst>
              <a:gd name="adj1" fmla="val 125893"/>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3" name="テキスト ボックス 12"/>
          <p:cNvSpPr txBox="1"/>
          <p:nvPr/>
        </p:nvSpPr>
        <p:spPr>
          <a:xfrm>
            <a:off x="3742647" y="6236265"/>
            <a:ext cx="2811988" cy="523220"/>
          </a:xfrm>
          <a:prstGeom prst="rect">
            <a:avLst/>
          </a:prstGeom>
          <a:noFill/>
        </p:spPr>
        <p:txBody>
          <a:bodyPr wrap="none" rtlCol="0">
            <a:spAutoFit/>
          </a:bodyPr>
          <a:lstStyle/>
          <a:p>
            <a:r>
              <a:rPr lang="ja-JP" altLang="en-US" sz="2800" dirty="0">
                <a:solidFill>
                  <a:srgbClr val="0070C0"/>
                </a:solidFill>
              </a:rPr>
              <a:t>データガバナンス</a:t>
            </a:r>
            <a:endParaRPr kumimoji="1" lang="ja-JP" altLang="en-US" sz="2800" dirty="0">
              <a:solidFill>
                <a:srgbClr val="0070C0"/>
              </a:solidFill>
            </a:endParaRPr>
          </a:p>
        </p:txBody>
      </p:sp>
      <p:sp>
        <p:nvSpPr>
          <p:cNvPr id="10" name="テキスト ボックス 9"/>
          <p:cNvSpPr txBox="1"/>
          <p:nvPr/>
        </p:nvSpPr>
        <p:spPr>
          <a:xfrm>
            <a:off x="11046023" y="2923145"/>
            <a:ext cx="615553" cy="2551339"/>
          </a:xfrm>
          <a:prstGeom prst="rect">
            <a:avLst/>
          </a:prstGeom>
          <a:noFill/>
        </p:spPr>
        <p:txBody>
          <a:bodyPr vert="eaVert" wrap="none" rtlCol="0">
            <a:spAutoFit/>
          </a:bodyPr>
          <a:lstStyle/>
          <a:p>
            <a:r>
              <a:rPr kumimoji="1" lang="ja-JP" altLang="en-US" sz="2800" dirty="0"/>
              <a:t>データの完全性</a:t>
            </a:r>
          </a:p>
        </p:txBody>
      </p:sp>
      <p:sp>
        <p:nvSpPr>
          <p:cNvPr id="6" name="スライド番号プレースホルダー 5"/>
          <p:cNvSpPr>
            <a:spLocks noGrp="1"/>
          </p:cNvSpPr>
          <p:nvPr>
            <p:ph type="sldNum" sz="quarter" idx="12"/>
          </p:nvPr>
        </p:nvSpPr>
        <p:spPr/>
        <p:txBody>
          <a:bodyPr/>
          <a:lstStyle/>
          <a:p>
            <a:r>
              <a:rPr lang="ja-JP" altLang="en-US"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fld id="{EA87AE14-B523-440C-92B5-F1BBA3CF7C82}" type="slidenum">
              <a:rPr lang="en-US" altLang="ja-JP" i="1">
                <a:ln>
                  <a:solidFill>
                    <a:schemeClr val="tx1"/>
                  </a:solidFill>
                </a:ln>
                <a:solidFill>
                  <a:srgbClr val="000000"/>
                </a:solidFill>
                <a:latin typeface="HG丸ｺﾞｼｯｸM-PRO" panose="020F0600000000000000" pitchFamily="50" charset="-128"/>
                <a:ea typeface="HG丸ｺﾞｼｯｸM-PRO" panose="020F0600000000000000" pitchFamily="50" charset="-128"/>
              </a:rPr>
              <a:pPr/>
              <a:t>16</a:t>
            </a:fld>
            <a:r>
              <a:rPr lang="ja-JP" altLang="en-US"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r>
              <a:rPr lang="ja-JP" altLang="en-US" b="1" i="1" dirty="0" smtClean="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a:t>
            </a:r>
            <a:endParaRPr lang="en-US" altLang="ja-JP"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6402381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データガバナンスシステム（</a:t>
            </a:r>
            <a:r>
              <a:rPr lang="en-US" altLang="ja-JP" dirty="0"/>
              <a:t>2</a:t>
            </a:r>
            <a:r>
              <a:rPr lang="ja-JP" altLang="en-US" dirty="0"/>
              <a:t>）</a:t>
            </a:r>
            <a:endParaRPr kumimoji="1" lang="ja-JP" altLang="en-US" dirty="0"/>
          </a:p>
        </p:txBody>
      </p:sp>
      <p:sp>
        <p:nvSpPr>
          <p:cNvPr id="7" name="テキスト ボックス 6"/>
          <p:cNvSpPr txBox="1"/>
          <p:nvPr/>
        </p:nvSpPr>
        <p:spPr>
          <a:xfrm>
            <a:off x="782148" y="1586189"/>
            <a:ext cx="10261667" cy="830997"/>
          </a:xfrm>
          <a:prstGeom prst="rect">
            <a:avLst/>
          </a:prstGeom>
          <a:noFill/>
        </p:spPr>
        <p:txBody>
          <a:bodyPr wrap="square" rtlCol="0">
            <a:spAutoFit/>
          </a:bodyPr>
          <a:lstStyle/>
          <a:p>
            <a:r>
              <a:rPr lang="ja-JP" altLang="en-US" sz="2400" dirty="0"/>
              <a:t>データガバナンスシステム：医薬品品質システム（</a:t>
            </a:r>
            <a:r>
              <a:rPr lang="en-US" altLang="ja-JP" sz="2400" dirty="0"/>
              <a:t>PQS</a:t>
            </a:r>
            <a:r>
              <a:rPr lang="ja-JP" altLang="en-US" sz="2400" dirty="0"/>
              <a:t>）に統合された、データガバナンスを実現するためのシステム</a:t>
            </a:r>
          </a:p>
        </p:txBody>
      </p:sp>
      <p:sp>
        <p:nvSpPr>
          <p:cNvPr id="14" name="上矢印吹き出し 13"/>
          <p:cNvSpPr/>
          <p:nvPr/>
        </p:nvSpPr>
        <p:spPr>
          <a:xfrm>
            <a:off x="2390133" y="4444780"/>
            <a:ext cx="3565375" cy="782254"/>
          </a:xfrm>
          <a:prstGeom prst="upArrowCallout">
            <a:avLst>
              <a:gd name="adj1" fmla="val 24704"/>
              <a:gd name="adj2" fmla="val 29347"/>
              <a:gd name="adj3" fmla="val 29736"/>
              <a:gd name="adj4" fmla="val 4878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t>データガバナンスシステム</a:t>
            </a:r>
          </a:p>
        </p:txBody>
      </p:sp>
      <p:sp>
        <p:nvSpPr>
          <p:cNvPr id="16" name="ホームベース 15"/>
          <p:cNvSpPr/>
          <p:nvPr/>
        </p:nvSpPr>
        <p:spPr>
          <a:xfrm>
            <a:off x="1532967" y="2946020"/>
            <a:ext cx="5154433" cy="592429"/>
          </a:xfrm>
          <a:prstGeom prst="homePlat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sz="2400" dirty="0"/>
              <a:t>データのライフサイクル</a:t>
            </a:r>
          </a:p>
        </p:txBody>
      </p:sp>
      <p:sp>
        <p:nvSpPr>
          <p:cNvPr id="17" name="角丸四角形 16"/>
          <p:cNvSpPr/>
          <p:nvPr/>
        </p:nvSpPr>
        <p:spPr>
          <a:xfrm>
            <a:off x="618370" y="4753322"/>
            <a:ext cx="9204140" cy="1787065"/>
          </a:xfrm>
          <a:prstGeom prst="roundRect">
            <a:avLst/>
          </a:prstGeom>
          <a:noFill/>
          <a:ln>
            <a:solidFill>
              <a:srgbClr val="0070C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18" name="テキスト ボックス 17"/>
          <p:cNvSpPr txBox="1"/>
          <p:nvPr/>
        </p:nvSpPr>
        <p:spPr>
          <a:xfrm>
            <a:off x="297616" y="4211410"/>
            <a:ext cx="942330" cy="584775"/>
          </a:xfrm>
          <a:prstGeom prst="rect">
            <a:avLst/>
          </a:prstGeom>
          <a:noFill/>
        </p:spPr>
        <p:txBody>
          <a:bodyPr wrap="square" rtlCol="0">
            <a:spAutoFit/>
          </a:bodyPr>
          <a:lstStyle/>
          <a:p>
            <a:r>
              <a:rPr kumimoji="1" lang="en-US" altLang="ja-JP" sz="3200" dirty="0">
                <a:solidFill>
                  <a:srgbClr val="0070C0"/>
                </a:solidFill>
              </a:rPr>
              <a:t>PQS</a:t>
            </a:r>
            <a:endParaRPr kumimoji="1" lang="ja-JP" altLang="en-US" sz="3200" dirty="0">
              <a:solidFill>
                <a:srgbClr val="0070C0"/>
              </a:solidFill>
            </a:endParaRPr>
          </a:p>
        </p:txBody>
      </p:sp>
      <p:sp>
        <p:nvSpPr>
          <p:cNvPr id="19" name="正方形/長方形 18"/>
          <p:cNvSpPr/>
          <p:nvPr/>
        </p:nvSpPr>
        <p:spPr>
          <a:xfrm>
            <a:off x="2390134" y="5335655"/>
            <a:ext cx="3565375" cy="39997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ja-JP" altLang="en-US" sz="2400" dirty="0"/>
              <a:t>変更マネジメント</a:t>
            </a:r>
            <a:endParaRPr kumimoji="1" lang="ja-JP" altLang="en-US" sz="2400" dirty="0"/>
          </a:p>
        </p:txBody>
      </p:sp>
      <p:sp>
        <p:nvSpPr>
          <p:cNvPr id="20" name="正方形/長方形 19"/>
          <p:cNvSpPr/>
          <p:nvPr/>
        </p:nvSpPr>
        <p:spPr>
          <a:xfrm>
            <a:off x="6072201" y="5335655"/>
            <a:ext cx="3565373" cy="39997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ja-JP" altLang="en-US" sz="2400" dirty="0"/>
              <a:t>マネジメントレビュー</a:t>
            </a:r>
            <a:endParaRPr kumimoji="1" lang="ja-JP" altLang="en-US" sz="2400" dirty="0"/>
          </a:p>
        </p:txBody>
      </p:sp>
      <p:sp>
        <p:nvSpPr>
          <p:cNvPr id="21" name="正方形/長方形 20"/>
          <p:cNvSpPr/>
          <p:nvPr/>
        </p:nvSpPr>
        <p:spPr>
          <a:xfrm>
            <a:off x="6072202" y="4839135"/>
            <a:ext cx="3565373" cy="39819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ja-JP" sz="2400" dirty="0"/>
              <a:t>CAPA</a:t>
            </a:r>
            <a:r>
              <a:rPr lang="ja-JP" altLang="en-US" sz="2400" dirty="0"/>
              <a:t>システム</a:t>
            </a:r>
            <a:endParaRPr kumimoji="1" lang="ja-JP" altLang="en-US" sz="2400" dirty="0"/>
          </a:p>
        </p:txBody>
      </p:sp>
      <p:sp>
        <p:nvSpPr>
          <p:cNvPr id="22" name="正方形/長方形 21"/>
          <p:cNvSpPr/>
          <p:nvPr/>
        </p:nvSpPr>
        <p:spPr>
          <a:xfrm>
            <a:off x="2390133" y="6024056"/>
            <a:ext cx="7247444" cy="3215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ja-JP" altLang="en-US" sz="2400" dirty="0"/>
              <a:t>品質リスクマネジメント</a:t>
            </a:r>
            <a:endParaRPr kumimoji="1" lang="ja-JP" altLang="en-US" sz="2400" dirty="0"/>
          </a:p>
        </p:txBody>
      </p:sp>
      <p:cxnSp>
        <p:nvCxnSpPr>
          <p:cNvPr id="24" name="直線矢印コネクタ 23"/>
          <p:cNvCxnSpPr/>
          <p:nvPr/>
        </p:nvCxnSpPr>
        <p:spPr>
          <a:xfrm flipV="1">
            <a:off x="1532967" y="2743200"/>
            <a:ext cx="5154433" cy="9826"/>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2830931" y="2452483"/>
            <a:ext cx="2252540" cy="461665"/>
          </a:xfrm>
          <a:prstGeom prst="rect">
            <a:avLst/>
          </a:prstGeom>
          <a:solidFill>
            <a:schemeClr val="bg1"/>
          </a:solidFill>
        </p:spPr>
        <p:txBody>
          <a:bodyPr wrap="none" rtlCol="0">
            <a:spAutoFit/>
          </a:bodyPr>
          <a:lstStyle/>
          <a:p>
            <a:r>
              <a:rPr kumimoji="1" lang="ja-JP" altLang="en-US" sz="2400" dirty="0"/>
              <a:t>データの完全性</a:t>
            </a:r>
          </a:p>
        </p:txBody>
      </p:sp>
      <p:sp>
        <p:nvSpPr>
          <p:cNvPr id="25" name="テキスト ボックス 24"/>
          <p:cNvSpPr txBox="1"/>
          <p:nvPr/>
        </p:nvSpPr>
        <p:spPr>
          <a:xfrm>
            <a:off x="3242477" y="3836450"/>
            <a:ext cx="2438488" cy="461665"/>
          </a:xfrm>
          <a:prstGeom prst="rect">
            <a:avLst/>
          </a:prstGeom>
          <a:noFill/>
        </p:spPr>
        <p:txBody>
          <a:bodyPr wrap="none" rtlCol="0">
            <a:spAutoFit/>
          </a:bodyPr>
          <a:lstStyle/>
          <a:p>
            <a:r>
              <a:rPr kumimoji="1" lang="ja-JP" altLang="en-US" sz="2400" dirty="0"/>
              <a:t>データガバナンス</a:t>
            </a:r>
          </a:p>
        </p:txBody>
      </p:sp>
      <p:sp>
        <p:nvSpPr>
          <p:cNvPr id="27" name="右中かっこ 26"/>
          <p:cNvSpPr/>
          <p:nvPr/>
        </p:nvSpPr>
        <p:spPr>
          <a:xfrm rot="5400000">
            <a:off x="4009772" y="1115093"/>
            <a:ext cx="120858" cy="5125213"/>
          </a:xfrm>
          <a:prstGeom prst="rightBrace">
            <a:avLst>
              <a:gd name="adj1" fmla="val 125893"/>
              <a:gd name="adj2" fmla="val 48140"/>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6" name="テキスト ボックス 5"/>
          <p:cNvSpPr txBox="1"/>
          <p:nvPr/>
        </p:nvSpPr>
        <p:spPr>
          <a:xfrm>
            <a:off x="879583" y="4873990"/>
            <a:ext cx="1306768" cy="461665"/>
          </a:xfrm>
          <a:prstGeom prst="rect">
            <a:avLst/>
          </a:prstGeom>
          <a:noFill/>
        </p:spPr>
        <p:txBody>
          <a:bodyPr wrap="none" rtlCol="0">
            <a:spAutoFit/>
          </a:bodyPr>
          <a:lstStyle/>
          <a:p>
            <a:r>
              <a:rPr kumimoji="1" lang="en-US" altLang="ja-JP" sz="2400" dirty="0"/>
              <a:t>PQS</a:t>
            </a:r>
            <a:r>
              <a:rPr kumimoji="1" lang="ja-JP" altLang="en-US" sz="2400" dirty="0"/>
              <a:t>要素</a:t>
            </a:r>
          </a:p>
        </p:txBody>
      </p:sp>
      <p:sp>
        <p:nvSpPr>
          <p:cNvPr id="26" name="テキスト ボックス 25"/>
          <p:cNvSpPr txBox="1"/>
          <p:nvPr/>
        </p:nvSpPr>
        <p:spPr>
          <a:xfrm>
            <a:off x="550128" y="5718935"/>
            <a:ext cx="1840005" cy="830997"/>
          </a:xfrm>
          <a:prstGeom prst="rect">
            <a:avLst/>
          </a:prstGeom>
          <a:noFill/>
        </p:spPr>
        <p:txBody>
          <a:bodyPr wrap="square" rtlCol="0">
            <a:spAutoFit/>
          </a:bodyPr>
          <a:lstStyle/>
          <a:p>
            <a:pPr algn="ctr"/>
            <a:r>
              <a:rPr kumimoji="1" lang="ja-JP" altLang="en-US" sz="2400" dirty="0"/>
              <a:t>達成の</a:t>
            </a:r>
            <a:endParaRPr kumimoji="1" lang="en-US" altLang="ja-JP" sz="2400" dirty="0"/>
          </a:p>
          <a:p>
            <a:pPr algn="ctr"/>
            <a:r>
              <a:rPr kumimoji="1" lang="ja-JP" altLang="en-US" sz="2400" dirty="0"/>
              <a:t>ための手法</a:t>
            </a:r>
          </a:p>
        </p:txBody>
      </p:sp>
      <p:sp>
        <p:nvSpPr>
          <p:cNvPr id="29" name="横巻き 28"/>
          <p:cNvSpPr/>
          <p:nvPr/>
        </p:nvSpPr>
        <p:spPr>
          <a:xfrm>
            <a:off x="6912466" y="2101755"/>
            <a:ext cx="5042974" cy="2410353"/>
          </a:xfrm>
          <a:prstGeom prst="horizontalScroll">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2400" b="1" dirty="0"/>
              <a:t>ポイント</a:t>
            </a:r>
            <a:endParaRPr lang="en-US" altLang="ja-JP" sz="2400" b="1" dirty="0"/>
          </a:p>
          <a:p>
            <a:pPr algn="ctr"/>
            <a:r>
              <a:rPr lang="ja-JP" altLang="en-US" sz="2400" b="1" dirty="0"/>
              <a:t>データの完全性を保証できるデータガバナンスシステムの実行は</a:t>
            </a:r>
            <a:endParaRPr lang="en-US" altLang="ja-JP" sz="2400" b="1" dirty="0"/>
          </a:p>
          <a:p>
            <a:pPr algn="ctr"/>
            <a:r>
              <a:rPr lang="ja-JP" altLang="en-US" sz="2400" b="1" dirty="0"/>
              <a:t>経営陣の責任である。</a:t>
            </a:r>
            <a:endParaRPr kumimoji="1" lang="ja-JP" altLang="en-US" sz="2400" b="1" dirty="0"/>
          </a:p>
        </p:txBody>
      </p:sp>
      <p:sp>
        <p:nvSpPr>
          <p:cNvPr id="11" name="角丸四角形吹き出し 10"/>
          <p:cNvSpPr/>
          <p:nvPr/>
        </p:nvSpPr>
        <p:spPr>
          <a:xfrm>
            <a:off x="9960571" y="4444780"/>
            <a:ext cx="1994868" cy="960860"/>
          </a:xfrm>
          <a:prstGeom prst="wedgeRoundRectCallout">
            <a:avLst>
              <a:gd name="adj1" fmla="val -63604"/>
              <a:gd name="adj2" fmla="val 47177"/>
              <a:gd name="adj3" fmla="val 16667"/>
            </a:avLst>
          </a:prstGeom>
        </p:spPr>
        <p:style>
          <a:lnRef idx="2">
            <a:schemeClr val="accent5"/>
          </a:lnRef>
          <a:fillRef idx="1">
            <a:schemeClr val="lt1"/>
          </a:fillRef>
          <a:effectRef idx="0">
            <a:schemeClr val="accent5"/>
          </a:effectRef>
          <a:fontRef idx="minor">
            <a:schemeClr val="dk1"/>
          </a:fontRef>
        </p:style>
        <p:txBody>
          <a:bodyPr rtlCol="0" anchor="ctr"/>
          <a:lstStyle/>
          <a:p>
            <a:r>
              <a:rPr kumimoji="1" lang="ja-JP" altLang="en-US" b="1" dirty="0"/>
              <a:t>データガバナンスシステムの</a:t>
            </a:r>
            <a:endParaRPr kumimoji="1" lang="en-US" altLang="ja-JP" b="1" dirty="0"/>
          </a:p>
          <a:p>
            <a:r>
              <a:rPr kumimoji="1" lang="ja-JP" altLang="en-US" b="1" dirty="0"/>
              <a:t>レビューと見直し</a:t>
            </a:r>
          </a:p>
        </p:txBody>
      </p:sp>
      <p:sp>
        <p:nvSpPr>
          <p:cNvPr id="12" name="角丸四角形吹き出し 11"/>
          <p:cNvSpPr/>
          <p:nvPr/>
        </p:nvSpPr>
        <p:spPr>
          <a:xfrm>
            <a:off x="9949699" y="5462818"/>
            <a:ext cx="2142978" cy="882738"/>
          </a:xfrm>
          <a:prstGeom prst="wedgeRoundRectCallout">
            <a:avLst>
              <a:gd name="adj1" fmla="val -63274"/>
              <a:gd name="adj2" fmla="val 13832"/>
              <a:gd name="adj3" fmla="val 16667"/>
            </a:avLst>
          </a:prstGeom>
        </p:spPr>
        <p:style>
          <a:lnRef idx="2">
            <a:schemeClr val="accent5"/>
          </a:lnRef>
          <a:fillRef idx="1">
            <a:schemeClr val="lt1"/>
          </a:fillRef>
          <a:effectRef idx="0">
            <a:schemeClr val="accent5"/>
          </a:effectRef>
          <a:fontRef idx="minor">
            <a:schemeClr val="dk1"/>
          </a:fontRef>
        </p:style>
        <p:txBody>
          <a:bodyPr rtlCol="0" anchor="ctr"/>
          <a:lstStyle/>
          <a:p>
            <a:r>
              <a:rPr lang="ja-JP" altLang="en-US" b="1" dirty="0"/>
              <a:t>・データのクリティカリティー</a:t>
            </a:r>
          </a:p>
          <a:p>
            <a:r>
              <a:rPr lang="ja-JP" altLang="en-US" b="1" dirty="0"/>
              <a:t>・データのリスク</a:t>
            </a:r>
          </a:p>
        </p:txBody>
      </p:sp>
      <p:sp>
        <p:nvSpPr>
          <p:cNvPr id="13" name="角丸四角形吹き出し 12"/>
          <p:cNvSpPr/>
          <p:nvPr/>
        </p:nvSpPr>
        <p:spPr>
          <a:xfrm>
            <a:off x="1239946" y="3853021"/>
            <a:ext cx="1722874" cy="716777"/>
          </a:xfrm>
          <a:prstGeom prst="wedgeRoundRectCallout">
            <a:avLst>
              <a:gd name="adj1" fmla="val 34961"/>
              <a:gd name="adj2" fmla="val 83363"/>
              <a:gd name="adj3" fmla="val 16667"/>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kumimoji="1" lang="en-US" altLang="ja-JP" b="1" dirty="0"/>
              <a:t>PQS</a:t>
            </a:r>
            <a:r>
              <a:rPr kumimoji="1" lang="ja-JP" altLang="en-US" b="1" dirty="0"/>
              <a:t>要素として文書化</a:t>
            </a:r>
          </a:p>
        </p:txBody>
      </p:sp>
      <p:sp>
        <p:nvSpPr>
          <p:cNvPr id="3" name="スライド番号プレースホルダー 2"/>
          <p:cNvSpPr>
            <a:spLocks noGrp="1"/>
          </p:cNvSpPr>
          <p:nvPr>
            <p:ph type="sldNum" sz="quarter" idx="12"/>
          </p:nvPr>
        </p:nvSpPr>
        <p:spPr/>
        <p:txBody>
          <a:bodyPr/>
          <a:lstStyle/>
          <a:p>
            <a:r>
              <a:rPr lang="ja-JP" altLang="en-US"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fld id="{EA87AE14-B523-440C-92B5-F1BBA3CF7C82}" type="slidenum">
              <a:rPr lang="en-US" altLang="ja-JP" i="1">
                <a:ln>
                  <a:solidFill>
                    <a:schemeClr val="tx1"/>
                  </a:solidFill>
                </a:ln>
                <a:solidFill>
                  <a:srgbClr val="000000"/>
                </a:solidFill>
                <a:latin typeface="HG丸ｺﾞｼｯｸM-PRO" panose="020F0600000000000000" pitchFamily="50" charset="-128"/>
                <a:ea typeface="HG丸ｺﾞｼｯｸM-PRO" panose="020F0600000000000000" pitchFamily="50" charset="-128"/>
              </a:rPr>
              <a:pPr/>
              <a:t>17</a:t>
            </a:fld>
            <a:r>
              <a:rPr lang="ja-JP" altLang="en-US"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r>
              <a:rPr lang="ja-JP" altLang="en-US" b="1" i="1" dirty="0" smtClean="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a:t>
            </a:r>
            <a:endParaRPr lang="en-US" altLang="ja-JP"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6786930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データの完全性に対する組織的な影響</a:t>
            </a:r>
            <a:endParaRPr kumimoji="1" lang="ja-JP" altLang="en-US" dirty="0"/>
          </a:p>
        </p:txBody>
      </p:sp>
      <p:sp>
        <p:nvSpPr>
          <p:cNvPr id="4" name="角丸四角形 3"/>
          <p:cNvSpPr/>
          <p:nvPr/>
        </p:nvSpPr>
        <p:spPr>
          <a:xfrm>
            <a:off x="4716661" y="1690688"/>
            <a:ext cx="2674961" cy="60050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sz="2400" dirty="0"/>
              <a:t>データの完全性</a:t>
            </a:r>
          </a:p>
        </p:txBody>
      </p:sp>
      <p:sp>
        <p:nvSpPr>
          <p:cNvPr id="6" name="上矢印吹き出し 5"/>
          <p:cNvSpPr/>
          <p:nvPr/>
        </p:nvSpPr>
        <p:spPr>
          <a:xfrm>
            <a:off x="4232166" y="2302801"/>
            <a:ext cx="3643953" cy="1067379"/>
          </a:xfrm>
          <a:prstGeom prst="upArrowCallout">
            <a:avLst>
              <a:gd name="adj1" fmla="val 19461"/>
              <a:gd name="adj2" fmla="val 25000"/>
              <a:gd name="adj3" fmla="val 19461"/>
              <a:gd name="adj4" fmla="val 52958"/>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sz="2400" dirty="0"/>
              <a:t>データガバナンスシステム</a:t>
            </a:r>
          </a:p>
        </p:txBody>
      </p:sp>
      <p:sp>
        <p:nvSpPr>
          <p:cNvPr id="13" name="正方形/長方形 12"/>
          <p:cNvSpPr/>
          <p:nvPr/>
        </p:nvSpPr>
        <p:spPr>
          <a:xfrm>
            <a:off x="2358291" y="4049871"/>
            <a:ext cx="3747751" cy="7575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smtClean="0"/>
              <a:t>品質</a:t>
            </a:r>
            <a:r>
              <a:rPr lang="ja-JP" altLang="en-US" sz="2000" dirty="0"/>
              <a:t>メトリクス</a:t>
            </a:r>
            <a:r>
              <a:rPr lang="ja-JP" altLang="en-US" sz="2000" dirty="0" smtClean="0"/>
              <a:t>の</a:t>
            </a:r>
            <a:endParaRPr kumimoji="1" lang="en-US" altLang="ja-JP" sz="2000" dirty="0"/>
          </a:p>
          <a:p>
            <a:pPr algn="ctr"/>
            <a:r>
              <a:rPr lang="ja-JP" altLang="en-US" sz="2000" dirty="0"/>
              <a:t>定期的</a:t>
            </a:r>
            <a:r>
              <a:rPr kumimoji="1" lang="ja-JP" altLang="en-US" sz="2000" dirty="0"/>
              <a:t>マネジメントレビュー</a:t>
            </a:r>
          </a:p>
        </p:txBody>
      </p:sp>
      <p:sp>
        <p:nvSpPr>
          <p:cNvPr id="24" name="正方形/長方形 23"/>
          <p:cNvSpPr/>
          <p:nvPr/>
        </p:nvSpPr>
        <p:spPr>
          <a:xfrm>
            <a:off x="6459560" y="4052960"/>
            <a:ext cx="2833117" cy="7544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リソースの分配</a:t>
            </a:r>
          </a:p>
        </p:txBody>
      </p:sp>
      <p:sp>
        <p:nvSpPr>
          <p:cNvPr id="3" name="角丸四角形 2"/>
          <p:cNvSpPr/>
          <p:nvPr/>
        </p:nvSpPr>
        <p:spPr>
          <a:xfrm>
            <a:off x="541986" y="2614046"/>
            <a:ext cx="11024315" cy="2328182"/>
          </a:xfrm>
          <a:prstGeom prst="roundRect">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dirty="0"/>
          </a:p>
        </p:txBody>
      </p:sp>
      <p:sp>
        <p:nvSpPr>
          <p:cNvPr id="17" name="正方形/長方形 16"/>
          <p:cNvSpPr/>
          <p:nvPr/>
        </p:nvSpPr>
        <p:spPr>
          <a:xfrm>
            <a:off x="8524710" y="2915374"/>
            <a:ext cx="2833117" cy="7575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データの完全性に関する問題の対応</a:t>
            </a:r>
          </a:p>
        </p:txBody>
      </p:sp>
      <p:sp>
        <p:nvSpPr>
          <p:cNvPr id="18" name="正方形/長方形 17"/>
          <p:cNvSpPr/>
          <p:nvPr/>
        </p:nvSpPr>
        <p:spPr>
          <a:xfrm>
            <a:off x="750458" y="2939440"/>
            <a:ext cx="2833118" cy="7575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品質リスク</a:t>
            </a:r>
            <a:endParaRPr kumimoji="1" lang="en-US" altLang="ja-JP" sz="2400" b="1" dirty="0"/>
          </a:p>
          <a:p>
            <a:pPr algn="ctr"/>
            <a:r>
              <a:rPr kumimoji="1" lang="ja-JP" altLang="en-US" sz="2400" b="1" dirty="0"/>
              <a:t>マネジメント</a:t>
            </a:r>
          </a:p>
        </p:txBody>
      </p:sp>
      <p:cxnSp>
        <p:nvCxnSpPr>
          <p:cNvPr id="14" name="直線矢印コネクタ 13"/>
          <p:cNvCxnSpPr>
            <a:stCxn id="18" idx="3"/>
          </p:cNvCxnSpPr>
          <p:nvPr/>
        </p:nvCxnSpPr>
        <p:spPr>
          <a:xfrm flipV="1">
            <a:off x="3583576" y="3046051"/>
            <a:ext cx="648590" cy="272177"/>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a:stCxn id="17" idx="1"/>
          </p:cNvCxnSpPr>
          <p:nvPr/>
        </p:nvCxnSpPr>
        <p:spPr>
          <a:xfrm flipH="1" flipV="1">
            <a:off x="7876118" y="3046051"/>
            <a:ext cx="648592" cy="24811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a:stCxn id="13" idx="0"/>
          </p:cNvCxnSpPr>
          <p:nvPr/>
        </p:nvCxnSpPr>
        <p:spPr>
          <a:xfrm flipV="1">
            <a:off x="4232167" y="3409144"/>
            <a:ext cx="597411" cy="640727"/>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a:stCxn id="24" idx="0"/>
          </p:cNvCxnSpPr>
          <p:nvPr/>
        </p:nvCxnSpPr>
        <p:spPr>
          <a:xfrm flipH="1" flipV="1">
            <a:off x="7276563" y="3409144"/>
            <a:ext cx="599556" cy="64381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9" name="テキスト ボックス 28"/>
          <p:cNvSpPr txBox="1"/>
          <p:nvPr/>
        </p:nvSpPr>
        <p:spPr>
          <a:xfrm>
            <a:off x="836409" y="2063495"/>
            <a:ext cx="872280" cy="523220"/>
          </a:xfrm>
          <a:prstGeom prst="rect">
            <a:avLst/>
          </a:prstGeom>
          <a:noFill/>
        </p:spPr>
        <p:txBody>
          <a:bodyPr wrap="square" rtlCol="0">
            <a:spAutoFit/>
          </a:bodyPr>
          <a:lstStyle/>
          <a:p>
            <a:r>
              <a:rPr kumimoji="1" lang="en-US" altLang="ja-JP" sz="2800" b="1" dirty="0">
                <a:solidFill>
                  <a:srgbClr val="0070C0"/>
                </a:solidFill>
              </a:rPr>
              <a:t>PQS</a:t>
            </a:r>
            <a:endParaRPr kumimoji="1" lang="ja-JP" altLang="en-US" sz="2800" b="1" dirty="0">
              <a:solidFill>
                <a:srgbClr val="0070C0"/>
              </a:solidFill>
            </a:endParaRPr>
          </a:p>
        </p:txBody>
      </p:sp>
      <p:sp>
        <p:nvSpPr>
          <p:cNvPr id="30" name="上矢印吹き出し 29"/>
          <p:cNvSpPr/>
          <p:nvPr/>
        </p:nvSpPr>
        <p:spPr>
          <a:xfrm>
            <a:off x="1622738" y="5827445"/>
            <a:ext cx="8899302" cy="859121"/>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t>倫理規範と方針</a:t>
            </a:r>
            <a:endParaRPr kumimoji="1" lang="ja-JP" altLang="en-US" sz="2400" b="1" dirty="0"/>
          </a:p>
        </p:txBody>
      </p:sp>
      <p:sp>
        <p:nvSpPr>
          <p:cNvPr id="31" name="上矢印吹き出し 30"/>
          <p:cNvSpPr/>
          <p:nvPr/>
        </p:nvSpPr>
        <p:spPr>
          <a:xfrm>
            <a:off x="1622738" y="4951056"/>
            <a:ext cx="8899302" cy="859121"/>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t>クオリティカルチャー</a:t>
            </a:r>
            <a:endParaRPr kumimoji="1" lang="ja-JP" altLang="en-US" sz="2400" b="1" dirty="0"/>
          </a:p>
        </p:txBody>
      </p:sp>
      <p:sp>
        <p:nvSpPr>
          <p:cNvPr id="5" name="スライド番号プレースホルダー 4"/>
          <p:cNvSpPr>
            <a:spLocks noGrp="1"/>
          </p:cNvSpPr>
          <p:nvPr>
            <p:ph type="sldNum" sz="quarter" idx="12"/>
          </p:nvPr>
        </p:nvSpPr>
        <p:spPr/>
        <p:txBody>
          <a:bodyPr/>
          <a:lstStyle/>
          <a:p>
            <a:r>
              <a:rPr lang="ja-JP" altLang="en-US"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fld id="{EA87AE14-B523-440C-92B5-F1BBA3CF7C82}" type="slidenum">
              <a:rPr lang="en-US" altLang="ja-JP" i="1">
                <a:ln>
                  <a:solidFill>
                    <a:schemeClr val="tx1"/>
                  </a:solidFill>
                </a:ln>
                <a:solidFill>
                  <a:srgbClr val="000000"/>
                </a:solidFill>
                <a:latin typeface="HG丸ｺﾞｼｯｸM-PRO" panose="020F0600000000000000" pitchFamily="50" charset="-128"/>
                <a:ea typeface="HG丸ｺﾞｼｯｸM-PRO" panose="020F0600000000000000" pitchFamily="50" charset="-128"/>
              </a:rPr>
              <a:pPr/>
              <a:t>18</a:t>
            </a:fld>
            <a:r>
              <a:rPr lang="ja-JP" altLang="en-US"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r>
              <a:rPr lang="ja-JP" altLang="en-US" b="1" i="1" dirty="0" smtClean="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a:t>
            </a:r>
            <a:endParaRPr lang="en-US" altLang="ja-JP"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1187843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一般事項</a:t>
            </a:r>
          </a:p>
        </p:txBody>
      </p:sp>
      <p:sp>
        <p:nvSpPr>
          <p:cNvPr id="6" name="下矢印吹き出し 5"/>
          <p:cNvSpPr/>
          <p:nvPr/>
        </p:nvSpPr>
        <p:spPr>
          <a:xfrm>
            <a:off x="541321" y="1690688"/>
            <a:ext cx="5391308" cy="1995225"/>
          </a:xfrm>
          <a:prstGeom prst="downArrowCallout">
            <a:avLst>
              <a:gd name="adj1" fmla="val 14507"/>
              <a:gd name="adj2" fmla="val 14444"/>
              <a:gd name="adj3" fmla="val 14444"/>
              <a:gd name="adj4" fmla="val 4561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t>経営陣によるデータの完全性の</a:t>
            </a:r>
            <a:endParaRPr lang="en-US" altLang="ja-JP" sz="2400" b="1" dirty="0"/>
          </a:p>
          <a:p>
            <a:pPr algn="ctr"/>
            <a:r>
              <a:rPr lang="ja-JP" altLang="en-US" sz="2400" b="1" dirty="0"/>
              <a:t>「認識度及び理解度」</a:t>
            </a:r>
          </a:p>
        </p:txBody>
      </p:sp>
      <p:sp>
        <p:nvSpPr>
          <p:cNvPr id="7" name="テキスト ボックス 6"/>
          <p:cNvSpPr txBox="1"/>
          <p:nvPr/>
        </p:nvSpPr>
        <p:spPr>
          <a:xfrm>
            <a:off x="3266471" y="2665121"/>
            <a:ext cx="3077403" cy="830997"/>
          </a:xfrm>
          <a:prstGeom prst="rect">
            <a:avLst/>
          </a:prstGeom>
          <a:noFill/>
        </p:spPr>
        <p:txBody>
          <a:bodyPr wrap="square" rtlCol="0">
            <a:spAutoFit/>
          </a:bodyPr>
          <a:lstStyle/>
          <a:p>
            <a:pPr algn="ctr"/>
            <a:r>
              <a:rPr kumimoji="1" lang="ja-JP" altLang="en-US" sz="2400" dirty="0">
                <a:solidFill>
                  <a:srgbClr val="0070C0"/>
                </a:solidFill>
              </a:rPr>
              <a:t>データの完全性の</a:t>
            </a:r>
            <a:endParaRPr kumimoji="1" lang="en-US" altLang="ja-JP" sz="2400" dirty="0">
              <a:solidFill>
                <a:srgbClr val="0070C0"/>
              </a:solidFill>
            </a:endParaRPr>
          </a:p>
          <a:p>
            <a:pPr algn="ctr"/>
            <a:r>
              <a:rPr kumimoji="1" lang="ja-JP" altLang="en-US" sz="2400" dirty="0">
                <a:solidFill>
                  <a:srgbClr val="0070C0"/>
                </a:solidFill>
              </a:rPr>
              <a:t>管理の成功へ影響</a:t>
            </a:r>
          </a:p>
        </p:txBody>
      </p:sp>
      <p:sp>
        <p:nvSpPr>
          <p:cNvPr id="9" name="横巻き 8"/>
          <p:cNvSpPr/>
          <p:nvPr/>
        </p:nvSpPr>
        <p:spPr>
          <a:xfrm>
            <a:off x="6649622" y="365125"/>
            <a:ext cx="5305818" cy="5430991"/>
          </a:xfrm>
          <a:prstGeom prst="horizontalScroll">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2400" b="1" dirty="0"/>
              <a:t>ポイント</a:t>
            </a:r>
            <a:endParaRPr lang="en-US" altLang="ja-JP" sz="2400" b="1" dirty="0"/>
          </a:p>
          <a:p>
            <a:r>
              <a:rPr lang="ja-JP" altLang="en-US" sz="2400" b="1" dirty="0"/>
              <a:t>経営陣は以下を理解する必要がある</a:t>
            </a:r>
            <a:endParaRPr lang="en-US" altLang="ja-JP" sz="2400" b="1" dirty="0"/>
          </a:p>
          <a:p>
            <a:r>
              <a:rPr kumimoji="1" lang="ja-JP" altLang="en-US" sz="2400" b="1" dirty="0"/>
              <a:t>・データの完全性の欠損の防止及び検出を可能とする法的及び道徳的責任</a:t>
            </a:r>
            <a:endParaRPr kumimoji="1" lang="en-US" altLang="ja-JP" sz="2400" b="1" dirty="0"/>
          </a:p>
          <a:p>
            <a:r>
              <a:rPr lang="ja-JP" altLang="en-US" sz="2400" b="1" dirty="0"/>
              <a:t>・データの完全性の欠損に影響する直接的及び間接的</a:t>
            </a:r>
            <a:r>
              <a:rPr lang="en-US" altLang="ja-JP" sz="2400" b="1" baseline="30000" dirty="0"/>
              <a:t>*</a:t>
            </a:r>
            <a:r>
              <a:rPr lang="ja-JP" altLang="en-US" sz="2400" b="1" dirty="0"/>
              <a:t>なリスク要因の理解と対応</a:t>
            </a:r>
            <a:endParaRPr lang="en-US" altLang="ja-JP" sz="2400" b="1" dirty="0"/>
          </a:p>
          <a:p>
            <a:r>
              <a:rPr kumimoji="1" lang="en-US" altLang="ja-JP" sz="2400" b="1" dirty="0"/>
              <a:t>*: </a:t>
            </a:r>
            <a:r>
              <a:rPr kumimoji="1" lang="ja-JP" altLang="en-US" sz="2400" b="1" dirty="0"/>
              <a:t>例えば工程能力を上回る生産に対するインセンティブ</a:t>
            </a:r>
          </a:p>
        </p:txBody>
      </p:sp>
      <p:sp>
        <p:nvSpPr>
          <p:cNvPr id="3" name="スライド番号プレースホルダー 2"/>
          <p:cNvSpPr>
            <a:spLocks noGrp="1"/>
          </p:cNvSpPr>
          <p:nvPr>
            <p:ph type="sldNum" sz="quarter" idx="12"/>
          </p:nvPr>
        </p:nvSpPr>
        <p:spPr/>
        <p:txBody>
          <a:bodyPr/>
          <a:lstStyle/>
          <a:p>
            <a:r>
              <a:rPr lang="ja-JP" altLang="en-US"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fld id="{EA87AE14-B523-440C-92B5-F1BBA3CF7C82}" type="slidenum">
              <a:rPr lang="en-US" altLang="ja-JP" i="1">
                <a:ln>
                  <a:solidFill>
                    <a:schemeClr val="tx1"/>
                  </a:solidFill>
                </a:ln>
                <a:solidFill>
                  <a:srgbClr val="000000"/>
                </a:solidFill>
                <a:latin typeface="HG丸ｺﾞｼｯｸM-PRO" panose="020F0600000000000000" pitchFamily="50" charset="-128"/>
                <a:ea typeface="HG丸ｺﾞｼｯｸM-PRO" panose="020F0600000000000000" pitchFamily="50" charset="-128"/>
              </a:rPr>
              <a:pPr/>
              <a:t>19</a:t>
            </a:fld>
            <a:r>
              <a:rPr lang="ja-JP" altLang="en-US"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r>
              <a:rPr lang="ja-JP" altLang="en-US" b="1" i="1" dirty="0" smtClean="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a:t>
            </a:r>
            <a:endParaRPr lang="en-US" altLang="ja-JP"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pic>
        <p:nvPicPr>
          <p:cNvPr id="8" name="図 7"/>
          <p:cNvPicPr>
            <a:picLocks noChangeAspect="1"/>
          </p:cNvPicPr>
          <p:nvPr/>
        </p:nvPicPr>
        <p:blipFill>
          <a:blip r:embed="rId3"/>
          <a:stretch>
            <a:fillRect/>
          </a:stretch>
        </p:blipFill>
        <p:spPr>
          <a:xfrm>
            <a:off x="118778" y="3771794"/>
            <a:ext cx="6377970" cy="2931752"/>
          </a:xfrm>
          <a:prstGeom prst="rect">
            <a:avLst/>
          </a:prstGeom>
          <a:ln>
            <a:solidFill>
              <a:schemeClr val="accent1"/>
            </a:solidFill>
          </a:ln>
        </p:spPr>
      </p:pic>
    </p:spTree>
    <p:extLst>
      <p:ext uri="{BB962C8B-B14F-4D97-AF65-F5344CB8AC3E}">
        <p14:creationId xmlns:p14="http://schemas.microsoft.com/office/powerpoint/2010/main" val="42390510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目次</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r>
              <a:rPr lang="ja-JP" altLang="en-US"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fld id="{EA87AE14-B523-440C-92B5-F1BBA3CF7C82}" type="slidenum">
              <a:rPr lang="en-US" altLang="ja-JP" i="1">
                <a:ln>
                  <a:solidFill>
                    <a:schemeClr val="tx1"/>
                  </a:solidFill>
                </a:ln>
                <a:solidFill>
                  <a:srgbClr val="000000"/>
                </a:solidFill>
                <a:latin typeface="HG丸ｺﾞｼｯｸM-PRO" panose="020F0600000000000000" pitchFamily="50" charset="-128"/>
                <a:ea typeface="HG丸ｺﾞｼｯｸM-PRO" panose="020F0600000000000000" pitchFamily="50" charset="-128"/>
              </a:rPr>
              <a:pPr>
                <a:defRPr/>
              </a:pPr>
              <a:t>2</a:t>
            </a:fld>
            <a:r>
              <a:rPr lang="ja-JP" altLang="en-US"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endParaRPr lang="en-US" altLang="ja-JP"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
        <p:nvSpPr>
          <p:cNvPr id="6" name="コンテンツ プレースホルダー 2"/>
          <p:cNvSpPr>
            <a:spLocks noGrp="1"/>
          </p:cNvSpPr>
          <p:nvPr>
            <p:ph idx="1"/>
          </p:nvPr>
        </p:nvSpPr>
        <p:spPr>
          <a:xfrm>
            <a:off x="838200" y="1825625"/>
            <a:ext cx="10515600" cy="4351338"/>
          </a:xfrm>
        </p:spPr>
        <p:txBody>
          <a:bodyPr>
            <a:normAutofit/>
          </a:bodyPr>
          <a:lstStyle/>
          <a:p>
            <a:r>
              <a:rPr lang="ja-JP" altLang="en-US" dirty="0" smtClean="0"/>
              <a:t>データ</a:t>
            </a:r>
            <a:r>
              <a:rPr lang="ja-JP" altLang="en-US" dirty="0"/>
              <a:t>の</a:t>
            </a:r>
            <a:r>
              <a:rPr lang="ja-JP" altLang="en-US" dirty="0" smtClean="0"/>
              <a:t>完全性 </a:t>
            </a:r>
            <a:r>
              <a:rPr lang="ja-JP" altLang="en-US" dirty="0"/>
              <a:t>～</a:t>
            </a:r>
            <a:r>
              <a:rPr lang="ja-JP" altLang="en-US" dirty="0" smtClean="0"/>
              <a:t>なぜ</a:t>
            </a:r>
            <a:r>
              <a:rPr lang="ja-JP" altLang="en-US" dirty="0"/>
              <a:t>対応しなければならない</a:t>
            </a:r>
            <a:r>
              <a:rPr lang="ja-JP" altLang="en-US" dirty="0" smtClean="0"/>
              <a:t>か～</a:t>
            </a:r>
            <a:endParaRPr lang="en-US" altLang="ja-JP" dirty="0"/>
          </a:p>
          <a:p>
            <a:r>
              <a:rPr lang="ja-JP" altLang="en-US" dirty="0">
                <a:solidFill>
                  <a:schemeClr val="bg1">
                    <a:lumMod val="75000"/>
                  </a:schemeClr>
                </a:solidFill>
              </a:rPr>
              <a:t>データの完全性の</a:t>
            </a:r>
            <a:r>
              <a:rPr lang="ja-JP" altLang="en-US" dirty="0" smtClean="0">
                <a:solidFill>
                  <a:schemeClr val="bg1">
                    <a:lumMod val="75000"/>
                  </a:schemeClr>
                </a:solidFill>
              </a:rPr>
              <a:t>イメージと定義</a:t>
            </a:r>
            <a:endParaRPr lang="en-US" altLang="ja-JP" dirty="0">
              <a:solidFill>
                <a:schemeClr val="bg1">
                  <a:lumMod val="75000"/>
                </a:schemeClr>
              </a:solidFill>
            </a:endParaRPr>
          </a:p>
          <a:p>
            <a:r>
              <a:rPr lang="ja-JP" altLang="en-US" dirty="0" smtClean="0">
                <a:solidFill>
                  <a:schemeClr val="bg1">
                    <a:lumMod val="75000"/>
                  </a:schemeClr>
                </a:solidFill>
              </a:rPr>
              <a:t>データガバナンスシステム</a:t>
            </a:r>
            <a:endParaRPr lang="en-US" altLang="ja-JP" dirty="0">
              <a:solidFill>
                <a:schemeClr val="bg1">
                  <a:lumMod val="75000"/>
                </a:schemeClr>
              </a:solidFill>
            </a:endParaRPr>
          </a:p>
          <a:p>
            <a:r>
              <a:rPr lang="ja-JP" altLang="en-US" dirty="0" smtClean="0">
                <a:solidFill>
                  <a:schemeClr val="bg1">
                    <a:lumMod val="75000"/>
                  </a:schemeClr>
                </a:solidFill>
              </a:rPr>
              <a:t>組織の影響</a:t>
            </a:r>
            <a:endParaRPr lang="en-US" altLang="ja-JP" dirty="0">
              <a:solidFill>
                <a:schemeClr val="bg1">
                  <a:lumMod val="75000"/>
                </a:schemeClr>
              </a:solidFill>
            </a:endParaRPr>
          </a:p>
          <a:p>
            <a:pPr lvl="1"/>
            <a:r>
              <a:rPr lang="ja-JP" altLang="en-US" dirty="0" smtClean="0">
                <a:solidFill>
                  <a:schemeClr val="bg1">
                    <a:lumMod val="75000"/>
                  </a:schemeClr>
                </a:solidFill>
              </a:rPr>
              <a:t>一般事項</a:t>
            </a:r>
            <a:endParaRPr lang="en-US" altLang="ja-JP" dirty="0" smtClean="0">
              <a:solidFill>
                <a:schemeClr val="bg1">
                  <a:lumMod val="75000"/>
                </a:schemeClr>
              </a:solidFill>
            </a:endParaRPr>
          </a:p>
          <a:p>
            <a:pPr lvl="1"/>
            <a:r>
              <a:rPr lang="ja-JP" altLang="en-US" dirty="0" smtClean="0">
                <a:solidFill>
                  <a:schemeClr val="bg1">
                    <a:lumMod val="75000"/>
                  </a:schemeClr>
                </a:solidFill>
              </a:rPr>
              <a:t>倫理規範とクオリティカルチャー</a:t>
            </a:r>
            <a:endParaRPr lang="en-US" altLang="ja-JP" dirty="0" smtClean="0">
              <a:solidFill>
                <a:schemeClr val="bg1">
                  <a:lumMod val="75000"/>
                </a:schemeClr>
              </a:solidFill>
            </a:endParaRPr>
          </a:p>
          <a:p>
            <a:pPr lvl="1"/>
            <a:r>
              <a:rPr lang="en-US" altLang="ja-JP" dirty="0" smtClean="0">
                <a:solidFill>
                  <a:schemeClr val="bg1">
                    <a:lumMod val="75000"/>
                  </a:schemeClr>
                </a:solidFill>
              </a:rPr>
              <a:t>PQS</a:t>
            </a:r>
            <a:r>
              <a:rPr lang="ja-JP" altLang="en-US" dirty="0" smtClean="0">
                <a:solidFill>
                  <a:schemeClr val="bg1">
                    <a:lumMod val="75000"/>
                  </a:schemeClr>
                </a:solidFill>
              </a:rPr>
              <a:t>の要素</a:t>
            </a:r>
            <a:endParaRPr kumimoji="1" lang="ja-JP" altLang="en-US" dirty="0">
              <a:solidFill>
                <a:schemeClr val="bg1">
                  <a:lumMod val="75000"/>
                </a:schemeClr>
              </a:solidFill>
            </a:endParaRPr>
          </a:p>
        </p:txBody>
      </p:sp>
    </p:spTree>
    <p:extLst>
      <p:ext uri="{BB962C8B-B14F-4D97-AF65-F5344CB8AC3E}">
        <p14:creationId xmlns:p14="http://schemas.microsoft.com/office/powerpoint/2010/main" val="27871093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倫理規範と方針</a:t>
            </a:r>
          </a:p>
        </p:txBody>
      </p:sp>
      <p:sp>
        <p:nvSpPr>
          <p:cNvPr id="9" name="横巻き 8"/>
          <p:cNvSpPr/>
          <p:nvPr/>
        </p:nvSpPr>
        <p:spPr>
          <a:xfrm>
            <a:off x="6563033" y="365125"/>
            <a:ext cx="5539892" cy="6173888"/>
          </a:xfrm>
          <a:prstGeom prst="horizontalScroll">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2400" b="1" dirty="0"/>
              <a:t>ポイント</a:t>
            </a:r>
            <a:endParaRPr lang="en-US" altLang="ja-JP" sz="2400" b="1" dirty="0"/>
          </a:p>
          <a:p>
            <a:r>
              <a:rPr lang="ja-JP" altLang="en-US" sz="2400" b="1" dirty="0"/>
              <a:t>経営陣は以下を理解する必要がある</a:t>
            </a:r>
            <a:endParaRPr lang="en-US" altLang="ja-JP" sz="2400" b="1" dirty="0"/>
          </a:p>
          <a:p>
            <a:r>
              <a:rPr kumimoji="1" lang="ja-JP" altLang="en-US" sz="2400" b="1" dirty="0"/>
              <a:t>・価値、倫理、行動に関する規範の文書化</a:t>
            </a:r>
            <a:endParaRPr kumimoji="1" lang="en-US" altLang="ja-JP" sz="2400" b="1" dirty="0"/>
          </a:p>
          <a:p>
            <a:r>
              <a:rPr lang="ja-JP" altLang="en-US" sz="2400" b="1" dirty="0"/>
              <a:t>・データの完全性、製品品質の確保</a:t>
            </a:r>
            <a:r>
              <a:rPr lang="ja-JP" altLang="en-US" sz="2400" b="1" dirty="0" smtClean="0"/>
              <a:t>、患者さんの</a:t>
            </a:r>
            <a:r>
              <a:rPr lang="ja-JP" altLang="en-US" sz="2400" b="1" dirty="0"/>
              <a:t>安全に関する従業員の役割と重要性の周知</a:t>
            </a:r>
            <a:endParaRPr lang="en-US" altLang="ja-JP" sz="2400" b="1" dirty="0"/>
          </a:p>
          <a:p>
            <a:r>
              <a:rPr lang="ja-JP" altLang="en-US" sz="2400" b="1" dirty="0"/>
              <a:t>・行動規範へのデータの完全性に対して好ましくない行為の例示とそのような行為に対する対処</a:t>
            </a:r>
            <a:endParaRPr lang="en-US" altLang="ja-JP" sz="2400" b="1" dirty="0"/>
          </a:p>
          <a:p>
            <a:r>
              <a:rPr lang="ja-JP" altLang="en-US" sz="2400" b="1" dirty="0"/>
              <a:t>・</a:t>
            </a:r>
            <a:r>
              <a:rPr lang="ja-JP" altLang="en-US" sz="2400" b="1" dirty="0">
                <a:solidFill>
                  <a:schemeClr val="tx1"/>
                </a:solidFill>
              </a:rPr>
              <a:t>データの完全性に関する内部通報制度の整備</a:t>
            </a:r>
            <a:endParaRPr lang="ja-JP" altLang="en-US" sz="2400" b="1" strike="sngStrike" dirty="0">
              <a:solidFill>
                <a:srgbClr val="FF0000"/>
              </a:solidFill>
            </a:endParaRPr>
          </a:p>
        </p:txBody>
      </p:sp>
      <p:sp>
        <p:nvSpPr>
          <p:cNvPr id="3" name="線吹き出し 2 (枠付き) 2"/>
          <p:cNvSpPr/>
          <p:nvPr/>
        </p:nvSpPr>
        <p:spPr>
          <a:xfrm>
            <a:off x="565949" y="5194385"/>
            <a:ext cx="5384442" cy="1126901"/>
          </a:xfrm>
          <a:prstGeom prst="borderCallout2">
            <a:avLst>
              <a:gd name="adj1" fmla="val 50750"/>
              <a:gd name="adj2" fmla="val -1636"/>
              <a:gd name="adj3" fmla="val 464"/>
              <a:gd name="adj4" fmla="val -4707"/>
              <a:gd name="adj5" fmla="val -49786"/>
              <a:gd name="adj6" fmla="val 4040"/>
            </a:avLst>
          </a:prstGeom>
          <a:ln>
            <a:headEnd type="none" w="med" len="med"/>
            <a:tailEnd type="arrow" w="med" len="med"/>
          </a:ln>
        </p:spPr>
        <p:style>
          <a:lnRef idx="2">
            <a:schemeClr val="accent1"/>
          </a:lnRef>
          <a:fillRef idx="1">
            <a:schemeClr val="lt1"/>
          </a:fillRef>
          <a:effectRef idx="0">
            <a:schemeClr val="accent1"/>
          </a:effectRef>
          <a:fontRef idx="minor">
            <a:schemeClr val="dk1"/>
          </a:fontRef>
        </p:style>
        <p:txBody>
          <a:bodyPr rtlCol="0" anchor="ctr"/>
          <a:lstStyle/>
          <a:p>
            <a:pPr lvl="0" algn="ctr"/>
            <a:r>
              <a:rPr lang="ja-JP" altLang="en-US" sz="2400" dirty="0">
                <a:solidFill>
                  <a:srgbClr val="0070C0"/>
                </a:solidFill>
              </a:rPr>
              <a:t>経営陣の品質に関する哲学を反映し</a:t>
            </a:r>
            <a:r>
              <a:rPr lang="ja-JP" altLang="en-US" sz="2400" dirty="0" smtClean="0">
                <a:solidFill>
                  <a:srgbClr val="0070C0"/>
                </a:solidFill>
              </a:rPr>
              <a:t>、患者さんの</a:t>
            </a:r>
            <a:r>
              <a:rPr lang="ja-JP" altLang="en-US" sz="2400" dirty="0">
                <a:solidFill>
                  <a:srgbClr val="0070C0"/>
                </a:solidFill>
              </a:rPr>
              <a:t>安全と製品品質確保に全従業員が責任を負う信頼環境を構築する</a:t>
            </a:r>
          </a:p>
        </p:txBody>
      </p:sp>
      <p:sp>
        <p:nvSpPr>
          <p:cNvPr id="4" name="スライド番号プレースホルダー 3"/>
          <p:cNvSpPr>
            <a:spLocks noGrp="1"/>
          </p:cNvSpPr>
          <p:nvPr>
            <p:ph type="sldNum" sz="quarter" idx="12"/>
          </p:nvPr>
        </p:nvSpPr>
        <p:spPr/>
        <p:txBody>
          <a:bodyPr/>
          <a:lstStyle/>
          <a:p>
            <a:r>
              <a:rPr lang="ja-JP" altLang="en-US"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fld id="{EA87AE14-B523-440C-92B5-F1BBA3CF7C82}" type="slidenum">
              <a:rPr lang="en-US" altLang="ja-JP" i="1">
                <a:ln>
                  <a:solidFill>
                    <a:schemeClr val="tx1"/>
                  </a:solidFill>
                </a:ln>
                <a:solidFill>
                  <a:srgbClr val="000000"/>
                </a:solidFill>
                <a:latin typeface="HG丸ｺﾞｼｯｸM-PRO" panose="020F0600000000000000" pitchFamily="50" charset="-128"/>
                <a:ea typeface="HG丸ｺﾞｼｯｸM-PRO" panose="020F0600000000000000" pitchFamily="50" charset="-128"/>
              </a:rPr>
              <a:pPr/>
              <a:t>20</a:t>
            </a:fld>
            <a:r>
              <a:rPr lang="ja-JP" altLang="en-US"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r>
              <a:rPr lang="ja-JP" altLang="en-US" b="1" i="1" dirty="0" smtClean="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a:t>
            </a:r>
            <a:endParaRPr lang="en-US" altLang="ja-JP"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pic>
        <p:nvPicPr>
          <p:cNvPr id="6" name="図 5"/>
          <p:cNvPicPr>
            <a:picLocks noChangeAspect="1"/>
          </p:cNvPicPr>
          <p:nvPr/>
        </p:nvPicPr>
        <p:blipFill>
          <a:blip r:embed="rId3"/>
          <a:stretch>
            <a:fillRect/>
          </a:stretch>
        </p:blipFill>
        <p:spPr>
          <a:xfrm>
            <a:off x="165984" y="1780333"/>
            <a:ext cx="6256087" cy="2875726"/>
          </a:xfrm>
          <a:prstGeom prst="rect">
            <a:avLst/>
          </a:prstGeom>
        </p:spPr>
      </p:pic>
    </p:spTree>
    <p:extLst>
      <p:ext uri="{BB962C8B-B14F-4D97-AF65-F5344CB8AC3E}">
        <p14:creationId xmlns:p14="http://schemas.microsoft.com/office/powerpoint/2010/main" val="26468287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クオリティカルチャー</a:t>
            </a:r>
          </a:p>
        </p:txBody>
      </p:sp>
      <p:pic>
        <p:nvPicPr>
          <p:cNvPr id="4" name="図 3"/>
          <p:cNvPicPr>
            <a:picLocks noChangeAspect="1"/>
          </p:cNvPicPr>
          <p:nvPr/>
        </p:nvPicPr>
        <p:blipFill>
          <a:blip r:embed="rId3"/>
          <a:stretch>
            <a:fillRect/>
          </a:stretch>
        </p:blipFill>
        <p:spPr>
          <a:xfrm>
            <a:off x="295889" y="2165631"/>
            <a:ext cx="6084335" cy="2792210"/>
          </a:xfrm>
          <a:prstGeom prst="rect">
            <a:avLst/>
          </a:prstGeom>
        </p:spPr>
      </p:pic>
      <p:sp>
        <p:nvSpPr>
          <p:cNvPr id="6" name="横巻き 5"/>
          <p:cNvSpPr/>
          <p:nvPr/>
        </p:nvSpPr>
        <p:spPr>
          <a:xfrm>
            <a:off x="6489294" y="611855"/>
            <a:ext cx="5539892" cy="5843946"/>
          </a:xfrm>
          <a:prstGeom prst="horizontalScroll">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2400" b="1" dirty="0"/>
              <a:t>ポイント</a:t>
            </a:r>
            <a:endParaRPr lang="en-US" altLang="ja-JP" sz="2400" b="1" dirty="0"/>
          </a:p>
          <a:p>
            <a:r>
              <a:rPr lang="ja-JP" altLang="en-US" sz="2400" b="1" dirty="0"/>
              <a:t>経営陣は以下を理解する必要がある</a:t>
            </a:r>
            <a:endParaRPr lang="en-US" altLang="ja-JP" sz="2400" b="1" dirty="0"/>
          </a:p>
          <a:p>
            <a:r>
              <a:rPr kumimoji="1" lang="ja-JP" altLang="en-US" sz="2400" b="1" dirty="0"/>
              <a:t>・クオリティカルチャーの醸成</a:t>
            </a:r>
            <a:endParaRPr kumimoji="1" lang="en-US" altLang="ja-JP" sz="2400" b="1" dirty="0"/>
          </a:p>
          <a:p>
            <a:r>
              <a:rPr lang="ja-JP" altLang="en-US" sz="2400" b="1" dirty="0"/>
              <a:t>・</a:t>
            </a:r>
            <a:r>
              <a:rPr lang="ja-JP" altLang="en-US" sz="2400" b="1" dirty="0">
                <a:solidFill>
                  <a:schemeClr val="tx1"/>
                </a:solidFill>
              </a:rPr>
              <a:t>すべての階層の従業員間で情報が共有できる組織的な報告構造</a:t>
            </a:r>
            <a:endParaRPr lang="en-US" altLang="ja-JP" sz="2400" b="1" dirty="0">
              <a:solidFill>
                <a:schemeClr val="tx1"/>
              </a:solidFill>
            </a:endParaRPr>
          </a:p>
          <a:p>
            <a:r>
              <a:rPr lang="ja-JP" altLang="en-US" sz="2400" b="1" dirty="0">
                <a:solidFill>
                  <a:schemeClr val="tx1"/>
                </a:solidFill>
              </a:rPr>
              <a:t>・クオリティカルチャーの醸成に対する経営陣自らの関与</a:t>
            </a:r>
            <a:endParaRPr lang="en-US" altLang="ja-JP" sz="2400" b="1" dirty="0">
              <a:solidFill>
                <a:schemeClr val="tx1"/>
              </a:solidFill>
            </a:endParaRPr>
          </a:p>
        </p:txBody>
      </p:sp>
      <p:sp>
        <p:nvSpPr>
          <p:cNvPr id="7" name="線吹き出し 2 (枠付き) 6"/>
          <p:cNvSpPr/>
          <p:nvPr/>
        </p:nvSpPr>
        <p:spPr>
          <a:xfrm>
            <a:off x="645835" y="5328900"/>
            <a:ext cx="5252689" cy="1126901"/>
          </a:xfrm>
          <a:prstGeom prst="borderCallout2">
            <a:avLst>
              <a:gd name="adj1" fmla="val 50750"/>
              <a:gd name="adj2" fmla="val -1636"/>
              <a:gd name="adj3" fmla="val -20107"/>
              <a:gd name="adj4" fmla="val -6914"/>
              <a:gd name="adj5" fmla="val -80643"/>
              <a:gd name="adj6" fmla="val 4291"/>
            </a:avLst>
          </a:prstGeom>
          <a:ln>
            <a:headEnd type="none" w="med" len="med"/>
            <a:tailEnd type="arrow" w="med" len="med"/>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a:solidFill>
                  <a:srgbClr val="0070C0"/>
                </a:solidFill>
              </a:rPr>
              <a:t>すべての従業員が失敗やミスを自由に伝達できる透明でオープンな職場</a:t>
            </a:r>
          </a:p>
        </p:txBody>
      </p:sp>
      <p:sp>
        <p:nvSpPr>
          <p:cNvPr id="3" name="スライド番号プレースホルダー 2"/>
          <p:cNvSpPr>
            <a:spLocks noGrp="1"/>
          </p:cNvSpPr>
          <p:nvPr>
            <p:ph type="sldNum" sz="quarter" idx="12"/>
          </p:nvPr>
        </p:nvSpPr>
        <p:spPr/>
        <p:txBody>
          <a:bodyPr/>
          <a:lstStyle/>
          <a:p>
            <a:pPr>
              <a:defRPr/>
            </a:pPr>
            <a:r>
              <a:rPr lang="ja-JP" altLang="en-US"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fld id="{EA87AE14-B523-440C-92B5-F1BBA3CF7C82}" type="slidenum">
              <a:rPr lang="en-US" altLang="ja-JP" i="1">
                <a:ln>
                  <a:solidFill>
                    <a:schemeClr val="tx1"/>
                  </a:solidFill>
                </a:ln>
                <a:solidFill>
                  <a:srgbClr val="000000"/>
                </a:solidFill>
                <a:latin typeface="HG丸ｺﾞｼｯｸM-PRO" panose="020F0600000000000000" pitchFamily="50" charset="-128"/>
                <a:ea typeface="HG丸ｺﾞｼｯｸM-PRO" panose="020F0600000000000000" pitchFamily="50" charset="-128"/>
              </a:rPr>
              <a:pPr>
                <a:defRPr/>
              </a:pPr>
              <a:t>21</a:t>
            </a:fld>
            <a:r>
              <a:rPr lang="ja-JP" altLang="en-US"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endParaRPr lang="en-US" altLang="ja-JP"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7039550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en-US" altLang="ja-JP" dirty="0" smtClean="0"/>
              <a:t>PQS</a:t>
            </a:r>
            <a:r>
              <a:rPr lang="ja-JP" altLang="en-US" dirty="0" smtClean="0"/>
              <a:t>の要素：品質リスクマネジメント</a:t>
            </a:r>
            <a:endParaRPr kumimoji="1" lang="ja-JP" altLang="en-US" dirty="0"/>
          </a:p>
        </p:txBody>
      </p:sp>
      <p:pic>
        <p:nvPicPr>
          <p:cNvPr id="7" name="図 6"/>
          <p:cNvPicPr>
            <a:picLocks noChangeAspect="1"/>
          </p:cNvPicPr>
          <p:nvPr/>
        </p:nvPicPr>
        <p:blipFill>
          <a:blip r:embed="rId3"/>
          <a:stretch>
            <a:fillRect/>
          </a:stretch>
        </p:blipFill>
        <p:spPr>
          <a:xfrm>
            <a:off x="295888" y="2165271"/>
            <a:ext cx="6084335" cy="2798307"/>
          </a:xfrm>
          <a:prstGeom prst="rect">
            <a:avLst/>
          </a:prstGeom>
        </p:spPr>
      </p:pic>
      <p:sp>
        <p:nvSpPr>
          <p:cNvPr id="9" name="横巻き 8"/>
          <p:cNvSpPr/>
          <p:nvPr/>
        </p:nvSpPr>
        <p:spPr>
          <a:xfrm>
            <a:off x="6489294" y="611855"/>
            <a:ext cx="5539892" cy="5843946"/>
          </a:xfrm>
          <a:prstGeom prst="horizontalScroll">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2400" b="1" dirty="0"/>
              <a:t>ポイント</a:t>
            </a:r>
            <a:endParaRPr lang="en-US" altLang="ja-JP" sz="2400" b="1" dirty="0"/>
          </a:p>
          <a:p>
            <a:r>
              <a:rPr lang="ja-JP" altLang="en-US" sz="2400" b="1" dirty="0"/>
              <a:t>経営陣は以下を理解する必要がある</a:t>
            </a:r>
            <a:endParaRPr lang="en-US" altLang="ja-JP" sz="2400" b="1" dirty="0"/>
          </a:p>
          <a:p>
            <a:r>
              <a:rPr lang="ja-JP" altLang="en-US" sz="2400" b="1" dirty="0"/>
              <a:t>・品質リスクマネジメントと</a:t>
            </a:r>
            <a:r>
              <a:rPr lang="ja-JP" altLang="en-US" sz="2400" b="1" dirty="0">
                <a:solidFill>
                  <a:schemeClr val="tx1"/>
                </a:solidFill>
              </a:rPr>
              <a:t>適正データ管理基準の</a:t>
            </a:r>
            <a:r>
              <a:rPr lang="en-US" altLang="ja-JP" sz="2400" b="1" dirty="0">
                <a:solidFill>
                  <a:schemeClr val="tx1"/>
                </a:solidFill>
              </a:rPr>
              <a:t>PQS</a:t>
            </a:r>
            <a:r>
              <a:rPr lang="ja-JP" altLang="en-US" sz="2400" b="1" dirty="0" err="1">
                <a:solidFill>
                  <a:schemeClr val="tx1"/>
                </a:solidFill>
              </a:rPr>
              <a:t>への</a:t>
            </a:r>
            <a:r>
              <a:rPr lang="ja-JP" altLang="en-US" sz="2400" b="1" dirty="0">
                <a:solidFill>
                  <a:schemeClr val="tx1"/>
                </a:solidFill>
              </a:rPr>
              <a:t>適</a:t>
            </a:r>
            <a:r>
              <a:rPr lang="ja-JP" altLang="en-US" sz="2400" b="1" dirty="0"/>
              <a:t>用</a:t>
            </a:r>
            <a:endParaRPr lang="en-US" altLang="ja-JP" sz="2400" b="1" dirty="0"/>
          </a:p>
          <a:p>
            <a:r>
              <a:rPr lang="ja-JP" altLang="en-US" sz="2400" b="1" dirty="0"/>
              <a:t>・</a:t>
            </a:r>
            <a:r>
              <a:rPr lang="en-US" altLang="ja-JP" sz="2400" b="1" dirty="0"/>
              <a:t>PQS</a:t>
            </a:r>
            <a:r>
              <a:rPr lang="ja-JP" altLang="en-US" sz="2400" b="1" dirty="0">
                <a:solidFill>
                  <a:schemeClr val="tx1"/>
                </a:solidFill>
              </a:rPr>
              <a:t>を発展させること</a:t>
            </a:r>
            <a:r>
              <a:rPr lang="ja-JP" altLang="en-US" sz="2400" b="1" dirty="0"/>
              <a:t>で複雑なデータの生成に関する問題に対応</a:t>
            </a:r>
            <a:endParaRPr lang="en-US" altLang="ja-JP" sz="2400" b="1" dirty="0"/>
          </a:p>
          <a:p>
            <a:r>
              <a:rPr lang="ja-JP" altLang="en-US" sz="2400" b="1" dirty="0"/>
              <a:t>・</a:t>
            </a:r>
            <a:r>
              <a:rPr lang="en-US" altLang="ja-JP" sz="2400" b="1" dirty="0"/>
              <a:t>PQS</a:t>
            </a:r>
            <a:r>
              <a:rPr lang="ja-JP" altLang="en-US" sz="2400" b="1" dirty="0"/>
              <a:t>はデータの完全性の</a:t>
            </a:r>
            <a:r>
              <a:rPr lang="ja-JP" altLang="en-US" sz="2400" b="1" dirty="0">
                <a:solidFill>
                  <a:schemeClr val="tx1"/>
                </a:solidFill>
              </a:rPr>
              <a:t>リスク</a:t>
            </a:r>
            <a:r>
              <a:rPr lang="ja-JP" altLang="en-US" sz="2400" b="1" dirty="0"/>
              <a:t>を防止</a:t>
            </a:r>
            <a:r>
              <a:rPr lang="en-US" altLang="ja-JP" sz="2400" b="1" dirty="0"/>
              <a:t>/</a:t>
            </a:r>
            <a:r>
              <a:rPr lang="ja-JP" altLang="en-US" sz="2400" b="1" dirty="0"/>
              <a:t>検出</a:t>
            </a:r>
            <a:r>
              <a:rPr lang="en-US" altLang="ja-JP" sz="2400" b="1" dirty="0"/>
              <a:t>/</a:t>
            </a:r>
            <a:r>
              <a:rPr lang="ja-JP" altLang="en-US" sz="2400" b="1" dirty="0"/>
              <a:t>修正できること</a:t>
            </a:r>
            <a:endParaRPr lang="en-US" altLang="ja-JP" sz="2400" b="1" dirty="0"/>
          </a:p>
        </p:txBody>
      </p:sp>
      <p:sp>
        <p:nvSpPr>
          <p:cNvPr id="5" name="線吹き出し 2 (枠付き) 4"/>
          <p:cNvSpPr/>
          <p:nvPr/>
        </p:nvSpPr>
        <p:spPr>
          <a:xfrm>
            <a:off x="711710" y="5200111"/>
            <a:ext cx="5252689" cy="1126901"/>
          </a:xfrm>
          <a:prstGeom prst="borderCallout2">
            <a:avLst>
              <a:gd name="adj1" fmla="val 50750"/>
              <a:gd name="adj2" fmla="val -1636"/>
              <a:gd name="adj3" fmla="val -58965"/>
              <a:gd name="adj4" fmla="val -8875"/>
              <a:gd name="adj5" fmla="val -170929"/>
              <a:gd name="adj6" fmla="val -5026"/>
            </a:avLst>
          </a:prstGeom>
          <a:ln>
            <a:headEnd type="none" w="med" len="med"/>
            <a:tailEnd type="arrow" w="med" len="med"/>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a:solidFill>
                  <a:srgbClr val="0070C0"/>
                </a:solidFill>
              </a:rPr>
              <a:t>品質リスクマネジメントと適正データ管理基準</a:t>
            </a:r>
            <a:r>
              <a:rPr lang="en-US" altLang="ja-JP" sz="2400" dirty="0">
                <a:solidFill>
                  <a:srgbClr val="0070C0"/>
                </a:solidFill>
              </a:rPr>
              <a:t> (good data management practices)</a:t>
            </a:r>
            <a:r>
              <a:rPr lang="ja-JP" altLang="en-US" sz="2400" dirty="0">
                <a:solidFill>
                  <a:srgbClr val="0070C0"/>
                </a:solidFill>
              </a:rPr>
              <a:t>を</a:t>
            </a:r>
            <a:r>
              <a:rPr lang="en-US" altLang="ja-JP" sz="2400" dirty="0">
                <a:solidFill>
                  <a:srgbClr val="0070C0"/>
                </a:solidFill>
              </a:rPr>
              <a:t>PQS</a:t>
            </a:r>
            <a:r>
              <a:rPr lang="ja-JP" altLang="en-US" sz="2400" dirty="0">
                <a:solidFill>
                  <a:srgbClr val="0070C0"/>
                </a:solidFill>
              </a:rPr>
              <a:t>に適用する</a:t>
            </a:r>
          </a:p>
        </p:txBody>
      </p:sp>
      <p:sp>
        <p:nvSpPr>
          <p:cNvPr id="3" name="スライド番号プレースホルダー 2"/>
          <p:cNvSpPr>
            <a:spLocks noGrp="1"/>
          </p:cNvSpPr>
          <p:nvPr>
            <p:ph type="sldNum" sz="quarter" idx="12"/>
          </p:nvPr>
        </p:nvSpPr>
        <p:spPr/>
        <p:txBody>
          <a:bodyPr/>
          <a:lstStyle/>
          <a:p>
            <a:r>
              <a:rPr lang="ja-JP" altLang="en-US"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fld id="{EA87AE14-B523-440C-92B5-F1BBA3CF7C82}" type="slidenum">
              <a:rPr lang="en-US" altLang="ja-JP" i="1">
                <a:ln>
                  <a:solidFill>
                    <a:schemeClr val="tx1"/>
                  </a:solidFill>
                </a:ln>
                <a:solidFill>
                  <a:srgbClr val="000000"/>
                </a:solidFill>
                <a:latin typeface="HG丸ｺﾞｼｯｸM-PRO" panose="020F0600000000000000" pitchFamily="50" charset="-128"/>
                <a:ea typeface="HG丸ｺﾞｼｯｸM-PRO" panose="020F0600000000000000" pitchFamily="50" charset="-128"/>
              </a:rPr>
              <a:pPr/>
              <a:t>22</a:t>
            </a:fld>
            <a:r>
              <a:rPr lang="ja-JP" altLang="en-US"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r>
              <a:rPr lang="ja-JP" altLang="en-US" b="1" i="1" dirty="0" smtClean="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a:t>
            </a:r>
            <a:endParaRPr lang="en-US" altLang="ja-JP"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6274270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PQS</a:t>
            </a:r>
            <a:r>
              <a:rPr kumimoji="1" lang="ja-JP" altLang="en-US" dirty="0" smtClean="0"/>
              <a:t>の要素：品質</a:t>
            </a:r>
            <a:r>
              <a:rPr kumimoji="1" lang="ja-JP" altLang="en-US" dirty="0"/>
              <a:t>メトリクスの定期的レビュー</a:t>
            </a:r>
          </a:p>
        </p:txBody>
      </p:sp>
      <p:sp>
        <p:nvSpPr>
          <p:cNvPr id="9" name="横巻き 8"/>
          <p:cNvSpPr/>
          <p:nvPr/>
        </p:nvSpPr>
        <p:spPr>
          <a:xfrm>
            <a:off x="6504039" y="788835"/>
            <a:ext cx="5539892" cy="5843946"/>
          </a:xfrm>
          <a:prstGeom prst="horizontalScroll">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2400" b="1" dirty="0"/>
              <a:t>ポイント</a:t>
            </a:r>
            <a:endParaRPr lang="en-US" altLang="ja-JP" sz="2400" b="1" dirty="0"/>
          </a:p>
          <a:p>
            <a:r>
              <a:rPr lang="ja-JP" altLang="en-US" sz="2400" b="1" dirty="0"/>
              <a:t>経営陣は以下を理解する必要がある</a:t>
            </a:r>
            <a:endParaRPr lang="en-US" altLang="ja-JP" sz="2400" b="1" dirty="0"/>
          </a:p>
          <a:p>
            <a:r>
              <a:rPr lang="ja-JP" altLang="en-US" sz="2400" b="1" dirty="0"/>
              <a:t>・</a:t>
            </a:r>
            <a:r>
              <a:rPr lang="ja-JP" altLang="en-US" sz="2400" b="1" dirty="0">
                <a:solidFill>
                  <a:schemeClr val="tx1"/>
                </a:solidFill>
              </a:rPr>
              <a:t>パフォーマンスインジケーターの</a:t>
            </a:r>
            <a:r>
              <a:rPr lang="ja-JP" altLang="en-US" sz="2400" b="1" dirty="0"/>
              <a:t>定期的レビュー及び、重大事象の特定・上申・対処</a:t>
            </a:r>
            <a:endParaRPr lang="en-US" altLang="ja-JP" sz="2400" b="1" dirty="0"/>
          </a:p>
          <a:p>
            <a:r>
              <a:rPr lang="ja-JP" altLang="en-US" sz="2400" b="1" dirty="0"/>
              <a:t>・データの完全性の優先度を下げないような適切</a:t>
            </a:r>
            <a:r>
              <a:rPr lang="ja-JP" altLang="en-US" sz="2400" b="1" dirty="0">
                <a:solidFill>
                  <a:schemeClr val="tx1"/>
                </a:solidFill>
              </a:rPr>
              <a:t>なパフォーマンスインジケーターの</a:t>
            </a:r>
            <a:r>
              <a:rPr lang="ja-JP" altLang="en-US" sz="2400" b="1" dirty="0"/>
              <a:t>選定</a:t>
            </a:r>
            <a:endParaRPr lang="en-US" altLang="ja-JP" sz="2400" b="1" dirty="0"/>
          </a:p>
          <a:p>
            <a:r>
              <a:rPr lang="ja-JP" altLang="en-US" sz="2400" b="1" dirty="0"/>
              <a:t>・品質部門長による上級経営陣へのリスクの直接伝達</a:t>
            </a:r>
            <a:endParaRPr lang="en-US" altLang="ja-JP" sz="2400" b="1" dirty="0"/>
          </a:p>
        </p:txBody>
      </p:sp>
      <p:sp>
        <p:nvSpPr>
          <p:cNvPr id="6" name="線吹き出し 2 (枠付き) 5"/>
          <p:cNvSpPr/>
          <p:nvPr/>
        </p:nvSpPr>
        <p:spPr>
          <a:xfrm>
            <a:off x="542804" y="5313112"/>
            <a:ext cx="5252689" cy="1126901"/>
          </a:xfrm>
          <a:prstGeom prst="borderCallout2">
            <a:avLst>
              <a:gd name="adj1" fmla="val 50750"/>
              <a:gd name="adj2" fmla="val -1636"/>
              <a:gd name="adj3" fmla="val -55536"/>
              <a:gd name="adj4" fmla="val -6178"/>
              <a:gd name="adj5" fmla="val -148072"/>
              <a:gd name="adj6" fmla="val 13363"/>
            </a:avLst>
          </a:prstGeom>
          <a:ln>
            <a:headEnd type="none" w="med" len="med"/>
            <a:tailEnd type="arrow" w="med" len="med"/>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a:solidFill>
                  <a:srgbClr val="0070C0"/>
                </a:solidFill>
              </a:rPr>
              <a:t>経営陣</a:t>
            </a:r>
            <a:r>
              <a:rPr lang="ja-JP" altLang="en-US" sz="2400" dirty="0" smtClean="0">
                <a:solidFill>
                  <a:srgbClr val="0070C0"/>
                </a:solidFill>
              </a:rPr>
              <a:t>が品質メトリクスを</a:t>
            </a:r>
            <a:r>
              <a:rPr lang="ja-JP" altLang="en-US" sz="2400" dirty="0">
                <a:solidFill>
                  <a:srgbClr val="0070C0"/>
                </a:solidFill>
              </a:rPr>
              <a:t>定期的にレビューし、重大事象の特定、上申、対処を行う</a:t>
            </a:r>
          </a:p>
        </p:txBody>
      </p:sp>
      <p:sp>
        <p:nvSpPr>
          <p:cNvPr id="3" name="スライド番号プレースホルダー 2"/>
          <p:cNvSpPr>
            <a:spLocks noGrp="1"/>
          </p:cNvSpPr>
          <p:nvPr>
            <p:ph type="sldNum" sz="quarter" idx="12"/>
          </p:nvPr>
        </p:nvSpPr>
        <p:spPr/>
        <p:txBody>
          <a:bodyPr/>
          <a:lstStyle/>
          <a:p>
            <a:r>
              <a:rPr lang="ja-JP" altLang="en-US"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fld id="{EA87AE14-B523-440C-92B5-F1BBA3CF7C82}" type="slidenum">
              <a:rPr lang="en-US" altLang="ja-JP" i="1">
                <a:ln>
                  <a:solidFill>
                    <a:schemeClr val="tx1"/>
                  </a:solidFill>
                </a:ln>
                <a:solidFill>
                  <a:srgbClr val="000000"/>
                </a:solidFill>
                <a:latin typeface="HG丸ｺﾞｼｯｸM-PRO" panose="020F0600000000000000" pitchFamily="50" charset="-128"/>
                <a:ea typeface="HG丸ｺﾞｼｯｸM-PRO" panose="020F0600000000000000" pitchFamily="50" charset="-128"/>
              </a:rPr>
              <a:pPr/>
              <a:t>23</a:t>
            </a:fld>
            <a:r>
              <a:rPr lang="ja-JP" altLang="en-US"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r>
              <a:rPr lang="ja-JP" altLang="en-US" b="1" i="1" dirty="0" smtClean="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a:t>
            </a:r>
            <a:endParaRPr lang="en-US" altLang="ja-JP"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pic>
        <p:nvPicPr>
          <p:cNvPr id="4" name="図 3"/>
          <p:cNvPicPr>
            <a:picLocks noChangeAspect="1"/>
          </p:cNvPicPr>
          <p:nvPr/>
        </p:nvPicPr>
        <p:blipFill>
          <a:blip r:embed="rId3"/>
          <a:stretch>
            <a:fillRect/>
          </a:stretch>
        </p:blipFill>
        <p:spPr>
          <a:xfrm>
            <a:off x="282436" y="2060828"/>
            <a:ext cx="6114029" cy="2810427"/>
          </a:xfrm>
          <a:prstGeom prst="rect">
            <a:avLst/>
          </a:prstGeom>
        </p:spPr>
      </p:pic>
    </p:spTree>
    <p:extLst>
      <p:ext uri="{BB962C8B-B14F-4D97-AF65-F5344CB8AC3E}">
        <p14:creationId xmlns:p14="http://schemas.microsoft.com/office/powerpoint/2010/main" val="40114855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PQS</a:t>
            </a:r>
            <a:r>
              <a:rPr lang="ja-JP" altLang="en-US" dirty="0"/>
              <a:t>の要素：リソース</a:t>
            </a:r>
            <a:r>
              <a:rPr kumimoji="1" lang="ja-JP" altLang="en-US" dirty="0"/>
              <a:t>の</a:t>
            </a:r>
            <a:r>
              <a:rPr lang="ja-JP" altLang="en-US" dirty="0"/>
              <a:t>分配</a:t>
            </a:r>
            <a:endParaRPr kumimoji="1" lang="ja-JP" altLang="en-US" dirty="0"/>
          </a:p>
        </p:txBody>
      </p:sp>
      <p:sp>
        <p:nvSpPr>
          <p:cNvPr id="4" name="線吹き出し 2 (枠付き) 3"/>
          <p:cNvSpPr/>
          <p:nvPr/>
        </p:nvSpPr>
        <p:spPr>
          <a:xfrm>
            <a:off x="542804" y="5313112"/>
            <a:ext cx="5252689" cy="1126901"/>
          </a:xfrm>
          <a:prstGeom prst="borderCallout2">
            <a:avLst>
              <a:gd name="adj1" fmla="val 54179"/>
              <a:gd name="adj2" fmla="val 101587"/>
              <a:gd name="adj3" fmla="val -77250"/>
              <a:gd name="adj4" fmla="val 109795"/>
              <a:gd name="adj5" fmla="val -154929"/>
              <a:gd name="adj6" fmla="val 89616"/>
            </a:avLst>
          </a:prstGeom>
          <a:ln>
            <a:headEnd type="none" w="med" len="med"/>
            <a:tailEnd type="arrow" w="med" len="med"/>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a:solidFill>
                  <a:srgbClr val="0070C0"/>
                </a:solidFill>
              </a:rPr>
              <a:t>従業員がデータの完全性を継続的に管理できるように、適切なリソースを分配する</a:t>
            </a:r>
          </a:p>
        </p:txBody>
      </p:sp>
      <p:sp>
        <p:nvSpPr>
          <p:cNvPr id="5" name="横巻き 4"/>
          <p:cNvSpPr/>
          <p:nvPr/>
        </p:nvSpPr>
        <p:spPr>
          <a:xfrm>
            <a:off x="6564328" y="638535"/>
            <a:ext cx="5627671" cy="6219465"/>
          </a:xfrm>
          <a:prstGeom prst="horizontalScroll">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2400" b="1" dirty="0"/>
              <a:t>ポイント</a:t>
            </a:r>
            <a:endParaRPr lang="en-US" altLang="ja-JP" sz="2400" b="1" dirty="0"/>
          </a:p>
          <a:p>
            <a:r>
              <a:rPr lang="ja-JP" altLang="en-US" sz="2400" b="1" dirty="0"/>
              <a:t>経営陣は以下を理解する必要がある</a:t>
            </a:r>
            <a:endParaRPr lang="en-US" altLang="ja-JP" sz="2400" b="1" dirty="0"/>
          </a:p>
          <a:p>
            <a:r>
              <a:rPr lang="ja-JP" altLang="en-US" sz="2400" b="1" dirty="0">
                <a:solidFill>
                  <a:schemeClr val="tx1"/>
                </a:solidFill>
              </a:rPr>
              <a:t>・過剰な業務負荷や圧力などによるデータの完全性の問題を発生させないようなリソースの分配</a:t>
            </a:r>
            <a:endParaRPr lang="en-US" altLang="ja-JP" sz="2400" b="1" dirty="0">
              <a:solidFill>
                <a:schemeClr val="tx1"/>
              </a:solidFill>
            </a:endParaRPr>
          </a:p>
          <a:p>
            <a:r>
              <a:rPr lang="ja-JP" altLang="en-US" sz="2400" b="1" dirty="0"/>
              <a:t>・マネジメントのオーバーサイト</a:t>
            </a:r>
            <a:r>
              <a:rPr lang="ja-JP" altLang="en-US" sz="2400" b="1" dirty="0" smtClean="0"/>
              <a:t>、</a:t>
            </a:r>
            <a:endParaRPr lang="en-US" altLang="ja-JP" sz="2400" b="1" dirty="0" smtClean="0"/>
          </a:p>
          <a:p>
            <a:r>
              <a:rPr lang="ja-JP" altLang="en-US" sz="2400" b="1" dirty="0" smtClean="0"/>
              <a:t>ＩＴ</a:t>
            </a:r>
            <a:r>
              <a:rPr lang="ja-JP" altLang="en-US" sz="2400" b="1" dirty="0"/>
              <a:t>サポート等に必要な十分な人員確保</a:t>
            </a:r>
            <a:endParaRPr lang="en-US" altLang="ja-JP" sz="2400" b="1" dirty="0"/>
          </a:p>
          <a:p>
            <a:r>
              <a:rPr lang="ja-JP" altLang="en-US" sz="2400" b="1" dirty="0"/>
              <a:t>・</a:t>
            </a:r>
            <a:r>
              <a:rPr lang="en-US" altLang="ja-JP" sz="2400" b="1" dirty="0" smtClean="0"/>
              <a:t>ALCOA</a:t>
            </a:r>
            <a:r>
              <a:rPr lang="en-US" altLang="ja-JP" sz="2400" b="1" dirty="0"/>
              <a:t>+</a:t>
            </a:r>
            <a:r>
              <a:rPr lang="ja-JP" altLang="en-US" sz="2400" b="1" dirty="0"/>
              <a:t>の遵守及びデータの完全性の</a:t>
            </a:r>
            <a:r>
              <a:rPr lang="ja-JP" altLang="en-US" sz="2400" b="1" dirty="0">
                <a:solidFill>
                  <a:schemeClr val="tx1"/>
                </a:solidFill>
              </a:rPr>
              <a:t>要求事項を実現</a:t>
            </a:r>
            <a:r>
              <a:rPr lang="ja-JP" altLang="en-US" sz="2400" b="1" dirty="0"/>
              <a:t>するために必要な機器、ソフト等の購入と従業員への教育実施</a:t>
            </a:r>
          </a:p>
        </p:txBody>
      </p:sp>
      <p:sp>
        <p:nvSpPr>
          <p:cNvPr id="3" name="スライド番号プレースホルダー 2"/>
          <p:cNvSpPr>
            <a:spLocks noGrp="1"/>
          </p:cNvSpPr>
          <p:nvPr>
            <p:ph type="sldNum" sz="quarter" idx="12"/>
          </p:nvPr>
        </p:nvSpPr>
        <p:spPr/>
        <p:txBody>
          <a:bodyPr/>
          <a:lstStyle/>
          <a:p>
            <a:pPr>
              <a:defRPr/>
            </a:pPr>
            <a:r>
              <a:rPr lang="ja-JP" altLang="en-US"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fld id="{EA87AE14-B523-440C-92B5-F1BBA3CF7C82}" type="slidenum">
              <a:rPr lang="en-US" altLang="ja-JP" i="1">
                <a:ln>
                  <a:solidFill>
                    <a:schemeClr val="tx1"/>
                  </a:solidFill>
                </a:ln>
                <a:solidFill>
                  <a:srgbClr val="000000"/>
                </a:solidFill>
                <a:latin typeface="HG丸ｺﾞｼｯｸM-PRO" panose="020F0600000000000000" pitchFamily="50" charset="-128"/>
                <a:ea typeface="HG丸ｺﾞｼｯｸM-PRO" panose="020F0600000000000000" pitchFamily="50" charset="-128"/>
              </a:rPr>
              <a:pPr>
                <a:defRPr/>
              </a:pPr>
              <a:t>24</a:t>
            </a:fld>
            <a:r>
              <a:rPr lang="ja-JP" altLang="en-US"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endParaRPr lang="en-US" altLang="ja-JP"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pic>
        <p:nvPicPr>
          <p:cNvPr id="7" name="図 6"/>
          <p:cNvPicPr>
            <a:picLocks noChangeAspect="1"/>
          </p:cNvPicPr>
          <p:nvPr/>
        </p:nvPicPr>
        <p:blipFill>
          <a:blip r:embed="rId3"/>
          <a:stretch>
            <a:fillRect/>
          </a:stretch>
        </p:blipFill>
        <p:spPr>
          <a:xfrm>
            <a:off x="95250" y="1961866"/>
            <a:ext cx="6392878" cy="2938605"/>
          </a:xfrm>
          <a:prstGeom prst="rect">
            <a:avLst/>
          </a:prstGeom>
        </p:spPr>
      </p:pic>
    </p:spTree>
    <p:extLst>
      <p:ext uri="{BB962C8B-B14F-4D97-AF65-F5344CB8AC3E}">
        <p14:creationId xmlns:p14="http://schemas.microsoft.com/office/powerpoint/2010/main" val="35349573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PQS</a:t>
            </a:r>
            <a:r>
              <a:rPr lang="ja-JP" altLang="en-US" dirty="0"/>
              <a:t>の要素：データ</a:t>
            </a:r>
            <a:r>
              <a:rPr kumimoji="1" lang="ja-JP" altLang="en-US" dirty="0"/>
              <a:t>の完全性に関する問題の処理</a:t>
            </a:r>
          </a:p>
        </p:txBody>
      </p:sp>
      <p:sp>
        <p:nvSpPr>
          <p:cNvPr id="4" name="線吹き出し 2 (枠付き) 3"/>
          <p:cNvSpPr/>
          <p:nvPr/>
        </p:nvSpPr>
        <p:spPr>
          <a:xfrm>
            <a:off x="717807" y="5222961"/>
            <a:ext cx="5252689" cy="739958"/>
          </a:xfrm>
          <a:prstGeom prst="borderCallout2">
            <a:avLst>
              <a:gd name="adj1" fmla="val 54179"/>
              <a:gd name="adj2" fmla="val 101587"/>
              <a:gd name="adj3" fmla="val -100420"/>
              <a:gd name="adj4" fmla="val 105806"/>
              <a:gd name="adj5" fmla="val -276470"/>
              <a:gd name="adj6" fmla="val 95955"/>
            </a:avLst>
          </a:prstGeom>
          <a:ln>
            <a:headEnd type="none" w="med" len="med"/>
            <a:tailEnd type="arrow" w="med" len="med"/>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2400" dirty="0">
                <a:solidFill>
                  <a:srgbClr val="0070C0"/>
                </a:solidFill>
              </a:rPr>
              <a:t>ＰＱＳの逸脱として対応する</a:t>
            </a:r>
          </a:p>
        </p:txBody>
      </p:sp>
      <p:sp>
        <p:nvSpPr>
          <p:cNvPr id="7" name="横巻き 6"/>
          <p:cNvSpPr/>
          <p:nvPr/>
        </p:nvSpPr>
        <p:spPr>
          <a:xfrm>
            <a:off x="6504039" y="788835"/>
            <a:ext cx="5539892" cy="5843946"/>
          </a:xfrm>
          <a:prstGeom prst="horizontalScroll">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2400" b="1" dirty="0"/>
              <a:t>ポイント</a:t>
            </a:r>
            <a:endParaRPr lang="en-US" altLang="ja-JP" sz="2400" b="1" dirty="0"/>
          </a:p>
          <a:p>
            <a:r>
              <a:rPr lang="ja-JP" altLang="en-US" sz="2400" b="1" dirty="0"/>
              <a:t>経営陣は以下を理解する必要がある</a:t>
            </a:r>
            <a:endParaRPr lang="en-US" altLang="ja-JP" sz="2400" b="1" dirty="0"/>
          </a:p>
          <a:p>
            <a:r>
              <a:rPr lang="ja-JP" altLang="en-US" sz="2400" b="1" dirty="0">
                <a:solidFill>
                  <a:schemeClr val="tx1"/>
                </a:solidFill>
              </a:rPr>
              <a:t>・製品品質への影響評価は科学的なエビデンスに基づくこと。</a:t>
            </a:r>
            <a:endParaRPr lang="en-US" altLang="ja-JP" sz="2400" b="1" dirty="0">
              <a:solidFill>
                <a:schemeClr val="tx1"/>
              </a:solidFill>
            </a:endParaRPr>
          </a:p>
          <a:p>
            <a:r>
              <a:rPr lang="ja-JP" altLang="en-US" sz="2400" b="1" dirty="0"/>
              <a:t>・データの完全性の欠損は</a:t>
            </a:r>
            <a:r>
              <a:rPr lang="en-US" altLang="ja-JP" sz="2400" b="1" dirty="0"/>
              <a:t>PQS</a:t>
            </a:r>
            <a:r>
              <a:rPr lang="ja-JP" altLang="en-US" sz="2400" b="1" dirty="0"/>
              <a:t>の逸脱として処理され</a:t>
            </a:r>
            <a:r>
              <a:rPr lang="ja-JP" altLang="en-US" sz="2400" b="1" dirty="0">
                <a:solidFill>
                  <a:schemeClr val="tx1"/>
                </a:solidFill>
              </a:rPr>
              <a:t>、根本原因の調査及び</a:t>
            </a:r>
            <a:r>
              <a:rPr lang="en-US" altLang="ja-JP" sz="2400" b="1" dirty="0">
                <a:solidFill>
                  <a:schemeClr val="tx1"/>
                </a:solidFill>
              </a:rPr>
              <a:t>CAPA</a:t>
            </a:r>
            <a:r>
              <a:rPr lang="ja-JP" altLang="en-US" sz="2400" b="1" dirty="0">
                <a:solidFill>
                  <a:schemeClr val="tx1"/>
                </a:solidFill>
              </a:rPr>
              <a:t>が実施されること。</a:t>
            </a:r>
            <a:endParaRPr lang="en-US" altLang="ja-JP" sz="2400" b="1" dirty="0">
              <a:solidFill>
                <a:schemeClr val="tx1"/>
              </a:solidFill>
            </a:endParaRPr>
          </a:p>
          <a:p>
            <a:r>
              <a:rPr lang="ja-JP" altLang="en-US" sz="2400" b="1" dirty="0">
                <a:solidFill>
                  <a:schemeClr val="tx1"/>
                </a:solidFill>
              </a:rPr>
              <a:t>・逸脱の是正措置は、必要に応じて当局への報告、顧客への通知を含むこと。</a:t>
            </a:r>
            <a:endParaRPr lang="en-US" altLang="ja-JP" sz="2400" b="1" dirty="0">
              <a:solidFill>
                <a:schemeClr val="tx1"/>
              </a:solidFill>
            </a:endParaRPr>
          </a:p>
        </p:txBody>
      </p:sp>
      <p:sp>
        <p:nvSpPr>
          <p:cNvPr id="3" name="スライド番号プレースホルダー 2"/>
          <p:cNvSpPr>
            <a:spLocks noGrp="1"/>
          </p:cNvSpPr>
          <p:nvPr>
            <p:ph type="sldNum" sz="quarter" idx="12"/>
          </p:nvPr>
        </p:nvSpPr>
        <p:spPr/>
        <p:txBody>
          <a:bodyPr/>
          <a:lstStyle/>
          <a:p>
            <a:pPr>
              <a:defRPr/>
            </a:pPr>
            <a:r>
              <a:rPr lang="ja-JP" altLang="en-US"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fld id="{EA87AE14-B523-440C-92B5-F1BBA3CF7C82}" type="slidenum">
              <a:rPr lang="en-US" altLang="ja-JP" i="1">
                <a:ln>
                  <a:solidFill>
                    <a:schemeClr val="tx1"/>
                  </a:solidFill>
                </a:ln>
                <a:solidFill>
                  <a:srgbClr val="000000"/>
                </a:solidFill>
                <a:latin typeface="HG丸ｺﾞｼｯｸM-PRO" panose="020F0600000000000000" pitchFamily="50" charset="-128"/>
                <a:ea typeface="HG丸ｺﾞｼｯｸM-PRO" panose="020F0600000000000000" pitchFamily="50" charset="-128"/>
              </a:rPr>
              <a:pPr>
                <a:defRPr/>
              </a:pPr>
              <a:t>25</a:t>
            </a:fld>
            <a:r>
              <a:rPr lang="ja-JP" altLang="en-US"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endParaRPr lang="en-US" altLang="ja-JP"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pic>
        <p:nvPicPr>
          <p:cNvPr id="6" name="図 5"/>
          <p:cNvPicPr>
            <a:picLocks noChangeAspect="1"/>
          </p:cNvPicPr>
          <p:nvPr/>
        </p:nvPicPr>
        <p:blipFill>
          <a:blip r:embed="rId3"/>
          <a:stretch>
            <a:fillRect/>
          </a:stretch>
        </p:blipFill>
        <p:spPr>
          <a:xfrm>
            <a:off x="38100" y="1996099"/>
            <a:ext cx="6355558" cy="2921451"/>
          </a:xfrm>
          <a:prstGeom prst="rect">
            <a:avLst/>
          </a:prstGeom>
        </p:spPr>
      </p:pic>
    </p:spTree>
    <p:extLst>
      <p:ext uri="{BB962C8B-B14F-4D97-AF65-F5344CB8AC3E}">
        <p14:creationId xmlns:p14="http://schemas.microsoft.com/office/powerpoint/2010/main" val="40661076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40" y="11334"/>
            <a:ext cx="12161405" cy="6846665"/>
          </a:xfrm>
          <a:prstGeom prst="rect">
            <a:avLst/>
          </a:prstGeom>
          <a:solidFill>
            <a:schemeClr val="bg1">
              <a:lumMod val="95000"/>
              <a:alpha val="31000"/>
            </a:schemeClr>
          </a:solidFill>
        </p:spPr>
      </p:pic>
      <p:sp>
        <p:nvSpPr>
          <p:cNvPr id="2" name="タイトル 1"/>
          <p:cNvSpPr>
            <a:spLocks noGrp="1"/>
          </p:cNvSpPr>
          <p:nvPr>
            <p:ph type="ctrTitle"/>
          </p:nvPr>
        </p:nvSpPr>
        <p:spPr>
          <a:xfrm>
            <a:off x="2538663" y="286735"/>
            <a:ext cx="7113337" cy="1273597"/>
          </a:xfrm>
          <a:solidFill>
            <a:schemeClr val="bg1">
              <a:alpha val="75000"/>
            </a:schemeClr>
          </a:solidFill>
        </p:spPr>
        <p:txBody>
          <a:bodyPr>
            <a:normAutofit/>
          </a:bodyPr>
          <a:lstStyle/>
          <a:p>
            <a:r>
              <a:rPr kumimoji="1" lang="ja-JP" altLang="en-US" sz="4800" dirty="0" smtClean="0">
                <a:ln>
                  <a:solidFill>
                    <a:srgbClr val="FF0000"/>
                  </a:solidFill>
                </a:ln>
                <a:latin typeface="HG丸ｺﾞｼｯｸM-PRO" panose="020F0600000000000000" pitchFamily="50" charset="-128"/>
                <a:ea typeface="HG丸ｺﾞｼｯｸM-PRO" panose="020F0600000000000000" pitchFamily="50" charset="-128"/>
              </a:rPr>
              <a:t>データの完全性</a:t>
            </a:r>
            <a:r>
              <a:rPr kumimoji="1" lang="ja-JP" altLang="en-US" sz="3600" dirty="0">
                <a:ln>
                  <a:solidFill>
                    <a:srgbClr val="FF0000"/>
                  </a:solidFill>
                </a:ln>
                <a:latin typeface="HG丸ｺﾞｼｯｸM-PRO" panose="020F0600000000000000" pitchFamily="50" charset="-128"/>
                <a:ea typeface="HG丸ｺﾞｼｯｸM-PRO" panose="020F0600000000000000" pitchFamily="50" charset="-128"/>
              </a:rPr>
              <a:t/>
            </a:r>
            <a:br>
              <a:rPr kumimoji="1" lang="ja-JP" altLang="en-US" sz="3600" dirty="0">
                <a:ln>
                  <a:solidFill>
                    <a:srgbClr val="FF0000"/>
                  </a:solidFill>
                </a:ln>
                <a:latin typeface="HG丸ｺﾞｼｯｸM-PRO" panose="020F0600000000000000" pitchFamily="50" charset="-128"/>
                <a:ea typeface="HG丸ｺﾞｼｯｸM-PRO" panose="020F0600000000000000" pitchFamily="50" charset="-128"/>
              </a:rPr>
            </a:br>
            <a:r>
              <a:rPr lang="ja-JP" altLang="en-US" sz="2800" dirty="0">
                <a:ln>
                  <a:solidFill>
                    <a:srgbClr val="FF0000"/>
                  </a:solidFill>
                </a:ln>
              </a:rPr>
              <a:t>～ なぜ対応しなければならないか ～</a:t>
            </a:r>
            <a:endParaRPr kumimoji="1" lang="ja-JP" altLang="en-US" sz="2800" dirty="0">
              <a:ln>
                <a:solidFill>
                  <a:srgbClr val="FF0000"/>
                </a:solidFill>
              </a:ln>
              <a:latin typeface="HG丸ｺﾞｼｯｸM-PRO" panose="020F0600000000000000" pitchFamily="50" charset="-128"/>
              <a:ea typeface="HG丸ｺﾞｼｯｸM-PRO" panose="020F0600000000000000" pitchFamily="50" charset="-128"/>
            </a:endParaRPr>
          </a:p>
        </p:txBody>
      </p:sp>
      <p:sp>
        <p:nvSpPr>
          <p:cNvPr id="20" name="Rectangle 12"/>
          <p:cNvSpPr txBox="1">
            <a:spLocks noChangeArrowheads="1"/>
          </p:cNvSpPr>
          <p:nvPr/>
        </p:nvSpPr>
        <p:spPr bwMode="auto">
          <a:xfrm>
            <a:off x="10424064" y="6387960"/>
            <a:ext cx="1157287"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ja-JP"/>
            </a:defPPr>
            <a:lvl1pPr algn="ctr" rtl="0" fontAlgn="base">
              <a:spcBef>
                <a:spcPct val="0"/>
              </a:spcBef>
              <a:spcAft>
                <a:spcPct val="0"/>
              </a:spcAft>
              <a:defRPr kumimoji="1" sz="1400"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pPr>
              <a:defRPr/>
            </a:pPr>
            <a:r>
              <a:rPr lang="ja-JP" altLang="en-US" sz="1200"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fld id="{EA87AE14-B523-440C-92B5-F1BBA3CF7C82}" type="slidenum">
              <a:rPr lang="en-US" altLang="ja-JP" sz="1200" i="1" smtClean="0">
                <a:ln>
                  <a:solidFill>
                    <a:schemeClr val="tx1"/>
                  </a:solidFill>
                </a:ln>
                <a:solidFill>
                  <a:srgbClr val="000000"/>
                </a:solidFill>
                <a:latin typeface="HG丸ｺﾞｼｯｸM-PRO" panose="020F0600000000000000" pitchFamily="50" charset="-128"/>
                <a:ea typeface="HG丸ｺﾞｼｯｸM-PRO" panose="020F0600000000000000" pitchFamily="50" charset="-128"/>
              </a:rPr>
              <a:t>3</a:t>
            </a:fld>
            <a:r>
              <a:rPr lang="ja-JP" altLang="en-US" sz="1200" b="1" i="1" dirty="0" smtClean="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r>
              <a:rPr lang="ja-JP" altLang="en-US" sz="1200"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a:t>
            </a:r>
            <a:endParaRPr lang="en-US" altLang="ja-JP" sz="1200"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grpSp>
        <p:nvGrpSpPr>
          <p:cNvPr id="8" name="グループ化 7"/>
          <p:cNvGrpSpPr/>
          <p:nvPr/>
        </p:nvGrpSpPr>
        <p:grpSpPr>
          <a:xfrm>
            <a:off x="2133600" y="1951927"/>
            <a:ext cx="8204200" cy="3986046"/>
            <a:chOff x="2133600" y="2625027"/>
            <a:chExt cx="8204200" cy="3986046"/>
          </a:xfrm>
        </p:grpSpPr>
        <p:sp>
          <p:nvSpPr>
            <p:cNvPr id="9" name="角丸四角形 8"/>
            <p:cNvSpPr/>
            <p:nvPr/>
          </p:nvSpPr>
          <p:spPr>
            <a:xfrm>
              <a:off x="7645400" y="6102991"/>
              <a:ext cx="2692400" cy="508081"/>
            </a:xfrm>
            <a:prstGeom prst="roundRect">
              <a:avLst/>
            </a:prstGeom>
            <a:gradFill flip="none" rotWithShape="1">
              <a:gsLst>
                <a:gs pos="0">
                  <a:srgbClr val="FFFF00"/>
                </a:gs>
                <a:gs pos="50000">
                  <a:srgbClr val="FFFFCC"/>
                </a:gs>
                <a:gs pos="100000">
                  <a:schemeClr val="bg1"/>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ln>
                    <a:solidFill>
                      <a:srgbClr val="7030A0"/>
                    </a:solidFill>
                  </a:ln>
                  <a:solidFill>
                    <a:srgbClr val="FF0000"/>
                  </a:solidFill>
                  <a:latin typeface="HG丸ｺﾞｼｯｸM-PRO" panose="020F0600000000000000" pitchFamily="50" charset="-128"/>
                  <a:ea typeface="HG丸ｺﾞｼｯｸM-PRO" panose="020F0600000000000000" pitchFamily="50" charset="-128"/>
                </a:rPr>
                <a:t>医薬品製造販売業者</a:t>
              </a:r>
            </a:p>
          </p:txBody>
        </p:sp>
        <p:sp>
          <p:nvSpPr>
            <p:cNvPr id="10" name="角丸四角形 9"/>
            <p:cNvSpPr/>
            <p:nvPr/>
          </p:nvSpPr>
          <p:spPr>
            <a:xfrm>
              <a:off x="2133600" y="6102992"/>
              <a:ext cx="3253946" cy="508081"/>
            </a:xfrm>
            <a:prstGeom prst="roundRect">
              <a:avLst/>
            </a:prstGeom>
            <a:gradFill flip="none" rotWithShape="1">
              <a:gsLst>
                <a:gs pos="0">
                  <a:srgbClr val="FFFF00"/>
                </a:gs>
                <a:gs pos="50000">
                  <a:srgbClr val="FFFFCC"/>
                </a:gs>
                <a:gs pos="100000">
                  <a:schemeClr val="bg1">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ln>
                    <a:solidFill>
                      <a:srgbClr val="7030A0"/>
                    </a:solidFill>
                  </a:ln>
                  <a:solidFill>
                    <a:srgbClr val="FF0000"/>
                  </a:solidFill>
                  <a:latin typeface="HG丸ｺﾞｼｯｸM-PRO" panose="020F0600000000000000" pitchFamily="50" charset="-128"/>
                  <a:ea typeface="HG丸ｺﾞｼｯｸM-PRO" panose="020F0600000000000000" pitchFamily="50" charset="-128"/>
                </a:rPr>
                <a:t>患者さん･</a:t>
              </a:r>
              <a:r>
                <a:rPr kumimoji="1" lang="ja-JP" altLang="en-US" sz="2000" dirty="0">
                  <a:ln>
                    <a:solidFill>
                      <a:srgbClr val="7030A0"/>
                    </a:solidFill>
                  </a:ln>
                  <a:solidFill>
                    <a:srgbClr val="FF0000"/>
                  </a:solidFill>
                  <a:latin typeface="HG丸ｺﾞｼｯｸM-PRO" panose="020F0600000000000000" pitchFamily="50" charset="-128"/>
                  <a:ea typeface="HG丸ｺﾞｼｯｸM-PRO" panose="020F0600000000000000" pitchFamily="50" charset="-128"/>
                </a:rPr>
                <a:t>医療機関の方々</a:t>
              </a:r>
            </a:p>
          </p:txBody>
        </p:sp>
        <p:pic>
          <p:nvPicPr>
            <p:cNvPr id="15" name="Picture 4" descr="錠剤薬・医療イラスト素材0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4195" y="2787800"/>
              <a:ext cx="1840587" cy="1326269"/>
            </a:xfrm>
            <a:prstGeom prst="rect">
              <a:avLst/>
            </a:prstGeom>
            <a:solidFill>
              <a:schemeClr val="bg1">
                <a:alpha val="50000"/>
              </a:schemeClr>
            </a:solidFill>
            <a:extLst/>
          </p:spPr>
        </p:pic>
        <p:pic>
          <p:nvPicPr>
            <p:cNvPr id="16" name="Picture 2" descr="カプセルタイプの薬・医療イラスト素材"/>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81680" y="2809536"/>
              <a:ext cx="1981907" cy="1428100"/>
            </a:xfrm>
            <a:prstGeom prst="rect">
              <a:avLst/>
            </a:prstGeom>
            <a:solidFill>
              <a:schemeClr val="bg1">
                <a:alpha val="50000"/>
              </a:schemeClr>
            </a:solidFill>
            <a:extLst/>
          </p:spPr>
        </p:pic>
        <p:pic>
          <p:nvPicPr>
            <p:cNvPr id="18" name="Picture 8" descr="シロップ薬のイラスト"/>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70912" y="2804558"/>
              <a:ext cx="1194726" cy="1028749"/>
            </a:xfrm>
            <a:prstGeom prst="rect">
              <a:avLst/>
            </a:prstGeom>
            <a:solidFill>
              <a:schemeClr val="bg1">
                <a:alpha val="50000"/>
              </a:schemeClr>
            </a:solidFill>
            <a:extLst/>
          </p:spPr>
        </p:pic>
        <p:sp>
          <p:nvSpPr>
            <p:cNvPr id="4" name="円/楕円 3"/>
            <p:cNvSpPr/>
            <p:nvPr/>
          </p:nvSpPr>
          <p:spPr>
            <a:xfrm>
              <a:off x="4043340" y="4064642"/>
              <a:ext cx="4319587" cy="1670050"/>
            </a:xfrm>
            <a:prstGeom prst="ellipse">
              <a:avLst/>
            </a:prstGeom>
            <a:gradFill>
              <a:gsLst>
                <a:gs pos="0">
                  <a:schemeClr val="bg1">
                    <a:alpha val="69000"/>
                  </a:schemeClr>
                </a:gs>
                <a:gs pos="50000">
                  <a:srgbClr val="FCB6B6"/>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6000" dirty="0">
                  <a:solidFill>
                    <a:sysClr val="windowText" lastClr="000000"/>
                  </a:solidFill>
                </a:rPr>
                <a:t>　</a:t>
              </a:r>
              <a:r>
                <a:rPr lang="ja-JP" altLang="en-US" sz="6000" dirty="0">
                  <a:ln>
                    <a:solidFill>
                      <a:srgbClr val="7030A0"/>
                    </a:solidFill>
                  </a:ln>
                  <a:solidFill>
                    <a:sysClr val="windowText" lastClr="000000"/>
                  </a:solidFill>
                  <a:latin typeface="HG丸ｺﾞｼｯｸM-PRO" panose="020F0600000000000000" pitchFamily="50" charset="-128"/>
                  <a:ea typeface="HG丸ｺﾞｼｯｸM-PRO" panose="020F0600000000000000" pitchFamily="50" charset="-128"/>
                </a:rPr>
                <a:t>信 頼</a:t>
              </a:r>
            </a:p>
          </p:txBody>
        </p:sp>
        <p:pic>
          <p:nvPicPr>
            <p:cNvPr id="7" name="Picture 2" descr="https://encrypted-tbn2.gstatic.com/images?q=tbn:ANd9GcR5g-U7vhfHgn0ZGAMjftQoOjpt-viycnW48j2e3LsSSAlHsgHAyhTnyA">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21044" y="4122083"/>
              <a:ext cx="1944215" cy="154817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86263" y="4064642"/>
              <a:ext cx="2047875" cy="188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図 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636536" y="3032334"/>
              <a:ext cx="1512841" cy="1061247"/>
            </a:xfrm>
            <a:prstGeom prst="rect">
              <a:avLst/>
            </a:prstGeom>
          </p:spPr>
        </p:pic>
        <p:sp>
          <p:nvSpPr>
            <p:cNvPr id="13" name="上カーブ矢印 12"/>
            <p:cNvSpPr/>
            <p:nvPr/>
          </p:nvSpPr>
          <p:spPr>
            <a:xfrm rot="10800000">
              <a:off x="3819643" y="2625027"/>
              <a:ext cx="4815069" cy="1071314"/>
            </a:xfrm>
            <a:prstGeom prst="curved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Tree>
    <p:extLst>
      <p:ext uri="{BB962C8B-B14F-4D97-AF65-F5344CB8AC3E}">
        <p14:creationId xmlns:p14="http://schemas.microsoft.com/office/powerpoint/2010/main" val="1329461896"/>
      </p:ext>
    </p:extLst>
  </p:cSld>
  <p:clrMapOvr>
    <a:masterClrMapping/>
  </p:clrMapOvr>
  <p:transition spd="med">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18831" y="13252"/>
            <a:ext cx="12162574" cy="6846401"/>
          </a:xfrm>
          <a:prstGeom prst="rect">
            <a:avLst/>
          </a:prstGeom>
          <a:effectLst>
            <a:softEdge rad="1270000"/>
          </a:effectLst>
        </p:spPr>
      </p:pic>
      <p:grpSp>
        <p:nvGrpSpPr>
          <p:cNvPr id="157" name="グループ化 156"/>
          <p:cNvGrpSpPr/>
          <p:nvPr/>
        </p:nvGrpSpPr>
        <p:grpSpPr>
          <a:xfrm>
            <a:off x="90406" y="1220671"/>
            <a:ext cx="12051243" cy="5510309"/>
            <a:chOff x="90406" y="1220671"/>
            <a:chExt cx="12051243" cy="5510309"/>
          </a:xfrm>
        </p:grpSpPr>
        <p:sp>
          <p:nvSpPr>
            <p:cNvPr id="6" name="テキスト ボックス 5"/>
            <p:cNvSpPr txBox="1"/>
            <p:nvPr/>
          </p:nvSpPr>
          <p:spPr>
            <a:xfrm>
              <a:off x="90406" y="1220671"/>
              <a:ext cx="585410" cy="5509200"/>
            </a:xfrm>
            <a:prstGeom prst="rect">
              <a:avLst/>
            </a:prstGeom>
            <a:gradFill>
              <a:gsLst>
                <a:gs pos="0">
                  <a:schemeClr val="accent1">
                    <a:lumMod val="5000"/>
                    <a:lumOff val="95000"/>
                  </a:schemeClr>
                </a:gs>
                <a:gs pos="52000">
                  <a:schemeClr val="accent6">
                    <a:lumMod val="20000"/>
                    <a:lumOff val="80000"/>
                  </a:schemeClr>
                </a:gs>
                <a:gs pos="100000">
                  <a:schemeClr val="bg1"/>
                </a:gs>
              </a:gsLst>
              <a:lin ang="5400000" scaled="1"/>
            </a:gradFill>
          </p:spPr>
          <p:txBody>
            <a:bodyPr wrap="square" rtlCol="0">
              <a:spAutoFit/>
            </a:bodyPr>
            <a:lstStyle/>
            <a:p>
              <a:pPr algn="ctr"/>
              <a:endParaRPr lang="ja-JP" altLang="en-US" sz="3200" dirty="0">
                <a:ln>
                  <a:solidFill>
                    <a:sysClr val="windowText" lastClr="000000"/>
                  </a:solidFill>
                </a:ln>
                <a:latin typeface="HG丸ｺﾞｼｯｸM-PRO" panose="020F0600000000000000" pitchFamily="50" charset="-128"/>
                <a:ea typeface="HG丸ｺﾞｼｯｸM-PRO" panose="020F0600000000000000" pitchFamily="50" charset="-128"/>
              </a:endParaRPr>
            </a:p>
            <a:p>
              <a:pPr algn="ctr"/>
              <a:r>
                <a:rPr lang="ja-JP" altLang="en-US" sz="3200" dirty="0">
                  <a:ln>
                    <a:solidFill>
                      <a:sysClr val="windowText" lastClr="000000"/>
                    </a:solidFill>
                  </a:ln>
                  <a:latin typeface="HG丸ｺﾞｼｯｸM-PRO" panose="020F0600000000000000" pitchFamily="50" charset="-128"/>
                  <a:ea typeface="HG丸ｺﾞｼｯｸM-PRO" panose="020F0600000000000000" pitchFamily="50" charset="-128"/>
                </a:rPr>
                <a:t>品質保証方法の比較</a:t>
              </a:r>
            </a:p>
            <a:p>
              <a:pPr algn="ctr"/>
              <a:endParaRPr kumimoji="1" lang="ja-JP" altLang="en-US" sz="3200" dirty="0">
                <a:latin typeface="HG丸ｺﾞｼｯｸM-PRO" panose="020F0600000000000000" pitchFamily="50" charset="-128"/>
                <a:ea typeface="HG丸ｺﾞｼｯｸM-PRO" panose="020F0600000000000000" pitchFamily="50" charset="-128"/>
              </a:endParaRPr>
            </a:p>
          </p:txBody>
        </p:sp>
        <p:sp>
          <p:nvSpPr>
            <p:cNvPr id="11" name="右矢印 10"/>
            <p:cNvSpPr/>
            <p:nvPr/>
          </p:nvSpPr>
          <p:spPr bwMode="auto">
            <a:xfrm>
              <a:off x="7026986" y="1908347"/>
              <a:ext cx="482477" cy="459181"/>
            </a:xfrm>
            <a:prstGeom prst="rightArrow">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12" name="右矢印 11"/>
            <p:cNvSpPr/>
            <p:nvPr/>
          </p:nvSpPr>
          <p:spPr bwMode="auto">
            <a:xfrm>
              <a:off x="4220819" y="1895095"/>
              <a:ext cx="459694" cy="459181"/>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13" name="テキスト ボックス 102"/>
            <p:cNvSpPr txBox="1">
              <a:spLocks noChangeArrowheads="1"/>
            </p:cNvSpPr>
            <p:nvPr/>
          </p:nvSpPr>
          <p:spPr bwMode="auto">
            <a:xfrm>
              <a:off x="5384750" y="2925216"/>
              <a:ext cx="3446055" cy="32790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000" dirty="0">
                  <a:ln>
                    <a:solidFill>
                      <a:schemeClr val="tx1"/>
                    </a:solidFill>
                  </a:ln>
                  <a:latin typeface="HG丸ｺﾞｼｯｸM-PRO" panose="020F0600000000000000" pitchFamily="50" charset="-128"/>
                  <a:ea typeface="HG丸ｺﾞｼｯｸM-PRO" panose="020F0600000000000000" pitchFamily="50" charset="-128"/>
                </a:rPr>
                <a:t>不適品</a:t>
              </a:r>
              <a:r>
                <a:rPr lang="en-US" altLang="ja-JP" sz="2000" dirty="0">
                  <a:ln>
                    <a:solidFill>
                      <a:schemeClr val="tx1"/>
                    </a:solidFill>
                  </a:ln>
                  <a:latin typeface="HG丸ｺﾞｼｯｸM-PRO" panose="020F0600000000000000" pitchFamily="50" charset="-128"/>
                  <a:ea typeface="HG丸ｺﾞｼｯｸM-PRO" panose="020F0600000000000000" pitchFamily="50" charset="-128"/>
                </a:rPr>
                <a:t>5</a:t>
              </a:r>
              <a:r>
                <a:rPr lang="ja-JP" altLang="en-US" sz="2000" dirty="0">
                  <a:ln>
                    <a:solidFill>
                      <a:schemeClr val="tx1"/>
                    </a:solidFill>
                  </a:ln>
                  <a:latin typeface="HG丸ｺﾞｼｯｸM-PRO" panose="020F0600000000000000" pitchFamily="50" charset="-128"/>
                  <a:ea typeface="HG丸ｺﾞｼｯｸM-PRO" panose="020F0600000000000000" pitchFamily="50" charset="-128"/>
                </a:rPr>
                <a:t>台⇒市場へは出ない</a:t>
              </a:r>
              <a:endParaRPr lang="ja-JP" altLang="en-US" dirty="0">
                <a:ln>
                  <a:solidFill>
                    <a:schemeClr val="tx1"/>
                  </a:solidFill>
                </a:ln>
                <a:latin typeface="HG丸ｺﾞｼｯｸM-PRO" panose="020F0600000000000000" pitchFamily="50" charset="-128"/>
                <a:ea typeface="HG丸ｺﾞｼｯｸM-PRO" panose="020F0600000000000000" pitchFamily="50" charset="-128"/>
              </a:endParaRPr>
            </a:p>
          </p:txBody>
        </p:sp>
        <p:sp>
          <p:nvSpPr>
            <p:cNvPr id="14" name="角丸四角形 13"/>
            <p:cNvSpPr/>
            <p:nvPr/>
          </p:nvSpPr>
          <p:spPr>
            <a:xfrm>
              <a:off x="4965599" y="1674441"/>
              <a:ext cx="1871593" cy="770248"/>
            </a:xfrm>
            <a:prstGeom prst="roundRect">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ln>
                    <a:solidFill>
                      <a:srgbClr val="7030A0"/>
                    </a:solidFill>
                  </a:ln>
                  <a:solidFill>
                    <a:schemeClr val="tx1"/>
                  </a:solidFill>
                  <a:latin typeface="HG丸ｺﾞｼｯｸM-PRO" panose="020F0600000000000000" pitchFamily="50" charset="-128"/>
                  <a:ea typeface="HG丸ｺﾞｼｯｸM-PRO" panose="020F0600000000000000" pitchFamily="50" charset="-128"/>
                </a:rPr>
                <a:t>全数を</a:t>
              </a:r>
              <a:endParaRPr kumimoji="1" lang="en-US" altLang="ja-JP" sz="2400" dirty="0">
                <a:ln>
                  <a:solidFill>
                    <a:srgbClr val="7030A0"/>
                  </a:solidFill>
                </a:ln>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2400" dirty="0">
                  <a:ln>
                    <a:solidFill>
                      <a:srgbClr val="7030A0"/>
                    </a:solidFill>
                  </a:ln>
                  <a:solidFill>
                    <a:schemeClr val="tx1"/>
                  </a:solidFill>
                  <a:latin typeface="HG丸ｺﾞｼｯｸM-PRO" panose="020F0600000000000000" pitchFamily="50" charset="-128"/>
                  <a:ea typeface="HG丸ｺﾞｼｯｸM-PRO" panose="020F0600000000000000" pitchFamily="50" charset="-128"/>
                </a:rPr>
                <a:t>機能検査</a:t>
              </a:r>
            </a:p>
          </p:txBody>
        </p:sp>
        <p:sp>
          <p:nvSpPr>
            <p:cNvPr id="15" name="角丸四角形 14"/>
            <p:cNvSpPr/>
            <p:nvPr/>
          </p:nvSpPr>
          <p:spPr>
            <a:xfrm>
              <a:off x="10765108" y="1333663"/>
              <a:ext cx="671517" cy="2008515"/>
            </a:xfrm>
            <a:prstGeom prst="round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ln>
                    <a:solidFill>
                      <a:srgbClr val="7030A0"/>
                    </a:solidFill>
                  </a:ln>
                  <a:solidFill>
                    <a:schemeClr val="tx1"/>
                  </a:solidFill>
                  <a:latin typeface="HG丸ｺﾞｼｯｸM-PRO" panose="020F0600000000000000" pitchFamily="50" charset="-128"/>
                  <a:ea typeface="HG丸ｺﾞｼｯｸM-PRO" panose="020F0600000000000000" pitchFamily="50" charset="-128"/>
                </a:rPr>
                <a:t>消費者</a:t>
              </a:r>
            </a:p>
          </p:txBody>
        </p:sp>
        <p:sp>
          <p:nvSpPr>
            <p:cNvPr id="17" name="右矢印 16"/>
            <p:cNvSpPr/>
            <p:nvPr/>
          </p:nvSpPr>
          <p:spPr bwMode="auto">
            <a:xfrm rot="2700000">
              <a:off x="5440440" y="2509036"/>
              <a:ext cx="292732" cy="214312"/>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pic>
          <p:nvPicPr>
            <p:cNvPr id="131" name="Picture 2" descr="液晶テレビ"/>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20139" y="1676102"/>
              <a:ext cx="563532" cy="464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 name="Picture 2" descr="液晶テレビ"/>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3675" y="1676102"/>
              <a:ext cx="563533" cy="464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 name="Picture 2" descr="液晶テレビ"/>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47211" y="1676102"/>
              <a:ext cx="563532" cy="464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 name="Picture 2" descr="液晶テレビ"/>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10747" y="1676102"/>
              <a:ext cx="563533" cy="464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5" name="Picture 2" descr="液晶テレビ"/>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20139" y="2089373"/>
              <a:ext cx="563532" cy="464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 name="Picture 2" descr="液晶テレビ"/>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3675" y="2089373"/>
              <a:ext cx="563533" cy="464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7" name="Picture 2" descr="液晶テレビ"/>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47211" y="2089373"/>
              <a:ext cx="563532" cy="464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 name="Picture 2" descr="液晶テレビ"/>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10747" y="2089373"/>
              <a:ext cx="563533" cy="464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 name="Picture 2" descr="液晶テレビ"/>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31611" y="1674441"/>
              <a:ext cx="535779" cy="464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 name="Picture 2" descr="液晶テレビ"/>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67393" y="1674441"/>
              <a:ext cx="535778" cy="464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 name="Picture 2" descr="液晶テレビ"/>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03176" y="1674441"/>
              <a:ext cx="535779" cy="464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 name="Picture 2" descr="液晶テレビ"/>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95829" y="2087712"/>
              <a:ext cx="535778" cy="464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 name="Picture 2" descr="液晶テレビ"/>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31611" y="2087712"/>
              <a:ext cx="535779" cy="464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 name="Picture 2" descr="液晶テレビ"/>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67393" y="2087712"/>
              <a:ext cx="535778" cy="464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 name="Picture 2" descr="液晶テレビ"/>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03176" y="2087712"/>
              <a:ext cx="535779" cy="464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 name="Picture 2" descr="液晶テレビ"/>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92027" y="2530010"/>
              <a:ext cx="535778" cy="464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 name="Picture 2" descr="液晶テレビ"/>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27809" y="2530010"/>
              <a:ext cx="535779" cy="464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 name="Picture 2" descr="液晶テレビ"/>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63592" y="2530010"/>
              <a:ext cx="535778" cy="464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 name="Picture 2" descr="液晶テレビ"/>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99374" y="2530010"/>
              <a:ext cx="535779" cy="464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テキスト ボックス 21"/>
            <p:cNvSpPr txBox="1"/>
            <p:nvPr/>
          </p:nvSpPr>
          <p:spPr>
            <a:xfrm>
              <a:off x="7524766" y="3978601"/>
              <a:ext cx="2310387" cy="646331"/>
            </a:xfrm>
            <a:prstGeom prst="rect">
              <a:avLst/>
            </a:prstGeom>
            <a:gradFill>
              <a:gsLst>
                <a:gs pos="0">
                  <a:schemeClr val="accent1">
                    <a:lumMod val="5000"/>
                    <a:lumOff val="95000"/>
                  </a:schemeClr>
                </a:gs>
                <a:gs pos="52000">
                  <a:schemeClr val="accent6">
                    <a:lumMod val="20000"/>
                    <a:lumOff val="80000"/>
                  </a:schemeClr>
                </a:gs>
                <a:gs pos="100000">
                  <a:schemeClr val="bg1"/>
                </a:gs>
              </a:gsLst>
              <a:lin ang="5400000" scaled="1"/>
            </a:gradFill>
          </p:spPr>
          <p:txBody>
            <a:bodyPr wrap="square" rtlCol="0">
              <a:spAutoFit/>
            </a:bodyPr>
            <a:lstStyle/>
            <a:p>
              <a:r>
                <a:rPr kumimoji="1" lang="ja-JP" altLang="en-US" dirty="0">
                  <a:ln>
                    <a:solidFill>
                      <a:srgbClr val="FF0000"/>
                    </a:solidFill>
                  </a:ln>
                  <a:solidFill>
                    <a:srgbClr val="FF0000"/>
                  </a:solidFill>
                  <a:latin typeface="HG丸ｺﾞｼｯｸM-PRO" panose="020F0600000000000000" pitchFamily="50" charset="-128"/>
                  <a:ea typeface="HG丸ｺﾞｼｯｸM-PRO" panose="020F0600000000000000" pitchFamily="50" charset="-128"/>
                </a:rPr>
                <a:t>破壊試験のため消失</a:t>
              </a:r>
              <a:endParaRPr kumimoji="1" lang="en-US" altLang="ja-JP" dirty="0">
                <a:ln>
                  <a:solidFill>
                    <a:srgbClr val="FF0000"/>
                  </a:solidFill>
                </a:ln>
                <a:solidFill>
                  <a:srgbClr val="FF0000"/>
                </a:solidFill>
                <a:latin typeface="HG丸ｺﾞｼｯｸM-PRO" panose="020F0600000000000000" pitchFamily="50" charset="-128"/>
                <a:ea typeface="HG丸ｺﾞｼｯｸM-PRO" panose="020F0600000000000000" pitchFamily="50" charset="-128"/>
              </a:endParaRPr>
            </a:p>
            <a:p>
              <a:r>
                <a:rPr lang="ja-JP" altLang="en-US" dirty="0">
                  <a:ln>
                    <a:solidFill>
                      <a:srgbClr val="FF0000"/>
                    </a:solidFill>
                  </a:ln>
                  <a:solidFill>
                    <a:srgbClr val="FF0000"/>
                  </a:solidFill>
                  <a:latin typeface="HG丸ｺﾞｼｯｸM-PRO" panose="020F0600000000000000" pitchFamily="50" charset="-128"/>
                  <a:ea typeface="HG丸ｺﾞｼｯｸM-PRO" panose="020F0600000000000000" pitchFamily="50" charset="-128"/>
                </a:rPr>
                <a:t>試験結果：適合</a:t>
              </a:r>
              <a:endParaRPr kumimoji="1" lang="en-US" altLang="ja-JP" dirty="0">
                <a:ln>
                  <a:solidFill>
                    <a:srgbClr val="FF0000"/>
                  </a:solidFill>
                </a:ln>
                <a:solidFill>
                  <a:srgbClr val="FF0000"/>
                </a:solidFill>
                <a:latin typeface="HG丸ｺﾞｼｯｸM-PRO" panose="020F0600000000000000" pitchFamily="50" charset="-128"/>
                <a:ea typeface="HG丸ｺﾞｼｯｸM-PRO" panose="020F0600000000000000" pitchFamily="50" charset="-128"/>
              </a:endParaRPr>
            </a:p>
          </p:txBody>
        </p:sp>
        <p:sp>
          <p:nvSpPr>
            <p:cNvPr id="23" name="角丸四角形 22"/>
            <p:cNvSpPr/>
            <p:nvPr/>
          </p:nvSpPr>
          <p:spPr>
            <a:xfrm>
              <a:off x="10765387" y="4735599"/>
              <a:ext cx="671238" cy="1749273"/>
            </a:xfrm>
            <a:prstGeom prst="round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smtClean="0">
                  <a:ln>
                    <a:solidFill>
                      <a:srgbClr val="7030A0"/>
                    </a:solidFill>
                  </a:ln>
                  <a:solidFill>
                    <a:schemeClr val="tx1"/>
                  </a:solidFill>
                  <a:latin typeface="HG丸ｺﾞｼｯｸM-PRO" panose="020F0600000000000000" pitchFamily="50" charset="-128"/>
                  <a:ea typeface="HG丸ｺﾞｼｯｸM-PRO" panose="020F0600000000000000" pitchFamily="50" charset="-128"/>
                </a:rPr>
                <a:t>患者さん</a:t>
              </a:r>
              <a:endParaRPr kumimoji="1" lang="ja-JP" altLang="en-US" sz="2800" dirty="0">
                <a:ln>
                  <a:solidFill>
                    <a:srgbClr val="7030A0"/>
                  </a:solidFill>
                </a:ln>
                <a:solidFill>
                  <a:schemeClr val="tx1"/>
                </a:solidFill>
                <a:latin typeface="HG丸ｺﾞｼｯｸM-PRO" panose="020F0600000000000000" pitchFamily="50" charset="-128"/>
                <a:ea typeface="HG丸ｺﾞｼｯｸM-PRO" panose="020F0600000000000000" pitchFamily="50" charset="-128"/>
              </a:endParaRPr>
            </a:p>
          </p:txBody>
        </p:sp>
        <p:cxnSp>
          <p:nvCxnSpPr>
            <p:cNvPr id="113" name="直線矢印コネクタ 112"/>
            <p:cNvCxnSpPr/>
            <p:nvPr/>
          </p:nvCxnSpPr>
          <p:spPr>
            <a:xfrm>
              <a:off x="9569365" y="4427879"/>
              <a:ext cx="1016097" cy="869793"/>
            </a:xfrm>
            <a:prstGeom prst="straightConnector1">
              <a:avLst/>
            </a:prstGeom>
            <a:ln w="508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25" name="テキスト ボックス 24"/>
            <p:cNvSpPr txBox="1"/>
            <p:nvPr/>
          </p:nvSpPr>
          <p:spPr>
            <a:xfrm>
              <a:off x="5316085" y="5305877"/>
              <a:ext cx="1474296" cy="351054"/>
            </a:xfrm>
            <a:prstGeom prst="rect">
              <a:avLst/>
            </a:prstGeom>
            <a:noFill/>
          </p:spPr>
          <p:txBody>
            <a:bodyPr wrap="square" rtlCol="0">
              <a:spAutoFit/>
            </a:bodyPr>
            <a:lstStyle/>
            <a:p>
              <a:r>
                <a:rPr lang="en-US" altLang="ja-JP" sz="2000" b="1" dirty="0">
                  <a:latin typeface="+mn-ea"/>
                </a:rPr>
                <a:t>999500</a:t>
              </a:r>
              <a:r>
                <a:rPr lang="ja-JP" altLang="en-US" sz="2000" b="1" dirty="0">
                  <a:latin typeface="+mn-ea"/>
                </a:rPr>
                <a:t>錠</a:t>
              </a:r>
              <a:endParaRPr kumimoji="1" lang="ja-JP" altLang="en-US" sz="2000" b="1" dirty="0"/>
            </a:p>
          </p:txBody>
        </p:sp>
        <p:pic>
          <p:nvPicPr>
            <p:cNvPr id="87"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1969" y="4432843"/>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3925" y="4432843"/>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69793" y="4432843"/>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5881" y="4432843"/>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7836" y="4432843"/>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1749" y="4432844"/>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1969" y="4760392"/>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3925" y="4760392"/>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69793" y="4760392"/>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5881" y="4760392"/>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7836" y="4760392"/>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1749" y="4760392"/>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1969" y="5087938"/>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3925" y="5087938"/>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69793" y="5087938"/>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5881" y="5087938"/>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7836" y="5087938"/>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1749" y="5087937"/>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 name="テキスト ボックス 110"/>
            <p:cNvSpPr txBox="1"/>
            <p:nvPr/>
          </p:nvSpPr>
          <p:spPr bwMode="auto">
            <a:xfrm>
              <a:off x="1314046" y="5667942"/>
              <a:ext cx="2698232" cy="378357"/>
            </a:xfrm>
            <a:prstGeom prst="rect">
              <a:avLst/>
            </a:prstGeom>
            <a:solidFill>
              <a:schemeClr val="bg1"/>
            </a:solidFill>
          </p:spPr>
          <p:txBody>
            <a:bodyPr wrap="square">
              <a:spAutoFit/>
            </a:bodyPr>
            <a:lstStyle/>
            <a:p>
              <a:pPr>
                <a:defRPr/>
              </a:pPr>
              <a:r>
                <a:rPr lang="ja-JP" altLang="en-US" sz="2000" b="1" dirty="0">
                  <a:ln>
                    <a:solidFill>
                      <a:schemeClr val="tx1"/>
                    </a:solidFill>
                  </a:ln>
                  <a:latin typeface="+mn-ea"/>
                  <a:ea typeface="+mn-ea"/>
                </a:rPr>
                <a:t>　 </a:t>
              </a:r>
              <a:r>
                <a:rPr lang="en-US" altLang="ja-JP" sz="2000" dirty="0">
                  <a:ln>
                    <a:solidFill>
                      <a:schemeClr val="tx1"/>
                    </a:solidFill>
                  </a:ln>
                  <a:latin typeface="HG丸ｺﾞｼｯｸM-PRO" panose="020F0600000000000000" pitchFamily="50" charset="-128"/>
                  <a:ea typeface="HG丸ｺﾞｼｯｸM-PRO" panose="020F0600000000000000" pitchFamily="50" charset="-128"/>
                </a:rPr>
                <a:t>1,000,000</a:t>
              </a:r>
              <a:r>
                <a:rPr lang="ja-JP" altLang="en-US" sz="2000" dirty="0">
                  <a:ln>
                    <a:solidFill>
                      <a:schemeClr val="tx1"/>
                    </a:solidFill>
                  </a:ln>
                  <a:latin typeface="HG丸ｺﾞｼｯｸM-PRO" panose="020F0600000000000000" pitchFamily="50" charset="-128"/>
                  <a:ea typeface="HG丸ｺﾞｼｯｸM-PRO" panose="020F0600000000000000" pitchFamily="50" charset="-128"/>
                </a:rPr>
                <a:t>錠製造</a:t>
              </a:r>
              <a:r>
                <a:rPr lang="ja-JP" altLang="en-US" sz="2400" dirty="0">
                  <a:ln>
                    <a:solidFill>
                      <a:schemeClr val="tx1"/>
                    </a:solidFill>
                  </a:ln>
                  <a:latin typeface="+mn-ea"/>
                  <a:ea typeface="+mn-ea"/>
                </a:rPr>
                <a:t>　</a:t>
              </a:r>
              <a:r>
                <a:rPr lang="ja-JP" altLang="en-US" sz="2400" b="1" dirty="0">
                  <a:ln>
                    <a:solidFill>
                      <a:schemeClr val="tx1"/>
                    </a:solidFill>
                  </a:ln>
                  <a:latin typeface="+mn-ea"/>
                  <a:ea typeface="+mn-ea"/>
                </a:rPr>
                <a:t>　</a:t>
              </a:r>
            </a:p>
          </p:txBody>
        </p:sp>
        <p:pic>
          <p:nvPicPr>
            <p:cNvPr id="105"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1969" y="5415486"/>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3925" y="5415486"/>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69793" y="5415487"/>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5881" y="5415488"/>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7836" y="5415489"/>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1749" y="5415489"/>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99881" y="4822097"/>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75749" y="4822097"/>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91838" y="4822097"/>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83792" y="4822097"/>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67705" y="4822097"/>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07925" y="5149644"/>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99881" y="5149644"/>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75749" y="5149644"/>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91838" y="5149644"/>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83792" y="5149644"/>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67705" y="5149644"/>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07925" y="5477192"/>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99881" y="5477192"/>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75749" y="5477192"/>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91838" y="5477192"/>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83792" y="5477192"/>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67705" y="5477192"/>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07925" y="5804739"/>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99881" y="5804739"/>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75749" y="5804739"/>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91838" y="5804739"/>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83792" y="5804739"/>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67705" y="5804739"/>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2" name="直線コネクタ 31"/>
            <p:cNvCxnSpPr/>
            <p:nvPr/>
          </p:nvCxnSpPr>
          <p:spPr>
            <a:xfrm flipV="1">
              <a:off x="4720628" y="4663774"/>
              <a:ext cx="6404572" cy="39863"/>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pic>
          <p:nvPicPr>
            <p:cNvPr id="34"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12585" y="4820284"/>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8454" y="4820284"/>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4542" y="4820284"/>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96497" y="4820284"/>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80410" y="4820284"/>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0629" y="5147831"/>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12585" y="5147831"/>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8454" y="5147831"/>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4542" y="5147831"/>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96497" y="5147831"/>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80410" y="5147831"/>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0629" y="5475379"/>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12585" y="5475379"/>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8454" y="5475379"/>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4542" y="5475379"/>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96497" y="5475379"/>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80410" y="5475378"/>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0629" y="5802925"/>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12585" y="5802925"/>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8454" y="5802925"/>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4542" y="5802925"/>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96497" y="5802925"/>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Picture 20" descr="抗生物質,トリミング画像,トリミングされた絵,ヘルスケア,医学,薬,鎮痛剤,錠剤,PNG,タブレット,透明な背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80410" y="5802923"/>
              <a:ext cx="457282" cy="38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20" descr="抗生物質,トリミング画像,トリミングされた絵,ヘルスケア,医学,薬,鎮痛剤,錠剤,PNG,タブレット,透明な背景"/>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91537" y="4164043"/>
              <a:ext cx="457423" cy="381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 name="右矢印 58"/>
            <p:cNvSpPr/>
            <p:nvPr/>
          </p:nvSpPr>
          <p:spPr bwMode="auto">
            <a:xfrm rot="2508948">
              <a:off x="4059321" y="5203502"/>
              <a:ext cx="418457" cy="494462"/>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60" name="角丸四角形 59"/>
            <p:cNvSpPr/>
            <p:nvPr/>
          </p:nvSpPr>
          <p:spPr>
            <a:xfrm>
              <a:off x="4965600" y="3824728"/>
              <a:ext cx="1871593" cy="732746"/>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ln>
                    <a:solidFill>
                      <a:srgbClr val="7030A0"/>
                    </a:solidFill>
                  </a:ln>
                  <a:solidFill>
                    <a:schemeClr val="tx1"/>
                  </a:solidFill>
                  <a:latin typeface="HG丸ｺﾞｼｯｸM-PRO" panose="020F0600000000000000" pitchFamily="50" charset="-128"/>
                  <a:ea typeface="HG丸ｺﾞｼｯｸM-PRO" panose="020F0600000000000000" pitchFamily="50" charset="-128"/>
                </a:rPr>
                <a:t>一部を</a:t>
              </a:r>
              <a:endParaRPr kumimoji="1" lang="en-US" altLang="ja-JP" sz="2400" dirty="0">
                <a:ln>
                  <a:solidFill>
                    <a:srgbClr val="7030A0"/>
                  </a:solidFill>
                </a:ln>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2400" dirty="0">
                  <a:ln>
                    <a:solidFill>
                      <a:srgbClr val="7030A0"/>
                    </a:solidFill>
                  </a:ln>
                  <a:solidFill>
                    <a:schemeClr val="tx1"/>
                  </a:solidFill>
                  <a:latin typeface="HG丸ｺﾞｼｯｸM-PRO" panose="020F0600000000000000" pitchFamily="50" charset="-128"/>
                  <a:ea typeface="HG丸ｺﾞｼｯｸM-PRO" panose="020F0600000000000000" pitchFamily="50" charset="-128"/>
                </a:rPr>
                <a:t>試験検査</a:t>
              </a:r>
            </a:p>
          </p:txBody>
        </p:sp>
        <p:sp>
          <p:nvSpPr>
            <p:cNvPr id="62" name="右矢印 61"/>
            <p:cNvSpPr/>
            <p:nvPr/>
          </p:nvSpPr>
          <p:spPr bwMode="auto">
            <a:xfrm>
              <a:off x="7137692" y="5222296"/>
              <a:ext cx="456775" cy="512575"/>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63" name="テキスト ボックス 62"/>
            <p:cNvSpPr txBox="1"/>
            <p:nvPr/>
          </p:nvSpPr>
          <p:spPr bwMode="auto">
            <a:xfrm>
              <a:off x="4452468" y="4496950"/>
              <a:ext cx="1485509" cy="457548"/>
            </a:xfrm>
            <a:prstGeom prst="rect">
              <a:avLst/>
            </a:prstGeom>
            <a:noFill/>
          </p:spPr>
          <p:txBody>
            <a:bodyPr wrap="square">
              <a:spAutoFit/>
            </a:bodyPr>
            <a:lstStyle/>
            <a:p>
              <a:pPr>
                <a:defRPr/>
              </a:pPr>
              <a:r>
                <a:rPr lang="en-US" altLang="ja-JP" sz="1400" dirty="0">
                  <a:ln>
                    <a:solidFill>
                      <a:schemeClr val="tx1"/>
                    </a:solidFill>
                  </a:ln>
                  <a:latin typeface="HG丸ｺﾞｼｯｸM-PRO" panose="020F0600000000000000" pitchFamily="50" charset="-128"/>
                  <a:ea typeface="HG丸ｺﾞｼｯｸM-PRO" panose="020F0600000000000000" pitchFamily="50" charset="-128"/>
                </a:rPr>
                <a:t>500</a:t>
              </a:r>
              <a:r>
                <a:rPr lang="ja-JP" altLang="en-US" sz="1400" dirty="0">
                  <a:ln>
                    <a:solidFill>
                      <a:schemeClr val="tx1"/>
                    </a:solidFill>
                  </a:ln>
                  <a:latin typeface="HG丸ｺﾞｼｯｸM-PRO" panose="020F0600000000000000" pitchFamily="50" charset="-128"/>
                  <a:ea typeface="HG丸ｺﾞｼｯｸM-PRO" panose="020F0600000000000000" pitchFamily="50" charset="-128"/>
                </a:rPr>
                <a:t>錠抜き取り</a:t>
              </a:r>
              <a:r>
                <a:rPr lang="ja-JP" altLang="en-US" sz="2400" dirty="0">
                  <a:latin typeface="+mn-ea"/>
                  <a:ea typeface="+mn-ea"/>
                </a:rPr>
                <a:t>　</a:t>
              </a:r>
              <a:r>
                <a:rPr lang="ja-JP" altLang="en-US" sz="2400" b="1" dirty="0">
                  <a:latin typeface="+mn-ea"/>
                  <a:ea typeface="+mn-ea"/>
                </a:rPr>
                <a:t>　</a:t>
              </a:r>
            </a:p>
          </p:txBody>
        </p:sp>
        <p:sp>
          <p:nvSpPr>
            <p:cNvPr id="58" name="右矢印 57"/>
            <p:cNvSpPr/>
            <p:nvPr/>
          </p:nvSpPr>
          <p:spPr bwMode="auto">
            <a:xfrm rot="18708948">
              <a:off x="4065493" y="4424720"/>
              <a:ext cx="470897" cy="444829"/>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29" name="角丸四角形吹き出し 28"/>
            <p:cNvSpPr/>
            <p:nvPr/>
          </p:nvSpPr>
          <p:spPr>
            <a:xfrm>
              <a:off x="2059252" y="6225545"/>
              <a:ext cx="8206600" cy="505435"/>
            </a:xfrm>
            <a:prstGeom prst="wedgeRoundRectCallout">
              <a:avLst>
                <a:gd name="adj1" fmla="val 55442"/>
                <a:gd name="adj2" fmla="val -40954"/>
                <a:gd name="adj3" fmla="val 16667"/>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ln>
                    <a:solidFill>
                      <a:schemeClr val="tx1"/>
                    </a:solidFill>
                  </a:ln>
                  <a:solidFill>
                    <a:schemeClr val="tx1"/>
                  </a:solidFill>
                  <a:latin typeface="HG丸ｺﾞｼｯｸM-PRO" panose="020F0600000000000000" pitchFamily="50" charset="-128"/>
                  <a:ea typeface="HG丸ｺﾞｼｯｸM-PRO" panose="020F0600000000000000" pitchFamily="50" charset="-128"/>
                </a:rPr>
                <a:t>患者さんが認知</a:t>
              </a:r>
              <a:r>
                <a:rPr kumimoji="1" lang="ja-JP" altLang="en-US" dirty="0">
                  <a:ln>
                    <a:solidFill>
                      <a:schemeClr val="tx1"/>
                    </a:solidFill>
                  </a:ln>
                  <a:solidFill>
                    <a:schemeClr val="tx1"/>
                  </a:solidFill>
                  <a:latin typeface="HG丸ｺﾞｼｯｸM-PRO" panose="020F0600000000000000" pitchFamily="50" charset="-128"/>
                  <a:ea typeface="HG丸ｺﾞｼｯｸM-PRO" panose="020F0600000000000000" pitchFamily="50" charset="-128"/>
                </a:rPr>
                <a:t>できる品質不良は、外観</a:t>
              </a:r>
              <a:r>
                <a:rPr lang="ja-JP" altLang="en-US" dirty="0">
                  <a:ln>
                    <a:solidFill>
                      <a:schemeClr val="tx1"/>
                    </a:solidFill>
                  </a:ln>
                  <a:solidFill>
                    <a:schemeClr val="tx1"/>
                  </a:solidFill>
                  <a:latin typeface="HG丸ｺﾞｼｯｸM-PRO" panose="020F0600000000000000" pitchFamily="50" charset="-128"/>
                  <a:ea typeface="HG丸ｺﾞｼｯｸM-PRO" panose="020F0600000000000000" pitchFamily="50" charset="-128"/>
                </a:rPr>
                <a:t>･</a:t>
              </a:r>
              <a:r>
                <a:rPr kumimoji="1" lang="ja-JP" altLang="en-US" dirty="0">
                  <a:ln>
                    <a:solidFill>
                      <a:schemeClr val="tx1"/>
                    </a:solidFill>
                  </a:ln>
                  <a:solidFill>
                    <a:schemeClr val="tx1"/>
                  </a:solidFill>
                  <a:latin typeface="HG丸ｺﾞｼｯｸM-PRO" panose="020F0600000000000000" pitchFamily="50" charset="-128"/>
                  <a:ea typeface="HG丸ｺﾞｼｯｸM-PRO" panose="020F0600000000000000" pitchFamily="50" charset="-128"/>
                </a:rPr>
                <a:t>味</a:t>
              </a:r>
              <a:r>
                <a:rPr lang="ja-JP" altLang="en-US" dirty="0">
                  <a:ln>
                    <a:solidFill>
                      <a:schemeClr val="tx1"/>
                    </a:solidFill>
                  </a:ln>
                  <a:solidFill>
                    <a:schemeClr val="tx1"/>
                  </a:solidFill>
                  <a:latin typeface="HG丸ｺﾞｼｯｸM-PRO" panose="020F0600000000000000" pitchFamily="50" charset="-128"/>
                  <a:ea typeface="HG丸ｺﾞｼｯｸM-PRO" panose="020F0600000000000000" pitchFamily="50" charset="-128"/>
                </a:rPr>
                <a:t>･</a:t>
              </a:r>
              <a:r>
                <a:rPr kumimoji="1" lang="ja-JP" altLang="en-US" dirty="0">
                  <a:ln>
                    <a:solidFill>
                      <a:schemeClr val="tx1"/>
                    </a:solidFill>
                  </a:ln>
                  <a:solidFill>
                    <a:schemeClr val="tx1"/>
                  </a:solidFill>
                  <a:latin typeface="HG丸ｺﾞｼｯｸM-PRO" panose="020F0600000000000000" pitchFamily="50" charset="-128"/>
                  <a:ea typeface="HG丸ｺﾞｼｯｸM-PRO" panose="020F0600000000000000" pitchFamily="50" charset="-128"/>
                </a:rPr>
                <a:t>臭い等に限られます。</a:t>
              </a:r>
              <a:endParaRPr kumimoji="1" lang="en-US" altLang="ja-JP" dirty="0">
                <a:ln>
                  <a:solidFill>
                    <a:schemeClr val="tx1"/>
                  </a:solidFill>
                </a:ln>
                <a:solidFill>
                  <a:schemeClr val="tx1"/>
                </a:solidFill>
                <a:latin typeface="HG丸ｺﾞｼｯｸM-PRO" panose="020F0600000000000000" pitchFamily="50" charset="-128"/>
                <a:ea typeface="HG丸ｺﾞｼｯｸM-PRO" panose="020F0600000000000000" pitchFamily="50" charset="-128"/>
              </a:endParaRPr>
            </a:p>
            <a:p>
              <a:r>
                <a:rPr kumimoji="1" lang="ja-JP" altLang="en-US" dirty="0" smtClean="0">
                  <a:ln>
                    <a:solidFill>
                      <a:schemeClr val="tx1"/>
                    </a:solidFill>
                  </a:ln>
                  <a:solidFill>
                    <a:schemeClr val="tx1"/>
                  </a:solidFill>
                  <a:latin typeface="HG丸ｺﾞｼｯｸM-PRO" panose="020F0600000000000000" pitchFamily="50" charset="-128"/>
                  <a:ea typeface="HG丸ｺﾞｼｯｸM-PRO" panose="020F0600000000000000" pitchFamily="50" charset="-128"/>
                </a:rPr>
                <a:t>仮に有効</a:t>
              </a:r>
              <a:r>
                <a:rPr kumimoji="1" lang="ja-JP" altLang="en-US" dirty="0">
                  <a:ln>
                    <a:solidFill>
                      <a:schemeClr val="tx1"/>
                    </a:solidFill>
                  </a:ln>
                  <a:solidFill>
                    <a:schemeClr val="tx1"/>
                  </a:solidFill>
                  <a:latin typeface="HG丸ｺﾞｼｯｸM-PRO" panose="020F0600000000000000" pitchFamily="50" charset="-128"/>
                  <a:ea typeface="HG丸ｺﾞｼｯｸM-PRO" panose="020F0600000000000000" pitchFamily="50" charset="-128"/>
                </a:rPr>
                <a:t>成分が半量であっても、別の成分が混入していても認知できません。</a:t>
              </a:r>
            </a:p>
          </p:txBody>
        </p:sp>
        <p:sp>
          <p:nvSpPr>
            <p:cNvPr id="21" name="角丸四角形吹き出し 20"/>
            <p:cNvSpPr/>
            <p:nvPr/>
          </p:nvSpPr>
          <p:spPr>
            <a:xfrm>
              <a:off x="2059251" y="3342177"/>
              <a:ext cx="8200632" cy="381155"/>
            </a:xfrm>
            <a:prstGeom prst="wedgeRoundRectCallout">
              <a:avLst>
                <a:gd name="adj1" fmla="val 56249"/>
                <a:gd name="adj2" fmla="val -34380"/>
                <a:gd name="adj3" fmla="val 16667"/>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dirty="0">
                  <a:ln>
                    <a:solidFill>
                      <a:schemeClr val="tx1"/>
                    </a:solidFill>
                  </a:ln>
                  <a:solidFill>
                    <a:prstClr val="black"/>
                  </a:solidFill>
                  <a:latin typeface="HG丸ｺﾞｼｯｸM-PRO" panose="020F0600000000000000" pitchFamily="50" charset="-128"/>
                  <a:ea typeface="HG丸ｺﾞｼｯｸM-PRO" panose="020F0600000000000000" pitchFamily="50" charset="-128"/>
                </a:rPr>
                <a:t>消費者は、製品を使用してみれば品質不良が認知できます。</a:t>
              </a:r>
            </a:p>
          </p:txBody>
        </p:sp>
        <p:sp>
          <p:nvSpPr>
            <p:cNvPr id="10" name="テキスト ボックス 9"/>
            <p:cNvSpPr txBox="1"/>
            <p:nvPr/>
          </p:nvSpPr>
          <p:spPr bwMode="auto">
            <a:xfrm>
              <a:off x="1383123" y="2837219"/>
              <a:ext cx="2656669" cy="428804"/>
            </a:xfrm>
            <a:prstGeom prst="rect">
              <a:avLst/>
            </a:prstGeom>
            <a:gradFill>
              <a:gsLst>
                <a:gs pos="0">
                  <a:schemeClr val="bg1">
                    <a:alpha val="69000"/>
                  </a:schemeClr>
                </a:gs>
                <a:gs pos="50000">
                  <a:schemeClr val="bg1"/>
                </a:gs>
                <a:gs pos="100000">
                  <a:schemeClr val="bg1"/>
                </a:gs>
              </a:gsLst>
              <a:lin ang="10800000" scaled="0"/>
            </a:gradFill>
          </p:spPr>
          <p:txBody>
            <a:bodyPr wrap="square">
              <a:spAutoFit/>
            </a:bodyPr>
            <a:lstStyle/>
            <a:p>
              <a:pPr>
                <a:defRPr/>
              </a:pPr>
              <a:r>
                <a:rPr lang="ja-JP" altLang="en-US" sz="2000" dirty="0">
                  <a:latin typeface="HG丸ｺﾞｼｯｸM-PRO" panose="020F0600000000000000" pitchFamily="50" charset="-128"/>
                  <a:ea typeface="HG丸ｺﾞｼｯｸM-PRO" panose="020F0600000000000000" pitchFamily="50" charset="-128"/>
                </a:rPr>
                <a:t>　</a:t>
              </a:r>
              <a:r>
                <a:rPr lang="en-US" altLang="ja-JP" sz="2000" dirty="0">
                  <a:ln>
                    <a:solidFill>
                      <a:schemeClr val="tx1"/>
                    </a:solidFill>
                  </a:ln>
                  <a:latin typeface="HG丸ｺﾞｼｯｸM-PRO" panose="020F0600000000000000" pitchFamily="50" charset="-128"/>
                  <a:ea typeface="HG丸ｺﾞｼｯｸM-PRO" panose="020F0600000000000000" pitchFamily="50" charset="-128"/>
                </a:rPr>
                <a:t>100,000</a:t>
              </a:r>
              <a:r>
                <a:rPr lang="ja-JP" altLang="en-US" sz="2000" dirty="0">
                  <a:ln>
                    <a:solidFill>
                      <a:schemeClr val="tx1"/>
                    </a:solidFill>
                  </a:ln>
                  <a:latin typeface="HG丸ｺﾞｼｯｸM-PRO" panose="020F0600000000000000" pitchFamily="50" charset="-128"/>
                  <a:ea typeface="HG丸ｺﾞｼｯｸM-PRO" panose="020F0600000000000000" pitchFamily="50" charset="-128"/>
                </a:rPr>
                <a:t>台製造</a:t>
              </a:r>
              <a:r>
                <a:rPr lang="ja-JP" altLang="en-US" sz="2800" dirty="0">
                  <a:latin typeface="+mn-ea"/>
                  <a:ea typeface="+mn-ea"/>
                </a:rPr>
                <a:t>　　</a:t>
              </a:r>
            </a:p>
          </p:txBody>
        </p:sp>
        <p:sp>
          <p:nvSpPr>
            <p:cNvPr id="140" name="円形吹き出し 139"/>
            <p:cNvSpPr/>
            <p:nvPr/>
          </p:nvSpPr>
          <p:spPr>
            <a:xfrm>
              <a:off x="9902406" y="3949489"/>
              <a:ext cx="2239243" cy="609260"/>
            </a:xfrm>
            <a:prstGeom prst="wedgeEllipseCallout">
              <a:avLst>
                <a:gd name="adj1" fmla="val -42948"/>
                <a:gd name="adj2" fmla="val 88962"/>
              </a:avLst>
            </a:prstGeom>
            <a:gradFill>
              <a:gsLst>
                <a:gs pos="0">
                  <a:schemeClr val="accent1">
                    <a:lumMod val="5000"/>
                    <a:lumOff val="95000"/>
                  </a:schemeClr>
                </a:gs>
                <a:gs pos="52000">
                  <a:schemeClr val="accent4">
                    <a:lumMod val="20000"/>
                    <a:lumOff val="80000"/>
                  </a:schemeClr>
                </a:gs>
                <a:gs pos="100000">
                  <a:schemeClr val="bg1"/>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n>
                    <a:solidFill>
                      <a:srgbClr val="FF0000"/>
                    </a:solidFill>
                  </a:ln>
                  <a:solidFill>
                    <a:schemeClr val="tx1"/>
                  </a:solidFill>
                  <a:latin typeface="HG丸ｺﾞｼｯｸM-PRO" panose="020F0600000000000000" pitchFamily="50" charset="-128"/>
                  <a:ea typeface="HG丸ｺﾞｼｯｸM-PRO" panose="020F0600000000000000" pitchFamily="50" charset="-128"/>
                </a:rPr>
                <a:t>データで</a:t>
              </a:r>
            </a:p>
            <a:p>
              <a:pPr algn="ctr"/>
              <a:r>
                <a:rPr kumimoji="1" lang="ja-JP" altLang="en-US" dirty="0">
                  <a:ln>
                    <a:solidFill>
                      <a:srgbClr val="FF0000"/>
                    </a:solidFill>
                  </a:ln>
                  <a:solidFill>
                    <a:schemeClr val="tx1"/>
                  </a:solidFill>
                  <a:latin typeface="HG丸ｺﾞｼｯｸM-PRO" panose="020F0600000000000000" pitchFamily="50" charset="-128"/>
                  <a:ea typeface="HG丸ｺﾞｼｯｸM-PRO" panose="020F0600000000000000" pitchFamily="50" charset="-128"/>
                </a:rPr>
                <a:t>全数を保証</a:t>
              </a:r>
            </a:p>
          </p:txBody>
        </p:sp>
        <p:sp>
          <p:nvSpPr>
            <p:cNvPr id="142" name="右矢印 141"/>
            <p:cNvSpPr/>
            <p:nvPr/>
          </p:nvSpPr>
          <p:spPr bwMode="auto">
            <a:xfrm>
              <a:off x="10094870" y="1901723"/>
              <a:ext cx="482477" cy="459181"/>
            </a:xfrm>
            <a:prstGeom prst="rightArrow">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143" name="右矢印 142"/>
            <p:cNvSpPr/>
            <p:nvPr/>
          </p:nvSpPr>
          <p:spPr bwMode="auto">
            <a:xfrm>
              <a:off x="10101498" y="5287657"/>
              <a:ext cx="482477" cy="459181"/>
            </a:xfrm>
            <a:prstGeom prst="rightArrow">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144" name="右矢印 143"/>
            <p:cNvSpPr/>
            <p:nvPr/>
          </p:nvSpPr>
          <p:spPr bwMode="auto">
            <a:xfrm>
              <a:off x="6997819" y="4007646"/>
              <a:ext cx="459694" cy="459181"/>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pic>
          <p:nvPicPr>
            <p:cNvPr id="127" name="Picture 2" descr="液晶テレビ"/>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39674" y="2531670"/>
              <a:ext cx="563532" cy="464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 name="Picture 2" descr="液晶テレビ"/>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03210" y="2531670"/>
              <a:ext cx="563533" cy="464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 name="Picture 2" descr="液晶テレビ"/>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66747" y="2531670"/>
              <a:ext cx="563532" cy="464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 name="Picture 2" descr="液晶テレビ"/>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30282" y="2531670"/>
              <a:ext cx="563533" cy="464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液晶テレビ"/>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76437" y="2579002"/>
              <a:ext cx="535778" cy="464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7" name="直線矢印コネクタ 146"/>
            <p:cNvCxnSpPr>
              <a:endCxn id="57" idx="3"/>
            </p:cNvCxnSpPr>
            <p:nvPr/>
          </p:nvCxnSpPr>
          <p:spPr>
            <a:xfrm flipV="1">
              <a:off x="4940770" y="4354865"/>
              <a:ext cx="8190" cy="712524"/>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1" name="右矢印吹き出し 150"/>
            <p:cNvSpPr/>
            <p:nvPr/>
          </p:nvSpPr>
          <p:spPr>
            <a:xfrm>
              <a:off x="728820" y="1488622"/>
              <a:ext cx="873149" cy="1746320"/>
            </a:xfrm>
            <a:prstGeom prst="rightArrowCallout">
              <a:avLst>
                <a:gd name="adj1" fmla="val 88745"/>
                <a:gd name="adj2" fmla="val 100001"/>
                <a:gd name="adj3" fmla="val 25000"/>
                <a:gd name="adj4" fmla="val 64977"/>
              </a:avLst>
            </a:prstGeom>
            <a:gradFill>
              <a:gsLst>
                <a:gs pos="0">
                  <a:schemeClr val="bg1">
                    <a:alpha val="69000"/>
                  </a:schemeClr>
                </a:gs>
                <a:gs pos="51000">
                  <a:schemeClr val="accent2">
                    <a:lumMod val="20000"/>
                    <a:lumOff val="8000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latin typeface="HG丸ｺﾞｼｯｸM-PRO" panose="020F0600000000000000" pitchFamily="50" charset="-128"/>
                  <a:ea typeface="HG丸ｺﾞｼｯｸM-PRO" panose="020F0600000000000000" pitchFamily="50" charset="-128"/>
                </a:rPr>
                <a:t>家電品</a:t>
              </a:r>
              <a:r>
                <a:rPr kumimoji="1" lang="ja-JP" altLang="en-US" dirty="0">
                  <a:solidFill>
                    <a:schemeClr val="tx1"/>
                  </a:solidFill>
                  <a:latin typeface="HG丸ｺﾞｼｯｸM-PRO" panose="020F0600000000000000" pitchFamily="50" charset="-128"/>
                  <a:ea typeface="HG丸ｺﾞｼｯｸM-PRO" panose="020F0600000000000000" pitchFamily="50" charset="-128"/>
                </a:rPr>
                <a:t>等</a:t>
              </a:r>
            </a:p>
          </p:txBody>
        </p:sp>
        <p:sp>
          <p:nvSpPr>
            <p:cNvPr id="154" name="右矢印吹き出し 153"/>
            <p:cNvSpPr/>
            <p:nvPr/>
          </p:nvSpPr>
          <p:spPr>
            <a:xfrm>
              <a:off x="735448" y="4529992"/>
              <a:ext cx="873149" cy="1746320"/>
            </a:xfrm>
            <a:prstGeom prst="rightArrowCallout">
              <a:avLst>
                <a:gd name="adj1" fmla="val 88745"/>
                <a:gd name="adj2" fmla="val 100001"/>
                <a:gd name="adj3" fmla="val 25000"/>
                <a:gd name="adj4" fmla="val 64977"/>
              </a:avLst>
            </a:prstGeom>
            <a:gradFill>
              <a:gsLst>
                <a:gs pos="0">
                  <a:schemeClr val="bg1">
                    <a:alpha val="69000"/>
                  </a:schemeClr>
                </a:gs>
                <a:gs pos="51000">
                  <a:schemeClr val="accent2">
                    <a:lumMod val="20000"/>
                    <a:lumOff val="8000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latin typeface="HG丸ｺﾞｼｯｸM-PRO" panose="020F0600000000000000" pitchFamily="50" charset="-128"/>
                  <a:ea typeface="HG丸ｺﾞｼｯｸM-PRO" panose="020F0600000000000000" pitchFamily="50" charset="-128"/>
                </a:rPr>
                <a:t>医薬品</a:t>
              </a:r>
              <a:r>
                <a:rPr kumimoji="1" lang="ja-JP" altLang="en-US" dirty="0">
                  <a:solidFill>
                    <a:schemeClr val="tx1"/>
                  </a:solidFill>
                  <a:latin typeface="HG丸ｺﾞｼｯｸM-PRO" panose="020F0600000000000000" pitchFamily="50" charset="-128"/>
                  <a:ea typeface="HG丸ｺﾞｼｯｸM-PRO" panose="020F0600000000000000" pitchFamily="50" charset="-128"/>
                </a:rPr>
                <a:t>等</a:t>
              </a:r>
            </a:p>
          </p:txBody>
        </p:sp>
        <p:sp>
          <p:nvSpPr>
            <p:cNvPr id="156" name="十字形 155"/>
            <p:cNvSpPr/>
            <p:nvPr/>
          </p:nvSpPr>
          <p:spPr>
            <a:xfrm rot="2709174">
              <a:off x="5764321" y="2505357"/>
              <a:ext cx="567568" cy="566083"/>
            </a:xfrm>
            <a:prstGeom prst="plus">
              <a:avLst>
                <a:gd name="adj" fmla="val 42953"/>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 name="Rectangle 12"/>
          <p:cNvSpPr txBox="1">
            <a:spLocks noChangeArrowheads="1"/>
          </p:cNvSpPr>
          <p:nvPr/>
        </p:nvSpPr>
        <p:spPr bwMode="auto">
          <a:xfrm>
            <a:off x="10409746" y="6463644"/>
            <a:ext cx="1157287"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ja-JP"/>
            </a:defPPr>
            <a:lvl1pPr algn="ctr" rtl="0" fontAlgn="base">
              <a:spcBef>
                <a:spcPct val="0"/>
              </a:spcBef>
              <a:spcAft>
                <a:spcPct val="0"/>
              </a:spcAft>
              <a:defRPr kumimoji="1" sz="1400"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pPr>
              <a:defRPr/>
            </a:pPr>
            <a:r>
              <a:rPr lang="ja-JP" altLang="en-US" sz="1200"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fld id="{D68E19FC-C480-44EE-B820-EBB773BFA002}" type="slidenum">
              <a:rPr lang="en-US" altLang="ja-JP" sz="1200" i="1" smtClean="0">
                <a:ln>
                  <a:solidFill>
                    <a:schemeClr val="tx1"/>
                  </a:solidFill>
                </a:ln>
                <a:solidFill>
                  <a:srgbClr val="000000"/>
                </a:solidFill>
                <a:latin typeface="HG丸ｺﾞｼｯｸM-PRO" panose="020F0600000000000000" pitchFamily="50" charset="-128"/>
                <a:ea typeface="HG丸ｺﾞｼｯｸM-PRO" panose="020F0600000000000000" pitchFamily="50" charset="-128"/>
              </a:rPr>
              <a:t>4</a:t>
            </a:fld>
            <a:r>
              <a:rPr lang="ja-JP" altLang="en-US" sz="1200"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a:t>
            </a:r>
            <a:endParaRPr lang="en-US" altLang="ja-JP" sz="1200"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
        <p:nvSpPr>
          <p:cNvPr id="146" name="タイトル 1"/>
          <p:cNvSpPr txBox="1">
            <a:spLocks/>
          </p:cNvSpPr>
          <p:nvPr/>
        </p:nvSpPr>
        <p:spPr>
          <a:xfrm>
            <a:off x="2538663" y="286735"/>
            <a:ext cx="7113337" cy="1273597"/>
          </a:xfrm>
          <a:prstGeom prst="rect">
            <a:avLst/>
          </a:prstGeom>
          <a:solidFill>
            <a:schemeClr val="bg1">
              <a:alpha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4800" dirty="0" smtClean="0">
                <a:ln>
                  <a:solidFill>
                    <a:srgbClr val="FF0000"/>
                  </a:solidFill>
                </a:ln>
                <a:latin typeface="HG丸ｺﾞｼｯｸM-PRO" panose="020F0600000000000000" pitchFamily="50" charset="-128"/>
                <a:ea typeface="HG丸ｺﾞｼｯｸM-PRO" panose="020F0600000000000000" pitchFamily="50" charset="-128"/>
              </a:rPr>
              <a:t>データの完全性</a:t>
            </a:r>
            <a:r>
              <a:rPr lang="ja-JP" altLang="en-US" sz="3600" dirty="0" smtClean="0">
                <a:ln>
                  <a:solidFill>
                    <a:srgbClr val="FF0000"/>
                  </a:solidFill>
                </a:ln>
                <a:latin typeface="HG丸ｺﾞｼｯｸM-PRO" panose="020F0600000000000000" pitchFamily="50" charset="-128"/>
                <a:ea typeface="HG丸ｺﾞｼｯｸM-PRO" panose="020F0600000000000000" pitchFamily="50" charset="-128"/>
              </a:rPr>
              <a:t/>
            </a:r>
            <a:br>
              <a:rPr lang="ja-JP" altLang="en-US" sz="3600" dirty="0" smtClean="0">
                <a:ln>
                  <a:solidFill>
                    <a:srgbClr val="FF0000"/>
                  </a:solidFill>
                </a:ln>
                <a:latin typeface="HG丸ｺﾞｼｯｸM-PRO" panose="020F0600000000000000" pitchFamily="50" charset="-128"/>
                <a:ea typeface="HG丸ｺﾞｼｯｸM-PRO" panose="020F0600000000000000" pitchFamily="50" charset="-128"/>
              </a:rPr>
            </a:br>
            <a:r>
              <a:rPr lang="ja-JP" altLang="en-US" sz="2800" dirty="0" smtClean="0">
                <a:ln>
                  <a:solidFill>
                    <a:srgbClr val="FF0000"/>
                  </a:solidFill>
                </a:ln>
              </a:rPr>
              <a:t>～ なぜ対応しなければならないか ～</a:t>
            </a:r>
            <a:endParaRPr lang="ja-JP" altLang="en-US" sz="2800" dirty="0">
              <a:ln>
                <a:solidFill>
                  <a:srgbClr val="FF0000"/>
                </a:solidFill>
              </a:ln>
              <a:latin typeface="HG丸ｺﾞｼｯｸM-PRO" panose="020F0600000000000000" pitchFamily="50" charset="-128"/>
              <a:ea typeface="HG丸ｺﾞｼｯｸM-PRO" panose="020F0600000000000000" pitchFamily="50" charset="-128"/>
            </a:endParaRPr>
          </a:p>
        </p:txBody>
      </p:sp>
      <p:sp>
        <p:nvSpPr>
          <p:cNvPr id="148" name="テキスト ボックス 147"/>
          <p:cNvSpPr txBox="1"/>
          <p:nvPr/>
        </p:nvSpPr>
        <p:spPr>
          <a:xfrm>
            <a:off x="8341376" y="1333662"/>
            <a:ext cx="1820433" cy="369332"/>
          </a:xfrm>
          <a:prstGeom prst="rect">
            <a:avLst/>
          </a:prstGeom>
          <a:gradFill>
            <a:gsLst>
              <a:gs pos="0">
                <a:schemeClr val="accent1">
                  <a:lumMod val="5000"/>
                  <a:lumOff val="95000"/>
                </a:schemeClr>
              </a:gs>
              <a:gs pos="52000">
                <a:schemeClr val="accent6">
                  <a:lumMod val="20000"/>
                  <a:lumOff val="80000"/>
                </a:schemeClr>
              </a:gs>
              <a:gs pos="100000">
                <a:schemeClr val="bg1"/>
              </a:gs>
            </a:gsLst>
            <a:lin ang="5400000" scaled="1"/>
          </a:gradFill>
        </p:spPr>
        <p:txBody>
          <a:bodyPr wrap="square" rtlCol="0">
            <a:spAutoFit/>
          </a:bodyPr>
          <a:lstStyle/>
          <a:p>
            <a:r>
              <a:rPr lang="ja-JP" altLang="en-US" dirty="0">
                <a:ln>
                  <a:solidFill>
                    <a:srgbClr val="FF0000"/>
                  </a:solidFill>
                </a:ln>
                <a:solidFill>
                  <a:srgbClr val="FF0000"/>
                </a:solidFill>
                <a:latin typeface="HG丸ｺﾞｼｯｸM-PRO" panose="020F0600000000000000" pitchFamily="50" charset="-128"/>
                <a:ea typeface="HG丸ｺﾞｼｯｸM-PRO" panose="020F0600000000000000" pitchFamily="50" charset="-128"/>
              </a:rPr>
              <a:t>検査結果：適合</a:t>
            </a:r>
            <a:endParaRPr kumimoji="1" lang="en-US" altLang="ja-JP" dirty="0">
              <a:ln>
                <a:solidFill>
                  <a:srgbClr val="FF0000"/>
                </a:solidFill>
              </a:ln>
              <a:solidFill>
                <a:srgbClr val="FF000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533609140"/>
      </p:ext>
    </p:extLst>
  </p:cSld>
  <p:clrMapOvr>
    <a:masterClrMapping/>
  </p:clrMapOvr>
  <p:transition spd="med">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グループ化 8"/>
          <p:cNvGrpSpPr/>
          <p:nvPr/>
        </p:nvGrpSpPr>
        <p:grpSpPr>
          <a:xfrm>
            <a:off x="-6522" y="19356"/>
            <a:ext cx="12161405" cy="6846665"/>
            <a:chOff x="-6522" y="19356"/>
            <a:chExt cx="12161405" cy="6846665"/>
          </a:xfrm>
        </p:grpSpPr>
        <p:pic>
          <p:nvPicPr>
            <p:cNvPr id="15" name="図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2" y="19356"/>
              <a:ext cx="12161405" cy="6846665"/>
            </a:xfrm>
            <a:prstGeom prst="rect">
              <a:avLst/>
            </a:prstGeom>
            <a:solidFill>
              <a:schemeClr val="bg1">
                <a:lumMod val="95000"/>
                <a:alpha val="31000"/>
              </a:schemeClr>
            </a:solidFill>
          </p:spPr>
        </p:pic>
        <p:sp>
          <p:nvSpPr>
            <p:cNvPr id="18" name="角丸四角形 17"/>
            <p:cNvSpPr/>
            <p:nvPr/>
          </p:nvSpPr>
          <p:spPr>
            <a:xfrm>
              <a:off x="573058" y="332021"/>
              <a:ext cx="10953540" cy="6320405"/>
            </a:xfrm>
            <a:prstGeom prst="roundRect">
              <a:avLst/>
            </a:prstGeom>
            <a:gradFill flip="none" rotWithShape="1">
              <a:gsLst>
                <a:gs pos="0">
                  <a:schemeClr val="accent1">
                    <a:lumMod val="5000"/>
                    <a:lumOff val="95000"/>
                  </a:schemeClr>
                </a:gs>
                <a:gs pos="74000">
                  <a:schemeClr val="bg1"/>
                </a:gs>
                <a:gs pos="83000">
                  <a:schemeClr val="bg1">
                    <a:alpha val="78000"/>
                  </a:schemeClr>
                </a:gs>
                <a:gs pos="100000">
                  <a:schemeClr val="bg1">
                    <a:lumMod val="9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4" name="図表 3"/>
            <p:cNvGraphicFramePr/>
            <p:nvPr>
              <p:extLst/>
            </p:nvPr>
          </p:nvGraphicFramePr>
          <p:xfrm>
            <a:off x="1972720" y="1158787"/>
            <a:ext cx="10053873"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星 12 6"/>
            <p:cNvSpPr/>
            <p:nvPr/>
          </p:nvSpPr>
          <p:spPr>
            <a:xfrm rot="19957717">
              <a:off x="323652" y="2205943"/>
              <a:ext cx="3981868" cy="770896"/>
            </a:xfrm>
            <a:prstGeom prst="star12">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タイトル 1"/>
            <p:cNvSpPr txBox="1">
              <a:spLocks/>
            </p:cNvSpPr>
            <p:nvPr/>
          </p:nvSpPr>
          <p:spPr>
            <a:xfrm>
              <a:off x="2507139" y="358926"/>
              <a:ext cx="7113337" cy="1273597"/>
            </a:xfrm>
            <a:prstGeom prst="rect">
              <a:avLst/>
            </a:prstGeom>
            <a:solidFill>
              <a:schemeClr val="bg1">
                <a:alpha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4800" dirty="0" smtClean="0">
                  <a:ln>
                    <a:solidFill>
                      <a:srgbClr val="FF0000"/>
                    </a:solidFill>
                  </a:ln>
                  <a:latin typeface="HG丸ｺﾞｼｯｸM-PRO" panose="020F0600000000000000" pitchFamily="50" charset="-128"/>
                  <a:ea typeface="HG丸ｺﾞｼｯｸM-PRO" panose="020F0600000000000000" pitchFamily="50" charset="-128"/>
                </a:rPr>
                <a:t>データの完全性</a:t>
              </a:r>
              <a:r>
                <a:rPr lang="ja-JP" altLang="en-US" sz="3600" dirty="0">
                  <a:ln>
                    <a:solidFill>
                      <a:srgbClr val="FF0000"/>
                    </a:solidFill>
                  </a:ln>
                  <a:latin typeface="HG丸ｺﾞｼｯｸM-PRO" panose="020F0600000000000000" pitchFamily="50" charset="-128"/>
                  <a:ea typeface="HG丸ｺﾞｼｯｸM-PRO" panose="020F0600000000000000" pitchFamily="50" charset="-128"/>
                </a:rPr>
                <a:t/>
              </a:r>
              <a:br>
                <a:rPr lang="ja-JP" altLang="en-US" sz="3600" dirty="0">
                  <a:ln>
                    <a:solidFill>
                      <a:srgbClr val="FF0000"/>
                    </a:solidFill>
                  </a:ln>
                  <a:latin typeface="HG丸ｺﾞｼｯｸM-PRO" panose="020F0600000000000000" pitchFamily="50" charset="-128"/>
                  <a:ea typeface="HG丸ｺﾞｼｯｸM-PRO" panose="020F0600000000000000" pitchFamily="50" charset="-128"/>
                </a:rPr>
              </a:br>
              <a:r>
                <a:rPr lang="ja-JP" altLang="en-US" sz="2800" dirty="0">
                  <a:ln>
                    <a:solidFill>
                      <a:srgbClr val="FF0000"/>
                    </a:solidFill>
                  </a:ln>
                </a:rPr>
                <a:t>～ なぜ対応しなければならないか ～</a:t>
              </a:r>
              <a:endParaRPr lang="ja-JP" altLang="en-US" sz="2800" dirty="0">
                <a:ln>
                  <a:solidFill>
                    <a:srgbClr val="FF0000"/>
                  </a:solidFill>
                </a:ln>
                <a:latin typeface="HG丸ｺﾞｼｯｸM-PRO" panose="020F0600000000000000" pitchFamily="50" charset="-128"/>
                <a:ea typeface="HG丸ｺﾞｼｯｸM-PRO" panose="020F0600000000000000" pitchFamily="50" charset="-128"/>
              </a:endParaRPr>
            </a:p>
          </p:txBody>
        </p:sp>
        <p:sp>
          <p:nvSpPr>
            <p:cNvPr id="13" name="正方形/長方形 12"/>
            <p:cNvSpPr/>
            <p:nvPr/>
          </p:nvSpPr>
          <p:spPr>
            <a:xfrm rot="19860750">
              <a:off x="613059" y="1997778"/>
              <a:ext cx="3830678" cy="8911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1" lang="ja-JP" altLang="en-US" sz="3200" dirty="0">
                  <a:ln>
                    <a:solidFill>
                      <a:srgbClr val="C00000"/>
                    </a:solidFill>
                  </a:ln>
                  <a:solidFill>
                    <a:schemeClr val="tx1"/>
                  </a:solidFill>
                  <a:latin typeface="HG丸ｺﾞｼｯｸM-PRO" panose="020F0600000000000000" pitchFamily="50" charset="-128"/>
                  <a:ea typeface="HG丸ｺﾞｼｯｸM-PRO" panose="020F0600000000000000" pitchFamily="50" charset="-128"/>
                </a:rPr>
                <a:t>作業の追跡が可能</a:t>
              </a:r>
            </a:p>
          </p:txBody>
        </p:sp>
        <p:pic>
          <p:nvPicPr>
            <p:cNvPr id="6" name="図 8" descr="無料ビジネス向けイラスト - 物の識別・選別・&lt;strong&gt;チェック&lt;/strong&gt;・確認 ..."/>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34741" y="2214217"/>
              <a:ext cx="1573213"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図 22"/>
            <p:cNvPicPr>
              <a:picLocks noChangeAspect="1"/>
            </p:cNvPicPr>
            <p:nvPr/>
          </p:nvPicPr>
          <p:blipFill>
            <a:blip r:embed="rId10"/>
            <a:stretch>
              <a:fillRect/>
            </a:stretch>
          </p:blipFill>
          <p:spPr>
            <a:xfrm>
              <a:off x="9197149" y="3309555"/>
              <a:ext cx="1125820" cy="1156877"/>
            </a:xfrm>
            <a:prstGeom prst="rect">
              <a:avLst/>
            </a:prstGeom>
          </p:spPr>
        </p:pic>
        <p:pic>
          <p:nvPicPr>
            <p:cNvPr id="3" name="図 2"/>
            <p:cNvPicPr>
              <a:picLocks noChangeAspect="1"/>
            </p:cNvPicPr>
            <p:nvPr/>
          </p:nvPicPr>
          <p:blipFill>
            <a:blip r:embed="rId11"/>
            <a:stretch>
              <a:fillRect/>
            </a:stretch>
          </p:blipFill>
          <p:spPr>
            <a:xfrm>
              <a:off x="6369690" y="1471629"/>
              <a:ext cx="1259935" cy="1137145"/>
            </a:xfrm>
            <a:prstGeom prst="rect">
              <a:avLst/>
            </a:prstGeom>
          </p:spPr>
        </p:pic>
        <p:graphicFrame>
          <p:nvGraphicFramePr>
            <p:cNvPr id="17" name="図表 16"/>
            <p:cNvGraphicFramePr/>
            <p:nvPr>
              <p:extLst/>
            </p:nvPr>
          </p:nvGraphicFramePr>
          <p:xfrm>
            <a:off x="2581248" y="1987429"/>
            <a:ext cx="6163598" cy="4861295"/>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2" name="正方形/長方形 1"/>
            <p:cNvSpPr/>
            <p:nvPr/>
          </p:nvSpPr>
          <p:spPr>
            <a:xfrm>
              <a:off x="219112" y="4970650"/>
              <a:ext cx="8109342" cy="17549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ja-JP" altLang="en-US" sz="2400" dirty="0">
                  <a:ln>
                    <a:solidFill>
                      <a:srgbClr val="FF66FF"/>
                    </a:solidFill>
                  </a:ln>
                  <a:latin typeface="HG丸ｺﾞｼｯｸM-PRO" panose="020F0600000000000000" pitchFamily="50" charset="-128"/>
                  <a:ea typeface="HG丸ｺﾞｼｯｸM-PRO" panose="020F0600000000000000" pitchFamily="50" charset="-128"/>
                </a:rPr>
                <a:t>記録</a:t>
              </a:r>
              <a:r>
                <a:rPr lang="en-US" altLang="ja-JP" sz="2400" dirty="0">
                  <a:ln>
                    <a:solidFill>
                      <a:srgbClr val="FF66FF"/>
                    </a:solidFill>
                  </a:ln>
                  <a:latin typeface="HG丸ｺﾞｼｯｸM-PRO" panose="020F0600000000000000" pitchFamily="50" charset="-128"/>
                  <a:ea typeface="HG丸ｺﾞｼｯｸM-PRO" panose="020F0600000000000000" pitchFamily="50" charset="-128"/>
                </a:rPr>
                <a:t>(</a:t>
              </a:r>
              <a:r>
                <a:rPr lang="ja-JP" altLang="en-US" sz="2400" dirty="0">
                  <a:ln>
                    <a:solidFill>
                      <a:srgbClr val="FF66FF"/>
                    </a:solidFill>
                  </a:ln>
                  <a:latin typeface="HG丸ｺﾞｼｯｸM-PRO" panose="020F0600000000000000" pitchFamily="50" charset="-128"/>
                  <a:ea typeface="HG丸ｺﾞｼｯｸM-PRO" panose="020F0600000000000000" pitchFamily="50" charset="-128"/>
                </a:rPr>
                <a:t>データ</a:t>
              </a:r>
              <a:r>
                <a:rPr lang="en-US" altLang="ja-JP" sz="2400" dirty="0">
                  <a:ln>
                    <a:solidFill>
                      <a:srgbClr val="FF66FF"/>
                    </a:solidFill>
                  </a:ln>
                  <a:latin typeface="HG丸ｺﾞｼｯｸM-PRO" panose="020F0600000000000000" pitchFamily="50" charset="-128"/>
                  <a:ea typeface="HG丸ｺﾞｼｯｸM-PRO" panose="020F0600000000000000" pitchFamily="50" charset="-128"/>
                </a:rPr>
                <a:t>)</a:t>
              </a:r>
              <a:r>
                <a:rPr lang="ja-JP" altLang="en-US" sz="2400" dirty="0">
                  <a:ln>
                    <a:solidFill>
                      <a:srgbClr val="FF66FF"/>
                    </a:solidFill>
                  </a:ln>
                  <a:latin typeface="HG丸ｺﾞｼｯｸM-PRO" panose="020F0600000000000000" pitchFamily="50" charset="-128"/>
                  <a:ea typeface="HG丸ｺﾞｼｯｸM-PRO" panose="020F0600000000000000" pitchFamily="50" charset="-128"/>
                </a:rPr>
                <a:t>が完全で一貫性</a:t>
              </a:r>
            </a:p>
            <a:p>
              <a:pPr algn="just"/>
              <a:r>
                <a:rPr lang="ja-JP" altLang="en-US" sz="2400" dirty="0">
                  <a:ln>
                    <a:solidFill>
                      <a:srgbClr val="FF66FF"/>
                    </a:solidFill>
                  </a:ln>
                  <a:latin typeface="HG丸ｺﾞｼｯｸM-PRO" panose="020F0600000000000000" pitchFamily="50" charset="-128"/>
                  <a:ea typeface="HG丸ｺﾞｼｯｸM-PRO" panose="020F0600000000000000" pitchFamily="50" charset="-128"/>
                </a:rPr>
                <a:t>があり正確であることで、私たち</a:t>
              </a:r>
            </a:p>
            <a:p>
              <a:pPr algn="just"/>
              <a:r>
                <a:rPr lang="ja-JP" altLang="en-US" sz="2400" dirty="0">
                  <a:ln>
                    <a:solidFill>
                      <a:srgbClr val="FF66FF"/>
                    </a:solidFill>
                  </a:ln>
                  <a:latin typeface="HG丸ｺﾞｼｯｸM-PRO" panose="020F0600000000000000" pitchFamily="50" charset="-128"/>
                  <a:ea typeface="HG丸ｺﾞｼｯｸM-PRO" panose="020F0600000000000000" pitchFamily="50" charset="-128"/>
                </a:rPr>
                <a:t>が市場へ送り出す製品の</a:t>
              </a:r>
              <a:r>
                <a:rPr kumimoji="1" lang="ja-JP" altLang="en-US" sz="2400" dirty="0">
                  <a:ln>
                    <a:solidFill>
                      <a:srgbClr val="FF66FF"/>
                    </a:solidFill>
                  </a:ln>
                  <a:latin typeface="HG丸ｺﾞｼｯｸM-PRO" panose="020F0600000000000000" pitchFamily="50" charset="-128"/>
                  <a:ea typeface="HG丸ｺﾞｼｯｸM-PRO" panose="020F0600000000000000" pitchFamily="50" charset="-128"/>
                </a:rPr>
                <a:t>品質が証明でき、</a:t>
              </a:r>
            </a:p>
            <a:p>
              <a:pPr algn="just"/>
              <a:r>
                <a:rPr kumimoji="1" lang="ja-JP" altLang="en-US" sz="2400" dirty="0" smtClean="0">
                  <a:ln>
                    <a:solidFill>
                      <a:srgbClr val="FF9966"/>
                    </a:solidFill>
                  </a:ln>
                  <a:solidFill>
                    <a:srgbClr val="FF9966"/>
                  </a:solidFill>
                  <a:latin typeface="HG丸ｺﾞｼｯｸM-PRO" panose="020F0600000000000000" pitchFamily="50" charset="-128"/>
                  <a:ea typeface="HG丸ｺﾞｼｯｸM-PRO" panose="020F0600000000000000" pitchFamily="50" charset="-128"/>
                </a:rPr>
                <a:t>患者さんや</a:t>
              </a:r>
              <a:r>
                <a:rPr kumimoji="1" lang="ja-JP" altLang="en-US" sz="2400" dirty="0">
                  <a:ln>
                    <a:solidFill>
                      <a:srgbClr val="FF9966"/>
                    </a:solidFill>
                  </a:ln>
                  <a:solidFill>
                    <a:srgbClr val="FF9966"/>
                  </a:solidFill>
                  <a:latin typeface="HG丸ｺﾞｼｯｸM-PRO" panose="020F0600000000000000" pitchFamily="50" charset="-128"/>
                  <a:ea typeface="HG丸ｺﾞｼｯｸM-PRO" panose="020F0600000000000000" pitchFamily="50" charset="-128"/>
                </a:rPr>
                <a:t>医療機関の方々の信頼に応えることができる！</a:t>
              </a:r>
            </a:p>
          </p:txBody>
        </p:sp>
      </p:grpSp>
      <p:sp>
        <p:nvSpPr>
          <p:cNvPr id="14" name="Rectangle 12"/>
          <p:cNvSpPr txBox="1">
            <a:spLocks noChangeArrowheads="1"/>
          </p:cNvSpPr>
          <p:nvPr/>
        </p:nvSpPr>
        <p:spPr bwMode="auto">
          <a:xfrm>
            <a:off x="10474535" y="6466688"/>
            <a:ext cx="1157287"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ja-JP"/>
            </a:defPPr>
            <a:lvl1pPr algn="ctr" rtl="0" fontAlgn="base">
              <a:spcBef>
                <a:spcPct val="0"/>
              </a:spcBef>
              <a:spcAft>
                <a:spcPct val="0"/>
              </a:spcAft>
              <a:defRPr kumimoji="1" sz="1400"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pPr>
              <a:defRPr/>
            </a:pPr>
            <a:r>
              <a:rPr lang="ja-JP" altLang="en-US" sz="1200"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fld id="{F3DE42E6-ED5A-4857-902E-C47F6FED7A70}" type="slidenum">
              <a:rPr lang="en-US" altLang="ja-JP" sz="1200" i="1" smtClean="0">
                <a:ln>
                  <a:solidFill>
                    <a:schemeClr val="tx1"/>
                  </a:solidFill>
                </a:ln>
                <a:solidFill>
                  <a:srgbClr val="000000"/>
                </a:solidFill>
                <a:latin typeface="HG丸ｺﾞｼｯｸM-PRO" panose="020F0600000000000000" pitchFamily="50" charset="-128"/>
                <a:ea typeface="HG丸ｺﾞｼｯｸM-PRO" panose="020F0600000000000000" pitchFamily="50" charset="-128"/>
              </a:rPr>
              <a:t>5</a:t>
            </a:fld>
            <a:r>
              <a:rPr lang="ja-JP" altLang="en-US" sz="1200"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a:t>
            </a:r>
            <a:endParaRPr lang="en-US" altLang="ja-JP" sz="1200"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495984834"/>
      </p:ext>
    </p:extLst>
  </p:cSld>
  <p:clrMapOvr>
    <a:masterClrMapping/>
  </p:clrMapOvr>
  <p:transition spd="med">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40" y="11334"/>
            <a:ext cx="12161405" cy="6846665"/>
          </a:xfrm>
          <a:prstGeom prst="rect">
            <a:avLst/>
          </a:prstGeom>
        </p:spPr>
      </p:pic>
      <p:sp>
        <p:nvSpPr>
          <p:cNvPr id="8" name="テキスト ボックス 7"/>
          <p:cNvSpPr txBox="1"/>
          <p:nvPr/>
        </p:nvSpPr>
        <p:spPr>
          <a:xfrm>
            <a:off x="144262" y="2282017"/>
            <a:ext cx="11890157" cy="4531199"/>
          </a:xfrm>
          <a:prstGeom prst="rect">
            <a:avLst/>
          </a:prstGeom>
          <a:solidFill>
            <a:schemeClr val="bg1">
              <a:alpha val="75000"/>
            </a:schemeClr>
          </a:solidFill>
        </p:spPr>
        <p:txBody>
          <a:bodyPr wrap="none" rtlCol="0">
            <a:noAutofit/>
          </a:bodyPr>
          <a:lstStyle/>
          <a:p>
            <a:pPr marL="342900" indent="-342900" fontAlgn="base">
              <a:spcBef>
                <a:spcPct val="0"/>
              </a:spcBef>
              <a:spcAft>
                <a:spcPct val="0"/>
              </a:spcAft>
              <a:buFont typeface="HG丸ｺﾞｼｯｸM-PRO" panose="020F0600000000000000" pitchFamily="50" charset="-128"/>
              <a:buChar char="❖"/>
            </a:pPr>
            <a:r>
              <a:rPr lang="en-US" altLang="ja-JP" sz="2800" dirty="0">
                <a:ln>
                  <a:solidFill>
                    <a:srgbClr val="00B050"/>
                  </a:solidFill>
                </a:ln>
                <a:solidFill>
                  <a:srgbClr val="2D2D8A">
                    <a:lumMod val="60000"/>
                    <a:lumOff val="40000"/>
                  </a:srgbClr>
                </a:solidFill>
                <a:latin typeface="HG丸ｺﾞｼｯｸM-PRO" panose="020F0600000000000000" pitchFamily="50" charset="-128"/>
                <a:ea typeface="HG丸ｺﾞｼｯｸM-PRO" panose="020F0600000000000000" pitchFamily="50" charset="-128"/>
                <a:cs typeface="メイリオ"/>
              </a:rPr>
              <a:t>1980</a:t>
            </a:r>
            <a:r>
              <a:rPr lang="ja-JP" altLang="en-US" sz="2800" dirty="0">
                <a:ln>
                  <a:solidFill>
                    <a:srgbClr val="00B050"/>
                  </a:solidFill>
                </a:ln>
                <a:solidFill>
                  <a:srgbClr val="2D2D8A">
                    <a:lumMod val="60000"/>
                    <a:lumOff val="40000"/>
                  </a:srgbClr>
                </a:solidFill>
                <a:latin typeface="HG丸ｺﾞｼｯｸM-PRO" panose="020F0600000000000000" pitchFamily="50" charset="-128"/>
                <a:ea typeface="HG丸ｺﾞｼｯｸM-PRO" panose="020F0600000000000000" pitchFamily="50" charset="-128"/>
                <a:cs typeface="メイリオ"/>
              </a:rPr>
              <a:t>年代後半</a:t>
            </a:r>
            <a:r>
              <a:rPr lang="ja-JP" altLang="en-US" sz="2800" dirty="0">
                <a:solidFill>
                  <a:srgbClr val="2D2D8A">
                    <a:lumMod val="60000"/>
                    <a:lumOff val="40000"/>
                  </a:srgbClr>
                </a:solidFill>
                <a:latin typeface="HG丸ｺﾞｼｯｸM-PRO" panose="020F0600000000000000" pitchFamily="50" charset="-128"/>
                <a:ea typeface="HG丸ｺﾞｼｯｸM-PRO" panose="020F0600000000000000" pitchFamily="50" charset="-128"/>
                <a:cs typeface="メイリオ"/>
              </a:rPr>
              <a:t>	</a:t>
            </a:r>
            <a:r>
              <a:rPr lang="en-US" altLang="ja-JP" sz="2800" dirty="0">
                <a:ln>
                  <a:solidFill>
                    <a:srgbClr val="FF0000"/>
                  </a:solidFill>
                </a:ln>
                <a:solidFill>
                  <a:srgbClr val="FF0000"/>
                </a:solidFill>
                <a:latin typeface="HG丸ｺﾞｼｯｸM-PRO" panose="020F0600000000000000" pitchFamily="50" charset="-128"/>
                <a:ea typeface="HG丸ｺﾞｼｯｸM-PRO" panose="020F0600000000000000" pitchFamily="50" charset="-128"/>
                <a:cs typeface="メイリオ"/>
              </a:rPr>
              <a:t>Generic Drug Scandal</a:t>
            </a:r>
            <a:endParaRPr lang="ja-JP" altLang="en-US" sz="2800" dirty="0">
              <a:ln>
                <a:solidFill>
                  <a:srgbClr val="7030A0"/>
                </a:solidFill>
              </a:ln>
              <a:latin typeface="HG丸ｺﾞｼｯｸM-PRO" panose="020F0600000000000000" pitchFamily="50" charset="-128"/>
              <a:ea typeface="HG丸ｺﾞｼｯｸM-PRO" panose="020F0600000000000000" pitchFamily="50" charset="-128"/>
              <a:cs typeface="メイリオ"/>
            </a:endParaRPr>
          </a:p>
          <a:p>
            <a:pPr fontAlgn="base">
              <a:spcBef>
                <a:spcPct val="0"/>
              </a:spcBef>
              <a:spcAft>
                <a:spcPct val="0"/>
              </a:spcAft>
            </a:pPr>
            <a:r>
              <a:rPr lang="ja-JP" altLang="en-US" sz="2800" dirty="0">
                <a:ln>
                  <a:solidFill>
                    <a:srgbClr val="0000FF"/>
                  </a:solidFill>
                </a:ln>
                <a:solidFill>
                  <a:srgbClr val="0000FF"/>
                </a:solidFill>
                <a:latin typeface="HG丸ｺﾞｼｯｸM-PRO" panose="020F0600000000000000" pitchFamily="50" charset="-128"/>
                <a:ea typeface="HG丸ｺﾞｼｯｸM-PRO" panose="020F0600000000000000" pitchFamily="50" charset="-128"/>
                <a:cs typeface="メイリオ"/>
              </a:rPr>
              <a:t>	⇒贈収賄に絡み</a:t>
            </a:r>
            <a:r>
              <a:rPr lang="ja-JP" altLang="en-US" sz="2800" dirty="0">
                <a:ln>
                  <a:solidFill>
                    <a:srgbClr val="0000FF"/>
                  </a:solidFill>
                </a:ln>
                <a:solidFill>
                  <a:srgbClr val="0000FF"/>
                </a:solidFill>
                <a:latin typeface="HG丸ｺﾞｼｯｸM-PRO" panose="020F0600000000000000" pitchFamily="50" charset="-128"/>
                <a:ea typeface="HG丸ｺﾞｼｯｸM-PRO" panose="020F0600000000000000" pitchFamily="50" charset="-128"/>
              </a:rPr>
              <a:t>製薬会社から誤ったデータが提供されたことが</a:t>
            </a:r>
            <a:r>
              <a:rPr lang="ja-JP" altLang="en-US" sz="2800" dirty="0">
                <a:ln>
                  <a:solidFill>
                    <a:srgbClr val="0000FF"/>
                  </a:solidFill>
                </a:ln>
                <a:solidFill>
                  <a:srgbClr val="0000FF"/>
                </a:solidFill>
                <a:latin typeface="HG丸ｺﾞｼｯｸM-PRO" panose="020F0600000000000000" pitchFamily="50" charset="-128"/>
                <a:ea typeface="HG丸ｺﾞｼｯｸM-PRO" panose="020F0600000000000000" pitchFamily="50" charset="-128"/>
                <a:cs typeface="メイリオ"/>
              </a:rPr>
              <a:t>発覚！</a:t>
            </a:r>
            <a:endParaRPr lang="en-US" altLang="ja-JP" sz="2800" dirty="0">
              <a:ln>
                <a:solidFill>
                  <a:srgbClr val="0000FF"/>
                </a:solidFill>
              </a:ln>
              <a:solidFill>
                <a:srgbClr val="0000FF"/>
              </a:solidFill>
              <a:latin typeface="HG丸ｺﾞｼｯｸM-PRO" panose="020F0600000000000000" pitchFamily="50" charset="-128"/>
              <a:ea typeface="HG丸ｺﾞｼｯｸM-PRO" panose="020F0600000000000000" pitchFamily="50" charset="-128"/>
              <a:cs typeface="メイリオ"/>
            </a:endParaRPr>
          </a:p>
          <a:p>
            <a:pPr fontAlgn="base">
              <a:spcBef>
                <a:spcPct val="0"/>
              </a:spcBef>
              <a:spcAft>
                <a:spcPct val="0"/>
              </a:spcAft>
            </a:pPr>
            <a:r>
              <a:rPr lang="en-US" altLang="ja-JP" sz="2800" dirty="0">
                <a:ln>
                  <a:solidFill>
                    <a:srgbClr val="0000FF"/>
                  </a:solidFill>
                </a:ln>
                <a:solidFill>
                  <a:srgbClr val="0000FF"/>
                </a:solidFill>
                <a:latin typeface="HG丸ｺﾞｼｯｸM-PRO" panose="020F0600000000000000" pitchFamily="50" charset="-128"/>
                <a:ea typeface="HG丸ｺﾞｼｯｸM-PRO" panose="020F0600000000000000" pitchFamily="50" charset="-128"/>
                <a:cs typeface="メイリオ"/>
              </a:rPr>
              <a:t>	</a:t>
            </a:r>
            <a:r>
              <a:rPr lang="ja-JP" altLang="en-US" sz="2800" dirty="0">
                <a:ln>
                  <a:solidFill>
                    <a:srgbClr val="0000FF"/>
                  </a:solidFill>
                </a:ln>
                <a:solidFill>
                  <a:srgbClr val="0000FF"/>
                </a:solidFill>
                <a:latin typeface="HG丸ｺﾞｼｯｸM-PRO" panose="020F0600000000000000" pitchFamily="50" charset="-128"/>
                <a:ea typeface="HG丸ｺﾞｼｯｸM-PRO" panose="020F0600000000000000" pitchFamily="50" charset="-128"/>
                <a:cs typeface="メイリオ"/>
              </a:rPr>
              <a:t>⇒</a:t>
            </a:r>
            <a:r>
              <a:rPr lang="ja-JP" altLang="en-US" sz="2800" dirty="0">
                <a:ln>
                  <a:solidFill>
                    <a:srgbClr val="7030A0"/>
                  </a:solidFill>
                </a:ln>
                <a:solidFill>
                  <a:srgbClr val="FF0000"/>
                </a:solidFill>
                <a:latin typeface="HG丸ｺﾞｼｯｸM-PRO" panose="020F0600000000000000" pitchFamily="50" charset="-128"/>
                <a:ea typeface="HG丸ｺﾞｼｯｸM-PRO" panose="020F0600000000000000" pitchFamily="50" charset="-128"/>
                <a:cs typeface="メイリオ"/>
              </a:rPr>
              <a:t>莫大な課徴金，株価への影響，事業運営への障害</a:t>
            </a:r>
            <a:r>
              <a:rPr lang="ja-JP" altLang="en-US" sz="2800" dirty="0">
                <a:ln>
                  <a:solidFill>
                    <a:srgbClr val="0000FF"/>
                  </a:solidFill>
                </a:ln>
                <a:solidFill>
                  <a:srgbClr val="0000FF"/>
                </a:solidFill>
                <a:latin typeface="HG丸ｺﾞｼｯｸM-PRO" panose="020F0600000000000000" pitchFamily="50" charset="-128"/>
                <a:ea typeface="HG丸ｺﾞｼｯｸM-PRO" panose="020F0600000000000000" pitchFamily="50" charset="-128"/>
                <a:cs typeface="メイリオ"/>
              </a:rPr>
              <a:t>が発生 </a:t>
            </a:r>
            <a:r>
              <a:rPr lang="en-US" altLang="ja-JP" sz="2800" dirty="0">
                <a:ln>
                  <a:solidFill>
                    <a:srgbClr val="0000FF"/>
                  </a:solidFill>
                </a:ln>
                <a:solidFill>
                  <a:srgbClr val="0000FF"/>
                </a:solidFill>
                <a:latin typeface="HG丸ｺﾞｼｯｸM-PRO" panose="020F0600000000000000" pitchFamily="50" charset="-128"/>
                <a:ea typeface="HG丸ｺﾞｼｯｸM-PRO" panose="020F0600000000000000" pitchFamily="50" charset="-128"/>
                <a:cs typeface="メイリオ"/>
              </a:rPr>
              <a:t>! !</a:t>
            </a:r>
            <a:endParaRPr lang="ja-JP" altLang="en-US" sz="2800" dirty="0">
              <a:ln>
                <a:solidFill>
                  <a:srgbClr val="0000FF"/>
                </a:solidFill>
              </a:ln>
              <a:solidFill>
                <a:srgbClr val="0000FF"/>
              </a:solidFill>
              <a:latin typeface="HG丸ｺﾞｼｯｸM-PRO" panose="020F0600000000000000" pitchFamily="50" charset="-128"/>
              <a:ea typeface="HG丸ｺﾞｼｯｸM-PRO" panose="020F0600000000000000" pitchFamily="50" charset="-128"/>
              <a:cs typeface="メイリオ"/>
            </a:endParaRPr>
          </a:p>
          <a:p>
            <a:pPr fontAlgn="base">
              <a:spcBef>
                <a:spcPct val="0"/>
              </a:spcBef>
              <a:spcAft>
                <a:spcPct val="0"/>
              </a:spcAft>
            </a:pPr>
            <a:endParaRPr lang="en-US" altLang="ja-JP" sz="1600" dirty="0">
              <a:solidFill>
                <a:srgbClr val="FFCC00"/>
              </a:solidFill>
              <a:latin typeface="HG丸ｺﾞｼｯｸM-PRO" panose="020F0600000000000000" pitchFamily="50" charset="-128"/>
              <a:ea typeface="HG丸ｺﾞｼｯｸM-PRO" panose="020F0600000000000000" pitchFamily="50" charset="-128"/>
              <a:cs typeface="メイリオ"/>
            </a:endParaRPr>
          </a:p>
          <a:p>
            <a:pPr marL="342900" indent="-342900" fontAlgn="base">
              <a:spcBef>
                <a:spcPct val="0"/>
              </a:spcBef>
              <a:spcAft>
                <a:spcPct val="0"/>
              </a:spcAft>
              <a:buFont typeface="HG丸ｺﾞｼｯｸM-PRO" panose="020F0600000000000000" pitchFamily="50" charset="-128"/>
              <a:buChar char="❖"/>
            </a:pPr>
            <a:r>
              <a:rPr lang="en-US" altLang="ja-JP" sz="2800" dirty="0">
                <a:ln>
                  <a:solidFill>
                    <a:srgbClr val="00B050"/>
                  </a:solidFill>
                </a:ln>
                <a:solidFill>
                  <a:srgbClr val="2D2D8A">
                    <a:lumMod val="60000"/>
                    <a:lumOff val="40000"/>
                  </a:srgbClr>
                </a:solidFill>
                <a:latin typeface="HG丸ｺﾞｼｯｸM-PRO" panose="020F0600000000000000" pitchFamily="50" charset="-128"/>
                <a:ea typeface="HG丸ｺﾞｼｯｸM-PRO" panose="020F0600000000000000" pitchFamily="50" charset="-128"/>
                <a:cs typeface="メイリオ"/>
              </a:rPr>
              <a:t>1990</a:t>
            </a:r>
            <a:r>
              <a:rPr lang="ja-JP" altLang="en-US" sz="2800" dirty="0">
                <a:ln>
                  <a:solidFill>
                    <a:srgbClr val="00B050"/>
                  </a:solidFill>
                </a:ln>
                <a:solidFill>
                  <a:srgbClr val="2D2D8A">
                    <a:lumMod val="60000"/>
                    <a:lumOff val="40000"/>
                  </a:srgbClr>
                </a:solidFill>
                <a:latin typeface="HG丸ｺﾞｼｯｸM-PRO" panose="020F0600000000000000" pitchFamily="50" charset="-128"/>
                <a:ea typeface="HG丸ｺﾞｼｯｸM-PRO" panose="020F0600000000000000" pitchFamily="50" charset="-128"/>
                <a:cs typeface="メイリオ"/>
              </a:rPr>
              <a:t>年代前半</a:t>
            </a:r>
            <a:r>
              <a:rPr lang="ja-JP" altLang="en-US" sz="2800" dirty="0">
                <a:solidFill>
                  <a:srgbClr val="2D2D8A">
                    <a:lumMod val="60000"/>
                    <a:lumOff val="40000"/>
                  </a:srgbClr>
                </a:solidFill>
                <a:latin typeface="HG丸ｺﾞｼｯｸM-PRO" panose="020F0600000000000000" pitchFamily="50" charset="-128"/>
                <a:ea typeface="HG丸ｺﾞｼｯｸM-PRO" panose="020F0600000000000000" pitchFamily="50" charset="-128"/>
                <a:cs typeface="メイリオ"/>
              </a:rPr>
              <a:t>	</a:t>
            </a:r>
            <a:r>
              <a:rPr lang="en-US" altLang="ja-JP" sz="2800" dirty="0">
                <a:ln>
                  <a:solidFill>
                    <a:srgbClr val="FF0000"/>
                  </a:solidFill>
                </a:ln>
                <a:solidFill>
                  <a:srgbClr val="FF0000"/>
                </a:solidFill>
                <a:latin typeface="HG丸ｺﾞｼｯｸM-PRO" panose="020F0600000000000000" pitchFamily="50" charset="-128"/>
                <a:ea typeface="HG丸ｺﾞｼｯｸM-PRO" panose="020F0600000000000000" pitchFamily="50" charset="-128"/>
                <a:cs typeface="メイリオ"/>
              </a:rPr>
              <a:t>Application Integrity Policy (FDA)</a:t>
            </a:r>
          </a:p>
          <a:p>
            <a:pPr fontAlgn="base">
              <a:spcBef>
                <a:spcPct val="0"/>
              </a:spcBef>
              <a:spcAft>
                <a:spcPct val="0"/>
              </a:spcAft>
            </a:pPr>
            <a:r>
              <a:rPr lang="ja-JP" altLang="en-US" sz="2800" dirty="0">
                <a:ln>
                  <a:solidFill>
                    <a:srgbClr val="0000FF"/>
                  </a:solidFill>
                </a:ln>
                <a:solidFill>
                  <a:srgbClr val="0000FF"/>
                </a:solidFill>
                <a:latin typeface="HG丸ｺﾞｼｯｸM-PRO" panose="020F0600000000000000" pitchFamily="50" charset="-128"/>
                <a:ea typeface="HG丸ｺﾞｼｯｸM-PRO" panose="020F0600000000000000" pitchFamily="50" charset="-128"/>
                <a:cs typeface="メイリオ"/>
              </a:rPr>
              <a:t>	⇒申請データの完全性に関するガイドライン発出！</a:t>
            </a:r>
            <a:endParaRPr lang="en-US" altLang="ja-JP" sz="2800" dirty="0">
              <a:ln>
                <a:solidFill>
                  <a:srgbClr val="0000FF"/>
                </a:solidFill>
              </a:ln>
              <a:solidFill>
                <a:srgbClr val="0000FF"/>
              </a:solidFill>
              <a:latin typeface="HG丸ｺﾞｼｯｸM-PRO" panose="020F0600000000000000" pitchFamily="50" charset="-128"/>
              <a:ea typeface="HG丸ｺﾞｼｯｸM-PRO" panose="020F0600000000000000" pitchFamily="50" charset="-128"/>
              <a:cs typeface="メイリオ"/>
            </a:endParaRPr>
          </a:p>
          <a:p>
            <a:pPr fontAlgn="base">
              <a:spcBef>
                <a:spcPct val="0"/>
              </a:spcBef>
              <a:spcAft>
                <a:spcPct val="0"/>
              </a:spcAft>
            </a:pPr>
            <a:endParaRPr lang="ja-JP" altLang="en-US" sz="1600" dirty="0">
              <a:ln>
                <a:solidFill>
                  <a:schemeClr val="tx1"/>
                </a:solidFill>
              </a:ln>
              <a:latin typeface="HG丸ｺﾞｼｯｸM-PRO" panose="020F0600000000000000" pitchFamily="50" charset="-128"/>
              <a:ea typeface="HG丸ｺﾞｼｯｸM-PRO" panose="020F0600000000000000" pitchFamily="50" charset="-128"/>
              <a:cs typeface="メイリオ"/>
            </a:endParaRPr>
          </a:p>
          <a:p>
            <a:pPr marL="342900" indent="-342900" fontAlgn="base">
              <a:spcBef>
                <a:spcPct val="0"/>
              </a:spcBef>
              <a:spcAft>
                <a:spcPct val="0"/>
              </a:spcAft>
              <a:buFont typeface="HG丸ｺﾞｼｯｸM-PRO" panose="020F0600000000000000" pitchFamily="50" charset="-128"/>
              <a:buChar char="❖"/>
            </a:pPr>
            <a:r>
              <a:rPr lang="en-US" altLang="ja-JP" sz="2800" dirty="0">
                <a:ln>
                  <a:solidFill>
                    <a:srgbClr val="00B050"/>
                  </a:solidFill>
                </a:ln>
                <a:solidFill>
                  <a:srgbClr val="2D2D8A">
                    <a:lumMod val="60000"/>
                    <a:lumOff val="40000"/>
                  </a:srgbClr>
                </a:solidFill>
                <a:latin typeface="HG丸ｺﾞｼｯｸM-PRO" panose="020F0600000000000000" pitchFamily="50" charset="-128"/>
                <a:ea typeface="HG丸ｺﾞｼｯｸM-PRO" panose="020F0600000000000000" pitchFamily="50" charset="-128"/>
                <a:cs typeface="メイリオ"/>
              </a:rPr>
              <a:t>2010</a:t>
            </a:r>
            <a:r>
              <a:rPr lang="ja-JP" altLang="en-US" sz="2800" dirty="0">
                <a:ln>
                  <a:solidFill>
                    <a:srgbClr val="00B050"/>
                  </a:solidFill>
                </a:ln>
                <a:solidFill>
                  <a:srgbClr val="2D2D8A">
                    <a:lumMod val="60000"/>
                    <a:lumOff val="40000"/>
                  </a:srgbClr>
                </a:solidFill>
                <a:latin typeface="HG丸ｺﾞｼｯｸM-PRO" panose="020F0600000000000000" pitchFamily="50" charset="-128"/>
                <a:ea typeface="HG丸ｺﾞｼｯｸM-PRO" panose="020F0600000000000000" pitchFamily="50" charset="-128"/>
                <a:cs typeface="メイリオ"/>
              </a:rPr>
              <a:t>年以降</a:t>
            </a:r>
            <a:r>
              <a:rPr lang="ja-JP" altLang="en-US" sz="2800" dirty="0">
                <a:solidFill>
                  <a:srgbClr val="2D2D8A">
                    <a:lumMod val="60000"/>
                    <a:lumOff val="40000"/>
                  </a:srgbClr>
                </a:solidFill>
                <a:latin typeface="HG丸ｺﾞｼｯｸM-PRO" panose="020F0600000000000000" pitchFamily="50" charset="-128"/>
                <a:ea typeface="HG丸ｺﾞｼｯｸM-PRO" panose="020F0600000000000000" pitchFamily="50" charset="-128"/>
                <a:cs typeface="メイリオ"/>
              </a:rPr>
              <a:t>	</a:t>
            </a:r>
            <a:r>
              <a:rPr lang="ja-JP" altLang="en-US" sz="2800" dirty="0" smtClean="0">
                <a:ln>
                  <a:solidFill>
                    <a:srgbClr val="FF0000"/>
                  </a:solidFill>
                </a:ln>
                <a:solidFill>
                  <a:srgbClr val="FF0000"/>
                </a:solidFill>
                <a:latin typeface="HG丸ｺﾞｼｯｸM-PRO" panose="020F0600000000000000" pitchFamily="50" charset="-128"/>
                <a:ea typeface="HG丸ｺﾞｼｯｸM-PRO" panose="020F0600000000000000" pitchFamily="50" charset="-128"/>
                <a:cs typeface="メイリオ"/>
              </a:rPr>
              <a:t>データの完全性の</a:t>
            </a:r>
            <a:r>
              <a:rPr lang="ja-JP" altLang="en-US" sz="2800" dirty="0">
                <a:ln>
                  <a:solidFill>
                    <a:srgbClr val="FF0000"/>
                  </a:solidFill>
                </a:ln>
                <a:solidFill>
                  <a:srgbClr val="FF0000"/>
                </a:solidFill>
                <a:latin typeface="HG丸ｺﾞｼｯｸM-PRO" panose="020F0600000000000000" pitchFamily="50" charset="-128"/>
                <a:ea typeface="HG丸ｺﾞｼｯｸM-PRO" panose="020F0600000000000000" pitchFamily="50" charset="-128"/>
                <a:cs typeface="メイリオ"/>
              </a:rPr>
              <a:t>適用範囲拡大！</a:t>
            </a:r>
            <a:r>
              <a:rPr lang="en-US" altLang="ja-JP" sz="2800" dirty="0">
                <a:ln>
                  <a:solidFill>
                    <a:srgbClr val="FF0000"/>
                  </a:solidFill>
                </a:ln>
                <a:solidFill>
                  <a:srgbClr val="FF0000"/>
                </a:solidFill>
                <a:latin typeface="HG丸ｺﾞｼｯｸM-PRO" panose="020F0600000000000000" pitchFamily="50" charset="-128"/>
                <a:ea typeface="HG丸ｺﾞｼｯｸM-PRO" panose="020F0600000000000000" pitchFamily="50" charset="-128"/>
                <a:cs typeface="メイリオ"/>
              </a:rPr>
              <a:t>(FDA)</a:t>
            </a:r>
          </a:p>
          <a:p>
            <a:pPr fontAlgn="base">
              <a:spcBef>
                <a:spcPct val="0"/>
              </a:spcBef>
              <a:spcAft>
                <a:spcPct val="0"/>
              </a:spcAft>
            </a:pPr>
            <a:r>
              <a:rPr lang="ja-JP" altLang="en-US" sz="2800" dirty="0">
                <a:ln>
                  <a:solidFill>
                    <a:srgbClr val="0000FF"/>
                  </a:solidFill>
                </a:ln>
                <a:solidFill>
                  <a:srgbClr val="0000FF"/>
                </a:solidFill>
                <a:latin typeface="HG丸ｺﾞｼｯｸM-PRO" panose="020F0600000000000000" pitchFamily="50" charset="-128"/>
                <a:ea typeface="HG丸ｺﾞｼｯｸM-PRO" panose="020F0600000000000000" pitchFamily="50" charset="-128"/>
                <a:cs typeface="メイリオ"/>
              </a:rPr>
              <a:t>	⇒米国製品の大口供給元であるインドや中国の原薬工場への査察を</a:t>
            </a:r>
          </a:p>
          <a:p>
            <a:pPr fontAlgn="base">
              <a:spcBef>
                <a:spcPct val="0"/>
              </a:spcBef>
              <a:spcAft>
                <a:spcPct val="0"/>
              </a:spcAft>
            </a:pPr>
            <a:r>
              <a:rPr lang="ja-JP" altLang="en-US" sz="2800" dirty="0">
                <a:ln>
                  <a:solidFill>
                    <a:srgbClr val="0000FF"/>
                  </a:solidFill>
                </a:ln>
                <a:solidFill>
                  <a:srgbClr val="0000FF"/>
                </a:solidFill>
                <a:latin typeface="HG丸ｺﾞｼｯｸM-PRO" panose="020F0600000000000000" pitchFamily="50" charset="-128"/>
                <a:ea typeface="HG丸ｺﾞｼｯｸM-PRO" panose="020F0600000000000000" pitchFamily="50" charset="-128"/>
                <a:cs typeface="メイリオ"/>
              </a:rPr>
              <a:t>	　強化！</a:t>
            </a:r>
            <a:r>
              <a:rPr lang="ja-JP" altLang="en-US" sz="16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正しいデータが出せない会社の</a:t>
            </a:r>
            <a:r>
              <a:rPr lang="ja-JP" altLang="en-US" sz="16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品質</a:t>
            </a:r>
            <a:r>
              <a:rPr lang="ja-JP" altLang="en-US" sz="16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は保証できない．供給元での不具合は製品の</a:t>
            </a:r>
            <a:r>
              <a:rPr lang="ja-JP" altLang="en-US" sz="16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欠品</a:t>
            </a:r>
            <a:r>
              <a:rPr lang="ja-JP" altLang="en-US" sz="16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に直結する．</a:t>
            </a:r>
          </a:p>
          <a:p>
            <a:pPr fontAlgn="base">
              <a:spcBef>
                <a:spcPct val="0"/>
              </a:spcBef>
              <a:spcAft>
                <a:spcPct val="0"/>
              </a:spcAft>
            </a:pPr>
            <a:endParaRPr lang="en-US" altLang="ja-JP" sz="16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fontAlgn="base">
              <a:spcBef>
                <a:spcPct val="0"/>
              </a:spcBef>
              <a:spcAft>
                <a:spcPct val="0"/>
              </a:spcAft>
            </a:pPr>
            <a:endParaRPr lang="en-US" altLang="ja-JP" sz="1600" dirty="0">
              <a:ln>
                <a:solidFill>
                  <a:schemeClr val="tx1"/>
                </a:solidFill>
              </a:ln>
              <a:latin typeface="HG丸ｺﾞｼｯｸM-PRO" panose="020F0600000000000000" pitchFamily="50" charset="-128"/>
              <a:ea typeface="HG丸ｺﾞｼｯｸM-PRO" panose="020F0600000000000000" pitchFamily="50" charset="-128"/>
              <a:cs typeface="メイリオ"/>
            </a:endParaRPr>
          </a:p>
          <a:p>
            <a:pPr fontAlgn="base">
              <a:spcBef>
                <a:spcPct val="0"/>
              </a:spcBef>
              <a:spcAft>
                <a:spcPct val="0"/>
              </a:spcAft>
            </a:pPr>
            <a:endParaRPr lang="en-US" altLang="ja-JP" sz="1600" dirty="0">
              <a:ln>
                <a:solidFill>
                  <a:schemeClr val="tx1"/>
                </a:solidFill>
              </a:ln>
              <a:latin typeface="HG丸ｺﾞｼｯｸM-PRO" panose="020F0600000000000000" pitchFamily="50" charset="-128"/>
              <a:ea typeface="HG丸ｺﾞｼｯｸM-PRO" panose="020F0600000000000000" pitchFamily="50" charset="-128"/>
              <a:cs typeface="メイリオ"/>
            </a:endParaRPr>
          </a:p>
          <a:p>
            <a:pPr fontAlgn="base">
              <a:spcBef>
                <a:spcPct val="0"/>
              </a:spcBef>
              <a:spcAft>
                <a:spcPct val="0"/>
              </a:spcAft>
            </a:pPr>
            <a:endParaRPr lang="en-US" altLang="ja-JP" sz="1600" dirty="0">
              <a:ln>
                <a:solidFill>
                  <a:schemeClr val="tx1"/>
                </a:solidFill>
              </a:ln>
              <a:latin typeface="HG丸ｺﾞｼｯｸM-PRO" panose="020F0600000000000000" pitchFamily="50" charset="-128"/>
              <a:ea typeface="HG丸ｺﾞｼｯｸM-PRO" panose="020F0600000000000000" pitchFamily="50" charset="-128"/>
              <a:cs typeface="メイリオ"/>
            </a:endParaRPr>
          </a:p>
          <a:p>
            <a:pPr fontAlgn="base">
              <a:spcBef>
                <a:spcPct val="0"/>
              </a:spcBef>
              <a:spcAft>
                <a:spcPct val="0"/>
              </a:spcAft>
            </a:pPr>
            <a:endParaRPr lang="en-US" altLang="ja-JP" sz="1600" dirty="0">
              <a:ln>
                <a:solidFill>
                  <a:schemeClr val="tx1"/>
                </a:solidFill>
              </a:ln>
              <a:latin typeface="HG丸ｺﾞｼｯｸM-PRO" panose="020F0600000000000000" pitchFamily="50" charset="-128"/>
              <a:ea typeface="HG丸ｺﾞｼｯｸM-PRO" panose="020F0600000000000000" pitchFamily="50" charset="-128"/>
              <a:cs typeface="メイリオ"/>
            </a:endParaRPr>
          </a:p>
        </p:txBody>
      </p:sp>
      <p:sp>
        <p:nvSpPr>
          <p:cNvPr id="2" name="星 7 1"/>
          <p:cNvSpPr/>
          <p:nvPr/>
        </p:nvSpPr>
        <p:spPr>
          <a:xfrm>
            <a:off x="7988300" y="2205131"/>
            <a:ext cx="1638300" cy="601569"/>
          </a:xfrm>
          <a:prstGeom prst="star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ln>
                  <a:solidFill>
                    <a:sysClr val="windowText" lastClr="000000"/>
                  </a:solidFill>
                </a:ln>
                <a:solidFill>
                  <a:schemeClr val="tx1"/>
                </a:solidFill>
                <a:latin typeface="HG丸ｺﾞｼｯｸM-PRO" panose="020F0600000000000000" pitchFamily="50" charset="-128"/>
                <a:ea typeface="HG丸ｺﾞｼｯｸM-PRO" panose="020F0600000000000000" pitchFamily="50" charset="-128"/>
              </a:rPr>
              <a:t>発端</a:t>
            </a:r>
          </a:p>
        </p:txBody>
      </p:sp>
      <p:pic>
        <p:nvPicPr>
          <p:cNvPr id="7" name="図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4140" y="1275642"/>
            <a:ext cx="1551072" cy="865989"/>
          </a:xfrm>
          <a:prstGeom prst="rect">
            <a:avLst/>
          </a:prstGeom>
        </p:spPr>
      </p:pic>
      <p:graphicFrame>
        <p:nvGraphicFramePr>
          <p:cNvPr id="10" name="オブジェクト 9"/>
          <p:cNvGraphicFramePr>
            <a:graphicFrameLocks noChangeAspect="1"/>
          </p:cNvGraphicFramePr>
          <p:nvPr>
            <p:extLst/>
          </p:nvPr>
        </p:nvGraphicFramePr>
        <p:xfrm>
          <a:off x="10645921" y="3812718"/>
          <a:ext cx="1460761" cy="1134829"/>
        </p:xfrm>
        <a:graphic>
          <a:graphicData uri="http://schemas.openxmlformats.org/presentationml/2006/ole">
            <mc:AlternateContent xmlns:mc="http://schemas.openxmlformats.org/markup-compatibility/2006">
              <mc:Choice xmlns:v="urn:schemas-microsoft-com:vml" Requires="v">
                <p:oleObj spid="_x0000_s5192" name="Acrobat Document" showAsIcon="1" r:id="rId6" imgW="914400" imgH="806400" progId="AcroExch.Document.DC">
                  <p:embed/>
                </p:oleObj>
              </mc:Choice>
              <mc:Fallback>
                <p:oleObj name="Acrobat Document" showAsIcon="1" r:id="rId6" imgW="914400" imgH="806400" progId="AcroExch.Document.DC">
                  <p:embed/>
                  <p:pic>
                    <p:nvPicPr>
                      <p:cNvPr id="0" name=""/>
                      <p:cNvPicPr/>
                      <p:nvPr/>
                    </p:nvPicPr>
                    <p:blipFill>
                      <a:blip r:embed="rId7"/>
                      <a:stretch>
                        <a:fillRect/>
                      </a:stretch>
                    </p:blipFill>
                    <p:spPr>
                      <a:xfrm>
                        <a:off x="10645921" y="3812718"/>
                        <a:ext cx="1460761" cy="1134829"/>
                      </a:xfrm>
                      <a:prstGeom prst="rect">
                        <a:avLst/>
                      </a:prstGeom>
                    </p:spPr>
                  </p:pic>
                </p:oleObj>
              </mc:Fallback>
            </mc:AlternateContent>
          </a:graphicData>
        </a:graphic>
      </p:graphicFrame>
      <p:sp>
        <p:nvSpPr>
          <p:cNvPr id="11" name="Rectangle 12"/>
          <p:cNvSpPr txBox="1">
            <a:spLocks noChangeArrowheads="1"/>
          </p:cNvSpPr>
          <p:nvPr/>
        </p:nvSpPr>
        <p:spPr bwMode="auto">
          <a:xfrm>
            <a:off x="10422511" y="6407235"/>
            <a:ext cx="1157287"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ja-JP"/>
            </a:defPPr>
            <a:lvl1pPr algn="ctr" rtl="0" fontAlgn="base">
              <a:spcBef>
                <a:spcPct val="0"/>
              </a:spcBef>
              <a:spcAft>
                <a:spcPct val="0"/>
              </a:spcAft>
              <a:defRPr kumimoji="1" sz="1400"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pPr>
              <a:defRPr/>
            </a:pPr>
            <a:r>
              <a:rPr lang="ja-JP" altLang="en-US" sz="1200"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fld id="{D1B6818F-860D-4005-892D-FD7B6BFCA30D}" type="slidenum">
              <a:rPr lang="en-US" altLang="ja-JP" sz="1200" i="1" smtClean="0">
                <a:ln>
                  <a:solidFill>
                    <a:schemeClr val="tx1"/>
                  </a:solidFill>
                </a:ln>
                <a:solidFill>
                  <a:srgbClr val="000000"/>
                </a:solidFill>
                <a:latin typeface="HG丸ｺﾞｼｯｸM-PRO" panose="020F0600000000000000" pitchFamily="50" charset="-128"/>
                <a:ea typeface="HG丸ｺﾞｼｯｸM-PRO" panose="020F0600000000000000" pitchFamily="50" charset="-128"/>
              </a:rPr>
              <a:t>6</a:t>
            </a:fld>
            <a:r>
              <a:rPr lang="ja-JP" altLang="en-US" sz="1200"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a:t>
            </a:r>
            <a:endParaRPr lang="en-US" altLang="ja-JP" sz="1200"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
        <p:nvSpPr>
          <p:cNvPr id="15" name="タイトル 1"/>
          <p:cNvSpPr txBox="1">
            <a:spLocks/>
          </p:cNvSpPr>
          <p:nvPr/>
        </p:nvSpPr>
        <p:spPr>
          <a:xfrm>
            <a:off x="2538663" y="350235"/>
            <a:ext cx="7113337" cy="1273597"/>
          </a:xfrm>
          <a:prstGeom prst="rect">
            <a:avLst/>
          </a:prstGeom>
          <a:solidFill>
            <a:schemeClr val="bg1">
              <a:alpha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4800" dirty="0" smtClean="0">
                <a:ln>
                  <a:solidFill>
                    <a:srgbClr val="FF0000"/>
                  </a:solidFill>
                </a:ln>
                <a:latin typeface="HG丸ｺﾞｼｯｸM-PRO" panose="020F0600000000000000" pitchFamily="50" charset="-128"/>
                <a:ea typeface="HG丸ｺﾞｼｯｸM-PRO" panose="020F0600000000000000" pitchFamily="50" charset="-128"/>
              </a:rPr>
              <a:t>データの完全性</a:t>
            </a:r>
            <a:r>
              <a:rPr lang="ja-JP" altLang="en-US" sz="3600" dirty="0">
                <a:ln>
                  <a:solidFill>
                    <a:srgbClr val="FF0000"/>
                  </a:solidFill>
                </a:ln>
                <a:latin typeface="HG丸ｺﾞｼｯｸM-PRO" panose="020F0600000000000000" pitchFamily="50" charset="-128"/>
                <a:ea typeface="HG丸ｺﾞｼｯｸM-PRO" panose="020F0600000000000000" pitchFamily="50" charset="-128"/>
              </a:rPr>
              <a:t/>
            </a:r>
            <a:br>
              <a:rPr lang="ja-JP" altLang="en-US" sz="3600" dirty="0">
                <a:ln>
                  <a:solidFill>
                    <a:srgbClr val="FF0000"/>
                  </a:solidFill>
                </a:ln>
                <a:latin typeface="HG丸ｺﾞｼｯｸM-PRO" panose="020F0600000000000000" pitchFamily="50" charset="-128"/>
                <a:ea typeface="HG丸ｺﾞｼｯｸM-PRO" panose="020F0600000000000000" pitchFamily="50" charset="-128"/>
              </a:rPr>
            </a:br>
            <a:r>
              <a:rPr lang="ja-JP" altLang="en-US" sz="2800" dirty="0">
                <a:ln>
                  <a:solidFill>
                    <a:srgbClr val="FF0000"/>
                  </a:solidFill>
                </a:ln>
              </a:rPr>
              <a:t>～ なぜ対応しなければならないか ～</a:t>
            </a:r>
            <a:endParaRPr lang="ja-JP" altLang="en-US" sz="2800" dirty="0">
              <a:ln>
                <a:solidFill>
                  <a:srgbClr val="FF0000"/>
                </a:solidFill>
              </a:ln>
              <a:latin typeface="HG丸ｺﾞｼｯｸM-PRO" panose="020F0600000000000000" pitchFamily="50" charset="-128"/>
              <a:ea typeface="HG丸ｺﾞｼｯｸM-PRO" panose="020F0600000000000000" pitchFamily="50" charset="-128"/>
            </a:endParaRPr>
          </a:p>
        </p:txBody>
      </p:sp>
      <p:pic>
        <p:nvPicPr>
          <p:cNvPr id="3" name="図 2"/>
          <p:cNvPicPr>
            <a:picLocks noChangeAspect="1"/>
          </p:cNvPicPr>
          <p:nvPr/>
        </p:nvPicPr>
        <p:blipFill>
          <a:blip r:embed="rId8"/>
          <a:stretch>
            <a:fillRect/>
          </a:stretch>
        </p:blipFill>
        <p:spPr>
          <a:xfrm>
            <a:off x="10249737" y="1271350"/>
            <a:ext cx="1514475" cy="895350"/>
          </a:xfrm>
          <a:prstGeom prst="rect">
            <a:avLst/>
          </a:prstGeom>
          <a:ln w="25400">
            <a:solidFill>
              <a:srgbClr val="0070C0"/>
            </a:solidFill>
          </a:ln>
        </p:spPr>
      </p:pic>
    </p:spTree>
    <p:extLst>
      <p:ext uri="{BB962C8B-B14F-4D97-AF65-F5344CB8AC3E}">
        <p14:creationId xmlns:p14="http://schemas.microsoft.com/office/powerpoint/2010/main" val="930386261"/>
      </p:ext>
    </p:extLst>
  </p:cSld>
  <p:clrMapOvr>
    <a:masterClrMapping/>
  </p:clrMapOvr>
  <p:transition spd="med">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43" y="5667"/>
            <a:ext cx="12161405" cy="6846665"/>
          </a:xfrm>
          <a:prstGeom prst="rect">
            <a:avLst/>
          </a:prstGeom>
          <a:gradFill>
            <a:gsLst>
              <a:gs pos="0">
                <a:schemeClr val="accent1">
                  <a:lumMod val="5000"/>
                  <a:lumOff val="95000"/>
                </a:schemeClr>
              </a:gs>
              <a:gs pos="53000">
                <a:schemeClr val="bg1"/>
              </a:gs>
              <a:gs pos="90000">
                <a:schemeClr val="accent1">
                  <a:lumMod val="20000"/>
                  <a:lumOff val="80000"/>
                </a:schemeClr>
              </a:gs>
              <a:gs pos="100000">
                <a:schemeClr val="accent1">
                  <a:lumMod val="30000"/>
                  <a:lumOff val="70000"/>
                </a:schemeClr>
              </a:gs>
            </a:gsLst>
            <a:lin ang="0" scaled="1"/>
          </a:gradFill>
        </p:spPr>
      </p:pic>
      <p:pic>
        <p:nvPicPr>
          <p:cNvPr id="4098" name="Picture 2" descr="imag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4897" y="2166700"/>
            <a:ext cx="5297474" cy="4554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12"/>
          <p:cNvSpPr txBox="1">
            <a:spLocks noChangeArrowheads="1"/>
          </p:cNvSpPr>
          <p:nvPr/>
        </p:nvSpPr>
        <p:spPr bwMode="auto">
          <a:xfrm>
            <a:off x="10429205" y="6399080"/>
            <a:ext cx="1157287"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ja-JP"/>
            </a:defPPr>
            <a:lvl1pPr algn="ctr" rtl="0" fontAlgn="base">
              <a:spcBef>
                <a:spcPct val="0"/>
              </a:spcBef>
              <a:spcAft>
                <a:spcPct val="0"/>
              </a:spcAft>
              <a:defRPr kumimoji="1" sz="1400"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pPr>
              <a:defRPr/>
            </a:pPr>
            <a:r>
              <a:rPr lang="ja-JP" altLang="en-US" sz="1200"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fld id="{963D85FC-86F0-4D57-BA7D-5452B2F59031}" type="slidenum">
              <a:rPr lang="en-US" altLang="ja-JP" sz="1200" i="1" smtClean="0">
                <a:ln>
                  <a:solidFill>
                    <a:schemeClr val="tx1"/>
                  </a:solidFill>
                </a:ln>
                <a:solidFill>
                  <a:srgbClr val="000000"/>
                </a:solidFill>
                <a:latin typeface="HG丸ｺﾞｼｯｸM-PRO" panose="020F0600000000000000" pitchFamily="50" charset="-128"/>
                <a:ea typeface="HG丸ｺﾞｼｯｸM-PRO" panose="020F0600000000000000" pitchFamily="50" charset="-128"/>
              </a:rPr>
              <a:t>7</a:t>
            </a:fld>
            <a:r>
              <a:rPr lang="ja-JP" altLang="en-US" sz="1200"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a:t>
            </a:r>
            <a:endParaRPr lang="en-US" altLang="ja-JP" sz="1200"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
        <p:nvSpPr>
          <p:cNvPr id="4" name="角丸四角形 3"/>
          <p:cNvSpPr/>
          <p:nvPr/>
        </p:nvSpPr>
        <p:spPr>
          <a:xfrm rot="16200000">
            <a:off x="-1265335" y="4170282"/>
            <a:ext cx="4750656" cy="350307"/>
          </a:xfrm>
          <a:prstGeom prst="roundRect">
            <a:avLst/>
          </a:prstGeom>
          <a:gradFill flip="none" rotWithShape="1">
            <a:gsLst>
              <a:gs pos="0">
                <a:schemeClr val="accent1">
                  <a:lumMod val="5000"/>
                  <a:lumOff val="95000"/>
                </a:schemeClr>
              </a:gs>
              <a:gs pos="53000">
                <a:schemeClr val="bg1"/>
              </a:gs>
              <a:gs pos="90000">
                <a:schemeClr val="accent1">
                  <a:lumMod val="20000"/>
                  <a:lumOff val="80000"/>
                </a:schemeClr>
              </a:gs>
              <a:gs pos="100000">
                <a:schemeClr val="accent1">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ln>
                  <a:solidFill>
                    <a:sysClr val="windowText" lastClr="000000"/>
                  </a:solidFill>
                </a:ln>
                <a:solidFill>
                  <a:schemeClr val="tx1"/>
                </a:solidFill>
                <a:latin typeface="HG丸ｺﾞｼｯｸM-PRO" panose="020F0600000000000000" pitchFamily="50" charset="-128"/>
                <a:ea typeface="HG丸ｺﾞｼｯｸM-PRO" panose="020F0600000000000000" pitchFamily="50" charset="-128"/>
              </a:rPr>
              <a:t>Warning letter</a:t>
            </a:r>
            <a:r>
              <a:rPr lang="ja-JP" altLang="en-US" dirty="0">
                <a:ln>
                  <a:solidFill>
                    <a:sysClr val="windowText" lastClr="000000"/>
                  </a:solidFill>
                </a:ln>
                <a:solidFill>
                  <a:schemeClr val="tx1"/>
                </a:solidFill>
                <a:latin typeface="HG丸ｺﾞｼｯｸM-PRO" panose="020F0600000000000000" pitchFamily="50" charset="-128"/>
                <a:ea typeface="HG丸ｺﾞｼｯｸM-PRO" panose="020F0600000000000000" pitchFamily="50" charset="-128"/>
              </a:rPr>
              <a:t>中の</a:t>
            </a:r>
            <a:r>
              <a:rPr lang="en-US" altLang="ja-JP" dirty="0">
                <a:ln>
                  <a:solidFill>
                    <a:sysClr val="windowText" lastClr="000000"/>
                  </a:solidFill>
                </a:ln>
                <a:solidFill>
                  <a:schemeClr val="tx1"/>
                </a:solidFill>
                <a:latin typeface="HG丸ｺﾞｼｯｸM-PRO" panose="020F0600000000000000" pitchFamily="50" charset="-128"/>
                <a:ea typeface="HG丸ｺﾞｼｯｸM-PRO" panose="020F0600000000000000" pitchFamily="50" charset="-128"/>
              </a:rPr>
              <a:t>DI</a:t>
            </a:r>
            <a:r>
              <a:rPr lang="ja-JP" altLang="en-US" dirty="0">
                <a:ln>
                  <a:solidFill>
                    <a:sysClr val="windowText" lastClr="000000"/>
                  </a:solidFill>
                </a:ln>
                <a:solidFill>
                  <a:schemeClr val="tx1"/>
                </a:solidFill>
                <a:latin typeface="HG丸ｺﾞｼｯｸM-PRO" panose="020F0600000000000000" pitchFamily="50" charset="-128"/>
                <a:ea typeface="HG丸ｺﾞｼｯｸM-PRO" panose="020F0600000000000000" pitchFamily="50" charset="-128"/>
              </a:rPr>
              <a:t> 関連の警告の比率</a:t>
            </a:r>
            <a:endParaRPr kumimoji="1" lang="ja-JP" altLang="en-US" dirty="0">
              <a:ln>
                <a:solidFill>
                  <a:sysClr val="windowText" lastClr="000000"/>
                </a:solidFill>
              </a:ln>
              <a:solidFill>
                <a:schemeClr val="tx1"/>
              </a:solidFill>
              <a:latin typeface="HG丸ｺﾞｼｯｸM-PRO" panose="020F0600000000000000" pitchFamily="50" charset="-128"/>
              <a:ea typeface="HG丸ｺﾞｼｯｸM-PRO" panose="020F0600000000000000" pitchFamily="50" charset="-128"/>
            </a:endParaRPr>
          </a:p>
        </p:txBody>
      </p:sp>
      <p:sp>
        <p:nvSpPr>
          <p:cNvPr id="15" name="角丸四角形 14"/>
          <p:cNvSpPr/>
          <p:nvPr/>
        </p:nvSpPr>
        <p:spPr>
          <a:xfrm>
            <a:off x="2934753" y="6192714"/>
            <a:ext cx="1960230" cy="353923"/>
          </a:xfrm>
          <a:prstGeom prst="roundRect">
            <a:avLst/>
          </a:prstGeom>
          <a:gradFill flip="none" rotWithShape="1">
            <a:gsLst>
              <a:gs pos="0">
                <a:schemeClr val="accent1">
                  <a:lumMod val="5000"/>
                  <a:lumOff val="95000"/>
                </a:schemeClr>
              </a:gs>
              <a:gs pos="53000">
                <a:schemeClr val="bg1"/>
              </a:gs>
              <a:gs pos="90000">
                <a:schemeClr val="accent1">
                  <a:lumMod val="20000"/>
                  <a:lumOff val="80000"/>
                </a:schemeClr>
              </a:gs>
              <a:gs pos="100000">
                <a:schemeClr val="accent1">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n>
                  <a:solidFill>
                    <a:sysClr val="windowText" lastClr="000000"/>
                  </a:solidFill>
                </a:ln>
                <a:solidFill>
                  <a:schemeClr val="tx1"/>
                </a:solidFill>
                <a:latin typeface="HG丸ｺﾞｼｯｸM-PRO" panose="020F0600000000000000" pitchFamily="50" charset="-128"/>
                <a:ea typeface="HG丸ｺﾞｼｯｸM-PRO" panose="020F0600000000000000" pitchFamily="50" charset="-128"/>
              </a:rPr>
              <a:t>事業年度</a:t>
            </a:r>
          </a:p>
        </p:txBody>
      </p:sp>
      <p:sp>
        <p:nvSpPr>
          <p:cNvPr id="12" name="タイトル 1"/>
          <p:cNvSpPr>
            <a:spLocks noGrp="1"/>
          </p:cNvSpPr>
          <p:nvPr>
            <p:ph type="ctrTitle"/>
          </p:nvPr>
        </p:nvSpPr>
        <p:spPr>
          <a:xfrm>
            <a:off x="2538663" y="286735"/>
            <a:ext cx="7113337" cy="1273597"/>
          </a:xfrm>
          <a:solidFill>
            <a:schemeClr val="bg1">
              <a:alpha val="75000"/>
            </a:schemeClr>
          </a:solidFill>
        </p:spPr>
        <p:txBody>
          <a:bodyPr>
            <a:normAutofit/>
          </a:bodyPr>
          <a:lstStyle/>
          <a:p>
            <a:r>
              <a:rPr kumimoji="1" lang="ja-JP" altLang="en-US" sz="4800" dirty="0" smtClean="0">
                <a:ln>
                  <a:solidFill>
                    <a:srgbClr val="FF0000"/>
                  </a:solidFill>
                </a:ln>
                <a:latin typeface="HG丸ｺﾞｼｯｸM-PRO" panose="020F0600000000000000" pitchFamily="50" charset="-128"/>
                <a:ea typeface="HG丸ｺﾞｼｯｸM-PRO" panose="020F0600000000000000" pitchFamily="50" charset="-128"/>
              </a:rPr>
              <a:t>データの完全性</a:t>
            </a:r>
            <a:r>
              <a:rPr kumimoji="1" lang="ja-JP" altLang="en-US" sz="3600" dirty="0">
                <a:ln>
                  <a:solidFill>
                    <a:srgbClr val="FF0000"/>
                  </a:solidFill>
                </a:ln>
                <a:latin typeface="HG丸ｺﾞｼｯｸM-PRO" panose="020F0600000000000000" pitchFamily="50" charset="-128"/>
                <a:ea typeface="HG丸ｺﾞｼｯｸM-PRO" panose="020F0600000000000000" pitchFamily="50" charset="-128"/>
              </a:rPr>
              <a:t/>
            </a:r>
            <a:br>
              <a:rPr kumimoji="1" lang="ja-JP" altLang="en-US" sz="3600" dirty="0">
                <a:ln>
                  <a:solidFill>
                    <a:srgbClr val="FF0000"/>
                  </a:solidFill>
                </a:ln>
                <a:latin typeface="HG丸ｺﾞｼｯｸM-PRO" panose="020F0600000000000000" pitchFamily="50" charset="-128"/>
                <a:ea typeface="HG丸ｺﾞｼｯｸM-PRO" panose="020F0600000000000000" pitchFamily="50" charset="-128"/>
              </a:rPr>
            </a:br>
            <a:r>
              <a:rPr lang="ja-JP" altLang="en-US" sz="2800" dirty="0">
                <a:ln>
                  <a:solidFill>
                    <a:srgbClr val="FF0000"/>
                  </a:solidFill>
                </a:ln>
              </a:rPr>
              <a:t>～ なぜ対応しなければならないか ～</a:t>
            </a:r>
            <a:endParaRPr kumimoji="1" lang="ja-JP" altLang="en-US" sz="2800" dirty="0">
              <a:ln>
                <a:solidFill>
                  <a:srgbClr val="FF0000"/>
                </a:solidFill>
              </a:ln>
              <a:latin typeface="HG丸ｺﾞｼｯｸM-PRO" panose="020F0600000000000000" pitchFamily="50" charset="-128"/>
              <a:ea typeface="HG丸ｺﾞｼｯｸM-PRO" panose="020F0600000000000000" pitchFamily="50" charset="-128"/>
            </a:endParaRPr>
          </a:p>
        </p:txBody>
      </p:sp>
      <p:sp>
        <p:nvSpPr>
          <p:cNvPr id="11" name="テキスト ボックス 10"/>
          <p:cNvSpPr txBox="1"/>
          <p:nvPr/>
        </p:nvSpPr>
        <p:spPr>
          <a:xfrm>
            <a:off x="1371600" y="3530600"/>
            <a:ext cx="184731" cy="369332"/>
          </a:xfrm>
          <a:prstGeom prst="rect">
            <a:avLst/>
          </a:prstGeom>
          <a:noFill/>
        </p:spPr>
        <p:txBody>
          <a:bodyPr wrap="none" rtlCol="0">
            <a:spAutoFit/>
          </a:bodyPr>
          <a:lstStyle/>
          <a:p>
            <a:endParaRPr kumimoji="1" lang="ja-JP" altLang="en-US" dirty="0"/>
          </a:p>
        </p:txBody>
      </p:sp>
      <p:pic>
        <p:nvPicPr>
          <p:cNvPr id="17" name="図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4140" y="1275642"/>
            <a:ext cx="1551072" cy="865989"/>
          </a:xfrm>
          <a:prstGeom prst="rect">
            <a:avLst/>
          </a:prstGeom>
        </p:spPr>
      </p:pic>
      <p:pic>
        <p:nvPicPr>
          <p:cNvPr id="18" name="図 17"/>
          <p:cNvPicPr>
            <a:picLocks noChangeAspect="1"/>
          </p:cNvPicPr>
          <p:nvPr/>
        </p:nvPicPr>
        <p:blipFill>
          <a:blip r:embed="rId6"/>
          <a:stretch>
            <a:fillRect/>
          </a:stretch>
        </p:blipFill>
        <p:spPr>
          <a:xfrm>
            <a:off x="10249737" y="1271350"/>
            <a:ext cx="1514475" cy="895350"/>
          </a:xfrm>
          <a:prstGeom prst="rect">
            <a:avLst/>
          </a:prstGeom>
          <a:ln w="25400">
            <a:solidFill>
              <a:srgbClr val="0070C0"/>
            </a:solidFill>
          </a:ln>
        </p:spPr>
      </p:pic>
      <p:sp>
        <p:nvSpPr>
          <p:cNvPr id="14" name="左矢印 13"/>
          <p:cNvSpPr/>
          <p:nvPr/>
        </p:nvSpPr>
        <p:spPr>
          <a:xfrm>
            <a:off x="6060058" y="1762804"/>
            <a:ext cx="6039096" cy="3109638"/>
          </a:xfrm>
          <a:prstGeom prst="leftArrow">
            <a:avLst>
              <a:gd name="adj1" fmla="val 67978"/>
              <a:gd name="adj2" fmla="val 36137"/>
            </a:avLst>
          </a:prstGeom>
          <a:gradFill>
            <a:gsLst>
              <a:gs pos="0">
                <a:schemeClr val="accent1">
                  <a:lumMod val="5000"/>
                  <a:lumOff val="95000"/>
                </a:schemeClr>
              </a:gs>
              <a:gs pos="53000">
                <a:schemeClr val="bg1"/>
              </a:gs>
              <a:gs pos="90000">
                <a:schemeClr val="accent1">
                  <a:lumMod val="20000"/>
                  <a:lumOff val="80000"/>
                </a:schemeClr>
              </a:gs>
              <a:gs pos="100000">
                <a:schemeClr val="accent1">
                  <a:lumMod val="30000"/>
                  <a:lumOff val="70000"/>
                </a:schemeClr>
              </a:gs>
            </a:gsLst>
            <a:lin ang="0" scaled="1"/>
          </a:gra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ja-JP" sz="2800" dirty="0">
                <a:ln>
                  <a:solidFill>
                    <a:srgbClr val="00B050"/>
                  </a:solidFill>
                </a:ln>
                <a:solidFill>
                  <a:schemeClr val="tx1"/>
                </a:solidFill>
                <a:latin typeface="HG丸ｺﾞｼｯｸM-PRO" panose="020F0600000000000000" pitchFamily="50" charset="-128"/>
                <a:ea typeface="HG丸ｺﾞｼｯｸM-PRO" panose="020F0600000000000000" pitchFamily="50" charset="-128"/>
              </a:rPr>
              <a:t>2015</a:t>
            </a:r>
            <a:r>
              <a:rPr lang="ja-JP" altLang="en-US" sz="2800" dirty="0">
                <a:ln>
                  <a:solidFill>
                    <a:srgbClr val="00B050"/>
                  </a:solidFill>
                </a:ln>
                <a:solidFill>
                  <a:schemeClr val="tx1"/>
                </a:solidFill>
                <a:latin typeface="HG丸ｺﾞｼｯｸM-PRO" panose="020F0600000000000000" pitchFamily="50" charset="-128"/>
                <a:ea typeface="HG丸ｺﾞｼｯｸM-PRO" panose="020F0600000000000000" pitchFamily="50" charset="-128"/>
              </a:rPr>
              <a:t>年から、</a:t>
            </a:r>
            <a:r>
              <a:rPr lang="en-US" altLang="ja-JP" sz="2800" dirty="0">
                <a:ln>
                  <a:solidFill>
                    <a:srgbClr val="00B050"/>
                  </a:solidFill>
                </a:ln>
                <a:solidFill>
                  <a:schemeClr val="tx1"/>
                </a:solidFill>
                <a:latin typeface="HG丸ｺﾞｼｯｸM-PRO" panose="020F0600000000000000" pitchFamily="50" charset="-128"/>
                <a:ea typeface="HG丸ｺﾞｼｯｸM-PRO" panose="020F0600000000000000" pitchFamily="50" charset="-128"/>
              </a:rPr>
              <a:t>Warning letter</a:t>
            </a:r>
            <a:r>
              <a:rPr lang="ja-JP" altLang="en-US" sz="2800" dirty="0" smtClean="0">
                <a:ln>
                  <a:solidFill>
                    <a:srgbClr val="00B050"/>
                  </a:solidFill>
                </a:ln>
                <a:solidFill>
                  <a:schemeClr val="tx1"/>
                </a:solidFill>
                <a:latin typeface="HG丸ｺﾞｼｯｸM-PRO" panose="020F0600000000000000" pitchFamily="50" charset="-128"/>
                <a:ea typeface="HG丸ｺﾞｼｯｸM-PRO" panose="020F0600000000000000" pitchFamily="50" charset="-128"/>
              </a:rPr>
              <a:t>のうちデータの完全性関連</a:t>
            </a:r>
            <a:r>
              <a:rPr lang="ja-JP" altLang="en-US" sz="2800" dirty="0">
                <a:ln>
                  <a:solidFill>
                    <a:srgbClr val="00B050"/>
                  </a:solidFill>
                </a:ln>
                <a:solidFill>
                  <a:schemeClr val="tx1"/>
                </a:solidFill>
                <a:latin typeface="HG丸ｺﾞｼｯｸM-PRO" panose="020F0600000000000000" pitchFamily="50" charset="-128"/>
                <a:ea typeface="HG丸ｺﾞｼｯｸM-PRO" panose="020F0600000000000000" pitchFamily="50" charset="-128"/>
              </a:rPr>
              <a:t>の警告の比率は減少傾向！</a:t>
            </a:r>
            <a:endParaRPr lang="en-US" altLang="ja-JP" sz="2800" dirty="0">
              <a:ln>
                <a:solidFill>
                  <a:srgbClr val="00B050"/>
                </a:solidFill>
              </a:ln>
              <a:solidFill>
                <a:schemeClr val="tx1"/>
              </a:solidFill>
              <a:latin typeface="HG丸ｺﾞｼｯｸM-PRO" panose="020F0600000000000000" pitchFamily="50" charset="-128"/>
              <a:ea typeface="HG丸ｺﾞｼｯｸM-PRO" panose="020F0600000000000000" pitchFamily="50" charset="-128"/>
            </a:endParaRPr>
          </a:p>
          <a:p>
            <a:pPr algn="just"/>
            <a:r>
              <a:rPr lang="ja-JP" altLang="en-US" sz="2800" dirty="0">
                <a:ln>
                  <a:solidFill>
                    <a:srgbClr val="00B050"/>
                  </a:solidFill>
                </a:ln>
                <a:solidFill>
                  <a:schemeClr val="tx1"/>
                </a:solidFill>
                <a:latin typeface="HG丸ｺﾞｼｯｸM-PRO" panose="020F0600000000000000" pitchFamily="50" charset="-128"/>
                <a:ea typeface="HG丸ｺﾞｼｯｸM-PRO" panose="020F0600000000000000" pitchFamily="50" charset="-128"/>
              </a:rPr>
              <a:t>しかし</a:t>
            </a:r>
            <a:r>
              <a:rPr lang="en-US" altLang="ja-JP" sz="2800" dirty="0">
                <a:ln>
                  <a:solidFill>
                    <a:srgbClr val="00B050"/>
                  </a:solidFill>
                </a:ln>
                <a:solidFill>
                  <a:schemeClr val="tx1"/>
                </a:solidFill>
                <a:latin typeface="HG丸ｺﾞｼｯｸM-PRO" panose="020F0600000000000000" pitchFamily="50" charset="-128"/>
                <a:ea typeface="HG丸ｺﾞｼｯｸM-PRO" panose="020F0600000000000000" pitchFamily="50" charset="-128"/>
              </a:rPr>
              <a:t>､</a:t>
            </a:r>
            <a:r>
              <a:rPr lang="ja-JP" altLang="en-US" sz="2800" dirty="0">
                <a:ln>
                  <a:solidFill>
                    <a:srgbClr val="00B050"/>
                  </a:solidFill>
                </a:ln>
                <a:solidFill>
                  <a:schemeClr val="tx1"/>
                </a:solidFill>
                <a:latin typeface="HG丸ｺﾞｼｯｸM-PRO" panose="020F0600000000000000" pitchFamily="50" charset="-128"/>
                <a:ea typeface="HG丸ｺﾞｼｯｸM-PRO" panose="020F0600000000000000" pitchFamily="50" charset="-128"/>
              </a:rPr>
              <a:t>未だ</a:t>
            </a:r>
            <a:r>
              <a:rPr lang="en-US" altLang="ja-JP" sz="2800" dirty="0">
                <a:ln>
                  <a:solidFill>
                    <a:srgbClr val="00B050"/>
                  </a:solidFill>
                </a:ln>
                <a:solidFill>
                  <a:schemeClr val="tx1"/>
                </a:solidFill>
                <a:latin typeface="HG丸ｺﾞｼｯｸM-PRO" panose="020F0600000000000000" pitchFamily="50" charset="-128"/>
                <a:ea typeface="HG丸ｺﾞｼｯｸM-PRO" panose="020F0600000000000000" pitchFamily="50" charset="-128"/>
              </a:rPr>
              <a:t>4</a:t>
            </a:r>
            <a:r>
              <a:rPr lang="ja-JP" altLang="en-US" sz="2800" dirty="0">
                <a:ln>
                  <a:solidFill>
                    <a:srgbClr val="00B050"/>
                  </a:solidFill>
                </a:ln>
                <a:solidFill>
                  <a:schemeClr val="tx1"/>
                </a:solidFill>
                <a:latin typeface="HG丸ｺﾞｼｯｸM-PRO" panose="020F0600000000000000" pitchFamily="50" charset="-128"/>
                <a:ea typeface="HG丸ｺﾞｼｯｸM-PRO" panose="020F0600000000000000" pitchFamily="50" charset="-128"/>
              </a:rPr>
              <a:t>割を超えている！</a:t>
            </a:r>
            <a:endParaRPr kumimoji="1" lang="ja-JP" altLang="en-US" sz="2800" dirty="0">
              <a:ln>
                <a:solidFill>
                  <a:srgbClr val="00B050"/>
                </a:solidFill>
              </a:ln>
              <a:solidFill>
                <a:schemeClr val="tx1"/>
              </a:solidFill>
              <a:latin typeface="HG丸ｺﾞｼｯｸM-PRO" panose="020F0600000000000000" pitchFamily="50" charset="-128"/>
              <a:ea typeface="HG丸ｺﾞｼｯｸM-PRO" panose="020F0600000000000000" pitchFamily="50" charset="-128"/>
            </a:endParaRPr>
          </a:p>
        </p:txBody>
      </p:sp>
      <p:sp>
        <p:nvSpPr>
          <p:cNvPr id="20" name="角丸四角形 19"/>
          <p:cNvSpPr/>
          <p:nvPr/>
        </p:nvSpPr>
        <p:spPr>
          <a:xfrm>
            <a:off x="5609574" y="6405287"/>
            <a:ext cx="3090286" cy="27718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n>
                  <a:solidFill>
                    <a:sysClr val="windowText" lastClr="000000"/>
                  </a:solidFill>
                </a:ln>
                <a:solidFill>
                  <a:schemeClr val="tx1"/>
                </a:solidFill>
                <a:latin typeface="HG丸ｺﾞｼｯｸM-PRO" panose="020F0600000000000000" pitchFamily="50" charset="-128"/>
                <a:ea typeface="HG丸ｺﾞｼｯｸM-PRO" panose="020F0600000000000000" pitchFamily="50" charset="-128"/>
              </a:rPr>
              <a:t>出典：</a:t>
            </a:r>
            <a:r>
              <a:rPr kumimoji="1" lang="en-US" altLang="ja-JP" dirty="0">
                <a:ln>
                  <a:solidFill>
                    <a:sysClr val="windowText" lastClr="000000"/>
                  </a:solidFill>
                </a:ln>
                <a:solidFill>
                  <a:schemeClr val="tx1"/>
                </a:solidFill>
                <a:latin typeface="HG丸ｺﾞｼｯｸM-PRO" panose="020F0600000000000000" pitchFamily="50" charset="-128"/>
                <a:ea typeface="HG丸ｺﾞｼｯｸM-PRO" panose="020F0600000000000000" pitchFamily="50" charset="-128"/>
              </a:rPr>
              <a:t>FDA</a:t>
            </a:r>
            <a:r>
              <a:rPr kumimoji="1" lang="ja-JP" altLang="en-US" dirty="0">
                <a:ln>
                  <a:solidFill>
                    <a:sysClr val="windowText" lastClr="000000"/>
                  </a:solidFill>
                </a:ln>
                <a:solidFill>
                  <a:schemeClr val="tx1"/>
                </a:solidFill>
                <a:latin typeface="HG丸ｺﾞｼｯｸM-PRO" panose="020F0600000000000000" pitchFamily="50" charset="-128"/>
                <a:ea typeface="HG丸ｺﾞｼｯｸM-PRO" panose="020F0600000000000000" pitchFamily="50" charset="-128"/>
              </a:rPr>
              <a:t>の</a:t>
            </a:r>
            <a:r>
              <a:rPr kumimoji="1" lang="en-US" altLang="ja-JP" dirty="0">
                <a:ln>
                  <a:solidFill>
                    <a:sysClr val="windowText" lastClr="000000"/>
                  </a:solidFill>
                </a:ln>
                <a:solidFill>
                  <a:schemeClr val="tx1"/>
                </a:solidFill>
                <a:latin typeface="HG丸ｺﾞｼｯｸM-PRO" panose="020F0600000000000000" pitchFamily="50" charset="-128"/>
                <a:ea typeface="HG丸ｺﾞｼｯｸM-PRO" panose="020F0600000000000000" pitchFamily="50" charset="-128"/>
              </a:rPr>
              <a:t>HP</a:t>
            </a:r>
            <a:endParaRPr kumimoji="1" lang="ja-JP" altLang="en-US" dirty="0">
              <a:ln>
                <a:solidFill>
                  <a:sysClr val="windowText" lastClr="000000"/>
                </a:solidFill>
              </a:ln>
              <a:solidFill>
                <a:schemeClr val="tx1"/>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265160481"/>
      </p:ext>
    </p:extLst>
  </p:cSld>
  <p:clrMapOvr>
    <a:masterClrMapping/>
  </p:clrMapOvr>
  <p:transition spd="med">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40" y="11334"/>
            <a:ext cx="12161405" cy="6846665"/>
          </a:xfrm>
          <a:prstGeom prst="rect">
            <a:avLst/>
          </a:prstGeom>
        </p:spPr>
      </p:pic>
      <p:sp>
        <p:nvSpPr>
          <p:cNvPr id="2" name="タイトル 1"/>
          <p:cNvSpPr>
            <a:spLocks noGrp="1"/>
          </p:cNvSpPr>
          <p:nvPr>
            <p:ph type="ctrTitle"/>
          </p:nvPr>
        </p:nvSpPr>
        <p:spPr>
          <a:xfrm>
            <a:off x="2538663" y="286735"/>
            <a:ext cx="7113337" cy="1273597"/>
          </a:xfrm>
          <a:solidFill>
            <a:schemeClr val="bg1">
              <a:alpha val="75000"/>
            </a:schemeClr>
          </a:solidFill>
        </p:spPr>
        <p:txBody>
          <a:bodyPr>
            <a:normAutofit/>
          </a:bodyPr>
          <a:lstStyle/>
          <a:p>
            <a:r>
              <a:rPr kumimoji="1" lang="ja-JP" altLang="en-US" sz="4800" dirty="0" smtClean="0">
                <a:ln>
                  <a:solidFill>
                    <a:srgbClr val="FF0000"/>
                  </a:solidFill>
                </a:ln>
                <a:latin typeface="HG丸ｺﾞｼｯｸM-PRO" panose="020F0600000000000000" pitchFamily="50" charset="-128"/>
                <a:ea typeface="HG丸ｺﾞｼｯｸM-PRO" panose="020F0600000000000000" pitchFamily="50" charset="-128"/>
              </a:rPr>
              <a:t>データの完全性</a:t>
            </a:r>
            <a:r>
              <a:rPr kumimoji="1" lang="ja-JP" altLang="en-US" sz="3600" dirty="0">
                <a:ln>
                  <a:solidFill>
                    <a:srgbClr val="FF0000"/>
                  </a:solidFill>
                </a:ln>
                <a:latin typeface="HG丸ｺﾞｼｯｸM-PRO" panose="020F0600000000000000" pitchFamily="50" charset="-128"/>
                <a:ea typeface="HG丸ｺﾞｼｯｸM-PRO" panose="020F0600000000000000" pitchFamily="50" charset="-128"/>
              </a:rPr>
              <a:t/>
            </a:r>
            <a:br>
              <a:rPr kumimoji="1" lang="ja-JP" altLang="en-US" sz="3600" dirty="0">
                <a:ln>
                  <a:solidFill>
                    <a:srgbClr val="FF0000"/>
                  </a:solidFill>
                </a:ln>
                <a:latin typeface="HG丸ｺﾞｼｯｸM-PRO" panose="020F0600000000000000" pitchFamily="50" charset="-128"/>
                <a:ea typeface="HG丸ｺﾞｼｯｸM-PRO" panose="020F0600000000000000" pitchFamily="50" charset="-128"/>
              </a:rPr>
            </a:br>
            <a:r>
              <a:rPr lang="ja-JP" altLang="en-US" sz="2800" dirty="0">
                <a:ln>
                  <a:solidFill>
                    <a:srgbClr val="FF0000"/>
                  </a:solidFill>
                </a:ln>
              </a:rPr>
              <a:t>～ なぜ対応しなければならないか ～</a:t>
            </a:r>
            <a:endParaRPr kumimoji="1" lang="ja-JP" altLang="en-US" sz="2800" dirty="0">
              <a:ln>
                <a:solidFill>
                  <a:srgbClr val="FF0000"/>
                </a:solidFill>
              </a:ln>
              <a:latin typeface="HG丸ｺﾞｼｯｸM-PRO" panose="020F0600000000000000" pitchFamily="50" charset="-128"/>
              <a:ea typeface="HG丸ｺﾞｼｯｸM-PRO" panose="020F0600000000000000" pitchFamily="50" charset="-128"/>
            </a:endParaRPr>
          </a:p>
        </p:txBody>
      </p:sp>
      <p:sp>
        <p:nvSpPr>
          <p:cNvPr id="20" name="Rectangle 12"/>
          <p:cNvSpPr txBox="1">
            <a:spLocks noChangeArrowheads="1"/>
          </p:cNvSpPr>
          <p:nvPr/>
        </p:nvSpPr>
        <p:spPr bwMode="auto">
          <a:xfrm>
            <a:off x="10429204" y="6399079"/>
            <a:ext cx="1157287"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ja-JP"/>
            </a:defPPr>
            <a:lvl1pPr algn="ctr" rtl="0" fontAlgn="base">
              <a:spcBef>
                <a:spcPct val="0"/>
              </a:spcBef>
              <a:spcAft>
                <a:spcPct val="0"/>
              </a:spcAft>
              <a:defRPr kumimoji="1" sz="1400"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pPr>
              <a:defRPr/>
            </a:pPr>
            <a:r>
              <a:rPr lang="ja-JP" altLang="en-US" sz="1200"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fld id="{EA87AE14-B523-440C-92B5-F1BBA3CF7C82}" type="slidenum">
              <a:rPr lang="en-US" altLang="ja-JP" sz="1200" i="1" smtClean="0">
                <a:ln>
                  <a:solidFill>
                    <a:schemeClr val="tx1"/>
                  </a:solidFill>
                </a:ln>
                <a:solidFill>
                  <a:srgbClr val="000000"/>
                </a:solidFill>
                <a:latin typeface="HG丸ｺﾞｼｯｸM-PRO" panose="020F0600000000000000" pitchFamily="50" charset="-128"/>
                <a:ea typeface="HG丸ｺﾞｼｯｸM-PRO" panose="020F0600000000000000" pitchFamily="50" charset="-128"/>
              </a:rPr>
              <a:t>8</a:t>
            </a:fld>
            <a:r>
              <a:rPr lang="ja-JP" altLang="en-US" sz="1200"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endParaRPr lang="en-US" altLang="ja-JP" sz="1200"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588" y="1320605"/>
            <a:ext cx="1394302" cy="929535"/>
          </a:xfrm>
          <a:prstGeom prst="rect">
            <a:avLst/>
          </a:prstGeom>
        </p:spPr>
      </p:pic>
      <p:graphicFrame>
        <p:nvGraphicFramePr>
          <p:cNvPr id="3" name="図表 2"/>
          <p:cNvGraphicFramePr/>
          <p:nvPr>
            <p:extLst/>
          </p:nvPr>
        </p:nvGraphicFramePr>
        <p:xfrm>
          <a:off x="1742823" y="1378832"/>
          <a:ext cx="9884885" cy="5418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4" name="図 3"/>
          <p:cNvPicPr>
            <a:picLocks noChangeAspect="1"/>
          </p:cNvPicPr>
          <p:nvPr/>
        </p:nvPicPr>
        <p:blipFill>
          <a:blip r:embed="rId10"/>
          <a:stretch>
            <a:fillRect/>
          </a:stretch>
        </p:blipFill>
        <p:spPr>
          <a:xfrm>
            <a:off x="107331" y="2891182"/>
            <a:ext cx="2085975" cy="964126"/>
          </a:xfrm>
          <a:prstGeom prst="rect">
            <a:avLst/>
          </a:prstGeom>
        </p:spPr>
      </p:pic>
      <p:sp>
        <p:nvSpPr>
          <p:cNvPr id="6" name="テキスト ボックス 5"/>
          <p:cNvSpPr txBox="1"/>
          <p:nvPr/>
        </p:nvSpPr>
        <p:spPr>
          <a:xfrm>
            <a:off x="98343" y="3762490"/>
            <a:ext cx="2184754" cy="430887"/>
          </a:xfrm>
          <a:prstGeom prst="rect">
            <a:avLst/>
          </a:prstGeom>
          <a:noFill/>
        </p:spPr>
        <p:txBody>
          <a:bodyPr wrap="square" rtlCol="0">
            <a:spAutoFit/>
          </a:bodyPr>
          <a:lstStyle/>
          <a:p>
            <a:r>
              <a:rPr kumimoji="1" lang="en-US" altLang="ja-JP" sz="1100" dirty="0">
                <a:latin typeface="HG丸ｺﾞｼｯｸM-PRO" panose="020F0600000000000000" pitchFamily="50" charset="-128"/>
                <a:ea typeface="HG丸ｺﾞｼｯｸM-PRO" panose="020F0600000000000000" pitchFamily="50" charset="-128"/>
              </a:rPr>
              <a:t>2017</a:t>
            </a:r>
            <a:r>
              <a:rPr kumimoji="1" lang="ja-JP" altLang="en-US" sz="1100" dirty="0">
                <a:latin typeface="HG丸ｺﾞｼｯｸM-PRO" panose="020F0600000000000000" pitchFamily="50" charset="-128"/>
                <a:ea typeface="HG丸ｺﾞｼｯｸM-PRO" panose="020F0600000000000000" pitchFamily="50" charset="-128"/>
              </a:rPr>
              <a:t>年の</a:t>
            </a:r>
            <a:r>
              <a:rPr kumimoji="1" lang="en-US" altLang="ja-JP" sz="1100" dirty="0">
                <a:latin typeface="HG丸ｺﾞｼｯｸM-PRO" panose="020F0600000000000000" pitchFamily="50" charset="-128"/>
                <a:ea typeface="HG丸ｺﾞｼｯｸM-PRO" panose="020F0600000000000000" pitchFamily="50" charset="-128"/>
              </a:rPr>
              <a:t>｢GMP</a:t>
            </a:r>
            <a:r>
              <a:rPr kumimoji="1" lang="ja-JP" altLang="en-US" sz="1100" dirty="0">
                <a:latin typeface="HG丸ｺﾞｼｯｸM-PRO" panose="020F0600000000000000" pitchFamily="50" charset="-128"/>
                <a:ea typeface="HG丸ｺﾞｼｯｸM-PRO" panose="020F0600000000000000" pitchFamily="50" charset="-128"/>
              </a:rPr>
              <a:t>事例研究会</a:t>
            </a:r>
            <a:r>
              <a:rPr kumimoji="1" lang="en-US" altLang="ja-JP" sz="1100" dirty="0">
                <a:latin typeface="HG丸ｺﾞｼｯｸM-PRO" panose="020F0600000000000000" pitchFamily="50" charset="-128"/>
                <a:ea typeface="HG丸ｺﾞｼｯｸM-PRO" panose="020F0600000000000000" pitchFamily="50" charset="-128"/>
              </a:rPr>
              <a:t>｣</a:t>
            </a:r>
            <a:endParaRPr kumimoji="1" lang="ja-JP" altLang="en-US" sz="1100" dirty="0">
              <a:latin typeface="HG丸ｺﾞｼｯｸM-PRO" panose="020F0600000000000000" pitchFamily="50" charset="-128"/>
              <a:ea typeface="HG丸ｺﾞｼｯｸM-PRO" panose="020F0600000000000000" pitchFamily="50" charset="-128"/>
            </a:endParaRPr>
          </a:p>
          <a:p>
            <a:r>
              <a:rPr kumimoji="1" lang="en-US" altLang="ja-JP" sz="1100" dirty="0">
                <a:latin typeface="HG丸ｺﾞｼｯｸM-PRO" panose="020F0600000000000000" pitchFamily="50" charset="-128"/>
                <a:ea typeface="HG丸ｺﾞｼｯｸM-PRO" panose="020F0600000000000000" pitchFamily="50" charset="-128"/>
              </a:rPr>
              <a:t>PMDA</a:t>
            </a:r>
            <a:r>
              <a:rPr kumimoji="1" lang="ja-JP" altLang="en-US" sz="1100" dirty="0">
                <a:latin typeface="HG丸ｺﾞｼｯｸM-PRO" panose="020F0600000000000000" pitchFamily="50" charset="-128"/>
                <a:ea typeface="HG丸ｺﾞｼｯｸM-PRO" panose="020F0600000000000000" pitchFamily="50" charset="-128"/>
              </a:rPr>
              <a:t>の</a:t>
            </a:r>
            <a:r>
              <a:rPr lang="ja-JP" altLang="en-US" sz="1100" dirty="0">
                <a:latin typeface="HG丸ｺﾞｼｯｸM-PRO" panose="020F0600000000000000" pitchFamily="50" charset="-128"/>
                <a:ea typeface="HG丸ｺﾞｼｯｸM-PRO" panose="020F0600000000000000" pitchFamily="50" charset="-128"/>
              </a:rPr>
              <a:t>講演</a:t>
            </a:r>
            <a:r>
              <a:rPr kumimoji="1" lang="ja-JP" altLang="en-US" sz="1100" dirty="0">
                <a:latin typeface="HG丸ｺﾞｼｯｸM-PRO" panose="020F0600000000000000" pitchFamily="50" charset="-128"/>
                <a:ea typeface="HG丸ｺﾞｼｯｸM-PRO" panose="020F0600000000000000" pitchFamily="50" charset="-128"/>
              </a:rPr>
              <a:t>より．</a:t>
            </a:r>
          </a:p>
        </p:txBody>
      </p:sp>
    </p:spTree>
    <p:extLst>
      <p:ext uri="{BB962C8B-B14F-4D97-AF65-F5344CB8AC3E}">
        <p14:creationId xmlns:p14="http://schemas.microsoft.com/office/powerpoint/2010/main" val="2055512265"/>
      </p:ext>
    </p:extLst>
  </p:cSld>
  <p:clrMapOvr>
    <a:masterClrMapping/>
  </p:clrMapOvr>
  <p:transition spd="med">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40" y="11334"/>
            <a:ext cx="12161405" cy="6846665"/>
          </a:xfrm>
          <a:prstGeom prst="rect">
            <a:avLst/>
          </a:prstGeom>
        </p:spPr>
      </p:pic>
      <p:sp>
        <p:nvSpPr>
          <p:cNvPr id="4" name="台形 3"/>
          <p:cNvSpPr/>
          <p:nvPr/>
        </p:nvSpPr>
        <p:spPr>
          <a:xfrm rot="5400000">
            <a:off x="5573910" y="-3986997"/>
            <a:ext cx="1031123" cy="12178947"/>
          </a:xfrm>
          <a:prstGeom prst="trapezoid">
            <a:avLst>
              <a:gd name="adj" fmla="val 26198"/>
            </a:avLst>
          </a:prstGeom>
          <a:gradFill>
            <a:gsLst>
              <a:gs pos="0">
                <a:schemeClr val="accent6">
                  <a:lumMod val="5000"/>
                  <a:lumOff val="95000"/>
                </a:schemeClr>
              </a:gs>
              <a:gs pos="74000">
                <a:schemeClr val="accent6">
                  <a:lumMod val="20000"/>
                  <a:lumOff val="80000"/>
                </a:schemeClr>
              </a:gs>
              <a:gs pos="89000">
                <a:schemeClr val="accent6">
                  <a:lumMod val="20000"/>
                  <a:lumOff val="80000"/>
                </a:schemeClr>
              </a:gs>
              <a:gs pos="100000">
                <a:schemeClr val="accent6">
                  <a:lumMod val="40000"/>
                  <a:lumOff val="6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2538663" y="286735"/>
            <a:ext cx="7113337" cy="1273597"/>
          </a:xfrm>
          <a:solidFill>
            <a:schemeClr val="bg1">
              <a:alpha val="75000"/>
            </a:schemeClr>
          </a:solidFill>
        </p:spPr>
        <p:txBody>
          <a:bodyPr>
            <a:normAutofit/>
          </a:bodyPr>
          <a:lstStyle/>
          <a:p>
            <a:r>
              <a:rPr kumimoji="1" lang="ja-JP" altLang="en-US" sz="4800" dirty="0" smtClean="0">
                <a:ln>
                  <a:solidFill>
                    <a:srgbClr val="FF0000"/>
                  </a:solidFill>
                </a:ln>
                <a:latin typeface="HG丸ｺﾞｼｯｸM-PRO" panose="020F0600000000000000" pitchFamily="50" charset="-128"/>
                <a:ea typeface="HG丸ｺﾞｼｯｸM-PRO" panose="020F0600000000000000" pitchFamily="50" charset="-128"/>
              </a:rPr>
              <a:t>データの完全性</a:t>
            </a:r>
            <a:r>
              <a:rPr kumimoji="1" lang="ja-JP" altLang="en-US" sz="3600" dirty="0">
                <a:ln>
                  <a:solidFill>
                    <a:srgbClr val="FF0000"/>
                  </a:solidFill>
                </a:ln>
                <a:latin typeface="HG丸ｺﾞｼｯｸM-PRO" panose="020F0600000000000000" pitchFamily="50" charset="-128"/>
                <a:ea typeface="HG丸ｺﾞｼｯｸM-PRO" panose="020F0600000000000000" pitchFamily="50" charset="-128"/>
              </a:rPr>
              <a:t/>
            </a:r>
            <a:br>
              <a:rPr kumimoji="1" lang="ja-JP" altLang="en-US" sz="3600" dirty="0">
                <a:ln>
                  <a:solidFill>
                    <a:srgbClr val="FF0000"/>
                  </a:solidFill>
                </a:ln>
                <a:latin typeface="HG丸ｺﾞｼｯｸM-PRO" panose="020F0600000000000000" pitchFamily="50" charset="-128"/>
                <a:ea typeface="HG丸ｺﾞｼｯｸM-PRO" panose="020F0600000000000000" pitchFamily="50" charset="-128"/>
              </a:rPr>
            </a:br>
            <a:r>
              <a:rPr lang="ja-JP" altLang="en-US" sz="2800" dirty="0">
                <a:ln>
                  <a:solidFill>
                    <a:srgbClr val="FF0000"/>
                  </a:solidFill>
                </a:ln>
              </a:rPr>
              <a:t>～ なぜ対応しなければならないか ～</a:t>
            </a:r>
            <a:endParaRPr kumimoji="1" lang="ja-JP" altLang="en-US" sz="2800" dirty="0">
              <a:ln>
                <a:solidFill>
                  <a:srgbClr val="FF0000"/>
                </a:solidFill>
              </a:ln>
              <a:latin typeface="HG丸ｺﾞｼｯｸM-PRO" panose="020F0600000000000000" pitchFamily="50" charset="-128"/>
              <a:ea typeface="HG丸ｺﾞｼｯｸM-PRO" panose="020F0600000000000000" pitchFamily="50" charset="-128"/>
            </a:endParaRPr>
          </a:p>
        </p:txBody>
      </p:sp>
      <p:sp>
        <p:nvSpPr>
          <p:cNvPr id="21" name="タイトル 1"/>
          <p:cNvSpPr txBox="1">
            <a:spLocks/>
          </p:cNvSpPr>
          <p:nvPr/>
        </p:nvSpPr>
        <p:spPr>
          <a:xfrm>
            <a:off x="17539" y="1780580"/>
            <a:ext cx="12161405" cy="720080"/>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dirty="0">
                <a:ln>
                  <a:solidFill>
                    <a:srgbClr val="0000FF"/>
                  </a:solidFill>
                </a:ln>
                <a:latin typeface="HG丸ｺﾞｼｯｸM-PRO" panose="020F0600000000000000" pitchFamily="50" charset="-128"/>
                <a:ea typeface="HG丸ｺﾞｼｯｸM-PRO" panose="020F0600000000000000" pitchFamily="50" charset="-128"/>
              </a:rPr>
              <a:t>も</a:t>
            </a:r>
            <a:r>
              <a:rPr lang="ja-JP" altLang="en-US" sz="5400" dirty="0">
                <a:ln>
                  <a:solidFill>
                    <a:srgbClr val="0000FF"/>
                  </a:solidFill>
                </a:ln>
                <a:latin typeface="HG丸ｺﾞｼｯｸM-PRO" panose="020F0600000000000000" pitchFamily="50" charset="-128"/>
                <a:ea typeface="HG丸ｺﾞｼｯｸM-PRO" panose="020F0600000000000000" pitchFamily="50" charset="-128"/>
              </a:rPr>
              <a:t>し</a:t>
            </a:r>
            <a:r>
              <a:rPr lang="ja-JP" altLang="en-US" sz="4000" dirty="0">
                <a:ln>
                  <a:solidFill>
                    <a:srgbClr val="0000FF"/>
                  </a:solidFill>
                </a:ln>
                <a:latin typeface="HG丸ｺﾞｼｯｸM-PRO" panose="020F0600000000000000" pitchFamily="50" charset="-128"/>
                <a:ea typeface="HG丸ｺﾞｼｯｸM-PRO" panose="020F0600000000000000" pitchFamily="50" charset="-128"/>
              </a:rPr>
              <a:t>･･</a:t>
            </a:r>
            <a:r>
              <a:rPr lang="ja-JP" altLang="en-US" sz="4000" dirty="0" smtClean="0">
                <a:ln>
                  <a:solidFill>
                    <a:srgbClr val="0000FF"/>
                  </a:solidFill>
                </a:ln>
                <a:latin typeface="HG丸ｺﾞｼｯｸM-PRO" panose="020F0600000000000000" pitchFamily="50" charset="-128"/>
                <a:ea typeface="HG丸ｺﾞｼｯｸM-PRO" panose="020F0600000000000000" pitchFamily="50" charset="-128"/>
              </a:rPr>
              <a:t>･</a:t>
            </a:r>
            <a:r>
              <a:rPr lang="ja-JP" altLang="en-US" sz="4800" dirty="0" smtClean="0">
                <a:ln>
                  <a:solidFill>
                    <a:srgbClr val="0000FF"/>
                  </a:solidFill>
                </a:ln>
                <a:latin typeface="HG丸ｺﾞｼｯｸM-PRO" panose="020F0600000000000000" pitchFamily="50" charset="-128"/>
                <a:ea typeface="HG丸ｺﾞｼｯｸM-PRO" panose="020F0600000000000000" pitchFamily="50" charset="-128"/>
              </a:rPr>
              <a:t>データ</a:t>
            </a:r>
            <a:r>
              <a:rPr lang="ja-JP" altLang="en-US" sz="4000" dirty="0" smtClean="0">
                <a:ln>
                  <a:solidFill>
                    <a:srgbClr val="0000FF"/>
                  </a:solidFill>
                </a:ln>
                <a:latin typeface="HG丸ｺﾞｼｯｸM-PRO" panose="020F0600000000000000" pitchFamily="50" charset="-128"/>
                <a:ea typeface="HG丸ｺﾞｼｯｸM-PRO" panose="020F0600000000000000" pitchFamily="50" charset="-128"/>
              </a:rPr>
              <a:t>の完全性</a:t>
            </a:r>
            <a:r>
              <a:rPr lang="ja-JP" altLang="en-US" sz="3200" dirty="0" smtClean="0">
                <a:ln>
                  <a:solidFill>
                    <a:srgbClr val="0000FF"/>
                  </a:solidFill>
                </a:ln>
                <a:latin typeface="HG丸ｺﾞｼｯｸM-PRO" panose="020F0600000000000000" pitchFamily="50" charset="-128"/>
                <a:ea typeface="HG丸ｺﾞｼｯｸM-PRO" panose="020F0600000000000000" pitchFamily="50" charset="-128"/>
              </a:rPr>
              <a:t>へ</a:t>
            </a:r>
            <a:r>
              <a:rPr lang="ja-JP" altLang="en-US" sz="3200" dirty="0">
                <a:ln>
                  <a:solidFill>
                    <a:srgbClr val="0000FF"/>
                  </a:solidFill>
                </a:ln>
                <a:latin typeface="HG丸ｺﾞｼｯｸM-PRO" panose="020F0600000000000000" pitchFamily="50" charset="-128"/>
                <a:ea typeface="HG丸ｺﾞｼｯｸM-PRO" panose="020F0600000000000000" pitchFamily="50" charset="-128"/>
              </a:rPr>
              <a:t>の対応</a:t>
            </a:r>
            <a:r>
              <a:rPr lang="ja-JP" altLang="en-US" sz="2800" dirty="0">
                <a:ln>
                  <a:solidFill>
                    <a:srgbClr val="0000FF"/>
                  </a:solidFill>
                </a:ln>
                <a:latin typeface="HG丸ｺﾞｼｯｸM-PRO" panose="020F0600000000000000" pitchFamily="50" charset="-128"/>
                <a:ea typeface="HG丸ｺﾞｼｯｸM-PRO" panose="020F0600000000000000" pitchFamily="50" charset="-128"/>
              </a:rPr>
              <a:t>を疎かに</a:t>
            </a:r>
            <a:r>
              <a:rPr lang="ja-JP" altLang="en-US" sz="2400" dirty="0">
                <a:ln>
                  <a:solidFill>
                    <a:srgbClr val="0000FF"/>
                  </a:solidFill>
                </a:ln>
                <a:latin typeface="HG丸ｺﾞｼｯｸM-PRO" panose="020F0600000000000000" pitchFamily="50" charset="-128"/>
                <a:ea typeface="HG丸ｺﾞｼｯｸM-PRO" panose="020F0600000000000000" pitchFamily="50" charset="-128"/>
              </a:rPr>
              <a:t>すると････</a:t>
            </a:r>
          </a:p>
        </p:txBody>
      </p:sp>
      <p:sp>
        <p:nvSpPr>
          <p:cNvPr id="22" name="コンテンツ プレースホルダー 2"/>
          <p:cNvSpPr txBox="1">
            <a:spLocks/>
          </p:cNvSpPr>
          <p:nvPr/>
        </p:nvSpPr>
        <p:spPr>
          <a:xfrm>
            <a:off x="98343" y="2720320"/>
            <a:ext cx="11915857" cy="3918017"/>
          </a:xfrm>
          <a:prstGeom prst="rect">
            <a:avLst/>
          </a:prstGeom>
          <a:solidFill>
            <a:schemeClr val="bg1">
              <a:alpha val="75000"/>
            </a:schemeClr>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just">
              <a:lnSpc>
                <a:spcPct val="100000"/>
              </a:lnSpc>
              <a:spcBef>
                <a:spcPts val="0"/>
              </a:spcBef>
              <a:defRPr/>
            </a:pPr>
            <a:r>
              <a:rPr lang="ja-JP" altLang="en-US" sz="2800" dirty="0">
                <a:ln>
                  <a:solidFill>
                    <a:srgbClr val="00B050"/>
                  </a:solidFill>
                </a:ln>
                <a:latin typeface="HG丸ｺﾞｼｯｸM-PRO" panose="020F0600000000000000" pitchFamily="50" charset="-128"/>
                <a:ea typeface="HG丸ｺﾞｼｯｸM-PRO" panose="020F0600000000000000" pitchFamily="50" charset="-128"/>
              </a:rPr>
              <a:t>　場合によっては製品の回収が発生し，企業は多くのものを失います！</a:t>
            </a:r>
            <a:endParaRPr lang="en-US" altLang="ja-JP" sz="2800" dirty="0">
              <a:ln>
                <a:solidFill>
                  <a:srgbClr val="00B050"/>
                </a:solidFill>
              </a:ln>
              <a:latin typeface="HG丸ｺﾞｼｯｸM-PRO" panose="020F0600000000000000" pitchFamily="50" charset="-128"/>
              <a:ea typeface="HG丸ｺﾞｼｯｸM-PRO" panose="020F0600000000000000" pitchFamily="50" charset="-128"/>
            </a:endParaRPr>
          </a:p>
          <a:p>
            <a:pPr marL="1028700" lvl="1" indent="-571500" algn="just">
              <a:lnSpc>
                <a:spcPct val="100000"/>
              </a:lnSpc>
              <a:spcBef>
                <a:spcPts val="1200"/>
              </a:spcBef>
              <a:buFont typeface="HG丸ｺﾞｼｯｸM-PRO" panose="020F0600000000000000" pitchFamily="50" charset="-128"/>
              <a:buChar char="❖"/>
              <a:defRPr/>
            </a:pPr>
            <a:r>
              <a:rPr lang="ja-JP" altLang="en-US" sz="3200" dirty="0">
                <a:ln>
                  <a:solidFill>
                    <a:srgbClr val="C00000"/>
                  </a:solidFill>
                </a:ln>
                <a:solidFill>
                  <a:srgbClr val="C00000"/>
                </a:solidFill>
                <a:latin typeface="HG丸ｺﾞｼｯｸM-PRO" panose="020F0600000000000000" pitchFamily="50" charset="-128"/>
                <a:ea typeface="HG丸ｺﾞｼｯｸM-PRO" panose="020F0600000000000000" pitchFamily="50" charset="-128"/>
              </a:rPr>
              <a:t>回収及び賠償にかかる費用 </a:t>
            </a:r>
            <a:r>
              <a:rPr lang="en-US" altLang="ja-JP" sz="3200" dirty="0">
                <a:ln>
                  <a:solidFill>
                    <a:srgbClr val="C00000"/>
                  </a:solidFill>
                </a:ln>
                <a:solidFill>
                  <a:srgbClr val="C00000"/>
                </a:solidFill>
                <a:latin typeface="HG丸ｺﾞｼｯｸM-PRO" panose="020F0600000000000000" pitchFamily="50" charset="-128"/>
                <a:ea typeface="HG丸ｺﾞｼｯｸM-PRO" panose="020F0600000000000000" pitchFamily="50" charset="-128"/>
              </a:rPr>
              <a:t>(</a:t>
            </a:r>
            <a:r>
              <a:rPr lang="ja-JP" altLang="en-US" sz="3200" dirty="0">
                <a:ln>
                  <a:solidFill>
                    <a:srgbClr val="C00000"/>
                  </a:solidFill>
                </a:ln>
                <a:solidFill>
                  <a:srgbClr val="C00000"/>
                </a:solidFill>
                <a:latin typeface="HG丸ｺﾞｼｯｸM-PRO" panose="020F0600000000000000" pitchFamily="50" charset="-128"/>
                <a:ea typeface="HG丸ｺﾞｼｯｸM-PRO" panose="020F0600000000000000" pitchFamily="50" charset="-128"/>
              </a:rPr>
              <a:t>経済的損失</a:t>
            </a:r>
            <a:r>
              <a:rPr lang="en-US" altLang="ja-JP" sz="3200" dirty="0">
                <a:ln>
                  <a:solidFill>
                    <a:srgbClr val="C00000"/>
                  </a:solidFill>
                </a:ln>
                <a:solidFill>
                  <a:srgbClr val="C00000"/>
                </a:solidFill>
                <a:latin typeface="HG丸ｺﾞｼｯｸM-PRO" panose="020F0600000000000000" pitchFamily="50" charset="-128"/>
                <a:ea typeface="HG丸ｺﾞｼｯｸM-PRO" panose="020F0600000000000000" pitchFamily="50" charset="-128"/>
              </a:rPr>
              <a:t>)</a:t>
            </a:r>
          </a:p>
          <a:p>
            <a:pPr marL="1028700" lvl="1" indent="-571500" algn="just">
              <a:lnSpc>
                <a:spcPct val="100000"/>
              </a:lnSpc>
              <a:buFont typeface="HG丸ｺﾞｼｯｸM-PRO" panose="020F0600000000000000" pitchFamily="50" charset="-128"/>
              <a:buChar char="❖"/>
              <a:defRPr/>
            </a:pPr>
            <a:r>
              <a:rPr lang="ja-JP" altLang="en-US" sz="3200" dirty="0">
                <a:ln>
                  <a:solidFill>
                    <a:srgbClr val="C00000"/>
                  </a:solidFill>
                </a:ln>
                <a:solidFill>
                  <a:srgbClr val="C00000"/>
                </a:solidFill>
                <a:latin typeface="HG丸ｺﾞｼｯｸM-PRO" panose="020F0600000000000000" pitchFamily="50" charset="-128"/>
                <a:ea typeface="HG丸ｺﾞｼｯｸM-PRO" panose="020F0600000000000000" pitchFamily="50" charset="-128"/>
              </a:rPr>
              <a:t>企業の信頼 </a:t>
            </a:r>
            <a:r>
              <a:rPr lang="en-US" altLang="ja-JP" sz="3200" dirty="0">
                <a:ln>
                  <a:solidFill>
                    <a:srgbClr val="C00000"/>
                  </a:solidFill>
                </a:ln>
                <a:solidFill>
                  <a:srgbClr val="C00000"/>
                </a:solidFill>
                <a:latin typeface="HG丸ｺﾞｼｯｸM-PRO" panose="020F0600000000000000" pitchFamily="50" charset="-128"/>
                <a:ea typeface="HG丸ｺﾞｼｯｸM-PRO" panose="020F0600000000000000" pitchFamily="50" charset="-128"/>
              </a:rPr>
              <a:t>(</a:t>
            </a:r>
            <a:r>
              <a:rPr lang="ja-JP" altLang="en-US" sz="3200" dirty="0">
                <a:ln>
                  <a:solidFill>
                    <a:srgbClr val="C00000"/>
                  </a:solidFill>
                </a:ln>
                <a:solidFill>
                  <a:srgbClr val="C00000"/>
                </a:solidFill>
                <a:latin typeface="HG丸ｺﾞｼｯｸM-PRO" panose="020F0600000000000000" pitchFamily="50" charset="-128"/>
                <a:ea typeface="HG丸ｺﾞｼｯｸM-PRO" panose="020F0600000000000000" pitchFamily="50" charset="-128"/>
              </a:rPr>
              <a:t>社会的信用の失墜、株価の下落</a:t>
            </a:r>
            <a:r>
              <a:rPr lang="en-US" altLang="ja-JP" sz="3200" dirty="0">
                <a:ln>
                  <a:solidFill>
                    <a:srgbClr val="C00000"/>
                  </a:solidFill>
                </a:ln>
                <a:solidFill>
                  <a:srgbClr val="C00000"/>
                </a:solidFill>
                <a:latin typeface="HG丸ｺﾞｼｯｸM-PRO" panose="020F0600000000000000" pitchFamily="50" charset="-128"/>
                <a:ea typeface="HG丸ｺﾞｼｯｸM-PRO" panose="020F0600000000000000" pitchFamily="50" charset="-128"/>
              </a:rPr>
              <a:t>)</a:t>
            </a:r>
          </a:p>
          <a:p>
            <a:pPr marL="1028700" lvl="1" indent="-571500" algn="just">
              <a:lnSpc>
                <a:spcPct val="100000"/>
              </a:lnSpc>
              <a:buFont typeface="HG丸ｺﾞｼｯｸM-PRO" panose="020F0600000000000000" pitchFamily="50" charset="-128"/>
              <a:buChar char="❖"/>
              <a:defRPr/>
            </a:pPr>
            <a:r>
              <a:rPr lang="ja-JP" altLang="en-US" sz="3200" dirty="0">
                <a:ln>
                  <a:solidFill>
                    <a:srgbClr val="C00000"/>
                  </a:solidFill>
                </a:ln>
                <a:solidFill>
                  <a:srgbClr val="C00000"/>
                </a:solidFill>
                <a:latin typeface="HG丸ｺﾞｼｯｸM-PRO" panose="020F0600000000000000" pitchFamily="50" charset="-128"/>
                <a:ea typeface="HG丸ｺﾞｼｯｸM-PRO" panose="020F0600000000000000" pitchFamily="50" charset="-128"/>
              </a:rPr>
              <a:t>当該製品</a:t>
            </a:r>
            <a:r>
              <a:rPr lang="en-US" altLang="ja-JP" sz="3200" dirty="0">
                <a:ln>
                  <a:solidFill>
                    <a:srgbClr val="C00000"/>
                  </a:solidFill>
                </a:ln>
                <a:solidFill>
                  <a:srgbClr val="C00000"/>
                </a:solidFill>
                <a:latin typeface="HG丸ｺﾞｼｯｸM-PRO" panose="020F0600000000000000" pitchFamily="50" charset="-128"/>
                <a:ea typeface="HG丸ｺﾞｼｯｸM-PRO" panose="020F0600000000000000" pitchFamily="50" charset="-128"/>
              </a:rPr>
              <a:t>(</a:t>
            </a:r>
            <a:r>
              <a:rPr lang="ja-JP" altLang="en-US" sz="3200" dirty="0">
                <a:ln>
                  <a:solidFill>
                    <a:srgbClr val="C00000"/>
                  </a:solidFill>
                </a:ln>
                <a:solidFill>
                  <a:srgbClr val="C00000"/>
                </a:solidFill>
                <a:latin typeface="HG丸ｺﾞｼｯｸM-PRO" panose="020F0600000000000000" pitchFamily="50" charset="-128"/>
                <a:ea typeface="HG丸ｺﾞｼｯｸM-PRO" panose="020F0600000000000000" pitchFamily="50" charset="-128"/>
              </a:rPr>
              <a:t>他製品</a:t>
            </a:r>
            <a:r>
              <a:rPr lang="en-US" altLang="ja-JP" sz="3200" dirty="0">
                <a:ln>
                  <a:solidFill>
                    <a:srgbClr val="C00000"/>
                  </a:solidFill>
                </a:ln>
                <a:solidFill>
                  <a:srgbClr val="C00000"/>
                </a:solidFill>
                <a:latin typeface="HG丸ｺﾞｼｯｸM-PRO" panose="020F0600000000000000" pitchFamily="50" charset="-128"/>
                <a:ea typeface="HG丸ｺﾞｼｯｸM-PRO" panose="020F0600000000000000" pitchFamily="50" charset="-128"/>
              </a:rPr>
              <a:t>)</a:t>
            </a:r>
            <a:r>
              <a:rPr lang="ja-JP" altLang="en-US" sz="3200" dirty="0">
                <a:ln>
                  <a:solidFill>
                    <a:srgbClr val="C00000"/>
                  </a:solidFill>
                </a:ln>
                <a:solidFill>
                  <a:srgbClr val="C00000"/>
                </a:solidFill>
                <a:latin typeface="HG丸ｺﾞｼｯｸM-PRO" panose="020F0600000000000000" pitchFamily="50" charset="-128"/>
                <a:ea typeface="HG丸ｺﾞｼｯｸM-PRO" panose="020F0600000000000000" pitchFamily="50" charset="-128"/>
              </a:rPr>
              <a:t>の販路 </a:t>
            </a:r>
            <a:r>
              <a:rPr lang="en-US" altLang="ja-JP" sz="3200" dirty="0">
                <a:ln>
                  <a:solidFill>
                    <a:srgbClr val="C00000"/>
                  </a:solidFill>
                </a:ln>
                <a:solidFill>
                  <a:srgbClr val="C00000"/>
                </a:solidFill>
                <a:latin typeface="HG丸ｺﾞｼｯｸM-PRO" panose="020F0600000000000000" pitchFamily="50" charset="-128"/>
                <a:ea typeface="HG丸ｺﾞｼｯｸM-PRO" panose="020F0600000000000000" pitchFamily="50" charset="-128"/>
              </a:rPr>
              <a:t>(</a:t>
            </a:r>
            <a:r>
              <a:rPr lang="ja-JP" altLang="en-US" sz="3200" dirty="0">
                <a:ln>
                  <a:solidFill>
                    <a:srgbClr val="C00000"/>
                  </a:solidFill>
                </a:ln>
                <a:solidFill>
                  <a:srgbClr val="C00000"/>
                </a:solidFill>
                <a:latin typeface="HG丸ｺﾞｼｯｸM-PRO" panose="020F0600000000000000" pitchFamily="50" charset="-128"/>
                <a:ea typeface="HG丸ｺﾞｼｯｸM-PRO" panose="020F0600000000000000" pitchFamily="50" charset="-128"/>
              </a:rPr>
              <a:t>シェア縮小･消失</a:t>
            </a:r>
            <a:r>
              <a:rPr lang="en-US" altLang="ja-JP" sz="3200" dirty="0">
                <a:ln>
                  <a:solidFill>
                    <a:srgbClr val="C00000"/>
                  </a:solidFill>
                </a:ln>
                <a:solidFill>
                  <a:srgbClr val="C00000"/>
                </a:solidFill>
                <a:latin typeface="HG丸ｺﾞｼｯｸM-PRO" panose="020F0600000000000000" pitchFamily="50" charset="-128"/>
                <a:ea typeface="HG丸ｺﾞｼｯｸM-PRO" panose="020F0600000000000000" pitchFamily="50" charset="-128"/>
              </a:rPr>
              <a:t>)</a:t>
            </a:r>
            <a:r>
              <a:rPr lang="ja-JP" altLang="en-US" sz="3200" dirty="0">
                <a:ln>
                  <a:solidFill>
                    <a:srgbClr val="C00000"/>
                  </a:solidFill>
                </a:ln>
                <a:solidFill>
                  <a:srgbClr val="C00000"/>
                </a:solidFill>
                <a:latin typeface="HG丸ｺﾞｼｯｸM-PRO" panose="020F0600000000000000" pitchFamily="50" charset="-128"/>
                <a:ea typeface="HG丸ｺﾞｼｯｸM-PRO" panose="020F0600000000000000" pitchFamily="50" charset="-128"/>
              </a:rPr>
              <a:t> </a:t>
            </a:r>
            <a:r>
              <a:rPr lang="ja-JP" altLang="en-US" sz="1800" dirty="0">
                <a:ln>
                  <a:solidFill>
                    <a:schemeClr val="tx1"/>
                  </a:solidFill>
                </a:ln>
                <a:latin typeface="HG丸ｺﾞｼｯｸM-PRO" panose="020F0600000000000000" pitchFamily="50" charset="-128"/>
                <a:ea typeface="HG丸ｺﾞｼｯｸM-PRO" panose="020F0600000000000000" pitchFamily="50" charset="-128"/>
              </a:rPr>
              <a:t>等々</a:t>
            </a:r>
            <a:endParaRPr lang="en-US" altLang="ja-JP" sz="1800" dirty="0">
              <a:ln>
                <a:solidFill>
                  <a:schemeClr val="tx1"/>
                </a:solidFill>
              </a:ln>
            </a:endParaRPr>
          </a:p>
          <a:p>
            <a:pPr algn="just">
              <a:lnSpc>
                <a:spcPct val="100000"/>
              </a:lnSpc>
              <a:spcBef>
                <a:spcPts val="1800"/>
              </a:spcBef>
              <a:defRPr/>
            </a:pPr>
            <a:r>
              <a:rPr lang="ja-JP" altLang="en-US" sz="3200" dirty="0">
                <a:ln>
                  <a:solidFill>
                    <a:srgbClr val="FF0000"/>
                  </a:solidFill>
                </a:ln>
                <a:solidFill>
                  <a:srgbClr val="FF0000"/>
                </a:solidFill>
                <a:latin typeface="HG丸ｺﾞｼｯｸM-PRO" panose="020F0600000000000000" pitchFamily="50" charset="-128"/>
                <a:ea typeface="HG丸ｺﾞｼｯｸM-PRO" panose="020F0600000000000000" pitchFamily="50" charset="-128"/>
              </a:rPr>
              <a:t>   </a:t>
            </a:r>
            <a:r>
              <a:rPr lang="ja-JP" altLang="en-US" sz="3200" dirty="0">
                <a:ln>
                  <a:solidFill>
                    <a:schemeClr val="tx1"/>
                  </a:solidFill>
                </a:ln>
                <a:solidFill>
                  <a:srgbClr val="FF0000"/>
                </a:solidFill>
                <a:latin typeface="HG丸ｺﾞｼｯｸM-PRO" panose="020F0600000000000000" pitchFamily="50" charset="-128"/>
                <a:ea typeface="HG丸ｺﾞｼｯｸM-PRO" panose="020F0600000000000000" pitchFamily="50" charset="-128"/>
              </a:rPr>
              <a:t>⇒	回収の原因によって</a:t>
            </a:r>
            <a:r>
              <a:rPr lang="ja-JP" altLang="en-US" sz="3200" dirty="0" smtClean="0">
                <a:ln>
                  <a:solidFill>
                    <a:schemeClr val="tx1"/>
                  </a:solidFill>
                </a:ln>
                <a:solidFill>
                  <a:srgbClr val="FF0000"/>
                </a:solidFill>
                <a:latin typeface="HG丸ｺﾞｼｯｸM-PRO" panose="020F0600000000000000" pitchFamily="50" charset="-128"/>
                <a:ea typeface="HG丸ｺﾞｼｯｸM-PRO" panose="020F0600000000000000" pitchFamily="50" charset="-128"/>
              </a:rPr>
              <a:t>は患者さんの</a:t>
            </a:r>
            <a:r>
              <a:rPr lang="ja-JP" altLang="en-US" sz="3200" dirty="0">
                <a:ln>
                  <a:solidFill>
                    <a:schemeClr val="tx1"/>
                  </a:solidFill>
                </a:ln>
                <a:solidFill>
                  <a:srgbClr val="FF0000"/>
                </a:solidFill>
                <a:latin typeface="HG丸ｺﾞｼｯｸM-PRO" panose="020F0600000000000000" pitchFamily="50" charset="-128"/>
                <a:ea typeface="HG丸ｺﾞｼｯｸM-PRO" panose="020F0600000000000000" pitchFamily="50" charset="-128"/>
              </a:rPr>
              <a:t>命を危険にさらす</a:t>
            </a:r>
          </a:p>
          <a:p>
            <a:pPr algn="just">
              <a:lnSpc>
                <a:spcPct val="100000"/>
              </a:lnSpc>
              <a:spcBef>
                <a:spcPts val="0"/>
              </a:spcBef>
              <a:defRPr/>
            </a:pPr>
            <a:r>
              <a:rPr lang="ja-JP" altLang="en-US" sz="3200" dirty="0">
                <a:ln>
                  <a:solidFill>
                    <a:schemeClr val="tx1"/>
                  </a:solidFill>
                </a:ln>
                <a:solidFill>
                  <a:srgbClr val="FF0000"/>
                </a:solidFill>
                <a:latin typeface="HG丸ｺﾞｼｯｸM-PRO" panose="020F0600000000000000" pitchFamily="50" charset="-128"/>
                <a:ea typeface="HG丸ｺﾞｼｯｸM-PRO" panose="020F0600000000000000" pitchFamily="50" charset="-128"/>
              </a:rPr>
              <a:t>	ことになるかも知れません！</a:t>
            </a:r>
          </a:p>
        </p:txBody>
      </p:sp>
      <p:sp>
        <p:nvSpPr>
          <p:cNvPr id="25" name="禁止 24"/>
          <p:cNvSpPr/>
          <p:nvPr/>
        </p:nvSpPr>
        <p:spPr bwMode="auto">
          <a:xfrm>
            <a:off x="4444206" y="4976607"/>
            <a:ext cx="1440706" cy="1386348"/>
          </a:xfrm>
          <a:prstGeom prst="noSmoking">
            <a:avLst>
              <a:gd name="adj" fmla="val 11694"/>
            </a:avLst>
          </a:prstGeom>
          <a:solidFill>
            <a:srgbClr val="FF0000">
              <a:alpha val="5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solidFill>
                <a:schemeClr val="tx1"/>
              </a:solidFill>
            </a:endParaRPr>
          </a:p>
        </p:txBody>
      </p:sp>
      <p:pic>
        <p:nvPicPr>
          <p:cNvPr id="24" name="Picture 4" descr="クリックすると新しいウィンドウで開きます"/>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81555" y="3289064"/>
            <a:ext cx="1903090" cy="1809111"/>
          </a:xfrm>
          <a:prstGeom prst="rect">
            <a:avLst/>
          </a:prstGeom>
          <a:noFill/>
          <a:extLst>
            <a:ext uri="{909E8E84-426E-40DD-AFC4-6F175D3DCCD1}">
              <a14:hiddenFill xmlns:a14="http://schemas.microsoft.com/office/drawing/2010/main">
                <a:solidFill>
                  <a:srgbClr val="FFFFFF"/>
                </a:solidFill>
              </a14:hiddenFill>
            </a:ext>
          </a:extLst>
        </p:spPr>
      </p:pic>
      <p:sp>
        <p:nvSpPr>
          <p:cNvPr id="6" name="星 32 5"/>
          <p:cNvSpPr/>
          <p:nvPr/>
        </p:nvSpPr>
        <p:spPr>
          <a:xfrm>
            <a:off x="131542" y="2500660"/>
            <a:ext cx="11915857" cy="4230339"/>
          </a:xfrm>
          <a:prstGeom prst="star32">
            <a:avLst/>
          </a:prstGeom>
          <a:solidFill>
            <a:srgbClr val="FFFF00">
              <a:alpha val="31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Rectangle 12"/>
          <p:cNvSpPr txBox="1">
            <a:spLocks noChangeArrowheads="1"/>
          </p:cNvSpPr>
          <p:nvPr/>
        </p:nvSpPr>
        <p:spPr bwMode="auto">
          <a:xfrm>
            <a:off x="10429205" y="6399080"/>
            <a:ext cx="1157287"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ja-JP"/>
            </a:defPPr>
            <a:lvl1pPr algn="ctr" rtl="0" fontAlgn="base">
              <a:spcBef>
                <a:spcPct val="0"/>
              </a:spcBef>
              <a:spcAft>
                <a:spcPct val="0"/>
              </a:spcAft>
              <a:defRPr kumimoji="1" sz="1400"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pPr>
              <a:defRPr/>
            </a:pPr>
            <a:r>
              <a:rPr lang="ja-JP" altLang="en-US" sz="1200"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fld id="{EA87AE14-B523-440C-92B5-F1BBA3CF7C82}" type="slidenum">
              <a:rPr lang="en-US" altLang="ja-JP" sz="1200" i="1" smtClean="0">
                <a:ln>
                  <a:solidFill>
                    <a:schemeClr val="tx1"/>
                  </a:solidFill>
                </a:ln>
                <a:solidFill>
                  <a:srgbClr val="000000"/>
                </a:solidFill>
                <a:latin typeface="HG丸ｺﾞｼｯｸM-PRO" panose="020F0600000000000000" pitchFamily="50" charset="-128"/>
                <a:ea typeface="HG丸ｺﾞｼｯｸM-PRO" panose="020F0600000000000000" pitchFamily="50" charset="-128"/>
              </a:rPr>
              <a:t>9</a:t>
            </a:fld>
            <a:r>
              <a:rPr lang="ja-JP" altLang="en-US" sz="1200"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endParaRPr lang="en-US" altLang="ja-JP" sz="1200" b="1" i="1"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546617642"/>
      </p:ext>
    </p:extLst>
  </p:cSld>
  <p:clrMapOvr>
    <a:masterClrMapping/>
  </p:clrMapOvr>
  <p:transition spd="med">
    <p:pull/>
  </p:transition>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x756a__x53f7__x9806_ xmlns="2e7b373e-25d4-4024-9f0e-2ac91b6a82fa" xsi:nil="true"/>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6AB86C9746412B4AB2C0570470E11D61" ma:contentTypeVersion="" ma:contentTypeDescription="新しいドキュメントを作成します。" ma:contentTypeScope="" ma:versionID="64a854535847935b83902503801329dd">
  <xsd:schema xmlns:xsd="http://www.w3.org/2001/XMLSchema" xmlns:xs="http://www.w3.org/2001/XMLSchema" xmlns:p="http://schemas.microsoft.com/office/2006/metadata/properties" xmlns:ns2="157f9a7a-e1fb-4b2c-bb39-71f75a38ca6e" xmlns:ns3="2e7b373e-25d4-4024-9f0e-2ac91b6a82fa" targetNamespace="http://schemas.microsoft.com/office/2006/metadata/properties" ma:root="true" ma:fieldsID="2ed687e1610e03765eadeafe4b8a3931" ns2:_="" ns3:_="">
    <xsd:import namespace="157f9a7a-e1fb-4b2c-bb39-71f75a38ca6e"/>
    <xsd:import namespace="2e7b373e-25d4-4024-9f0e-2ac91b6a82f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_x756a__x53f7__x9806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7f9a7a-e1fb-4b2c-bb39-71f75a38ca6e" elementFormDefault="qualified">
    <xsd:import namespace="http://schemas.microsoft.com/office/2006/documentManagement/types"/>
    <xsd:import namespace="http://schemas.microsoft.com/office/infopath/2007/PartnerControls"/>
    <xsd:element name="SharedWithUsers" ma:index="8" nillable="true" ma:displayName="共有相手"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共有相手の詳細情報"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e7b373e-25d4-4024-9f0e-2ac91b6a82fa"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_x756a__x53f7__x9806_" ma:index="16" nillable="true" ma:displayName="番号順" ma:format="Dropdown" ma:internalName="_x756a__x53f7__x9806_" ma:percentage="FALSE">
      <xsd:simpleType>
        <xsd:restriction base="dms:Number"/>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0B2AB01-4827-4E90-8613-034E0D5C4E75}">
  <ds:schemaRefs>
    <ds:schemaRef ds:uri="http://schemas.microsoft.com/office/infopath/2007/PartnerControls"/>
    <ds:schemaRef ds:uri="http://schemas.microsoft.com/office/2006/documentManagement/types"/>
    <ds:schemaRef ds:uri="http://purl.org/dc/elements/1.1/"/>
    <ds:schemaRef ds:uri="http://schemas.microsoft.com/office/2006/metadata/properties"/>
    <ds:schemaRef ds:uri="157f9a7a-e1fb-4b2c-bb39-71f75a38ca6e"/>
    <ds:schemaRef ds:uri="http://purl.org/dc/terms/"/>
    <ds:schemaRef ds:uri="http://schemas.openxmlformats.org/package/2006/metadata/core-properties"/>
    <ds:schemaRef ds:uri="http://purl.org/dc/dcmitype/"/>
    <ds:schemaRef ds:uri="2e7b373e-25d4-4024-9f0e-2ac91b6a82fa"/>
    <ds:schemaRef ds:uri="http://www.w3.org/XML/1998/namespace"/>
  </ds:schemaRefs>
</ds:datastoreItem>
</file>

<file path=customXml/itemProps2.xml><?xml version="1.0" encoding="utf-8"?>
<ds:datastoreItem xmlns:ds="http://schemas.openxmlformats.org/officeDocument/2006/customXml" ds:itemID="{50782B59-D5A5-4177-B7E9-24CFD084EE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57f9a7a-e1fb-4b2c-bb39-71f75a38ca6e"/>
    <ds:schemaRef ds:uri="2e7b373e-25d4-4024-9f0e-2ac91b6a82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30D02D4-CBB6-44F2-92B0-A1E5A498A8C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4626</TotalTime>
  <Words>5860</Words>
  <Application>Microsoft Office PowerPoint</Application>
  <PresentationFormat>ワイド画面</PresentationFormat>
  <Paragraphs>498</Paragraphs>
  <Slides>25</Slides>
  <Notes>25</Notes>
  <HiddenSlides>0</HiddenSlides>
  <MMClips>0</MMClips>
  <ScaleCrop>false</ScaleCrop>
  <HeadingPairs>
    <vt:vector size="8" baseType="variant">
      <vt:variant>
        <vt:lpstr>使用されているフォント</vt:lpstr>
      </vt:variant>
      <vt:variant>
        <vt:i4>8</vt:i4>
      </vt:variant>
      <vt:variant>
        <vt:lpstr>テーマ</vt:lpstr>
      </vt:variant>
      <vt:variant>
        <vt:i4>1</vt:i4>
      </vt:variant>
      <vt:variant>
        <vt:lpstr>埋め込まれた OLE サーバー</vt:lpstr>
      </vt:variant>
      <vt:variant>
        <vt:i4>1</vt:i4>
      </vt:variant>
      <vt:variant>
        <vt:lpstr>スライド タイトル</vt:lpstr>
      </vt:variant>
      <vt:variant>
        <vt:i4>25</vt:i4>
      </vt:variant>
    </vt:vector>
  </HeadingPairs>
  <TitlesOfParts>
    <vt:vector size="35" baseType="lpstr">
      <vt:lpstr>HG丸ｺﾞｼｯｸM-PRO</vt:lpstr>
      <vt:lpstr>Meiryo UI</vt:lpstr>
      <vt:lpstr>ＭＳ Ｐゴシック</vt:lpstr>
      <vt:lpstr>新細明體</vt:lpstr>
      <vt:lpstr>メイリオ</vt:lpstr>
      <vt:lpstr>Arial</vt:lpstr>
      <vt:lpstr>Calibri</vt:lpstr>
      <vt:lpstr>Calibri Light</vt:lpstr>
      <vt:lpstr>Office テーマ</vt:lpstr>
      <vt:lpstr>Acrobat Document</vt:lpstr>
      <vt:lpstr>データの完全性 （経営陣向け）</vt:lpstr>
      <vt:lpstr>目次</vt:lpstr>
      <vt:lpstr>データの完全性 ～ なぜ対応しなければならないか ～</vt:lpstr>
      <vt:lpstr>PowerPoint プレゼンテーション</vt:lpstr>
      <vt:lpstr>PowerPoint プレゼンテーション</vt:lpstr>
      <vt:lpstr>PowerPoint プレゼンテーション</vt:lpstr>
      <vt:lpstr>データの完全性 ～ なぜ対応しなければならないか ～</vt:lpstr>
      <vt:lpstr>データの完全性 ～ なぜ対応しなければならないか ～</vt:lpstr>
      <vt:lpstr>データの完全性 ～ なぜ対応しなければならないか ～</vt:lpstr>
      <vt:lpstr>データの完全性 ～ なぜ対応しなければならないか ～</vt:lpstr>
      <vt:lpstr>データの完全性 ～ なぜ対応しなければならないか ～</vt:lpstr>
      <vt:lpstr>データの完全性 ～ なぜ対応しなければならないか ～</vt:lpstr>
      <vt:lpstr>目次</vt:lpstr>
      <vt:lpstr>データの完全性のイメージと定義（１）</vt:lpstr>
      <vt:lpstr>データの完全性のイメージと定義（２）</vt:lpstr>
      <vt:lpstr>データガバナンスシステム（1）</vt:lpstr>
      <vt:lpstr>データガバナンスシステム（2）</vt:lpstr>
      <vt:lpstr>データの完全性に対する組織的な影響</vt:lpstr>
      <vt:lpstr>一般事項</vt:lpstr>
      <vt:lpstr>倫理規範と方針</vt:lpstr>
      <vt:lpstr>クオリティカルチャー</vt:lpstr>
      <vt:lpstr>PQSの要素：品質リスクマネジメント</vt:lpstr>
      <vt:lpstr>PQSの要素：品質メトリクスの定期的レビュー</vt:lpstr>
      <vt:lpstr>PQSの要素：リソースの分配</vt:lpstr>
      <vt:lpstr>PQSの要素：データの完全性に関する問題の処理</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cp:lastModifiedBy>笈川 貴行</cp:lastModifiedBy>
  <cp:revision>3</cp:revision>
  <cp:lastPrinted>2019-05-08T07:00:13Z</cp:lastPrinted>
  <dcterms:created xsi:type="dcterms:W3CDTF">2018-12-17T08:41:18Z</dcterms:created>
  <dcterms:modified xsi:type="dcterms:W3CDTF">2019-05-20T04:44:16Z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0x0101006AB86C9746412B4AB2C0570470E11D61</vt:lpwstr>
  </property>
</Properties>
</file>