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handoutMasterIdLst>
    <p:handoutMasterId r:id="rId18"/>
  </p:handoutMasterIdLst>
  <p:sldIdLst>
    <p:sldId id="725" r:id="rId3"/>
    <p:sldId id="713" r:id="rId4"/>
    <p:sldId id="674" r:id="rId5"/>
    <p:sldId id="705" r:id="rId6"/>
    <p:sldId id="706" r:id="rId7"/>
    <p:sldId id="707" r:id="rId8"/>
    <p:sldId id="704" r:id="rId9"/>
    <p:sldId id="695" r:id="rId10"/>
    <p:sldId id="708" r:id="rId11"/>
    <p:sldId id="726" r:id="rId12"/>
    <p:sldId id="727" r:id="rId13"/>
    <p:sldId id="728" r:id="rId14"/>
    <p:sldId id="729" r:id="rId15"/>
    <p:sldId id="719"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PM 430医薬1ｶ 森田 陽" initials="T4森陽" lastIdx="102" clrIdx="0">
    <p:extLst>
      <p:ext uri="{19B8F6BF-5375-455C-9EA6-DF929625EA0E}">
        <p15:presenceInfo xmlns:p15="http://schemas.microsoft.com/office/powerpoint/2012/main" userId="S::tjg07811@teijin.co.jp::ffa1477a-a9b0-4b50-b487-d06cc261b16e" providerId="AD"/>
      </p:ext>
    </p:extLst>
  </p:cmAuthor>
  <p:cmAuthor id="2" name="Fujioka, Yoshitake(藤岡 慶壮)" initials="FY慶" lastIdx="87" clrIdx="1">
    <p:extLst>
      <p:ext uri="{19B8F6BF-5375-455C-9EA6-DF929625EA0E}">
        <p15:presenceInfo xmlns:p15="http://schemas.microsoft.com/office/powerpoint/2012/main" userId="S-1-5-21-1605320118-2738060328-993633615-82340" providerId="AD"/>
      </p:ext>
    </p:extLst>
  </p:cmAuthor>
  <p:cmAuthor id="3" name="Toshiko Ishibashi/石橋　寿子" initials="TI" lastIdx="8" clrIdx="2">
    <p:extLst>
      <p:ext uri="{19B8F6BF-5375-455C-9EA6-DF929625EA0E}">
        <p15:presenceInfo xmlns:p15="http://schemas.microsoft.com/office/powerpoint/2012/main" userId="Toshiko Ishibashi/石橋　寿子" providerId="None"/>
      </p:ext>
    </p:extLst>
  </p:cmAuthor>
  <p:cmAuthor id="4" name="Mitsuaki Aoyagi (青柳 充顕) / ＭＳ" initials="MA(充/Ｍ" lastIdx="14" clrIdx="3">
    <p:extLst>
      <p:ext uri="{19B8F6BF-5375-455C-9EA6-DF929625EA0E}">
        <p15:presenceInfo xmlns:p15="http://schemas.microsoft.com/office/powerpoint/2012/main" userId="S-1-5-21-2283709864-3780383783-1389985765-14682" providerId="AD"/>
      </p:ext>
    </p:extLst>
  </p:cmAuthor>
  <p:cmAuthor id="5" name="t-ikeda@senju.co.jp" initials="" lastIdx="25" clrIdx="4">
    <p:extLst>
      <p:ext uri="{19B8F6BF-5375-455C-9EA6-DF929625EA0E}">
        <p15:presenceInfo xmlns:p15="http://schemas.microsoft.com/office/powerpoint/2012/main" userId="t-ikeda@senju.co.jp" providerId="None"/>
      </p:ext>
    </p:extLst>
  </p:cmAuthor>
  <p:cmAuthor id="6" name="池田知実S" initials="池田知実S" lastIdx="34" clrIdx="5">
    <p:extLst>
      <p:ext uri="{19B8F6BF-5375-455C-9EA6-DF929625EA0E}">
        <p15:presenceInfo xmlns:p15="http://schemas.microsoft.com/office/powerpoint/2012/main" userId="S-1-5-21-1946701693-1315246479-860360866-37495" providerId="AD"/>
      </p:ext>
    </p:extLst>
  </p:cmAuthor>
  <p:cmAuthor id="7" name="加藤 誠司" initials="加藤" lastIdx="13" clrIdx="6">
    <p:extLst>
      <p:ext uri="{19B8F6BF-5375-455C-9EA6-DF929625EA0E}">
        <p15:presenceInfo xmlns:p15="http://schemas.microsoft.com/office/powerpoint/2012/main" userId="加藤 誠司" providerId="None"/>
      </p:ext>
    </p:extLst>
  </p:cmAuthor>
  <p:cmAuthor id="8" name="竹澤 亮" initials="竹澤" lastIdx="45" clrIdx="7">
    <p:extLst>
      <p:ext uri="{19B8F6BF-5375-455C-9EA6-DF929625EA0E}">
        <p15:presenceInfo xmlns:p15="http://schemas.microsoft.com/office/powerpoint/2012/main" userId="竹澤 亮" providerId="None"/>
      </p:ext>
    </p:extLst>
  </p:cmAuthor>
  <p:cmAuthor id="10" name="知実 池田" initials="知実" lastIdx="71" clrIdx="8">
    <p:extLst>
      <p:ext uri="{19B8F6BF-5375-455C-9EA6-DF929625EA0E}">
        <p15:presenceInfo xmlns:p15="http://schemas.microsoft.com/office/powerpoint/2012/main" userId="知実 池田" providerId="None"/>
      </p:ext>
    </p:extLst>
  </p:cmAuthor>
  <p:cmAuthor id="11" name="Matsuzawa, Hiroshi(松澤 寛)" initials="MH寛" lastIdx="7" clrIdx="9">
    <p:extLst>
      <p:ext uri="{19B8F6BF-5375-455C-9EA6-DF929625EA0E}">
        <p15:presenceInfo xmlns:p15="http://schemas.microsoft.com/office/powerpoint/2012/main" userId="S::YPC07567@astellas.com::ba7e0b59-c540-4fbe-b706-f3e615ecf881" providerId="AD"/>
      </p:ext>
    </p:extLst>
  </p:cmAuthor>
  <p:cmAuthor id="12" name="Sakai, Yu (MSD SOO)" initials="SY(S" lastIdx="22" clrIdx="10">
    <p:extLst>
      <p:ext uri="{19B8F6BF-5375-455C-9EA6-DF929625EA0E}">
        <p15:presenceInfo xmlns:p15="http://schemas.microsoft.com/office/powerpoint/2012/main" userId="S::sakaiyu2@merck.com::b5365be0-f4c6-48c9-a1d9-3088347fbb10" providerId="AD"/>
      </p:ext>
    </p:extLst>
  </p:cmAuthor>
  <p:cmAuthor id="13" name="Koji Yamashita" initials="KY" lastIdx="18" clrIdx="11">
    <p:extLst>
      <p:ext uri="{19B8F6BF-5375-455C-9EA6-DF929625EA0E}">
        <p15:presenceInfo xmlns:p15="http://schemas.microsoft.com/office/powerpoint/2012/main" userId="S::koji.yamashita@bayer.com::2d9817a3-ed5e-4689-9e30-e54ac57218c1" providerId="AD"/>
      </p:ext>
    </p:extLst>
  </p:cmAuthor>
  <p:cmAuthor id="14" name="Shiobara, Maiko" initials="SM" lastIdx="1" clrIdx="12">
    <p:extLst>
      <p:ext uri="{19B8F6BF-5375-455C-9EA6-DF929625EA0E}">
        <p15:presenceInfo xmlns:p15="http://schemas.microsoft.com/office/powerpoint/2012/main" userId="S::maiko.shiobara@takeda.com::ec064f2b-5bff-428a-a727-938940d6d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FF0066"/>
    <a:srgbClr val="FFFF00"/>
    <a:srgbClr val="008000"/>
    <a:srgbClr val="FFCCFF"/>
    <a:srgbClr val="ACE946"/>
    <a:srgbClr val="FF99FF"/>
    <a:srgbClr val="333399"/>
    <a:srgbClr val="47D8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6" autoAdjust="0"/>
    <p:restoredTop sz="94238" autoAdjust="0"/>
  </p:normalViewPr>
  <p:slideViewPr>
    <p:cSldViewPr>
      <p:cViewPr varScale="1">
        <p:scale>
          <a:sx n="69" d="100"/>
          <a:sy n="69" d="100"/>
        </p:scale>
        <p:origin x="1196"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ai, Yu (MSD SOO)" userId="b5365be0-f4c6-48c9-a1d9-3088347fbb10" providerId="ADAL" clId="{F806EE55-3EE1-41E1-8BB4-FBE2A92D0870}"/>
    <pc:docChg chg="custSel modSld">
      <pc:chgData name="Sakai, Yu (MSD SOO)" userId="b5365be0-f4c6-48c9-a1d9-3088347fbb10" providerId="ADAL" clId="{F806EE55-3EE1-41E1-8BB4-FBE2A92D0870}" dt="2021-06-01T13:50:40.765" v="104" actId="403"/>
      <pc:docMkLst>
        <pc:docMk/>
      </pc:docMkLst>
      <pc:sldChg chg="modSp mod">
        <pc:chgData name="Sakai, Yu (MSD SOO)" userId="b5365be0-f4c6-48c9-a1d9-3088347fbb10" providerId="ADAL" clId="{F806EE55-3EE1-41E1-8BB4-FBE2A92D0870}" dt="2021-06-01T13:47:14.982" v="67" actId="404"/>
        <pc:sldMkLst>
          <pc:docMk/>
          <pc:sldMk cId="3500034667" sldId="674"/>
        </pc:sldMkLst>
        <pc:spChg chg="mod">
          <ac:chgData name="Sakai, Yu (MSD SOO)" userId="b5365be0-f4c6-48c9-a1d9-3088347fbb10" providerId="ADAL" clId="{F806EE55-3EE1-41E1-8BB4-FBE2A92D0870}" dt="2021-06-01T13:47:14.982" v="67" actId="404"/>
          <ac:spMkLst>
            <pc:docMk/>
            <pc:sldMk cId="3500034667" sldId="674"/>
            <ac:spMk id="2" creationId="{00000000-0000-0000-0000-000000000000}"/>
          </ac:spMkLst>
        </pc:spChg>
      </pc:sldChg>
      <pc:sldChg chg="modSp mod addCm modCm">
        <pc:chgData name="Sakai, Yu (MSD SOO)" userId="b5365be0-f4c6-48c9-a1d9-3088347fbb10" providerId="ADAL" clId="{F806EE55-3EE1-41E1-8BB4-FBE2A92D0870}" dt="2021-06-01T13:48:53.219" v="80"/>
        <pc:sldMkLst>
          <pc:docMk/>
          <pc:sldMk cId="2767878568" sldId="695"/>
        </pc:sldMkLst>
        <pc:spChg chg="mod">
          <ac:chgData name="Sakai, Yu (MSD SOO)" userId="b5365be0-f4c6-48c9-a1d9-3088347fbb10" providerId="ADAL" clId="{F806EE55-3EE1-41E1-8BB4-FBE2A92D0870}" dt="2021-06-01T13:48:02.515" v="79" actId="403"/>
          <ac:spMkLst>
            <pc:docMk/>
            <pc:sldMk cId="2767878568" sldId="695"/>
            <ac:spMk id="3" creationId="{00000000-0000-0000-0000-000000000000}"/>
          </ac:spMkLst>
        </pc:spChg>
        <pc:spChg chg="mod">
          <ac:chgData name="Sakai, Yu (MSD SOO)" userId="b5365be0-f4c6-48c9-a1d9-3088347fbb10" providerId="ADAL" clId="{F806EE55-3EE1-41E1-8BB4-FBE2A92D0870}" dt="2021-06-01T13:46:31.125" v="60" actId="207"/>
          <ac:spMkLst>
            <pc:docMk/>
            <pc:sldMk cId="2767878568" sldId="695"/>
            <ac:spMk id="12" creationId="{1C459B36-7315-4BC1-B8CB-D0D92F92128D}"/>
          </ac:spMkLst>
        </pc:spChg>
        <pc:spChg chg="mod">
          <ac:chgData name="Sakai, Yu (MSD SOO)" userId="b5365be0-f4c6-48c9-a1d9-3088347fbb10" providerId="ADAL" clId="{F806EE55-3EE1-41E1-8BB4-FBE2A92D0870}" dt="2021-06-01T13:45:57.586" v="57" actId="20577"/>
          <ac:spMkLst>
            <pc:docMk/>
            <pc:sldMk cId="2767878568" sldId="695"/>
            <ac:spMk id="16" creationId="{B9CCD301-CA3C-44BC-B387-D367A975EB85}"/>
          </ac:spMkLst>
        </pc:spChg>
      </pc:sldChg>
      <pc:sldChg chg="modSp mod">
        <pc:chgData name="Sakai, Yu (MSD SOO)" userId="b5365be0-f4c6-48c9-a1d9-3088347fbb10" providerId="ADAL" clId="{F806EE55-3EE1-41E1-8BB4-FBE2A92D0870}" dt="2021-06-01T13:47:57.922" v="77" actId="403"/>
        <pc:sldMkLst>
          <pc:docMk/>
          <pc:sldMk cId="2927808829" sldId="704"/>
        </pc:sldMkLst>
        <pc:spChg chg="mod">
          <ac:chgData name="Sakai, Yu (MSD SOO)" userId="b5365be0-f4c6-48c9-a1d9-3088347fbb10" providerId="ADAL" clId="{F806EE55-3EE1-41E1-8BB4-FBE2A92D0870}" dt="2021-06-01T13:47:57.922" v="77" actId="403"/>
          <ac:spMkLst>
            <pc:docMk/>
            <pc:sldMk cId="2927808829" sldId="704"/>
            <ac:spMk id="2" creationId="{00000000-0000-0000-0000-000000000000}"/>
          </ac:spMkLst>
        </pc:spChg>
      </pc:sldChg>
      <pc:sldChg chg="modSp mod addCm">
        <pc:chgData name="Sakai, Yu (MSD SOO)" userId="b5365be0-f4c6-48c9-a1d9-3088347fbb10" providerId="ADAL" clId="{F806EE55-3EE1-41E1-8BB4-FBE2A92D0870}" dt="2021-06-01T13:47:18.457" v="69" actId="403"/>
        <pc:sldMkLst>
          <pc:docMk/>
          <pc:sldMk cId="4174492011" sldId="705"/>
        </pc:sldMkLst>
        <pc:spChg chg="mod">
          <ac:chgData name="Sakai, Yu (MSD SOO)" userId="b5365be0-f4c6-48c9-a1d9-3088347fbb10" providerId="ADAL" clId="{F806EE55-3EE1-41E1-8BB4-FBE2A92D0870}" dt="2021-06-01T13:47:18.457" v="69" actId="403"/>
          <ac:spMkLst>
            <pc:docMk/>
            <pc:sldMk cId="4174492011" sldId="705"/>
            <ac:spMk id="2" creationId="{00000000-0000-0000-0000-000000000000}"/>
          </ac:spMkLst>
        </pc:spChg>
        <pc:spChg chg="mod">
          <ac:chgData name="Sakai, Yu (MSD SOO)" userId="b5365be0-f4c6-48c9-a1d9-3088347fbb10" providerId="ADAL" clId="{F806EE55-3EE1-41E1-8BB4-FBE2A92D0870}" dt="2021-06-01T13:41:12.520" v="19" actId="2711"/>
          <ac:spMkLst>
            <pc:docMk/>
            <pc:sldMk cId="4174492011" sldId="705"/>
            <ac:spMk id="4" creationId="{1D7A717A-727B-444D-A3BB-90BE9FE44C60}"/>
          </ac:spMkLst>
        </pc:spChg>
      </pc:sldChg>
      <pc:sldChg chg="modSp mod addCm">
        <pc:chgData name="Sakai, Yu (MSD SOO)" userId="b5365be0-f4c6-48c9-a1d9-3088347fbb10" providerId="ADAL" clId="{F806EE55-3EE1-41E1-8BB4-FBE2A92D0870}" dt="2021-06-01T13:47:39.592" v="73" actId="14100"/>
        <pc:sldMkLst>
          <pc:docMk/>
          <pc:sldMk cId="3644968988" sldId="706"/>
        </pc:sldMkLst>
        <pc:spChg chg="mod">
          <ac:chgData name="Sakai, Yu (MSD SOO)" userId="b5365be0-f4c6-48c9-a1d9-3088347fbb10" providerId="ADAL" clId="{F806EE55-3EE1-41E1-8BB4-FBE2A92D0870}" dt="2021-06-01T13:43:33.238" v="32" actId="14100"/>
          <ac:spMkLst>
            <pc:docMk/>
            <pc:sldMk cId="3644968988" sldId="706"/>
            <ac:spMk id="2" creationId="{7E40CEFD-2F92-4321-87F1-EBE0CF8C91E0}"/>
          </ac:spMkLst>
        </pc:spChg>
        <pc:spChg chg="mod">
          <ac:chgData name="Sakai, Yu (MSD SOO)" userId="b5365be0-f4c6-48c9-a1d9-3088347fbb10" providerId="ADAL" clId="{F806EE55-3EE1-41E1-8BB4-FBE2A92D0870}" dt="2021-06-01T13:47:28.140" v="71" actId="1076"/>
          <ac:spMkLst>
            <pc:docMk/>
            <pc:sldMk cId="3644968988" sldId="706"/>
            <ac:spMk id="11" creationId="{00000000-0000-0000-0000-000000000000}"/>
          </ac:spMkLst>
        </pc:spChg>
        <pc:spChg chg="mod">
          <ac:chgData name="Sakai, Yu (MSD SOO)" userId="b5365be0-f4c6-48c9-a1d9-3088347fbb10" providerId="ADAL" clId="{F806EE55-3EE1-41E1-8BB4-FBE2A92D0870}" dt="2021-06-01T13:42:28.606" v="23" actId="14100"/>
          <ac:spMkLst>
            <pc:docMk/>
            <pc:sldMk cId="3644968988" sldId="706"/>
            <ac:spMk id="12" creationId="{90630E19-02FD-415D-AB7B-DCD74C3ADD23}"/>
          </ac:spMkLst>
        </pc:spChg>
        <pc:spChg chg="mod">
          <ac:chgData name="Sakai, Yu (MSD SOO)" userId="b5365be0-f4c6-48c9-a1d9-3088347fbb10" providerId="ADAL" clId="{F806EE55-3EE1-41E1-8BB4-FBE2A92D0870}" dt="2021-06-01T13:47:39.592" v="73" actId="14100"/>
          <ac:spMkLst>
            <pc:docMk/>
            <pc:sldMk cId="3644968988" sldId="706"/>
            <ac:spMk id="13" creationId="{53298A98-F95F-4CF3-90BF-F4B8A36D6CA2}"/>
          </ac:spMkLst>
        </pc:spChg>
      </pc:sldChg>
      <pc:sldChg chg="modSp mod">
        <pc:chgData name="Sakai, Yu (MSD SOO)" userId="b5365be0-f4c6-48c9-a1d9-3088347fbb10" providerId="ADAL" clId="{F806EE55-3EE1-41E1-8BB4-FBE2A92D0870}" dt="2021-06-01T13:47:53.580" v="75" actId="403"/>
        <pc:sldMkLst>
          <pc:docMk/>
          <pc:sldMk cId="3742061455" sldId="707"/>
        </pc:sldMkLst>
        <pc:spChg chg="mod">
          <ac:chgData name="Sakai, Yu (MSD SOO)" userId="b5365be0-f4c6-48c9-a1d9-3088347fbb10" providerId="ADAL" clId="{F806EE55-3EE1-41E1-8BB4-FBE2A92D0870}" dt="2021-06-01T13:47:53.580" v="75" actId="403"/>
          <ac:spMkLst>
            <pc:docMk/>
            <pc:sldMk cId="3742061455" sldId="707"/>
            <ac:spMk id="2" creationId="{00000000-0000-0000-0000-000000000000}"/>
          </ac:spMkLst>
        </pc:spChg>
      </pc:sldChg>
      <pc:sldChg chg="modSp mod">
        <pc:chgData name="Sakai, Yu (MSD SOO)" userId="b5365be0-f4c6-48c9-a1d9-3088347fbb10" providerId="ADAL" clId="{F806EE55-3EE1-41E1-8BB4-FBE2A92D0870}" dt="2021-06-01T13:48:59.932" v="82" actId="403"/>
        <pc:sldMkLst>
          <pc:docMk/>
          <pc:sldMk cId="2693840350" sldId="708"/>
        </pc:sldMkLst>
        <pc:spChg chg="mod">
          <ac:chgData name="Sakai, Yu (MSD SOO)" userId="b5365be0-f4c6-48c9-a1d9-3088347fbb10" providerId="ADAL" clId="{F806EE55-3EE1-41E1-8BB4-FBE2A92D0870}" dt="2021-06-01T13:48:59.932" v="82" actId="403"/>
          <ac:spMkLst>
            <pc:docMk/>
            <pc:sldMk cId="2693840350" sldId="708"/>
            <ac:spMk id="2" creationId="{00000000-0000-0000-0000-000000000000}"/>
          </ac:spMkLst>
        </pc:spChg>
      </pc:sldChg>
      <pc:sldChg chg="addCm modCm">
        <pc:chgData name="Sakai, Yu (MSD SOO)" userId="b5365be0-f4c6-48c9-a1d9-3088347fbb10" providerId="ADAL" clId="{F806EE55-3EE1-41E1-8BB4-FBE2A92D0870}" dt="2021-06-01T13:40:13.404" v="14"/>
        <pc:sldMkLst>
          <pc:docMk/>
          <pc:sldMk cId="951078456" sldId="713"/>
        </pc:sldMkLst>
      </pc:sldChg>
      <pc:sldChg chg="modSp mod">
        <pc:chgData name="Sakai, Yu (MSD SOO)" userId="b5365be0-f4c6-48c9-a1d9-3088347fbb10" providerId="ADAL" clId="{F806EE55-3EE1-41E1-8BB4-FBE2A92D0870}" dt="2021-06-01T13:50:40.765" v="104" actId="403"/>
        <pc:sldMkLst>
          <pc:docMk/>
          <pc:sldMk cId="569003736" sldId="719"/>
        </pc:sldMkLst>
        <pc:spChg chg="mod">
          <ac:chgData name="Sakai, Yu (MSD SOO)" userId="b5365be0-f4c6-48c9-a1d9-3088347fbb10" providerId="ADAL" clId="{F806EE55-3EE1-41E1-8BB4-FBE2A92D0870}" dt="2021-06-01T13:50:40.765" v="104" actId="403"/>
          <ac:spMkLst>
            <pc:docMk/>
            <pc:sldMk cId="569003736" sldId="719"/>
            <ac:spMk id="2" creationId="{00000000-0000-0000-0000-000000000000}"/>
          </ac:spMkLst>
        </pc:spChg>
      </pc:sldChg>
      <pc:sldChg chg="modSp mod addCm delCm">
        <pc:chgData name="Sakai, Yu (MSD SOO)" userId="b5365be0-f4c6-48c9-a1d9-3088347fbb10" providerId="ADAL" clId="{F806EE55-3EE1-41E1-8BB4-FBE2A92D0870}" dt="2021-06-01T13:47:07.818" v="63" actId="403"/>
        <pc:sldMkLst>
          <pc:docMk/>
          <pc:sldMk cId="971969552" sldId="725"/>
        </pc:sldMkLst>
        <pc:spChg chg="mod">
          <ac:chgData name="Sakai, Yu (MSD SOO)" userId="b5365be0-f4c6-48c9-a1d9-3088347fbb10" providerId="ADAL" clId="{F806EE55-3EE1-41E1-8BB4-FBE2A92D0870}" dt="2021-06-01T13:47:07.818" v="63" actId="403"/>
          <ac:spMkLst>
            <pc:docMk/>
            <pc:sldMk cId="971969552" sldId="725"/>
            <ac:spMk id="2" creationId="{00000000-0000-0000-0000-000000000000}"/>
          </ac:spMkLst>
        </pc:spChg>
        <pc:spChg chg="mod">
          <ac:chgData name="Sakai, Yu (MSD SOO)" userId="b5365be0-f4c6-48c9-a1d9-3088347fbb10" providerId="ADAL" clId="{F806EE55-3EE1-41E1-8BB4-FBE2A92D0870}" dt="2021-06-01T13:39:33.389" v="9" actId="1076"/>
          <ac:spMkLst>
            <pc:docMk/>
            <pc:sldMk cId="971969552" sldId="725"/>
            <ac:spMk id="4" creationId="{86612338-871C-4EE5-8557-D4C5C45B2A0F}"/>
          </ac:spMkLst>
        </pc:spChg>
        <pc:grpChg chg="mod">
          <ac:chgData name="Sakai, Yu (MSD SOO)" userId="b5365be0-f4c6-48c9-a1d9-3088347fbb10" providerId="ADAL" clId="{F806EE55-3EE1-41E1-8BB4-FBE2A92D0870}" dt="2021-06-01T13:39:28.775" v="8" actId="1076"/>
          <ac:grpSpMkLst>
            <pc:docMk/>
            <pc:sldMk cId="971969552" sldId="725"/>
            <ac:grpSpMk id="5" creationId="{00000000-0000-0000-0000-000000000000}"/>
          </ac:grpSpMkLst>
        </pc:grpChg>
      </pc:sldChg>
      <pc:sldChg chg="modSp mod">
        <pc:chgData name="Sakai, Yu (MSD SOO)" userId="b5365be0-f4c6-48c9-a1d9-3088347fbb10" providerId="ADAL" clId="{F806EE55-3EE1-41E1-8BB4-FBE2A92D0870}" dt="2021-06-01T13:49:18.520" v="86" actId="14100"/>
        <pc:sldMkLst>
          <pc:docMk/>
          <pc:sldMk cId="309666088" sldId="726"/>
        </pc:sldMkLst>
        <pc:spChg chg="mod">
          <ac:chgData name="Sakai, Yu (MSD SOO)" userId="b5365be0-f4c6-48c9-a1d9-3088347fbb10" providerId="ADAL" clId="{F806EE55-3EE1-41E1-8BB4-FBE2A92D0870}" dt="2021-06-01T13:49:08.584" v="84" actId="403"/>
          <ac:spMkLst>
            <pc:docMk/>
            <pc:sldMk cId="309666088" sldId="726"/>
            <ac:spMk id="2" creationId="{00000000-0000-0000-0000-000000000000}"/>
          </ac:spMkLst>
        </pc:spChg>
        <pc:spChg chg="mod">
          <ac:chgData name="Sakai, Yu (MSD SOO)" userId="b5365be0-f4c6-48c9-a1d9-3088347fbb10" providerId="ADAL" clId="{F806EE55-3EE1-41E1-8BB4-FBE2A92D0870}" dt="2021-06-01T13:49:18.520" v="86" actId="14100"/>
          <ac:spMkLst>
            <pc:docMk/>
            <pc:sldMk cId="309666088" sldId="726"/>
            <ac:spMk id="4" creationId="{61E18379-BFAB-4D49-9B26-F6354D4BEA7C}"/>
          </ac:spMkLst>
        </pc:spChg>
      </pc:sldChg>
      <pc:sldChg chg="modSp mod">
        <pc:chgData name="Sakai, Yu (MSD SOO)" userId="b5365be0-f4c6-48c9-a1d9-3088347fbb10" providerId="ADAL" clId="{F806EE55-3EE1-41E1-8BB4-FBE2A92D0870}" dt="2021-06-01T13:50:03.503" v="95" actId="1076"/>
        <pc:sldMkLst>
          <pc:docMk/>
          <pc:sldMk cId="2188074147" sldId="727"/>
        </pc:sldMkLst>
        <pc:spChg chg="mod">
          <ac:chgData name="Sakai, Yu (MSD SOO)" userId="b5365be0-f4c6-48c9-a1d9-3088347fbb10" providerId="ADAL" clId="{F806EE55-3EE1-41E1-8BB4-FBE2A92D0870}" dt="2021-06-01T13:49:28.204" v="88" actId="403"/>
          <ac:spMkLst>
            <pc:docMk/>
            <pc:sldMk cId="2188074147" sldId="727"/>
            <ac:spMk id="2" creationId="{00000000-0000-0000-0000-000000000000}"/>
          </ac:spMkLst>
        </pc:spChg>
        <pc:spChg chg="mod">
          <ac:chgData name="Sakai, Yu (MSD SOO)" userId="b5365be0-f4c6-48c9-a1d9-3088347fbb10" providerId="ADAL" clId="{F806EE55-3EE1-41E1-8BB4-FBE2A92D0870}" dt="2021-06-01T13:50:03.503" v="95" actId="1076"/>
          <ac:spMkLst>
            <pc:docMk/>
            <pc:sldMk cId="2188074147" sldId="727"/>
            <ac:spMk id="4" creationId="{1424CD27-A130-4541-8B41-012B07A8E2B0}"/>
          </ac:spMkLst>
        </pc:spChg>
      </pc:sldChg>
      <pc:sldChg chg="modSp mod">
        <pc:chgData name="Sakai, Yu (MSD SOO)" userId="b5365be0-f4c6-48c9-a1d9-3088347fbb10" providerId="ADAL" clId="{F806EE55-3EE1-41E1-8BB4-FBE2A92D0870}" dt="2021-06-01T13:50:16.139" v="98" actId="14100"/>
        <pc:sldMkLst>
          <pc:docMk/>
          <pc:sldMk cId="315790770" sldId="728"/>
        </pc:sldMkLst>
        <pc:spChg chg="mod">
          <ac:chgData name="Sakai, Yu (MSD SOO)" userId="b5365be0-f4c6-48c9-a1d9-3088347fbb10" providerId="ADAL" clId="{F806EE55-3EE1-41E1-8BB4-FBE2A92D0870}" dt="2021-06-01T13:50:16.139" v="98" actId="14100"/>
          <ac:spMkLst>
            <pc:docMk/>
            <pc:sldMk cId="315790770" sldId="728"/>
            <ac:spMk id="3" creationId="{00000000-0000-0000-0000-000000000000}"/>
          </ac:spMkLst>
        </pc:spChg>
      </pc:sldChg>
      <pc:sldChg chg="modSp mod">
        <pc:chgData name="Sakai, Yu (MSD SOO)" userId="b5365be0-f4c6-48c9-a1d9-3088347fbb10" providerId="ADAL" clId="{F806EE55-3EE1-41E1-8BB4-FBE2A92D0870}" dt="2021-06-01T13:50:36.003" v="102" actId="1076"/>
        <pc:sldMkLst>
          <pc:docMk/>
          <pc:sldMk cId="1908366417" sldId="729"/>
        </pc:sldMkLst>
        <pc:spChg chg="mod">
          <ac:chgData name="Sakai, Yu (MSD SOO)" userId="b5365be0-f4c6-48c9-a1d9-3088347fbb10" providerId="ADAL" clId="{F806EE55-3EE1-41E1-8BB4-FBE2A92D0870}" dt="2021-06-01T13:50:36.003" v="102" actId="1076"/>
          <ac:spMkLst>
            <pc:docMk/>
            <pc:sldMk cId="1908366417" sldId="729"/>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E074E9-25C6-42A4-9F87-B42B04BF89E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a:extLst>
              <a:ext uri="{FF2B5EF4-FFF2-40B4-BE49-F238E27FC236}">
                <a16:creationId xmlns:a16="http://schemas.microsoft.com/office/drawing/2014/main" id="{8C1160E3-8207-44B8-8EF6-20E9C17853D8}"/>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B4EB653-055D-482D-BEC0-A86780946836}" type="datetimeFigureOut">
              <a:rPr kumimoji="1" lang="ja-JP" altLang="en-US" smtClean="0"/>
              <a:t>2021/6/8</a:t>
            </a:fld>
            <a:endParaRPr kumimoji="1" lang="ja-JP" altLang="en-US"/>
          </a:p>
        </p:txBody>
      </p:sp>
      <p:sp>
        <p:nvSpPr>
          <p:cNvPr id="4" name="Footer Placeholder 3">
            <a:extLst>
              <a:ext uri="{FF2B5EF4-FFF2-40B4-BE49-F238E27FC236}">
                <a16:creationId xmlns:a16="http://schemas.microsoft.com/office/drawing/2014/main" id="{4347574A-CF0A-48D9-AC48-765F663DA96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a:extLst>
              <a:ext uri="{FF2B5EF4-FFF2-40B4-BE49-F238E27FC236}">
                <a16:creationId xmlns:a16="http://schemas.microsoft.com/office/drawing/2014/main" id="{02BCCEEA-1305-45AA-85CA-E0DC75FCD66C}"/>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A5BEAEB-6ADC-408D-B5F0-CB34583010F3}" type="slidenum">
              <a:rPr kumimoji="1" lang="ja-JP" altLang="en-US" smtClean="0"/>
              <a:t>‹#›</a:t>
            </a:fld>
            <a:endParaRPr kumimoji="1" lang="ja-JP" altLang="en-US"/>
          </a:p>
        </p:txBody>
      </p:sp>
    </p:spTree>
    <p:extLst>
      <p:ext uri="{BB962C8B-B14F-4D97-AF65-F5344CB8AC3E}">
        <p14:creationId xmlns:p14="http://schemas.microsoft.com/office/powerpoint/2010/main" val="209297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F649D630-E7B7-4BCB-B0BA-2E2A6D6F5B86}" type="datetimeFigureOut">
              <a:rPr kumimoji="1" lang="ja-JP" altLang="en-US" smtClean="0"/>
              <a:t>2021/6/8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DAFCD361-CFEF-4CAA-99ED-AECF5FB9451C}" type="slidenum">
              <a:rPr kumimoji="1" lang="ja-JP" altLang="en-US" smtClean="0"/>
              <a:t>‹#›</a:t>
            </a:fld>
            <a:endParaRPr kumimoji="1" lang="ja-JP" altLang="en-US"/>
          </a:p>
        </p:txBody>
      </p:sp>
    </p:spTree>
    <p:extLst>
      <p:ext uri="{BB962C8B-B14F-4D97-AF65-F5344CB8AC3E}">
        <p14:creationId xmlns:p14="http://schemas.microsoft.com/office/powerpoint/2010/main" val="3869530565"/>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1</a:t>
            </a:fld>
            <a:endParaRPr kumimoji="1" lang="ja-JP" altLang="en-US"/>
          </a:p>
        </p:txBody>
      </p:sp>
    </p:spTree>
    <p:extLst>
      <p:ext uri="{BB962C8B-B14F-4D97-AF65-F5344CB8AC3E}">
        <p14:creationId xmlns:p14="http://schemas.microsoft.com/office/powerpoint/2010/main" val="593718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10</a:t>
            </a:fld>
            <a:endParaRPr kumimoji="1" lang="ja-JP" altLang="en-US"/>
          </a:p>
        </p:txBody>
      </p:sp>
    </p:spTree>
    <p:extLst>
      <p:ext uri="{BB962C8B-B14F-4D97-AF65-F5344CB8AC3E}">
        <p14:creationId xmlns:p14="http://schemas.microsoft.com/office/powerpoint/2010/main" val="139147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11</a:t>
            </a:fld>
            <a:endParaRPr kumimoji="1" lang="ja-JP" altLang="en-US"/>
          </a:p>
        </p:txBody>
      </p:sp>
    </p:spTree>
    <p:extLst>
      <p:ext uri="{BB962C8B-B14F-4D97-AF65-F5344CB8AC3E}">
        <p14:creationId xmlns:p14="http://schemas.microsoft.com/office/powerpoint/2010/main" val="365969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D4893-F39E-44C7-A081-4EE8BA4CFD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7279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D4893-F39E-44C7-A081-4EE8BA4CFD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7054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14</a:t>
            </a:fld>
            <a:endParaRPr kumimoji="1" lang="ja-JP" altLang="en-US"/>
          </a:p>
        </p:txBody>
      </p:sp>
    </p:spTree>
    <p:extLst>
      <p:ext uri="{BB962C8B-B14F-4D97-AF65-F5344CB8AC3E}">
        <p14:creationId xmlns:p14="http://schemas.microsoft.com/office/powerpoint/2010/main" val="14354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2</a:t>
            </a:fld>
            <a:endParaRPr kumimoji="1" lang="ja-JP" altLang="en-US"/>
          </a:p>
        </p:txBody>
      </p:sp>
    </p:spTree>
    <p:extLst>
      <p:ext uri="{BB962C8B-B14F-4D97-AF65-F5344CB8AC3E}">
        <p14:creationId xmlns:p14="http://schemas.microsoft.com/office/powerpoint/2010/main" val="385390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3</a:t>
            </a:fld>
            <a:endParaRPr kumimoji="1" lang="ja-JP" altLang="en-US"/>
          </a:p>
        </p:txBody>
      </p:sp>
    </p:spTree>
    <p:extLst>
      <p:ext uri="{BB962C8B-B14F-4D97-AF65-F5344CB8AC3E}">
        <p14:creationId xmlns:p14="http://schemas.microsoft.com/office/powerpoint/2010/main" val="50104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4</a:t>
            </a:fld>
            <a:endParaRPr kumimoji="1" lang="ja-JP" altLang="en-US"/>
          </a:p>
        </p:txBody>
      </p:sp>
    </p:spTree>
    <p:extLst>
      <p:ext uri="{BB962C8B-B14F-4D97-AF65-F5344CB8AC3E}">
        <p14:creationId xmlns:p14="http://schemas.microsoft.com/office/powerpoint/2010/main" val="320682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B036A-864D-4BA1-B778-1490244F7A7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0590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6</a:t>
            </a:fld>
            <a:endParaRPr kumimoji="1" lang="ja-JP" altLang="en-US"/>
          </a:p>
        </p:txBody>
      </p:sp>
    </p:spTree>
    <p:extLst>
      <p:ext uri="{BB962C8B-B14F-4D97-AF65-F5344CB8AC3E}">
        <p14:creationId xmlns:p14="http://schemas.microsoft.com/office/powerpoint/2010/main" val="155813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D4893-F39E-44C7-A081-4EE8BA4CFD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5912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D4893-F39E-44C7-A081-4EE8BA4CFD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7014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Header Placeholder 3"/>
          <p:cNvSpPr>
            <a:spLocks noGrp="1"/>
          </p:cNvSpPr>
          <p:nvPr>
            <p:ph type="hdr" sz="quarter"/>
          </p:nvPr>
        </p:nvSpPr>
        <p:spPr/>
        <p:txBody>
          <a:bodyPr/>
          <a:lstStyle/>
          <a:p>
            <a:endParaRPr kumimoji="1" lang="ja-JP" altLang="en-US"/>
          </a:p>
        </p:txBody>
      </p:sp>
      <p:sp>
        <p:nvSpPr>
          <p:cNvPr id="5" name="Footer Placeholder 4"/>
          <p:cNvSpPr>
            <a:spLocks noGrp="1"/>
          </p:cNvSpPr>
          <p:nvPr>
            <p:ph type="ftr" sz="quarter" idx="4"/>
          </p:nvPr>
        </p:nvSpPr>
        <p:spPr/>
        <p:txBody>
          <a:bodyPr/>
          <a:lstStyle/>
          <a:p>
            <a:endParaRPr kumimoji="1" lang="ja-JP" altLang="en-US"/>
          </a:p>
        </p:txBody>
      </p:sp>
      <p:sp>
        <p:nvSpPr>
          <p:cNvPr id="6" name="Slide Number Placeholder 5"/>
          <p:cNvSpPr>
            <a:spLocks noGrp="1"/>
          </p:cNvSpPr>
          <p:nvPr>
            <p:ph type="sldNum" sz="quarter" idx="5"/>
          </p:nvPr>
        </p:nvSpPr>
        <p:spPr/>
        <p:txBody>
          <a:bodyPr/>
          <a:lstStyle/>
          <a:p>
            <a:fld id="{DAFCD361-CFEF-4CAA-99ED-AECF5FB9451C}" type="slidenum">
              <a:rPr kumimoji="1" lang="ja-JP" altLang="en-US" smtClean="0"/>
              <a:t>9</a:t>
            </a:fld>
            <a:endParaRPr kumimoji="1" lang="ja-JP" altLang="en-US"/>
          </a:p>
        </p:txBody>
      </p:sp>
    </p:spTree>
    <p:extLst>
      <p:ext uri="{BB962C8B-B14F-4D97-AF65-F5344CB8AC3E}">
        <p14:creationId xmlns:p14="http://schemas.microsoft.com/office/powerpoint/2010/main" val="374387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上英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731862" y="6520260"/>
            <a:ext cx="21336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0" y="1052736"/>
            <a:ext cx="9144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288681" y="166912"/>
            <a:ext cx="714148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spTree>
    <p:extLst>
      <p:ext uri="{BB962C8B-B14F-4D97-AF65-F5344CB8AC3E}">
        <p14:creationId xmlns:p14="http://schemas.microsoft.com/office/powerpoint/2010/main" val="326318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下和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731862" y="6520260"/>
            <a:ext cx="21336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36512" y="692696"/>
            <a:ext cx="9144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288681" y="166912"/>
            <a:ext cx="714148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2" name="Picture 2"/>
          <p:cNvPicPr>
            <a:picLocks noChangeAspect="1" noChangeArrowheads="1"/>
          </p:cNvPicPr>
          <p:nvPr userDrawn="1"/>
        </p:nvPicPr>
        <p:blipFill>
          <a:blip r:embed="rId2" cstate="print"/>
          <a:srcRect/>
          <a:stretch>
            <a:fillRect/>
          </a:stretch>
        </p:blipFill>
        <p:spPr bwMode="auto">
          <a:xfrm>
            <a:off x="61764" y="6237313"/>
            <a:ext cx="1485900" cy="491490"/>
          </a:xfrm>
          <a:prstGeom prst="rect">
            <a:avLst/>
          </a:prstGeom>
          <a:noFill/>
          <a:ln w="9525">
            <a:noFill/>
            <a:miter lim="800000"/>
            <a:headEnd/>
            <a:tailEnd/>
          </a:ln>
        </p:spPr>
      </p:pic>
    </p:spTree>
    <p:extLst>
      <p:ext uri="{BB962C8B-B14F-4D97-AF65-F5344CB8AC3E}">
        <p14:creationId xmlns:p14="http://schemas.microsoft.com/office/powerpoint/2010/main" val="326318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下英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731862" y="6520260"/>
            <a:ext cx="21336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36512" y="692696"/>
            <a:ext cx="9144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288681" y="166912"/>
            <a:ext cx="714148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2050" name="Picture 2"/>
          <p:cNvPicPr>
            <a:picLocks noChangeAspect="1" noChangeArrowheads="1"/>
          </p:cNvPicPr>
          <p:nvPr userDrawn="1"/>
        </p:nvPicPr>
        <p:blipFill>
          <a:blip r:embed="rId2" cstate="print"/>
          <a:srcRect/>
          <a:stretch>
            <a:fillRect/>
          </a:stretch>
        </p:blipFill>
        <p:spPr bwMode="auto">
          <a:xfrm>
            <a:off x="35494" y="6116320"/>
            <a:ext cx="1594042" cy="697056"/>
          </a:xfrm>
          <a:prstGeom prst="rect">
            <a:avLst/>
          </a:prstGeom>
          <a:noFill/>
          <a:ln w="9525">
            <a:noFill/>
            <a:miter lim="800000"/>
            <a:headEnd/>
            <a:tailEnd/>
          </a:ln>
        </p:spPr>
      </p:pic>
    </p:spTree>
    <p:extLst>
      <p:ext uri="{BB962C8B-B14F-4D97-AF65-F5344CB8AC3E}">
        <p14:creationId xmlns:p14="http://schemas.microsoft.com/office/powerpoint/2010/main" val="326318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4FEAB4A-B7D0-4E27-83DC-E1DDE162C73C}" type="datetimeFigureOut">
              <a:rPr kumimoji="1" lang="ja-JP" altLang="en-US" smtClean="0"/>
              <a:t>2021/6/8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10A8BF-4FD4-446F-95F7-E240447503A3}" type="slidenum">
              <a:rPr kumimoji="1" lang="ja-JP" altLang="en-US" smtClean="0"/>
              <a:t>‹#›</a:t>
            </a:fld>
            <a:endParaRPr kumimoji="1" lang="ja-JP" altLang="en-US"/>
          </a:p>
        </p:txBody>
      </p:sp>
    </p:spTree>
    <p:extLst>
      <p:ext uri="{BB962C8B-B14F-4D97-AF65-F5344CB8AC3E}">
        <p14:creationId xmlns:p14="http://schemas.microsoft.com/office/powerpoint/2010/main" val="1906064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12120-E754-485C-BD19-9B1A0E638A1A}" type="datetimeFigureOut">
              <a:rPr kumimoji="1" lang="ja-JP" altLang="en-US" smtClean="0"/>
              <a:pPr/>
              <a:t>2021/6/8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2248-E0ED-476F-8ACD-EC047E8D66C6}" type="slidenum">
              <a:rPr kumimoji="1" lang="ja-JP" altLang="en-US" smtClean="0"/>
              <a:pPr/>
              <a:t>‹#›</a:t>
            </a:fld>
            <a:endParaRPr kumimoji="1" lang="ja-JP" altLang="en-US"/>
          </a:p>
        </p:txBody>
      </p:sp>
      <p:sp>
        <p:nvSpPr>
          <p:cNvPr id="7" name="スライド番号プレースホルダー 1"/>
          <p:cNvSpPr txBox="1">
            <a:spLocks/>
          </p:cNvSpPr>
          <p:nvPr userDrawn="1"/>
        </p:nvSpPr>
        <p:spPr>
          <a:xfrm>
            <a:off x="8559872" y="6481912"/>
            <a:ext cx="576064" cy="365125"/>
          </a:xfrm>
          <a:prstGeom prst="rect">
            <a:avLst/>
          </a:prstGeom>
        </p:spPr>
        <p:txBody>
          <a:bodyPr/>
          <a:lstStyle>
            <a:defPPr>
              <a:defRPr lang="ja-JP"/>
            </a:defPPr>
            <a:lvl1pPr marL="0" algn="l" defTabSz="914400" rtl="0" eaLnBrk="1" latinLnBrk="0" hangingPunct="1">
              <a:defRPr kumimoji="1" sz="1800" kern="1200">
                <a:solidFill>
                  <a:srgbClr val="002060"/>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3DB9ABE-4E01-AD48-B670-18550BBBA8A8}" type="slidenum">
              <a:rPr lang="en-US" altLang="ja-JP"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a:xfrm>
            <a:off x="288680" y="166912"/>
            <a:ext cx="8099743" cy="584775"/>
          </a:xfrm>
        </p:spPr>
        <p:txBody>
          <a:bodyPr/>
          <a:lstStyle/>
          <a:p>
            <a:r>
              <a:rPr kumimoji="1" lang="ja-JP" altLang="en-US" sz="3200" dirty="0">
                <a:latin typeface="Meiryo UI" panose="020B0604030504040204" pitchFamily="50" charset="-128"/>
                <a:ea typeface="Meiryo UI" panose="020B0604030504040204" pitchFamily="50" charset="-128"/>
              </a:rPr>
              <a:t>本資料の目的・使用用途</a:t>
            </a:r>
          </a:p>
        </p:txBody>
      </p:sp>
      <p:sp>
        <p:nvSpPr>
          <p:cNvPr id="4" name="正方形/長方形 3">
            <a:extLst>
              <a:ext uri="{FF2B5EF4-FFF2-40B4-BE49-F238E27FC236}">
                <a16:creationId xmlns:a16="http://schemas.microsoft.com/office/drawing/2014/main" id="{86612338-871C-4EE5-8557-D4C5C45B2A0F}"/>
              </a:ext>
            </a:extLst>
          </p:cNvPr>
          <p:cNvSpPr/>
          <p:nvPr/>
        </p:nvSpPr>
        <p:spPr>
          <a:xfrm>
            <a:off x="109060" y="1052736"/>
            <a:ext cx="9034940" cy="2828467"/>
          </a:xfrm>
          <a:prstGeom prst="rect">
            <a:avLst/>
          </a:prstGeom>
        </p:spPr>
        <p:txBody>
          <a:bodyPr wrap="square">
            <a:spAutoFit/>
          </a:bodyPr>
          <a:lstStyle/>
          <a:p>
            <a:pPr>
              <a:lnSpc>
                <a:spcPct val="120000"/>
              </a:lnSpc>
            </a:pPr>
            <a:r>
              <a:rPr lang="ja-JP" altLang="en-US" sz="1600" dirty="0">
                <a:latin typeface="Meiryo UI" panose="020B0604030504040204" pitchFamily="50" charset="-128"/>
                <a:ea typeface="Meiryo UI" panose="020B0604030504040204" pitchFamily="50" charset="-128"/>
              </a:rPr>
              <a:t>本資料は、プロセス管理における</a:t>
            </a:r>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つのステップの 「ステップ④：プロセスの固定  チーム共有・周知」 （下図の</a:t>
            </a:r>
            <a:r>
              <a:rPr lang="ja-JP" altLang="en-US" sz="1600" b="1" dirty="0">
                <a:solidFill>
                  <a:srgbClr val="FF0000"/>
                </a:solidFill>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で示す部分）の際に活用いただくことを目的としています。</a:t>
            </a:r>
            <a:endParaRPr lang="en-US" altLang="ja-JP" sz="1600" dirty="0">
              <a:latin typeface="Meiryo UI" panose="020B0604030504040204" pitchFamily="50" charset="-128"/>
              <a:ea typeface="Meiryo UI" panose="020B0604030504040204" pitchFamily="50" charset="-128"/>
            </a:endParaRPr>
          </a:p>
          <a:p>
            <a:pPr>
              <a:lnSpc>
                <a:spcPct val="120000"/>
              </a:lnSpc>
            </a:pPr>
            <a:r>
              <a:rPr lang="ja-JP" altLang="en-US" sz="1600" dirty="0">
                <a:latin typeface="Meiryo UI" panose="020B0604030504040204" pitchFamily="50" charset="-128"/>
                <a:ea typeface="Meiryo UI" panose="020B0604030504040204" pitchFamily="50" charset="-128"/>
              </a:rPr>
              <a:t>ステップ②や③に関わっていないスタッフを含め、治験に関わるスタッフ全員がリスク軽減策として構築したプロセスを理解・納得した上で実行に移す（ステップ⑤）ことが重要です。</a:t>
            </a:r>
          </a:p>
          <a:p>
            <a:pPr>
              <a:lnSpc>
                <a:spcPct val="120000"/>
              </a:lnSpc>
              <a:spcAft>
                <a:spcPts val="600"/>
              </a:spcAft>
            </a:pPr>
            <a:r>
              <a:rPr lang="ja-JP" altLang="en-US" sz="1600" dirty="0">
                <a:latin typeface="Meiryo UI" panose="020B0604030504040204" pitchFamily="50" charset="-128"/>
                <a:ea typeface="Meiryo UI" panose="020B0604030504040204" pitchFamily="50" charset="-128"/>
              </a:rPr>
              <a:t>担当試験でステップ④を実施する際に活用いただけるよう、ケーススタディの事例を見本に、以下の構成としています。担当試験で作成したプロセスマップ等のリスク</a:t>
            </a:r>
            <a:r>
              <a:rPr lang="ja-JP" altLang="en-US" sz="1600" dirty="0" smtClean="0">
                <a:latin typeface="Meiryo UI" panose="020B0604030504040204" pitchFamily="50" charset="-128"/>
                <a:ea typeface="Meiryo UI" panose="020B0604030504040204" pitchFamily="50" charset="-128"/>
              </a:rPr>
              <a:t>軽減</a:t>
            </a:r>
            <a:r>
              <a:rPr lang="ja-JP" altLang="en-US" sz="1600" dirty="0">
                <a:latin typeface="Meiryo UI" panose="020B0604030504040204" pitchFamily="50" charset="-128"/>
                <a:ea typeface="Meiryo UI" panose="020B0604030504040204" pitchFamily="50" charset="-128"/>
              </a:rPr>
              <a:t>策</a:t>
            </a:r>
            <a:r>
              <a:rPr lang="ja-JP" altLang="en-US" sz="1600" dirty="0" smtClean="0">
                <a:latin typeface="Meiryo UI" panose="020B0604030504040204" pitchFamily="50" charset="-128"/>
                <a:ea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rPr>
              <a:t>併せて本資料を活用ください。</a:t>
            </a:r>
            <a:endParaRPr lang="en-US" altLang="ja-JP" sz="1600" dirty="0">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1600" dirty="0">
                <a:latin typeface="Meiryo UI" panose="020B0604030504040204" pitchFamily="50" charset="-128"/>
                <a:ea typeface="Meiryo UI" panose="020B0604030504040204" pitchFamily="50" charset="-128"/>
              </a:rPr>
              <a:t>プロセス管理について</a:t>
            </a:r>
          </a:p>
          <a:p>
            <a:pPr marL="342900" indent="-342900">
              <a:lnSpc>
                <a:spcPct val="120000"/>
              </a:lnSpc>
              <a:buFont typeface="+mj-lt"/>
              <a:buAutoNum type="arabicPeriod"/>
            </a:pPr>
            <a:r>
              <a:rPr lang="ja-JP" altLang="en-US" sz="1600" dirty="0">
                <a:latin typeface="Meiryo UI" panose="020B0604030504040204" pitchFamily="50" charset="-128"/>
                <a:ea typeface="Meiryo UI" panose="020B0604030504040204" pitchFamily="50" charset="-128"/>
              </a:rPr>
              <a:t>試験概要・重要なプロセス及びデータ</a:t>
            </a:r>
          </a:p>
          <a:p>
            <a:pPr marL="342900" indent="-342900">
              <a:lnSpc>
                <a:spcPct val="120000"/>
              </a:lnSpc>
              <a:buFont typeface="+mj-lt"/>
              <a:buAutoNum type="arabicPeriod"/>
            </a:pPr>
            <a:r>
              <a:rPr lang="ja-JP" altLang="en-US" sz="1600" dirty="0">
                <a:latin typeface="Meiryo UI" panose="020B0604030504040204" pitchFamily="50" charset="-128"/>
                <a:ea typeface="Meiryo UI" panose="020B0604030504040204" pitchFamily="50" charset="-128"/>
              </a:rPr>
              <a:t>リスク及びリスク軽減策として構築したプロセス</a:t>
            </a:r>
            <a:endParaRPr lang="en-US" altLang="ja-JP" sz="1600" dirty="0">
              <a:latin typeface="Meiryo UI" panose="020B0604030504040204" pitchFamily="50" charset="-128"/>
              <a:ea typeface="Meiryo UI" panose="020B0604030504040204" pitchFamily="50" charset="-128"/>
            </a:endParaRPr>
          </a:p>
        </p:txBody>
      </p:sp>
      <p:pic>
        <p:nvPicPr>
          <p:cNvPr id="7" name="Picture 2">
            <a:extLst>
              <a:ext uri="{FF2B5EF4-FFF2-40B4-BE49-F238E27FC236}">
                <a16:creationId xmlns:a16="http://schemas.microsoft.com/office/drawing/2014/main" id="{8D213A34-502B-49A8-9642-35A7A840D984}"/>
              </a:ext>
            </a:extLst>
          </p:cNvPr>
          <p:cNvPicPr>
            <a:picLocks noChangeAspect="1" noChangeArrowheads="1"/>
          </p:cNvPicPr>
          <p:nvPr/>
        </p:nvPicPr>
        <p:blipFill>
          <a:blip r:embed="rId3" cstate="print"/>
          <a:srcRect/>
          <a:stretch>
            <a:fillRect/>
          </a:stretch>
        </p:blipFill>
        <p:spPr bwMode="auto">
          <a:xfrm>
            <a:off x="8172400" y="72009"/>
            <a:ext cx="861878" cy="908719"/>
          </a:xfrm>
          <a:prstGeom prst="rect">
            <a:avLst/>
          </a:prstGeom>
          <a:noFill/>
          <a:ln w="9525">
            <a:noFill/>
            <a:miter lim="800000"/>
            <a:headEnd/>
            <a:tailEnd/>
          </a:ln>
        </p:spPr>
      </p:pic>
      <p:grpSp>
        <p:nvGrpSpPr>
          <p:cNvPr id="10" name="グループ化 9"/>
          <p:cNvGrpSpPr/>
          <p:nvPr/>
        </p:nvGrpSpPr>
        <p:grpSpPr>
          <a:xfrm>
            <a:off x="1580583" y="3861048"/>
            <a:ext cx="6091893" cy="2952328"/>
            <a:chOff x="1580583" y="3861048"/>
            <a:chExt cx="6091893" cy="2952328"/>
          </a:xfrm>
        </p:grpSpPr>
        <p:pic>
          <p:nvPicPr>
            <p:cNvPr id="9" name="図 8"/>
            <p:cNvPicPr>
              <a:picLocks noChangeAspect="1"/>
            </p:cNvPicPr>
            <p:nvPr/>
          </p:nvPicPr>
          <p:blipFill>
            <a:blip r:embed="rId4"/>
            <a:stretch>
              <a:fillRect/>
            </a:stretch>
          </p:blipFill>
          <p:spPr>
            <a:xfrm>
              <a:off x="1580583" y="3861048"/>
              <a:ext cx="6091893" cy="2952328"/>
            </a:xfrm>
            <a:prstGeom prst="rect">
              <a:avLst/>
            </a:prstGeom>
          </p:spPr>
        </p:pic>
        <p:sp>
          <p:nvSpPr>
            <p:cNvPr id="6" name="楕円 5"/>
            <p:cNvSpPr/>
            <p:nvPr/>
          </p:nvSpPr>
          <p:spPr>
            <a:xfrm>
              <a:off x="4592815" y="4023250"/>
              <a:ext cx="1275329" cy="1277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7196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a:xfrm>
            <a:off x="288681" y="166912"/>
            <a:ext cx="7141482" cy="584775"/>
          </a:xfrm>
        </p:spPr>
        <p:txBody>
          <a:bodyPr/>
          <a:lstStyle/>
          <a:p>
            <a:r>
              <a:rPr lang="ja-JP" altLang="en-US" sz="3200" dirty="0">
                <a:latin typeface="Meiryo UI" panose="020B0604030504040204" pitchFamily="50" charset="-128"/>
                <a:ea typeface="Meiryo UI" panose="020B0604030504040204" pitchFamily="50" charset="-128"/>
              </a:rPr>
              <a:t>特定・評価した重要なリスク</a:t>
            </a:r>
            <a:endParaRPr kumimoji="1" lang="ja-JP" altLang="en-US" sz="3200" dirty="0">
              <a:latin typeface="Meiryo UI" panose="020B0604030504040204" pitchFamily="50" charset="-128"/>
              <a:ea typeface="Meiryo UI" panose="020B0604030504040204" pitchFamily="50" charset="-128"/>
            </a:endParaRPr>
          </a:p>
        </p:txBody>
      </p:sp>
      <p:sp>
        <p:nvSpPr>
          <p:cNvPr id="4" name="四角形吹き出し 3">
            <a:extLst>
              <a:ext uri="{FF2B5EF4-FFF2-40B4-BE49-F238E27FC236}">
                <a16:creationId xmlns:a16="http://schemas.microsoft.com/office/drawing/2014/main" id="{61E18379-BFAB-4D49-9B26-F6354D4BEA7C}"/>
              </a:ext>
            </a:extLst>
          </p:cNvPr>
          <p:cNvSpPr/>
          <p:nvPr/>
        </p:nvSpPr>
        <p:spPr>
          <a:xfrm>
            <a:off x="3471416" y="739195"/>
            <a:ext cx="4889042" cy="430883"/>
          </a:xfrm>
          <a:prstGeom prst="wedgeRectCallout">
            <a:avLst>
              <a:gd name="adj1" fmla="val -54073"/>
              <a:gd name="adj2" fmla="val 46315"/>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ステップ❶で特定・評価した重要なリスクを記載する</a:t>
            </a:r>
            <a:endParaRPr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036B2BB-A65B-4F9F-BA20-0D5222D8F4D9}"/>
              </a:ext>
            </a:extLst>
          </p:cNvPr>
          <p:cNvSpPr txBox="1"/>
          <p:nvPr/>
        </p:nvSpPr>
        <p:spPr>
          <a:xfrm>
            <a:off x="467544" y="2204864"/>
            <a:ext cx="7992888" cy="1754326"/>
          </a:xfrm>
          <a:prstGeom prst="rect">
            <a:avLst/>
          </a:prstGeom>
          <a:solidFill>
            <a:srgbClr val="FFFF66"/>
          </a:solid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重要なリスクの背景</a:t>
            </a:r>
            <a:r>
              <a:rPr kumimoji="1" lang="en-US" altLang="ja-JP"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ü"/>
            </a:pPr>
            <a:r>
              <a:rPr lang="en-US" altLang="ja-JP" dirty="0">
                <a:latin typeface="Meiryo UI" panose="020B0604030504040204" pitchFamily="50" charset="-128"/>
                <a:ea typeface="Meiryo UI" panose="020B0604030504040204" pitchFamily="50" charset="-128"/>
              </a:rPr>
              <a:t>FEV</a:t>
            </a:r>
            <a:r>
              <a:rPr lang="en-US" altLang="ja-JP" baseline="-25000"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測定は重要なプロセス及びデータに該当する</a:t>
            </a:r>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en-US" altLang="ja-JP" dirty="0">
                <a:latin typeface="Meiryo UI" panose="020B0604030504040204" pitchFamily="50" charset="-128"/>
                <a:ea typeface="Meiryo UI" panose="020B0604030504040204" pitchFamily="50" charset="-128"/>
              </a:rPr>
              <a:t>FEV</a:t>
            </a:r>
            <a:r>
              <a:rPr kumimoji="1" lang="en-US" altLang="ja-JP" baseline="-25000"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測定の前に実施すべき有効性、安全性評価項目が多く、複数部門スタッフ</a:t>
            </a:r>
            <a:r>
              <a:rPr lang="ja-JP" altLang="en-US" dirty="0">
                <a:latin typeface="Meiryo UI" panose="020B0604030504040204" pitchFamily="50" charset="-128"/>
                <a:ea typeface="Meiryo UI" panose="020B0604030504040204" pitchFamily="50" charset="-128"/>
              </a:rPr>
              <a:t>の連携が必要である</a:t>
            </a:r>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en-US" altLang="ja-JP" dirty="0">
                <a:latin typeface="Meiryo UI" panose="020B0604030504040204" pitchFamily="50" charset="-128"/>
                <a:ea typeface="Meiryo UI" panose="020B0604030504040204" pitchFamily="50" charset="-128"/>
              </a:rPr>
              <a:t>FEV</a:t>
            </a:r>
            <a:r>
              <a:rPr lang="en-US" altLang="ja-JP" baseline="-25000"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測定までに被験者が院内の複数部門を移動する必要がある</a:t>
            </a:r>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病院の診療開始が</a:t>
            </a:r>
            <a:r>
              <a:rPr kumimoji="1" lang="en-US" altLang="ja-JP" dirty="0">
                <a:latin typeface="Meiryo UI" panose="020B0604030504040204" pitchFamily="50" charset="-128"/>
                <a:ea typeface="Meiryo UI" panose="020B0604030504040204" pitchFamily="50" charset="-128"/>
              </a:rPr>
              <a:t>8:30</a:t>
            </a:r>
            <a:r>
              <a:rPr lang="ja-JP" altLang="en-US" dirty="0">
                <a:latin typeface="Meiryo UI" panose="020B0604030504040204" pitchFamily="50" charset="-128"/>
                <a:ea typeface="Meiryo UI" panose="020B0604030504040204" pitchFamily="50" charset="-128"/>
              </a:rPr>
              <a:t>のため、</a:t>
            </a:r>
            <a:r>
              <a:rPr lang="en-US" altLang="ja-JP" dirty="0">
                <a:latin typeface="Meiryo UI" panose="020B0604030504040204" pitchFamily="50" charset="-128"/>
                <a:ea typeface="Meiryo UI" panose="020B0604030504040204" pitchFamily="50" charset="-128"/>
              </a:rPr>
              <a:t> FEV</a:t>
            </a:r>
            <a:r>
              <a:rPr lang="en-US" altLang="ja-JP" baseline="-25000"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測定まで</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時間半しか時間的猶予がない</a:t>
            </a:r>
            <a:endParaRPr kumimoji="1" lang="ja-JP" altLang="en-US" dirty="0">
              <a:latin typeface="Meiryo UI" panose="020B0604030504040204" pitchFamily="50" charset="-128"/>
              <a:ea typeface="Meiryo UI" panose="020B0604030504040204" pitchFamily="50" charset="-128"/>
            </a:endParaRPr>
          </a:p>
        </p:txBody>
      </p:sp>
      <p:sp>
        <p:nvSpPr>
          <p:cNvPr id="7" name="矢印: 下 6">
            <a:extLst>
              <a:ext uri="{FF2B5EF4-FFF2-40B4-BE49-F238E27FC236}">
                <a16:creationId xmlns:a16="http://schemas.microsoft.com/office/drawing/2014/main" id="{C008282C-D0A2-4EED-81A5-4B8191CDBD22}"/>
              </a:ext>
            </a:extLst>
          </p:cNvPr>
          <p:cNvSpPr/>
          <p:nvPr/>
        </p:nvSpPr>
        <p:spPr>
          <a:xfrm>
            <a:off x="2051720" y="4077072"/>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8E2CB58-6E82-4CC6-AA67-1972D559F200}"/>
              </a:ext>
            </a:extLst>
          </p:cNvPr>
          <p:cNvSpPr txBox="1"/>
          <p:nvPr/>
        </p:nvSpPr>
        <p:spPr>
          <a:xfrm>
            <a:off x="467544" y="4653136"/>
            <a:ext cx="7992888" cy="1831271"/>
          </a:xfrm>
          <a:prstGeom prst="rect">
            <a:avLst/>
          </a:prstGeom>
          <a:solidFill>
            <a:srgbClr val="FFFF66"/>
          </a:solid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リスク軽減プロセス</a:t>
            </a:r>
            <a:r>
              <a:rPr lang="ja-JP" altLang="en-US" dirty="0" smtClean="0">
                <a:latin typeface="Meiryo UI" panose="020B0604030504040204" pitchFamily="50" charset="-128"/>
                <a:ea typeface="Meiryo UI" panose="020B0604030504040204" pitchFamily="50" charset="-128"/>
              </a:rPr>
              <a:t>の概要</a:t>
            </a:r>
            <a:r>
              <a:rPr kumimoji="1" lang="en-US" altLang="ja-JP"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rPr>
              <a:t>外来受付～帰宅までの被験者動線及び各検査の所要時間について情報整理し、</a:t>
            </a:r>
            <a:r>
              <a:rPr lang="ja-JP" altLang="en-US" dirty="0">
                <a:solidFill>
                  <a:srgbClr val="FF0000"/>
                </a:solidFill>
                <a:latin typeface="Meiryo UI" panose="020B0604030504040204" pitchFamily="50" charset="-128"/>
                <a:ea typeface="Meiryo UI" panose="020B0604030504040204" pitchFamily="50" charset="-128"/>
              </a:rPr>
              <a:t>「プロセスマップ」</a:t>
            </a:r>
            <a:r>
              <a:rPr lang="ja-JP" altLang="en-US" dirty="0">
                <a:latin typeface="Meiryo UI" panose="020B0604030504040204" pitchFamily="50" charset="-128"/>
                <a:ea typeface="Meiryo UI" panose="020B0604030504040204" pitchFamily="50" charset="-128"/>
              </a:rPr>
              <a:t>として視覚化</a:t>
            </a:r>
            <a:endParaRPr kumimoji="1" lang="en-US" altLang="ja-JP" dirty="0">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rPr>
              <a:t>プロセスマップに則った</a:t>
            </a:r>
            <a:r>
              <a:rPr kumimoji="1" lang="ja-JP" altLang="en-US" dirty="0">
                <a:latin typeface="Meiryo UI" panose="020B0604030504040204" pitchFamily="50" charset="-128"/>
                <a:ea typeface="Meiryo UI" panose="020B0604030504040204" pitchFamily="50" charset="-128"/>
              </a:rPr>
              <a:t>検査の進捗状況を部門間で確認するためにスタンプラリー形式の</a:t>
            </a:r>
            <a:r>
              <a:rPr kumimoji="1" lang="ja-JP" altLang="en-US" dirty="0">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To</a:t>
            </a:r>
            <a:r>
              <a:rPr kumimoji="1" lang="ja-JP" altLang="en-US" dirty="0">
                <a:solidFill>
                  <a:srgbClr val="FF0000"/>
                </a:solidFill>
                <a:latin typeface="Meiryo UI" panose="020B0604030504040204" pitchFamily="50" charset="-128"/>
                <a:ea typeface="Meiryo UI" panose="020B0604030504040204" pitchFamily="50" charset="-128"/>
              </a:rPr>
              <a:t> </a:t>
            </a:r>
            <a:r>
              <a:rPr kumimoji="1" lang="en-US" altLang="ja-JP" dirty="0">
                <a:solidFill>
                  <a:srgbClr val="FF0000"/>
                </a:solidFill>
                <a:latin typeface="Meiryo UI" panose="020B0604030504040204" pitchFamily="50" charset="-128"/>
                <a:ea typeface="Meiryo UI" panose="020B0604030504040204" pitchFamily="50" charset="-128"/>
              </a:rPr>
              <a:t>Do</a:t>
            </a:r>
            <a:r>
              <a:rPr kumimoji="1" lang="ja-JP" altLang="en-US" dirty="0">
                <a:solidFill>
                  <a:srgbClr val="FF0000"/>
                </a:solidFill>
                <a:latin typeface="Meiryo UI" panose="020B0604030504040204" pitchFamily="50" charset="-128"/>
                <a:ea typeface="Meiryo UI" panose="020B0604030504040204" pitchFamily="50" charset="-128"/>
              </a:rPr>
              <a:t> </a:t>
            </a:r>
            <a:r>
              <a:rPr kumimoji="1" lang="en-US" altLang="ja-JP" dirty="0">
                <a:solidFill>
                  <a:srgbClr val="FF0000"/>
                </a:solidFill>
                <a:latin typeface="Meiryo UI" panose="020B0604030504040204" pitchFamily="50" charset="-128"/>
                <a:ea typeface="Meiryo UI" panose="020B0604030504040204" pitchFamily="50" charset="-128"/>
              </a:rPr>
              <a:t>List</a:t>
            </a:r>
            <a:r>
              <a:rPr kumimoji="1" lang="ja-JP" altLang="en-US" dirty="0">
                <a:solidFill>
                  <a:srgbClr val="FF0000"/>
                </a:solidFill>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採用</a:t>
            </a:r>
            <a:r>
              <a:rPr kumimoji="1" lang="ja-JP" altLang="en-US" dirty="0">
                <a:latin typeface="Meiryo UI" panose="020B0604030504040204" pitchFamily="50" charset="-128"/>
                <a:ea typeface="Meiryo UI" panose="020B0604030504040204" pitchFamily="50" charset="-128"/>
              </a:rPr>
              <a:t>（被験者本人が持ち運ぶ）</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詳細はリスク軽減策として構築したプロセスにて説明。</a:t>
            </a:r>
            <a:endParaRPr lang="en-US" altLang="ja-JP" dirty="0">
              <a:latin typeface="Meiryo UI" panose="020B0604030504040204" pitchFamily="50" charset="-128"/>
              <a:ea typeface="Meiryo UI" panose="020B0604030504040204" pitchFamily="50" charset="-128"/>
            </a:endParaRPr>
          </a:p>
        </p:txBody>
      </p:sp>
      <p:sp>
        <p:nvSpPr>
          <p:cNvPr id="9" name="四角形吹き出し 3">
            <a:extLst>
              <a:ext uri="{FF2B5EF4-FFF2-40B4-BE49-F238E27FC236}">
                <a16:creationId xmlns:a16="http://schemas.microsoft.com/office/drawing/2014/main" id="{8171DA1C-572F-4BFC-BDE5-5C45BA153557}"/>
              </a:ext>
            </a:extLst>
          </p:cNvPr>
          <p:cNvSpPr/>
          <p:nvPr/>
        </p:nvSpPr>
        <p:spPr>
          <a:xfrm>
            <a:off x="4003438" y="1844824"/>
            <a:ext cx="4817034" cy="688546"/>
          </a:xfrm>
          <a:prstGeom prst="wedgeRectCallout">
            <a:avLst>
              <a:gd name="adj1" fmla="val -58337"/>
              <a:gd name="adj2" fmla="val 50009"/>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重要なリスクの背景を明確に記載することで、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院内治験チーム全員に対して留意点の理解を導く</a:t>
            </a:r>
            <a:endParaRPr lang="en-US" altLang="ja-JP" dirty="0">
              <a:latin typeface="Meiryo UI" panose="020B0604030504040204" pitchFamily="50" charset="-128"/>
              <a:ea typeface="Meiryo UI" panose="020B0604030504040204" pitchFamily="50" charset="-128"/>
            </a:endParaRPr>
          </a:p>
        </p:txBody>
      </p:sp>
      <p:sp>
        <p:nvSpPr>
          <p:cNvPr id="10" name="四角形吹き出し 3">
            <a:extLst>
              <a:ext uri="{FF2B5EF4-FFF2-40B4-BE49-F238E27FC236}">
                <a16:creationId xmlns:a16="http://schemas.microsoft.com/office/drawing/2014/main" id="{FFB15BAA-8B6B-4E1C-B12E-F793EE8A4DE4}"/>
              </a:ext>
            </a:extLst>
          </p:cNvPr>
          <p:cNvSpPr/>
          <p:nvPr/>
        </p:nvSpPr>
        <p:spPr>
          <a:xfrm>
            <a:off x="2987824" y="4005064"/>
            <a:ext cx="6126870" cy="688546"/>
          </a:xfrm>
          <a:prstGeom prst="wedgeRectCallout">
            <a:avLst>
              <a:gd name="adj1" fmla="val -37735"/>
              <a:gd name="adj2" fmla="val 80443"/>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リスク軽減策として構築した</a:t>
            </a:r>
            <a:r>
              <a:rPr lang="ja-JP" altLang="en-US" dirty="0">
                <a:solidFill>
                  <a:schemeClr val="tx1"/>
                </a:solidFill>
                <a:latin typeface="Meiryo UI" panose="020B0604030504040204" pitchFamily="50" charset="-128"/>
                <a:ea typeface="Meiryo UI" panose="020B0604030504040204" pitchFamily="50" charset="-128"/>
              </a:rPr>
              <a:t>プロセス</a:t>
            </a:r>
            <a:r>
              <a:rPr lang="ja-JP" altLang="en-US" dirty="0" smtClean="0">
                <a:solidFill>
                  <a:schemeClr val="tx1"/>
                </a:solidFill>
                <a:latin typeface="Meiryo UI" panose="020B0604030504040204" pitchFamily="50" charset="-128"/>
                <a:ea typeface="Meiryo UI" panose="020B0604030504040204" pitchFamily="50" charset="-128"/>
              </a:rPr>
              <a:t>を</a:t>
            </a:r>
            <a:r>
              <a:rPr lang="ja-JP" altLang="en-US" dirty="0">
                <a:solidFill>
                  <a:schemeClr val="tx1"/>
                </a:solidFill>
                <a:latin typeface="Meiryo UI" panose="020B0604030504040204" pitchFamily="50" charset="-128"/>
                <a:ea typeface="Meiryo UI" panose="020B0604030504040204" pitchFamily="50" charset="-128"/>
              </a:rPr>
              <a:t>開始</a:t>
            </a:r>
            <a:r>
              <a:rPr lang="ja-JP" altLang="en-US" dirty="0" smtClean="0">
                <a:solidFill>
                  <a:schemeClr val="tx1"/>
                </a:solidFill>
                <a:latin typeface="Meiryo UI" panose="020B0604030504040204" pitchFamily="50" charset="-128"/>
                <a:ea typeface="Meiryo UI" panose="020B0604030504040204" pitchFamily="50" charset="-128"/>
              </a:rPr>
              <a:t>する</a:t>
            </a:r>
            <a:r>
              <a:rPr lang="ja-JP" altLang="en-US" dirty="0">
                <a:solidFill>
                  <a:schemeClr val="tx1"/>
                </a:solidFill>
                <a:latin typeface="Meiryo UI" panose="020B0604030504040204" pitchFamily="50" charset="-128"/>
                <a:ea typeface="Meiryo UI" panose="020B0604030504040204" pitchFamily="50" charset="-128"/>
              </a:rPr>
              <a:t>前に、</a:t>
            </a:r>
            <a:r>
              <a:rPr lang="ja-JP" altLang="en-US" dirty="0">
                <a:latin typeface="Meiryo UI" panose="020B0604030504040204" pitchFamily="50" charset="-128"/>
                <a:ea typeface="Meiryo UI" panose="020B0604030504040204" pitchFamily="50" charset="-128"/>
              </a:rPr>
              <a:t>リスクとその対策方針を結び付けて記載することで、対策への理解を深める</a:t>
            </a:r>
            <a:endParaRPr lang="en-US" altLang="ja-JP" dirty="0">
              <a:latin typeface="Meiryo UI" panose="020B0604030504040204" pitchFamily="50" charset="-128"/>
              <a:ea typeface="Meiryo UI" panose="020B0604030504040204" pitchFamily="50" charset="-128"/>
            </a:endParaRPr>
          </a:p>
        </p:txBody>
      </p:sp>
      <p:graphicFrame>
        <p:nvGraphicFramePr>
          <p:cNvPr id="12" name="表 3">
            <a:extLst>
              <a:ext uri="{FF2B5EF4-FFF2-40B4-BE49-F238E27FC236}">
                <a16:creationId xmlns:a16="http://schemas.microsoft.com/office/drawing/2014/main" id="{B2980FD1-48F5-4DE2-899D-CFB68DB7762D}"/>
              </a:ext>
            </a:extLst>
          </p:cNvPr>
          <p:cNvGraphicFramePr>
            <a:graphicFrameLocks noGrp="1"/>
          </p:cNvGraphicFramePr>
          <p:nvPr>
            <p:extLst>
              <p:ext uri="{D42A27DB-BD31-4B8C-83A1-F6EECF244321}">
                <p14:modId xmlns:p14="http://schemas.microsoft.com/office/powerpoint/2010/main" val="2731332690"/>
              </p:ext>
            </p:extLst>
          </p:nvPr>
        </p:nvGraphicFramePr>
        <p:xfrm>
          <a:off x="52758" y="1247855"/>
          <a:ext cx="9061936" cy="596969"/>
        </p:xfrm>
        <a:graphic>
          <a:graphicData uri="http://schemas.openxmlformats.org/drawingml/2006/table">
            <a:tbl>
              <a:tblPr firstRow="1" bandRow="1">
                <a:tableStyleId>{21E4AEA4-8DFA-4A89-87EB-49C32662AFE0}</a:tableStyleId>
              </a:tblPr>
              <a:tblGrid>
                <a:gridCol w="990850">
                  <a:extLst>
                    <a:ext uri="{9D8B030D-6E8A-4147-A177-3AD203B41FA5}">
                      <a16:colId xmlns:a16="http://schemas.microsoft.com/office/drawing/2014/main" val="4239059352"/>
                    </a:ext>
                  </a:extLst>
                </a:gridCol>
                <a:gridCol w="8071086">
                  <a:extLst>
                    <a:ext uri="{9D8B030D-6E8A-4147-A177-3AD203B41FA5}">
                      <a16:colId xmlns:a16="http://schemas.microsoft.com/office/drawing/2014/main" val="2514663085"/>
                    </a:ext>
                  </a:extLst>
                </a:gridCol>
              </a:tblGrid>
              <a:tr h="596969">
                <a:tc>
                  <a:txBody>
                    <a:bodyPr/>
                    <a:lstStyle/>
                    <a:p>
                      <a:pPr algn="ctr"/>
                      <a:r>
                        <a:rPr kumimoji="1" lang="ja-JP" altLang="en-US" sz="1500" dirty="0">
                          <a:latin typeface="Meiryo UI" panose="020B0604030504040204" pitchFamily="50" charset="-128"/>
                          <a:ea typeface="Meiryo UI" panose="020B0604030504040204" pitchFamily="50" charset="-128"/>
                        </a:rPr>
                        <a:t>重要な</a:t>
                      </a:r>
                      <a:endParaRPr kumimoji="1" lang="en-US" altLang="ja-JP" sz="15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リスク</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dirty="0">
                        <a:solidFill>
                          <a:srgbClr val="FF0000"/>
                        </a:solidFill>
                        <a:latin typeface="Meiryo UI" panose="020B0604030504040204" pitchFamily="50" charset="-128"/>
                        <a:ea typeface="Meiryo UI" panose="020B0604030504040204" pitchFamily="50" charset="-128"/>
                      </a:endParaRPr>
                    </a:p>
                  </a:txBody>
                  <a:tcPr anchor="ctr">
                    <a:solidFill>
                      <a:srgbClr val="E8D0D0"/>
                    </a:solidFill>
                  </a:tcPr>
                </a:tc>
                <a:extLst>
                  <a:ext uri="{0D108BD9-81ED-4DB2-BD59-A6C34878D82A}">
                    <a16:rowId xmlns:a16="http://schemas.microsoft.com/office/drawing/2014/main" val="3258856894"/>
                  </a:ext>
                </a:extLst>
              </a:tr>
            </a:tbl>
          </a:graphicData>
        </a:graphic>
      </p:graphicFrame>
      <p:sp>
        <p:nvSpPr>
          <p:cNvPr id="19" name="正方形/長方形 18">
            <a:extLst>
              <a:ext uri="{FF2B5EF4-FFF2-40B4-BE49-F238E27FC236}">
                <a16:creationId xmlns:a16="http://schemas.microsoft.com/office/drawing/2014/main" id="{CB62702B-B607-4732-9C8E-592B90F21FE6}"/>
              </a:ext>
            </a:extLst>
          </p:cNvPr>
          <p:cNvSpPr/>
          <p:nvPr/>
        </p:nvSpPr>
        <p:spPr>
          <a:xfrm>
            <a:off x="4849284" y="1232308"/>
            <a:ext cx="4423656" cy="553998"/>
          </a:xfrm>
          <a:prstGeom prst="rect">
            <a:avLst/>
          </a:prstGeom>
        </p:spPr>
        <p:txBody>
          <a:bodyPr wrap="square">
            <a:spAutoFit/>
          </a:bodyPr>
          <a:lstStyle/>
          <a:p>
            <a:pPr lvl="0" algn="ctr">
              <a:defRPr/>
            </a:pPr>
            <a:r>
              <a:rPr lang="ja-JP" altLang="en-US" sz="1500" kern="0" dirty="0">
                <a:solidFill>
                  <a:srgbClr val="FF0000"/>
                </a:solidFill>
                <a:latin typeface="Meiryo UI" panose="020B0604030504040204" pitchFamily="50" charset="-128"/>
                <a:ea typeface="Meiryo UI" panose="020B0604030504040204" pitchFamily="50" charset="-128"/>
              </a:rPr>
              <a:t>気道可逆性試験が</a:t>
            </a:r>
            <a:endParaRPr lang="en-US" altLang="ja-JP" sz="1500" kern="0" dirty="0">
              <a:solidFill>
                <a:srgbClr val="FF0000"/>
              </a:solidFill>
              <a:latin typeface="Meiryo UI" panose="020B0604030504040204" pitchFamily="50" charset="-128"/>
              <a:ea typeface="Meiryo UI" panose="020B0604030504040204" pitchFamily="50" charset="-128"/>
            </a:endParaRPr>
          </a:p>
          <a:p>
            <a:pPr lvl="0" algn="ctr">
              <a:defRPr/>
            </a:pPr>
            <a:r>
              <a:rPr lang="ja-JP" altLang="en-US" sz="1500" kern="0" dirty="0">
                <a:solidFill>
                  <a:srgbClr val="FF0000"/>
                </a:solidFill>
                <a:latin typeface="Meiryo UI" panose="020B0604030504040204" pitchFamily="50" charset="-128"/>
                <a:ea typeface="Meiryo UI" panose="020B0604030504040204" pitchFamily="50" charset="-128"/>
              </a:rPr>
              <a:t>規定時間内（午前</a:t>
            </a:r>
            <a:r>
              <a:rPr lang="en-US" altLang="ja-JP" sz="1500" kern="0" dirty="0">
                <a:solidFill>
                  <a:srgbClr val="FF0000"/>
                </a:solidFill>
                <a:latin typeface="Meiryo UI" panose="020B0604030504040204" pitchFamily="50" charset="-128"/>
                <a:ea typeface="Meiryo UI" panose="020B0604030504040204" pitchFamily="50" charset="-128"/>
              </a:rPr>
              <a:t>6</a:t>
            </a:r>
            <a:r>
              <a:rPr lang="ja-JP" altLang="en-US" sz="1500" kern="0" dirty="0">
                <a:solidFill>
                  <a:srgbClr val="FF0000"/>
                </a:solidFill>
                <a:latin typeface="Meiryo UI" panose="020B0604030504040204" pitchFamily="50" charset="-128"/>
                <a:ea typeface="Meiryo UI" panose="020B0604030504040204" pitchFamily="50" charset="-128"/>
              </a:rPr>
              <a:t>時～</a:t>
            </a:r>
            <a:r>
              <a:rPr lang="en-US" altLang="ja-JP" sz="1500" kern="0" dirty="0">
                <a:solidFill>
                  <a:srgbClr val="FF0000"/>
                </a:solidFill>
                <a:latin typeface="Meiryo UI" panose="020B0604030504040204" pitchFamily="50" charset="-128"/>
                <a:ea typeface="Meiryo UI" panose="020B0604030504040204" pitchFamily="50" charset="-128"/>
              </a:rPr>
              <a:t>10</a:t>
            </a:r>
            <a:r>
              <a:rPr lang="ja-JP" altLang="en-US" sz="1500" kern="0" dirty="0">
                <a:solidFill>
                  <a:srgbClr val="FF0000"/>
                </a:solidFill>
                <a:latin typeface="Meiryo UI" panose="020B0604030504040204" pitchFamily="50" charset="-128"/>
                <a:ea typeface="Meiryo UI" panose="020B0604030504040204" pitchFamily="50" charset="-128"/>
              </a:rPr>
              <a:t>時）に完了しない</a:t>
            </a:r>
            <a:endParaRPr lang="en-US" altLang="ja-JP" sz="1500" kern="0" dirty="0">
              <a:solidFill>
                <a:srgbClr val="FF0000"/>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20BAF596-F610-4C7E-9AFF-84F53D743060}"/>
              </a:ext>
            </a:extLst>
          </p:cNvPr>
          <p:cNvSpPr/>
          <p:nvPr/>
        </p:nvSpPr>
        <p:spPr>
          <a:xfrm>
            <a:off x="179512" y="1243162"/>
            <a:ext cx="5736425" cy="553998"/>
          </a:xfrm>
          <a:prstGeom prst="rect">
            <a:avLst/>
          </a:prstGeom>
        </p:spPr>
        <p:txBody>
          <a:bodyPr wrap="square">
            <a:spAutoFit/>
          </a:bodyPr>
          <a:lstStyle/>
          <a:p>
            <a:pPr lvl="0" algn="ctr">
              <a:defRPr/>
            </a:pPr>
            <a:r>
              <a:rPr lang="ja-JP" altLang="en-US" sz="1500" kern="0" dirty="0">
                <a:solidFill>
                  <a:srgbClr val="FF0000"/>
                </a:solidFill>
                <a:latin typeface="Meiryo UI" panose="020B0604030504040204" pitchFamily="50" charset="-128"/>
                <a:ea typeface="Meiryo UI" panose="020B0604030504040204" pitchFamily="50" charset="-128"/>
              </a:rPr>
              <a:t>主要評価項目の </a:t>
            </a:r>
            <a:r>
              <a:rPr lang="en-US" altLang="ja-JP" sz="1500" dirty="0">
                <a:solidFill>
                  <a:srgbClr val="FF0000"/>
                </a:solidFill>
                <a:latin typeface="Meiryo UI" panose="020B0604030504040204" pitchFamily="50" charset="-128"/>
                <a:ea typeface="Meiryo UI" panose="020B0604030504040204" pitchFamily="50" charset="-128"/>
              </a:rPr>
              <a:t>FEV</a:t>
            </a:r>
            <a:r>
              <a:rPr lang="en-US" altLang="ja-JP" sz="1500" baseline="-25000" dirty="0">
                <a:solidFill>
                  <a:srgbClr val="FF0000"/>
                </a:solidFill>
                <a:latin typeface="Meiryo UI" panose="020B0604030504040204" pitchFamily="50" charset="-128"/>
                <a:ea typeface="Meiryo UI" panose="020B0604030504040204" pitchFamily="50" charset="-128"/>
              </a:rPr>
              <a:t>1</a:t>
            </a:r>
            <a:r>
              <a:rPr lang="ja-JP" altLang="en-US" sz="1500" dirty="0">
                <a:solidFill>
                  <a:srgbClr val="FF0000"/>
                </a:solidFill>
                <a:latin typeface="Meiryo UI" panose="020B0604030504040204" pitchFamily="50" charset="-128"/>
                <a:ea typeface="Meiryo UI" panose="020B0604030504040204" pitchFamily="50" charset="-128"/>
              </a:rPr>
              <a:t>測定</a:t>
            </a:r>
            <a:r>
              <a:rPr lang="ja-JP" altLang="en-US" sz="1500" kern="0" dirty="0">
                <a:solidFill>
                  <a:srgbClr val="FF0000"/>
                </a:solidFill>
                <a:latin typeface="Meiryo UI" panose="020B0604030504040204" pitchFamily="50" charset="-128"/>
                <a:ea typeface="Meiryo UI" panose="020B0604030504040204" pitchFamily="50" charset="-128"/>
              </a:rPr>
              <a:t>が</a:t>
            </a:r>
            <a:endParaRPr lang="en-US" altLang="ja-JP" sz="1500" kern="0" dirty="0">
              <a:solidFill>
                <a:srgbClr val="FF0000"/>
              </a:solidFill>
              <a:latin typeface="Meiryo UI" panose="020B0604030504040204" pitchFamily="50" charset="-128"/>
              <a:ea typeface="Meiryo UI" panose="020B0604030504040204" pitchFamily="50" charset="-128"/>
            </a:endParaRPr>
          </a:p>
          <a:p>
            <a:pPr lvl="0" algn="ctr">
              <a:defRPr/>
            </a:pPr>
            <a:r>
              <a:rPr lang="ja-JP" altLang="en-US" sz="1500" kern="0" dirty="0">
                <a:solidFill>
                  <a:srgbClr val="FF0000"/>
                </a:solidFill>
                <a:latin typeface="Meiryo UI" panose="020B0604030504040204" pitchFamily="50" charset="-128"/>
                <a:ea typeface="Meiryo UI" panose="020B0604030504040204" pitchFamily="50" charset="-128"/>
              </a:rPr>
              <a:t>規定時間内（午前</a:t>
            </a:r>
            <a:r>
              <a:rPr lang="en-US" altLang="ja-JP" sz="1500" kern="0" dirty="0">
                <a:solidFill>
                  <a:srgbClr val="FF0000"/>
                </a:solidFill>
                <a:latin typeface="Meiryo UI" panose="020B0604030504040204" pitchFamily="50" charset="-128"/>
                <a:ea typeface="Meiryo UI" panose="020B0604030504040204" pitchFamily="50" charset="-128"/>
              </a:rPr>
              <a:t>6</a:t>
            </a:r>
            <a:r>
              <a:rPr lang="ja-JP" altLang="en-US" sz="1500" kern="0" dirty="0">
                <a:solidFill>
                  <a:srgbClr val="FF0000"/>
                </a:solidFill>
                <a:latin typeface="Meiryo UI" panose="020B0604030504040204" pitchFamily="50" charset="-128"/>
                <a:ea typeface="Meiryo UI" panose="020B0604030504040204" pitchFamily="50" charset="-128"/>
              </a:rPr>
              <a:t>時～</a:t>
            </a:r>
            <a:r>
              <a:rPr lang="en-US" altLang="ja-JP" sz="1500" kern="0" dirty="0">
                <a:solidFill>
                  <a:srgbClr val="FF0000"/>
                </a:solidFill>
                <a:latin typeface="Meiryo UI" panose="020B0604030504040204" pitchFamily="50" charset="-128"/>
                <a:ea typeface="Meiryo UI" panose="020B0604030504040204" pitchFamily="50" charset="-128"/>
              </a:rPr>
              <a:t>10</a:t>
            </a:r>
            <a:r>
              <a:rPr lang="ja-JP" altLang="en-US" sz="1500" kern="0" dirty="0">
                <a:solidFill>
                  <a:srgbClr val="FF0000"/>
                </a:solidFill>
                <a:latin typeface="Meiryo UI" panose="020B0604030504040204" pitchFamily="50" charset="-128"/>
                <a:ea typeface="Meiryo UI" panose="020B0604030504040204" pitchFamily="50" charset="-128"/>
              </a:rPr>
              <a:t>時）に完了しない</a:t>
            </a:r>
            <a:endParaRPr lang="ja-JP" altLang="en-US" sz="1500" dirty="0">
              <a:solidFill>
                <a:srgbClr val="FF0000"/>
              </a:solidFill>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1E654946-D377-4E84-8FB8-EFE755D17A01}"/>
              </a:ext>
            </a:extLst>
          </p:cNvPr>
          <p:cNvCxnSpPr/>
          <p:nvPr/>
        </p:nvCxnSpPr>
        <p:spPr>
          <a:xfrm flipH="1">
            <a:off x="5004048" y="1291741"/>
            <a:ext cx="254869" cy="394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6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a:xfrm>
            <a:off x="288681" y="166912"/>
            <a:ext cx="7141482" cy="584775"/>
          </a:xfrm>
        </p:spPr>
        <p:txBody>
          <a:bodyPr/>
          <a:lstStyle/>
          <a:p>
            <a:r>
              <a:rPr lang="ja-JP" altLang="en-US" sz="3200" dirty="0">
                <a:latin typeface="Meiryo UI" panose="020B0604030504040204" pitchFamily="50" charset="-128"/>
                <a:ea typeface="Meiryo UI" panose="020B0604030504040204" pitchFamily="50" charset="-128"/>
              </a:rPr>
              <a:t>特定・評価した中等度のリスク</a:t>
            </a:r>
            <a:endParaRPr kumimoji="1" lang="ja-JP" altLang="en-US" sz="3200" dirty="0">
              <a:latin typeface="Meiryo UI" panose="020B0604030504040204" pitchFamily="50" charset="-128"/>
              <a:ea typeface="Meiryo UI" panose="020B0604030504040204" pitchFamily="50" charset="-128"/>
            </a:endParaRPr>
          </a:p>
        </p:txBody>
      </p:sp>
      <p:sp>
        <p:nvSpPr>
          <p:cNvPr id="4" name="四角形吹き出し 3">
            <a:extLst>
              <a:ext uri="{FF2B5EF4-FFF2-40B4-BE49-F238E27FC236}">
                <a16:creationId xmlns:a16="http://schemas.microsoft.com/office/drawing/2014/main" id="{1424CD27-A130-4541-8B41-012B07A8E2B0}"/>
              </a:ext>
            </a:extLst>
          </p:cNvPr>
          <p:cNvSpPr/>
          <p:nvPr/>
        </p:nvSpPr>
        <p:spPr>
          <a:xfrm>
            <a:off x="2310093" y="722471"/>
            <a:ext cx="6545226" cy="384012"/>
          </a:xfrm>
          <a:prstGeom prst="wedgeRectCallout">
            <a:avLst>
              <a:gd name="adj1" fmla="val -55374"/>
              <a:gd name="adj2" fmla="val 51452"/>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必要に応じて、ステップ❶で特定・評価した中等度のリスクも記載する</a:t>
            </a:r>
            <a:endParaRPr lang="en-US" altLang="ja-JP"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C54925A-75D2-490E-899B-B32256C5CE86}"/>
              </a:ext>
            </a:extLst>
          </p:cNvPr>
          <p:cNvSpPr txBox="1"/>
          <p:nvPr/>
        </p:nvSpPr>
        <p:spPr>
          <a:xfrm>
            <a:off x="378112" y="1905091"/>
            <a:ext cx="8387775" cy="2031325"/>
          </a:xfrm>
          <a:prstGeom prst="rect">
            <a:avLst/>
          </a:prstGeom>
          <a:solidFill>
            <a:srgbClr val="FFFF66"/>
          </a:solid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中等度</a:t>
            </a:r>
            <a:r>
              <a:rPr kumimoji="1" lang="ja-JP" altLang="en-US" dirty="0">
                <a:latin typeface="Meiryo UI" panose="020B0604030504040204" pitchFamily="50" charset="-128"/>
                <a:ea typeface="Meiryo UI" panose="020B0604030504040204" pitchFamily="50" charset="-128"/>
              </a:rPr>
              <a:t>リスクの背景</a:t>
            </a:r>
            <a:r>
              <a:rPr kumimoji="1"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①喀痰検査が原因で喘息症状が重度急性増悪する</a:t>
            </a:r>
          </a:p>
          <a:p>
            <a:pPr marL="742950" lvl="1" indent="-28575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rPr>
              <a:t>被験者の安全性確保は重要な</a:t>
            </a:r>
            <a:r>
              <a:rPr lang="ja-JP" altLang="en-US" dirty="0" smtClean="0">
                <a:latin typeface="Meiryo UI" panose="020B0604030504040204" pitchFamily="50" charset="-128"/>
                <a:ea typeface="Meiryo UI" panose="020B0604030504040204" pitchFamily="50" charset="-128"/>
              </a:rPr>
              <a:t>プロセスに</a:t>
            </a:r>
            <a:r>
              <a:rPr lang="ja-JP" altLang="en-US" dirty="0">
                <a:latin typeface="Meiryo UI" panose="020B0604030504040204" pitchFamily="50" charset="-128"/>
                <a:ea typeface="Meiryo UI" panose="020B0604030504040204" pitchFamily="50" charset="-128"/>
              </a:rPr>
              <a:t>該当</a:t>
            </a:r>
            <a:endParaRPr kumimoji="1" lang="en-US" altLang="ja-JP" dirty="0">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rPr>
              <a:t>一方で、発生確率は極めて低い</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a:t>
            </a:r>
            <a:r>
              <a:rPr lang="en-US" altLang="ja-JP" dirty="0">
                <a:latin typeface="Meiryo UI" panose="020B0604030504040204" pitchFamily="50" charset="-128"/>
                <a:ea typeface="Meiryo UI" panose="020B0604030504040204" pitchFamily="50" charset="-128"/>
              </a:rPr>
              <a:t>QOL</a:t>
            </a:r>
            <a:r>
              <a:rPr lang="ja-JP" altLang="en-US" dirty="0">
                <a:latin typeface="Meiryo UI" panose="020B0604030504040204" pitchFamily="50" charset="-128"/>
                <a:ea typeface="Meiryo UI" panose="020B0604030504040204" pitchFamily="50" charset="-128"/>
              </a:rPr>
              <a:t>を欠測する、あるいは実施タイミングを誤る</a:t>
            </a:r>
            <a:endParaRPr kumimoji="1" lang="en-US" altLang="ja-JP" dirty="0">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重要なプロセス及びデータではないが、通常診療で実施しない評価であり</a:t>
            </a:r>
            <a:r>
              <a:rPr kumimoji="1"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かつ</a:t>
            </a:r>
            <a:r>
              <a:rPr kumimoji="1" lang="ja-JP" altLang="en-US" dirty="0">
                <a:latin typeface="Meiryo UI" panose="020B0604030504040204" pitchFamily="50" charset="-128"/>
                <a:ea typeface="Meiryo UI" panose="020B0604030504040204" pitchFamily="50" charset="-128"/>
              </a:rPr>
              <a:t>来院後最初に被験者自身で実施する必要があるため</a:t>
            </a:r>
            <a:r>
              <a:rPr kumimoji="1" lang="ja-JP" altLang="en-US" dirty="0" smtClean="0">
                <a:latin typeface="Meiryo UI" panose="020B0604030504040204" pitchFamily="50" charset="-128"/>
                <a:ea typeface="Meiryo UI" panose="020B0604030504040204" pitchFamily="50" charset="-128"/>
              </a:rPr>
              <a:t>、欠測等の逸脱の発生</a:t>
            </a:r>
            <a:endParaRPr kumimoji="1" lang="ja-JP" altLang="en-US" dirty="0">
              <a:latin typeface="Meiryo UI" panose="020B0604030504040204" pitchFamily="50" charset="-128"/>
              <a:ea typeface="Meiryo UI" panose="020B0604030504040204" pitchFamily="50" charset="-128"/>
            </a:endParaRPr>
          </a:p>
        </p:txBody>
      </p:sp>
      <p:sp>
        <p:nvSpPr>
          <p:cNvPr id="7" name="矢印: 下 6">
            <a:extLst>
              <a:ext uri="{FF2B5EF4-FFF2-40B4-BE49-F238E27FC236}">
                <a16:creationId xmlns:a16="http://schemas.microsoft.com/office/drawing/2014/main" id="{11996634-B17F-4A55-9866-4630A1EB0A1F}"/>
              </a:ext>
            </a:extLst>
          </p:cNvPr>
          <p:cNvSpPr/>
          <p:nvPr/>
        </p:nvSpPr>
        <p:spPr>
          <a:xfrm>
            <a:off x="2051720" y="4005064"/>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203FC28-D852-4D81-BC29-54BC3BACF82E}"/>
              </a:ext>
            </a:extLst>
          </p:cNvPr>
          <p:cNvSpPr txBox="1"/>
          <p:nvPr/>
        </p:nvSpPr>
        <p:spPr>
          <a:xfrm>
            <a:off x="378111" y="4577768"/>
            <a:ext cx="8387775" cy="2031325"/>
          </a:xfrm>
          <a:prstGeom prst="rect">
            <a:avLst/>
          </a:prstGeom>
          <a:solidFill>
            <a:srgbClr val="FFFF66"/>
          </a:solid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リスク軽減プロセスの策定方針</a:t>
            </a:r>
            <a:r>
              <a:rPr kumimoji="1"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①喀痰検査が原因で喘息症状が重度急性増悪する</a:t>
            </a:r>
          </a:p>
          <a:p>
            <a:pPr marL="742950" lvl="1" indent="-285750">
              <a:buFont typeface="Wingdings" panose="05000000000000000000" pitchFamily="2" charset="2"/>
              <a:buChar char="ü"/>
            </a:pPr>
            <a:r>
              <a:rPr lang="ja-JP" altLang="en-US" dirty="0">
                <a:solidFill>
                  <a:srgbClr val="FF0000"/>
                </a:solidFill>
                <a:latin typeface="Meiryo UI" panose="020B0604030504040204" pitchFamily="50" charset="-128"/>
                <a:ea typeface="Meiryo UI" panose="020B0604030504040204" pitchFamily="50" charset="-128"/>
              </a:rPr>
              <a:t>「</a:t>
            </a:r>
            <a:r>
              <a:rPr lang="en-US" altLang="ja-JP" dirty="0">
                <a:solidFill>
                  <a:srgbClr val="FF0000"/>
                </a:solidFill>
                <a:latin typeface="Meiryo UI" panose="020B0604030504040204" pitchFamily="50" charset="-128"/>
                <a:ea typeface="Meiryo UI" panose="020B0604030504040204" pitchFamily="50" charset="-128"/>
              </a:rPr>
              <a:t>To</a:t>
            </a:r>
            <a:r>
              <a:rPr lang="ja-JP" altLang="en-US" dirty="0">
                <a:solidFill>
                  <a:srgbClr val="FF0000"/>
                </a:solidFill>
                <a:latin typeface="Meiryo UI" panose="020B0604030504040204" pitchFamily="50" charset="-128"/>
                <a:ea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rPr>
              <a:t>Do List</a:t>
            </a:r>
            <a:r>
              <a:rPr lang="ja-JP" altLang="en-US" dirty="0">
                <a:solidFill>
                  <a:srgbClr val="FF0000"/>
                </a:solidFill>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に対応時の重要な留意点も明示し、対応漏れを予防</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a:t>
            </a:r>
            <a:r>
              <a:rPr lang="en-US" altLang="ja-JP" dirty="0">
                <a:latin typeface="Meiryo UI" panose="020B0604030504040204" pitchFamily="50" charset="-128"/>
                <a:ea typeface="Meiryo UI" panose="020B0604030504040204" pitchFamily="50" charset="-128"/>
              </a:rPr>
              <a:t>QOL</a:t>
            </a:r>
            <a:r>
              <a:rPr lang="ja-JP" altLang="en-US" dirty="0">
                <a:latin typeface="Meiryo UI" panose="020B0604030504040204" pitchFamily="50" charset="-128"/>
                <a:ea typeface="Meiryo UI" panose="020B0604030504040204" pitchFamily="50" charset="-128"/>
              </a:rPr>
              <a:t>を欠測する、あるいは実施タイミングを誤る</a:t>
            </a:r>
            <a:endParaRPr lang="en-US" altLang="ja-JP" dirty="0">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ü"/>
            </a:pPr>
            <a:r>
              <a:rPr kumimoji="1" lang="ja-JP" altLang="en-US" dirty="0">
                <a:solidFill>
                  <a:srgbClr val="FF0000"/>
                </a:solidFill>
                <a:latin typeface="Meiryo UI" panose="020B0604030504040204" pitchFamily="50" charset="-128"/>
                <a:ea typeface="Meiryo UI" panose="020B0604030504040204" pitchFamily="50" charset="-128"/>
              </a:rPr>
              <a:t>「プロセスマップ」</a:t>
            </a:r>
            <a:r>
              <a:rPr kumimoji="1" lang="ja-JP" altLang="en-US" dirty="0">
                <a:latin typeface="Meiryo UI" panose="020B0604030504040204" pitchFamily="50" charset="-128"/>
                <a:ea typeface="Meiryo UI" panose="020B0604030504040204" pitchFamily="50" charset="-128"/>
              </a:rPr>
              <a:t>で視覚化すると共に、</a:t>
            </a:r>
            <a:r>
              <a:rPr kumimoji="1" lang="ja-JP" altLang="en-US" dirty="0">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To</a:t>
            </a:r>
            <a:r>
              <a:rPr kumimoji="1" lang="ja-JP" altLang="en-US" dirty="0">
                <a:solidFill>
                  <a:srgbClr val="FF0000"/>
                </a:solidFill>
                <a:latin typeface="Meiryo UI" panose="020B0604030504040204" pitchFamily="50" charset="-128"/>
                <a:ea typeface="Meiryo UI" panose="020B0604030504040204" pitchFamily="50" charset="-128"/>
              </a:rPr>
              <a:t> </a:t>
            </a:r>
            <a:r>
              <a:rPr kumimoji="1" lang="en-US" altLang="ja-JP" dirty="0">
                <a:solidFill>
                  <a:srgbClr val="FF0000"/>
                </a:solidFill>
                <a:latin typeface="Meiryo UI" panose="020B0604030504040204" pitchFamily="50" charset="-128"/>
                <a:ea typeface="Meiryo UI" panose="020B0604030504040204" pitchFamily="50" charset="-128"/>
              </a:rPr>
              <a:t>Do List</a:t>
            </a:r>
            <a:r>
              <a:rPr kumimoji="1" lang="ja-JP" altLang="en-US" dirty="0">
                <a:solidFill>
                  <a:srgbClr val="FF0000"/>
                </a:solidFill>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で進捗管理</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詳細はリスク軽減策として構築したプロセスにて説明。</a:t>
            </a:r>
            <a:endParaRPr lang="en-US" altLang="ja-JP" dirty="0">
              <a:latin typeface="Meiryo UI" panose="020B0604030504040204" pitchFamily="50" charset="-128"/>
              <a:ea typeface="Meiryo UI" panose="020B0604030504040204" pitchFamily="50" charset="-128"/>
            </a:endParaRPr>
          </a:p>
        </p:txBody>
      </p:sp>
      <p:graphicFrame>
        <p:nvGraphicFramePr>
          <p:cNvPr id="9" name="表 3">
            <a:extLst>
              <a:ext uri="{FF2B5EF4-FFF2-40B4-BE49-F238E27FC236}">
                <a16:creationId xmlns:a16="http://schemas.microsoft.com/office/drawing/2014/main" id="{4ADFCBEA-6596-46E9-91BB-A91B25F2D856}"/>
              </a:ext>
            </a:extLst>
          </p:cNvPr>
          <p:cNvGraphicFramePr>
            <a:graphicFrameLocks noGrp="1"/>
          </p:cNvGraphicFramePr>
          <p:nvPr>
            <p:extLst>
              <p:ext uri="{D42A27DB-BD31-4B8C-83A1-F6EECF244321}">
                <p14:modId xmlns:p14="http://schemas.microsoft.com/office/powerpoint/2010/main" val="1568101891"/>
              </p:ext>
            </p:extLst>
          </p:nvPr>
        </p:nvGraphicFramePr>
        <p:xfrm>
          <a:off x="107504" y="1193446"/>
          <a:ext cx="8928992" cy="579120"/>
        </p:xfrm>
        <a:graphic>
          <a:graphicData uri="http://schemas.openxmlformats.org/drawingml/2006/table">
            <a:tbl>
              <a:tblPr firstRow="1" bandRow="1">
                <a:tableStyleId>{21E4AEA4-8DFA-4A89-87EB-49C32662AFE0}</a:tableStyleId>
              </a:tblPr>
              <a:tblGrid>
                <a:gridCol w="1151382">
                  <a:extLst>
                    <a:ext uri="{9D8B030D-6E8A-4147-A177-3AD203B41FA5}">
                      <a16:colId xmlns:a16="http://schemas.microsoft.com/office/drawing/2014/main" val="4239059352"/>
                    </a:ext>
                  </a:extLst>
                </a:gridCol>
                <a:gridCol w="3529138">
                  <a:extLst>
                    <a:ext uri="{9D8B030D-6E8A-4147-A177-3AD203B41FA5}">
                      <a16:colId xmlns:a16="http://schemas.microsoft.com/office/drawing/2014/main" val="2514663085"/>
                    </a:ext>
                  </a:extLst>
                </a:gridCol>
                <a:gridCol w="4248472">
                  <a:extLst>
                    <a:ext uri="{9D8B030D-6E8A-4147-A177-3AD203B41FA5}">
                      <a16:colId xmlns:a16="http://schemas.microsoft.com/office/drawing/2014/main" val="1132508514"/>
                    </a:ext>
                  </a:extLst>
                </a:gridCol>
              </a:tblGrid>
              <a:tr h="576752">
                <a:tc>
                  <a:txBody>
                    <a:bodyPr/>
                    <a:lstStyle/>
                    <a:p>
                      <a:pPr algn="ctr"/>
                      <a:r>
                        <a:rPr kumimoji="1" lang="ja-JP" altLang="en-US" sz="1600" dirty="0">
                          <a:latin typeface="Meiryo UI" panose="020B0604030504040204" pitchFamily="50" charset="-128"/>
                          <a:ea typeface="Meiryo UI" panose="020B0604030504040204" pitchFamily="50" charset="-128"/>
                        </a:rPr>
                        <a:t>中等度の</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リスク</a:t>
                      </a:r>
                    </a:p>
                  </a:txBody>
                  <a:tcPr anchor="ctr">
                    <a:solidFill>
                      <a:srgbClr val="F79646"/>
                    </a:solidFill>
                  </a:tcPr>
                </a:tc>
                <a:tc>
                  <a:txBody>
                    <a:bodyPr/>
                    <a:lstStyle/>
                    <a:p>
                      <a:pPr algn="ctr"/>
                      <a:r>
                        <a:rPr lang="ja-JP" altLang="ja-JP" sz="1600" b="0" dirty="0">
                          <a:solidFill>
                            <a:schemeClr val="accent6">
                              <a:lumMod val="75000"/>
                            </a:schemeClr>
                          </a:solidFill>
                          <a:latin typeface="Meiryo UI" panose="020B0604030504040204" pitchFamily="50" charset="-128"/>
                          <a:ea typeface="Meiryo UI" panose="020B0604030504040204" pitchFamily="50" charset="-128"/>
                        </a:rPr>
                        <a:t>喀痰検査が原因で</a:t>
                      </a:r>
                      <a:endParaRPr lang="en-US" altLang="ja-JP" sz="1600" b="0" dirty="0">
                        <a:solidFill>
                          <a:schemeClr val="accent6">
                            <a:lumMod val="75000"/>
                          </a:schemeClr>
                        </a:solidFill>
                        <a:latin typeface="Meiryo UI" panose="020B0604030504040204" pitchFamily="50" charset="-128"/>
                        <a:ea typeface="Meiryo UI" panose="020B0604030504040204" pitchFamily="50" charset="-128"/>
                      </a:endParaRPr>
                    </a:p>
                    <a:p>
                      <a:pPr algn="ctr"/>
                      <a:r>
                        <a:rPr lang="ja-JP" altLang="ja-JP" sz="1600" b="0" dirty="0">
                          <a:solidFill>
                            <a:schemeClr val="accent6">
                              <a:lumMod val="75000"/>
                            </a:schemeClr>
                          </a:solidFill>
                          <a:latin typeface="Meiryo UI" panose="020B0604030504040204" pitchFamily="50" charset="-128"/>
                          <a:ea typeface="Meiryo UI" panose="020B0604030504040204" pitchFamily="50" charset="-128"/>
                        </a:rPr>
                        <a:t>喘息症状</a:t>
                      </a:r>
                      <a:r>
                        <a:rPr lang="ja-JP" altLang="en-US" sz="1600" b="0" dirty="0">
                          <a:solidFill>
                            <a:schemeClr val="accent6">
                              <a:lumMod val="75000"/>
                            </a:schemeClr>
                          </a:solidFill>
                          <a:latin typeface="Meiryo UI" panose="020B0604030504040204" pitchFamily="50" charset="-128"/>
                          <a:ea typeface="Meiryo UI" panose="020B0604030504040204" pitchFamily="50" charset="-128"/>
                        </a:rPr>
                        <a:t>が</a:t>
                      </a:r>
                      <a:r>
                        <a:rPr lang="ja-JP" altLang="ja-JP" sz="1600" b="0" dirty="0">
                          <a:solidFill>
                            <a:schemeClr val="accent6">
                              <a:lumMod val="75000"/>
                            </a:schemeClr>
                          </a:solidFill>
                          <a:latin typeface="Meiryo UI" panose="020B0604030504040204" pitchFamily="50" charset="-128"/>
                          <a:ea typeface="Meiryo UI" panose="020B0604030504040204" pitchFamily="50" charset="-128"/>
                        </a:rPr>
                        <a:t>重度急性増悪</a:t>
                      </a:r>
                      <a:r>
                        <a:rPr lang="ja-JP" altLang="en-US" sz="1600" b="0" dirty="0">
                          <a:solidFill>
                            <a:schemeClr val="accent6">
                              <a:lumMod val="75000"/>
                            </a:schemeClr>
                          </a:solidFill>
                          <a:latin typeface="Meiryo UI" panose="020B0604030504040204" pitchFamily="50" charset="-128"/>
                          <a:ea typeface="Meiryo UI" panose="020B0604030504040204" pitchFamily="50" charset="-128"/>
                        </a:rPr>
                        <a:t>する</a:t>
                      </a:r>
                      <a:endParaRPr kumimoji="1" lang="ja-JP" altLang="en-US" sz="1600" b="0" dirty="0">
                        <a:solidFill>
                          <a:schemeClr val="accent6">
                            <a:lumMod val="75000"/>
                          </a:schemeClr>
                        </a:solidFill>
                        <a:latin typeface="Meiryo UI" panose="020B0604030504040204" pitchFamily="50" charset="-128"/>
                        <a:ea typeface="Meiryo UI" panose="020B0604030504040204" pitchFamily="50" charset="-128"/>
                      </a:endParaRPr>
                    </a:p>
                  </a:txBody>
                  <a:tcPr anchor="c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n-cs"/>
                        </a:rPr>
                        <a:t>QOL</a:t>
                      </a:r>
                      <a:r>
                        <a:rPr kumimoji="1" lang="ja-JP" altLang="en-US" sz="1600" b="0" i="0" u="none" strike="noStrike" kern="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n-cs"/>
                        </a:rPr>
                        <a:t>を欠測する、</a:t>
                      </a:r>
                      <a:endParaRPr kumimoji="1" lang="en-US" altLang="ja-JP" sz="1600" b="0" i="0" u="none" strike="noStrike" kern="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n-cs"/>
                        </a:rPr>
                        <a:t>あるいは実施タイミングを誤る</a:t>
                      </a:r>
                      <a:endParaRPr lang="en-US" altLang="ja-JP" sz="1600" b="0" kern="0" dirty="0">
                        <a:solidFill>
                          <a:schemeClr val="accent6">
                            <a:lumMod val="75000"/>
                          </a:schemeClr>
                        </a:solidFill>
                        <a:latin typeface="Meiryo UI" panose="020B0604030504040204" pitchFamily="50" charset="-128"/>
                        <a:ea typeface="Meiryo UI" panose="020B0604030504040204" pitchFamily="50" charset="-128"/>
                      </a:endParaRPr>
                    </a:p>
                  </a:txBody>
                  <a:tcPr anchor="ctr">
                    <a:solidFill>
                      <a:srgbClr val="E8D0D0"/>
                    </a:solidFill>
                  </a:tcPr>
                </a:tc>
                <a:extLst>
                  <a:ext uri="{0D108BD9-81ED-4DB2-BD59-A6C34878D82A}">
                    <a16:rowId xmlns:a16="http://schemas.microsoft.com/office/drawing/2014/main" val="3258856894"/>
                  </a:ext>
                </a:extLst>
              </a:tr>
            </a:tbl>
          </a:graphicData>
        </a:graphic>
      </p:graphicFrame>
    </p:spTree>
    <p:extLst>
      <p:ext uri="{BB962C8B-B14F-4D97-AF65-F5344CB8AC3E}">
        <p14:creationId xmlns:p14="http://schemas.microsoft.com/office/powerpoint/2010/main" val="2188074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334" y="1340769"/>
            <a:ext cx="9148016" cy="4571502"/>
          </a:xfrm>
          <a:prstGeom prst="rect">
            <a:avLst/>
          </a:prstGeom>
        </p:spPr>
      </p:pic>
      <p:sp>
        <p:nvSpPr>
          <p:cNvPr id="3" name="テキスト プレースホルダー 2"/>
          <p:cNvSpPr>
            <a:spLocks noGrp="1"/>
          </p:cNvSpPr>
          <p:nvPr>
            <p:ph type="body" sz="quarter" idx="13"/>
          </p:nvPr>
        </p:nvSpPr>
        <p:spPr>
          <a:xfrm>
            <a:off x="288680" y="44624"/>
            <a:ext cx="8027735" cy="1520416"/>
          </a:xfrm>
        </p:spPr>
        <p:txBody>
          <a:bodyPr/>
          <a:lstStyle/>
          <a:p>
            <a:r>
              <a:rPr lang="ja-JP" altLang="en-US" sz="3200" dirty="0">
                <a:latin typeface="Meiryo UI" panose="020B0604030504040204" pitchFamily="50" charset="-128"/>
                <a:ea typeface="Meiryo UI" panose="020B0604030504040204" pitchFamily="50" charset="-128"/>
              </a:rPr>
              <a:t>構築したリスク軽減策（院内プロセスマップ）</a:t>
            </a:r>
            <a:endParaRPr lang="en-US" altLang="ja-JP" sz="32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詳細はお手元のハンドアウトを参照ください</a:t>
            </a:r>
          </a:p>
        </p:txBody>
      </p:sp>
      <p:grpSp>
        <p:nvGrpSpPr>
          <p:cNvPr id="4" name="グループ化 3">
            <a:extLst>
              <a:ext uri="{FF2B5EF4-FFF2-40B4-BE49-F238E27FC236}">
                <a16:creationId xmlns:a16="http://schemas.microsoft.com/office/drawing/2014/main" id="{46720F96-A39B-4E5B-A485-D8117D1CF223}"/>
              </a:ext>
            </a:extLst>
          </p:cNvPr>
          <p:cNvGrpSpPr/>
          <p:nvPr/>
        </p:nvGrpSpPr>
        <p:grpSpPr>
          <a:xfrm>
            <a:off x="73659" y="1052737"/>
            <a:ext cx="5328592" cy="276999"/>
            <a:chOff x="1203908" y="877087"/>
            <a:chExt cx="2748530" cy="847716"/>
          </a:xfrm>
        </p:grpSpPr>
        <p:sp>
          <p:nvSpPr>
            <p:cNvPr id="27" name="四角形: 角を丸くする 26">
              <a:extLst>
                <a:ext uri="{FF2B5EF4-FFF2-40B4-BE49-F238E27FC236}">
                  <a16:creationId xmlns:a16="http://schemas.microsoft.com/office/drawing/2014/main" id="{67A76598-A048-41E4-8CC9-DC343A62985C}"/>
                </a:ext>
              </a:extLst>
            </p:cNvPr>
            <p:cNvSpPr/>
            <p:nvPr/>
          </p:nvSpPr>
          <p:spPr>
            <a:xfrm>
              <a:off x="1241571" y="877088"/>
              <a:ext cx="2710867" cy="770738"/>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600">
                <a:solidFill>
                  <a:prstClr val="white"/>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312E28F7-10A8-4AF0-9AF2-E3CC382E1BE1}"/>
                </a:ext>
              </a:extLst>
            </p:cNvPr>
            <p:cNvSpPr txBox="1"/>
            <p:nvPr/>
          </p:nvSpPr>
          <p:spPr>
            <a:xfrm>
              <a:off x="1203908" y="877087"/>
              <a:ext cx="2710867" cy="847716"/>
            </a:xfrm>
            <a:prstGeom prst="rect">
              <a:avLst/>
            </a:prstGeom>
            <a:noFill/>
          </p:spPr>
          <p:txBody>
            <a:bodyPr wrap="square" rtlCol="0">
              <a:spAutoFit/>
            </a:bodyPr>
            <a:lstStyle/>
            <a:p>
              <a:pPr algn="ctr" defTabSz="685800">
                <a:defRPr/>
              </a:pPr>
              <a:r>
                <a:rPr lang="ja-JP" altLang="en-US" sz="1200" dirty="0">
                  <a:solidFill>
                    <a:prstClr val="black"/>
                  </a:solidFill>
                  <a:latin typeface="Meiryo UI" panose="020B0604030504040204" pitchFamily="50" charset="-128"/>
                  <a:ea typeface="Meiryo UI" panose="020B0604030504040204" pitchFamily="50" charset="-128"/>
                </a:rPr>
                <a:t>リスク軽減策①：</a:t>
              </a:r>
              <a:r>
                <a:rPr lang="ja-JP" altLang="en-US" sz="1200" b="1" dirty="0">
                  <a:solidFill>
                    <a:prstClr val="black"/>
                  </a:solidFill>
                  <a:latin typeface="Meiryo UI" panose="020B0604030504040204" pitchFamily="50" charset="-128"/>
                  <a:ea typeface="Meiryo UI" panose="020B0604030504040204" pitchFamily="50" charset="-128"/>
                </a:rPr>
                <a:t>院内プロセスマップ（被験者動線、タイムライン）</a:t>
              </a:r>
              <a:endParaRPr lang="en-US" altLang="ja-JP" sz="1200" b="1" dirty="0">
                <a:solidFill>
                  <a:prstClr val="black"/>
                </a:solidFill>
                <a:latin typeface="Meiryo UI" panose="020B0604030504040204" pitchFamily="50" charset="-128"/>
                <a:ea typeface="Meiryo UI" panose="020B0604030504040204" pitchFamily="50" charset="-128"/>
              </a:endParaRPr>
            </a:p>
          </p:txBody>
        </p:sp>
      </p:grpSp>
      <p:sp>
        <p:nvSpPr>
          <p:cNvPr id="22" name="四角形吹き出し 21"/>
          <p:cNvSpPr/>
          <p:nvPr/>
        </p:nvSpPr>
        <p:spPr>
          <a:xfrm>
            <a:off x="288681" y="5006273"/>
            <a:ext cx="3961772" cy="582968"/>
          </a:xfrm>
          <a:prstGeom prst="wedgeRectCallout">
            <a:avLst>
              <a:gd name="adj1" fmla="val 5826"/>
              <a:gd name="adj2" fmla="val -207849"/>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中等度のリスクシナリオ</a:t>
            </a:r>
            <a:r>
              <a:rPr lang="en-US" altLang="ja-JP" sz="1100" dirty="0">
                <a:latin typeface="Meiryo UI" panose="020B0604030504040204" pitchFamily="50" charset="-128"/>
                <a:ea typeface="Meiryo UI" panose="020B0604030504040204" pitchFamily="50" charset="-128"/>
              </a:rPr>
              <a:t>2】</a:t>
            </a:r>
          </a:p>
          <a:p>
            <a:r>
              <a:rPr lang="en-US" altLang="ja-JP" sz="1100" dirty="0">
                <a:latin typeface="Meiryo UI" panose="020B0604030504040204" pitchFamily="50" charset="-128"/>
                <a:ea typeface="Meiryo UI" panose="020B0604030504040204" pitchFamily="50" charset="-128"/>
              </a:rPr>
              <a:t>QOL</a:t>
            </a:r>
            <a:r>
              <a:rPr lang="ja-JP" altLang="en-US" sz="1100" dirty="0">
                <a:latin typeface="Meiryo UI" panose="020B0604030504040204" pitchFamily="50" charset="-128"/>
                <a:ea typeface="Meiryo UI" panose="020B0604030504040204" pitchFamily="50" charset="-128"/>
              </a:rPr>
              <a:t>を欠測する、あるいは実施タイミングを誤る</a:t>
            </a:r>
            <a:endParaRPr lang="en-US" altLang="ja-JP" sz="1100" dirty="0">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→被験者動線と検査の実施順を情報整理、視覚化して予防！</a:t>
            </a:r>
            <a:endParaRPr lang="en-US" altLang="ja-JP" sz="1100" b="1" dirty="0">
              <a:solidFill>
                <a:srgbClr val="FF0000"/>
              </a:solidFill>
              <a:latin typeface="Meiryo UI" panose="020B0604030504040204" pitchFamily="50" charset="-128"/>
              <a:ea typeface="Meiryo UI" panose="020B0604030504040204" pitchFamily="50" charset="-128"/>
            </a:endParaRPr>
          </a:p>
        </p:txBody>
      </p:sp>
      <p:sp>
        <p:nvSpPr>
          <p:cNvPr id="6" name="正方形/長方形 5"/>
          <p:cNvSpPr/>
          <p:nvPr/>
        </p:nvSpPr>
        <p:spPr>
          <a:xfrm>
            <a:off x="35496" y="5824845"/>
            <a:ext cx="9070341" cy="9885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院内サーバー内共有フォルダに格納して公開しています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治験管理室、生理機能検査室、中央採血・尿検査室の壁に</a:t>
            </a:r>
            <a:r>
              <a:rPr lang="ja-JP" altLang="en-US" sz="1600" u="sng" dirty="0">
                <a:solidFill>
                  <a:prstClr val="black"/>
                </a:solidFill>
                <a:latin typeface="Meiryo UI" panose="020B0604030504040204" pitchFamily="50" charset="-128"/>
                <a:ea typeface="Meiryo UI" panose="020B0604030504040204" pitchFamily="50" charset="-128"/>
              </a:rPr>
              <a:t>ポスター掲示</a:t>
            </a:r>
            <a:r>
              <a:rPr lang="ja-JP" altLang="en-US" sz="1600" dirty="0">
                <a:solidFill>
                  <a:prstClr val="black"/>
                </a:solidFill>
                <a:latin typeface="Meiryo UI" panose="020B0604030504040204" pitchFamily="50" charset="-128"/>
                <a:ea typeface="Meiryo UI" panose="020B0604030504040204" pitchFamily="50" charset="-128"/>
              </a:rPr>
              <a:t>しています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600" u="sng" dirty="0">
                <a:solidFill>
                  <a:prstClr val="black"/>
                </a:solidFill>
                <a:latin typeface="Meiryo UI" panose="020B0604030504040204" pitchFamily="50" charset="-128"/>
                <a:ea typeface="Meiryo UI" panose="020B0604030504040204" pitchFamily="50" charset="-128"/>
              </a:rPr>
              <a:t>被験者対応前や対応時に確認</a:t>
            </a:r>
            <a:r>
              <a:rPr lang="ja-JP" altLang="en-US" sz="1600" dirty="0">
                <a:solidFill>
                  <a:prstClr val="black"/>
                </a:solidFill>
                <a:latin typeface="Meiryo UI" panose="020B0604030504040204" pitchFamily="50" charset="-128"/>
                <a:ea typeface="Meiryo UI" panose="020B0604030504040204" pitchFamily="50" charset="-128"/>
              </a:rPr>
              <a:t>するようにしましょう！</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1" name="四角形吹き出し 3">
            <a:extLst>
              <a:ext uri="{FF2B5EF4-FFF2-40B4-BE49-F238E27FC236}">
                <a16:creationId xmlns:a16="http://schemas.microsoft.com/office/drawing/2014/main" id="{A5CCBA92-77AA-44C8-8921-DC9D7395FC2F}"/>
              </a:ext>
            </a:extLst>
          </p:cNvPr>
          <p:cNvSpPr/>
          <p:nvPr/>
        </p:nvSpPr>
        <p:spPr>
          <a:xfrm>
            <a:off x="4361591" y="1052737"/>
            <a:ext cx="4601593" cy="864096"/>
          </a:xfrm>
          <a:prstGeom prst="wedgeRectCallout">
            <a:avLst>
              <a:gd name="adj1" fmla="val -53558"/>
              <a:gd name="adj2" fmla="val -31562"/>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ステップ❷❸で構築した担当試験におけるリスク</a:t>
            </a:r>
            <a:r>
              <a:rPr lang="ja-JP" altLang="en-US" dirty="0" smtClean="0">
                <a:latin typeface="Meiryo UI" panose="020B0604030504040204" pitchFamily="50" charset="-128"/>
                <a:ea typeface="Meiryo UI" panose="020B0604030504040204" pitchFamily="50" charset="-128"/>
              </a:rPr>
              <a:t>軽減策を</a:t>
            </a:r>
            <a:r>
              <a:rPr lang="ja-JP" altLang="en-US" dirty="0">
                <a:latin typeface="Meiryo UI" panose="020B0604030504040204" pitchFamily="50" charset="-128"/>
                <a:ea typeface="Meiryo UI" panose="020B0604030504040204" pitchFamily="50" charset="-128"/>
              </a:rPr>
              <a:t>軽減対象のリスクと紐づけて示す</a:t>
            </a:r>
            <a:endParaRPr lang="en-US" altLang="ja-JP" dirty="0">
              <a:latin typeface="Meiryo UI" panose="020B0604030504040204" pitchFamily="50" charset="-128"/>
              <a:ea typeface="Meiryo UI" panose="020B0604030504040204" pitchFamily="50" charset="-128"/>
            </a:endParaRPr>
          </a:p>
        </p:txBody>
      </p:sp>
      <p:sp>
        <p:nvSpPr>
          <p:cNvPr id="14" name="四角形吹き出し 3">
            <a:extLst>
              <a:ext uri="{FF2B5EF4-FFF2-40B4-BE49-F238E27FC236}">
                <a16:creationId xmlns:a16="http://schemas.microsoft.com/office/drawing/2014/main" id="{43748120-3F8F-4759-8E7E-0003E1DDA6D1}"/>
              </a:ext>
            </a:extLst>
          </p:cNvPr>
          <p:cNvSpPr/>
          <p:nvPr/>
        </p:nvSpPr>
        <p:spPr>
          <a:xfrm>
            <a:off x="2842474" y="2311400"/>
            <a:ext cx="3961773" cy="856454"/>
          </a:xfrm>
          <a:prstGeom prst="wedgeRectCallout">
            <a:avLst>
              <a:gd name="adj1" fmla="val -28887"/>
              <a:gd name="adj2" fmla="val 144733"/>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重要なリスクシナリオ</a:t>
            </a:r>
            <a:r>
              <a:rPr lang="en-US" altLang="ja-JP" sz="1100" dirty="0">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及び</a:t>
            </a:r>
            <a:r>
              <a:rPr lang="en-US" altLang="ja-JP" sz="1100" dirty="0">
                <a:solidFill>
                  <a:schemeClr val="tx1"/>
                </a:solidFill>
                <a:latin typeface="Meiryo UI" panose="020B0604030504040204" pitchFamily="50" charset="-128"/>
                <a:ea typeface="Meiryo UI" panose="020B0604030504040204" pitchFamily="50" charset="-128"/>
              </a:rPr>
              <a:t>2</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主要評価項目の</a:t>
            </a:r>
            <a:r>
              <a:rPr lang="en-US" altLang="ja-JP" sz="1100" dirty="0">
                <a:latin typeface="Meiryo UI" panose="020B0604030504040204" pitchFamily="50" charset="-128"/>
                <a:ea typeface="Meiryo UI" panose="020B0604030504040204" pitchFamily="50" charset="-128"/>
              </a:rPr>
              <a:t>FEV1</a:t>
            </a:r>
            <a:r>
              <a:rPr lang="ja-JP" altLang="en-US" sz="1100" dirty="0">
                <a:latin typeface="Meiryo UI" panose="020B0604030504040204" pitchFamily="50" charset="-128"/>
                <a:ea typeface="Meiryo UI" panose="020B0604030504040204" pitchFamily="50" charset="-128"/>
              </a:rPr>
              <a:t>測定（及び気道可逆性試験）が規定時間内（午前</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時～</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時）に完了しない</a:t>
            </a:r>
            <a:endParaRPr lang="en-US" altLang="ja-JP" sz="1100" dirty="0">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→被験者動線と所要時間を情報整理、視覚化して予防！</a:t>
            </a:r>
            <a:endParaRPr lang="en-US" altLang="ja-JP" sz="11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79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2718" y="1387188"/>
            <a:ext cx="9097926" cy="3685781"/>
            <a:chOff x="22718" y="1165204"/>
            <a:chExt cx="9097926" cy="3685781"/>
          </a:xfrm>
        </p:grpSpPr>
        <p:pic>
          <p:nvPicPr>
            <p:cNvPr id="6" name="図 5"/>
            <p:cNvPicPr>
              <a:picLocks noChangeAspect="1"/>
            </p:cNvPicPr>
            <p:nvPr/>
          </p:nvPicPr>
          <p:blipFill>
            <a:blip r:embed="rId3"/>
            <a:stretch>
              <a:fillRect/>
            </a:stretch>
          </p:blipFill>
          <p:spPr>
            <a:xfrm>
              <a:off x="22718" y="1165204"/>
              <a:ext cx="5283085" cy="3685781"/>
            </a:xfrm>
            <a:prstGeom prst="rect">
              <a:avLst/>
            </a:prstGeom>
          </p:spPr>
        </p:pic>
        <p:pic>
          <p:nvPicPr>
            <p:cNvPr id="7" name="図 6"/>
            <p:cNvPicPr>
              <a:picLocks noChangeAspect="1"/>
            </p:cNvPicPr>
            <p:nvPr/>
          </p:nvPicPr>
          <p:blipFill>
            <a:blip r:embed="rId4"/>
            <a:stretch>
              <a:fillRect/>
            </a:stretch>
          </p:blipFill>
          <p:spPr>
            <a:xfrm>
              <a:off x="4427983" y="2492199"/>
              <a:ext cx="4692661" cy="1977021"/>
            </a:xfrm>
            <a:prstGeom prst="rect">
              <a:avLst/>
            </a:prstGeom>
          </p:spPr>
        </p:pic>
      </p:grpSp>
      <p:grpSp>
        <p:nvGrpSpPr>
          <p:cNvPr id="2" name="グループ化 1">
            <a:extLst>
              <a:ext uri="{FF2B5EF4-FFF2-40B4-BE49-F238E27FC236}">
                <a16:creationId xmlns:a16="http://schemas.microsoft.com/office/drawing/2014/main" id="{1FA68144-0A95-4C90-9AF8-DFD6E115649E}"/>
              </a:ext>
            </a:extLst>
          </p:cNvPr>
          <p:cNvGrpSpPr/>
          <p:nvPr/>
        </p:nvGrpSpPr>
        <p:grpSpPr>
          <a:xfrm>
            <a:off x="251520" y="1124744"/>
            <a:ext cx="5040560" cy="317959"/>
            <a:chOff x="1441595" y="943763"/>
            <a:chExt cx="2710868" cy="770738"/>
          </a:xfrm>
        </p:grpSpPr>
        <p:sp>
          <p:nvSpPr>
            <p:cNvPr id="47" name="四角形: 角を丸くする 46">
              <a:extLst>
                <a:ext uri="{FF2B5EF4-FFF2-40B4-BE49-F238E27FC236}">
                  <a16:creationId xmlns:a16="http://schemas.microsoft.com/office/drawing/2014/main" id="{F86467F9-EA44-45BA-A49B-478F7E466FFD}"/>
                </a:ext>
              </a:extLst>
            </p:cNvPr>
            <p:cNvSpPr/>
            <p:nvPr/>
          </p:nvSpPr>
          <p:spPr>
            <a:xfrm>
              <a:off x="1441596" y="943763"/>
              <a:ext cx="2710867" cy="770738"/>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4E13D452-260C-497D-BFC1-7F2553A727D2}"/>
                </a:ext>
              </a:extLst>
            </p:cNvPr>
            <p:cNvSpPr txBox="1"/>
            <p:nvPr/>
          </p:nvSpPr>
          <p:spPr>
            <a:xfrm>
              <a:off x="1441595" y="943763"/>
              <a:ext cx="2710867" cy="746057"/>
            </a:xfrm>
            <a:prstGeom prst="rect">
              <a:avLst/>
            </a:prstGeom>
            <a:noFill/>
          </p:spPr>
          <p:txBody>
            <a:bodyPr wrap="square" rtlCol="0">
              <a:spAutoFit/>
            </a:bodyPr>
            <a:lstStyle/>
            <a:p>
              <a:pPr lvl="0" algn="ctr">
                <a:defRPr/>
              </a:pPr>
              <a:r>
                <a:rPr lang="ja-JP" altLang="en-US" sz="1400" dirty="0">
                  <a:solidFill>
                    <a:prstClr val="black"/>
                  </a:solidFill>
                  <a:latin typeface="Meiryo UI" panose="020B0604030504040204" pitchFamily="50" charset="-128"/>
                  <a:ea typeface="Meiryo UI" panose="020B0604030504040204" pitchFamily="50" charset="-128"/>
                </a:rPr>
                <a:t>リスク軽減策②：</a:t>
              </a:r>
              <a:r>
                <a:rPr lang="ja-JP" altLang="en-US" sz="1400" b="1" dirty="0">
                  <a:solidFill>
                    <a:prstClr val="black"/>
                  </a:solidFill>
                  <a:latin typeface="Meiryo UI" panose="020B0604030504040204" pitchFamily="50" charset="-128"/>
                  <a:ea typeface="Meiryo UI" panose="020B0604030504040204" pitchFamily="50" charset="-128"/>
                </a:rPr>
                <a:t>被験者対応ワークシート（</a:t>
              </a:r>
              <a:r>
                <a:rPr lang="en-US" altLang="ja-JP" sz="1400" b="1" dirty="0">
                  <a:solidFill>
                    <a:prstClr val="black"/>
                  </a:solidFill>
                  <a:latin typeface="Meiryo UI" panose="020B0604030504040204" pitchFamily="50" charset="-128"/>
                  <a:ea typeface="Meiryo UI" panose="020B0604030504040204" pitchFamily="50" charset="-128"/>
                </a:rPr>
                <a:t>To Do List</a:t>
              </a:r>
              <a:r>
                <a:rPr lang="ja-JP" altLang="en-US" sz="1400" b="1" dirty="0">
                  <a:solidFill>
                    <a:prstClr val="black"/>
                  </a:solidFill>
                  <a:latin typeface="Meiryo UI" panose="020B0604030504040204" pitchFamily="50" charset="-128"/>
                  <a:ea typeface="Meiryo UI" panose="020B0604030504040204" pitchFamily="50" charset="-128"/>
                </a:rPr>
                <a:t>）</a:t>
              </a:r>
              <a:endParaRPr lang="en-US" altLang="ja-JP" sz="1400" b="1" dirty="0">
                <a:solidFill>
                  <a:prstClr val="black"/>
                </a:solidFill>
                <a:latin typeface="Meiryo UI" panose="020B0604030504040204" pitchFamily="50" charset="-128"/>
                <a:ea typeface="Meiryo UI" panose="020B0604030504040204" pitchFamily="50" charset="-128"/>
              </a:endParaRPr>
            </a:p>
          </p:txBody>
        </p:sp>
      </p:grpSp>
      <p:sp>
        <p:nvSpPr>
          <p:cNvPr id="5" name="テキスト プレースホルダー 4"/>
          <p:cNvSpPr>
            <a:spLocks noGrp="1"/>
          </p:cNvSpPr>
          <p:nvPr>
            <p:ph type="body" sz="quarter" idx="13"/>
          </p:nvPr>
        </p:nvSpPr>
        <p:spPr>
          <a:xfrm>
            <a:off x="159126" y="38664"/>
            <a:ext cx="8603797" cy="1520416"/>
          </a:xfrm>
        </p:spPr>
        <p:txBody>
          <a:bodyPr/>
          <a:lstStyle/>
          <a:p>
            <a:r>
              <a:rPr lang="ja-JP" altLang="en-US" sz="3200" dirty="0">
                <a:latin typeface="Meiryo UI" panose="020B0604030504040204" pitchFamily="50" charset="-128"/>
                <a:ea typeface="Meiryo UI" panose="020B0604030504040204" pitchFamily="50" charset="-128"/>
              </a:rPr>
              <a:t>構築したリスク軽減策（被験者対応ワークシート）</a:t>
            </a:r>
            <a:endParaRPr lang="en-US" altLang="ja-JP" sz="32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詳細はお手元のハンドアウトを参照ください</a:t>
            </a:r>
            <a:endParaRPr kumimoji="1" lang="ja-JP" altLang="en-US" dirty="0"/>
          </a:p>
        </p:txBody>
      </p:sp>
      <p:sp>
        <p:nvSpPr>
          <p:cNvPr id="10" name="正方形/長方形 9"/>
          <p:cNvSpPr/>
          <p:nvPr/>
        </p:nvSpPr>
        <p:spPr>
          <a:xfrm>
            <a:off x="35496" y="5433319"/>
            <a:ext cx="9070341" cy="13860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院内サーバー内共有フォルダに格納して公開しています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治験管理室、生理機能検査室、中央採血・尿検査室の壁に</a:t>
            </a:r>
            <a:r>
              <a:rPr lang="ja-JP" altLang="en-US" sz="1600" u="sng" dirty="0">
                <a:solidFill>
                  <a:prstClr val="black"/>
                </a:solidFill>
                <a:latin typeface="Meiryo UI" panose="020B0604030504040204" pitchFamily="50" charset="-128"/>
                <a:ea typeface="Meiryo UI" panose="020B0604030504040204" pitchFamily="50" charset="-128"/>
              </a:rPr>
              <a:t>ポスター掲示</a:t>
            </a:r>
            <a:r>
              <a:rPr lang="ja-JP" altLang="en-US" sz="1600" dirty="0">
                <a:solidFill>
                  <a:prstClr val="black"/>
                </a:solidFill>
                <a:latin typeface="Meiryo UI" panose="020B0604030504040204" pitchFamily="50" charset="-128"/>
                <a:ea typeface="Meiryo UI" panose="020B0604030504040204" pitchFamily="50" charset="-128"/>
              </a:rPr>
              <a:t>しています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600" u="sng" dirty="0">
                <a:solidFill>
                  <a:prstClr val="black"/>
                </a:solidFill>
                <a:latin typeface="Meiryo UI" panose="020B0604030504040204" pitchFamily="50" charset="-128"/>
                <a:ea typeface="Meiryo UI" panose="020B0604030504040204" pitchFamily="50" charset="-128"/>
              </a:rPr>
              <a:t>被験者対応前や対応時に確認</a:t>
            </a:r>
            <a:r>
              <a:rPr lang="ja-JP" altLang="en-US" sz="1600" dirty="0">
                <a:solidFill>
                  <a:prstClr val="black"/>
                </a:solidFill>
                <a:latin typeface="Meiryo UI" panose="020B0604030504040204" pitchFamily="50" charset="-128"/>
                <a:ea typeface="Meiryo UI" panose="020B0604030504040204" pitchFamily="50" charset="-128"/>
              </a:rPr>
              <a:t>するようにしましょう！</a:t>
            </a:r>
            <a:endParaRPr lang="en-US" altLang="ja-JP" sz="1600" dirty="0">
              <a:solidFill>
                <a:prstClr val="black"/>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用紙は</a:t>
            </a:r>
            <a:r>
              <a:rPr lang="ja-JP" altLang="en-US" sz="1600" u="sng" dirty="0">
                <a:solidFill>
                  <a:prstClr val="black"/>
                </a:solidFill>
                <a:latin typeface="Meiryo UI" panose="020B0604030504040204" pitchFamily="50" charset="-128"/>
                <a:ea typeface="Meiryo UI" panose="020B0604030504040204" pitchFamily="50" charset="-128"/>
              </a:rPr>
              <a:t>被験者本人が</a:t>
            </a:r>
            <a:r>
              <a:rPr lang="ja-JP" altLang="en-US" sz="1600" dirty="0">
                <a:solidFill>
                  <a:prstClr val="black"/>
                </a:solidFill>
                <a:latin typeface="Meiryo UI" panose="020B0604030504040204" pitchFamily="50" charset="-128"/>
                <a:ea typeface="Meiryo UI" panose="020B0604030504040204" pitchFamily="50" charset="-128"/>
              </a:rPr>
              <a:t>持ち運びます。各検査を受ける際に院内各部門担当スタッフに手渡し、検査後に確認チェックを受ける</a:t>
            </a:r>
            <a:r>
              <a:rPr lang="ja-JP" altLang="en-US" sz="1600" dirty="0">
                <a:solidFill>
                  <a:srgbClr val="FF0000"/>
                </a:solidFill>
                <a:latin typeface="Meiryo UI" panose="020B0604030504040204" pitchFamily="50" charset="-128"/>
                <a:ea typeface="Meiryo UI" panose="020B0604030504040204" pitchFamily="50" charset="-128"/>
              </a:rPr>
              <a:t>スタンプラリー方式</a:t>
            </a:r>
            <a:r>
              <a:rPr lang="ja-JP" altLang="en-US" sz="1600" dirty="0">
                <a:solidFill>
                  <a:prstClr val="black"/>
                </a:solidFill>
                <a:latin typeface="Meiryo UI" panose="020B0604030504040204" pitchFamily="50" charset="-128"/>
                <a:ea typeface="Meiryo UI" panose="020B0604030504040204" pitchFamily="50" charset="-128"/>
              </a:rPr>
              <a:t>としました</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 name="四角形吹き出し 3"/>
          <p:cNvSpPr/>
          <p:nvPr/>
        </p:nvSpPr>
        <p:spPr>
          <a:xfrm>
            <a:off x="2131231" y="4587573"/>
            <a:ext cx="3456382" cy="856454"/>
          </a:xfrm>
          <a:prstGeom prst="wedgeRectCallout">
            <a:avLst>
              <a:gd name="adj1" fmla="val -73443"/>
              <a:gd name="adj2" fmla="val -58965"/>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重要なリスクシナリオ</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及び</a:t>
            </a:r>
            <a:r>
              <a:rPr lang="en-US" altLang="ja-JP" sz="1100" dirty="0">
                <a:latin typeface="Meiryo UI" panose="020B0604030504040204" pitchFamily="50" charset="-128"/>
                <a:ea typeface="Meiryo UI" panose="020B0604030504040204" pitchFamily="50" charset="-128"/>
              </a:rPr>
              <a:t>2】</a:t>
            </a:r>
          </a:p>
          <a:p>
            <a:r>
              <a:rPr lang="ja-JP" altLang="en-US" sz="1100" dirty="0">
                <a:latin typeface="Meiryo UI" panose="020B0604030504040204" pitchFamily="50" charset="-128"/>
                <a:ea typeface="Meiryo UI" panose="020B0604030504040204" pitchFamily="50" charset="-128"/>
              </a:rPr>
              <a:t>主要評価項目の</a:t>
            </a:r>
            <a:r>
              <a:rPr lang="en-US" altLang="ja-JP" sz="1100" dirty="0">
                <a:latin typeface="Meiryo UI" panose="020B0604030504040204" pitchFamily="50" charset="-128"/>
                <a:ea typeface="Meiryo UI" panose="020B0604030504040204" pitchFamily="50" charset="-128"/>
              </a:rPr>
              <a:t>FEV1</a:t>
            </a:r>
            <a:r>
              <a:rPr lang="ja-JP" altLang="en-US" sz="1100" dirty="0">
                <a:latin typeface="Meiryo UI" panose="020B0604030504040204" pitchFamily="50" charset="-128"/>
                <a:ea typeface="Meiryo UI" panose="020B0604030504040204" pitchFamily="50" charset="-128"/>
              </a:rPr>
              <a:t>測定（及び気道可逆性試験）が規定時間内（午前</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時～</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時）に完了しない</a:t>
            </a:r>
            <a:endParaRPr lang="en-US" altLang="ja-JP" sz="1100" dirty="0">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→プロセスマップに則った進捗状況を可視化して予防！</a:t>
            </a:r>
            <a:endParaRPr lang="en-US" altLang="ja-JP" sz="1100" b="1" dirty="0">
              <a:solidFill>
                <a:srgbClr val="FF0000"/>
              </a:solidFill>
              <a:latin typeface="Meiryo UI" panose="020B0604030504040204" pitchFamily="50" charset="-128"/>
              <a:ea typeface="Meiryo UI" panose="020B0604030504040204" pitchFamily="50" charset="-128"/>
            </a:endParaRPr>
          </a:p>
        </p:txBody>
      </p:sp>
      <p:sp>
        <p:nvSpPr>
          <p:cNvPr id="12" name="四角形吹き出し 11"/>
          <p:cNvSpPr/>
          <p:nvPr/>
        </p:nvSpPr>
        <p:spPr>
          <a:xfrm>
            <a:off x="4896326" y="1546527"/>
            <a:ext cx="1800200" cy="976828"/>
          </a:xfrm>
          <a:prstGeom prst="wedgeRectCallout">
            <a:avLst>
              <a:gd name="adj1" fmla="val -265565"/>
              <a:gd name="adj2" fmla="val 102428"/>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中等度のリスクシナリオ</a:t>
            </a:r>
            <a:r>
              <a:rPr lang="en-US" altLang="ja-JP" sz="1100" dirty="0">
                <a:latin typeface="Meiryo UI" panose="020B0604030504040204" pitchFamily="50" charset="-128"/>
                <a:ea typeface="Meiryo UI" panose="020B0604030504040204" pitchFamily="50" charset="-128"/>
              </a:rPr>
              <a:t>2】</a:t>
            </a:r>
          </a:p>
          <a:p>
            <a:r>
              <a:rPr lang="en-US" altLang="ja-JP" sz="1100" dirty="0">
                <a:latin typeface="Meiryo UI" panose="020B0604030504040204" pitchFamily="50" charset="-128"/>
                <a:ea typeface="Meiryo UI" panose="020B0604030504040204" pitchFamily="50" charset="-128"/>
              </a:rPr>
              <a:t>QOL</a:t>
            </a:r>
            <a:r>
              <a:rPr lang="ja-JP" altLang="en-US" sz="1100" dirty="0">
                <a:latin typeface="Meiryo UI" panose="020B0604030504040204" pitchFamily="50" charset="-128"/>
                <a:ea typeface="Meiryo UI" panose="020B0604030504040204" pitchFamily="50" charset="-128"/>
              </a:rPr>
              <a:t>を欠測する、あるいは実施タイミングを誤る</a:t>
            </a:r>
            <a:endParaRPr lang="en-US" altLang="ja-JP" sz="1100" dirty="0">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→プロセスマップに則った進捗状況を可視化して予防！</a:t>
            </a:r>
            <a:endParaRPr lang="en-US" altLang="ja-JP" sz="1100" b="1" dirty="0">
              <a:solidFill>
                <a:srgbClr val="FF0000"/>
              </a:solidFill>
              <a:latin typeface="Meiryo UI" panose="020B0604030504040204" pitchFamily="50" charset="-128"/>
              <a:ea typeface="Meiryo UI" panose="020B0604030504040204" pitchFamily="50" charset="-128"/>
            </a:endParaRPr>
          </a:p>
        </p:txBody>
      </p:sp>
      <p:sp>
        <p:nvSpPr>
          <p:cNvPr id="15" name="四角形吹き出し 14"/>
          <p:cNvSpPr/>
          <p:nvPr/>
        </p:nvSpPr>
        <p:spPr>
          <a:xfrm>
            <a:off x="6814430" y="1403342"/>
            <a:ext cx="2182893" cy="976828"/>
          </a:xfrm>
          <a:prstGeom prst="wedgeRectCallout">
            <a:avLst>
              <a:gd name="adj1" fmla="val -65056"/>
              <a:gd name="adj2" fmla="val 150001"/>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中等度のリスクシナリオ</a:t>
            </a:r>
            <a:r>
              <a:rPr lang="en-US" altLang="ja-JP" sz="1100" dirty="0">
                <a:latin typeface="Meiryo UI" panose="020B0604030504040204" pitchFamily="50" charset="-128"/>
                <a:ea typeface="Meiryo UI" panose="020B0604030504040204" pitchFamily="50" charset="-128"/>
              </a:rPr>
              <a:t>1】</a:t>
            </a:r>
          </a:p>
          <a:p>
            <a:r>
              <a:rPr lang="ja-JP" altLang="en-US" sz="1100" dirty="0">
                <a:latin typeface="Meiryo UI" panose="020B0604030504040204" pitchFamily="50" charset="-128"/>
                <a:ea typeface="Meiryo UI" panose="020B0604030504040204" pitchFamily="50" charset="-128"/>
              </a:rPr>
              <a:t>喀痰検査が原因で喘息症状が重度急性増悪する</a:t>
            </a:r>
          </a:p>
          <a:p>
            <a:r>
              <a:rPr lang="ja-JP" altLang="en-US" sz="1100" b="1" dirty="0">
                <a:solidFill>
                  <a:srgbClr val="FF0000"/>
                </a:solidFill>
                <a:latin typeface="Meiryo UI" panose="020B0604030504040204" pitchFamily="50" charset="-128"/>
                <a:ea typeface="Meiryo UI" panose="020B0604030504040204" pitchFamily="50" charset="-128"/>
              </a:rPr>
              <a:t>→</a:t>
            </a:r>
            <a:r>
              <a:rPr lang="en-US" altLang="ja-JP" sz="1100" b="1" dirty="0">
                <a:solidFill>
                  <a:srgbClr val="FF0000"/>
                </a:solidFill>
                <a:latin typeface="Meiryo UI" panose="020B0604030504040204" pitchFamily="50" charset="-128"/>
                <a:ea typeface="Meiryo UI" panose="020B0604030504040204" pitchFamily="50" charset="-128"/>
              </a:rPr>
              <a:t>To</a:t>
            </a:r>
            <a:r>
              <a:rPr lang="ja-JP" altLang="en-US" sz="1100" b="1" dirty="0">
                <a:solidFill>
                  <a:srgbClr val="FF0000"/>
                </a:solidFill>
                <a:latin typeface="Meiryo UI" panose="020B0604030504040204" pitchFamily="50" charset="-128"/>
                <a:ea typeface="Meiryo UI" panose="020B0604030504040204" pitchFamily="50" charset="-128"/>
              </a:rPr>
              <a:t> </a:t>
            </a:r>
            <a:r>
              <a:rPr lang="en-US" altLang="ja-JP" sz="1100" b="1" dirty="0">
                <a:solidFill>
                  <a:srgbClr val="FF0000"/>
                </a:solidFill>
                <a:latin typeface="Meiryo UI" panose="020B0604030504040204" pitchFamily="50" charset="-128"/>
                <a:ea typeface="Meiryo UI" panose="020B0604030504040204" pitchFamily="50" charset="-128"/>
              </a:rPr>
              <a:t>Do List</a:t>
            </a:r>
            <a:r>
              <a:rPr lang="ja-JP" altLang="en-US" sz="1100" b="1" dirty="0">
                <a:solidFill>
                  <a:srgbClr val="FF0000"/>
                </a:solidFill>
                <a:latin typeface="Meiryo UI" panose="020B0604030504040204" pitchFamily="50" charset="-128"/>
                <a:ea typeface="Meiryo UI" panose="020B0604030504040204" pitchFamily="50" charset="-128"/>
              </a:rPr>
              <a:t>で重要な留意点を明示し、被験者の安全性を確保！</a:t>
            </a:r>
            <a:endParaRPr lang="en-US" altLang="ja-JP" sz="1100" b="1" dirty="0">
              <a:solidFill>
                <a:srgbClr val="FF0000"/>
              </a:solidFill>
              <a:latin typeface="Meiryo UI" panose="020B0604030504040204" pitchFamily="50" charset="-128"/>
              <a:ea typeface="Meiryo UI" panose="020B0604030504040204" pitchFamily="50" charset="-128"/>
            </a:endParaRPr>
          </a:p>
        </p:txBody>
      </p:sp>
      <p:sp>
        <p:nvSpPr>
          <p:cNvPr id="13" name="四角形吹き出し 3">
            <a:extLst>
              <a:ext uri="{FF2B5EF4-FFF2-40B4-BE49-F238E27FC236}">
                <a16:creationId xmlns:a16="http://schemas.microsoft.com/office/drawing/2014/main" id="{A4F4EED9-ABF3-4571-84D0-835D968EEECB}"/>
              </a:ext>
            </a:extLst>
          </p:cNvPr>
          <p:cNvSpPr/>
          <p:nvPr/>
        </p:nvSpPr>
        <p:spPr>
          <a:xfrm>
            <a:off x="4395729" y="327260"/>
            <a:ext cx="4601593" cy="864096"/>
          </a:xfrm>
          <a:prstGeom prst="wedgeRectCallout">
            <a:avLst>
              <a:gd name="adj1" fmla="val -53558"/>
              <a:gd name="adj2" fmla="val -31562"/>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ステップ❷❸で構築した担当試験におけるリスク</a:t>
            </a:r>
            <a:r>
              <a:rPr lang="ja-JP" altLang="en-US" dirty="0" smtClean="0">
                <a:latin typeface="Meiryo UI" panose="020B0604030504040204" pitchFamily="50" charset="-128"/>
                <a:ea typeface="Meiryo UI" panose="020B0604030504040204" pitchFamily="50" charset="-128"/>
              </a:rPr>
              <a:t>軽減</a:t>
            </a:r>
            <a:r>
              <a:rPr lang="ja-JP" altLang="en-US" dirty="0">
                <a:latin typeface="Meiryo UI" panose="020B0604030504040204" pitchFamily="50" charset="-128"/>
                <a:ea typeface="Meiryo UI" panose="020B0604030504040204" pitchFamily="50" charset="-128"/>
              </a:rPr>
              <a:t>策</a:t>
            </a:r>
            <a:r>
              <a:rPr lang="ja-JP" altLang="en-US" dirty="0" smtClean="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軽減対象のリスクと紐づけて示す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836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a:xfrm>
            <a:off x="288681" y="189805"/>
            <a:ext cx="7141482" cy="584775"/>
          </a:xfrm>
        </p:spPr>
        <p:txBody>
          <a:bodyPr/>
          <a:lstStyle/>
          <a:p>
            <a:r>
              <a:rPr lang="ja-JP" altLang="en-US" sz="3200" dirty="0">
                <a:latin typeface="Meiryo UI" panose="020B0604030504040204" pitchFamily="50" charset="-128"/>
                <a:ea typeface="Meiryo UI" panose="020B0604030504040204" pitchFamily="50" charset="-128"/>
              </a:rPr>
              <a:t>本説明会参加者一覧＆連絡先</a:t>
            </a:r>
            <a:endParaRPr kumimoji="1" lang="ja-JP" altLang="en-US" sz="3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6612338-871C-4EE5-8557-D4C5C45B2A0F}"/>
              </a:ext>
            </a:extLst>
          </p:cNvPr>
          <p:cNvSpPr/>
          <p:nvPr/>
        </p:nvSpPr>
        <p:spPr>
          <a:xfrm>
            <a:off x="324042" y="1196752"/>
            <a:ext cx="8208398" cy="2677656"/>
          </a:xfrm>
          <a:prstGeom prst="rect">
            <a:avLst/>
          </a:prstGeom>
        </p:spPr>
        <p:txBody>
          <a:bodyPr wrap="square">
            <a:spAutoFit/>
          </a:bodyPr>
          <a:lstStyle/>
          <a:p>
            <a:pPr marL="457200" indent="-457200">
              <a:lnSpc>
                <a:spcPct val="120000"/>
              </a:lnSpc>
              <a:buFont typeface="Wingdings" panose="05000000000000000000" pitchFamily="2" charset="2"/>
              <a:buChar char="u"/>
            </a:pPr>
            <a:r>
              <a:rPr lang="ja-JP" altLang="en-US" sz="2000" dirty="0">
                <a:latin typeface="Meiryo UI" panose="020B0604030504040204" pitchFamily="50" charset="-128"/>
                <a:ea typeface="Meiryo UI" panose="020B0604030504040204" pitchFamily="50" charset="-128"/>
              </a:rPr>
              <a:t>プロセス管理リーダー：○○さん</a:t>
            </a:r>
            <a:endParaRPr lang="en-US" altLang="ja-JP" sz="2000" dirty="0">
              <a:latin typeface="Meiryo UI" panose="020B0604030504040204" pitchFamily="50" charset="-128"/>
              <a:ea typeface="Meiryo UI" panose="020B0604030504040204" pitchFamily="50" charset="-128"/>
            </a:endParaRPr>
          </a:p>
          <a:p>
            <a:pPr marL="457200" indent="-457200">
              <a:lnSpc>
                <a:spcPct val="120000"/>
              </a:lnSpc>
              <a:buFont typeface="Wingdings" panose="05000000000000000000" pitchFamily="2" charset="2"/>
              <a:buChar char="u"/>
            </a:pPr>
            <a:r>
              <a:rPr lang="ja-JP" altLang="en-US" sz="2000" dirty="0">
                <a:latin typeface="Meiryo UI" panose="020B0604030504040204" pitchFamily="50" charset="-128"/>
                <a:ea typeface="Meiryo UI" panose="020B0604030504040204" pitchFamily="50" charset="-128"/>
              </a:rPr>
              <a:t>説明者：○○さん</a:t>
            </a:r>
            <a:endParaRPr lang="en-US" altLang="ja-JP" sz="2000" dirty="0">
              <a:latin typeface="Meiryo UI" panose="020B0604030504040204" pitchFamily="50" charset="-128"/>
              <a:ea typeface="Meiryo UI" panose="020B0604030504040204" pitchFamily="50" charset="-128"/>
            </a:endParaRPr>
          </a:p>
          <a:p>
            <a:pPr marL="457200" indent="-457200">
              <a:lnSpc>
                <a:spcPct val="120000"/>
              </a:lnSpc>
              <a:buFont typeface="Wingdings" panose="05000000000000000000" pitchFamily="2" charset="2"/>
              <a:buChar char="u"/>
            </a:pPr>
            <a:r>
              <a:rPr lang="ja-JP" altLang="en-US" sz="2000" dirty="0">
                <a:latin typeface="Meiryo UI" panose="020B0604030504040204" pitchFamily="50" charset="-128"/>
                <a:ea typeface="Meiryo UI" panose="020B0604030504040204" pitchFamily="50" charset="-128"/>
              </a:rPr>
              <a:t>参加者：</a:t>
            </a:r>
            <a:endParaRPr lang="en-US" altLang="ja-JP" sz="2000" dirty="0">
              <a:latin typeface="Meiryo UI" panose="020B0604030504040204" pitchFamily="50" charset="-128"/>
              <a:ea typeface="Meiryo UI" panose="020B0604030504040204" pitchFamily="50" charset="-128"/>
            </a:endParaRPr>
          </a:p>
          <a:p>
            <a:pPr marL="914400" lvl="1" indent="-457200">
              <a:lnSpc>
                <a:spcPct val="120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部署名・科名</a:t>
            </a:r>
            <a:r>
              <a:rPr lang="ja-JP" altLang="en-US" sz="2000" dirty="0">
                <a:latin typeface="Meiryo UI" panose="020B0604030504040204" pitchFamily="50" charset="-128"/>
                <a:ea typeface="Meiryo UI" panose="020B0604030504040204" pitchFamily="50" charset="-128"/>
                <a:sym typeface="Wingdings" panose="05000000000000000000" pitchFamily="2" charset="2"/>
              </a:rPr>
              <a:t>：●●科</a:t>
            </a:r>
            <a:endParaRPr lang="en-US" altLang="ja-JP" sz="2000" dirty="0">
              <a:latin typeface="Meiryo UI" panose="020B0604030504040204" pitchFamily="50" charset="-128"/>
              <a:ea typeface="Meiryo UI" panose="020B0604030504040204" pitchFamily="50" charset="-128"/>
            </a:endParaRPr>
          </a:p>
          <a:p>
            <a:pPr marL="1371600" lvl="2" indent="-457200">
              <a:lnSpc>
                <a:spcPct val="120000"/>
              </a:lnSpc>
              <a:buFont typeface="Arial" panose="020B0604020202020204" pitchFamily="34" charset="0"/>
              <a:buChar char="•"/>
            </a:pPr>
            <a:r>
              <a:rPr lang="en-US" altLang="ja-JP" sz="2000" dirty="0">
                <a:latin typeface="Meiryo UI" panose="020B0604030504040204" pitchFamily="50" charset="-128"/>
                <a:ea typeface="Meiryo UI" panose="020B0604030504040204" pitchFamily="50" charset="-128"/>
              </a:rPr>
              <a:t>A</a:t>
            </a:r>
            <a:r>
              <a:rPr lang="ja-JP" altLang="en-US" sz="2000" dirty="0" err="1">
                <a:latin typeface="Meiryo UI" panose="020B0604030504040204" pitchFamily="50" charset="-128"/>
                <a:ea typeface="Meiryo UI" panose="020B0604030504040204" pitchFamily="50" charset="-128"/>
              </a:rPr>
              <a:t>さん</a:t>
            </a:r>
            <a:endParaRPr lang="en-US" altLang="ja-JP" sz="2000" dirty="0">
              <a:latin typeface="Meiryo UI" panose="020B0604030504040204" pitchFamily="50" charset="-128"/>
              <a:ea typeface="Meiryo UI" panose="020B0604030504040204" pitchFamily="50" charset="-128"/>
            </a:endParaRPr>
          </a:p>
          <a:p>
            <a:pPr marL="1371600" lvl="2" indent="-457200">
              <a:lnSpc>
                <a:spcPct val="120000"/>
              </a:lnSpc>
              <a:buFont typeface="Arial" panose="020B0604020202020204" pitchFamily="34" charset="0"/>
              <a:buChar char="•"/>
            </a:pPr>
            <a:r>
              <a:rPr lang="en-US" altLang="ja-JP" sz="2000" dirty="0">
                <a:latin typeface="Meiryo UI" panose="020B0604030504040204" pitchFamily="50" charset="-128"/>
                <a:ea typeface="Meiryo UI" panose="020B0604030504040204" pitchFamily="50" charset="-128"/>
              </a:rPr>
              <a:t>B</a:t>
            </a:r>
            <a:r>
              <a:rPr lang="ja-JP" altLang="en-US" sz="2000" dirty="0" err="1">
                <a:latin typeface="Meiryo UI" panose="020B0604030504040204" pitchFamily="50" charset="-128"/>
                <a:ea typeface="Meiryo UI" panose="020B0604030504040204" pitchFamily="50" charset="-128"/>
              </a:rPr>
              <a:t>さん</a:t>
            </a:r>
            <a:endParaRPr lang="en-US" altLang="ja-JP" sz="2000" dirty="0">
              <a:latin typeface="Meiryo UI" panose="020B0604030504040204" pitchFamily="50" charset="-128"/>
              <a:ea typeface="Meiryo UI" panose="020B0604030504040204" pitchFamily="50" charset="-128"/>
            </a:endParaRPr>
          </a:p>
          <a:p>
            <a:pPr marL="1371600" lvl="2" indent="-457200">
              <a:lnSpc>
                <a:spcPct val="120000"/>
              </a:lnSpc>
              <a:buFont typeface="Arial" panose="020B0604020202020204" pitchFamily="34" charset="0"/>
              <a:buChar char="•"/>
            </a:pPr>
            <a:r>
              <a:rPr lang="en-US" altLang="ja-JP" sz="2000" dirty="0">
                <a:latin typeface="Meiryo UI" panose="020B0604030504040204" pitchFamily="50" charset="-128"/>
                <a:ea typeface="Meiryo UI" panose="020B0604030504040204" pitchFamily="50" charset="-128"/>
              </a:rPr>
              <a:t>C</a:t>
            </a:r>
            <a:r>
              <a:rPr lang="ja-JP" altLang="en-US" sz="2000" dirty="0" err="1">
                <a:latin typeface="Meiryo UI" panose="020B0604030504040204" pitchFamily="50" charset="-128"/>
                <a:ea typeface="Meiryo UI" panose="020B0604030504040204" pitchFamily="50" charset="-128"/>
              </a:rPr>
              <a:t>さん</a:t>
            </a:r>
            <a:endParaRPr lang="en-US" altLang="ja-JP" sz="2000" dirty="0">
              <a:latin typeface="Meiryo UI" panose="020B0604030504040204" pitchFamily="50" charset="-128"/>
              <a:ea typeface="Meiryo UI" panose="020B0604030504040204" pitchFamily="50" charset="-128"/>
            </a:endParaRPr>
          </a:p>
        </p:txBody>
      </p:sp>
      <p:sp>
        <p:nvSpPr>
          <p:cNvPr id="4" name="正方形/長方形 3"/>
          <p:cNvSpPr/>
          <p:nvPr/>
        </p:nvSpPr>
        <p:spPr>
          <a:xfrm>
            <a:off x="935853" y="4293096"/>
            <a:ext cx="6984776"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Wingdings" panose="05000000000000000000" pitchFamily="2" charset="2"/>
              <a:buChar char="u"/>
            </a:pPr>
            <a:r>
              <a:rPr kumimoji="1" lang="ja-JP" altLang="en-US" sz="2000" dirty="0"/>
              <a:t>連絡先</a:t>
            </a:r>
            <a:endParaRPr kumimoji="1" lang="en-US" altLang="ja-JP" sz="2000" dirty="0"/>
          </a:p>
          <a:p>
            <a:pPr marL="800100" lvl="1" indent="-342900">
              <a:buFont typeface="Wingdings" panose="05000000000000000000" pitchFamily="2" charset="2"/>
              <a:buChar char="l"/>
            </a:pPr>
            <a:r>
              <a:rPr lang="ja-JP" altLang="en-US" sz="2000" dirty="0"/>
              <a:t>治験協力者（主担当）：</a:t>
            </a:r>
            <a:r>
              <a:rPr lang="en-US" altLang="ja-JP" sz="2000" dirty="0"/>
              <a:t>PHS</a:t>
            </a:r>
            <a:r>
              <a:rPr lang="ja-JP" altLang="en-US" sz="2000" dirty="0"/>
              <a:t>番号○○○○</a:t>
            </a:r>
            <a:endParaRPr lang="en-US" altLang="ja-JP" sz="2000" dirty="0"/>
          </a:p>
        </p:txBody>
      </p:sp>
      <p:sp>
        <p:nvSpPr>
          <p:cNvPr id="5" name="四角形吹き出し 4"/>
          <p:cNvSpPr/>
          <p:nvPr/>
        </p:nvSpPr>
        <p:spPr>
          <a:xfrm>
            <a:off x="4428241" y="1428860"/>
            <a:ext cx="4536504" cy="1496084"/>
          </a:xfrm>
          <a:prstGeom prst="wedgeRectCallout">
            <a:avLst>
              <a:gd name="adj1" fmla="val -57632"/>
              <a:gd name="adj2" fmla="val -98924"/>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プロセスの共有を受けたメンバーを参加者一覧として記録する</a:t>
            </a: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チーム内のプロセス管理リーダーと院内の主担当者の連絡先を明示する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900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15900" y="5013177"/>
            <a:ext cx="8712200" cy="158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Tahoma" pitchFamily="34" charset="0"/>
                <a:ea typeface="ＭＳ Ｐゴシック" pitchFamily="50" charset="-128"/>
              </a:defRPr>
            </a:lvl9pPr>
          </a:lstStyle>
          <a:p>
            <a:pPr algn="ctr" eaLnBrk="1" hangingPunct="1">
              <a:lnSpc>
                <a:spcPct val="120000"/>
              </a:lnSpc>
              <a:defRPr/>
            </a:pPr>
            <a:r>
              <a:rPr lang="ja-JP" altLang="en-US"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実施日時：〇〇年〇月〇日　〇時～〇時</a:t>
            </a:r>
            <a:endParaRPr lang="ja-JP" altLang="en-US"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p:cNvSpPr txBox="1">
            <a:spLocks noChangeArrowheads="1"/>
          </p:cNvSpPr>
          <p:nvPr/>
        </p:nvSpPr>
        <p:spPr bwMode="auto">
          <a:xfrm>
            <a:off x="251619" y="1340768"/>
            <a:ext cx="8640762"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Tahoma" pitchFamily="34" charset="0"/>
                <a:ea typeface="ＭＳ Ｐゴシック" pitchFamily="50" charset="-128"/>
              </a:defRPr>
            </a:lvl9pPr>
          </a:lstStyle>
          <a:p>
            <a:pPr algn="ctr" eaLnBrk="1" hangingPunct="1">
              <a:lnSpc>
                <a:spcPct val="120000"/>
              </a:lnSpc>
              <a:defRPr/>
            </a:pPr>
            <a:r>
              <a:rPr lang="ja-JP" altLang="en-US"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●●会説明資料</a:t>
            </a:r>
            <a:endParaRPr lang="en-US" altLang="ja-JP"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txBox="1">
            <a:spLocks noChangeArrowheads="1"/>
          </p:cNvSpPr>
          <p:nvPr/>
        </p:nvSpPr>
        <p:spPr bwMode="auto">
          <a:xfrm>
            <a:off x="215900" y="2927807"/>
            <a:ext cx="8784877"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Tahoma" pitchFamily="34" charset="0"/>
                <a:ea typeface="ＭＳ Ｐゴシック" pitchFamily="50" charset="-128"/>
              </a:defRPr>
            </a:lvl9pPr>
          </a:lstStyle>
          <a:p>
            <a:pPr algn="ctr" eaLnBrk="1" hangingPunct="1">
              <a:lnSpc>
                <a:spcPct val="120000"/>
              </a:lnSpc>
              <a:defRPr/>
            </a:pP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気管支喘息患者を対象</a:t>
            </a:r>
            <a:r>
              <a:rPr lang="ja-JP" altLang="en-US" sz="28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とした国際多施設共同第</a:t>
            </a:r>
            <a:r>
              <a:rPr lang="en-US" altLang="ja-JP" sz="28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II</a:t>
            </a:r>
            <a:r>
              <a:rPr lang="ja-JP" altLang="en-US" sz="28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相試験 </a:t>
            </a:r>
            <a:endParaRPr lang="en-US" altLang="ja-JP" sz="28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20000"/>
              </a:lnSpc>
              <a:defRPr/>
            </a:pPr>
            <a:r>
              <a:rPr lang="ja-JP" altLang="en-US" sz="28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（用量設定試験）</a:t>
            </a:r>
            <a:endPar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四角形吹き出し 6"/>
          <p:cNvSpPr/>
          <p:nvPr/>
        </p:nvSpPr>
        <p:spPr>
          <a:xfrm>
            <a:off x="221801" y="260348"/>
            <a:ext cx="2664196" cy="1800499"/>
          </a:xfrm>
          <a:prstGeom prst="wedgeRectCallout">
            <a:avLst>
              <a:gd name="adj1" fmla="val 66289"/>
              <a:gd name="adj2" fmla="val 87301"/>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吹き出し</a:t>
            </a:r>
            <a:r>
              <a:rPr lang="en-US" altLang="ja-JP" dirty="0">
                <a:latin typeface="Meiryo UI" panose="020B0604030504040204" pitchFamily="50" charset="-128"/>
                <a:ea typeface="Meiryo UI" panose="020B0604030504040204" pitchFamily="50" charset="-128"/>
              </a:rPr>
              <a:t>】</a:t>
            </a:r>
          </a:p>
          <a:p>
            <a:pPr>
              <a:spcAft>
                <a:spcPts val="600"/>
              </a:spcAft>
            </a:pPr>
            <a:r>
              <a:rPr lang="ja-JP" altLang="en-US" dirty="0">
                <a:latin typeface="Meiryo UI" panose="020B0604030504040204" pitchFamily="50" charset="-128"/>
                <a:ea typeface="Meiryo UI" panose="020B0604030504040204" pitchFamily="50" charset="-128"/>
              </a:rPr>
              <a:t>担当試験の説明資料を作成される際の留意点やポイントを紹介しています</a:t>
            </a:r>
            <a:endParaRPr lang="en-US" altLang="ja-JP" dirty="0">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説明時には削除してご使用ください</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8" name="四角形吹き出し 7"/>
          <p:cNvSpPr/>
          <p:nvPr/>
        </p:nvSpPr>
        <p:spPr>
          <a:xfrm>
            <a:off x="6215284" y="1308727"/>
            <a:ext cx="2664196" cy="1620180"/>
          </a:xfrm>
          <a:prstGeom prst="wedgeRectCallout">
            <a:avLst>
              <a:gd name="adj1" fmla="val -47077"/>
              <a:gd name="adj2" fmla="val 66778"/>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見本として別添</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ケーススタディの事例を基に作成しているため、担当試験の内容に適宜改変した上でご活用ください</a:t>
            </a:r>
          </a:p>
        </p:txBody>
      </p:sp>
    </p:spTree>
    <p:extLst>
      <p:ext uri="{BB962C8B-B14F-4D97-AF65-F5344CB8AC3E}">
        <p14:creationId xmlns:p14="http://schemas.microsoft.com/office/powerpoint/2010/main" val="95107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a:xfrm>
            <a:off x="288681" y="166912"/>
            <a:ext cx="7141482" cy="584775"/>
          </a:xfrm>
        </p:spPr>
        <p:txBody>
          <a:bodyPr/>
          <a:lstStyle/>
          <a:p>
            <a:r>
              <a:rPr lang="ja-JP" altLang="en-US" sz="3200" dirty="0">
                <a:latin typeface="Meiryo UI" panose="020B0604030504040204" pitchFamily="50" charset="-128"/>
                <a:ea typeface="Meiryo UI" panose="020B0604030504040204" pitchFamily="50" charset="-128"/>
              </a:rPr>
              <a:t>議題</a:t>
            </a:r>
            <a:endParaRPr kumimoji="1" lang="ja-JP" altLang="en-US" sz="3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6612338-871C-4EE5-8557-D4C5C45B2A0F}"/>
              </a:ext>
            </a:extLst>
          </p:cNvPr>
          <p:cNvSpPr/>
          <p:nvPr/>
        </p:nvSpPr>
        <p:spPr>
          <a:xfrm>
            <a:off x="324042" y="1196752"/>
            <a:ext cx="8208398" cy="1643527"/>
          </a:xfrm>
          <a:prstGeom prst="rect">
            <a:avLst/>
          </a:prstGeom>
        </p:spPr>
        <p:txBody>
          <a:bodyPr wrap="square">
            <a:spAutoFit/>
          </a:bodyPr>
          <a:lstStyle/>
          <a:p>
            <a:pPr marL="342900" indent="-342900">
              <a:lnSpc>
                <a:spcPct val="120000"/>
              </a:lnSpc>
              <a:buFont typeface="+mj-lt"/>
              <a:buAutoNum type="arabicPeriod"/>
            </a:pPr>
            <a:r>
              <a:rPr lang="ja-JP" altLang="en-US" sz="2800" dirty="0">
                <a:latin typeface="Meiryo UI" panose="020B0604030504040204" pitchFamily="50" charset="-128"/>
                <a:ea typeface="Meiryo UI" panose="020B0604030504040204" pitchFamily="50" charset="-128"/>
              </a:rPr>
              <a:t>プロセス管理について</a:t>
            </a:r>
            <a:endParaRPr lang="en-US" altLang="ja-JP" sz="2800" dirty="0">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2800" dirty="0">
                <a:latin typeface="Meiryo UI" panose="020B0604030504040204" pitchFamily="50" charset="-128"/>
                <a:ea typeface="Meiryo UI" panose="020B0604030504040204" pitchFamily="50" charset="-128"/>
              </a:rPr>
              <a:t>試験概要・重要なプロセス及びデータ</a:t>
            </a:r>
            <a:endParaRPr lang="en-US" altLang="ja-JP" sz="2800" dirty="0">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2800" dirty="0">
                <a:latin typeface="Meiryo UI" panose="020B0604030504040204" pitchFamily="50" charset="-128"/>
                <a:ea typeface="Meiryo UI" panose="020B0604030504040204" pitchFamily="50" charset="-128"/>
              </a:rPr>
              <a:t>リスク及びリスク軽減策として構築したプロセス</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003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a:xfrm>
            <a:off x="288681" y="166912"/>
            <a:ext cx="7141482" cy="584775"/>
          </a:xfrm>
        </p:spPr>
        <p:txBody>
          <a:bodyPr/>
          <a:lstStyle/>
          <a:p>
            <a:r>
              <a:rPr lang="ja-JP" altLang="en-US" sz="3200" dirty="0">
                <a:latin typeface="Meiryo UI" panose="020B0604030504040204" pitchFamily="50" charset="-128"/>
                <a:ea typeface="Meiryo UI" panose="020B0604030504040204" pitchFamily="50" charset="-128"/>
              </a:rPr>
              <a:t>議題</a:t>
            </a:r>
            <a:endParaRPr kumimoji="1" lang="ja-JP" altLang="en-US" sz="3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6612338-871C-4EE5-8557-D4C5C45B2A0F}"/>
              </a:ext>
            </a:extLst>
          </p:cNvPr>
          <p:cNvSpPr/>
          <p:nvPr/>
        </p:nvSpPr>
        <p:spPr>
          <a:xfrm>
            <a:off x="324042" y="1196752"/>
            <a:ext cx="8208398" cy="1643527"/>
          </a:xfrm>
          <a:prstGeom prst="rect">
            <a:avLst/>
          </a:prstGeom>
        </p:spPr>
        <p:txBody>
          <a:bodyPr wrap="square">
            <a:spAutoFit/>
          </a:bodyPr>
          <a:lstStyle/>
          <a:p>
            <a:pPr marL="342900" indent="-342900">
              <a:lnSpc>
                <a:spcPct val="120000"/>
              </a:lnSpc>
              <a:buFont typeface="+mj-lt"/>
              <a:buAutoNum type="arabicPeriod"/>
            </a:pPr>
            <a:r>
              <a:rPr lang="ja-JP" altLang="en-US" sz="2800" dirty="0">
                <a:latin typeface="Meiryo UI" panose="020B0604030504040204" pitchFamily="50" charset="-128"/>
                <a:ea typeface="Meiryo UI" panose="020B0604030504040204" pitchFamily="50" charset="-128"/>
              </a:rPr>
              <a:t>プロセス管理について</a:t>
            </a:r>
            <a:endParaRPr lang="en-US" altLang="ja-JP" sz="2800" dirty="0">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2800" dirty="0">
                <a:solidFill>
                  <a:schemeClr val="bg1">
                    <a:lumMod val="75000"/>
                  </a:schemeClr>
                </a:solidFill>
                <a:latin typeface="Meiryo UI" panose="020B0604030504040204" pitchFamily="50" charset="-128"/>
                <a:ea typeface="Meiryo UI" panose="020B0604030504040204" pitchFamily="50" charset="-128"/>
              </a:rPr>
              <a:t>試験概要・重要なプロセス及びデータ</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2800" dirty="0">
                <a:solidFill>
                  <a:schemeClr val="bg1">
                    <a:lumMod val="75000"/>
                  </a:schemeClr>
                </a:solidFill>
                <a:latin typeface="Meiryo UI" panose="020B0604030504040204" pitchFamily="50" charset="-128"/>
                <a:ea typeface="Meiryo UI" panose="020B0604030504040204" pitchFamily="50" charset="-128"/>
              </a:rPr>
              <a:t>リスク及びリスク軽減策として構築したプロセス</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p:txBody>
      </p:sp>
      <p:sp>
        <p:nvSpPr>
          <p:cNvPr id="4" name="四角形吹き出し 6">
            <a:extLst>
              <a:ext uri="{FF2B5EF4-FFF2-40B4-BE49-F238E27FC236}">
                <a16:creationId xmlns:a16="http://schemas.microsoft.com/office/drawing/2014/main" id="{1D7A717A-727B-444D-A3BB-90BE9FE44C60}"/>
              </a:ext>
            </a:extLst>
          </p:cNvPr>
          <p:cNvSpPr/>
          <p:nvPr/>
        </p:nvSpPr>
        <p:spPr>
          <a:xfrm>
            <a:off x="4860032" y="980728"/>
            <a:ext cx="3816424" cy="1944216"/>
          </a:xfrm>
          <a:prstGeom prst="wedgeRectCallout">
            <a:avLst>
              <a:gd name="adj1" fmla="val -74225"/>
              <a:gd name="adj2" fmla="val -4411"/>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smtClean="0">
                <a:latin typeface="Meiryo UI" panose="020B0604030504040204" pitchFamily="50" charset="-128"/>
                <a:ea typeface="Meiryo UI" panose="020B0604030504040204" pitchFamily="50" charset="-128"/>
              </a:rPr>
              <a:t>ポイント！</a:t>
            </a: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議題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プロセス管理について</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は、プロセス管理の望ましい姿と本説明会の開催目的を説明するためのスライドとなります。試験ごとの変更がなければ、そのままご使用いただくことが可能です。</a:t>
            </a:r>
          </a:p>
        </p:txBody>
      </p:sp>
    </p:spTree>
    <p:extLst>
      <p:ext uri="{BB962C8B-B14F-4D97-AF65-F5344CB8AC3E}">
        <p14:creationId xmlns:p14="http://schemas.microsoft.com/office/powerpoint/2010/main" val="417449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763767" y="1916832"/>
            <a:ext cx="7471689" cy="3621022"/>
          </a:xfrm>
          <a:prstGeom prst="rect">
            <a:avLst/>
          </a:prstGeom>
        </p:spPr>
      </p:pic>
      <p:sp>
        <p:nvSpPr>
          <p:cNvPr id="4" name="正方形/長方形 3"/>
          <p:cNvSpPr/>
          <p:nvPr/>
        </p:nvSpPr>
        <p:spPr>
          <a:xfrm>
            <a:off x="89538" y="5537854"/>
            <a:ext cx="8947036" cy="112646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➊ </a:t>
            </a:r>
            <a:r>
              <a:rPr kumimoji="1" lang="en-US" altLang="ja-JP"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➒ の</a:t>
            </a:r>
            <a:r>
              <a:rPr lang="ja-JP" altLang="en-US" sz="1400" b="1" dirty="0">
                <a:solidFill>
                  <a:srgbClr val="FF0066"/>
                </a:solidFill>
                <a:latin typeface="Meiryo UI" panose="020B0604030504040204" pitchFamily="50" charset="-128"/>
                <a:ea typeface="Meiryo UI" panose="020B0604030504040204" pitchFamily="50" charset="-128"/>
              </a:rPr>
              <a:t>ステップ</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からなるサイクル全体が「最小単位</a:t>
            </a:r>
            <a:r>
              <a:rPr kumimoji="1" lang="en-US" altLang="ja-JP"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パッケージ</a:t>
            </a:r>
            <a:r>
              <a:rPr kumimoji="1" lang="en-US" altLang="ja-JP"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」です。</a:t>
            </a:r>
            <a:endParaRPr kumimoji="1" lang="en-US" altLang="ja-JP"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個々の</a:t>
            </a:r>
            <a:r>
              <a:rPr lang="ja-JP" altLang="en-US" sz="1400" b="1" dirty="0">
                <a:solidFill>
                  <a:srgbClr val="FF0066"/>
                </a:solidFill>
                <a:latin typeface="Meiryo UI" panose="020B0604030504040204" pitchFamily="50" charset="-128"/>
                <a:ea typeface="Meiryo UI" panose="020B0604030504040204" pitchFamily="50" charset="-128"/>
              </a:rPr>
              <a:t>ステップ</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に分解して一部だけ行う</a:t>
            </a:r>
            <a:r>
              <a:rPr lang="ja-JP" altLang="en-US" sz="1400" b="1" dirty="0">
                <a:solidFill>
                  <a:srgbClr val="FF0066"/>
                </a:solidFill>
                <a:latin typeface="Meiryo UI" panose="020B0604030504040204" pitchFamily="50" charset="-128"/>
                <a:ea typeface="Meiryo UI" panose="020B0604030504040204" pitchFamily="50" charset="-128"/>
              </a:rPr>
              <a:t>のではなく、</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各ステップの位置づけを理解した上で、</a:t>
            </a:r>
            <a:endParaRPr kumimoji="1" lang="en-US" altLang="ja-JP"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前後の</a:t>
            </a:r>
            <a:r>
              <a:rPr lang="ja-JP" altLang="en-US" sz="1400" b="1" dirty="0">
                <a:solidFill>
                  <a:srgbClr val="FF0066"/>
                </a:solidFill>
                <a:latin typeface="Meiryo UI" panose="020B0604030504040204" pitchFamily="50" charset="-128"/>
                <a:ea typeface="Meiryo UI" panose="020B0604030504040204" pitchFamily="50" charset="-128"/>
              </a:rPr>
              <a:t>ステップ</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のつながりを意識して運用をすることが重要です。</a:t>
            </a:r>
            <a:endParaRPr kumimoji="1" lang="en-US" altLang="ja-JP"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FF0066"/>
                </a:solidFill>
                <a:effectLst/>
                <a:uLnTx/>
                <a:uFillTx/>
                <a:latin typeface="Meiryo UI" panose="020B0604030504040204" pitchFamily="50" charset="-128"/>
                <a:ea typeface="Meiryo UI" panose="020B0604030504040204" pitchFamily="50" charset="-128"/>
                <a:cs typeface="+mn-cs"/>
              </a:rPr>
              <a:t>パッケー</a:t>
            </a:r>
            <a:r>
              <a:rPr lang="ja-JP" altLang="en-US" sz="1400" b="1" noProof="0" dirty="0" smtClean="0">
                <a:solidFill>
                  <a:srgbClr val="FF0066"/>
                </a:solidFill>
                <a:latin typeface="Meiryo UI" panose="020B0604030504040204" pitchFamily="50" charset="-128"/>
                <a:ea typeface="Meiryo UI" panose="020B0604030504040204" pitchFamily="50" charset="-128"/>
              </a:rPr>
              <a:t>ジ</a:t>
            </a:r>
            <a:r>
              <a:rPr lang="ja-JP" altLang="en-US" sz="1400" b="1" dirty="0">
                <a:solidFill>
                  <a:srgbClr val="FF0066"/>
                </a:solidFill>
                <a:latin typeface="Meiryo UI" panose="020B0604030504040204" pitchFamily="50" charset="-128"/>
                <a:ea typeface="Meiryo UI" panose="020B0604030504040204" pitchFamily="50" charset="-128"/>
              </a:rPr>
              <a:t>として</a:t>
            </a:r>
            <a:r>
              <a:rPr kumimoji="1" lang="ja-JP" altLang="en-US" sz="1400" b="1" i="0" u="none" strike="noStrike" kern="1200" cap="none" spc="0" normalizeH="0" baseline="0" noProof="0" dirty="0" smtClean="0">
                <a:ln>
                  <a:noFill/>
                </a:ln>
                <a:solidFill>
                  <a:srgbClr val="FF0066"/>
                </a:solidFill>
                <a:effectLst/>
                <a:uLnTx/>
                <a:uFillTx/>
                <a:latin typeface="Meiryo UI" panose="020B0604030504040204" pitchFamily="50" charset="-128"/>
                <a:ea typeface="Meiryo UI" panose="020B0604030504040204" pitchFamily="50" charset="-128"/>
                <a:cs typeface="+mn-cs"/>
              </a:rPr>
              <a:t>個々</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の試験や院内治験チームに当てはめて、</a:t>
            </a:r>
            <a:r>
              <a:rPr lang="ja-JP" altLang="en-US" sz="1400" b="1" dirty="0">
                <a:solidFill>
                  <a:srgbClr val="FF0066"/>
                </a:solidFill>
                <a:latin typeface="Meiryo UI" panose="020B0604030504040204" pitchFamily="50" charset="-128"/>
                <a:ea typeface="Meiryo UI" panose="020B0604030504040204" pitchFamily="50" charset="-128"/>
              </a:rPr>
              <a:t>誰でも正しく実行可能な</a:t>
            </a:r>
            <a:r>
              <a:rPr kumimoji="1" lang="ja-JP" altLang="en-US"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rPr>
              <a:t>プロセス管理の枠組みを作ります。</a:t>
            </a:r>
            <a:endParaRPr kumimoji="1" lang="en-US" altLang="ja-JP" sz="1400" b="1" i="0" u="none" strike="noStrike" kern="1200" cap="none" spc="0" normalizeH="0" baseline="0" noProof="0" dirty="0">
              <a:ln>
                <a:noFill/>
              </a:ln>
              <a:solidFill>
                <a:srgbClr val="FF0066"/>
              </a:solidFill>
              <a:effectLst/>
              <a:uLnTx/>
              <a:uFillTx/>
              <a:latin typeface="Meiryo UI" panose="020B0604030504040204" pitchFamily="50" charset="-128"/>
              <a:ea typeface="Meiryo UI" panose="020B0604030504040204" pitchFamily="50" charset="-128"/>
              <a:cs typeface="+mn-cs"/>
            </a:endParaRPr>
          </a:p>
        </p:txBody>
      </p:sp>
      <p:sp>
        <p:nvSpPr>
          <p:cNvPr id="11" name="テキスト プレースホルダー 1"/>
          <p:cNvSpPr>
            <a:spLocks noGrp="1"/>
          </p:cNvSpPr>
          <p:nvPr>
            <p:ph type="body" sz="quarter" idx="13"/>
          </p:nvPr>
        </p:nvSpPr>
        <p:spPr>
          <a:xfrm>
            <a:off x="321663" y="58063"/>
            <a:ext cx="7141482" cy="523220"/>
          </a:xfrm>
        </p:spPr>
        <p:txBody>
          <a:bodyPr/>
          <a:lstStyle/>
          <a:p>
            <a:r>
              <a:rPr lang="ja-JP" altLang="en-US" sz="2800" dirty="0">
                <a:latin typeface="Meiryo UI" panose="020B0604030504040204" pitchFamily="50" charset="-128"/>
                <a:ea typeface="Meiryo UI" panose="020B0604030504040204" pitchFamily="50" charset="-128"/>
              </a:rPr>
              <a:t>プロセス管理の望ましい姿　～</a:t>
            </a:r>
            <a:r>
              <a:rPr lang="en-US" altLang="ja-JP" sz="2800" dirty="0">
                <a:latin typeface="Meiryo UI" panose="020B0604030504040204" pitchFamily="50" charset="-128"/>
                <a:ea typeface="Meiryo UI" panose="020B0604030504040204" pitchFamily="50" charset="-128"/>
              </a:rPr>
              <a:t>9</a:t>
            </a:r>
            <a:r>
              <a:rPr lang="ja-JP" altLang="en-US" sz="2800" dirty="0" err="1">
                <a:latin typeface="Meiryo UI" panose="020B0604030504040204" pitchFamily="50" charset="-128"/>
                <a:ea typeface="Meiryo UI" panose="020B0604030504040204" pitchFamily="50" charset="-128"/>
              </a:rPr>
              <a:t>つの</a:t>
            </a:r>
            <a:r>
              <a:rPr lang="ja-JP" altLang="en-US" sz="2800" dirty="0">
                <a:latin typeface="Meiryo UI" panose="020B0604030504040204" pitchFamily="50" charset="-128"/>
                <a:ea typeface="Meiryo UI" panose="020B0604030504040204" pitchFamily="50" charset="-128"/>
              </a:rPr>
              <a:t>ステップ～</a:t>
            </a:r>
          </a:p>
        </p:txBody>
      </p:sp>
      <p:sp>
        <p:nvSpPr>
          <p:cNvPr id="2" name="思考の吹き出し: 雲形 1">
            <a:extLst>
              <a:ext uri="{FF2B5EF4-FFF2-40B4-BE49-F238E27FC236}">
                <a16:creationId xmlns:a16="http://schemas.microsoft.com/office/drawing/2014/main" id="{7E40CEFD-2F92-4321-87F1-EBE0CF8C91E0}"/>
              </a:ext>
            </a:extLst>
          </p:cNvPr>
          <p:cNvSpPr/>
          <p:nvPr/>
        </p:nvSpPr>
        <p:spPr>
          <a:xfrm>
            <a:off x="57881" y="548680"/>
            <a:ext cx="3002026" cy="1608807"/>
          </a:xfrm>
          <a:prstGeom prst="cloudCallout">
            <a:avLst>
              <a:gd name="adj1" fmla="val 18131"/>
              <a:gd name="adj2" fmla="val 80356"/>
            </a:avLst>
          </a:prstGeom>
          <a:solidFill>
            <a:schemeClr val="bg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2"/>
                </a:solidFill>
                <a:latin typeface="Meiryo UI" panose="020B0604030504040204" pitchFamily="50" charset="-128"/>
                <a:ea typeface="Meiryo UI" panose="020B0604030504040204" pitchFamily="50" charset="-128"/>
              </a:rPr>
              <a:t>【</a:t>
            </a:r>
            <a:r>
              <a:rPr lang="ja-JP" altLang="en-US" sz="1200" dirty="0">
                <a:solidFill>
                  <a:schemeClr val="tx2"/>
                </a:solidFill>
                <a:latin typeface="Meiryo UI" panose="020B0604030504040204" pitchFamily="50" charset="-128"/>
                <a:ea typeface="Meiryo UI" panose="020B0604030504040204" pitchFamily="50" charset="-128"/>
              </a:rPr>
              <a:t>議題</a:t>
            </a:r>
            <a:r>
              <a:rPr lang="en-US" altLang="ja-JP" sz="1200" dirty="0">
                <a:solidFill>
                  <a:schemeClr val="tx2"/>
                </a:solidFill>
                <a:latin typeface="Meiryo UI" panose="020B0604030504040204" pitchFamily="50" charset="-128"/>
                <a:ea typeface="Meiryo UI" panose="020B0604030504040204" pitchFamily="50" charset="-128"/>
              </a:rPr>
              <a:t>2.</a:t>
            </a:r>
            <a:r>
              <a:rPr lang="ja-JP" altLang="en-US" sz="1200" dirty="0">
                <a:solidFill>
                  <a:schemeClr val="tx2"/>
                </a:solidFill>
                <a:latin typeface="Meiryo UI" panose="020B0604030504040204" pitchFamily="50" charset="-128"/>
                <a:ea typeface="Meiryo UI" panose="020B0604030504040204" pitchFamily="50" charset="-128"/>
              </a:rPr>
              <a:t>試験概要・重要なプロセス及びデータ</a:t>
            </a:r>
            <a:r>
              <a:rPr lang="en-US" altLang="ja-JP" sz="1200" dirty="0">
                <a:solidFill>
                  <a:schemeClr val="tx2"/>
                </a:solidFill>
                <a:latin typeface="Meiryo UI" panose="020B0604030504040204" pitchFamily="50" charset="-128"/>
                <a:ea typeface="Meiryo UI" panose="020B0604030504040204" pitchFamily="50" charset="-128"/>
              </a:rPr>
              <a:t>】</a:t>
            </a:r>
          </a:p>
          <a:p>
            <a:r>
              <a:rPr lang="ja-JP" altLang="en-US" sz="1200" dirty="0">
                <a:solidFill>
                  <a:schemeClr val="tx2"/>
                </a:solidFill>
                <a:latin typeface="Meiryo UI" panose="020B0604030504040204" pitchFamily="50" charset="-128"/>
                <a:ea typeface="Meiryo UI" panose="020B0604030504040204" pitchFamily="50" charset="-128"/>
              </a:rPr>
              <a:t>本試験の「重要なプロセス及びデータ」は、対策を講じるべき”重要なリスク”を検討する上でポイントになります</a:t>
            </a:r>
            <a:endParaRPr lang="en-US" altLang="ja-JP" sz="1200" dirty="0">
              <a:solidFill>
                <a:schemeClr val="tx2"/>
              </a:solidFill>
              <a:latin typeface="Meiryo UI" panose="020B0604030504040204" pitchFamily="50" charset="-128"/>
              <a:ea typeface="Meiryo UI" panose="020B0604030504040204" pitchFamily="50" charset="-128"/>
            </a:endParaRPr>
          </a:p>
        </p:txBody>
      </p:sp>
      <p:sp>
        <p:nvSpPr>
          <p:cNvPr id="12" name="思考の吹き出し: 雲形 11">
            <a:extLst>
              <a:ext uri="{FF2B5EF4-FFF2-40B4-BE49-F238E27FC236}">
                <a16:creationId xmlns:a16="http://schemas.microsoft.com/office/drawing/2014/main" id="{90630E19-02FD-415D-AB7B-DCD74C3ADD23}"/>
              </a:ext>
            </a:extLst>
          </p:cNvPr>
          <p:cNvSpPr/>
          <p:nvPr/>
        </p:nvSpPr>
        <p:spPr>
          <a:xfrm>
            <a:off x="3059907" y="628577"/>
            <a:ext cx="2880323" cy="1473880"/>
          </a:xfrm>
          <a:prstGeom prst="cloudCallout">
            <a:avLst>
              <a:gd name="adj1" fmla="val -24054"/>
              <a:gd name="adj2" fmla="val 76209"/>
            </a:avLst>
          </a:prstGeom>
          <a:solidFill>
            <a:schemeClr val="bg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2"/>
                </a:solidFill>
                <a:latin typeface="Meiryo UI" panose="020B0604030504040204" pitchFamily="50" charset="-128"/>
                <a:ea typeface="Meiryo UI" panose="020B0604030504040204" pitchFamily="50" charset="-128"/>
              </a:rPr>
              <a:t>本試験担当の</a:t>
            </a:r>
            <a:r>
              <a:rPr lang="en-US" altLang="ja-JP" sz="1200" dirty="0">
                <a:solidFill>
                  <a:schemeClr val="tx2"/>
                </a:solidFill>
                <a:latin typeface="Meiryo UI" panose="020B0604030504040204" pitchFamily="50" charset="-128"/>
                <a:ea typeface="Meiryo UI" panose="020B0604030504040204" pitchFamily="50" charset="-128"/>
              </a:rPr>
              <a:t>CRC</a:t>
            </a:r>
            <a:r>
              <a:rPr lang="ja-JP" altLang="en-US" sz="1200" dirty="0">
                <a:solidFill>
                  <a:schemeClr val="tx2"/>
                </a:solidFill>
                <a:latin typeface="Meiryo UI" panose="020B0604030504040204" pitchFamily="50" charset="-128"/>
                <a:ea typeface="Meiryo UI" panose="020B0604030504040204" pitchFamily="50" charset="-128"/>
              </a:rPr>
              <a:t>チームを中心に、本試験のリスク評価を実施し、関連部署とすり合わせのうえ、リスク軽減プロセスを構築しました</a:t>
            </a:r>
          </a:p>
        </p:txBody>
      </p:sp>
      <p:sp>
        <p:nvSpPr>
          <p:cNvPr id="13" name="思考の吹き出し: 雲形 12">
            <a:extLst>
              <a:ext uri="{FF2B5EF4-FFF2-40B4-BE49-F238E27FC236}">
                <a16:creationId xmlns:a16="http://schemas.microsoft.com/office/drawing/2014/main" id="{53298A98-F95F-4CF3-90BF-F4B8A36D6CA2}"/>
              </a:ext>
            </a:extLst>
          </p:cNvPr>
          <p:cNvSpPr/>
          <p:nvPr/>
        </p:nvSpPr>
        <p:spPr>
          <a:xfrm>
            <a:off x="5940230" y="322383"/>
            <a:ext cx="3096344" cy="1814279"/>
          </a:xfrm>
          <a:prstGeom prst="cloudCallout">
            <a:avLst>
              <a:gd name="adj1" fmla="val -62529"/>
              <a:gd name="adj2" fmla="val 56597"/>
            </a:avLst>
          </a:prstGeom>
          <a:solidFill>
            <a:schemeClr val="bg1">
              <a:alpha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議題</a:t>
            </a:r>
            <a:r>
              <a:rPr lang="en-US" altLang="ja-JP" sz="1200" dirty="0">
                <a:solidFill>
                  <a:srgbClr val="FF0000"/>
                </a:solidFill>
                <a:latin typeface="Meiryo UI" panose="020B0604030504040204" pitchFamily="50" charset="-128"/>
                <a:ea typeface="Meiryo UI" panose="020B0604030504040204" pitchFamily="50" charset="-128"/>
              </a:rPr>
              <a:t>3.</a:t>
            </a:r>
            <a:r>
              <a:rPr lang="ja-JP" altLang="en-US" sz="1200" dirty="0">
                <a:solidFill>
                  <a:srgbClr val="FF0000"/>
                </a:solidFill>
                <a:latin typeface="Meiryo UI" panose="020B0604030504040204" pitchFamily="50" charset="-128"/>
                <a:ea typeface="Meiryo UI" panose="020B0604030504040204" pitchFamily="50" charset="-128"/>
              </a:rPr>
              <a:t>リスク及びリスク軽減策として構築したプロセス</a:t>
            </a:r>
            <a:r>
              <a:rPr lang="en-US" altLang="ja-JP" sz="1200" dirty="0">
                <a:solidFill>
                  <a:srgbClr val="FF0000"/>
                </a:solidFill>
                <a:latin typeface="Meiryo UI" panose="020B0604030504040204" pitchFamily="50" charset="-128"/>
                <a:ea typeface="Meiryo UI" panose="020B0604030504040204" pitchFamily="50" charset="-128"/>
              </a:rPr>
              <a:t>】</a:t>
            </a:r>
          </a:p>
          <a:p>
            <a:r>
              <a:rPr lang="ja-JP" altLang="en-US" sz="1200" dirty="0">
                <a:solidFill>
                  <a:srgbClr val="FF0000"/>
                </a:solidFill>
                <a:latin typeface="Meiryo UI" panose="020B0604030504040204" pitchFamily="50" charset="-128"/>
                <a:ea typeface="Meiryo UI" panose="020B0604030504040204" pitchFamily="50" charset="-128"/>
              </a:rPr>
              <a:t>構築したリスク</a:t>
            </a:r>
            <a:r>
              <a:rPr lang="ja-JP" altLang="en-US" sz="1200" dirty="0" smtClean="0">
                <a:solidFill>
                  <a:srgbClr val="FF0000"/>
                </a:solidFill>
                <a:latin typeface="Meiryo UI" panose="020B0604030504040204" pitchFamily="50" charset="-128"/>
                <a:ea typeface="Meiryo UI" panose="020B0604030504040204" pitchFamily="50" charset="-128"/>
              </a:rPr>
              <a:t>軽減策の</a:t>
            </a:r>
            <a:r>
              <a:rPr lang="ja-JP" altLang="en-US" sz="1200" dirty="0">
                <a:solidFill>
                  <a:srgbClr val="FF0000"/>
                </a:solidFill>
                <a:latin typeface="Meiryo UI" panose="020B0604030504040204" pitchFamily="50" charset="-128"/>
                <a:ea typeface="Meiryo UI" panose="020B0604030504040204" pitchFamily="50" charset="-128"/>
              </a:rPr>
              <a:t>共有が本日の説明会のメイントピックです</a:t>
            </a:r>
          </a:p>
        </p:txBody>
      </p:sp>
      <p:sp>
        <p:nvSpPr>
          <p:cNvPr id="14" name="楕円 13">
            <a:extLst>
              <a:ext uri="{FF2B5EF4-FFF2-40B4-BE49-F238E27FC236}">
                <a16:creationId xmlns:a16="http://schemas.microsoft.com/office/drawing/2014/main" id="{0819E2BA-115D-450F-A870-EC135CAB04D0}"/>
              </a:ext>
            </a:extLst>
          </p:cNvPr>
          <p:cNvSpPr/>
          <p:nvPr/>
        </p:nvSpPr>
        <p:spPr>
          <a:xfrm>
            <a:off x="4644008" y="2157487"/>
            <a:ext cx="1152128" cy="12011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496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a:xfrm>
            <a:off x="288681" y="166912"/>
            <a:ext cx="7141482" cy="584775"/>
          </a:xfrm>
        </p:spPr>
        <p:txBody>
          <a:bodyPr/>
          <a:lstStyle/>
          <a:p>
            <a:r>
              <a:rPr lang="ja-JP" altLang="en-US" sz="3200" dirty="0">
                <a:latin typeface="Meiryo UI" panose="020B0604030504040204" pitchFamily="50" charset="-128"/>
                <a:ea typeface="Meiryo UI" panose="020B0604030504040204" pitchFamily="50" charset="-128"/>
              </a:rPr>
              <a:t>議題</a:t>
            </a:r>
            <a:endParaRPr kumimoji="1" lang="ja-JP" altLang="en-US" sz="3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6612338-871C-4EE5-8557-D4C5C45B2A0F}"/>
              </a:ext>
            </a:extLst>
          </p:cNvPr>
          <p:cNvSpPr/>
          <p:nvPr/>
        </p:nvSpPr>
        <p:spPr>
          <a:xfrm>
            <a:off x="324042" y="1196752"/>
            <a:ext cx="8208398" cy="1643527"/>
          </a:xfrm>
          <a:prstGeom prst="rect">
            <a:avLst/>
          </a:prstGeom>
        </p:spPr>
        <p:txBody>
          <a:bodyPr wrap="square">
            <a:spAutoFit/>
          </a:bodyPr>
          <a:lstStyle/>
          <a:p>
            <a:pPr marL="342900" indent="-342900">
              <a:lnSpc>
                <a:spcPct val="120000"/>
              </a:lnSpc>
              <a:buFont typeface="+mj-lt"/>
              <a:buAutoNum type="arabicPeriod"/>
            </a:pPr>
            <a:r>
              <a:rPr lang="ja-JP" altLang="en-US" sz="2800" dirty="0">
                <a:solidFill>
                  <a:schemeClr val="bg1">
                    <a:lumMod val="75000"/>
                  </a:schemeClr>
                </a:solidFill>
                <a:latin typeface="Meiryo UI" panose="020B0604030504040204" pitchFamily="50" charset="-128"/>
                <a:ea typeface="Meiryo UI" panose="020B0604030504040204" pitchFamily="50" charset="-128"/>
              </a:rPr>
              <a:t>プロセス管理について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2800" dirty="0">
                <a:latin typeface="Meiryo UI" panose="020B0604030504040204" pitchFamily="50" charset="-128"/>
                <a:ea typeface="Meiryo UI" panose="020B0604030504040204" pitchFamily="50" charset="-128"/>
              </a:rPr>
              <a:t>試験概要・重要なプロセス及びデータ</a:t>
            </a:r>
            <a:endParaRPr lang="en-US" altLang="ja-JP" sz="2800" dirty="0">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2800" dirty="0">
                <a:solidFill>
                  <a:schemeClr val="bg1">
                    <a:lumMod val="75000"/>
                  </a:schemeClr>
                </a:solidFill>
                <a:latin typeface="Meiryo UI" panose="020B0604030504040204" pitchFamily="50" charset="-128"/>
                <a:ea typeface="Meiryo UI" panose="020B0604030504040204" pitchFamily="50" charset="-128"/>
              </a:rPr>
              <a:t>リスク及びリスク軽減策として構築したプロセス</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p:txBody>
      </p:sp>
      <p:sp>
        <p:nvSpPr>
          <p:cNvPr id="5" name="四角形吹き出し 4"/>
          <p:cNvSpPr/>
          <p:nvPr/>
        </p:nvSpPr>
        <p:spPr>
          <a:xfrm>
            <a:off x="2267744" y="3717032"/>
            <a:ext cx="4824536" cy="1224136"/>
          </a:xfrm>
          <a:prstGeom prst="wedgeRectCallout">
            <a:avLst>
              <a:gd name="adj1" fmla="val -45636"/>
              <a:gd name="adj2" fmla="val -171872"/>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対策を講じるべき”重要なリスク”を検討する上で注目した</a:t>
            </a:r>
            <a:r>
              <a:rPr lang="ja-JP" altLang="en-US" b="1" dirty="0">
                <a:latin typeface="Meiryo UI" panose="020B0604030504040204" pitchFamily="50" charset="-128"/>
                <a:ea typeface="Meiryo UI" panose="020B0604030504040204" pitchFamily="50" charset="-128"/>
              </a:rPr>
              <a:t>重要なプロセス及びデータ</a:t>
            </a:r>
            <a:r>
              <a:rPr lang="ja-JP" altLang="en-US" dirty="0">
                <a:latin typeface="Meiryo UI" panose="020B0604030504040204" pitchFamily="50" charset="-128"/>
                <a:ea typeface="Meiryo UI" panose="020B0604030504040204" pitchFamily="50" charset="-128"/>
              </a:rPr>
              <a:t>について、試験概要と併せてスライド</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枚程度で最初に説明する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206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21587674"/>
              </p:ext>
            </p:extLst>
          </p:nvPr>
        </p:nvGraphicFramePr>
        <p:xfrm>
          <a:off x="288681" y="1268760"/>
          <a:ext cx="8568951" cy="3450902"/>
        </p:xfrm>
        <a:graphic>
          <a:graphicData uri="http://schemas.openxmlformats.org/drawingml/2006/table">
            <a:tbl>
              <a:tblPr firstRow="1" bandRow="1">
                <a:tableStyleId>{5C22544A-7EE6-4342-B048-85BDC9FD1C3A}</a:tableStyleId>
              </a:tblPr>
              <a:tblGrid>
                <a:gridCol w="2642094">
                  <a:extLst>
                    <a:ext uri="{9D8B030D-6E8A-4147-A177-3AD203B41FA5}">
                      <a16:colId xmlns:a16="http://schemas.microsoft.com/office/drawing/2014/main" val="3728619118"/>
                    </a:ext>
                  </a:extLst>
                </a:gridCol>
                <a:gridCol w="785487">
                  <a:extLst>
                    <a:ext uri="{9D8B030D-6E8A-4147-A177-3AD203B41FA5}">
                      <a16:colId xmlns:a16="http://schemas.microsoft.com/office/drawing/2014/main" val="3606553836"/>
                    </a:ext>
                  </a:extLst>
                </a:gridCol>
                <a:gridCol w="856895">
                  <a:extLst>
                    <a:ext uri="{9D8B030D-6E8A-4147-A177-3AD203B41FA5}">
                      <a16:colId xmlns:a16="http://schemas.microsoft.com/office/drawing/2014/main" val="1701355145"/>
                    </a:ext>
                  </a:extLst>
                </a:gridCol>
                <a:gridCol w="856895">
                  <a:extLst>
                    <a:ext uri="{9D8B030D-6E8A-4147-A177-3AD203B41FA5}">
                      <a16:colId xmlns:a16="http://schemas.microsoft.com/office/drawing/2014/main" val="2641020864"/>
                    </a:ext>
                  </a:extLst>
                </a:gridCol>
                <a:gridCol w="856895">
                  <a:extLst>
                    <a:ext uri="{9D8B030D-6E8A-4147-A177-3AD203B41FA5}">
                      <a16:colId xmlns:a16="http://schemas.microsoft.com/office/drawing/2014/main" val="274432046"/>
                    </a:ext>
                  </a:extLst>
                </a:gridCol>
                <a:gridCol w="856895">
                  <a:extLst>
                    <a:ext uri="{9D8B030D-6E8A-4147-A177-3AD203B41FA5}">
                      <a16:colId xmlns:a16="http://schemas.microsoft.com/office/drawing/2014/main" val="3598032721"/>
                    </a:ext>
                  </a:extLst>
                </a:gridCol>
                <a:gridCol w="856895">
                  <a:extLst>
                    <a:ext uri="{9D8B030D-6E8A-4147-A177-3AD203B41FA5}">
                      <a16:colId xmlns:a16="http://schemas.microsoft.com/office/drawing/2014/main" val="1196306368"/>
                    </a:ext>
                  </a:extLst>
                </a:gridCol>
                <a:gridCol w="856895">
                  <a:extLst>
                    <a:ext uri="{9D8B030D-6E8A-4147-A177-3AD203B41FA5}">
                      <a16:colId xmlns:a16="http://schemas.microsoft.com/office/drawing/2014/main" val="3928010527"/>
                    </a:ext>
                  </a:extLst>
                </a:gridCol>
              </a:tblGrid>
              <a:tr h="288032">
                <a:tc>
                  <a:txBody>
                    <a:bodyPr/>
                    <a:lstStyle/>
                    <a:p>
                      <a:pPr algn="ctr"/>
                      <a:r>
                        <a:rPr kumimoji="1" lang="ja-JP" altLang="en-US" sz="1200" dirty="0" smtClean="0">
                          <a:latin typeface="Meiryo UI" panose="020B0604030504040204" pitchFamily="50" charset="-128"/>
                          <a:ea typeface="Meiryo UI" panose="020B0604030504040204" pitchFamily="50" charset="-128"/>
                        </a:rPr>
                        <a:t>来院時の実施</a:t>
                      </a:r>
                      <a:r>
                        <a:rPr kumimoji="1" lang="ja-JP" altLang="en-US" sz="1200" dirty="0">
                          <a:latin typeface="Meiryo UI" panose="020B0604030504040204" pitchFamily="50" charset="-128"/>
                          <a:ea typeface="Meiryo UI" panose="020B0604030504040204" pitchFamily="50" charset="-128"/>
                        </a:rPr>
                        <a:t>項目</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Week 0</a:t>
                      </a: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Week 1</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Week 2</a:t>
                      </a: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Week</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4</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Week12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中止</a:t>
                      </a:r>
                      <a:r>
                        <a:rPr kumimoji="1" lang="ja-JP" altLang="en-US" sz="1200" dirty="0" smtClean="0">
                          <a:latin typeface="Meiryo UI" panose="020B0604030504040204" pitchFamily="50" charset="-128"/>
                          <a:ea typeface="Meiryo UI" panose="020B0604030504040204" pitchFamily="50" charset="-128"/>
                        </a:rPr>
                        <a:t>時</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71471737"/>
                  </a:ext>
                </a:extLst>
              </a:tr>
              <a:tr h="320950">
                <a:tc>
                  <a:txBody>
                    <a:bodyPr/>
                    <a:lstStyle/>
                    <a:p>
                      <a:r>
                        <a:rPr kumimoji="1" lang="en-US" altLang="ja-JP" sz="1200" dirty="0">
                          <a:latin typeface="Meiryo UI" panose="020B0604030504040204" pitchFamily="50" charset="-128"/>
                          <a:ea typeface="Meiryo UI" panose="020B0604030504040204" pitchFamily="50" charset="-128"/>
                        </a:rPr>
                        <a:t>QOL </a:t>
                      </a:r>
                      <a:r>
                        <a:rPr kumimoji="1" lang="ja-JP" altLang="en-US" sz="1100" dirty="0">
                          <a:latin typeface="Meiryo UI" panose="020B0604030504040204" pitchFamily="50" charset="-128"/>
                          <a:ea typeface="Meiryo UI" panose="020B0604030504040204" pitchFamily="50" charset="-128"/>
                        </a:rPr>
                        <a:t>アンケート</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4026616996"/>
                  </a:ext>
                </a:extLst>
              </a:tr>
              <a:tr h="320950">
                <a:tc>
                  <a:txBody>
                    <a:bodyPr/>
                    <a:lstStyle/>
                    <a:p>
                      <a:r>
                        <a:rPr kumimoji="1" lang="ja-JP" altLang="en-US" sz="1200" dirty="0">
                          <a:latin typeface="Meiryo UI" panose="020B0604030504040204" pitchFamily="50" charset="-128"/>
                          <a:ea typeface="Meiryo UI" panose="020B0604030504040204" pitchFamily="50" charset="-128"/>
                        </a:rPr>
                        <a:t>診察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895865500"/>
                  </a:ext>
                </a:extLst>
              </a:tr>
              <a:tr h="320950">
                <a:tc>
                  <a:txBody>
                    <a:bodyPr/>
                    <a:lstStyle/>
                    <a:p>
                      <a:r>
                        <a:rPr kumimoji="1" lang="ja-JP" altLang="en-US" sz="1100" dirty="0">
                          <a:latin typeface="Meiryo UI" panose="020B0604030504040204" pitchFamily="50" charset="-128"/>
                          <a:ea typeface="Meiryo UI" panose="020B0604030504040204" pitchFamily="50" charset="-128"/>
                        </a:rPr>
                        <a:t>バイタルサイン測定</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661250937"/>
                  </a:ext>
                </a:extLst>
              </a:tr>
              <a:tr h="261286">
                <a:tc>
                  <a:txBody>
                    <a:bodyPr/>
                    <a:lstStyle/>
                    <a:p>
                      <a:r>
                        <a:rPr kumimoji="1" lang="ja-JP" altLang="en-US" sz="1100" dirty="0">
                          <a:latin typeface="Meiryo UI" panose="020B0604030504040204" pitchFamily="50" charset="-128"/>
                          <a:ea typeface="Meiryo UI" panose="020B0604030504040204" pitchFamily="50" charset="-128"/>
                        </a:rPr>
                        <a:t>安全性臨床検査（血液、尿検体の採取）</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650040608"/>
                  </a:ext>
                </a:extLst>
              </a:tr>
              <a:tr h="320950">
                <a:tc>
                  <a:txBody>
                    <a:bodyPr/>
                    <a:lstStyle/>
                    <a:p>
                      <a:r>
                        <a:rPr kumimoji="1" lang="en-US" altLang="ja-JP" sz="1200" dirty="0">
                          <a:latin typeface="Meiryo UI" panose="020B0604030504040204" pitchFamily="50" charset="-128"/>
                          <a:ea typeface="Meiryo UI" panose="020B0604030504040204" pitchFamily="50" charset="-128"/>
                        </a:rPr>
                        <a:t>FEV</a:t>
                      </a:r>
                      <a:r>
                        <a:rPr kumimoji="1" lang="en-US" altLang="ja-JP" sz="1200" baseline="-250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測定</a:t>
                      </a:r>
                      <a:r>
                        <a:rPr kumimoji="1" lang="en-US" altLang="ja-JP" sz="1100" baseline="30000" dirty="0">
                          <a:latin typeface="Meiryo UI" panose="020B0604030504040204" pitchFamily="50" charset="-128"/>
                          <a:ea typeface="Meiryo UI" panose="020B0604030504040204" pitchFamily="50" charset="-128"/>
                        </a:rPr>
                        <a:t>*1,2,3</a:t>
                      </a:r>
                      <a:endParaRPr kumimoji="1" lang="ja-JP" altLang="en-US" sz="1200" baseline="300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4244106257"/>
                  </a:ext>
                </a:extLst>
              </a:tr>
              <a:tr h="320950">
                <a:tc>
                  <a:txBody>
                    <a:bodyPr/>
                    <a:lstStyle/>
                    <a:p>
                      <a:r>
                        <a:rPr kumimoji="1" lang="ja-JP" altLang="en-US" sz="1100" dirty="0">
                          <a:latin typeface="Meiryo UI" panose="020B0604030504040204" pitchFamily="50" charset="-128"/>
                          <a:ea typeface="Meiryo UI" panose="020B0604030504040204" pitchFamily="50" charset="-128"/>
                        </a:rPr>
                        <a:t>（該当する場合）気道可逆性試験</a:t>
                      </a:r>
                      <a:r>
                        <a:rPr kumimoji="1" lang="en-US" altLang="ja-JP" sz="1100" strike="noStrike" baseline="30000" dirty="0">
                          <a:latin typeface="Meiryo UI" panose="020B0604030504040204" pitchFamily="50" charset="-128"/>
                          <a:ea typeface="Meiryo UI" panose="020B0604030504040204" pitchFamily="50" charset="-128"/>
                        </a:rPr>
                        <a:t>*2,4</a:t>
                      </a:r>
                      <a:endParaRPr kumimoji="1" lang="ja-JP" altLang="en-US" sz="1100" strike="noStrike" baseline="300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631279827"/>
                  </a:ext>
                </a:extLst>
              </a:tr>
              <a:tr h="320950">
                <a:tc>
                  <a:txBody>
                    <a:bodyPr/>
                    <a:lstStyle/>
                    <a:p>
                      <a:r>
                        <a:rPr kumimoji="1" lang="ja-JP" altLang="en-US" sz="1100" dirty="0">
                          <a:latin typeface="Meiryo UI" panose="020B0604030504040204" pitchFamily="50" charset="-128"/>
                          <a:ea typeface="Meiryo UI" panose="020B0604030504040204" pitchFamily="50" charset="-128"/>
                        </a:rPr>
                        <a:t>治験薬内服</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7807361"/>
                  </a:ext>
                </a:extLst>
              </a:tr>
              <a:tr h="320950">
                <a:tc>
                  <a:txBody>
                    <a:bodyPr/>
                    <a:lstStyle/>
                    <a:p>
                      <a:r>
                        <a:rPr kumimoji="1" lang="zh-TW" altLang="en-US" sz="1100" dirty="0">
                          <a:latin typeface="Meiryo UI" panose="020B0604030504040204" pitchFamily="50" charset="-128"/>
                          <a:ea typeface="Meiryo UI" panose="020B0604030504040204" pitchFamily="50" charset="-128"/>
                        </a:rPr>
                        <a:t>喀痰採取</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607937704"/>
                  </a:ext>
                </a:extLst>
              </a:tr>
              <a:tr h="320950">
                <a:tc>
                  <a:txBody>
                    <a:bodyPr/>
                    <a:lstStyle/>
                    <a:p>
                      <a:r>
                        <a:rPr kumimoji="1" lang="en-US" altLang="zh-TW" sz="1100" dirty="0">
                          <a:latin typeface="Meiryo UI" panose="020B0604030504040204" pitchFamily="50" charset="-128"/>
                          <a:ea typeface="Meiryo UI" panose="020B0604030504040204" pitchFamily="50" charset="-128"/>
                        </a:rPr>
                        <a:t>PK</a:t>
                      </a:r>
                      <a:r>
                        <a:rPr kumimoji="1" lang="zh-TW" altLang="en-US" sz="1100" dirty="0">
                          <a:latin typeface="Meiryo UI" panose="020B0604030504040204" pitchFamily="50" charset="-128"/>
                          <a:ea typeface="Meiryo UI" panose="020B0604030504040204" pitchFamily="50" charset="-128"/>
                        </a:rPr>
                        <a:t>検体採取</a:t>
                      </a:r>
                      <a:r>
                        <a:rPr kumimoji="1" lang="en-US" altLang="zh-TW" sz="1100" baseline="30000" dirty="0">
                          <a:latin typeface="Meiryo UI" panose="020B0604030504040204" pitchFamily="50" charset="-128"/>
                          <a:ea typeface="Meiryo UI" panose="020B0604030504040204" pitchFamily="50" charset="-128"/>
                        </a:rPr>
                        <a:t>*5</a:t>
                      </a:r>
                      <a:endParaRPr kumimoji="1" lang="ja-JP" altLang="en-US" sz="1100" baseline="300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807952420"/>
                  </a:ext>
                </a:extLst>
              </a:tr>
              <a:tr h="320950">
                <a:tc>
                  <a:txBody>
                    <a:bodyPr/>
                    <a:lstStyle/>
                    <a:p>
                      <a:r>
                        <a:rPr kumimoji="1" lang="ja-JP" altLang="en-US" sz="1100" dirty="0">
                          <a:latin typeface="Meiryo UI" panose="020B0604030504040204" pitchFamily="50" charset="-128"/>
                          <a:ea typeface="Meiryo UI" panose="020B0604030504040204" pitchFamily="50" charset="-128"/>
                        </a:rPr>
                        <a:t>被験者への機器使用方法指導</a:t>
                      </a:r>
                      <a:r>
                        <a:rPr kumimoji="1" lang="en-US" altLang="ja-JP" sz="1100" baseline="30000" dirty="0">
                          <a:latin typeface="Meiryo UI" panose="020B0604030504040204" pitchFamily="50" charset="-128"/>
                          <a:ea typeface="Meiryo UI" panose="020B0604030504040204" pitchFamily="50" charset="-128"/>
                        </a:rPr>
                        <a:t>*6</a:t>
                      </a:r>
                      <a:endParaRPr kumimoji="1" lang="ja-JP" altLang="en-US" sz="1100" baseline="300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013393810"/>
                  </a:ext>
                </a:extLst>
              </a:tr>
            </a:tbl>
          </a:graphicData>
        </a:graphic>
      </p:graphicFrame>
      <p:sp>
        <p:nvSpPr>
          <p:cNvPr id="4" name="テキスト ボックス 3"/>
          <p:cNvSpPr txBox="1"/>
          <p:nvPr/>
        </p:nvSpPr>
        <p:spPr>
          <a:xfrm>
            <a:off x="460446" y="5014935"/>
            <a:ext cx="8640960" cy="178510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　：　</a:t>
            </a:r>
            <a:r>
              <a:rPr lang="ja-JP" altLang="en-US" sz="1100" dirty="0">
                <a:latin typeface="Meiryo UI" panose="020B0604030504040204" pitchFamily="50" charset="-128"/>
                <a:ea typeface="Meiryo UI" panose="020B0604030504040204" pitchFamily="50" charset="-128"/>
              </a:rPr>
              <a:t>治験依頼者搬入機器（スパイロメーター）を使用すること</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　：　</a:t>
            </a:r>
            <a:r>
              <a:rPr lang="ja-JP" altLang="en-US" sz="1100" dirty="0">
                <a:latin typeface="Meiryo UI" panose="020B0604030504040204" pitchFamily="50" charset="-128"/>
                <a:ea typeface="Meiryo UI" panose="020B0604030504040204" pitchFamily="50" charset="-128"/>
              </a:rPr>
              <a:t>測定は午前</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時～</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時の間に実施すること</a:t>
            </a:r>
            <a:endParaRPr kumimoji="1"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　：　スパイロメーターは使用する当日にキャリブレーションが必要。</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測定の</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時間前にはエアコン等で室温・湿度環境調整し、実際の測定条件で機器を立ち上げた上で実施する。</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　：　</a:t>
            </a:r>
            <a:r>
              <a:rPr lang="ja-JP" altLang="en-US" sz="1100" dirty="0">
                <a:latin typeface="Meiryo UI" panose="020B0604030504040204" pitchFamily="50" charset="-128"/>
                <a:ea typeface="Meiryo UI" panose="020B0604030504040204" pitchFamily="50" charset="-128"/>
              </a:rPr>
              <a:t>呼吸機能検査のひとつで、喘息とそれ以外の疾患の鑑別のために設定されている。短時間作用型</a:t>
            </a:r>
            <a:r>
              <a:rPr lang="en-US" altLang="ja-JP" sz="1100" dirty="0">
                <a:latin typeface="Meiryo UI" panose="020B0604030504040204" pitchFamily="50" charset="-128"/>
                <a:ea typeface="Meiryo UI" panose="020B0604030504040204" pitchFamily="50" charset="-128"/>
              </a:rPr>
              <a:t>β2</a:t>
            </a:r>
            <a:r>
              <a:rPr lang="ja-JP" altLang="en-US" sz="1100" dirty="0">
                <a:latin typeface="Meiryo UI" panose="020B0604030504040204" pitchFamily="50" charset="-128"/>
                <a:ea typeface="Meiryo UI" panose="020B0604030504040204" pitchFamily="50" charset="-128"/>
              </a:rPr>
              <a:t>刺激薬という気道拡張薬を吸入し、</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その前後で気道がどの程度広がったか（可逆性）を確認する。本プロトコルではスクリーニング期間に一定基準以上の可逆性を実証する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ことが適格条件のひとつであるが、スクリーニング期間中に基準を満たせなかった被験者については </a:t>
            </a:r>
            <a:r>
              <a:rPr lang="en-US" altLang="ja-JP" sz="1100" dirty="0">
                <a:latin typeface="Meiryo UI" panose="020B0604030504040204" pitchFamily="50" charset="-128"/>
                <a:ea typeface="Meiryo UI" panose="020B0604030504040204" pitchFamily="50" charset="-128"/>
              </a:rPr>
              <a:t>Week1 day1</a:t>
            </a:r>
            <a:r>
              <a:rPr lang="ja-JP" altLang="en-US" sz="1100" dirty="0">
                <a:latin typeface="Meiryo UI" panose="020B0604030504040204" pitchFamily="50" charset="-128"/>
                <a:ea typeface="Meiryo UI" panose="020B0604030504040204" pitchFamily="50" charset="-128"/>
              </a:rPr>
              <a:t>（治験薬初回内服日）の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治験薬内服前までに実証すればよいこととしている。</a:t>
            </a:r>
            <a:endParaRPr kumimoji="1"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　：　治験薬内服前、内服</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時間後、及び内服</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時間後に採取する</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　：　自宅</a:t>
            </a:r>
            <a:r>
              <a:rPr lang="ja-JP" altLang="en-US" sz="1100" dirty="0" smtClean="0">
                <a:latin typeface="Meiryo UI" panose="020B0604030504040204" pitchFamily="50" charset="-128"/>
                <a:ea typeface="Meiryo UI" panose="020B0604030504040204" pitchFamily="50" charset="-128"/>
              </a:rPr>
              <a:t>で実施するピークフローメーター</a:t>
            </a:r>
            <a:r>
              <a:rPr lang="ja-JP" altLang="en-US" sz="1100" dirty="0">
                <a:latin typeface="Meiryo UI" panose="020B0604030504040204" pitchFamily="50" charset="-128"/>
                <a:ea typeface="Meiryo UI" panose="020B0604030504040204" pitchFamily="50" charset="-128"/>
              </a:rPr>
              <a:t>及び電子日誌の使用方法を指導する</a:t>
            </a:r>
            <a:endParaRPr lang="en-US" altLang="ja-JP" sz="1100" dirty="0">
              <a:latin typeface="Meiryo UI" panose="020B0604030504040204" pitchFamily="50" charset="-128"/>
              <a:ea typeface="Meiryo UI" panose="020B0604030504040204" pitchFamily="50" charset="-128"/>
            </a:endParaRPr>
          </a:p>
        </p:txBody>
      </p:sp>
      <p:sp>
        <p:nvSpPr>
          <p:cNvPr id="2" name="テキスト プレースホルダー 1"/>
          <p:cNvSpPr>
            <a:spLocks noGrp="1"/>
          </p:cNvSpPr>
          <p:nvPr>
            <p:ph type="body" sz="quarter" idx="13"/>
          </p:nvPr>
        </p:nvSpPr>
        <p:spPr>
          <a:xfrm>
            <a:off x="288681" y="166912"/>
            <a:ext cx="7141482" cy="584775"/>
          </a:xfrm>
        </p:spPr>
        <p:txBody>
          <a:bodyPr/>
          <a:lstStyle/>
          <a:p>
            <a:r>
              <a:rPr kumimoji="1" lang="ja-JP" altLang="en-US" sz="3200" dirty="0">
                <a:latin typeface="Meiryo UI" panose="020B0604030504040204" pitchFamily="50" charset="-128"/>
                <a:ea typeface="Meiryo UI" panose="020B0604030504040204" pitchFamily="50" charset="-128"/>
              </a:rPr>
              <a:t>試験概要</a:t>
            </a:r>
            <a:endParaRPr lang="ja-JP" altLang="en-US" sz="3200" dirty="0">
              <a:latin typeface="Meiryo UI" panose="020B0604030504040204" pitchFamily="50" charset="-128"/>
              <a:ea typeface="Meiryo UI" panose="020B0604030504040204" pitchFamily="50" charset="-128"/>
            </a:endParaRPr>
          </a:p>
        </p:txBody>
      </p:sp>
      <p:sp>
        <p:nvSpPr>
          <p:cNvPr id="5" name="左右矢印 4"/>
          <p:cNvSpPr/>
          <p:nvPr/>
        </p:nvSpPr>
        <p:spPr>
          <a:xfrm>
            <a:off x="3203848" y="1628800"/>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右矢印 5"/>
          <p:cNvSpPr/>
          <p:nvPr/>
        </p:nvSpPr>
        <p:spPr>
          <a:xfrm>
            <a:off x="3203848" y="2303214"/>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左右矢印 6"/>
          <p:cNvSpPr/>
          <p:nvPr/>
        </p:nvSpPr>
        <p:spPr>
          <a:xfrm>
            <a:off x="3203848" y="2577738"/>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右矢印 7"/>
          <p:cNvSpPr/>
          <p:nvPr/>
        </p:nvSpPr>
        <p:spPr>
          <a:xfrm>
            <a:off x="3203848" y="2900374"/>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a:off x="3203848" y="3209662"/>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右矢印 9"/>
          <p:cNvSpPr/>
          <p:nvPr/>
        </p:nvSpPr>
        <p:spPr>
          <a:xfrm>
            <a:off x="3203848" y="3512013"/>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a:off x="3203848" y="3834027"/>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3203848" y="4156663"/>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a:off x="3203848" y="4487207"/>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3203848" y="1980578"/>
            <a:ext cx="108012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780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p:cNvSpPr txBox="1">
            <a:spLocks/>
          </p:cNvSpPr>
          <p:nvPr/>
        </p:nvSpPr>
        <p:spPr>
          <a:xfrm>
            <a:off x="192398" y="1196171"/>
            <a:ext cx="8631873" cy="1045028"/>
          </a:xfrm>
          <a:prstGeom prst="rect">
            <a:avLst/>
          </a:prstGeom>
        </p:spPr>
        <p:txBody>
          <a:bodyPr/>
          <a:lstStyle>
            <a:lvl1pPr marL="366769" indent="-366769" algn="l" defTabSz="979541" rtl="0" eaLnBrk="1" fontAlgn="base" hangingPunct="1">
              <a:spcBef>
                <a:spcPct val="20000"/>
              </a:spcBef>
              <a:spcAft>
                <a:spcPct val="0"/>
              </a:spcAft>
              <a:buChar char="•"/>
              <a:defRPr kumimoji="1" sz="3500">
                <a:solidFill>
                  <a:schemeClr val="tx1"/>
                </a:solidFill>
                <a:latin typeface="+mn-lt"/>
                <a:ea typeface="+mn-ea"/>
                <a:cs typeface="+mn-cs"/>
              </a:defRPr>
            </a:lvl1pPr>
            <a:lvl2pPr marL="796156" indent="-305641" algn="l" defTabSz="979541" rtl="0" eaLnBrk="1" fontAlgn="base" hangingPunct="1">
              <a:spcBef>
                <a:spcPct val="20000"/>
              </a:spcBef>
              <a:spcAft>
                <a:spcPct val="0"/>
              </a:spcAft>
              <a:buChar char="–"/>
              <a:defRPr kumimoji="1" sz="3000">
                <a:solidFill>
                  <a:schemeClr val="tx1"/>
                </a:solidFill>
                <a:latin typeface="+mn-lt"/>
                <a:ea typeface="+mn-ea"/>
              </a:defRPr>
            </a:lvl2pPr>
            <a:lvl3pPr marL="1224054" indent="-244513" algn="l" defTabSz="979541" rtl="0" eaLnBrk="1" fontAlgn="base" hangingPunct="1">
              <a:spcBef>
                <a:spcPct val="20000"/>
              </a:spcBef>
              <a:spcAft>
                <a:spcPct val="0"/>
              </a:spcAft>
              <a:buChar char="•"/>
              <a:defRPr kumimoji="1" sz="2500">
                <a:solidFill>
                  <a:schemeClr val="tx1"/>
                </a:solidFill>
                <a:latin typeface="+mn-lt"/>
                <a:ea typeface="+mn-ea"/>
              </a:defRPr>
            </a:lvl3pPr>
            <a:lvl4pPr marL="1714569" indent="-244513" algn="l" defTabSz="979541" rtl="0" eaLnBrk="1" fontAlgn="base" hangingPunct="1">
              <a:spcBef>
                <a:spcPct val="20000"/>
              </a:spcBef>
              <a:spcAft>
                <a:spcPct val="0"/>
              </a:spcAft>
              <a:buChar char="–"/>
              <a:defRPr kumimoji="1" sz="2200">
                <a:solidFill>
                  <a:schemeClr val="tx1"/>
                </a:solidFill>
                <a:latin typeface="+mn-lt"/>
                <a:ea typeface="+mn-ea"/>
              </a:defRPr>
            </a:lvl4pPr>
            <a:lvl5pPr marL="2203593" indent="-244513" algn="l" defTabSz="979541" rtl="0" eaLnBrk="1" fontAlgn="base" hangingPunct="1">
              <a:spcBef>
                <a:spcPct val="20000"/>
              </a:spcBef>
              <a:spcAft>
                <a:spcPct val="0"/>
              </a:spcAft>
              <a:buChar char="»"/>
              <a:defRPr kumimoji="1" sz="2200">
                <a:solidFill>
                  <a:schemeClr val="tx1"/>
                </a:solidFill>
                <a:latin typeface="+mn-lt"/>
                <a:ea typeface="+mn-ea"/>
              </a:defRPr>
            </a:lvl5pPr>
            <a:lvl6pPr marL="2632982" indent="-244513" algn="l" defTabSz="979541" rtl="0" eaLnBrk="1" fontAlgn="base" hangingPunct="1">
              <a:spcBef>
                <a:spcPct val="20000"/>
              </a:spcBef>
              <a:spcAft>
                <a:spcPct val="0"/>
              </a:spcAft>
              <a:buChar char="»"/>
              <a:defRPr kumimoji="1" sz="2200">
                <a:solidFill>
                  <a:schemeClr val="tx1"/>
                </a:solidFill>
                <a:latin typeface="+mn-lt"/>
                <a:ea typeface="+mn-ea"/>
              </a:defRPr>
            </a:lvl6pPr>
            <a:lvl7pPr marL="3062370" indent="-244513" algn="l" defTabSz="979541" rtl="0" eaLnBrk="1" fontAlgn="base" hangingPunct="1">
              <a:spcBef>
                <a:spcPct val="20000"/>
              </a:spcBef>
              <a:spcAft>
                <a:spcPct val="0"/>
              </a:spcAft>
              <a:buChar char="»"/>
              <a:defRPr kumimoji="1" sz="2200">
                <a:solidFill>
                  <a:schemeClr val="tx1"/>
                </a:solidFill>
                <a:latin typeface="+mn-lt"/>
                <a:ea typeface="+mn-ea"/>
              </a:defRPr>
            </a:lvl7pPr>
            <a:lvl8pPr marL="3491757" indent="-244513" algn="l" defTabSz="979541" rtl="0" eaLnBrk="1" fontAlgn="base" hangingPunct="1">
              <a:spcBef>
                <a:spcPct val="20000"/>
              </a:spcBef>
              <a:spcAft>
                <a:spcPct val="0"/>
              </a:spcAft>
              <a:buChar char="»"/>
              <a:defRPr kumimoji="1" sz="2200">
                <a:solidFill>
                  <a:schemeClr val="tx1"/>
                </a:solidFill>
                <a:latin typeface="+mn-lt"/>
                <a:ea typeface="+mn-ea"/>
              </a:defRPr>
            </a:lvl8pPr>
            <a:lvl9pPr marL="3921145" indent="-244513" algn="l" defTabSz="979541" rtl="0" eaLnBrk="1" fontAlgn="base" hangingPunct="1">
              <a:spcBef>
                <a:spcPct val="20000"/>
              </a:spcBef>
              <a:spcAft>
                <a:spcPct val="0"/>
              </a:spcAft>
              <a:buChar char="»"/>
              <a:defRPr kumimoji="1" sz="2200">
                <a:solidFill>
                  <a:schemeClr val="tx1"/>
                </a:solidFill>
                <a:latin typeface="+mn-lt"/>
                <a:ea typeface="+mn-ea"/>
              </a:defRPr>
            </a:lvl9pPr>
          </a:lstStyle>
          <a:p>
            <a:pPr marL="0" indent="0" defTabSz="734656">
              <a:spcBef>
                <a:spcPts val="0"/>
              </a:spcBef>
              <a:buNone/>
              <a:defRPr/>
            </a:pPr>
            <a:r>
              <a:rPr lang="ja-JP" altLang="en-US" sz="1800" kern="0" dirty="0">
                <a:solidFill>
                  <a:srgbClr val="0000FF"/>
                </a:solidFill>
                <a:latin typeface="Meiryo UI" panose="020B0604030504040204" pitchFamily="50" charset="-128"/>
                <a:ea typeface="Meiryo UI" panose="020B0604030504040204" pitchFamily="50" charset="-128"/>
              </a:rPr>
              <a:t>主要評価項目：</a:t>
            </a:r>
            <a:r>
              <a:rPr lang="ja-JP" altLang="en-US" sz="1800" kern="0" dirty="0">
                <a:solidFill>
                  <a:prstClr val="black"/>
                </a:solidFill>
                <a:latin typeface="Meiryo UI" panose="020B0604030504040204" pitchFamily="50" charset="-128"/>
                <a:ea typeface="Meiryo UI" panose="020B0604030504040204" pitchFamily="50" charset="-128"/>
              </a:rPr>
              <a:t>ベースラインからの </a:t>
            </a:r>
            <a:r>
              <a:rPr lang="en-US" altLang="ja-JP" sz="1800" kern="0" dirty="0">
                <a:solidFill>
                  <a:srgbClr val="0000FF"/>
                </a:solidFill>
                <a:latin typeface="Meiryo UI" panose="020B0604030504040204" pitchFamily="50" charset="-128"/>
                <a:ea typeface="Meiryo UI" panose="020B0604030504040204" pitchFamily="50" charset="-128"/>
              </a:rPr>
              <a:t>FEV</a:t>
            </a:r>
            <a:r>
              <a:rPr lang="en-US" altLang="ja-JP" sz="1800" kern="0" baseline="-25000" dirty="0">
                <a:solidFill>
                  <a:srgbClr val="0000FF"/>
                </a:solidFill>
                <a:latin typeface="Meiryo UI" panose="020B0604030504040204" pitchFamily="50" charset="-128"/>
                <a:ea typeface="Meiryo UI" panose="020B0604030504040204" pitchFamily="50" charset="-128"/>
              </a:rPr>
              <a:t>1</a:t>
            </a:r>
            <a:r>
              <a:rPr lang="ja-JP" altLang="en-US" sz="1800" kern="0" dirty="0">
                <a:solidFill>
                  <a:prstClr val="black"/>
                </a:solidFill>
                <a:latin typeface="Meiryo UI" panose="020B0604030504040204" pitchFamily="50" charset="-128"/>
                <a:ea typeface="Meiryo UI" panose="020B0604030504040204" pitchFamily="50" charset="-128"/>
              </a:rPr>
              <a:t>平均変化量</a:t>
            </a:r>
            <a:r>
              <a:rPr lang="en-US" altLang="ja-JP" sz="1800" kern="0" dirty="0">
                <a:solidFill>
                  <a:prstClr val="black"/>
                </a:solidFill>
                <a:latin typeface="Meiryo UI" panose="020B0604030504040204" pitchFamily="50" charset="-128"/>
                <a:ea typeface="Meiryo UI" panose="020B0604030504040204" pitchFamily="50" charset="-128"/>
              </a:rPr>
              <a:t>                                                                            </a:t>
            </a:r>
          </a:p>
          <a:p>
            <a:pPr marL="0" indent="0" defTabSz="734656">
              <a:spcBef>
                <a:spcPts val="0"/>
              </a:spcBef>
              <a:buNone/>
              <a:defRPr/>
            </a:pPr>
            <a:r>
              <a:rPr lang="en-US" altLang="ja-JP" sz="1000" kern="0" dirty="0">
                <a:solidFill>
                  <a:prstClr val="black"/>
                </a:solidFill>
                <a:latin typeface="Meiryo UI" panose="020B0604030504040204" pitchFamily="50" charset="-128"/>
                <a:ea typeface="Meiryo UI" panose="020B0604030504040204" pitchFamily="50" charset="-128"/>
              </a:rPr>
              <a:t>                                      FEV</a:t>
            </a:r>
            <a:r>
              <a:rPr lang="en-US" altLang="ja-JP" sz="1000" kern="0" baseline="-25000" dirty="0">
                <a:solidFill>
                  <a:prstClr val="black"/>
                </a:solidFill>
                <a:latin typeface="Meiryo UI" panose="020B0604030504040204" pitchFamily="50" charset="-128"/>
                <a:ea typeface="Meiryo UI" panose="020B0604030504040204" pitchFamily="50" charset="-128"/>
              </a:rPr>
              <a:t>1</a:t>
            </a:r>
            <a:r>
              <a:rPr lang="en-US" altLang="ja-JP" sz="1000" kern="0" dirty="0">
                <a:solidFill>
                  <a:prstClr val="black"/>
                </a:solidFill>
                <a:latin typeface="Meiryo UI" panose="020B0604030504040204" pitchFamily="50" charset="-128"/>
                <a:ea typeface="Meiryo UI" panose="020B0604030504040204" pitchFamily="50" charset="-128"/>
              </a:rPr>
              <a:t>( Forced Expiratory Volume in 1 second ) = </a:t>
            </a:r>
            <a:r>
              <a:rPr lang="ja-JP" altLang="en-US" sz="1000" kern="0" dirty="0">
                <a:solidFill>
                  <a:prstClr val="black"/>
                </a:solidFill>
                <a:latin typeface="Meiryo UI" panose="020B0604030504040204" pitchFamily="50" charset="-128"/>
                <a:ea typeface="Meiryo UI" panose="020B0604030504040204" pitchFamily="50" charset="-128"/>
              </a:rPr>
              <a:t>１秒量（最大吸気位より</a:t>
            </a:r>
            <a:r>
              <a:rPr lang="en-US" altLang="ja-JP" sz="1000" kern="0" dirty="0">
                <a:solidFill>
                  <a:prstClr val="black"/>
                </a:solidFill>
                <a:latin typeface="Meiryo UI" panose="020B0604030504040204" pitchFamily="50" charset="-128"/>
                <a:ea typeface="Meiryo UI" panose="020B0604030504040204" pitchFamily="50" charset="-128"/>
              </a:rPr>
              <a:t>1</a:t>
            </a:r>
            <a:r>
              <a:rPr lang="ja-JP" altLang="en-US" sz="1000" kern="0" dirty="0">
                <a:solidFill>
                  <a:prstClr val="black"/>
                </a:solidFill>
                <a:latin typeface="Meiryo UI" panose="020B0604030504040204" pitchFamily="50" charset="-128"/>
                <a:ea typeface="Meiryo UI" panose="020B0604030504040204" pitchFamily="50" charset="-128"/>
              </a:rPr>
              <a:t>秒間の呼出量）</a:t>
            </a:r>
            <a:endParaRPr lang="en-US" altLang="ja-JP" sz="1400" kern="0" dirty="0">
              <a:solidFill>
                <a:prstClr val="black"/>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A474456-0796-4E5A-A5DD-2A0A702D7FF4}"/>
              </a:ext>
            </a:extLst>
          </p:cNvPr>
          <p:cNvSpPr/>
          <p:nvPr/>
        </p:nvSpPr>
        <p:spPr>
          <a:xfrm>
            <a:off x="1748057" y="1717366"/>
            <a:ext cx="7234807" cy="738664"/>
          </a:xfrm>
          <a:prstGeom prst="rect">
            <a:avLst/>
          </a:prstGeom>
        </p:spPr>
        <p:txBody>
          <a:bodyPr wrap="square">
            <a:spAutoFit/>
          </a:bodyPr>
          <a:lstStyle/>
          <a:p>
            <a:pPr defTabSz="685800">
              <a:buFont typeface="Wingdings" panose="05000000000000000000" pitchFamily="2" charset="2"/>
              <a:buChar char="ü"/>
              <a:defRPr/>
            </a:pPr>
            <a:r>
              <a:rPr lang="ja-JP" altLang="en-US" sz="1400" kern="0" dirty="0">
                <a:solidFill>
                  <a:prstClr val="black"/>
                </a:solidFill>
                <a:latin typeface="Meiryo UI" panose="020B0604030504040204" pitchFamily="50" charset="-128"/>
                <a:ea typeface="Meiryo UI" panose="020B0604030504040204" pitchFamily="50" charset="-128"/>
              </a:rPr>
              <a:t>   治験依頼者搬入機器（スパイロメーター）を使用して、医療機関で技師が測定・記録する。</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685800">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結果は機器に自動記録される。</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685800">
              <a:buFont typeface="Wingdings" panose="05000000000000000000" pitchFamily="2" charset="2"/>
              <a:buChar char="ü"/>
              <a:defRPr/>
            </a:pPr>
            <a:r>
              <a:rPr lang="ja-JP" altLang="en-US" sz="1400" kern="0" dirty="0">
                <a:solidFill>
                  <a:prstClr val="black"/>
                </a:solidFill>
                <a:latin typeface="Meiryo UI" panose="020B0604030504040204" pitchFamily="50" charset="-128"/>
                <a:ea typeface="Meiryo UI" panose="020B0604030504040204" pitchFamily="50" charset="-128"/>
              </a:rPr>
              <a:t>   スパイロメーターは使用する当日にキャリブレーションが必要</a:t>
            </a:r>
            <a:endParaRPr lang="en-US" altLang="ja-JP" sz="1400" kern="0" dirty="0">
              <a:solidFill>
                <a:prstClr val="black"/>
              </a:solidFill>
              <a:latin typeface="Meiryo UI" panose="020B0604030504040204" pitchFamily="50" charset="-128"/>
              <a:ea typeface="Meiryo UI" panose="020B0604030504040204" pitchFamily="50" charset="-128"/>
            </a:endParaRPr>
          </a:p>
        </p:txBody>
      </p:sp>
      <p:sp>
        <p:nvSpPr>
          <p:cNvPr id="19" name="コンテンツ プレースホルダー 2">
            <a:extLst>
              <a:ext uri="{FF2B5EF4-FFF2-40B4-BE49-F238E27FC236}">
                <a16:creationId xmlns:a16="http://schemas.microsoft.com/office/drawing/2014/main" id="{632A74CE-982E-41FC-9D41-C566B47B34A8}"/>
              </a:ext>
            </a:extLst>
          </p:cNvPr>
          <p:cNvSpPr txBox="1">
            <a:spLocks/>
          </p:cNvSpPr>
          <p:nvPr/>
        </p:nvSpPr>
        <p:spPr>
          <a:xfrm>
            <a:off x="192398" y="2420307"/>
            <a:ext cx="8988114" cy="1946990"/>
          </a:xfrm>
          <a:prstGeom prst="rect">
            <a:avLst/>
          </a:prstGeom>
          <a:ln w="28575">
            <a:noFill/>
          </a:ln>
        </p:spPr>
        <p:txBody>
          <a:bodyPr/>
          <a:lstStyle>
            <a:lvl1pPr marL="366769" indent="-366769" algn="l" defTabSz="979541" rtl="0" eaLnBrk="1" fontAlgn="base" hangingPunct="1">
              <a:spcBef>
                <a:spcPct val="20000"/>
              </a:spcBef>
              <a:spcAft>
                <a:spcPct val="0"/>
              </a:spcAft>
              <a:buChar char="•"/>
              <a:defRPr kumimoji="1" sz="3500">
                <a:solidFill>
                  <a:schemeClr val="tx1"/>
                </a:solidFill>
                <a:latin typeface="+mn-lt"/>
                <a:ea typeface="+mn-ea"/>
                <a:cs typeface="+mn-cs"/>
              </a:defRPr>
            </a:lvl1pPr>
            <a:lvl2pPr marL="796156" indent="-305641" algn="l" defTabSz="979541" rtl="0" eaLnBrk="1" fontAlgn="base" hangingPunct="1">
              <a:spcBef>
                <a:spcPct val="20000"/>
              </a:spcBef>
              <a:spcAft>
                <a:spcPct val="0"/>
              </a:spcAft>
              <a:buChar char="–"/>
              <a:defRPr kumimoji="1" sz="3000">
                <a:solidFill>
                  <a:schemeClr val="tx1"/>
                </a:solidFill>
                <a:latin typeface="+mn-lt"/>
                <a:ea typeface="+mn-ea"/>
              </a:defRPr>
            </a:lvl2pPr>
            <a:lvl3pPr marL="1224054" indent="-244513" algn="l" defTabSz="979541" rtl="0" eaLnBrk="1" fontAlgn="base" hangingPunct="1">
              <a:spcBef>
                <a:spcPct val="20000"/>
              </a:spcBef>
              <a:spcAft>
                <a:spcPct val="0"/>
              </a:spcAft>
              <a:buChar char="•"/>
              <a:defRPr kumimoji="1" sz="2500">
                <a:solidFill>
                  <a:schemeClr val="tx1"/>
                </a:solidFill>
                <a:latin typeface="+mn-lt"/>
                <a:ea typeface="+mn-ea"/>
              </a:defRPr>
            </a:lvl3pPr>
            <a:lvl4pPr marL="1714569" indent="-244513" algn="l" defTabSz="979541" rtl="0" eaLnBrk="1" fontAlgn="base" hangingPunct="1">
              <a:spcBef>
                <a:spcPct val="20000"/>
              </a:spcBef>
              <a:spcAft>
                <a:spcPct val="0"/>
              </a:spcAft>
              <a:buChar char="–"/>
              <a:defRPr kumimoji="1" sz="2200">
                <a:solidFill>
                  <a:schemeClr val="tx1"/>
                </a:solidFill>
                <a:latin typeface="+mn-lt"/>
                <a:ea typeface="+mn-ea"/>
              </a:defRPr>
            </a:lvl4pPr>
            <a:lvl5pPr marL="2203593" indent="-244513" algn="l" defTabSz="979541" rtl="0" eaLnBrk="1" fontAlgn="base" hangingPunct="1">
              <a:spcBef>
                <a:spcPct val="20000"/>
              </a:spcBef>
              <a:spcAft>
                <a:spcPct val="0"/>
              </a:spcAft>
              <a:buChar char="»"/>
              <a:defRPr kumimoji="1" sz="2200">
                <a:solidFill>
                  <a:schemeClr val="tx1"/>
                </a:solidFill>
                <a:latin typeface="+mn-lt"/>
                <a:ea typeface="+mn-ea"/>
              </a:defRPr>
            </a:lvl5pPr>
            <a:lvl6pPr marL="2632982" indent="-244513" algn="l" defTabSz="979541" rtl="0" eaLnBrk="1" fontAlgn="base" hangingPunct="1">
              <a:spcBef>
                <a:spcPct val="20000"/>
              </a:spcBef>
              <a:spcAft>
                <a:spcPct val="0"/>
              </a:spcAft>
              <a:buChar char="»"/>
              <a:defRPr kumimoji="1" sz="2200">
                <a:solidFill>
                  <a:schemeClr val="tx1"/>
                </a:solidFill>
                <a:latin typeface="+mn-lt"/>
                <a:ea typeface="+mn-ea"/>
              </a:defRPr>
            </a:lvl6pPr>
            <a:lvl7pPr marL="3062370" indent="-244513" algn="l" defTabSz="979541" rtl="0" eaLnBrk="1" fontAlgn="base" hangingPunct="1">
              <a:spcBef>
                <a:spcPct val="20000"/>
              </a:spcBef>
              <a:spcAft>
                <a:spcPct val="0"/>
              </a:spcAft>
              <a:buChar char="»"/>
              <a:defRPr kumimoji="1" sz="2200">
                <a:solidFill>
                  <a:schemeClr val="tx1"/>
                </a:solidFill>
                <a:latin typeface="+mn-lt"/>
                <a:ea typeface="+mn-ea"/>
              </a:defRPr>
            </a:lvl7pPr>
            <a:lvl8pPr marL="3491757" indent="-244513" algn="l" defTabSz="979541" rtl="0" eaLnBrk="1" fontAlgn="base" hangingPunct="1">
              <a:spcBef>
                <a:spcPct val="20000"/>
              </a:spcBef>
              <a:spcAft>
                <a:spcPct val="0"/>
              </a:spcAft>
              <a:buChar char="»"/>
              <a:defRPr kumimoji="1" sz="2200">
                <a:solidFill>
                  <a:schemeClr val="tx1"/>
                </a:solidFill>
                <a:latin typeface="+mn-lt"/>
                <a:ea typeface="+mn-ea"/>
              </a:defRPr>
            </a:lvl8pPr>
            <a:lvl9pPr marL="3921145" indent="-244513" algn="l" defTabSz="979541" rtl="0" eaLnBrk="1" fontAlgn="base" hangingPunct="1">
              <a:spcBef>
                <a:spcPct val="20000"/>
              </a:spcBef>
              <a:spcAft>
                <a:spcPct val="0"/>
              </a:spcAft>
              <a:buChar char="»"/>
              <a:defRPr kumimoji="1" sz="2200">
                <a:solidFill>
                  <a:schemeClr val="tx1"/>
                </a:solidFill>
                <a:latin typeface="+mn-lt"/>
                <a:ea typeface="+mn-ea"/>
              </a:defRPr>
            </a:lvl9pPr>
          </a:lstStyle>
          <a:p>
            <a:pPr marL="0" indent="0" defTabSz="734656">
              <a:buNone/>
              <a:defRPr/>
            </a:pPr>
            <a:r>
              <a:rPr lang="ja-JP" altLang="en-US" sz="1800" kern="0" dirty="0">
                <a:solidFill>
                  <a:srgbClr val="0000FF"/>
                </a:solidFill>
                <a:latin typeface="Meiryo UI" panose="020B0604030504040204" pitchFamily="50" charset="-128"/>
                <a:ea typeface="Meiryo UI" panose="020B0604030504040204" pitchFamily="50" charset="-128"/>
              </a:rPr>
              <a:t>副次評価項目：</a:t>
            </a:r>
            <a:r>
              <a:rPr lang="ja-JP" altLang="en-US" sz="1800" kern="0" dirty="0">
                <a:solidFill>
                  <a:prstClr val="black"/>
                </a:solidFill>
                <a:latin typeface="Meiryo UI" panose="020B0604030504040204" pitchFamily="50" charset="-128"/>
                <a:ea typeface="Meiryo UI" panose="020B0604030504040204" pitchFamily="50" charset="-128"/>
              </a:rPr>
              <a:t>起床時および就寝前の</a:t>
            </a:r>
            <a:r>
              <a:rPr lang="ja-JP" altLang="en-US" sz="1800" kern="0" dirty="0">
                <a:solidFill>
                  <a:srgbClr val="0000FF"/>
                </a:solidFill>
                <a:latin typeface="Meiryo UI" panose="020B0604030504040204" pitchFamily="50" charset="-128"/>
                <a:ea typeface="Meiryo UI" panose="020B0604030504040204" pitchFamily="50" charset="-128"/>
              </a:rPr>
              <a:t>ピークフロー</a:t>
            </a:r>
            <a:r>
              <a:rPr lang="ja-JP" altLang="en-US" sz="1800" kern="0" dirty="0">
                <a:solidFill>
                  <a:prstClr val="black"/>
                </a:solidFill>
                <a:latin typeface="Meiryo UI" panose="020B0604030504040204" pitchFamily="50" charset="-128"/>
                <a:ea typeface="Meiryo UI" panose="020B0604030504040204" pitchFamily="50" charset="-128"/>
              </a:rPr>
              <a:t>（最大呼気流速度）平均変化量</a:t>
            </a:r>
            <a:endParaRPr lang="en-US" altLang="ja-JP" sz="1800" kern="0" dirty="0">
              <a:solidFill>
                <a:prstClr val="black"/>
              </a:solidFill>
              <a:latin typeface="Meiryo UI" panose="020B0604030504040204" pitchFamily="50" charset="-128"/>
              <a:ea typeface="Meiryo UI" panose="020B0604030504040204" pitchFamily="50" charset="-128"/>
            </a:endParaRPr>
          </a:p>
          <a:p>
            <a:pPr marL="0" indent="0">
              <a:buNone/>
              <a:defRPr/>
            </a:pPr>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a:solidFill>
                <a:prstClr val="black"/>
              </a:solidFill>
              <a:latin typeface="Meiryo UI" panose="020B0604030504040204" pitchFamily="50" charset="-128"/>
              <a:ea typeface="Meiryo UI" panose="020B0604030504040204" pitchFamily="50" charset="-128"/>
            </a:endParaRPr>
          </a:p>
          <a:p>
            <a:pPr marL="0" indent="0">
              <a:buNone/>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marL="0" indent="0">
              <a:buNone/>
              <a:defRPr/>
            </a:pPr>
            <a:r>
              <a:rPr lang="en-US" altLang="ja-JP" sz="1800" kern="0" dirty="0">
                <a:solidFill>
                  <a:prstClr val="black"/>
                </a:solidFill>
                <a:latin typeface="Meiryo UI" panose="020B0604030504040204" pitchFamily="50" charset="-128"/>
                <a:ea typeface="Meiryo UI" panose="020B0604030504040204" pitchFamily="50" charset="-128"/>
              </a:rPr>
              <a:t>                 </a:t>
            </a:r>
            <a:r>
              <a:rPr lang="ja-JP" altLang="en-US" sz="1800" kern="0" dirty="0">
                <a:solidFill>
                  <a:prstClr val="black"/>
                </a:solidFill>
                <a:latin typeface="Meiryo UI" panose="020B0604030504040204" pitchFamily="50" charset="-128"/>
                <a:ea typeface="Meiryo UI" panose="020B0604030504040204" pitchFamily="50" charset="-128"/>
              </a:rPr>
              <a:t>  </a:t>
            </a:r>
            <a:r>
              <a:rPr lang="en-US" altLang="ja-JP" sz="1800" kern="0" dirty="0">
                <a:solidFill>
                  <a:prstClr val="black"/>
                </a:solidFill>
                <a:latin typeface="Meiryo UI" panose="020B0604030504040204" pitchFamily="50" charset="-128"/>
                <a:ea typeface="Meiryo UI" panose="020B0604030504040204" pitchFamily="50" charset="-128"/>
              </a:rPr>
              <a:t>  </a:t>
            </a:r>
            <a:r>
              <a:rPr lang="en-US" altLang="ja-JP" sz="1800" kern="0" dirty="0">
                <a:solidFill>
                  <a:srgbClr val="0000FF"/>
                </a:solidFill>
                <a:latin typeface="Meiryo UI" panose="020B0604030504040204" pitchFamily="50" charset="-128"/>
                <a:ea typeface="Meiryo UI" panose="020B0604030504040204" pitchFamily="50" charset="-128"/>
              </a:rPr>
              <a:t>QOL</a:t>
            </a:r>
            <a:r>
              <a:rPr lang="ja-JP" altLang="en-US" sz="1800" kern="0" dirty="0">
                <a:solidFill>
                  <a:srgbClr val="0000FF"/>
                </a:solidFill>
                <a:latin typeface="Meiryo UI" panose="020B0604030504040204" pitchFamily="50" charset="-128"/>
                <a:ea typeface="Meiryo UI" panose="020B0604030504040204" pitchFamily="50" charset="-128"/>
              </a:rPr>
              <a:t>スコア</a:t>
            </a:r>
            <a:r>
              <a:rPr lang="ja-JP" altLang="en-US" sz="1800" kern="0" dirty="0">
                <a:solidFill>
                  <a:prstClr val="black"/>
                </a:solidFill>
                <a:latin typeface="Meiryo UI" panose="020B0604030504040204" pitchFamily="50" charset="-128"/>
                <a:ea typeface="Meiryo UI" panose="020B0604030504040204" pitchFamily="50" charset="-128"/>
              </a:rPr>
              <a:t>の変化</a:t>
            </a:r>
            <a:endParaRPr lang="en-US" altLang="ja-JP" sz="1800" kern="0" dirty="0">
              <a:solidFill>
                <a:prstClr val="black"/>
              </a:solidFill>
              <a:latin typeface="Meiryo UI" panose="020B0604030504040204" pitchFamily="50" charset="-128"/>
              <a:ea typeface="Meiryo UI" panose="020B0604030504040204" pitchFamily="50" charset="-128"/>
            </a:endParaRPr>
          </a:p>
          <a:p>
            <a:pPr marL="0" indent="0" defTabSz="734656">
              <a:buNone/>
              <a:defRPr/>
            </a:pPr>
            <a:endParaRPr lang="en-US" altLang="ja-JP" sz="1800" kern="0" dirty="0">
              <a:solidFill>
                <a:srgbClr val="0000FF"/>
              </a:solidFill>
              <a:latin typeface="Meiryo UI" panose="020B0604030504040204" pitchFamily="50" charset="-128"/>
              <a:ea typeface="Meiryo UI" panose="020B0604030504040204" pitchFamily="50" charset="-128"/>
            </a:endParaRPr>
          </a:p>
          <a:p>
            <a:pPr marL="0" indent="0" defTabSz="734656">
              <a:buNone/>
              <a:defRPr/>
            </a:pPr>
            <a:endParaRPr lang="ja-JP" altLang="en-US" sz="2000" kern="0"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5A1198D0-B5CA-41EE-91EF-19ACD360ABAC}"/>
              </a:ext>
            </a:extLst>
          </p:cNvPr>
          <p:cNvSpPr/>
          <p:nvPr/>
        </p:nvSpPr>
        <p:spPr>
          <a:xfrm>
            <a:off x="192398" y="4048035"/>
            <a:ext cx="8832228" cy="369332"/>
          </a:xfrm>
          <a:prstGeom prst="rect">
            <a:avLst/>
          </a:prstGeom>
        </p:spPr>
        <p:txBody>
          <a:bodyPr wrap="square">
            <a:spAutoFit/>
          </a:bodyPr>
          <a:lstStyle/>
          <a:p>
            <a:pPr lvl="0">
              <a:defRPr/>
            </a:pPr>
            <a:r>
              <a:rPr lang="ja-JP" altLang="en-US" kern="0" dirty="0">
                <a:solidFill>
                  <a:srgbClr val="0000FF"/>
                </a:solidFill>
                <a:latin typeface="Meiryo UI" panose="020B0604030504040204" pitchFamily="50" charset="-128"/>
                <a:ea typeface="Meiryo UI" panose="020B0604030504040204" pitchFamily="50" charset="-128"/>
              </a:rPr>
              <a:t>探索評価項目：薬物動態（</a:t>
            </a:r>
            <a:r>
              <a:rPr lang="en-US" altLang="ja-JP" kern="0" dirty="0">
                <a:solidFill>
                  <a:srgbClr val="0000FF"/>
                </a:solidFill>
                <a:latin typeface="Meiryo UI" panose="020B0604030504040204" pitchFamily="50" charset="-128"/>
                <a:ea typeface="Meiryo UI" panose="020B0604030504040204" pitchFamily="50" charset="-128"/>
              </a:rPr>
              <a:t>PK</a:t>
            </a:r>
            <a:r>
              <a:rPr lang="ja-JP" altLang="en-US" kern="0" dirty="0">
                <a:solidFill>
                  <a:srgbClr val="0000FF"/>
                </a:solidFill>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の変化、</a:t>
            </a:r>
            <a:r>
              <a:rPr lang="ja-JP" altLang="en-US" kern="0" dirty="0">
                <a:solidFill>
                  <a:srgbClr val="0000FF"/>
                </a:solidFill>
                <a:latin typeface="Meiryo UI" panose="020B0604030504040204" pitchFamily="50" charset="-128"/>
                <a:ea typeface="Meiryo UI" panose="020B0604030504040204" pitchFamily="50" charset="-128"/>
              </a:rPr>
              <a:t>喀痰中バイオマーカー</a:t>
            </a:r>
            <a:r>
              <a:rPr lang="ja-JP" altLang="en-US" kern="0" dirty="0">
                <a:latin typeface="Meiryo UI" panose="020B0604030504040204" pitchFamily="50" charset="-128"/>
                <a:ea typeface="Meiryo UI" panose="020B0604030504040204" pitchFamily="50" charset="-128"/>
              </a:rPr>
              <a:t>の変化</a:t>
            </a:r>
            <a:endParaRPr lang="en-US" altLang="ja-JP" kern="0" dirty="0">
              <a:latin typeface="Meiryo UI" panose="020B0604030504040204" pitchFamily="50" charset="-128"/>
              <a:ea typeface="Meiryo UI" panose="020B0604030504040204" pitchFamily="50" charset="-128"/>
            </a:endParaRPr>
          </a:p>
        </p:txBody>
      </p:sp>
      <p:sp>
        <p:nvSpPr>
          <p:cNvPr id="12" name="四角形: 角を丸くする 20">
            <a:extLst>
              <a:ext uri="{FF2B5EF4-FFF2-40B4-BE49-F238E27FC236}">
                <a16:creationId xmlns:a16="http://schemas.microsoft.com/office/drawing/2014/main" id="{1C459B36-7315-4BC1-B8CB-D0D92F92128D}"/>
              </a:ext>
            </a:extLst>
          </p:cNvPr>
          <p:cNvSpPr/>
          <p:nvPr/>
        </p:nvSpPr>
        <p:spPr>
          <a:xfrm>
            <a:off x="627288" y="4829742"/>
            <a:ext cx="7889424" cy="1968094"/>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400" b="1" dirty="0">
                <a:solidFill>
                  <a:srgbClr val="FF0000"/>
                </a:solidFill>
                <a:latin typeface="Meiryo UI" panose="020B0604030504040204" pitchFamily="50" charset="-128"/>
                <a:ea typeface="Meiryo UI" panose="020B0604030504040204" pitchFamily="50" charset="-128"/>
              </a:rPr>
              <a:t>重要なプロセス及びデータ</a:t>
            </a:r>
            <a:endParaRPr lang="en-US" altLang="ja-JP" sz="2400" b="1" dirty="0">
              <a:solidFill>
                <a:srgbClr val="FF0000"/>
              </a:solidFill>
              <a:latin typeface="Meiryo UI" panose="020B0604030504040204" pitchFamily="50" charset="-128"/>
              <a:ea typeface="Meiryo UI" panose="020B0604030504040204" pitchFamily="50" charset="-128"/>
            </a:endParaRPr>
          </a:p>
          <a:p>
            <a:pPr lvl="0">
              <a:defRPr/>
            </a:pP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治験依頼者が、</a:t>
            </a: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試験の質（被験者保護及び治験結果の信頼性確保）に</a:t>
            </a:r>
            <a:endParaRPr kumimoji="1" lang="en-US" altLang="ja-JP"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重大な影響</a:t>
            </a:r>
            <a:r>
              <a:rPr lang="ja-JP" altLang="en-US" u="sng" dirty="0">
                <a:solidFill>
                  <a:schemeClr val="tx1"/>
                </a:solidFill>
                <a:latin typeface="Meiryo UI" panose="020B0604030504040204" pitchFamily="50" charset="-128"/>
                <a:ea typeface="Meiryo UI" panose="020B0604030504040204" pitchFamily="50" charset="-128"/>
              </a:rPr>
              <a:t>を与える要因</a:t>
            </a: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CTQ</a:t>
            </a: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Critical</a:t>
            </a: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en-US" altLang="ja-JP"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To</a:t>
            </a: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en-US" altLang="ja-JP"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Quality</a:t>
            </a: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）とみなす本プロトコルの</a:t>
            </a:r>
            <a:endParaRPr kumimoji="1" lang="en-US" altLang="ja-JP"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重要なプロセスおよびデータ</a:t>
            </a:r>
            <a:endParaRPr kumimoji="1" lang="en-US" altLang="ja-JP"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ja-JP" altLang="en-US" sz="1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被験者の安全性確保 </a:t>
            </a:r>
            <a:endParaRPr kumimoji="1" lang="en-US" altLang="ja-JP" sz="1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ja-JP" altLang="en-US" sz="1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主要評価項目</a:t>
            </a:r>
          </a:p>
        </p:txBody>
      </p:sp>
      <p:sp>
        <p:nvSpPr>
          <p:cNvPr id="13" name="正方形/長方形 12">
            <a:extLst>
              <a:ext uri="{FF2B5EF4-FFF2-40B4-BE49-F238E27FC236}">
                <a16:creationId xmlns:a16="http://schemas.microsoft.com/office/drawing/2014/main" id="{CD217190-A49A-4DDE-B01D-90FC5DCF503C}"/>
              </a:ext>
            </a:extLst>
          </p:cNvPr>
          <p:cNvSpPr/>
          <p:nvPr/>
        </p:nvSpPr>
        <p:spPr>
          <a:xfrm>
            <a:off x="1748057" y="2761183"/>
            <a:ext cx="7432455" cy="523220"/>
          </a:xfrm>
          <a:prstGeom prst="rect">
            <a:avLst/>
          </a:prstGeom>
        </p:spPr>
        <p:txBody>
          <a:bodyPr wrap="square">
            <a:spAutoFit/>
          </a:bodyPr>
          <a:lstStyle/>
          <a:p>
            <a:pPr lvl="0">
              <a:buFont typeface="Wingdings" panose="05000000000000000000" pitchFamily="2" charset="2"/>
              <a:buChar char="ü"/>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被験者</a:t>
            </a:r>
            <a:r>
              <a:rPr lang="ja-JP" altLang="en-US" sz="1400" kern="0" dirty="0">
                <a:solidFill>
                  <a:prstClr val="black"/>
                </a:solidFill>
                <a:latin typeface="Meiryo UI" panose="020B0604030504040204" pitchFamily="50" charset="-128"/>
                <a:ea typeface="Meiryo UI" panose="020B0604030504040204" pitchFamily="50" charset="-128"/>
              </a:rPr>
              <a:t>が毎日</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自宅で</a:t>
            </a:r>
            <a:r>
              <a:rPr lang="ja-JP" altLang="en-US" sz="1400" kern="0" dirty="0">
                <a:solidFill>
                  <a:prstClr val="black"/>
                </a:solidFill>
                <a:latin typeface="Meiryo UI" panose="020B0604030504040204" pitchFamily="50" charset="-128"/>
                <a:ea typeface="Meiryo UI" panose="020B0604030504040204" pitchFamily="50" charset="-128"/>
              </a:rPr>
              <a:t>、治験依頼者貸与機器（ピークフローメーター）で自己測定する</a:t>
            </a:r>
            <a:endParaRPr lang="en-US" altLang="ja-JP" sz="1400" kern="0" dirty="0">
              <a:solidFill>
                <a:prstClr val="black"/>
              </a:solidFill>
              <a:latin typeface="Meiryo UI" panose="020B0604030504040204" pitchFamily="50" charset="-128"/>
              <a:ea typeface="Meiryo UI" panose="020B0604030504040204" pitchFamily="50" charset="-128"/>
            </a:endParaRPr>
          </a:p>
          <a:p>
            <a:pPr lvl="0">
              <a:buFont typeface="Wingdings" panose="05000000000000000000" pitchFamily="2" charset="2"/>
              <a:buChar char="ü"/>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  立位で</a:t>
            </a:r>
            <a:r>
              <a:rPr lang="en-US" altLang="ja-JP" sz="1400" kern="0" dirty="0">
                <a:solidFill>
                  <a:prstClr val="black"/>
                </a:solidFill>
                <a:latin typeface="Meiryo UI" panose="020B0604030504040204" pitchFamily="50" charset="-128"/>
                <a:ea typeface="Meiryo UI" panose="020B0604030504040204" pitchFamily="50" charset="-128"/>
              </a:rPr>
              <a:t>3</a:t>
            </a:r>
            <a:r>
              <a:rPr lang="ja-JP" altLang="en-US" sz="1400" kern="0" dirty="0">
                <a:solidFill>
                  <a:prstClr val="black"/>
                </a:solidFill>
                <a:latin typeface="Meiryo UI" panose="020B0604030504040204" pitchFamily="50" charset="-128"/>
                <a:ea typeface="Meiryo UI" panose="020B0604030504040204" pitchFamily="50" charset="-128"/>
              </a:rPr>
              <a:t>回測定し、測定結果</a:t>
            </a:r>
            <a:r>
              <a:rPr lang="ja-JP" altLang="en-US" sz="1400" kern="0" dirty="0" smtClean="0">
                <a:solidFill>
                  <a:prstClr val="black"/>
                </a:solidFill>
                <a:latin typeface="Meiryo UI" panose="020B0604030504040204" pitchFamily="50" charset="-128"/>
                <a:ea typeface="Meiryo UI" panose="020B0604030504040204" pitchFamily="50" charset="-128"/>
              </a:rPr>
              <a:t>を被験者が依頼者</a:t>
            </a:r>
            <a:r>
              <a:rPr lang="ja-JP" altLang="en-US" sz="1400" kern="0" dirty="0">
                <a:solidFill>
                  <a:prstClr val="black"/>
                </a:solidFill>
                <a:latin typeface="Meiryo UI" panose="020B0604030504040204" pitchFamily="50" charset="-128"/>
                <a:ea typeface="Meiryo UI" panose="020B0604030504040204" pitchFamily="50" charset="-128"/>
              </a:rPr>
              <a:t>貸与の電子日誌に入力する</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9219FB8-6711-4792-A849-FE1596E2F06A}"/>
              </a:ext>
            </a:extLst>
          </p:cNvPr>
          <p:cNvSpPr/>
          <p:nvPr/>
        </p:nvSpPr>
        <p:spPr>
          <a:xfrm>
            <a:off x="1748057" y="3572435"/>
            <a:ext cx="5524751" cy="523220"/>
          </a:xfrm>
          <a:prstGeom prst="rect">
            <a:avLst/>
          </a:prstGeom>
        </p:spPr>
        <p:txBody>
          <a:bodyPr wrap="square">
            <a:spAutoFit/>
          </a:bodyPr>
          <a:lstStyle/>
          <a:p>
            <a:pPr lvl="0">
              <a:buFont typeface="Wingdings" panose="05000000000000000000" pitchFamily="2" charset="2"/>
              <a:buChar char="ü"/>
              <a:defRPr/>
            </a:pPr>
            <a:r>
              <a:rPr lang="ja-JP" altLang="en-US" sz="1400" kern="0" dirty="0">
                <a:solidFill>
                  <a:prstClr val="black"/>
                </a:solidFill>
                <a:latin typeface="Meiryo UI" panose="020B0604030504040204" pitchFamily="50" charset="-128"/>
                <a:ea typeface="Meiryo UI" panose="020B0604030504040204" pitchFamily="50" charset="-128"/>
              </a:rPr>
              <a:t>   被験者が医療機関で、治験依頼者貸与の電子日誌上で入力する。</a:t>
            </a:r>
            <a:endParaRPr lang="en-US" altLang="ja-JP" sz="1400" kern="0"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治験スタッフ</a:t>
            </a:r>
            <a:r>
              <a:rPr lang="ja-JP" altLang="en-US" sz="1400" kern="0" dirty="0">
                <a:solidFill>
                  <a:prstClr val="black"/>
                </a:solidFill>
                <a:latin typeface="Meiryo UI" panose="020B0604030504040204" pitchFamily="50" charset="-128"/>
                <a:ea typeface="Meiryo UI" panose="020B0604030504040204" pitchFamily="50" charset="-128"/>
              </a:rPr>
              <a:t>が毎回調査票をセット</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アップする</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7387343-665E-44D5-AE46-D014320CF996}"/>
              </a:ext>
            </a:extLst>
          </p:cNvPr>
          <p:cNvSpPr/>
          <p:nvPr/>
        </p:nvSpPr>
        <p:spPr>
          <a:xfrm>
            <a:off x="1748057" y="4417367"/>
            <a:ext cx="7276569" cy="307777"/>
          </a:xfrm>
          <a:prstGeom prst="rect">
            <a:avLst/>
          </a:prstGeom>
        </p:spPr>
        <p:txBody>
          <a:bodyPr wrap="square">
            <a:spAutoFit/>
          </a:bodyPr>
          <a:lstStyle/>
          <a:p>
            <a:pPr lvl="0">
              <a:buFont typeface="Wingdings" panose="05000000000000000000" pitchFamily="2" charset="2"/>
              <a:buChar char="ü"/>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喀痰採取は任意同意項目。高張食塩水エアロゾル吸入により喀痰を誘発する</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テキスト プレースホルダー 2"/>
          <p:cNvSpPr>
            <a:spLocks noGrp="1"/>
          </p:cNvSpPr>
          <p:nvPr>
            <p:ph type="body" sz="quarter" idx="13"/>
          </p:nvPr>
        </p:nvSpPr>
        <p:spPr>
          <a:xfrm>
            <a:off x="288681" y="166912"/>
            <a:ext cx="7141482" cy="584775"/>
          </a:xfrm>
        </p:spPr>
        <p:txBody>
          <a:bodyPr/>
          <a:lstStyle/>
          <a:p>
            <a:r>
              <a:rPr lang="ja-JP" altLang="en-US" sz="3200" dirty="0">
                <a:latin typeface="Meiryo UI" panose="020B0604030504040204" pitchFamily="50" charset="-128"/>
                <a:ea typeface="Meiryo UI" panose="020B0604030504040204" pitchFamily="50" charset="-128"/>
              </a:rPr>
              <a:t>試験概要</a:t>
            </a:r>
            <a:endParaRPr kumimoji="1" lang="ja-JP" altLang="en-US" sz="3200" dirty="0">
              <a:latin typeface="Meiryo UI" panose="020B0604030504040204" pitchFamily="50" charset="-128"/>
              <a:ea typeface="Meiryo UI" panose="020B0604030504040204" pitchFamily="50" charset="-128"/>
            </a:endParaRPr>
          </a:p>
        </p:txBody>
      </p:sp>
      <p:sp>
        <p:nvSpPr>
          <p:cNvPr id="16" name="四角形吹き出し 4">
            <a:extLst>
              <a:ext uri="{FF2B5EF4-FFF2-40B4-BE49-F238E27FC236}">
                <a16:creationId xmlns:a16="http://schemas.microsoft.com/office/drawing/2014/main" id="{B9CCD301-CA3C-44BC-B387-D367A975EB85}"/>
              </a:ext>
            </a:extLst>
          </p:cNvPr>
          <p:cNvSpPr/>
          <p:nvPr/>
        </p:nvSpPr>
        <p:spPr>
          <a:xfrm>
            <a:off x="4128082" y="94275"/>
            <a:ext cx="4896544" cy="3240360"/>
          </a:xfrm>
          <a:custGeom>
            <a:avLst/>
            <a:gdLst>
              <a:gd name="connsiteX0" fmla="*/ 0 w 4896544"/>
              <a:gd name="connsiteY0" fmla="*/ 0 h 1224136"/>
              <a:gd name="connsiteX1" fmla="*/ 2856317 w 4896544"/>
              <a:gd name="connsiteY1" fmla="*/ 0 h 1224136"/>
              <a:gd name="connsiteX2" fmla="*/ 2856317 w 4896544"/>
              <a:gd name="connsiteY2" fmla="*/ 0 h 1224136"/>
              <a:gd name="connsiteX3" fmla="*/ 4080453 w 4896544"/>
              <a:gd name="connsiteY3" fmla="*/ 0 h 1224136"/>
              <a:gd name="connsiteX4" fmla="*/ 4896544 w 4896544"/>
              <a:gd name="connsiteY4" fmla="*/ 0 h 1224136"/>
              <a:gd name="connsiteX5" fmla="*/ 4896544 w 4896544"/>
              <a:gd name="connsiteY5" fmla="*/ 714079 h 1224136"/>
              <a:gd name="connsiteX6" fmla="*/ 4896544 w 4896544"/>
              <a:gd name="connsiteY6" fmla="*/ 714079 h 1224136"/>
              <a:gd name="connsiteX7" fmla="*/ 4896544 w 4896544"/>
              <a:gd name="connsiteY7" fmla="*/ 1020113 h 1224136"/>
              <a:gd name="connsiteX8" fmla="*/ 4896544 w 4896544"/>
              <a:gd name="connsiteY8" fmla="*/ 1224136 h 1224136"/>
              <a:gd name="connsiteX9" fmla="*/ 4080453 w 4896544"/>
              <a:gd name="connsiteY9" fmla="*/ 1224136 h 1224136"/>
              <a:gd name="connsiteX10" fmla="*/ 3869739 w 4896544"/>
              <a:gd name="connsiteY10" fmla="*/ 4274034 h 1224136"/>
              <a:gd name="connsiteX11" fmla="*/ 2856317 w 4896544"/>
              <a:gd name="connsiteY11" fmla="*/ 1224136 h 1224136"/>
              <a:gd name="connsiteX12" fmla="*/ 0 w 4896544"/>
              <a:gd name="connsiteY12" fmla="*/ 1224136 h 1224136"/>
              <a:gd name="connsiteX13" fmla="*/ 0 w 4896544"/>
              <a:gd name="connsiteY13" fmla="*/ 1020113 h 1224136"/>
              <a:gd name="connsiteX14" fmla="*/ 0 w 4896544"/>
              <a:gd name="connsiteY14" fmla="*/ 714079 h 1224136"/>
              <a:gd name="connsiteX15" fmla="*/ 0 w 4896544"/>
              <a:gd name="connsiteY15" fmla="*/ 714079 h 1224136"/>
              <a:gd name="connsiteX16" fmla="*/ 0 w 4896544"/>
              <a:gd name="connsiteY16" fmla="*/ 0 h 1224136"/>
              <a:gd name="connsiteX0" fmla="*/ 0 w 4896544"/>
              <a:gd name="connsiteY0" fmla="*/ 0 h 4274034"/>
              <a:gd name="connsiteX1" fmla="*/ 2856317 w 4896544"/>
              <a:gd name="connsiteY1" fmla="*/ 0 h 4274034"/>
              <a:gd name="connsiteX2" fmla="*/ 2856317 w 4896544"/>
              <a:gd name="connsiteY2" fmla="*/ 0 h 4274034"/>
              <a:gd name="connsiteX3" fmla="*/ 4080453 w 4896544"/>
              <a:gd name="connsiteY3" fmla="*/ 0 h 4274034"/>
              <a:gd name="connsiteX4" fmla="*/ 4896544 w 4896544"/>
              <a:gd name="connsiteY4" fmla="*/ 0 h 4274034"/>
              <a:gd name="connsiteX5" fmla="*/ 4896544 w 4896544"/>
              <a:gd name="connsiteY5" fmla="*/ 714079 h 4274034"/>
              <a:gd name="connsiteX6" fmla="*/ 4896544 w 4896544"/>
              <a:gd name="connsiteY6" fmla="*/ 714079 h 4274034"/>
              <a:gd name="connsiteX7" fmla="*/ 4896544 w 4896544"/>
              <a:gd name="connsiteY7" fmla="*/ 1020113 h 4274034"/>
              <a:gd name="connsiteX8" fmla="*/ 4896544 w 4896544"/>
              <a:gd name="connsiteY8" fmla="*/ 1224136 h 4274034"/>
              <a:gd name="connsiteX9" fmla="*/ 4080453 w 4896544"/>
              <a:gd name="connsiteY9" fmla="*/ 1224136 h 4274034"/>
              <a:gd name="connsiteX10" fmla="*/ 3869739 w 4896544"/>
              <a:gd name="connsiteY10" fmla="*/ 4274034 h 4274034"/>
              <a:gd name="connsiteX11" fmla="*/ 3762328 w 4896544"/>
              <a:gd name="connsiteY11" fmla="*/ 1240914 h 4274034"/>
              <a:gd name="connsiteX12" fmla="*/ 0 w 4896544"/>
              <a:gd name="connsiteY12" fmla="*/ 1224136 h 4274034"/>
              <a:gd name="connsiteX13" fmla="*/ 0 w 4896544"/>
              <a:gd name="connsiteY13" fmla="*/ 1020113 h 4274034"/>
              <a:gd name="connsiteX14" fmla="*/ 0 w 4896544"/>
              <a:gd name="connsiteY14" fmla="*/ 714079 h 4274034"/>
              <a:gd name="connsiteX15" fmla="*/ 0 w 4896544"/>
              <a:gd name="connsiteY15" fmla="*/ 714079 h 4274034"/>
              <a:gd name="connsiteX16" fmla="*/ 0 w 4896544"/>
              <a:gd name="connsiteY16" fmla="*/ 0 h 427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96544" h="4274034">
                <a:moveTo>
                  <a:pt x="0" y="0"/>
                </a:moveTo>
                <a:lnTo>
                  <a:pt x="2856317" y="0"/>
                </a:lnTo>
                <a:lnTo>
                  <a:pt x="2856317" y="0"/>
                </a:lnTo>
                <a:lnTo>
                  <a:pt x="4080453" y="0"/>
                </a:lnTo>
                <a:lnTo>
                  <a:pt x="4896544" y="0"/>
                </a:lnTo>
                <a:lnTo>
                  <a:pt x="4896544" y="714079"/>
                </a:lnTo>
                <a:lnTo>
                  <a:pt x="4896544" y="714079"/>
                </a:lnTo>
                <a:lnTo>
                  <a:pt x="4896544" y="1020113"/>
                </a:lnTo>
                <a:lnTo>
                  <a:pt x="4896544" y="1224136"/>
                </a:lnTo>
                <a:lnTo>
                  <a:pt x="4080453" y="1224136"/>
                </a:lnTo>
                <a:lnTo>
                  <a:pt x="3869739" y="4274034"/>
                </a:lnTo>
                <a:lnTo>
                  <a:pt x="3762328" y="1240914"/>
                </a:lnTo>
                <a:lnTo>
                  <a:pt x="0" y="1224136"/>
                </a:lnTo>
                <a:lnTo>
                  <a:pt x="0" y="1020113"/>
                </a:lnTo>
                <a:lnTo>
                  <a:pt x="0" y="714079"/>
                </a:lnTo>
                <a:lnTo>
                  <a:pt x="0" y="714079"/>
                </a:lnTo>
                <a:lnTo>
                  <a:pt x="0" y="0"/>
                </a:lnTo>
                <a:close/>
              </a:path>
            </a:pathLst>
          </a:cu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smtClean="0">
                <a:latin typeface="Meiryo UI" panose="020B0604030504040204" pitchFamily="50" charset="-128"/>
                <a:ea typeface="Meiryo UI" panose="020B0604030504040204" pitchFamily="50" charset="-128"/>
              </a:rPr>
              <a:t>治</a:t>
            </a:r>
            <a:r>
              <a:rPr lang="ja-JP" altLang="en-US" dirty="0">
                <a:latin typeface="Meiryo UI" panose="020B0604030504040204" pitchFamily="50" charset="-128"/>
                <a:ea typeface="Meiryo UI" panose="020B0604030504040204" pitchFamily="50" charset="-128"/>
              </a:rPr>
              <a:t>験依頼者から共有された担当試験の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重要なプロセスおよびデータ</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を記載</a:t>
            </a:r>
            <a:r>
              <a:rPr lang="ja-JP" altLang="en-US" dirty="0" smtClean="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787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a:xfrm>
            <a:off x="288681" y="166912"/>
            <a:ext cx="7141482" cy="584775"/>
          </a:xfrm>
        </p:spPr>
        <p:txBody>
          <a:bodyPr/>
          <a:lstStyle/>
          <a:p>
            <a:r>
              <a:rPr lang="ja-JP" altLang="en-US" sz="3200" dirty="0">
                <a:latin typeface="Meiryo UI" panose="020B0604030504040204" pitchFamily="50" charset="-128"/>
                <a:ea typeface="Meiryo UI" panose="020B0604030504040204" pitchFamily="50" charset="-128"/>
              </a:rPr>
              <a:t>議題</a:t>
            </a:r>
            <a:endParaRPr kumimoji="1" lang="ja-JP" altLang="en-US" sz="3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6612338-871C-4EE5-8557-D4C5C45B2A0F}"/>
              </a:ext>
            </a:extLst>
          </p:cNvPr>
          <p:cNvSpPr/>
          <p:nvPr/>
        </p:nvSpPr>
        <p:spPr>
          <a:xfrm>
            <a:off x="324042" y="1196752"/>
            <a:ext cx="8208398" cy="1643527"/>
          </a:xfrm>
          <a:prstGeom prst="rect">
            <a:avLst/>
          </a:prstGeom>
        </p:spPr>
        <p:txBody>
          <a:bodyPr wrap="square">
            <a:spAutoFit/>
          </a:bodyPr>
          <a:lstStyle/>
          <a:p>
            <a:pPr marL="342900" indent="-342900">
              <a:lnSpc>
                <a:spcPct val="120000"/>
              </a:lnSpc>
              <a:buFont typeface="+mj-lt"/>
              <a:buAutoNum type="arabicPeriod"/>
            </a:pPr>
            <a:r>
              <a:rPr lang="ja-JP" altLang="en-US" sz="2800" dirty="0">
                <a:solidFill>
                  <a:schemeClr val="bg1">
                    <a:lumMod val="75000"/>
                  </a:schemeClr>
                </a:solidFill>
                <a:latin typeface="Meiryo UI" panose="020B0604030504040204" pitchFamily="50" charset="-128"/>
                <a:ea typeface="Meiryo UI" panose="020B0604030504040204" pitchFamily="50" charset="-128"/>
              </a:rPr>
              <a:t>プロセス管理について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2800" dirty="0">
                <a:solidFill>
                  <a:schemeClr val="bg1">
                    <a:lumMod val="75000"/>
                  </a:schemeClr>
                </a:solidFill>
                <a:latin typeface="Meiryo UI" panose="020B0604030504040204" pitchFamily="50" charset="-128"/>
                <a:ea typeface="Meiryo UI" panose="020B0604030504040204" pitchFamily="50" charset="-128"/>
              </a:rPr>
              <a:t>試験概要・重要なプロセス及びデータ</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342900" indent="-342900">
              <a:lnSpc>
                <a:spcPct val="120000"/>
              </a:lnSpc>
              <a:buFont typeface="+mj-lt"/>
              <a:buAutoNum type="arabicPeriod"/>
            </a:pPr>
            <a:r>
              <a:rPr lang="ja-JP" altLang="en-US" sz="2800" dirty="0">
                <a:latin typeface="Meiryo UI" panose="020B0604030504040204" pitchFamily="50" charset="-128"/>
                <a:ea typeface="Meiryo UI" panose="020B0604030504040204" pitchFamily="50" charset="-128"/>
              </a:rPr>
              <a:t>リスク及びリスク軽減策として構築したプロセス</a:t>
            </a:r>
            <a:endParaRPr lang="en-US" altLang="ja-JP" sz="2800" dirty="0">
              <a:latin typeface="Meiryo UI" panose="020B0604030504040204" pitchFamily="50" charset="-128"/>
              <a:ea typeface="Meiryo UI" panose="020B0604030504040204" pitchFamily="50" charset="-128"/>
            </a:endParaRPr>
          </a:p>
        </p:txBody>
      </p:sp>
      <p:sp>
        <p:nvSpPr>
          <p:cNvPr id="4" name="四角形吹き出し 3"/>
          <p:cNvSpPr/>
          <p:nvPr/>
        </p:nvSpPr>
        <p:spPr>
          <a:xfrm>
            <a:off x="2555776" y="3356992"/>
            <a:ext cx="4752528" cy="1728192"/>
          </a:xfrm>
          <a:prstGeom prst="wedgeRectCallout">
            <a:avLst>
              <a:gd name="adj1" fmla="val -37106"/>
              <a:gd name="adj2" fmla="val -76038"/>
            </a:avLst>
          </a:prstGeom>
          <a:solidFill>
            <a:schemeClr val="tx2">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対策を講じることとなった重要なリスクを中心に記載し、院内治験チーム全員で共有する</a:t>
            </a: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リスク軽減策として構築したプロセスを記載し、院内治験チーム全員で共有する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38403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1E1CC466-9532-4D16-B5C2-B21AC4C0F71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7190</TotalTime>
  <Words>1988</Words>
  <Application>Microsoft Office PowerPoint</Application>
  <PresentationFormat>画面に合わせる (4:3)</PresentationFormat>
  <Paragraphs>236</Paragraphs>
  <Slides>14</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Meiryo UI</vt:lpstr>
      <vt:lpstr>ＭＳ Ｐゴシック</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ysaitoh</dc:creator>
  <cp:lastModifiedBy>池田知実S</cp:lastModifiedBy>
  <cp:revision>950</cp:revision>
  <cp:lastPrinted>2020-10-07T02:16:54Z</cp:lastPrinted>
  <dcterms:created xsi:type="dcterms:W3CDTF">2018-05-21T00:38:36Z</dcterms:created>
  <dcterms:modified xsi:type="dcterms:W3CDTF">2021-06-08T03:18:54Z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20880fc9-79bb-4ba9-888e-afc9712723be</vt:lpwstr>
  </property>
  <property fmtid="{D5CDD505-2E9C-101B-9397-08002B2CF9AE}" pid="3" name="bjSaver">
    <vt:lpwstr>wdXmM65DKn1PvFqNlaT0jZg+0DOEh6AD</vt:lpwstr>
  </property>
  <property fmtid="{D5CDD505-2E9C-101B-9397-08002B2CF9AE}" pid="4"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5" name="bjDocumentLabelXML-0">
    <vt:lpwstr>ames.com/2008/01/sie/internal/label"&gt;&lt;element uid="72a5d865-2c9e-41bb-b8a0-b31322cd1ede" value="" /&gt;&lt;/sisl&gt;</vt:lpwstr>
  </property>
  <property fmtid="{D5CDD505-2E9C-101B-9397-08002B2CF9AE}" pid="6" name="bjDocumentSecurityLabel">
    <vt:lpwstr>Not Classified</vt:lpwstr>
  </property>
  <property fmtid="{D5CDD505-2E9C-101B-9397-08002B2CF9AE}" pid="7" name="MSIP_Label_7f850223-87a8-40c3-9eb2-432606efca2a_Enabled">
    <vt:lpwstr>True</vt:lpwstr>
  </property>
  <property fmtid="{D5CDD505-2E9C-101B-9397-08002B2CF9AE}" pid="8" name="MSIP_Label_7f850223-87a8-40c3-9eb2-432606efca2a_SiteId">
    <vt:lpwstr>fcb2b37b-5da0-466b-9b83-0014b67a7c78</vt:lpwstr>
  </property>
  <property fmtid="{D5CDD505-2E9C-101B-9397-08002B2CF9AE}" pid="9" name="MSIP_Label_7f850223-87a8-40c3-9eb2-432606efca2a_Owner">
    <vt:lpwstr>koji.yamashita@bayer.com</vt:lpwstr>
  </property>
  <property fmtid="{D5CDD505-2E9C-101B-9397-08002B2CF9AE}" pid="10" name="MSIP_Label_7f850223-87a8-40c3-9eb2-432606efca2a_SetDate">
    <vt:lpwstr>2021-06-03T09:36:51.7469645Z</vt:lpwstr>
  </property>
  <property fmtid="{D5CDD505-2E9C-101B-9397-08002B2CF9AE}" pid="11" name="MSIP_Label_7f850223-87a8-40c3-9eb2-432606efca2a_Name">
    <vt:lpwstr>NO CLASSIFICATION</vt:lpwstr>
  </property>
  <property fmtid="{D5CDD505-2E9C-101B-9397-08002B2CF9AE}" pid="12" name="MSIP_Label_7f850223-87a8-40c3-9eb2-432606efca2a_Application">
    <vt:lpwstr>Microsoft Azure Information Protection</vt:lpwstr>
  </property>
  <property fmtid="{D5CDD505-2E9C-101B-9397-08002B2CF9AE}" pid="13" name="MSIP_Label_7f850223-87a8-40c3-9eb2-432606efca2a_Extended_MSFT_Method">
    <vt:lpwstr>Automatic</vt:lpwstr>
  </property>
  <property fmtid="{D5CDD505-2E9C-101B-9397-08002B2CF9AE}" pid="14" name="Sensitivity">
    <vt:lpwstr>NO CLASSIFICATION</vt:lpwstr>
  </property>
</Properties>
</file>