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61"/>
  </p:notesMasterIdLst>
  <p:handoutMasterIdLst>
    <p:handoutMasterId r:id="rId62"/>
  </p:handoutMasterIdLst>
  <p:sldIdLst>
    <p:sldId id="339" r:id="rId2"/>
    <p:sldId id="340" r:id="rId3"/>
    <p:sldId id="341" r:id="rId4"/>
    <p:sldId id="342" r:id="rId5"/>
    <p:sldId id="343" r:id="rId6"/>
    <p:sldId id="344" r:id="rId7"/>
    <p:sldId id="345" r:id="rId8"/>
    <p:sldId id="346" r:id="rId9"/>
    <p:sldId id="348" r:id="rId10"/>
    <p:sldId id="349" r:id="rId11"/>
    <p:sldId id="350" r:id="rId12"/>
    <p:sldId id="351" r:id="rId13"/>
    <p:sldId id="352" r:id="rId14"/>
    <p:sldId id="353" r:id="rId15"/>
    <p:sldId id="354" r:id="rId16"/>
    <p:sldId id="355" r:id="rId17"/>
    <p:sldId id="356" r:id="rId18"/>
    <p:sldId id="357" r:id="rId19"/>
    <p:sldId id="358" r:id="rId20"/>
    <p:sldId id="359" r:id="rId21"/>
    <p:sldId id="360" r:id="rId22"/>
    <p:sldId id="361" r:id="rId23"/>
    <p:sldId id="362" r:id="rId24"/>
    <p:sldId id="363" r:id="rId25"/>
    <p:sldId id="365" r:id="rId26"/>
    <p:sldId id="366" r:id="rId27"/>
    <p:sldId id="367" r:id="rId28"/>
    <p:sldId id="368" r:id="rId29"/>
    <p:sldId id="369" r:id="rId30"/>
    <p:sldId id="370" r:id="rId31"/>
    <p:sldId id="371" r:id="rId32"/>
    <p:sldId id="372" r:id="rId33"/>
    <p:sldId id="373" r:id="rId34"/>
    <p:sldId id="374" r:id="rId35"/>
    <p:sldId id="375" r:id="rId36"/>
    <p:sldId id="376" r:id="rId37"/>
    <p:sldId id="377" r:id="rId38"/>
    <p:sldId id="378" r:id="rId39"/>
    <p:sldId id="379" r:id="rId40"/>
    <p:sldId id="381" r:id="rId41"/>
    <p:sldId id="382" r:id="rId42"/>
    <p:sldId id="294" r:id="rId43"/>
    <p:sldId id="317" r:id="rId44"/>
    <p:sldId id="318" r:id="rId45"/>
    <p:sldId id="319" r:id="rId46"/>
    <p:sldId id="320" r:id="rId47"/>
    <p:sldId id="321" r:id="rId48"/>
    <p:sldId id="302" r:id="rId49"/>
    <p:sldId id="312" r:id="rId50"/>
    <p:sldId id="335" r:id="rId51"/>
    <p:sldId id="330" r:id="rId52"/>
    <p:sldId id="311" r:id="rId53"/>
    <p:sldId id="326" r:id="rId54"/>
    <p:sldId id="332" r:id="rId55"/>
    <p:sldId id="324" r:id="rId56"/>
    <p:sldId id="325" r:id="rId57"/>
    <p:sldId id="337" r:id="rId58"/>
    <p:sldId id="260" r:id="rId59"/>
    <p:sldId id="385" r:id="rId60"/>
  </p:sldIdLst>
  <p:sldSz cx="9144000" cy="6858000" type="screen4x3"/>
  <p:notesSz cx="6807200" cy="9939338"/>
  <p:defaultTextStyle>
    <a:defPPr>
      <a:defRPr lang="ja-JP"/>
    </a:defPPr>
    <a:lvl1pPr algn="l" rtl="0" fontAlgn="base">
      <a:spcBef>
        <a:spcPct val="0"/>
      </a:spcBef>
      <a:spcAft>
        <a:spcPct val="0"/>
      </a:spcAft>
      <a:defRPr kumimoji="1"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kern="1200">
        <a:solidFill>
          <a:schemeClr val="tx1"/>
        </a:solidFill>
        <a:latin typeface="Arial" charset="0"/>
        <a:ea typeface="ＭＳ Ｐゴシック" charset="-128"/>
        <a:cs typeface="+mn-cs"/>
      </a:defRPr>
    </a:lvl5pPr>
    <a:lvl6pPr marL="2286000" algn="l" defTabSz="914400" rtl="0" eaLnBrk="1" latinLnBrk="0" hangingPunct="1">
      <a:defRPr kumimoji="1" kern="1200">
        <a:solidFill>
          <a:schemeClr val="tx1"/>
        </a:solidFill>
        <a:latin typeface="Arial" charset="0"/>
        <a:ea typeface="ＭＳ Ｐゴシック" charset="-128"/>
        <a:cs typeface="+mn-cs"/>
      </a:defRPr>
    </a:lvl6pPr>
    <a:lvl7pPr marL="2743200" algn="l" defTabSz="914400" rtl="0" eaLnBrk="1" latinLnBrk="0" hangingPunct="1">
      <a:defRPr kumimoji="1" kern="1200">
        <a:solidFill>
          <a:schemeClr val="tx1"/>
        </a:solidFill>
        <a:latin typeface="Arial" charset="0"/>
        <a:ea typeface="ＭＳ Ｐゴシック" charset="-128"/>
        <a:cs typeface="+mn-cs"/>
      </a:defRPr>
    </a:lvl7pPr>
    <a:lvl8pPr marL="3200400" algn="l" defTabSz="914400" rtl="0" eaLnBrk="1" latinLnBrk="0" hangingPunct="1">
      <a:defRPr kumimoji="1" kern="1200">
        <a:solidFill>
          <a:schemeClr val="tx1"/>
        </a:solidFill>
        <a:latin typeface="Arial" charset="0"/>
        <a:ea typeface="ＭＳ Ｐゴシック" charset="-128"/>
        <a:cs typeface="+mn-cs"/>
      </a:defRPr>
    </a:lvl8pPr>
    <a:lvl9pPr marL="3657600" algn="l" defTabSz="914400" rtl="0" eaLnBrk="1" latinLnBrk="0" hangingPunct="1">
      <a:defRPr kumimoji="1" kern="1200">
        <a:solidFill>
          <a:schemeClr val="tx1"/>
        </a:solidFill>
        <a:latin typeface="Arial" charset="0"/>
        <a:ea typeface="ＭＳ Ｐゴシック" charset="-128"/>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7" name="Yuki Yonemasu" initials="YY" lastIdx="2" clrIdx="6">
    <p:extLst>
      <p:ext uri="{19B8F6BF-5375-455C-9EA6-DF929625EA0E}">
        <p15:presenceInfo xmlns:p15="http://schemas.microsoft.com/office/powerpoint/2012/main" userId="S::yuki.yonemasu@bayer.com::e38e0d4e-53e3-49ad-bf82-b3aa660ddaf8" providerId="AD"/>
      </p:ext>
    </p:extLst>
  </p:cmAuthor>
  <p:cmAuthor id="4" name="作成者" initials="A" lastIdx="28" clrIdx="3"/>
  <p:cmAuthor id="5" name="Iida,Orie (HP Med PV) NBI-JP-T" initials="I(MPNJT" lastIdx="19" clrIdx="4">
    <p:extLst>
      <p:ext uri="{19B8F6BF-5375-455C-9EA6-DF929625EA0E}">
        <p15:presenceInfo xmlns:p15="http://schemas.microsoft.com/office/powerpoint/2012/main" userId="S::orie.iida@boehringer-ingelheim.com::46418472-e167-463a-a524-b53647c71979" providerId="AD"/>
      </p:ext>
    </p:extLst>
  </p:cmAuthor>
  <p:cmAuthor id="6" name="SUMIYOSHI, HARUMI [JANJP]" initials="SH[" lastIdx="9" clrIdx="5">
    <p:extLst>
      <p:ext uri="{19B8F6BF-5375-455C-9EA6-DF929625EA0E}">
        <p15:presenceInfo xmlns:p15="http://schemas.microsoft.com/office/powerpoint/2012/main" userId="S::HSumiyo1@its.jnj.com::f826486a-4692-421f-aae2-e13822dc925b"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スタイル (中間)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6E25E649-3F16-4E02-A733-19D2CDBF48F0}" styleName="中間スタイル 3 - アクセント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3B4B98B0-60AC-42C2-AFA5-B58CD77FA1E5}" styleName="淡色スタイル 1 - アクセント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3852" autoAdjust="0"/>
    <p:restoredTop sz="89127" autoAdjust="0"/>
  </p:normalViewPr>
  <p:slideViewPr>
    <p:cSldViewPr>
      <p:cViewPr varScale="1">
        <p:scale>
          <a:sx n="85" d="100"/>
          <a:sy n="85" d="100"/>
        </p:scale>
        <p:origin x="630" y="78"/>
      </p:cViewPr>
      <p:guideLst>
        <p:guide orient="horz" pos="2160"/>
        <p:guide pos="2880"/>
      </p:guideLst>
    </p:cSldViewPr>
  </p:slideViewPr>
  <p:notesTextViewPr>
    <p:cViewPr>
      <p:scale>
        <a:sx n="125" d="100"/>
        <a:sy n="125"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commentAuthors" Target="commentAuthors.xml"/><Relationship Id="rId68" Type="http://schemas.microsoft.com/office/2016/11/relationships/changesInfo" Target="changesInfos/changesInfo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tableStyles" Target="tableStyle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handoutMaster" Target="handoutMasters/handoutMaster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Yuki Yonemasu" userId="e38e0d4e-53e3-49ad-bf82-b3aa660ddaf8" providerId="ADAL" clId="{D9271C75-1344-4EC7-A57B-6332E11948EA}"/>
    <pc:docChg chg="modSld">
      <pc:chgData name="Yuki Yonemasu" userId="e38e0d4e-53e3-49ad-bf82-b3aa660ddaf8" providerId="ADAL" clId="{D9271C75-1344-4EC7-A57B-6332E11948EA}" dt="2024-03-28T05:55:04.719" v="9" actId="20577"/>
      <pc:docMkLst>
        <pc:docMk/>
      </pc:docMkLst>
      <pc:sldChg chg="modSp mod">
        <pc:chgData name="Yuki Yonemasu" userId="e38e0d4e-53e3-49ad-bf82-b3aa660ddaf8" providerId="ADAL" clId="{D9271C75-1344-4EC7-A57B-6332E11948EA}" dt="2024-03-28T05:55:04.719" v="9" actId="20577"/>
        <pc:sldMkLst>
          <pc:docMk/>
          <pc:sldMk cId="0" sldId="339"/>
        </pc:sldMkLst>
        <pc:spChg chg="mod">
          <ac:chgData name="Yuki Yonemasu" userId="e38e0d4e-53e3-49ad-bf82-b3aa660ddaf8" providerId="ADAL" clId="{D9271C75-1344-4EC7-A57B-6332E11948EA}" dt="2024-03-28T05:55:04.719" v="9" actId="20577"/>
          <ac:spMkLst>
            <pc:docMk/>
            <pc:sldMk cId="0" sldId="339"/>
            <ac:spMk id="3" creationId="{00000000-0000-0000-0000-000000000000}"/>
          </ac:spMkLst>
        </pc:sp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49575" cy="496888"/>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sz="quarter" idx="1"/>
          </p:nvPr>
        </p:nvSpPr>
        <p:spPr>
          <a:xfrm>
            <a:off x="3856038" y="0"/>
            <a:ext cx="2949575" cy="496888"/>
          </a:xfrm>
          <a:prstGeom prst="rect">
            <a:avLst/>
          </a:prstGeom>
        </p:spPr>
        <p:txBody>
          <a:bodyPr vert="horz" lIns="91440" tIns="45720" rIns="91440" bIns="45720" rtlCol="0"/>
          <a:lstStyle>
            <a:lvl1pPr algn="r">
              <a:defRPr sz="1200"/>
            </a:lvl1pPr>
          </a:lstStyle>
          <a:p>
            <a:fld id="{1A705A59-2331-4F14-9BDB-DA3DB47B821C}" type="datetimeFigureOut">
              <a:rPr kumimoji="1" lang="ja-JP" altLang="en-US" smtClean="0"/>
              <a:t>2024/3/28</a:t>
            </a:fld>
            <a:endParaRPr kumimoji="1" lang="ja-JP" altLang="en-US"/>
          </a:p>
        </p:txBody>
      </p:sp>
      <p:sp>
        <p:nvSpPr>
          <p:cNvPr id="4" name="フッター プレースホルダー 3"/>
          <p:cNvSpPr>
            <a:spLocks noGrp="1"/>
          </p:cNvSpPr>
          <p:nvPr>
            <p:ph type="ftr" sz="quarter" idx="2"/>
          </p:nvPr>
        </p:nvSpPr>
        <p:spPr>
          <a:xfrm>
            <a:off x="0" y="9440863"/>
            <a:ext cx="2949575" cy="496887"/>
          </a:xfrm>
          <a:prstGeom prst="rect">
            <a:avLst/>
          </a:prstGeom>
        </p:spPr>
        <p:txBody>
          <a:bodyPr vert="horz" lIns="91440" tIns="45720" rIns="91440" bIns="45720" rtlCol="0" anchor="b"/>
          <a:lstStyle>
            <a:lvl1pPr algn="l">
              <a:defRPr sz="1200"/>
            </a:lvl1pPr>
          </a:lstStyle>
          <a:p>
            <a:endParaRPr kumimoji="1" lang="ja-JP" altLang="en-US"/>
          </a:p>
        </p:txBody>
      </p:sp>
      <p:sp>
        <p:nvSpPr>
          <p:cNvPr id="5" name="スライド番号プレースホルダー 4"/>
          <p:cNvSpPr>
            <a:spLocks noGrp="1"/>
          </p:cNvSpPr>
          <p:nvPr>
            <p:ph type="sldNum" sz="quarter" idx="3"/>
          </p:nvPr>
        </p:nvSpPr>
        <p:spPr>
          <a:xfrm>
            <a:off x="3856038" y="9440863"/>
            <a:ext cx="2949575" cy="496887"/>
          </a:xfrm>
          <a:prstGeom prst="rect">
            <a:avLst/>
          </a:prstGeom>
        </p:spPr>
        <p:txBody>
          <a:bodyPr vert="horz" lIns="91440" tIns="45720" rIns="91440" bIns="45720" rtlCol="0" anchor="b"/>
          <a:lstStyle>
            <a:lvl1pPr algn="r">
              <a:defRPr sz="1200"/>
            </a:lvl1pPr>
          </a:lstStyle>
          <a:p>
            <a:fld id="{0C0FFADC-E45C-4725-AA45-698ADA03095B}" type="slidenum">
              <a:rPr kumimoji="1" lang="ja-JP" altLang="en-US" smtClean="0"/>
              <a:t>‹#›</a:t>
            </a:fld>
            <a:endParaRPr kumimoji="1" lang="ja-JP" altLang="en-US"/>
          </a:p>
        </p:txBody>
      </p:sp>
    </p:spTree>
    <p:extLst>
      <p:ext uri="{BB962C8B-B14F-4D97-AF65-F5344CB8AC3E}">
        <p14:creationId xmlns:p14="http://schemas.microsoft.com/office/powerpoint/2010/main" val="74845300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49787" cy="496967"/>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55838" y="0"/>
            <a:ext cx="2949787" cy="496967"/>
          </a:xfrm>
          <a:prstGeom prst="rect">
            <a:avLst/>
          </a:prstGeom>
        </p:spPr>
        <p:txBody>
          <a:bodyPr vert="horz" lIns="91440" tIns="45720" rIns="91440" bIns="45720" rtlCol="0"/>
          <a:lstStyle>
            <a:lvl1pPr algn="r">
              <a:defRPr sz="1200"/>
            </a:lvl1pPr>
          </a:lstStyle>
          <a:p>
            <a:fld id="{7BA19011-4959-4D97-BDA5-7185ABC0512D}" type="datetimeFigureOut">
              <a:rPr kumimoji="1" lang="ja-JP" altLang="en-US" smtClean="0"/>
              <a:t>2024/3/28</a:t>
            </a:fld>
            <a:endParaRPr kumimoji="1" lang="ja-JP" altLang="en-US"/>
          </a:p>
        </p:txBody>
      </p:sp>
      <p:sp>
        <p:nvSpPr>
          <p:cNvPr id="4" name="スライド イメージ プレースホルダー 3"/>
          <p:cNvSpPr>
            <a:spLocks noGrp="1" noRot="1" noChangeAspect="1"/>
          </p:cNvSpPr>
          <p:nvPr>
            <p:ph type="sldImg" idx="2"/>
          </p:nvPr>
        </p:nvSpPr>
        <p:spPr>
          <a:xfrm>
            <a:off x="920750" y="746125"/>
            <a:ext cx="4965700" cy="3725863"/>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80720" y="4721186"/>
            <a:ext cx="5445760" cy="4472702"/>
          </a:xfrm>
          <a:prstGeom prst="rect">
            <a:avLst/>
          </a:prstGeom>
        </p:spPr>
        <p:txBody>
          <a:bodyPr vert="horz" lIns="91440" tIns="45720" rIns="91440" bIns="45720"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9440646"/>
            <a:ext cx="2949787" cy="496967"/>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55838" y="9440646"/>
            <a:ext cx="2949787" cy="496967"/>
          </a:xfrm>
          <a:prstGeom prst="rect">
            <a:avLst/>
          </a:prstGeom>
        </p:spPr>
        <p:txBody>
          <a:bodyPr vert="horz" lIns="91440" tIns="45720" rIns="91440" bIns="45720" rtlCol="0" anchor="b"/>
          <a:lstStyle>
            <a:lvl1pPr algn="r">
              <a:defRPr sz="1200"/>
            </a:lvl1pPr>
          </a:lstStyle>
          <a:p>
            <a:fld id="{441F6FAE-65BE-4D8C-BB63-3FD82989AC96}" type="slidenum">
              <a:rPr kumimoji="1" lang="ja-JP" altLang="en-US" smtClean="0"/>
              <a:t>‹#›</a:t>
            </a:fld>
            <a:endParaRPr kumimoji="1" lang="ja-JP" altLang="en-US"/>
          </a:p>
        </p:txBody>
      </p:sp>
    </p:spTree>
    <p:extLst>
      <p:ext uri="{BB962C8B-B14F-4D97-AF65-F5344CB8AC3E}">
        <p14:creationId xmlns:p14="http://schemas.microsoft.com/office/powerpoint/2010/main" val="2653319123"/>
      </p:ext>
    </p:extLst>
  </p:cSld>
  <p:clrMap bg1="lt1" tx1="dk1" bg2="lt2" tx2="dk2" accent1="accent1" accent2="accent2" accent3="accent3" accent4="accent4" accent5="accent5" accent6="accent6" hlink="hlink" folHlink="folHlink"/>
  <p:hf dt="0"/>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ヘッダー プレースホルダー 3"/>
          <p:cNvSpPr>
            <a:spLocks noGrp="1"/>
          </p:cNvSpPr>
          <p:nvPr>
            <p:ph type="hdr" sz="quarter" idx="10"/>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1" lang="ja-JP" altLang="en-US" sz="1200" b="0" i="0" u="none" strike="noStrike" kern="1200" cap="none" spc="0" normalizeH="0" baseline="0" noProof="0">
              <a:ln>
                <a:noFill/>
              </a:ln>
              <a:solidFill>
                <a:prstClr val="black"/>
              </a:solidFill>
              <a:effectLst/>
              <a:uLnTx/>
              <a:uFillTx/>
              <a:latin typeface="Arial" charset="0"/>
              <a:ea typeface="ＭＳ Ｐゴシック" charset="-128"/>
              <a:cs typeface="+mn-cs"/>
            </a:endParaRPr>
          </a:p>
        </p:txBody>
      </p:sp>
      <p:sp>
        <p:nvSpPr>
          <p:cNvPr id="5" name="フッター プレースホルダー 4"/>
          <p:cNvSpPr>
            <a:spLocks noGrp="1"/>
          </p:cNvSpPr>
          <p:nvPr>
            <p:ph type="ftr" sz="quarter" idx="11"/>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1" lang="ja-JP" altLang="en-US" sz="1200" b="0" i="0" u="none" strike="noStrike" kern="1200" cap="none" spc="0" normalizeH="0" baseline="0" noProof="0">
              <a:ln>
                <a:noFill/>
              </a:ln>
              <a:solidFill>
                <a:prstClr val="black"/>
              </a:solidFill>
              <a:effectLst/>
              <a:uLnTx/>
              <a:uFillTx/>
              <a:latin typeface="Arial" charset="0"/>
              <a:ea typeface="ＭＳ Ｐゴシック" charset="-128"/>
              <a:cs typeface="+mn-cs"/>
            </a:endParaRPr>
          </a:p>
        </p:txBody>
      </p:sp>
      <p:sp>
        <p:nvSpPr>
          <p:cNvPr id="6" name="スライド番号プレースホルダー 5"/>
          <p:cNvSpPr>
            <a:spLocks noGrp="1"/>
          </p:cNvSpPr>
          <p:nvPr>
            <p:ph type="sldNum" sz="quarter" idx="12"/>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441F6FAE-65BE-4D8C-BB63-3FD82989AC96}" type="slidenum">
              <a:rPr kumimoji="1" lang="ja-JP" altLang="en-US" sz="1200" b="0" i="0" u="none" strike="noStrike" kern="1200" cap="none" spc="0" normalizeH="0" baseline="0" noProof="0" smtClean="0">
                <a:ln>
                  <a:noFill/>
                </a:ln>
                <a:solidFill>
                  <a:prstClr val="black"/>
                </a:solidFill>
                <a:effectLst/>
                <a:uLnTx/>
                <a:uFillTx/>
                <a:latin typeface="Arial" charset="0"/>
                <a:ea typeface="ＭＳ Ｐゴシック"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1</a:t>
            </a:fld>
            <a:endParaRPr kumimoji="1" lang="ja-JP" altLang="en-US" sz="1200" b="0" i="0" u="none" strike="noStrike" kern="1200" cap="none" spc="0" normalizeH="0" baseline="0" noProof="0">
              <a:ln>
                <a:noFill/>
              </a:ln>
              <a:solidFill>
                <a:prstClr val="black"/>
              </a:solidFill>
              <a:effectLst/>
              <a:uLnTx/>
              <a:uFillTx/>
              <a:latin typeface="Arial" charset="0"/>
              <a:ea typeface="ＭＳ Ｐゴシック" charset="-128"/>
              <a:cs typeface="+mn-cs"/>
            </a:endParaRPr>
          </a:p>
        </p:txBody>
      </p:sp>
    </p:spTree>
    <p:extLst>
      <p:ext uri="{BB962C8B-B14F-4D97-AF65-F5344CB8AC3E}">
        <p14:creationId xmlns:p14="http://schemas.microsoft.com/office/powerpoint/2010/main" val="217230001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dirty="0"/>
              <a:t>nullFlavor</a:t>
            </a:r>
            <a:r>
              <a:rPr kumimoji="1" lang="ja-JP" altLang="en-US" dirty="0"/>
              <a:t>とは、</a:t>
            </a:r>
            <a:r>
              <a:rPr kumimoji="1" lang="en-US" altLang="ja-JP" dirty="0"/>
              <a:t>E2B(R3)</a:t>
            </a:r>
            <a:r>
              <a:rPr kumimoji="1" lang="ja-JP" altLang="en-US" dirty="0"/>
              <a:t>から新しくできた、「不明」や「ブランク」に意味を持たせるためのコードです。</a:t>
            </a:r>
            <a:endParaRPr kumimoji="1" lang="en-US" altLang="ja-JP" dirty="0"/>
          </a:p>
          <a:p>
            <a:r>
              <a:rPr kumimoji="1" lang="ja-JP" altLang="en-US" dirty="0"/>
              <a:t>使用例としては、イニシャルは得ているが、個人情報保護の観点から送信者が情報を提供しない場合は</a:t>
            </a:r>
            <a:r>
              <a:rPr kumimoji="1" lang="en-US" altLang="ja-JP" dirty="0"/>
              <a:t>MSK</a:t>
            </a:r>
            <a:r>
              <a:rPr kumimoji="1" lang="ja-JP" altLang="en-US" dirty="0"/>
              <a:t>（マスク）を使用します。</a:t>
            </a:r>
            <a:endParaRPr kumimoji="1" lang="en-US" altLang="ja-JP" dirty="0"/>
          </a:p>
          <a:p>
            <a:r>
              <a:rPr kumimoji="1" lang="en-US" altLang="ja-JP" dirty="0"/>
              <a:t>ASKU</a:t>
            </a:r>
            <a:r>
              <a:rPr kumimoji="1" lang="ja-JP" altLang="en-US" dirty="0"/>
              <a:t>や</a:t>
            </a:r>
            <a:r>
              <a:rPr kumimoji="1" lang="en-US" altLang="ja-JP" dirty="0"/>
              <a:t>NASK</a:t>
            </a:r>
            <a:r>
              <a:rPr kumimoji="1" lang="ja-JP" altLang="en-US" dirty="0"/>
              <a:t>については「情報入手できていないが、そもそも情報入手を試みたか？」という情報を</a:t>
            </a:r>
            <a:r>
              <a:rPr kumimoji="1" lang="en-US" altLang="ja-JP" dirty="0"/>
              <a:t>nullFlavor</a:t>
            </a:r>
            <a:r>
              <a:rPr kumimoji="1" lang="ja-JP" altLang="en-US" dirty="0"/>
              <a:t>を用いて表します。</a:t>
            </a:r>
            <a:endParaRPr kumimoji="1" lang="en-US" altLang="ja-JP" dirty="0"/>
          </a:p>
          <a:p>
            <a:r>
              <a:rPr kumimoji="1" lang="ja-JP" altLang="en-US" dirty="0"/>
              <a:t>各項目で使用できる</a:t>
            </a:r>
            <a:r>
              <a:rPr kumimoji="1" lang="en-US" altLang="ja-JP" dirty="0"/>
              <a:t>nullFlavor</a:t>
            </a:r>
            <a:r>
              <a:rPr kumimoji="1" lang="ja-JP" altLang="en-US" dirty="0"/>
              <a:t>の種類は異なるため、ご注意ください。</a:t>
            </a:r>
            <a:endParaRPr kumimoji="1" lang="en-US" altLang="ja-JP" dirty="0"/>
          </a:p>
          <a:p>
            <a:endParaRPr kumimoji="1" lang="en-US" altLang="ja-JP" dirty="0"/>
          </a:p>
          <a:p>
            <a:r>
              <a:rPr lang="en-US" altLang="ja-JP" sz="1200" dirty="0"/>
              <a:t>nullFlavor</a:t>
            </a:r>
            <a:r>
              <a:rPr lang="ja-JP" altLang="en-US" sz="1200" dirty="0"/>
              <a:t>は</a:t>
            </a:r>
            <a:r>
              <a:rPr lang="en-US" altLang="ja-JP" sz="1200" dirty="0"/>
              <a:t>ICH</a:t>
            </a:r>
            <a:r>
              <a:rPr lang="ja-JP" altLang="en-US" sz="1200" dirty="0"/>
              <a:t>で許容値とされていても、</a:t>
            </a:r>
            <a:r>
              <a:rPr lang="en-US" altLang="ja-JP" sz="1200" dirty="0"/>
              <a:t>PMDA</a:t>
            </a:r>
            <a:r>
              <a:rPr lang="ja-JP" altLang="en-US" sz="1200" dirty="0"/>
              <a:t>では使用不可の場合がありますのでご注意ください。</a:t>
            </a:r>
            <a:endParaRPr kumimoji="1" lang="ja-JP" altLang="en-US" dirty="0"/>
          </a:p>
        </p:txBody>
      </p:sp>
      <p:sp>
        <p:nvSpPr>
          <p:cNvPr id="4" name="スライド番号プレースホルダー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441F6FAE-65BE-4D8C-BB63-3FD82989AC96}" type="slidenum">
              <a:rPr kumimoji="1" lang="ja-JP" altLang="en-US" sz="1200" b="0" i="0" u="none" strike="noStrike" kern="1200" cap="none" spc="0" normalizeH="0" baseline="0" noProof="0" smtClean="0">
                <a:ln>
                  <a:noFill/>
                </a:ln>
                <a:solidFill>
                  <a:prstClr val="black"/>
                </a:solidFill>
                <a:effectLst/>
                <a:uLnTx/>
                <a:uFillTx/>
                <a:latin typeface="Arial" charset="0"/>
                <a:ea typeface="ＭＳ Ｐゴシック"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10</a:t>
            </a:fld>
            <a:endParaRPr kumimoji="1" lang="ja-JP" altLang="en-US" sz="1200" b="0" i="0" u="none" strike="noStrike" kern="1200" cap="none" spc="0" normalizeH="0" baseline="0" noProof="0">
              <a:ln>
                <a:noFill/>
              </a:ln>
              <a:solidFill>
                <a:prstClr val="black"/>
              </a:solidFill>
              <a:effectLst/>
              <a:uLnTx/>
              <a:uFillTx/>
              <a:latin typeface="Arial" charset="0"/>
              <a:ea typeface="ＭＳ Ｐゴシック" charset="-128"/>
              <a:cs typeface="+mn-cs"/>
            </a:endParaRPr>
          </a:p>
        </p:txBody>
      </p:sp>
    </p:spTree>
    <p:extLst>
      <p:ext uri="{BB962C8B-B14F-4D97-AF65-F5344CB8AC3E}">
        <p14:creationId xmlns:p14="http://schemas.microsoft.com/office/powerpoint/2010/main" val="235826940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日付フォーマットも</a:t>
            </a:r>
            <a:r>
              <a:rPr kumimoji="1" lang="en-US" altLang="ja-JP" dirty="0"/>
              <a:t>E2B(R3)</a:t>
            </a:r>
            <a:r>
              <a:rPr kumimoji="1" lang="ja-JP" altLang="en-US" dirty="0"/>
              <a:t>で変更になっています。</a:t>
            </a:r>
            <a:endParaRPr kumimoji="1" lang="en-US" altLang="ja-JP" dirty="0"/>
          </a:p>
          <a:p>
            <a:endParaRPr kumimoji="1" lang="en-US" altLang="ja-JP" dirty="0"/>
          </a:p>
          <a:p>
            <a:r>
              <a:rPr kumimoji="1" lang="en-US" altLang="ja-JP" dirty="0"/>
              <a:t>E2B(R2)</a:t>
            </a:r>
            <a:r>
              <a:rPr kumimoji="1" lang="ja-JP" altLang="en-US" dirty="0"/>
              <a:t>では項目ごとに日付フォーマットが決められていて、多くは年月日までの入力でしたが、</a:t>
            </a:r>
            <a:r>
              <a:rPr kumimoji="1" lang="en-US" altLang="ja-JP" dirty="0"/>
              <a:t>E2B(R3)</a:t>
            </a:r>
            <a:r>
              <a:rPr kumimoji="1" lang="ja-JP" altLang="en-US" dirty="0"/>
              <a:t>からは全項目共通で秒単位まで入力でき、また時差がある地域間での伝送を想定してタイムゾーンの設定も可能になりました。</a:t>
            </a:r>
          </a:p>
          <a:p>
            <a:r>
              <a:rPr kumimoji="1" lang="ja-JP" altLang="en-US" dirty="0"/>
              <a:t>ただし、実装ガイドにおいて、各項目について最低限必要な入力が定義されています。</a:t>
            </a:r>
            <a:endParaRPr kumimoji="1" lang="en-US" altLang="ja-JP" dirty="0"/>
          </a:p>
        </p:txBody>
      </p:sp>
      <p:sp>
        <p:nvSpPr>
          <p:cNvPr id="4" name="ヘッダー プレースホルダー 3"/>
          <p:cNvSpPr>
            <a:spLocks noGrp="1"/>
          </p:cNvSpPr>
          <p:nvPr>
            <p:ph type="hdr" sz="quarter" idx="10"/>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1" lang="ja-JP" altLang="en-US" sz="1200" b="0" i="0" u="none" strike="noStrike" kern="1200" cap="none" spc="0" normalizeH="0" baseline="0" noProof="0">
              <a:ln>
                <a:noFill/>
              </a:ln>
              <a:solidFill>
                <a:prstClr val="black"/>
              </a:solidFill>
              <a:effectLst/>
              <a:uLnTx/>
              <a:uFillTx/>
              <a:latin typeface="Arial" charset="0"/>
              <a:ea typeface="ＭＳ Ｐゴシック" charset="-128"/>
              <a:cs typeface="+mn-cs"/>
            </a:endParaRPr>
          </a:p>
        </p:txBody>
      </p:sp>
      <p:sp>
        <p:nvSpPr>
          <p:cNvPr id="5" name="フッター プレースホルダー 4"/>
          <p:cNvSpPr>
            <a:spLocks noGrp="1"/>
          </p:cNvSpPr>
          <p:nvPr>
            <p:ph type="ftr" sz="quarter" idx="11"/>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1" lang="ja-JP" altLang="en-US" sz="1200" b="0" i="0" u="none" strike="noStrike" kern="1200" cap="none" spc="0" normalizeH="0" baseline="0" noProof="0">
              <a:ln>
                <a:noFill/>
              </a:ln>
              <a:solidFill>
                <a:prstClr val="black"/>
              </a:solidFill>
              <a:effectLst/>
              <a:uLnTx/>
              <a:uFillTx/>
              <a:latin typeface="Arial" charset="0"/>
              <a:ea typeface="ＭＳ Ｐゴシック" charset="-128"/>
              <a:cs typeface="+mn-cs"/>
            </a:endParaRPr>
          </a:p>
        </p:txBody>
      </p:sp>
      <p:sp>
        <p:nvSpPr>
          <p:cNvPr id="6" name="スライド番号プレースホルダー 5"/>
          <p:cNvSpPr>
            <a:spLocks noGrp="1"/>
          </p:cNvSpPr>
          <p:nvPr>
            <p:ph type="sldNum" sz="quarter" idx="12"/>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441F6FAE-65BE-4D8C-BB63-3FD82989AC96}" type="slidenum">
              <a:rPr kumimoji="1" lang="ja-JP" altLang="en-US" sz="1200" b="0" i="0" u="none" strike="noStrike" kern="1200" cap="none" spc="0" normalizeH="0" baseline="0" noProof="0" smtClean="0">
                <a:ln>
                  <a:noFill/>
                </a:ln>
                <a:solidFill>
                  <a:prstClr val="black"/>
                </a:solidFill>
                <a:effectLst/>
                <a:uLnTx/>
                <a:uFillTx/>
                <a:latin typeface="Arial" charset="0"/>
                <a:ea typeface="ＭＳ Ｐゴシック"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11</a:t>
            </a:fld>
            <a:endParaRPr kumimoji="1" lang="ja-JP" altLang="en-US" sz="1200" b="0" i="0" u="none" strike="noStrike" kern="1200" cap="none" spc="0" normalizeH="0" baseline="0" noProof="0">
              <a:ln>
                <a:noFill/>
              </a:ln>
              <a:solidFill>
                <a:prstClr val="black"/>
              </a:solidFill>
              <a:effectLst/>
              <a:uLnTx/>
              <a:uFillTx/>
              <a:latin typeface="Arial" charset="0"/>
              <a:ea typeface="ＭＳ Ｐゴシック" charset="-128"/>
              <a:cs typeface="+mn-cs"/>
            </a:endParaRPr>
          </a:p>
        </p:txBody>
      </p:sp>
    </p:spTree>
    <p:extLst>
      <p:ext uri="{BB962C8B-B14F-4D97-AF65-F5344CB8AC3E}">
        <p14:creationId xmlns:p14="http://schemas.microsoft.com/office/powerpoint/2010/main" val="128480364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lang="ja-JP" altLang="en-US" sz="1200" dirty="0"/>
              <a:t>続きまして、後半部分の各項目の説明をいたします。</a:t>
            </a:r>
            <a:endParaRPr lang="en-US" altLang="ja-JP" sz="1200" dirty="0"/>
          </a:p>
        </p:txBody>
      </p:sp>
      <p:sp>
        <p:nvSpPr>
          <p:cNvPr id="4" name="ヘッダー プレースホルダー 3"/>
          <p:cNvSpPr>
            <a:spLocks noGrp="1"/>
          </p:cNvSpPr>
          <p:nvPr>
            <p:ph type="hdr" sz="quarter" idx="10"/>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1" lang="ja-JP" altLang="en-US" sz="1200" b="0" i="0" u="none" strike="noStrike" kern="1200" cap="none" spc="0" normalizeH="0" baseline="0" noProof="0">
              <a:ln>
                <a:noFill/>
              </a:ln>
              <a:solidFill>
                <a:prstClr val="black"/>
              </a:solidFill>
              <a:effectLst/>
              <a:uLnTx/>
              <a:uFillTx/>
              <a:latin typeface="Arial" charset="0"/>
              <a:ea typeface="ＭＳ Ｐゴシック" charset="-128"/>
              <a:cs typeface="+mn-cs"/>
            </a:endParaRPr>
          </a:p>
        </p:txBody>
      </p:sp>
      <p:sp>
        <p:nvSpPr>
          <p:cNvPr id="5" name="フッター プレースホルダー 4"/>
          <p:cNvSpPr>
            <a:spLocks noGrp="1"/>
          </p:cNvSpPr>
          <p:nvPr>
            <p:ph type="ftr" sz="quarter" idx="11"/>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1" lang="ja-JP" altLang="en-US" sz="1200" b="0" i="0" u="none" strike="noStrike" kern="1200" cap="none" spc="0" normalizeH="0" baseline="0" noProof="0">
              <a:ln>
                <a:noFill/>
              </a:ln>
              <a:solidFill>
                <a:prstClr val="black"/>
              </a:solidFill>
              <a:effectLst/>
              <a:uLnTx/>
              <a:uFillTx/>
              <a:latin typeface="Arial" charset="0"/>
              <a:ea typeface="ＭＳ Ｐゴシック" charset="-128"/>
              <a:cs typeface="+mn-cs"/>
            </a:endParaRPr>
          </a:p>
        </p:txBody>
      </p:sp>
      <p:sp>
        <p:nvSpPr>
          <p:cNvPr id="6" name="スライド番号プレースホルダー 5"/>
          <p:cNvSpPr>
            <a:spLocks noGrp="1"/>
          </p:cNvSpPr>
          <p:nvPr>
            <p:ph type="sldNum" sz="quarter" idx="12"/>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441F6FAE-65BE-4D8C-BB63-3FD82989AC96}" type="slidenum">
              <a:rPr kumimoji="1" lang="ja-JP" altLang="en-US" sz="1200" b="0" i="0" u="none" strike="noStrike" kern="1200" cap="none" spc="0" normalizeH="0" baseline="0" noProof="0" smtClean="0">
                <a:ln>
                  <a:noFill/>
                </a:ln>
                <a:solidFill>
                  <a:prstClr val="black"/>
                </a:solidFill>
                <a:effectLst/>
                <a:uLnTx/>
                <a:uFillTx/>
                <a:latin typeface="Arial" charset="0"/>
                <a:ea typeface="ＭＳ Ｐゴシック"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12</a:t>
            </a:fld>
            <a:endParaRPr kumimoji="1" lang="ja-JP" altLang="en-US" sz="1200" b="0" i="0" u="none" strike="noStrike" kern="1200" cap="none" spc="0" normalizeH="0" baseline="0" noProof="0">
              <a:ln>
                <a:noFill/>
              </a:ln>
              <a:solidFill>
                <a:prstClr val="black"/>
              </a:solidFill>
              <a:effectLst/>
              <a:uLnTx/>
              <a:uFillTx/>
              <a:latin typeface="Arial" charset="0"/>
              <a:ea typeface="ＭＳ Ｐゴシック" charset="-128"/>
              <a:cs typeface="+mn-cs"/>
            </a:endParaRPr>
          </a:p>
        </p:txBody>
      </p:sp>
    </p:spTree>
    <p:extLst>
      <p:ext uri="{BB962C8B-B14F-4D97-AF65-F5344CB8AC3E}">
        <p14:creationId xmlns:p14="http://schemas.microsoft.com/office/powerpoint/2010/main" val="17379878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ここからは、</a:t>
            </a:r>
            <a:r>
              <a:rPr kumimoji="1" lang="en-US" altLang="ja-JP" dirty="0"/>
              <a:t>J2</a:t>
            </a:r>
            <a:r>
              <a:rPr kumimoji="1" lang="ja-JP" altLang="en-US" dirty="0"/>
              <a:t>～</a:t>
            </a:r>
            <a:r>
              <a:rPr kumimoji="1" lang="en-US" altLang="ja-JP" dirty="0"/>
              <a:t>H</a:t>
            </a:r>
            <a:r>
              <a:rPr kumimoji="1" lang="ja-JP" altLang="en-US" dirty="0"/>
              <a:t>迄の各データ項目について、</a:t>
            </a:r>
            <a:r>
              <a:rPr kumimoji="1" lang="en-US" altLang="ja-JP" dirty="0"/>
              <a:t>E2B(R2)</a:t>
            </a:r>
            <a:r>
              <a:rPr kumimoji="1" lang="ja-JP" altLang="en-US" dirty="0"/>
              <a:t>と対比しながら説明します。</a:t>
            </a:r>
          </a:p>
        </p:txBody>
      </p:sp>
      <p:sp>
        <p:nvSpPr>
          <p:cNvPr id="4" name="ヘッダー プレースホルダー 3"/>
          <p:cNvSpPr>
            <a:spLocks noGrp="1"/>
          </p:cNvSpPr>
          <p:nvPr>
            <p:ph type="hdr" sz="quarter" idx="10"/>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1" lang="ja-JP" altLang="en-US" sz="1200" b="0" i="0" u="none" strike="noStrike" kern="1200" cap="none" spc="0" normalizeH="0" baseline="0" noProof="0">
              <a:ln>
                <a:noFill/>
              </a:ln>
              <a:solidFill>
                <a:prstClr val="black"/>
              </a:solidFill>
              <a:effectLst/>
              <a:uLnTx/>
              <a:uFillTx/>
              <a:latin typeface="Arial" charset="0"/>
              <a:ea typeface="ＭＳ Ｐゴシック" charset="-128"/>
              <a:cs typeface="+mn-cs"/>
            </a:endParaRPr>
          </a:p>
        </p:txBody>
      </p:sp>
      <p:sp>
        <p:nvSpPr>
          <p:cNvPr id="5" name="フッター プレースホルダー 4"/>
          <p:cNvSpPr>
            <a:spLocks noGrp="1"/>
          </p:cNvSpPr>
          <p:nvPr>
            <p:ph type="ftr" sz="quarter" idx="11"/>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1" lang="ja-JP" altLang="en-US" sz="1200" b="0" i="0" u="none" strike="noStrike" kern="1200" cap="none" spc="0" normalizeH="0" baseline="0" noProof="0">
              <a:ln>
                <a:noFill/>
              </a:ln>
              <a:solidFill>
                <a:prstClr val="black"/>
              </a:solidFill>
              <a:effectLst/>
              <a:uLnTx/>
              <a:uFillTx/>
              <a:latin typeface="Arial" charset="0"/>
              <a:ea typeface="ＭＳ Ｐゴシック" charset="-128"/>
              <a:cs typeface="+mn-cs"/>
            </a:endParaRPr>
          </a:p>
        </p:txBody>
      </p:sp>
      <p:sp>
        <p:nvSpPr>
          <p:cNvPr id="6" name="スライド番号プレースホルダー 5"/>
          <p:cNvSpPr>
            <a:spLocks noGrp="1"/>
          </p:cNvSpPr>
          <p:nvPr>
            <p:ph type="sldNum" sz="quarter" idx="12"/>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441F6FAE-65BE-4D8C-BB63-3FD82989AC96}" type="slidenum">
              <a:rPr kumimoji="1" lang="ja-JP" altLang="en-US" sz="1200" b="0" i="0" u="none" strike="noStrike" kern="1200" cap="none" spc="0" normalizeH="0" baseline="0" noProof="0" smtClean="0">
                <a:ln>
                  <a:noFill/>
                </a:ln>
                <a:solidFill>
                  <a:prstClr val="black"/>
                </a:solidFill>
                <a:effectLst/>
                <a:uLnTx/>
                <a:uFillTx/>
                <a:latin typeface="Arial" charset="0"/>
                <a:ea typeface="ＭＳ Ｐゴシック"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13</a:t>
            </a:fld>
            <a:endParaRPr kumimoji="1" lang="ja-JP" altLang="en-US" sz="1200" b="0" i="0" u="none" strike="noStrike" kern="1200" cap="none" spc="0" normalizeH="0" baseline="0" noProof="0">
              <a:ln>
                <a:noFill/>
              </a:ln>
              <a:solidFill>
                <a:prstClr val="black"/>
              </a:solidFill>
              <a:effectLst/>
              <a:uLnTx/>
              <a:uFillTx/>
              <a:latin typeface="Arial" charset="0"/>
              <a:ea typeface="ＭＳ Ｐゴシック" charset="-128"/>
              <a:cs typeface="+mn-cs"/>
            </a:endParaRPr>
          </a:p>
        </p:txBody>
      </p:sp>
    </p:spTree>
    <p:extLst>
      <p:ext uri="{BB962C8B-B14F-4D97-AF65-F5344CB8AC3E}">
        <p14:creationId xmlns:p14="http://schemas.microsoft.com/office/powerpoint/2010/main" val="91092314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a:lnSpc>
                <a:spcPts val="1440"/>
              </a:lnSpc>
            </a:pPr>
            <a:r>
              <a:rPr kumimoji="1" lang="en-US" altLang="ja-JP" dirty="0">
                <a:latin typeface="+mj-ea"/>
                <a:ea typeface="+mj-ea"/>
              </a:rPr>
              <a:t>J2</a:t>
            </a:r>
            <a:r>
              <a:rPr kumimoji="1" lang="ja-JP" altLang="en-US" dirty="0">
                <a:latin typeface="+mj-ea"/>
                <a:ea typeface="+mj-ea"/>
              </a:rPr>
              <a:t>項目とは、</a:t>
            </a:r>
            <a:r>
              <a:rPr kumimoji="1" lang="en-US" altLang="ja-JP" dirty="0">
                <a:latin typeface="+mj-ea"/>
                <a:ea typeface="+mj-ea"/>
              </a:rPr>
              <a:t>ICH</a:t>
            </a:r>
            <a:r>
              <a:rPr kumimoji="1" lang="ja-JP" altLang="en-US" dirty="0">
                <a:latin typeface="+mj-ea"/>
                <a:ea typeface="+mj-ea"/>
              </a:rPr>
              <a:t>で合意した項目以外に、厚生労働省が独自に設定した日本固有の要求項目です。</a:t>
            </a:r>
            <a:endParaRPr kumimoji="1" lang="en-US" altLang="ja-JP" dirty="0">
              <a:latin typeface="+mj-ea"/>
              <a:ea typeface="+mj-ea"/>
            </a:endParaRPr>
          </a:p>
          <a:p>
            <a:pPr>
              <a:lnSpc>
                <a:spcPts val="1440"/>
              </a:lnSpc>
            </a:pPr>
            <a:r>
              <a:rPr kumimoji="1" lang="en-US" altLang="ja-JP" dirty="0">
                <a:latin typeface="+mj-ea"/>
                <a:ea typeface="+mj-ea"/>
              </a:rPr>
              <a:t>E2B(R2)</a:t>
            </a:r>
            <a:r>
              <a:rPr kumimoji="1" lang="ja-JP" altLang="en-US" dirty="0">
                <a:latin typeface="+mj-ea"/>
                <a:ea typeface="+mj-ea"/>
              </a:rPr>
              <a:t>では日本特有の項目は</a:t>
            </a:r>
            <a:r>
              <a:rPr kumimoji="1" lang="en-US" altLang="ja-JP" dirty="0">
                <a:latin typeface="+mj-ea"/>
                <a:ea typeface="+mj-ea"/>
              </a:rPr>
              <a:t>J</a:t>
            </a:r>
            <a:r>
              <a:rPr kumimoji="1" lang="ja-JP" altLang="en-US" dirty="0">
                <a:latin typeface="+mj-ea"/>
                <a:ea typeface="+mj-ea"/>
              </a:rPr>
              <a:t>項目でしたが、</a:t>
            </a:r>
            <a:r>
              <a:rPr kumimoji="1" lang="en-US" altLang="ja-JP" dirty="0">
                <a:latin typeface="+mj-ea"/>
                <a:ea typeface="+mj-ea"/>
              </a:rPr>
              <a:t>E2B(R3)</a:t>
            </a:r>
            <a:r>
              <a:rPr kumimoji="1" lang="ja-JP" altLang="en-US" dirty="0">
                <a:latin typeface="+mj-ea"/>
                <a:ea typeface="+mj-ea"/>
              </a:rPr>
              <a:t>において</a:t>
            </a:r>
            <a:r>
              <a:rPr kumimoji="1" lang="en-US" altLang="ja-JP" dirty="0" err="1">
                <a:latin typeface="+mj-ea"/>
                <a:ea typeface="+mj-ea"/>
              </a:rPr>
              <a:t>J2</a:t>
            </a:r>
            <a:r>
              <a:rPr kumimoji="1" lang="ja-JP" altLang="en-US" dirty="0">
                <a:latin typeface="+mj-ea"/>
                <a:ea typeface="+mj-ea"/>
              </a:rPr>
              <a:t>項目と名称変更されました。</a:t>
            </a:r>
            <a:r>
              <a:rPr kumimoji="1" lang="en-US" altLang="ja-JP" dirty="0">
                <a:latin typeface="+mj-ea"/>
                <a:ea typeface="+mj-ea"/>
              </a:rPr>
              <a:t>PMDA</a:t>
            </a:r>
            <a:r>
              <a:rPr kumimoji="1" lang="ja-JP" altLang="en-US" dirty="0">
                <a:latin typeface="+mj-ea"/>
                <a:ea typeface="+mj-ea"/>
              </a:rPr>
              <a:t>が</a:t>
            </a:r>
            <a:r>
              <a:rPr kumimoji="1" lang="en-US" altLang="ja-JP" dirty="0">
                <a:latin typeface="+mj-ea"/>
                <a:ea typeface="+mj-ea"/>
              </a:rPr>
              <a:t>ICSR</a:t>
            </a:r>
            <a:r>
              <a:rPr kumimoji="1" lang="ja-JP" altLang="en-US" dirty="0">
                <a:latin typeface="+mj-ea"/>
                <a:ea typeface="+mj-ea"/>
              </a:rPr>
              <a:t>を受付時に独自に採番する識別番号などが含まれます。</a:t>
            </a:r>
            <a:endParaRPr kumimoji="1" lang="en-US" altLang="ja-JP" dirty="0">
              <a:latin typeface="+mj-ea"/>
              <a:ea typeface="+mj-ea"/>
            </a:endParaRPr>
          </a:p>
          <a:p>
            <a:pPr>
              <a:lnSpc>
                <a:spcPts val="1440"/>
              </a:lnSpc>
            </a:pPr>
            <a:endParaRPr kumimoji="1" lang="en-US" altLang="ja-JP" sz="1200" kern="1200" dirty="0">
              <a:solidFill>
                <a:schemeClr val="tx1"/>
              </a:solidFill>
              <a:latin typeface="+mj-ea"/>
              <a:ea typeface="+mn-ea"/>
              <a:cs typeface="+mn-cs"/>
            </a:endParaRPr>
          </a:p>
          <a:p>
            <a:pPr>
              <a:lnSpc>
                <a:spcPts val="1440"/>
              </a:lnSpc>
            </a:pPr>
            <a:r>
              <a:rPr kumimoji="1" lang="en-US" altLang="ja-JP" sz="1200" kern="1200" dirty="0">
                <a:solidFill>
                  <a:schemeClr val="tx1"/>
                </a:solidFill>
                <a:latin typeface="+mj-ea"/>
                <a:ea typeface="+mn-ea"/>
                <a:cs typeface="+mn-cs"/>
              </a:rPr>
              <a:t>PMDA</a:t>
            </a:r>
            <a:r>
              <a:rPr kumimoji="1" lang="ja-JP" altLang="en-US" sz="1200" kern="1200" dirty="0">
                <a:solidFill>
                  <a:schemeClr val="tx1"/>
                </a:solidFill>
                <a:latin typeface="+mj-ea"/>
                <a:ea typeface="+mn-ea"/>
                <a:cs typeface="+mn-cs"/>
              </a:rPr>
              <a:t>は</a:t>
            </a:r>
            <a:r>
              <a:rPr kumimoji="1" lang="en-US" altLang="ja-JP" dirty="0">
                <a:latin typeface="+mj-ea"/>
                <a:ea typeface="+mj-ea"/>
              </a:rPr>
              <a:t>J2.1a</a:t>
            </a:r>
            <a:r>
              <a:rPr kumimoji="1" lang="ja-JP" altLang="en-US" dirty="0">
                <a:latin typeface="+mj-ea"/>
                <a:ea typeface="+mj-ea"/>
              </a:rPr>
              <a:t>（識別番号（報告分類））と</a:t>
            </a:r>
            <a:r>
              <a:rPr kumimoji="1" lang="en-US" altLang="ja-JP" dirty="0">
                <a:latin typeface="+mj-ea"/>
                <a:ea typeface="+mj-ea"/>
              </a:rPr>
              <a:t>J2.1b</a:t>
            </a:r>
            <a:r>
              <a:rPr kumimoji="1" lang="ja-JP" altLang="en-US" dirty="0">
                <a:latin typeface="+mj-ea"/>
                <a:ea typeface="+mj-ea"/>
              </a:rPr>
              <a:t>（識別番号（番号））の組み合わせで、症例を特定しています。</a:t>
            </a:r>
            <a:r>
              <a:rPr kumimoji="1" lang="en-US" altLang="ja-JP" dirty="0">
                <a:latin typeface="+mj-ea"/>
                <a:ea typeface="+mj-ea"/>
              </a:rPr>
              <a:t>PMDA</a:t>
            </a:r>
            <a:r>
              <a:rPr kumimoji="1" lang="ja-JP" altLang="en-US" dirty="0">
                <a:latin typeface="+mj-ea"/>
                <a:ea typeface="+mj-ea"/>
              </a:rPr>
              <a:t>から企業へ問い合わせがある場合、この番号が用いられます。また、安全性定期報告や再審査申請資料において、別紙様式に記載することもあります。</a:t>
            </a:r>
            <a:endParaRPr kumimoji="1" lang="en-US" altLang="ja-JP" dirty="0">
              <a:latin typeface="+mj-ea"/>
              <a:ea typeface="+mj-ea"/>
            </a:endParaRPr>
          </a:p>
        </p:txBody>
      </p:sp>
      <p:sp>
        <p:nvSpPr>
          <p:cNvPr id="4" name="スライド番号プレースホルダー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441F6FAE-65BE-4D8C-BB63-3FD82989AC96}" type="slidenum">
              <a:rPr kumimoji="1" lang="ja-JP" altLang="en-US" sz="1200" b="0" i="0" u="none" strike="noStrike" kern="1200" cap="none" spc="0" normalizeH="0" baseline="0" noProof="0" smtClean="0">
                <a:ln>
                  <a:noFill/>
                </a:ln>
                <a:solidFill>
                  <a:prstClr val="black"/>
                </a:solidFill>
                <a:effectLst/>
                <a:uLnTx/>
                <a:uFillTx/>
                <a:latin typeface="Arial" charset="0"/>
                <a:ea typeface="ＭＳ Ｐゴシック"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14</a:t>
            </a:fld>
            <a:endParaRPr kumimoji="1" lang="ja-JP" altLang="en-US" sz="1200" b="0" i="0" u="none" strike="noStrike" kern="1200" cap="none" spc="0" normalizeH="0" baseline="0" noProof="0">
              <a:ln>
                <a:noFill/>
              </a:ln>
              <a:solidFill>
                <a:prstClr val="black"/>
              </a:solidFill>
              <a:effectLst/>
              <a:uLnTx/>
              <a:uFillTx/>
              <a:latin typeface="Arial" charset="0"/>
              <a:ea typeface="ＭＳ Ｐゴシック" charset="-128"/>
              <a:cs typeface="+mn-cs"/>
            </a:endParaRPr>
          </a:p>
        </p:txBody>
      </p:sp>
    </p:spTree>
    <p:extLst>
      <p:ext uri="{BB962C8B-B14F-4D97-AF65-F5344CB8AC3E}">
        <p14:creationId xmlns:p14="http://schemas.microsoft.com/office/powerpoint/2010/main" val="352020907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dirty="0"/>
              <a:t>E2B(R2)</a:t>
            </a:r>
            <a:r>
              <a:rPr kumimoji="1" lang="ja-JP" altLang="en-US" dirty="0"/>
              <a:t>の</a:t>
            </a:r>
            <a:r>
              <a:rPr kumimoji="1" lang="en-US" altLang="ja-JP" dirty="0"/>
              <a:t>J</a:t>
            </a:r>
            <a:r>
              <a:rPr kumimoji="1" lang="ja-JP" altLang="en-US" dirty="0"/>
              <a:t>項目と</a:t>
            </a:r>
            <a:r>
              <a:rPr kumimoji="1" lang="en-US" altLang="ja-JP" dirty="0"/>
              <a:t>E2B(R3)</a:t>
            </a:r>
            <a:r>
              <a:rPr kumimoji="1" lang="ja-JP" altLang="en-US" dirty="0"/>
              <a:t>の</a:t>
            </a:r>
            <a:r>
              <a:rPr kumimoji="1" lang="en-US" altLang="ja-JP" dirty="0"/>
              <a:t>J2</a:t>
            </a:r>
            <a:r>
              <a:rPr kumimoji="1" lang="ja-JP" altLang="en-US" dirty="0"/>
              <a:t>項目を比較して説明します。</a:t>
            </a:r>
            <a:endParaRPr kumimoji="1" lang="en-US" altLang="ja-JP" dirty="0"/>
          </a:p>
          <a:p>
            <a:r>
              <a:rPr kumimoji="1" lang="en-US" altLang="ja-JP" dirty="0"/>
              <a:t>E2B(R2)</a:t>
            </a:r>
            <a:r>
              <a:rPr kumimoji="1" lang="ja-JP" altLang="en-US" dirty="0"/>
              <a:t>の</a:t>
            </a:r>
            <a:r>
              <a:rPr kumimoji="1" lang="en-US" altLang="ja-JP" dirty="0"/>
              <a:t>J.5 </a:t>
            </a:r>
            <a:r>
              <a:rPr kumimoji="1" lang="ja-JP" altLang="en-US" dirty="0"/>
              <a:t>（機構報告回数） は</a:t>
            </a:r>
            <a:r>
              <a:rPr kumimoji="1" lang="en-US" altLang="ja-JP" dirty="0"/>
              <a:t>E2B(R3)</a:t>
            </a:r>
            <a:r>
              <a:rPr kumimoji="1" lang="ja-JP" altLang="en-US" dirty="0"/>
              <a:t>では削除されました。</a:t>
            </a:r>
            <a:r>
              <a:rPr kumimoji="1" lang="en-US" altLang="ja-JP" dirty="0"/>
              <a:t>PMDA</a:t>
            </a:r>
            <a:r>
              <a:rPr kumimoji="1" lang="ja-JP" altLang="en-US" dirty="0"/>
              <a:t>のデータベースでは、</a:t>
            </a:r>
            <a:r>
              <a:rPr kumimoji="1" lang="en-US" altLang="ja-JP" dirty="0"/>
              <a:t>ICSR</a:t>
            </a:r>
            <a:r>
              <a:rPr kumimoji="1" lang="ja-JP" altLang="en-US" dirty="0"/>
              <a:t>の作成日時から報告回数をカウントしているため、</a:t>
            </a:r>
            <a:r>
              <a:rPr kumimoji="1" lang="en-US" altLang="ja-JP" dirty="0"/>
              <a:t>PMDA</a:t>
            </a:r>
            <a:r>
              <a:rPr kumimoji="1" lang="ja-JP" altLang="en-US" dirty="0"/>
              <a:t>の</a:t>
            </a:r>
            <a:r>
              <a:rPr kumimoji="1" lang="en-US" altLang="ja-JP" dirty="0"/>
              <a:t>ACK</a:t>
            </a:r>
            <a:r>
              <a:rPr kumimoji="1" lang="ja-JP" altLang="en-US" dirty="0"/>
              <a:t>の</a:t>
            </a:r>
            <a:r>
              <a:rPr kumimoji="1" lang="en-US" altLang="ja-JP" dirty="0"/>
              <a:t>ACK.B.r.2</a:t>
            </a:r>
            <a:r>
              <a:rPr kumimoji="1" lang="ja-JP" altLang="en-US" dirty="0" err="1"/>
              <a:t>には</a:t>
            </a:r>
            <a:r>
              <a:rPr kumimoji="1" lang="ja-JP" altLang="en-US" dirty="0"/>
              <a:t>報告回数が含まれます。</a:t>
            </a:r>
            <a:endParaRPr kumimoji="1" lang="en-US" altLang="ja-JP" dirty="0"/>
          </a:p>
          <a:p>
            <a:r>
              <a:rPr kumimoji="1" lang="en-US" altLang="ja-JP" dirty="0"/>
              <a:t>J2.2.1</a:t>
            </a:r>
            <a:r>
              <a:rPr kumimoji="1" lang="en-US" altLang="ja-JP" baseline="0" dirty="0"/>
              <a:t> </a:t>
            </a:r>
            <a:r>
              <a:rPr kumimoji="1" lang="ja-JP" altLang="en-US" baseline="0" dirty="0"/>
              <a:t>（報告起算日）と</a:t>
            </a:r>
            <a:r>
              <a:rPr kumimoji="1" lang="en-US" altLang="ja-JP" baseline="0" dirty="0"/>
              <a:t>J2.2.2</a:t>
            </a:r>
            <a:r>
              <a:rPr kumimoji="1" lang="ja-JP" altLang="en-US" baseline="0" dirty="0"/>
              <a:t> （報告起算日に関するコメント） が追加されました。</a:t>
            </a:r>
            <a:endParaRPr kumimoji="1" lang="en-US" altLang="ja-JP" baseline="0" dirty="0"/>
          </a:p>
          <a:p>
            <a:r>
              <a:rPr kumimoji="1" lang="en-US" altLang="ja-JP" baseline="0" dirty="0"/>
              <a:t>J2.2.2</a:t>
            </a:r>
            <a:r>
              <a:rPr kumimoji="1" lang="ja-JP" altLang="en-US" baseline="0" dirty="0"/>
              <a:t>（報告起算日に関するコメント）は、報告起算日について説明が必要な場合に入力します。</a:t>
            </a:r>
            <a:r>
              <a:rPr kumimoji="1" lang="en-US" altLang="ja-JP" baseline="0" dirty="0"/>
              <a:t>E2B(R2)</a:t>
            </a:r>
            <a:r>
              <a:rPr kumimoji="1" lang="ja-JP" altLang="en-US" baseline="0" dirty="0"/>
              <a:t>では</a:t>
            </a:r>
            <a:r>
              <a:rPr kumimoji="1" lang="en-US" altLang="ja-JP" baseline="0" dirty="0"/>
              <a:t>J.10 </a:t>
            </a:r>
            <a:r>
              <a:rPr kumimoji="1" lang="ja-JP" altLang="en-US" baseline="0" dirty="0"/>
              <a:t>（その他参考事項等）に入力していました。</a:t>
            </a:r>
            <a:endParaRPr kumimoji="1" lang="en-US" altLang="ja-JP" baseline="0" dirty="0"/>
          </a:p>
          <a:p>
            <a:pPr marL="0" marR="0" indent="0" algn="l" defTabSz="914400" rtl="0" eaLnBrk="1" fontAlgn="auto" latinLnBrk="0" hangingPunct="1">
              <a:lnSpc>
                <a:spcPct val="100000"/>
              </a:lnSpc>
              <a:spcBef>
                <a:spcPts val="0"/>
              </a:spcBef>
              <a:spcAft>
                <a:spcPts val="0"/>
              </a:spcAft>
              <a:buClrTx/>
              <a:buSzTx/>
              <a:buFontTx/>
              <a:buNone/>
              <a:tabLst/>
              <a:defRPr/>
            </a:pPr>
            <a:r>
              <a:rPr kumimoji="1" lang="en-US" altLang="ja-JP" baseline="0" dirty="0"/>
              <a:t>J2.3 </a:t>
            </a:r>
            <a:r>
              <a:rPr kumimoji="1" lang="ja-JP" altLang="en-US" baseline="0" dirty="0"/>
              <a:t>（即時報告フラグ）については、のちほど説明します。</a:t>
            </a:r>
            <a:endParaRPr kumimoji="1" lang="en-US" altLang="ja-JP" baseline="0" dirty="0"/>
          </a:p>
          <a:p>
            <a:r>
              <a:rPr kumimoji="1" lang="en-US" altLang="ja-JP" baseline="0" dirty="0"/>
              <a:t>J2.4.k </a:t>
            </a:r>
            <a:r>
              <a:rPr kumimoji="1" lang="ja-JP" altLang="en-US" baseline="0" dirty="0"/>
              <a:t>（新医薬品等の状況区分）は自社被疑薬の新医薬品等の状況区分をすべて入力する必要があります。</a:t>
            </a:r>
            <a:endParaRPr kumimoji="1" lang="en-US" altLang="ja-JP" baseline="0" dirty="0"/>
          </a:p>
          <a:p>
            <a:pPr marL="0" marR="0" indent="0" algn="l" defTabSz="914400" rtl="0" eaLnBrk="1" fontAlgn="auto" latinLnBrk="0" hangingPunct="1">
              <a:lnSpc>
                <a:spcPct val="100000"/>
              </a:lnSpc>
              <a:spcBef>
                <a:spcPts val="0"/>
              </a:spcBef>
              <a:spcAft>
                <a:spcPts val="0"/>
              </a:spcAft>
              <a:buClrTx/>
              <a:buSzTx/>
              <a:buFontTx/>
              <a:buNone/>
              <a:tabLst/>
              <a:defRPr/>
            </a:pPr>
            <a:r>
              <a:rPr kumimoji="1" lang="en-US" altLang="ja-JP" sz="1200" kern="1200" dirty="0">
                <a:solidFill>
                  <a:srgbClr val="FF0000"/>
                </a:solidFill>
                <a:latin typeface="+mj-ea"/>
                <a:ea typeface="+mn-ea"/>
                <a:cs typeface="+mn-cs"/>
              </a:rPr>
              <a:t>J2.5.k</a:t>
            </a:r>
            <a:r>
              <a:rPr kumimoji="1" lang="ja-JP" altLang="en-US" sz="1200" kern="1200" dirty="0">
                <a:solidFill>
                  <a:srgbClr val="FF0000"/>
                </a:solidFill>
                <a:latin typeface="+mj-ea"/>
                <a:ea typeface="+mn-ea"/>
                <a:cs typeface="+mn-cs"/>
              </a:rPr>
              <a:t>（一般用医薬品等のリスク区分等）や</a:t>
            </a:r>
            <a:r>
              <a:rPr kumimoji="1" lang="en-US" altLang="ja-JP" sz="1200" kern="1200" dirty="0">
                <a:solidFill>
                  <a:srgbClr val="FF0000"/>
                </a:solidFill>
                <a:latin typeface="+mj-ea"/>
                <a:ea typeface="+mn-ea"/>
                <a:cs typeface="+mn-cs"/>
              </a:rPr>
              <a:t>J2.6.k</a:t>
            </a:r>
            <a:r>
              <a:rPr kumimoji="1" lang="ja-JP" altLang="en-US" sz="1200" kern="1200" dirty="0">
                <a:solidFill>
                  <a:srgbClr val="FF0000"/>
                </a:solidFill>
                <a:latin typeface="+mj-ea"/>
                <a:ea typeface="+mn-ea"/>
                <a:cs typeface="+mn-cs"/>
              </a:rPr>
              <a:t>（一般用医薬品の入手経路）は、一般用医薬品を報告する際の管理用として</a:t>
            </a:r>
            <a:r>
              <a:rPr kumimoji="1" lang="en-US" altLang="ja-JP" sz="1200" kern="1200" dirty="0">
                <a:solidFill>
                  <a:srgbClr val="FF0000"/>
                </a:solidFill>
                <a:latin typeface="+mj-ea"/>
                <a:ea typeface="+mn-ea"/>
                <a:cs typeface="+mn-cs"/>
              </a:rPr>
              <a:t>E2B(R3)</a:t>
            </a:r>
            <a:r>
              <a:rPr kumimoji="1" lang="ja-JP" altLang="en-US" sz="1200" kern="1200" dirty="0">
                <a:solidFill>
                  <a:srgbClr val="FF0000"/>
                </a:solidFill>
                <a:latin typeface="+mj-ea"/>
                <a:ea typeface="+mn-ea"/>
                <a:cs typeface="+mn-cs"/>
              </a:rPr>
              <a:t>で新設された項目です。例えば</a:t>
            </a:r>
            <a:r>
              <a:rPr kumimoji="1" lang="en-US" altLang="ja-JP" sz="1200" kern="1200" dirty="0">
                <a:solidFill>
                  <a:srgbClr val="FF0000"/>
                </a:solidFill>
                <a:latin typeface="+mj-ea"/>
                <a:ea typeface="+mn-ea"/>
                <a:cs typeface="+mn-cs"/>
              </a:rPr>
              <a:t>OTC</a:t>
            </a:r>
            <a:r>
              <a:rPr kumimoji="1" lang="ja-JP" altLang="en-US" sz="1200" kern="1200" dirty="0">
                <a:solidFill>
                  <a:srgbClr val="FF0000"/>
                </a:solidFill>
                <a:latin typeface="+mj-ea"/>
                <a:ea typeface="+mn-ea"/>
                <a:cs typeface="+mn-cs"/>
              </a:rPr>
              <a:t>薬のリスク分類、入手経路などが該当します。</a:t>
            </a:r>
            <a:endParaRPr kumimoji="1" lang="en-US" altLang="ja-JP" sz="1200" kern="1200" dirty="0">
              <a:solidFill>
                <a:srgbClr val="FF0000"/>
              </a:solidFill>
              <a:latin typeface="+mj-ea"/>
              <a:ea typeface="+mn-ea"/>
              <a:cs typeface="+mn-cs"/>
            </a:endParaRPr>
          </a:p>
          <a:p>
            <a:endParaRPr kumimoji="1" lang="en-US" altLang="ja-JP" baseline="0" dirty="0"/>
          </a:p>
        </p:txBody>
      </p:sp>
      <p:sp>
        <p:nvSpPr>
          <p:cNvPr id="4" name="ヘッダー プレースホルダー 3"/>
          <p:cNvSpPr>
            <a:spLocks noGrp="1"/>
          </p:cNvSpPr>
          <p:nvPr>
            <p:ph type="hdr" sz="quarter" idx="10"/>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1" lang="en-US" altLang="ja-JP" sz="1200" b="0" i="0" u="none" strike="noStrike" kern="1200" cap="none" spc="0" normalizeH="0" baseline="0" noProof="0">
              <a:ln>
                <a:noFill/>
              </a:ln>
              <a:solidFill>
                <a:prstClr val="black"/>
              </a:solidFill>
              <a:effectLst/>
              <a:uLnTx/>
              <a:uFillTx/>
              <a:latin typeface="Arial" charset="0"/>
              <a:ea typeface="ＭＳ Ｐゴシック" charset="-128"/>
              <a:cs typeface="+mn-cs"/>
            </a:endParaRPr>
          </a:p>
        </p:txBody>
      </p:sp>
      <p:sp>
        <p:nvSpPr>
          <p:cNvPr id="5" name="フッター プレースホルダー 4"/>
          <p:cNvSpPr>
            <a:spLocks noGrp="1"/>
          </p:cNvSpPr>
          <p:nvPr>
            <p:ph type="ftr" sz="quarter" idx="11"/>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1" lang="en-US" altLang="ja-JP" sz="1200" b="0" i="0" u="none" strike="noStrike" kern="1200" cap="none" spc="0" normalizeH="0" baseline="0" noProof="0">
              <a:ln>
                <a:noFill/>
              </a:ln>
              <a:solidFill>
                <a:prstClr val="black"/>
              </a:solidFill>
              <a:effectLst/>
              <a:uLnTx/>
              <a:uFillTx/>
              <a:latin typeface="Arial" charset="0"/>
              <a:ea typeface="ＭＳ Ｐゴシック" charset="-128"/>
              <a:cs typeface="+mn-cs"/>
            </a:endParaRPr>
          </a:p>
        </p:txBody>
      </p:sp>
      <p:sp>
        <p:nvSpPr>
          <p:cNvPr id="6" name="スライド番号プレースホルダー 5"/>
          <p:cNvSpPr>
            <a:spLocks noGrp="1"/>
          </p:cNvSpPr>
          <p:nvPr>
            <p:ph type="sldNum" sz="quarter" idx="12"/>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2780FED2-418D-4153-9622-49F3AF691E2F}" type="slidenum">
              <a:rPr kumimoji="1" lang="en-US" altLang="ja-JP" sz="1200" b="0" i="0" u="none" strike="noStrike" kern="1200" cap="none" spc="0" normalizeH="0" baseline="0" noProof="0" smtClean="0">
                <a:ln>
                  <a:noFill/>
                </a:ln>
                <a:solidFill>
                  <a:prstClr val="black"/>
                </a:solidFill>
                <a:effectLst/>
                <a:uLnTx/>
                <a:uFillTx/>
                <a:latin typeface="Arial" charset="0"/>
                <a:ea typeface="ＭＳ Ｐゴシック"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15</a:t>
            </a:fld>
            <a:endParaRPr kumimoji="1" lang="en-US" altLang="ja-JP" sz="1200" b="0" i="0" u="none" strike="noStrike" kern="1200" cap="none" spc="0" normalizeH="0" baseline="0" noProof="0">
              <a:ln>
                <a:noFill/>
              </a:ln>
              <a:solidFill>
                <a:prstClr val="black"/>
              </a:solidFill>
              <a:effectLst/>
              <a:uLnTx/>
              <a:uFillTx/>
              <a:latin typeface="Arial" charset="0"/>
              <a:ea typeface="ＭＳ Ｐゴシック" charset="-128"/>
              <a:cs typeface="+mn-cs"/>
            </a:endParaRPr>
          </a:p>
        </p:txBody>
      </p:sp>
    </p:spTree>
    <p:extLst>
      <p:ext uri="{BB962C8B-B14F-4D97-AF65-F5344CB8AC3E}">
        <p14:creationId xmlns:p14="http://schemas.microsoft.com/office/powerpoint/2010/main" val="2725933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dirty="0"/>
              <a:t>E2B(R3)</a:t>
            </a:r>
            <a:r>
              <a:rPr kumimoji="1" lang="ja-JP" altLang="en-US" dirty="0"/>
              <a:t>で　</a:t>
            </a:r>
            <a:r>
              <a:rPr kumimoji="1" lang="en-US" altLang="ja-JP" dirty="0"/>
              <a:t>J2.8.1 </a:t>
            </a:r>
            <a:r>
              <a:rPr kumimoji="1" lang="ja-JP" altLang="en-US" dirty="0"/>
              <a:t>（報告対象外フラグ）、</a:t>
            </a:r>
            <a:r>
              <a:rPr kumimoji="1" lang="en-US" altLang="ja-JP" dirty="0"/>
              <a:t>J2.8.2</a:t>
            </a:r>
            <a:r>
              <a:rPr kumimoji="1" lang="en-US" altLang="ja-JP" baseline="0" dirty="0"/>
              <a:t> </a:t>
            </a:r>
            <a:r>
              <a:rPr kumimoji="1" lang="ja-JP" altLang="en-US" baseline="0" dirty="0"/>
              <a:t>（報告対象外の理由）が追加されました。</a:t>
            </a:r>
            <a:endParaRPr kumimoji="1" lang="en-US" altLang="ja-JP" baseline="0" dirty="0"/>
          </a:p>
          <a:p>
            <a:r>
              <a:rPr kumimoji="1" lang="ja-JP" altLang="en-US" baseline="0" dirty="0"/>
              <a:t>「報告対象外の理由」は、</a:t>
            </a:r>
            <a:r>
              <a:rPr kumimoji="1" lang="en-US" altLang="ja-JP" baseline="0" dirty="0"/>
              <a:t>E2B(R2)</a:t>
            </a:r>
            <a:r>
              <a:rPr kumimoji="1" lang="ja-JP" altLang="en-US" baseline="0" dirty="0"/>
              <a:t>では</a:t>
            </a:r>
            <a:r>
              <a:rPr kumimoji="1" lang="en-US" altLang="ja-JP" baseline="0" dirty="0"/>
              <a:t>J.10</a:t>
            </a:r>
            <a:r>
              <a:rPr kumimoji="1" lang="ja-JP" altLang="en-US" baseline="0" dirty="0"/>
              <a:t>（その他参考事項等）に入力していました。</a:t>
            </a:r>
            <a:endParaRPr kumimoji="1" lang="en-US" altLang="ja-JP" baseline="0" dirty="0"/>
          </a:p>
          <a:p>
            <a:r>
              <a:rPr kumimoji="1" lang="ja-JP" altLang="en-US" baseline="0" dirty="0"/>
              <a:t>この項目が追加されたことにより、治験薬の対象外報告時の新医薬品区分は「該当なし」ではなく、実際の新医薬品区分を入力できるようになります。</a:t>
            </a:r>
            <a:endParaRPr kumimoji="1" lang="en-US" altLang="ja-JP" baseline="0" dirty="0"/>
          </a:p>
          <a:p>
            <a:endParaRPr kumimoji="1" lang="en-US" altLang="ja-JP" baseline="0" dirty="0"/>
          </a:p>
          <a:p>
            <a:r>
              <a:rPr kumimoji="1" lang="ja-JP" altLang="en-US" baseline="0" dirty="0"/>
              <a:t>治験報告用の項目として、</a:t>
            </a:r>
            <a:r>
              <a:rPr kumimoji="1" lang="en-US" altLang="ja-JP" baseline="0" dirty="0"/>
              <a:t>J2.13.r.1 </a:t>
            </a:r>
            <a:r>
              <a:rPr kumimoji="1" lang="ja-JP" altLang="en-US" baseline="0" dirty="0"/>
              <a:t>（届出回数）が追加されました。治験ごと</a:t>
            </a:r>
            <a:r>
              <a:rPr lang="ja-JP" altLang="en-US" sz="1200" dirty="0">
                <a:solidFill>
                  <a:schemeClr val="tx1"/>
                </a:solidFill>
              </a:rPr>
              <a:t>主たる被験薬</a:t>
            </a:r>
            <a:r>
              <a:rPr kumimoji="1" lang="ja-JP" altLang="en-US" baseline="0" dirty="0"/>
              <a:t>の治験計画届書の届出回数を入力する項目で、治験成分記号との組み合わせで</a:t>
            </a:r>
            <a:r>
              <a:rPr kumimoji="1" lang="en-US" altLang="ja-JP" baseline="0" dirty="0"/>
              <a:t>PMDA</a:t>
            </a:r>
            <a:r>
              <a:rPr kumimoji="1" lang="ja-JP" altLang="en-US" baseline="0" dirty="0" err="1"/>
              <a:t>の治</a:t>
            </a:r>
            <a:r>
              <a:rPr kumimoji="1" lang="ja-JP" altLang="en-US" baseline="0" dirty="0"/>
              <a:t>験届出マスタを参照するため、届出回数を入力した場合は、</a:t>
            </a:r>
            <a:r>
              <a:rPr kumimoji="1" lang="en-US" altLang="ja-JP" baseline="0" dirty="0"/>
              <a:t>J2.13.r.2 </a:t>
            </a:r>
            <a:r>
              <a:rPr kumimoji="1" lang="ja-JP" altLang="en-US" baseline="0" dirty="0"/>
              <a:t>（対象疾患）、</a:t>
            </a:r>
            <a:r>
              <a:rPr kumimoji="1" lang="en-US" altLang="ja-JP" baseline="0" dirty="0"/>
              <a:t>J2.13.r.3 </a:t>
            </a:r>
            <a:r>
              <a:rPr kumimoji="1" lang="ja-JP" altLang="en-US" baseline="0" dirty="0"/>
              <a:t>（開発相）の入力は省略することができます。</a:t>
            </a:r>
            <a:endParaRPr kumimoji="1" lang="en-US" altLang="ja-JP" baseline="0" dirty="0"/>
          </a:p>
        </p:txBody>
      </p:sp>
      <p:sp>
        <p:nvSpPr>
          <p:cNvPr id="4" name="ヘッダー プレースホルダー 3"/>
          <p:cNvSpPr>
            <a:spLocks noGrp="1"/>
          </p:cNvSpPr>
          <p:nvPr>
            <p:ph type="hdr" sz="quarter" idx="10"/>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1" lang="en-US" altLang="ja-JP" sz="1200" b="0" i="0" u="none" strike="noStrike" kern="1200" cap="none" spc="0" normalizeH="0" baseline="0" noProof="0">
              <a:ln>
                <a:noFill/>
              </a:ln>
              <a:solidFill>
                <a:prstClr val="black"/>
              </a:solidFill>
              <a:effectLst/>
              <a:uLnTx/>
              <a:uFillTx/>
              <a:latin typeface="Arial" charset="0"/>
              <a:ea typeface="ＭＳ Ｐゴシック" charset="-128"/>
              <a:cs typeface="+mn-cs"/>
            </a:endParaRPr>
          </a:p>
        </p:txBody>
      </p:sp>
      <p:sp>
        <p:nvSpPr>
          <p:cNvPr id="5" name="フッター プレースホルダー 4"/>
          <p:cNvSpPr>
            <a:spLocks noGrp="1"/>
          </p:cNvSpPr>
          <p:nvPr>
            <p:ph type="ftr" sz="quarter" idx="11"/>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1" lang="en-US" altLang="ja-JP" sz="1200" b="0" i="0" u="none" strike="noStrike" kern="1200" cap="none" spc="0" normalizeH="0" baseline="0" noProof="0">
              <a:ln>
                <a:noFill/>
              </a:ln>
              <a:solidFill>
                <a:prstClr val="black"/>
              </a:solidFill>
              <a:effectLst/>
              <a:uLnTx/>
              <a:uFillTx/>
              <a:latin typeface="Arial" charset="0"/>
              <a:ea typeface="ＭＳ Ｐゴシック" charset="-128"/>
              <a:cs typeface="+mn-cs"/>
            </a:endParaRPr>
          </a:p>
        </p:txBody>
      </p:sp>
      <p:sp>
        <p:nvSpPr>
          <p:cNvPr id="6" name="スライド番号プレースホルダー 5"/>
          <p:cNvSpPr>
            <a:spLocks noGrp="1"/>
          </p:cNvSpPr>
          <p:nvPr>
            <p:ph type="sldNum" sz="quarter" idx="12"/>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2780FED2-418D-4153-9622-49F3AF691E2F}" type="slidenum">
              <a:rPr kumimoji="1" lang="en-US" altLang="ja-JP" sz="1200" b="0" i="0" u="none" strike="noStrike" kern="1200" cap="none" spc="0" normalizeH="0" baseline="0" noProof="0" smtClean="0">
                <a:ln>
                  <a:noFill/>
                </a:ln>
                <a:solidFill>
                  <a:prstClr val="black"/>
                </a:solidFill>
                <a:effectLst/>
                <a:uLnTx/>
                <a:uFillTx/>
                <a:latin typeface="Arial" charset="0"/>
                <a:ea typeface="ＭＳ Ｐゴシック"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16</a:t>
            </a:fld>
            <a:endParaRPr kumimoji="1" lang="en-US" altLang="ja-JP" sz="1200" b="0" i="0" u="none" strike="noStrike" kern="1200" cap="none" spc="0" normalizeH="0" baseline="0" noProof="0">
              <a:ln>
                <a:noFill/>
              </a:ln>
              <a:solidFill>
                <a:prstClr val="black"/>
              </a:solidFill>
              <a:effectLst/>
              <a:uLnTx/>
              <a:uFillTx/>
              <a:latin typeface="Arial" charset="0"/>
              <a:ea typeface="ＭＳ Ｐゴシック" charset="-128"/>
              <a:cs typeface="+mn-cs"/>
            </a:endParaRPr>
          </a:p>
        </p:txBody>
      </p:sp>
    </p:spTree>
    <p:extLst>
      <p:ext uri="{BB962C8B-B14F-4D97-AF65-F5344CB8AC3E}">
        <p14:creationId xmlns:p14="http://schemas.microsoft.com/office/powerpoint/2010/main" val="342895084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baseline="0" dirty="0"/>
              <a:t>J2.14.i </a:t>
            </a:r>
            <a:r>
              <a:rPr kumimoji="1" lang="ja-JP" altLang="en-US" baseline="0" dirty="0"/>
              <a:t>（未知・既知）　も治験報告用の項目です。</a:t>
            </a:r>
            <a:r>
              <a:rPr kumimoji="1" lang="en-US" altLang="ja-JP" baseline="0" dirty="0"/>
              <a:t>E2B(R2)</a:t>
            </a:r>
            <a:r>
              <a:rPr kumimoji="1" lang="ja-JP" altLang="en-US" baseline="0" dirty="0"/>
              <a:t>では </a:t>
            </a:r>
            <a:r>
              <a:rPr kumimoji="1" lang="en-US" altLang="ja-JP" baseline="0" dirty="0"/>
              <a:t>J.10</a:t>
            </a:r>
            <a:r>
              <a:rPr kumimoji="1" lang="ja-JP" altLang="en-US" baseline="0" dirty="0"/>
              <a:t>（その他参考事項等） に入力していました。</a:t>
            </a:r>
            <a:endParaRPr kumimoji="1" lang="en-US" altLang="ja-JP" baseline="0" dirty="0"/>
          </a:p>
          <a:p>
            <a:r>
              <a:rPr kumimoji="1" lang="ja-JP" altLang="en-US" baseline="0" dirty="0"/>
              <a:t>ここまで述べてきたとおり、</a:t>
            </a:r>
            <a:r>
              <a:rPr kumimoji="1" lang="en-US" altLang="ja-JP" baseline="0" dirty="0"/>
              <a:t>E2B(R2)</a:t>
            </a:r>
            <a:r>
              <a:rPr kumimoji="1" lang="ja-JP" altLang="en-US" baseline="0" dirty="0"/>
              <a:t>で</a:t>
            </a:r>
            <a:r>
              <a:rPr kumimoji="1" lang="en-US" altLang="ja-JP" baseline="0" dirty="0"/>
              <a:t>J.10</a:t>
            </a:r>
            <a:r>
              <a:rPr kumimoji="1" lang="ja-JP" altLang="en-US" baseline="0" dirty="0"/>
              <a:t>（その他参考事項等）に入力していた内容の一部について独立した項目が設けられたため、</a:t>
            </a:r>
            <a:r>
              <a:rPr kumimoji="1" lang="en-US" altLang="ja-JP" baseline="0" dirty="0"/>
              <a:t>J2.11</a:t>
            </a:r>
            <a:r>
              <a:rPr kumimoji="1" lang="ja-JP" altLang="en-US" baseline="0" dirty="0"/>
              <a:t>（その他参考事項等）に入力すべき内容が変わります。詳しくはグリーンブックをご参照ください。</a:t>
            </a:r>
            <a:endParaRPr kumimoji="1" lang="en-US" altLang="ja-JP" baseline="0" dirty="0"/>
          </a:p>
          <a:p>
            <a:endParaRPr kumimoji="1" lang="en-US" altLang="ja-JP" baseline="0" dirty="0"/>
          </a:p>
          <a:p>
            <a:r>
              <a:rPr kumimoji="1" lang="en-US" altLang="ja-JP" baseline="0" dirty="0"/>
              <a:t>J2.15.r </a:t>
            </a:r>
            <a:r>
              <a:rPr kumimoji="1" lang="ja-JP" altLang="en-US" baseline="0" dirty="0"/>
              <a:t>（公表国）、</a:t>
            </a:r>
            <a:r>
              <a:rPr kumimoji="1" lang="en-US" altLang="ja-JP" baseline="0" dirty="0"/>
              <a:t>J2.16 </a:t>
            </a:r>
            <a:r>
              <a:rPr kumimoji="1" lang="ja-JP" altLang="en-US" baseline="0" dirty="0"/>
              <a:t>（報告内容の要点）、</a:t>
            </a:r>
            <a:r>
              <a:rPr kumimoji="1" lang="en-US" altLang="ja-JP" baseline="0" dirty="0"/>
              <a:t>J2.17.3 </a:t>
            </a:r>
            <a:r>
              <a:rPr kumimoji="1" lang="ja-JP" altLang="en-US" baseline="0" dirty="0"/>
              <a:t>（試験</a:t>
            </a:r>
            <a:r>
              <a:rPr kumimoji="1" lang="en-US" altLang="ja-JP" baseline="0" dirty="0"/>
              <a:t>/</a:t>
            </a:r>
            <a:r>
              <a:rPr kumimoji="1" lang="ja-JP" altLang="en-US" baseline="0" dirty="0"/>
              <a:t>研究の分類）は、研究報告、措置報告用の項目です。</a:t>
            </a:r>
            <a:endParaRPr kumimoji="1" lang="en-US" altLang="ja-JP" baseline="0" dirty="0"/>
          </a:p>
          <a:p>
            <a:r>
              <a:rPr kumimoji="1" lang="en-US" altLang="ja-JP" baseline="0" dirty="0"/>
              <a:t>E2B(R2)</a:t>
            </a:r>
            <a:r>
              <a:rPr kumimoji="1" lang="ja-JP" altLang="en-US" baseline="0" dirty="0"/>
              <a:t>では</a:t>
            </a:r>
            <a:r>
              <a:rPr kumimoji="1" lang="en-US" altLang="ja-JP" baseline="0" dirty="0"/>
              <a:t>B.5.1</a:t>
            </a:r>
            <a:r>
              <a:rPr kumimoji="1" lang="ja-JP" altLang="en-US" baseline="0" dirty="0"/>
              <a:t>（研究報告の概要、措置の概要）の冒頭に当該報告の問題の要点を括弧書きで入力していましたが、</a:t>
            </a:r>
            <a:r>
              <a:rPr kumimoji="1" lang="en-US" altLang="ja-JP" baseline="0" dirty="0"/>
              <a:t>E2B(R3)</a:t>
            </a:r>
            <a:r>
              <a:rPr kumimoji="1" lang="ja-JP" altLang="en-US" baseline="0" dirty="0"/>
              <a:t>では</a:t>
            </a:r>
            <a:r>
              <a:rPr kumimoji="1" lang="en-US" altLang="ja-JP" baseline="0" dirty="0"/>
              <a:t>J2.16 </a:t>
            </a:r>
            <a:r>
              <a:rPr kumimoji="1" lang="ja-JP" altLang="en-US" baseline="0" dirty="0"/>
              <a:t>（報告内容の要点）が独立した項目として設けられました。</a:t>
            </a:r>
            <a:endParaRPr kumimoji="1" lang="en-US" altLang="ja-JP" baseline="0" dirty="0"/>
          </a:p>
        </p:txBody>
      </p:sp>
      <p:sp>
        <p:nvSpPr>
          <p:cNvPr id="4" name="ヘッダー プレースホルダー 3"/>
          <p:cNvSpPr>
            <a:spLocks noGrp="1"/>
          </p:cNvSpPr>
          <p:nvPr>
            <p:ph type="hdr" sz="quarter" idx="10"/>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1" lang="en-US" altLang="ja-JP" sz="1200" b="0" i="0" u="none" strike="noStrike" kern="1200" cap="none" spc="0" normalizeH="0" baseline="0" noProof="0">
              <a:ln>
                <a:noFill/>
              </a:ln>
              <a:solidFill>
                <a:prstClr val="black"/>
              </a:solidFill>
              <a:effectLst/>
              <a:uLnTx/>
              <a:uFillTx/>
              <a:latin typeface="Arial" charset="0"/>
              <a:ea typeface="ＭＳ Ｐゴシック" charset="-128"/>
              <a:cs typeface="+mn-cs"/>
            </a:endParaRPr>
          </a:p>
        </p:txBody>
      </p:sp>
      <p:sp>
        <p:nvSpPr>
          <p:cNvPr id="5" name="フッター プレースホルダー 4"/>
          <p:cNvSpPr>
            <a:spLocks noGrp="1"/>
          </p:cNvSpPr>
          <p:nvPr>
            <p:ph type="ftr" sz="quarter" idx="11"/>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1" lang="en-US" altLang="ja-JP" sz="1200" b="0" i="0" u="none" strike="noStrike" kern="1200" cap="none" spc="0" normalizeH="0" baseline="0" noProof="0">
              <a:ln>
                <a:noFill/>
              </a:ln>
              <a:solidFill>
                <a:prstClr val="black"/>
              </a:solidFill>
              <a:effectLst/>
              <a:uLnTx/>
              <a:uFillTx/>
              <a:latin typeface="Arial" charset="0"/>
              <a:ea typeface="ＭＳ Ｐゴシック" charset="-128"/>
              <a:cs typeface="+mn-cs"/>
            </a:endParaRPr>
          </a:p>
        </p:txBody>
      </p:sp>
      <p:sp>
        <p:nvSpPr>
          <p:cNvPr id="6" name="スライド番号プレースホルダー 5"/>
          <p:cNvSpPr>
            <a:spLocks noGrp="1"/>
          </p:cNvSpPr>
          <p:nvPr>
            <p:ph type="sldNum" sz="quarter" idx="12"/>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2780FED2-418D-4153-9622-49F3AF691E2F}" type="slidenum">
              <a:rPr kumimoji="1" lang="en-US" altLang="ja-JP" sz="1200" b="0" i="0" u="none" strike="noStrike" kern="1200" cap="none" spc="0" normalizeH="0" baseline="0" noProof="0" smtClean="0">
                <a:ln>
                  <a:noFill/>
                </a:ln>
                <a:solidFill>
                  <a:prstClr val="black"/>
                </a:solidFill>
                <a:effectLst/>
                <a:uLnTx/>
                <a:uFillTx/>
                <a:latin typeface="Arial" charset="0"/>
                <a:ea typeface="ＭＳ Ｐゴシック"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17</a:t>
            </a:fld>
            <a:endParaRPr kumimoji="1" lang="en-US" altLang="ja-JP" sz="1200" b="0" i="0" u="none" strike="noStrike" kern="1200" cap="none" spc="0" normalizeH="0" baseline="0" noProof="0">
              <a:ln>
                <a:noFill/>
              </a:ln>
              <a:solidFill>
                <a:prstClr val="black"/>
              </a:solidFill>
              <a:effectLst/>
              <a:uLnTx/>
              <a:uFillTx/>
              <a:latin typeface="Arial" charset="0"/>
              <a:ea typeface="ＭＳ Ｐゴシック" charset="-128"/>
              <a:cs typeface="+mn-cs"/>
            </a:endParaRPr>
          </a:p>
        </p:txBody>
      </p:sp>
    </p:spTree>
    <p:extLst>
      <p:ext uri="{BB962C8B-B14F-4D97-AF65-F5344CB8AC3E}">
        <p14:creationId xmlns:p14="http://schemas.microsoft.com/office/powerpoint/2010/main" val="196347395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dirty="0"/>
              <a:t>E2B(R2)</a:t>
            </a:r>
            <a:r>
              <a:rPr kumimoji="1" lang="ja-JP" altLang="en-US" dirty="0"/>
              <a:t>から</a:t>
            </a:r>
            <a:r>
              <a:rPr kumimoji="1" lang="en-US" altLang="ja-JP" dirty="0"/>
              <a:t>E2B(R3)</a:t>
            </a:r>
            <a:r>
              <a:rPr kumimoji="1" lang="ja-JP" altLang="en-US" dirty="0"/>
              <a:t>で報告分類のコードがアルファベット二文字になりました。</a:t>
            </a:r>
            <a:endParaRPr kumimoji="1" lang="en-US" altLang="ja-JP" dirty="0"/>
          </a:p>
          <a:p>
            <a:r>
              <a:rPr kumimoji="1" lang="ja-JP" altLang="en-US" dirty="0"/>
              <a:t>ここに示してる通り、最初の文字が市販後は「</a:t>
            </a:r>
            <a:r>
              <a:rPr kumimoji="1" lang="en-US" altLang="ja-JP" dirty="0"/>
              <a:t>A</a:t>
            </a:r>
            <a:r>
              <a:rPr kumimoji="1" lang="ja-JP" altLang="en-US" dirty="0"/>
              <a:t>」、治験は「</a:t>
            </a:r>
            <a:r>
              <a:rPr kumimoji="1" lang="en-US" altLang="ja-JP" dirty="0"/>
              <a:t>D</a:t>
            </a:r>
            <a:r>
              <a:rPr kumimoji="1" lang="ja-JP" altLang="en-US" dirty="0"/>
              <a:t>」で始まり、二文字目は治験、市販後で共通の報告分類を表わします。</a:t>
            </a:r>
          </a:p>
        </p:txBody>
      </p:sp>
      <p:sp>
        <p:nvSpPr>
          <p:cNvPr id="4" name="ヘッダー プレースホルダー 3"/>
          <p:cNvSpPr>
            <a:spLocks noGrp="1"/>
          </p:cNvSpPr>
          <p:nvPr>
            <p:ph type="hdr" sz="quarter" idx="10"/>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1" lang="ja-JP" altLang="en-US" sz="1200" b="0" i="0" u="none" strike="noStrike" kern="1200" cap="none" spc="0" normalizeH="0" baseline="0" noProof="0">
              <a:ln>
                <a:noFill/>
              </a:ln>
              <a:solidFill>
                <a:prstClr val="black"/>
              </a:solidFill>
              <a:effectLst/>
              <a:uLnTx/>
              <a:uFillTx/>
              <a:latin typeface="Arial" charset="0"/>
              <a:ea typeface="ＭＳ Ｐゴシック" charset="-128"/>
              <a:cs typeface="+mn-cs"/>
            </a:endParaRPr>
          </a:p>
        </p:txBody>
      </p:sp>
      <p:sp>
        <p:nvSpPr>
          <p:cNvPr id="5" name="フッター プレースホルダー 4"/>
          <p:cNvSpPr>
            <a:spLocks noGrp="1"/>
          </p:cNvSpPr>
          <p:nvPr>
            <p:ph type="ftr" sz="quarter" idx="11"/>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1" lang="ja-JP" altLang="en-US" sz="1200" b="0" i="0" u="none" strike="noStrike" kern="1200" cap="none" spc="0" normalizeH="0" baseline="0" noProof="0">
              <a:ln>
                <a:noFill/>
              </a:ln>
              <a:solidFill>
                <a:prstClr val="black"/>
              </a:solidFill>
              <a:effectLst/>
              <a:uLnTx/>
              <a:uFillTx/>
              <a:latin typeface="Arial" charset="0"/>
              <a:ea typeface="ＭＳ Ｐゴシック" charset="-128"/>
              <a:cs typeface="+mn-cs"/>
            </a:endParaRPr>
          </a:p>
        </p:txBody>
      </p:sp>
      <p:sp>
        <p:nvSpPr>
          <p:cNvPr id="6" name="スライド番号プレースホルダー 5"/>
          <p:cNvSpPr>
            <a:spLocks noGrp="1"/>
          </p:cNvSpPr>
          <p:nvPr>
            <p:ph type="sldNum" sz="quarter" idx="12"/>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441F6FAE-65BE-4D8C-BB63-3FD82989AC96}" type="slidenum">
              <a:rPr kumimoji="1" lang="ja-JP" altLang="en-US" sz="1200" b="0" i="0" u="none" strike="noStrike" kern="1200" cap="none" spc="0" normalizeH="0" baseline="0" noProof="0" smtClean="0">
                <a:ln>
                  <a:noFill/>
                </a:ln>
                <a:solidFill>
                  <a:prstClr val="black"/>
                </a:solidFill>
                <a:effectLst/>
                <a:uLnTx/>
                <a:uFillTx/>
                <a:latin typeface="Arial" charset="0"/>
                <a:ea typeface="ＭＳ Ｐゴシック"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18</a:t>
            </a:fld>
            <a:endParaRPr kumimoji="1" lang="ja-JP" altLang="en-US" sz="1200" b="0" i="0" u="none" strike="noStrike" kern="1200" cap="none" spc="0" normalizeH="0" baseline="0" noProof="0">
              <a:ln>
                <a:noFill/>
              </a:ln>
              <a:solidFill>
                <a:prstClr val="black"/>
              </a:solidFill>
              <a:effectLst/>
              <a:uLnTx/>
              <a:uFillTx/>
              <a:latin typeface="Arial" charset="0"/>
              <a:ea typeface="ＭＳ Ｐゴシック" charset="-128"/>
              <a:cs typeface="+mn-cs"/>
            </a:endParaRPr>
          </a:p>
        </p:txBody>
      </p:sp>
    </p:spTree>
    <p:extLst>
      <p:ext uri="{BB962C8B-B14F-4D97-AF65-F5344CB8AC3E}">
        <p14:creationId xmlns:p14="http://schemas.microsoft.com/office/powerpoint/2010/main" val="284737373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dirty="0"/>
              <a:t>E2B(R2)</a:t>
            </a:r>
            <a:r>
              <a:rPr kumimoji="1" lang="ja-JP" altLang="en-US" dirty="0"/>
              <a:t>では、市販後報告で</a:t>
            </a:r>
            <a:r>
              <a:rPr kumimoji="1" lang="en-US" altLang="ja-JP" dirty="0"/>
              <a:t>FAX</a:t>
            </a:r>
            <a:r>
              <a:rPr kumimoji="1" lang="ja-JP" altLang="en-US" dirty="0"/>
              <a:t>報告が必要であった報告について、</a:t>
            </a:r>
            <a:r>
              <a:rPr kumimoji="1" lang="en-US" altLang="ja-JP" dirty="0"/>
              <a:t>E2B(R3)</a:t>
            </a:r>
            <a:r>
              <a:rPr kumimoji="1" lang="ja-JP" altLang="en-US" dirty="0"/>
              <a:t>では、報告すべき情報のすべてを</a:t>
            </a:r>
            <a:r>
              <a:rPr kumimoji="1" lang="en-US" altLang="ja-JP" dirty="0"/>
              <a:t>XML</a:t>
            </a:r>
            <a:r>
              <a:rPr kumimoji="1" lang="ja-JP" altLang="en-US" dirty="0"/>
              <a:t>ファイルで速やかに報告できる場合に限り、</a:t>
            </a:r>
            <a:r>
              <a:rPr kumimoji="1" lang="en-US" altLang="ja-JP" dirty="0"/>
              <a:t>J2.3</a:t>
            </a:r>
            <a:r>
              <a:rPr kumimoji="1" lang="ja-JP" altLang="en-US" dirty="0"/>
              <a:t>（即時報告フラグ）を「</a:t>
            </a:r>
            <a:r>
              <a:rPr kumimoji="1" lang="en-US" altLang="ja-JP" dirty="0"/>
              <a:t>1</a:t>
            </a:r>
            <a:r>
              <a:rPr kumimoji="1" lang="ja-JP" altLang="en-US" dirty="0"/>
              <a:t>」として、</a:t>
            </a:r>
            <a:r>
              <a:rPr kumimoji="1" lang="en-US" altLang="ja-JP" dirty="0"/>
              <a:t>FAX</a:t>
            </a:r>
            <a:r>
              <a:rPr kumimoji="1" lang="ja-JP" altLang="en-US" dirty="0"/>
              <a:t>報告に代えて、通常の</a:t>
            </a:r>
            <a:r>
              <a:rPr kumimoji="1" lang="en-US" altLang="ja-JP" dirty="0"/>
              <a:t>XML</a:t>
            </a:r>
            <a:r>
              <a:rPr kumimoji="1" lang="ja-JP" altLang="en-US" dirty="0"/>
              <a:t>ファイルによる電子的報告を行うことができます。</a:t>
            </a:r>
            <a:endParaRPr kumimoji="1" lang="en-US" altLang="ja-JP" dirty="0"/>
          </a:p>
          <a:p>
            <a:r>
              <a:rPr kumimoji="1" lang="ja-JP" altLang="en-US" dirty="0"/>
              <a:t>ただし、報告すべき情報のすべてを入力することができない場合については、</a:t>
            </a:r>
            <a:r>
              <a:rPr kumimoji="1" lang="en-US" altLang="ja-JP" dirty="0"/>
              <a:t>FAX</a:t>
            </a:r>
            <a:r>
              <a:rPr kumimoji="1" lang="ja-JP" altLang="en-US" dirty="0"/>
              <a:t>による報告ののち、報告期限内に別途、通常の</a:t>
            </a:r>
            <a:r>
              <a:rPr kumimoji="1" lang="en-US" altLang="ja-JP" dirty="0"/>
              <a:t>XML</a:t>
            </a:r>
            <a:r>
              <a:rPr kumimoji="1" lang="ja-JP" altLang="en-US" dirty="0"/>
              <a:t>ファイルによる電子的報告（未完了報告もしくは完了報告）を行う必要があります。</a:t>
            </a:r>
            <a:endParaRPr kumimoji="1" lang="en-US" altLang="ja-JP" dirty="0"/>
          </a:p>
        </p:txBody>
      </p:sp>
      <p:sp>
        <p:nvSpPr>
          <p:cNvPr id="4" name="ヘッダー プレースホルダー 3"/>
          <p:cNvSpPr>
            <a:spLocks noGrp="1"/>
          </p:cNvSpPr>
          <p:nvPr>
            <p:ph type="hdr" sz="quarter" idx="10"/>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1" lang="en-US" altLang="ja-JP" sz="1200" b="0" i="0" u="none" strike="noStrike" kern="1200" cap="none" spc="0" normalizeH="0" baseline="0" noProof="0">
              <a:ln>
                <a:noFill/>
              </a:ln>
              <a:solidFill>
                <a:prstClr val="black"/>
              </a:solidFill>
              <a:effectLst/>
              <a:uLnTx/>
              <a:uFillTx/>
              <a:latin typeface="Arial" charset="0"/>
              <a:ea typeface="ＭＳ Ｐゴシック" charset="-128"/>
              <a:cs typeface="+mn-cs"/>
            </a:endParaRPr>
          </a:p>
        </p:txBody>
      </p:sp>
      <p:sp>
        <p:nvSpPr>
          <p:cNvPr id="5" name="フッター プレースホルダー 4"/>
          <p:cNvSpPr>
            <a:spLocks noGrp="1"/>
          </p:cNvSpPr>
          <p:nvPr>
            <p:ph type="ftr" sz="quarter" idx="11"/>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1" lang="en-US" altLang="ja-JP" sz="1200" b="0" i="0" u="none" strike="noStrike" kern="1200" cap="none" spc="0" normalizeH="0" baseline="0" noProof="0">
              <a:ln>
                <a:noFill/>
              </a:ln>
              <a:solidFill>
                <a:prstClr val="black"/>
              </a:solidFill>
              <a:effectLst/>
              <a:uLnTx/>
              <a:uFillTx/>
              <a:latin typeface="Arial" charset="0"/>
              <a:ea typeface="ＭＳ Ｐゴシック" charset="-128"/>
              <a:cs typeface="+mn-cs"/>
            </a:endParaRPr>
          </a:p>
        </p:txBody>
      </p:sp>
      <p:sp>
        <p:nvSpPr>
          <p:cNvPr id="6" name="スライド番号プレースホルダー 5"/>
          <p:cNvSpPr>
            <a:spLocks noGrp="1"/>
          </p:cNvSpPr>
          <p:nvPr>
            <p:ph type="sldNum" sz="quarter" idx="12"/>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2780FED2-418D-4153-9622-49F3AF691E2F}" type="slidenum">
              <a:rPr kumimoji="1" lang="en-US" altLang="ja-JP" sz="1200" b="0" i="0" u="none" strike="noStrike" kern="1200" cap="none" spc="0" normalizeH="0" baseline="0" noProof="0" smtClean="0">
                <a:ln>
                  <a:noFill/>
                </a:ln>
                <a:solidFill>
                  <a:prstClr val="black"/>
                </a:solidFill>
                <a:effectLst/>
                <a:uLnTx/>
                <a:uFillTx/>
                <a:latin typeface="Arial" charset="0"/>
                <a:ea typeface="ＭＳ Ｐゴシック"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19</a:t>
            </a:fld>
            <a:endParaRPr kumimoji="1" lang="en-US" altLang="ja-JP" sz="1200" b="0" i="0" u="none" strike="noStrike" kern="1200" cap="none" spc="0" normalizeH="0" baseline="0" noProof="0">
              <a:ln>
                <a:noFill/>
              </a:ln>
              <a:solidFill>
                <a:prstClr val="black"/>
              </a:solidFill>
              <a:effectLst/>
              <a:uLnTx/>
              <a:uFillTx/>
              <a:latin typeface="Arial" charset="0"/>
              <a:ea typeface="ＭＳ Ｐゴシック" charset="-128"/>
              <a:cs typeface="+mn-cs"/>
            </a:endParaRPr>
          </a:p>
        </p:txBody>
      </p:sp>
    </p:spTree>
    <p:extLst>
      <p:ext uri="{BB962C8B-B14F-4D97-AF65-F5344CB8AC3E}">
        <p14:creationId xmlns:p14="http://schemas.microsoft.com/office/powerpoint/2010/main" val="390231919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スライド イメージ プレースホルダー 1">
            <a:extLst>
              <a:ext uri="{FF2B5EF4-FFF2-40B4-BE49-F238E27FC236}">
                <a16:creationId xmlns:a16="http://schemas.microsoft.com/office/drawing/2014/main" id="{8C1D0427-27B1-4717-88DA-F112693BE05A}"/>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ノート プレースホルダー 2">
            <a:extLst>
              <a:ext uri="{FF2B5EF4-FFF2-40B4-BE49-F238E27FC236}">
                <a16:creationId xmlns:a16="http://schemas.microsoft.com/office/drawing/2014/main" id="{7DBD4695-2CC2-453D-9777-8ABD1F3C17D9}"/>
              </a:ext>
            </a:extLst>
          </p:cNvPr>
          <p:cNvSpPr>
            <a:spLocks noGrp="1"/>
          </p:cNvSpPr>
          <p:nvPr>
            <p:ph type="body" idx="1"/>
          </p:nvPr>
        </p:nvSpPr>
        <p:spPr/>
        <p:txBody>
          <a:bodyPr/>
          <a:lstStyle/>
          <a:p>
            <a:pPr fontAlgn="auto">
              <a:spcBef>
                <a:spcPts val="0"/>
              </a:spcBef>
              <a:spcAft>
                <a:spcPts val="0"/>
              </a:spcAft>
              <a:defRPr/>
            </a:pPr>
            <a:r>
              <a:rPr lang="ja-JP" altLang="en-US" dirty="0"/>
              <a:t>本教育資料は、</a:t>
            </a:r>
            <a:r>
              <a:rPr lang="en-US" altLang="ja-JP" dirty="0"/>
              <a:t>E2B(R3)</a:t>
            </a:r>
            <a:r>
              <a:rPr lang="ja-JP" altLang="en-US" dirty="0"/>
              <a:t>に関する知識のある方、もしくは、</a:t>
            </a:r>
            <a:endParaRPr lang="en-US" altLang="ja-JP" dirty="0"/>
          </a:p>
          <a:p>
            <a:pPr fontAlgn="auto">
              <a:spcBef>
                <a:spcPts val="0"/>
              </a:spcBef>
              <a:spcAft>
                <a:spcPts val="0"/>
              </a:spcAft>
              <a:defRPr/>
            </a:pPr>
            <a:r>
              <a:rPr lang="en-US" altLang="ja-JP" dirty="0"/>
              <a:t>E2B(R3)</a:t>
            </a:r>
            <a:r>
              <a:rPr lang="ja-JP" altLang="en-US" dirty="0"/>
              <a:t>で副作用等の電子的報告にある程度精通している方を対象として、</a:t>
            </a:r>
            <a:endParaRPr lang="en-US" altLang="ja-JP" dirty="0"/>
          </a:p>
          <a:p>
            <a:pPr fontAlgn="auto">
              <a:spcBef>
                <a:spcPts val="0"/>
              </a:spcBef>
              <a:spcAft>
                <a:spcPts val="0"/>
              </a:spcAft>
              <a:defRPr/>
            </a:pPr>
            <a:r>
              <a:rPr lang="en-US" altLang="ja-JP" sz="1200" dirty="0"/>
              <a:t>E2B(R3)</a:t>
            </a:r>
            <a:r>
              <a:rPr lang="ja-JP" altLang="en-US" sz="1200" dirty="0" err="1"/>
              <a:t>での</a:t>
            </a:r>
            <a:r>
              <a:rPr lang="ja-JP" altLang="en-US" sz="1200" dirty="0"/>
              <a:t>変更点、および、</a:t>
            </a:r>
            <a:r>
              <a:rPr lang="en-US" altLang="ja-JP" sz="1200" dirty="0"/>
              <a:t>E2B(R3)</a:t>
            </a:r>
            <a:r>
              <a:rPr lang="ja-JP" altLang="en-US" sz="1200" dirty="0"/>
              <a:t>の詳細を理解することを目的とし、</a:t>
            </a:r>
            <a:endParaRPr lang="en-US" altLang="ja-JP"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ja-JP" dirty="0">
                <a:solidFill>
                  <a:srgbClr val="FF0000"/>
                </a:solidFill>
                <a:latin typeface="+mj-ea"/>
              </a:rPr>
              <a:t>E2B(R3)</a:t>
            </a:r>
            <a:r>
              <a:rPr lang="ja-JP" altLang="en-US" dirty="0">
                <a:solidFill>
                  <a:srgbClr val="FF0000"/>
                </a:solidFill>
                <a:latin typeface="+mj-ea"/>
              </a:rPr>
              <a:t>における主な変更点と、</a:t>
            </a:r>
            <a:r>
              <a:rPr lang="en-US" altLang="ja-JP" dirty="0">
                <a:solidFill>
                  <a:srgbClr val="FF0000"/>
                </a:solidFill>
                <a:latin typeface="+mj-ea"/>
              </a:rPr>
              <a:t>E2B(R2)</a:t>
            </a:r>
            <a:r>
              <a:rPr lang="ja-JP" altLang="en-US" dirty="0">
                <a:solidFill>
                  <a:srgbClr val="FF0000"/>
                </a:solidFill>
                <a:latin typeface="+mj-ea"/>
              </a:rPr>
              <a:t>からの主な変更点を踏まえ各項目の解説をしています。</a:t>
            </a:r>
            <a:endParaRPr lang="en-US" altLang="ja-JP" sz="1200"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ja-JP" sz="1200" dirty="0"/>
          </a:p>
          <a:p>
            <a:pPr fontAlgn="auto">
              <a:spcBef>
                <a:spcPts val="0"/>
              </a:spcBef>
              <a:spcAft>
                <a:spcPts val="0"/>
              </a:spcAft>
              <a:defRPr/>
            </a:pPr>
            <a:r>
              <a:rPr lang="ja-JP" altLang="en-US" dirty="0"/>
              <a:t>ただし、スライドに記載はなく、ノートでのみで説明している項目もあります。</a:t>
            </a:r>
            <a:endParaRPr lang="en-US" altLang="ja-JP" dirty="0"/>
          </a:p>
          <a:p>
            <a:pPr fontAlgn="auto">
              <a:spcBef>
                <a:spcPts val="0"/>
              </a:spcBef>
              <a:spcAft>
                <a:spcPts val="0"/>
              </a:spcAft>
              <a:defRPr/>
            </a:pPr>
            <a:r>
              <a:rPr lang="ja-JP" altLang="en-US" dirty="0"/>
              <a:t>なお、本資料では通知等の膨大な内容をもとに、</a:t>
            </a:r>
            <a:r>
              <a:rPr lang="en-US" altLang="ja-JP" dirty="0"/>
              <a:t>E2B(R3)</a:t>
            </a:r>
            <a:r>
              <a:rPr lang="ja-JP" altLang="en-US" dirty="0"/>
              <a:t> を理解できるよう、内容を少し噛み砕いています。</a:t>
            </a:r>
            <a:endParaRPr lang="en-US" altLang="ja-JP" dirty="0"/>
          </a:p>
          <a:p>
            <a:pPr fontAlgn="auto">
              <a:spcBef>
                <a:spcPts val="0"/>
              </a:spcBef>
              <a:spcAft>
                <a:spcPts val="0"/>
              </a:spcAft>
              <a:defRPr/>
            </a:pPr>
            <a:r>
              <a:rPr lang="ja-JP" altLang="en-US" dirty="0"/>
              <a:t>詳細については、最新の通知、および、グリーンブックを参照してください。</a:t>
            </a:r>
            <a:endParaRPr lang="en-US" altLang="ja-JP"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ja-JP" sz="1200" dirty="0"/>
          </a:p>
          <a:p>
            <a:pPr fontAlgn="auto">
              <a:spcBef>
                <a:spcPts val="0"/>
              </a:spcBef>
              <a:spcAft>
                <a:spcPts val="0"/>
              </a:spcAft>
              <a:defRPr/>
            </a:pPr>
            <a:endParaRPr lang="en-US" altLang="ja-JP" dirty="0">
              <a:solidFill>
                <a:srgbClr val="FF0000"/>
              </a:solidFill>
              <a:latin typeface="+mj-ea"/>
            </a:endParaRPr>
          </a:p>
        </p:txBody>
      </p:sp>
      <p:sp>
        <p:nvSpPr>
          <p:cNvPr id="44036" name="スライド番号プレースホルダー 3">
            <a:extLst>
              <a:ext uri="{FF2B5EF4-FFF2-40B4-BE49-F238E27FC236}">
                <a16:creationId xmlns:a16="http://schemas.microsoft.com/office/drawing/2014/main" id="{B9E877DC-415C-45E5-B127-F6BFD260E40D}"/>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A3A03CC7-685C-4330-9D1E-AA7EB9480E4E}" type="slidenum">
              <a:rPr kumimoji="1" lang="ja-JP" altLang="en-US" sz="1200" b="0" i="0" u="none" strike="noStrike" kern="1200" cap="none" spc="0" normalizeH="0" baseline="0" noProof="0">
                <a:ln>
                  <a:noFill/>
                </a:ln>
                <a:solidFill>
                  <a:prstClr val="black"/>
                </a:solidFill>
                <a:effectLst/>
                <a:uLnTx/>
                <a:uFillTx/>
                <a:latin typeface="Arial" panose="020B0604020202020204" pitchFamily="34" charset="0"/>
                <a:ea typeface="ＭＳ Ｐゴシック" panose="020B0600070205080204" pitchFamily="50"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2</a:t>
            </a:fld>
            <a:endParaRPr kumimoji="1" lang="ja-JP" altLang="en-US" sz="1200" b="0" i="0" u="none" strike="noStrike" kern="1200" cap="none" spc="0" normalizeH="0" baseline="0" noProof="0">
              <a:ln>
                <a:noFill/>
              </a:ln>
              <a:solidFill>
                <a:prstClr val="black"/>
              </a:solidFill>
              <a:effectLst/>
              <a:uLnTx/>
              <a:uFillTx/>
              <a:latin typeface="Arial" panose="020B0604020202020204" pitchFamily="34" charset="0"/>
              <a:ea typeface="ＭＳ Ｐゴシック" panose="020B0600070205080204" pitchFamily="50" charset="-128"/>
              <a:cs typeface="+mn-cs"/>
            </a:endParaRPr>
          </a:p>
        </p:txBody>
      </p:sp>
    </p:spTree>
    <p:extLst>
      <p:ext uri="{BB962C8B-B14F-4D97-AF65-F5344CB8AC3E}">
        <p14:creationId xmlns:p14="http://schemas.microsoft.com/office/powerpoint/2010/main" val="264242356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dirty="0"/>
              <a:t>先のスライドで述べました通り、</a:t>
            </a:r>
            <a:r>
              <a:rPr kumimoji="1" lang="en-US" altLang="ja-JP" dirty="0"/>
              <a:t>J2.2.1</a:t>
            </a:r>
            <a:r>
              <a:rPr kumimoji="1" lang="en-US" altLang="ja-JP" baseline="0" dirty="0"/>
              <a:t> </a:t>
            </a:r>
            <a:r>
              <a:rPr kumimoji="1" lang="ja-JP" altLang="en-US" baseline="0" dirty="0"/>
              <a:t>（報告起算日）と</a:t>
            </a:r>
            <a:r>
              <a:rPr kumimoji="1" lang="en-US" altLang="ja-JP" baseline="0" dirty="0"/>
              <a:t>J2.2.2</a:t>
            </a:r>
            <a:r>
              <a:rPr kumimoji="1" lang="ja-JP" altLang="en-US" baseline="0" dirty="0"/>
              <a:t> （報告起算日に関するコメント） が追加されました。</a:t>
            </a:r>
            <a:r>
              <a:rPr kumimoji="1" lang="en-US" altLang="ja-JP" baseline="0" dirty="0"/>
              <a:t>J2.2.2</a:t>
            </a:r>
            <a:r>
              <a:rPr kumimoji="1" lang="ja-JP" altLang="en-US" baseline="0" dirty="0"/>
              <a:t>の（報告起算日に関するコメント）は、報告起算日について説明が必要な場合に入力します。</a:t>
            </a:r>
            <a:r>
              <a:rPr kumimoji="1" lang="en-US" altLang="ja-JP" baseline="0" dirty="0"/>
              <a:t>E2B(R2)</a:t>
            </a:r>
            <a:r>
              <a:rPr kumimoji="1" lang="ja-JP" altLang="en-US" baseline="0" dirty="0"/>
              <a:t>では</a:t>
            </a:r>
            <a:r>
              <a:rPr kumimoji="1" lang="en-US" altLang="ja-JP" baseline="0" dirty="0"/>
              <a:t>J.10 </a:t>
            </a:r>
            <a:r>
              <a:rPr kumimoji="1" lang="ja-JP" altLang="en-US" baseline="0" dirty="0"/>
              <a:t>（その他参考事項等）に入力していましたが、</a:t>
            </a:r>
            <a:r>
              <a:rPr kumimoji="1" lang="en-US" altLang="ja-JP" baseline="0" dirty="0"/>
              <a:t>E2B(R3)</a:t>
            </a:r>
            <a:r>
              <a:rPr kumimoji="1" lang="ja-JP" altLang="en-US" baseline="0" dirty="0"/>
              <a:t>では、独立した項目が設けられました。</a:t>
            </a:r>
            <a:endParaRPr kumimoji="1" lang="en-US" altLang="ja-JP" baseline="0" dirty="0"/>
          </a:p>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baseline="0" dirty="0"/>
              <a:t>報告起算日についてコメントが必要な場合とは、以下のような場合です。</a:t>
            </a:r>
            <a:endParaRPr kumimoji="1" lang="en-US" altLang="ja-JP" baseline="0" dirty="0"/>
          </a:p>
          <a:p>
            <a:pPr marL="0" marR="0" indent="0" algn="l" defTabSz="914400" rtl="0" eaLnBrk="1" fontAlgn="auto" latinLnBrk="0" hangingPunct="1">
              <a:lnSpc>
                <a:spcPct val="100000"/>
              </a:lnSpc>
              <a:spcBef>
                <a:spcPts val="0"/>
              </a:spcBef>
              <a:spcAft>
                <a:spcPts val="0"/>
              </a:spcAft>
              <a:buClrTx/>
              <a:buSzTx/>
              <a:buFontTx/>
              <a:buNone/>
              <a:tabLst/>
              <a:defRPr/>
            </a:pPr>
            <a:r>
              <a:rPr lang="en-US" altLang="ja-JP" sz="1200" dirty="0">
                <a:latin typeface="+mn-ea"/>
              </a:rPr>
              <a:t>1</a:t>
            </a:r>
            <a:r>
              <a:rPr lang="ja-JP" altLang="en-US" sz="1200" dirty="0">
                <a:latin typeface="+mn-ea"/>
              </a:rPr>
              <a:t>）初回報告（第一報）において、</a:t>
            </a:r>
            <a:r>
              <a:rPr lang="en-US" altLang="ja-JP" sz="1200" dirty="0">
                <a:latin typeface="+mn-ea"/>
              </a:rPr>
              <a:t>C.1.4</a:t>
            </a:r>
            <a:r>
              <a:rPr lang="ja-JP" altLang="en-US" sz="1200" dirty="0">
                <a:latin typeface="+mn-ea"/>
              </a:rPr>
              <a:t>（情報源から最初に報告が入手された日）と</a:t>
            </a:r>
            <a:r>
              <a:rPr lang="en-US" altLang="ja-JP" sz="1200" dirty="0">
                <a:latin typeface="+mn-ea"/>
              </a:rPr>
              <a:t>J2.2.1</a:t>
            </a:r>
            <a:r>
              <a:rPr lang="ja-JP" altLang="en-US" sz="1200" dirty="0">
                <a:latin typeface="+mn-ea"/>
              </a:rPr>
              <a:t>（報告起算日）が異なる場合</a:t>
            </a:r>
            <a:endParaRPr lang="en-US" altLang="ja-JP" sz="1200" dirty="0">
              <a:latin typeface="+mn-ea"/>
            </a:endParaRPr>
          </a:p>
          <a:p>
            <a:pPr marL="355600" indent="-355600">
              <a:buNone/>
            </a:pPr>
            <a:r>
              <a:rPr lang="en-US" altLang="ja-JP" sz="1200" dirty="0">
                <a:latin typeface="+mn-ea"/>
              </a:rPr>
              <a:t>2</a:t>
            </a:r>
            <a:r>
              <a:rPr lang="ja-JP" altLang="en-US" sz="1200" dirty="0">
                <a:latin typeface="+mn-ea"/>
              </a:rPr>
              <a:t>）報告期限を超過していることを、製造販売業者又は外国特例承認取得者が把握している場合</a:t>
            </a:r>
          </a:p>
          <a:p>
            <a:pPr marL="355600" indent="-355600" algn="l">
              <a:buNone/>
            </a:pPr>
            <a:r>
              <a:rPr lang="en-US" altLang="ja-JP" sz="1200" dirty="0">
                <a:latin typeface="+mn-ea"/>
              </a:rPr>
              <a:t>3</a:t>
            </a:r>
            <a:r>
              <a:rPr lang="ja-JP" altLang="en-US" sz="1200" dirty="0">
                <a:latin typeface="+mn-ea"/>
              </a:rPr>
              <a:t>）</a:t>
            </a:r>
            <a:r>
              <a:rPr lang="en-US" altLang="ja-JP" sz="1200" dirty="0">
                <a:latin typeface="+mn-ea"/>
              </a:rPr>
              <a:t>30(</a:t>
            </a:r>
            <a:r>
              <a:rPr lang="ja-JP" altLang="en-US" sz="1200" dirty="0">
                <a:latin typeface="+mn-ea"/>
              </a:rPr>
              <a:t>又は</a:t>
            </a:r>
            <a:r>
              <a:rPr lang="en-US" altLang="ja-JP" sz="1200" dirty="0">
                <a:latin typeface="+mn-ea"/>
              </a:rPr>
              <a:t>15)</a:t>
            </a:r>
            <a:r>
              <a:rPr lang="ja-JP" altLang="en-US" sz="1200" dirty="0">
                <a:latin typeface="+mn-ea"/>
              </a:rPr>
              <a:t>日以内の報告対象であると考えていたところ、第一報を報告する前に追加情報により</a:t>
            </a:r>
            <a:r>
              <a:rPr lang="en-US" altLang="ja-JP" sz="1200" dirty="0">
                <a:latin typeface="+mn-ea"/>
              </a:rPr>
              <a:t>15(</a:t>
            </a:r>
            <a:r>
              <a:rPr lang="ja-JP" altLang="en-US" sz="1200" dirty="0">
                <a:latin typeface="+mn-ea"/>
              </a:rPr>
              <a:t>又は</a:t>
            </a:r>
            <a:r>
              <a:rPr lang="en-US" altLang="ja-JP" sz="1200" dirty="0">
                <a:latin typeface="+mn-ea"/>
              </a:rPr>
              <a:t>7)</a:t>
            </a:r>
            <a:r>
              <a:rPr lang="ja-JP" altLang="en-US" sz="1200" dirty="0">
                <a:latin typeface="+mn-ea"/>
              </a:rPr>
              <a:t>日以内の報告の対象であることが判明した場合</a:t>
            </a:r>
            <a:endParaRPr lang="en-US" altLang="ja-JP" sz="1200" dirty="0">
              <a:latin typeface="+mn-ea"/>
            </a:endParaRPr>
          </a:p>
        </p:txBody>
      </p:sp>
      <p:sp>
        <p:nvSpPr>
          <p:cNvPr id="4" name="ヘッダー プレースホルダー 3"/>
          <p:cNvSpPr>
            <a:spLocks noGrp="1"/>
          </p:cNvSpPr>
          <p:nvPr>
            <p:ph type="hdr" sz="quarter" idx="10"/>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1" lang="ja-JP" altLang="en-US" sz="1200" b="0" i="0" u="none" strike="noStrike" kern="1200" cap="none" spc="0" normalizeH="0" baseline="0" noProof="0">
              <a:ln>
                <a:noFill/>
              </a:ln>
              <a:solidFill>
                <a:prstClr val="black"/>
              </a:solidFill>
              <a:effectLst/>
              <a:uLnTx/>
              <a:uFillTx/>
              <a:latin typeface="Arial" charset="0"/>
              <a:ea typeface="ＭＳ Ｐゴシック" charset="-128"/>
              <a:cs typeface="+mn-cs"/>
            </a:endParaRPr>
          </a:p>
        </p:txBody>
      </p:sp>
      <p:sp>
        <p:nvSpPr>
          <p:cNvPr id="5" name="フッター プレースホルダー 4"/>
          <p:cNvSpPr>
            <a:spLocks noGrp="1"/>
          </p:cNvSpPr>
          <p:nvPr>
            <p:ph type="ftr" sz="quarter" idx="11"/>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1" lang="ja-JP" altLang="en-US" sz="1200" b="0" i="0" u="none" strike="noStrike" kern="1200" cap="none" spc="0" normalizeH="0" baseline="0" noProof="0">
              <a:ln>
                <a:noFill/>
              </a:ln>
              <a:solidFill>
                <a:prstClr val="black"/>
              </a:solidFill>
              <a:effectLst/>
              <a:uLnTx/>
              <a:uFillTx/>
              <a:latin typeface="Arial" charset="0"/>
              <a:ea typeface="ＭＳ Ｐゴシック" charset="-128"/>
              <a:cs typeface="+mn-cs"/>
            </a:endParaRPr>
          </a:p>
        </p:txBody>
      </p:sp>
      <p:sp>
        <p:nvSpPr>
          <p:cNvPr id="6" name="スライド番号プレースホルダー 5"/>
          <p:cNvSpPr>
            <a:spLocks noGrp="1"/>
          </p:cNvSpPr>
          <p:nvPr>
            <p:ph type="sldNum" sz="quarter" idx="12"/>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441F6FAE-65BE-4D8C-BB63-3FD82989AC96}" type="slidenum">
              <a:rPr kumimoji="1" lang="ja-JP" altLang="en-US" sz="1200" b="0" i="0" u="none" strike="noStrike" kern="1200" cap="none" spc="0" normalizeH="0" baseline="0" noProof="0" smtClean="0">
                <a:ln>
                  <a:noFill/>
                </a:ln>
                <a:solidFill>
                  <a:prstClr val="black"/>
                </a:solidFill>
                <a:effectLst/>
                <a:uLnTx/>
                <a:uFillTx/>
                <a:latin typeface="Arial" charset="0"/>
                <a:ea typeface="ＭＳ Ｐゴシック"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20</a:t>
            </a:fld>
            <a:endParaRPr kumimoji="1" lang="ja-JP" altLang="en-US" sz="1200" b="0" i="0" u="none" strike="noStrike" kern="1200" cap="none" spc="0" normalizeH="0" baseline="0" noProof="0">
              <a:ln>
                <a:noFill/>
              </a:ln>
              <a:solidFill>
                <a:prstClr val="black"/>
              </a:solidFill>
              <a:effectLst/>
              <a:uLnTx/>
              <a:uFillTx/>
              <a:latin typeface="Arial" charset="0"/>
              <a:ea typeface="ＭＳ Ｐゴシック" charset="-128"/>
              <a:cs typeface="+mn-cs"/>
            </a:endParaRPr>
          </a:p>
        </p:txBody>
      </p:sp>
    </p:spTree>
    <p:extLst>
      <p:ext uri="{BB962C8B-B14F-4D97-AF65-F5344CB8AC3E}">
        <p14:creationId xmlns:p14="http://schemas.microsoft.com/office/powerpoint/2010/main" val="294931736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dirty="0"/>
              <a:t>C</a:t>
            </a:r>
            <a:r>
              <a:rPr kumimoji="1" lang="ja-JP" altLang="en-US" dirty="0"/>
              <a:t>項目とは、</a:t>
            </a:r>
            <a:r>
              <a:rPr kumimoji="1" lang="en-US" altLang="ja-JP" dirty="0"/>
              <a:t>ICSR</a:t>
            </a:r>
            <a:r>
              <a:rPr kumimoji="1" lang="ja-JP" altLang="en-US" dirty="0"/>
              <a:t>報告のための管理用の項目です。</a:t>
            </a:r>
            <a:endParaRPr kumimoji="1" lang="en-US" altLang="ja-JP" dirty="0"/>
          </a:p>
          <a:p>
            <a:endParaRPr kumimoji="1" lang="en-US" altLang="ja-JP" dirty="0"/>
          </a:p>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dirty="0"/>
              <a:t>C.1.1</a:t>
            </a:r>
            <a:r>
              <a:rPr kumimoji="1" lang="ja-JP" altLang="en-US" dirty="0"/>
              <a:t>（送信者ごとに固有の（症例）安全性報告識子）は、</a:t>
            </a:r>
            <a:r>
              <a:rPr kumimoji="1" lang="en-US" altLang="ja-JP" dirty="0"/>
              <a:t>E2B(R2)</a:t>
            </a:r>
            <a:r>
              <a:rPr kumimoji="1" lang="ja-JP" altLang="en-US" dirty="0"/>
              <a:t>では</a:t>
            </a:r>
            <a:r>
              <a:rPr kumimoji="1" lang="en-US" altLang="ja-JP" dirty="0"/>
              <a:t>A.1.0.1</a:t>
            </a:r>
            <a:r>
              <a:rPr kumimoji="1" lang="ja-JP" altLang="en-US" dirty="0"/>
              <a:t>でした。本項目は一意</a:t>
            </a:r>
            <a:r>
              <a:rPr kumimoji="1" lang="en-US" altLang="ja-JP" dirty="0"/>
              <a:t>(unique)</a:t>
            </a:r>
            <a:r>
              <a:rPr kumimoji="1" lang="ja-JP" altLang="en-US" dirty="0"/>
              <a:t>である必要があります。</a:t>
            </a:r>
            <a:endParaRPr kumimoji="1" lang="en-US" altLang="ja-JP" dirty="0">
              <a:solidFill>
                <a:srgbClr val="FF0000"/>
              </a:solidFill>
              <a:highlight>
                <a:srgbClr val="FFFF00"/>
              </a:highlight>
            </a:endParaRPr>
          </a:p>
          <a:p>
            <a:r>
              <a:rPr kumimoji="1" lang="ja-JP" altLang="en-US" dirty="0"/>
              <a:t>その他の変更箇所について、詳細に説明していきます。</a:t>
            </a:r>
            <a:endParaRPr kumimoji="1" lang="en-US" altLang="ja-JP" dirty="0"/>
          </a:p>
        </p:txBody>
      </p:sp>
      <p:sp>
        <p:nvSpPr>
          <p:cNvPr id="4" name="スライド番号プレースホルダー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441F6FAE-65BE-4D8C-BB63-3FD82989AC96}" type="slidenum">
              <a:rPr kumimoji="1" lang="ja-JP" altLang="en-US" sz="1200" b="0" i="0" u="none" strike="noStrike" kern="1200" cap="none" spc="0" normalizeH="0" baseline="0" noProof="0" smtClean="0">
                <a:ln>
                  <a:noFill/>
                </a:ln>
                <a:solidFill>
                  <a:prstClr val="black"/>
                </a:solidFill>
                <a:effectLst/>
                <a:uLnTx/>
                <a:uFillTx/>
                <a:latin typeface="Arial" charset="0"/>
                <a:ea typeface="ＭＳ Ｐゴシック"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21</a:t>
            </a:fld>
            <a:endParaRPr kumimoji="1" lang="ja-JP" altLang="en-US" sz="1200" b="0" i="0" u="none" strike="noStrike" kern="1200" cap="none" spc="0" normalizeH="0" baseline="0" noProof="0">
              <a:ln>
                <a:noFill/>
              </a:ln>
              <a:solidFill>
                <a:prstClr val="black"/>
              </a:solidFill>
              <a:effectLst/>
              <a:uLnTx/>
              <a:uFillTx/>
              <a:latin typeface="Arial" charset="0"/>
              <a:ea typeface="ＭＳ Ｐゴシック" charset="-128"/>
              <a:cs typeface="+mn-cs"/>
            </a:endParaRPr>
          </a:p>
        </p:txBody>
      </p:sp>
    </p:spTree>
    <p:extLst>
      <p:ext uri="{BB962C8B-B14F-4D97-AF65-F5344CB8AC3E}">
        <p14:creationId xmlns:p14="http://schemas.microsoft.com/office/powerpoint/2010/main" val="334968538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en-US" altLang="ja-JP" dirty="0"/>
              <a:t>E2B(R2)</a:t>
            </a:r>
            <a:r>
              <a:rPr kumimoji="1" lang="ja-JP" altLang="en-US" dirty="0"/>
              <a:t>では添付資料は郵送が原則でしたが、</a:t>
            </a:r>
            <a:r>
              <a:rPr kumimoji="1" lang="en-US" altLang="ja-JP" dirty="0"/>
              <a:t>E2B(R3)</a:t>
            </a:r>
            <a:r>
              <a:rPr kumimoji="1" lang="ja-JP" altLang="en-US" dirty="0"/>
              <a:t>からは伝送が可能となります。</a:t>
            </a:r>
            <a:endParaRPr kumimoji="1" lang="en-US" altLang="ja-JP" dirty="0"/>
          </a:p>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dirty="0"/>
              <a:t>C.1.6.1</a:t>
            </a:r>
            <a:r>
              <a:rPr kumimoji="1" lang="ja-JP" altLang="en-US" dirty="0"/>
              <a:t>（</a:t>
            </a:r>
            <a:r>
              <a:rPr lang="ja-JP" altLang="en-US" dirty="0"/>
              <a:t>利用可能なその他の資料はあるか？</a:t>
            </a:r>
            <a:r>
              <a:rPr kumimoji="1" lang="ja-JP" altLang="en-US" dirty="0"/>
              <a:t>）には</a:t>
            </a:r>
            <a:r>
              <a:rPr lang="ja-JP" altLang="en-US" dirty="0"/>
              <a:t>心電図、</a:t>
            </a:r>
            <a:r>
              <a:rPr lang="en-US" altLang="ja-JP" dirty="0"/>
              <a:t>X</a:t>
            </a:r>
            <a:r>
              <a:rPr lang="ja-JP" altLang="en-US" dirty="0"/>
              <a:t>線等を電子データとして、</a:t>
            </a:r>
            <a:r>
              <a:rPr lang="en-US" altLang="ja-JP" dirty="0"/>
              <a:t>ICSR</a:t>
            </a:r>
            <a:r>
              <a:rPr lang="ja-JP" altLang="en-US" dirty="0" err="1"/>
              <a:t>に添</a:t>
            </a:r>
            <a:r>
              <a:rPr lang="ja-JP" altLang="en-US" dirty="0"/>
              <a:t>付して報告することができます。</a:t>
            </a:r>
            <a:endParaRPr kumimoji="1" lang="en-US" altLang="ja-JP" dirty="0"/>
          </a:p>
          <a:p>
            <a:pPr marL="0" marR="0" indent="0" algn="l" defTabSz="914400" rtl="0" eaLnBrk="1" fontAlgn="auto" latinLnBrk="0" hangingPunct="1">
              <a:lnSpc>
                <a:spcPct val="100000"/>
              </a:lnSpc>
              <a:spcBef>
                <a:spcPts val="0"/>
              </a:spcBef>
              <a:spcAft>
                <a:spcPts val="0"/>
              </a:spcAft>
              <a:buClrTx/>
              <a:buSzTx/>
              <a:buFontTx/>
              <a:buNone/>
              <a:tabLst/>
              <a:defRPr/>
            </a:pPr>
            <a:r>
              <a:rPr kumimoji="1" lang="en-US" altLang="ja-JP" dirty="0"/>
              <a:t>C.4.r</a:t>
            </a:r>
            <a:r>
              <a:rPr kumimoji="1" lang="ja-JP" altLang="en-US" dirty="0"/>
              <a:t>（引用文献）には、文献の電子ファイルを</a:t>
            </a:r>
            <a:r>
              <a:rPr kumimoji="1" lang="en-US" altLang="ja-JP" dirty="0"/>
              <a:t>XML</a:t>
            </a:r>
            <a:r>
              <a:rPr kumimoji="1" lang="ja-JP" altLang="en-US" dirty="0"/>
              <a:t>ファイルに添付して報告することができます。</a:t>
            </a:r>
            <a:endParaRPr kumimoji="1" lang="en-US" altLang="ja-JP" dirty="0"/>
          </a:p>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dirty="0"/>
              <a:t>またこれまで通り郵送・持参も可能です。郵送・持参する場合の方法は、グリーンブックに記載されています。郵送・持参する場合には、これまで通り伝送後、</a:t>
            </a:r>
            <a:r>
              <a:rPr kumimoji="1" lang="en-US" altLang="ja-JP" dirty="0"/>
              <a:t>ACK</a:t>
            </a:r>
            <a:r>
              <a:rPr kumimoji="1" lang="ja-JP" altLang="en-US" dirty="0"/>
              <a:t>に含まれる識別番号及び報告回数を入力する必要があります。</a:t>
            </a:r>
          </a:p>
        </p:txBody>
      </p:sp>
      <p:sp>
        <p:nvSpPr>
          <p:cNvPr id="4" name="スライド番号プレースホルダー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441F6FAE-65BE-4D8C-BB63-3FD82989AC96}" type="slidenum">
              <a:rPr kumimoji="1" lang="ja-JP" altLang="en-US" sz="1200" b="0" i="0" u="none" strike="noStrike" kern="1200" cap="none" spc="0" normalizeH="0" baseline="0" noProof="0" smtClean="0">
                <a:ln>
                  <a:noFill/>
                </a:ln>
                <a:solidFill>
                  <a:prstClr val="black"/>
                </a:solidFill>
                <a:effectLst/>
                <a:uLnTx/>
                <a:uFillTx/>
                <a:latin typeface="Arial" charset="0"/>
                <a:ea typeface="ＭＳ Ｐゴシック"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23</a:t>
            </a:fld>
            <a:endParaRPr kumimoji="1" lang="ja-JP" altLang="en-US" sz="1200" b="0" i="0" u="none" strike="noStrike" kern="1200" cap="none" spc="0" normalizeH="0" baseline="0" noProof="0">
              <a:ln>
                <a:noFill/>
              </a:ln>
              <a:solidFill>
                <a:prstClr val="black"/>
              </a:solidFill>
              <a:effectLst/>
              <a:uLnTx/>
              <a:uFillTx/>
              <a:latin typeface="Arial" charset="0"/>
              <a:ea typeface="ＭＳ Ｐゴシック" charset="-128"/>
              <a:cs typeface="+mn-cs"/>
            </a:endParaRPr>
          </a:p>
        </p:txBody>
      </p:sp>
    </p:spTree>
    <p:extLst>
      <p:ext uri="{BB962C8B-B14F-4D97-AF65-F5344CB8AC3E}">
        <p14:creationId xmlns:p14="http://schemas.microsoft.com/office/powerpoint/2010/main" val="306365046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ja-JP" sz="1200" dirty="0"/>
              <a:t>E2B(R2)</a:t>
            </a:r>
            <a:r>
              <a:rPr lang="ja-JP" altLang="en-US" sz="1200" dirty="0"/>
              <a:t>では、</a:t>
            </a:r>
            <a:r>
              <a:rPr lang="en-US" altLang="ja-JP" sz="1200" dirty="0"/>
              <a:t>A.1.10.1</a:t>
            </a:r>
            <a:r>
              <a:rPr lang="ja-JP" altLang="en-US" sz="1200" dirty="0"/>
              <a:t>（規制当局の症例報告番号）と企業が使う</a:t>
            </a:r>
            <a:r>
              <a:rPr lang="en-US" altLang="ja-JP" sz="1200" dirty="0"/>
              <a:t>A.1.10.2</a:t>
            </a:r>
            <a:r>
              <a:rPr lang="ja-JP" altLang="en-US" sz="1200" dirty="0"/>
              <a:t>（その他の送信者の症例報告番号）の</a:t>
            </a:r>
            <a:r>
              <a:rPr lang="en-US" altLang="ja-JP" sz="1200" dirty="0"/>
              <a:t>2</a:t>
            </a:r>
            <a:r>
              <a:rPr lang="ja-JP" altLang="en-US" sz="1200" dirty="0" err="1"/>
              <a:t>つの</a:t>
            </a:r>
            <a:r>
              <a:rPr lang="ja-JP" altLang="en-US" sz="1200" dirty="0"/>
              <a:t>フィールドがあり、そのいずれかにデータを入力してましたが、</a:t>
            </a:r>
            <a:r>
              <a:rPr lang="en-US" altLang="ja-JP" sz="1200" dirty="0"/>
              <a:t>E2B(R3)</a:t>
            </a:r>
            <a:r>
              <a:rPr lang="ja-JP" altLang="en-US" sz="1200" dirty="0"/>
              <a:t>では、</a:t>
            </a:r>
            <a:r>
              <a:rPr lang="ja-JP" altLang="en-US" baseline="0" dirty="0"/>
              <a:t>症例報告番号を入力する項目が、</a:t>
            </a:r>
            <a:r>
              <a:rPr lang="en-US" altLang="ja-JP" sz="1200" dirty="0"/>
              <a:t>C.1.8.1</a:t>
            </a:r>
            <a:r>
              <a:rPr lang="ja-JP" altLang="en-US" sz="1200" dirty="0"/>
              <a:t>（世界的に固有の症例識別子）に集約され、送信者区分を入力する</a:t>
            </a:r>
            <a:r>
              <a:rPr lang="en-US" altLang="ja-JP" sz="1200" dirty="0"/>
              <a:t>C.1.8.2</a:t>
            </a:r>
            <a:r>
              <a:rPr lang="ja-JP" altLang="en-US" sz="1200" dirty="0"/>
              <a:t>（本症例の第一送信者）が新設されました。</a:t>
            </a:r>
            <a:endParaRPr lang="en-US" altLang="ja-JP" sz="1100" dirty="0"/>
          </a:p>
          <a:p>
            <a:pPr marL="0" marR="0" indent="0" algn="l" defTabSz="914400" rtl="0" eaLnBrk="1" fontAlgn="auto" latinLnBrk="0" hangingPunct="1">
              <a:lnSpc>
                <a:spcPct val="100000"/>
              </a:lnSpc>
              <a:spcBef>
                <a:spcPts val="0"/>
              </a:spcBef>
              <a:spcAft>
                <a:spcPts val="0"/>
              </a:spcAft>
              <a:buClrTx/>
              <a:buSzTx/>
              <a:buFontTx/>
              <a:buNone/>
              <a:tabLst/>
              <a:defRPr/>
            </a:pPr>
            <a:endParaRPr lang="en-US" altLang="ja-JP" sz="1200" dirty="0"/>
          </a:p>
        </p:txBody>
      </p:sp>
      <p:sp>
        <p:nvSpPr>
          <p:cNvPr id="4" name="ヘッダー プレースホルダー 3"/>
          <p:cNvSpPr>
            <a:spLocks noGrp="1"/>
          </p:cNvSpPr>
          <p:nvPr>
            <p:ph type="hdr" sz="quarter" idx="10"/>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1" lang="ja-JP" altLang="en-US" sz="1200" b="0" i="0" u="none" strike="noStrike" kern="1200" cap="none" spc="0" normalizeH="0" baseline="0" noProof="0">
              <a:ln>
                <a:noFill/>
              </a:ln>
              <a:solidFill>
                <a:prstClr val="black"/>
              </a:solidFill>
              <a:effectLst/>
              <a:uLnTx/>
              <a:uFillTx/>
              <a:latin typeface="Arial" charset="0"/>
              <a:ea typeface="ＭＳ Ｐゴシック" charset="-128"/>
              <a:cs typeface="+mn-cs"/>
            </a:endParaRPr>
          </a:p>
        </p:txBody>
      </p:sp>
      <p:sp>
        <p:nvSpPr>
          <p:cNvPr id="5" name="フッター プレースホルダー 4"/>
          <p:cNvSpPr>
            <a:spLocks noGrp="1"/>
          </p:cNvSpPr>
          <p:nvPr>
            <p:ph type="ftr" sz="quarter" idx="11"/>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1" lang="ja-JP" altLang="en-US" sz="1200" b="0" i="0" u="none" strike="noStrike" kern="1200" cap="none" spc="0" normalizeH="0" baseline="0" noProof="0">
              <a:ln>
                <a:noFill/>
              </a:ln>
              <a:solidFill>
                <a:prstClr val="black"/>
              </a:solidFill>
              <a:effectLst/>
              <a:uLnTx/>
              <a:uFillTx/>
              <a:latin typeface="Arial" charset="0"/>
              <a:ea typeface="ＭＳ Ｐゴシック" charset="-128"/>
              <a:cs typeface="+mn-cs"/>
            </a:endParaRPr>
          </a:p>
        </p:txBody>
      </p:sp>
      <p:sp>
        <p:nvSpPr>
          <p:cNvPr id="6" name="スライド番号プレースホルダー 5"/>
          <p:cNvSpPr>
            <a:spLocks noGrp="1"/>
          </p:cNvSpPr>
          <p:nvPr>
            <p:ph type="sldNum" sz="quarter" idx="12"/>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441F6FAE-65BE-4D8C-BB63-3FD82989AC96}" type="slidenum">
              <a:rPr kumimoji="1" lang="ja-JP" altLang="en-US" sz="1200" b="0" i="0" u="none" strike="noStrike" kern="1200" cap="none" spc="0" normalizeH="0" baseline="0" noProof="0" smtClean="0">
                <a:ln>
                  <a:noFill/>
                </a:ln>
                <a:solidFill>
                  <a:prstClr val="black"/>
                </a:solidFill>
                <a:effectLst/>
                <a:uLnTx/>
                <a:uFillTx/>
                <a:latin typeface="Arial" charset="0"/>
                <a:ea typeface="ＭＳ Ｐゴシック"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24</a:t>
            </a:fld>
            <a:endParaRPr kumimoji="1" lang="ja-JP" altLang="en-US" sz="1200" b="0" i="0" u="none" strike="noStrike" kern="1200" cap="none" spc="0" normalizeH="0" baseline="0" noProof="0">
              <a:ln>
                <a:noFill/>
              </a:ln>
              <a:solidFill>
                <a:prstClr val="black"/>
              </a:solidFill>
              <a:effectLst/>
              <a:uLnTx/>
              <a:uFillTx/>
              <a:latin typeface="Arial" charset="0"/>
              <a:ea typeface="ＭＳ Ｐゴシック" charset="-128"/>
              <a:cs typeface="+mn-cs"/>
            </a:endParaRPr>
          </a:p>
        </p:txBody>
      </p:sp>
    </p:spTree>
    <p:extLst>
      <p:ext uri="{BB962C8B-B14F-4D97-AF65-F5344CB8AC3E}">
        <p14:creationId xmlns:p14="http://schemas.microsoft.com/office/powerpoint/2010/main" val="262099806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sz="1200" dirty="0"/>
              <a:t>C.1.11.1</a:t>
            </a:r>
            <a:r>
              <a:rPr kumimoji="1" lang="ja-JP" altLang="en-US" sz="1200" dirty="0"/>
              <a:t>（</a:t>
            </a:r>
            <a:r>
              <a:rPr lang="zh-TW" altLang="en-US" sz="1200" dirty="0">
                <a:latin typeface="+mn-lt"/>
                <a:ea typeface="ＭＳ Ｐゴシック" panose="020B0600070205080204" pitchFamily="50" charset="-128"/>
              </a:rPr>
              <a:t>報告破棄／修正</a:t>
            </a:r>
            <a:r>
              <a:rPr kumimoji="1" lang="ja-JP" altLang="en-US" sz="1200" dirty="0"/>
              <a:t>）</a:t>
            </a:r>
            <a:r>
              <a:rPr kumimoji="1" lang="en-US" altLang="ja-JP" sz="1200" dirty="0"/>
              <a:t>/C.1.11.2</a:t>
            </a:r>
            <a:r>
              <a:rPr kumimoji="1" lang="ja-JP" altLang="en-US" sz="1200" dirty="0"/>
              <a:t>（</a:t>
            </a:r>
            <a:r>
              <a:rPr lang="zh-TW" altLang="en-US" sz="1200" dirty="0">
                <a:latin typeface="+mn-lt"/>
                <a:ea typeface="ＭＳ Ｐゴシック" panose="020B0600070205080204" pitchFamily="50" charset="-128"/>
              </a:rPr>
              <a:t>報告破棄／修正理由</a:t>
            </a:r>
            <a:r>
              <a:rPr kumimoji="1" lang="ja-JP" altLang="en-US" sz="1200" dirty="0"/>
              <a:t>）では、</a:t>
            </a:r>
            <a:r>
              <a:rPr kumimoji="1" lang="ja-JP" altLang="en-US" sz="1200" baseline="0" dirty="0"/>
              <a:t> 取下げ報告又は、前回報告した内容の修正報告の場合に、その旨とその理由を簡単に説明することができます。</a:t>
            </a:r>
            <a:endParaRPr kumimoji="1" lang="en-US" altLang="ja-JP" sz="1200" baseline="0" dirty="0"/>
          </a:p>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1200" baseline="0" dirty="0"/>
              <a:t>修正報告とは</a:t>
            </a:r>
            <a:r>
              <a:rPr kumimoji="1" lang="en-US" altLang="ja-JP" sz="1200" baseline="0" dirty="0"/>
              <a:t>E2B(R3)</a:t>
            </a:r>
            <a:r>
              <a:rPr kumimoji="1" lang="ja-JP" altLang="en-US" sz="1200" baseline="0" dirty="0"/>
              <a:t>で新しく始まった報告方法で、</a:t>
            </a:r>
            <a:r>
              <a:rPr lang="ja-JP" altLang="en-US" sz="1200" dirty="0"/>
              <a:t>追加情報を入手していないが、内部検討後または専門家の意見等により、副作用</a:t>
            </a:r>
            <a:r>
              <a:rPr lang="en-US" altLang="ja-JP" sz="1200" dirty="0"/>
              <a:t>/</a:t>
            </a:r>
            <a:r>
              <a:rPr lang="ja-JP" altLang="en-US" sz="1200" dirty="0"/>
              <a:t>有害事象、重篤性の基準または因果関係の評価等の項目が修正された場合や、国内症例で暫定コードを使用して報告済みの場合で、再審査用コードが付与されたという理由のみで追加報告を行う場合に使用することができます。また、すでに報告した内容に誤りがあった時にも使用することができます。</a:t>
            </a:r>
          </a:p>
          <a:p>
            <a:endParaRPr kumimoji="1" lang="en-US" altLang="ja-JP" sz="1200" dirty="0"/>
          </a:p>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1200" baseline="0" dirty="0"/>
              <a:t>なお、追加情報を入手した際にする追加報告は修正報告には該当しません。</a:t>
            </a:r>
          </a:p>
          <a:p>
            <a:endParaRPr kumimoji="1" lang="ja-JP" altLang="en-US" dirty="0"/>
          </a:p>
        </p:txBody>
      </p:sp>
      <p:sp>
        <p:nvSpPr>
          <p:cNvPr id="4" name="ヘッダー プレースホルダー 3"/>
          <p:cNvSpPr>
            <a:spLocks noGrp="1"/>
          </p:cNvSpPr>
          <p:nvPr>
            <p:ph type="hdr" sz="quarter" idx="10"/>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1" lang="ja-JP" altLang="en-US" sz="1200" b="0" i="0" u="none" strike="noStrike" kern="1200" cap="none" spc="0" normalizeH="0" baseline="0" noProof="0">
              <a:ln>
                <a:noFill/>
              </a:ln>
              <a:solidFill>
                <a:prstClr val="black"/>
              </a:solidFill>
              <a:effectLst/>
              <a:uLnTx/>
              <a:uFillTx/>
              <a:latin typeface="Arial" charset="0"/>
              <a:ea typeface="ＭＳ Ｐゴシック" charset="-128"/>
              <a:cs typeface="+mn-cs"/>
            </a:endParaRPr>
          </a:p>
        </p:txBody>
      </p:sp>
      <p:sp>
        <p:nvSpPr>
          <p:cNvPr id="5" name="フッター プレースホルダー 4"/>
          <p:cNvSpPr>
            <a:spLocks noGrp="1"/>
          </p:cNvSpPr>
          <p:nvPr>
            <p:ph type="ftr" sz="quarter" idx="11"/>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1" lang="ja-JP" altLang="en-US" sz="1200" b="0" i="0" u="none" strike="noStrike" kern="1200" cap="none" spc="0" normalizeH="0" baseline="0" noProof="0">
              <a:ln>
                <a:noFill/>
              </a:ln>
              <a:solidFill>
                <a:prstClr val="black"/>
              </a:solidFill>
              <a:effectLst/>
              <a:uLnTx/>
              <a:uFillTx/>
              <a:latin typeface="Arial" charset="0"/>
              <a:ea typeface="ＭＳ Ｐゴシック" charset="-128"/>
              <a:cs typeface="+mn-cs"/>
            </a:endParaRPr>
          </a:p>
        </p:txBody>
      </p:sp>
      <p:sp>
        <p:nvSpPr>
          <p:cNvPr id="6" name="スライド番号プレースホルダー 5"/>
          <p:cNvSpPr>
            <a:spLocks noGrp="1"/>
          </p:cNvSpPr>
          <p:nvPr>
            <p:ph type="sldNum" sz="quarter" idx="12"/>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441F6FAE-65BE-4D8C-BB63-3FD82989AC96}" type="slidenum">
              <a:rPr kumimoji="1" lang="ja-JP" altLang="en-US" sz="1200" b="0" i="0" u="none" strike="noStrike" kern="1200" cap="none" spc="0" normalizeH="0" baseline="0" noProof="0" smtClean="0">
                <a:ln>
                  <a:noFill/>
                </a:ln>
                <a:solidFill>
                  <a:prstClr val="black"/>
                </a:solidFill>
                <a:effectLst/>
                <a:uLnTx/>
                <a:uFillTx/>
                <a:latin typeface="Arial" charset="0"/>
                <a:ea typeface="ＭＳ Ｐゴシック"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25</a:t>
            </a:fld>
            <a:endParaRPr kumimoji="1" lang="ja-JP" altLang="en-US" sz="1200" b="0" i="0" u="none" strike="noStrike" kern="1200" cap="none" spc="0" normalizeH="0" baseline="0" noProof="0">
              <a:ln>
                <a:noFill/>
              </a:ln>
              <a:solidFill>
                <a:prstClr val="black"/>
              </a:solidFill>
              <a:effectLst/>
              <a:uLnTx/>
              <a:uFillTx/>
              <a:latin typeface="Arial" charset="0"/>
              <a:ea typeface="ＭＳ Ｐゴシック" charset="-128"/>
              <a:cs typeface="+mn-cs"/>
            </a:endParaRPr>
          </a:p>
        </p:txBody>
      </p:sp>
    </p:spTree>
    <p:extLst>
      <p:ext uri="{BB962C8B-B14F-4D97-AF65-F5344CB8AC3E}">
        <p14:creationId xmlns:p14="http://schemas.microsoft.com/office/powerpoint/2010/main" val="247415951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ja-JP" sz="1200" dirty="0"/>
              <a:t>E2B(R2)</a:t>
            </a:r>
            <a:r>
              <a:rPr lang="ja-JP" altLang="en-US" sz="1200" dirty="0"/>
              <a:t>では、症例ごとに第一次情報源国</a:t>
            </a:r>
            <a:r>
              <a:rPr lang="en-US" altLang="ja-JP" sz="1200" dirty="0"/>
              <a:t>(A.1.1)</a:t>
            </a:r>
            <a:r>
              <a:rPr lang="ja-JP" altLang="en-US" sz="1200" dirty="0"/>
              <a:t>と副作用発現国</a:t>
            </a:r>
            <a:r>
              <a:rPr lang="en-US" altLang="ja-JP" sz="1200" dirty="0"/>
              <a:t>(A.1.2)</a:t>
            </a:r>
            <a:r>
              <a:rPr lang="ja-JP" altLang="en-US" sz="1200" dirty="0"/>
              <a:t>を持っていました。</a:t>
            </a:r>
            <a:endParaRPr lang="en-US" altLang="ja-JP" sz="1200" dirty="0"/>
          </a:p>
          <a:p>
            <a:pPr marL="0" marR="0" indent="0" algn="l" defTabSz="914400" rtl="0" eaLnBrk="1" fontAlgn="auto" latinLnBrk="0" hangingPunct="1">
              <a:lnSpc>
                <a:spcPct val="100000"/>
              </a:lnSpc>
              <a:spcBef>
                <a:spcPts val="0"/>
              </a:spcBef>
              <a:spcAft>
                <a:spcPts val="0"/>
              </a:spcAft>
              <a:buClrTx/>
              <a:buSzTx/>
              <a:buFontTx/>
              <a:buNone/>
              <a:tabLst/>
              <a:defRPr/>
            </a:pPr>
            <a:r>
              <a:rPr lang="en-US" altLang="ja-JP" sz="1200" dirty="0"/>
              <a:t>E2B(R3)</a:t>
            </a:r>
            <a:r>
              <a:rPr lang="ja-JP" altLang="en-US" sz="1200" dirty="0"/>
              <a:t>では、これら、症例ごとの国情報がなくなり、</a:t>
            </a:r>
            <a:endParaRPr lang="en-US" altLang="ja-JP" sz="1200" dirty="0"/>
          </a:p>
          <a:p>
            <a:pPr marL="0" marR="0" indent="0" algn="l" defTabSz="914400" rtl="0" eaLnBrk="1" fontAlgn="auto" latinLnBrk="0" hangingPunct="1">
              <a:lnSpc>
                <a:spcPct val="100000"/>
              </a:lnSpc>
              <a:spcBef>
                <a:spcPts val="0"/>
              </a:spcBef>
              <a:spcAft>
                <a:spcPts val="0"/>
              </a:spcAft>
              <a:buClrTx/>
              <a:buSzTx/>
              <a:buFontTx/>
              <a:buNone/>
              <a:tabLst/>
              <a:defRPr/>
            </a:pPr>
            <a:r>
              <a:rPr lang="ja-JP" altLang="en-US" sz="1200" dirty="0"/>
              <a:t>第一次情報源国については、繰り返し入力される報告者情報のうち、規制目的上の第一次情報源</a:t>
            </a:r>
            <a:r>
              <a:rPr lang="en-US" altLang="ja-JP" sz="1200" dirty="0"/>
              <a:t>(C.2.r.5)</a:t>
            </a:r>
            <a:r>
              <a:rPr lang="ja-JP" altLang="en-US" sz="1200" dirty="0"/>
              <a:t>にデータを持つ報告者の国名に変更となり、</a:t>
            </a:r>
            <a:endParaRPr lang="en-US" altLang="ja-JP" sz="1200" dirty="0"/>
          </a:p>
          <a:p>
            <a:pPr marL="0" marR="0" indent="0" algn="l" defTabSz="914400" rtl="0" eaLnBrk="1" fontAlgn="auto" latinLnBrk="0" hangingPunct="1">
              <a:lnSpc>
                <a:spcPct val="100000"/>
              </a:lnSpc>
              <a:spcBef>
                <a:spcPts val="0"/>
              </a:spcBef>
              <a:spcAft>
                <a:spcPts val="0"/>
              </a:spcAft>
              <a:buClrTx/>
              <a:buSzTx/>
              <a:buFontTx/>
              <a:buNone/>
              <a:tabLst/>
              <a:defRPr/>
            </a:pPr>
            <a:r>
              <a:rPr lang="ja-JP" altLang="en-US" sz="1200" dirty="0"/>
              <a:t>また、副作用発現国については、</a:t>
            </a:r>
            <a:r>
              <a:rPr lang="ja-JP" altLang="en-US" sz="1200" b="0" dirty="0">
                <a:solidFill>
                  <a:srgbClr val="FF0000"/>
                </a:solidFill>
              </a:rPr>
              <a:t>副作用ごとにそれぞれ</a:t>
            </a:r>
            <a:r>
              <a:rPr lang="ja-JP" altLang="en-US" sz="1200" b="0" dirty="0">
                <a:solidFill>
                  <a:schemeClr val="tx1"/>
                </a:solidFill>
              </a:rPr>
              <a:t>発現国情報</a:t>
            </a:r>
            <a:r>
              <a:rPr lang="ja-JP" altLang="en-US" sz="1200" b="0" dirty="0"/>
              <a:t>を持つように</a:t>
            </a:r>
            <a:r>
              <a:rPr lang="ja-JP" altLang="en-US" sz="1200" dirty="0">
                <a:latin typeface="+mn-ea"/>
                <a:ea typeface="+mn-ea"/>
              </a:rPr>
              <a:t>なりました。</a:t>
            </a:r>
            <a:endParaRPr lang="en-US" altLang="ja-JP" sz="1200" dirty="0">
              <a:latin typeface="+mn-ea"/>
              <a:ea typeface="+mn-ea"/>
            </a:endParaRPr>
          </a:p>
          <a:p>
            <a:pPr marL="0" marR="0" indent="0" algn="l" defTabSz="914400" rtl="0" eaLnBrk="1" fontAlgn="auto" latinLnBrk="0" hangingPunct="1">
              <a:lnSpc>
                <a:spcPct val="100000"/>
              </a:lnSpc>
              <a:spcBef>
                <a:spcPts val="0"/>
              </a:spcBef>
              <a:spcAft>
                <a:spcPts val="0"/>
              </a:spcAft>
              <a:buClrTx/>
              <a:buSzTx/>
              <a:buFontTx/>
              <a:buNone/>
              <a:tabLst/>
              <a:defRPr/>
            </a:pPr>
            <a:r>
              <a:rPr lang="ja-JP" altLang="en-US" sz="1200" dirty="0">
                <a:latin typeface="+mn-ea"/>
                <a:ea typeface="+mn-ea"/>
              </a:rPr>
              <a:t>これに伴い、「</a:t>
            </a:r>
            <a:r>
              <a:rPr kumimoji="1" lang="ja-JP" altLang="en-US" dirty="0"/>
              <a:t>副作用／有害事象が発現した国」</a:t>
            </a:r>
            <a:r>
              <a:rPr lang="ja-JP" altLang="en-US" sz="1200" dirty="0">
                <a:latin typeface="+mn-ea"/>
                <a:ea typeface="+mn-ea"/>
              </a:rPr>
              <a:t>入力する項目は、「</a:t>
            </a:r>
            <a:r>
              <a:rPr lang="en-US" altLang="ja-JP" sz="1200" dirty="0">
                <a:solidFill>
                  <a:schemeClr val="tx1"/>
                </a:solidFill>
                <a:latin typeface="+mn-lt"/>
                <a:ea typeface="+mn-ea"/>
              </a:rPr>
              <a:t>ICSR</a:t>
            </a:r>
            <a:r>
              <a:rPr lang="ja-JP" altLang="en-US" sz="1200" dirty="0">
                <a:solidFill>
                  <a:schemeClr val="tx1"/>
                </a:solidFill>
                <a:latin typeface="+mn-lt"/>
                <a:ea typeface="+mn-ea"/>
              </a:rPr>
              <a:t>報告のための管理用の項目」から「有害事象に関する情報項目」に変更されました。</a:t>
            </a:r>
            <a:endParaRPr lang="en-US" altLang="ja-JP" sz="1200" dirty="0">
              <a:latin typeface="+mn-ea"/>
              <a:ea typeface="+mn-ea"/>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US" altLang="ja-JP" sz="1200" b="0" dirty="0"/>
          </a:p>
          <a:p>
            <a:pPr marL="0" marR="0" indent="0" algn="l" defTabSz="914400" rtl="0" eaLnBrk="1" fontAlgn="auto" latinLnBrk="0" hangingPunct="1">
              <a:lnSpc>
                <a:spcPct val="100000"/>
              </a:lnSpc>
              <a:spcBef>
                <a:spcPts val="0"/>
              </a:spcBef>
              <a:spcAft>
                <a:spcPts val="0"/>
              </a:spcAft>
              <a:buClrTx/>
              <a:buSzTx/>
              <a:buFontTx/>
              <a:buNone/>
              <a:tabLst/>
              <a:defRPr/>
            </a:pPr>
            <a:endParaRPr lang="en-US" altLang="ja-JP" sz="1200" dirty="0"/>
          </a:p>
        </p:txBody>
      </p:sp>
      <p:sp>
        <p:nvSpPr>
          <p:cNvPr id="4" name="ヘッダー プレースホルダー 3"/>
          <p:cNvSpPr>
            <a:spLocks noGrp="1"/>
          </p:cNvSpPr>
          <p:nvPr>
            <p:ph type="hdr" sz="quarter" idx="10"/>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1" lang="ja-JP" altLang="en-US" sz="1200" b="0" i="0" u="none" strike="noStrike" kern="1200" cap="none" spc="0" normalizeH="0" baseline="0" noProof="0">
              <a:ln>
                <a:noFill/>
              </a:ln>
              <a:solidFill>
                <a:prstClr val="black"/>
              </a:solidFill>
              <a:effectLst/>
              <a:uLnTx/>
              <a:uFillTx/>
              <a:latin typeface="Arial" charset="0"/>
              <a:ea typeface="ＭＳ Ｐゴシック" charset="-128"/>
              <a:cs typeface="+mn-cs"/>
            </a:endParaRPr>
          </a:p>
        </p:txBody>
      </p:sp>
      <p:sp>
        <p:nvSpPr>
          <p:cNvPr id="5" name="フッター プレースホルダー 4"/>
          <p:cNvSpPr>
            <a:spLocks noGrp="1"/>
          </p:cNvSpPr>
          <p:nvPr>
            <p:ph type="ftr" sz="quarter" idx="11"/>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1" lang="ja-JP" altLang="en-US" sz="1200" b="0" i="0" u="none" strike="noStrike" kern="1200" cap="none" spc="0" normalizeH="0" baseline="0" noProof="0">
              <a:ln>
                <a:noFill/>
              </a:ln>
              <a:solidFill>
                <a:prstClr val="black"/>
              </a:solidFill>
              <a:effectLst/>
              <a:uLnTx/>
              <a:uFillTx/>
              <a:latin typeface="Arial" charset="0"/>
              <a:ea typeface="ＭＳ Ｐゴシック" charset="-128"/>
              <a:cs typeface="+mn-cs"/>
            </a:endParaRPr>
          </a:p>
        </p:txBody>
      </p:sp>
      <p:sp>
        <p:nvSpPr>
          <p:cNvPr id="6" name="スライド番号プレースホルダー 5"/>
          <p:cNvSpPr>
            <a:spLocks noGrp="1"/>
          </p:cNvSpPr>
          <p:nvPr>
            <p:ph type="sldNum" sz="quarter" idx="12"/>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441F6FAE-65BE-4D8C-BB63-3FD82989AC96}" type="slidenum">
              <a:rPr kumimoji="1" lang="ja-JP" altLang="en-US" sz="1200" b="0" i="0" u="none" strike="noStrike" kern="1200" cap="none" spc="0" normalizeH="0" baseline="0" noProof="0" smtClean="0">
                <a:ln>
                  <a:noFill/>
                </a:ln>
                <a:solidFill>
                  <a:prstClr val="black"/>
                </a:solidFill>
                <a:effectLst/>
                <a:uLnTx/>
                <a:uFillTx/>
                <a:latin typeface="Arial" charset="0"/>
                <a:ea typeface="ＭＳ Ｐゴシック"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26</a:t>
            </a:fld>
            <a:endParaRPr kumimoji="1" lang="ja-JP" altLang="en-US" sz="1200" b="0" i="0" u="none" strike="noStrike" kern="1200" cap="none" spc="0" normalizeH="0" baseline="0" noProof="0">
              <a:ln>
                <a:noFill/>
              </a:ln>
              <a:solidFill>
                <a:prstClr val="black"/>
              </a:solidFill>
              <a:effectLst/>
              <a:uLnTx/>
              <a:uFillTx/>
              <a:latin typeface="Arial" charset="0"/>
              <a:ea typeface="ＭＳ Ｐゴシック" charset="-128"/>
              <a:cs typeface="+mn-cs"/>
            </a:endParaRPr>
          </a:p>
        </p:txBody>
      </p:sp>
    </p:spTree>
    <p:extLst>
      <p:ext uri="{BB962C8B-B14F-4D97-AF65-F5344CB8AC3E}">
        <p14:creationId xmlns:p14="http://schemas.microsoft.com/office/powerpoint/2010/main" val="252685326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lvl="1" indent="0" algn="l" defTabSz="914400" rtl="0" eaLnBrk="1" fontAlgn="auto" latinLnBrk="0" hangingPunct="1">
              <a:lnSpc>
                <a:spcPct val="100000"/>
              </a:lnSpc>
              <a:spcBef>
                <a:spcPts val="0"/>
              </a:spcBef>
              <a:spcAft>
                <a:spcPts val="0"/>
              </a:spcAft>
              <a:buClrTx/>
              <a:buSzTx/>
              <a:buFontTx/>
              <a:buNone/>
              <a:tabLst/>
              <a:defRPr/>
            </a:pPr>
            <a:r>
              <a:rPr lang="en-US" altLang="ja-JP" dirty="0"/>
              <a:t>D</a:t>
            </a:r>
            <a:r>
              <a:rPr lang="ja-JP" altLang="en-US" dirty="0"/>
              <a:t>項目は患者に関する情報です。</a:t>
            </a:r>
            <a:endParaRPr lang="en-US" altLang="ja-JP" dirty="0"/>
          </a:p>
          <a:p>
            <a:pPr marL="0" marR="0" lvl="1" indent="0" algn="l" defTabSz="914400" rtl="0" eaLnBrk="1" fontAlgn="auto" latinLnBrk="0" hangingPunct="1">
              <a:lnSpc>
                <a:spcPct val="100000"/>
              </a:lnSpc>
              <a:spcBef>
                <a:spcPts val="0"/>
              </a:spcBef>
              <a:spcAft>
                <a:spcPts val="0"/>
              </a:spcAft>
              <a:buClrTx/>
              <a:buSzTx/>
              <a:buFontTx/>
              <a:buNone/>
              <a:tabLst/>
              <a:defRPr/>
            </a:pPr>
            <a:endParaRPr lang="en-US" altLang="ja-JP" dirty="0"/>
          </a:p>
          <a:p>
            <a:pPr marL="0" marR="0" lvl="1" indent="0" algn="l" defTabSz="914400" rtl="0" eaLnBrk="1" fontAlgn="auto" latinLnBrk="0" hangingPunct="1">
              <a:lnSpc>
                <a:spcPct val="100000"/>
              </a:lnSpc>
              <a:spcBef>
                <a:spcPts val="0"/>
              </a:spcBef>
              <a:spcAft>
                <a:spcPts val="0"/>
              </a:spcAft>
              <a:buClrTx/>
              <a:buSzTx/>
              <a:buFontTx/>
              <a:buNone/>
              <a:tabLst/>
              <a:defRPr/>
            </a:pPr>
            <a:r>
              <a:rPr lang="ja-JP" altLang="en-US" dirty="0"/>
              <a:t>患者のイニシャル、性別、年齢情報や、合併症・既往歴、医薬品使用歴、死因等の情報を入力します。</a:t>
            </a:r>
            <a:endParaRPr kumimoji="1" lang="ja-JP" altLang="en-US" dirty="0"/>
          </a:p>
        </p:txBody>
      </p:sp>
      <p:sp>
        <p:nvSpPr>
          <p:cNvPr id="4" name="スライド番号プレースホルダー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441F6FAE-65BE-4D8C-BB63-3FD82989AC96}" type="slidenum">
              <a:rPr kumimoji="1" lang="ja-JP" altLang="en-US" sz="1200" b="0" i="0" u="none" strike="noStrike" kern="1200" cap="none" spc="0" normalizeH="0" baseline="0" noProof="0" smtClean="0">
                <a:ln>
                  <a:noFill/>
                </a:ln>
                <a:solidFill>
                  <a:prstClr val="black"/>
                </a:solidFill>
                <a:effectLst/>
                <a:uLnTx/>
                <a:uFillTx/>
                <a:latin typeface="Arial" charset="0"/>
                <a:ea typeface="ＭＳ Ｐゴシック"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27</a:t>
            </a:fld>
            <a:endParaRPr kumimoji="1" lang="ja-JP" altLang="en-US" sz="1200" b="0" i="0" u="none" strike="noStrike" kern="1200" cap="none" spc="0" normalizeH="0" baseline="0" noProof="0">
              <a:ln>
                <a:noFill/>
              </a:ln>
              <a:solidFill>
                <a:prstClr val="black"/>
              </a:solidFill>
              <a:effectLst/>
              <a:uLnTx/>
              <a:uFillTx/>
              <a:latin typeface="Arial" charset="0"/>
              <a:ea typeface="ＭＳ Ｐゴシック" charset="-128"/>
              <a:cs typeface="+mn-cs"/>
            </a:endParaRPr>
          </a:p>
        </p:txBody>
      </p:sp>
    </p:spTree>
    <p:extLst>
      <p:ext uri="{BB962C8B-B14F-4D97-AF65-F5344CB8AC3E}">
        <p14:creationId xmlns:p14="http://schemas.microsoft.com/office/powerpoint/2010/main" val="1366397298"/>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dirty="0"/>
              <a:t>D</a:t>
            </a:r>
            <a:r>
              <a:rPr kumimoji="1" lang="ja-JP" altLang="en-US" dirty="0"/>
              <a:t>項目で</a:t>
            </a:r>
            <a:r>
              <a:rPr kumimoji="1" lang="en-US" altLang="ja-JP" dirty="0"/>
              <a:t>E2B(R3)</a:t>
            </a:r>
            <a:r>
              <a:rPr kumimoji="1" lang="ja-JP" altLang="en-US" dirty="0"/>
              <a:t>で追加された項目は２つで、</a:t>
            </a:r>
            <a:r>
              <a:rPr lang="en-US" altLang="ja-JP" dirty="0"/>
              <a:t>D.7.1.r.6</a:t>
            </a:r>
            <a:r>
              <a:rPr lang="ja-JP" altLang="en-US" dirty="0"/>
              <a:t>（</a:t>
            </a:r>
            <a:r>
              <a:rPr kumimoji="1" lang="ja-JP" altLang="en-US" dirty="0"/>
              <a:t>家族歴）と</a:t>
            </a:r>
            <a:r>
              <a:rPr lang="en-US" altLang="ja-JP" dirty="0"/>
              <a:t>D.7.3</a:t>
            </a:r>
            <a:r>
              <a:rPr lang="ja-JP" altLang="en-US" dirty="0"/>
              <a:t>（</a:t>
            </a:r>
            <a:r>
              <a:rPr kumimoji="1" lang="ja-JP" altLang="en-US" dirty="0"/>
              <a:t>併用療法）です。</a:t>
            </a:r>
            <a:endParaRPr kumimoji="1" lang="en-US" altLang="ja-JP" dirty="0"/>
          </a:p>
          <a:p>
            <a:r>
              <a:rPr lang="en-US" altLang="ja-JP" dirty="0"/>
              <a:t>D.7.1.r.6</a:t>
            </a:r>
            <a:r>
              <a:rPr lang="ja-JP" altLang="en-US" dirty="0"/>
              <a:t>（</a:t>
            </a:r>
            <a:r>
              <a:rPr kumimoji="1" lang="ja-JP" altLang="en-US" dirty="0"/>
              <a:t>家族歴）は、合併症や既往歴が別の家族の一員にも存在すると報告されている場合に、このデータ項目に</a:t>
            </a:r>
            <a:r>
              <a:rPr kumimoji="1" lang="en-US" altLang="ja-JP" dirty="0"/>
              <a:t>true</a:t>
            </a:r>
            <a:r>
              <a:rPr kumimoji="1" lang="ja-JP" altLang="en-US" dirty="0"/>
              <a:t>を入力します。</a:t>
            </a:r>
            <a:endParaRPr kumimoji="1" lang="en-US" altLang="ja-JP" dirty="0"/>
          </a:p>
          <a:p>
            <a:r>
              <a:rPr lang="en-US" altLang="ja-JP" dirty="0"/>
              <a:t>D.7.3</a:t>
            </a:r>
            <a:r>
              <a:rPr lang="ja-JP" altLang="en-US" dirty="0"/>
              <a:t>（</a:t>
            </a:r>
            <a:r>
              <a:rPr kumimoji="1" lang="ja-JP" altLang="en-US" dirty="0"/>
              <a:t>併用療法）は、医薬品情報として入力できない放射線療法、薬効群、栄養補助食品、その他の製品などの併用療法がある場合は、このデータ項目に</a:t>
            </a:r>
            <a:r>
              <a:rPr kumimoji="1" lang="en-US" altLang="ja-JP" dirty="0"/>
              <a:t>true</a:t>
            </a:r>
            <a:r>
              <a:rPr kumimoji="1" lang="ja-JP" altLang="en-US" dirty="0"/>
              <a:t>を入力し、詳細を臨床経過に記述します。</a:t>
            </a:r>
            <a:endParaRPr kumimoji="1" lang="en-US" altLang="ja-JP" dirty="0"/>
          </a:p>
        </p:txBody>
      </p:sp>
      <p:sp>
        <p:nvSpPr>
          <p:cNvPr id="4" name="ヘッダー プレースホルダー 3"/>
          <p:cNvSpPr>
            <a:spLocks noGrp="1"/>
          </p:cNvSpPr>
          <p:nvPr>
            <p:ph type="hdr" sz="quarter" idx="10"/>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1" lang="ja-JP" altLang="en-US" sz="1200" b="0" i="0" u="none" strike="noStrike" kern="1200" cap="none" spc="0" normalizeH="0" baseline="0" noProof="0">
              <a:ln>
                <a:noFill/>
              </a:ln>
              <a:solidFill>
                <a:prstClr val="black"/>
              </a:solidFill>
              <a:effectLst/>
              <a:uLnTx/>
              <a:uFillTx/>
              <a:latin typeface="Arial" charset="0"/>
              <a:ea typeface="ＭＳ Ｐゴシック" charset="-128"/>
              <a:cs typeface="+mn-cs"/>
            </a:endParaRPr>
          </a:p>
        </p:txBody>
      </p:sp>
      <p:sp>
        <p:nvSpPr>
          <p:cNvPr id="5" name="フッター プレースホルダー 4"/>
          <p:cNvSpPr>
            <a:spLocks noGrp="1"/>
          </p:cNvSpPr>
          <p:nvPr>
            <p:ph type="ftr" sz="quarter" idx="11"/>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1" lang="ja-JP" altLang="en-US" sz="1200" b="0" i="0" u="none" strike="noStrike" kern="1200" cap="none" spc="0" normalizeH="0" baseline="0" noProof="0">
              <a:ln>
                <a:noFill/>
              </a:ln>
              <a:solidFill>
                <a:prstClr val="black"/>
              </a:solidFill>
              <a:effectLst/>
              <a:uLnTx/>
              <a:uFillTx/>
              <a:latin typeface="Arial" charset="0"/>
              <a:ea typeface="ＭＳ Ｐゴシック" charset="-128"/>
              <a:cs typeface="+mn-cs"/>
            </a:endParaRPr>
          </a:p>
        </p:txBody>
      </p:sp>
      <p:sp>
        <p:nvSpPr>
          <p:cNvPr id="6" name="スライド番号プレースホルダー 5"/>
          <p:cNvSpPr>
            <a:spLocks noGrp="1"/>
          </p:cNvSpPr>
          <p:nvPr>
            <p:ph type="sldNum" sz="quarter" idx="12"/>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441F6FAE-65BE-4D8C-BB63-3FD82989AC96}" type="slidenum">
              <a:rPr kumimoji="1" lang="ja-JP" altLang="en-US" sz="1200" b="0" i="0" u="none" strike="noStrike" kern="1200" cap="none" spc="0" normalizeH="0" baseline="0" noProof="0" smtClean="0">
                <a:ln>
                  <a:noFill/>
                </a:ln>
                <a:solidFill>
                  <a:prstClr val="black"/>
                </a:solidFill>
                <a:effectLst/>
                <a:uLnTx/>
                <a:uFillTx/>
                <a:latin typeface="Arial" charset="0"/>
                <a:ea typeface="ＭＳ Ｐゴシック"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28</a:t>
            </a:fld>
            <a:endParaRPr kumimoji="1" lang="ja-JP" altLang="en-US" sz="1200" b="0" i="0" u="none" strike="noStrike" kern="1200" cap="none" spc="0" normalizeH="0" baseline="0" noProof="0">
              <a:ln>
                <a:noFill/>
              </a:ln>
              <a:solidFill>
                <a:prstClr val="black"/>
              </a:solidFill>
              <a:effectLst/>
              <a:uLnTx/>
              <a:uFillTx/>
              <a:latin typeface="Arial" charset="0"/>
              <a:ea typeface="ＭＳ Ｐゴシック" charset="-128"/>
              <a:cs typeface="+mn-cs"/>
            </a:endParaRPr>
          </a:p>
        </p:txBody>
      </p:sp>
    </p:spTree>
    <p:extLst>
      <p:ext uri="{BB962C8B-B14F-4D97-AF65-F5344CB8AC3E}">
        <p14:creationId xmlns:p14="http://schemas.microsoft.com/office/powerpoint/2010/main" val="2696370545"/>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en-US" altLang="ja-JP" dirty="0"/>
          </a:p>
        </p:txBody>
      </p:sp>
      <p:sp>
        <p:nvSpPr>
          <p:cNvPr id="4" name="ヘッダー プレースホルダー 3"/>
          <p:cNvSpPr>
            <a:spLocks noGrp="1"/>
          </p:cNvSpPr>
          <p:nvPr>
            <p:ph type="hdr" sz="quarter" idx="10"/>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1" lang="ja-JP" altLang="en-US" sz="1200" b="0" i="0" u="none" strike="noStrike" kern="1200" cap="none" spc="0" normalizeH="0" baseline="0" noProof="0">
              <a:ln>
                <a:noFill/>
              </a:ln>
              <a:solidFill>
                <a:prstClr val="black"/>
              </a:solidFill>
              <a:effectLst/>
              <a:uLnTx/>
              <a:uFillTx/>
              <a:latin typeface="Arial" charset="0"/>
              <a:ea typeface="ＭＳ Ｐゴシック" charset="-128"/>
              <a:cs typeface="+mn-cs"/>
            </a:endParaRPr>
          </a:p>
        </p:txBody>
      </p:sp>
      <p:sp>
        <p:nvSpPr>
          <p:cNvPr id="5" name="フッター プレースホルダー 4"/>
          <p:cNvSpPr>
            <a:spLocks noGrp="1"/>
          </p:cNvSpPr>
          <p:nvPr>
            <p:ph type="ftr" sz="quarter" idx="11"/>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1" lang="ja-JP" altLang="en-US" sz="1200" b="0" i="0" u="none" strike="noStrike" kern="1200" cap="none" spc="0" normalizeH="0" baseline="0" noProof="0">
              <a:ln>
                <a:noFill/>
              </a:ln>
              <a:solidFill>
                <a:prstClr val="black"/>
              </a:solidFill>
              <a:effectLst/>
              <a:uLnTx/>
              <a:uFillTx/>
              <a:latin typeface="Arial" charset="0"/>
              <a:ea typeface="ＭＳ Ｐゴシック" charset="-128"/>
              <a:cs typeface="+mn-cs"/>
            </a:endParaRPr>
          </a:p>
        </p:txBody>
      </p:sp>
      <p:sp>
        <p:nvSpPr>
          <p:cNvPr id="6" name="スライド番号プレースホルダー 5"/>
          <p:cNvSpPr>
            <a:spLocks noGrp="1"/>
          </p:cNvSpPr>
          <p:nvPr>
            <p:ph type="sldNum" sz="quarter" idx="12"/>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441F6FAE-65BE-4D8C-BB63-3FD82989AC96}" type="slidenum">
              <a:rPr kumimoji="1" lang="ja-JP" altLang="en-US" sz="1200" b="0" i="0" u="none" strike="noStrike" kern="1200" cap="none" spc="0" normalizeH="0" baseline="0" noProof="0" smtClean="0">
                <a:ln>
                  <a:noFill/>
                </a:ln>
                <a:solidFill>
                  <a:prstClr val="black"/>
                </a:solidFill>
                <a:effectLst/>
                <a:uLnTx/>
                <a:uFillTx/>
                <a:latin typeface="Arial" charset="0"/>
                <a:ea typeface="ＭＳ Ｐゴシック"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29</a:t>
            </a:fld>
            <a:endParaRPr kumimoji="1" lang="ja-JP" altLang="en-US" sz="1200" b="0" i="0" u="none" strike="noStrike" kern="1200" cap="none" spc="0" normalizeH="0" baseline="0" noProof="0">
              <a:ln>
                <a:noFill/>
              </a:ln>
              <a:solidFill>
                <a:prstClr val="black"/>
              </a:solidFill>
              <a:effectLst/>
              <a:uLnTx/>
              <a:uFillTx/>
              <a:latin typeface="Arial" charset="0"/>
              <a:ea typeface="ＭＳ Ｐゴシック" charset="-128"/>
              <a:cs typeface="+mn-cs"/>
            </a:endParaRPr>
          </a:p>
        </p:txBody>
      </p:sp>
    </p:spTree>
    <p:extLst>
      <p:ext uri="{BB962C8B-B14F-4D97-AF65-F5344CB8AC3E}">
        <p14:creationId xmlns:p14="http://schemas.microsoft.com/office/powerpoint/2010/main" val="3618317907"/>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lvl="1" indent="0" algn="l" defTabSz="914400" rtl="0" eaLnBrk="1" fontAlgn="auto" latinLnBrk="0" hangingPunct="1">
              <a:lnSpc>
                <a:spcPct val="100000"/>
              </a:lnSpc>
              <a:spcBef>
                <a:spcPts val="0"/>
              </a:spcBef>
              <a:spcAft>
                <a:spcPts val="0"/>
              </a:spcAft>
              <a:buClrTx/>
              <a:buSzTx/>
              <a:buFontTx/>
              <a:buNone/>
              <a:tabLst/>
              <a:defRPr/>
            </a:pPr>
            <a:r>
              <a:rPr lang="en-US" altLang="ja-JP" dirty="0"/>
              <a:t>E</a:t>
            </a:r>
            <a:r>
              <a:rPr lang="ja-JP" altLang="en-US" dirty="0"/>
              <a:t>項目は、有害事象に関する情報です。</a:t>
            </a:r>
            <a:endParaRPr lang="en-US" altLang="ja-JP" dirty="0"/>
          </a:p>
          <a:p>
            <a:pPr marL="0" marR="0" lvl="1" indent="0" algn="l" defTabSz="914400" rtl="0" eaLnBrk="1" fontAlgn="auto" latinLnBrk="0" hangingPunct="1">
              <a:lnSpc>
                <a:spcPct val="100000"/>
              </a:lnSpc>
              <a:spcBef>
                <a:spcPts val="0"/>
              </a:spcBef>
              <a:spcAft>
                <a:spcPts val="0"/>
              </a:spcAft>
              <a:buClrTx/>
              <a:buSzTx/>
              <a:buFontTx/>
              <a:buNone/>
              <a:tabLst/>
              <a:defRPr/>
            </a:pPr>
            <a:endParaRPr lang="en-US" altLang="ja-JP" dirty="0"/>
          </a:p>
          <a:p>
            <a:pPr marL="0" marR="0" lvl="1" indent="0" algn="l" defTabSz="914400" rtl="0" eaLnBrk="1" fontAlgn="auto" latinLnBrk="0" hangingPunct="1">
              <a:lnSpc>
                <a:spcPct val="100000"/>
              </a:lnSpc>
              <a:spcBef>
                <a:spcPts val="0"/>
              </a:spcBef>
              <a:spcAft>
                <a:spcPts val="0"/>
              </a:spcAft>
              <a:buClrTx/>
              <a:buSzTx/>
              <a:buFontTx/>
              <a:buNone/>
              <a:tabLst/>
              <a:defRPr/>
            </a:pPr>
            <a:r>
              <a:rPr lang="en-US" altLang="ja-JP" dirty="0"/>
              <a:t>E.i.1</a:t>
            </a:r>
            <a:r>
              <a:rPr lang="ja-JP" altLang="en-US" dirty="0" err="1"/>
              <a:t>には</a:t>
            </a:r>
            <a:r>
              <a:rPr lang="ja-JP" altLang="en-US" dirty="0"/>
              <a:t>副作用／有害事象名を入力することができます。</a:t>
            </a:r>
            <a:r>
              <a:rPr lang="en-US" altLang="ja-JP" dirty="0"/>
              <a:t>E2B(R3)</a:t>
            </a:r>
            <a:r>
              <a:rPr lang="ja-JP" altLang="en-US" dirty="0"/>
              <a:t>では元々報告された言語での表現と翻訳された言語両方での表現が可能になりました。</a:t>
            </a:r>
            <a:endParaRPr lang="en-US" altLang="ja-JP" dirty="0"/>
          </a:p>
          <a:p>
            <a:r>
              <a:rPr kumimoji="1" lang="ja-JP" altLang="en-US" dirty="0"/>
              <a:t>その他の変更箇所について、詳細に説明していきます。</a:t>
            </a:r>
            <a:endParaRPr kumimoji="1" lang="en-US" altLang="ja-JP" dirty="0"/>
          </a:p>
          <a:p>
            <a:endParaRPr kumimoji="1" lang="ja-JP" altLang="en-US" dirty="0"/>
          </a:p>
        </p:txBody>
      </p:sp>
      <p:sp>
        <p:nvSpPr>
          <p:cNvPr id="4" name="スライド番号プレースホルダー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441F6FAE-65BE-4D8C-BB63-3FD82989AC96}" type="slidenum">
              <a:rPr kumimoji="1" lang="ja-JP" altLang="en-US" sz="1200" b="0" i="0" u="none" strike="noStrike" kern="1200" cap="none" spc="0" normalizeH="0" baseline="0" noProof="0" smtClean="0">
                <a:ln>
                  <a:noFill/>
                </a:ln>
                <a:solidFill>
                  <a:prstClr val="black"/>
                </a:solidFill>
                <a:effectLst/>
                <a:uLnTx/>
                <a:uFillTx/>
                <a:latin typeface="Arial" charset="0"/>
                <a:ea typeface="ＭＳ Ｐゴシック"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30</a:t>
            </a:fld>
            <a:endParaRPr kumimoji="1" lang="ja-JP" altLang="en-US" sz="1200" b="0" i="0" u="none" strike="noStrike" kern="1200" cap="none" spc="0" normalizeH="0" baseline="0" noProof="0">
              <a:ln>
                <a:noFill/>
              </a:ln>
              <a:solidFill>
                <a:prstClr val="black"/>
              </a:solidFill>
              <a:effectLst/>
              <a:uLnTx/>
              <a:uFillTx/>
              <a:latin typeface="Arial" charset="0"/>
              <a:ea typeface="ＭＳ Ｐゴシック" charset="-128"/>
              <a:cs typeface="+mn-cs"/>
            </a:endParaRPr>
          </a:p>
        </p:txBody>
      </p:sp>
    </p:spTree>
    <p:extLst>
      <p:ext uri="{BB962C8B-B14F-4D97-AF65-F5344CB8AC3E}">
        <p14:creationId xmlns:p14="http://schemas.microsoft.com/office/powerpoint/2010/main" val="272864172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スライド イメージ プレースホルダー 1">
            <a:extLst>
              <a:ext uri="{FF2B5EF4-FFF2-40B4-BE49-F238E27FC236}">
                <a16:creationId xmlns:a16="http://schemas.microsoft.com/office/drawing/2014/main" id="{8C1D0427-27B1-4717-88DA-F112693BE05A}"/>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ノート プレースホルダー 2">
            <a:extLst>
              <a:ext uri="{FF2B5EF4-FFF2-40B4-BE49-F238E27FC236}">
                <a16:creationId xmlns:a16="http://schemas.microsoft.com/office/drawing/2014/main" id="{7DBD4695-2CC2-453D-9777-8ABD1F3C17D9}"/>
              </a:ext>
            </a:extLst>
          </p:cNvPr>
          <p:cNvSpPr>
            <a:spLocks noGrp="1"/>
          </p:cNvSpPr>
          <p:nvPr>
            <p:ph type="body" idx="1"/>
          </p:nvPr>
        </p:nvSpPr>
        <p:spPr/>
        <p:txBody>
          <a:bodyPr>
            <a:normAutofit/>
          </a:bodyPr>
          <a:lstStyle/>
          <a:p>
            <a:pPr fontAlgn="auto">
              <a:spcBef>
                <a:spcPts val="0"/>
              </a:spcBef>
              <a:spcAft>
                <a:spcPts val="0"/>
              </a:spcAft>
              <a:defRPr/>
            </a:pPr>
            <a:endParaRPr lang="en-US" altLang="ja-JP" dirty="0">
              <a:solidFill>
                <a:srgbClr val="FF0000"/>
              </a:solidFill>
              <a:latin typeface="+mj-ea"/>
            </a:endParaRPr>
          </a:p>
        </p:txBody>
      </p:sp>
      <p:sp>
        <p:nvSpPr>
          <p:cNvPr id="44036" name="スライド番号プレースホルダー 3">
            <a:extLst>
              <a:ext uri="{FF2B5EF4-FFF2-40B4-BE49-F238E27FC236}">
                <a16:creationId xmlns:a16="http://schemas.microsoft.com/office/drawing/2014/main" id="{B9E877DC-415C-45E5-B127-F6BFD260E40D}"/>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A3A03CC7-685C-4330-9D1E-AA7EB9480E4E}" type="slidenum">
              <a:rPr kumimoji="1" lang="ja-JP" altLang="en-US" sz="1200" b="0" i="0" u="none" strike="noStrike" kern="1200" cap="none" spc="0" normalizeH="0" baseline="0" noProof="0">
                <a:ln>
                  <a:noFill/>
                </a:ln>
                <a:solidFill>
                  <a:prstClr val="black"/>
                </a:solidFill>
                <a:effectLst/>
                <a:uLnTx/>
                <a:uFillTx/>
                <a:latin typeface="Arial" panose="020B0604020202020204" pitchFamily="34" charset="0"/>
                <a:ea typeface="ＭＳ Ｐゴシック" panose="020B0600070205080204" pitchFamily="50"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3</a:t>
            </a:fld>
            <a:endParaRPr kumimoji="1" lang="ja-JP" altLang="en-US" sz="1200" b="0" i="0" u="none" strike="noStrike" kern="1200" cap="none" spc="0" normalizeH="0" baseline="0" noProof="0">
              <a:ln>
                <a:noFill/>
              </a:ln>
              <a:solidFill>
                <a:prstClr val="black"/>
              </a:solidFill>
              <a:effectLst/>
              <a:uLnTx/>
              <a:uFillTx/>
              <a:latin typeface="Arial" panose="020B0604020202020204" pitchFamily="34" charset="0"/>
              <a:ea typeface="ＭＳ Ｐゴシック" panose="020B0600070205080204" pitchFamily="50" charset="-128"/>
              <a:cs typeface="+mn-cs"/>
            </a:endParaRPr>
          </a:p>
        </p:txBody>
      </p:sp>
    </p:spTree>
    <p:extLst>
      <p:ext uri="{BB962C8B-B14F-4D97-AF65-F5344CB8AC3E}">
        <p14:creationId xmlns:p14="http://schemas.microsoft.com/office/powerpoint/2010/main" val="1678976125"/>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dirty="0"/>
              <a:t>まず、報告対象事象の掲載ルールですが、</a:t>
            </a:r>
            <a:r>
              <a:rPr kumimoji="1" lang="en-US" altLang="ja-JP" dirty="0"/>
              <a:t>E2B(R2)</a:t>
            </a:r>
            <a:r>
              <a:rPr kumimoji="1" lang="ja-JP" altLang="en-US" dirty="0"/>
              <a:t>では市販後と治験で</a:t>
            </a:r>
            <a:r>
              <a:rPr kumimoji="1" lang="en-US" altLang="ja-JP" dirty="0"/>
              <a:t>ICSR</a:t>
            </a:r>
            <a:r>
              <a:rPr kumimoji="1" lang="ja-JP" altLang="en-US" dirty="0"/>
              <a:t>に含める有害事象の条件が違ってましたが、</a:t>
            </a:r>
            <a:r>
              <a:rPr kumimoji="1" lang="en-US" altLang="ja-JP" dirty="0"/>
              <a:t>E2B(R3)</a:t>
            </a:r>
            <a:r>
              <a:rPr kumimoji="1" lang="ja-JP" altLang="en-US" dirty="0"/>
              <a:t>より「</a:t>
            </a:r>
            <a:r>
              <a:rPr lang="ja-JP" altLang="en-US" sz="1200" u="none" strike="noStrike" dirty="0">
                <a:effectLst/>
                <a:latin typeface="+mn-lt"/>
              </a:rPr>
              <a:t>報告対象のみではなく、報告対象外も入力して差し支えない</a:t>
            </a:r>
            <a:r>
              <a:rPr kumimoji="1" lang="ja-JP" altLang="en-US" dirty="0"/>
              <a:t>」と統一されました。</a:t>
            </a:r>
            <a:endParaRPr kumimoji="1" lang="en-US" altLang="ja-JP" dirty="0"/>
          </a:p>
          <a:p>
            <a:pPr marL="0" marR="0" indent="0" algn="l" defTabSz="914400" rtl="0" eaLnBrk="1" fontAlgn="auto" latinLnBrk="0" hangingPunct="1">
              <a:lnSpc>
                <a:spcPct val="100000"/>
              </a:lnSpc>
              <a:spcBef>
                <a:spcPts val="0"/>
              </a:spcBef>
              <a:spcAft>
                <a:spcPts val="0"/>
              </a:spcAft>
              <a:buClrTx/>
              <a:buSzTx/>
              <a:buFontTx/>
              <a:buNone/>
              <a:tabLst/>
              <a:defRPr/>
            </a:pPr>
            <a:r>
              <a:rPr kumimoji="1" lang="en-US" altLang="ja-JP" dirty="0"/>
              <a:t>E2B(R2)</a:t>
            </a:r>
            <a:r>
              <a:rPr kumimoji="1" lang="ja-JP" altLang="en-US" dirty="0"/>
              <a:t>では追加情報により、報告対象事象が削除され、報告対象外事象のみが存在している場合は、治験ではこのルールのために取下げ報告を行っていましたが、</a:t>
            </a:r>
            <a:r>
              <a:rPr kumimoji="1" lang="en-US" altLang="ja-JP" dirty="0"/>
              <a:t>E2B(R3)</a:t>
            </a:r>
            <a:r>
              <a:rPr kumimoji="1" lang="ja-JP" altLang="en-US" dirty="0"/>
              <a:t>では市販後と同様に治験でも報告対象外追加報告となります。</a:t>
            </a:r>
          </a:p>
        </p:txBody>
      </p:sp>
      <p:sp>
        <p:nvSpPr>
          <p:cNvPr id="4" name="スライド番号プレースホルダ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57405A20-7A1E-4D69-AB09-556FB159D33B}" type="slidenum">
              <a:rPr kumimoji="1" lang="ja-JP" altLang="en-US" sz="1200" b="0" i="0" u="none" strike="noStrike" kern="1200" cap="none" spc="0" normalizeH="0" baseline="0" noProof="0" smtClean="0">
                <a:ln>
                  <a:noFill/>
                </a:ln>
                <a:solidFill>
                  <a:prstClr val="black"/>
                </a:solidFill>
                <a:effectLst/>
                <a:uLnTx/>
                <a:uFillTx/>
                <a:latin typeface="Arial" charset="0"/>
                <a:ea typeface="ＭＳ Ｐゴシック"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31</a:t>
            </a:fld>
            <a:endParaRPr kumimoji="1" lang="ja-JP" altLang="en-US" sz="1200" b="0" i="0" u="none" strike="noStrike" kern="1200" cap="none" spc="0" normalizeH="0" baseline="0" noProof="0" dirty="0">
              <a:ln>
                <a:noFill/>
              </a:ln>
              <a:solidFill>
                <a:prstClr val="black"/>
              </a:solidFill>
              <a:effectLst/>
              <a:uLnTx/>
              <a:uFillTx/>
              <a:latin typeface="Arial" charset="0"/>
              <a:ea typeface="ＭＳ Ｐゴシック" charset="-128"/>
              <a:cs typeface="+mn-cs"/>
            </a:endParaRPr>
          </a:p>
        </p:txBody>
      </p:sp>
    </p:spTree>
    <p:extLst>
      <p:ext uri="{BB962C8B-B14F-4D97-AF65-F5344CB8AC3E}">
        <p14:creationId xmlns:p14="http://schemas.microsoft.com/office/powerpoint/2010/main" val="4135515560"/>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lvl="1" indent="0" algn="l" defTabSz="914400" rtl="0" eaLnBrk="1" fontAlgn="auto" latinLnBrk="0" hangingPunct="1">
              <a:lnSpc>
                <a:spcPct val="100000"/>
              </a:lnSpc>
              <a:spcBef>
                <a:spcPts val="0"/>
              </a:spcBef>
              <a:spcAft>
                <a:spcPts val="0"/>
              </a:spcAft>
              <a:buClrTx/>
              <a:buSzTx/>
              <a:buFontTx/>
              <a:buNone/>
              <a:tabLst/>
              <a:defRPr/>
            </a:pPr>
            <a:r>
              <a:rPr lang="en-US" altLang="ja-JP" dirty="0"/>
              <a:t>E.i.3.2</a:t>
            </a:r>
            <a:r>
              <a:rPr lang="ja-JP" altLang="en-US" dirty="0"/>
              <a:t>重篤性の基準について。</a:t>
            </a:r>
            <a:endParaRPr lang="en-US" altLang="ja-JP" dirty="0"/>
          </a:p>
          <a:p>
            <a:pPr marL="0" marR="0" lvl="1" indent="0" algn="l" defTabSz="914400" rtl="0" eaLnBrk="1" fontAlgn="auto" latinLnBrk="0" hangingPunct="1">
              <a:lnSpc>
                <a:spcPct val="100000"/>
              </a:lnSpc>
              <a:spcBef>
                <a:spcPts val="0"/>
              </a:spcBef>
              <a:spcAft>
                <a:spcPts val="0"/>
              </a:spcAft>
              <a:buClrTx/>
              <a:buSzTx/>
              <a:buFontTx/>
              <a:buNone/>
              <a:tabLst/>
              <a:defRPr/>
            </a:pPr>
            <a:r>
              <a:rPr lang="ja-JP" altLang="en-US" dirty="0"/>
              <a:t>下図のように</a:t>
            </a:r>
            <a:r>
              <a:rPr lang="en-US" altLang="ja-JP" dirty="0"/>
              <a:t>E2B(R2)</a:t>
            </a:r>
            <a:r>
              <a:rPr lang="ja-JP" altLang="en-US" dirty="0"/>
              <a:t>では</a:t>
            </a:r>
            <a:r>
              <a:rPr kumimoji="1" lang="en-US" altLang="ja-JP" dirty="0"/>
              <a:t>A.1.5</a:t>
            </a:r>
            <a:r>
              <a:rPr kumimoji="1" lang="ja-JP" altLang="en-US" dirty="0"/>
              <a:t>にあり、</a:t>
            </a:r>
            <a:r>
              <a:rPr lang="ja-JP" altLang="en-US" dirty="0"/>
              <a:t>症例単位での重篤性として報告していたため、どの事象がどの重篤性に紐付いているか判断ができませんでした。</a:t>
            </a:r>
            <a:endParaRPr lang="en-US" altLang="ja-JP" dirty="0"/>
          </a:p>
          <a:p>
            <a:pPr marL="0" marR="0" lvl="1" indent="0" algn="l" defTabSz="914400" rtl="0" eaLnBrk="1" fontAlgn="auto" latinLnBrk="0" hangingPunct="1">
              <a:lnSpc>
                <a:spcPct val="100000"/>
              </a:lnSpc>
              <a:spcBef>
                <a:spcPts val="0"/>
              </a:spcBef>
              <a:spcAft>
                <a:spcPts val="0"/>
              </a:spcAft>
              <a:buClrTx/>
              <a:buSzTx/>
              <a:buFontTx/>
              <a:buNone/>
              <a:tabLst/>
              <a:defRPr/>
            </a:pPr>
            <a:r>
              <a:rPr lang="en-US" altLang="ja-JP" dirty="0"/>
              <a:t>E2B(R3)</a:t>
            </a:r>
            <a:r>
              <a:rPr lang="ja-JP" altLang="en-US" dirty="0"/>
              <a:t>では</a:t>
            </a:r>
            <a:r>
              <a:rPr kumimoji="1" lang="en-US" altLang="ja-JP" dirty="0">
                <a:solidFill>
                  <a:srgbClr val="FF0000"/>
                </a:solidFill>
              </a:rPr>
              <a:t>E.i.3.2</a:t>
            </a:r>
            <a:r>
              <a:rPr kumimoji="1" lang="ja-JP" altLang="en-US" dirty="0">
                <a:solidFill>
                  <a:srgbClr val="FF0000"/>
                </a:solidFill>
              </a:rPr>
              <a:t>に移動され、</a:t>
            </a:r>
            <a:r>
              <a:rPr lang="ja-JP" altLang="en-US" dirty="0"/>
              <a:t>各事象に重篤性が紐付されることになりました。</a:t>
            </a:r>
            <a:endParaRPr lang="en-US" altLang="ja-JP" dirty="0"/>
          </a:p>
          <a:p>
            <a:r>
              <a:rPr lang="ja-JP" altLang="en-US" dirty="0"/>
              <a:t>報告者、企業いずれかが重篤と判断したものは重篤となり、重篤性の基準は報告者の評価内容に基づき、送信者の責任において判断するということは、</a:t>
            </a:r>
            <a:r>
              <a:rPr lang="en-US" altLang="ja-JP" dirty="0"/>
              <a:t>E2B(R2)</a:t>
            </a:r>
            <a:r>
              <a:rPr lang="ja-JP" altLang="en-US" dirty="0"/>
              <a:t>と変わりません。</a:t>
            </a:r>
            <a:endParaRPr kumimoji="1" lang="ja-JP" altLang="en-US" dirty="0"/>
          </a:p>
        </p:txBody>
      </p:sp>
      <p:sp>
        <p:nvSpPr>
          <p:cNvPr id="4" name="スライド番号プレースホルダー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441F6FAE-65BE-4D8C-BB63-3FD82989AC96}" type="slidenum">
              <a:rPr kumimoji="1" lang="ja-JP" altLang="en-US" sz="1200" b="0" i="0" u="none" strike="noStrike" kern="1200" cap="none" spc="0" normalizeH="0" baseline="0" noProof="0" smtClean="0">
                <a:ln>
                  <a:noFill/>
                </a:ln>
                <a:solidFill>
                  <a:prstClr val="black"/>
                </a:solidFill>
                <a:effectLst/>
                <a:uLnTx/>
                <a:uFillTx/>
                <a:latin typeface="Arial" charset="0"/>
                <a:ea typeface="ＭＳ Ｐゴシック"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32</a:t>
            </a:fld>
            <a:endParaRPr kumimoji="1" lang="ja-JP" altLang="en-US" sz="1200" b="0" i="0" u="none" strike="noStrike" kern="1200" cap="none" spc="0" normalizeH="0" baseline="0" noProof="0">
              <a:ln>
                <a:noFill/>
              </a:ln>
              <a:solidFill>
                <a:prstClr val="black"/>
              </a:solidFill>
              <a:effectLst/>
              <a:uLnTx/>
              <a:uFillTx/>
              <a:latin typeface="Arial" charset="0"/>
              <a:ea typeface="ＭＳ Ｐゴシック" charset="-128"/>
              <a:cs typeface="+mn-cs"/>
            </a:endParaRPr>
          </a:p>
        </p:txBody>
      </p:sp>
    </p:spTree>
    <p:extLst>
      <p:ext uri="{BB962C8B-B14F-4D97-AF65-F5344CB8AC3E}">
        <p14:creationId xmlns:p14="http://schemas.microsoft.com/office/powerpoint/2010/main" val="2021603870"/>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ja-JP" sz="1200" dirty="0">
                <a:latin typeface="+mn-ea"/>
                <a:ea typeface="+mn-ea"/>
              </a:rPr>
              <a:t>E2B(R2)</a:t>
            </a:r>
            <a:r>
              <a:rPr lang="ja-JP" altLang="en-US" sz="1200" dirty="0">
                <a:latin typeface="+mn-ea"/>
                <a:ea typeface="+mn-ea"/>
              </a:rPr>
              <a:t>では、症例ごとに</a:t>
            </a:r>
            <a:r>
              <a:rPr lang="en-US" altLang="ja-JP" sz="1200" dirty="0">
                <a:latin typeface="+mn-ea"/>
                <a:ea typeface="+mn-ea"/>
              </a:rPr>
              <a:t>A.1.14</a:t>
            </a:r>
            <a:r>
              <a:rPr lang="ja-JP" altLang="en-US" sz="1200" dirty="0">
                <a:latin typeface="+mn-ea"/>
                <a:ea typeface="+mn-ea"/>
              </a:rPr>
              <a:t>（</a:t>
            </a:r>
            <a:r>
              <a:rPr kumimoji="1" lang="ja-JP" altLang="en-US" baseline="0" dirty="0"/>
              <a:t>最初の報告が医療専門家からのものでない場合、その症例は医学的に確認されたか？</a:t>
            </a:r>
            <a:r>
              <a:rPr lang="ja-JP" altLang="en-US" sz="1200" dirty="0">
                <a:latin typeface="+mn-ea"/>
                <a:ea typeface="+mn-ea"/>
              </a:rPr>
              <a:t>）を入力</a:t>
            </a:r>
            <a:r>
              <a:rPr kumimoji="1" lang="ja-JP" altLang="en-US" sz="1200" dirty="0">
                <a:latin typeface="+mn-ea"/>
                <a:ea typeface="+mn-ea"/>
              </a:rPr>
              <a:t>していましたが、</a:t>
            </a:r>
            <a:r>
              <a:rPr kumimoji="1" lang="en-US" altLang="ja-JP" sz="1200" dirty="0">
                <a:latin typeface="+mn-ea"/>
                <a:ea typeface="+mn-ea"/>
              </a:rPr>
              <a:t>E2B(R3)</a:t>
            </a:r>
            <a:r>
              <a:rPr kumimoji="1" lang="ja-JP" altLang="en-US" sz="1200" dirty="0">
                <a:latin typeface="+mn-ea"/>
                <a:ea typeface="+mn-ea"/>
              </a:rPr>
              <a:t>より</a:t>
            </a:r>
            <a:r>
              <a:rPr lang="ja-JP" altLang="en-US" sz="1200" b="0" dirty="0">
                <a:solidFill>
                  <a:srgbClr val="FF0000"/>
                </a:solidFill>
                <a:latin typeface="+mn-ea"/>
                <a:ea typeface="+mn-ea"/>
              </a:rPr>
              <a:t>副作用ごとにそれぞれ</a:t>
            </a:r>
            <a:r>
              <a:rPr lang="en-US" altLang="ja-JP" sz="1200" dirty="0">
                <a:latin typeface="+mn-ea"/>
                <a:ea typeface="+mn-ea"/>
              </a:rPr>
              <a:t>E.i.8</a:t>
            </a:r>
            <a:r>
              <a:rPr lang="ja-JP" altLang="en-US" sz="1200" dirty="0">
                <a:latin typeface="+mn-ea"/>
                <a:ea typeface="+mn-ea"/>
              </a:rPr>
              <a:t>（医療専門家による医学的確認）を入力するように変更になりました。入力する項目も、「</a:t>
            </a:r>
            <a:r>
              <a:rPr lang="en-US" altLang="ja-JP" sz="1200" dirty="0">
                <a:solidFill>
                  <a:schemeClr val="tx1"/>
                </a:solidFill>
                <a:latin typeface="+mn-lt"/>
                <a:ea typeface="+mn-ea"/>
              </a:rPr>
              <a:t>ICSR</a:t>
            </a:r>
            <a:r>
              <a:rPr lang="ja-JP" altLang="en-US" sz="1200" dirty="0">
                <a:solidFill>
                  <a:schemeClr val="tx1"/>
                </a:solidFill>
                <a:latin typeface="+mn-lt"/>
                <a:ea typeface="+mn-ea"/>
              </a:rPr>
              <a:t>報告のための管理用の項目」から「有害事象に関する情報項目」に変更されてます。</a:t>
            </a:r>
            <a:endParaRPr lang="en-US" altLang="ja-JP" sz="1200" dirty="0">
              <a:latin typeface="+mn-ea"/>
              <a:ea typeface="+mn-ea"/>
            </a:endParaRPr>
          </a:p>
        </p:txBody>
      </p:sp>
      <p:sp>
        <p:nvSpPr>
          <p:cNvPr id="4" name="ヘッダー プレースホルダー 3"/>
          <p:cNvSpPr>
            <a:spLocks noGrp="1"/>
          </p:cNvSpPr>
          <p:nvPr>
            <p:ph type="hdr" sz="quarter" idx="10"/>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1" lang="ja-JP" altLang="en-US" sz="1200" b="0" i="0" u="none" strike="noStrike" kern="1200" cap="none" spc="0" normalizeH="0" baseline="0" noProof="0">
              <a:ln>
                <a:noFill/>
              </a:ln>
              <a:solidFill>
                <a:prstClr val="black"/>
              </a:solidFill>
              <a:effectLst/>
              <a:uLnTx/>
              <a:uFillTx/>
              <a:latin typeface="Arial" charset="0"/>
              <a:ea typeface="ＭＳ Ｐゴシック" charset="-128"/>
              <a:cs typeface="+mn-cs"/>
            </a:endParaRPr>
          </a:p>
        </p:txBody>
      </p:sp>
      <p:sp>
        <p:nvSpPr>
          <p:cNvPr id="5" name="フッター プレースホルダー 4"/>
          <p:cNvSpPr>
            <a:spLocks noGrp="1"/>
          </p:cNvSpPr>
          <p:nvPr>
            <p:ph type="ftr" sz="quarter" idx="11"/>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1" lang="ja-JP" altLang="en-US" sz="1200" b="0" i="0" u="none" strike="noStrike" kern="1200" cap="none" spc="0" normalizeH="0" baseline="0" noProof="0">
              <a:ln>
                <a:noFill/>
              </a:ln>
              <a:solidFill>
                <a:prstClr val="black"/>
              </a:solidFill>
              <a:effectLst/>
              <a:uLnTx/>
              <a:uFillTx/>
              <a:latin typeface="Arial" charset="0"/>
              <a:ea typeface="ＭＳ Ｐゴシック" charset="-128"/>
              <a:cs typeface="+mn-cs"/>
            </a:endParaRPr>
          </a:p>
        </p:txBody>
      </p:sp>
      <p:sp>
        <p:nvSpPr>
          <p:cNvPr id="6" name="スライド番号プレースホルダー 5"/>
          <p:cNvSpPr>
            <a:spLocks noGrp="1"/>
          </p:cNvSpPr>
          <p:nvPr>
            <p:ph type="sldNum" sz="quarter" idx="12"/>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441F6FAE-65BE-4D8C-BB63-3FD82989AC96}" type="slidenum">
              <a:rPr kumimoji="1" lang="ja-JP" altLang="en-US" sz="1200" b="0" i="0" u="none" strike="noStrike" kern="1200" cap="none" spc="0" normalizeH="0" baseline="0" noProof="0" smtClean="0">
                <a:ln>
                  <a:noFill/>
                </a:ln>
                <a:solidFill>
                  <a:prstClr val="black"/>
                </a:solidFill>
                <a:effectLst/>
                <a:uLnTx/>
                <a:uFillTx/>
                <a:latin typeface="Arial" charset="0"/>
                <a:ea typeface="ＭＳ Ｐゴシック"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33</a:t>
            </a:fld>
            <a:endParaRPr kumimoji="1" lang="ja-JP" altLang="en-US" sz="1200" b="0" i="0" u="none" strike="noStrike" kern="1200" cap="none" spc="0" normalizeH="0" baseline="0" noProof="0">
              <a:ln>
                <a:noFill/>
              </a:ln>
              <a:solidFill>
                <a:prstClr val="black"/>
              </a:solidFill>
              <a:effectLst/>
              <a:uLnTx/>
              <a:uFillTx/>
              <a:latin typeface="Arial" charset="0"/>
              <a:ea typeface="ＭＳ Ｐゴシック" charset="-128"/>
              <a:cs typeface="+mn-cs"/>
            </a:endParaRPr>
          </a:p>
        </p:txBody>
      </p:sp>
    </p:spTree>
    <p:extLst>
      <p:ext uri="{BB962C8B-B14F-4D97-AF65-F5344CB8AC3E}">
        <p14:creationId xmlns:p14="http://schemas.microsoft.com/office/powerpoint/2010/main" val="904547908"/>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dirty="0"/>
              <a:t>F</a:t>
            </a:r>
            <a:r>
              <a:rPr kumimoji="1" lang="ja-JP" altLang="en-US" dirty="0"/>
              <a:t>項目は、臨床検査データに関する情報です。</a:t>
            </a:r>
            <a:endParaRPr kumimoji="1" lang="en-US" altLang="ja-JP" dirty="0"/>
          </a:p>
          <a:p>
            <a:endParaRPr kumimoji="1" lang="en-US" altLang="ja-JP" dirty="0"/>
          </a:p>
          <a:p>
            <a:r>
              <a:rPr kumimoji="1" lang="ja-JP" altLang="en-US" dirty="0"/>
              <a:t>臨床検査名は、</a:t>
            </a:r>
            <a:r>
              <a:rPr kumimoji="1" lang="en-US" altLang="ja-JP" dirty="0"/>
              <a:t>E2B(R3)</a:t>
            </a:r>
            <a:r>
              <a:rPr kumimoji="1" lang="ja-JP" altLang="en-US" dirty="0"/>
              <a:t>より</a:t>
            </a:r>
            <a:r>
              <a:rPr kumimoji="1" lang="en-US" altLang="ja-JP" dirty="0" err="1"/>
              <a:t>MedDRA</a:t>
            </a:r>
            <a:r>
              <a:rPr kumimoji="1" lang="en-US" altLang="ja-JP" dirty="0"/>
              <a:t> </a:t>
            </a:r>
            <a:r>
              <a:rPr kumimoji="1" lang="en-US" altLang="ja-JP" dirty="0" err="1"/>
              <a:t>LLT</a:t>
            </a:r>
            <a:r>
              <a:rPr kumimoji="1" lang="ja-JP" altLang="en-US" dirty="0"/>
              <a:t>を使用します。</a:t>
            </a:r>
            <a:endParaRPr kumimoji="1" lang="en-US" altLang="ja-JP" dirty="0"/>
          </a:p>
          <a:p>
            <a:r>
              <a:rPr kumimoji="1" lang="ja-JP" altLang="en-US" dirty="0"/>
              <a:t>また、適切なコードがない場合は自由記載が可能です。</a:t>
            </a:r>
            <a:endParaRPr kumimoji="1" lang="en-US" altLang="ja-JP" dirty="0"/>
          </a:p>
          <a:p>
            <a:r>
              <a:rPr kumimoji="1" lang="ja-JP" altLang="en-US" dirty="0"/>
              <a:t>その他の変更箇所について、詳細に説明していきます。</a:t>
            </a:r>
            <a:endParaRPr kumimoji="1" lang="en-US" altLang="ja-JP" dirty="0"/>
          </a:p>
          <a:p>
            <a:endParaRPr kumimoji="1" lang="ja-JP" altLang="en-US" dirty="0"/>
          </a:p>
        </p:txBody>
      </p:sp>
      <p:sp>
        <p:nvSpPr>
          <p:cNvPr id="4" name="スライド番号プレースホルダー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441F6FAE-65BE-4D8C-BB63-3FD82989AC96}" type="slidenum">
              <a:rPr kumimoji="1" lang="ja-JP" altLang="en-US" sz="1200" b="0" i="0" u="none" strike="noStrike" kern="1200" cap="none" spc="0" normalizeH="0" baseline="0" noProof="0" smtClean="0">
                <a:ln>
                  <a:noFill/>
                </a:ln>
                <a:solidFill>
                  <a:prstClr val="black"/>
                </a:solidFill>
                <a:effectLst/>
                <a:uLnTx/>
                <a:uFillTx/>
                <a:latin typeface="Arial" charset="0"/>
                <a:ea typeface="ＭＳ Ｐゴシック"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34</a:t>
            </a:fld>
            <a:endParaRPr kumimoji="1" lang="ja-JP" altLang="en-US" sz="1200" b="0" i="0" u="none" strike="noStrike" kern="1200" cap="none" spc="0" normalizeH="0" baseline="0" noProof="0">
              <a:ln>
                <a:noFill/>
              </a:ln>
              <a:solidFill>
                <a:prstClr val="black"/>
              </a:solidFill>
              <a:effectLst/>
              <a:uLnTx/>
              <a:uFillTx/>
              <a:latin typeface="Arial" charset="0"/>
              <a:ea typeface="ＭＳ Ｐゴシック" charset="-128"/>
              <a:cs typeface="+mn-cs"/>
            </a:endParaRPr>
          </a:p>
        </p:txBody>
      </p:sp>
    </p:spTree>
    <p:extLst>
      <p:ext uri="{BB962C8B-B14F-4D97-AF65-F5344CB8AC3E}">
        <p14:creationId xmlns:p14="http://schemas.microsoft.com/office/powerpoint/2010/main" val="606364931"/>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dirty="0"/>
              <a:t>F</a:t>
            </a:r>
            <a:r>
              <a:rPr kumimoji="1" lang="ja-JP" altLang="en-US" dirty="0"/>
              <a:t>項目を</a:t>
            </a:r>
            <a:r>
              <a:rPr kumimoji="1" lang="en-US" altLang="ja-JP" dirty="0"/>
              <a:t>E2B(R2)</a:t>
            </a:r>
            <a:r>
              <a:rPr kumimoji="1" lang="ja-JP" altLang="en-US" dirty="0"/>
              <a:t>と</a:t>
            </a:r>
            <a:r>
              <a:rPr kumimoji="1" lang="en-US" altLang="ja-JP" dirty="0"/>
              <a:t>E2B(R3)</a:t>
            </a:r>
            <a:r>
              <a:rPr kumimoji="1" lang="ja-JP" altLang="en-US" dirty="0"/>
              <a:t>で比較して説明します。</a:t>
            </a:r>
            <a:endParaRPr kumimoji="1" lang="en-US" altLang="ja-JP" dirty="0"/>
          </a:p>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dirty="0"/>
              <a:t>E2B(R2)</a:t>
            </a:r>
            <a:r>
              <a:rPr kumimoji="1" lang="ja-JP" altLang="en-US" dirty="0"/>
              <a:t>では検査結果は</a:t>
            </a:r>
            <a:r>
              <a:rPr kumimoji="1" lang="en-US" altLang="ja-JP" dirty="0"/>
              <a:t>B.3.1.d</a:t>
            </a:r>
            <a:r>
              <a:rPr kumimoji="1" lang="ja-JP" altLang="en-US" dirty="0"/>
              <a:t>の</a:t>
            </a:r>
            <a:r>
              <a:rPr kumimoji="1" lang="en-US" altLang="ja-JP" dirty="0"/>
              <a:t>1</a:t>
            </a:r>
            <a:r>
              <a:rPr kumimoji="1" lang="ja-JP" altLang="en-US" dirty="0"/>
              <a:t>項目のみでしたが、</a:t>
            </a:r>
            <a:r>
              <a:rPr kumimoji="1" lang="en-US" altLang="ja-JP" dirty="0"/>
              <a:t>E2B(R3)</a:t>
            </a:r>
            <a:r>
              <a:rPr kumimoji="1" lang="ja-JP" altLang="en-US" dirty="0"/>
              <a:t>では、</a:t>
            </a:r>
            <a:r>
              <a:rPr kumimoji="1" lang="en-US" altLang="ja-JP" dirty="0"/>
              <a:t>F.r.3.1</a:t>
            </a:r>
            <a:r>
              <a:rPr kumimoji="1" lang="ja-JP" altLang="en-US" dirty="0"/>
              <a:t>（</a:t>
            </a:r>
            <a:r>
              <a:rPr lang="ja-JP" altLang="en-US" sz="1200" b="0" i="0" u="none" strike="noStrike" dirty="0">
                <a:solidFill>
                  <a:srgbClr val="000000"/>
                </a:solidFill>
                <a:effectLst/>
                <a:latin typeface="+mn-lt"/>
                <a:ea typeface="+mn-ea"/>
              </a:rPr>
              <a:t>検査結果（コード）</a:t>
            </a:r>
            <a:r>
              <a:rPr kumimoji="1" lang="ja-JP" altLang="en-US" dirty="0"/>
              <a:t>）、</a:t>
            </a:r>
            <a:r>
              <a:rPr kumimoji="1" lang="en-US" altLang="ja-JP" baseline="0" dirty="0"/>
              <a:t>F.r.3.2</a:t>
            </a:r>
            <a:r>
              <a:rPr kumimoji="1" lang="ja-JP" altLang="en-US" baseline="0" dirty="0"/>
              <a:t>（</a:t>
            </a:r>
            <a:r>
              <a:rPr lang="zh-TW" altLang="en-US" sz="1200" b="0" i="0" u="none" strike="noStrike" dirty="0">
                <a:solidFill>
                  <a:srgbClr val="000000"/>
                </a:solidFill>
                <a:effectLst/>
                <a:latin typeface="+mn-lt"/>
                <a:ea typeface="ＭＳ Ｐゴシック" panose="020B0600070205080204" pitchFamily="50" charset="-128"/>
              </a:rPr>
              <a:t>検査結果（値</a:t>
            </a:r>
            <a:r>
              <a:rPr lang="en-US" altLang="zh-TW" sz="1200" b="0" i="0" u="none" strike="noStrike" dirty="0">
                <a:solidFill>
                  <a:srgbClr val="000000"/>
                </a:solidFill>
                <a:effectLst/>
                <a:latin typeface="+mn-lt"/>
                <a:ea typeface="ＭＳ Ｐゴシック" panose="020B0600070205080204" pitchFamily="50" charset="-128"/>
              </a:rPr>
              <a:t>/</a:t>
            </a:r>
            <a:r>
              <a:rPr lang="zh-TW" altLang="en-US" sz="1200" b="0" i="0" u="none" strike="noStrike" dirty="0">
                <a:solidFill>
                  <a:srgbClr val="000000"/>
                </a:solidFill>
                <a:effectLst/>
                <a:latin typeface="+mn-lt"/>
                <a:ea typeface="ＭＳ Ｐゴシック" panose="020B0600070205080204" pitchFamily="50" charset="-128"/>
              </a:rPr>
              <a:t>限定子）</a:t>
            </a:r>
            <a:r>
              <a:rPr kumimoji="1" lang="ja-JP" altLang="en-US" dirty="0"/>
              <a:t>）、</a:t>
            </a:r>
            <a:r>
              <a:rPr kumimoji="1" lang="en-US" altLang="ja-JP" dirty="0"/>
              <a:t>F.r.3.4</a:t>
            </a:r>
            <a:r>
              <a:rPr kumimoji="1" lang="ja-JP" altLang="en-US" dirty="0"/>
              <a:t>（</a:t>
            </a:r>
            <a:r>
              <a:rPr lang="ja-JP" altLang="en-US" sz="1200" b="0" i="0" u="none" strike="noStrike" dirty="0">
                <a:solidFill>
                  <a:srgbClr val="000000"/>
                </a:solidFill>
                <a:effectLst/>
                <a:latin typeface="+mn-lt"/>
                <a:ea typeface="+mn-ea"/>
              </a:rPr>
              <a:t>検査結果（テキスト）</a:t>
            </a:r>
            <a:r>
              <a:rPr kumimoji="1" lang="ja-JP" altLang="en-US" dirty="0"/>
              <a:t>）の</a:t>
            </a:r>
            <a:r>
              <a:rPr kumimoji="1" lang="en-US" altLang="ja-JP" dirty="0"/>
              <a:t>3</a:t>
            </a:r>
            <a:r>
              <a:rPr kumimoji="1" lang="ja-JP" altLang="en-US" dirty="0"/>
              <a:t>項目のいずれかで報告できます。</a:t>
            </a:r>
            <a:endParaRPr kumimoji="1" lang="en-US" altLang="ja-JP" dirty="0"/>
          </a:p>
          <a:p>
            <a:r>
              <a:rPr kumimoji="1" lang="en-US" altLang="ja-JP" dirty="0"/>
              <a:t>E2B(R2)</a:t>
            </a:r>
            <a:r>
              <a:rPr kumimoji="1" lang="ja-JP" altLang="en-US" dirty="0"/>
              <a:t>の検査結果は日本語が使用できましたが、</a:t>
            </a:r>
            <a:r>
              <a:rPr kumimoji="1" lang="en-US" altLang="ja-JP" dirty="0"/>
              <a:t>E2B(R3)</a:t>
            </a:r>
            <a:r>
              <a:rPr kumimoji="1" lang="ja-JP" altLang="en-US" dirty="0"/>
              <a:t>の</a:t>
            </a:r>
            <a:r>
              <a:rPr kumimoji="1" lang="en-US" altLang="ja-JP" dirty="0"/>
              <a:t>F.r.3.2 </a:t>
            </a:r>
            <a:r>
              <a:rPr kumimoji="1" lang="ja-JP" altLang="en-US" dirty="0"/>
              <a:t>（検査結果（値</a:t>
            </a:r>
            <a:r>
              <a:rPr kumimoji="1" lang="en-US" altLang="ja-JP" dirty="0"/>
              <a:t>/</a:t>
            </a:r>
            <a:r>
              <a:rPr kumimoji="1" lang="ja-JP" altLang="en-US" dirty="0"/>
              <a:t>限定子））には数字以外を使用することはできません。</a:t>
            </a:r>
            <a:endParaRPr kumimoji="1" lang="en-US" altLang="ja-JP" dirty="0"/>
          </a:p>
          <a:p>
            <a:r>
              <a:rPr kumimoji="1" lang="ja-JP" altLang="en-US" dirty="0"/>
              <a:t>また、</a:t>
            </a:r>
            <a:r>
              <a:rPr kumimoji="1" lang="en-US" altLang="ja-JP" dirty="0"/>
              <a:t>E2B(R2)</a:t>
            </a:r>
            <a:r>
              <a:rPr kumimoji="1" lang="ja-JP" altLang="en-US" dirty="0"/>
              <a:t>の</a:t>
            </a:r>
            <a:r>
              <a:rPr kumimoji="1" lang="en-US" altLang="ja-JP" dirty="0"/>
              <a:t>B.3.2</a:t>
            </a:r>
            <a:r>
              <a:rPr kumimoji="1" lang="ja-JP" altLang="en-US" dirty="0"/>
              <a:t>（診断に関連する検査及び処置の結果）は、</a:t>
            </a:r>
            <a:r>
              <a:rPr kumimoji="1" lang="en-US" altLang="ja-JP" dirty="0"/>
              <a:t>E2B(R3)</a:t>
            </a:r>
            <a:r>
              <a:rPr kumimoji="1" lang="ja-JP" altLang="en-US" dirty="0"/>
              <a:t>では項目が削除されています。</a:t>
            </a:r>
          </a:p>
        </p:txBody>
      </p:sp>
      <p:sp>
        <p:nvSpPr>
          <p:cNvPr id="4" name="スライド番号プレースホルダー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441F6FAE-65BE-4D8C-BB63-3FD82989AC96}" type="slidenum">
              <a:rPr kumimoji="1" lang="ja-JP" altLang="en-US" sz="1200" b="0" i="0" u="none" strike="noStrike" kern="1200" cap="none" spc="0" normalizeH="0" baseline="0" noProof="0" smtClean="0">
                <a:ln>
                  <a:noFill/>
                </a:ln>
                <a:solidFill>
                  <a:prstClr val="black"/>
                </a:solidFill>
                <a:effectLst/>
                <a:uLnTx/>
                <a:uFillTx/>
                <a:latin typeface="Arial" charset="0"/>
                <a:ea typeface="ＭＳ Ｐゴシック"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35</a:t>
            </a:fld>
            <a:endParaRPr kumimoji="1" lang="ja-JP" altLang="en-US" sz="1200" b="0" i="0" u="none" strike="noStrike" kern="1200" cap="none" spc="0" normalizeH="0" baseline="0" noProof="0">
              <a:ln>
                <a:noFill/>
              </a:ln>
              <a:solidFill>
                <a:prstClr val="black"/>
              </a:solidFill>
              <a:effectLst/>
              <a:uLnTx/>
              <a:uFillTx/>
              <a:latin typeface="Arial" charset="0"/>
              <a:ea typeface="ＭＳ Ｐゴシック" charset="-128"/>
              <a:cs typeface="+mn-cs"/>
            </a:endParaRPr>
          </a:p>
        </p:txBody>
      </p:sp>
    </p:spTree>
    <p:extLst>
      <p:ext uri="{BB962C8B-B14F-4D97-AF65-F5344CB8AC3E}">
        <p14:creationId xmlns:p14="http://schemas.microsoft.com/office/powerpoint/2010/main" val="2358269402"/>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en-US" altLang="ja-JP" dirty="0"/>
              <a:t>F.r.3.1</a:t>
            </a:r>
            <a:r>
              <a:rPr kumimoji="1" lang="ja-JP" altLang="en-US" dirty="0"/>
              <a:t>（</a:t>
            </a:r>
            <a:r>
              <a:rPr lang="ja-JP" altLang="en-US" sz="1200" b="0" i="0" u="none" strike="noStrike" dirty="0">
                <a:solidFill>
                  <a:srgbClr val="000000"/>
                </a:solidFill>
                <a:effectLst/>
                <a:latin typeface="+mn-lt"/>
                <a:ea typeface="+mn-ea"/>
              </a:rPr>
              <a:t>検査結果（コード）</a:t>
            </a:r>
            <a:r>
              <a:rPr kumimoji="1" lang="ja-JP" altLang="en-US" dirty="0"/>
              <a:t>）は、陽性、陰性、境界線上、判定不可の</a:t>
            </a:r>
            <a:r>
              <a:rPr kumimoji="1" lang="en-US" altLang="ja-JP" dirty="0"/>
              <a:t>4</a:t>
            </a:r>
            <a:r>
              <a:rPr kumimoji="1" lang="ja-JP" altLang="en-US" dirty="0"/>
              <a:t>種類となります。</a:t>
            </a:r>
            <a:endParaRPr kumimoji="1" lang="en-US" altLang="ja-JP" dirty="0"/>
          </a:p>
          <a:p>
            <a:r>
              <a:rPr kumimoji="1" lang="en-US" altLang="ja-JP" baseline="0" dirty="0"/>
              <a:t>F.r.3.2</a:t>
            </a:r>
            <a:r>
              <a:rPr kumimoji="1" lang="ja-JP" altLang="en-US" baseline="0" dirty="0"/>
              <a:t>（</a:t>
            </a:r>
            <a:r>
              <a:rPr lang="zh-TW" altLang="en-US" sz="1200" b="0" i="0" u="none" strike="noStrike" dirty="0">
                <a:solidFill>
                  <a:srgbClr val="000000"/>
                </a:solidFill>
                <a:effectLst/>
                <a:latin typeface="+mn-lt"/>
                <a:ea typeface="ＭＳ Ｐゴシック" panose="020B0600070205080204" pitchFamily="50" charset="-128"/>
              </a:rPr>
              <a:t>検査結果（値</a:t>
            </a:r>
            <a:r>
              <a:rPr lang="en-US" altLang="zh-TW" sz="1200" b="0" i="0" u="none" strike="noStrike" dirty="0">
                <a:solidFill>
                  <a:srgbClr val="000000"/>
                </a:solidFill>
                <a:effectLst/>
                <a:latin typeface="+mn-lt"/>
                <a:ea typeface="ＭＳ Ｐゴシック" panose="020B0600070205080204" pitchFamily="50" charset="-128"/>
              </a:rPr>
              <a:t>/</a:t>
            </a:r>
            <a:r>
              <a:rPr lang="zh-TW" altLang="en-US" sz="1200" b="0" i="0" u="none" strike="noStrike" dirty="0">
                <a:solidFill>
                  <a:srgbClr val="000000"/>
                </a:solidFill>
                <a:effectLst/>
                <a:latin typeface="+mn-lt"/>
                <a:ea typeface="ＭＳ Ｐゴシック" panose="020B0600070205080204" pitchFamily="50" charset="-128"/>
              </a:rPr>
              <a:t>限定子）</a:t>
            </a:r>
            <a:r>
              <a:rPr kumimoji="1" lang="ja-JP" altLang="en-US" dirty="0"/>
              <a:t>）と</a:t>
            </a:r>
            <a:r>
              <a:rPr kumimoji="1" lang="en-US" altLang="ja-JP" dirty="0"/>
              <a:t>F.r.3.3</a:t>
            </a:r>
            <a:r>
              <a:rPr kumimoji="1" lang="ja-JP" altLang="en-US" dirty="0"/>
              <a:t>（</a:t>
            </a:r>
            <a:r>
              <a:rPr lang="zh-TW" altLang="en-US" sz="1200" dirty="0">
                <a:latin typeface="ＭＳ Ｐゴシック" panose="020B0600070205080204" pitchFamily="50" charset="-128"/>
                <a:ea typeface="ＭＳ Ｐゴシック" panose="020B0600070205080204" pitchFamily="50" charset="-128"/>
              </a:rPr>
              <a:t>検査結果（単位）</a:t>
            </a:r>
            <a:r>
              <a:rPr kumimoji="1" lang="ja-JP" altLang="en-US" dirty="0"/>
              <a:t>）はセットで使用され、単位は</a:t>
            </a:r>
            <a:r>
              <a:rPr kumimoji="1" lang="en-US" altLang="ja-JP" dirty="0"/>
              <a:t>UCUM</a:t>
            </a:r>
            <a:r>
              <a:rPr kumimoji="1" lang="ja-JP" altLang="en-US" dirty="0"/>
              <a:t>コードを使用します。単位を</a:t>
            </a:r>
            <a:r>
              <a:rPr kumimoji="1" lang="en-US" altLang="ja-JP" dirty="0"/>
              <a:t>UCUM</a:t>
            </a:r>
            <a:r>
              <a:rPr kumimoji="1" lang="ja-JP" altLang="en-US" dirty="0"/>
              <a:t>コードで表せない場合は</a:t>
            </a:r>
            <a:r>
              <a:rPr kumimoji="1" lang="en-US" altLang="ja-JP" baseline="0" dirty="0"/>
              <a:t>F.r.3.2</a:t>
            </a:r>
            <a:r>
              <a:rPr kumimoji="1" lang="ja-JP" altLang="en-US" baseline="0" dirty="0"/>
              <a:t>（</a:t>
            </a:r>
            <a:r>
              <a:rPr lang="zh-TW" altLang="en-US" sz="1200" b="0" i="0" u="none" strike="noStrike" dirty="0">
                <a:solidFill>
                  <a:srgbClr val="000000"/>
                </a:solidFill>
                <a:effectLst/>
                <a:latin typeface="+mn-lt"/>
                <a:ea typeface="ＭＳ Ｐゴシック" panose="020B0600070205080204" pitchFamily="50" charset="-128"/>
              </a:rPr>
              <a:t>検査結果（値</a:t>
            </a:r>
            <a:r>
              <a:rPr lang="en-US" altLang="zh-TW" sz="1200" b="0" i="0" u="none" strike="noStrike" dirty="0">
                <a:solidFill>
                  <a:srgbClr val="000000"/>
                </a:solidFill>
                <a:effectLst/>
                <a:latin typeface="+mn-lt"/>
                <a:ea typeface="ＭＳ Ｐゴシック" panose="020B0600070205080204" pitchFamily="50" charset="-128"/>
              </a:rPr>
              <a:t>/</a:t>
            </a:r>
            <a:r>
              <a:rPr lang="zh-TW" altLang="en-US" sz="1200" b="0" i="0" u="none" strike="noStrike" dirty="0">
                <a:solidFill>
                  <a:srgbClr val="000000"/>
                </a:solidFill>
                <a:effectLst/>
                <a:latin typeface="+mn-lt"/>
                <a:ea typeface="ＭＳ Ｐゴシック" panose="020B0600070205080204" pitchFamily="50" charset="-128"/>
              </a:rPr>
              <a:t>限定子）</a:t>
            </a:r>
            <a:r>
              <a:rPr kumimoji="1" lang="ja-JP" altLang="en-US" dirty="0"/>
              <a:t>）と</a:t>
            </a:r>
            <a:r>
              <a:rPr kumimoji="1" lang="en-US" altLang="ja-JP" dirty="0"/>
              <a:t>F.r.3.3</a:t>
            </a:r>
            <a:r>
              <a:rPr kumimoji="1" lang="ja-JP" altLang="en-US" dirty="0"/>
              <a:t>（</a:t>
            </a:r>
            <a:r>
              <a:rPr lang="zh-TW" altLang="en-US" sz="1200" dirty="0">
                <a:latin typeface="ＭＳ Ｐゴシック" panose="020B0600070205080204" pitchFamily="50" charset="-128"/>
                <a:ea typeface="ＭＳ Ｐゴシック" panose="020B0600070205080204" pitchFamily="50" charset="-128"/>
              </a:rPr>
              <a:t>検査結果（単位）</a:t>
            </a:r>
            <a:r>
              <a:rPr kumimoji="1" lang="ja-JP" altLang="en-US" dirty="0"/>
              <a:t>）を使わず、</a:t>
            </a:r>
            <a:r>
              <a:rPr kumimoji="1" lang="en-US" altLang="ja-JP" dirty="0"/>
              <a:t>F.r.3.4 </a:t>
            </a:r>
            <a:r>
              <a:rPr kumimoji="1" lang="ja-JP" altLang="en-US" dirty="0"/>
              <a:t>（</a:t>
            </a:r>
            <a:r>
              <a:rPr kumimoji="1" lang="ja-JP" altLang="en-US" sz="1200" kern="1200" dirty="0">
                <a:solidFill>
                  <a:schemeClr val="tx1"/>
                </a:solidFill>
                <a:latin typeface="+mn-lt"/>
                <a:ea typeface="+mn-ea"/>
                <a:cs typeface="+mn-cs"/>
              </a:rPr>
              <a:t>検査結果に関する非構造化データ（自由記載）</a:t>
            </a:r>
            <a:r>
              <a:rPr kumimoji="1" lang="ja-JP" altLang="en-US" dirty="0"/>
              <a:t>）に結果の値と単位を合わせて入力します。</a:t>
            </a:r>
            <a:endParaRPr kumimoji="1" lang="en-US" altLang="ja-JP" dirty="0"/>
          </a:p>
          <a:p>
            <a:r>
              <a:rPr kumimoji="1" lang="ja-JP" altLang="en-US" dirty="0"/>
              <a:t>また、</a:t>
            </a:r>
            <a:r>
              <a:rPr kumimoji="1" lang="en-US" altLang="ja-JP" dirty="0"/>
              <a:t>E2B(R2)</a:t>
            </a:r>
            <a:r>
              <a:rPr kumimoji="1" lang="ja-JP" altLang="en-US" dirty="0"/>
              <a:t>の</a:t>
            </a:r>
            <a:r>
              <a:rPr kumimoji="1" lang="en-US" altLang="ja-JP" dirty="0"/>
              <a:t>B.3.2</a:t>
            </a:r>
            <a:r>
              <a:rPr kumimoji="1" lang="ja-JP" altLang="en-US" dirty="0"/>
              <a:t>（診断に関連する検査及び処置の結果）に入力していた内容は、各検査項目ごとに分割して、</a:t>
            </a:r>
            <a:r>
              <a:rPr kumimoji="1" lang="en-US" altLang="ja-JP" dirty="0"/>
              <a:t>F.r.3.4 </a:t>
            </a:r>
            <a:r>
              <a:rPr kumimoji="1" lang="ja-JP" altLang="en-US" dirty="0"/>
              <a:t>（</a:t>
            </a:r>
            <a:r>
              <a:rPr kumimoji="1" lang="ja-JP" altLang="en-US" sz="1200" kern="1200" dirty="0">
                <a:solidFill>
                  <a:schemeClr val="tx1"/>
                </a:solidFill>
                <a:latin typeface="+mn-lt"/>
                <a:ea typeface="+mn-ea"/>
                <a:cs typeface="+mn-cs"/>
              </a:rPr>
              <a:t>検査結果に関する非構造化データ（自由記載）</a:t>
            </a:r>
            <a:r>
              <a:rPr kumimoji="1" lang="ja-JP" altLang="en-US" dirty="0"/>
              <a:t>）に入力します。</a:t>
            </a:r>
          </a:p>
        </p:txBody>
      </p:sp>
      <p:sp>
        <p:nvSpPr>
          <p:cNvPr id="4" name="ヘッダー プレースホルダー 3"/>
          <p:cNvSpPr>
            <a:spLocks noGrp="1"/>
          </p:cNvSpPr>
          <p:nvPr>
            <p:ph type="hdr" sz="quarter" idx="10"/>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1" lang="ja-JP" altLang="en-US" sz="1200" b="0" i="0" u="none" strike="noStrike" kern="1200" cap="none" spc="0" normalizeH="0" baseline="0" noProof="0">
              <a:ln>
                <a:noFill/>
              </a:ln>
              <a:solidFill>
                <a:prstClr val="black"/>
              </a:solidFill>
              <a:effectLst/>
              <a:uLnTx/>
              <a:uFillTx/>
              <a:latin typeface="Arial" charset="0"/>
              <a:ea typeface="ＭＳ Ｐゴシック" charset="-128"/>
              <a:cs typeface="+mn-cs"/>
            </a:endParaRPr>
          </a:p>
        </p:txBody>
      </p:sp>
      <p:sp>
        <p:nvSpPr>
          <p:cNvPr id="5" name="フッター プレースホルダー 4"/>
          <p:cNvSpPr>
            <a:spLocks noGrp="1"/>
          </p:cNvSpPr>
          <p:nvPr>
            <p:ph type="ftr" sz="quarter" idx="11"/>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1" lang="ja-JP" altLang="en-US" sz="1200" b="0" i="0" u="none" strike="noStrike" kern="1200" cap="none" spc="0" normalizeH="0" baseline="0" noProof="0">
              <a:ln>
                <a:noFill/>
              </a:ln>
              <a:solidFill>
                <a:prstClr val="black"/>
              </a:solidFill>
              <a:effectLst/>
              <a:uLnTx/>
              <a:uFillTx/>
              <a:latin typeface="Arial" charset="0"/>
              <a:ea typeface="ＭＳ Ｐゴシック" charset="-128"/>
              <a:cs typeface="+mn-cs"/>
            </a:endParaRPr>
          </a:p>
        </p:txBody>
      </p:sp>
      <p:sp>
        <p:nvSpPr>
          <p:cNvPr id="6" name="スライド番号プレースホルダー 5"/>
          <p:cNvSpPr>
            <a:spLocks noGrp="1"/>
          </p:cNvSpPr>
          <p:nvPr>
            <p:ph type="sldNum" sz="quarter" idx="12"/>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441F6FAE-65BE-4D8C-BB63-3FD82989AC96}" type="slidenum">
              <a:rPr kumimoji="1" lang="ja-JP" altLang="en-US" sz="1200" b="0" i="0" u="none" strike="noStrike" kern="1200" cap="none" spc="0" normalizeH="0" baseline="0" noProof="0" smtClean="0">
                <a:ln>
                  <a:noFill/>
                </a:ln>
                <a:solidFill>
                  <a:prstClr val="black"/>
                </a:solidFill>
                <a:effectLst/>
                <a:uLnTx/>
                <a:uFillTx/>
                <a:latin typeface="Arial" charset="0"/>
                <a:ea typeface="ＭＳ Ｐゴシック"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36</a:t>
            </a:fld>
            <a:endParaRPr kumimoji="1" lang="ja-JP" altLang="en-US" sz="1200" b="0" i="0" u="none" strike="noStrike" kern="1200" cap="none" spc="0" normalizeH="0" baseline="0" noProof="0">
              <a:ln>
                <a:noFill/>
              </a:ln>
              <a:solidFill>
                <a:prstClr val="black"/>
              </a:solidFill>
              <a:effectLst/>
              <a:uLnTx/>
              <a:uFillTx/>
              <a:latin typeface="Arial" charset="0"/>
              <a:ea typeface="ＭＳ Ｐゴシック" charset="-128"/>
              <a:cs typeface="+mn-cs"/>
            </a:endParaRPr>
          </a:p>
        </p:txBody>
      </p:sp>
    </p:spTree>
    <p:extLst>
      <p:ext uri="{BB962C8B-B14F-4D97-AF65-F5344CB8AC3E}">
        <p14:creationId xmlns:p14="http://schemas.microsoft.com/office/powerpoint/2010/main" val="2728330287"/>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こちらが</a:t>
            </a:r>
            <a:r>
              <a:rPr kumimoji="1" lang="en-US" altLang="ja-JP" dirty="0"/>
              <a:t>E2B(R3)</a:t>
            </a:r>
            <a:r>
              <a:rPr kumimoji="1" lang="ja-JP" altLang="en-US" dirty="0"/>
              <a:t>の</a:t>
            </a:r>
            <a:r>
              <a:rPr kumimoji="1" lang="en-US" altLang="ja-JP" dirty="0"/>
              <a:t>PMDA</a:t>
            </a:r>
            <a:r>
              <a:rPr kumimoji="1" lang="ja-JP" altLang="en-US" dirty="0"/>
              <a:t>報告様式の「検査及び処置の結果」と「検査及び処置の結果に関する情報」です。</a:t>
            </a:r>
            <a:endParaRPr kumimoji="1" lang="en-US" altLang="ja-JP" dirty="0"/>
          </a:p>
          <a:p>
            <a:r>
              <a:rPr kumimoji="1" lang="ja-JP" altLang="en-US" dirty="0"/>
              <a:t>上が「検査及び処置の結果」欄です。こちらには、検査結果のテキスト、コード、値</a:t>
            </a:r>
            <a:r>
              <a:rPr kumimoji="1" lang="en-US" altLang="ja-JP" dirty="0"/>
              <a:t>/</a:t>
            </a:r>
            <a:r>
              <a:rPr kumimoji="1" lang="ja-JP" altLang="en-US" dirty="0"/>
              <a:t>限定子が出力されます。</a:t>
            </a:r>
            <a:endParaRPr kumimoji="1" lang="en-US" altLang="ja-JP" dirty="0"/>
          </a:p>
          <a:p>
            <a:r>
              <a:rPr kumimoji="1" lang="ja-JP" altLang="en-US" dirty="0"/>
              <a:t>腹部超音波の結果の「腎嚢胞」は</a:t>
            </a:r>
            <a:r>
              <a:rPr kumimoji="1" lang="en-US" altLang="ja-JP" dirty="0"/>
              <a:t>F.r.3.4</a:t>
            </a:r>
            <a:r>
              <a:rPr kumimoji="1" lang="ja-JP" altLang="en-US" dirty="0"/>
              <a:t>（</a:t>
            </a:r>
            <a:r>
              <a:rPr kumimoji="1" lang="ja-JP" altLang="en-US" sz="1200" kern="1200" dirty="0">
                <a:solidFill>
                  <a:schemeClr val="tx1"/>
                </a:solidFill>
                <a:latin typeface="+mn-lt"/>
                <a:ea typeface="+mn-ea"/>
                <a:cs typeface="+mn-cs"/>
              </a:rPr>
              <a:t>検査結果に関する非構造化データ（自由記載）</a:t>
            </a:r>
            <a:r>
              <a:rPr kumimoji="1" lang="ja-JP" altLang="en-US" dirty="0"/>
              <a:t>）として入力されています。</a:t>
            </a:r>
            <a:endParaRPr kumimoji="1" lang="en-US" altLang="ja-JP" dirty="0"/>
          </a:p>
          <a:p>
            <a:r>
              <a:rPr kumimoji="1" lang="ja-JP" altLang="en-US" dirty="0"/>
              <a:t>血糖の結果の「境界線上」は</a:t>
            </a:r>
            <a:r>
              <a:rPr kumimoji="1" lang="en-US" altLang="ja-JP" dirty="0"/>
              <a:t>F.r.3.1</a:t>
            </a:r>
            <a:r>
              <a:rPr kumimoji="1" lang="ja-JP" altLang="en-US" dirty="0"/>
              <a:t>（検査結果（コード））として入力されています。</a:t>
            </a:r>
            <a:endParaRPr kumimoji="1" lang="en-US" altLang="ja-JP" dirty="0"/>
          </a:p>
          <a:p>
            <a:r>
              <a:rPr kumimoji="1" lang="ja-JP" altLang="en-US" dirty="0"/>
              <a:t>下の「検査及び処置の結果に関する情報」欄には</a:t>
            </a:r>
            <a:r>
              <a:rPr kumimoji="1" lang="en-US" altLang="ja-JP" dirty="0"/>
              <a:t>F.r.6</a:t>
            </a:r>
            <a:r>
              <a:rPr kumimoji="1" lang="ja-JP" altLang="en-US" dirty="0"/>
              <a:t>（備考）と</a:t>
            </a:r>
            <a:r>
              <a:rPr kumimoji="1" lang="en-US" altLang="ja-JP" dirty="0"/>
              <a:t>F.r.7</a:t>
            </a:r>
            <a:r>
              <a:rPr kumimoji="1" lang="ja-JP" altLang="en-US" dirty="0"/>
              <a:t>（その他の情報）が出力されます。</a:t>
            </a:r>
          </a:p>
        </p:txBody>
      </p:sp>
      <p:sp>
        <p:nvSpPr>
          <p:cNvPr id="4" name="スライド番号プレースホルダー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441F6FAE-65BE-4D8C-BB63-3FD82989AC96}" type="slidenum">
              <a:rPr kumimoji="1" lang="ja-JP" altLang="en-US" sz="1200" b="0" i="0" u="none" strike="noStrike" kern="1200" cap="none" spc="0" normalizeH="0" baseline="0" noProof="0" smtClean="0">
                <a:ln>
                  <a:noFill/>
                </a:ln>
                <a:solidFill>
                  <a:prstClr val="black"/>
                </a:solidFill>
                <a:effectLst/>
                <a:uLnTx/>
                <a:uFillTx/>
                <a:latin typeface="Arial" charset="0"/>
                <a:ea typeface="ＭＳ Ｐゴシック"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37</a:t>
            </a:fld>
            <a:endParaRPr kumimoji="1" lang="ja-JP" altLang="en-US" sz="1200" b="0" i="0" u="none" strike="noStrike" kern="1200" cap="none" spc="0" normalizeH="0" baseline="0" noProof="0">
              <a:ln>
                <a:noFill/>
              </a:ln>
              <a:solidFill>
                <a:prstClr val="black"/>
              </a:solidFill>
              <a:effectLst/>
              <a:uLnTx/>
              <a:uFillTx/>
              <a:latin typeface="Arial" charset="0"/>
              <a:ea typeface="ＭＳ Ｐゴシック" charset="-128"/>
              <a:cs typeface="+mn-cs"/>
            </a:endParaRPr>
          </a:p>
        </p:txBody>
      </p:sp>
    </p:spTree>
    <p:extLst>
      <p:ext uri="{BB962C8B-B14F-4D97-AF65-F5344CB8AC3E}">
        <p14:creationId xmlns:p14="http://schemas.microsoft.com/office/powerpoint/2010/main" val="2358269402"/>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dirty="0"/>
              <a:t>G</a:t>
            </a:r>
            <a:r>
              <a:rPr kumimoji="1" lang="ja-JP" altLang="en-US" dirty="0"/>
              <a:t>項目は、薬剤に関する情報です。</a:t>
            </a:r>
            <a:endParaRPr kumimoji="1" lang="en-US" altLang="ja-JP" dirty="0"/>
          </a:p>
          <a:p>
            <a:endParaRPr kumimoji="1" lang="en-US" altLang="ja-JP" dirty="0"/>
          </a:p>
          <a:p>
            <a:r>
              <a:rPr kumimoji="1" lang="en-US" altLang="ja-JP" dirty="0"/>
              <a:t>G.k.2.1</a:t>
            </a:r>
            <a:r>
              <a:rPr kumimoji="1" lang="ja-JP" altLang="en-US" dirty="0"/>
              <a:t>（医薬品の固有識別子</a:t>
            </a:r>
            <a:r>
              <a:rPr kumimoji="1" lang="en-US" altLang="ja-JP" dirty="0"/>
              <a:t>/</a:t>
            </a:r>
            <a:r>
              <a:rPr kumimoji="1" lang="ja-JP" altLang="en-US" dirty="0"/>
              <a:t>製剤の固有識別子）は、今後</a:t>
            </a:r>
            <a:r>
              <a:rPr kumimoji="1" lang="en-US" altLang="ja-JP" dirty="0"/>
              <a:t>MPID</a:t>
            </a:r>
            <a:r>
              <a:rPr kumimoji="1" lang="ja-JP" altLang="en-US" dirty="0" err="1"/>
              <a:t>、</a:t>
            </a:r>
            <a:r>
              <a:rPr kumimoji="1" lang="en-US" altLang="ja-JP" dirty="0" err="1"/>
              <a:t>PhPID</a:t>
            </a:r>
            <a:r>
              <a:rPr kumimoji="1" lang="ja-JP" altLang="en-US" dirty="0"/>
              <a:t>等の世界共通コードでの報告となる可能性がありますが、現在はそれらを使用できないため、再審査用コードなど日本独自の薬剤コードで報告する必要があります。例えば、市販後自社製品では</a:t>
            </a:r>
            <a:r>
              <a:rPr kumimoji="1" lang="en-US" altLang="ja-JP" dirty="0"/>
              <a:t>G.k.2.2</a:t>
            </a:r>
            <a:r>
              <a:rPr kumimoji="1" lang="ja-JP" altLang="en-US" dirty="0"/>
              <a:t>（第一次情報源により報告された医薬品名）に再審査用コードを出力します。</a:t>
            </a:r>
            <a:endParaRPr kumimoji="1" lang="en-US" altLang="ja-JP" dirty="0"/>
          </a:p>
          <a:p>
            <a:r>
              <a:rPr kumimoji="1" lang="ja-JP" altLang="en-US" dirty="0"/>
              <a:t>　その他にも</a:t>
            </a:r>
            <a:r>
              <a:rPr kumimoji="1" lang="en-US" altLang="ja-JP" dirty="0"/>
              <a:t>G.k.2.2(</a:t>
            </a:r>
            <a:r>
              <a:rPr kumimoji="1" lang="ja-JP" altLang="en-US" dirty="0"/>
              <a:t>一次情報源により報告された医薬品名</a:t>
            </a:r>
            <a:r>
              <a:rPr kumimoji="1" lang="en-US" altLang="ja-JP" dirty="0"/>
              <a:t>)</a:t>
            </a:r>
            <a:r>
              <a:rPr kumimoji="1" lang="ja-JP" altLang="en-US" dirty="0"/>
              <a:t>、</a:t>
            </a:r>
            <a:r>
              <a:rPr kumimoji="1" lang="en-US" altLang="ja-JP" dirty="0"/>
              <a:t>G.k.2.3.r.1(</a:t>
            </a:r>
            <a:r>
              <a:rPr kumimoji="1" lang="ja-JP" altLang="en-US" dirty="0"/>
              <a:t>成分・特定成分名</a:t>
            </a:r>
            <a:r>
              <a:rPr kumimoji="1" lang="en-US" altLang="ja-JP" dirty="0"/>
              <a:t>)</a:t>
            </a:r>
            <a:r>
              <a:rPr kumimoji="1" lang="ja-JP" altLang="en-US" dirty="0"/>
              <a:t>は、使用するコード等、さまざまなルールがあります。</a:t>
            </a:r>
          </a:p>
          <a:p>
            <a:r>
              <a:rPr kumimoji="1" lang="ja-JP" altLang="en-US" dirty="0"/>
              <a:t>　例えば、治験関連の報告で特殊なケースですが、同一成分であるものの複数投与経路毎に異なる治験成分記号で主たる被験薬として治験を実施し、かつ １つの報告書により報告する場合、通常とは異なる対応が必要となります。詳細は、最新の通知、グリーンブックを参照ください。</a:t>
            </a:r>
            <a:endParaRPr kumimoji="1" lang="en-US" altLang="ja-JP" dirty="0"/>
          </a:p>
          <a:p>
            <a:endParaRPr kumimoji="1" lang="en-US" altLang="ja-JP" dirty="0"/>
          </a:p>
          <a:p>
            <a:r>
              <a:rPr kumimoji="1" lang="en-US" altLang="ja-JP" dirty="0"/>
              <a:t>G.k.2.5</a:t>
            </a:r>
            <a:r>
              <a:rPr kumimoji="1" lang="ja-JP" altLang="en-US" dirty="0"/>
              <a:t>（治験薬の盲検状況）が新たに設定されました。</a:t>
            </a:r>
            <a:endParaRPr kumimoji="1" lang="en-US" altLang="ja-JP" dirty="0"/>
          </a:p>
          <a:p>
            <a:r>
              <a:rPr kumimoji="1" lang="ja-JP" altLang="en-US" dirty="0"/>
              <a:t>これにより、</a:t>
            </a:r>
            <a:r>
              <a:rPr kumimoji="1" lang="en-US" altLang="ja-JP" dirty="0"/>
              <a:t>E2B(R2)</a:t>
            </a:r>
            <a:r>
              <a:rPr kumimoji="1" lang="ja-JP" altLang="en-US" dirty="0"/>
              <a:t>では盲検下での治験症例を報告する際、治験成分記号の前に「</a:t>
            </a:r>
            <a:r>
              <a:rPr kumimoji="1" lang="en-US" altLang="ja-JP" dirty="0"/>
              <a:t>B_</a:t>
            </a:r>
            <a:r>
              <a:rPr kumimoji="1" lang="ja-JP" altLang="en-US" dirty="0"/>
              <a:t>」をつけていましたが</a:t>
            </a:r>
            <a:r>
              <a:rPr kumimoji="1" lang="en-US" altLang="ja-JP" dirty="0"/>
              <a:t>E2B(R3)</a:t>
            </a:r>
            <a:r>
              <a:rPr kumimoji="1" lang="ja-JP" altLang="en-US" dirty="0"/>
              <a:t>では、通常通りの治験成分記号や製品名で、その他の報告と同様に報告することが可能になりました。</a:t>
            </a:r>
            <a:endParaRPr kumimoji="1" lang="en-US" altLang="ja-JP" dirty="0"/>
          </a:p>
          <a:p>
            <a:endParaRPr kumimoji="1" lang="en-US" altLang="ja-JP" dirty="0"/>
          </a:p>
          <a:p>
            <a:endParaRPr kumimoji="1" lang="en-US" altLang="ja-JP" dirty="0"/>
          </a:p>
          <a:p>
            <a:endParaRPr kumimoji="1" lang="en-US" altLang="ja-JP" dirty="0"/>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dirty="0"/>
              <a:t>その他の変更箇所について、詳細に説明していきます。</a:t>
            </a:r>
            <a:endParaRPr kumimoji="1" lang="en-US" altLang="ja-JP" dirty="0"/>
          </a:p>
          <a:p>
            <a:endParaRPr kumimoji="1" lang="en-US" altLang="ja-JP" dirty="0"/>
          </a:p>
          <a:p>
            <a:endParaRPr kumimoji="1" lang="ja-JP" altLang="en-US" dirty="0"/>
          </a:p>
        </p:txBody>
      </p:sp>
      <p:sp>
        <p:nvSpPr>
          <p:cNvPr id="4" name="スライド番号プレースホルダー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441F6FAE-65BE-4D8C-BB63-3FD82989AC96}" type="slidenum">
              <a:rPr kumimoji="1" lang="ja-JP" altLang="en-US" sz="1200" b="0" i="0" u="none" strike="noStrike" kern="1200" cap="none" spc="0" normalizeH="0" baseline="0" noProof="0" smtClean="0">
                <a:ln>
                  <a:noFill/>
                </a:ln>
                <a:solidFill>
                  <a:prstClr val="black"/>
                </a:solidFill>
                <a:effectLst/>
                <a:uLnTx/>
                <a:uFillTx/>
                <a:latin typeface="Arial" charset="0"/>
                <a:ea typeface="ＭＳ Ｐゴシック"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38</a:t>
            </a:fld>
            <a:endParaRPr kumimoji="1" lang="ja-JP" altLang="en-US" sz="1200" b="0" i="0" u="none" strike="noStrike" kern="1200" cap="none" spc="0" normalizeH="0" baseline="0" noProof="0">
              <a:ln>
                <a:noFill/>
              </a:ln>
              <a:solidFill>
                <a:prstClr val="black"/>
              </a:solidFill>
              <a:effectLst/>
              <a:uLnTx/>
              <a:uFillTx/>
              <a:latin typeface="Arial" charset="0"/>
              <a:ea typeface="ＭＳ Ｐゴシック" charset="-128"/>
              <a:cs typeface="+mn-cs"/>
            </a:endParaRPr>
          </a:p>
        </p:txBody>
      </p:sp>
    </p:spTree>
    <p:extLst>
      <p:ext uri="{BB962C8B-B14F-4D97-AF65-F5344CB8AC3E}">
        <p14:creationId xmlns:p14="http://schemas.microsoft.com/office/powerpoint/2010/main" val="456304104"/>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7"/>
          <p:cNvSpPr>
            <a:spLocks noGrp="1" noChangeArrowheads="1"/>
          </p:cNvSpPr>
          <p:nvPr>
            <p:ph type="sldNum" sz="quarter" idx="5"/>
          </p:nvPr>
        </p:nvSpPr>
        <p:spPr>
          <a:noFill/>
        </p:spPr>
        <p:txBody>
          <a:bodyPr/>
          <a:lstStyle>
            <a:lvl1pPr eaLnBrk="0" hangingPunct="0">
              <a:defRPr kumimoji="1">
                <a:solidFill>
                  <a:schemeClr val="tx1"/>
                </a:solidFill>
                <a:latin typeface="Arial" charset="0"/>
                <a:ea typeface="ＭＳ Ｐゴシック" charset="-128"/>
              </a:defRPr>
            </a:lvl1pPr>
            <a:lvl2pPr marL="742950" indent="-285750" eaLnBrk="0" hangingPunct="0">
              <a:defRPr kumimoji="1">
                <a:solidFill>
                  <a:schemeClr val="tx1"/>
                </a:solidFill>
                <a:latin typeface="Arial" charset="0"/>
                <a:ea typeface="ＭＳ Ｐゴシック" charset="-128"/>
              </a:defRPr>
            </a:lvl2pPr>
            <a:lvl3pPr marL="1143000" indent="-228600" eaLnBrk="0" hangingPunct="0">
              <a:defRPr kumimoji="1">
                <a:solidFill>
                  <a:schemeClr val="tx1"/>
                </a:solidFill>
                <a:latin typeface="Arial" charset="0"/>
                <a:ea typeface="ＭＳ Ｐゴシック" charset="-128"/>
              </a:defRPr>
            </a:lvl3pPr>
            <a:lvl4pPr marL="1600200" indent="-228600" eaLnBrk="0" hangingPunct="0">
              <a:defRPr kumimoji="1">
                <a:solidFill>
                  <a:schemeClr val="tx1"/>
                </a:solidFill>
                <a:latin typeface="Arial" charset="0"/>
                <a:ea typeface="ＭＳ Ｐゴシック" charset="-128"/>
              </a:defRPr>
            </a:lvl4pPr>
            <a:lvl5pPr marL="2057400" indent="-228600" eaLnBrk="0" hangingPunct="0">
              <a:defRPr kumimoji="1">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charset="-128"/>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4CEED592-C0FD-470D-89E0-543068E3BCB0}" type="slidenum">
              <a:rPr kumimoji="1" lang="en-US" altLang="ja-JP" sz="1200" b="0" i="0" u="none" strike="noStrike" kern="1200" cap="none" spc="0" normalizeH="0" baseline="0" noProof="0" smtClean="0">
                <a:ln>
                  <a:noFill/>
                </a:ln>
                <a:solidFill>
                  <a:prstClr val="black"/>
                </a:solidFill>
                <a:effectLst/>
                <a:uLnTx/>
                <a:uFillTx/>
                <a:latin typeface="Arial" charset="0"/>
                <a:ea typeface="ＭＳ Ｐゴシック"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39</a:t>
            </a:fld>
            <a:endParaRPr kumimoji="1" lang="en-US" altLang="ja-JP" sz="1200" b="0" i="0" u="none" strike="noStrike" kern="1200" cap="none" spc="0" normalizeH="0" baseline="0" noProof="0">
              <a:ln>
                <a:noFill/>
              </a:ln>
              <a:solidFill>
                <a:prstClr val="black"/>
              </a:solidFill>
              <a:effectLst/>
              <a:uLnTx/>
              <a:uFillTx/>
              <a:latin typeface="Arial" charset="0"/>
              <a:ea typeface="ＭＳ Ｐゴシック" charset="-128"/>
              <a:cs typeface="+mn-cs"/>
            </a:endParaRPr>
          </a:p>
        </p:txBody>
      </p:sp>
      <p:sp>
        <p:nvSpPr>
          <p:cNvPr id="75779" name="Rectangle 2"/>
          <p:cNvSpPr>
            <a:spLocks noGrp="1" noRot="1" noChangeAspect="1" noChangeArrowheads="1" noTextEdit="1"/>
          </p:cNvSpPr>
          <p:nvPr>
            <p:ph type="sldImg"/>
          </p:nvPr>
        </p:nvSpPr>
        <p:spPr>
          <a:ln/>
        </p:spPr>
      </p:sp>
      <p:sp>
        <p:nvSpPr>
          <p:cNvPr id="75780" name="Rectangle 3"/>
          <p:cNvSpPr>
            <a:spLocks noGrp="1" noChangeArrowheads="1"/>
          </p:cNvSpPr>
          <p:nvPr>
            <p:ph type="body" idx="1"/>
          </p:nvPr>
        </p:nvSpPr>
        <p:spPr>
          <a:noFill/>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en-US" altLang="ja-JP" dirty="0"/>
              <a:t>G</a:t>
            </a:r>
            <a:r>
              <a:rPr kumimoji="1" lang="ja-JP" altLang="en-US" dirty="0"/>
              <a:t>項目の構造を</a:t>
            </a:r>
            <a:r>
              <a:rPr kumimoji="1" lang="en-US" altLang="ja-JP" dirty="0"/>
              <a:t>E2B(R2)</a:t>
            </a:r>
            <a:r>
              <a:rPr kumimoji="1" lang="ja-JP" altLang="en-US" dirty="0"/>
              <a:t>と</a:t>
            </a:r>
            <a:r>
              <a:rPr kumimoji="1" lang="en-US" altLang="ja-JP" dirty="0"/>
              <a:t>E2B(R3)</a:t>
            </a:r>
            <a:r>
              <a:rPr kumimoji="1" lang="ja-JP" altLang="en-US" dirty="0"/>
              <a:t>で比較して説明します。</a:t>
            </a:r>
            <a:endParaRPr kumimoji="1" lang="en-US" altLang="ja-JP" dirty="0"/>
          </a:p>
          <a:p>
            <a:pPr marL="0" marR="0" indent="0" algn="l" defTabSz="914400" rtl="0" eaLnBrk="1" fontAlgn="auto" latinLnBrk="0" hangingPunct="1">
              <a:lnSpc>
                <a:spcPct val="100000"/>
              </a:lnSpc>
              <a:spcBef>
                <a:spcPts val="0"/>
              </a:spcBef>
              <a:spcAft>
                <a:spcPts val="0"/>
              </a:spcAft>
              <a:buClrTx/>
              <a:buSzTx/>
              <a:buFontTx/>
              <a:buNone/>
              <a:tabLst/>
              <a:defRPr/>
            </a:pPr>
            <a:endParaRPr kumimoji="1" lang="en-US" altLang="ja-JP" dirty="0"/>
          </a:p>
          <a:p>
            <a:pPr marL="0" marR="0" indent="0" algn="l" defTabSz="914400" rtl="0" eaLnBrk="1" fontAlgn="auto" latinLnBrk="0" hangingPunct="1">
              <a:lnSpc>
                <a:spcPct val="100000"/>
              </a:lnSpc>
              <a:spcBef>
                <a:spcPts val="0"/>
              </a:spcBef>
              <a:spcAft>
                <a:spcPts val="0"/>
              </a:spcAft>
              <a:buClrTx/>
              <a:buSzTx/>
              <a:buFontTx/>
              <a:buNone/>
              <a:tabLst/>
              <a:defRPr/>
            </a:pPr>
            <a:r>
              <a:rPr kumimoji="1" lang="en-US" altLang="ja-JP" dirty="0"/>
              <a:t>E2B(R2)</a:t>
            </a:r>
            <a:r>
              <a:rPr kumimoji="1" lang="ja-JP" altLang="en-US" dirty="0"/>
              <a:t>では投与情報、使用理由等の情報が複数存在し得る項目が繰り返し項目でなかったため、これらの情報が複数存在すると、その数だけ薬剤の項全体を無駄に繰り返しする必要がありました。しかし、</a:t>
            </a:r>
            <a:r>
              <a:rPr kumimoji="1" lang="en-US" altLang="ja-JP" dirty="0"/>
              <a:t>E2B(R3)</a:t>
            </a:r>
            <a:r>
              <a:rPr kumimoji="1" lang="ja-JP" altLang="en-US" dirty="0"/>
              <a:t>よりこれらの情報項目が繰り返し項目となったため、基本</a:t>
            </a:r>
            <a:r>
              <a:rPr kumimoji="1" lang="en-US" altLang="ja-JP" dirty="0"/>
              <a:t>1</a:t>
            </a:r>
            <a:r>
              <a:rPr kumimoji="1" lang="ja-JP" altLang="en-US" dirty="0"/>
              <a:t>薬剤に対して一つの薬剤情報を作成するだけとなり、かなりすっきりした構造となりました。</a:t>
            </a:r>
            <a:endParaRPr kumimoji="1" lang="en-US" altLang="ja-JP" dirty="0"/>
          </a:p>
          <a:p>
            <a:pPr marL="0" marR="0" indent="0" algn="l" defTabSz="914400" rtl="0" eaLnBrk="1" fontAlgn="auto" latinLnBrk="0" hangingPunct="1">
              <a:lnSpc>
                <a:spcPct val="100000"/>
              </a:lnSpc>
              <a:spcBef>
                <a:spcPts val="0"/>
              </a:spcBef>
              <a:spcAft>
                <a:spcPts val="0"/>
              </a:spcAft>
              <a:buClrTx/>
              <a:buSzTx/>
              <a:buFontTx/>
              <a:buNone/>
              <a:tabLst/>
              <a:defRPr/>
            </a:pPr>
            <a:endParaRPr kumimoji="1" lang="en-US" altLang="ja-JP" dirty="0"/>
          </a:p>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dirty="0"/>
              <a:t>それでは、次ページ以降で、「投与情報」、「使用理由」、「</a:t>
            </a:r>
            <a:r>
              <a:rPr lang="ja-JP" altLang="en-US" sz="1200" dirty="0"/>
              <a:t>医薬品投与から副作用</a:t>
            </a:r>
            <a:r>
              <a:rPr lang="en-US" altLang="ja-JP" sz="1200" dirty="0"/>
              <a:t>/</a:t>
            </a:r>
            <a:r>
              <a:rPr lang="ja-JP" altLang="en-US" sz="1200" dirty="0"/>
              <a:t>有害事象発現までの時間間隔</a:t>
            </a:r>
            <a:r>
              <a:rPr kumimoji="1" lang="ja-JP" altLang="en-US" dirty="0"/>
              <a:t>」、「</a:t>
            </a:r>
            <a:r>
              <a:rPr lang="ja-JP" altLang="en-US" sz="1200" dirty="0"/>
              <a:t>医薬品と副作用</a:t>
            </a:r>
            <a:r>
              <a:rPr lang="en-US" altLang="ja-JP" sz="1200" dirty="0"/>
              <a:t>/</a:t>
            </a:r>
            <a:r>
              <a:rPr lang="ja-JP" altLang="en-US" sz="1200" dirty="0"/>
              <a:t>有害事象の因果関係」の項目でどのような構造になっているか具体的事例をお示しします。</a:t>
            </a:r>
            <a:endParaRPr kumimoji="1" lang="en-US" altLang="ja-JP" dirty="0"/>
          </a:p>
        </p:txBody>
      </p:sp>
    </p:spTree>
    <p:extLst>
      <p:ext uri="{BB962C8B-B14F-4D97-AF65-F5344CB8AC3E}">
        <p14:creationId xmlns:p14="http://schemas.microsoft.com/office/powerpoint/2010/main" val="3392240259"/>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7"/>
          <p:cNvSpPr>
            <a:spLocks noGrp="1" noChangeArrowheads="1"/>
          </p:cNvSpPr>
          <p:nvPr>
            <p:ph type="sldNum" sz="quarter" idx="5"/>
          </p:nvPr>
        </p:nvSpPr>
        <p:spPr>
          <a:noFill/>
        </p:spPr>
        <p:txBody>
          <a:bodyPr/>
          <a:lstStyle>
            <a:lvl1pPr eaLnBrk="0" hangingPunct="0">
              <a:defRPr kumimoji="1">
                <a:solidFill>
                  <a:schemeClr val="tx1"/>
                </a:solidFill>
                <a:latin typeface="Arial" charset="0"/>
                <a:ea typeface="ＭＳ Ｐゴシック" charset="-128"/>
              </a:defRPr>
            </a:lvl1pPr>
            <a:lvl2pPr marL="743842" indent="-286093" eaLnBrk="0" hangingPunct="0">
              <a:defRPr kumimoji="1">
                <a:solidFill>
                  <a:schemeClr val="tx1"/>
                </a:solidFill>
                <a:latin typeface="Arial" charset="0"/>
                <a:ea typeface="ＭＳ Ｐゴシック" charset="-128"/>
              </a:defRPr>
            </a:lvl2pPr>
            <a:lvl3pPr marL="1144372" indent="-228874" eaLnBrk="0" hangingPunct="0">
              <a:defRPr kumimoji="1">
                <a:solidFill>
                  <a:schemeClr val="tx1"/>
                </a:solidFill>
                <a:latin typeface="Arial" charset="0"/>
                <a:ea typeface="ＭＳ Ｐゴシック" charset="-128"/>
              </a:defRPr>
            </a:lvl3pPr>
            <a:lvl4pPr marL="1602120" indent="-228874" eaLnBrk="0" hangingPunct="0">
              <a:defRPr kumimoji="1">
                <a:solidFill>
                  <a:schemeClr val="tx1"/>
                </a:solidFill>
                <a:latin typeface="Arial" charset="0"/>
                <a:ea typeface="ＭＳ Ｐゴシック" charset="-128"/>
              </a:defRPr>
            </a:lvl4pPr>
            <a:lvl5pPr marL="2059869" indent="-228874" eaLnBrk="0" hangingPunct="0">
              <a:defRPr kumimoji="1">
                <a:solidFill>
                  <a:schemeClr val="tx1"/>
                </a:solidFill>
                <a:latin typeface="Arial" charset="0"/>
                <a:ea typeface="ＭＳ Ｐゴシック" charset="-128"/>
              </a:defRPr>
            </a:lvl5pPr>
            <a:lvl6pPr marL="2517618" indent="-228874" eaLnBrk="0" fontAlgn="base" hangingPunct="0">
              <a:spcBef>
                <a:spcPct val="0"/>
              </a:spcBef>
              <a:spcAft>
                <a:spcPct val="0"/>
              </a:spcAft>
              <a:defRPr kumimoji="1">
                <a:solidFill>
                  <a:schemeClr val="tx1"/>
                </a:solidFill>
                <a:latin typeface="Arial" charset="0"/>
                <a:ea typeface="ＭＳ Ｐゴシック" charset="-128"/>
              </a:defRPr>
            </a:lvl6pPr>
            <a:lvl7pPr marL="2975366" indent="-228874" eaLnBrk="0" fontAlgn="base" hangingPunct="0">
              <a:spcBef>
                <a:spcPct val="0"/>
              </a:spcBef>
              <a:spcAft>
                <a:spcPct val="0"/>
              </a:spcAft>
              <a:defRPr kumimoji="1">
                <a:solidFill>
                  <a:schemeClr val="tx1"/>
                </a:solidFill>
                <a:latin typeface="Arial" charset="0"/>
                <a:ea typeface="ＭＳ Ｐゴシック" charset="-128"/>
              </a:defRPr>
            </a:lvl7pPr>
            <a:lvl8pPr marL="3433115" indent="-228874" eaLnBrk="0" fontAlgn="base" hangingPunct="0">
              <a:spcBef>
                <a:spcPct val="0"/>
              </a:spcBef>
              <a:spcAft>
                <a:spcPct val="0"/>
              </a:spcAft>
              <a:defRPr kumimoji="1">
                <a:solidFill>
                  <a:schemeClr val="tx1"/>
                </a:solidFill>
                <a:latin typeface="Arial" charset="0"/>
                <a:ea typeface="ＭＳ Ｐゴシック" charset="-128"/>
              </a:defRPr>
            </a:lvl8pPr>
            <a:lvl9pPr marL="3890863" indent="-228874" eaLnBrk="0" fontAlgn="base" hangingPunct="0">
              <a:spcBef>
                <a:spcPct val="0"/>
              </a:spcBef>
              <a:spcAft>
                <a:spcPct val="0"/>
              </a:spcAft>
              <a:defRPr kumimoji="1">
                <a:solidFill>
                  <a:schemeClr val="tx1"/>
                </a:solidFill>
                <a:latin typeface="Arial" charset="0"/>
                <a:ea typeface="ＭＳ Ｐゴシック" charset="-128"/>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0EFFE3CD-EB79-4FF2-8CE0-43199452B04F}" type="slidenum">
              <a:rPr kumimoji="1" lang="en-US" altLang="ja-JP" sz="1200" b="0" i="0" u="none" strike="noStrike" kern="1200" cap="none" spc="0" normalizeH="0" baseline="0" noProof="0" smtClean="0">
                <a:ln>
                  <a:noFill/>
                </a:ln>
                <a:solidFill>
                  <a:prstClr val="black"/>
                </a:solidFill>
                <a:effectLst/>
                <a:uLnTx/>
                <a:uFillTx/>
                <a:latin typeface="Arial" charset="0"/>
                <a:ea typeface="ＭＳ Ｐゴシック"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40</a:t>
            </a:fld>
            <a:endParaRPr kumimoji="1" lang="en-US" altLang="ja-JP" sz="1200" b="0" i="0" u="none" strike="noStrike" kern="1200" cap="none" spc="0" normalizeH="0" baseline="0" noProof="0">
              <a:ln>
                <a:noFill/>
              </a:ln>
              <a:solidFill>
                <a:prstClr val="black"/>
              </a:solidFill>
              <a:effectLst/>
              <a:uLnTx/>
              <a:uFillTx/>
              <a:latin typeface="Arial" charset="0"/>
              <a:ea typeface="ＭＳ Ｐゴシック" charset="-128"/>
              <a:cs typeface="+mn-cs"/>
            </a:endParaRPr>
          </a:p>
        </p:txBody>
      </p:sp>
      <p:sp>
        <p:nvSpPr>
          <p:cNvPr id="74755" name="Rectangle 2"/>
          <p:cNvSpPr>
            <a:spLocks noGrp="1" noRot="1" noChangeAspect="1" noChangeArrowheads="1" noTextEdit="1"/>
          </p:cNvSpPr>
          <p:nvPr>
            <p:ph type="sldImg"/>
          </p:nvPr>
        </p:nvSpPr>
        <p:spPr>
          <a:ln/>
        </p:spPr>
      </p:sp>
      <p:sp>
        <p:nvSpPr>
          <p:cNvPr id="74756" name="Rectangle 3"/>
          <p:cNvSpPr>
            <a:spLocks noGrp="1" noChangeArrowheads="1"/>
          </p:cNvSpPr>
          <p:nvPr>
            <p:ph type="body" idx="1"/>
          </p:nvPr>
        </p:nvSpPr>
        <p:spPr>
          <a:noFill/>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dirty="0"/>
              <a:t>投与量情報については、</a:t>
            </a:r>
            <a:r>
              <a:rPr kumimoji="1" lang="en-US" altLang="ja-JP" dirty="0"/>
              <a:t>E2B(R2)</a:t>
            </a:r>
            <a:r>
              <a:rPr kumimoji="1" lang="ja-JP" altLang="en-US" dirty="0"/>
              <a:t>では薬剤の投与量を</a:t>
            </a:r>
            <a:r>
              <a:rPr kumimoji="1" lang="en-US" altLang="ja-JP" dirty="0"/>
              <a:t>1</a:t>
            </a:r>
            <a:r>
              <a:rPr kumimoji="1" lang="ja-JP" altLang="en-US" dirty="0"/>
              <a:t>回量と分割投与回数で表わしていましたが、</a:t>
            </a:r>
            <a:r>
              <a:rPr kumimoji="1" lang="en-US" altLang="ja-JP" dirty="0"/>
              <a:t>E2B(R3)</a:t>
            </a:r>
            <a:r>
              <a:rPr kumimoji="1" lang="ja-JP" altLang="en-US" dirty="0"/>
              <a:t>では分割投与回数はなくなり、</a:t>
            </a:r>
            <a:r>
              <a:rPr kumimoji="1" lang="en-US" altLang="ja-JP" dirty="0"/>
              <a:t>1</a:t>
            </a:r>
            <a:r>
              <a:rPr kumimoji="1" lang="ja-JP" altLang="en-US" dirty="0"/>
              <a:t>回投与量と投与間隔で表現するように変更されました。</a:t>
            </a:r>
          </a:p>
          <a:p>
            <a:pPr eaLnBrk="1" hangingPunct="1"/>
            <a:endParaRPr lang="ja-JP" altLang="ja-JP" dirty="0">
              <a:ea typeface="ＭＳ Ｐ明朝" charset="-128"/>
            </a:endParaRPr>
          </a:p>
        </p:txBody>
      </p:sp>
    </p:spTree>
    <p:extLst>
      <p:ext uri="{BB962C8B-B14F-4D97-AF65-F5344CB8AC3E}">
        <p14:creationId xmlns:p14="http://schemas.microsoft.com/office/powerpoint/2010/main" val="1700739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lang="ja-JP" altLang="en-US" sz="1200" dirty="0"/>
              <a:t>本資料は大きく分けて２つのセクションに分かれています。</a:t>
            </a:r>
            <a:endParaRPr lang="en-US" altLang="ja-JP" sz="1200" dirty="0"/>
          </a:p>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1200" dirty="0"/>
              <a:t>前半が</a:t>
            </a:r>
            <a:r>
              <a:rPr lang="en-US" altLang="ja-JP" sz="1200" dirty="0"/>
              <a:t>E2B(R2)</a:t>
            </a:r>
            <a:r>
              <a:rPr lang="ja-JP" altLang="en-US" sz="1200" dirty="0"/>
              <a:t>からの主な変更点の説明で、後半が</a:t>
            </a:r>
            <a:r>
              <a:rPr lang="en-US" altLang="ja-JP" sz="1200" dirty="0"/>
              <a:t>E2B(R3)</a:t>
            </a:r>
            <a:r>
              <a:rPr lang="ja-JP" altLang="en-US" sz="1200" dirty="0"/>
              <a:t>における各項目の解説になっています。</a:t>
            </a:r>
            <a:endParaRPr lang="en-US" altLang="ja-JP" sz="1200" dirty="0"/>
          </a:p>
          <a:p>
            <a:endParaRPr lang="ja-JP" altLang="en-US" sz="1200" dirty="0"/>
          </a:p>
          <a:p>
            <a:endParaRPr lang="en-US" altLang="ja-JP" sz="1200" dirty="0"/>
          </a:p>
        </p:txBody>
      </p:sp>
      <p:sp>
        <p:nvSpPr>
          <p:cNvPr id="4" name="ヘッダー プレースホルダー 3"/>
          <p:cNvSpPr>
            <a:spLocks noGrp="1"/>
          </p:cNvSpPr>
          <p:nvPr>
            <p:ph type="hdr" sz="quarter" idx="10"/>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1" lang="ja-JP" altLang="en-US" sz="1200" b="0" i="0" u="none" strike="noStrike" kern="1200" cap="none" spc="0" normalizeH="0" baseline="0" noProof="0">
              <a:ln>
                <a:noFill/>
              </a:ln>
              <a:solidFill>
                <a:prstClr val="black"/>
              </a:solidFill>
              <a:effectLst/>
              <a:uLnTx/>
              <a:uFillTx/>
              <a:latin typeface="Arial" charset="0"/>
              <a:ea typeface="ＭＳ Ｐゴシック" charset="-128"/>
              <a:cs typeface="+mn-cs"/>
            </a:endParaRPr>
          </a:p>
        </p:txBody>
      </p:sp>
      <p:sp>
        <p:nvSpPr>
          <p:cNvPr id="5" name="フッター プレースホルダー 4"/>
          <p:cNvSpPr>
            <a:spLocks noGrp="1"/>
          </p:cNvSpPr>
          <p:nvPr>
            <p:ph type="ftr" sz="quarter" idx="11"/>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1" lang="ja-JP" altLang="en-US" sz="1200" b="0" i="0" u="none" strike="noStrike" kern="1200" cap="none" spc="0" normalizeH="0" baseline="0" noProof="0">
              <a:ln>
                <a:noFill/>
              </a:ln>
              <a:solidFill>
                <a:prstClr val="black"/>
              </a:solidFill>
              <a:effectLst/>
              <a:uLnTx/>
              <a:uFillTx/>
              <a:latin typeface="Arial" charset="0"/>
              <a:ea typeface="ＭＳ Ｐゴシック" charset="-128"/>
              <a:cs typeface="+mn-cs"/>
            </a:endParaRPr>
          </a:p>
        </p:txBody>
      </p:sp>
      <p:sp>
        <p:nvSpPr>
          <p:cNvPr id="6" name="スライド番号プレースホルダー 5"/>
          <p:cNvSpPr>
            <a:spLocks noGrp="1"/>
          </p:cNvSpPr>
          <p:nvPr>
            <p:ph type="sldNum" sz="quarter" idx="12"/>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441F6FAE-65BE-4D8C-BB63-3FD82989AC96}" type="slidenum">
              <a:rPr kumimoji="1" lang="ja-JP" altLang="en-US" sz="1200" b="0" i="0" u="none" strike="noStrike" kern="1200" cap="none" spc="0" normalizeH="0" baseline="0" noProof="0" smtClean="0">
                <a:ln>
                  <a:noFill/>
                </a:ln>
                <a:solidFill>
                  <a:prstClr val="black"/>
                </a:solidFill>
                <a:effectLst/>
                <a:uLnTx/>
                <a:uFillTx/>
                <a:latin typeface="Arial" charset="0"/>
                <a:ea typeface="ＭＳ Ｐゴシック"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4</a:t>
            </a:fld>
            <a:endParaRPr kumimoji="1" lang="ja-JP" altLang="en-US" sz="1200" b="0" i="0" u="none" strike="noStrike" kern="1200" cap="none" spc="0" normalizeH="0" baseline="0" noProof="0">
              <a:ln>
                <a:noFill/>
              </a:ln>
              <a:solidFill>
                <a:prstClr val="black"/>
              </a:solidFill>
              <a:effectLst/>
              <a:uLnTx/>
              <a:uFillTx/>
              <a:latin typeface="Arial" charset="0"/>
              <a:ea typeface="ＭＳ Ｐゴシック" charset="-128"/>
              <a:cs typeface="+mn-cs"/>
            </a:endParaRPr>
          </a:p>
        </p:txBody>
      </p:sp>
    </p:spTree>
    <p:extLst>
      <p:ext uri="{BB962C8B-B14F-4D97-AF65-F5344CB8AC3E}">
        <p14:creationId xmlns:p14="http://schemas.microsoft.com/office/powerpoint/2010/main" val="3141953747"/>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a:solidFill>
                  <a:schemeClr val="tx1"/>
                </a:solidFill>
                <a:latin typeface="Calibri" panose="020F0502020204030204" pitchFamily="34" charset="0"/>
                <a:ea typeface="ＭＳ Ｐゴシック" panose="020B0600070205080204" pitchFamily="50" charset="-128"/>
              </a:defRPr>
            </a:lvl1pPr>
            <a:lvl2pPr marL="742950" indent="-285750">
              <a:defRPr kumimoji="1">
                <a:solidFill>
                  <a:schemeClr val="tx1"/>
                </a:solidFill>
                <a:latin typeface="Calibri" panose="020F0502020204030204" pitchFamily="34" charset="0"/>
                <a:ea typeface="ＭＳ Ｐゴシック" panose="020B0600070205080204" pitchFamily="50" charset="-128"/>
              </a:defRPr>
            </a:lvl2pPr>
            <a:lvl3pPr marL="1143000" indent="-228600">
              <a:defRPr kumimoji="1">
                <a:solidFill>
                  <a:schemeClr val="tx1"/>
                </a:solidFill>
                <a:latin typeface="Calibri" panose="020F0502020204030204" pitchFamily="34" charset="0"/>
                <a:ea typeface="ＭＳ Ｐゴシック" panose="020B0600070205080204" pitchFamily="50" charset="-128"/>
              </a:defRPr>
            </a:lvl3pPr>
            <a:lvl4pPr marL="1600200" indent="-228600">
              <a:defRPr kumimoji="1">
                <a:solidFill>
                  <a:schemeClr val="tx1"/>
                </a:solidFill>
                <a:latin typeface="Calibri" panose="020F0502020204030204" pitchFamily="34" charset="0"/>
                <a:ea typeface="ＭＳ Ｐゴシック" panose="020B0600070205080204" pitchFamily="50" charset="-128"/>
              </a:defRPr>
            </a:lvl4pPr>
            <a:lvl5pPr marL="2057400" indent="-228600">
              <a:defRPr kumimoji="1">
                <a:solidFill>
                  <a:schemeClr val="tx1"/>
                </a:solidFill>
                <a:latin typeface="Calibri" panose="020F0502020204030204" pitchFamily="34" charset="0"/>
                <a:ea typeface="ＭＳ Ｐゴシック" panose="020B0600070205080204" pitchFamily="50" charset="-128"/>
              </a:defRPr>
            </a:lvl5pPr>
            <a:lvl6pPr marL="2514600" indent="-228600" fontAlgn="base">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6pPr>
            <a:lvl7pPr marL="2971800" indent="-228600" fontAlgn="base">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7pPr>
            <a:lvl8pPr marL="3429000" indent="-228600" fontAlgn="base">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8pPr>
            <a:lvl9pPr marL="3886200" indent="-228600" fontAlgn="base">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225382D0-CE6D-48C7-A05B-C2DC0C9078FA}" type="slidenum">
              <a:rPr kumimoji="1" lang="en-US" altLang="ja-JP" sz="1200" b="0" i="0" u="none" strike="noStrike" kern="1200" cap="none" spc="0" normalizeH="0" baseline="0" noProof="0">
                <a:ln>
                  <a:noFill/>
                </a:ln>
                <a:solidFill>
                  <a:prstClr val="black"/>
                </a:solidFill>
                <a:effectLst/>
                <a:uLnTx/>
                <a:uFillTx/>
                <a:latin typeface="Calibri" panose="020F0502020204030204" pitchFamily="34" charset="0"/>
                <a:ea typeface="ＭＳ Ｐゴシック" panose="020B0600070205080204" pitchFamily="50"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41</a:t>
            </a:fld>
            <a:endParaRPr kumimoji="1" lang="en-US" altLang="ja-JP" sz="1200" b="0" i="0" u="none" strike="noStrike" kern="1200" cap="none" spc="0" normalizeH="0" baseline="0" noProof="0">
              <a:ln>
                <a:noFill/>
              </a:ln>
              <a:solidFill>
                <a:prstClr val="black"/>
              </a:solidFill>
              <a:effectLst/>
              <a:uLnTx/>
              <a:uFillTx/>
              <a:latin typeface="Calibri" panose="020F0502020204030204" pitchFamily="34" charset="0"/>
              <a:ea typeface="ＭＳ Ｐゴシック" panose="020B0600070205080204" pitchFamily="50" charset="-128"/>
              <a:cs typeface="+mn-cs"/>
            </a:endParaRPr>
          </a:p>
        </p:txBody>
      </p:sp>
      <p:sp>
        <p:nvSpPr>
          <p:cNvPr id="98307"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8308"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1" lang="ja-JP" altLang="en-US" dirty="0"/>
              <a:t>医薬品</a:t>
            </a:r>
            <a:r>
              <a:rPr kumimoji="1" lang="en-US" altLang="ja-JP" dirty="0"/>
              <a:t>A</a:t>
            </a:r>
            <a:r>
              <a:rPr kumimoji="1" lang="ja-JP" altLang="en-US" dirty="0"/>
              <a:t>に対し</a:t>
            </a:r>
            <a:r>
              <a:rPr kumimoji="1" lang="en-US" altLang="ja-JP" dirty="0"/>
              <a:t>2</a:t>
            </a:r>
            <a:r>
              <a:rPr kumimoji="1" lang="ja-JP" altLang="en-US" dirty="0" err="1"/>
              <a:t>つの</a:t>
            </a:r>
            <a:r>
              <a:rPr kumimoji="1" lang="ja-JP" altLang="en-US" dirty="0"/>
              <a:t>投与パターンが存在する場合、医薬品</a:t>
            </a:r>
            <a:r>
              <a:rPr kumimoji="1" lang="en-US" altLang="ja-JP" dirty="0"/>
              <a:t>A</a:t>
            </a:r>
            <a:r>
              <a:rPr kumimoji="1" lang="ja-JP" altLang="en-US" dirty="0"/>
              <a:t>の配下に投与量ごとに開始、終了日等の情報がセットで複数持てるようになってます。</a:t>
            </a:r>
            <a:endParaRPr kumimoji="1" lang="en-US" altLang="ja-JP" dirty="0"/>
          </a:p>
        </p:txBody>
      </p:sp>
    </p:spTree>
    <p:extLst>
      <p:ext uri="{BB962C8B-B14F-4D97-AF65-F5344CB8AC3E}">
        <p14:creationId xmlns:p14="http://schemas.microsoft.com/office/powerpoint/2010/main" val="2101235521"/>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7"/>
          <p:cNvSpPr>
            <a:spLocks noGrp="1" noChangeArrowheads="1"/>
          </p:cNvSpPr>
          <p:nvPr>
            <p:ph type="sldNum" sz="quarter" idx="5"/>
          </p:nvPr>
        </p:nvSpPr>
        <p:spPr>
          <a:noFill/>
        </p:spPr>
        <p:txBody>
          <a:bodyPr/>
          <a:lstStyle>
            <a:lvl1pPr eaLnBrk="0" hangingPunct="0">
              <a:defRPr kumimoji="1">
                <a:solidFill>
                  <a:schemeClr val="tx1"/>
                </a:solidFill>
                <a:latin typeface="Arial" charset="0"/>
                <a:ea typeface="ＭＳ Ｐゴシック" charset="-128"/>
              </a:defRPr>
            </a:lvl1pPr>
            <a:lvl2pPr marL="743916" indent="-286121" eaLnBrk="0" hangingPunct="0">
              <a:defRPr kumimoji="1">
                <a:solidFill>
                  <a:schemeClr val="tx1"/>
                </a:solidFill>
                <a:latin typeface="Arial" charset="0"/>
                <a:ea typeface="ＭＳ Ｐゴシック" charset="-128"/>
              </a:defRPr>
            </a:lvl2pPr>
            <a:lvl3pPr marL="1144486" indent="-228897" eaLnBrk="0" hangingPunct="0">
              <a:defRPr kumimoji="1">
                <a:solidFill>
                  <a:schemeClr val="tx1"/>
                </a:solidFill>
                <a:latin typeface="Arial" charset="0"/>
                <a:ea typeface="ＭＳ Ｐゴシック" charset="-128"/>
              </a:defRPr>
            </a:lvl3pPr>
            <a:lvl4pPr marL="1602280" indent="-228897" eaLnBrk="0" hangingPunct="0">
              <a:defRPr kumimoji="1">
                <a:solidFill>
                  <a:schemeClr val="tx1"/>
                </a:solidFill>
                <a:latin typeface="Arial" charset="0"/>
                <a:ea typeface="ＭＳ Ｐゴシック" charset="-128"/>
              </a:defRPr>
            </a:lvl4pPr>
            <a:lvl5pPr marL="2060075" indent="-228897" eaLnBrk="0" hangingPunct="0">
              <a:defRPr kumimoji="1">
                <a:solidFill>
                  <a:schemeClr val="tx1"/>
                </a:solidFill>
                <a:latin typeface="Arial" charset="0"/>
                <a:ea typeface="ＭＳ Ｐゴシック" charset="-128"/>
              </a:defRPr>
            </a:lvl5pPr>
            <a:lvl6pPr marL="2517869" indent="-228897" eaLnBrk="0" fontAlgn="base" hangingPunct="0">
              <a:spcBef>
                <a:spcPct val="0"/>
              </a:spcBef>
              <a:spcAft>
                <a:spcPct val="0"/>
              </a:spcAft>
              <a:defRPr kumimoji="1">
                <a:solidFill>
                  <a:schemeClr val="tx1"/>
                </a:solidFill>
                <a:latin typeface="Arial" charset="0"/>
                <a:ea typeface="ＭＳ Ｐゴシック" charset="-128"/>
              </a:defRPr>
            </a:lvl6pPr>
            <a:lvl7pPr marL="2975663" indent="-228897" eaLnBrk="0" fontAlgn="base" hangingPunct="0">
              <a:spcBef>
                <a:spcPct val="0"/>
              </a:spcBef>
              <a:spcAft>
                <a:spcPct val="0"/>
              </a:spcAft>
              <a:defRPr kumimoji="1">
                <a:solidFill>
                  <a:schemeClr val="tx1"/>
                </a:solidFill>
                <a:latin typeface="Arial" charset="0"/>
                <a:ea typeface="ＭＳ Ｐゴシック" charset="-128"/>
              </a:defRPr>
            </a:lvl7pPr>
            <a:lvl8pPr marL="3433458" indent="-228897" eaLnBrk="0" fontAlgn="base" hangingPunct="0">
              <a:spcBef>
                <a:spcPct val="0"/>
              </a:spcBef>
              <a:spcAft>
                <a:spcPct val="0"/>
              </a:spcAft>
              <a:defRPr kumimoji="1">
                <a:solidFill>
                  <a:schemeClr val="tx1"/>
                </a:solidFill>
                <a:latin typeface="Arial" charset="0"/>
                <a:ea typeface="ＭＳ Ｐゴシック" charset="-128"/>
              </a:defRPr>
            </a:lvl8pPr>
            <a:lvl9pPr marL="3891252" indent="-228897" eaLnBrk="0" fontAlgn="base" hangingPunct="0">
              <a:spcBef>
                <a:spcPct val="0"/>
              </a:spcBef>
              <a:spcAft>
                <a:spcPct val="0"/>
              </a:spcAft>
              <a:defRPr kumimoji="1">
                <a:solidFill>
                  <a:schemeClr val="tx1"/>
                </a:solidFill>
                <a:latin typeface="Arial" charset="0"/>
                <a:ea typeface="ＭＳ Ｐゴシック" charset="-128"/>
              </a:defRPr>
            </a:lvl9pPr>
          </a:lstStyle>
          <a:p>
            <a:pPr eaLnBrk="1" hangingPunct="1"/>
            <a:fld id="{BE21E9A7-6638-4C0C-9ABE-3CDBD72639F0}" type="slidenum">
              <a:rPr lang="en-US" altLang="ja-JP" smtClean="0"/>
              <a:pPr eaLnBrk="1" hangingPunct="1"/>
              <a:t>42</a:t>
            </a:fld>
            <a:endParaRPr lang="en-US" altLang="ja-JP"/>
          </a:p>
        </p:txBody>
      </p:sp>
      <p:sp>
        <p:nvSpPr>
          <p:cNvPr id="78851" name="Rectangle 2"/>
          <p:cNvSpPr>
            <a:spLocks noGrp="1" noRot="1" noChangeAspect="1" noChangeArrowheads="1" noTextEdit="1"/>
          </p:cNvSpPr>
          <p:nvPr>
            <p:ph type="sldImg"/>
          </p:nvPr>
        </p:nvSpPr>
        <p:spPr>
          <a:ln/>
        </p:spPr>
      </p:sp>
      <p:sp>
        <p:nvSpPr>
          <p:cNvPr id="78852" name="Rectangle 3"/>
          <p:cNvSpPr>
            <a:spLocks noGrp="1" noChangeArrowheads="1"/>
          </p:cNvSpPr>
          <p:nvPr>
            <p:ph type="body" idx="1"/>
          </p:nvPr>
        </p:nvSpPr>
        <p:spPr>
          <a:no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200" b="0" i="0" u="none" strike="noStrike" kern="1200" dirty="0">
                <a:solidFill>
                  <a:schemeClr val="tx1"/>
                </a:solidFill>
                <a:effectLst/>
                <a:latin typeface="+mn-lt"/>
                <a:ea typeface="+mn-ea"/>
                <a:cs typeface="+mn-cs"/>
              </a:rPr>
              <a:t>E2B(R3)</a:t>
            </a:r>
            <a:r>
              <a:rPr kumimoji="1" lang="ja-JP" altLang="en-US" sz="1200" b="0" i="0" u="none" strike="noStrike" kern="1200" dirty="0">
                <a:solidFill>
                  <a:schemeClr val="tx1"/>
                </a:solidFill>
                <a:effectLst/>
                <a:latin typeface="+mn-lt"/>
                <a:ea typeface="+mn-ea"/>
                <a:cs typeface="+mn-cs"/>
              </a:rPr>
              <a:t>では、</a:t>
            </a:r>
            <a:r>
              <a:rPr kumimoji="1" lang="en-US" altLang="ja-JP" sz="1200" b="0" i="0" u="none" strike="noStrike" kern="1200" dirty="0">
                <a:solidFill>
                  <a:schemeClr val="tx1"/>
                </a:solidFill>
                <a:effectLst/>
                <a:latin typeface="+mn-lt"/>
                <a:ea typeface="+mn-ea"/>
                <a:cs typeface="+mn-cs"/>
              </a:rPr>
              <a:t>G.k.9.i.2.r</a:t>
            </a:r>
            <a:r>
              <a:rPr kumimoji="1" lang="ja-JP" altLang="en-US" sz="1200" b="0" i="0" u="none" strike="noStrike" kern="1200" dirty="0">
                <a:solidFill>
                  <a:schemeClr val="tx1"/>
                </a:solidFill>
                <a:effectLst/>
                <a:latin typeface="+mn-lt"/>
                <a:ea typeface="+mn-ea"/>
                <a:cs typeface="+mn-cs"/>
              </a:rPr>
              <a:t>（</a:t>
            </a:r>
            <a:r>
              <a:rPr kumimoji="1" lang="ja-JP" altLang="ja-JP" sz="1200" b="0" i="0" u="none" strike="noStrike" kern="1200" dirty="0">
                <a:solidFill>
                  <a:schemeClr val="tx1"/>
                </a:solidFill>
                <a:effectLst/>
                <a:latin typeface="+mn-lt"/>
                <a:ea typeface="+mn-ea"/>
                <a:cs typeface="+mn-cs"/>
              </a:rPr>
              <a:t>医薬品と副作用</a:t>
            </a:r>
            <a:r>
              <a:rPr kumimoji="1" lang="en-US" altLang="ja-JP" sz="1200" b="0" i="0" u="none" strike="noStrike" kern="1200" dirty="0">
                <a:solidFill>
                  <a:schemeClr val="tx1"/>
                </a:solidFill>
                <a:effectLst/>
                <a:latin typeface="+mn-lt"/>
                <a:ea typeface="+mn-ea"/>
                <a:cs typeface="+mn-cs"/>
              </a:rPr>
              <a:t>/</a:t>
            </a:r>
            <a:r>
              <a:rPr kumimoji="1" lang="ja-JP" altLang="ja-JP" sz="1200" b="0" i="0" u="none" strike="noStrike" kern="1200" dirty="0">
                <a:solidFill>
                  <a:schemeClr val="tx1"/>
                </a:solidFill>
                <a:effectLst/>
                <a:latin typeface="+mn-lt"/>
                <a:ea typeface="+mn-ea"/>
                <a:cs typeface="+mn-cs"/>
              </a:rPr>
              <a:t>有害事象の因果関係</a:t>
            </a:r>
            <a:r>
              <a:rPr kumimoji="1" lang="ja-JP" altLang="en-US" sz="1200" b="0" i="0" u="none" strike="noStrike" kern="1200" dirty="0">
                <a:solidFill>
                  <a:schemeClr val="tx1"/>
                </a:solidFill>
                <a:effectLst/>
                <a:latin typeface="+mn-lt"/>
                <a:ea typeface="+mn-ea"/>
                <a:cs typeface="+mn-cs"/>
              </a:rPr>
              <a:t>）、</a:t>
            </a:r>
            <a:r>
              <a:rPr lang="en-US" altLang="ja-JP" sz="1200" dirty="0"/>
              <a:t>G.k.9.i.3</a:t>
            </a:r>
            <a:r>
              <a:rPr lang="ja-JP" altLang="en-US" sz="1200" dirty="0"/>
              <a:t>（</a:t>
            </a:r>
            <a:r>
              <a:rPr kumimoji="1" lang="ja-JP" altLang="ja-JP" sz="1200" b="0" i="0" u="none" strike="noStrike" kern="1200" dirty="0">
                <a:solidFill>
                  <a:schemeClr val="tx1"/>
                </a:solidFill>
                <a:effectLst/>
                <a:latin typeface="+mn-lt"/>
                <a:ea typeface="+mn-ea"/>
                <a:cs typeface="+mn-cs"/>
              </a:rPr>
              <a:t>医薬品投与から副作用</a:t>
            </a:r>
            <a:r>
              <a:rPr kumimoji="1" lang="en-US" altLang="ja-JP" sz="1200" b="0" i="0" u="none" strike="noStrike" kern="1200" dirty="0">
                <a:solidFill>
                  <a:schemeClr val="tx1"/>
                </a:solidFill>
                <a:effectLst/>
                <a:latin typeface="+mn-lt"/>
                <a:ea typeface="+mn-ea"/>
                <a:cs typeface="+mn-cs"/>
              </a:rPr>
              <a:t>/</a:t>
            </a:r>
            <a:r>
              <a:rPr kumimoji="1" lang="ja-JP" altLang="ja-JP" sz="1200" b="0" i="0" u="none" strike="noStrike" kern="1200" dirty="0">
                <a:solidFill>
                  <a:schemeClr val="tx1"/>
                </a:solidFill>
                <a:effectLst/>
                <a:latin typeface="+mn-lt"/>
                <a:ea typeface="+mn-ea"/>
                <a:cs typeface="+mn-cs"/>
              </a:rPr>
              <a:t>有害事象発現までの時間間隔</a:t>
            </a:r>
            <a:r>
              <a:rPr kumimoji="1" lang="ja-JP" altLang="en-US" sz="1200" b="0" i="0" u="none" strike="noStrike" kern="1200" dirty="0">
                <a:solidFill>
                  <a:schemeClr val="tx1"/>
                </a:solidFill>
                <a:effectLst/>
                <a:latin typeface="+mn-lt"/>
                <a:ea typeface="+mn-ea"/>
                <a:cs typeface="+mn-cs"/>
              </a:rPr>
              <a:t>）、</a:t>
            </a:r>
            <a:r>
              <a:rPr lang="en-US" altLang="ja-JP" sz="1200" dirty="0"/>
              <a:t>G.k.9.i.4</a:t>
            </a:r>
            <a:r>
              <a:rPr kumimoji="1" lang="ja-JP" altLang="en-US" sz="1200" dirty="0"/>
              <a:t>（</a:t>
            </a:r>
            <a:r>
              <a:rPr kumimoji="1" lang="ja-JP" altLang="ja-JP" sz="1200" b="0" i="0" u="none" strike="noStrike" kern="1200" dirty="0">
                <a:solidFill>
                  <a:schemeClr val="tx1"/>
                </a:solidFill>
                <a:effectLst/>
                <a:latin typeface="+mn-lt"/>
                <a:ea typeface="+mn-ea"/>
                <a:cs typeface="+mn-cs"/>
              </a:rPr>
              <a:t>再投与で副作用は再発したか？</a:t>
            </a:r>
            <a:r>
              <a:rPr kumimoji="1" lang="ja-JP" altLang="en-US" sz="1200" b="0" i="0" u="none" strike="noStrike" kern="1200" dirty="0">
                <a:solidFill>
                  <a:schemeClr val="tx1"/>
                </a:solidFill>
                <a:effectLst/>
                <a:latin typeface="+mn-lt"/>
                <a:ea typeface="+mn-ea"/>
                <a:cs typeface="+mn-cs"/>
              </a:rPr>
              <a:t>）の</a:t>
            </a:r>
            <a:r>
              <a:rPr kumimoji="1" lang="en-US" altLang="ja-JP" sz="1200" b="0" i="0" u="none" strike="noStrike" kern="1200" dirty="0">
                <a:solidFill>
                  <a:schemeClr val="tx1"/>
                </a:solidFill>
                <a:effectLst/>
                <a:latin typeface="+mn-lt"/>
                <a:ea typeface="+mn-ea"/>
                <a:cs typeface="+mn-cs"/>
              </a:rPr>
              <a:t>3</a:t>
            </a:r>
            <a:r>
              <a:rPr kumimoji="1" lang="ja-JP" altLang="en-US" sz="1200" b="0" i="0" u="none" strike="noStrike" kern="1200" dirty="0">
                <a:solidFill>
                  <a:schemeClr val="tx1"/>
                </a:solidFill>
                <a:effectLst/>
                <a:latin typeface="+mn-lt"/>
                <a:ea typeface="+mn-ea"/>
                <a:cs typeface="+mn-cs"/>
              </a:rPr>
              <a:t>項目は薬剤と有害事象の組み合わせのマトリックスで表現します。</a:t>
            </a:r>
            <a:endParaRPr kumimoji="1" lang="en-US" altLang="ja-JP" sz="1200" b="0" i="0" u="none" strike="noStrike" kern="1200" dirty="0">
              <a:solidFill>
                <a:schemeClr val="tx1"/>
              </a:solidFill>
              <a:effectLst/>
              <a:latin typeface="+mn-lt"/>
              <a:ea typeface="+mn-ea"/>
              <a:cs typeface="+mn-cs"/>
            </a:endParaRPr>
          </a:p>
          <a:p>
            <a:pPr rtl="0" eaLnBrk="1" fontAlgn="auto" latinLnBrk="0" hangingPunct="1"/>
            <a:r>
              <a:rPr kumimoji="1" lang="en-US" altLang="ja-JP" sz="1200" b="0" i="0" u="none" strike="noStrike" kern="1200" dirty="0">
                <a:solidFill>
                  <a:schemeClr val="tx1"/>
                </a:solidFill>
                <a:effectLst/>
                <a:latin typeface="+mn-lt"/>
                <a:ea typeface="+mn-ea"/>
                <a:cs typeface="+mn-cs"/>
              </a:rPr>
              <a:t>E2B(R2)</a:t>
            </a:r>
            <a:r>
              <a:rPr kumimoji="1" lang="ja-JP" altLang="en-US" sz="1200" b="0" i="0" u="none" strike="noStrike" kern="1200" dirty="0">
                <a:solidFill>
                  <a:schemeClr val="tx1"/>
                </a:solidFill>
                <a:effectLst/>
                <a:latin typeface="+mn-lt"/>
                <a:ea typeface="+mn-ea"/>
                <a:cs typeface="+mn-cs"/>
              </a:rPr>
              <a:t>では、</a:t>
            </a:r>
            <a:r>
              <a:rPr lang="en-US" altLang="ja-JP" sz="1200" dirty="0"/>
              <a:t>G.k.9.i.3</a:t>
            </a:r>
            <a:r>
              <a:rPr lang="ja-JP" altLang="en-US" sz="1200" dirty="0"/>
              <a:t>（</a:t>
            </a:r>
            <a:r>
              <a:rPr kumimoji="1" lang="ja-JP" altLang="ja-JP" sz="1200" b="0" i="0" u="none" strike="noStrike" kern="1200" dirty="0">
                <a:solidFill>
                  <a:schemeClr val="tx1"/>
                </a:solidFill>
                <a:effectLst/>
                <a:latin typeface="+mn-lt"/>
                <a:ea typeface="+mn-ea"/>
                <a:cs typeface="+mn-cs"/>
              </a:rPr>
              <a:t>医薬品投与から副作用</a:t>
            </a:r>
            <a:r>
              <a:rPr kumimoji="1" lang="en-US" altLang="ja-JP" sz="1200" b="0" i="0" u="none" strike="noStrike" kern="1200" dirty="0">
                <a:solidFill>
                  <a:schemeClr val="tx1"/>
                </a:solidFill>
                <a:effectLst/>
                <a:latin typeface="+mn-lt"/>
                <a:ea typeface="+mn-ea"/>
                <a:cs typeface="+mn-cs"/>
              </a:rPr>
              <a:t>/</a:t>
            </a:r>
            <a:r>
              <a:rPr kumimoji="1" lang="ja-JP" altLang="ja-JP" sz="1200" b="0" i="0" u="none" strike="noStrike" kern="1200" dirty="0">
                <a:solidFill>
                  <a:schemeClr val="tx1"/>
                </a:solidFill>
                <a:effectLst/>
                <a:latin typeface="+mn-lt"/>
                <a:ea typeface="+mn-ea"/>
                <a:cs typeface="+mn-cs"/>
              </a:rPr>
              <a:t>有害事象発現までの時間間隔</a:t>
            </a:r>
            <a:r>
              <a:rPr kumimoji="1" lang="ja-JP" altLang="en-US" sz="1200" b="0" i="0" u="none" strike="noStrike" kern="1200" dirty="0">
                <a:solidFill>
                  <a:schemeClr val="tx1"/>
                </a:solidFill>
                <a:effectLst/>
                <a:latin typeface="+mn-lt"/>
                <a:ea typeface="+mn-ea"/>
                <a:cs typeface="+mn-cs"/>
              </a:rPr>
              <a:t>）、</a:t>
            </a:r>
            <a:r>
              <a:rPr lang="en-US" altLang="ja-JP" sz="1200" dirty="0"/>
              <a:t>G.k.9.i.4</a:t>
            </a:r>
            <a:r>
              <a:rPr kumimoji="1" lang="ja-JP" altLang="en-US" sz="1200" dirty="0"/>
              <a:t>（</a:t>
            </a:r>
            <a:r>
              <a:rPr kumimoji="1" lang="ja-JP" altLang="ja-JP" sz="1200" b="0" i="0" u="none" strike="noStrike" kern="1200" dirty="0">
                <a:solidFill>
                  <a:schemeClr val="tx1"/>
                </a:solidFill>
                <a:effectLst/>
                <a:latin typeface="+mn-lt"/>
                <a:ea typeface="+mn-ea"/>
                <a:cs typeface="+mn-cs"/>
              </a:rPr>
              <a:t>再投与で副作用は再発したか？</a:t>
            </a:r>
            <a:r>
              <a:rPr kumimoji="1" lang="ja-JP" altLang="en-US" sz="1200" b="0" i="0" u="none" strike="noStrike" kern="1200" dirty="0">
                <a:solidFill>
                  <a:schemeClr val="tx1"/>
                </a:solidFill>
                <a:effectLst/>
                <a:latin typeface="+mn-lt"/>
                <a:ea typeface="+mn-ea"/>
                <a:cs typeface="+mn-cs"/>
              </a:rPr>
              <a:t>）の２項目はその値がどの薬剤と事象の組み合わせの事なのか区別がつきませんでしたが、</a:t>
            </a:r>
            <a:r>
              <a:rPr kumimoji="1" lang="en-US" altLang="ja-JP" sz="1200" b="0" i="0" u="none" strike="noStrike" kern="1200" dirty="0">
                <a:solidFill>
                  <a:schemeClr val="tx1"/>
                </a:solidFill>
                <a:effectLst/>
                <a:latin typeface="+mn-lt"/>
                <a:ea typeface="+mn-ea"/>
                <a:cs typeface="+mn-cs"/>
              </a:rPr>
              <a:t>E2B(R3)</a:t>
            </a:r>
            <a:r>
              <a:rPr kumimoji="1" lang="ja-JP" altLang="en-US" sz="1200" b="0" i="0" u="none" strike="noStrike" kern="1200" dirty="0">
                <a:solidFill>
                  <a:schemeClr val="tx1"/>
                </a:solidFill>
                <a:effectLst/>
                <a:latin typeface="+mn-lt"/>
                <a:ea typeface="+mn-ea"/>
                <a:cs typeface="+mn-cs"/>
              </a:rPr>
              <a:t>より構造が変更され全ての組み合わせが整理され表現できる様になりました。</a:t>
            </a:r>
            <a:endParaRPr kumimoji="1" lang="ja-JP" altLang="ja-JP" sz="1200" b="0" i="0" u="none" strike="noStrike" kern="1200" dirty="0">
              <a:solidFill>
                <a:schemeClr val="tx1"/>
              </a:solidFill>
              <a:effectLst/>
              <a:latin typeface="+mn-lt"/>
              <a:ea typeface="+mn-ea"/>
              <a:cs typeface="+mn-cs"/>
            </a:endParaRPr>
          </a:p>
        </p:txBody>
      </p:sp>
    </p:spTree>
    <p:extLst>
      <p:ext uri="{BB962C8B-B14F-4D97-AF65-F5344CB8AC3E}">
        <p14:creationId xmlns:p14="http://schemas.microsoft.com/office/powerpoint/2010/main" val="1903814438"/>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因果関係については、</a:t>
            </a:r>
            <a:r>
              <a:rPr kumimoji="1" lang="en-US" altLang="ja-JP" dirty="0"/>
              <a:t>E2B(R2)</a:t>
            </a:r>
            <a:r>
              <a:rPr kumimoji="1" lang="ja-JP" altLang="en-US" dirty="0"/>
              <a:t>でも副作用と医薬品の組み合わせごとに因果関係を表現できていましたが、事象と評価がセットで繰り返されていました。</a:t>
            </a:r>
            <a:r>
              <a:rPr kumimoji="1" lang="en-US" altLang="ja-JP" dirty="0"/>
              <a:t>E2B(R3)</a:t>
            </a:r>
            <a:r>
              <a:rPr kumimoji="1" lang="ja-JP" altLang="en-US" dirty="0"/>
              <a:t>では構造がシンプルになり、事象の下で評価が繰り返されています。</a:t>
            </a:r>
            <a:endParaRPr kumimoji="1" lang="en-US" altLang="ja-JP" dirty="0"/>
          </a:p>
          <a:p>
            <a:r>
              <a:rPr kumimoji="1" lang="ja-JP" altLang="en-US" dirty="0"/>
              <a:t>ここに示すように、医薬品</a:t>
            </a:r>
            <a:r>
              <a:rPr kumimoji="1" lang="en-US" altLang="ja-JP" dirty="0"/>
              <a:t>A</a:t>
            </a:r>
            <a:r>
              <a:rPr kumimoji="1" lang="ja-JP" altLang="en-US" dirty="0"/>
              <a:t>に対する肝障害の因果関係評価の情報を</a:t>
            </a:r>
            <a:r>
              <a:rPr kumimoji="1" lang="en-US" altLang="ja-JP" dirty="0"/>
              <a:t>G.1.9.1.2.1.1</a:t>
            </a:r>
            <a:r>
              <a:rPr kumimoji="1" lang="ja-JP" altLang="en-US" dirty="0"/>
              <a:t>～</a:t>
            </a:r>
            <a:r>
              <a:rPr kumimoji="1" lang="en-US" altLang="ja-JP" dirty="0"/>
              <a:t>G.1.9.1.2.1.3</a:t>
            </a:r>
            <a:r>
              <a:rPr kumimoji="1" lang="ja-JP" altLang="en-US" dirty="0"/>
              <a:t>の繰り返しで評価者ごと（医師、企業）に持てるようになっています。もちろん腎障害についても同様の構造で情報が格納されています。</a:t>
            </a:r>
            <a:endParaRPr kumimoji="1" lang="en-US" altLang="ja-JP" dirty="0"/>
          </a:p>
          <a:p>
            <a:endParaRPr kumimoji="1" lang="ja-JP" altLang="en-US" dirty="0"/>
          </a:p>
        </p:txBody>
      </p:sp>
      <p:sp>
        <p:nvSpPr>
          <p:cNvPr id="4" name="ヘッダー プレースホルダー 3"/>
          <p:cNvSpPr>
            <a:spLocks noGrp="1"/>
          </p:cNvSpPr>
          <p:nvPr>
            <p:ph type="hdr" sz="quarter" idx="10"/>
          </p:nvPr>
        </p:nvSpPr>
        <p:spPr/>
        <p:txBody>
          <a:bodyPr/>
          <a:lstStyle/>
          <a:p>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441F6FAE-65BE-4D8C-BB63-3FD82989AC96}" type="slidenum">
              <a:rPr kumimoji="1" lang="ja-JP" altLang="en-US" smtClean="0"/>
              <a:t>43</a:t>
            </a:fld>
            <a:endParaRPr kumimoji="1" lang="ja-JP" altLang="en-US"/>
          </a:p>
        </p:txBody>
      </p:sp>
    </p:spTree>
    <p:extLst>
      <p:ext uri="{BB962C8B-B14F-4D97-AF65-F5344CB8AC3E}">
        <p14:creationId xmlns:p14="http://schemas.microsoft.com/office/powerpoint/2010/main" val="3532814649"/>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a:solidFill>
                  <a:schemeClr val="tx1"/>
                </a:solidFill>
                <a:latin typeface="Calibri" panose="020F0502020204030204" pitchFamily="34" charset="0"/>
                <a:ea typeface="ＭＳ Ｐゴシック" panose="020B0600070205080204" pitchFamily="50" charset="-128"/>
              </a:defRPr>
            </a:lvl1pPr>
            <a:lvl2pPr marL="742950" indent="-285750">
              <a:defRPr kumimoji="1">
                <a:solidFill>
                  <a:schemeClr val="tx1"/>
                </a:solidFill>
                <a:latin typeface="Calibri" panose="020F0502020204030204" pitchFamily="34" charset="0"/>
                <a:ea typeface="ＭＳ Ｐゴシック" panose="020B0600070205080204" pitchFamily="50" charset="-128"/>
              </a:defRPr>
            </a:lvl2pPr>
            <a:lvl3pPr marL="1143000" indent="-228600">
              <a:defRPr kumimoji="1">
                <a:solidFill>
                  <a:schemeClr val="tx1"/>
                </a:solidFill>
                <a:latin typeface="Calibri" panose="020F0502020204030204" pitchFamily="34" charset="0"/>
                <a:ea typeface="ＭＳ Ｐゴシック" panose="020B0600070205080204" pitchFamily="50" charset="-128"/>
              </a:defRPr>
            </a:lvl3pPr>
            <a:lvl4pPr marL="1600200" indent="-228600">
              <a:defRPr kumimoji="1">
                <a:solidFill>
                  <a:schemeClr val="tx1"/>
                </a:solidFill>
                <a:latin typeface="Calibri" panose="020F0502020204030204" pitchFamily="34" charset="0"/>
                <a:ea typeface="ＭＳ Ｐゴシック" panose="020B0600070205080204" pitchFamily="50" charset="-128"/>
              </a:defRPr>
            </a:lvl4pPr>
            <a:lvl5pPr marL="2057400" indent="-228600">
              <a:defRPr kumimoji="1">
                <a:solidFill>
                  <a:schemeClr val="tx1"/>
                </a:solidFill>
                <a:latin typeface="Calibri" panose="020F0502020204030204" pitchFamily="34" charset="0"/>
                <a:ea typeface="ＭＳ Ｐゴシック" panose="020B0600070205080204" pitchFamily="50" charset="-128"/>
              </a:defRPr>
            </a:lvl5pPr>
            <a:lvl6pPr marL="2514600" indent="-228600" fontAlgn="base">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6pPr>
            <a:lvl7pPr marL="2971800" indent="-228600" fontAlgn="base">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7pPr>
            <a:lvl8pPr marL="3429000" indent="-228600" fontAlgn="base">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8pPr>
            <a:lvl9pPr marL="3886200" indent="-228600" fontAlgn="base">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9pPr>
          </a:lstStyle>
          <a:p>
            <a:fld id="{65805560-CCCD-4FBA-9E68-069DDB5C190E}" type="slidenum">
              <a:rPr lang="en-US" altLang="ja-JP"/>
              <a:pPr/>
              <a:t>44</a:t>
            </a:fld>
            <a:endParaRPr lang="en-US" altLang="ja-JP"/>
          </a:p>
        </p:txBody>
      </p:sp>
      <p:sp>
        <p:nvSpPr>
          <p:cNvPr id="102403"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2404"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kumimoji="1" lang="en-US" altLang="ja-JP" dirty="0"/>
              <a:t>E2B(R2)</a:t>
            </a:r>
            <a:r>
              <a:rPr kumimoji="1" lang="ja-JP" altLang="en-US" dirty="0"/>
              <a:t>では、副作用と医薬品の組み合わせごとに副作用発現までの投与間隔を関連付ける事ができませんでした。</a:t>
            </a:r>
            <a:endParaRPr kumimoji="1" lang="en-US" altLang="ja-JP" dirty="0"/>
          </a:p>
          <a:p>
            <a:r>
              <a:rPr kumimoji="1" lang="ja-JP" altLang="en-US" dirty="0"/>
              <a:t>例えば、肝障害と腎障害が発現した症例で医薬品</a:t>
            </a:r>
            <a:r>
              <a:rPr kumimoji="1" lang="en-US" altLang="ja-JP" dirty="0"/>
              <a:t>A</a:t>
            </a:r>
            <a:r>
              <a:rPr kumimoji="1" lang="ja-JP" altLang="en-US" dirty="0" err="1"/>
              <a:t>、</a:t>
            </a:r>
            <a:r>
              <a:rPr kumimoji="1" lang="en-US" altLang="ja-JP" dirty="0"/>
              <a:t>B</a:t>
            </a:r>
            <a:r>
              <a:rPr kumimoji="1" lang="ja-JP" altLang="en-US" dirty="0"/>
              <a:t>と</a:t>
            </a:r>
            <a:r>
              <a:rPr kumimoji="1" lang="en-US" altLang="ja-JP" dirty="0"/>
              <a:t>2</a:t>
            </a:r>
            <a:r>
              <a:rPr kumimoji="1" lang="ja-JP" altLang="en-US" dirty="0"/>
              <a:t>剤の被疑薬が存在する場合、各事象に</a:t>
            </a:r>
            <a:r>
              <a:rPr kumimoji="1" lang="en-US" altLang="ja-JP" dirty="0"/>
              <a:t>1</a:t>
            </a:r>
            <a:r>
              <a:rPr kumimoji="1" lang="ja-JP" altLang="en-US" dirty="0"/>
              <a:t>薬剤、各薬剤に</a:t>
            </a:r>
            <a:r>
              <a:rPr kumimoji="1" lang="en-US" altLang="ja-JP" dirty="0"/>
              <a:t>1</a:t>
            </a:r>
            <a:r>
              <a:rPr kumimoji="1" lang="ja-JP" altLang="en-US" dirty="0"/>
              <a:t>事象しか関連付けられなかったため、すべての情報を表す事ができませんでした。</a:t>
            </a:r>
            <a:endParaRPr lang="ja-JP" altLang="ja-JP" dirty="0"/>
          </a:p>
        </p:txBody>
      </p:sp>
    </p:spTree>
    <p:extLst>
      <p:ext uri="{BB962C8B-B14F-4D97-AF65-F5344CB8AC3E}">
        <p14:creationId xmlns:p14="http://schemas.microsoft.com/office/powerpoint/2010/main" val="3814664663"/>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a:solidFill>
                  <a:schemeClr val="tx1"/>
                </a:solidFill>
                <a:latin typeface="Calibri" panose="020F0502020204030204" pitchFamily="34" charset="0"/>
                <a:ea typeface="ＭＳ Ｐゴシック" panose="020B0600070205080204" pitchFamily="50" charset="-128"/>
              </a:defRPr>
            </a:lvl1pPr>
            <a:lvl2pPr marL="742950" indent="-285750">
              <a:defRPr kumimoji="1">
                <a:solidFill>
                  <a:schemeClr val="tx1"/>
                </a:solidFill>
                <a:latin typeface="Calibri" panose="020F0502020204030204" pitchFamily="34" charset="0"/>
                <a:ea typeface="ＭＳ Ｐゴシック" panose="020B0600070205080204" pitchFamily="50" charset="-128"/>
              </a:defRPr>
            </a:lvl2pPr>
            <a:lvl3pPr marL="1143000" indent="-228600">
              <a:defRPr kumimoji="1">
                <a:solidFill>
                  <a:schemeClr val="tx1"/>
                </a:solidFill>
                <a:latin typeface="Calibri" panose="020F0502020204030204" pitchFamily="34" charset="0"/>
                <a:ea typeface="ＭＳ Ｐゴシック" panose="020B0600070205080204" pitchFamily="50" charset="-128"/>
              </a:defRPr>
            </a:lvl3pPr>
            <a:lvl4pPr marL="1600200" indent="-228600">
              <a:defRPr kumimoji="1">
                <a:solidFill>
                  <a:schemeClr val="tx1"/>
                </a:solidFill>
                <a:latin typeface="Calibri" panose="020F0502020204030204" pitchFamily="34" charset="0"/>
                <a:ea typeface="ＭＳ Ｐゴシック" panose="020B0600070205080204" pitchFamily="50" charset="-128"/>
              </a:defRPr>
            </a:lvl4pPr>
            <a:lvl5pPr marL="2057400" indent="-228600">
              <a:defRPr kumimoji="1">
                <a:solidFill>
                  <a:schemeClr val="tx1"/>
                </a:solidFill>
                <a:latin typeface="Calibri" panose="020F0502020204030204" pitchFamily="34" charset="0"/>
                <a:ea typeface="ＭＳ Ｐゴシック" panose="020B0600070205080204" pitchFamily="50" charset="-128"/>
              </a:defRPr>
            </a:lvl5pPr>
            <a:lvl6pPr marL="2514600" indent="-228600" fontAlgn="base">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6pPr>
            <a:lvl7pPr marL="2971800" indent="-228600" fontAlgn="base">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7pPr>
            <a:lvl8pPr marL="3429000" indent="-228600" fontAlgn="base">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8pPr>
            <a:lvl9pPr marL="3886200" indent="-228600" fontAlgn="base">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9pPr>
          </a:lstStyle>
          <a:p>
            <a:fld id="{A979750E-5F64-4336-BA33-94977BD49D20}" type="slidenum">
              <a:rPr lang="en-US" altLang="ja-JP"/>
              <a:pPr/>
              <a:t>45</a:t>
            </a:fld>
            <a:endParaRPr lang="en-US" altLang="ja-JP"/>
          </a:p>
        </p:txBody>
      </p:sp>
      <p:sp>
        <p:nvSpPr>
          <p:cNvPr id="103427"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3428"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kumimoji="1" lang="en-US" altLang="ja-JP" dirty="0"/>
              <a:t>E2B(R3)</a:t>
            </a:r>
            <a:r>
              <a:rPr kumimoji="1" lang="ja-JP" altLang="en-US" dirty="0"/>
              <a:t>では、副作用と医薬品の組み合わせごとに、副作用発現までの投与間隔を関連付ける事ができます。</a:t>
            </a:r>
            <a:endParaRPr kumimoji="1" lang="en-US" altLang="ja-JP" dirty="0"/>
          </a:p>
          <a:p>
            <a:r>
              <a:rPr kumimoji="1" lang="ja-JP" altLang="en-US" dirty="0"/>
              <a:t>例えば、肝障害と腎障害が発現した症例で医薬品</a:t>
            </a:r>
            <a:r>
              <a:rPr kumimoji="1" lang="en-US" altLang="ja-JP" dirty="0"/>
              <a:t>A</a:t>
            </a:r>
            <a:r>
              <a:rPr kumimoji="1" lang="ja-JP" altLang="en-US" dirty="0" err="1"/>
              <a:t>、</a:t>
            </a:r>
            <a:r>
              <a:rPr kumimoji="1" lang="en-US" altLang="ja-JP" dirty="0"/>
              <a:t>B</a:t>
            </a:r>
            <a:r>
              <a:rPr kumimoji="1" lang="ja-JP" altLang="en-US" dirty="0"/>
              <a:t>と</a:t>
            </a:r>
            <a:r>
              <a:rPr kumimoji="1" lang="en-US" altLang="ja-JP" dirty="0"/>
              <a:t>2</a:t>
            </a:r>
            <a:r>
              <a:rPr kumimoji="1" lang="ja-JP" altLang="en-US" dirty="0"/>
              <a:t>剤の被疑薬が存在する場合、各医薬品ごとにそれぞれの投与開始から事象発現までの期間を表わす事ができます。</a:t>
            </a:r>
            <a:endParaRPr kumimoji="1" lang="en-US" altLang="ja-JP" dirty="0"/>
          </a:p>
          <a:p>
            <a:r>
              <a:rPr kumimoji="1" lang="ja-JP" altLang="en-US" dirty="0"/>
              <a:t>この例の場合は、医薬品</a:t>
            </a:r>
            <a:r>
              <a:rPr kumimoji="1" lang="en-US" altLang="ja-JP" dirty="0"/>
              <a:t>A</a:t>
            </a:r>
            <a:r>
              <a:rPr kumimoji="1" lang="ja-JP" altLang="en-US" dirty="0"/>
              <a:t>に対し肝障害が</a:t>
            </a:r>
            <a:r>
              <a:rPr kumimoji="1" lang="en-US" altLang="ja-JP" dirty="0"/>
              <a:t>3</a:t>
            </a:r>
            <a:r>
              <a:rPr kumimoji="1" lang="ja-JP" altLang="en-US" dirty="0"/>
              <a:t>日後、腎障害が</a:t>
            </a:r>
            <a:r>
              <a:rPr kumimoji="1" lang="en-US" altLang="ja-JP" dirty="0"/>
              <a:t>7</a:t>
            </a:r>
            <a:r>
              <a:rPr kumimoji="1" lang="ja-JP" altLang="en-US" dirty="0"/>
              <a:t>日後に発現していますが、</a:t>
            </a:r>
            <a:r>
              <a:rPr kumimoji="1" lang="en-US" altLang="ja-JP" dirty="0"/>
              <a:t>G.k.9.i.3.1</a:t>
            </a:r>
            <a:r>
              <a:rPr kumimoji="1" lang="ja-JP" altLang="en-US" dirty="0"/>
              <a:t>と</a:t>
            </a:r>
            <a:r>
              <a:rPr kumimoji="1" lang="en-US" altLang="ja-JP" dirty="0"/>
              <a:t>G.k.9.i.3.2</a:t>
            </a:r>
            <a:r>
              <a:rPr kumimoji="1" lang="ja-JP" altLang="en-US" dirty="0"/>
              <a:t>の組み合わせを繰り返すことにより事象ごとにデータを持つことができます。</a:t>
            </a:r>
          </a:p>
          <a:p>
            <a:pPr>
              <a:spcBef>
                <a:spcPct val="0"/>
              </a:spcBef>
            </a:pPr>
            <a:endParaRPr lang="ja-JP" altLang="ja-JP" dirty="0"/>
          </a:p>
        </p:txBody>
      </p:sp>
    </p:spTree>
    <p:extLst>
      <p:ext uri="{BB962C8B-B14F-4D97-AF65-F5344CB8AC3E}">
        <p14:creationId xmlns:p14="http://schemas.microsoft.com/office/powerpoint/2010/main" val="992443843"/>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a:solidFill>
                  <a:schemeClr val="tx1"/>
                </a:solidFill>
                <a:latin typeface="Calibri" panose="020F0502020204030204" pitchFamily="34" charset="0"/>
                <a:ea typeface="ＭＳ Ｐゴシック" panose="020B0600070205080204" pitchFamily="50" charset="-128"/>
              </a:defRPr>
            </a:lvl1pPr>
            <a:lvl2pPr marL="742950" indent="-285750">
              <a:defRPr kumimoji="1">
                <a:solidFill>
                  <a:schemeClr val="tx1"/>
                </a:solidFill>
                <a:latin typeface="Calibri" panose="020F0502020204030204" pitchFamily="34" charset="0"/>
                <a:ea typeface="ＭＳ Ｐゴシック" panose="020B0600070205080204" pitchFamily="50" charset="-128"/>
              </a:defRPr>
            </a:lvl2pPr>
            <a:lvl3pPr marL="1143000" indent="-228600">
              <a:defRPr kumimoji="1">
                <a:solidFill>
                  <a:schemeClr val="tx1"/>
                </a:solidFill>
                <a:latin typeface="Calibri" panose="020F0502020204030204" pitchFamily="34" charset="0"/>
                <a:ea typeface="ＭＳ Ｐゴシック" panose="020B0600070205080204" pitchFamily="50" charset="-128"/>
              </a:defRPr>
            </a:lvl3pPr>
            <a:lvl4pPr marL="1600200" indent="-228600">
              <a:defRPr kumimoji="1">
                <a:solidFill>
                  <a:schemeClr val="tx1"/>
                </a:solidFill>
                <a:latin typeface="Calibri" panose="020F0502020204030204" pitchFamily="34" charset="0"/>
                <a:ea typeface="ＭＳ Ｐゴシック" panose="020B0600070205080204" pitchFamily="50" charset="-128"/>
              </a:defRPr>
            </a:lvl4pPr>
            <a:lvl5pPr marL="2057400" indent="-228600">
              <a:defRPr kumimoji="1">
                <a:solidFill>
                  <a:schemeClr val="tx1"/>
                </a:solidFill>
                <a:latin typeface="Calibri" panose="020F0502020204030204" pitchFamily="34" charset="0"/>
                <a:ea typeface="ＭＳ Ｐゴシック" panose="020B0600070205080204" pitchFamily="50" charset="-128"/>
              </a:defRPr>
            </a:lvl5pPr>
            <a:lvl6pPr marL="2514600" indent="-228600" fontAlgn="base">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6pPr>
            <a:lvl7pPr marL="2971800" indent="-228600" fontAlgn="base">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7pPr>
            <a:lvl8pPr marL="3429000" indent="-228600" fontAlgn="base">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8pPr>
            <a:lvl9pPr marL="3886200" indent="-228600" fontAlgn="base">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9pPr>
          </a:lstStyle>
          <a:p>
            <a:fld id="{F8A4B6BE-7EA5-407C-94EF-9CD15B187287}" type="slidenum">
              <a:rPr lang="en-US" altLang="ja-JP"/>
              <a:pPr/>
              <a:t>46</a:t>
            </a:fld>
            <a:endParaRPr lang="en-US" altLang="ja-JP"/>
          </a:p>
        </p:txBody>
      </p:sp>
      <p:sp>
        <p:nvSpPr>
          <p:cNvPr id="105475"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5476"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r>
              <a:rPr lang="ja-JP" altLang="en-US" dirty="0"/>
              <a:t>再投与再発も複数事象が発現していた場合、</a:t>
            </a:r>
            <a:r>
              <a:rPr lang="en-US" altLang="ja-JP" dirty="0"/>
              <a:t>E2B(R2)</a:t>
            </a:r>
            <a:r>
              <a:rPr lang="ja-JP" altLang="en-US" dirty="0"/>
              <a:t>ではすべての情報を表すことができませんでした。</a:t>
            </a:r>
            <a:endParaRPr lang="ja-JP" altLang="ja-JP" dirty="0"/>
          </a:p>
        </p:txBody>
      </p:sp>
    </p:spTree>
    <p:extLst>
      <p:ext uri="{BB962C8B-B14F-4D97-AF65-F5344CB8AC3E}">
        <p14:creationId xmlns:p14="http://schemas.microsoft.com/office/powerpoint/2010/main" val="2052154843"/>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a:solidFill>
                  <a:schemeClr val="tx1"/>
                </a:solidFill>
                <a:latin typeface="Calibri" panose="020F0502020204030204" pitchFamily="34" charset="0"/>
                <a:ea typeface="ＭＳ Ｐゴシック" panose="020B0600070205080204" pitchFamily="50" charset="-128"/>
              </a:defRPr>
            </a:lvl1pPr>
            <a:lvl2pPr marL="742950" indent="-285750">
              <a:defRPr kumimoji="1">
                <a:solidFill>
                  <a:schemeClr val="tx1"/>
                </a:solidFill>
                <a:latin typeface="Calibri" panose="020F0502020204030204" pitchFamily="34" charset="0"/>
                <a:ea typeface="ＭＳ Ｐゴシック" panose="020B0600070205080204" pitchFamily="50" charset="-128"/>
              </a:defRPr>
            </a:lvl2pPr>
            <a:lvl3pPr marL="1143000" indent="-228600">
              <a:defRPr kumimoji="1">
                <a:solidFill>
                  <a:schemeClr val="tx1"/>
                </a:solidFill>
                <a:latin typeface="Calibri" panose="020F0502020204030204" pitchFamily="34" charset="0"/>
                <a:ea typeface="ＭＳ Ｐゴシック" panose="020B0600070205080204" pitchFamily="50" charset="-128"/>
              </a:defRPr>
            </a:lvl3pPr>
            <a:lvl4pPr marL="1600200" indent="-228600">
              <a:defRPr kumimoji="1">
                <a:solidFill>
                  <a:schemeClr val="tx1"/>
                </a:solidFill>
                <a:latin typeface="Calibri" panose="020F0502020204030204" pitchFamily="34" charset="0"/>
                <a:ea typeface="ＭＳ Ｐゴシック" panose="020B0600070205080204" pitchFamily="50" charset="-128"/>
              </a:defRPr>
            </a:lvl4pPr>
            <a:lvl5pPr marL="2057400" indent="-228600">
              <a:defRPr kumimoji="1">
                <a:solidFill>
                  <a:schemeClr val="tx1"/>
                </a:solidFill>
                <a:latin typeface="Calibri" panose="020F0502020204030204" pitchFamily="34" charset="0"/>
                <a:ea typeface="ＭＳ Ｐゴシック" panose="020B0600070205080204" pitchFamily="50" charset="-128"/>
              </a:defRPr>
            </a:lvl5pPr>
            <a:lvl6pPr marL="2514600" indent="-228600" fontAlgn="base">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6pPr>
            <a:lvl7pPr marL="2971800" indent="-228600" fontAlgn="base">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7pPr>
            <a:lvl8pPr marL="3429000" indent="-228600" fontAlgn="base">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8pPr>
            <a:lvl9pPr marL="3886200" indent="-228600" fontAlgn="base">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9pPr>
          </a:lstStyle>
          <a:p>
            <a:fld id="{8459A9E0-ADEA-4FC6-BAE6-82184B3D4206}" type="slidenum">
              <a:rPr lang="en-US" altLang="ja-JP"/>
              <a:pPr/>
              <a:t>47</a:t>
            </a:fld>
            <a:endParaRPr lang="en-US" altLang="ja-JP"/>
          </a:p>
        </p:txBody>
      </p:sp>
      <p:sp>
        <p:nvSpPr>
          <p:cNvPr id="106499"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6500"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kumimoji="1" lang="en-US" altLang="ja-JP" dirty="0"/>
              <a:t>E2B(R3)</a:t>
            </a:r>
            <a:r>
              <a:rPr kumimoji="1" lang="ja-JP" altLang="en-US" dirty="0"/>
              <a:t>では医薬品と副作用の組み合わせごとに再投与再発を関連付ける事ができるため、事象ごとの情報をすべて表すことができます。</a:t>
            </a:r>
          </a:p>
          <a:p>
            <a:pPr>
              <a:spcBef>
                <a:spcPct val="0"/>
              </a:spcBef>
            </a:pPr>
            <a:endParaRPr lang="ja-JP" altLang="ja-JP" dirty="0"/>
          </a:p>
        </p:txBody>
      </p:sp>
    </p:spTree>
    <p:extLst>
      <p:ext uri="{BB962C8B-B14F-4D97-AF65-F5344CB8AC3E}">
        <p14:creationId xmlns:p14="http://schemas.microsoft.com/office/powerpoint/2010/main" val="301334065"/>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dirty="0"/>
              <a:t>E2B(R3)</a:t>
            </a:r>
            <a:r>
              <a:rPr kumimoji="1" lang="ja-JP" altLang="en-US" dirty="0"/>
              <a:t>から追加になった項目に、</a:t>
            </a:r>
            <a:r>
              <a:rPr kumimoji="1" lang="en-US" altLang="ja-JP" dirty="0"/>
              <a:t>G.k.10.r</a:t>
            </a:r>
            <a:r>
              <a:rPr kumimoji="1" lang="ja-JP" altLang="en-US" dirty="0"/>
              <a:t>（医薬品に関するその他の情報）があります。</a:t>
            </a:r>
            <a:endParaRPr kumimoji="1" lang="en-US" altLang="ja-JP" dirty="0"/>
          </a:p>
          <a:p>
            <a:r>
              <a:rPr kumimoji="1" lang="ja-JP" altLang="en-US" dirty="0"/>
              <a:t>この項目には、医薬品投与に関係するリスクマネジメント情報（</a:t>
            </a:r>
            <a:r>
              <a:rPr kumimoji="1" lang="en-US" altLang="ja-JP" dirty="0"/>
              <a:t>Special situation</a:t>
            </a:r>
            <a:r>
              <a:rPr kumimoji="1" lang="ja-JP" altLang="en-US" dirty="0"/>
              <a:t>）を入力します。</a:t>
            </a:r>
            <a:endParaRPr kumimoji="1" lang="en-US" altLang="ja-JP" dirty="0"/>
          </a:p>
          <a:p>
            <a:r>
              <a:rPr kumimoji="1" lang="en-US" altLang="ja-JP" dirty="0"/>
              <a:t>11</a:t>
            </a:r>
            <a:r>
              <a:rPr kumimoji="1" lang="ja-JP" altLang="en-US" dirty="0"/>
              <a:t>個のコードの中から適切なものを選択します。</a:t>
            </a:r>
          </a:p>
        </p:txBody>
      </p:sp>
      <p:sp>
        <p:nvSpPr>
          <p:cNvPr id="4" name="ヘッダー プレースホルダー 3"/>
          <p:cNvSpPr>
            <a:spLocks noGrp="1"/>
          </p:cNvSpPr>
          <p:nvPr>
            <p:ph type="hdr" sz="quarter" idx="10"/>
          </p:nvPr>
        </p:nvSpPr>
        <p:spPr/>
        <p:txBody>
          <a:bodyPr/>
          <a:lstStyle/>
          <a:p>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441F6FAE-65BE-4D8C-BB63-3FD82989AC96}" type="slidenum">
              <a:rPr kumimoji="1" lang="ja-JP" altLang="en-US" smtClean="0"/>
              <a:t>48</a:t>
            </a:fld>
            <a:endParaRPr kumimoji="1" lang="ja-JP" altLang="en-US"/>
          </a:p>
        </p:txBody>
      </p:sp>
    </p:spTree>
    <p:extLst>
      <p:ext uri="{BB962C8B-B14F-4D97-AF65-F5344CB8AC3E}">
        <p14:creationId xmlns:p14="http://schemas.microsoft.com/office/powerpoint/2010/main" val="2049969883"/>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dirty="0"/>
              <a:t>H</a:t>
            </a:r>
            <a:r>
              <a:rPr kumimoji="1" lang="ja-JP" altLang="en-US" dirty="0"/>
              <a:t>項目は、経過やコメントに関する情報です。</a:t>
            </a:r>
            <a:endParaRPr kumimoji="1" lang="en-US" altLang="ja-JP" dirty="0"/>
          </a:p>
          <a:p>
            <a:endParaRPr kumimoji="1" lang="en-US" altLang="ja-JP" dirty="0"/>
          </a:p>
          <a:p>
            <a:pPr>
              <a:spcBef>
                <a:spcPct val="0"/>
              </a:spcBef>
            </a:pPr>
            <a:r>
              <a:rPr lang="en-US" altLang="ja-JP" dirty="0"/>
              <a:t>H.1</a:t>
            </a:r>
            <a:r>
              <a:rPr lang="ja-JP" altLang="en-US" dirty="0"/>
              <a:t>には、症例経過を、</a:t>
            </a:r>
            <a:endParaRPr lang="en-US" altLang="ja-JP" dirty="0"/>
          </a:p>
          <a:p>
            <a:pPr>
              <a:spcBef>
                <a:spcPct val="0"/>
              </a:spcBef>
            </a:pPr>
            <a:r>
              <a:rPr lang="en-US" altLang="ja-JP" dirty="0"/>
              <a:t>H.2</a:t>
            </a:r>
            <a:r>
              <a:rPr lang="ja-JP" altLang="en-US" dirty="0"/>
              <a:t>には、報告者の意見を、</a:t>
            </a:r>
            <a:endParaRPr lang="en-US" altLang="ja-JP" dirty="0"/>
          </a:p>
          <a:p>
            <a:pPr>
              <a:spcBef>
                <a:spcPct val="0"/>
              </a:spcBef>
            </a:pPr>
            <a:r>
              <a:rPr lang="en-US" altLang="ja-JP" dirty="0"/>
              <a:t>H.4</a:t>
            </a:r>
            <a:r>
              <a:rPr lang="ja-JP" altLang="en-US" dirty="0"/>
              <a:t>には、日本の送信者の意見を入力します。</a:t>
            </a:r>
            <a:endParaRPr lang="en-US" altLang="ja-JP" dirty="0"/>
          </a:p>
          <a:p>
            <a:pPr>
              <a:spcBef>
                <a:spcPct val="0"/>
              </a:spcBef>
            </a:pPr>
            <a:endParaRPr lang="ja-JP" altLang="en-US" dirty="0"/>
          </a:p>
          <a:p>
            <a:pPr>
              <a:spcBef>
                <a:spcPct val="0"/>
              </a:spcBef>
            </a:pPr>
            <a:r>
              <a:rPr lang="en-US" altLang="ja-JP" dirty="0"/>
              <a:t>H.5.r</a:t>
            </a:r>
            <a:r>
              <a:rPr lang="ja-JP" altLang="en-US" dirty="0"/>
              <a:t>には、母国語で記載された症例概要及び報告者の意見を入力します。</a:t>
            </a:r>
            <a:endParaRPr lang="en-US" altLang="ja-JP" dirty="0"/>
          </a:p>
          <a:p>
            <a:pPr>
              <a:spcBef>
                <a:spcPct val="0"/>
              </a:spcBef>
            </a:pPr>
            <a:r>
              <a:rPr lang="ja-JP" altLang="en-US" dirty="0"/>
              <a:t>なお、日本においては、日本語以外で報告された経過を入力するのに使用できます。</a:t>
            </a:r>
            <a:endParaRPr lang="en-US" altLang="ja-JP" dirty="0"/>
          </a:p>
        </p:txBody>
      </p:sp>
      <p:sp>
        <p:nvSpPr>
          <p:cNvPr id="4" name="スライド番号プレースホルダー 3"/>
          <p:cNvSpPr>
            <a:spLocks noGrp="1"/>
          </p:cNvSpPr>
          <p:nvPr>
            <p:ph type="sldNum" sz="quarter" idx="10"/>
          </p:nvPr>
        </p:nvSpPr>
        <p:spPr/>
        <p:txBody>
          <a:bodyPr/>
          <a:lstStyle/>
          <a:p>
            <a:fld id="{441F6FAE-65BE-4D8C-BB63-3FD82989AC96}" type="slidenum">
              <a:rPr kumimoji="1" lang="ja-JP" altLang="en-US" smtClean="0"/>
              <a:t>49</a:t>
            </a:fld>
            <a:endParaRPr kumimoji="1" lang="ja-JP" altLang="en-US"/>
          </a:p>
        </p:txBody>
      </p:sp>
    </p:spTree>
    <p:extLst>
      <p:ext uri="{BB962C8B-B14F-4D97-AF65-F5344CB8AC3E}">
        <p14:creationId xmlns:p14="http://schemas.microsoft.com/office/powerpoint/2010/main" val="2025795937"/>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lang="en-US" altLang="ja-JP" dirty="0"/>
          </a:p>
        </p:txBody>
      </p:sp>
      <p:sp>
        <p:nvSpPr>
          <p:cNvPr id="4" name="スライド番号プレースホルダー 3"/>
          <p:cNvSpPr>
            <a:spLocks noGrp="1"/>
          </p:cNvSpPr>
          <p:nvPr>
            <p:ph type="sldNum" sz="quarter" idx="10"/>
          </p:nvPr>
        </p:nvSpPr>
        <p:spPr/>
        <p:txBody>
          <a:bodyPr/>
          <a:lstStyle/>
          <a:p>
            <a:fld id="{441F6FAE-65BE-4D8C-BB63-3FD82989AC96}" type="slidenum">
              <a:rPr kumimoji="1" lang="ja-JP" altLang="en-US" smtClean="0"/>
              <a:t>50</a:t>
            </a:fld>
            <a:endParaRPr kumimoji="1" lang="ja-JP" altLang="en-US"/>
          </a:p>
        </p:txBody>
      </p:sp>
    </p:spTree>
    <p:extLst>
      <p:ext uri="{BB962C8B-B14F-4D97-AF65-F5344CB8AC3E}">
        <p14:creationId xmlns:p14="http://schemas.microsoft.com/office/powerpoint/2010/main" val="226513379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1200" dirty="0"/>
              <a:t>まず、前半部分の</a:t>
            </a:r>
            <a:r>
              <a:rPr lang="en-US" altLang="ja-JP" sz="1200" dirty="0"/>
              <a:t>E2B(R2)</a:t>
            </a:r>
            <a:r>
              <a:rPr lang="ja-JP" altLang="en-US" sz="1200" dirty="0"/>
              <a:t>からの主な変更点について説明いたします。</a:t>
            </a:r>
            <a:endParaRPr lang="en-US" altLang="ja-JP" sz="1200" dirty="0"/>
          </a:p>
        </p:txBody>
      </p:sp>
      <p:sp>
        <p:nvSpPr>
          <p:cNvPr id="4" name="ヘッダー プレースホルダー 3"/>
          <p:cNvSpPr>
            <a:spLocks noGrp="1"/>
          </p:cNvSpPr>
          <p:nvPr>
            <p:ph type="hdr" sz="quarter" idx="10"/>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1" lang="ja-JP" altLang="en-US" sz="1200" b="0" i="0" u="none" strike="noStrike" kern="1200" cap="none" spc="0" normalizeH="0" baseline="0" noProof="0">
              <a:ln>
                <a:noFill/>
              </a:ln>
              <a:solidFill>
                <a:prstClr val="black"/>
              </a:solidFill>
              <a:effectLst/>
              <a:uLnTx/>
              <a:uFillTx/>
              <a:latin typeface="Arial" charset="0"/>
              <a:ea typeface="ＭＳ Ｐゴシック" charset="-128"/>
              <a:cs typeface="+mn-cs"/>
            </a:endParaRPr>
          </a:p>
        </p:txBody>
      </p:sp>
      <p:sp>
        <p:nvSpPr>
          <p:cNvPr id="5" name="フッター プレースホルダー 4"/>
          <p:cNvSpPr>
            <a:spLocks noGrp="1"/>
          </p:cNvSpPr>
          <p:nvPr>
            <p:ph type="ftr" sz="quarter" idx="11"/>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1" lang="ja-JP" altLang="en-US" sz="1200" b="0" i="0" u="none" strike="noStrike" kern="1200" cap="none" spc="0" normalizeH="0" baseline="0" noProof="0">
              <a:ln>
                <a:noFill/>
              </a:ln>
              <a:solidFill>
                <a:prstClr val="black"/>
              </a:solidFill>
              <a:effectLst/>
              <a:uLnTx/>
              <a:uFillTx/>
              <a:latin typeface="Arial" charset="0"/>
              <a:ea typeface="ＭＳ Ｐゴシック" charset="-128"/>
              <a:cs typeface="+mn-cs"/>
            </a:endParaRPr>
          </a:p>
        </p:txBody>
      </p:sp>
      <p:sp>
        <p:nvSpPr>
          <p:cNvPr id="6" name="スライド番号プレースホルダー 5"/>
          <p:cNvSpPr>
            <a:spLocks noGrp="1"/>
          </p:cNvSpPr>
          <p:nvPr>
            <p:ph type="sldNum" sz="quarter" idx="12"/>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441F6FAE-65BE-4D8C-BB63-3FD82989AC96}" type="slidenum">
              <a:rPr kumimoji="1" lang="ja-JP" altLang="en-US" sz="1200" b="0" i="0" u="none" strike="noStrike" kern="1200" cap="none" spc="0" normalizeH="0" baseline="0" noProof="0" smtClean="0">
                <a:ln>
                  <a:noFill/>
                </a:ln>
                <a:solidFill>
                  <a:prstClr val="black"/>
                </a:solidFill>
                <a:effectLst/>
                <a:uLnTx/>
                <a:uFillTx/>
                <a:latin typeface="Arial" charset="0"/>
                <a:ea typeface="ＭＳ Ｐゴシック"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5</a:t>
            </a:fld>
            <a:endParaRPr kumimoji="1" lang="ja-JP" altLang="en-US" sz="1200" b="0" i="0" u="none" strike="noStrike" kern="1200" cap="none" spc="0" normalizeH="0" baseline="0" noProof="0">
              <a:ln>
                <a:noFill/>
              </a:ln>
              <a:solidFill>
                <a:prstClr val="black"/>
              </a:solidFill>
              <a:effectLst/>
              <a:uLnTx/>
              <a:uFillTx/>
              <a:latin typeface="Arial" charset="0"/>
              <a:ea typeface="ＭＳ Ｐゴシック" charset="-128"/>
              <a:cs typeface="+mn-cs"/>
            </a:endParaRPr>
          </a:p>
        </p:txBody>
      </p:sp>
    </p:spTree>
    <p:extLst>
      <p:ext uri="{BB962C8B-B14F-4D97-AF65-F5344CB8AC3E}">
        <p14:creationId xmlns:p14="http://schemas.microsoft.com/office/powerpoint/2010/main" val="1152640359"/>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lang="ja-JP" altLang="en-US" sz="1200" dirty="0"/>
              <a:t>参考通知について、</a:t>
            </a:r>
            <a:r>
              <a:rPr lang="en-US" altLang="ja-JP" sz="1200" dirty="0"/>
              <a:t>PMDA</a:t>
            </a:r>
            <a:r>
              <a:rPr lang="ja-JP" altLang="en-US" sz="1200" dirty="0"/>
              <a:t>のホームページに掲載されているサイトを紹介いたします。</a:t>
            </a:r>
            <a:endParaRPr lang="en-US" altLang="ja-JP" sz="1200" dirty="0"/>
          </a:p>
        </p:txBody>
      </p:sp>
      <p:sp>
        <p:nvSpPr>
          <p:cNvPr id="4" name="ヘッダー プレースホルダー 3"/>
          <p:cNvSpPr>
            <a:spLocks noGrp="1"/>
          </p:cNvSpPr>
          <p:nvPr>
            <p:ph type="hdr" sz="quarter" idx="10"/>
          </p:nvPr>
        </p:nvSpPr>
        <p:spPr/>
        <p:txBody>
          <a:bodyPr/>
          <a:lstStyle/>
          <a:p>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441F6FAE-65BE-4D8C-BB63-3FD82989AC96}" type="slidenum">
              <a:rPr kumimoji="1" lang="ja-JP" altLang="en-US" smtClean="0"/>
              <a:t>51</a:t>
            </a:fld>
            <a:endParaRPr kumimoji="1" lang="ja-JP" altLang="en-US"/>
          </a:p>
        </p:txBody>
      </p:sp>
    </p:spTree>
    <p:extLst>
      <p:ext uri="{BB962C8B-B14F-4D97-AF65-F5344CB8AC3E}">
        <p14:creationId xmlns:p14="http://schemas.microsoft.com/office/powerpoint/2010/main" val="3106101515"/>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スライド イメージ プレースホルダー 1">
            <a:extLst>
              <a:ext uri="{FF2B5EF4-FFF2-40B4-BE49-F238E27FC236}">
                <a16:creationId xmlns:a16="http://schemas.microsoft.com/office/drawing/2014/main" id="{C49F7DC3-FC50-4F17-B0BC-CDB50A82CBD4}"/>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7587" name="ノート プレースホルダー 2">
            <a:extLst>
              <a:ext uri="{FF2B5EF4-FFF2-40B4-BE49-F238E27FC236}">
                <a16:creationId xmlns:a16="http://schemas.microsoft.com/office/drawing/2014/main" id="{4946E91C-B405-42DE-B5D2-BDE9A92EF581}"/>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r>
              <a:rPr lang="ja-JP" altLang="en-US" dirty="0"/>
              <a:t>最後に、</a:t>
            </a:r>
            <a:r>
              <a:rPr lang="en-US" altLang="ja-JP" dirty="0"/>
              <a:t>2024</a:t>
            </a:r>
            <a:r>
              <a:rPr lang="ja-JP" altLang="en-US" dirty="0"/>
              <a:t>年</a:t>
            </a:r>
            <a:r>
              <a:rPr lang="en-US" altLang="ja-JP" dirty="0"/>
              <a:t>2</a:t>
            </a:r>
            <a:r>
              <a:rPr lang="ja-JP" altLang="en-US" dirty="0"/>
              <a:t>月</a:t>
            </a:r>
            <a:r>
              <a:rPr lang="en-US" altLang="ja-JP" dirty="0"/>
              <a:t>1</a:t>
            </a:r>
            <a:r>
              <a:rPr lang="ja-JP" altLang="en-US" dirty="0"/>
              <a:t>日時点における関連通知はこちらの通りです。</a:t>
            </a:r>
            <a:endParaRPr lang="en-US" altLang="ja-JP" dirty="0"/>
          </a:p>
          <a:p>
            <a:pPr>
              <a:spcBef>
                <a:spcPct val="0"/>
              </a:spcBef>
            </a:pPr>
            <a:r>
              <a:rPr lang="ja-JP" altLang="en-US" dirty="0"/>
              <a:t>各スライドの該当項目と通知との関連はグリーンブックを確認してください。</a:t>
            </a:r>
          </a:p>
        </p:txBody>
      </p:sp>
      <p:sp>
        <p:nvSpPr>
          <p:cNvPr id="67588" name="スライド番号プレースホルダー 3">
            <a:extLst>
              <a:ext uri="{FF2B5EF4-FFF2-40B4-BE49-F238E27FC236}">
                <a16:creationId xmlns:a16="http://schemas.microsoft.com/office/drawing/2014/main" id="{C2F77B09-A165-46C5-8CAD-D2578237BBEB}"/>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eaLnBrk="1" hangingPunct="1"/>
            <a:fld id="{2A94FA4B-AD11-4904-B4FE-76FAF01B5D11}" type="slidenum">
              <a:rPr lang="ja-JP" altLang="en-US"/>
              <a:pPr eaLnBrk="1" hangingPunct="1"/>
              <a:t>52</a:t>
            </a:fld>
            <a:endParaRPr lang="ja-JP" altLang="en-US"/>
          </a:p>
        </p:txBody>
      </p:sp>
    </p:spTree>
    <p:extLst>
      <p:ext uri="{BB962C8B-B14F-4D97-AF65-F5344CB8AC3E}">
        <p14:creationId xmlns:p14="http://schemas.microsoft.com/office/powerpoint/2010/main" val="823925267"/>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ヘッダー プレースホルダー 3"/>
          <p:cNvSpPr>
            <a:spLocks noGrp="1"/>
          </p:cNvSpPr>
          <p:nvPr>
            <p:ph type="hdr" sz="quarter" idx="10"/>
          </p:nvPr>
        </p:nvSpPr>
        <p:spPr/>
        <p:txBody>
          <a:bodyPr/>
          <a:lstStyle/>
          <a:p>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441F6FAE-65BE-4D8C-BB63-3FD82989AC96}" type="slidenum">
              <a:rPr kumimoji="1" lang="ja-JP" altLang="en-US" smtClean="0"/>
              <a:t>53</a:t>
            </a:fld>
            <a:endParaRPr kumimoji="1" lang="ja-JP" altLang="en-US"/>
          </a:p>
        </p:txBody>
      </p:sp>
    </p:spTree>
    <p:extLst>
      <p:ext uri="{BB962C8B-B14F-4D97-AF65-F5344CB8AC3E}">
        <p14:creationId xmlns:p14="http://schemas.microsoft.com/office/powerpoint/2010/main" val="2345993107"/>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kumimoji="1" lang="en-US" altLang="ja-JP" dirty="0"/>
              <a:t>E2B(R3)</a:t>
            </a:r>
            <a:r>
              <a:rPr kumimoji="1" lang="ja-JP" altLang="en-US" dirty="0"/>
              <a:t>で使用可能な送信方法である、</a:t>
            </a:r>
            <a:r>
              <a:rPr kumimoji="1" lang="en-US" altLang="ja-JP" dirty="0"/>
              <a:t>AS1</a:t>
            </a:r>
            <a:r>
              <a:rPr kumimoji="1" lang="ja-JP" altLang="en-US" dirty="0"/>
              <a:t>と</a:t>
            </a:r>
            <a:r>
              <a:rPr kumimoji="1" lang="en-US" altLang="ja-JP" dirty="0"/>
              <a:t>AS2</a:t>
            </a:r>
            <a:r>
              <a:rPr kumimoji="1" lang="ja-JP" altLang="en-US" dirty="0"/>
              <a:t>の技術的違いを図示したものです。</a:t>
            </a:r>
            <a:endParaRPr kumimoji="1" lang="en-US" altLang="ja-JP" dirty="0"/>
          </a:p>
          <a:p>
            <a:r>
              <a:rPr kumimoji="1" lang="en-US" altLang="ja-JP" dirty="0"/>
              <a:t>AS1</a:t>
            </a:r>
            <a:r>
              <a:rPr kumimoji="1" lang="ja-JP" altLang="en-US" dirty="0"/>
              <a:t>はメールにより</a:t>
            </a:r>
            <a:r>
              <a:rPr kumimoji="1" lang="en-US" altLang="ja-JP" dirty="0"/>
              <a:t>ICSR</a:t>
            </a:r>
            <a:r>
              <a:rPr kumimoji="1" lang="ja-JP" altLang="en-US" dirty="0"/>
              <a:t>報告を行います，これは</a:t>
            </a:r>
            <a:r>
              <a:rPr kumimoji="1" lang="en-US" altLang="ja-JP" dirty="0"/>
              <a:t>PMDA</a:t>
            </a:r>
            <a:r>
              <a:rPr kumimoji="1" lang="ja-JP" altLang="en-US" dirty="0"/>
              <a:t>への</a:t>
            </a:r>
            <a:r>
              <a:rPr kumimoji="1" lang="en-US" altLang="ja-JP" dirty="0"/>
              <a:t>E2B(R2)</a:t>
            </a:r>
            <a:r>
              <a:rPr kumimoji="1" lang="ja-JP" altLang="en-US" dirty="0"/>
              <a:t>報告でも使用されてきました。</a:t>
            </a:r>
            <a:endParaRPr kumimoji="1" lang="en-US" altLang="ja-JP" dirty="0"/>
          </a:p>
          <a:p>
            <a:r>
              <a:rPr kumimoji="1" lang="ja-JP" altLang="en-US" dirty="0"/>
              <a:t>一方で</a:t>
            </a:r>
            <a:r>
              <a:rPr kumimoji="1" lang="en-US" altLang="ja-JP" dirty="0"/>
              <a:t>E2B(R3)</a:t>
            </a:r>
            <a:r>
              <a:rPr kumimoji="1" lang="ja-JP" altLang="en-US" dirty="0"/>
              <a:t>から新たに</a:t>
            </a:r>
            <a:r>
              <a:rPr kumimoji="1" lang="en-US" altLang="ja-JP" dirty="0"/>
              <a:t>PMDA</a:t>
            </a:r>
            <a:r>
              <a:rPr kumimoji="1" lang="ja-JP" altLang="en-US" dirty="0"/>
              <a:t>でも使用可能となった</a:t>
            </a:r>
            <a:r>
              <a:rPr kumimoji="1" lang="en-US" altLang="ja-JP" dirty="0"/>
              <a:t>AS2</a:t>
            </a:r>
            <a:r>
              <a:rPr kumimoji="1" lang="ja-JP" altLang="en-US" dirty="0"/>
              <a:t>は</a:t>
            </a:r>
            <a:r>
              <a:rPr kumimoji="1" lang="en-US" altLang="ja-JP" dirty="0"/>
              <a:t>Web</a:t>
            </a:r>
            <a:r>
              <a:rPr kumimoji="1" lang="ja-JP" altLang="en-US" dirty="0"/>
              <a:t>サイトを経由して</a:t>
            </a:r>
            <a:r>
              <a:rPr kumimoji="1" lang="en-US" altLang="ja-JP" dirty="0"/>
              <a:t>ICSR</a:t>
            </a:r>
            <a:r>
              <a:rPr kumimoji="1" lang="ja-JP" altLang="en-US" dirty="0"/>
              <a:t>報告を行うものです。</a:t>
            </a:r>
            <a:endParaRPr kumimoji="1" lang="en-US" altLang="ja-JP" dirty="0"/>
          </a:p>
          <a:p>
            <a:r>
              <a:rPr kumimoji="1" lang="ja-JP" altLang="en-US" dirty="0"/>
              <a:t>これら２つの方法に、</a:t>
            </a:r>
            <a:r>
              <a:rPr kumimoji="1" lang="en-US" altLang="ja-JP" dirty="0"/>
              <a:t>PMDA</a:t>
            </a:r>
            <a:r>
              <a:rPr kumimoji="1" lang="ja-JP" altLang="en-US" dirty="0"/>
              <a:t>の受付サイト（</a:t>
            </a:r>
            <a:r>
              <a:rPr kumimoji="1" lang="en-US" altLang="ja-JP" dirty="0"/>
              <a:t>Gateway</a:t>
            </a:r>
            <a:r>
              <a:rPr kumimoji="1" lang="ja-JP" altLang="en-US" dirty="0"/>
              <a:t>）からファイルをアップロードという方法を加えた、３つの電子的な送信方法から選択することができます。</a:t>
            </a:r>
            <a:endParaRPr kumimoji="1" lang="en-US" altLang="ja-JP" dirty="0"/>
          </a:p>
        </p:txBody>
      </p:sp>
      <p:sp>
        <p:nvSpPr>
          <p:cNvPr id="4" name="Slide Number Placeholder 3"/>
          <p:cNvSpPr>
            <a:spLocks noGrp="1"/>
          </p:cNvSpPr>
          <p:nvPr>
            <p:ph type="sldNum" sz="quarter" idx="10"/>
          </p:nvPr>
        </p:nvSpPr>
        <p:spPr/>
        <p:txBody>
          <a:bodyPr/>
          <a:lstStyle/>
          <a:p>
            <a:fld id="{441F6FAE-65BE-4D8C-BB63-3FD82989AC96}" type="slidenum">
              <a:rPr kumimoji="1" lang="ja-JP" altLang="en-US" smtClean="0"/>
              <a:t>54</a:t>
            </a:fld>
            <a:endParaRPr kumimoji="1" lang="ja-JP" altLang="en-US"/>
          </a:p>
        </p:txBody>
      </p:sp>
    </p:spTree>
    <p:extLst>
      <p:ext uri="{BB962C8B-B14F-4D97-AF65-F5344CB8AC3E}">
        <p14:creationId xmlns:p14="http://schemas.microsoft.com/office/powerpoint/2010/main" val="1126078805"/>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スライド イメージ プレースホルダー 1">
            <a:extLst>
              <a:ext uri="{FF2B5EF4-FFF2-40B4-BE49-F238E27FC236}">
                <a16:creationId xmlns:a16="http://schemas.microsoft.com/office/drawing/2014/main" id="{39ACB1C3-58C6-449E-8697-D1473264CFEF}"/>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5779" name="ノート プレースホルダー 2">
            <a:extLst>
              <a:ext uri="{FF2B5EF4-FFF2-40B4-BE49-F238E27FC236}">
                <a16:creationId xmlns:a16="http://schemas.microsoft.com/office/drawing/2014/main" id="{849329AF-0455-462D-803F-8603D94AD986}"/>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r>
              <a:rPr lang="en-US" altLang="ja-JP" dirty="0"/>
              <a:t>PMDA</a:t>
            </a:r>
            <a:r>
              <a:rPr lang="ja-JP" altLang="en-US" dirty="0"/>
              <a:t>は、副作用等報告の受付サイトを開設しています。利用に際しては登録手続きが必要です。</a:t>
            </a:r>
            <a:endParaRPr lang="en-US" altLang="ja-JP" dirty="0"/>
          </a:p>
          <a:p>
            <a:pPr>
              <a:spcBef>
                <a:spcPct val="0"/>
              </a:spcBef>
            </a:pPr>
            <a:endParaRPr lang="en-US" altLang="ja-JP" dirty="0"/>
          </a:p>
          <a:p>
            <a:pPr>
              <a:spcBef>
                <a:spcPct val="0"/>
              </a:spcBef>
            </a:pPr>
            <a:r>
              <a:rPr lang="ja-JP" altLang="en-US" dirty="0"/>
              <a:t>当該サイトでは、</a:t>
            </a:r>
            <a:endParaRPr lang="en-US" altLang="ja-JP" dirty="0"/>
          </a:p>
          <a:p>
            <a:pPr>
              <a:spcBef>
                <a:spcPct val="0"/>
              </a:spcBef>
            </a:pPr>
            <a:r>
              <a:rPr lang="en-US" altLang="ja-JP" dirty="0"/>
              <a:t>PMDA</a:t>
            </a:r>
            <a:r>
              <a:rPr lang="ja-JP" altLang="en-US" dirty="0"/>
              <a:t>における副作用報告の受付状況の確認、また、</a:t>
            </a:r>
            <a:endParaRPr lang="en-US" altLang="ja-JP" dirty="0"/>
          </a:p>
          <a:p>
            <a:pPr>
              <a:spcBef>
                <a:spcPct val="0"/>
              </a:spcBef>
            </a:pPr>
            <a:r>
              <a:rPr lang="en-US" altLang="ja-JP" dirty="0"/>
              <a:t>ICSR</a:t>
            </a:r>
            <a:r>
              <a:rPr lang="ja-JP" altLang="en-US" dirty="0"/>
              <a:t>ファイルをアップロードして副作用等報告の実施が可能です。</a:t>
            </a:r>
          </a:p>
        </p:txBody>
      </p:sp>
    </p:spTree>
    <p:extLst>
      <p:ext uri="{BB962C8B-B14F-4D97-AF65-F5344CB8AC3E}">
        <p14:creationId xmlns:p14="http://schemas.microsoft.com/office/powerpoint/2010/main" val="1797836861"/>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スライド イメージ プレースホルダー 1">
            <a:extLst>
              <a:ext uri="{FF2B5EF4-FFF2-40B4-BE49-F238E27FC236}">
                <a16:creationId xmlns:a16="http://schemas.microsoft.com/office/drawing/2014/main" id="{EFE47C63-538A-4CA0-8281-F06FFBCCC52E}"/>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6803" name="ノート プレースホルダー 2">
            <a:extLst>
              <a:ext uri="{FF2B5EF4-FFF2-40B4-BE49-F238E27FC236}">
                <a16:creationId xmlns:a16="http://schemas.microsoft.com/office/drawing/2014/main" id="{0DF09D9F-B0B3-470B-AF19-69BAF3933767}"/>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ja-JP" altLang="en-US"/>
          </a:p>
        </p:txBody>
      </p:sp>
      <p:sp>
        <p:nvSpPr>
          <p:cNvPr id="76804" name="ヘッダー プレースホルダー 3">
            <a:extLst>
              <a:ext uri="{FF2B5EF4-FFF2-40B4-BE49-F238E27FC236}">
                <a16:creationId xmlns:a16="http://schemas.microsoft.com/office/drawing/2014/main" id="{CF0911B7-1FCB-44AC-B32C-5BFFC0C56B4A}"/>
              </a:ext>
            </a:extLst>
          </p:cNvPr>
          <p:cNvSpPr>
            <a:spLocks noGrp="1"/>
          </p:cNvSpPr>
          <p:nvPr>
            <p:ph type="hdr" sz="quarter"/>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lvl1pPr eaLnBrk="0" hangingPunct="0">
              <a:defRPr kumimoji="1">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eaLnBrk="1" hangingPunct="1"/>
            <a:endParaRPr lang="ja-JP" altLang="en-US"/>
          </a:p>
        </p:txBody>
      </p:sp>
      <p:sp>
        <p:nvSpPr>
          <p:cNvPr id="76805" name="フッター プレースホルダー 4">
            <a:extLst>
              <a:ext uri="{FF2B5EF4-FFF2-40B4-BE49-F238E27FC236}">
                <a16:creationId xmlns:a16="http://schemas.microsoft.com/office/drawing/2014/main" id="{8E870872-673C-4902-A9B3-AEB164521876}"/>
              </a:ext>
            </a:extLst>
          </p:cNvPr>
          <p:cNvSpPr>
            <a:spLocks noGrp="1"/>
          </p:cNvSpPr>
          <p:nvPr>
            <p:ph type="ftr" sz="quarter" idx="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kumimoji="1">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eaLnBrk="1" hangingPunct="1"/>
            <a:endParaRPr lang="ja-JP" altLang="en-US"/>
          </a:p>
        </p:txBody>
      </p:sp>
      <p:sp>
        <p:nvSpPr>
          <p:cNvPr id="76806" name="スライド番号プレースホルダー 5">
            <a:extLst>
              <a:ext uri="{FF2B5EF4-FFF2-40B4-BE49-F238E27FC236}">
                <a16:creationId xmlns:a16="http://schemas.microsoft.com/office/drawing/2014/main" id="{2CD7430B-E229-4656-87BC-CBC936DC7194}"/>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eaLnBrk="1" hangingPunct="1"/>
            <a:fld id="{D028E182-4508-437A-8789-23338D63AFE0}" type="slidenum">
              <a:rPr lang="ja-JP" altLang="en-US"/>
              <a:pPr eaLnBrk="1" hangingPunct="1"/>
              <a:t>56</a:t>
            </a:fld>
            <a:endParaRPr lang="ja-JP" altLang="en-US"/>
          </a:p>
        </p:txBody>
      </p:sp>
    </p:spTree>
    <p:extLst>
      <p:ext uri="{BB962C8B-B14F-4D97-AF65-F5344CB8AC3E}">
        <p14:creationId xmlns:p14="http://schemas.microsoft.com/office/powerpoint/2010/main" val="1322666382"/>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ja-JP" dirty="0"/>
              <a:t>PMDA</a:t>
            </a:r>
            <a:r>
              <a:rPr lang="ja-JP" altLang="en-US" dirty="0"/>
              <a:t>が</a:t>
            </a:r>
            <a:r>
              <a:rPr lang="en-US" altLang="ja-JP" dirty="0"/>
              <a:t>E2B(R3)</a:t>
            </a:r>
            <a:r>
              <a:rPr lang="ja-JP" altLang="en-US" dirty="0"/>
              <a:t>の</a:t>
            </a:r>
            <a:r>
              <a:rPr lang="en-US" altLang="ja-JP" dirty="0"/>
              <a:t>ICSR</a:t>
            </a:r>
            <a:r>
              <a:rPr lang="ja-JP" altLang="en-US" dirty="0"/>
              <a:t>ファイルを作成するための無償ツールを提供しています。（</a:t>
            </a:r>
            <a:r>
              <a:rPr lang="en-US" altLang="ja-JP" dirty="0"/>
              <a:t>2024/2/1</a:t>
            </a:r>
            <a:r>
              <a:rPr lang="ja-JP" altLang="en-US" dirty="0"/>
              <a:t>時点）</a:t>
            </a:r>
            <a:endParaRPr kumimoji="1" lang="ja-JP" altLang="en-US" dirty="0"/>
          </a:p>
        </p:txBody>
      </p:sp>
      <p:sp>
        <p:nvSpPr>
          <p:cNvPr id="4" name="ヘッダー プレースホルダー 3"/>
          <p:cNvSpPr>
            <a:spLocks noGrp="1"/>
          </p:cNvSpPr>
          <p:nvPr>
            <p:ph type="hdr" sz="quarter" idx="10"/>
          </p:nvPr>
        </p:nvSpPr>
        <p:spPr/>
        <p:txBody>
          <a:bodyPr/>
          <a:lstStyle/>
          <a:p>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441F6FAE-65BE-4D8C-BB63-3FD82989AC96}" type="slidenum">
              <a:rPr kumimoji="1" lang="ja-JP" altLang="en-US" smtClean="0"/>
              <a:t>57</a:t>
            </a:fld>
            <a:endParaRPr kumimoji="1" lang="ja-JP" altLang="en-US"/>
          </a:p>
        </p:txBody>
      </p:sp>
    </p:spTree>
    <p:extLst>
      <p:ext uri="{BB962C8B-B14F-4D97-AF65-F5344CB8AC3E}">
        <p14:creationId xmlns:p14="http://schemas.microsoft.com/office/powerpoint/2010/main" val="2203566563"/>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lang="en-US" altLang="zh-TW" sz="1200" dirty="0"/>
              <a:t>2016/3/31 </a:t>
            </a:r>
            <a:r>
              <a:rPr lang="zh-TW" altLang="en-US" sz="1200" dirty="0"/>
              <a:t>二部長通知以前</a:t>
            </a:r>
            <a:r>
              <a:rPr lang="ja-JP" altLang="en-US" sz="1200" dirty="0"/>
              <a:t>では</a:t>
            </a:r>
            <a:r>
              <a:rPr kumimoji="1" lang="ja-JP" altLang="en-US" sz="1200" b="0" i="0" u="none" strike="noStrike" kern="1200" baseline="0" dirty="0">
                <a:solidFill>
                  <a:schemeClr val="tx1"/>
                </a:solidFill>
                <a:latin typeface="+mn-lt"/>
                <a:ea typeface="+mn-ea"/>
                <a:cs typeface="+mn-cs"/>
              </a:rPr>
              <a:t>承認日前に「治験副作用等報告」として報告した副作用等について、承認日以降に追加情報を入手した場合、追加情報は「治験副作用等報告（追加報告）」として報告する事になっていましたが、</a:t>
            </a:r>
            <a:endParaRPr kumimoji="1" lang="en-US" altLang="ja-JP" sz="1200" b="0" i="0" u="none" strike="noStrike" kern="1200" baseline="0" dirty="0">
              <a:solidFill>
                <a:schemeClr val="tx1"/>
              </a:solidFill>
              <a:latin typeface="+mn-lt"/>
              <a:ea typeface="+mn-ea"/>
              <a:cs typeface="+mn-cs"/>
            </a:endParaRPr>
          </a:p>
          <a:p>
            <a:r>
              <a:rPr kumimoji="1" lang="en-US" altLang="zh-TW" sz="1200" b="0" i="0" u="none" strike="noStrike" kern="1200" baseline="0" dirty="0">
                <a:solidFill>
                  <a:schemeClr val="tx1"/>
                </a:solidFill>
                <a:latin typeface="+mn-lt"/>
                <a:ea typeface="+mn-ea"/>
                <a:cs typeface="+mn-cs"/>
              </a:rPr>
              <a:t>2016/3/31 </a:t>
            </a:r>
            <a:r>
              <a:rPr kumimoji="1" lang="zh-TW" altLang="en-US" sz="1200" b="0" i="0" u="none" strike="noStrike" kern="1200" baseline="0" dirty="0">
                <a:solidFill>
                  <a:schemeClr val="tx1"/>
                </a:solidFill>
                <a:latin typeface="+mn-lt"/>
                <a:ea typeface="+mn-ea"/>
                <a:cs typeface="+mn-cs"/>
              </a:rPr>
              <a:t>二部長通知</a:t>
            </a:r>
            <a:r>
              <a:rPr kumimoji="1" lang="ja-JP" altLang="en-US" sz="1200" b="0" i="0" u="none" strike="noStrike" kern="1200" baseline="0" dirty="0">
                <a:solidFill>
                  <a:schemeClr val="tx1"/>
                </a:solidFill>
                <a:latin typeface="+mn-lt"/>
                <a:ea typeface="+mn-ea"/>
                <a:cs typeface="+mn-cs"/>
              </a:rPr>
              <a:t>以降からは、国内副作用報告、外国治験報告共に市販後副作用報告として報告する場合が加わりました。</a:t>
            </a:r>
            <a:endParaRPr kumimoji="1" lang="en-US" altLang="ja-JP" sz="1200" b="0" i="0" u="none" strike="noStrike" kern="1200" baseline="0" dirty="0">
              <a:solidFill>
                <a:schemeClr val="tx1"/>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baseline="0" dirty="0">
                <a:solidFill>
                  <a:schemeClr val="tx1"/>
                </a:solidFill>
                <a:latin typeface="+mn-lt"/>
                <a:ea typeface="+mn-ea"/>
                <a:cs typeface="+mn-cs"/>
              </a:rPr>
              <a:t>（１）国内で</a:t>
            </a:r>
            <a:r>
              <a:rPr lang="ja-JP" altLang="en-US" sz="1200" dirty="0"/>
              <a:t>承認日より前に発現した副作用に関する追加情報は、</a:t>
            </a:r>
            <a:r>
              <a:rPr lang="ja-JP" altLang="en-US" sz="1200" dirty="0">
                <a:solidFill>
                  <a:srgbClr val="00B050"/>
                </a:solidFill>
              </a:rPr>
              <a:t>「治験副作用等報告」</a:t>
            </a:r>
            <a:r>
              <a:rPr lang="ja-JP" altLang="en-US" sz="1200" dirty="0"/>
              <a:t>として追加報告をする。</a:t>
            </a:r>
            <a:endParaRPr lang="en-US" altLang="ja-JP" sz="1200" dirty="0"/>
          </a:p>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baseline="0" dirty="0">
                <a:solidFill>
                  <a:schemeClr val="tx1"/>
                </a:solidFill>
                <a:latin typeface="+mn-lt"/>
                <a:ea typeface="+mn-ea"/>
                <a:cs typeface="+mn-cs"/>
              </a:rPr>
              <a:t>（２）国内で</a:t>
            </a:r>
            <a:r>
              <a:rPr lang="ja-JP" altLang="en-US" sz="1200" dirty="0"/>
              <a:t>承認日より前に「治験副作用等報告」として報告した患者に承認日以降に新たに発現した別の副作用に関する情報は</a:t>
            </a:r>
            <a:r>
              <a:rPr lang="ja-JP" altLang="en-US" sz="1200" dirty="0">
                <a:solidFill>
                  <a:srgbClr val="FF0000"/>
                </a:solidFill>
              </a:rPr>
              <a:t>「市販後副作用等報告（第一報）」</a:t>
            </a:r>
            <a:r>
              <a:rPr lang="ja-JP" altLang="en-US" sz="1200" dirty="0"/>
              <a:t>として報告する。</a:t>
            </a:r>
            <a:r>
              <a:rPr kumimoji="1" lang="ja-JP" altLang="en-US" sz="1200" b="0" i="0" u="none" strike="noStrike" kern="1200" baseline="0" dirty="0">
                <a:solidFill>
                  <a:schemeClr val="tx1"/>
                </a:solidFill>
                <a:latin typeface="+mn-lt"/>
                <a:ea typeface="+mn-ea"/>
                <a:cs typeface="+mn-cs"/>
              </a:rPr>
              <a:t>なお、（２）の追加報告と承認日以降に新たに発現した別の副作用の報告を同時に報告する場合、「市販後副作用等報告」としてまとめて報告しても差し支えない。</a:t>
            </a:r>
            <a:endParaRPr lang="en-US" altLang="ja-JP" sz="1200" dirty="0"/>
          </a:p>
          <a:p>
            <a:r>
              <a:rPr lang="ja-JP" altLang="en-US" sz="1200" dirty="0"/>
              <a:t>（３）治験中に報告した外国症例の情報については、承認日以降に追加情報を入手した場合、</a:t>
            </a:r>
            <a:r>
              <a:rPr lang="ja-JP" altLang="en-US" dirty="0"/>
              <a:t>「市販後副作用等報告（第一報）」として報告する。</a:t>
            </a:r>
            <a:endParaRPr kumimoji="1" lang="ja-JP" altLang="en-US" dirty="0"/>
          </a:p>
        </p:txBody>
      </p:sp>
      <p:sp>
        <p:nvSpPr>
          <p:cNvPr id="4" name="ヘッダー プレースホルダー 3"/>
          <p:cNvSpPr>
            <a:spLocks noGrp="1"/>
          </p:cNvSpPr>
          <p:nvPr>
            <p:ph type="hdr" sz="quarter" idx="10"/>
          </p:nvPr>
        </p:nvSpPr>
        <p:spPr/>
        <p:txBody>
          <a:bodyPr/>
          <a:lstStyle/>
          <a:p>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441F6FAE-65BE-4D8C-BB63-3FD82989AC96}" type="slidenum">
              <a:rPr kumimoji="1" lang="ja-JP" altLang="en-US" smtClean="0"/>
              <a:t>58</a:t>
            </a:fld>
            <a:endParaRPr kumimoji="1" lang="ja-JP" altLang="en-US"/>
          </a:p>
        </p:txBody>
      </p:sp>
    </p:spTree>
    <p:extLst>
      <p:ext uri="{BB962C8B-B14F-4D97-AF65-F5344CB8AC3E}">
        <p14:creationId xmlns:p14="http://schemas.microsoft.com/office/powerpoint/2010/main" val="686907795"/>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ヘッダー プレースホルダー 3"/>
          <p:cNvSpPr>
            <a:spLocks noGrp="1"/>
          </p:cNvSpPr>
          <p:nvPr>
            <p:ph type="hdr" sz="quarter"/>
          </p:nvPr>
        </p:nvSpPr>
        <p:spPr/>
        <p:txBody>
          <a:bodyPr/>
          <a:lstStyle/>
          <a:p>
            <a:endParaRPr kumimoji="1" lang="ja-JP" altLang="en-US"/>
          </a:p>
        </p:txBody>
      </p:sp>
      <p:sp>
        <p:nvSpPr>
          <p:cNvPr id="5" name="フッター プレースホルダー 4"/>
          <p:cNvSpPr>
            <a:spLocks noGrp="1"/>
          </p:cNvSpPr>
          <p:nvPr>
            <p:ph type="ftr" sz="quarter" idx="4"/>
          </p:nvPr>
        </p:nvSpPr>
        <p:spPr/>
        <p:txBody>
          <a:bodyPr/>
          <a:lstStyle/>
          <a:p>
            <a:endParaRPr kumimoji="1" lang="ja-JP" altLang="en-US"/>
          </a:p>
        </p:txBody>
      </p:sp>
      <p:sp>
        <p:nvSpPr>
          <p:cNvPr id="6" name="スライド番号プレースホルダー 5"/>
          <p:cNvSpPr>
            <a:spLocks noGrp="1"/>
          </p:cNvSpPr>
          <p:nvPr>
            <p:ph type="sldNum" sz="quarter" idx="5"/>
          </p:nvPr>
        </p:nvSpPr>
        <p:spPr/>
        <p:txBody>
          <a:bodyPr/>
          <a:lstStyle/>
          <a:p>
            <a:fld id="{441F6FAE-65BE-4D8C-BB63-3FD82989AC96}" type="slidenum">
              <a:rPr kumimoji="1" lang="ja-JP" altLang="en-US" smtClean="0"/>
              <a:t>59</a:t>
            </a:fld>
            <a:endParaRPr kumimoji="1" lang="ja-JP" altLang="en-US"/>
          </a:p>
        </p:txBody>
      </p:sp>
    </p:spTree>
    <p:extLst>
      <p:ext uri="{BB962C8B-B14F-4D97-AF65-F5344CB8AC3E}">
        <p14:creationId xmlns:p14="http://schemas.microsoft.com/office/powerpoint/2010/main" val="314387128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ここでは</a:t>
            </a:r>
            <a:r>
              <a:rPr kumimoji="1" lang="en-US" altLang="ja-JP" dirty="0"/>
              <a:t>E2B(R2)</a:t>
            </a:r>
            <a:r>
              <a:rPr kumimoji="1" lang="ja-JP" altLang="en-US" dirty="0"/>
              <a:t>と</a:t>
            </a:r>
            <a:r>
              <a:rPr kumimoji="1" lang="en-US" altLang="ja-JP" dirty="0"/>
              <a:t>E2B(R3)</a:t>
            </a:r>
            <a:r>
              <a:rPr kumimoji="1" lang="ja-JP" altLang="en-US" dirty="0"/>
              <a:t>で大きく変わった点を紹介します。</a:t>
            </a:r>
            <a:endParaRPr kumimoji="1" lang="en-US" altLang="ja-JP" dirty="0"/>
          </a:p>
          <a:p>
            <a:r>
              <a:rPr kumimoji="1" lang="ja-JP" altLang="en-US" dirty="0"/>
              <a:t>・報告様式の電子フォーマットが</a:t>
            </a:r>
            <a:r>
              <a:rPr kumimoji="1" lang="en-US" altLang="ja-JP" dirty="0"/>
              <a:t>SGML</a:t>
            </a:r>
            <a:r>
              <a:rPr kumimoji="1" lang="ja-JP" altLang="en-US" dirty="0"/>
              <a:t>から</a:t>
            </a:r>
            <a:r>
              <a:rPr kumimoji="1" lang="en-US" altLang="ja-JP" dirty="0"/>
              <a:t>XML</a:t>
            </a:r>
            <a:r>
              <a:rPr kumimoji="1" lang="ja-JP" altLang="en-US" dirty="0"/>
              <a:t>に変わり、ファイルも</a:t>
            </a:r>
            <a:r>
              <a:rPr kumimoji="1" lang="en-US" altLang="ja-JP" dirty="0"/>
              <a:t>2</a:t>
            </a:r>
            <a:r>
              <a:rPr kumimoji="1" lang="ja-JP" altLang="en-US" dirty="0" err="1"/>
              <a:t>つの</a:t>
            </a:r>
            <a:r>
              <a:rPr kumimoji="1" lang="ja-JP" altLang="en-US" dirty="0"/>
              <a:t>ファイルから日本独自項目（</a:t>
            </a:r>
            <a:r>
              <a:rPr kumimoji="1" lang="en-US" altLang="ja-JP" dirty="0"/>
              <a:t>J</a:t>
            </a:r>
            <a:r>
              <a:rPr kumimoji="1" lang="ja-JP" altLang="en-US" dirty="0"/>
              <a:t>項目）を含めた</a:t>
            </a:r>
            <a:r>
              <a:rPr kumimoji="1" lang="en-US" altLang="ja-JP" dirty="0"/>
              <a:t>1</a:t>
            </a:r>
            <a:r>
              <a:rPr kumimoji="1" lang="ja-JP" altLang="en-US" dirty="0" err="1"/>
              <a:t>つの</a:t>
            </a:r>
            <a:r>
              <a:rPr kumimoji="1" lang="ja-JP" altLang="en-US" dirty="0"/>
              <a:t>ファイルにまとまりました。</a:t>
            </a:r>
            <a:endParaRPr kumimoji="1" lang="en-US" altLang="ja-JP" dirty="0"/>
          </a:p>
          <a:p>
            <a:r>
              <a:rPr kumimoji="1" lang="ja-JP" altLang="en-US" dirty="0"/>
              <a:t>・文字コードはシフト</a:t>
            </a:r>
            <a:r>
              <a:rPr kumimoji="1" lang="en-US" altLang="ja-JP" dirty="0"/>
              <a:t>JIS</a:t>
            </a:r>
            <a:r>
              <a:rPr kumimoji="1" lang="ja-JP" altLang="en-US" dirty="0"/>
              <a:t>から</a:t>
            </a:r>
            <a:r>
              <a:rPr kumimoji="1" lang="en-US" altLang="ja-JP" dirty="0"/>
              <a:t>UTF-8</a:t>
            </a:r>
            <a:r>
              <a:rPr kumimoji="1" lang="ja-JP" altLang="en-US" dirty="0"/>
              <a:t>に変わり使用文字の制限がほぼ無くなりました。</a:t>
            </a:r>
            <a:endParaRPr kumimoji="1" lang="en-US" altLang="ja-JP" dirty="0"/>
          </a:p>
          <a:p>
            <a:r>
              <a:rPr kumimoji="1" lang="ja-JP" altLang="en-US" dirty="0"/>
              <a:t>・</a:t>
            </a:r>
            <a:r>
              <a:rPr kumimoji="1" lang="en-US" altLang="ja-JP" dirty="0"/>
              <a:t>E2B(R2)</a:t>
            </a:r>
            <a:r>
              <a:rPr kumimoji="1" lang="ja-JP" altLang="en-US" dirty="0"/>
              <a:t>では文献等の添付資料を持参又は郵送が必要でしたが、</a:t>
            </a:r>
            <a:r>
              <a:rPr kumimoji="1" lang="en-US" altLang="ja-JP" dirty="0"/>
              <a:t>E2B(R3)</a:t>
            </a:r>
            <a:r>
              <a:rPr kumimoji="1" lang="ja-JP" altLang="en-US" dirty="0"/>
              <a:t>では、</a:t>
            </a:r>
            <a:r>
              <a:rPr kumimoji="1" lang="en-US" altLang="ja-JP" dirty="0"/>
              <a:t>XML</a:t>
            </a:r>
            <a:r>
              <a:rPr kumimoji="1" lang="ja-JP" altLang="en-US" dirty="0"/>
              <a:t>ファイルに添付資料を同梱し、まとめて電子的に伝送する事ができるようになりました。</a:t>
            </a:r>
            <a:endParaRPr kumimoji="1" lang="en-US" altLang="ja-JP" dirty="0"/>
          </a:p>
          <a:p>
            <a:r>
              <a:rPr kumimoji="1" lang="ja-JP" altLang="en-US" dirty="0"/>
              <a:t>・また、臨床検査値名についても原則</a:t>
            </a:r>
            <a:r>
              <a:rPr kumimoji="1" lang="en-US" altLang="ja-JP" dirty="0" err="1"/>
              <a:t>MedDRA</a:t>
            </a:r>
            <a:r>
              <a:rPr kumimoji="1" lang="ja-JP" altLang="en-US" dirty="0"/>
              <a:t>を使用する事になりました。</a:t>
            </a:r>
          </a:p>
          <a:p>
            <a:endParaRPr kumimoji="1" lang="ja-JP" altLang="en-US" dirty="0"/>
          </a:p>
        </p:txBody>
      </p:sp>
      <p:sp>
        <p:nvSpPr>
          <p:cNvPr id="4" name="ヘッダー プレースホルダー 3"/>
          <p:cNvSpPr>
            <a:spLocks noGrp="1"/>
          </p:cNvSpPr>
          <p:nvPr>
            <p:ph type="hdr" sz="quarter" idx="10"/>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1" lang="ja-JP" altLang="en-US" sz="1200" b="0" i="0" u="none" strike="noStrike" kern="1200" cap="none" spc="0" normalizeH="0" baseline="0" noProof="0">
              <a:ln>
                <a:noFill/>
              </a:ln>
              <a:solidFill>
                <a:prstClr val="black"/>
              </a:solidFill>
              <a:effectLst/>
              <a:uLnTx/>
              <a:uFillTx/>
              <a:latin typeface="Arial" charset="0"/>
              <a:ea typeface="ＭＳ Ｐゴシック" charset="-128"/>
              <a:cs typeface="+mn-cs"/>
            </a:endParaRPr>
          </a:p>
        </p:txBody>
      </p:sp>
      <p:sp>
        <p:nvSpPr>
          <p:cNvPr id="5" name="フッター プレースホルダー 4"/>
          <p:cNvSpPr>
            <a:spLocks noGrp="1"/>
          </p:cNvSpPr>
          <p:nvPr>
            <p:ph type="ftr" sz="quarter" idx="11"/>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1" lang="ja-JP" altLang="en-US" sz="1200" b="0" i="0" u="none" strike="noStrike" kern="1200" cap="none" spc="0" normalizeH="0" baseline="0" noProof="0">
              <a:ln>
                <a:noFill/>
              </a:ln>
              <a:solidFill>
                <a:prstClr val="black"/>
              </a:solidFill>
              <a:effectLst/>
              <a:uLnTx/>
              <a:uFillTx/>
              <a:latin typeface="Arial" charset="0"/>
              <a:ea typeface="ＭＳ Ｐゴシック" charset="-128"/>
              <a:cs typeface="+mn-cs"/>
            </a:endParaRPr>
          </a:p>
        </p:txBody>
      </p:sp>
      <p:sp>
        <p:nvSpPr>
          <p:cNvPr id="6" name="スライド番号プレースホルダー 5"/>
          <p:cNvSpPr>
            <a:spLocks noGrp="1"/>
          </p:cNvSpPr>
          <p:nvPr>
            <p:ph type="sldNum" sz="quarter" idx="12"/>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441F6FAE-65BE-4D8C-BB63-3FD82989AC96}" type="slidenum">
              <a:rPr kumimoji="1" lang="ja-JP" altLang="en-US" sz="1200" b="0" i="0" u="none" strike="noStrike" kern="1200" cap="none" spc="0" normalizeH="0" baseline="0" noProof="0" smtClean="0">
                <a:ln>
                  <a:noFill/>
                </a:ln>
                <a:solidFill>
                  <a:prstClr val="black"/>
                </a:solidFill>
                <a:effectLst/>
                <a:uLnTx/>
                <a:uFillTx/>
                <a:latin typeface="Arial" charset="0"/>
                <a:ea typeface="ＭＳ Ｐゴシック"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6</a:t>
            </a:fld>
            <a:endParaRPr kumimoji="1" lang="ja-JP" altLang="en-US" sz="1200" b="0" i="0" u="none" strike="noStrike" kern="1200" cap="none" spc="0" normalizeH="0" baseline="0" noProof="0">
              <a:ln>
                <a:noFill/>
              </a:ln>
              <a:solidFill>
                <a:prstClr val="black"/>
              </a:solidFill>
              <a:effectLst/>
              <a:uLnTx/>
              <a:uFillTx/>
              <a:latin typeface="Arial" charset="0"/>
              <a:ea typeface="ＭＳ Ｐゴシック" charset="-128"/>
              <a:cs typeface="+mn-cs"/>
            </a:endParaRPr>
          </a:p>
        </p:txBody>
      </p:sp>
    </p:spTree>
    <p:extLst>
      <p:ext uri="{BB962C8B-B14F-4D97-AF65-F5344CB8AC3E}">
        <p14:creationId xmlns:p14="http://schemas.microsoft.com/office/powerpoint/2010/main" val="221256279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dirty="0" err="1"/>
              <a:t>MedDRA</a:t>
            </a:r>
            <a:r>
              <a:rPr kumimoji="1" lang="ja-JP" altLang="en-US" dirty="0"/>
              <a:t>の使用について説明します。</a:t>
            </a:r>
            <a:endParaRPr kumimoji="1" lang="en-US" altLang="ja-JP" dirty="0"/>
          </a:p>
          <a:p>
            <a:r>
              <a:rPr kumimoji="1" lang="ja-JP" altLang="en-US" dirty="0"/>
              <a:t>・</a:t>
            </a:r>
            <a:r>
              <a:rPr kumimoji="1" lang="en-US" altLang="ja-JP" dirty="0"/>
              <a:t>E2B(R2)</a:t>
            </a:r>
            <a:r>
              <a:rPr kumimoji="1" lang="ja-JP" altLang="en-US" dirty="0"/>
              <a:t>では項目によって、</a:t>
            </a:r>
            <a:r>
              <a:rPr kumimoji="1" lang="en-US" altLang="ja-JP" dirty="0"/>
              <a:t>PT</a:t>
            </a:r>
            <a:r>
              <a:rPr kumimoji="1" lang="ja-JP" altLang="en-US" dirty="0"/>
              <a:t>を使う項目と、</a:t>
            </a:r>
            <a:r>
              <a:rPr kumimoji="1" lang="en-US" altLang="ja-JP" dirty="0"/>
              <a:t>LLT</a:t>
            </a:r>
            <a:r>
              <a:rPr kumimoji="1" lang="ja-JP" altLang="en-US" dirty="0"/>
              <a:t>を使う項目が混在していましたが、</a:t>
            </a:r>
            <a:r>
              <a:rPr kumimoji="1" lang="en-US" altLang="ja-JP" dirty="0"/>
              <a:t>E2B(R3)</a:t>
            </a:r>
            <a:r>
              <a:rPr kumimoji="1" lang="ja-JP" altLang="en-US" dirty="0"/>
              <a:t>から全ての</a:t>
            </a:r>
            <a:r>
              <a:rPr kumimoji="1" lang="en-US" altLang="ja-JP" dirty="0" err="1"/>
              <a:t>MedDRA</a:t>
            </a:r>
            <a:r>
              <a:rPr kumimoji="1" lang="ja-JP" altLang="en-US" dirty="0"/>
              <a:t>項目が</a:t>
            </a:r>
            <a:r>
              <a:rPr kumimoji="1" lang="en-US" altLang="ja-JP" dirty="0"/>
              <a:t>LLT</a:t>
            </a:r>
            <a:r>
              <a:rPr kumimoji="1" lang="ja-JP" altLang="en-US" dirty="0" err="1"/>
              <a:t>に統</a:t>
            </a:r>
            <a:r>
              <a:rPr kumimoji="1" lang="ja-JP" altLang="en-US" dirty="0"/>
              <a:t>一されました。</a:t>
            </a:r>
            <a:endParaRPr kumimoji="1" lang="en-US" altLang="ja-JP" dirty="0"/>
          </a:p>
          <a:p>
            <a:r>
              <a:rPr kumimoji="1" lang="ja-JP" altLang="en-US" dirty="0"/>
              <a:t>・臨床検査名も</a:t>
            </a:r>
            <a:r>
              <a:rPr kumimoji="1" lang="en-US" altLang="ja-JP" dirty="0" err="1"/>
              <a:t>MedDRA</a:t>
            </a:r>
            <a:r>
              <a:rPr kumimoji="1" lang="ja-JP" altLang="en-US" baseline="0" dirty="0"/>
              <a:t> </a:t>
            </a:r>
            <a:r>
              <a:rPr kumimoji="1" lang="en-US" altLang="ja-JP" baseline="0" dirty="0"/>
              <a:t>LLT</a:t>
            </a:r>
            <a:r>
              <a:rPr kumimoji="1" lang="ja-JP" altLang="en-US" baseline="0" dirty="0"/>
              <a:t>を使用するようになりました。</a:t>
            </a:r>
            <a:endParaRPr kumimoji="1" lang="en-US" altLang="ja-JP" dirty="0"/>
          </a:p>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dirty="0"/>
              <a:t>・また、国内症例でも、英語カレント</a:t>
            </a:r>
            <a:r>
              <a:rPr kumimoji="1" lang="en-US" altLang="ja-JP" dirty="0"/>
              <a:t>Y</a:t>
            </a:r>
            <a:r>
              <a:rPr kumimoji="1" lang="ja-JP" altLang="en-US" dirty="0"/>
              <a:t>であれば</a:t>
            </a:r>
            <a:r>
              <a:rPr kumimoji="1" lang="ja-JP" altLang="en-US" sz="1200" u="none" dirty="0">
                <a:solidFill>
                  <a:srgbClr val="FF0000"/>
                </a:solidFill>
              </a:rPr>
              <a:t>日本語</a:t>
            </a:r>
            <a:r>
              <a:rPr lang="ja-JP" altLang="en-US" sz="1200" u="none" dirty="0">
                <a:solidFill>
                  <a:srgbClr val="FF0000"/>
                </a:solidFill>
              </a:rPr>
              <a:t>カレント</a:t>
            </a:r>
            <a:r>
              <a:rPr lang="en-US" altLang="ja-JP" sz="1200" u="none" dirty="0">
                <a:solidFill>
                  <a:srgbClr val="FF0000"/>
                </a:solidFill>
              </a:rPr>
              <a:t>N</a:t>
            </a:r>
            <a:r>
              <a:rPr lang="ja-JP" altLang="en-US" sz="1200" u="none" dirty="0">
                <a:solidFill>
                  <a:srgbClr val="FF0000"/>
                </a:solidFill>
              </a:rPr>
              <a:t>の用語も使用可能となり、暫定用語の使用が禁止となりました。</a:t>
            </a:r>
            <a:endParaRPr kumimoji="1" lang="ja-JP" altLang="en-US" sz="1200" u="none" dirty="0">
              <a:solidFill>
                <a:srgbClr val="FF0000"/>
              </a:solidFill>
            </a:endParaRPr>
          </a:p>
        </p:txBody>
      </p:sp>
      <p:sp>
        <p:nvSpPr>
          <p:cNvPr id="4" name="スライド番号プレースホルダー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441F6FAE-65BE-4D8C-BB63-3FD82989AC96}" type="slidenum">
              <a:rPr kumimoji="1" lang="ja-JP" altLang="en-US" sz="1200" b="0" i="0" u="none" strike="noStrike" kern="1200" cap="none" spc="0" normalizeH="0" baseline="0" noProof="0" smtClean="0">
                <a:ln>
                  <a:noFill/>
                </a:ln>
                <a:solidFill>
                  <a:prstClr val="black"/>
                </a:solidFill>
                <a:effectLst/>
                <a:uLnTx/>
                <a:uFillTx/>
                <a:latin typeface="Arial" charset="0"/>
                <a:ea typeface="ＭＳ Ｐゴシック"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7</a:t>
            </a:fld>
            <a:endParaRPr kumimoji="1" lang="ja-JP" altLang="en-US" sz="1200" b="0" i="0" u="none" strike="noStrike" kern="1200" cap="none" spc="0" normalizeH="0" baseline="0" noProof="0">
              <a:ln>
                <a:noFill/>
              </a:ln>
              <a:solidFill>
                <a:prstClr val="black"/>
              </a:solidFill>
              <a:effectLst/>
              <a:uLnTx/>
              <a:uFillTx/>
              <a:latin typeface="Arial" charset="0"/>
              <a:ea typeface="ＭＳ Ｐゴシック" charset="-128"/>
              <a:cs typeface="+mn-cs"/>
            </a:endParaRPr>
          </a:p>
        </p:txBody>
      </p:sp>
    </p:spTree>
    <p:extLst>
      <p:ext uri="{BB962C8B-B14F-4D97-AF65-F5344CB8AC3E}">
        <p14:creationId xmlns:p14="http://schemas.microsoft.com/office/powerpoint/2010/main" val="235826940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dirty="0"/>
              <a:t>E2B</a:t>
            </a:r>
            <a:r>
              <a:rPr kumimoji="1" lang="ja-JP" altLang="en-US" dirty="0"/>
              <a:t>ファイルフォーマットのデータ項目名の頭文字が</a:t>
            </a:r>
            <a:r>
              <a:rPr kumimoji="1" lang="en-US" altLang="ja-JP" dirty="0"/>
              <a:t>E2B(R2)</a:t>
            </a:r>
            <a:r>
              <a:rPr kumimoji="1" lang="ja-JP" altLang="en-US" dirty="0"/>
              <a:t>から</a:t>
            </a:r>
            <a:r>
              <a:rPr kumimoji="1" lang="en-US" altLang="ja-JP" dirty="0"/>
              <a:t>E2B(R3)</a:t>
            </a:r>
            <a:r>
              <a:rPr kumimoji="1" lang="ja-JP" altLang="en-US" dirty="0"/>
              <a:t>で変更になりました。</a:t>
            </a:r>
            <a:endParaRPr kumimoji="1" lang="en-US" altLang="ja-JP" dirty="0"/>
          </a:p>
          <a:p>
            <a:r>
              <a:rPr kumimoji="1" lang="ja-JP" altLang="en-US" dirty="0"/>
              <a:t>覚え方は表中の語呂合わせを参照ください。</a:t>
            </a:r>
          </a:p>
        </p:txBody>
      </p:sp>
      <p:sp>
        <p:nvSpPr>
          <p:cNvPr id="4" name="ヘッダー プレースホルダー 3"/>
          <p:cNvSpPr>
            <a:spLocks noGrp="1"/>
          </p:cNvSpPr>
          <p:nvPr>
            <p:ph type="hdr" sz="quarter" idx="10"/>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1" lang="ja-JP" altLang="en-US" sz="1200" b="0" i="0" u="none" strike="noStrike" kern="1200" cap="none" spc="0" normalizeH="0" baseline="0" noProof="0">
              <a:ln>
                <a:noFill/>
              </a:ln>
              <a:solidFill>
                <a:prstClr val="black"/>
              </a:solidFill>
              <a:effectLst/>
              <a:uLnTx/>
              <a:uFillTx/>
              <a:latin typeface="Arial" charset="0"/>
              <a:ea typeface="ＭＳ Ｐゴシック" charset="-128"/>
              <a:cs typeface="+mn-cs"/>
            </a:endParaRPr>
          </a:p>
        </p:txBody>
      </p:sp>
      <p:sp>
        <p:nvSpPr>
          <p:cNvPr id="5" name="フッター プレースホルダー 4"/>
          <p:cNvSpPr>
            <a:spLocks noGrp="1"/>
          </p:cNvSpPr>
          <p:nvPr>
            <p:ph type="ftr" sz="quarter" idx="11"/>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1" lang="ja-JP" altLang="en-US" sz="1200" b="0" i="0" u="none" strike="noStrike" kern="1200" cap="none" spc="0" normalizeH="0" baseline="0" noProof="0">
              <a:ln>
                <a:noFill/>
              </a:ln>
              <a:solidFill>
                <a:prstClr val="black"/>
              </a:solidFill>
              <a:effectLst/>
              <a:uLnTx/>
              <a:uFillTx/>
              <a:latin typeface="Arial" charset="0"/>
              <a:ea typeface="ＭＳ Ｐゴシック" charset="-128"/>
              <a:cs typeface="+mn-cs"/>
            </a:endParaRPr>
          </a:p>
        </p:txBody>
      </p:sp>
      <p:sp>
        <p:nvSpPr>
          <p:cNvPr id="6" name="スライド番号プレースホルダー 5"/>
          <p:cNvSpPr>
            <a:spLocks noGrp="1"/>
          </p:cNvSpPr>
          <p:nvPr>
            <p:ph type="sldNum" sz="quarter" idx="12"/>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441F6FAE-65BE-4D8C-BB63-3FD82989AC96}" type="slidenum">
              <a:rPr kumimoji="1" lang="ja-JP" altLang="en-US" sz="1200" b="0" i="0" u="none" strike="noStrike" kern="1200" cap="none" spc="0" normalizeH="0" baseline="0" noProof="0" smtClean="0">
                <a:ln>
                  <a:noFill/>
                </a:ln>
                <a:solidFill>
                  <a:prstClr val="black"/>
                </a:solidFill>
                <a:effectLst/>
                <a:uLnTx/>
                <a:uFillTx/>
                <a:latin typeface="Arial" charset="0"/>
                <a:ea typeface="ＭＳ Ｐゴシック"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8</a:t>
            </a:fld>
            <a:endParaRPr kumimoji="1" lang="ja-JP" altLang="en-US" sz="1200" b="0" i="0" u="none" strike="noStrike" kern="1200" cap="none" spc="0" normalizeH="0" baseline="0" noProof="0">
              <a:ln>
                <a:noFill/>
              </a:ln>
              <a:solidFill>
                <a:prstClr val="black"/>
              </a:solidFill>
              <a:effectLst/>
              <a:uLnTx/>
              <a:uFillTx/>
              <a:latin typeface="Arial" charset="0"/>
              <a:ea typeface="ＭＳ Ｐゴシック" charset="-128"/>
              <a:cs typeface="+mn-cs"/>
            </a:endParaRPr>
          </a:p>
        </p:txBody>
      </p:sp>
    </p:spTree>
    <p:extLst>
      <p:ext uri="{BB962C8B-B14F-4D97-AF65-F5344CB8AC3E}">
        <p14:creationId xmlns:p14="http://schemas.microsoft.com/office/powerpoint/2010/main" val="200018328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en-US" altLang="ja-JP" dirty="0"/>
              <a:t>E2B(R2)</a:t>
            </a:r>
            <a:r>
              <a:rPr kumimoji="1" lang="ja-JP" altLang="en-US" dirty="0"/>
              <a:t>と</a:t>
            </a:r>
            <a:r>
              <a:rPr kumimoji="1" lang="en-US" altLang="ja-JP" dirty="0"/>
              <a:t>E2B(R3)</a:t>
            </a:r>
            <a:r>
              <a:rPr kumimoji="1" lang="ja-JP" altLang="en-US" dirty="0"/>
              <a:t>の</a:t>
            </a:r>
            <a:r>
              <a:rPr kumimoji="1" lang="en-US" altLang="ja-JP" dirty="0"/>
              <a:t>ACK</a:t>
            </a:r>
            <a:r>
              <a:rPr kumimoji="1" lang="ja-JP" altLang="en-US" dirty="0"/>
              <a:t>について比較して説明します。</a:t>
            </a:r>
            <a:endParaRPr kumimoji="1" lang="en-US" altLang="ja-JP" dirty="0"/>
          </a:p>
          <a:p>
            <a:pPr marL="0" marR="0" indent="0" algn="l" defTabSz="914400" rtl="0" eaLnBrk="1" fontAlgn="auto" latinLnBrk="0" hangingPunct="1">
              <a:lnSpc>
                <a:spcPct val="100000"/>
              </a:lnSpc>
              <a:spcBef>
                <a:spcPts val="0"/>
              </a:spcBef>
              <a:spcAft>
                <a:spcPts val="0"/>
              </a:spcAft>
              <a:buClrTx/>
              <a:buSzTx/>
              <a:buFontTx/>
              <a:buNone/>
              <a:tabLst/>
              <a:defRPr/>
            </a:pPr>
            <a:r>
              <a:rPr kumimoji="1" lang="en-US" altLang="ja-JP" dirty="0"/>
              <a:t>E2B(R3)</a:t>
            </a:r>
            <a:r>
              <a:rPr kumimoji="1" lang="ja-JP" altLang="en-US" dirty="0"/>
              <a:t>の</a:t>
            </a:r>
            <a:r>
              <a:rPr kumimoji="1" lang="en-US" altLang="ja-JP" dirty="0"/>
              <a:t>AA-CA</a:t>
            </a:r>
            <a:r>
              <a:rPr kumimoji="1" lang="ja-JP" altLang="en-US" dirty="0"/>
              <a:t>は</a:t>
            </a:r>
            <a:r>
              <a:rPr kumimoji="1" lang="en-US" altLang="ja-JP" dirty="0"/>
              <a:t>E2B(R2)</a:t>
            </a:r>
            <a:r>
              <a:rPr kumimoji="1" lang="ja-JP" altLang="en-US" dirty="0"/>
              <a:t>の</a:t>
            </a:r>
            <a:r>
              <a:rPr kumimoji="1" lang="en-US" altLang="ja-JP" dirty="0"/>
              <a:t>0101ACK</a:t>
            </a:r>
            <a:r>
              <a:rPr kumimoji="1" lang="ja-JP" altLang="en-US" dirty="0" err="1"/>
              <a:t>、</a:t>
            </a:r>
            <a:r>
              <a:rPr kumimoji="1" lang="en-US" altLang="ja-JP" dirty="0"/>
              <a:t>AE-CA</a:t>
            </a:r>
            <a:r>
              <a:rPr kumimoji="1" lang="ja-JP" altLang="en-US" dirty="0"/>
              <a:t>は</a:t>
            </a:r>
            <a:r>
              <a:rPr kumimoji="1" lang="en-US" altLang="ja-JP" dirty="0"/>
              <a:t>0102ACK</a:t>
            </a:r>
            <a:r>
              <a:rPr kumimoji="1" lang="ja-JP" altLang="en-US" dirty="0" err="1"/>
              <a:t>、</a:t>
            </a:r>
            <a:r>
              <a:rPr kumimoji="1" lang="en-US" altLang="ja-JP" dirty="0"/>
              <a:t>AR-CR</a:t>
            </a:r>
            <a:r>
              <a:rPr kumimoji="1" lang="ja-JP" altLang="en-US" dirty="0"/>
              <a:t>は</a:t>
            </a:r>
            <a:r>
              <a:rPr kumimoji="1" lang="en-US" altLang="ja-JP" dirty="0"/>
              <a:t>0202ACK</a:t>
            </a:r>
            <a:r>
              <a:rPr kumimoji="1" lang="ja-JP" altLang="en-US" dirty="0"/>
              <a:t>に該当します。</a:t>
            </a:r>
            <a:endParaRPr kumimoji="1" lang="en-US" altLang="ja-JP" dirty="0"/>
          </a:p>
          <a:p>
            <a:r>
              <a:rPr kumimoji="1" lang="en-US" altLang="ja-JP" dirty="0"/>
              <a:t>AR-CA</a:t>
            </a:r>
            <a:r>
              <a:rPr kumimoji="1" lang="ja-JP" altLang="en-US" dirty="0"/>
              <a:t>は複数の個別報告をまとめてバッチ報告した場合にのみ使用される</a:t>
            </a:r>
            <a:r>
              <a:rPr kumimoji="1" lang="en-US" altLang="ja-JP" dirty="0"/>
              <a:t>ACK</a:t>
            </a:r>
            <a:r>
              <a:rPr kumimoji="1" lang="ja-JP" altLang="en-US" dirty="0"/>
              <a:t>で、当該個別報告には受付不可エラーはないが、同時にバッチ報告した他の報告に受付不可エラーがある場合に使用されます。表の事例では、青い報告の</a:t>
            </a:r>
            <a:r>
              <a:rPr kumimoji="1" lang="en-US" altLang="ja-JP" dirty="0"/>
              <a:t>ACK</a:t>
            </a:r>
            <a:r>
              <a:rPr kumimoji="1" lang="ja-JP" altLang="en-US" dirty="0"/>
              <a:t>が</a:t>
            </a:r>
            <a:r>
              <a:rPr kumimoji="1" lang="en-US" altLang="ja-JP" dirty="0"/>
              <a:t>AR-CA</a:t>
            </a:r>
            <a:r>
              <a:rPr kumimoji="1" lang="ja-JP" altLang="en-US" dirty="0"/>
              <a:t>となってます。</a:t>
            </a:r>
            <a:endParaRPr kumimoji="1" lang="en-US" altLang="ja-JP" dirty="0"/>
          </a:p>
          <a:p>
            <a:pPr marL="0" marR="0" indent="0" algn="l" defTabSz="914400" rtl="0" eaLnBrk="1" fontAlgn="auto" latinLnBrk="0" hangingPunct="1">
              <a:lnSpc>
                <a:spcPct val="100000"/>
              </a:lnSpc>
              <a:spcBef>
                <a:spcPts val="0"/>
              </a:spcBef>
              <a:spcAft>
                <a:spcPts val="0"/>
              </a:spcAft>
              <a:buClrTx/>
              <a:buSzTx/>
              <a:buFontTx/>
              <a:buNone/>
              <a:tabLst/>
              <a:defRPr/>
            </a:pPr>
            <a:endParaRPr kumimoji="1" lang="en-US" altLang="ja-JP" sz="1200" b="0" i="0" u="none" strike="noStrike" kern="1200" baseline="0" dirty="0">
              <a:solidFill>
                <a:schemeClr val="tx1"/>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baseline="0" dirty="0">
                <a:solidFill>
                  <a:schemeClr val="tx1"/>
                </a:solidFill>
                <a:latin typeface="+mn-lt"/>
                <a:ea typeface="+mn-ea"/>
                <a:cs typeface="+mn-cs"/>
              </a:rPr>
              <a:t>「</a:t>
            </a:r>
            <a:r>
              <a:rPr kumimoji="1" lang="en-US" altLang="ja-JP" sz="1200" b="0" i="0" u="none" strike="noStrike" kern="1200" baseline="0" dirty="0">
                <a:solidFill>
                  <a:schemeClr val="tx1"/>
                </a:solidFill>
                <a:latin typeface="+mn-lt"/>
                <a:ea typeface="+mn-ea"/>
                <a:cs typeface="+mn-cs"/>
              </a:rPr>
              <a:t>ACK.B.r.6 ICSR </a:t>
            </a:r>
            <a:r>
              <a:rPr kumimoji="1" lang="ja-JP" altLang="en-US" sz="1200" b="0" i="0" u="none" strike="noStrike" kern="1200" baseline="0" dirty="0">
                <a:solidFill>
                  <a:schemeClr val="tx1"/>
                </a:solidFill>
                <a:latin typeface="+mn-lt"/>
                <a:ea typeface="+mn-ea"/>
                <a:cs typeface="+mn-cs"/>
              </a:rPr>
              <a:t>メッセージの確認応答コード」に「</a:t>
            </a:r>
            <a:r>
              <a:rPr kumimoji="1" lang="en-US" altLang="ja-JP" sz="1200" b="0" i="0" u="none" strike="noStrike" kern="1200" baseline="0" dirty="0">
                <a:solidFill>
                  <a:schemeClr val="tx1"/>
                </a:solidFill>
                <a:latin typeface="+mn-lt"/>
                <a:ea typeface="+mn-ea"/>
                <a:cs typeface="+mn-cs"/>
              </a:rPr>
              <a:t>CR</a:t>
            </a:r>
            <a:r>
              <a:rPr kumimoji="1" lang="ja-JP" altLang="en-US" sz="1200" b="0" i="0" u="none" strike="noStrike" kern="1200" baseline="0" dirty="0">
                <a:solidFill>
                  <a:schemeClr val="tx1"/>
                </a:solidFill>
                <a:latin typeface="+mn-lt"/>
                <a:ea typeface="+mn-ea"/>
                <a:cs typeface="+mn-cs"/>
              </a:rPr>
              <a:t>」が記載されている場合、当該報告が受付不可であることを示しているので、内容を修正の上、再送しなければなりません。また、「</a:t>
            </a:r>
            <a:r>
              <a:rPr kumimoji="1" lang="en-US" altLang="ja-JP" sz="1200" b="0" i="0" u="none" strike="noStrike" kern="1200" baseline="0" dirty="0">
                <a:solidFill>
                  <a:schemeClr val="tx1"/>
                </a:solidFill>
                <a:latin typeface="+mn-lt"/>
                <a:ea typeface="+mn-ea"/>
                <a:cs typeface="+mn-cs"/>
              </a:rPr>
              <a:t>ACK.B.r.6 ICSR</a:t>
            </a:r>
            <a:r>
              <a:rPr kumimoji="1" lang="ja-JP" altLang="en-US" sz="1200" b="0" i="0" u="none" strike="noStrike" kern="1200" baseline="0" dirty="0">
                <a:solidFill>
                  <a:schemeClr val="tx1"/>
                </a:solidFill>
                <a:latin typeface="+mn-lt"/>
                <a:ea typeface="+mn-ea"/>
                <a:cs typeface="+mn-cs"/>
              </a:rPr>
              <a:t>メッセージの確認応答コード」に「</a:t>
            </a:r>
            <a:r>
              <a:rPr kumimoji="1" lang="en-US" altLang="ja-JP" sz="1200" b="0" i="0" u="none" strike="noStrike" kern="1200" baseline="0" dirty="0">
                <a:solidFill>
                  <a:schemeClr val="tx1"/>
                </a:solidFill>
                <a:latin typeface="+mn-lt"/>
                <a:ea typeface="+mn-ea"/>
                <a:cs typeface="+mn-cs"/>
              </a:rPr>
              <a:t>CA</a:t>
            </a:r>
            <a:r>
              <a:rPr kumimoji="1" lang="ja-JP" altLang="en-US" sz="1200" b="0" i="0" u="none" strike="noStrike" kern="1200" baseline="0" dirty="0">
                <a:solidFill>
                  <a:schemeClr val="tx1"/>
                </a:solidFill>
                <a:latin typeface="+mn-lt"/>
                <a:ea typeface="+mn-ea"/>
                <a:cs typeface="+mn-cs"/>
              </a:rPr>
              <a:t>」が記載されている場合であっても、「</a:t>
            </a:r>
            <a:r>
              <a:rPr kumimoji="1" lang="en-US" altLang="ja-JP" sz="1200" b="0" i="0" u="none" strike="noStrike" kern="1200" baseline="0" dirty="0">
                <a:solidFill>
                  <a:schemeClr val="tx1"/>
                </a:solidFill>
                <a:latin typeface="+mn-lt"/>
                <a:ea typeface="+mn-ea"/>
                <a:cs typeface="+mn-cs"/>
              </a:rPr>
              <a:t>ACK.B.r.7 </a:t>
            </a:r>
            <a:r>
              <a:rPr kumimoji="1" lang="ja-JP" altLang="en-US" sz="1200" b="0" i="0" u="none" strike="noStrike" kern="1200" baseline="0" dirty="0">
                <a:solidFill>
                  <a:schemeClr val="tx1"/>
                </a:solidFill>
                <a:latin typeface="+mn-lt"/>
                <a:ea typeface="+mn-ea"/>
                <a:cs typeface="+mn-cs"/>
              </a:rPr>
              <a:t>エラー／警告メッセージ又は意見」にエラーコードが記載されている場合には、報告は受付けられたがエラーがあるため、内容を修正の上、追加報告が必要になります。この場合「</a:t>
            </a:r>
            <a:r>
              <a:rPr kumimoji="1" lang="en-US" altLang="ja-JP" sz="1200" b="0" i="0" u="none" strike="noStrike" kern="1200" baseline="0" dirty="0">
                <a:solidFill>
                  <a:schemeClr val="tx1"/>
                </a:solidFill>
                <a:latin typeface="+mn-lt"/>
                <a:ea typeface="+mn-ea"/>
                <a:cs typeface="+mn-cs"/>
              </a:rPr>
              <a:t>ACK.A.4. </a:t>
            </a:r>
            <a:r>
              <a:rPr kumimoji="1" lang="ja-JP" altLang="en-US" sz="1200" b="0" i="0" u="none" strike="noStrike" kern="1200" baseline="0" dirty="0">
                <a:solidFill>
                  <a:schemeClr val="tx1"/>
                </a:solidFill>
                <a:latin typeface="+mn-lt"/>
                <a:ea typeface="+mn-ea"/>
                <a:cs typeface="+mn-cs"/>
              </a:rPr>
              <a:t>伝送確認応答コード」は「</a:t>
            </a:r>
            <a:r>
              <a:rPr kumimoji="1" lang="en-US" altLang="ja-JP" sz="1200" b="0" i="0" u="none" strike="noStrike" kern="1200" baseline="0" dirty="0">
                <a:solidFill>
                  <a:schemeClr val="tx1"/>
                </a:solidFill>
                <a:latin typeface="+mn-lt"/>
                <a:ea typeface="+mn-ea"/>
                <a:cs typeface="+mn-cs"/>
              </a:rPr>
              <a:t>AE</a:t>
            </a:r>
            <a:r>
              <a:rPr kumimoji="1" lang="ja-JP" altLang="en-US" sz="1200" b="0" i="0" u="none" strike="noStrike" kern="1200" baseline="0" dirty="0">
                <a:solidFill>
                  <a:schemeClr val="tx1"/>
                </a:solidFill>
                <a:latin typeface="+mn-lt"/>
                <a:ea typeface="+mn-ea"/>
                <a:cs typeface="+mn-cs"/>
              </a:rPr>
              <a:t>」が記載されています。</a:t>
            </a:r>
          </a:p>
          <a:p>
            <a:endParaRPr kumimoji="1" lang="en-US" altLang="ja-JP" dirty="0"/>
          </a:p>
          <a:p>
            <a:r>
              <a:rPr kumimoji="1" lang="ja-JP" altLang="en-US" sz="1200" b="0" i="0" u="none" strike="noStrike" kern="1200" baseline="0" dirty="0">
                <a:solidFill>
                  <a:schemeClr val="tx1"/>
                </a:solidFill>
                <a:latin typeface="+mn-lt"/>
                <a:ea typeface="+mn-ea"/>
                <a:cs typeface="+mn-cs"/>
              </a:rPr>
              <a:t>バッチ報告実施時に、</a:t>
            </a:r>
            <a:r>
              <a:rPr kumimoji="1" lang="en-US" altLang="ja-JP" sz="1200" b="0" i="0" u="none" strike="noStrike" kern="1200" baseline="0" dirty="0">
                <a:solidFill>
                  <a:schemeClr val="tx1"/>
                </a:solidFill>
                <a:latin typeface="+mn-lt"/>
                <a:ea typeface="+mn-ea"/>
                <a:cs typeface="+mn-cs"/>
              </a:rPr>
              <a:t>ACK </a:t>
            </a:r>
            <a:r>
              <a:rPr kumimoji="1" lang="ja-JP" altLang="en-US" sz="1200" b="0" i="0" u="none" strike="noStrike" kern="1200" baseline="0" dirty="0">
                <a:solidFill>
                  <a:schemeClr val="tx1"/>
                </a:solidFill>
                <a:latin typeface="+mn-lt"/>
                <a:ea typeface="+mn-ea"/>
                <a:cs typeface="+mn-cs"/>
              </a:rPr>
              <a:t>メッセージ項目中「</a:t>
            </a:r>
            <a:r>
              <a:rPr kumimoji="1" lang="en-US" altLang="ja-JP" sz="1200" b="0" i="0" u="none" strike="noStrike" kern="1200" baseline="0" dirty="0">
                <a:solidFill>
                  <a:schemeClr val="tx1"/>
                </a:solidFill>
                <a:latin typeface="+mn-lt"/>
                <a:ea typeface="+mn-ea"/>
                <a:cs typeface="+mn-cs"/>
              </a:rPr>
              <a:t>ACK.A.4. </a:t>
            </a:r>
            <a:r>
              <a:rPr kumimoji="1" lang="ja-JP" altLang="en-US" sz="1200" b="0" i="0" u="none" strike="noStrike" kern="1200" baseline="0" dirty="0">
                <a:solidFill>
                  <a:schemeClr val="tx1"/>
                </a:solidFill>
                <a:latin typeface="+mn-lt"/>
                <a:ea typeface="+mn-ea"/>
                <a:cs typeface="+mn-cs"/>
              </a:rPr>
              <a:t>伝送確認応答コード」に「</a:t>
            </a:r>
            <a:r>
              <a:rPr kumimoji="1" lang="en-US" altLang="ja-JP" sz="1200" b="0" i="0" u="none" strike="noStrike" kern="1200" baseline="0" dirty="0">
                <a:solidFill>
                  <a:schemeClr val="tx1"/>
                </a:solidFill>
                <a:latin typeface="+mn-lt"/>
                <a:ea typeface="+mn-ea"/>
                <a:cs typeface="+mn-cs"/>
              </a:rPr>
              <a:t>AR</a:t>
            </a:r>
            <a:r>
              <a:rPr kumimoji="1" lang="ja-JP" altLang="en-US" sz="1200" b="0" i="0" u="none" strike="noStrike" kern="1200" baseline="0" dirty="0">
                <a:solidFill>
                  <a:schemeClr val="tx1"/>
                </a:solidFill>
                <a:latin typeface="+mn-lt"/>
                <a:ea typeface="+mn-ea"/>
                <a:cs typeface="+mn-cs"/>
              </a:rPr>
              <a:t>」が記載されている場合は、当該バッチ内の全ての症例について報告が受け付けられていないので、エラーがない個別症例であっても、再提出しなければなりません。</a:t>
            </a:r>
          </a:p>
          <a:p>
            <a:endParaRPr kumimoji="1" lang="ja-JP" altLang="en-US" dirty="0"/>
          </a:p>
        </p:txBody>
      </p:sp>
      <p:sp>
        <p:nvSpPr>
          <p:cNvPr id="4" name="ヘッダー プレースホルダー 3"/>
          <p:cNvSpPr>
            <a:spLocks noGrp="1"/>
          </p:cNvSpPr>
          <p:nvPr>
            <p:ph type="hdr" sz="quarter" idx="10"/>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1" lang="ja-JP" altLang="en-US" sz="1200" b="0" i="0" u="none" strike="noStrike" kern="1200" cap="none" spc="0" normalizeH="0" baseline="0" noProof="0">
              <a:ln>
                <a:noFill/>
              </a:ln>
              <a:solidFill>
                <a:prstClr val="black"/>
              </a:solidFill>
              <a:effectLst/>
              <a:uLnTx/>
              <a:uFillTx/>
              <a:latin typeface="Arial" charset="0"/>
              <a:ea typeface="ＭＳ Ｐゴシック" charset="-128"/>
              <a:cs typeface="+mn-cs"/>
            </a:endParaRPr>
          </a:p>
        </p:txBody>
      </p:sp>
      <p:sp>
        <p:nvSpPr>
          <p:cNvPr id="5" name="フッター プレースホルダー 4"/>
          <p:cNvSpPr>
            <a:spLocks noGrp="1"/>
          </p:cNvSpPr>
          <p:nvPr>
            <p:ph type="ftr" sz="quarter" idx="11"/>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1" lang="ja-JP" altLang="en-US" sz="1200" b="0" i="0" u="none" strike="noStrike" kern="1200" cap="none" spc="0" normalizeH="0" baseline="0" noProof="0">
              <a:ln>
                <a:noFill/>
              </a:ln>
              <a:solidFill>
                <a:prstClr val="black"/>
              </a:solidFill>
              <a:effectLst/>
              <a:uLnTx/>
              <a:uFillTx/>
              <a:latin typeface="Arial" charset="0"/>
              <a:ea typeface="ＭＳ Ｐゴシック" charset="-128"/>
              <a:cs typeface="+mn-cs"/>
            </a:endParaRPr>
          </a:p>
        </p:txBody>
      </p:sp>
      <p:sp>
        <p:nvSpPr>
          <p:cNvPr id="6" name="スライド番号プレースホルダー 5"/>
          <p:cNvSpPr>
            <a:spLocks noGrp="1"/>
          </p:cNvSpPr>
          <p:nvPr>
            <p:ph type="sldNum" sz="quarter" idx="12"/>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441F6FAE-65BE-4D8C-BB63-3FD82989AC96}" type="slidenum">
              <a:rPr kumimoji="1" lang="ja-JP" altLang="en-US" sz="1200" b="0" i="0" u="none" strike="noStrike" kern="1200" cap="none" spc="0" normalizeH="0" baseline="0" noProof="0" smtClean="0">
                <a:ln>
                  <a:noFill/>
                </a:ln>
                <a:solidFill>
                  <a:prstClr val="black"/>
                </a:solidFill>
                <a:effectLst/>
                <a:uLnTx/>
                <a:uFillTx/>
                <a:latin typeface="Arial" charset="0"/>
                <a:ea typeface="ＭＳ Ｐゴシック"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9</a:t>
            </a:fld>
            <a:endParaRPr kumimoji="1" lang="ja-JP" altLang="en-US" sz="1200" b="0" i="0" u="none" strike="noStrike" kern="1200" cap="none" spc="0" normalizeH="0" baseline="0" noProof="0">
              <a:ln>
                <a:noFill/>
              </a:ln>
              <a:solidFill>
                <a:prstClr val="black"/>
              </a:solidFill>
              <a:effectLst/>
              <a:uLnTx/>
              <a:uFillTx/>
              <a:latin typeface="Arial" charset="0"/>
              <a:ea typeface="ＭＳ Ｐゴシック" charset="-128"/>
              <a:cs typeface="+mn-cs"/>
            </a:endParaRPr>
          </a:p>
        </p:txBody>
      </p:sp>
    </p:spTree>
    <p:extLst>
      <p:ext uri="{BB962C8B-B14F-4D97-AF65-F5344CB8AC3E}">
        <p14:creationId xmlns:p14="http://schemas.microsoft.com/office/powerpoint/2010/main" val="5943882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685800" y="2130425"/>
            <a:ext cx="7772400" cy="1470025"/>
          </a:xfrm>
        </p:spPr>
        <p:txBody>
          <a:bodyPr/>
          <a:lstStyle/>
          <a:p>
            <a:r>
              <a:rPr lang="ja-JP" altLang="en-US"/>
              <a:t>マスター タイトルの書式設定</a:t>
            </a:r>
          </a:p>
        </p:txBody>
      </p:sp>
      <p:sp>
        <p:nvSpPr>
          <p:cNvPr id="3" name="サブタイトル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ja-JP" altLang="en-US"/>
              <a:t>マスター サブタイトルの書式設定</a:t>
            </a:r>
          </a:p>
        </p:txBody>
      </p:sp>
      <p:sp>
        <p:nvSpPr>
          <p:cNvPr id="4" name="日付プレースホルダ 3"/>
          <p:cNvSpPr>
            <a:spLocks noGrp="1"/>
          </p:cNvSpPr>
          <p:nvPr>
            <p:ph type="dt" sz="half" idx="10"/>
          </p:nvPr>
        </p:nvSpPr>
        <p:spPr/>
        <p:txBody>
          <a:bodyPr/>
          <a:lstStyle>
            <a:lvl1pPr>
              <a:defRPr/>
            </a:lvl1pPr>
          </a:lstStyle>
          <a:p>
            <a:pPr>
              <a:defRPr/>
            </a:pPr>
            <a:fld id="{59A34FDA-8B1C-4F6A-BDAB-573B18D99A53}" type="datetime1">
              <a:rPr lang="ja-JP" altLang="en-US" smtClean="0"/>
              <a:t>2024/3/28</a:t>
            </a:fld>
            <a:endParaRPr lang="ja-JP" altLang="en-US"/>
          </a:p>
        </p:txBody>
      </p:sp>
      <p:sp>
        <p:nvSpPr>
          <p:cNvPr id="5" name="フッター プレースホルダ 4"/>
          <p:cNvSpPr>
            <a:spLocks noGrp="1"/>
          </p:cNvSpPr>
          <p:nvPr>
            <p:ph type="ftr" sz="quarter" idx="11"/>
          </p:nvPr>
        </p:nvSpPr>
        <p:spPr/>
        <p:txBody>
          <a:bodyPr/>
          <a:lstStyle>
            <a:lvl1pPr>
              <a:defRPr/>
            </a:lvl1pPr>
          </a:lstStyle>
          <a:p>
            <a:pPr>
              <a:defRPr/>
            </a:pPr>
            <a:endParaRPr lang="ja-JP" altLang="en-US"/>
          </a:p>
        </p:txBody>
      </p:sp>
      <p:sp>
        <p:nvSpPr>
          <p:cNvPr id="6" name="スライド番号プレースホルダ 5"/>
          <p:cNvSpPr>
            <a:spLocks noGrp="1"/>
          </p:cNvSpPr>
          <p:nvPr>
            <p:ph type="sldNum" sz="quarter" idx="12"/>
          </p:nvPr>
        </p:nvSpPr>
        <p:spPr/>
        <p:txBody>
          <a:bodyPr/>
          <a:lstStyle>
            <a:lvl1pPr>
              <a:defRPr/>
            </a:lvl1pPr>
          </a:lstStyle>
          <a:p>
            <a:pPr>
              <a:defRPr/>
            </a:pPr>
            <a:fld id="{60AB0D31-B07B-4C49-A04B-063FB20BC757}" type="slidenum">
              <a:rPr lang="ja-JP" altLang="en-US"/>
              <a:pPr>
                <a:defRPr/>
              </a:pPr>
              <a:t>‹#›</a:t>
            </a:fld>
            <a:endParaRPr lang="ja-JP" altLang="en-US"/>
          </a:p>
        </p:txBody>
      </p:sp>
    </p:spTree>
    <p:extLst>
      <p:ext uri="{BB962C8B-B14F-4D97-AF65-F5344CB8AC3E}">
        <p14:creationId xmlns:p14="http://schemas.microsoft.com/office/powerpoint/2010/main" val="170620384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マスター タイトルの書式設定</a:t>
            </a:r>
          </a:p>
        </p:txBody>
      </p:sp>
      <p:sp>
        <p:nvSpPr>
          <p:cNvPr id="3" name="縦書きテキスト プレースホルダ 2"/>
          <p:cNvSpPr>
            <a:spLocks noGrp="1"/>
          </p:cNvSpPr>
          <p:nvPr>
            <p:ph type="body" orient="vert" idx="1"/>
          </p:nvPr>
        </p:nvSpPr>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日付プレースホルダ 3"/>
          <p:cNvSpPr>
            <a:spLocks noGrp="1"/>
          </p:cNvSpPr>
          <p:nvPr>
            <p:ph type="dt" sz="half" idx="10"/>
          </p:nvPr>
        </p:nvSpPr>
        <p:spPr/>
        <p:txBody>
          <a:bodyPr/>
          <a:lstStyle>
            <a:lvl1pPr>
              <a:defRPr/>
            </a:lvl1pPr>
          </a:lstStyle>
          <a:p>
            <a:pPr>
              <a:defRPr/>
            </a:pPr>
            <a:fld id="{F6705960-1DD5-41E5-B333-6B819BF998D3}" type="datetime1">
              <a:rPr lang="ja-JP" altLang="en-US" smtClean="0"/>
              <a:t>2024/3/28</a:t>
            </a:fld>
            <a:endParaRPr lang="ja-JP" altLang="en-US"/>
          </a:p>
        </p:txBody>
      </p:sp>
      <p:sp>
        <p:nvSpPr>
          <p:cNvPr id="5" name="フッター プレースホルダ 4"/>
          <p:cNvSpPr>
            <a:spLocks noGrp="1"/>
          </p:cNvSpPr>
          <p:nvPr>
            <p:ph type="ftr" sz="quarter" idx="11"/>
          </p:nvPr>
        </p:nvSpPr>
        <p:spPr/>
        <p:txBody>
          <a:bodyPr/>
          <a:lstStyle>
            <a:lvl1pPr>
              <a:defRPr/>
            </a:lvl1pPr>
          </a:lstStyle>
          <a:p>
            <a:pPr>
              <a:defRPr/>
            </a:pPr>
            <a:endParaRPr lang="ja-JP" altLang="en-US"/>
          </a:p>
        </p:txBody>
      </p:sp>
      <p:sp>
        <p:nvSpPr>
          <p:cNvPr id="6" name="スライド番号プレースホルダ 5"/>
          <p:cNvSpPr>
            <a:spLocks noGrp="1"/>
          </p:cNvSpPr>
          <p:nvPr>
            <p:ph type="sldNum" sz="quarter" idx="12"/>
          </p:nvPr>
        </p:nvSpPr>
        <p:spPr/>
        <p:txBody>
          <a:bodyPr/>
          <a:lstStyle>
            <a:lvl1pPr>
              <a:defRPr/>
            </a:lvl1pPr>
          </a:lstStyle>
          <a:p>
            <a:pPr>
              <a:defRPr/>
            </a:pPr>
            <a:fld id="{91224F5E-4948-4923-B863-7E89FABB9E72}" type="slidenum">
              <a:rPr lang="ja-JP" altLang="en-US"/>
              <a:pPr>
                <a:defRPr/>
              </a:pPr>
              <a:t>‹#›</a:t>
            </a:fld>
            <a:endParaRPr lang="ja-JP" altLang="en-US"/>
          </a:p>
        </p:txBody>
      </p:sp>
    </p:spTree>
    <p:extLst>
      <p:ext uri="{BB962C8B-B14F-4D97-AF65-F5344CB8AC3E}">
        <p14:creationId xmlns:p14="http://schemas.microsoft.com/office/powerpoint/2010/main" val="284829907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629400" y="274638"/>
            <a:ext cx="2057400" cy="5851525"/>
          </a:xfrm>
        </p:spPr>
        <p:txBody>
          <a:bodyPr vert="eaVert"/>
          <a:lstStyle/>
          <a:p>
            <a:r>
              <a:rPr lang="ja-JP" altLang="en-US"/>
              <a:t>マスター タイトルの書式設定</a:t>
            </a:r>
          </a:p>
        </p:txBody>
      </p:sp>
      <p:sp>
        <p:nvSpPr>
          <p:cNvPr id="3" name="縦書きテキスト プレースホルダ 2"/>
          <p:cNvSpPr>
            <a:spLocks noGrp="1"/>
          </p:cNvSpPr>
          <p:nvPr>
            <p:ph type="body" orient="vert" idx="1"/>
          </p:nvPr>
        </p:nvSpPr>
        <p:spPr>
          <a:xfrm>
            <a:off x="457200" y="274638"/>
            <a:ext cx="6019800" cy="5851525"/>
          </a:xfr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日付プレースホルダ 3"/>
          <p:cNvSpPr>
            <a:spLocks noGrp="1"/>
          </p:cNvSpPr>
          <p:nvPr>
            <p:ph type="dt" sz="half" idx="10"/>
          </p:nvPr>
        </p:nvSpPr>
        <p:spPr/>
        <p:txBody>
          <a:bodyPr/>
          <a:lstStyle>
            <a:lvl1pPr>
              <a:defRPr/>
            </a:lvl1pPr>
          </a:lstStyle>
          <a:p>
            <a:pPr>
              <a:defRPr/>
            </a:pPr>
            <a:fld id="{53F1293F-2FCC-4651-9925-57462EC2167D}" type="datetime1">
              <a:rPr lang="ja-JP" altLang="en-US" smtClean="0"/>
              <a:t>2024/3/28</a:t>
            </a:fld>
            <a:endParaRPr lang="ja-JP" altLang="en-US"/>
          </a:p>
        </p:txBody>
      </p:sp>
      <p:sp>
        <p:nvSpPr>
          <p:cNvPr id="5" name="フッター プレースホルダ 4"/>
          <p:cNvSpPr>
            <a:spLocks noGrp="1"/>
          </p:cNvSpPr>
          <p:nvPr>
            <p:ph type="ftr" sz="quarter" idx="11"/>
          </p:nvPr>
        </p:nvSpPr>
        <p:spPr/>
        <p:txBody>
          <a:bodyPr/>
          <a:lstStyle>
            <a:lvl1pPr>
              <a:defRPr/>
            </a:lvl1pPr>
          </a:lstStyle>
          <a:p>
            <a:pPr>
              <a:defRPr/>
            </a:pPr>
            <a:endParaRPr lang="ja-JP" altLang="en-US"/>
          </a:p>
        </p:txBody>
      </p:sp>
      <p:sp>
        <p:nvSpPr>
          <p:cNvPr id="6" name="スライド番号プレースホルダ 5"/>
          <p:cNvSpPr>
            <a:spLocks noGrp="1"/>
          </p:cNvSpPr>
          <p:nvPr>
            <p:ph type="sldNum" sz="quarter" idx="12"/>
          </p:nvPr>
        </p:nvSpPr>
        <p:spPr/>
        <p:txBody>
          <a:bodyPr/>
          <a:lstStyle>
            <a:lvl1pPr>
              <a:defRPr/>
            </a:lvl1pPr>
          </a:lstStyle>
          <a:p>
            <a:pPr>
              <a:defRPr/>
            </a:pPr>
            <a:fld id="{A4C27F2A-F398-4EB6-BC79-5843B425D94A}" type="slidenum">
              <a:rPr lang="ja-JP" altLang="en-US"/>
              <a:pPr>
                <a:defRPr/>
              </a:pPr>
              <a:t>‹#›</a:t>
            </a:fld>
            <a:endParaRPr lang="ja-JP" altLang="en-US"/>
          </a:p>
        </p:txBody>
      </p:sp>
    </p:spTree>
    <p:extLst>
      <p:ext uri="{BB962C8B-B14F-4D97-AF65-F5344CB8AC3E}">
        <p14:creationId xmlns:p14="http://schemas.microsoft.com/office/powerpoint/2010/main" val="279428185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cSld name="タイトル、テキスト、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4638"/>
            <a:ext cx="8229600" cy="1143000"/>
          </a:xfrm>
        </p:spPr>
        <p:txBody>
          <a:bodyPr/>
          <a:lstStyle/>
          <a:p>
            <a:r>
              <a:rPr lang="ja-JP" altLang="en-US"/>
              <a:t>マスター タイトルの書式設定</a:t>
            </a:r>
          </a:p>
        </p:txBody>
      </p:sp>
      <p:sp>
        <p:nvSpPr>
          <p:cNvPr id="3" name="テキスト プレースホルダー 2"/>
          <p:cNvSpPr>
            <a:spLocks noGrp="1"/>
          </p:cNvSpPr>
          <p:nvPr>
            <p:ph type="body" sz="half" idx="1"/>
          </p:nvPr>
        </p:nvSpPr>
        <p:spPr>
          <a:xfrm>
            <a:off x="457200" y="1600200"/>
            <a:ext cx="4038600" cy="4525963"/>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コンテンツ プレースホルダー 3"/>
          <p:cNvSpPr>
            <a:spLocks noGrp="1"/>
          </p:cNvSpPr>
          <p:nvPr>
            <p:ph sz="half" idx="2"/>
          </p:nvPr>
        </p:nvSpPr>
        <p:spPr>
          <a:xfrm>
            <a:off x="4648200" y="1600200"/>
            <a:ext cx="4038600" cy="4525963"/>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5" name="Date Placeholder 4"/>
          <p:cNvSpPr>
            <a:spLocks noGrp="1" noChangeArrowheads="1"/>
          </p:cNvSpPr>
          <p:nvPr>
            <p:ph type="dt" sz="half" idx="10"/>
          </p:nvPr>
        </p:nvSpPr>
        <p:spPr>
          <a:xfrm>
            <a:off x="457200" y="6245225"/>
            <a:ext cx="2133600" cy="476250"/>
          </a:xfrm>
          <a:prstGeom prst="rect">
            <a:avLst/>
          </a:prstGeom>
          <a:ln/>
        </p:spPr>
        <p:txBody>
          <a:bodyPr/>
          <a:lstStyle>
            <a:lvl1pPr>
              <a:defRPr/>
            </a:lvl1pPr>
          </a:lstStyle>
          <a:p>
            <a:pPr>
              <a:defRPr/>
            </a:pPr>
            <a:fld id="{C7F39A4E-44FE-40F9-B47A-C59D8A0C0CF1}" type="datetime1">
              <a:rPr lang="ja-JP" altLang="en-US" smtClean="0"/>
              <a:t>2024/3/28</a:t>
            </a:fld>
            <a:endParaRPr lang="en-US" altLang="ja-JP"/>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ja-JP"/>
          </a:p>
        </p:txBody>
      </p:sp>
      <p:sp>
        <p:nvSpPr>
          <p:cNvPr id="7" name="Rectangle 6"/>
          <p:cNvSpPr>
            <a:spLocks noGrp="1" noChangeArrowheads="1"/>
          </p:cNvSpPr>
          <p:nvPr>
            <p:ph type="sldNum" sz="quarter" idx="12"/>
          </p:nvPr>
        </p:nvSpPr>
        <p:spPr>
          <a:ln/>
        </p:spPr>
        <p:txBody>
          <a:bodyPr/>
          <a:lstStyle>
            <a:lvl1pPr>
              <a:defRPr/>
            </a:lvl1pPr>
          </a:lstStyle>
          <a:p>
            <a:pPr>
              <a:defRPr/>
            </a:pPr>
            <a:fld id="{E2D08C5D-EC66-4101-8D01-92E70D3AE11A}" type="slidenum">
              <a:rPr lang="en-US" altLang="ja-JP"/>
              <a:pPr>
                <a:defRPr/>
              </a:pPr>
              <a:t>‹#›</a:t>
            </a:fld>
            <a:endParaRPr lang="en-US" altLang="ja-JP"/>
          </a:p>
        </p:txBody>
      </p:sp>
    </p:spTree>
    <p:extLst>
      <p:ext uri="{BB962C8B-B14F-4D97-AF65-F5344CB8AC3E}">
        <p14:creationId xmlns:p14="http://schemas.microsoft.com/office/powerpoint/2010/main" val="66405439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fourObj">
  <p:cSld name="タイトルと 4 つのコンテンツ">
    <p:spTree>
      <p:nvGrpSpPr>
        <p:cNvPr id="1" name=""/>
        <p:cNvGrpSpPr/>
        <p:nvPr/>
      </p:nvGrpSpPr>
      <p:grpSpPr>
        <a:xfrm>
          <a:off x="0" y="0"/>
          <a:ext cx="0" cy="0"/>
          <a:chOff x="0" y="0"/>
          <a:chExt cx="0" cy="0"/>
        </a:xfrm>
      </p:grpSpPr>
      <p:sp>
        <p:nvSpPr>
          <p:cNvPr id="2" name="タイトル 1"/>
          <p:cNvSpPr>
            <a:spLocks noGrp="1"/>
          </p:cNvSpPr>
          <p:nvPr>
            <p:ph type="title" sz="quarter"/>
          </p:nvPr>
        </p:nvSpPr>
        <p:spPr>
          <a:xfrm>
            <a:off x="457200" y="274638"/>
            <a:ext cx="8229600" cy="1143000"/>
          </a:xfrm>
        </p:spPr>
        <p:txBody>
          <a:bodyPr/>
          <a:lstStyle/>
          <a:p>
            <a:r>
              <a:rPr lang="ja-JP" altLang="en-US"/>
              <a:t>マスタ タイトルの書式設定</a:t>
            </a:r>
          </a:p>
        </p:txBody>
      </p:sp>
      <p:sp>
        <p:nvSpPr>
          <p:cNvPr id="3" name="コンテンツ プレースホルダ 2"/>
          <p:cNvSpPr>
            <a:spLocks noGrp="1"/>
          </p:cNvSpPr>
          <p:nvPr>
            <p:ph sz="quarter" idx="1"/>
          </p:nvPr>
        </p:nvSpPr>
        <p:spPr>
          <a:xfrm>
            <a:off x="457200" y="1600200"/>
            <a:ext cx="4038600" cy="2185988"/>
          </a:xfrm>
        </p:spPr>
        <p:txBody>
          <a:body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コンテンツ プレースホルダ 3"/>
          <p:cNvSpPr>
            <a:spLocks noGrp="1"/>
          </p:cNvSpPr>
          <p:nvPr>
            <p:ph sz="quarter" idx="2"/>
          </p:nvPr>
        </p:nvSpPr>
        <p:spPr>
          <a:xfrm>
            <a:off x="4648200" y="1600200"/>
            <a:ext cx="4038600" cy="2185988"/>
          </a:xfrm>
        </p:spPr>
        <p:txBody>
          <a:body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5" name="コンテンツ プレースホルダ 4"/>
          <p:cNvSpPr>
            <a:spLocks noGrp="1"/>
          </p:cNvSpPr>
          <p:nvPr>
            <p:ph sz="quarter" idx="3"/>
          </p:nvPr>
        </p:nvSpPr>
        <p:spPr>
          <a:xfrm>
            <a:off x="457200" y="3938588"/>
            <a:ext cx="4038600" cy="2187575"/>
          </a:xfrm>
        </p:spPr>
        <p:txBody>
          <a:body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6" name="コンテンツ プレースホルダ 5"/>
          <p:cNvSpPr>
            <a:spLocks noGrp="1"/>
          </p:cNvSpPr>
          <p:nvPr>
            <p:ph sz="quarter" idx="4"/>
          </p:nvPr>
        </p:nvSpPr>
        <p:spPr>
          <a:xfrm>
            <a:off x="4648200" y="3938588"/>
            <a:ext cx="4038600" cy="2187575"/>
          </a:xfrm>
        </p:spPr>
        <p:txBody>
          <a:body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7" name="日付プレースホルダ 6"/>
          <p:cNvSpPr>
            <a:spLocks noGrp="1"/>
          </p:cNvSpPr>
          <p:nvPr>
            <p:ph type="dt" sz="half" idx="10"/>
          </p:nvPr>
        </p:nvSpPr>
        <p:spPr>
          <a:xfrm>
            <a:off x="457200" y="6245225"/>
            <a:ext cx="2133600" cy="476250"/>
          </a:xfrm>
        </p:spPr>
        <p:txBody>
          <a:bodyPr/>
          <a:lstStyle>
            <a:lvl1pPr>
              <a:defRPr/>
            </a:lvl1pPr>
          </a:lstStyle>
          <a:p>
            <a:pPr>
              <a:defRPr/>
            </a:pPr>
            <a:fld id="{1A87AE00-EF6B-4E07-BD39-E726050E3EB5}" type="datetime1">
              <a:rPr lang="ja-JP" altLang="en-US" smtClean="0"/>
              <a:t>2024/3/28</a:t>
            </a:fld>
            <a:endParaRPr lang="en-US" altLang="ja-JP"/>
          </a:p>
        </p:txBody>
      </p:sp>
      <p:sp>
        <p:nvSpPr>
          <p:cNvPr id="8" name="フッター プレースホルダ 7"/>
          <p:cNvSpPr>
            <a:spLocks noGrp="1"/>
          </p:cNvSpPr>
          <p:nvPr>
            <p:ph type="ftr" sz="quarter" idx="11"/>
          </p:nvPr>
        </p:nvSpPr>
        <p:spPr>
          <a:xfrm>
            <a:off x="3124200" y="6245225"/>
            <a:ext cx="2895600" cy="476250"/>
          </a:xfrm>
        </p:spPr>
        <p:txBody>
          <a:bodyPr/>
          <a:lstStyle>
            <a:lvl1pPr>
              <a:defRPr/>
            </a:lvl1pPr>
          </a:lstStyle>
          <a:p>
            <a:pPr>
              <a:defRPr/>
            </a:pPr>
            <a:endParaRPr lang="en-US" altLang="ja-JP"/>
          </a:p>
        </p:txBody>
      </p:sp>
      <p:sp>
        <p:nvSpPr>
          <p:cNvPr id="9" name="スライド番号プレースホルダ 8"/>
          <p:cNvSpPr>
            <a:spLocks noGrp="1"/>
          </p:cNvSpPr>
          <p:nvPr>
            <p:ph type="sldNum" sz="quarter" idx="12"/>
          </p:nvPr>
        </p:nvSpPr>
        <p:spPr>
          <a:xfrm>
            <a:off x="6553200" y="6245225"/>
            <a:ext cx="2133600" cy="476250"/>
          </a:xfrm>
        </p:spPr>
        <p:txBody>
          <a:bodyPr/>
          <a:lstStyle>
            <a:lvl1pPr>
              <a:defRPr/>
            </a:lvl1pPr>
          </a:lstStyle>
          <a:p>
            <a:fld id="{A90F1BB6-9894-4E47-995B-44B128015A5C}" type="slidenum">
              <a:rPr lang="en-US" altLang="ja-JP"/>
              <a:pPr/>
              <a:t>‹#›</a:t>
            </a:fld>
            <a:endParaRPr lang="en-US" altLang="ja-JP"/>
          </a:p>
        </p:txBody>
      </p:sp>
    </p:spTree>
    <p:extLst>
      <p:ext uri="{BB962C8B-B14F-4D97-AF65-F5344CB8AC3E}">
        <p14:creationId xmlns:p14="http://schemas.microsoft.com/office/powerpoint/2010/main" val="47152065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bl">
  <p:cSld name="タイトルと表">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4638"/>
            <a:ext cx="8229600" cy="1143000"/>
          </a:xfrm>
        </p:spPr>
        <p:txBody>
          <a:bodyPr/>
          <a:lstStyle/>
          <a:p>
            <a:r>
              <a:rPr lang="ja-JP" altLang="en-US"/>
              <a:t>マスタ タイトルの書式設定</a:t>
            </a:r>
          </a:p>
        </p:txBody>
      </p:sp>
      <p:sp>
        <p:nvSpPr>
          <p:cNvPr id="3" name="表プレースホルダ 2"/>
          <p:cNvSpPr>
            <a:spLocks noGrp="1"/>
          </p:cNvSpPr>
          <p:nvPr>
            <p:ph type="tbl" idx="1"/>
          </p:nvPr>
        </p:nvSpPr>
        <p:spPr>
          <a:xfrm>
            <a:off x="457200" y="1600200"/>
            <a:ext cx="8229600" cy="4525963"/>
          </a:xfrm>
        </p:spPr>
        <p:txBody>
          <a:bodyPr rtlCol="0">
            <a:normAutofit/>
          </a:bodyPr>
          <a:lstStyle/>
          <a:p>
            <a:pPr lvl="0"/>
            <a:endParaRPr lang="ja-JP" altLang="en-US" noProof="0"/>
          </a:p>
        </p:txBody>
      </p:sp>
      <p:sp>
        <p:nvSpPr>
          <p:cNvPr id="4" name="日付プレースホルダ 3"/>
          <p:cNvSpPr>
            <a:spLocks noGrp="1"/>
          </p:cNvSpPr>
          <p:nvPr>
            <p:ph type="dt" sz="half" idx="10"/>
          </p:nvPr>
        </p:nvSpPr>
        <p:spPr>
          <a:xfrm>
            <a:off x="457200" y="6245225"/>
            <a:ext cx="2133600" cy="476250"/>
          </a:xfrm>
        </p:spPr>
        <p:txBody>
          <a:bodyPr/>
          <a:lstStyle>
            <a:lvl1pPr>
              <a:defRPr/>
            </a:lvl1pPr>
          </a:lstStyle>
          <a:p>
            <a:pPr>
              <a:defRPr/>
            </a:pPr>
            <a:fld id="{DA552CAB-D0DC-4EF9-B561-0E936B6735AB}" type="datetime1">
              <a:rPr lang="ja-JP" altLang="en-US" smtClean="0"/>
              <a:t>2024/3/28</a:t>
            </a:fld>
            <a:endParaRPr lang="en-US" altLang="ja-JP"/>
          </a:p>
        </p:txBody>
      </p:sp>
      <p:sp>
        <p:nvSpPr>
          <p:cNvPr id="5" name="フッター プレースホルダ 4"/>
          <p:cNvSpPr>
            <a:spLocks noGrp="1"/>
          </p:cNvSpPr>
          <p:nvPr>
            <p:ph type="ftr" sz="quarter" idx="11"/>
          </p:nvPr>
        </p:nvSpPr>
        <p:spPr>
          <a:xfrm>
            <a:off x="3124200" y="6245225"/>
            <a:ext cx="2895600" cy="476250"/>
          </a:xfrm>
        </p:spPr>
        <p:txBody>
          <a:bodyPr/>
          <a:lstStyle>
            <a:lvl1pPr>
              <a:defRPr/>
            </a:lvl1pPr>
          </a:lstStyle>
          <a:p>
            <a:pPr>
              <a:defRPr/>
            </a:pPr>
            <a:endParaRPr lang="en-US" altLang="ja-JP"/>
          </a:p>
        </p:txBody>
      </p:sp>
      <p:sp>
        <p:nvSpPr>
          <p:cNvPr id="6" name="スライド番号プレースホルダ 5"/>
          <p:cNvSpPr>
            <a:spLocks noGrp="1"/>
          </p:cNvSpPr>
          <p:nvPr>
            <p:ph type="sldNum" sz="quarter" idx="12"/>
          </p:nvPr>
        </p:nvSpPr>
        <p:spPr>
          <a:xfrm>
            <a:off x="6553200" y="6245225"/>
            <a:ext cx="2133600" cy="476250"/>
          </a:xfrm>
        </p:spPr>
        <p:txBody>
          <a:bodyPr/>
          <a:lstStyle>
            <a:lvl1pPr>
              <a:defRPr/>
            </a:lvl1pPr>
          </a:lstStyle>
          <a:p>
            <a:fld id="{0CE2C93B-6C69-46D7-AF21-81D20E972F98}" type="slidenum">
              <a:rPr lang="en-US" altLang="ja-JP"/>
              <a:pPr/>
              <a:t>‹#›</a:t>
            </a:fld>
            <a:endParaRPr lang="en-US" altLang="ja-JP"/>
          </a:p>
        </p:txBody>
      </p:sp>
    </p:spTree>
    <p:extLst>
      <p:ext uri="{BB962C8B-B14F-4D97-AF65-F5344CB8AC3E}">
        <p14:creationId xmlns:p14="http://schemas.microsoft.com/office/powerpoint/2010/main" val="300351131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マスター タイトルの書式設定</a:t>
            </a:r>
          </a:p>
        </p:txBody>
      </p:sp>
      <p:sp>
        <p:nvSpPr>
          <p:cNvPr id="3" name="コンテンツ プレースホルダ 2"/>
          <p:cNvSpPr>
            <a:spLocks noGrp="1"/>
          </p:cNvSpPr>
          <p:nvPr>
            <p:ph idx="1"/>
          </p:nvPr>
        </p:nvSpPr>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日付プレースホルダ 3"/>
          <p:cNvSpPr>
            <a:spLocks noGrp="1"/>
          </p:cNvSpPr>
          <p:nvPr>
            <p:ph type="dt" sz="half" idx="10"/>
          </p:nvPr>
        </p:nvSpPr>
        <p:spPr/>
        <p:txBody>
          <a:bodyPr/>
          <a:lstStyle>
            <a:lvl1pPr>
              <a:defRPr/>
            </a:lvl1pPr>
          </a:lstStyle>
          <a:p>
            <a:pPr>
              <a:defRPr/>
            </a:pPr>
            <a:fld id="{A83A9CCB-0E54-4CEE-94C2-D9A470E07005}" type="datetime1">
              <a:rPr lang="ja-JP" altLang="en-US" smtClean="0"/>
              <a:t>2024/3/28</a:t>
            </a:fld>
            <a:endParaRPr lang="ja-JP" altLang="en-US"/>
          </a:p>
        </p:txBody>
      </p:sp>
      <p:sp>
        <p:nvSpPr>
          <p:cNvPr id="5" name="フッター プレースホルダ 4"/>
          <p:cNvSpPr>
            <a:spLocks noGrp="1"/>
          </p:cNvSpPr>
          <p:nvPr>
            <p:ph type="ftr" sz="quarter" idx="11"/>
          </p:nvPr>
        </p:nvSpPr>
        <p:spPr/>
        <p:txBody>
          <a:bodyPr/>
          <a:lstStyle>
            <a:lvl1pPr>
              <a:defRPr/>
            </a:lvl1pPr>
          </a:lstStyle>
          <a:p>
            <a:pPr>
              <a:defRPr/>
            </a:pPr>
            <a:endParaRPr lang="ja-JP" altLang="en-US"/>
          </a:p>
        </p:txBody>
      </p:sp>
      <p:sp>
        <p:nvSpPr>
          <p:cNvPr id="6" name="スライド番号プレースホルダ 5"/>
          <p:cNvSpPr>
            <a:spLocks noGrp="1"/>
          </p:cNvSpPr>
          <p:nvPr>
            <p:ph type="sldNum" sz="quarter" idx="12"/>
          </p:nvPr>
        </p:nvSpPr>
        <p:spPr/>
        <p:txBody>
          <a:bodyPr/>
          <a:lstStyle>
            <a:lvl1pPr>
              <a:defRPr/>
            </a:lvl1pPr>
          </a:lstStyle>
          <a:p>
            <a:pPr>
              <a:defRPr/>
            </a:pPr>
            <a:fld id="{41B56E46-C364-443B-A6EC-EF4639A1E9E4}" type="slidenum">
              <a:rPr lang="ja-JP" altLang="en-US"/>
              <a:pPr>
                <a:defRPr/>
              </a:pPr>
              <a:t>‹#›</a:t>
            </a:fld>
            <a:endParaRPr lang="ja-JP" altLang="en-US"/>
          </a:p>
        </p:txBody>
      </p:sp>
    </p:spTree>
    <p:extLst>
      <p:ext uri="{BB962C8B-B14F-4D97-AF65-F5344CB8AC3E}">
        <p14:creationId xmlns:p14="http://schemas.microsoft.com/office/powerpoint/2010/main" val="297171570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22313" y="4406900"/>
            <a:ext cx="7772400" cy="1362075"/>
          </a:xfrm>
        </p:spPr>
        <p:txBody>
          <a:bodyPr anchor="t"/>
          <a:lstStyle>
            <a:lvl1pPr algn="l">
              <a:defRPr sz="4000" b="1" cap="all"/>
            </a:lvl1pPr>
          </a:lstStyle>
          <a:p>
            <a:r>
              <a:rPr lang="ja-JP" altLang="en-US"/>
              <a:t>マスター タイトルの書式設定</a:t>
            </a:r>
          </a:p>
        </p:txBody>
      </p:sp>
      <p:sp>
        <p:nvSpPr>
          <p:cNvPr id="3" name="テキスト プレースホルダ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ja-JP" altLang="en-US"/>
              <a:t>マスター テキストの書式設定</a:t>
            </a:r>
          </a:p>
        </p:txBody>
      </p:sp>
      <p:sp>
        <p:nvSpPr>
          <p:cNvPr id="4" name="日付プレースホルダ 3"/>
          <p:cNvSpPr>
            <a:spLocks noGrp="1"/>
          </p:cNvSpPr>
          <p:nvPr>
            <p:ph type="dt" sz="half" idx="10"/>
          </p:nvPr>
        </p:nvSpPr>
        <p:spPr/>
        <p:txBody>
          <a:bodyPr/>
          <a:lstStyle>
            <a:lvl1pPr>
              <a:defRPr/>
            </a:lvl1pPr>
          </a:lstStyle>
          <a:p>
            <a:pPr>
              <a:defRPr/>
            </a:pPr>
            <a:fld id="{8E7CC4D2-5A34-42BD-BBD0-6472E68359C1}" type="datetime1">
              <a:rPr lang="ja-JP" altLang="en-US" smtClean="0"/>
              <a:t>2024/3/28</a:t>
            </a:fld>
            <a:endParaRPr lang="ja-JP" altLang="en-US"/>
          </a:p>
        </p:txBody>
      </p:sp>
      <p:sp>
        <p:nvSpPr>
          <p:cNvPr id="5" name="フッター プレースホルダ 4"/>
          <p:cNvSpPr>
            <a:spLocks noGrp="1"/>
          </p:cNvSpPr>
          <p:nvPr>
            <p:ph type="ftr" sz="quarter" idx="11"/>
          </p:nvPr>
        </p:nvSpPr>
        <p:spPr/>
        <p:txBody>
          <a:bodyPr/>
          <a:lstStyle>
            <a:lvl1pPr>
              <a:defRPr/>
            </a:lvl1pPr>
          </a:lstStyle>
          <a:p>
            <a:pPr>
              <a:defRPr/>
            </a:pPr>
            <a:endParaRPr lang="ja-JP" altLang="en-US"/>
          </a:p>
        </p:txBody>
      </p:sp>
      <p:sp>
        <p:nvSpPr>
          <p:cNvPr id="6" name="スライド番号プレースホルダ 5"/>
          <p:cNvSpPr>
            <a:spLocks noGrp="1"/>
          </p:cNvSpPr>
          <p:nvPr>
            <p:ph type="sldNum" sz="quarter" idx="12"/>
          </p:nvPr>
        </p:nvSpPr>
        <p:spPr/>
        <p:txBody>
          <a:bodyPr/>
          <a:lstStyle>
            <a:lvl1pPr>
              <a:defRPr/>
            </a:lvl1pPr>
          </a:lstStyle>
          <a:p>
            <a:pPr>
              <a:defRPr/>
            </a:pPr>
            <a:fld id="{98329EF4-7A9A-405E-A4C9-1492BD469187}" type="slidenum">
              <a:rPr lang="ja-JP" altLang="en-US"/>
              <a:pPr>
                <a:defRPr/>
              </a:pPr>
              <a:t>‹#›</a:t>
            </a:fld>
            <a:endParaRPr lang="ja-JP" altLang="en-US"/>
          </a:p>
        </p:txBody>
      </p:sp>
    </p:spTree>
    <p:extLst>
      <p:ext uri="{BB962C8B-B14F-4D97-AF65-F5344CB8AC3E}">
        <p14:creationId xmlns:p14="http://schemas.microsoft.com/office/powerpoint/2010/main" val="75662984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マスター タイトルの書式設定</a:t>
            </a:r>
          </a:p>
        </p:txBody>
      </p:sp>
      <p:sp>
        <p:nvSpPr>
          <p:cNvPr id="3" name="コンテンツ プレースホルダ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コンテンツ プレースホルダ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5" name="日付プレースホルダ 3"/>
          <p:cNvSpPr>
            <a:spLocks noGrp="1"/>
          </p:cNvSpPr>
          <p:nvPr>
            <p:ph type="dt" sz="half" idx="10"/>
          </p:nvPr>
        </p:nvSpPr>
        <p:spPr/>
        <p:txBody>
          <a:bodyPr/>
          <a:lstStyle>
            <a:lvl1pPr>
              <a:defRPr/>
            </a:lvl1pPr>
          </a:lstStyle>
          <a:p>
            <a:pPr>
              <a:defRPr/>
            </a:pPr>
            <a:fld id="{738E3E43-41D0-4163-A638-014C56A9D7CB}" type="datetime1">
              <a:rPr lang="ja-JP" altLang="en-US" smtClean="0"/>
              <a:t>2024/3/28</a:t>
            </a:fld>
            <a:endParaRPr lang="ja-JP" altLang="en-US"/>
          </a:p>
        </p:txBody>
      </p:sp>
      <p:sp>
        <p:nvSpPr>
          <p:cNvPr id="6" name="フッター プレースホルダ 4"/>
          <p:cNvSpPr>
            <a:spLocks noGrp="1"/>
          </p:cNvSpPr>
          <p:nvPr>
            <p:ph type="ftr" sz="quarter" idx="11"/>
          </p:nvPr>
        </p:nvSpPr>
        <p:spPr/>
        <p:txBody>
          <a:bodyPr/>
          <a:lstStyle>
            <a:lvl1pPr>
              <a:defRPr/>
            </a:lvl1pPr>
          </a:lstStyle>
          <a:p>
            <a:pPr>
              <a:defRPr/>
            </a:pPr>
            <a:endParaRPr lang="ja-JP" altLang="en-US"/>
          </a:p>
        </p:txBody>
      </p:sp>
      <p:sp>
        <p:nvSpPr>
          <p:cNvPr id="7" name="スライド番号プレースホルダ 5"/>
          <p:cNvSpPr>
            <a:spLocks noGrp="1"/>
          </p:cNvSpPr>
          <p:nvPr>
            <p:ph type="sldNum" sz="quarter" idx="12"/>
          </p:nvPr>
        </p:nvSpPr>
        <p:spPr/>
        <p:txBody>
          <a:bodyPr/>
          <a:lstStyle>
            <a:lvl1pPr>
              <a:defRPr/>
            </a:lvl1pPr>
          </a:lstStyle>
          <a:p>
            <a:pPr>
              <a:defRPr/>
            </a:pPr>
            <a:fld id="{C1C54FBB-ADC3-4742-881A-7B44A57BB59B}" type="slidenum">
              <a:rPr lang="ja-JP" altLang="en-US"/>
              <a:pPr>
                <a:defRPr/>
              </a:pPr>
              <a:t>‹#›</a:t>
            </a:fld>
            <a:endParaRPr lang="ja-JP" altLang="en-US"/>
          </a:p>
        </p:txBody>
      </p:sp>
    </p:spTree>
    <p:extLst>
      <p:ext uri="{BB962C8B-B14F-4D97-AF65-F5344CB8AC3E}">
        <p14:creationId xmlns:p14="http://schemas.microsoft.com/office/powerpoint/2010/main" val="52121749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lang="ja-JP" altLang="en-US"/>
              <a:t>マスター タイトルの書式設定</a:t>
            </a:r>
          </a:p>
        </p:txBody>
      </p:sp>
      <p:sp>
        <p:nvSpPr>
          <p:cNvPr id="3" name="テキスト プレースホルダ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4" name="コンテンツ プレースホルダ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5" name="テキスト プレースホルダ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6" name="コンテンツ プレースホルダ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7" name="日付プレースホルダ 3"/>
          <p:cNvSpPr>
            <a:spLocks noGrp="1"/>
          </p:cNvSpPr>
          <p:nvPr>
            <p:ph type="dt" sz="half" idx="10"/>
          </p:nvPr>
        </p:nvSpPr>
        <p:spPr/>
        <p:txBody>
          <a:bodyPr/>
          <a:lstStyle>
            <a:lvl1pPr>
              <a:defRPr/>
            </a:lvl1pPr>
          </a:lstStyle>
          <a:p>
            <a:pPr>
              <a:defRPr/>
            </a:pPr>
            <a:fld id="{6FC7F25A-1A23-4583-A5ED-55D614C64B45}" type="datetime1">
              <a:rPr lang="ja-JP" altLang="en-US" smtClean="0"/>
              <a:t>2024/3/28</a:t>
            </a:fld>
            <a:endParaRPr lang="ja-JP" altLang="en-US"/>
          </a:p>
        </p:txBody>
      </p:sp>
      <p:sp>
        <p:nvSpPr>
          <p:cNvPr id="8" name="フッター プレースホルダ 4"/>
          <p:cNvSpPr>
            <a:spLocks noGrp="1"/>
          </p:cNvSpPr>
          <p:nvPr>
            <p:ph type="ftr" sz="quarter" idx="11"/>
          </p:nvPr>
        </p:nvSpPr>
        <p:spPr/>
        <p:txBody>
          <a:bodyPr/>
          <a:lstStyle>
            <a:lvl1pPr>
              <a:defRPr/>
            </a:lvl1pPr>
          </a:lstStyle>
          <a:p>
            <a:pPr>
              <a:defRPr/>
            </a:pPr>
            <a:endParaRPr lang="ja-JP" altLang="en-US"/>
          </a:p>
        </p:txBody>
      </p:sp>
      <p:sp>
        <p:nvSpPr>
          <p:cNvPr id="9" name="スライド番号プレースホルダ 5"/>
          <p:cNvSpPr>
            <a:spLocks noGrp="1"/>
          </p:cNvSpPr>
          <p:nvPr>
            <p:ph type="sldNum" sz="quarter" idx="12"/>
          </p:nvPr>
        </p:nvSpPr>
        <p:spPr/>
        <p:txBody>
          <a:bodyPr/>
          <a:lstStyle>
            <a:lvl1pPr>
              <a:defRPr/>
            </a:lvl1pPr>
          </a:lstStyle>
          <a:p>
            <a:pPr>
              <a:defRPr/>
            </a:pPr>
            <a:fld id="{6A9F5386-AB3B-45D6-914C-950CAABE28BA}" type="slidenum">
              <a:rPr lang="ja-JP" altLang="en-US"/>
              <a:pPr>
                <a:defRPr/>
              </a:pPr>
              <a:t>‹#›</a:t>
            </a:fld>
            <a:endParaRPr lang="ja-JP" altLang="en-US"/>
          </a:p>
        </p:txBody>
      </p:sp>
    </p:spTree>
    <p:extLst>
      <p:ext uri="{BB962C8B-B14F-4D97-AF65-F5344CB8AC3E}">
        <p14:creationId xmlns:p14="http://schemas.microsoft.com/office/powerpoint/2010/main" val="171848468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マスター タイトルの書式設定</a:t>
            </a:r>
          </a:p>
        </p:txBody>
      </p:sp>
      <p:sp>
        <p:nvSpPr>
          <p:cNvPr id="3" name="日付プレースホルダ 3"/>
          <p:cNvSpPr>
            <a:spLocks noGrp="1"/>
          </p:cNvSpPr>
          <p:nvPr>
            <p:ph type="dt" sz="half" idx="10"/>
          </p:nvPr>
        </p:nvSpPr>
        <p:spPr/>
        <p:txBody>
          <a:bodyPr/>
          <a:lstStyle>
            <a:lvl1pPr>
              <a:defRPr/>
            </a:lvl1pPr>
          </a:lstStyle>
          <a:p>
            <a:pPr>
              <a:defRPr/>
            </a:pPr>
            <a:fld id="{0C2E9FF5-7F7F-4494-AA17-7BB92A42E8CF}" type="datetime1">
              <a:rPr lang="ja-JP" altLang="en-US" smtClean="0"/>
              <a:t>2024/3/28</a:t>
            </a:fld>
            <a:endParaRPr lang="ja-JP" altLang="en-US"/>
          </a:p>
        </p:txBody>
      </p:sp>
      <p:sp>
        <p:nvSpPr>
          <p:cNvPr id="4" name="フッター プレースホルダ 4"/>
          <p:cNvSpPr>
            <a:spLocks noGrp="1"/>
          </p:cNvSpPr>
          <p:nvPr>
            <p:ph type="ftr" sz="quarter" idx="11"/>
          </p:nvPr>
        </p:nvSpPr>
        <p:spPr/>
        <p:txBody>
          <a:bodyPr/>
          <a:lstStyle>
            <a:lvl1pPr>
              <a:defRPr/>
            </a:lvl1pPr>
          </a:lstStyle>
          <a:p>
            <a:pPr>
              <a:defRPr/>
            </a:pPr>
            <a:endParaRPr lang="ja-JP" altLang="en-US"/>
          </a:p>
        </p:txBody>
      </p:sp>
      <p:sp>
        <p:nvSpPr>
          <p:cNvPr id="5" name="スライド番号プレースホルダ 5"/>
          <p:cNvSpPr>
            <a:spLocks noGrp="1"/>
          </p:cNvSpPr>
          <p:nvPr>
            <p:ph type="sldNum" sz="quarter" idx="12"/>
          </p:nvPr>
        </p:nvSpPr>
        <p:spPr/>
        <p:txBody>
          <a:bodyPr/>
          <a:lstStyle>
            <a:lvl1pPr>
              <a:defRPr/>
            </a:lvl1pPr>
          </a:lstStyle>
          <a:p>
            <a:pPr>
              <a:defRPr/>
            </a:pPr>
            <a:fld id="{AE6FB307-9DC3-4954-A0C3-C19590EA2153}" type="slidenum">
              <a:rPr lang="ja-JP" altLang="en-US"/>
              <a:pPr>
                <a:defRPr/>
              </a:pPr>
              <a:t>‹#›</a:t>
            </a:fld>
            <a:endParaRPr lang="ja-JP" altLang="en-US"/>
          </a:p>
        </p:txBody>
      </p:sp>
    </p:spTree>
    <p:extLst>
      <p:ext uri="{BB962C8B-B14F-4D97-AF65-F5344CB8AC3E}">
        <p14:creationId xmlns:p14="http://schemas.microsoft.com/office/powerpoint/2010/main" val="58391035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 3"/>
          <p:cNvSpPr>
            <a:spLocks noGrp="1"/>
          </p:cNvSpPr>
          <p:nvPr>
            <p:ph type="dt" sz="half" idx="10"/>
          </p:nvPr>
        </p:nvSpPr>
        <p:spPr/>
        <p:txBody>
          <a:bodyPr/>
          <a:lstStyle>
            <a:lvl1pPr>
              <a:defRPr/>
            </a:lvl1pPr>
          </a:lstStyle>
          <a:p>
            <a:pPr>
              <a:defRPr/>
            </a:pPr>
            <a:fld id="{E4075C94-9BD5-46B1-95DE-E05C4A21C0C3}" type="datetime1">
              <a:rPr lang="ja-JP" altLang="en-US" smtClean="0"/>
              <a:t>2024/3/28</a:t>
            </a:fld>
            <a:endParaRPr lang="ja-JP" altLang="en-US"/>
          </a:p>
        </p:txBody>
      </p:sp>
      <p:sp>
        <p:nvSpPr>
          <p:cNvPr id="3" name="フッター プレースホルダ 4"/>
          <p:cNvSpPr>
            <a:spLocks noGrp="1"/>
          </p:cNvSpPr>
          <p:nvPr>
            <p:ph type="ftr" sz="quarter" idx="11"/>
          </p:nvPr>
        </p:nvSpPr>
        <p:spPr/>
        <p:txBody>
          <a:bodyPr/>
          <a:lstStyle>
            <a:lvl1pPr>
              <a:defRPr/>
            </a:lvl1pPr>
          </a:lstStyle>
          <a:p>
            <a:pPr>
              <a:defRPr/>
            </a:pPr>
            <a:endParaRPr lang="ja-JP" altLang="en-US"/>
          </a:p>
        </p:txBody>
      </p:sp>
      <p:sp>
        <p:nvSpPr>
          <p:cNvPr id="4" name="スライド番号プレースホルダ 5"/>
          <p:cNvSpPr>
            <a:spLocks noGrp="1"/>
          </p:cNvSpPr>
          <p:nvPr>
            <p:ph type="sldNum" sz="quarter" idx="12"/>
          </p:nvPr>
        </p:nvSpPr>
        <p:spPr/>
        <p:txBody>
          <a:bodyPr/>
          <a:lstStyle>
            <a:lvl1pPr>
              <a:defRPr/>
            </a:lvl1pPr>
          </a:lstStyle>
          <a:p>
            <a:pPr>
              <a:defRPr/>
            </a:pPr>
            <a:fld id="{3ED25924-6009-43B8-8165-39C7DD87BF7F}" type="slidenum">
              <a:rPr lang="ja-JP" altLang="en-US"/>
              <a:pPr>
                <a:defRPr/>
              </a:pPr>
              <a:t>‹#›</a:t>
            </a:fld>
            <a:endParaRPr lang="ja-JP" altLang="en-US"/>
          </a:p>
        </p:txBody>
      </p:sp>
    </p:spTree>
    <p:extLst>
      <p:ext uri="{BB962C8B-B14F-4D97-AF65-F5344CB8AC3E}">
        <p14:creationId xmlns:p14="http://schemas.microsoft.com/office/powerpoint/2010/main" val="210152304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3050"/>
            <a:ext cx="3008313" cy="1162050"/>
          </a:xfrm>
        </p:spPr>
        <p:txBody>
          <a:bodyPr anchor="b"/>
          <a:lstStyle>
            <a:lvl1pPr algn="l">
              <a:defRPr sz="2000" b="1"/>
            </a:lvl1pPr>
          </a:lstStyle>
          <a:p>
            <a:r>
              <a:rPr lang="ja-JP" altLang="en-US"/>
              <a:t>マスター タイトルの書式設定</a:t>
            </a:r>
          </a:p>
        </p:txBody>
      </p:sp>
      <p:sp>
        <p:nvSpPr>
          <p:cNvPr id="3" name="コンテンツ プレースホルダ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テキスト プレースホルダ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マスター テキストの書式設定</a:t>
            </a:r>
          </a:p>
        </p:txBody>
      </p:sp>
      <p:sp>
        <p:nvSpPr>
          <p:cNvPr id="5" name="日付プレースホルダ 3"/>
          <p:cNvSpPr>
            <a:spLocks noGrp="1"/>
          </p:cNvSpPr>
          <p:nvPr>
            <p:ph type="dt" sz="half" idx="10"/>
          </p:nvPr>
        </p:nvSpPr>
        <p:spPr/>
        <p:txBody>
          <a:bodyPr/>
          <a:lstStyle>
            <a:lvl1pPr>
              <a:defRPr/>
            </a:lvl1pPr>
          </a:lstStyle>
          <a:p>
            <a:pPr>
              <a:defRPr/>
            </a:pPr>
            <a:fld id="{F3E4DA64-72CE-4773-969A-95A250B26C25}" type="datetime1">
              <a:rPr lang="ja-JP" altLang="en-US" smtClean="0"/>
              <a:t>2024/3/28</a:t>
            </a:fld>
            <a:endParaRPr lang="ja-JP" altLang="en-US"/>
          </a:p>
        </p:txBody>
      </p:sp>
      <p:sp>
        <p:nvSpPr>
          <p:cNvPr id="6" name="フッター プレースホルダ 4"/>
          <p:cNvSpPr>
            <a:spLocks noGrp="1"/>
          </p:cNvSpPr>
          <p:nvPr>
            <p:ph type="ftr" sz="quarter" idx="11"/>
          </p:nvPr>
        </p:nvSpPr>
        <p:spPr/>
        <p:txBody>
          <a:bodyPr/>
          <a:lstStyle>
            <a:lvl1pPr>
              <a:defRPr/>
            </a:lvl1pPr>
          </a:lstStyle>
          <a:p>
            <a:pPr>
              <a:defRPr/>
            </a:pPr>
            <a:endParaRPr lang="ja-JP" altLang="en-US"/>
          </a:p>
        </p:txBody>
      </p:sp>
      <p:sp>
        <p:nvSpPr>
          <p:cNvPr id="7" name="スライド番号プレースホルダ 5"/>
          <p:cNvSpPr>
            <a:spLocks noGrp="1"/>
          </p:cNvSpPr>
          <p:nvPr>
            <p:ph type="sldNum" sz="quarter" idx="12"/>
          </p:nvPr>
        </p:nvSpPr>
        <p:spPr/>
        <p:txBody>
          <a:bodyPr/>
          <a:lstStyle>
            <a:lvl1pPr>
              <a:defRPr/>
            </a:lvl1pPr>
          </a:lstStyle>
          <a:p>
            <a:pPr>
              <a:defRPr/>
            </a:pPr>
            <a:fld id="{845559D2-3347-4AB8-8DE4-11F0383003A0}" type="slidenum">
              <a:rPr lang="ja-JP" altLang="en-US"/>
              <a:pPr>
                <a:defRPr/>
              </a:pPr>
              <a:t>‹#›</a:t>
            </a:fld>
            <a:endParaRPr lang="ja-JP" altLang="en-US"/>
          </a:p>
        </p:txBody>
      </p:sp>
    </p:spTree>
    <p:extLst>
      <p:ext uri="{BB962C8B-B14F-4D97-AF65-F5344CB8AC3E}">
        <p14:creationId xmlns:p14="http://schemas.microsoft.com/office/powerpoint/2010/main" val="415333258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288" y="4800600"/>
            <a:ext cx="5486400" cy="566738"/>
          </a:xfrm>
        </p:spPr>
        <p:txBody>
          <a:bodyPr anchor="b"/>
          <a:lstStyle>
            <a:lvl1pPr algn="l">
              <a:defRPr sz="2000" b="1"/>
            </a:lvl1pPr>
          </a:lstStyle>
          <a:p>
            <a:r>
              <a:rPr lang="ja-JP" altLang="en-US"/>
              <a:t>マスター タイトルの書式設定</a:t>
            </a:r>
          </a:p>
        </p:txBody>
      </p:sp>
      <p:sp>
        <p:nvSpPr>
          <p:cNvPr id="3" name="図プレースホルダ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ja-JP" altLang="en-US" noProof="0"/>
              <a:t>アイコンをクリックして図を追加</a:t>
            </a:r>
          </a:p>
        </p:txBody>
      </p:sp>
      <p:sp>
        <p:nvSpPr>
          <p:cNvPr id="4" name="テキスト プレースホルダ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マスター テキストの書式設定</a:t>
            </a:r>
          </a:p>
        </p:txBody>
      </p:sp>
      <p:sp>
        <p:nvSpPr>
          <p:cNvPr id="5" name="日付プレースホルダ 3"/>
          <p:cNvSpPr>
            <a:spLocks noGrp="1"/>
          </p:cNvSpPr>
          <p:nvPr>
            <p:ph type="dt" sz="half" idx="10"/>
          </p:nvPr>
        </p:nvSpPr>
        <p:spPr/>
        <p:txBody>
          <a:bodyPr/>
          <a:lstStyle>
            <a:lvl1pPr>
              <a:defRPr/>
            </a:lvl1pPr>
          </a:lstStyle>
          <a:p>
            <a:pPr>
              <a:defRPr/>
            </a:pPr>
            <a:fld id="{1378C792-DD58-414D-8620-78A037C2CF4E}" type="datetime1">
              <a:rPr lang="ja-JP" altLang="en-US" smtClean="0"/>
              <a:t>2024/3/28</a:t>
            </a:fld>
            <a:endParaRPr lang="ja-JP" altLang="en-US"/>
          </a:p>
        </p:txBody>
      </p:sp>
      <p:sp>
        <p:nvSpPr>
          <p:cNvPr id="6" name="フッター プレースホルダ 4"/>
          <p:cNvSpPr>
            <a:spLocks noGrp="1"/>
          </p:cNvSpPr>
          <p:nvPr>
            <p:ph type="ftr" sz="quarter" idx="11"/>
          </p:nvPr>
        </p:nvSpPr>
        <p:spPr/>
        <p:txBody>
          <a:bodyPr/>
          <a:lstStyle>
            <a:lvl1pPr>
              <a:defRPr/>
            </a:lvl1pPr>
          </a:lstStyle>
          <a:p>
            <a:pPr>
              <a:defRPr/>
            </a:pPr>
            <a:endParaRPr lang="ja-JP" altLang="en-US"/>
          </a:p>
        </p:txBody>
      </p:sp>
      <p:sp>
        <p:nvSpPr>
          <p:cNvPr id="7" name="スライド番号プレースホルダ 5"/>
          <p:cNvSpPr>
            <a:spLocks noGrp="1"/>
          </p:cNvSpPr>
          <p:nvPr>
            <p:ph type="sldNum" sz="quarter" idx="12"/>
          </p:nvPr>
        </p:nvSpPr>
        <p:spPr/>
        <p:txBody>
          <a:bodyPr/>
          <a:lstStyle>
            <a:lvl1pPr>
              <a:defRPr/>
            </a:lvl1pPr>
          </a:lstStyle>
          <a:p>
            <a:pPr>
              <a:defRPr/>
            </a:pPr>
            <a:fld id="{4EF6C758-45A8-496A-A216-405745395B10}" type="slidenum">
              <a:rPr lang="ja-JP" altLang="en-US"/>
              <a:pPr>
                <a:defRPr/>
              </a:pPr>
              <a:t>‹#›</a:t>
            </a:fld>
            <a:endParaRPr lang="ja-JP" altLang="en-US"/>
          </a:p>
        </p:txBody>
      </p:sp>
    </p:spTree>
    <p:extLst>
      <p:ext uri="{BB962C8B-B14F-4D97-AF65-F5344CB8AC3E}">
        <p14:creationId xmlns:p14="http://schemas.microsoft.com/office/powerpoint/2010/main" val="91872852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タイトル プレースホルダ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ja-JP" altLang="en-US"/>
              <a:t>マスタ タイトルの書式設定</a:t>
            </a:r>
          </a:p>
        </p:txBody>
      </p:sp>
      <p:sp>
        <p:nvSpPr>
          <p:cNvPr id="1027" name="テキスト プレースホルダ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日付プレースホルダ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smtClean="0">
                <a:solidFill>
                  <a:schemeClr val="tx1">
                    <a:tint val="75000"/>
                  </a:schemeClr>
                </a:solidFill>
                <a:latin typeface="+mn-lt"/>
                <a:ea typeface="+mn-ea"/>
              </a:defRPr>
            </a:lvl1pPr>
          </a:lstStyle>
          <a:p>
            <a:pPr>
              <a:defRPr/>
            </a:pPr>
            <a:fld id="{8943226E-16A1-4A1F-97DE-5B14262560D4}" type="datetime1">
              <a:rPr lang="ja-JP" altLang="en-US" smtClean="0"/>
              <a:t>2024/3/28</a:t>
            </a:fld>
            <a:endParaRPr lang="ja-JP" altLang="en-US"/>
          </a:p>
        </p:txBody>
      </p:sp>
      <p:sp>
        <p:nvSpPr>
          <p:cNvPr id="5" name="フッター プレースホルダ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smtClean="0">
                <a:solidFill>
                  <a:schemeClr val="tx1">
                    <a:tint val="75000"/>
                  </a:schemeClr>
                </a:solidFill>
                <a:latin typeface="+mn-lt"/>
                <a:ea typeface="+mn-ea"/>
              </a:defRPr>
            </a:lvl1pPr>
          </a:lstStyle>
          <a:p>
            <a:pPr>
              <a:defRPr/>
            </a:pPr>
            <a:endParaRPr lang="ja-JP" altLang="en-US"/>
          </a:p>
        </p:txBody>
      </p:sp>
      <p:sp>
        <p:nvSpPr>
          <p:cNvPr id="6" name="スライド番号プレースホルダ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smtClean="0">
                <a:solidFill>
                  <a:schemeClr val="tx1">
                    <a:tint val="75000"/>
                  </a:schemeClr>
                </a:solidFill>
                <a:latin typeface="+mn-lt"/>
                <a:ea typeface="+mn-ea"/>
              </a:defRPr>
            </a:lvl1pPr>
          </a:lstStyle>
          <a:p>
            <a:pPr>
              <a:defRPr/>
            </a:pPr>
            <a:fld id="{E3AD2A60-D061-49CE-B953-8B029B9B1413}" type="slidenum">
              <a:rPr lang="ja-JP" altLang="en-US"/>
              <a:pPr>
                <a:defRPr/>
              </a:pPr>
              <a:t>‹#›</a:t>
            </a:fld>
            <a:endParaRPr lang="ja-JP"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Lst>
  <p:hf hdr="0" ftr="0" dt="0"/>
  <p:txStyles>
    <p:titleStyle>
      <a:lvl1pPr algn="ctr" rtl="0" eaLnBrk="1" fontAlgn="base" hangingPunct="1">
        <a:spcBef>
          <a:spcPct val="0"/>
        </a:spcBef>
        <a:spcAft>
          <a:spcPct val="0"/>
        </a:spcAft>
        <a:defRPr kumimoji="1" sz="4400" kern="1200">
          <a:solidFill>
            <a:schemeClr val="tx1"/>
          </a:solidFill>
          <a:latin typeface="+mj-lt"/>
          <a:ea typeface="+mj-ea"/>
          <a:cs typeface="+mj-cs"/>
        </a:defRPr>
      </a:lvl1pPr>
      <a:lvl2pPr algn="ctr" rtl="0" eaLnBrk="1" fontAlgn="base" hangingPunct="1">
        <a:spcBef>
          <a:spcPct val="0"/>
        </a:spcBef>
        <a:spcAft>
          <a:spcPct val="0"/>
        </a:spcAft>
        <a:defRPr kumimoji="1" sz="4400">
          <a:solidFill>
            <a:schemeClr val="tx1"/>
          </a:solidFill>
          <a:latin typeface="Calibri" pitchFamily="34" charset="0"/>
          <a:ea typeface="ＭＳ Ｐゴシック" charset="-128"/>
        </a:defRPr>
      </a:lvl2pPr>
      <a:lvl3pPr algn="ctr" rtl="0" eaLnBrk="1" fontAlgn="base" hangingPunct="1">
        <a:spcBef>
          <a:spcPct val="0"/>
        </a:spcBef>
        <a:spcAft>
          <a:spcPct val="0"/>
        </a:spcAft>
        <a:defRPr kumimoji="1" sz="4400">
          <a:solidFill>
            <a:schemeClr val="tx1"/>
          </a:solidFill>
          <a:latin typeface="Calibri" pitchFamily="34" charset="0"/>
          <a:ea typeface="ＭＳ Ｐゴシック" charset="-128"/>
        </a:defRPr>
      </a:lvl3pPr>
      <a:lvl4pPr algn="ctr" rtl="0" eaLnBrk="1" fontAlgn="base" hangingPunct="1">
        <a:spcBef>
          <a:spcPct val="0"/>
        </a:spcBef>
        <a:spcAft>
          <a:spcPct val="0"/>
        </a:spcAft>
        <a:defRPr kumimoji="1" sz="4400">
          <a:solidFill>
            <a:schemeClr val="tx1"/>
          </a:solidFill>
          <a:latin typeface="Calibri" pitchFamily="34" charset="0"/>
          <a:ea typeface="ＭＳ Ｐゴシック" charset="-128"/>
        </a:defRPr>
      </a:lvl4pPr>
      <a:lvl5pPr algn="ctr" rtl="0" eaLnBrk="1" fontAlgn="base" hangingPunct="1">
        <a:spcBef>
          <a:spcPct val="0"/>
        </a:spcBef>
        <a:spcAft>
          <a:spcPct val="0"/>
        </a:spcAft>
        <a:defRPr kumimoji="1" sz="4400">
          <a:solidFill>
            <a:schemeClr val="tx1"/>
          </a:solidFill>
          <a:latin typeface="Calibri" pitchFamily="34" charset="0"/>
          <a:ea typeface="ＭＳ Ｐゴシック" charset="-128"/>
        </a:defRPr>
      </a:lvl5pPr>
      <a:lvl6pPr marL="457200" algn="ctr" rtl="0" eaLnBrk="1" fontAlgn="base" hangingPunct="1">
        <a:spcBef>
          <a:spcPct val="0"/>
        </a:spcBef>
        <a:spcAft>
          <a:spcPct val="0"/>
        </a:spcAft>
        <a:defRPr kumimoji="1" sz="4400">
          <a:solidFill>
            <a:schemeClr val="tx1"/>
          </a:solidFill>
          <a:latin typeface="Calibri" pitchFamily="34" charset="0"/>
          <a:ea typeface="ＭＳ Ｐゴシック" charset="-128"/>
        </a:defRPr>
      </a:lvl6pPr>
      <a:lvl7pPr marL="914400" algn="ctr" rtl="0" eaLnBrk="1" fontAlgn="base" hangingPunct="1">
        <a:spcBef>
          <a:spcPct val="0"/>
        </a:spcBef>
        <a:spcAft>
          <a:spcPct val="0"/>
        </a:spcAft>
        <a:defRPr kumimoji="1" sz="4400">
          <a:solidFill>
            <a:schemeClr val="tx1"/>
          </a:solidFill>
          <a:latin typeface="Calibri" pitchFamily="34" charset="0"/>
          <a:ea typeface="ＭＳ Ｐゴシック" charset="-128"/>
        </a:defRPr>
      </a:lvl7pPr>
      <a:lvl8pPr marL="1371600" algn="ctr" rtl="0" eaLnBrk="1" fontAlgn="base" hangingPunct="1">
        <a:spcBef>
          <a:spcPct val="0"/>
        </a:spcBef>
        <a:spcAft>
          <a:spcPct val="0"/>
        </a:spcAft>
        <a:defRPr kumimoji="1" sz="4400">
          <a:solidFill>
            <a:schemeClr val="tx1"/>
          </a:solidFill>
          <a:latin typeface="Calibri" pitchFamily="34" charset="0"/>
          <a:ea typeface="ＭＳ Ｐゴシック" charset="-128"/>
        </a:defRPr>
      </a:lvl8pPr>
      <a:lvl9pPr marL="1828800" algn="ctr" rtl="0" eaLnBrk="1" fontAlgn="base" hangingPunct="1">
        <a:spcBef>
          <a:spcPct val="0"/>
        </a:spcBef>
        <a:spcAft>
          <a:spcPct val="0"/>
        </a:spcAft>
        <a:defRPr kumimoji="1" sz="4400">
          <a:solidFill>
            <a:schemeClr val="tx1"/>
          </a:solidFill>
          <a:latin typeface="Calibri" pitchFamily="34" charset="0"/>
          <a:ea typeface="ＭＳ Ｐゴシック" charset="-128"/>
        </a:defRPr>
      </a:lvl9pPr>
    </p:titleStyle>
    <p:bodyStyle>
      <a:lvl1pPr marL="342900" indent="-342900" algn="l" rtl="0" eaLnBrk="1" fontAlgn="base" hangingPunct="1">
        <a:spcBef>
          <a:spcPct val="20000"/>
        </a:spcBef>
        <a:spcAft>
          <a:spcPct val="0"/>
        </a:spcAft>
        <a:buFont typeface="Arial" charset="0"/>
        <a:buChar char="•"/>
        <a:defRPr kumimoji="1" sz="3200" kern="1200">
          <a:solidFill>
            <a:schemeClr val="tx1"/>
          </a:solidFill>
          <a:latin typeface="+mn-lt"/>
          <a:ea typeface="+mn-ea"/>
          <a:cs typeface="+mn-cs"/>
        </a:defRPr>
      </a:lvl1pPr>
      <a:lvl2pPr marL="742950" indent="-285750" algn="l" rtl="0" eaLnBrk="1" fontAlgn="base" hangingPunct="1">
        <a:spcBef>
          <a:spcPct val="20000"/>
        </a:spcBef>
        <a:spcAft>
          <a:spcPct val="0"/>
        </a:spcAft>
        <a:buFont typeface="Arial" charset="0"/>
        <a:buChar char="–"/>
        <a:defRPr kumimoji="1" sz="2800" kern="1200">
          <a:solidFill>
            <a:schemeClr val="tx1"/>
          </a:solidFill>
          <a:latin typeface="+mn-lt"/>
          <a:ea typeface="+mn-ea"/>
          <a:cs typeface="+mn-cs"/>
        </a:defRPr>
      </a:lvl2pPr>
      <a:lvl3pPr marL="1143000" indent="-228600" algn="l" rtl="0" eaLnBrk="1" fontAlgn="base" hangingPunct="1">
        <a:spcBef>
          <a:spcPct val="20000"/>
        </a:spcBef>
        <a:spcAft>
          <a:spcPct val="0"/>
        </a:spcAft>
        <a:buFont typeface="Arial" charset="0"/>
        <a:buChar char="•"/>
        <a:defRPr kumimoji="1" sz="2400" kern="1200">
          <a:solidFill>
            <a:schemeClr val="tx1"/>
          </a:solidFill>
          <a:latin typeface="+mn-lt"/>
          <a:ea typeface="+mn-ea"/>
          <a:cs typeface="+mn-cs"/>
        </a:defRPr>
      </a:lvl3pPr>
      <a:lvl4pPr marL="1600200" indent="-228600" algn="l" rtl="0" eaLnBrk="1" fontAlgn="base" hangingPunct="1">
        <a:spcBef>
          <a:spcPct val="20000"/>
        </a:spcBef>
        <a:spcAft>
          <a:spcPct val="0"/>
        </a:spcAft>
        <a:buFont typeface="Arial" charset="0"/>
        <a:buChar char="–"/>
        <a:defRPr kumimoji="1" sz="2000" kern="1200">
          <a:solidFill>
            <a:schemeClr val="tx1"/>
          </a:solidFill>
          <a:latin typeface="+mn-lt"/>
          <a:ea typeface="+mn-ea"/>
          <a:cs typeface="+mn-cs"/>
        </a:defRPr>
      </a:lvl4pPr>
      <a:lvl5pPr marL="2057400" indent="-228600" algn="l" rtl="0" eaLnBrk="1" fontAlgn="base" hangingPunct="1">
        <a:spcBef>
          <a:spcPct val="20000"/>
        </a:spcBef>
        <a:spcAft>
          <a:spcPct val="0"/>
        </a:spcAft>
        <a:buFont typeface="Arial"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2.xml"/><Relationship Id="rId1" Type="http://schemas.openxmlformats.org/officeDocument/2006/relationships/slideLayout" Target="../slideLayouts/slideLayout7.xml"/><Relationship Id="rId5" Type="http://schemas.openxmlformats.org/officeDocument/2006/relationships/image" Target="../media/image5.png"/><Relationship Id="rId4" Type="http://schemas.openxmlformats.org/officeDocument/2006/relationships/image" Target="../media/image4.jpeg"/></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26.xml"/><Relationship Id="rId1" Type="http://schemas.openxmlformats.org/officeDocument/2006/relationships/slideLayout" Target="../slideLayouts/slideLayout2.xml"/><Relationship Id="rId5" Type="http://schemas.openxmlformats.org/officeDocument/2006/relationships/image" Target="../media/image8.jpeg"/><Relationship Id="rId4" Type="http://schemas.openxmlformats.org/officeDocument/2006/relationships/image" Target="../media/image7.jpeg"/></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33.xml"/><Relationship Id="rId1" Type="http://schemas.openxmlformats.org/officeDocument/2006/relationships/slideLayout" Target="../slideLayouts/slideLayout2.xml"/><Relationship Id="rId4" Type="http://schemas.openxmlformats.org/officeDocument/2006/relationships/image" Target="../media/image11.jpeg"/></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36.xml"/><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38.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1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13.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1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14.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4.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4.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4.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hyperlink" Target="https://skw.info.pmda.go.jp/notice/notice_index3.html" TargetMode="External"/><Relationship Id="rId2" Type="http://schemas.openxmlformats.org/officeDocument/2006/relationships/notesSlide" Target="../notesSlides/notesSlide51.xml"/><Relationship Id="rId1" Type="http://schemas.openxmlformats.org/officeDocument/2006/relationships/slideLayout" Target="../slideLayouts/slideLayout2.xml"/><Relationship Id="rId4" Type="http://schemas.openxmlformats.org/officeDocument/2006/relationships/image" Target="../media/image16.png"/></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53.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3" Type="http://schemas.openxmlformats.org/officeDocument/2006/relationships/image" Target="../media/image18.emf"/><Relationship Id="rId2" Type="http://schemas.openxmlformats.org/officeDocument/2006/relationships/notesSlide" Target="../notesSlides/notesSlide55.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56.xml"/><Relationship Id="rId1" Type="http://schemas.openxmlformats.org/officeDocument/2006/relationships/slideLayout" Target="../slideLayouts/slideLayout2.xml"/><Relationship Id="rId4" Type="http://schemas.openxmlformats.org/officeDocument/2006/relationships/hyperlink" Target="https://skw.info.pmda.go.jp/notice/e2br3_index.html#3" TargetMode="Externa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タイトル 1"/>
          <p:cNvSpPr>
            <a:spLocks noGrp="1"/>
          </p:cNvSpPr>
          <p:nvPr>
            <p:ph type="ctrTitle"/>
          </p:nvPr>
        </p:nvSpPr>
        <p:spPr/>
        <p:txBody>
          <a:bodyPr/>
          <a:lstStyle/>
          <a:p>
            <a:r>
              <a:rPr lang="en-US" altLang="ja-JP" sz="3600" dirty="0">
                <a:latin typeface="+mj-ea"/>
              </a:rPr>
              <a:t>E2B(R3)</a:t>
            </a:r>
            <a:r>
              <a:rPr lang="ja-JP" altLang="en-US" sz="3600" dirty="0">
                <a:latin typeface="+mj-ea"/>
              </a:rPr>
              <a:t>解説</a:t>
            </a:r>
            <a:r>
              <a:rPr lang="ja-JP" altLang="ja-JP" sz="3600" dirty="0"/>
              <a:t>－</a:t>
            </a:r>
            <a:r>
              <a:rPr lang="ja-JP" altLang="en-US" sz="3600" dirty="0">
                <a:latin typeface="+mj-ea"/>
              </a:rPr>
              <a:t>実務編</a:t>
            </a:r>
            <a:r>
              <a:rPr lang="ja-JP" altLang="ja-JP" sz="3600" dirty="0"/>
              <a:t>－</a:t>
            </a:r>
            <a:endParaRPr lang="ja-JP" altLang="en-US" sz="3600" dirty="0">
              <a:latin typeface="+mj-ea"/>
            </a:endParaRPr>
          </a:p>
        </p:txBody>
      </p:sp>
      <p:sp>
        <p:nvSpPr>
          <p:cNvPr id="3" name="サブタイトル 2"/>
          <p:cNvSpPr>
            <a:spLocks noGrp="1"/>
          </p:cNvSpPr>
          <p:nvPr>
            <p:ph type="subTitle" idx="1"/>
          </p:nvPr>
        </p:nvSpPr>
        <p:spPr/>
        <p:txBody>
          <a:bodyPr rtlCol="0">
            <a:normAutofit fontScale="92500" lnSpcReduction="20000"/>
          </a:bodyPr>
          <a:lstStyle/>
          <a:p>
            <a:pPr fontAlgn="auto">
              <a:spcAft>
                <a:spcPts val="0"/>
              </a:spcAft>
              <a:defRPr/>
            </a:pPr>
            <a:r>
              <a:rPr lang="ja-JP" altLang="en-US" sz="3500" dirty="0">
                <a:solidFill>
                  <a:schemeClr val="tx1"/>
                </a:solidFill>
              </a:rPr>
              <a:t>電子化情報部会</a:t>
            </a:r>
            <a:endParaRPr lang="en-US" altLang="ja-JP" sz="3500" dirty="0">
              <a:solidFill>
                <a:schemeClr val="tx1"/>
              </a:solidFill>
            </a:endParaRPr>
          </a:p>
          <a:p>
            <a:pPr fontAlgn="auto">
              <a:spcAft>
                <a:spcPts val="0"/>
              </a:spcAft>
              <a:buFont typeface="Arial" pitchFamily="34" charset="0"/>
              <a:buNone/>
              <a:defRPr/>
            </a:pPr>
            <a:r>
              <a:rPr lang="en-US" altLang="ja-JP" sz="3500" dirty="0">
                <a:solidFill>
                  <a:schemeClr val="tx1"/>
                </a:solidFill>
                <a:latin typeface="+mn-ea"/>
              </a:rPr>
              <a:t>TF2-1</a:t>
            </a:r>
          </a:p>
          <a:p>
            <a:pPr fontAlgn="auto">
              <a:spcAft>
                <a:spcPts val="0"/>
              </a:spcAft>
              <a:buFont typeface="Arial" pitchFamily="34" charset="0"/>
              <a:buNone/>
              <a:defRPr/>
            </a:pPr>
            <a:endParaRPr lang="en-US" altLang="ja-JP" sz="2600" dirty="0">
              <a:solidFill>
                <a:schemeClr val="tx1"/>
              </a:solidFill>
              <a:latin typeface="+mn-ea"/>
            </a:endParaRPr>
          </a:p>
          <a:p>
            <a:pPr fontAlgn="auto">
              <a:spcAft>
                <a:spcPts val="0"/>
              </a:spcAft>
              <a:buFont typeface="Arial" pitchFamily="34" charset="0"/>
              <a:buNone/>
              <a:defRPr/>
            </a:pPr>
            <a:r>
              <a:rPr lang="en-US" altLang="ja-JP" sz="2600" dirty="0">
                <a:solidFill>
                  <a:schemeClr val="tx1"/>
                </a:solidFill>
                <a:latin typeface="+mn-ea"/>
              </a:rPr>
              <a:t>2024/04</a:t>
            </a:r>
            <a:r>
              <a:rPr lang="ja-JP" altLang="en-US" sz="2600" dirty="0">
                <a:solidFill>
                  <a:schemeClr val="tx1"/>
                </a:solidFill>
                <a:latin typeface="+mn-ea"/>
              </a:rPr>
              <a:t>改訂</a:t>
            </a:r>
            <a:endParaRPr lang="en-US" altLang="ja-JP" sz="2600" dirty="0">
              <a:solidFill>
                <a:schemeClr val="tx1"/>
              </a:solidFill>
              <a:latin typeface="+mn-ea"/>
            </a:endParaRPr>
          </a:p>
        </p:txBody>
      </p:sp>
      <p:sp>
        <p:nvSpPr>
          <p:cNvPr id="4" name="Slide Number Placeholder 3">
            <a:extLst>
              <a:ext uri="{FF2B5EF4-FFF2-40B4-BE49-F238E27FC236}">
                <a16:creationId xmlns:a16="http://schemas.microsoft.com/office/drawing/2014/main" id="{65FC107E-E733-9FCE-5DE0-D5501274B322}"/>
              </a:ext>
            </a:extLst>
          </p:cNvPr>
          <p:cNvSpPr>
            <a:spLocks noGrp="1"/>
          </p:cNvSpPr>
          <p:nvPr>
            <p:ph type="sldNum" sz="quarter" idx="12"/>
          </p:nvPr>
        </p:nvSpPr>
        <p:spPr/>
        <p:txBody>
          <a:bodyPr/>
          <a:lstStyle/>
          <a:p>
            <a:pPr>
              <a:defRPr/>
            </a:pPr>
            <a:fld id="{60AB0D31-B07B-4C49-A04B-063FB20BC757}" type="slidenum">
              <a:rPr lang="ja-JP" altLang="en-US" smtClean="0"/>
              <a:pPr>
                <a:defRPr/>
              </a:pPr>
              <a:t>1</a:t>
            </a:fld>
            <a:endParaRPr lang="ja-JP" altLang="en-US"/>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コンテンツ プレースホルダー 2"/>
          <p:cNvSpPr txBox="1">
            <a:spLocks/>
          </p:cNvSpPr>
          <p:nvPr/>
        </p:nvSpPr>
        <p:spPr bwMode="auto">
          <a:xfrm>
            <a:off x="395536" y="200722"/>
            <a:ext cx="7700317" cy="6258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ct val="20000"/>
              </a:spcBef>
              <a:spcAft>
                <a:spcPct val="0"/>
              </a:spcAft>
              <a:buFont typeface="Arial" charset="0"/>
              <a:buChar char="•"/>
              <a:defRPr kumimoji="1" sz="3200" kern="1200">
                <a:solidFill>
                  <a:schemeClr val="tx1"/>
                </a:solidFill>
                <a:latin typeface="+mn-lt"/>
                <a:ea typeface="+mn-ea"/>
                <a:cs typeface="+mn-cs"/>
              </a:defRPr>
            </a:lvl1pPr>
            <a:lvl2pPr marL="742950" indent="-285750" algn="l" rtl="0" eaLnBrk="1" fontAlgn="base" hangingPunct="1">
              <a:spcBef>
                <a:spcPct val="20000"/>
              </a:spcBef>
              <a:spcAft>
                <a:spcPct val="0"/>
              </a:spcAft>
              <a:buFont typeface="Arial" charset="0"/>
              <a:buChar char="–"/>
              <a:defRPr kumimoji="1" sz="2800" kern="1200">
                <a:solidFill>
                  <a:schemeClr val="tx1"/>
                </a:solidFill>
                <a:latin typeface="+mn-lt"/>
                <a:ea typeface="+mn-ea"/>
                <a:cs typeface="+mn-cs"/>
              </a:defRPr>
            </a:lvl2pPr>
            <a:lvl3pPr marL="1143000" indent="-228600" algn="l" rtl="0" eaLnBrk="1" fontAlgn="base" hangingPunct="1">
              <a:spcBef>
                <a:spcPct val="20000"/>
              </a:spcBef>
              <a:spcAft>
                <a:spcPct val="0"/>
              </a:spcAft>
              <a:buFont typeface="Arial" charset="0"/>
              <a:buChar char="•"/>
              <a:defRPr kumimoji="1" sz="2400" kern="1200">
                <a:solidFill>
                  <a:schemeClr val="tx1"/>
                </a:solidFill>
                <a:latin typeface="+mn-lt"/>
                <a:ea typeface="+mn-ea"/>
                <a:cs typeface="+mn-cs"/>
              </a:defRPr>
            </a:lvl3pPr>
            <a:lvl4pPr marL="1600200" indent="-228600" algn="l" rtl="0" eaLnBrk="1" fontAlgn="base" hangingPunct="1">
              <a:spcBef>
                <a:spcPct val="20000"/>
              </a:spcBef>
              <a:spcAft>
                <a:spcPct val="0"/>
              </a:spcAft>
              <a:buFont typeface="Arial" charset="0"/>
              <a:buChar char="–"/>
              <a:defRPr kumimoji="1" sz="2000" kern="1200">
                <a:solidFill>
                  <a:schemeClr val="tx1"/>
                </a:solidFill>
                <a:latin typeface="+mn-lt"/>
                <a:ea typeface="+mn-ea"/>
                <a:cs typeface="+mn-cs"/>
              </a:defRPr>
            </a:lvl4pPr>
            <a:lvl5pPr marL="2057400" indent="-228600" algn="l" rtl="0" eaLnBrk="1" fontAlgn="base" hangingPunct="1">
              <a:spcBef>
                <a:spcPct val="20000"/>
              </a:spcBef>
              <a:spcAft>
                <a:spcPct val="0"/>
              </a:spcAft>
              <a:buFont typeface="Arial"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marR="0" lvl="1" indent="0" algn="l" defTabSz="914400" rtl="0" eaLnBrk="1" fontAlgn="base" latinLnBrk="0" hangingPunct="1">
              <a:lnSpc>
                <a:spcPct val="100000"/>
              </a:lnSpc>
              <a:spcBef>
                <a:spcPts val="600"/>
              </a:spcBef>
              <a:spcAft>
                <a:spcPct val="0"/>
              </a:spcAft>
              <a:buClrTx/>
              <a:buSzTx/>
              <a:buFont typeface="Arial" charset="0"/>
              <a:buNone/>
              <a:tabLst/>
              <a:defRPr/>
            </a:pPr>
            <a:r>
              <a:rPr kumimoji="1" lang="en-US" altLang="ja-JP" sz="32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nullFlavor</a:t>
            </a:r>
          </a:p>
        </p:txBody>
      </p:sp>
      <p:sp>
        <p:nvSpPr>
          <p:cNvPr id="9" name="コンテンツ プレースホルダー 2"/>
          <p:cNvSpPr>
            <a:spLocks noGrp="1"/>
          </p:cNvSpPr>
          <p:nvPr>
            <p:ph idx="1"/>
          </p:nvPr>
        </p:nvSpPr>
        <p:spPr>
          <a:xfrm>
            <a:off x="395536" y="4989198"/>
            <a:ext cx="8316923" cy="816066"/>
          </a:xfrm>
        </p:spPr>
        <p:txBody>
          <a:bodyPr>
            <a:noAutofit/>
          </a:bodyPr>
          <a:lstStyle/>
          <a:p>
            <a:r>
              <a:rPr lang="ja-JP" altLang="en-US" sz="1800" dirty="0"/>
              <a:t>各項目で使用できる</a:t>
            </a:r>
            <a:r>
              <a:rPr lang="en-US" altLang="ja-JP" sz="1800" dirty="0" err="1"/>
              <a:t>nullFlavor</a:t>
            </a:r>
            <a:r>
              <a:rPr lang="ja-JP" altLang="en-US" sz="1800" dirty="0"/>
              <a:t>の種類は異なる</a:t>
            </a:r>
            <a:endParaRPr lang="en-US" altLang="ja-JP" sz="1800" dirty="0">
              <a:solidFill>
                <a:schemeClr val="tx1"/>
              </a:solidFill>
            </a:endParaRPr>
          </a:p>
          <a:p>
            <a:r>
              <a:rPr lang="en-US" altLang="ja-JP" sz="1800" dirty="0" err="1">
                <a:solidFill>
                  <a:schemeClr val="tx1"/>
                </a:solidFill>
              </a:rPr>
              <a:t>nullFlavor</a:t>
            </a:r>
            <a:r>
              <a:rPr lang="ja-JP" altLang="en-US" sz="1800" dirty="0">
                <a:solidFill>
                  <a:schemeClr val="tx1"/>
                </a:solidFill>
              </a:rPr>
              <a:t>は</a:t>
            </a:r>
            <a:r>
              <a:rPr lang="en-US" altLang="ja-JP" sz="1800" dirty="0">
                <a:solidFill>
                  <a:schemeClr val="tx1"/>
                </a:solidFill>
              </a:rPr>
              <a:t>ICH</a:t>
            </a:r>
            <a:r>
              <a:rPr lang="ja-JP" altLang="en-US" sz="1800" dirty="0">
                <a:solidFill>
                  <a:schemeClr val="tx1"/>
                </a:solidFill>
              </a:rPr>
              <a:t>で許容値とされていても、</a:t>
            </a:r>
            <a:r>
              <a:rPr lang="en-US" altLang="ja-JP" sz="1800" dirty="0">
                <a:solidFill>
                  <a:schemeClr val="tx1"/>
                </a:solidFill>
              </a:rPr>
              <a:t>PMDA</a:t>
            </a:r>
            <a:r>
              <a:rPr lang="ja-JP" altLang="en-US" sz="1800" dirty="0">
                <a:solidFill>
                  <a:schemeClr val="tx1"/>
                </a:solidFill>
              </a:rPr>
              <a:t>では使用不可の場合あり</a:t>
            </a:r>
            <a:r>
              <a:rPr lang="en-US" altLang="ja-JP" sz="1800" dirty="0">
                <a:solidFill>
                  <a:schemeClr val="tx1"/>
                </a:solidFill>
              </a:rPr>
              <a:t> </a:t>
            </a:r>
          </a:p>
          <a:p>
            <a:pPr marL="0" indent="0">
              <a:buNone/>
            </a:pPr>
            <a:r>
              <a:rPr lang="ja-JP" altLang="en-US" sz="1800" dirty="0"/>
              <a:t>　　</a:t>
            </a:r>
            <a:r>
              <a:rPr lang="en-US" altLang="ja-JP" sz="1800" dirty="0">
                <a:solidFill>
                  <a:schemeClr val="tx1"/>
                </a:solidFill>
              </a:rPr>
              <a:t> </a:t>
            </a:r>
            <a:r>
              <a:rPr lang="ja-JP" altLang="en-US" sz="1800" dirty="0">
                <a:solidFill>
                  <a:schemeClr val="tx1"/>
                </a:solidFill>
              </a:rPr>
              <a:t>例）</a:t>
            </a:r>
            <a:r>
              <a:rPr lang="en-US" altLang="ja-JP" sz="1800" dirty="0">
                <a:solidFill>
                  <a:schemeClr val="tx1"/>
                </a:solidFill>
              </a:rPr>
              <a:t>	MSK</a:t>
            </a:r>
            <a:r>
              <a:rPr lang="ja-JP" altLang="en-US" sz="1800" dirty="0">
                <a:solidFill>
                  <a:schemeClr val="tx1"/>
                </a:solidFill>
              </a:rPr>
              <a:t>：投与開始</a:t>
            </a:r>
            <a:r>
              <a:rPr lang="en-US" altLang="ja-JP" sz="1800" dirty="0">
                <a:solidFill>
                  <a:schemeClr val="tx1"/>
                </a:solidFill>
              </a:rPr>
              <a:t>/</a:t>
            </a:r>
            <a:r>
              <a:rPr lang="ja-JP" altLang="en-US" sz="1800" dirty="0">
                <a:solidFill>
                  <a:schemeClr val="tx1"/>
                </a:solidFill>
              </a:rPr>
              <a:t>終了日、発現日</a:t>
            </a:r>
            <a:r>
              <a:rPr lang="en-US" altLang="ja-JP" sz="1800" dirty="0">
                <a:solidFill>
                  <a:schemeClr val="tx1"/>
                </a:solidFill>
              </a:rPr>
              <a:t>/</a:t>
            </a:r>
            <a:r>
              <a:rPr lang="ja-JP" altLang="en-US" sz="1800" dirty="0">
                <a:solidFill>
                  <a:schemeClr val="tx1"/>
                </a:solidFill>
              </a:rPr>
              <a:t>転帰日　など</a:t>
            </a:r>
            <a:endParaRPr lang="en-US" altLang="ja-JP" sz="1800" dirty="0">
              <a:solidFill>
                <a:schemeClr val="tx1"/>
              </a:solidFill>
            </a:endParaRPr>
          </a:p>
          <a:p>
            <a:pPr marL="0" indent="0">
              <a:buNone/>
            </a:pPr>
            <a:r>
              <a:rPr lang="ja-JP" altLang="en-US" sz="1800" dirty="0"/>
              <a:t>　　　　　</a:t>
            </a:r>
            <a:r>
              <a:rPr lang="en-US" altLang="ja-JP" sz="1800" dirty="0"/>
              <a:t>	NI: </a:t>
            </a:r>
            <a:r>
              <a:rPr lang="ja-JP" altLang="en-US" sz="1800" dirty="0"/>
              <a:t>本症例は当該国の緊急報告の基準を満たすか？</a:t>
            </a:r>
            <a:endParaRPr lang="en-US" altLang="ja-JP" sz="1800" dirty="0">
              <a:solidFill>
                <a:schemeClr val="tx1"/>
              </a:solidFill>
            </a:endParaRPr>
          </a:p>
        </p:txBody>
      </p:sp>
      <p:sp>
        <p:nvSpPr>
          <p:cNvPr id="7" name="コンテンツ プレースホルダー 2"/>
          <p:cNvSpPr txBox="1">
            <a:spLocks/>
          </p:cNvSpPr>
          <p:nvPr/>
        </p:nvSpPr>
        <p:spPr bwMode="auto">
          <a:xfrm>
            <a:off x="395535" y="1330796"/>
            <a:ext cx="7700317" cy="5407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ct val="20000"/>
              </a:spcBef>
              <a:spcAft>
                <a:spcPct val="0"/>
              </a:spcAft>
              <a:buFont typeface="Arial" charset="0"/>
              <a:buChar char="•"/>
              <a:defRPr kumimoji="1" sz="3200" kern="1200">
                <a:solidFill>
                  <a:schemeClr val="tx1"/>
                </a:solidFill>
                <a:latin typeface="+mn-lt"/>
                <a:ea typeface="+mn-ea"/>
                <a:cs typeface="+mn-cs"/>
              </a:defRPr>
            </a:lvl1pPr>
            <a:lvl2pPr marL="742950" indent="-285750" algn="l" rtl="0" eaLnBrk="1" fontAlgn="base" hangingPunct="1">
              <a:spcBef>
                <a:spcPct val="20000"/>
              </a:spcBef>
              <a:spcAft>
                <a:spcPct val="0"/>
              </a:spcAft>
              <a:buFont typeface="Arial" charset="0"/>
              <a:buChar char="–"/>
              <a:defRPr kumimoji="1" sz="2800" kern="1200">
                <a:solidFill>
                  <a:schemeClr val="tx1"/>
                </a:solidFill>
                <a:latin typeface="+mn-lt"/>
                <a:ea typeface="+mn-ea"/>
                <a:cs typeface="+mn-cs"/>
              </a:defRPr>
            </a:lvl2pPr>
            <a:lvl3pPr marL="1143000" indent="-228600" algn="l" rtl="0" eaLnBrk="1" fontAlgn="base" hangingPunct="1">
              <a:spcBef>
                <a:spcPct val="20000"/>
              </a:spcBef>
              <a:spcAft>
                <a:spcPct val="0"/>
              </a:spcAft>
              <a:buFont typeface="Arial" charset="0"/>
              <a:buChar char="•"/>
              <a:defRPr kumimoji="1" sz="2400" kern="1200">
                <a:solidFill>
                  <a:schemeClr val="tx1"/>
                </a:solidFill>
                <a:latin typeface="+mn-lt"/>
                <a:ea typeface="+mn-ea"/>
                <a:cs typeface="+mn-cs"/>
              </a:defRPr>
            </a:lvl3pPr>
            <a:lvl4pPr marL="1600200" indent="-228600" algn="l" rtl="0" eaLnBrk="1" fontAlgn="base" hangingPunct="1">
              <a:spcBef>
                <a:spcPct val="20000"/>
              </a:spcBef>
              <a:spcAft>
                <a:spcPct val="0"/>
              </a:spcAft>
              <a:buFont typeface="Arial" charset="0"/>
              <a:buChar char="–"/>
              <a:defRPr kumimoji="1" sz="2000" kern="1200">
                <a:solidFill>
                  <a:schemeClr val="tx1"/>
                </a:solidFill>
                <a:latin typeface="+mn-lt"/>
                <a:ea typeface="+mn-ea"/>
                <a:cs typeface="+mn-cs"/>
              </a:defRPr>
            </a:lvl4pPr>
            <a:lvl5pPr marL="2057400" indent="-228600" algn="l" rtl="0" eaLnBrk="1" fontAlgn="base" hangingPunct="1">
              <a:spcBef>
                <a:spcPct val="20000"/>
              </a:spcBef>
              <a:spcAft>
                <a:spcPct val="0"/>
              </a:spcAft>
              <a:buFont typeface="Arial"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57150" marR="0" lvl="0" indent="0" algn="l" defTabSz="914400" rtl="0" eaLnBrk="1" fontAlgn="base" latinLnBrk="0" hangingPunct="1">
              <a:lnSpc>
                <a:spcPct val="100000"/>
              </a:lnSpc>
              <a:spcBef>
                <a:spcPct val="20000"/>
              </a:spcBef>
              <a:spcAft>
                <a:spcPct val="0"/>
              </a:spcAft>
              <a:buClrTx/>
              <a:buSzTx/>
              <a:buFont typeface="Arial" charset="0"/>
              <a:buNone/>
              <a:tabLst/>
              <a:defRPr/>
            </a:pPr>
            <a:r>
              <a:rPr kumimoji="1" lang="ja-JP" altLang="en-US" sz="28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不明、ブランクに意味を持たせるコード</a:t>
            </a:r>
            <a:endParaRPr kumimoji="1" lang="en-US" altLang="ja-JP" sz="28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p:txBody>
      </p:sp>
      <p:sp>
        <p:nvSpPr>
          <p:cNvPr id="8" name="Line 4"/>
          <p:cNvSpPr>
            <a:spLocks noChangeShapeType="1"/>
          </p:cNvSpPr>
          <p:nvPr/>
        </p:nvSpPr>
        <p:spPr bwMode="auto">
          <a:xfrm>
            <a:off x="179388" y="836613"/>
            <a:ext cx="8713787" cy="0"/>
          </a:xfrm>
          <a:prstGeom prst="line">
            <a:avLst/>
          </a:prstGeom>
          <a:noFill/>
          <a:ln w="28575">
            <a:solidFill>
              <a:schemeClr val="bg2">
                <a:lumMod val="75000"/>
              </a:schemeClr>
            </a:solidFill>
            <a:round/>
            <a:headEnd/>
            <a:tailEnd/>
          </a:ln>
          <a:effec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GB" sz="1800" b="0" i="0" u="none" strike="noStrike" kern="1200" cap="none" spc="0" normalizeH="0" baseline="0" noProof="0">
              <a:ln>
                <a:noFill/>
              </a:ln>
              <a:solidFill>
                <a:prstClr val="black"/>
              </a:solidFill>
              <a:effectLst/>
              <a:uLnTx/>
              <a:uFillTx/>
              <a:latin typeface="Calibri"/>
              <a:ea typeface="ＭＳ Ｐゴシック" charset="-128"/>
              <a:cs typeface="+mn-cs"/>
            </a:endParaRPr>
          </a:p>
        </p:txBody>
      </p:sp>
      <p:graphicFrame>
        <p:nvGraphicFramePr>
          <p:cNvPr id="2" name="表 1"/>
          <p:cNvGraphicFramePr>
            <a:graphicFrameLocks noGrp="1"/>
          </p:cNvGraphicFramePr>
          <p:nvPr/>
        </p:nvGraphicFramePr>
        <p:xfrm>
          <a:off x="445900" y="1912476"/>
          <a:ext cx="8280918" cy="2872750"/>
        </p:xfrm>
        <a:graphic>
          <a:graphicData uri="http://schemas.openxmlformats.org/drawingml/2006/table">
            <a:tbl>
              <a:tblPr firstRow="1" bandRow="1">
                <a:tableStyleId>{3B4B98B0-60AC-42C2-AFA5-B58CD77FA1E5}</a:tableStyleId>
              </a:tblPr>
              <a:tblGrid>
                <a:gridCol w="848552">
                  <a:extLst>
                    <a:ext uri="{9D8B030D-6E8A-4147-A177-3AD203B41FA5}">
                      <a16:colId xmlns:a16="http://schemas.microsoft.com/office/drawing/2014/main" val="20000"/>
                    </a:ext>
                  </a:extLst>
                </a:gridCol>
                <a:gridCol w="2160240">
                  <a:extLst>
                    <a:ext uri="{9D8B030D-6E8A-4147-A177-3AD203B41FA5}">
                      <a16:colId xmlns:a16="http://schemas.microsoft.com/office/drawing/2014/main" val="20001"/>
                    </a:ext>
                  </a:extLst>
                </a:gridCol>
                <a:gridCol w="5272126">
                  <a:extLst>
                    <a:ext uri="{9D8B030D-6E8A-4147-A177-3AD203B41FA5}">
                      <a16:colId xmlns:a16="http://schemas.microsoft.com/office/drawing/2014/main" val="20002"/>
                    </a:ext>
                  </a:extLst>
                </a:gridCol>
              </a:tblGrid>
              <a:tr h="370840">
                <a:tc>
                  <a:txBody>
                    <a:bodyPr/>
                    <a:lstStyle/>
                    <a:p>
                      <a:pPr marL="95250" indent="0" algn="ctr" fontAlgn="ctr"/>
                      <a:r>
                        <a:rPr lang="ja-JP" altLang="en-US" sz="1800" u="none" strike="noStrike" dirty="0">
                          <a:effectLst/>
                        </a:rPr>
                        <a:t>コード</a:t>
                      </a:r>
                      <a:endParaRPr lang="ja-JP" altLang="en-US" sz="1800" b="0" i="0" u="none" strike="noStrike" dirty="0">
                        <a:solidFill>
                          <a:srgbClr val="000000"/>
                        </a:solidFill>
                        <a:effectLst/>
                        <a:latin typeface="ＭＳ Ｐゴシック"/>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95250" indent="0" algn="ctr" fontAlgn="ctr"/>
                      <a:r>
                        <a:rPr lang="ja-JP" altLang="en-US" sz="1800" u="none" strike="noStrike" dirty="0">
                          <a:effectLst/>
                        </a:rPr>
                        <a:t>名前</a:t>
                      </a:r>
                      <a:endParaRPr lang="ja-JP" altLang="en-US" sz="1800" b="0" i="0" u="none" strike="noStrike" dirty="0">
                        <a:solidFill>
                          <a:srgbClr val="000000"/>
                        </a:solidFill>
                        <a:effectLst/>
                        <a:latin typeface="ＭＳ Ｐゴシック"/>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ja-JP" altLang="en-US" sz="1800" u="none" strike="noStrike" dirty="0">
                          <a:effectLst/>
                        </a:rPr>
                        <a:t>定義</a:t>
                      </a:r>
                      <a:endParaRPr lang="ja-JP" altLang="en-US" sz="1800" b="0" i="0" u="none" strike="noStrike" dirty="0">
                        <a:solidFill>
                          <a:srgbClr val="000000"/>
                        </a:solidFill>
                        <a:effectLst/>
                        <a:latin typeface="ＭＳ Ｐゴシック"/>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0"/>
                  </a:ext>
                </a:extLst>
              </a:tr>
              <a:tr h="278130">
                <a:tc>
                  <a:txBody>
                    <a:bodyPr/>
                    <a:lstStyle/>
                    <a:p>
                      <a:r>
                        <a:rPr kumimoji="1" lang="en-US" altLang="ja-JP" sz="1800" dirty="0">
                          <a:solidFill>
                            <a:schemeClr val="tx1"/>
                          </a:solidFill>
                        </a:rPr>
                        <a:t>NI</a:t>
                      </a:r>
                      <a:endParaRPr kumimoji="1" lang="ja-JP" altLang="en-US" sz="1800" dirty="0">
                        <a:solidFill>
                          <a:schemeClr val="tx1"/>
                        </a:solidFill>
                      </a:endParaRPr>
                    </a:p>
                  </a:txBody>
                  <a:tcPr marL="91447" marR="91447" marT="45725" marB="457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kumimoji="1" lang="en-US" altLang="ja-JP" sz="1800" dirty="0">
                          <a:solidFill>
                            <a:schemeClr val="tx1"/>
                          </a:solidFill>
                        </a:rPr>
                        <a:t>No Information</a:t>
                      </a:r>
                      <a:endParaRPr kumimoji="1" lang="ja-JP" altLang="en-US" sz="1800" dirty="0">
                        <a:solidFill>
                          <a:schemeClr val="tx1"/>
                        </a:solidFill>
                      </a:endParaRPr>
                    </a:p>
                  </a:txBody>
                  <a:tcPr marL="91447" marR="91447" marT="45725" marB="457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1" indent="0" algn="l" defTabSz="914400" rtl="0" eaLnBrk="1" fontAlgn="auto" latinLnBrk="0" hangingPunct="1">
                        <a:lnSpc>
                          <a:spcPct val="100000"/>
                        </a:lnSpc>
                        <a:spcBef>
                          <a:spcPts val="0"/>
                        </a:spcBef>
                        <a:spcAft>
                          <a:spcPts val="0"/>
                        </a:spcAft>
                        <a:buClrTx/>
                        <a:buSzTx/>
                        <a:buFontTx/>
                        <a:buNone/>
                        <a:tabLst/>
                        <a:defRPr/>
                      </a:pPr>
                      <a:r>
                        <a:rPr lang="ja-JP" altLang="en-US" sz="1800" dirty="0">
                          <a:solidFill>
                            <a:schemeClr val="tx1"/>
                          </a:solidFill>
                        </a:rPr>
                        <a:t>情報なし</a:t>
                      </a:r>
                      <a:endParaRPr lang="en-US" altLang="ja-JP" sz="1800" dirty="0">
                        <a:solidFill>
                          <a:schemeClr val="tx1"/>
                        </a:solidFill>
                      </a:endParaRPr>
                    </a:p>
                  </a:txBody>
                  <a:tcPr marL="91447" marR="91447" marT="45725" marB="457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1"/>
                  </a:ext>
                </a:extLst>
              </a:tr>
              <a:tr h="278130">
                <a:tc>
                  <a:txBody>
                    <a:bodyPr/>
                    <a:lstStyle/>
                    <a:p>
                      <a:pPr marL="95250" indent="0" algn="l" defTabSz="914400" rtl="0" eaLnBrk="1" fontAlgn="ctr" latinLnBrk="0" hangingPunct="1"/>
                      <a:r>
                        <a:rPr kumimoji="1" lang="en-US" sz="1800" u="none" strike="noStrike" kern="1200" dirty="0">
                          <a:solidFill>
                            <a:schemeClr val="dk1"/>
                          </a:solidFill>
                          <a:effectLst/>
                          <a:latin typeface="+mn-lt"/>
                          <a:ea typeface="+mn-ea"/>
                          <a:cs typeface="+mn-cs"/>
                        </a:rPr>
                        <a:t>MSK</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95250" indent="0" algn="l" defTabSz="914400" rtl="0" eaLnBrk="1" fontAlgn="ctr" latinLnBrk="0" hangingPunct="1"/>
                      <a:r>
                        <a:rPr kumimoji="1" lang="en-US" sz="1800" u="none" strike="noStrike" kern="1200" dirty="0">
                          <a:solidFill>
                            <a:schemeClr val="dk1"/>
                          </a:solidFill>
                          <a:effectLst/>
                          <a:latin typeface="+mn-lt"/>
                          <a:ea typeface="+mn-ea"/>
                          <a:cs typeface="+mn-cs"/>
                        </a:rPr>
                        <a:t>Masked</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95250" indent="0" algn="l" fontAlgn="ctr"/>
                      <a:r>
                        <a:rPr lang="ja-JP" altLang="en-US" sz="1800" u="none" strike="noStrike" dirty="0">
                          <a:effectLst/>
                        </a:rPr>
                        <a:t>安全確保、個人情報保護等の理由で送信者が情報を提供しない</a:t>
                      </a:r>
                      <a:endParaRPr lang="ja-JP" altLang="en-US" sz="1800" b="0" i="0" u="none" strike="noStrike" dirty="0">
                        <a:solidFill>
                          <a:srgbClr val="000000"/>
                        </a:solidFill>
                        <a:effectLst/>
                        <a:latin typeface="ＭＳ Ｐゴシック"/>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6"/>
                  </a:ext>
                </a:extLst>
              </a:tr>
              <a:tr h="278130">
                <a:tc>
                  <a:txBody>
                    <a:bodyPr/>
                    <a:lstStyle/>
                    <a:p>
                      <a:pPr marL="95250" indent="0" algn="l" defTabSz="914400" rtl="0" eaLnBrk="1" fontAlgn="ctr" latinLnBrk="0" hangingPunct="1"/>
                      <a:r>
                        <a:rPr kumimoji="1" lang="en-US" sz="1800" u="none" strike="noStrike" kern="1200" dirty="0">
                          <a:solidFill>
                            <a:schemeClr val="dk1"/>
                          </a:solidFill>
                          <a:effectLst/>
                          <a:latin typeface="+mn-lt"/>
                          <a:ea typeface="+mn-ea"/>
                          <a:cs typeface="+mn-cs"/>
                        </a:rPr>
                        <a:t>UNK</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95250" indent="0" algn="l" defTabSz="914400" rtl="0" eaLnBrk="1" fontAlgn="ctr" latinLnBrk="0" hangingPunct="1"/>
                      <a:r>
                        <a:rPr kumimoji="1" lang="en-US" sz="1800" u="none" strike="noStrike" kern="1200" dirty="0">
                          <a:solidFill>
                            <a:schemeClr val="dk1"/>
                          </a:solidFill>
                          <a:effectLst/>
                          <a:latin typeface="+mn-lt"/>
                          <a:ea typeface="+mn-ea"/>
                          <a:cs typeface="+mn-cs"/>
                        </a:rPr>
                        <a:t>Unknown</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95250" indent="0" algn="l" defTabSz="914400" rtl="0" eaLnBrk="1" fontAlgn="ctr" latinLnBrk="0" hangingPunct="1"/>
                      <a:r>
                        <a:rPr kumimoji="1" lang="ja-JP" altLang="en-US" sz="1800" u="none" strike="noStrike" kern="1200" dirty="0">
                          <a:solidFill>
                            <a:schemeClr val="dk1"/>
                          </a:solidFill>
                          <a:effectLst/>
                          <a:latin typeface="+mn-lt"/>
                          <a:ea typeface="+mn-ea"/>
                          <a:cs typeface="+mn-cs"/>
                        </a:rPr>
                        <a:t>値が不明</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5"/>
                  </a:ext>
                </a:extLst>
              </a:tr>
              <a:tr h="318725">
                <a:tc>
                  <a:txBody>
                    <a:bodyPr/>
                    <a:lstStyle/>
                    <a:p>
                      <a:pPr marL="95250" indent="0" algn="l" defTabSz="914400" rtl="0" eaLnBrk="1" fontAlgn="ctr" latinLnBrk="0" hangingPunct="1"/>
                      <a:r>
                        <a:rPr kumimoji="1" lang="en-US" sz="1800" u="none" strike="noStrike" kern="1200" dirty="0">
                          <a:solidFill>
                            <a:schemeClr val="dk1"/>
                          </a:solidFill>
                          <a:effectLst/>
                          <a:latin typeface="+mn-lt"/>
                          <a:ea typeface="+mn-ea"/>
                          <a:cs typeface="+mn-cs"/>
                        </a:rPr>
                        <a:t>NA</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95250" indent="0" algn="l" defTabSz="914400" rtl="0" eaLnBrk="1" fontAlgn="ctr" latinLnBrk="0" hangingPunct="1"/>
                      <a:r>
                        <a:rPr kumimoji="1" lang="en-US" sz="1800" u="none" strike="noStrike" kern="1200" dirty="0">
                          <a:solidFill>
                            <a:schemeClr val="dk1"/>
                          </a:solidFill>
                          <a:effectLst/>
                          <a:latin typeface="+mn-lt"/>
                          <a:ea typeface="+mn-ea"/>
                          <a:cs typeface="+mn-cs"/>
                        </a:rPr>
                        <a:t>Not Applicable</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95250" indent="0" algn="l" defTabSz="914400" rtl="0" eaLnBrk="1" fontAlgn="ctr" latinLnBrk="0" hangingPunct="1"/>
                      <a:r>
                        <a:rPr kumimoji="1" lang="ja-JP" altLang="en-US" sz="1800" u="none" strike="noStrike" kern="1200" dirty="0">
                          <a:solidFill>
                            <a:schemeClr val="dk1"/>
                          </a:solidFill>
                          <a:effectLst/>
                          <a:latin typeface="+mn-lt"/>
                          <a:ea typeface="+mn-ea"/>
                          <a:cs typeface="+mn-cs"/>
                        </a:rPr>
                        <a:t>あてはまる適切な値がない （例：男性の場合の最終月経日）</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2"/>
                  </a:ext>
                </a:extLst>
              </a:tr>
              <a:tr h="370840">
                <a:tc>
                  <a:txBody>
                    <a:bodyPr/>
                    <a:lstStyle/>
                    <a:p>
                      <a:pPr marL="95250" indent="0" algn="l" defTabSz="914400" rtl="0" eaLnBrk="1" fontAlgn="ctr" latinLnBrk="0" hangingPunct="1"/>
                      <a:r>
                        <a:rPr kumimoji="1" lang="en-US" sz="1800" u="none" strike="noStrike" kern="1200">
                          <a:solidFill>
                            <a:schemeClr val="dk1"/>
                          </a:solidFill>
                          <a:effectLst/>
                          <a:latin typeface="+mn-lt"/>
                          <a:ea typeface="+mn-ea"/>
                          <a:cs typeface="+mn-cs"/>
                        </a:rPr>
                        <a:t>ASKU</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95250" indent="0" algn="l" defTabSz="914400" rtl="0" eaLnBrk="1" fontAlgn="ctr" latinLnBrk="0" hangingPunct="1"/>
                      <a:r>
                        <a:rPr kumimoji="1" lang="en-US" sz="1800" u="none" strike="noStrike" kern="1200" dirty="0">
                          <a:solidFill>
                            <a:schemeClr val="dk1"/>
                          </a:solidFill>
                          <a:effectLst/>
                          <a:latin typeface="+mn-lt"/>
                          <a:ea typeface="+mn-ea"/>
                          <a:cs typeface="+mn-cs"/>
                        </a:rPr>
                        <a:t>Asked But Unknown</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95250" indent="0" algn="l" defTabSz="914400" rtl="0" eaLnBrk="1" fontAlgn="ctr" latinLnBrk="0" hangingPunct="1"/>
                      <a:r>
                        <a:rPr kumimoji="1" lang="ja-JP" altLang="en-US" sz="1800" u="none" strike="noStrike" kern="1200" dirty="0">
                          <a:solidFill>
                            <a:schemeClr val="dk1"/>
                          </a:solidFill>
                          <a:effectLst/>
                          <a:latin typeface="+mn-lt"/>
                          <a:ea typeface="+mn-ea"/>
                          <a:cs typeface="+mn-cs"/>
                        </a:rPr>
                        <a:t>情報入手を試みたが得られなかった</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3"/>
                  </a:ext>
                </a:extLst>
              </a:tr>
              <a:tr h="370840">
                <a:tc>
                  <a:txBody>
                    <a:bodyPr/>
                    <a:lstStyle/>
                    <a:p>
                      <a:pPr marL="95250" indent="0" algn="l" defTabSz="914400" rtl="0" eaLnBrk="1" fontAlgn="ctr" latinLnBrk="0" hangingPunct="1"/>
                      <a:r>
                        <a:rPr kumimoji="1" lang="en-US" sz="1800" u="none" strike="noStrike" kern="1200">
                          <a:solidFill>
                            <a:schemeClr val="dk1"/>
                          </a:solidFill>
                          <a:effectLst/>
                          <a:latin typeface="+mn-lt"/>
                          <a:ea typeface="+mn-ea"/>
                          <a:cs typeface="+mn-cs"/>
                        </a:rPr>
                        <a:t>NASK</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95250" indent="0" algn="l" defTabSz="914400" rtl="0" eaLnBrk="1" fontAlgn="ctr" latinLnBrk="0" hangingPunct="1"/>
                      <a:r>
                        <a:rPr kumimoji="1" lang="en-US" sz="1800" u="none" strike="noStrike" kern="1200" dirty="0">
                          <a:solidFill>
                            <a:schemeClr val="dk1"/>
                          </a:solidFill>
                          <a:effectLst/>
                          <a:latin typeface="+mn-lt"/>
                          <a:ea typeface="+mn-ea"/>
                          <a:cs typeface="+mn-cs"/>
                        </a:rPr>
                        <a:t>Not Asked</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95250" indent="0" algn="l" defTabSz="914400" rtl="0" eaLnBrk="1" fontAlgn="ctr" latinLnBrk="0" hangingPunct="1"/>
                      <a:r>
                        <a:rPr kumimoji="1" lang="ja-JP" altLang="en-US" sz="1800" u="none" strike="noStrike" kern="1200" dirty="0">
                          <a:solidFill>
                            <a:schemeClr val="dk1"/>
                          </a:solidFill>
                          <a:effectLst/>
                          <a:latin typeface="+mn-lt"/>
                          <a:ea typeface="+mn-ea"/>
                          <a:cs typeface="+mn-cs"/>
                        </a:rPr>
                        <a:t>情報入手を試みていない</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4"/>
                  </a:ext>
                </a:extLst>
              </a:tr>
            </a:tbl>
          </a:graphicData>
        </a:graphic>
      </p:graphicFrame>
      <p:sp>
        <p:nvSpPr>
          <p:cNvPr id="4" name="Slide Number Placeholder 3">
            <a:extLst>
              <a:ext uri="{FF2B5EF4-FFF2-40B4-BE49-F238E27FC236}">
                <a16:creationId xmlns:a16="http://schemas.microsoft.com/office/drawing/2014/main" id="{9C43A9AC-1D13-3302-AC6B-0DBCF503B818}"/>
              </a:ext>
            </a:extLst>
          </p:cNvPr>
          <p:cNvSpPr>
            <a:spLocks noGrp="1"/>
          </p:cNvSpPr>
          <p:nvPr>
            <p:ph type="sldNum" sz="quarter" idx="12"/>
          </p:nvPr>
        </p:nvSpPr>
        <p:spPr/>
        <p:txBody>
          <a:bodyPr/>
          <a:lstStyle/>
          <a:p>
            <a:pPr>
              <a:defRPr/>
            </a:pPr>
            <a:fld id="{41B56E46-C364-443B-A6EC-EF4639A1E9E4}" type="slidenum">
              <a:rPr lang="ja-JP" altLang="en-US" smtClean="0"/>
              <a:pPr>
                <a:defRPr/>
              </a:pPr>
              <a:t>10</a:t>
            </a:fld>
            <a:endParaRPr lang="ja-JP" altLang="en-US"/>
          </a:p>
        </p:txBody>
      </p:sp>
    </p:spTree>
    <p:extLst>
      <p:ext uri="{BB962C8B-B14F-4D97-AF65-F5344CB8AC3E}">
        <p14:creationId xmlns:p14="http://schemas.microsoft.com/office/powerpoint/2010/main" val="319467907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188640"/>
            <a:ext cx="8229600" cy="576064"/>
          </a:xfrm>
        </p:spPr>
        <p:txBody>
          <a:bodyPr/>
          <a:lstStyle/>
          <a:p>
            <a:pPr algn="l"/>
            <a:r>
              <a:rPr lang="ja-JP" altLang="en-US" sz="3200" dirty="0"/>
              <a:t>日付と時間の入力</a:t>
            </a:r>
            <a:endParaRPr kumimoji="1" lang="ja-JP" altLang="en-US" sz="3200" dirty="0"/>
          </a:p>
        </p:txBody>
      </p:sp>
      <p:sp>
        <p:nvSpPr>
          <p:cNvPr id="3" name="コンテンツ プレースホルダー 2"/>
          <p:cNvSpPr>
            <a:spLocks noGrp="1"/>
          </p:cNvSpPr>
          <p:nvPr>
            <p:ph idx="1"/>
          </p:nvPr>
        </p:nvSpPr>
        <p:spPr/>
        <p:txBody>
          <a:bodyPr/>
          <a:lstStyle/>
          <a:p>
            <a:pPr>
              <a:buFont typeface="Wingdings" panose="05000000000000000000" pitchFamily="2" charset="2"/>
              <a:buChar char="Ø"/>
            </a:pPr>
            <a:r>
              <a:rPr lang="en-US" altLang="ja-JP" sz="2400" dirty="0"/>
              <a:t>E2B(R2)</a:t>
            </a:r>
          </a:p>
          <a:p>
            <a:pPr lvl="1">
              <a:buFont typeface="Wingdings" panose="05000000000000000000" pitchFamily="2" charset="2"/>
              <a:buChar char="l"/>
            </a:pPr>
            <a:r>
              <a:rPr lang="ja-JP" altLang="en-US" sz="2000" dirty="0"/>
              <a:t>日付</a:t>
            </a:r>
            <a:r>
              <a:rPr lang="en-US" altLang="ja-JP" sz="2000" dirty="0"/>
              <a:t>/</a:t>
            </a:r>
            <a:r>
              <a:rPr lang="ja-JP" altLang="en-US" sz="2000" dirty="0"/>
              <a:t>時間フォーマット</a:t>
            </a:r>
            <a:r>
              <a:rPr lang="en-US" altLang="ja-JP" sz="2000" dirty="0"/>
              <a:t>	</a:t>
            </a:r>
            <a:r>
              <a:rPr lang="ja-JP" altLang="en-US" sz="2000" dirty="0"/>
              <a:t>：</a:t>
            </a:r>
            <a:r>
              <a:rPr lang="en-US" altLang="ja-JP" sz="2000" dirty="0"/>
              <a:t>YYYYMMDD</a:t>
            </a:r>
          </a:p>
          <a:p>
            <a:pPr lvl="1">
              <a:buFont typeface="Wingdings" panose="05000000000000000000" pitchFamily="2" charset="2"/>
              <a:buChar char="l"/>
            </a:pPr>
            <a:r>
              <a:rPr lang="ja-JP" altLang="en-US" sz="2000" dirty="0"/>
              <a:t>日付</a:t>
            </a:r>
            <a:r>
              <a:rPr lang="en-US" altLang="ja-JP" sz="2000" dirty="0"/>
              <a:t>/</a:t>
            </a:r>
            <a:r>
              <a:rPr lang="ja-JP" altLang="en-US" sz="2000" dirty="0"/>
              <a:t>時間</a:t>
            </a:r>
            <a:r>
              <a:rPr lang="en-US" altLang="ja-JP" sz="2000" dirty="0"/>
              <a:t>		</a:t>
            </a:r>
            <a:r>
              <a:rPr lang="ja-JP" altLang="en-US" sz="2000" dirty="0"/>
              <a:t>：</a:t>
            </a:r>
            <a:r>
              <a:rPr lang="en-US" altLang="ja-JP" sz="2000" dirty="0"/>
              <a:t>20160316</a:t>
            </a:r>
          </a:p>
          <a:p>
            <a:endParaRPr lang="en-US" altLang="ja-JP" sz="2400" dirty="0"/>
          </a:p>
          <a:p>
            <a:pPr>
              <a:buFont typeface="Wingdings" panose="05000000000000000000" pitchFamily="2" charset="2"/>
              <a:buChar char="Ø"/>
            </a:pPr>
            <a:r>
              <a:rPr lang="en-US" altLang="ja-JP" sz="2400" dirty="0"/>
              <a:t>E2B(R3)</a:t>
            </a:r>
            <a:r>
              <a:rPr lang="ja-JP" altLang="en-US" sz="2400" dirty="0"/>
              <a:t>：</a:t>
            </a:r>
            <a:r>
              <a:rPr lang="ja-JP" altLang="en-US" sz="2000" dirty="0"/>
              <a:t>フォーマットの項目が削除された</a:t>
            </a:r>
            <a:endParaRPr lang="en-US" altLang="ja-JP" sz="2000" dirty="0"/>
          </a:p>
          <a:p>
            <a:pPr lvl="1">
              <a:buFont typeface="Wingdings" panose="05000000000000000000" pitchFamily="2" charset="2"/>
              <a:buChar char="l"/>
            </a:pPr>
            <a:r>
              <a:rPr lang="ja-JP" altLang="en-US" sz="2000" dirty="0"/>
              <a:t>日付</a:t>
            </a:r>
            <a:r>
              <a:rPr lang="en-US" altLang="ja-JP" sz="2000" dirty="0"/>
              <a:t>/</a:t>
            </a:r>
            <a:r>
              <a:rPr lang="ja-JP" altLang="en-US" sz="2000" dirty="0"/>
              <a:t>時間は全項目フォーマットが共通</a:t>
            </a:r>
            <a:endParaRPr lang="en-US" altLang="ja-JP" sz="2000" dirty="0"/>
          </a:p>
          <a:p>
            <a:pPr marL="914400" lvl="2" indent="0">
              <a:buNone/>
            </a:pPr>
            <a:r>
              <a:rPr lang="en-US" altLang="ja-JP" sz="1800" dirty="0" err="1"/>
              <a:t>YYYYMMDDhhmmss.UUUU</a:t>
            </a:r>
            <a:r>
              <a:rPr lang="en-US" altLang="ja-JP" sz="1800" dirty="0"/>
              <a:t>[+/-</a:t>
            </a:r>
            <a:r>
              <a:rPr lang="en-US" altLang="ja-JP" sz="1800" dirty="0" err="1"/>
              <a:t>ZZzz</a:t>
            </a:r>
            <a:r>
              <a:rPr lang="en-US" altLang="ja-JP" sz="1800" dirty="0"/>
              <a:t>]</a:t>
            </a:r>
          </a:p>
          <a:p>
            <a:pPr lvl="1">
              <a:buFont typeface="Wingdings" panose="05000000000000000000" pitchFamily="2" charset="2"/>
              <a:buChar char="l"/>
            </a:pPr>
            <a:r>
              <a:rPr lang="ja-JP" altLang="en-US" sz="2000" dirty="0"/>
              <a:t>実装ガイドにおいて「最低限必要」な時間を定義</a:t>
            </a:r>
            <a:endParaRPr lang="en-US" altLang="ja-JP" sz="2000" dirty="0"/>
          </a:p>
          <a:p>
            <a:pPr lvl="2"/>
            <a:r>
              <a:rPr lang="ja-JP" altLang="en-US" sz="1800" dirty="0"/>
              <a:t>最低限必要なのは年まで</a:t>
            </a:r>
            <a:br>
              <a:rPr lang="en-US" altLang="ja-JP" sz="1800" dirty="0"/>
            </a:br>
            <a:r>
              <a:rPr lang="ja-JP" altLang="en-US" sz="1800" dirty="0"/>
              <a:t>→ 入力は</a:t>
            </a:r>
            <a:r>
              <a:rPr lang="en-US" altLang="ja-JP" sz="1800" dirty="0"/>
              <a:t>2016</a:t>
            </a:r>
            <a:r>
              <a:rPr lang="ja-JP" altLang="en-US" sz="1800" dirty="0" err="1"/>
              <a:t>で</a:t>
            </a:r>
            <a:r>
              <a:rPr lang="ja-JP" altLang="en-US" sz="1800" dirty="0"/>
              <a:t>よいが、それより詳しくてもよい</a:t>
            </a:r>
            <a:endParaRPr lang="en-US" altLang="ja-JP" sz="1800" dirty="0"/>
          </a:p>
          <a:p>
            <a:pPr lvl="2"/>
            <a:r>
              <a:rPr lang="ja-JP" altLang="en-US" sz="1800" dirty="0"/>
              <a:t>最低限必要なのは日まで</a:t>
            </a:r>
            <a:br>
              <a:rPr lang="en-US" altLang="ja-JP" sz="1800" dirty="0"/>
            </a:br>
            <a:r>
              <a:rPr lang="ja-JP" altLang="en-US" sz="1800" dirty="0"/>
              <a:t>→ 入力は</a:t>
            </a:r>
            <a:r>
              <a:rPr lang="en-US" altLang="ja-JP" sz="1800" dirty="0"/>
              <a:t>20160316</a:t>
            </a:r>
            <a:r>
              <a:rPr lang="ja-JP" altLang="en-US" sz="1800" dirty="0" err="1"/>
              <a:t>で</a:t>
            </a:r>
            <a:r>
              <a:rPr lang="ja-JP" altLang="en-US" sz="1800" dirty="0"/>
              <a:t>よいが、それより詳しくてもよい。</a:t>
            </a:r>
            <a:r>
              <a:rPr lang="en-US" altLang="ja-JP" sz="1800" dirty="0"/>
              <a:t>201603</a:t>
            </a:r>
            <a:r>
              <a:rPr lang="ja-JP" altLang="en-US" sz="1800" dirty="0"/>
              <a:t>は不可。</a:t>
            </a:r>
            <a:endParaRPr lang="en-US" altLang="ja-JP" sz="1800" dirty="0"/>
          </a:p>
        </p:txBody>
      </p:sp>
      <p:sp>
        <p:nvSpPr>
          <p:cNvPr id="5" name="Line 4"/>
          <p:cNvSpPr>
            <a:spLocks noChangeShapeType="1"/>
          </p:cNvSpPr>
          <p:nvPr/>
        </p:nvSpPr>
        <p:spPr bwMode="auto">
          <a:xfrm>
            <a:off x="179388" y="836613"/>
            <a:ext cx="8713787" cy="0"/>
          </a:xfrm>
          <a:prstGeom prst="line">
            <a:avLst/>
          </a:prstGeom>
          <a:noFill/>
          <a:ln w="28575">
            <a:solidFill>
              <a:schemeClr val="bg2">
                <a:lumMod val="75000"/>
              </a:schemeClr>
            </a:solidFill>
            <a:round/>
            <a:headEnd/>
            <a:tailEnd/>
          </a:ln>
          <a:effec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GB" sz="1800" b="0" i="0" u="none" strike="noStrike" kern="1200" cap="none" spc="0" normalizeH="0" baseline="0" noProof="0">
              <a:ln>
                <a:noFill/>
              </a:ln>
              <a:solidFill>
                <a:prstClr val="black"/>
              </a:solidFill>
              <a:effectLst/>
              <a:uLnTx/>
              <a:uFillTx/>
              <a:latin typeface="Calibri"/>
              <a:ea typeface="ＭＳ Ｐゴシック" charset="-128"/>
              <a:cs typeface="+mn-cs"/>
            </a:endParaRPr>
          </a:p>
        </p:txBody>
      </p:sp>
      <p:sp>
        <p:nvSpPr>
          <p:cNvPr id="6" name="Slide Number Placeholder 5">
            <a:extLst>
              <a:ext uri="{FF2B5EF4-FFF2-40B4-BE49-F238E27FC236}">
                <a16:creationId xmlns:a16="http://schemas.microsoft.com/office/drawing/2014/main" id="{2392E4BA-2CEA-AEE8-1D4A-6AA71A9F45E0}"/>
              </a:ext>
            </a:extLst>
          </p:cNvPr>
          <p:cNvSpPr>
            <a:spLocks noGrp="1"/>
          </p:cNvSpPr>
          <p:nvPr>
            <p:ph type="sldNum" sz="quarter" idx="12"/>
          </p:nvPr>
        </p:nvSpPr>
        <p:spPr/>
        <p:txBody>
          <a:bodyPr/>
          <a:lstStyle/>
          <a:p>
            <a:pPr>
              <a:defRPr/>
            </a:pPr>
            <a:fld id="{41B56E46-C364-443B-A6EC-EF4639A1E9E4}" type="slidenum">
              <a:rPr lang="ja-JP" altLang="en-US" smtClean="0"/>
              <a:pPr>
                <a:defRPr/>
              </a:pPr>
              <a:t>11</a:t>
            </a:fld>
            <a:endParaRPr lang="ja-JP" altLang="en-US"/>
          </a:p>
        </p:txBody>
      </p:sp>
    </p:spTree>
    <p:extLst>
      <p:ext uri="{BB962C8B-B14F-4D97-AF65-F5344CB8AC3E}">
        <p14:creationId xmlns:p14="http://schemas.microsoft.com/office/powerpoint/2010/main" val="82599932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a:t>目次</a:t>
            </a:r>
          </a:p>
        </p:txBody>
      </p:sp>
      <p:sp>
        <p:nvSpPr>
          <p:cNvPr id="3" name="コンテンツ プレースホルダー 2"/>
          <p:cNvSpPr>
            <a:spLocks noGrp="1"/>
          </p:cNvSpPr>
          <p:nvPr>
            <p:ph idx="1"/>
          </p:nvPr>
        </p:nvSpPr>
        <p:spPr/>
        <p:txBody>
          <a:bodyPr/>
          <a:lstStyle/>
          <a:p>
            <a:pPr marL="742950" indent="-742950">
              <a:lnSpc>
                <a:spcPct val="150000"/>
              </a:lnSpc>
              <a:buFont typeface="+mj-lt"/>
              <a:buAutoNum type="arabicPeriod"/>
            </a:pPr>
            <a:r>
              <a:rPr lang="en-US" altLang="ja-JP" sz="3600" dirty="0">
                <a:solidFill>
                  <a:schemeClr val="bg1">
                    <a:lumMod val="85000"/>
                  </a:schemeClr>
                </a:solidFill>
              </a:rPr>
              <a:t>E2B(R2)</a:t>
            </a:r>
            <a:r>
              <a:rPr lang="ja-JP" altLang="en-US" sz="3600" dirty="0">
                <a:solidFill>
                  <a:schemeClr val="bg1">
                    <a:lumMod val="85000"/>
                  </a:schemeClr>
                </a:solidFill>
              </a:rPr>
              <a:t>からの主な変更点</a:t>
            </a:r>
            <a:endParaRPr lang="en-US" altLang="ja-JP" sz="3600" dirty="0">
              <a:solidFill>
                <a:schemeClr val="bg1">
                  <a:lumMod val="85000"/>
                </a:schemeClr>
              </a:solidFill>
            </a:endParaRPr>
          </a:p>
          <a:p>
            <a:pPr marL="742950" indent="-742950">
              <a:lnSpc>
                <a:spcPct val="150000"/>
              </a:lnSpc>
              <a:buFont typeface="+mj-lt"/>
              <a:buAutoNum type="arabicPeriod"/>
            </a:pPr>
            <a:r>
              <a:rPr lang="en-US" altLang="ja-JP" sz="3600" dirty="0"/>
              <a:t>E2B(R3)</a:t>
            </a:r>
            <a:r>
              <a:rPr lang="ja-JP" altLang="en-US" sz="3600" dirty="0"/>
              <a:t>における各項目の解説</a:t>
            </a:r>
            <a:endParaRPr lang="en-US" altLang="ja-JP" sz="3600" dirty="0"/>
          </a:p>
          <a:p>
            <a:pPr marL="742950" indent="-742950">
              <a:lnSpc>
                <a:spcPct val="150000"/>
              </a:lnSpc>
              <a:buFont typeface="+mj-lt"/>
              <a:buAutoNum type="arabicPeriod"/>
            </a:pPr>
            <a:r>
              <a:rPr lang="ja-JP" altLang="en-US" sz="3600" dirty="0">
                <a:solidFill>
                  <a:schemeClr val="bg1">
                    <a:lumMod val="85000"/>
                  </a:schemeClr>
                </a:solidFill>
              </a:rPr>
              <a:t>参考通知</a:t>
            </a:r>
          </a:p>
        </p:txBody>
      </p:sp>
      <p:sp>
        <p:nvSpPr>
          <p:cNvPr id="5" name="Slide Number Placeholder 4">
            <a:extLst>
              <a:ext uri="{FF2B5EF4-FFF2-40B4-BE49-F238E27FC236}">
                <a16:creationId xmlns:a16="http://schemas.microsoft.com/office/drawing/2014/main" id="{D9FCF468-7376-C908-952E-8E10FA6A3244}"/>
              </a:ext>
            </a:extLst>
          </p:cNvPr>
          <p:cNvSpPr>
            <a:spLocks noGrp="1"/>
          </p:cNvSpPr>
          <p:nvPr>
            <p:ph type="sldNum" sz="quarter" idx="12"/>
          </p:nvPr>
        </p:nvSpPr>
        <p:spPr/>
        <p:txBody>
          <a:bodyPr/>
          <a:lstStyle/>
          <a:p>
            <a:pPr>
              <a:defRPr/>
            </a:pPr>
            <a:fld id="{41B56E46-C364-443B-A6EC-EF4639A1E9E4}" type="slidenum">
              <a:rPr lang="ja-JP" altLang="en-US" smtClean="0"/>
              <a:pPr>
                <a:defRPr/>
              </a:pPr>
              <a:t>12</a:t>
            </a:fld>
            <a:endParaRPr lang="ja-JP" altLang="en-US"/>
          </a:p>
        </p:txBody>
      </p:sp>
    </p:spTree>
    <p:extLst>
      <p:ext uri="{BB962C8B-B14F-4D97-AF65-F5344CB8AC3E}">
        <p14:creationId xmlns:p14="http://schemas.microsoft.com/office/powerpoint/2010/main" val="204710482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116632"/>
            <a:ext cx="8229600" cy="719981"/>
          </a:xfrm>
        </p:spPr>
        <p:txBody>
          <a:bodyPr>
            <a:normAutofit/>
          </a:bodyPr>
          <a:lstStyle/>
          <a:p>
            <a:pPr algn="l"/>
            <a:r>
              <a:rPr kumimoji="1" lang="ja-JP" altLang="en-US" sz="3200" dirty="0"/>
              <a:t>各項目の説明</a:t>
            </a:r>
          </a:p>
        </p:txBody>
      </p:sp>
      <p:sp>
        <p:nvSpPr>
          <p:cNvPr id="3" name="コンテンツ プレースホルダー 2"/>
          <p:cNvSpPr>
            <a:spLocks noGrp="1"/>
          </p:cNvSpPr>
          <p:nvPr>
            <p:ph idx="1"/>
          </p:nvPr>
        </p:nvSpPr>
        <p:spPr>
          <a:xfrm>
            <a:off x="457200" y="1600200"/>
            <a:ext cx="8229600" cy="4277072"/>
          </a:xfrm>
        </p:spPr>
        <p:txBody>
          <a:bodyPr>
            <a:normAutofit/>
          </a:bodyPr>
          <a:lstStyle/>
          <a:p>
            <a:pPr marL="0" indent="0">
              <a:buNone/>
            </a:pPr>
            <a:r>
              <a:rPr kumimoji="1" lang="en-US" altLang="ja-JP" sz="3200" dirty="0">
                <a:solidFill>
                  <a:schemeClr val="tx1"/>
                </a:solidFill>
                <a:latin typeface="+mn-lt"/>
                <a:ea typeface="+mn-ea"/>
              </a:rPr>
              <a:t>J2</a:t>
            </a:r>
            <a:r>
              <a:rPr kumimoji="1" lang="ja-JP" altLang="en-US" sz="3200" dirty="0">
                <a:solidFill>
                  <a:schemeClr val="tx1"/>
                </a:solidFill>
                <a:latin typeface="+mn-lt"/>
                <a:ea typeface="+mn-ea"/>
              </a:rPr>
              <a:t>（厚生労働省システム管理用項目）</a:t>
            </a:r>
            <a:endParaRPr kumimoji="1" lang="en-US" altLang="ja-JP" sz="3200" dirty="0">
              <a:solidFill>
                <a:schemeClr val="tx1"/>
              </a:solidFill>
              <a:latin typeface="+mn-lt"/>
              <a:ea typeface="+mn-ea"/>
            </a:endParaRPr>
          </a:p>
          <a:p>
            <a:pPr marL="0" lvl="1" indent="0">
              <a:buNone/>
            </a:pPr>
            <a:r>
              <a:rPr lang="en-US" altLang="ja-JP" sz="3200" dirty="0">
                <a:solidFill>
                  <a:schemeClr val="tx1"/>
                </a:solidFill>
                <a:latin typeface="+mn-lt"/>
                <a:ea typeface="+mn-ea"/>
              </a:rPr>
              <a:t>C</a:t>
            </a:r>
            <a:r>
              <a:rPr lang="ja-JP" altLang="en-US" sz="3200" dirty="0">
                <a:solidFill>
                  <a:schemeClr val="tx1"/>
                </a:solidFill>
                <a:latin typeface="+mn-lt"/>
                <a:ea typeface="+mn-ea"/>
              </a:rPr>
              <a:t>（</a:t>
            </a:r>
            <a:r>
              <a:rPr lang="en-US" altLang="ja-JP" sz="3200" dirty="0">
                <a:solidFill>
                  <a:schemeClr val="tx1"/>
                </a:solidFill>
                <a:latin typeface="+mn-lt"/>
                <a:ea typeface="+mn-ea"/>
              </a:rPr>
              <a:t>ICSR</a:t>
            </a:r>
            <a:r>
              <a:rPr lang="ja-JP" altLang="en-US" sz="3200" dirty="0">
                <a:solidFill>
                  <a:schemeClr val="tx1"/>
                </a:solidFill>
                <a:latin typeface="+mn-lt"/>
                <a:ea typeface="+mn-ea"/>
              </a:rPr>
              <a:t>報告のための管理用の項目）</a:t>
            </a:r>
            <a:endParaRPr lang="en-US" altLang="ja-JP" sz="3200" dirty="0">
              <a:solidFill>
                <a:schemeClr val="tx1"/>
              </a:solidFill>
              <a:latin typeface="+mn-lt"/>
              <a:ea typeface="+mn-ea"/>
            </a:endParaRPr>
          </a:p>
          <a:p>
            <a:pPr marL="0" indent="0">
              <a:buNone/>
            </a:pPr>
            <a:r>
              <a:rPr kumimoji="1" lang="en-US" altLang="ja-JP" sz="3200" dirty="0">
                <a:solidFill>
                  <a:schemeClr val="tx1"/>
                </a:solidFill>
                <a:latin typeface="+mn-lt"/>
                <a:ea typeface="+mn-ea"/>
              </a:rPr>
              <a:t>D</a:t>
            </a:r>
            <a:r>
              <a:rPr lang="ja-JP" altLang="en-US" sz="3200" dirty="0">
                <a:solidFill>
                  <a:schemeClr val="tx1"/>
                </a:solidFill>
                <a:latin typeface="+mn-lt"/>
                <a:ea typeface="+mn-ea"/>
              </a:rPr>
              <a:t>（患者に関する情報項目）</a:t>
            </a:r>
            <a:endParaRPr kumimoji="1" lang="en-US" altLang="ja-JP" sz="3200" dirty="0">
              <a:solidFill>
                <a:schemeClr val="tx1"/>
              </a:solidFill>
              <a:latin typeface="+mn-lt"/>
              <a:ea typeface="+mn-ea"/>
            </a:endParaRPr>
          </a:p>
          <a:p>
            <a:pPr marL="0" lvl="1" indent="0">
              <a:buNone/>
            </a:pPr>
            <a:r>
              <a:rPr lang="en-US" altLang="ja-JP" sz="3200" dirty="0">
                <a:solidFill>
                  <a:schemeClr val="tx1"/>
                </a:solidFill>
                <a:latin typeface="+mn-lt"/>
                <a:ea typeface="+mn-ea"/>
              </a:rPr>
              <a:t>E</a:t>
            </a:r>
            <a:r>
              <a:rPr lang="ja-JP" altLang="en-US" sz="3200" dirty="0">
                <a:solidFill>
                  <a:schemeClr val="tx1"/>
                </a:solidFill>
                <a:latin typeface="+mn-lt"/>
                <a:ea typeface="+mn-ea"/>
              </a:rPr>
              <a:t>（有害事象に関する情報項目）</a:t>
            </a:r>
            <a:endParaRPr lang="en-US" altLang="ja-JP" sz="3200" dirty="0">
              <a:solidFill>
                <a:schemeClr val="tx1"/>
              </a:solidFill>
              <a:latin typeface="+mn-lt"/>
              <a:ea typeface="+mn-ea"/>
            </a:endParaRPr>
          </a:p>
          <a:p>
            <a:pPr marL="0" lvl="1" indent="0">
              <a:buNone/>
            </a:pPr>
            <a:r>
              <a:rPr kumimoji="1" lang="en-US" altLang="ja-JP" sz="3200" dirty="0">
                <a:solidFill>
                  <a:schemeClr val="tx1"/>
                </a:solidFill>
                <a:latin typeface="+mn-lt"/>
                <a:ea typeface="+mn-ea"/>
              </a:rPr>
              <a:t>F</a:t>
            </a:r>
            <a:r>
              <a:rPr kumimoji="1" lang="ja-JP" altLang="en-US" sz="3200" dirty="0">
                <a:solidFill>
                  <a:schemeClr val="tx1"/>
                </a:solidFill>
                <a:latin typeface="+mn-lt"/>
                <a:ea typeface="+mn-ea"/>
              </a:rPr>
              <a:t>（</a:t>
            </a:r>
            <a:r>
              <a:rPr lang="ja-JP" altLang="en-US" sz="3200" dirty="0">
                <a:solidFill>
                  <a:schemeClr val="tx1"/>
                </a:solidFill>
                <a:latin typeface="+mn-lt"/>
                <a:ea typeface="+mn-ea"/>
              </a:rPr>
              <a:t>臨床検査データに関する情報項目）</a:t>
            </a:r>
            <a:endParaRPr kumimoji="1" lang="en-US" altLang="ja-JP" sz="3200" dirty="0">
              <a:solidFill>
                <a:schemeClr val="tx1"/>
              </a:solidFill>
              <a:latin typeface="+mn-lt"/>
              <a:ea typeface="+mn-ea"/>
            </a:endParaRPr>
          </a:p>
          <a:p>
            <a:pPr marL="0" indent="0">
              <a:buNone/>
            </a:pPr>
            <a:r>
              <a:rPr lang="en-US" altLang="ja-JP" sz="3200" dirty="0">
                <a:solidFill>
                  <a:schemeClr val="tx1"/>
                </a:solidFill>
                <a:latin typeface="+mn-lt"/>
                <a:ea typeface="+mn-ea"/>
              </a:rPr>
              <a:t>G</a:t>
            </a:r>
            <a:r>
              <a:rPr lang="ja-JP" altLang="en-US" sz="3200" dirty="0">
                <a:solidFill>
                  <a:schemeClr val="tx1"/>
                </a:solidFill>
                <a:latin typeface="+mn-lt"/>
                <a:ea typeface="+mn-ea"/>
              </a:rPr>
              <a:t>（医薬品情報の項目）</a:t>
            </a:r>
            <a:endParaRPr lang="en-US" altLang="ja-JP" sz="3200" dirty="0">
              <a:solidFill>
                <a:schemeClr val="tx1"/>
              </a:solidFill>
              <a:latin typeface="+mn-lt"/>
              <a:ea typeface="+mn-ea"/>
            </a:endParaRPr>
          </a:p>
          <a:p>
            <a:pPr marL="0" indent="0">
              <a:buNone/>
            </a:pPr>
            <a:r>
              <a:rPr kumimoji="1" lang="en-US" altLang="ja-JP" sz="3200" dirty="0">
                <a:solidFill>
                  <a:schemeClr val="tx1"/>
                </a:solidFill>
                <a:latin typeface="+mn-lt"/>
                <a:ea typeface="+mn-ea"/>
              </a:rPr>
              <a:t>H</a:t>
            </a:r>
            <a:r>
              <a:rPr lang="ja-JP" altLang="en-US" sz="3200" dirty="0">
                <a:solidFill>
                  <a:schemeClr val="tx1"/>
                </a:solidFill>
                <a:latin typeface="+mn-lt"/>
                <a:ea typeface="+mn-ea"/>
              </a:rPr>
              <a:t>（副作用症例の経過やコメント用項目）</a:t>
            </a:r>
            <a:endParaRPr lang="en-US" altLang="ja-JP" sz="3200" dirty="0">
              <a:solidFill>
                <a:schemeClr val="tx1"/>
              </a:solidFill>
              <a:latin typeface="+mn-lt"/>
              <a:ea typeface="+mn-ea"/>
            </a:endParaRPr>
          </a:p>
        </p:txBody>
      </p:sp>
      <p:sp>
        <p:nvSpPr>
          <p:cNvPr id="5" name="Line 4"/>
          <p:cNvSpPr>
            <a:spLocks noChangeShapeType="1"/>
          </p:cNvSpPr>
          <p:nvPr/>
        </p:nvSpPr>
        <p:spPr bwMode="auto">
          <a:xfrm>
            <a:off x="179388" y="836613"/>
            <a:ext cx="8713787" cy="0"/>
          </a:xfrm>
          <a:prstGeom prst="line">
            <a:avLst/>
          </a:prstGeom>
          <a:noFill/>
          <a:ln w="28575">
            <a:solidFill>
              <a:schemeClr val="bg2">
                <a:lumMod val="75000"/>
              </a:schemeClr>
            </a:solidFill>
            <a:round/>
            <a:headEnd/>
            <a:tailEnd/>
          </a:ln>
          <a:effec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GB" sz="1800" b="0" i="0" u="none" strike="noStrike" kern="1200" cap="none" spc="0" normalizeH="0" baseline="0" noProof="0">
              <a:ln>
                <a:noFill/>
              </a:ln>
              <a:solidFill>
                <a:prstClr val="black"/>
              </a:solidFill>
              <a:effectLst/>
              <a:uLnTx/>
              <a:uFillTx/>
              <a:latin typeface="Calibri"/>
              <a:ea typeface="ＭＳ Ｐゴシック" charset="-128"/>
              <a:cs typeface="+mn-cs"/>
            </a:endParaRPr>
          </a:p>
        </p:txBody>
      </p:sp>
      <p:sp>
        <p:nvSpPr>
          <p:cNvPr id="6" name="Slide Number Placeholder 5">
            <a:extLst>
              <a:ext uri="{FF2B5EF4-FFF2-40B4-BE49-F238E27FC236}">
                <a16:creationId xmlns:a16="http://schemas.microsoft.com/office/drawing/2014/main" id="{7CF4239D-DFA8-316E-5281-A11C4F5012E6}"/>
              </a:ext>
            </a:extLst>
          </p:cNvPr>
          <p:cNvSpPr>
            <a:spLocks noGrp="1"/>
          </p:cNvSpPr>
          <p:nvPr>
            <p:ph type="sldNum" sz="quarter" idx="12"/>
          </p:nvPr>
        </p:nvSpPr>
        <p:spPr/>
        <p:txBody>
          <a:bodyPr/>
          <a:lstStyle/>
          <a:p>
            <a:pPr>
              <a:defRPr/>
            </a:pPr>
            <a:fld id="{41B56E46-C364-443B-A6EC-EF4639A1E9E4}" type="slidenum">
              <a:rPr lang="ja-JP" altLang="en-US" smtClean="0"/>
              <a:pPr>
                <a:defRPr/>
              </a:pPr>
              <a:t>13</a:t>
            </a:fld>
            <a:endParaRPr lang="ja-JP" altLang="en-US"/>
          </a:p>
        </p:txBody>
      </p:sp>
    </p:spTree>
    <p:extLst>
      <p:ext uri="{BB962C8B-B14F-4D97-AF65-F5344CB8AC3E}">
        <p14:creationId xmlns:p14="http://schemas.microsoft.com/office/powerpoint/2010/main" val="185841133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116632"/>
            <a:ext cx="8229600" cy="719981"/>
          </a:xfrm>
        </p:spPr>
        <p:txBody>
          <a:bodyPr/>
          <a:lstStyle/>
          <a:p>
            <a:pPr algn="l"/>
            <a:r>
              <a:rPr kumimoji="1" lang="en-US" altLang="ja-JP" sz="3200" dirty="0" err="1"/>
              <a:t>J2</a:t>
            </a:r>
            <a:r>
              <a:rPr lang="ja-JP" altLang="en-US" sz="3200" dirty="0"/>
              <a:t>項目</a:t>
            </a:r>
            <a:endParaRPr kumimoji="1" lang="ja-JP" altLang="en-US" sz="3200" dirty="0"/>
          </a:p>
        </p:txBody>
      </p:sp>
      <p:sp>
        <p:nvSpPr>
          <p:cNvPr id="6" name="Line 4"/>
          <p:cNvSpPr>
            <a:spLocks noChangeShapeType="1"/>
          </p:cNvSpPr>
          <p:nvPr/>
        </p:nvSpPr>
        <p:spPr bwMode="auto">
          <a:xfrm>
            <a:off x="179388" y="836613"/>
            <a:ext cx="8713787" cy="0"/>
          </a:xfrm>
          <a:prstGeom prst="line">
            <a:avLst/>
          </a:prstGeom>
          <a:noFill/>
          <a:ln w="28575">
            <a:solidFill>
              <a:schemeClr val="bg2">
                <a:lumMod val="75000"/>
              </a:schemeClr>
            </a:solidFill>
            <a:round/>
            <a:headEnd/>
            <a:tailEnd/>
          </a:ln>
          <a:effec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GB" sz="1800" b="0" i="0" u="none" strike="noStrike" kern="1200" cap="none" spc="0" normalizeH="0" baseline="0" noProof="0">
              <a:ln>
                <a:noFill/>
              </a:ln>
              <a:solidFill>
                <a:prstClr val="black"/>
              </a:solidFill>
              <a:effectLst/>
              <a:uLnTx/>
              <a:uFillTx/>
              <a:latin typeface="Calibri"/>
              <a:ea typeface="ＭＳ Ｐゴシック" charset="-128"/>
              <a:cs typeface="+mn-cs"/>
            </a:endParaRPr>
          </a:p>
        </p:txBody>
      </p:sp>
      <p:pic>
        <p:nvPicPr>
          <p:cNvPr id="7" name="図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553200" y="4096388"/>
            <a:ext cx="1741086" cy="2356800"/>
          </a:xfrm>
          <a:prstGeom prst="rect">
            <a:avLst/>
          </a:prstGeom>
        </p:spPr>
      </p:pic>
      <p:sp>
        <p:nvSpPr>
          <p:cNvPr id="8" name="コンテンツ プレースホルダー 2">
            <a:extLst>
              <a:ext uri="{FF2B5EF4-FFF2-40B4-BE49-F238E27FC236}">
                <a16:creationId xmlns:a16="http://schemas.microsoft.com/office/drawing/2014/main" id="{8B10C416-9635-4DB7-B16A-58CAAD0FB9D8}"/>
              </a:ext>
            </a:extLst>
          </p:cNvPr>
          <p:cNvSpPr txBox="1">
            <a:spLocks/>
          </p:cNvSpPr>
          <p:nvPr/>
        </p:nvSpPr>
        <p:spPr bwMode="auto">
          <a:xfrm>
            <a:off x="457200" y="1600200"/>
            <a:ext cx="8229600" cy="4852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a:bodyPr>
          <a:lstStyle>
            <a:lvl1pPr marL="228600" indent="-228600" algn="l" defTabSz="914400" rtl="0" eaLnBrk="1" fontAlgn="base" latinLnBrk="0" hangingPunct="1">
              <a:lnSpc>
                <a:spcPct val="90000"/>
              </a:lnSpc>
              <a:spcBef>
                <a:spcPts val="1000"/>
              </a:spcBef>
              <a:spcAft>
                <a:spcPct val="0"/>
              </a:spcAft>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fontAlgn="base" latinLnBrk="0" hangingPunct="1">
              <a:lnSpc>
                <a:spcPct val="90000"/>
              </a:lnSpc>
              <a:spcBef>
                <a:spcPts val="500"/>
              </a:spcBef>
              <a:spcAft>
                <a:spcPct val="0"/>
              </a:spcAft>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fontAlgn="base" latinLnBrk="0" hangingPunct="1">
              <a:lnSpc>
                <a:spcPct val="90000"/>
              </a:lnSpc>
              <a:spcBef>
                <a:spcPts val="500"/>
              </a:spcBef>
              <a:spcAft>
                <a:spcPct val="0"/>
              </a:spcAft>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fontAlgn="base" latinLnBrk="0" hangingPunct="1">
              <a:lnSpc>
                <a:spcPct val="90000"/>
              </a:lnSpc>
              <a:spcBef>
                <a:spcPts val="500"/>
              </a:spcBef>
              <a:spcAft>
                <a:spcPct val="0"/>
              </a:spcAft>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fontAlgn="base" latinLnBrk="0" hangingPunct="1">
              <a:lnSpc>
                <a:spcPct val="90000"/>
              </a:lnSpc>
              <a:spcBef>
                <a:spcPts val="500"/>
              </a:spcBef>
              <a:spcAft>
                <a:spcPct val="0"/>
              </a:spcAft>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355600" marR="0" lvl="0" indent="-355600" algn="l" defTabSz="914400" rtl="0" eaLnBrk="1" fontAlgn="base" latinLnBrk="0" hangingPunct="1">
              <a:lnSpc>
                <a:spcPct val="110000"/>
              </a:lnSpc>
              <a:spcBef>
                <a:spcPts val="600"/>
              </a:spcBef>
              <a:spcAft>
                <a:spcPct val="0"/>
              </a:spcAft>
              <a:buClrTx/>
              <a:buSzTx/>
              <a:buFont typeface="Wingdings" panose="05000000000000000000" pitchFamily="2" charset="2"/>
              <a:buChar char="Ø"/>
              <a:tabLst/>
              <a:defRPr/>
            </a:pPr>
            <a:r>
              <a:rPr kumimoji="1" lang="en-US" altLang="ja-JP" sz="2800" b="0" i="0" u="none" strike="noStrike" kern="1200" cap="none" spc="0" normalizeH="0" baseline="0" noProof="0">
                <a:ln>
                  <a:noFill/>
                </a:ln>
                <a:solidFill>
                  <a:prstClr val="black"/>
                </a:solidFill>
                <a:effectLst/>
                <a:uLnTx/>
                <a:uFillTx/>
                <a:latin typeface="Calibri"/>
                <a:ea typeface="ＭＳ Ｐゴシック" panose="020B0600070205080204" pitchFamily="50" charset="-128"/>
                <a:cs typeface="+mn-cs"/>
              </a:rPr>
              <a:t>J2</a:t>
            </a:r>
            <a:r>
              <a:rPr kumimoji="1" lang="ja-JP" altLang="en-US" sz="2800" b="0" i="0" u="none" strike="noStrike" kern="1200" cap="none" spc="0" normalizeH="0" baseline="0" noProof="0">
                <a:ln>
                  <a:noFill/>
                </a:ln>
                <a:solidFill>
                  <a:prstClr val="black"/>
                </a:solidFill>
                <a:effectLst/>
                <a:uLnTx/>
                <a:uFillTx/>
                <a:latin typeface="Calibri"/>
                <a:ea typeface="ＭＳ Ｐゴシック" panose="020B0600070205080204" pitchFamily="50" charset="-128"/>
                <a:cs typeface="+mn-cs"/>
              </a:rPr>
              <a:t>項目とは</a:t>
            </a:r>
            <a:r>
              <a:rPr kumimoji="1" lang="en-US" altLang="ja-JP" sz="2800" b="0" i="0" u="none" strike="noStrike" kern="1200" cap="none" spc="0" normalizeH="0" baseline="0" noProof="0">
                <a:ln>
                  <a:noFill/>
                </a:ln>
                <a:solidFill>
                  <a:prstClr val="black"/>
                </a:solidFill>
                <a:effectLst/>
                <a:uLnTx/>
                <a:uFillTx/>
                <a:latin typeface="Calibri"/>
                <a:ea typeface="ＭＳ Ｐゴシック" panose="020B0600070205080204" pitchFamily="50" charset="-128"/>
                <a:cs typeface="+mn-cs"/>
              </a:rPr>
              <a:t>?</a:t>
            </a:r>
          </a:p>
          <a:p>
            <a:pPr marL="685800" marR="0" lvl="1" indent="-228600" algn="l" defTabSz="914400" rtl="0" eaLnBrk="1" fontAlgn="base" latinLnBrk="0" hangingPunct="1">
              <a:lnSpc>
                <a:spcPct val="110000"/>
              </a:lnSpc>
              <a:spcBef>
                <a:spcPts val="600"/>
              </a:spcBef>
              <a:spcAft>
                <a:spcPct val="0"/>
              </a:spcAft>
              <a:buClrTx/>
              <a:buSzTx/>
              <a:buFont typeface="Arial" panose="020B0604020202020204" pitchFamily="34" charset="0"/>
              <a:buChar char="•"/>
              <a:tabLst/>
              <a:defRPr/>
            </a:pPr>
            <a:r>
              <a:rPr kumimoji="1" lang="en-US" altLang="ja-JP" sz="2400" b="0" i="0" u="none" strike="noStrike" kern="1200" cap="none" spc="0" normalizeH="0" baseline="0" noProof="0">
                <a:ln>
                  <a:noFill/>
                </a:ln>
                <a:solidFill>
                  <a:prstClr val="black"/>
                </a:solidFill>
                <a:effectLst/>
                <a:uLnTx/>
                <a:uFillTx/>
                <a:latin typeface="Calibri"/>
                <a:ea typeface="ＭＳ Ｐゴシック" panose="020B0600070205080204" pitchFamily="50" charset="-128"/>
                <a:cs typeface="+mn-cs"/>
              </a:rPr>
              <a:t>ICH</a:t>
            </a:r>
            <a:r>
              <a:rPr kumimoji="1" lang="ja-JP" altLang="en-US" sz="2400" b="0" i="0" u="none" strike="noStrike" kern="1200" cap="none" spc="0" normalizeH="0" baseline="0" noProof="0">
                <a:ln>
                  <a:noFill/>
                </a:ln>
                <a:solidFill>
                  <a:prstClr val="black"/>
                </a:solidFill>
                <a:effectLst/>
                <a:uLnTx/>
                <a:uFillTx/>
                <a:latin typeface="Calibri"/>
                <a:ea typeface="ＭＳ Ｐゴシック" panose="020B0600070205080204" pitchFamily="50" charset="-128"/>
                <a:cs typeface="+mn-cs"/>
              </a:rPr>
              <a:t>で合意した項目以外に、日本で独自に追加された項目</a:t>
            </a:r>
            <a:endParaRPr kumimoji="1" lang="en-US" altLang="ja-JP" sz="2400" b="0" i="0" u="none" strike="noStrike" kern="1200" cap="none" spc="0" normalizeH="0" baseline="0" noProof="0">
              <a:ln>
                <a:noFill/>
              </a:ln>
              <a:solidFill>
                <a:prstClr val="black"/>
              </a:solidFill>
              <a:effectLst/>
              <a:uLnTx/>
              <a:uFillTx/>
              <a:latin typeface="Calibri"/>
              <a:ea typeface="ＭＳ Ｐゴシック" panose="020B0600070205080204" pitchFamily="50" charset="-128"/>
              <a:cs typeface="+mn-cs"/>
            </a:endParaRPr>
          </a:p>
          <a:p>
            <a:pPr marL="685800" marR="0" lvl="1" indent="-228600" algn="l" defTabSz="914400" rtl="0" eaLnBrk="1" fontAlgn="base" latinLnBrk="0" hangingPunct="1">
              <a:lnSpc>
                <a:spcPct val="110000"/>
              </a:lnSpc>
              <a:spcBef>
                <a:spcPts val="600"/>
              </a:spcBef>
              <a:spcAft>
                <a:spcPct val="0"/>
              </a:spcAft>
              <a:buClrTx/>
              <a:buSzTx/>
              <a:buFont typeface="Arial" panose="020B0604020202020204" pitchFamily="34" charset="0"/>
              <a:buChar char="•"/>
              <a:tabLst/>
              <a:defRPr/>
            </a:pPr>
            <a:endParaRPr kumimoji="1" lang="en-US" altLang="ja-JP" sz="2400" b="0" i="0" u="none" strike="noStrike" kern="1200" cap="none" spc="0" normalizeH="0" baseline="0" noProof="0">
              <a:ln>
                <a:noFill/>
              </a:ln>
              <a:solidFill>
                <a:prstClr val="black"/>
              </a:solidFill>
              <a:effectLst/>
              <a:uLnTx/>
              <a:uFillTx/>
              <a:latin typeface="Calibri"/>
              <a:ea typeface="ＭＳ Ｐゴシック" panose="020B0600070205080204" pitchFamily="50" charset="-128"/>
              <a:cs typeface="+mn-cs"/>
            </a:endParaRPr>
          </a:p>
          <a:p>
            <a:pPr marL="355600" marR="0" lvl="1" indent="-355600" algn="l" defTabSz="914400" rtl="0" eaLnBrk="1" fontAlgn="base" latinLnBrk="0" hangingPunct="1">
              <a:lnSpc>
                <a:spcPct val="110000"/>
              </a:lnSpc>
              <a:spcBef>
                <a:spcPts val="600"/>
              </a:spcBef>
              <a:spcAft>
                <a:spcPct val="0"/>
              </a:spcAft>
              <a:buClrTx/>
              <a:buSzTx/>
              <a:buFont typeface="Wingdings" panose="05000000000000000000" pitchFamily="2" charset="2"/>
              <a:buChar char="Ø"/>
              <a:tabLst/>
              <a:defRPr/>
            </a:pPr>
            <a:r>
              <a:rPr kumimoji="1" lang="en-US" altLang="ja-JP" sz="2800" b="0" i="0" u="none" strike="noStrike" kern="1200" cap="none" spc="0" normalizeH="0" baseline="0" noProof="0">
                <a:ln>
                  <a:noFill/>
                </a:ln>
                <a:solidFill>
                  <a:prstClr val="black"/>
                </a:solidFill>
                <a:effectLst/>
                <a:uLnTx/>
                <a:uFillTx/>
                <a:latin typeface="Calibri"/>
                <a:ea typeface="ＭＳ Ｐゴシック" panose="020B0600070205080204" pitchFamily="50" charset="-128"/>
                <a:cs typeface="+mn-cs"/>
              </a:rPr>
              <a:t>J2</a:t>
            </a:r>
            <a:r>
              <a:rPr kumimoji="1" lang="ja-JP" altLang="en-US" sz="2800" b="0" i="0" u="none" strike="noStrike" kern="1200" cap="none" spc="0" normalizeH="0" baseline="0" noProof="0">
                <a:ln>
                  <a:noFill/>
                </a:ln>
                <a:solidFill>
                  <a:prstClr val="black"/>
                </a:solidFill>
                <a:effectLst/>
                <a:uLnTx/>
                <a:uFillTx/>
                <a:latin typeface="Calibri"/>
                <a:ea typeface="ＭＳ Ｐゴシック" panose="020B0600070205080204" pitchFamily="50" charset="-128"/>
                <a:cs typeface="+mn-cs"/>
              </a:rPr>
              <a:t>項目</a:t>
            </a:r>
            <a:r>
              <a:rPr kumimoji="1" lang="en-US" altLang="ja-JP" sz="2800" b="0" i="0" u="none" strike="noStrike" kern="1200" cap="none" spc="0" normalizeH="0" baseline="0" noProof="0">
                <a:ln>
                  <a:noFill/>
                </a:ln>
                <a:solidFill>
                  <a:prstClr val="black"/>
                </a:solidFill>
                <a:effectLst/>
                <a:uLnTx/>
                <a:uFillTx/>
                <a:latin typeface="Calibri"/>
                <a:ea typeface="ＭＳ Ｐゴシック" panose="020B0600070205080204" pitchFamily="50" charset="-128"/>
                <a:cs typeface="+mn-cs"/>
              </a:rPr>
              <a:t>(J2.1 </a:t>
            </a:r>
            <a:r>
              <a:rPr kumimoji="1" lang="ja-JP" altLang="en-US" sz="2800" b="0" i="0" u="none" strike="noStrike" kern="1200" cap="none" spc="0" normalizeH="0" baseline="0" noProof="0">
                <a:ln>
                  <a:noFill/>
                </a:ln>
                <a:solidFill>
                  <a:prstClr val="black"/>
                </a:solidFill>
                <a:effectLst/>
                <a:uLnTx/>
                <a:uFillTx/>
                <a:latin typeface="Calibri"/>
                <a:ea typeface="ＭＳ Ｐゴシック" panose="020B0600070205080204" pitchFamily="50" charset="-128"/>
                <a:cs typeface="+mn-cs"/>
              </a:rPr>
              <a:t>～</a:t>
            </a:r>
            <a:r>
              <a:rPr kumimoji="1" lang="en-US" altLang="ja-JP" sz="2800" b="0" i="0" u="none" strike="noStrike" kern="1200" cap="none" spc="0" normalizeH="0" baseline="0" noProof="0">
                <a:ln>
                  <a:noFill/>
                </a:ln>
                <a:solidFill>
                  <a:prstClr val="black"/>
                </a:solidFill>
                <a:effectLst/>
                <a:uLnTx/>
                <a:uFillTx/>
                <a:latin typeface="Calibri"/>
                <a:ea typeface="ＭＳ Ｐゴシック" panose="020B0600070205080204" pitchFamily="50" charset="-128"/>
                <a:cs typeface="+mn-cs"/>
              </a:rPr>
              <a:t> 22)</a:t>
            </a:r>
            <a:r>
              <a:rPr kumimoji="1" lang="ja-JP" altLang="en-US" sz="2800" b="0" i="0" u="none" strike="noStrike" kern="1200" cap="none" spc="0" normalizeH="0" baseline="0" noProof="0">
                <a:ln>
                  <a:noFill/>
                </a:ln>
                <a:solidFill>
                  <a:prstClr val="black"/>
                </a:solidFill>
                <a:effectLst/>
                <a:uLnTx/>
                <a:uFillTx/>
                <a:latin typeface="Calibri"/>
                <a:ea typeface="ＭＳ Ｐゴシック" panose="020B0600070205080204" pitchFamily="50" charset="-128"/>
                <a:cs typeface="+mn-cs"/>
              </a:rPr>
              <a:t>の例</a:t>
            </a:r>
            <a:endParaRPr kumimoji="1" lang="en-US" altLang="ja-JP" sz="2800" b="0" i="0" u="none" strike="noStrike" kern="1200" cap="none" spc="0" normalizeH="0" baseline="0" noProof="0">
              <a:ln>
                <a:noFill/>
              </a:ln>
              <a:solidFill>
                <a:prstClr val="black"/>
              </a:solidFill>
              <a:effectLst/>
              <a:uLnTx/>
              <a:uFillTx/>
              <a:latin typeface="Calibri"/>
              <a:ea typeface="ＭＳ Ｐゴシック" panose="020B0600070205080204" pitchFamily="50" charset="-128"/>
              <a:cs typeface="+mn-cs"/>
            </a:endParaRPr>
          </a:p>
          <a:p>
            <a:pPr marL="685800" marR="0" lvl="1" indent="-228600" algn="l" defTabSz="914400" rtl="0" eaLnBrk="1" fontAlgn="base" latinLnBrk="0" hangingPunct="1">
              <a:lnSpc>
                <a:spcPct val="110000"/>
              </a:lnSpc>
              <a:spcBef>
                <a:spcPts val="600"/>
              </a:spcBef>
              <a:spcAft>
                <a:spcPct val="0"/>
              </a:spcAft>
              <a:buClrTx/>
              <a:buSzTx/>
              <a:buFont typeface="Arial" panose="020B0604020202020204" pitchFamily="34" charset="0"/>
              <a:buChar char="•"/>
              <a:tabLst/>
              <a:defRPr/>
            </a:pPr>
            <a:r>
              <a:rPr kumimoji="1" lang="en-US" altLang="ja-JP" sz="2400" b="0" i="0" u="none" strike="noStrike" kern="1200" cap="none" spc="0" normalizeH="0" baseline="0" noProof="0">
                <a:ln>
                  <a:noFill/>
                </a:ln>
                <a:solidFill>
                  <a:prstClr val="black"/>
                </a:solidFill>
                <a:effectLst/>
                <a:uLnTx/>
                <a:uFillTx/>
                <a:latin typeface="Calibri"/>
                <a:ea typeface="ＭＳ Ｐゴシック" panose="020B0600070205080204" pitchFamily="50" charset="-128"/>
                <a:cs typeface="+mn-cs"/>
              </a:rPr>
              <a:t>J2.1a	</a:t>
            </a:r>
            <a:r>
              <a:rPr kumimoji="1" lang="ja-JP" altLang="en-US" sz="2400" b="0" i="0" u="none" strike="noStrike" kern="1200" cap="none" spc="0" normalizeH="0" baseline="0" noProof="0">
                <a:ln>
                  <a:noFill/>
                </a:ln>
                <a:solidFill>
                  <a:prstClr val="black"/>
                </a:solidFill>
                <a:effectLst/>
                <a:uLnTx/>
                <a:uFillTx/>
                <a:latin typeface="Calibri"/>
                <a:ea typeface="ＭＳ Ｐゴシック" panose="020B0600070205080204" pitchFamily="50" charset="-128"/>
                <a:cs typeface="+mn-cs"/>
              </a:rPr>
              <a:t>識別番号（報告分類）</a:t>
            </a:r>
            <a:endParaRPr kumimoji="1" lang="en-US" altLang="ja-JP" sz="2400" b="0" i="0" u="none" strike="noStrike" kern="1200" cap="none" spc="0" normalizeH="0" baseline="0" noProof="0">
              <a:ln>
                <a:noFill/>
              </a:ln>
              <a:solidFill>
                <a:prstClr val="black"/>
              </a:solidFill>
              <a:effectLst/>
              <a:uLnTx/>
              <a:uFillTx/>
              <a:latin typeface="Calibri"/>
              <a:ea typeface="ＭＳ Ｐゴシック" panose="020B0600070205080204" pitchFamily="50" charset="-128"/>
              <a:cs typeface="+mn-cs"/>
            </a:endParaRPr>
          </a:p>
          <a:p>
            <a:pPr marL="685800" marR="0" lvl="1" indent="-228600" algn="l" defTabSz="914400" rtl="0" eaLnBrk="1" fontAlgn="base" latinLnBrk="0" hangingPunct="1">
              <a:lnSpc>
                <a:spcPct val="110000"/>
              </a:lnSpc>
              <a:spcBef>
                <a:spcPts val="600"/>
              </a:spcBef>
              <a:spcAft>
                <a:spcPct val="0"/>
              </a:spcAft>
              <a:buClrTx/>
              <a:buSzTx/>
              <a:buFont typeface="Arial" panose="020B0604020202020204" pitchFamily="34" charset="0"/>
              <a:buChar char="•"/>
              <a:tabLst/>
              <a:defRPr/>
            </a:pPr>
            <a:r>
              <a:rPr kumimoji="1" lang="en-US" altLang="ja-JP" sz="2400" b="0" i="0" u="none" strike="noStrike" kern="1200" cap="none" spc="0" normalizeH="0" baseline="0" noProof="0">
                <a:ln>
                  <a:noFill/>
                </a:ln>
                <a:solidFill>
                  <a:prstClr val="black"/>
                </a:solidFill>
                <a:effectLst/>
                <a:uLnTx/>
                <a:uFillTx/>
                <a:latin typeface="Calibri"/>
                <a:ea typeface="ＭＳ Ｐゴシック" panose="020B0600070205080204" pitchFamily="50" charset="-128"/>
                <a:cs typeface="+mn-cs"/>
              </a:rPr>
              <a:t>J2.1b 	</a:t>
            </a:r>
            <a:r>
              <a:rPr kumimoji="1" lang="ja-JP" altLang="en-US" sz="2400" b="0" i="0" u="none" strike="noStrike" kern="1200" cap="none" spc="0" normalizeH="0" baseline="0" noProof="0">
                <a:ln>
                  <a:noFill/>
                </a:ln>
                <a:solidFill>
                  <a:prstClr val="black"/>
                </a:solidFill>
                <a:effectLst/>
                <a:uLnTx/>
                <a:uFillTx/>
                <a:latin typeface="Calibri"/>
                <a:ea typeface="ＭＳ Ｐゴシック" panose="020B0600070205080204" pitchFamily="50" charset="-128"/>
                <a:cs typeface="+mn-cs"/>
              </a:rPr>
              <a:t>識別番号（番号）</a:t>
            </a:r>
            <a:endParaRPr kumimoji="1" lang="en-US" altLang="ja-JP" sz="2400" b="0" i="0" u="none" strike="noStrike" kern="1200" cap="none" spc="0" normalizeH="0" baseline="0" noProof="0">
              <a:ln>
                <a:noFill/>
              </a:ln>
              <a:solidFill>
                <a:prstClr val="black"/>
              </a:solidFill>
              <a:effectLst/>
              <a:uLnTx/>
              <a:uFillTx/>
              <a:latin typeface="Calibri"/>
              <a:ea typeface="ＭＳ Ｐゴシック" panose="020B0600070205080204" pitchFamily="50" charset="-128"/>
              <a:cs typeface="+mn-cs"/>
            </a:endParaRPr>
          </a:p>
          <a:p>
            <a:pPr marL="685800" marR="0" lvl="1" indent="-228600" algn="l" defTabSz="914400" rtl="0" eaLnBrk="1" fontAlgn="base" latinLnBrk="0" hangingPunct="1">
              <a:lnSpc>
                <a:spcPct val="110000"/>
              </a:lnSpc>
              <a:spcBef>
                <a:spcPts val="600"/>
              </a:spcBef>
              <a:spcAft>
                <a:spcPct val="0"/>
              </a:spcAft>
              <a:buClrTx/>
              <a:buSzTx/>
              <a:buFont typeface="Arial" panose="020B0604020202020204" pitchFamily="34" charset="0"/>
              <a:buChar char="•"/>
              <a:tabLst/>
              <a:defRPr/>
            </a:pPr>
            <a:r>
              <a:rPr kumimoji="1" lang="en-US" altLang="ja-JP" sz="2400" b="0" i="0" u="none" strike="noStrike" kern="1200" cap="none" spc="0" normalizeH="0" baseline="0" noProof="0">
                <a:ln>
                  <a:noFill/>
                </a:ln>
                <a:solidFill>
                  <a:prstClr val="black"/>
                </a:solidFill>
                <a:effectLst/>
                <a:uLnTx/>
                <a:uFillTx/>
                <a:latin typeface="Calibri"/>
                <a:ea typeface="ＭＳ Ｐゴシック" panose="020B0600070205080204" pitchFamily="50" charset="-128"/>
                <a:cs typeface="+mn-cs"/>
              </a:rPr>
              <a:t>J2.2.1</a:t>
            </a:r>
            <a:r>
              <a:rPr kumimoji="1" lang="ja-JP" altLang="en-US" sz="2400" b="0" i="0" u="none" strike="noStrike" kern="1200" cap="none" spc="0" normalizeH="0" baseline="0" noProof="0">
                <a:ln>
                  <a:noFill/>
                </a:ln>
                <a:solidFill>
                  <a:prstClr val="black"/>
                </a:solidFill>
                <a:effectLst/>
                <a:uLnTx/>
                <a:uFillTx/>
                <a:latin typeface="Calibri"/>
                <a:ea typeface="ＭＳ Ｐゴシック" panose="020B0600070205080204" pitchFamily="50" charset="-128"/>
                <a:cs typeface="+mn-cs"/>
              </a:rPr>
              <a:t> </a:t>
            </a:r>
            <a:r>
              <a:rPr kumimoji="1" lang="en-US" altLang="ja-JP" sz="2400" b="0" i="0" u="none" strike="noStrike" kern="1200" cap="none" spc="0" normalizeH="0" baseline="0" noProof="0">
                <a:ln>
                  <a:noFill/>
                </a:ln>
                <a:solidFill>
                  <a:prstClr val="black"/>
                </a:solidFill>
                <a:effectLst/>
                <a:uLnTx/>
                <a:uFillTx/>
                <a:latin typeface="Calibri"/>
                <a:ea typeface="ＭＳ Ｐゴシック" panose="020B0600070205080204" pitchFamily="50" charset="-128"/>
                <a:cs typeface="+mn-cs"/>
              </a:rPr>
              <a:t>	</a:t>
            </a:r>
            <a:r>
              <a:rPr kumimoji="1" lang="ja-JP" altLang="en-US" sz="2400" b="0" i="0" u="none" strike="noStrike" kern="1200" cap="none" spc="0" normalizeH="0" baseline="0" noProof="0">
                <a:ln>
                  <a:noFill/>
                </a:ln>
                <a:solidFill>
                  <a:prstClr val="black"/>
                </a:solidFill>
                <a:effectLst/>
                <a:uLnTx/>
                <a:uFillTx/>
                <a:latin typeface="Calibri"/>
                <a:ea typeface="ＭＳ Ｐゴシック" panose="020B0600070205080204" pitchFamily="50" charset="-128"/>
                <a:cs typeface="+mn-cs"/>
              </a:rPr>
              <a:t>報告起算日</a:t>
            </a:r>
            <a:endParaRPr kumimoji="1" lang="en-US" altLang="ja-JP" sz="2400" b="0" i="0" u="none" strike="noStrike" kern="1200" cap="none" spc="0" normalizeH="0" baseline="0" noProof="0">
              <a:ln>
                <a:noFill/>
              </a:ln>
              <a:solidFill>
                <a:prstClr val="black"/>
              </a:solidFill>
              <a:effectLst/>
              <a:uLnTx/>
              <a:uFillTx/>
              <a:latin typeface="Calibri"/>
              <a:ea typeface="ＭＳ Ｐゴシック" panose="020B0600070205080204" pitchFamily="50" charset="-128"/>
              <a:cs typeface="+mn-cs"/>
            </a:endParaRPr>
          </a:p>
          <a:p>
            <a:pPr marL="685800" marR="0" lvl="1" indent="-228600" algn="l" defTabSz="914400" rtl="0" eaLnBrk="1" fontAlgn="base" latinLnBrk="0" hangingPunct="1">
              <a:lnSpc>
                <a:spcPct val="110000"/>
              </a:lnSpc>
              <a:spcBef>
                <a:spcPts val="600"/>
              </a:spcBef>
              <a:spcAft>
                <a:spcPct val="0"/>
              </a:spcAft>
              <a:buClrTx/>
              <a:buSzTx/>
              <a:buFont typeface="Arial" panose="020B0604020202020204" pitchFamily="34" charset="0"/>
              <a:buChar char="•"/>
              <a:tabLst/>
              <a:defRPr/>
            </a:pPr>
            <a:r>
              <a:rPr kumimoji="1" lang="en-US" altLang="ja-JP" sz="2400" b="0" i="0" u="none" strike="noStrike" kern="1200" cap="none" spc="0" normalizeH="0" baseline="0" noProof="0">
                <a:ln>
                  <a:noFill/>
                </a:ln>
                <a:solidFill>
                  <a:prstClr val="black"/>
                </a:solidFill>
                <a:effectLst/>
                <a:uLnTx/>
                <a:uFillTx/>
                <a:latin typeface="Calibri"/>
                <a:ea typeface="ＭＳ Ｐゴシック" panose="020B0600070205080204" pitchFamily="50" charset="-128"/>
                <a:cs typeface="+mn-cs"/>
              </a:rPr>
              <a:t>J2.2.2 	</a:t>
            </a:r>
            <a:r>
              <a:rPr kumimoji="1" lang="ja-JP" altLang="en-US" sz="2400" b="0" i="0" u="none" strike="noStrike" kern="1200" cap="none" spc="0" normalizeH="0" baseline="0" noProof="0">
                <a:ln>
                  <a:noFill/>
                </a:ln>
                <a:solidFill>
                  <a:prstClr val="black"/>
                </a:solidFill>
                <a:effectLst/>
                <a:uLnTx/>
                <a:uFillTx/>
                <a:latin typeface="Calibri"/>
                <a:ea typeface="ＭＳ Ｐゴシック" panose="020B0600070205080204" pitchFamily="50" charset="-128"/>
                <a:cs typeface="+mn-cs"/>
              </a:rPr>
              <a:t>報告起算日に関するコメント</a:t>
            </a:r>
            <a:endParaRPr kumimoji="1" lang="en-US" altLang="ja-JP" sz="2400" b="0" i="0" u="none" strike="noStrike" kern="1200" cap="none" spc="0" normalizeH="0" baseline="0" noProof="0">
              <a:ln>
                <a:noFill/>
              </a:ln>
              <a:solidFill>
                <a:prstClr val="black"/>
              </a:solidFill>
              <a:effectLst/>
              <a:uLnTx/>
              <a:uFillTx/>
              <a:latin typeface="Calibri"/>
              <a:ea typeface="ＭＳ Ｐゴシック" panose="020B0600070205080204" pitchFamily="50" charset="-128"/>
              <a:cs typeface="+mn-cs"/>
            </a:endParaRPr>
          </a:p>
          <a:p>
            <a:pPr marL="685800" marR="0" lvl="1" indent="-228600" algn="l" defTabSz="914400" rtl="0" eaLnBrk="1" fontAlgn="base" latinLnBrk="0" hangingPunct="1">
              <a:lnSpc>
                <a:spcPct val="110000"/>
              </a:lnSpc>
              <a:spcBef>
                <a:spcPts val="600"/>
              </a:spcBef>
              <a:spcAft>
                <a:spcPct val="0"/>
              </a:spcAft>
              <a:buClrTx/>
              <a:buSzTx/>
              <a:buFont typeface="Arial" panose="020B0604020202020204" pitchFamily="34" charset="0"/>
              <a:buChar char="•"/>
              <a:tabLst/>
              <a:defRPr/>
            </a:pPr>
            <a:r>
              <a:rPr kumimoji="1" lang="en-US" altLang="ja-JP" sz="2400" b="0" i="0" u="none" strike="noStrike" kern="1200" cap="none" spc="0" normalizeH="0" baseline="0" noProof="0">
                <a:ln>
                  <a:noFill/>
                </a:ln>
                <a:solidFill>
                  <a:prstClr val="black"/>
                </a:solidFill>
                <a:effectLst/>
                <a:uLnTx/>
                <a:uFillTx/>
                <a:latin typeface="Calibri"/>
                <a:ea typeface="ＭＳ Ｐゴシック" panose="020B0600070205080204" pitchFamily="50" charset="-128"/>
                <a:cs typeface="+mn-cs"/>
              </a:rPr>
              <a:t>J2.3 	</a:t>
            </a:r>
            <a:r>
              <a:rPr kumimoji="1" lang="ja-JP" altLang="en-US" sz="2400" b="0" i="0" u="none" strike="noStrike" kern="1200" cap="none" spc="0" normalizeH="0" baseline="0" noProof="0">
                <a:ln>
                  <a:noFill/>
                </a:ln>
                <a:solidFill>
                  <a:prstClr val="black"/>
                </a:solidFill>
                <a:effectLst/>
                <a:uLnTx/>
                <a:uFillTx/>
                <a:latin typeface="Calibri"/>
                <a:ea typeface="ＭＳ Ｐゴシック" panose="020B0600070205080204" pitchFamily="50" charset="-128"/>
                <a:cs typeface="+mn-cs"/>
              </a:rPr>
              <a:t>即時報告フラグ</a:t>
            </a:r>
            <a:endParaRPr kumimoji="1" lang="en-US" altLang="ja-JP" sz="24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p:txBody>
      </p:sp>
      <p:sp>
        <p:nvSpPr>
          <p:cNvPr id="4" name="Slide Number Placeholder 3">
            <a:extLst>
              <a:ext uri="{FF2B5EF4-FFF2-40B4-BE49-F238E27FC236}">
                <a16:creationId xmlns:a16="http://schemas.microsoft.com/office/drawing/2014/main" id="{19DCEDC7-E9A8-7EDF-C468-1ED9AF1367B4}"/>
              </a:ext>
            </a:extLst>
          </p:cNvPr>
          <p:cNvSpPr>
            <a:spLocks noGrp="1"/>
          </p:cNvSpPr>
          <p:nvPr>
            <p:ph type="sldNum" sz="quarter" idx="12"/>
          </p:nvPr>
        </p:nvSpPr>
        <p:spPr/>
        <p:txBody>
          <a:bodyPr/>
          <a:lstStyle/>
          <a:p>
            <a:pPr>
              <a:defRPr/>
            </a:pPr>
            <a:fld id="{41B56E46-C364-443B-A6EC-EF4639A1E9E4}" type="slidenum">
              <a:rPr lang="ja-JP" altLang="en-US" smtClean="0"/>
              <a:pPr>
                <a:defRPr/>
              </a:pPr>
              <a:t>14</a:t>
            </a:fld>
            <a:endParaRPr lang="ja-JP" altLang="en-US"/>
          </a:p>
        </p:txBody>
      </p:sp>
    </p:spTree>
    <p:extLst>
      <p:ext uri="{BB962C8B-B14F-4D97-AF65-F5344CB8AC3E}">
        <p14:creationId xmlns:p14="http://schemas.microsoft.com/office/powerpoint/2010/main" val="298180490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タイトル 1"/>
          <p:cNvSpPr txBox="1">
            <a:spLocks/>
          </p:cNvSpPr>
          <p:nvPr/>
        </p:nvSpPr>
        <p:spPr bwMode="auto">
          <a:xfrm>
            <a:off x="457200" y="116632"/>
            <a:ext cx="8229600" cy="7199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kumimoji="1" sz="4400" kern="1200">
                <a:solidFill>
                  <a:schemeClr val="tx1"/>
                </a:solidFill>
                <a:latin typeface="+mj-lt"/>
                <a:ea typeface="+mj-ea"/>
                <a:cs typeface="+mj-cs"/>
              </a:defRPr>
            </a:lvl1pPr>
            <a:lvl2pPr algn="ctr" rtl="0" eaLnBrk="1" fontAlgn="base" hangingPunct="1">
              <a:spcBef>
                <a:spcPct val="0"/>
              </a:spcBef>
              <a:spcAft>
                <a:spcPct val="0"/>
              </a:spcAft>
              <a:defRPr kumimoji="1" sz="4400">
                <a:solidFill>
                  <a:schemeClr val="tx1"/>
                </a:solidFill>
                <a:latin typeface="Calibri" pitchFamily="34" charset="0"/>
                <a:ea typeface="ＭＳ Ｐゴシック" charset="-128"/>
              </a:defRPr>
            </a:lvl2pPr>
            <a:lvl3pPr algn="ctr" rtl="0" eaLnBrk="1" fontAlgn="base" hangingPunct="1">
              <a:spcBef>
                <a:spcPct val="0"/>
              </a:spcBef>
              <a:spcAft>
                <a:spcPct val="0"/>
              </a:spcAft>
              <a:defRPr kumimoji="1" sz="4400">
                <a:solidFill>
                  <a:schemeClr val="tx1"/>
                </a:solidFill>
                <a:latin typeface="Calibri" pitchFamily="34" charset="0"/>
                <a:ea typeface="ＭＳ Ｐゴシック" charset="-128"/>
              </a:defRPr>
            </a:lvl3pPr>
            <a:lvl4pPr algn="ctr" rtl="0" eaLnBrk="1" fontAlgn="base" hangingPunct="1">
              <a:spcBef>
                <a:spcPct val="0"/>
              </a:spcBef>
              <a:spcAft>
                <a:spcPct val="0"/>
              </a:spcAft>
              <a:defRPr kumimoji="1" sz="4400">
                <a:solidFill>
                  <a:schemeClr val="tx1"/>
                </a:solidFill>
                <a:latin typeface="Calibri" pitchFamily="34" charset="0"/>
                <a:ea typeface="ＭＳ Ｐゴシック" charset="-128"/>
              </a:defRPr>
            </a:lvl4pPr>
            <a:lvl5pPr algn="ctr" rtl="0" eaLnBrk="1" fontAlgn="base" hangingPunct="1">
              <a:spcBef>
                <a:spcPct val="0"/>
              </a:spcBef>
              <a:spcAft>
                <a:spcPct val="0"/>
              </a:spcAft>
              <a:defRPr kumimoji="1" sz="4400">
                <a:solidFill>
                  <a:schemeClr val="tx1"/>
                </a:solidFill>
                <a:latin typeface="Calibri" pitchFamily="34" charset="0"/>
                <a:ea typeface="ＭＳ Ｐゴシック" charset="-128"/>
              </a:defRPr>
            </a:lvl5pPr>
            <a:lvl6pPr marL="457200" algn="ctr" rtl="0" eaLnBrk="1" fontAlgn="base" hangingPunct="1">
              <a:spcBef>
                <a:spcPct val="0"/>
              </a:spcBef>
              <a:spcAft>
                <a:spcPct val="0"/>
              </a:spcAft>
              <a:defRPr kumimoji="1" sz="4400">
                <a:solidFill>
                  <a:schemeClr val="tx1"/>
                </a:solidFill>
                <a:latin typeface="Calibri" pitchFamily="34" charset="0"/>
                <a:ea typeface="ＭＳ Ｐゴシック" charset="-128"/>
              </a:defRPr>
            </a:lvl6pPr>
            <a:lvl7pPr marL="914400" algn="ctr" rtl="0" eaLnBrk="1" fontAlgn="base" hangingPunct="1">
              <a:spcBef>
                <a:spcPct val="0"/>
              </a:spcBef>
              <a:spcAft>
                <a:spcPct val="0"/>
              </a:spcAft>
              <a:defRPr kumimoji="1" sz="4400">
                <a:solidFill>
                  <a:schemeClr val="tx1"/>
                </a:solidFill>
                <a:latin typeface="Calibri" pitchFamily="34" charset="0"/>
                <a:ea typeface="ＭＳ Ｐゴシック" charset="-128"/>
              </a:defRPr>
            </a:lvl7pPr>
            <a:lvl8pPr marL="1371600" algn="ctr" rtl="0" eaLnBrk="1" fontAlgn="base" hangingPunct="1">
              <a:spcBef>
                <a:spcPct val="0"/>
              </a:spcBef>
              <a:spcAft>
                <a:spcPct val="0"/>
              </a:spcAft>
              <a:defRPr kumimoji="1" sz="4400">
                <a:solidFill>
                  <a:schemeClr val="tx1"/>
                </a:solidFill>
                <a:latin typeface="Calibri" pitchFamily="34" charset="0"/>
                <a:ea typeface="ＭＳ Ｐゴシック" charset="-128"/>
              </a:defRPr>
            </a:lvl8pPr>
            <a:lvl9pPr marL="1828800" algn="ctr" rtl="0" eaLnBrk="1" fontAlgn="base" hangingPunct="1">
              <a:spcBef>
                <a:spcPct val="0"/>
              </a:spcBef>
              <a:spcAft>
                <a:spcPct val="0"/>
              </a:spcAft>
              <a:defRPr kumimoji="1" sz="4400">
                <a:solidFill>
                  <a:schemeClr val="tx1"/>
                </a:solidFill>
                <a:latin typeface="Calibri" pitchFamily="34" charset="0"/>
                <a:ea typeface="ＭＳ Ｐゴシック"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1" lang="en-US" altLang="ja-JP" sz="32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j-cs"/>
              </a:rPr>
              <a:t>J</a:t>
            </a:r>
            <a:r>
              <a:rPr kumimoji="1" lang="ja-JP" altLang="en-US" sz="32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j-cs"/>
              </a:rPr>
              <a:t>項目（</a:t>
            </a:r>
            <a:r>
              <a:rPr kumimoji="1" lang="en-US" altLang="ja-JP" sz="32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j-cs"/>
              </a:rPr>
              <a:t>R2</a:t>
            </a:r>
            <a:r>
              <a:rPr kumimoji="1" lang="ja-JP" altLang="en-US" sz="32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j-cs"/>
              </a:rPr>
              <a:t>）と</a:t>
            </a:r>
            <a:r>
              <a:rPr kumimoji="1" lang="en-US" altLang="ja-JP" sz="32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j-cs"/>
              </a:rPr>
              <a:t>J2</a:t>
            </a:r>
            <a:r>
              <a:rPr kumimoji="1" lang="ja-JP" altLang="en-US" sz="32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j-cs"/>
              </a:rPr>
              <a:t>項目</a:t>
            </a:r>
            <a:r>
              <a:rPr kumimoji="1" lang="en-US" altLang="ja-JP" sz="32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j-cs"/>
              </a:rPr>
              <a:t>(R3)</a:t>
            </a:r>
            <a:r>
              <a:rPr kumimoji="1" lang="ja-JP" altLang="en-US" sz="32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j-cs"/>
              </a:rPr>
              <a:t>との比較①</a:t>
            </a:r>
          </a:p>
        </p:txBody>
      </p:sp>
      <p:sp>
        <p:nvSpPr>
          <p:cNvPr id="15" name="Line 4"/>
          <p:cNvSpPr>
            <a:spLocks noChangeShapeType="1"/>
          </p:cNvSpPr>
          <p:nvPr/>
        </p:nvSpPr>
        <p:spPr bwMode="auto">
          <a:xfrm>
            <a:off x="179388" y="836613"/>
            <a:ext cx="8713787" cy="0"/>
          </a:xfrm>
          <a:prstGeom prst="line">
            <a:avLst/>
          </a:prstGeom>
          <a:noFill/>
          <a:ln w="28575">
            <a:solidFill>
              <a:schemeClr val="bg2">
                <a:lumMod val="75000"/>
              </a:schemeClr>
            </a:solidFill>
            <a:round/>
            <a:headEnd/>
            <a:tailEnd/>
          </a:ln>
          <a:effec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GB" sz="1800" b="0" i="0" u="none" strike="noStrike" kern="1200" cap="none" spc="0" normalizeH="0" baseline="0" noProof="0">
              <a:ln>
                <a:noFill/>
              </a:ln>
              <a:solidFill>
                <a:prstClr val="black"/>
              </a:solidFill>
              <a:effectLst/>
              <a:uLnTx/>
              <a:uFillTx/>
              <a:latin typeface="Calibri"/>
              <a:ea typeface="ＭＳ Ｐゴシック" charset="-128"/>
              <a:cs typeface="+mn-cs"/>
            </a:endParaRPr>
          </a:p>
        </p:txBody>
      </p:sp>
      <p:graphicFrame>
        <p:nvGraphicFramePr>
          <p:cNvPr id="5" name="コンテンツ プレースホルダ 4"/>
          <p:cNvGraphicFramePr>
            <a:graphicFrameLocks noGrp="1"/>
          </p:cNvGraphicFramePr>
          <p:nvPr>
            <p:ph idx="1"/>
          </p:nvPr>
        </p:nvGraphicFramePr>
        <p:xfrm>
          <a:off x="251520" y="1196752"/>
          <a:ext cx="8507411" cy="4754880"/>
        </p:xfrm>
        <a:graphic>
          <a:graphicData uri="http://schemas.openxmlformats.org/drawingml/2006/table">
            <a:tbl>
              <a:tblPr firstRow="1" bandRow="1">
                <a:tableStyleId>{5C22544A-7EE6-4342-B048-85BDC9FD1C3A}</a:tableStyleId>
              </a:tblPr>
              <a:tblGrid>
                <a:gridCol w="1584299">
                  <a:extLst>
                    <a:ext uri="{9D8B030D-6E8A-4147-A177-3AD203B41FA5}">
                      <a16:colId xmlns:a16="http://schemas.microsoft.com/office/drawing/2014/main" val="20000"/>
                    </a:ext>
                  </a:extLst>
                </a:gridCol>
                <a:gridCol w="1440160">
                  <a:extLst>
                    <a:ext uri="{9D8B030D-6E8A-4147-A177-3AD203B41FA5}">
                      <a16:colId xmlns:a16="http://schemas.microsoft.com/office/drawing/2014/main" val="20001"/>
                    </a:ext>
                  </a:extLst>
                </a:gridCol>
                <a:gridCol w="5482952">
                  <a:extLst>
                    <a:ext uri="{9D8B030D-6E8A-4147-A177-3AD203B41FA5}">
                      <a16:colId xmlns:a16="http://schemas.microsoft.com/office/drawing/2014/main" val="20002"/>
                    </a:ext>
                  </a:extLst>
                </a:gridCol>
              </a:tblGrid>
              <a:tr h="277506">
                <a:tc>
                  <a:txBody>
                    <a:bodyPr/>
                    <a:lstStyle/>
                    <a:p>
                      <a:pPr algn="ctr"/>
                      <a:r>
                        <a:rPr kumimoji="1" lang="en-US" altLang="ja-JP" dirty="0">
                          <a:solidFill>
                            <a:schemeClr val="tx1"/>
                          </a:solidFill>
                        </a:rPr>
                        <a:t>E2B(R2)</a:t>
                      </a:r>
                      <a:endParaRPr kumimoji="1" lang="ja-JP" altLang="en-US"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40000"/>
                        <a:lumOff val="60000"/>
                      </a:schemeClr>
                    </a:solidFill>
                  </a:tcPr>
                </a:tc>
                <a:tc>
                  <a:txBody>
                    <a:bodyPr/>
                    <a:lstStyle/>
                    <a:p>
                      <a:pPr algn="ctr"/>
                      <a:r>
                        <a:rPr kumimoji="1" lang="en-US" altLang="ja-JP" dirty="0">
                          <a:solidFill>
                            <a:schemeClr val="tx1"/>
                          </a:solidFill>
                        </a:rPr>
                        <a:t>E2B(R3)</a:t>
                      </a:r>
                      <a:endParaRPr kumimoji="1" lang="ja-JP" altLang="en-US"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tc>
                  <a:txBody>
                    <a:bodyPr/>
                    <a:lstStyle/>
                    <a:p>
                      <a:pPr algn="ctr"/>
                      <a:r>
                        <a:rPr kumimoji="1" lang="ja-JP" altLang="en-US" dirty="0">
                          <a:solidFill>
                            <a:schemeClr val="tx1"/>
                          </a:solidFill>
                        </a:rPr>
                        <a:t>項目名</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extLst>
                  <a:ext uri="{0D108BD9-81ED-4DB2-BD59-A6C34878D82A}">
                    <a16:rowId xmlns:a16="http://schemas.microsoft.com/office/drawing/2014/main" val="10000"/>
                  </a:ext>
                </a:extLst>
              </a:tr>
              <a:tr h="277506">
                <a:tc>
                  <a:txBody>
                    <a:bodyPr/>
                    <a:lstStyle/>
                    <a:p>
                      <a:r>
                        <a:rPr kumimoji="1" lang="en-US" altLang="ja-JP" i="1" dirty="0">
                          <a:solidFill>
                            <a:schemeClr val="tx1"/>
                          </a:solidFill>
                        </a:rPr>
                        <a:t>J.1</a:t>
                      </a:r>
                      <a:endParaRPr kumimoji="1" lang="ja-JP" altLang="en-US" i="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kumimoji="1" lang="en-US" altLang="ja-JP" i="1" dirty="0">
                          <a:solidFill>
                            <a:schemeClr val="tx1"/>
                          </a:solidFill>
                        </a:rPr>
                        <a:t>-</a:t>
                      </a:r>
                      <a:endParaRPr kumimoji="1" lang="ja-JP" altLang="en-US" i="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kumimoji="1" lang="ja-JP" altLang="en-US" i="1" dirty="0">
                          <a:solidFill>
                            <a:schemeClr val="tx1"/>
                          </a:solidFill>
                          <a:latin typeface="ＭＳ Ｐゴシック" pitchFamily="50" charset="-128"/>
                          <a:ea typeface="ＭＳ Ｐゴシック" pitchFamily="50" charset="-128"/>
                        </a:rPr>
                        <a:t>送信者ごとに固有の（症例）安全性報告識別子</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1"/>
                  </a:ext>
                </a:extLst>
              </a:tr>
              <a:tr h="277506">
                <a:tc>
                  <a:txBody>
                    <a:bodyPr/>
                    <a:lstStyle/>
                    <a:p>
                      <a:r>
                        <a:rPr kumimoji="1" lang="en-US" altLang="ja-JP" i="1" dirty="0">
                          <a:solidFill>
                            <a:schemeClr val="tx1"/>
                          </a:solidFill>
                        </a:rPr>
                        <a:t>J.2</a:t>
                      </a:r>
                      <a:endParaRPr kumimoji="1" lang="ja-JP" altLang="en-US" i="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kumimoji="1" lang="en-US" altLang="ja-JP" i="1" dirty="0">
                          <a:solidFill>
                            <a:schemeClr val="tx1"/>
                          </a:solidFill>
                        </a:rPr>
                        <a:t>-</a:t>
                      </a:r>
                      <a:endParaRPr kumimoji="1" lang="ja-JP" altLang="en-US" i="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kumimoji="1" lang="ja-JP" altLang="en-US" i="1" dirty="0">
                          <a:solidFill>
                            <a:schemeClr val="tx1"/>
                          </a:solidFill>
                          <a:latin typeface="ＭＳ Ｐゴシック" pitchFamily="50" charset="-128"/>
                          <a:ea typeface="ＭＳ Ｐゴシック" pitchFamily="50" charset="-128"/>
                        </a:rPr>
                        <a:t>安全性報告バージョン番号</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2"/>
                  </a:ext>
                </a:extLst>
              </a:tr>
              <a:tr h="277506">
                <a:tc>
                  <a:txBody>
                    <a:bodyPr/>
                    <a:lstStyle/>
                    <a:p>
                      <a:r>
                        <a:rPr kumimoji="1" lang="en-US" altLang="ja-JP" i="1" dirty="0">
                          <a:solidFill>
                            <a:schemeClr val="tx1"/>
                          </a:solidFill>
                        </a:rPr>
                        <a:t>J.3</a:t>
                      </a:r>
                      <a:endParaRPr kumimoji="1" lang="ja-JP" altLang="en-US" i="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kumimoji="1" lang="en-US" altLang="ja-JP" i="1" dirty="0">
                          <a:solidFill>
                            <a:schemeClr val="tx1"/>
                          </a:solidFill>
                        </a:rPr>
                        <a:t>-</a:t>
                      </a:r>
                      <a:endParaRPr kumimoji="1" lang="ja-JP" altLang="en-US" i="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kumimoji="1" lang="ja-JP" altLang="en-US" i="1" dirty="0">
                          <a:solidFill>
                            <a:schemeClr val="tx1"/>
                          </a:solidFill>
                          <a:latin typeface="ＭＳ Ｐゴシック" pitchFamily="50" charset="-128"/>
                          <a:ea typeface="ＭＳ Ｐゴシック" pitchFamily="50" charset="-128"/>
                        </a:rPr>
                        <a:t>本報告の最新情報入手日</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3"/>
                  </a:ext>
                </a:extLst>
              </a:tr>
              <a:tr h="277506">
                <a:tc>
                  <a:txBody>
                    <a:bodyPr/>
                    <a:lstStyle/>
                    <a:p>
                      <a:r>
                        <a:rPr kumimoji="1" lang="en-US" altLang="ja-JP" dirty="0"/>
                        <a:t>J.4a</a:t>
                      </a:r>
                      <a:endParaRPr kumimoji="1" lang="ja-JP"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kumimoji="1" lang="en-US" altLang="ja-JP" dirty="0"/>
                        <a:t>J2.1a</a:t>
                      </a:r>
                      <a:endParaRPr kumimoji="1" lang="ja-JP"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kumimoji="1" lang="ja-JP" altLang="en-US" dirty="0">
                          <a:latin typeface="ＭＳ Ｐゴシック" pitchFamily="50" charset="-128"/>
                          <a:ea typeface="ＭＳ Ｐゴシック" pitchFamily="50" charset="-128"/>
                        </a:rPr>
                        <a:t>識別番号（報告分類）</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4"/>
                  </a:ext>
                </a:extLst>
              </a:tr>
              <a:tr h="277506">
                <a:tc>
                  <a:txBody>
                    <a:bodyPr/>
                    <a:lstStyle/>
                    <a:p>
                      <a:r>
                        <a:rPr kumimoji="1" lang="en-US" altLang="ja-JP" dirty="0"/>
                        <a:t>J.4b</a:t>
                      </a:r>
                      <a:endParaRPr kumimoji="1" lang="ja-JP"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kumimoji="1" lang="en-US" altLang="ja-JP" dirty="0"/>
                        <a:t>J2.1b</a:t>
                      </a:r>
                      <a:endParaRPr kumimoji="1" lang="ja-JP"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kumimoji="1" lang="ja-JP" altLang="en-US" dirty="0">
                          <a:latin typeface="ＭＳ Ｐゴシック" pitchFamily="50" charset="-128"/>
                          <a:ea typeface="ＭＳ Ｐゴシック" pitchFamily="50" charset="-128"/>
                        </a:rPr>
                        <a:t>識別番号（番号）</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5"/>
                  </a:ext>
                </a:extLst>
              </a:tr>
              <a:tr h="277506">
                <a:tc>
                  <a:txBody>
                    <a:bodyPr/>
                    <a:lstStyle/>
                    <a:p>
                      <a:r>
                        <a:rPr kumimoji="1" lang="en-US" altLang="ja-JP" dirty="0">
                          <a:solidFill>
                            <a:srgbClr val="00B050"/>
                          </a:solidFill>
                        </a:rPr>
                        <a:t>J.5</a:t>
                      </a:r>
                      <a:endParaRPr kumimoji="1" lang="ja-JP" altLang="en-US" dirty="0">
                        <a:solidFill>
                          <a:srgbClr val="00B05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kumimoji="1" lang="en-US" altLang="ja-JP" dirty="0">
                          <a:solidFill>
                            <a:srgbClr val="00B050"/>
                          </a:solidFill>
                        </a:rPr>
                        <a:t>-</a:t>
                      </a:r>
                      <a:endParaRPr kumimoji="1" lang="ja-JP" altLang="en-US" dirty="0">
                        <a:solidFill>
                          <a:srgbClr val="00B05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kumimoji="1" lang="ja-JP" altLang="en-US" dirty="0">
                          <a:solidFill>
                            <a:srgbClr val="00B050"/>
                          </a:solidFill>
                          <a:latin typeface="ＭＳ Ｐゴシック" pitchFamily="50" charset="-128"/>
                          <a:ea typeface="ＭＳ Ｐゴシック" pitchFamily="50" charset="-128"/>
                        </a:rPr>
                        <a:t>機構報告回数</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6"/>
                  </a:ext>
                </a:extLst>
              </a:tr>
              <a:tr h="277506">
                <a:tc>
                  <a:txBody>
                    <a:bodyPr/>
                    <a:lstStyle/>
                    <a:p>
                      <a:r>
                        <a:rPr kumimoji="1" lang="en-US" altLang="ja-JP" u="none" dirty="0">
                          <a:solidFill>
                            <a:srgbClr val="0070C0"/>
                          </a:solidFill>
                        </a:rPr>
                        <a:t>-</a:t>
                      </a:r>
                      <a:endParaRPr kumimoji="1" lang="ja-JP" altLang="en-US" u="none" dirty="0">
                        <a:solidFill>
                          <a:srgbClr val="0070C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en-US" altLang="ja-JP" u="sng" dirty="0">
                          <a:solidFill>
                            <a:srgbClr val="0070C0"/>
                          </a:solidFill>
                        </a:rPr>
                        <a:t>J2.2.1</a:t>
                      </a:r>
                      <a:endParaRPr kumimoji="1" lang="ja-JP" altLang="en-US" u="sng" dirty="0">
                        <a:solidFill>
                          <a:srgbClr val="0070C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kumimoji="1" lang="ja-JP" altLang="en-US" u="sng" dirty="0">
                          <a:solidFill>
                            <a:srgbClr val="0070C0"/>
                          </a:solidFill>
                          <a:latin typeface="ＭＳ Ｐゴシック" pitchFamily="50" charset="-128"/>
                          <a:ea typeface="ＭＳ Ｐゴシック" pitchFamily="50" charset="-128"/>
                        </a:rPr>
                        <a:t>報告起算日</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7"/>
                  </a:ext>
                </a:extLst>
              </a:tr>
              <a:tr h="277506">
                <a:tc>
                  <a:txBody>
                    <a:bodyPr/>
                    <a:lstStyle/>
                    <a:p>
                      <a:r>
                        <a:rPr kumimoji="1" lang="en-US" altLang="ja-JP" u="sng" dirty="0">
                          <a:solidFill>
                            <a:srgbClr val="0070C0"/>
                          </a:solidFill>
                        </a:rPr>
                        <a:t>(J.10)</a:t>
                      </a:r>
                      <a:endParaRPr kumimoji="1" lang="ja-JP" altLang="en-US" u="sng" dirty="0">
                        <a:solidFill>
                          <a:srgbClr val="0070C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en-US" altLang="ja-JP" u="sng" dirty="0">
                          <a:solidFill>
                            <a:srgbClr val="0070C0"/>
                          </a:solidFill>
                        </a:rPr>
                        <a:t>J2.2.2</a:t>
                      </a:r>
                      <a:endParaRPr kumimoji="1" lang="ja-JP" altLang="en-US" u="sng" dirty="0">
                        <a:solidFill>
                          <a:srgbClr val="0070C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kumimoji="1" lang="ja-JP" altLang="en-US" u="sng" dirty="0">
                          <a:solidFill>
                            <a:srgbClr val="0070C0"/>
                          </a:solidFill>
                          <a:latin typeface="ＭＳ Ｐゴシック" pitchFamily="50" charset="-128"/>
                          <a:ea typeface="ＭＳ Ｐゴシック" pitchFamily="50" charset="-128"/>
                        </a:rPr>
                        <a:t>報告起算日に関するコメント</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8"/>
                  </a:ext>
                </a:extLst>
              </a:tr>
              <a:tr h="277506">
                <a:tc>
                  <a:txBody>
                    <a:bodyPr/>
                    <a:lstStyle/>
                    <a:p>
                      <a:r>
                        <a:rPr kumimoji="1" lang="en-US" altLang="ja-JP" u="none" dirty="0">
                          <a:solidFill>
                            <a:schemeClr val="tx2"/>
                          </a:solidFill>
                        </a:rPr>
                        <a:t>-</a:t>
                      </a:r>
                      <a:endParaRPr kumimoji="1" lang="ja-JP" altLang="en-US" u="none" dirty="0">
                        <a:solidFill>
                          <a:schemeClr val="tx2"/>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kumimoji="1" lang="en-US" altLang="ja-JP" u="sng" dirty="0">
                          <a:solidFill>
                            <a:schemeClr val="tx2"/>
                          </a:solidFill>
                        </a:rPr>
                        <a:t>J2.3</a:t>
                      </a:r>
                      <a:endParaRPr kumimoji="1" lang="ja-JP" altLang="en-US" u="sng" dirty="0">
                        <a:solidFill>
                          <a:schemeClr val="tx2"/>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kumimoji="1" lang="ja-JP" altLang="en-US" u="sng" dirty="0">
                          <a:solidFill>
                            <a:schemeClr val="tx2"/>
                          </a:solidFill>
                          <a:latin typeface="ＭＳ Ｐゴシック" pitchFamily="50" charset="-128"/>
                          <a:ea typeface="ＭＳ Ｐゴシック" pitchFamily="50" charset="-128"/>
                        </a:rPr>
                        <a:t>即時報告フラグ</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9"/>
                  </a:ext>
                </a:extLst>
              </a:tr>
              <a:tr h="277506">
                <a:tc>
                  <a:txBody>
                    <a:bodyPr/>
                    <a:lstStyle/>
                    <a:p>
                      <a:r>
                        <a:rPr kumimoji="1" lang="en-US" altLang="ja-JP" u="sng" dirty="0">
                          <a:solidFill>
                            <a:srgbClr val="0070C0"/>
                          </a:solidFill>
                        </a:rPr>
                        <a:t>J.8</a:t>
                      </a:r>
                      <a:endParaRPr kumimoji="1" lang="ja-JP" altLang="en-US" u="sng" dirty="0">
                        <a:solidFill>
                          <a:srgbClr val="0070C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kumimoji="1" lang="en-US" altLang="ja-JP" u="sng" dirty="0">
                          <a:solidFill>
                            <a:srgbClr val="0070C0"/>
                          </a:solidFill>
                        </a:rPr>
                        <a:t>J2.4.k</a:t>
                      </a:r>
                      <a:endParaRPr kumimoji="1" lang="ja-JP" altLang="en-US" u="sng" dirty="0">
                        <a:solidFill>
                          <a:srgbClr val="0070C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kumimoji="1" lang="ja-JP" altLang="en-US" u="sng" dirty="0">
                          <a:solidFill>
                            <a:srgbClr val="0070C0"/>
                          </a:solidFill>
                          <a:latin typeface="ＭＳ Ｐゴシック" pitchFamily="50" charset="-128"/>
                          <a:ea typeface="ＭＳ Ｐゴシック" pitchFamily="50" charset="-128"/>
                        </a:rPr>
                        <a:t>新医薬品等の状況区分</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10"/>
                  </a:ext>
                </a:extLst>
              </a:tr>
              <a:tr h="277506">
                <a:tc>
                  <a:txBody>
                    <a:bodyPr/>
                    <a:lstStyle/>
                    <a:p>
                      <a:r>
                        <a:rPr kumimoji="1" lang="en-US" altLang="ja-JP" u="sng" dirty="0">
                          <a:solidFill>
                            <a:schemeClr val="tx2"/>
                          </a:solidFill>
                        </a:rPr>
                        <a:t>(B.4.k.19)</a:t>
                      </a:r>
                      <a:endParaRPr kumimoji="1" lang="ja-JP" altLang="en-US" u="sng" dirty="0">
                        <a:solidFill>
                          <a:schemeClr val="tx2"/>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kumimoji="1" lang="en-US" altLang="ja-JP" u="sng" dirty="0">
                          <a:solidFill>
                            <a:schemeClr val="tx2"/>
                          </a:solidFill>
                        </a:rPr>
                        <a:t>J2.5.k</a:t>
                      </a:r>
                      <a:endParaRPr kumimoji="1" lang="ja-JP" altLang="en-US" u="sng" dirty="0">
                        <a:solidFill>
                          <a:schemeClr val="tx2"/>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kumimoji="1" lang="ja-JP" altLang="en-US" u="sng" dirty="0">
                          <a:solidFill>
                            <a:schemeClr val="tx2"/>
                          </a:solidFill>
                          <a:latin typeface="ＭＳ Ｐゴシック" pitchFamily="50" charset="-128"/>
                          <a:ea typeface="ＭＳ Ｐゴシック" pitchFamily="50" charset="-128"/>
                        </a:rPr>
                        <a:t>一般用医薬品等のリスク区分等</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11"/>
                  </a:ext>
                </a:extLst>
              </a:tr>
              <a:tr h="277506">
                <a:tc>
                  <a:txBody>
                    <a:bodyPr/>
                    <a:lstStyle/>
                    <a:p>
                      <a:r>
                        <a:rPr kumimoji="1" lang="en-US" altLang="ja-JP" u="sng" dirty="0">
                          <a:solidFill>
                            <a:schemeClr val="tx2"/>
                          </a:solidFill>
                        </a:rPr>
                        <a:t>(B.4.k.19)</a:t>
                      </a:r>
                      <a:endParaRPr kumimoji="1" lang="ja-JP" altLang="en-US" u="sng" dirty="0">
                        <a:solidFill>
                          <a:schemeClr val="tx2"/>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kumimoji="1" lang="en-US" altLang="ja-JP" u="sng" dirty="0">
                          <a:solidFill>
                            <a:schemeClr val="tx2"/>
                          </a:solidFill>
                        </a:rPr>
                        <a:t>J2.6.k</a:t>
                      </a:r>
                      <a:endParaRPr kumimoji="1" lang="ja-JP" altLang="en-US" u="sng" dirty="0">
                        <a:solidFill>
                          <a:schemeClr val="tx2"/>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kumimoji="1" lang="ja-JP" altLang="en-US" u="sng" dirty="0">
                          <a:solidFill>
                            <a:schemeClr val="tx2"/>
                          </a:solidFill>
                          <a:latin typeface="ＭＳ Ｐゴシック" pitchFamily="50" charset="-128"/>
                          <a:ea typeface="ＭＳ Ｐゴシック" pitchFamily="50" charset="-128"/>
                        </a:rPr>
                        <a:t>一般用医薬品の入手経路</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12"/>
                  </a:ext>
                </a:extLst>
              </a:tr>
            </a:tbl>
          </a:graphicData>
        </a:graphic>
      </p:graphicFrame>
      <p:sp>
        <p:nvSpPr>
          <p:cNvPr id="3" name="角丸四角形 2"/>
          <p:cNvSpPr/>
          <p:nvPr/>
        </p:nvSpPr>
        <p:spPr>
          <a:xfrm>
            <a:off x="1835696" y="3789040"/>
            <a:ext cx="4392488" cy="720080"/>
          </a:xfrm>
          <a:prstGeom prst="roundRect">
            <a:avLst/>
          </a:prstGeom>
          <a:noFill/>
          <a:ln w="381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a:ea typeface="ＭＳ Ｐゴシック" panose="020B0600070205080204" pitchFamily="50" charset="-128"/>
              <a:cs typeface="+mn-cs"/>
            </a:endParaRPr>
          </a:p>
        </p:txBody>
      </p:sp>
      <p:sp>
        <p:nvSpPr>
          <p:cNvPr id="4" name="角丸四角形吹き出し 3"/>
          <p:cNvSpPr/>
          <p:nvPr/>
        </p:nvSpPr>
        <p:spPr>
          <a:xfrm>
            <a:off x="6372200" y="3322164"/>
            <a:ext cx="2564669" cy="1512168"/>
          </a:xfrm>
          <a:prstGeom prst="wedgeRoundRectCallout">
            <a:avLst>
              <a:gd name="adj1" fmla="val -60698"/>
              <a:gd name="adj2" fmla="val 6016"/>
              <a:gd name="adj3" fmla="val 16667"/>
            </a:avLst>
          </a:prstGeom>
          <a:solidFill>
            <a:srgbClr val="FFFF99"/>
          </a:solidFill>
          <a:ln w="381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1" lang="ja-JP" altLang="en-US" sz="16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報告起算日に関するコメントは、初報で初回情報入手日と最新情報入手日が同日ではない場合に入力する</a:t>
            </a:r>
            <a:endParaRPr kumimoji="1" lang="en-US" altLang="ja-JP" sz="16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1" lang="ja-JP" altLang="en-US" sz="16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a:t>
            </a:r>
            <a:r>
              <a:rPr kumimoji="1" lang="en-US" altLang="ja-JP" sz="16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E2B(R2)</a:t>
            </a:r>
            <a:r>
              <a:rPr kumimoji="1" lang="ja-JP" altLang="en-US" sz="16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では</a:t>
            </a:r>
            <a:r>
              <a:rPr kumimoji="1" lang="en-US" altLang="ja-JP" sz="16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J.10</a:t>
            </a:r>
            <a:r>
              <a:rPr kumimoji="1" lang="ja-JP" altLang="en-US" sz="16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に入力）</a:t>
            </a:r>
          </a:p>
        </p:txBody>
      </p:sp>
      <p:sp>
        <p:nvSpPr>
          <p:cNvPr id="7" name="角丸四角形 6"/>
          <p:cNvSpPr/>
          <p:nvPr/>
        </p:nvSpPr>
        <p:spPr>
          <a:xfrm>
            <a:off x="1835696" y="4869160"/>
            <a:ext cx="4392488" cy="360040"/>
          </a:xfrm>
          <a:prstGeom prst="roundRect">
            <a:avLst/>
          </a:prstGeom>
          <a:noFill/>
          <a:ln w="381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a:ea typeface="ＭＳ Ｐゴシック" panose="020B0600070205080204" pitchFamily="50" charset="-128"/>
              <a:cs typeface="+mn-cs"/>
            </a:endParaRPr>
          </a:p>
        </p:txBody>
      </p:sp>
      <p:sp>
        <p:nvSpPr>
          <p:cNvPr id="9" name="角丸四角形吹き出し 8"/>
          <p:cNvSpPr/>
          <p:nvPr/>
        </p:nvSpPr>
        <p:spPr>
          <a:xfrm>
            <a:off x="6664412" y="5053547"/>
            <a:ext cx="2295894" cy="792088"/>
          </a:xfrm>
          <a:prstGeom prst="wedgeRoundRectCallout">
            <a:avLst>
              <a:gd name="adj1" fmla="val -73026"/>
              <a:gd name="adj2" fmla="val -58856"/>
              <a:gd name="adj3" fmla="val 16667"/>
            </a:avLst>
          </a:prstGeom>
          <a:solidFill>
            <a:srgbClr val="FFFF99"/>
          </a:solidFill>
          <a:ln w="381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1" lang="ja-JP" altLang="en-US" sz="16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すべての自社被疑薬の</a:t>
            </a:r>
            <a:endParaRPr kumimoji="1" lang="en-US" altLang="ja-JP" sz="16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1" lang="ja-JP" altLang="en-US" sz="16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新医薬品区分が必要</a:t>
            </a:r>
          </a:p>
        </p:txBody>
      </p:sp>
      <p:sp>
        <p:nvSpPr>
          <p:cNvPr id="11" name="角丸四角形 10"/>
          <p:cNvSpPr/>
          <p:nvPr/>
        </p:nvSpPr>
        <p:spPr>
          <a:xfrm>
            <a:off x="251520" y="3356992"/>
            <a:ext cx="4680520" cy="360040"/>
          </a:xfrm>
          <a:prstGeom prst="roundRect">
            <a:avLst/>
          </a:prstGeom>
          <a:noFill/>
          <a:ln w="381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a:ea typeface="ＭＳ Ｐゴシック" panose="020B0600070205080204" pitchFamily="50" charset="-128"/>
              <a:cs typeface="+mn-cs"/>
            </a:endParaRPr>
          </a:p>
        </p:txBody>
      </p:sp>
      <p:sp>
        <p:nvSpPr>
          <p:cNvPr id="12" name="角丸四角形吹き出し 11"/>
          <p:cNvSpPr/>
          <p:nvPr/>
        </p:nvSpPr>
        <p:spPr>
          <a:xfrm>
            <a:off x="6354305" y="2204864"/>
            <a:ext cx="1908212" cy="792088"/>
          </a:xfrm>
          <a:prstGeom prst="wedgeRoundRectCallout">
            <a:avLst>
              <a:gd name="adj1" fmla="val -126671"/>
              <a:gd name="adj2" fmla="val 114868"/>
              <a:gd name="adj3" fmla="val 16667"/>
            </a:avLst>
          </a:prstGeom>
          <a:solidFill>
            <a:srgbClr val="FFFF99"/>
          </a:solidFill>
          <a:ln w="381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1" lang="en-US" altLang="ja-JP" sz="18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E2B(R3)</a:t>
            </a:r>
            <a:r>
              <a:rPr kumimoji="1" lang="ja-JP" altLang="en-US" sz="18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では機構報告回数は削除</a:t>
            </a:r>
          </a:p>
        </p:txBody>
      </p:sp>
      <p:sp>
        <p:nvSpPr>
          <p:cNvPr id="2" name="Slide Number Placeholder 1">
            <a:extLst>
              <a:ext uri="{FF2B5EF4-FFF2-40B4-BE49-F238E27FC236}">
                <a16:creationId xmlns:a16="http://schemas.microsoft.com/office/drawing/2014/main" id="{0DF6A628-141D-56A6-6487-E42642E87862}"/>
              </a:ext>
            </a:extLst>
          </p:cNvPr>
          <p:cNvSpPr>
            <a:spLocks noGrp="1"/>
          </p:cNvSpPr>
          <p:nvPr>
            <p:ph type="sldNum" sz="quarter" idx="12"/>
          </p:nvPr>
        </p:nvSpPr>
        <p:spPr/>
        <p:txBody>
          <a:bodyPr/>
          <a:lstStyle/>
          <a:p>
            <a:pPr>
              <a:defRPr/>
            </a:pPr>
            <a:fld id="{41B56E46-C364-443B-A6EC-EF4639A1E9E4}" type="slidenum">
              <a:rPr lang="ja-JP" altLang="en-US" smtClean="0"/>
              <a:pPr>
                <a:defRPr/>
              </a:pPr>
              <a:t>15</a:t>
            </a:fld>
            <a:endParaRPr lang="ja-JP" altLang="en-US"/>
          </a:p>
        </p:txBody>
      </p:sp>
    </p:spTree>
    <p:extLst>
      <p:ext uri="{BB962C8B-B14F-4D97-AF65-F5344CB8AC3E}">
        <p14:creationId xmlns:p14="http://schemas.microsoft.com/office/powerpoint/2010/main" val="1673552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barn(inVertical)">
                                      <p:cBhvr>
                                        <p:cTn id="7" dur="500"/>
                                        <p:tgtEl>
                                          <p:spTgt spid="12"/>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11"/>
                                        </p:tgtEl>
                                        <p:attrNameLst>
                                          <p:attrName>style.visibility</p:attrName>
                                        </p:attrNameLst>
                                      </p:cBhvr>
                                      <p:to>
                                        <p:strVal val="visible"/>
                                      </p:to>
                                    </p:set>
                                    <p:animEffect transition="in" filter="barn(inVertical)">
                                      <p:cBhvr>
                                        <p:cTn id="10" dur="500"/>
                                        <p:tgtEl>
                                          <p:spTgt spid="11"/>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grpId="0" nodeType="click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barn(inVertical)">
                                      <p:cBhvr>
                                        <p:cTn id="15" dur="500"/>
                                        <p:tgtEl>
                                          <p:spTgt spid="4"/>
                                        </p:tgtEl>
                                      </p:cBhvr>
                                    </p:animEffect>
                                  </p:childTnLst>
                                </p:cTn>
                              </p:par>
                              <p:par>
                                <p:cTn id="16" presetID="16" presetClass="entr" presetSubtype="21" fill="hold" grpId="0" nodeType="withEffect">
                                  <p:stCondLst>
                                    <p:cond delay="0"/>
                                  </p:stCondLst>
                                  <p:childTnLst>
                                    <p:set>
                                      <p:cBhvr>
                                        <p:cTn id="17" dur="1" fill="hold">
                                          <p:stCondLst>
                                            <p:cond delay="0"/>
                                          </p:stCondLst>
                                        </p:cTn>
                                        <p:tgtEl>
                                          <p:spTgt spid="3"/>
                                        </p:tgtEl>
                                        <p:attrNameLst>
                                          <p:attrName>style.visibility</p:attrName>
                                        </p:attrNameLst>
                                      </p:cBhvr>
                                      <p:to>
                                        <p:strVal val="visible"/>
                                      </p:to>
                                    </p:set>
                                    <p:animEffect transition="in" filter="barn(inVertical)">
                                      <p:cBhvr>
                                        <p:cTn id="18" dur="500"/>
                                        <p:tgtEl>
                                          <p:spTgt spid="3"/>
                                        </p:tgtEl>
                                      </p:cBhvr>
                                    </p:animEffect>
                                  </p:childTnLst>
                                </p:cTn>
                              </p:par>
                            </p:childTnLst>
                          </p:cTn>
                        </p:par>
                      </p:childTnLst>
                    </p:cTn>
                  </p:par>
                  <p:par>
                    <p:cTn id="19" fill="hold">
                      <p:stCondLst>
                        <p:cond delay="indefinite"/>
                      </p:stCondLst>
                      <p:childTnLst>
                        <p:par>
                          <p:cTn id="20" fill="hold">
                            <p:stCondLst>
                              <p:cond delay="0"/>
                            </p:stCondLst>
                            <p:childTnLst>
                              <p:par>
                                <p:cTn id="21" presetID="16" presetClass="entr" presetSubtype="21" fill="hold" grpId="0" nodeType="clickEffect">
                                  <p:stCondLst>
                                    <p:cond delay="0"/>
                                  </p:stCondLst>
                                  <p:childTnLst>
                                    <p:set>
                                      <p:cBhvr>
                                        <p:cTn id="22" dur="1" fill="hold">
                                          <p:stCondLst>
                                            <p:cond delay="0"/>
                                          </p:stCondLst>
                                        </p:cTn>
                                        <p:tgtEl>
                                          <p:spTgt spid="9"/>
                                        </p:tgtEl>
                                        <p:attrNameLst>
                                          <p:attrName>style.visibility</p:attrName>
                                        </p:attrNameLst>
                                      </p:cBhvr>
                                      <p:to>
                                        <p:strVal val="visible"/>
                                      </p:to>
                                    </p:set>
                                    <p:animEffect transition="in" filter="barn(inVertical)">
                                      <p:cBhvr>
                                        <p:cTn id="23" dur="500"/>
                                        <p:tgtEl>
                                          <p:spTgt spid="9"/>
                                        </p:tgtEl>
                                      </p:cBhvr>
                                    </p:animEffect>
                                  </p:childTnLst>
                                </p:cTn>
                              </p:par>
                              <p:par>
                                <p:cTn id="24" presetID="16" presetClass="entr" presetSubtype="21" fill="hold" grpId="0" nodeType="withEffect">
                                  <p:stCondLst>
                                    <p:cond delay="0"/>
                                  </p:stCondLst>
                                  <p:childTnLst>
                                    <p:set>
                                      <p:cBhvr>
                                        <p:cTn id="25" dur="1" fill="hold">
                                          <p:stCondLst>
                                            <p:cond delay="0"/>
                                          </p:stCondLst>
                                        </p:cTn>
                                        <p:tgtEl>
                                          <p:spTgt spid="7"/>
                                        </p:tgtEl>
                                        <p:attrNameLst>
                                          <p:attrName>style.visibility</p:attrName>
                                        </p:attrNameLst>
                                      </p:cBhvr>
                                      <p:to>
                                        <p:strVal val="visible"/>
                                      </p:to>
                                    </p:set>
                                    <p:animEffect transition="in" filter="barn(inVertical)">
                                      <p:cBhvr>
                                        <p:cTn id="26"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7" grpId="0" animBg="1"/>
      <p:bldP spid="9" grpId="0" animBg="1"/>
      <p:bldP spid="11" grpId="0" animBg="1"/>
      <p:bldP spid="12"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タイトル 1"/>
          <p:cNvSpPr txBox="1">
            <a:spLocks/>
          </p:cNvSpPr>
          <p:nvPr/>
        </p:nvSpPr>
        <p:spPr bwMode="auto">
          <a:xfrm>
            <a:off x="457200" y="116632"/>
            <a:ext cx="8229600" cy="7199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kumimoji="1" sz="4400" kern="1200">
                <a:solidFill>
                  <a:schemeClr val="tx1"/>
                </a:solidFill>
                <a:latin typeface="+mj-lt"/>
                <a:ea typeface="+mj-ea"/>
                <a:cs typeface="+mj-cs"/>
              </a:defRPr>
            </a:lvl1pPr>
            <a:lvl2pPr algn="ctr" rtl="0" eaLnBrk="1" fontAlgn="base" hangingPunct="1">
              <a:spcBef>
                <a:spcPct val="0"/>
              </a:spcBef>
              <a:spcAft>
                <a:spcPct val="0"/>
              </a:spcAft>
              <a:defRPr kumimoji="1" sz="4400">
                <a:solidFill>
                  <a:schemeClr val="tx1"/>
                </a:solidFill>
                <a:latin typeface="Calibri" pitchFamily="34" charset="0"/>
                <a:ea typeface="ＭＳ Ｐゴシック" charset="-128"/>
              </a:defRPr>
            </a:lvl2pPr>
            <a:lvl3pPr algn="ctr" rtl="0" eaLnBrk="1" fontAlgn="base" hangingPunct="1">
              <a:spcBef>
                <a:spcPct val="0"/>
              </a:spcBef>
              <a:spcAft>
                <a:spcPct val="0"/>
              </a:spcAft>
              <a:defRPr kumimoji="1" sz="4400">
                <a:solidFill>
                  <a:schemeClr val="tx1"/>
                </a:solidFill>
                <a:latin typeface="Calibri" pitchFamily="34" charset="0"/>
                <a:ea typeface="ＭＳ Ｐゴシック" charset="-128"/>
              </a:defRPr>
            </a:lvl3pPr>
            <a:lvl4pPr algn="ctr" rtl="0" eaLnBrk="1" fontAlgn="base" hangingPunct="1">
              <a:spcBef>
                <a:spcPct val="0"/>
              </a:spcBef>
              <a:spcAft>
                <a:spcPct val="0"/>
              </a:spcAft>
              <a:defRPr kumimoji="1" sz="4400">
                <a:solidFill>
                  <a:schemeClr val="tx1"/>
                </a:solidFill>
                <a:latin typeface="Calibri" pitchFamily="34" charset="0"/>
                <a:ea typeface="ＭＳ Ｐゴシック" charset="-128"/>
              </a:defRPr>
            </a:lvl4pPr>
            <a:lvl5pPr algn="ctr" rtl="0" eaLnBrk="1" fontAlgn="base" hangingPunct="1">
              <a:spcBef>
                <a:spcPct val="0"/>
              </a:spcBef>
              <a:spcAft>
                <a:spcPct val="0"/>
              </a:spcAft>
              <a:defRPr kumimoji="1" sz="4400">
                <a:solidFill>
                  <a:schemeClr val="tx1"/>
                </a:solidFill>
                <a:latin typeface="Calibri" pitchFamily="34" charset="0"/>
                <a:ea typeface="ＭＳ Ｐゴシック" charset="-128"/>
              </a:defRPr>
            </a:lvl5pPr>
            <a:lvl6pPr marL="457200" algn="ctr" rtl="0" eaLnBrk="1" fontAlgn="base" hangingPunct="1">
              <a:spcBef>
                <a:spcPct val="0"/>
              </a:spcBef>
              <a:spcAft>
                <a:spcPct val="0"/>
              </a:spcAft>
              <a:defRPr kumimoji="1" sz="4400">
                <a:solidFill>
                  <a:schemeClr val="tx1"/>
                </a:solidFill>
                <a:latin typeface="Calibri" pitchFamily="34" charset="0"/>
                <a:ea typeface="ＭＳ Ｐゴシック" charset="-128"/>
              </a:defRPr>
            </a:lvl6pPr>
            <a:lvl7pPr marL="914400" algn="ctr" rtl="0" eaLnBrk="1" fontAlgn="base" hangingPunct="1">
              <a:spcBef>
                <a:spcPct val="0"/>
              </a:spcBef>
              <a:spcAft>
                <a:spcPct val="0"/>
              </a:spcAft>
              <a:defRPr kumimoji="1" sz="4400">
                <a:solidFill>
                  <a:schemeClr val="tx1"/>
                </a:solidFill>
                <a:latin typeface="Calibri" pitchFamily="34" charset="0"/>
                <a:ea typeface="ＭＳ Ｐゴシック" charset="-128"/>
              </a:defRPr>
            </a:lvl7pPr>
            <a:lvl8pPr marL="1371600" algn="ctr" rtl="0" eaLnBrk="1" fontAlgn="base" hangingPunct="1">
              <a:spcBef>
                <a:spcPct val="0"/>
              </a:spcBef>
              <a:spcAft>
                <a:spcPct val="0"/>
              </a:spcAft>
              <a:defRPr kumimoji="1" sz="4400">
                <a:solidFill>
                  <a:schemeClr val="tx1"/>
                </a:solidFill>
                <a:latin typeface="Calibri" pitchFamily="34" charset="0"/>
                <a:ea typeface="ＭＳ Ｐゴシック" charset="-128"/>
              </a:defRPr>
            </a:lvl8pPr>
            <a:lvl9pPr marL="1828800" algn="ctr" rtl="0" eaLnBrk="1" fontAlgn="base" hangingPunct="1">
              <a:spcBef>
                <a:spcPct val="0"/>
              </a:spcBef>
              <a:spcAft>
                <a:spcPct val="0"/>
              </a:spcAft>
              <a:defRPr kumimoji="1" sz="4400">
                <a:solidFill>
                  <a:schemeClr val="tx1"/>
                </a:solidFill>
                <a:latin typeface="Calibri" pitchFamily="34" charset="0"/>
                <a:ea typeface="ＭＳ Ｐゴシック"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1" lang="en-US" altLang="ja-JP" sz="32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j-cs"/>
              </a:rPr>
              <a:t>J</a:t>
            </a:r>
            <a:r>
              <a:rPr kumimoji="1" lang="ja-JP" altLang="en-US" sz="32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j-cs"/>
              </a:rPr>
              <a:t>項目（</a:t>
            </a:r>
            <a:r>
              <a:rPr kumimoji="1" lang="en-US" altLang="ja-JP" sz="32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j-cs"/>
              </a:rPr>
              <a:t>R2</a:t>
            </a:r>
            <a:r>
              <a:rPr kumimoji="1" lang="ja-JP" altLang="en-US" sz="32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j-cs"/>
              </a:rPr>
              <a:t>）と</a:t>
            </a:r>
            <a:r>
              <a:rPr kumimoji="1" lang="en-US" altLang="ja-JP" sz="32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j-cs"/>
              </a:rPr>
              <a:t>J2</a:t>
            </a:r>
            <a:r>
              <a:rPr kumimoji="1" lang="ja-JP" altLang="en-US" sz="32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j-cs"/>
              </a:rPr>
              <a:t>項目</a:t>
            </a:r>
            <a:r>
              <a:rPr kumimoji="1" lang="en-US" altLang="ja-JP" sz="32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j-cs"/>
              </a:rPr>
              <a:t>(R3)</a:t>
            </a:r>
            <a:r>
              <a:rPr kumimoji="1" lang="ja-JP" altLang="en-US" sz="32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j-cs"/>
              </a:rPr>
              <a:t>との比較②</a:t>
            </a:r>
          </a:p>
        </p:txBody>
      </p:sp>
      <p:sp>
        <p:nvSpPr>
          <p:cNvPr id="16" name="Line 4"/>
          <p:cNvSpPr>
            <a:spLocks noChangeShapeType="1"/>
          </p:cNvSpPr>
          <p:nvPr/>
        </p:nvSpPr>
        <p:spPr bwMode="auto">
          <a:xfrm>
            <a:off x="179388" y="836613"/>
            <a:ext cx="8713787" cy="0"/>
          </a:xfrm>
          <a:prstGeom prst="line">
            <a:avLst/>
          </a:prstGeom>
          <a:noFill/>
          <a:ln w="28575">
            <a:solidFill>
              <a:schemeClr val="bg2">
                <a:lumMod val="75000"/>
              </a:schemeClr>
            </a:solidFill>
            <a:round/>
            <a:headEnd/>
            <a:tailEnd/>
          </a:ln>
          <a:effec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GB" sz="1800" b="0" i="0" u="none" strike="noStrike" kern="1200" cap="none" spc="0" normalizeH="0" baseline="0" noProof="0">
              <a:ln>
                <a:noFill/>
              </a:ln>
              <a:solidFill>
                <a:prstClr val="black"/>
              </a:solidFill>
              <a:effectLst/>
              <a:uLnTx/>
              <a:uFillTx/>
              <a:latin typeface="Calibri"/>
              <a:ea typeface="ＭＳ Ｐゴシック" charset="-128"/>
              <a:cs typeface="+mn-cs"/>
            </a:endParaRPr>
          </a:p>
        </p:txBody>
      </p:sp>
      <p:graphicFrame>
        <p:nvGraphicFramePr>
          <p:cNvPr id="5" name="コンテンツ プレースホルダ 4"/>
          <p:cNvGraphicFramePr>
            <a:graphicFrameLocks noGrp="1"/>
          </p:cNvGraphicFramePr>
          <p:nvPr>
            <p:ph idx="1"/>
          </p:nvPr>
        </p:nvGraphicFramePr>
        <p:xfrm>
          <a:off x="179512" y="1052736"/>
          <a:ext cx="8507411" cy="4820920"/>
        </p:xfrm>
        <a:graphic>
          <a:graphicData uri="http://schemas.openxmlformats.org/drawingml/2006/table">
            <a:tbl>
              <a:tblPr firstRow="1" bandRow="1">
                <a:tableStyleId>{5C22544A-7EE6-4342-B048-85BDC9FD1C3A}</a:tableStyleId>
              </a:tblPr>
              <a:tblGrid>
                <a:gridCol w="1201714">
                  <a:extLst>
                    <a:ext uri="{9D8B030D-6E8A-4147-A177-3AD203B41FA5}">
                      <a16:colId xmlns:a16="http://schemas.microsoft.com/office/drawing/2014/main" val="20000"/>
                    </a:ext>
                  </a:extLst>
                </a:gridCol>
                <a:gridCol w="1606721">
                  <a:extLst>
                    <a:ext uri="{9D8B030D-6E8A-4147-A177-3AD203B41FA5}">
                      <a16:colId xmlns:a16="http://schemas.microsoft.com/office/drawing/2014/main" val="20001"/>
                    </a:ext>
                  </a:extLst>
                </a:gridCol>
                <a:gridCol w="5698976">
                  <a:extLst>
                    <a:ext uri="{9D8B030D-6E8A-4147-A177-3AD203B41FA5}">
                      <a16:colId xmlns:a16="http://schemas.microsoft.com/office/drawing/2014/main" val="20002"/>
                    </a:ext>
                  </a:extLst>
                </a:gridCol>
              </a:tblGrid>
              <a:tr h="370840">
                <a:tc>
                  <a:txBody>
                    <a:bodyPr/>
                    <a:lstStyle/>
                    <a:p>
                      <a:pPr algn="ctr"/>
                      <a:r>
                        <a:rPr kumimoji="1" lang="en-US" altLang="ja-JP" dirty="0">
                          <a:solidFill>
                            <a:schemeClr val="tx1"/>
                          </a:solidFill>
                        </a:rPr>
                        <a:t>E2B(R2)</a:t>
                      </a:r>
                      <a:endParaRPr kumimoji="1" lang="ja-JP" altLang="en-US"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40000"/>
                        <a:lumOff val="60000"/>
                      </a:schemeClr>
                    </a:solidFill>
                  </a:tcPr>
                </a:tc>
                <a:tc>
                  <a:txBody>
                    <a:bodyPr/>
                    <a:lstStyle/>
                    <a:p>
                      <a:pPr algn="ctr"/>
                      <a:r>
                        <a:rPr kumimoji="1" lang="en-US" altLang="ja-JP" dirty="0">
                          <a:solidFill>
                            <a:schemeClr val="tx1"/>
                          </a:solidFill>
                        </a:rPr>
                        <a:t>E2B(R3)</a:t>
                      </a:r>
                      <a:endParaRPr kumimoji="1" lang="ja-JP" altLang="en-US"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tc>
                  <a:txBody>
                    <a:bodyPr/>
                    <a:lstStyle/>
                    <a:p>
                      <a:pPr algn="ctr"/>
                      <a:r>
                        <a:rPr kumimoji="1" lang="ja-JP" altLang="en-US" dirty="0">
                          <a:solidFill>
                            <a:schemeClr val="tx1"/>
                          </a:solidFill>
                        </a:rPr>
                        <a:t>項目名</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extLst>
                  <a:ext uri="{0D108BD9-81ED-4DB2-BD59-A6C34878D82A}">
                    <a16:rowId xmlns:a16="http://schemas.microsoft.com/office/drawing/2014/main" val="10000"/>
                  </a:ext>
                </a:extLst>
              </a:tr>
              <a:tr h="370840">
                <a:tc>
                  <a:txBody>
                    <a:bodyPr/>
                    <a:lstStyle/>
                    <a:p>
                      <a:r>
                        <a:rPr kumimoji="1" lang="en-US" altLang="ja-JP" dirty="0"/>
                        <a:t>J.6</a:t>
                      </a:r>
                      <a:endParaRPr kumimoji="1" lang="ja-JP"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kumimoji="1" lang="en-US" altLang="ja-JP" dirty="0"/>
                        <a:t>J2.7.1</a:t>
                      </a:r>
                      <a:endParaRPr kumimoji="1" lang="ja-JP"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kumimoji="1" lang="zh-CN" altLang="en-US" dirty="0">
                          <a:latin typeface="ＭＳ Ｐゴシック" pitchFamily="50" charset="-128"/>
                          <a:ea typeface="ＭＳ Ｐゴシック" pitchFamily="50" charset="-128"/>
                        </a:rPr>
                        <a:t>完了、未完了区分</a:t>
                      </a:r>
                      <a:endParaRPr kumimoji="1" lang="ja-JP" altLang="en-US" dirty="0">
                        <a:latin typeface="ＭＳ Ｐゴシック" pitchFamily="50" charset="-128"/>
                        <a:ea typeface="ＭＳ Ｐゴシック" pitchFamily="50"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1"/>
                  </a:ext>
                </a:extLst>
              </a:tr>
              <a:tr h="370840">
                <a:tc>
                  <a:txBody>
                    <a:bodyPr/>
                    <a:lstStyle/>
                    <a:p>
                      <a:r>
                        <a:rPr kumimoji="1" lang="en-US" altLang="ja-JP" dirty="0"/>
                        <a:t>J.7</a:t>
                      </a:r>
                      <a:endParaRPr kumimoji="1" lang="ja-JP"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en-US" altLang="ja-JP" dirty="0"/>
                        <a:t>J2.7.2</a:t>
                      </a:r>
                      <a:endParaRPr kumimoji="1" lang="ja-JP"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kumimoji="1" lang="ja-JP" altLang="en-US" dirty="0">
                          <a:latin typeface="ＭＳ Ｐゴシック" pitchFamily="50" charset="-128"/>
                          <a:ea typeface="ＭＳ Ｐゴシック" pitchFamily="50" charset="-128"/>
                        </a:rPr>
                        <a:t>未完了に関するコメント</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2"/>
                  </a:ext>
                </a:extLst>
              </a:tr>
              <a:tr h="370840">
                <a:tc>
                  <a:txBody>
                    <a:bodyPr/>
                    <a:lstStyle/>
                    <a:p>
                      <a:r>
                        <a:rPr kumimoji="1" lang="en-US" altLang="ja-JP" u="none" dirty="0">
                          <a:solidFill>
                            <a:srgbClr val="0070C0"/>
                          </a:solidFill>
                        </a:rPr>
                        <a:t>-</a:t>
                      </a:r>
                      <a:endParaRPr kumimoji="1" lang="ja-JP" altLang="en-US" u="none" dirty="0">
                        <a:solidFill>
                          <a:srgbClr val="0070C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kumimoji="1" lang="en-US" altLang="ja-JP" u="sng" dirty="0">
                          <a:solidFill>
                            <a:srgbClr val="0070C0"/>
                          </a:solidFill>
                        </a:rPr>
                        <a:t>J2.8.1</a:t>
                      </a:r>
                      <a:endParaRPr kumimoji="1" lang="ja-JP" altLang="en-US" u="sng" dirty="0">
                        <a:solidFill>
                          <a:srgbClr val="0070C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kumimoji="1" lang="ja-JP" altLang="en-US" u="sng" dirty="0">
                          <a:solidFill>
                            <a:srgbClr val="0070C0"/>
                          </a:solidFill>
                          <a:latin typeface="ＭＳ Ｐゴシック" pitchFamily="50" charset="-128"/>
                          <a:ea typeface="ＭＳ Ｐゴシック" pitchFamily="50" charset="-128"/>
                        </a:rPr>
                        <a:t>報告対象外フラグ</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3"/>
                  </a:ext>
                </a:extLst>
              </a:tr>
              <a:tr h="370840">
                <a:tc>
                  <a:txBody>
                    <a:bodyPr/>
                    <a:lstStyle/>
                    <a:p>
                      <a:r>
                        <a:rPr kumimoji="1" lang="en-US" altLang="ja-JP" u="sng" dirty="0">
                          <a:solidFill>
                            <a:srgbClr val="0070C0"/>
                          </a:solidFill>
                        </a:rPr>
                        <a:t>(J.10)</a:t>
                      </a:r>
                      <a:endParaRPr kumimoji="1" lang="ja-JP" altLang="en-US" u="sng" dirty="0">
                        <a:solidFill>
                          <a:srgbClr val="0070C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kumimoji="1" lang="en-US" altLang="ja-JP" u="sng" dirty="0">
                          <a:solidFill>
                            <a:srgbClr val="0070C0"/>
                          </a:solidFill>
                        </a:rPr>
                        <a:t>J2.8.2</a:t>
                      </a:r>
                      <a:endParaRPr kumimoji="1" lang="ja-JP" altLang="en-US" u="sng" dirty="0">
                        <a:solidFill>
                          <a:srgbClr val="0070C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kumimoji="1" lang="ja-JP" altLang="en-US" u="sng" dirty="0">
                          <a:solidFill>
                            <a:srgbClr val="0070C0"/>
                          </a:solidFill>
                          <a:latin typeface="ＭＳ Ｐゴシック" pitchFamily="50" charset="-128"/>
                          <a:ea typeface="ＭＳ Ｐゴシック" pitchFamily="50" charset="-128"/>
                        </a:rPr>
                        <a:t>報告対象外の理由</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4"/>
                  </a:ext>
                </a:extLst>
              </a:tr>
              <a:tr h="370840">
                <a:tc>
                  <a:txBody>
                    <a:bodyPr/>
                    <a:lstStyle/>
                    <a:p>
                      <a:r>
                        <a:rPr kumimoji="1" lang="en-US" altLang="ja-JP" u="none" dirty="0">
                          <a:solidFill>
                            <a:schemeClr val="tx2"/>
                          </a:solidFill>
                        </a:rPr>
                        <a:t>-</a:t>
                      </a:r>
                      <a:endParaRPr kumimoji="1" lang="ja-JP" altLang="en-US" u="none" dirty="0">
                        <a:solidFill>
                          <a:schemeClr val="tx2"/>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kumimoji="1" lang="en-US" altLang="ja-JP" u="sng" dirty="0">
                          <a:solidFill>
                            <a:schemeClr val="tx2"/>
                          </a:solidFill>
                        </a:rPr>
                        <a:t>J2.9</a:t>
                      </a:r>
                      <a:endParaRPr kumimoji="1" lang="ja-JP" altLang="en-US" u="sng" dirty="0">
                        <a:solidFill>
                          <a:schemeClr val="tx2"/>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kumimoji="1" lang="ja-JP" altLang="en-US" u="sng" dirty="0">
                          <a:solidFill>
                            <a:schemeClr val="tx2"/>
                          </a:solidFill>
                          <a:latin typeface="ＭＳ Ｐゴシック" pitchFamily="50" charset="-128"/>
                          <a:ea typeface="ＭＳ Ｐゴシック" pitchFamily="50" charset="-128"/>
                        </a:rPr>
                        <a:t>感染症の遡及調査</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5"/>
                  </a:ext>
                </a:extLst>
              </a:tr>
              <a:tr h="370840">
                <a:tc>
                  <a:txBody>
                    <a:bodyPr/>
                    <a:lstStyle/>
                    <a:p>
                      <a:r>
                        <a:rPr kumimoji="1" lang="en-US" altLang="ja-JP" dirty="0"/>
                        <a:t>J.9</a:t>
                      </a:r>
                      <a:endParaRPr kumimoji="1" lang="ja-JP"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en-US" altLang="ja-JP" dirty="0"/>
                        <a:t>J2.10</a:t>
                      </a:r>
                      <a:endParaRPr kumimoji="1" lang="ja-JP"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kumimoji="1" lang="ja-JP" altLang="en-US" dirty="0">
                          <a:latin typeface="ＭＳ Ｐゴシック" pitchFamily="50" charset="-128"/>
                          <a:ea typeface="ＭＳ Ｐゴシック" pitchFamily="50" charset="-128"/>
                        </a:rPr>
                        <a:t>今後の対応</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6"/>
                  </a:ext>
                </a:extLst>
              </a:tr>
              <a:tr h="370840">
                <a:tc>
                  <a:txBody>
                    <a:bodyPr/>
                    <a:lstStyle/>
                    <a:p>
                      <a:r>
                        <a:rPr kumimoji="1" lang="en-US" altLang="ja-JP" dirty="0"/>
                        <a:t>J.10</a:t>
                      </a:r>
                      <a:endParaRPr kumimoji="1" lang="ja-JP"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en-US" altLang="ja-JP" dirty="0"/>
                        <a:t>J2.11</a:t>
                      </a:r>
                      <a:endParaRPr kumimoji="1" lang="ja-JP"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kumimoji="1" lang="ja-JP" altLang="en-US" dirty="0">
                          <a:latin typeface="ＭＳ Ｐゴシック" pitchFamily="50" charset="-128"/>
                          <a:ea typeface="ＭＳ Ｐゴシック" pitchFamily="50" charset="-128"/>
                        </a:rPr>
                        <a:t>その他参考事項等</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7"/>
                  </a:ext>
                </a:extLst>
              </a:tr>
              <a:tr h="370840">
                <a:tc>
                  <a:txBody>
                    <a:bodyPr/>
                    <a:lstStyle/>
                    <a:p>
                      <a:r>
                        <a:rPr kumimoji="1" lang="en-US" altLang="ja-JP" dirty="0">
                          <a:solidFill>
                            <a:schemeClr val="tx1"/>
                          </a:solidFill>
                        </a:rPr>
                        <a:t>J.11</a:t>
                      </a:r>
                      <a:endParaRPr kumimoji="1" lang="ja-JP" altLang="en-US"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kumimoji="1" lang="en-US" altLang="ja-JP" dirty="0"/>
                        <a:t>J2.12</a:t>
                      </a:r>
                      <a:endParaRPr kumimoji="1" lang="ja-JP"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kumimoji="1" lang="ja-JP" altLang="en-US" dirty="0">
                          <a:latin typeface="ＭＳ Ｐゴシック" pitchFamily="50" charset="-128"/>
                          <a:ea typeface="ＭＳ Ｐゴシック" pitchFamily="50" charset="-128"/>
                        </a:rPr>
                        <a:t>治験成分記号</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8"/>
                  </a:ext>
                </a:extLst>
              </a:tr>
              <a:tr h="370840">
                <a:tc>
                  <a:txBody>
                    <a:bodyPr/>
                    <a:lstStyle/>
                    <a:p>
                      <a:r>
                        <a:rPr kumimoji="1" lang="en-US" altLang="ja-JP" u="none" dirty="0">
                          <a:solidFill>
                            <a:schemeClr val="accent6"/>
                          </a:solidFill>
                        </a:rPr>
                        <a:t>-</a:t>
                      </a:r>
                      <a:endParaRPr kumimoji="1" lang="ja-JP" altLang="en-US" u="none" dirty="0">
                        <a:solidFill>
                          <a:schemeClr val="accent6"/>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kumimoji="1" lang="en-US" altLang="ja-JP" u="sng" dirty="0">
                          <a:solidFill>
                            <a:schemeClr val="accent6"/>
                          </a:solidFill>
                        </a:rPr>
                        <a:t>J2.13.r.1</a:t>
                      </a:r>
                      <a:endParaRPr kumimoji="1" lang="ja-JP" altLang="en-US" u="sng" dirty="0">
                        <a:solidFill>
                          <a:schemeClr val="accent6"/>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kumimoji="1" lang="ja-JP" altLang="en-US" u="sng" dirty="0">
                          <a:solidFill>
                            <a:schemeClr val="accent6"/>
                          </a:solidFill>
                          <a:latin typeface="ＭＳ Ｐゴシック" pitchFamily="50" charset="-128"/>
                          <a:ea typeface="ＭＳ Ｐゴシック" pitchFamily="50" charset="-128"/>
                        </a:rPr>
                        <a:t>届出回数</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9"/>
                  </a:ext>
                </a:extLst>
              </a:tr>
              <a:tr h="370840">
                <a:tc>
                  <a:txBody>
                    <a:bodyPr/>
                    <a:lstStyle/>
                    <a:p>
                      <a:r>
                        <a:rPr kumimoji="1" lang="en-US" altLang="ja-JP" dirty="0">
                          <a:solidFill>
                            <a:schemeClr val="accent6"/>
                          </a:solidFill>
                        </a:rPr>
                        <a:t>J.12.i.1</a:t>
                      </a:r>
                      <a:endParaRPr kumimoji="1" lang="ja-JP" altLang="en-US" dirty="0">
                        <a:solidFill>
                          <a:schemeClr val="accent6"/>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kumimoji="1" lang="en-US" altLang="ja-JP" dirty="0">
                          <a:solidFill>
                            <a:schemeClr val="accent6"/>
                          </a:solidFill>
                        </a:rPr>
                        <a:t>J2.13.r.2</a:t>
                      </a:r>
                      <a:endParaRPr kumimoji="1" lang="ja-JP" altLang="en-US" dirty="0">
                        <a:solidFill>
                          <a:schemeClr val="accent6"/>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kumimoji="1" lang="ja-JP" altLang="en-US" dirty="0">
                          <a:solidFill>
                            <a:schemeClr val="accent6"/>
                          </a:solidFill>
                          <a:latin typeface="ＭＳ Ｐゴシック" pitchFamily="50" charset="-128"/>
                          <a:ea typeface="ＭＳ Ｐゴシック" pitchFamily="50" charset="-128"/>
                        </a:rPr>
                        <a:t>対象疾患</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10"/>
                  </a:ext>
                </a:extLst>
              </a:tr>
              <a:tr h="370840">
                <a:tc>
                  <a:txBody>
                    <a:bodyPr/>
                    <a:lstStyle/>
                    <a:p>
                      <a:r>
                        <a:rPr kumimoji="1" lang="en-US" altLang="ja-JP" dirty="0">
                          <a:solidFill>
                            <a:schemeClr val="accent6"/>
                          </a:solidFill>
                        </a:rPr>
                        <a:t>J.12.i.2</a:t>
                      </a:r>
                      <a:endParaRPr kumimoji="1" lang="ja-JP" altLang="en-US" dirty="0">
                        <a:solidFill>
                          <a:schemeClr val="accent6"/>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kumimoji="1" lang="en-US" altLang="ja-JP" dirty="0">
                          <a:solidFill>
                            <a:schemeClr val="accent6"/>
                          </a:solidFill>
                        </a:rPr>
                        <a:t>J2.13.r.3</a:t>
                      </a:r>
                      <a:endParaRPr kumimoji="1" lang="ja-JP" altLang="en-US" dirty="0">
                        <a:solidFill>
                          <a:schemeClr val="accent6"/>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kumimoji="1" lang="ja-JP" altLang="en-US" dirty="0">
                          <a:solidFill>
                            <a:schemeClr val="accent6"/>
                          </a:solidFill>
                          <a:latin typeface="ＭＳ Ｐゴシック" pitchFamily="50" charset="-128"/>
                          <a:ea typeface="ＭＳ Ｐゴシック" pitchFamily="50" charset="-128"/>
                        </a:rPr>
                        <a:t>開発相</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11"/>
                  </a:ext>
                </a:extLst>
              </a:tr>
              <a:tr h="370840">
                <a:tc>
                  <a:txBody>
                    <a:bodyPr/>
                    <a:lstStyle/>
                    <a:p>
                      <a:r>
                        <a:rPr kumimoji="1" lang="en-US" altLang="ja-JP" dirty="0">
                          <a:solidFill>
                            <a:schemeClr val="tx1"/>
                          </a:solidFill>
                        </a:rPr>
                        <a:t>J.12.i.3</a:t>
                      </a:r>
                      <a:endParaRPr kumimoji="1" lang="ja-JP" altLang="en-US"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kumimoji="1" lang="en-US" altLang="ja-JP" dirty="0"/>
                        <a:t>J2.13.r.4</a:t>
                      </a:r>
                      <a:endParaRPr kumimoji="1" lang="ja-JP"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kumimoji="1" lang="ja-JP" altLang="en-US" dirty="0">
                          <a:latin typeface="ＭＳ Ｐゴシック" pitchFamily="50" charset="-128"/>
                          <a:ea typeface="ＭＳ Ｐゴシック" pitchFamily="50" charset="-128"/>
                        </a:rPr>
                        <a:t>投薬中の症例の有無</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12"/>
                  </a:ext>
                </a:extLst>
              </a:tr>
            </a:tbl>
          </a:graphicData>
        </a:graphic>
      </p:graphicFrame>
      <p:sp>
        <p:nvSpPr>
          <p:cNvPr id="6" name="角丸四角形 5"/>
          <p:cNvSpPr/>
          <p:nvPr/>
        </p:nvSpPr>
        <p:spPr>
          <a:xfrm>
            <a:off x="1331640" y="2132856"/>
            <a:ext cx="3672408" cy="792088"/>
          </a:xfrm>
          <a:prstGeom prst="roundRect">
            <a:avLst/>
          </a:prstGeom>
          <a:noFill/>
          <a:ln w="381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a:ea typeface="ＭＳ Ｐゴシック" panose="020B0600070205080204" pitchFamily="50" charset="-128"/>
              <a:cs typeface="+mn-cs"/>
            </a:endParaRPr>
          </a:p>
        </p:txBody>
      </p:sp>
      <p:sp>
        <p:nvSpPr>
          <p:cNvPr id="8" name="角丸四角形吹き出し 7"/>
          <p:cNvSpPr/>
          <p:nvPr/>
        </p:nvSpPr>
        <p:spPr>
          <a:xfrm>
            <a:off x="5761498" y="1365939"/>
            <a:ext cx="3058974" cy="2069538"/>
          </a:xfrm>
          <a:prstGeom prst="wedgeRoundRectCallout">
            <a:avLst>
              <a:gd name="adj1" fmla="val -76501"/>
              <a:gd name="adj2" fmla="val 10285"/>
              <a:gd name="adj3" fmla="val 16667"/>
            </a:avLst>
          </a:prstGeom>
          <a:solidFill>
            <a:srgbClr val="FFFF99"/>
          </a:solidFill>
          <a:ln w="381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1" lang="ja-JP" altLang="en-US" sz="16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報告対象外報告用の項目</a:t>
            </a:r>
            <a:endParaRPr kumimoji="1" lang="en-US" altLang="ja-JP" sz="16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1" lang="ja-JP" altLang="en-US" sz="16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（理由は</a:t>
            </a:r>
            <a:r>
              <a:rPr kumimoji="1" lang="en-US" altLang="ja-JP" sz="16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E2B(R2)</a:t>
            </a:r>
            <a:r>
              <a:rPr kumimoji="1" lang="ja-JP" altLang="en-US" sz="16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では</a:t>
            </a:r>
            <a:r>
              <a:rPr kumimoji="1" lang="en-US" altLang="ja-JP" sz="16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J.10</a:t>
            </a:r>
            <a:r>
              <a:rPr kumimoji="1" lang="ja-JP" altLang="en-US" sz="16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に入力）</a:t>
            </a:r>
            <a:endParaRPr kumimoji="1" lang="en-US" altLang="ja-JP" sz="16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a:p>
            <a:pPr marL="0" marR="0" lvl="0" indent="0" algn="l" defTabSz="914400" rtl="0" eaLnBrk="1" fontAlgn="base" latinLnBrk="0" hangingPunct="1">
              <a:lnSpc>
                <a:spcPct val="100000"/>
              </a:lnSpc>
              <a:spcBef>
                <a:spcPct val="0"/>
              </a:spcBef>
              <a:spcAft>
                <a:spcPct val="0"/>
              </a:spcAft>
              <a:buClrTx/>
              <a:buSzTx/>
              <a:buFontTx/>
              <a:buNone/>
              <a:tabLst/>
              <a:defRPr/>
            </a:pPr>
            <a:endParaRPr kumimoji="1" lang="en-US" altLang="ja-JP" sz="16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1" lang="en-US" altLang="ja-JP" sz="16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J2.8</a:t>
            </a:r>
            <a:r>
              <a:rPr kumimoji="1" lang="ja-JP" altLang="en-US" sz="16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が新規追加されたため、治験薬の対象外報告時の新医薬品区分は「該当なし」ではなく、実際の新医薬品区分を入力</a:t>
            </a:r>
          </a:p>
        </p:txBody>
      </p:sp>
      <p:sp>
        <p:nvSpPr>
          <p:cNvPr id="9" name="角丸四角形 8"/>
          <p:cNvSpPr/>
          <p:nvPr/>
        </p:nvSpPr>
        <p:spPr>
          <a:xfrm>
            <a:off x="1352600" y="4365104"/>
            <a:ext cx="2851233" cy="396044"/>
          </a:xfrm>
          <a:prstGeom prst="roundRect">
            <a:avLst/>
          </a:prstGeom>
          <a:noFill/>
          <a:ln w="3810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a:ea typeface="ＭＳ Ｐゴシック" panose="020B0600070205080204" pitchFamily="50" charset="-128"/>
              <a:cs typeface="+mn-cs"/>
            </a:endParaRPr>
          </a:p>
        </p:txBody>
      </p:sp>
      <p:sp>
        <p:nvSpPr>
          <p:cNvPr id="10" name="角丸四角形吹き出し 9"/>
          <p:cNvSpPr/>
          <p:nvPr/>
        </p:nvSpPr>
        <p:spPr>
          <a:xfrm>
            <a:off x="5329394" y="3573016"/>
            <a:ext cx="3491078" cy="576064"/>
          </a:xfrm>
          <a:prstGeom prst="wedgeRoundRectCallout">
            <a:avLst>
              <a:gd name="adj1" fmla="val -82424"/>
              <a:gd name="adj2" fmla="val 131008"/>
              <a:gd name="adj3" fmla="val 16667"/>
            </a:avLst>
          </a:prstGeom>
          <a:solidFill>
            <a:srgbClr val="FFFF99"/>
          </a:solidFill>
          <a:ln w="3810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1" lang="ja-JP" altLang="en-US" sz="16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治験ごと主たる被験薬の治験計画届書の届出回数</a:t>
            </a:r>
            <a:endParaRPr kumimoji="1" lang="en-US" altLang="ja-JP" sz="16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p:txBody>
      </p:sp>
      <p:sp>
        <p:nvSpPr>
          <p:cNvPr id="11" name="角丸四角形 10"/>
          <p:cNvSpPr/>
          <p:nvPr/>
        </p:nvSpPr>
        <p:spPr>
          <a:xfrm>
            <a:off x="1385258" y="4789646"/>
            <a:ext cx="2818576" cy="727585"/>
          </a:xfrm>
          <a:prstGeom prst="roundRect">
            <a:avLst/>
          </a:prstGeom>
          <a:noFill/>
          <a:ln w="3810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a:ea typeface="ＭＳ Ｐゴシック" panose="020B0600070205080204" pitchFamily="50" charset="-128"/>
              <a:cs typeface="+mn-cs"/>
            </a:endParaRPr>
          </a:p>
        </p:txBody>
      </p:sp>
      <p:sp>
        <p:nvSpPr>
          <p:cNvPr id="12" name="角丸四角形吹き出し 11"/>
          <p:cNvSpPr/>
          <p:nvPr/>
        </p:nvSpPr>
        <p:spPr>
          <a:xfrm>
            <a:off x="5436096" y="4512471"/>
            <a:ext cx="3384376" cy="1628447"/>
          </a:xfrm>
          <a:prstGeom prst="wedgeRoundRectCallout">
            <a:avLst>
              <a:gd name="adj1" fmla="val -90597"/>
              <a:gd name="adj2" fmla="val -15143"/>
              <a:gd name="adj3" fmla="val 16667"/>
            </a:avLst>
          </a:prstGeom>
          <a:solidFill>
            <a:srgbClr val="FFFF99"/>
          </a:solidFill>
          <a:ln w="3810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1" lang="ja-JP" altLang="en-US" sz="16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治験成分記号と届出回数の組み合わせで</a:t>
            </a:r>
            <a:r>
              <a:rPr kumimoji="1" lang="en-US" altLang="ja-JP" sz="16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PMDA</a:t>
            </a:r>
            <a:r>
              <a:rPr kumimoji="1" lang="ja-JP" altLang="en-US" sz="1600" b="0" i="0" u="none" strike="noStrike" kern="1200" cap="none" spc="0" normalizeH="0" baseline="0" noProof="0" dirty="0" err="1">
                <a:ln>
                  <a:noFill/>
                </a:ln>
                <a:solidFill>
                  <a:prstClr val="black"/>
                </a:solidFill>
                <a:effectLst/>
                <a:uLnTx/>
                <a:uFillTx/>
                <a:latin typeface="Calibri"/>
                <a:ea typeface="ＭＳ Ｐゴシック" panose="020B0600070205080204" pitchFamily="50" charset="-128"/>
                <a:cs typeface="+mn-cs"/>
              </a:rPr>
              <a:t>の治</a:t>
            </a:r>
            <a:r>
              <a:rPr kumimoji="1" lang="ja-JP" altLang="en-US" sz="16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験届出マスタを参照するため、届出回数を入力した場合は、対象疾患と開発相は省略可</a:t>
            </a:r>
            <a:endParaRPr kumimoji="1" lang="en-US" altLang="ja-JP" sz="16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p:txBody>
      </p:sp>
      <p:sp>
        <p:nvSpPr>
          <p:cNvPr id="2" name="Slide Number Placeholder 1">
            <a:extLst>
              <a:ext uri="{FF2B5EF4-FFF2-40B4-BE49-F238E27FC236}">
                <a16:creationId xmlns:a16="http://schemas.microsoft.com/office/drawing/2014/main" id="{9BC20279-5819-D80D-3132-3A4402615875}"/>
              </a:ext>
            </a:extLst>
          </p:cNvPr>
          <p:cNvSpPr>
            <a:spLocks noGrp="1"/>
          </p:cNvSpPr>
          <p:nvPr>
            <p:ph type="sldNum" sz="quarter" idx="12"/>
          </p:nvPr>
        </p:nvSpPr>
        <p:spPr/>
        <p:txBody>
          <a:bodyPr/>
          <a:lstStyle/>
          <a:p>
            <a:pPr>
              <a:defRPr/>
            </a:pPr>
            <a:fld id="{41B56E46-C364-443B-A6EC-EF4639A1E9E4}" type="slidenum">
              <a:rPr lang="ja-JP" altLang="en-US" smtClean="0"/>
              <a:pPr>
                <a:defRPr/>
              </a:pPr>
              <a:t>16</a:t>
            </a:fld>
            <a:endParaRPr lang="ja-JP" altLang="en-US"/>
          </a:p>
        </p:txBody>
      </p:sp>
    </p:spTree>
    <p:extLst>
      <p:ext uri="{BB962C8B-B14F-4D97-AF65-F5344CB8AC3E}">
        <p14:creationId xmlns:p14="http://schemas.microsoft.com/office/powerpoint/2010/main" val="21678108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barn(inVertical)">
                                      <p:cBhvr>
                                        <p:cTn id="10" dur="500"/>
                                        <p:tgtEl>
                                          <p:spTgt spid="8"/>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grpId="0" nodeType="click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barn(inVertical)">
                                      <p:cBhvr>
                                        <p:cTn id="15" dur="500"/>
                                        <p:tgtEl>
                                          <p:spTgt spid="9"/>
                                        </p:tgtEl>
                                      </p:cBhvr>
                                    </p:animEffect>
                                  </p:childTnLst>
                                </p:cTn>
                              </p:par>
                              <p:par>
                                <p:cTn id="16" presetID="16" presetClass="entr" presetSubtype="21" fill="hold" grpId="0" nodeType="withEffect">
                                  <p:stCondLst>
                                    <p:cond delay="0"/>
                                  </p:stCondLst>
                                  <p:childTnLst>
                                    <p:set>
                                      <p:cBhvr>
                                        <p:cTn id="17" dur="1" fill="hold">
                                          <p:stCondLst>
                                            <p:cond delay="0"/>
                                          </p:stCondLst>
                                        </p:cTn>
                                        <p:tgtEl>
                                          <p:spTgt spid="10"/>
                                        </p:tgtEl>
                                        <p:attrNameLst>
                                          <p:attrName>style.visibility</p:attrName>
                                        </p:attrNameLst>
                                      </p:cBhvr>
                                      <p:to>
                                        <p:strVal val="visible"/>
                                      </p:to>
                                    </p:set>
                                    <p:animEffect transition="in" filter="barn(inVertical)">
                                      <p:cBhvr>
                                        <p:cTn id="18" dur="500"/>
                                        <p:tgtEl>
                                          <p:spTgt spid="10"/>
                                        </p:tgtEl>
                                      </p:cBhvr>
                                    </p:animEffect>
                                  </p:childTnLst>
                                </p:cTn>
                              </p:par>
                            </p:childTnLst>
                          </p:cTn>
                        </p:par>
                      </p:childTnLst>
                    </p:cTn>
                  </p:par>
                  <p:par>
                    <p:cTn id="19" fill="hold">
                      <p:stCondLst>
                        <p:cond delay="indefinite"/>
                      </p:stCondLst>
                      <p:childTnLst>
                        <p:par>
                          <p:cTn id="20" fill="hold">
                            <p:stCondLst>
                              <p:cond delay="0"/>
                            </p:stCondLst>
                            <p:childTnLst>
                              <p:par>
                                <p:cTn id="21" presetID="16" presetClass="entr" presetSubtype="21" fill="hold" grpId="0" nodeType="clickEffect">
                                  <p:stCondLst>
                                    <p:cond delay="0"/>
                                  </p:stCondLst>
                                  <p:childTnLst>
                                    <p:set>
                                      <p:cBhvr>
                                        <p:cTn id="22" dur="1" fill="hold">
                                          <p:stCondLst>
                                            <p:cond delay="0"/>
                                          </p:stCondLst>
                                        </p:cTn>
                                        <p:tgtEl>
                                          <p:spTgt spid="11"/>
                                        </p:tgtEl>
                                        <p:attrNameLst>
                                          <p:attrName>style.visibility</p:attrName>
                                        </p:attrNameLst>
                                      </p:cBhvr>
                                      <p:to>
                                        <p:strVal val="visible"/>
                                      </p:to>
                                    </p:set>
                                    <p:animEffect transition="in" filter="barn(inVertical)">
                                      <p:cBhvr>
                                        <p:cTn id="23" dur="500"/>
                                        <p:tgtEl>
                                          <p:spTgt spid="11"/>
                                        </p:tgtEl>
                                      </p:cBhvr>
                                    </p:animEffect>
                                  </p:childTnLst>
                                </p:cTn>
                              </p:par>
                              <p:par>
                                <p:cTn id="24" presetID="16" presetClass="entr" presetSubtype="21" fill="hold" grpId="0" nodeType="withEffect">
                                  <p:stCondLst>
                                    <p:cond delay="0"/>
                                  </p:stCondLst>
                                  <p:childTnLst>
                                    <p:set>
                                      <p:cBhvr>
                                        <p:cTn id="25" dur="1" fill="hold">
                                          <p:stCondLst>
                                            <p:cond delay="0"/>
                                          </p:stCondLst>
                                        </p:cTn>
                                        <p:tgtEl>
                                          <p:spTgt spid="12"/>
                                        </p:tgtEl>
                                        <p:attrNameLst>
                                          <p:attrName>style.visibility</p:attrName>
                                        </p:attrNameLst>
                                      </p:cBhvr>
                                      <p:to>
                                        <p:strVal val="visible"/>
                                      </p:to>
                                    </p:set>
                                    <p:animEffect transition="in" filter="barn(inVertical)">
                                      <p:cBhvr>
                                        <p:cTn id="26"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8" grpId="0" animBg="1"/>
      <p:bldP spid="9" grpId="0" animBg="1"/>
      <p:bldP spid="10" grpId="0" animBg="1"/>
      <p:bldP spid="11" grpId="0" animBg="1"/>
      <p:bldP spid="12"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タイトル 1"/>
          <p:cNvSpPr txBox="1">
            <a:spLocks/>
          </p:cNvSpPr>
          <p:nvPr/>
        </p:nvSpPr>
        <p:spPr bwMode="auto">
          <a:xfrm>
            <a:off x="457200" y="116632"/>
            <a:ext cx="8229600" cy="7199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kumimoji="1" sz="4400" kern="1200">
                <a:solidFill>
                  <a:schemeClr val="tx1"/>
                </a:solidFill>
                <a:latin typeface="+mj-lt"/>
                <a:ea typeface="+mj-ea"/>
                <a:cs typeface="+mj-cs"/>
              </a:defRPr>
            </a:lvl1pPr>
            <a:lvl2pPr algn="ctr" rtl="0" eaLnBrk="1" fontAlgn="base" hangingPunct="1">
              <a:spcBef>
                <a:spcPct val="0"/>
              </a:spcBef>
              <a:spcAft>
                <a:spcPct val="0"/>
              </a:spcAft>
              <a:defRPr kumimoji="1" sz="4400">
                <a:solidFill>
                  <a:schemeClr val="tx1"/>
                </a:solidFill>
                <a:latin typeface="Calibri" pitchFamily="34" charset="0"/>
                <a:ea typeface="ＭＳ Ｐゴシック" charset="-128"/>
              </a:defRPr>
            </a:lvl2pPr>
            <a:lvl3pPr algn="ctr" rtl="0" eaLnBrk="1" fontAlgn="base" hangingPunct="1">
              <a:spcBef>
                <a:spcPct val="0"/>
              </a:spcBef>
              <a:spcAft>
                <a:spcPct val="0"/>
              </a:spcAft>
              <a:defRPr kumimoji="1" sz="4400">
                <a:solidFill>
                  <a:schemeClr val="tx1"/>
                </a:solidFill>
                <a:latin typeface="Calibri" pitchFamily="34" charset="0"/>
                <a:ea typeface="ＭＳ Ｐゴシック" charset="-128"/>
              </a:defRPr>
            </a:lvl3pPr>
            <a:lvl4pPr algn="ctr" rtl="0" eaLnBrk="1" fontAlgn="base" hangingPunct="1">
              <a:spcBef>
                <a:spcPct val="0"/>
              </a:spcBef>
              <a:spcAft>
                <a:spcPct val="0"/>
              </a:spcAft>
              <a:defRPr kumimoji="1" sz="4400">
                <a:solidFill>
                  <a:schemeClr val="tx1"/>
                </a:solidFill>
                <a:latin typeface="Calibri" pitchFamily="34" charset="0"/>
                <a:ea typeface="ＭＳ Ｐゴシック" charset="-128"/>
              </a:defRPr>
            </a:lvl4pPr>
            <a:lvl5pPr algn="ctr" rtl="0" eaLnBrk="1" fontAlgn="base" hangingPunct="1">
              <a:spcBef>
                <a:spcPct val="0"/>
              </a:spcBef>
              <a:spcAft>
                <a:spcPct val="0"/>
              </a:spcAft>
              <a:defRPr kumimoji="1" sz="4400">
                <a:solidFill>
                  <a:schemeClr val="tx1"/>
                </a:solidFill>
                <a:latin typeface="Calibri" pitchFamily="34" charset="0"/>
                <a:ea typeface="ＭＳ Ｐゴシック" charset="-128"/>
              </a:defRPr>
            </a:lvl5pPr>
            <a:lvl6pPr marL="457200" algn="ctr" rtl="0" eaLnBrk="1" fontAlgn="base" hangingPunct="1">
              <a:spcBef>
                <a:spcPct val="0"/>
              </a:spcBef>
              <a:spcAft>
                <a:spcPct val="0"/>
              </a:spcAft>
              <a:defRPr kumimoji="1" sz="4400">
                <a:solidFill>
                  <a:schemeClr val="tx1"/>
                </a:solidFill>
                <a:latin typeface="Calibri" pitchFamily="34" charset="0"/>
                <a:ea typeface="ＭＳ Ｐゴシック" charset="-128"/>
              </a:defRPr>
            </a:lvl6pPr>
            <a:lvl7pPr marL="914400" algn="ctr" rtl="0" eaLnBrk="1" fontAlgn="base" hangingPunct="1">
              <a:spcBef>
                <a:spcPct val="0"/>
              </a:spcBef>
              <a:spcAft>
                <a:spcPct val="0"/>
              </a:spcAft>
              <a:defRPr kumimoji="1" sz="4400">
                <a:solidFill>
                  <a:schemeClr val="tx1"/>
                </a:solidFill>
                <a:latin typeface="Calibri" pitchFamily="34" charset="0"/>
                <a:ea typeface="ＭＳ Ｐゴシック" charset="-128"/>
              </a:defRPr>
            </a:lvl7pPr>
            <a:lvl8pPr marL="1371600" algn="ctr" rtl="0" eaLnBrk="1" fontAlgn="base" hangingPunct="1">
              <a:spcBef>
                <a:spcPct val="0"/>
              </a:spcBef>
              <a:spcAft>
                <a:spcPct val="0"/>
              </a:spcAft>
              <a:defRPr kumimoji="1" sz="4400">
                <a:solidFill>
                  <a:schemeClr val="tx1"/>
                </a:solidFill>
                <a:latin typeface="Calibri" pitchFamily="34" charset="0"/>
                <a:ea typeface="ＭＳ Ｐゴシック" charset="-128"/>
              </a:defRPr>
            </a:lvl8pPr>
            <a:lvl9pPr marL="1828800" algn="ctr" rtl="0" eaLnBrk="1" fontAlgn="base" hangingPunct="1">
              <a:spcBef>
                <a:spcPct val="0"/>
              </a:spcBef>
              <a:spcAft>
                <a:spcPct val="0"/>
              </a:spcAft>
              <a:defRPr kumimoji="1" sz="4400">
                <a:solidFill>
                  <a:schemeClr val="tx1"/>
                </a:solidFill>
                <a:latin typeface="Calibri" pitchFamily="34" charset="0"/>
                <a:ea typeface="ＭＳ Ｐゴシック"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1" lang="en-US" altLang="ja-JP" sz="32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j-cs"/>
              </a:rPr>
              <a:t>J</a:t>
            </a:r>
            <a:r>
              <a:rPr kumimoji="1" lang="ja-JP" altLang="en-US" sz="32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j-cs"/>
              </a:rPr>
              <a:t>項目（</a:t>
            </a:r>
            <a:r>
              <a:rPr kumimoji="1" lang="en-US" altLang="ja-JP" sz="32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j-cs"/>
              </a:rPr>
              <a:t>E2B(R2)</a:t>
            </a:r>
            <a:r>
              <a:rPr kumimoji="1" lang="ja-JP" altLang="en-US" sz="32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j-cs"/>
              </a:rPr>
              <a:t>）と</a:t>
            </a:r>
            <a:r>
              <a:rPr kumimoji="1" lang="en-US" altLang="ja-JP" sz="32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j-cs"/>
              </a:rPr>
              <a:t>J2</a:t>
            </a:r>
            <a:r>
              <a:rPr kumimoji="1" lang="ja-JP" altLang="en-US" sz="32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j-cs"/>
              </a:rPr>
              <a:t>項目（</a:t>
            </a:r>
            <a:r>
              <a:rPr kumimoji="1" lang="en-US" altLang="ja-JP" sz="32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j-cs"/>
              </a:rPr>
              <a:t>E2B(R3)</a:t>
            </a:r>
            <a:r>
              <a:rPr kumimoji="1" lang="ja-JP" altLang="en-US" sz="32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j-cs"/>
              </a:rPr>
              <a:t>）との比較③</a:t>
            </a:r>
          </a:p>
        </p:txBody>
      </p:sp>
      <p:sp>
        <p:nvSpPr>
          <p:cNvPr id="13" name="Line 4"/>
          <p:cNvSpPr>
            <a:spLocks noChangeShapeType="1"/>
          </p:cNvSpPr>
          <p:nvPr/>
        </p:nvSpPr>
        <p:spPr bwMode="auto">
          <a:xfrm>
            <a:off x="179388" y="836613"/>
            <a:ext cx="8713787" cy="0"/>
          </a:xfrm>
          <a:prstGeom prst="line">
            <a:avLst/>
          </a:prstGeom>
          <a:noFill/>
          <a:ln w="28575">
            <a:solidFill>
              <a:schemeClr val="bg2">
                <a:lumMod val="75000"/>
              </a:schemeClr>
            </a:solidFill>
            <a:round/>
            <a:headEnd/>
            <a:tailEnd/>
          </a:ln>
          <a:effec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GB" sz="1800" b="0" i="0" u="none" strike="noStrike" kern="1200" cap="none" spc="0" normalizeH="0" baseline="0" noProof="0">
              <a:ln>
                <a:noFill/>
              </a:ln>
              <a:solidFill>
                <a:prstClr val="black"/>
              </a:solidFill>
              <a:effectLst/>
              <a:uLnTx/>
              <a:uFillTx/>
              <a:latin typeface="Calibri"/>
              <a:ea typeface="ＭＳ Ｐゴシック" charset="-128"/>
              <a:cs typeface="+mn-cs"/>
            </a:endParaRPr>
          </a:p>
        </p:txBody>
      </p:sp>
      <p:graphicFrame>
        <p:nvGraphicFramePr>
          <p:cNvPr id="5" name="コンテンツ プレースホルダ 4"/>
          <p:cNvGraphicFramePr>
            <a:graphicFrameLocks noGrp="1"/>
          </p:cNvGraphicFramePr>
          <p:nvPr>
            <p:ph idx="1"/>
          </p:nvPr>
        </p:nvGraphicFramePr>
        <p:xfrm>
          <a:off x="251520" y="1196752"/>
          <a:ext cx="8352928" cy="4820920"/>
        </p:xfrm>
        <a:graphic>
          <a:graphicData uri="http://schemas.openxmlformats.org/drawingml/2006/table">
            <a:tbl>
              <a:tblPr firstRow="1" bandRow="1">
                <a:tableStyleId>{5C22544A-7EE6-4342-B048-85BDC9FD1C3A}</a:tableStyleId>
              </a:tblPr>
              <a:tblGrid>
                <a:gridCol w="1584299">
                  <a:extLst>
                    <a:ext uri="{9D8B030D-6E8A-4147-A177-3AD203B41FA5}">
                      <a16:colId xmlns:a16="http://schemas.microsoft.com/office/drawing/2014/main" val="20000"/>
                    </a:ext>
                  </a:extLst>
                </a:gridCol>
                <a:gridCol w="1152128">
                  <a:extLst>
                    <a:ext uri="{9D8B030D-6E8A-4147-A177-3AD203B41FA5}">
                      <a16:colId xmlns:a16="http://schemas.microsoft.com/office/drawing/2014/main" val="20001"/>
                    </a:ext>
                  </a:extLst>
                </a:gridCol>
                <a:gridCol w="5616501">
                  <a:extLst>
                    <a:ext uri="{9D8B030D-6E8A-4147-A177-3AD203B41FA5}">
                      <a16:colId xmlns:a16="http://schemas.microsoft.com/office/drawing/2014/main" val="20002"/>
                    </a:ext>
                  </a:extLst>
                </a:gridCol>
              </a:tblGrid>
              <a:tr h="370840">
                <a:tc>
                  <a:txBody>
                    <a:bodyPr/>
                    <a:lstStyle/>
                    <a:p>
                      <a:pPr algn="ctr"/>
                      <a:r>
                        <a:rPr kumimoji="1" lang="en-US" altLang="ja-JP" dirty="0">
                          <a:solidFill>
                            <a:schemeClr val="tx1"/>
                          </a:solidFill>
                        </a:rPr>
                        <a:t>E2B(R2)</a:t>
                      </a:r>
                      <a:endParaRPr kumimoji="1" lang="ja-JP" altLang="en-US"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40000"/>
                        <a:lumOff val="60000"/>
                      </a:schemeClr>
                    </a:solidFill>
                  </a:tcPr>
                </a:tc>
                <a:tc>
                  <a:txBody>
                    <a:bodyPr/>
                    <a:lstStyle/>
                    <a:p>
                      <a:pPr algn="ctr"/>
                      <a:r>
                        <a:rPr kumimoji="1" lang="en-US" altLang="ja-JP" dirty="0">
                          <a:solidFill>
                            <a:schemeClr val="tx1"/>
                          </a:solidFill>
                        </a:rPr>
                        <a:t>E2B(R3)</a:t>
                      </a:r>
                      <a:endParaRPr kumimoji="1" lang="ja-JP" altLang="en-US"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tc>
                  <a:txBody>
                    <a:bodyPr/>
                    <a:lstStyle/>
                    <a:p>
                      <a:pPr algn="ctr"/>
                      <a:r>
                        <a:rPr kumimoji="1" lang="ja-JP" altLang="en-US" dirty="0">
                          <a:solidFill>
                            <a:schemeClr val="tx1"/>
                          </a:solidFill>
                        </a:rPr>
                        <a:t>項目名</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extLst>
                  <a:ext uri="{0D108BD9-81ED-4DB2-BD59-A6C34878D82A}">
                    <a16:rowId xmlns:a16="http://schemas.microsoft.com/office/drawing/2014/main" val="10000"/>
                  </a:ext>
                </a:extLst>
              </a:tr>
              <a:tr h="370840">
                <a:tc>
                  <a:txBody>
                    <a:bodyPr/>
                    <a:lstStyle/>
                    <a:p>
                      <a:r>
                        <a:rPr kumimoji="1" lang="en-US" altLang="ja-JP" u="sng" dirty="0">
                          <a:solidFill>
                            <a:schemeClr val="accent6"/>
                          </a:solidFill>
                        </a:rPr>
                        <a:t>(J.10)</a:t>
                      </a:r>
                      <a:endParaRPr kumimoji="1" lang="ja-JP" altLang="en-US" u="sng" dirty="0">
                        <a:solidFill>
                          <a:schemeClr val="accent6"/>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en-US" altLang="ja-JP" u="sng" dirty="0">
                          <a:solidFill>
                            <a:schemeClr val="accent6"/>
                          </a:solidFill>
                        </a:rPr>
                        <a:t>J2.14.i</a:t>
                      </a:r>
                      <a:endParaRPr kumimoji="1" lang="ja-JP" altLang="en-US" u="sng" dirty="0">
                        <a:solidFill>
                          <a:schemeClr val="accent6"/>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kumimoji="1" lang="ja-JP" altLang="en-US" u="sng" dirty="0">
                          <a:solidFill>
                            <a:schemeClr val="accent6"/>
                          </a:solidFill>
                          <a:latin typeface="ＭＳ Ｐゴシック" pitchFamily="50" charset="-128"/>
                          <a:ea typeface="ＭＳ Ｐゴシック" pitchFamily="50" charset="-128"/>
                        </a:rPr>
                        <a:t>未知・既知</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1"/>
                  </a:ext>
                </a:extLst>
              </a:tr>
              <a:tr h="370840">
                <a:tc>
                  <a:txBody>
                    <a:bodyPr/>
                    <a:lstStyle/>
                    <a:p>
                      <a:r>
                        <a:rPr kumimoji="1" lang="en-US" altLang="ja-JP" u="sng" dirty="0">
                          <a:solidFill>
                            <a:schemeClr val="accent4"/>
                          </a:solidFill>
                        </a:rPr>
                        <a:t>(A.1.1)</a:t>
                      </a:r>
                      <a:endParaRPr kumimoji="1" lang="ja-JP" altLang="en-US" u="sng" dirty="0">
                        <a:solidFill>
                          <a:schemeClr val="accent4"/>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kumimoji="1" lang="en-US" altLang="ja-JP" u="sng" dirty="0">
                          <a:solidFill>
                            <a:schemeClr val="accent4"/>
                          </a:solidFill>
                        </a:rPr>
                        <a:t>J2.15.r</a:t>
                      </a:r>
                      <a:endParaRPr kumimoji="1" lang="ja-JP" altLang="en-US" u="sng" dirty="0">
                        <a:solidFill>
                          <a:schemeClr val="accent4"/>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kumimoji="1" lang="ja-JP" altLang="en-US" u="sng" dirty="0">
                          <a:solidFill>
                            <a:schemeClr val="accent4"/>
                          </a:solidFill>
                          <a:latin typeface="ＭＳ Ｐゴシック" pitchFamily="50" charset="-128"/>
                          <a:ea typeface="ＭＳ Ｐゴシック" pitchFamily="50" charset="-128"/>
                        </a:rPr>
                        <a:t>公表国</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2"/>
                  </a:ext>
                </a:extLst>
              </a:tr>
              <a:tr h="370840">
                <a:tc>
                  <a:txBody>
                    <a:bodyPr/>
                    <a:lstStyle/>
                    <a:p>
                      <a:r>
                        <a:rPr kumimoji="1" lang="en-US" altLang="ja-JP" u="sng" dirty="0">
                          <a:solidFill>
                            <a:schemeClr val="accent4"/>
                          </a:solidFill>
                        </a:rPr>
                        <a:t>(B.5.1)</a:t>
                      </a:r>
                      <a:endParaRPr kumimoji="1" lang="ja-JP" altLang="en-US" u="sng" dirty="0">
                        <a:solidFill>
                          <a:schemeClr val="accent4"/>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kumimoji="1" lang="en-US" altLang="ja-JP" u="sng" dirty="0">
                          <a:solidFill>
                            <a:schemeClr val="accent4"/>
                          </a:solidFill>
                        </a:rPr>
                        <a:t>J2.16</a:t>
                      </a:r>
                      <a:endParaRPr kumimoji="1" lang="ja-JP" altLang="en-US" u="sng" dirty="0">
                        <a:solidFill>
                          <a:schemeClr val="accent4"/>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kumimoji="1" lang="ja-JP" altLang="en-US" u="sng" dirty="0">
                          <a:solidFill>
                            <a:schemeClr val="accent4"/>
                          </a:solidFill>
                          <a:latin typeface="ＭＳ Ｐゴシック" pitchFamily="50" charset="-128"/>
                          <a:ea typeface="ＭＳ Ｐゴシック" pitchFamily="50" charset="-128"/>
                        </a:rPr>
                        <a:t>報告内容の要点</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3"/>
                  </a:ext>
                </a:extLst>
              </a:tr>
              <a:tr h="370840">
                <a:tc>
                  <a:txBody>
                    <a:bodyPr/>
                    <a:lstStyle/>
                    <a:p>
                      <a:r>
                        <a:rPr kumimoji="1" lang="en-US" altLang="ja-JP" u="none" dirty="0">
                          <a:solidFill>
                            <a:schemeClr val="accent4"/>
                          </a:solidFill>
                        </a:rPr>
                        <a:t>-</a:t>
                      </a:r>
                      <a:endParaRPr kumimoji="1" lang="ja-JP" altLang="en-US" u="none" dirty="0">
                        <a:solidFill>
                          <a:schemeClr val="accent4"/>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kumimoji="1" lang="en-US" altLang="ja-JP" u="sng" dirty="0">
                          <a:solidFill>
                            <a:schemeClr val="accent4"/>
                          </a:solidFill>
                        </a:rPr>
                        <a:t>J2.17.r</a:t>
                      </a:r>
                      <a:endParaRPr kumimoji="1" lang="ja-JP" altLang="en-US" u="sng" dirty="0">
                        <a:solidFill>
                          <a:schemeClr val="accent4"/>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kumimoji="1" lang="ja-JP" altLang="en-US" u="sng" dirty="0">
                          <a:solidFill>
                            <a:schemeClr val="accent4"/>
                          </a:solidFill>
                          <a:latin typeface="ＭＳ Ｐゴシック" pitchFamily="50" charset="-128"/>
                          <a:ea typeface="ＭＳ Ｐゴシック" pitchFamily="50" charset="-128"/>
                        </a:rPr>
                        <a:t>試験／研究の分類</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4"/>
                  </a:ext>
                </a:extLst>
              </a:tr>
              <a:tr h="370840">
                <a:tc>
                  <a:txBody>
                    <a:bodyPr/>
                    <a:lstStyle/>
                    <a:p>
                      <a:r>
                        <a:rPr kumimoji="1" lang="en-US" altLang="ja-JP" u="sng" dirty="0">
                          <a:solidFill>
                            <a:schemeClr val="tx2"/>
                          </a:solidFill>
                        </a:rPr>
                        <a:t>(A.3.2.2a)</a:t>
                      </a:r>
                      <a:endParaRPr kumimoji="1" lang="ja-JP" altLang="en-US" u="sng" dirty="0">
                        <a:solidFill>
                          <a:schemeClr val="tx2"/>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kumimoji="1" lang="en-US" altLang="ja-JP" u="sng" dirty="0">
                          <a:solidFill>
                            <a:schemeClr val="tx2"/>
                          </a:solidFill>
                        </a:rPr>
                        <a:t>J2.18.1</a:t>
                      </a:r>
                      <a:endParaRPr kumimoji="1" lang="ja-JP" altLang="en-US" u="sng" dirty="0">
                        <a:solidFill>
                          <a:schemeClr val="tx2"/>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kumimoji="1" lang="zh-TW" altLang="en-US" u="sng" dirty="0">
                          <a:solidFill>
                            <a:schemeClr val="tx2"/>
                          </a:solidFill>
                          <a:latin typeface="ＭＳ Ｐゴシック" pitchFamily="50" charset="-128"/>
                          <a:ea typeface="ＭＳ Ｐゴシック" pitchFamily="50" charset="-128"/>
                        </a:rPr>
                        <a:t>受信者組織名</a:t>
                      </a:r>
                      <a:endParaRPr kumimoji="1" lang="ja-JP" altLang="en-US" u="sng" dirty="0">
                        <a:solidFill>
                          <a:schemeClr val="tx2"/>
                        </a:solidFill>
                        <a:latin typeface="ＭＳ Ｐゴシック" pitchFamily="50" charset="-128"/>
                        <a:ea typeface="ＭＳ Ｐゴシック" pitchFamily="50"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5"/>
                  </a:ext>
                </a:extLst>
              </a:tr>
              <a:tr h="370840">
                <a:tc>
                  <a:txBody>
                    <a:bodyPr/>
                    <a:lstStyle/>
                    <a:p>
                      <a:r>
                        <a:rPr kumimoji="1" lang="en-US" altLang="ja-JP" u="sng" dirty="0">
                          <a:solidFill>
                            <a:schemeClr val="tx2"/>
                          </a:solidFill>
                        </a:rPr>
                        <a:t>(A.3.2.2c)</a:t>
                      </a:r>
                      <a:endParaRPr kumimoji="1" lang="ja-JP" altLang="en-US" u="sng" dirty="0">
                        <a:solidFill>
                          <a:schemeClr val="tx2"/>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kumimoji="1" lang="en-US" altLang="ja-JP" u="sng" dirty="0">
                          <a:solidFill>
                            <a:schemeClr val="tx2"/>
                          </a:solidFill>
                        </a:rPr>
                        <a:t>J2.18.2</a:t>
                      </a:r>
                      <a:endParaRPr kumimoji="1" lang="ja-JP" altLang="en-US" u="sng" dirty="0">
                        <a:solidFill>
                          <a:schemeClr val="tx2"/>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kumimoji="1" lang="ja-JP" altLang="en-US" u="sng" dirty="0">
                          <a:solidFill>
                            <a:schemeClr val="tx2"/>
                          </a:solidFill>
                          <a:latin typeface="ＭＳ Ｐゴシック" pitchFamily="50" charset="-128"/>
                          <a:ea typeface="ＭＳ Ｐゴシック" pitchFamily="50" charset="-128"/>
                        </a:rPr>
                        <a:t>受信者職名</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6"/>
                  </a:ext>
                </a:extLst>
              </a:tr>
              <a:tr h="370840">
                <a:tc>
                  <a:txBody>
                    <a:bodyPr/>
                    <a:lstStyle/>
                    <a:p>
                      <a:r>
                        <a:rPr kumimoji="1" lang="en-US" altLang="ja-JP" u="sng" dirty="0">
                          <a:solidFill>
                            <a:schemeClr val="tx2"/>
                          </a:solidFill>
                        </a:rPr>
                        <a:t>(A.3.2.2f)</a:t>
                      </a:r>
                      <a:endParaRPr kumimoji="1" lang="ja-JP" altLang="en-US" u="sng" dirty="0">
                        <a:solidFill>
                          <a:schemeClr val="tx2"/>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en-US" altLang="ja-JP" u="sng" dirty="0">
                          <a:solidFill>
                            <a:schemeClr val="tx2"/>
                          </a:solidFill>
                        </a:rPr>
                        <a:t>J2.18.3</a:t>
                      </a:r>
                      <a:endParaRPr kumimoji="1" lang="ja-JP" altLang="en-US" u="sng" dirty="0">
                        <a:solidFill>
                          <a:schemeClr val="tx2"/>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kumimoji="1" lang="ja-JP" altLang="en-US" u="sng" dirty="0">
                          <a:solidFill>
                            <a:schemeClr val="tx2"/>
                          </a:solidFill>
                          <a:latin typeface="ＭＳ Ｐゴシック" pitchFamily="50" charset="-128"/>
                          <a:ea typeface="ＭＳ Ｐゴシック" pitchFamily="50" charset="-128"/>
                        </a:rPr>
                        <a:t>受信者姓</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7"/>
                  </a:ext>
                </a:extLst>
              </a:tr>
              <a:tr h="370840">
                <a:tc>
                  <a:txBody>
                    <a:bodyPr/>
                    <a:lstStyle/>
                    <a:p>
                      <a:r>
                        <a:rPr kumimoji="1" lang="en-US" altLang="ja-JP" u="sng" dirty="0">
                          <a:solidFill>
                            <a:schemeClr val="tx2"/>
                          </a:solidFill>
                        </a:rPr>
                        <a:t>(A.3.2.2d)</a:t>
                      </a:r>
                      <a:endParaRPr kumimoji="1" lang="ja-JP" altLang="en-US" u="sng" dirty="0">
                        <a:solidFill>
                          <a:schemeClr val="tx2"/>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en-US" altLang="ja-JP" u="sng" dirty="0">
                          <a:solidFill>
                            <a:schemeClr val="tx2"/>
                          </a:solidFill>
                        </a:rPr>
                        <a:t>J2.18.4</a:t>
                      </a:r>
                      <a:endParaRPr kumimoji="1" lang="ja-JP" altLang="en-US" u="sng" dirty="0">
                        <a:solidFill>
                          <a:schemeClr val="tx2"/>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kumimoji="1" lang="ja-JP" altLang="en-US" u="sng" dirty="0">
                          <a:solidFill>
                            <a:schemeClr val="tx2"/>
                          </a:solidFill>
                          <a:latin typeface="ＭＳ Ｐゴシック" pitchFamily="50" charset="-128"/>
                          <a:ea typeface="ＭＳ Ｐゴシック" pitchFamily="50" charset="-128"/>
                        </a:rPr>
                        <a:t>受信者名</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8"/>
                  </a:ext>
                </a:extLst>
              </a:tr>
              <a:tr h="370840">
                <a:tc>
                  <a:txBody>
                    <a:bodyPr/>
                    <a:lstStyle/>
                    <a:p>
                      <a:r>
                        <a:rPr kumimoji="1" lang="en-US" altLang="ja-JP" dirty="0"/>
                        <a:t>J13.1</a:t>
                      </a:r>
                      <a:endParaRPr kumimoji="1" lang="ja-JP"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kumimoji="1" lang="en-US" altLang="ja-JP" dirty="0"/>
                        <a:t>J2.19</a:t>
                      </a:r>
                      <a:endParaRPr kumimoji="1" lang="ja-JP"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kumimoji="1" lang="ja-JP" altLang="en-US" dirty="0">
                          <a:latin typeface="ＭＳ Ｐゴシック" pitchFamily="50" charset="-128"/>
                          <a:ea typeface="ＭＳ Ｐゴシック" pitchFamily="50" charset="-128"/>
                        </a:rPr>
                        <a:t>備考</a:t>
                      </a:r>
                      <a:r>
                        <a:rPr kumimoji="1" lang="en-US" altLang="ja-JP" dirty="0">
                          <a:latin typeface="ＭＳ Ｐゴシック" pitchFamily="50" charset="-128"/>
                          <a:ea typeface="ＭＳ Ｐゴシック" pitchFamily="50" charset="-128"/>
                        </a:rPr>
                        <a:t>1</a:t>
                      </a:r>
                      <a:endParaRPr kumimoji="1" lang="ja-JP" altLang="en-US" dirty="0">
                        <a:latin typeface="ＭＳ Ｐゴシック" pitchFamily="50" charset="-128"/>
                        <a:ea typeface="ＭＳ Ｐゴシック" pitchFamily="50"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9"/>
                  </a:ext>
                </a:extLst>
              </a:tr>
              <a:tr h="370840">
                <a:tc>
                  <a:txBody>
                    <a:bodyPr/>
                    <a:lstStyle/>
                    <a:p>
                      <a:r>
                        <a:rPr kumimoji="1" lang="en-US" altLang="ja-JP" dirty="0"/>
                        <a:t>J13.2</a:t>
                      </a:r>
                      <a:endParaRPr kumimoji="1" lang="ja-JP"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kumimoji="1" lang="en-US" altLang="ja-JP" dirty="0"/>
                        <a:t>J2.20</a:t>
                      </a:r>
                      <a:endParaRPr kumimoji="1" lang="ja-JP"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kumimoji="1" lang="ja-JP" altLang="en-US" dirty="0">
                          <a:latin typeface="ＭＳ Ｐゴシック" pitchFamily="50" charset="-128"/>
                          <a:ea typeface="ＭＳ Ｐゴシック" pitchFamily="50" charset="-128"/>
                        </a:rPr>
                        <a:t>備考</a:t>
                      </a:r>
                      <a:r>
                        <a:rPr kumimoji="1" lang="en-US" altLang="ja-JP" dirty="0">
                          <a:latin typeface="ＭＳ Ｐゴシック" pitchFamily="50" charset="-128"/>
                          <a:ea typeface="ＭＳ Ｐゴシック" pitchFamily="50" charset="-128"/>
                        </a:rPr>
                        <a:t>2</a:t>
                      </a:r>
                      <a:endParaRPr kumimoji="1" lang="ja-JP" altLang="en-US" dirty="0">
                        <a:latin typeface="ＭＳ Ｐゴシック" pitchFamily="50" charset="-128"/>
                        <a:ea typeface="ＭＳ Ｐゴシック" pitchFamily="50"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10"/>
                  </a:ext>
                </a:extLst>
              </a:tr>
              <a:tr h="370840">
                <a:tc>
                  <a:txBody>
                    <a:bodyPr/>
                    <a:lstStyle/>
                    <a:p>
                      <a:r>
                        <a:rPr kumimoji="1" lang="en-US" altLang="ja-JP" dirty="0"/>
                        <a:t>J13.3</a:t>
                      </a:r>
                      <a:endParaRPr kumimoji="1" lang="ja-JP"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kumimoji="1" lang="en-US" altLang="ja-JP" dirty="0"/>
                        <a:t>J2.21</a:t>
                      </a:r>
                      <a:endParaRPr kumimoji="1" lang="ja-JP"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kumimoji="1" lang="ja-JP" altLang="en-US" dirty="0">
                          <a:latin typeface="ＭＳ Ｐゴシック" pitchFamily="50" charset="-128"/>
                          <a:ea typeface="ＭＳ Ｐゴシック" pitchFamily="50" charset="-128"/>
                        </a:rPr>
                        <a:t>備考</a:t>
                      </a:r>
                      <a:r>
                        <a:rPr kumimoji="1" lang="en-US" altLang="ja-JP" dirty="0">
                          <a:latin typeface="ＭＳ Ｐゴシック" pitchFamily="50" charset="-128"/>
                          <a:ea typeface="ＭＳ Ｐゴシック" pitchFamily="50" charset="-128"/>
                        </a:rPr>
                        <a:t>3</a:t>
                      </a:r>
                      <a:endParaRPr kumimoji="1" lang="ja-JP" altLang="en-US" dirty="0">
                        <a:latin typeface="ＭＳ Ｐゴシック" pitchFamily="50" charset="-128"/>
                        <a:ea typeface="ＭＳ Ｐゴシック" pitchFamily="50"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11"/>
                  </a:ext>
                </a:extLst>
              </a:tr>
              <a:tr h="370840">
                <a:tc>
                  <a:txBody>
                    <a:bodyPr/>
                    <a:lstStyle/>
                    <a:p>
                      <a:r>
                        <a:rPr kumimoji="1" lang="en-US" altLang="ja-JP" dirty="0"/>
                        <a:t>J13.4</a:t>
                      </a:r>
                      <a:endParaRPr kumimoji="1" lang="ja-JP"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kumimoji="1" lang="en-US" altLang="ja-JP" dirty="0"/>
                        <a:t>J2.22</a:t>
                      </a:r>
                      <a:endParaRPr kumimoji="1" lang="ja-JP"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kumimoji="1" lang="ja-JP" altLang="en-US" dirty="0">
                          <a:latin typeface="ＭＳ Ｐゴシック" pitchFamily="50" charset="-128"/>
                          <a:ea typeface="ＭＳ Ｐゴシック" pitchFamily="50" charset="-128"/>
                        </a:rPr>
                        <a:t>備考</a:t>
                      </a:r>
                      <a:r>
                        <a:rPr kumimoji="1" lang="en-US" altLang="ja-JP" dirty="0">
                          <a:latin typeface="ＭＳ Ｐゴシック" pitchFamily="50" charset="-128"/>
                          <a:ea typeface="ＭＳ Ｐゴシック" pitchFamily="50" charset="-128"/>
                        </a:rPr>
                        <a:t>4</a:t>
                      </a:r>
                      <a:endParaRPr kumimoji="1" lang="ja-JP" altLang="en-US" dirty="0">
                        <a:latin typeface="ＭＳ Ｐゴシック" pitchFamily="50" charset="-128"/>
                        <a:ea typeface="ＭＳ Ｐゴシック" pitchFamily="50"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12"/>
                  </a:ext>
                </a:extLst>
              </a:tr>
            </a:tbl>
          </a:graphicData>
        </a:graphic>
      </p:graphicFrame>
      <p:sp>
        <p:nvSpPr>
          <p:cNvPr id="3" name="角丸四角形 2"/>
          <p:cNvSpPr/>
          <p:nvPr/>
        </p:nvSpPr>
        <p:spPr>
          <a:xfrm>
            <a:off x="1835696" y="1988840"/>
            <a:ext cx="3312368" cy="1080120"/>
          </a:xfrm>
          <a:prstGeom prst="roundRect">
            <a:avLst/>
          </a:prstGeom>
          <a:noFill/>
          <a:ln w="381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a:ea typeface="ＭＳ Ｐゴシック" panose="020B0600070205080204" pitchFamily="50" charset="-128"/>
              <a:cs typeface="+mn-cs"/>
            </a:endParaRPr>
          </a:p>
        </p:txBody>
      </p:sp>
      <p:sp>
        <p:nvSpPr>
          <p:cNvPr id="6" name="角丸四角形吹き出し 5"/>
          <p:cNvSpPr/>
          <p:nvPr/>
        </p:nvSpPr>
        <p:spPr>
          <a:xfrm>
            <a:off x="5508104" y="2914859"/>
            <a:ext cx="2783879" cy="1058826"/>
          </a:xfrm>
          <a:prstGeom prst="wedgeRoundRectCallout">
            <a:avLst>
              <a:gd name="adj1" fmla="val -67237"/>
              <a:gd name="adj2" fmla="val -44548"/>
              <a:gd name="adj3" fmla="val 16667"/>
            </a:avLst>
          </a:prstGeom>
          <a:solidFill>
            <a:srgbClr val="FFFF99"/>
          </a:solidFill>
          <a:ln w="381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1" lang="ja-JP" altLang="en-US" sz="16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研究</a:t>
            </a:r>
            <a:r>
              <a:rPr kumimoji="1" lang="en-US" altLang="ja-JP" sz="16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a:t>
            </a:r>
            <a:r>
              <a:rPr kumimoji="1" lang="ja-JP" altLang="en-US" sz="16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措置報告用の項目</a:t>
            </a:r>
            <a:endParaRPr kumimoji="1" lang="en-US" altLang="ja-JP" sz="16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1" lang="ja-JP" altLang="en-US" sz="16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（要点は</a:t>
            </a:r>
            <a:r>
              <a:rPr kumimoji="1" lang="en-US" altLang="ja-JP" sz="16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E2B(R2)</a:t>
            </a:r>
            <a:r>
              <a:rPr kumimoji="1" lang="ja-JP" altLang="en-US" sz="16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では研究報告</a:t>
            </a:r>
            <a:r>
              <a:rPr kumimoji="1" lang="en-US" altLang="ja-JP" sz="16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a:t>
            </a:r>
            <a:r>
              <a:rPr kumimoji="1" lang="ja-JP" altLang="en-US" sz="16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措置の概要の冒頭に入力）</a:t>
            </a:r>
          </a:p>
        </p:txBody>
      </p:sp>
      <p:sp>
        <p:nvSpPr>
          <p:cNvPr id="9" name="角丸四角形 8"/>
          <p:cNvSpPr/>
          <p:nvPr/>
        </p:nvSpPr>
        <p:spPr>
          <a:xfrm>
            <a:off x="1835696" y="1556792"/>
            <a:ext cx="2664296" cy="380865"/>
          </a:xfrm>
          <a:prstGeom prst="roundRect">
            <a:avLst/>
          </a:prstGeom>
          <a:noFill/>
          <a:ln w="3810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a:ea typeface="ＭＳ Ｐゴシック" panose="020B0600070205080204" pitchFamily="50" charset="-128"/>
              <a:cs typeface="+mn-cs"/>
            </a:endParaRPr>
          </a:p>
        </p:txBody>
      </p:sp>
      <p:sp>
        <p:nvSpPr>
          <p:cNvPr id="10" name="角丸四角形吹き出し 9"/>
          <p:cNvSpPr/>
          <p:nvPr/>
        </p:nvSpPr>
        <p:spPr>
          <a:xfrm>
            <a:off x="5256077" y="1600130"/>
            <a:ext cx="3132347" cy="1058826"/>
          </a:xfrm>
          <a:prstGeom prst="wedgeRoundRectCallout">
            <a:avLst>
              <a:gd name="adj1" fmla="val -67316"/>
              <a:gd name="adj2" fmla="val -44505"/>
              <a:gd name="adj3" fmla="val 16667"/>
            </a:avLst>
          </a:prstGeom>
          <a:solidFill>
            <a:srgbClr val="FFFF99"/>
          </a:solidFill>
          <a:ln w="3810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1" lang="ja-JP" altLang="en-US" sz="16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治験報告用の項目</a:t>
            </a:r>
            <a:endParaRPr kumimoji="1" lang="en-US" altLang="ja-JP" sz="16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1" lang="ja-JP" altLang="en-US" sz="16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a:t>
            </a:r>
            <a:r>
              <a:rPr kumimoji="1" lang="en-US" altLang="ja-JP" sz="16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E2B(R2)</a:t>
            </a:r>
            <a:r>
              <a:rPr kumimoji="1" lang="ja-JP" altLang="en-US" sz="16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では</a:t>
            </a:r>
            <a:r>
              <a:rPr kumimoji="1" lang="en-US" altLang="ja-JP" sz="16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J.10</a:t>
            </a:r>
            <a:r>
              <a:rPr kumimoji="1" lang="ja-JP" altLang="en-US" sz="16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に入力）</a:t>
            </a:r>
            <a:endParaRPr kumimoji="1" lang="en-US" altLang="ja-JP" sz="16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1" lang="ja-JP" altLang="en-US" sz="16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被疑薬が</a:t>
            </a:r>
            <a:r>
              <a:rPr kumimoji="1" lang="en-US" altLang="ja-JP" sz="16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1</a:t>
            </a:r>
            <a:r>
              <a:rPr kumimoji="1" lang="ja-JP" altLang="en-US" sz="16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つの場合必須。複数の場合は</a:t>
            </a:r>
            <a:r>
              <a:rPr kumimoji="1" lang="en-US" altLang="ja-JP" sz="16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J2.11</a:t>
            </a:r>
            <a:r>
              <a:rPr kumimoji="1" lang="ja-JP" altLang="en-US" sz="16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に記載。</a:t>
            </a:r>
          </a:p>
        </p:txBody>
      </p:sp>
      <p:sp>
        <p:nvSpPr>
          <p:cNvPr id="2" name="Slide Number Placeholder 1">
            <a:extLst>
              <a:ext uri="{FF2B5EF4-FFF2-40B4-BE49-F238E27FC236}">
                <a16:creationId xmlns:a16="http://schemas.microsoft.com/office/drawing/2014/main" id="{285AC134-0A9A-9523-2AC3-97B112B47378}"/>
              </a:ext>
            </a:extLst>
          </p:cNvPr>
          <p:cNvSpPr>
            <a:spLocks noGrp="1"/>
          </p:cNvSpPr>
          <p:nvPr>
            <p:ph type="sldNum" sz="quarter" idx="12"/>
          </p:nvPr>
        </p:nvSpPr>
        <p:spPr/>
        <p:txBody>
          <a:bodyPr/>
          <a:lstStyle/>
          <a:p>
            <a:pPr>
              <a:defRPr/>
            </a:pPr>
            <a:fld id="{41B56E46-C364-443B-A6EC-EF4639A1E9E4}" type="slidenum">
              <a:rPr lang="ja-JP" altLang="en-US" smtClean="0"/>
              <a:pPr>
                <a:defRPr/>
              </a:pPr>
              <a:t>17</a:t>
            </a:fld>
            <a:endParaRPr lang="ja-JP" altLang="en-US"/>
          </a:p>
        </p:txBody>
      </p:sp>
    </p:spTree>
    <p:extLst>
      <p:ext uri="{BB962C8B-B14F-4D97-AF65-F5344CB8AC3E}">
        <p14:creationId xmlns:p14="http://schemas.microsoft.com/office/powerpoint/2010/main" val="15763251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arn(inVertical)">
                                      <p:cBhvr>
                                        <p:cTn id="7" dur="500"/>
                                        <p:tgtEl>
                                          <p:spTgt spid="10"/>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barn(inVertical)">
                                      <p:cBhvr>
                                        <p:cTn id="10" dur="500"/>
                                        <p:tgtEl>
                                          <p:spTgt spid="9"/>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barn(inVertical)">
                                      <p:cBhvr>
                                        <p:cTn id="15" dur="500"/>
                                        <p:tgtEl>
                                          <p:spTgt spid="6"/>
                                        </p:tgtEl>
                                      </p:cBhvr>
                                    </p:animEffect>
                                  </p:childTnLst>
                                </p:cTn>
                              </p:par>
                              <p:par>
                                <p:cTn id="16" presetID="16" presetClass="entr" presetSubtype="21" fill="hold" grpId="0" nodeType="withEffect">
                                  <p:stCondLst>
                                    <p:cond delay="0"/>
                                  </p:stCondLst>
                                  <p:childTnLst>
                                    <p:set>
                                      <p:cBhvr>
                                        <p:cTn id="17" dur="1" fill="hold">
                                          <p:stCondLst>
                                            <p:cond delay="0"/>
                                          </p:stCondLst>
                                        </p:cTn>
                                        <p:tgtEl>
                                          <p:spTgt spid="3"/>
                                        </p:tgtEl>
                                        <p:attrNameLst>
                                          <p:attrName>style.visibility</p:attrName>
                                        </p:attrNameLst>
                                      </p:cBhvr>
                                      <p:to>
                                        <p:strVal val="visible"/>
                                      </p:to>
                                    </p:set>
                                    <p:animEffect transition="in" filter="barn(inVertical)">
                                      <p:cBhvr>
                                        <p:cTn id="18"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6" grpId="0" animBg="1"/>
      <p:bldP spid="9" grpId="0" animBg="1"/>
      <p:bldP spid="10"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タイトル 1"/>
          <p:cNvSpPr>
            <a:spLocks noGrp="1"/>
          </p:cNvSpPr>
          <p:nvPr>
            <p:ph type="title"/>
          </p:nvPr>
        </p:nvSpPr>
        <p:spPr>
          <a:xfrm>
            <a:off x="385192" y="188640"/>
            <a:ext cx="8229600" cy="706090"/>
          </a:xfrm>
        </p:spPr>
        <p:txBody>
          <a:bodyPr>
            <a:normAutofit/>
          </a:bodyPr>
          <a:lstStyle/>
          <a:p>
            <a:pPr algn="l"/>
            <a:r>
              <a:rPr kumimoji="1" lang="ja-JP" altLang="en-US" sz="3200" dirty="0"/>
              <a:t>報告分類</a:t>
            </a:r>
            <a:r>
              <a:rPr lang="en-US" altLang="ja-JP" sz="3200" dirty="0"/>
              <a:t> (J2.1a)</a:t>
            </a:r>
            <a:endParaRPr kumimoji="1" lang="ja-JP" altLang="en-US" sz="3200" dirty="0"/>
          </a:p>
        </p:txBody>
      </p:sp>
      <p:graphicFrame>
        <p:nvGraphicFramePr>
          <p:cNvPr id="10" name="コンテンツ プレースホルダ 5"/>
          <p:cNvGraphicFramePr>
            <a:graphicFrameLocks noGrp="1"/>
          </p:cNvGraphicFramePr>
          <p:nvPr>
            <p:ph idx="1"/>
            <p:extLst>
              <p:ext uri="{D42A27DB-BD31-4B8C-83A1-F6EECF244321}">
                <p14:modId xmlns:p14="http://schemas.microsoft.com/office/powerpoint/2010/main" val="1437852816"/>
              </p:ext>
            </p:extLst>
          </p:nvPr>
        </p:nvGraphicFramePr>
        <p:xfrm>
          <a:off x="395536" y="980728"/>
          <a:ext cx="8229600" cy="5448547"/>
        </p:xfrm>
        <a:graphic>
          <a:graphicData uri="http://schemas.openxmlformats.org/drawingml/2006/table">
            <a:tbl>
              <a:tblPr firstRow="1" bandRow="1">
                <a:tableStyleId>{5C22544A-7EE6-4342-B048-85BDC9FD1C3A}</a:tableStyleId>
              </a:tblPr>
              <a:tblGrid>
                <a:gridCol w="5976664">
                  <a:extLst>
                    <a:ext uri="{9D8B030D-6E8A-4147-A177-3AD203B41FA5}">
                      <a16:colId xmlns:a16="http://schemas.microsoft.com/office/drawing/2014/main" val="20000"/>
                    </a:ext>
                  </a:extLst>
                </a:gridCol>
                <a:gridCol w="1080120">
                  <a:extLst>
                    <a:ext uri="{9D8B030D-6E8A-4147-A177-3AD203B41FA5}">
                      <a16:colId xmlns:a16="http://schemas.microsoft.com/office/drawing/2014/main" val="20001"/>
                    </a:ext>
                  </a:extLst>
                </a:gridCol>
                <a:gridCol w="1172816">
                  <a:extLst>
                    <a:ext uri="{9D8B030D-6E8A-4147-A177-3AD203B41FA5}">
                      <a16:colId xmlns:a16="http://schemas.microsoft.com/office/drawing/2014/main" val="20002"/>
                    </a:ext>
                  </a:extLst>
                </a:gridCol>
              </a:tblGrid>
              <a:tr h="144016">
                <a:tc>
                  <a:txBody>
                    <a:bodyPr/>
                    <a:lstStyle/>
                    <a:p>
                      <a:endParaRPr kumimoji="1" lang="ja-JP" altLang="en-US" sz="1400" b="1" dirty="0">
                        <a:latin typeface="+mn-ea"/>
                        <a:ea typeface="+mn-ea"/>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kumimoji="1" lang="en-US" altLang="ja-JP" sz="1400" b="1" dirty="0">
                          <a:solidFill>
                            <a:schemeClr val="tx1"/>
                          </a:solidFill>
                          <a:latin typeface="+mn-ea"/>
                          <a:ea typeface="+mn-ea"/>
                        </a:rPr>
                        <a:t>E2B(R2)</a:t>
                      </a:r>
                      <a:r>
                        <a:rPr kumimoji="1" lang="ja-JP" altLang="en-US" sz="1400" b="1" baseline="0" dirty="0">
                          <a:solidFill>
                            <a:schemeClr val="tx1"/>
                          </a:solidFill>
                          <a:latin typeface="+mn-ea"/>
                          <a:ea typeface="+mn-ea"/>
                        </a:rPr>
                        <a:t> </a:t>
                      </a:r>
                      <a:endParaRPr kumimoji="1" lang="en-US" altLang="ja-JP" sz="1400" b="1" baseline="0" dirty="0">
                        <a:solidFill>
                          <a:schemeClr val="tx1"/>
                        </a:solidFill>
                        <a:latin typeface="+mn-ea"/>
                        <a:ea typeface="+mn-ea"/>
                      </a:endParaRPr>
                    </a:p>
                    <a:p>
                      <a:pPr algn="ctr"/>
                      <a:r>
                        <a:rPr kumimoji="1" lang="en-US" altLang="ja-JP" sz="1400" b="1" baseline="0" dirty="0">
                          <a:solidFill>
                            <a:schemeClr val="tx1"/>
                          </a:solidFill>
                          <a:latin typeface="+mn-ea"/>
                          <a:ea typeface="+mn-ea"/>
                        </a:rPr>
                        <a:t>(J.4a)</a:t>
                      </a:r>
                      <a:endParaRPr kumimoji="1" lang="ja-JP" altLang="en-US" sz="1400" b="1" dirty="0">
                        <a:solidFill>
                          <a:schemeClr val="tx1"/>
                        </a:solidFill>
                        <a:latin typeface="+mn-ea"/>
                        <a:ea typeface="+mn-ea"/>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40000"/>
                        <a:lumOff val="60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1" lang="en-US" altLang="ja-JP" sz="1400" b="1" dirty="0">
                          <a:solidFill>
                            <a:schemeClr val="tx1"/>
                          </a:solidFill>
                          <a:latin typeface="+mn-ea"/>
                          <a:ea typeface="+mn-ea"/>
                        </a:rPr>
                        <a:t>E2B(R3)</a:t>
                      </a:r>
                    </a:p>
                    <a:p>
                      <a:pPr marL="0" marR="0" indent="0" algn="ctr" defTabSz="914400" rtl="0" eaLnBrk="1" fontAlgn="auto" latinLnBrk="0" hangingPunct="1">
                        <a:lnSpc>
                          <a:spcPct val="100000"/>
                        </a:lnSpc>
                        <a:spcBef>
                          <a:spcPts val="0"/>
                        </a:spcBef>
                        <a:spcAft>
                          <a:spcPts val="0"/>
                        </a:spcAft>
                        <a:buClrTx/>
                        <a:buSzTx/>
                        <a:buFontTx/>
                        <a:buNone/>
                        <a:tabLst/>
                        <a:defRPr/>
                      </a:pPr>
                      <a:r>
                        <a:rPr kumimoji="1" lang="en-US" altLang="ja-JP" sz="1400" b="1" dirty="0">
                          <a:solidFill>
                            <a:schemeClr val="tx1"/>
                          </a:solidFill>
                          <a:latin typeface="+mn-ea"/>
                          <a:ea typeface="+mn-ea"/>
                        </a:rPr>
                        <a:t>(J2.1a)</a:t>
                      </a:r>
                      <a:endParaRPr kumimoji="1" lang="ja-JP" altLang="en-US" sz="1400" b="1" dirty="0">
                        <a:solidFill>
                          <a:schemeClr val="tx1"/>
                        </a:solidFill>
                        <a:latin typeface="+mn-ea"/>
                        <a:ea typeface="+mn-ea"/>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extLst>
                  <a:ext uri="{0D108BD9-81ED-4DB2-BD59-A6C34878D82A}">
                    <a16:rowId xmlns:a16="http://schemas.microsoft.com/office/drawing/2014/main" val="10000"/>
                  </a:ext>
                </a:extLst>
              </a:tr>
              <a:tr h="127248">
                <a:tc>
                  <a:txBody>
                    <a:bodyPr/>
                    <a:lstStyle/>
                    <a:p>
                      <a:r>
                        <a:rPr kumimoji="1" lang="ja-JP" altLang="en-US" sz="1400" b="1" dirty="0">
                          <a:latin typeface="ＭＳ Ｐゴシック" pitchFamily="50" charset="-128"/>
                          <a:ea typeface="ＭＳ Ｐゴシック" pitchFamily="50" charset="-128"/>
                        </a:rPr>
                        <a:t>国内感染症症例報告（市販後）</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solidFill>
                      <a:srgbClr val="00B050"/>
                    </a:solidFill>
                  </a:tcPr>
                </a:tc>
                <a:tc>
                  <a:txBody>
                    <a:bodyPr/>
                    <a:lstStyle/>
                    <a:p>
                      <a:pPr algn="ctr"/>
                      <a:r>
                        <a:rPr kumimoji="1" lang="en-US" altLang="ja-JP" sz="1400" b="1" i="0" dirty="0">
                          <a:solidFill>
                            <a:schemeClr val="tx1"/>
                          </a:solidFill>
                          <a:latin typeface="ＭＳ Ｐゴシック" pitchFamily="50" charset="-128"/>
                          <a:ea typeface="ＭＳ Ｐゴシック" pitchFamily="50" charset="-128"/>
                        </a:rPr>
                        <a:t>A</a:t>
                      </a:r>
                      <a:r>
                        <a:rPr kumimoji="1" lang="en-US" altLang="ja-JP" sz="1400" b="1" i="0" baseline="0" dirty="0">
                          <a:solidFill>
                            <a:schemeClr val="tx1"/>
                          </a:solidFill>
                          <a:latin typeface="ＭＳ Ｐゴシック" pitchFamily="50" charset="-128"/>
                          <a:ea typeface="ＭＳ Ｐゴシック" pitchFamily="50" charset="-128"/>
                        </a:rPr>
                        <a:t> (1)</a:t>
                      </a:r>
                      <a:endParaRPr kumimoji="1" lang="ja-JP" altLang="en-US" sz="1400" b="1" i="0" dirty="0">
                        <a:solidFill>
                          <a:schemeClr val="tx1"/>
                        </a:solidFill>
                        <a:latin typeface="ＭＳ Ｐゴシック" pitchFamily="50" charset="-128"/>
                        <a:ea typeface="ＭＳ Ｐゴシック" pitchFamily="50"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noFill/>
                  </a:tcPr>
                </a:tc>
                <a:tc>
                  <a:txBody>
                    <a:bodyPr/>
                    <a:lstStyle/>
                    <a:p>
                      <a:pPr algn="ctr"/>
                      <a:r>
                        <a:rPr kumimoji="1" lang="en-US" altLang="ja-JP" sz="1400" b="1" u="sng" dirty="0">
                          <a:solidFill>
                            <a:srgbClr val="00B050"/>
                          </a:solidFill>
                          <a:latin typeface="ＭＳ Ｐゴシック" pitchFamily="50" charset="-128"/>
                          <a:ea typeface="ＭＳ Ｐゴシック" pitchFamily="50" charset="-128"/>
                        </a:rPr>
                        <a:t>A</a:t>
                      </a:r>
                      <a:r>
                        <a:rPr kumimoji="1" lang="en-US" altLang="ja-JP" sz="1400" b="1" u="sng" dirty="0">
                          <a:solidFill>
                            <a:srgbClr val="7030A0"/>
                          </a:solidFill>
                          <a:latin typeface="ＭＳ Ｐゴシック" pitchFamily="50" charset="-128"/>
                          <a:ea typeface="ＭＳ Ｐゴシック" pitchFamily="50" charset="-128"/>
                        </a:rPr>
                        <a:t>A</a:t>
                      </a:r>
                      <a:endParaRPr kumimoji="1" lang="ja-JP" altLang="en-US" sz="1400" b="1" u="sng" dirty="0">
                        <a:solidFill>
                          <a:srgbClr val="7030A0"/>
                        </a:solidFill>
                        <a:latin typeface="ＭＳ Ｐゴシック" pitchFamily="50" charset="-128"/>
                        <a:ea typeface="ＭＳ Ｐゴシック" pitchFamily="50"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noFill/>
                  </a:tcPr>
                </a:tc>
                <a:extLst>
                  <a:ext uri="{0D108BD9-81ED-4DB2-BD59-A6C34878D82A}">
                    <a16:rowId xmlns:a16="http://schemas.microsoft.com/office/drawing/2014/main" val="10001"/>
                  </a:ext>
                </a:extLst>
              </a:tr>
              <a:tr h="0">
                <a:tc>
                  <a:txBody>
                    <a:bodyPr/>
                    <a:lstStyle/>
                    <a:p>
                      <a:r>
                        <a:rPr kumimoji="1" lang="ja-JP" altLang="en-US" sz="1400" b="1" dirty="0">
                          <a:latin typeface="ＭＳ Ｐゴシック" pitchFamily="50" charset="-128"/>
                          <a:ea typeface="ＭＳ Ｐゴシック" pitchFamily="50" charset="-128"/>
                        </a:rPr>
                        <a:t>国内副作用症例報告（市販後）</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rgbClr val="00B050"/>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1" lang="en-US" altLang="ja-JP" sz="1400" b="1" i="0" dirty="0">
                          <a:solidFill>
                            <a:schemeClr val="tx1"/>
                          </a:solidFill>
                          <a:latin typeface="ＭＳ Ｐゴシック" pitchFamily="50" charset="-128"/>
                          <a:ea typeface="ＭＳ Ｐゴシック" pitchFamily="50" charset="-128"/>
                        </a:rPr>
                        <a:t>B</a:t>
                      </a:r>
                      <a:r>
                        <a:rPr kumimoji="1" lang="en-US" altLang="ja-JP" sz="1400" b="1" i="0" baseline="0" dirty="0">
                          <a:solidFill>
                            <a:schemeClr val="tx1"/>
                          </a:solidFill>
                          <a:latin typeface="ＭＳ Ｐゴシック" pitchFamily="50" charset="-128"/>
                          <a:ea typeface="ＭＳ Ｐゴシック" pitchFamily="50" charset="-128"/>
                        </a:rPr>
                        <a:t> (2)</a:t>
                      </a:r>
                      <a:endParaRPr kumimoji="1" lang="ja-JP" altLang="en-US" sz="1400" b="1" i="0" dirty="0">
                        <a:solidFill>
                          <a:schemeClr val="tx1"/>
                        </a:solidFill>
                        <a:latin typeface="ＭＳ Ｐゴシック" pitchFamily="50" charset="-128"/>
                        <a:ea typeface="ＭＳ Ｐゴシック" pitchFamily="50"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noFill/>
                  </a:tcPr>
                </a:tc>
                <a:tc>
                  <a:txBody>
                    <a:bodyPr/>
                    <a:lstStyle/>
                    <a:p>
                      <a:pPr algn="ctr"/>
                      <a:r>
                        <a:rPr kumimoji="1" lang="en-US" altLang="ja-JP" sz="1400" b="1" u="sng" dirty="0">
                          <a:solidFill>
                            <a:srgbClr val="00B050"/>
                          </a:solidFill>
                          <a:latin typeface="ＭＳ Ｐゴシック" pitchFamily="50" charset="-128"/>
                          <a:ea typeface="ＭＳ Ｐゴシック" pitchFamily="50" charset="-128"/>
                        </a:rPr>
                        <a:t>A</a:t>
                      </a:r>
                      <a:r>
                        <a:rPr kumimoji="1" lang="en-US" altLang="ja-JP" sz="1400" b="1" u="sng" dirty="0">
                          <a:solidFill>
                            <a:srgbClr val="7030A0"/>
                          </a:solidFill>
                          <a:latin typeface="ＭＳ Ｐゴシック" pitchFamily="50" charset="-128"/>
                          <a:ea typeface="ＭＳ Ｐゴシック" pitchFamily="50" charset="-128"/>
                        </a:rPr>
                        <a:t>B</a:t>
                      </a:r>
                      <a:endParaRPr kumimoji="1" lang="ja-JP" altLang="en-US" sz="1400" b="1" u="sng" dirty="0">
                        <a:solidFill>
                          <a:srgbClr val="7030A0"/>
                        </a:solidFill>
                        <a:latin typeface="ＭＳ Ｐゴシック" pitchFamily="50" charset="-128"/>
                        <a:ea typeface="ＭＳ Ｐゴシック" pitchFamily="50"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noFill/>
                  </a:tcPr>
                </a:tc>
                <a:extLst>
                  <a:ext uri="{0D108BD9-81ED-4DB2-BD59-A6C34878D82A}">
                    <a16:rowId xmlns:a16="http://schemas.microsoft.com/office/drawing/2014/main" val="10002"/>
                  </a:ext>
                </a:extLst>
              </a:tr>
              <a:tr h="0">
                <a:tc>
                  <a:txBody>
                    <a:bodyPr/>
                    <a:lstStyle/>
                    <a:p>
                      <a:r>
                        <a:rPr kumimoji="1" lang="zh-TW" altLang="en-US" sz="1400" b="1" dirty="0">
                          <a:latin typeface="ＭＳ Ｐゴシック" pitchFamily="50" charset="-128"/>
                          <a:ea typeface="ＭＳ Ｐゴシック" pitchFamily="50" charset="-128"/>
                        </a:rPr>
                        <a:t>外国感染症症例報告（市販後）</a:t>
                      </a:r>
                      <a:endParaRPr kumimoji="1" lang="ja-JP" altLang="en-US" sz="1400" b="1" dirty="0">
                        <a:latin typeface="ＭＳ Ｐゴシック" pitchFamily="50" charset="-128"/>
                        <a:ea typeface="ＭＳ Ｐゴシック" pitchFamily="50"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rgbClr val="00B050"/>
                    </a:solidFill>
                  </a:tcPr>
                </a:tc>
                <a:tc>
                  <a:txBody>
                    <a:bodyPr/>
                    <a:lstStyle/>
                    <a:p>
                      <a:pPr algn="ctr"/>
                      <a:r>
                        <a:rPr kumimoji="1" lang="en-US" altLang="ja-JP" sz="1400" b="1" i="0" dirty="0">
                          <a:solidFill>
                            <a:schemeClr val="tx1"/>
                          </a:solidFill>
                          <a:latin typeface="ＭＳ Ｐゴシック" pitchFamily="50" charset="-128"/>
                          <a:ea typeface="ＭＳ Ｐゴシック" pitchFamily="50" charset="-128"/>
                        </a:rPr>
                        <a:t>C</a:t>
                      </a:r>
                      <a:r>
                        <a:rPr kumimoji="1" lang="en-US" altLang="ja-JP" sz="1400" b="1" i="0" baseline="0" dirty="0">
                          <a:solidFill>
                            <a:schemeClr val="tx1"/>
                          </a:solidFill>
                          <a:latin typeface="ＭＳ Ｐゴシック" pitchFamily="50" charset="-128"/>
                          <a:ea typeface="ＭＳ Ｐゴシック" pitchFamily="50" charset="-128"/>
                        </a:rPr>
                        <a:t> (3)</a:t>
                      </a:r>
                      <a:endParaRPr kumimoji="1" lang="ja-JP" altLang="en-US" sz="1400" b="1" i="0" dirty="0">
                        <a:solidFill>
                          <a:schemeClr val="tx1"/>
                        </a:solidFill>
                        <a:latin typeface="ＭＳ Ｐゴシック" pitchFamily="50" charset="-128"/>
                        <a:ea typeface="ＭＳ Ｐゴシック" pitchFamily="50"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noFill/>
                  </a:tcPr>
                </a:tc>
                <a:tc>
                  <a:txBody>
                    <a:bodyPr/>
                    <a:lstStyle/>
                    <a:p>
                      <a:pPr algn="ctr"/>
                      <a:r>
                        <a:rPr kumimoji="1" lang="en-US" altLang="ja-JP" sz="1400" b="1" u="sng" dirty="0">
                          <a:solidFill>
                            <a:srgbClr val="00B050"/>
                          </a:solidFill>
                          <a:latin typeface="ＭＳ Ｐゴシック" pitchFamily="50" charset="-128"/>
                          <a:ea typeface="ＭＳ Ｐゴシック" pitchFamily="50" charset="-128"/>
                        </a:rPr>
                        <a:t>A</a:t>
                      </a:r>
                      <a:r>
                        <a:rPr kumimoji="1" lang="en-US" altLang="ja-JP" sz="1400" b="1" u="sng" dirty="0">
                          <a:solidFill>
                            <a:srgbClr val="7030A0"/>
                          </a:solidFill>
                          <a:latin typeface="ＭＳ Ｐゴシック" pitchFamily="50" charset="-128"/>
                          <a:ea typeface="ＭＳ Ｐゴシック" pitchFamily="50" charset="-128"/>
                        </a:rPr>
                        <a:t>C</a:t>
                      </a:r>
                      <a:endParaRPr kumimoji="1" lang="ja-JP" altLang="en-US" sz="1400" b="1" u="sng" dirty="0">
                        <a:solidFill>
                          <a:srgbClr val="7030A0"/>
                        </a:solidFill>
                        <a:latin typeface="ＭＳ Ｐゴシック" pitchFamily="50" charset="-128"/>
                        <a:ea typeface="ＭＳ Ｐゴシック" pitchFamily="50"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noFill/>
                  </a:tcPr>
                </a:tc>
                <a:extLst>
                  <a:ext uri="{0D108BD9-81ED-4DB2-BD59-A6C34878D82A}">
                    <a16:rowId xmlns:a16="http://schemas.microsoft.com/office/drawing/2014/main" val="10003"/>
                  </a:ext>
                </a:extLst>
              </a:tr>
              <a:tr h="148952">
                <a:tc>
                  <a:txBody>
                    <a:bodyPr/>
                    <a:lstStyle/>
                    <a:p>
                      <a:r>
                        <a:rPr kumimoji="1" lang="zh-TW" altLang="en-US" sz="1400" b="1" dirty="0">
                          <a:latin typeface="ＭＳ Ｐゴシック" pitchFamily="50" charset="-128"/>
                          <a:ea typeface="ＭＳ Ｐゴシック" pitchFamily="50" charset="-128"/>
                        </a:rPr>
                        <a:t>外国副作用症例報告（市販後）</a:t>
                      </a:r>
                      <a:endParaRPr kumimoji="1" lang="ja-JP" altLang="en-US" sz="1400" b="1" dirty="0">
                        <a:latin typeface="ＭＳ Ｐゴシック" pitchFamily="50" charset="-128"/>
                        <a:ea typeface="ＭＳ Ｐゴシック" pitchFamily="50"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rgbClr val="00B050"/>
                    </a:solidFill>
                  </a:tcPr>
                </a:tc>
                <a:tc>
                  <a:txBody>
                    <a:bodyPr/>
                    <a:lstStyle/>
                    <a:p>
                      <a:pPr algn="ctr"/>
                      <a:r>
                        <a:rPr kumimoji="1" lang="en-US" altLang="ja-JP" sz="1400" b="1" i="0" dirty="0">
                          <a:solidFill>
                            <a:schemeClr val="tx1"/>
                          </a:solidFill>
                          <a:latin typeface="ＭＳ Ｐゴシック" pitchFamily="50" charset="-128"/>
                          <a:ea typeface="ＭＳ Ｐゴシック" pitchFamily="50" charset="-128"/>
                        </a:rPr>
                        <a:t>D</a:t>
                      </a:r>
                      <a:r>
                        <a:rPr kumimoji="1" lang="en-US" altLang="ja-JP" sz="1400" b="1" i="0" baseline="0" dirty="0">
                          <a:solidFill>
                            <a:schemeClr val="tx1"/>
                          </a:solidFill>
                          <a:latin typeface="ＭＳ Ｐゴシック" pitchFamily="50" charset="-128"/>
                          <a:ea typeface="ＭＳ Ｐゴシック" pitchFamily="50" charset="-128"/>
                        </a:rPr>
                        <a:t> (4)</a:t>
                      </a:r>
                      <a:endParaRPr kumimoji="1" lang="ja-JP" altLang="en-US" sz="1400" b="1" i="0" dirty="0">
                        <a:solidFill>
                          <a:schemeClr val="tx1"/>
                        </a:solidFill>
                        <a:latin typeface="ＭＳ Ｐゴシック" pitchFamily="50" charset="-128"/>
                        <a:ea typeface="ＭＳ Ｐゴシック" pitchFamily="50"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noFill/>
                  </a:tcPr>
                </a:tc>
                <a:tc>
                  <a:txBody>
                    <a:bodyPr/>
                    <a:lstStyle/>
                    <a:p>
                      <a:pPr algn="ctr"/>
                      <a:r>
                        <a:rPr kumimoji="1" lang="en-US" altLang="ja-JP" sz="1400" b="1" u="sng" dirty="0">
                          <a:solidFill>
                            <a:srgbClr val="00B050"/>
                          </a:solidFill>
                          <a:latin typeface="ＭＳ Ｐゴシック" pitchFamily="50" charset="-128"/>
                          <a:ea typeface="ＭＳ Ｐゴシック" pitchFamily="50" charset="-128"/>
                        </a:rPr>
                        <a:t>A</a:t>
                      </a:r>
                      <a:r>
                        <a:rPr kumimoji="1" lang="en-US" altLang="ja-JP" sz="1400" b="1" u="sng" dirty="0">
                          <a:solidFill>
                            <a:srgbClr val="7030A0"/>
                          </a:solidFill>
                          <a:latin typeface="ＭＳ Ｐゴシック" pitchFamily="50" charset="-128"/>
                          <a:ea typeface="ＭＳ Ｐゴシック" pitchFamily="50" charset="-128"/>
                        </a:rPr>
                        <a:t>D</a:t>
                      </a:r>
                      <a:endParaRPr kumimoji="1" lang="ja-JP" altLang="en-US" sz="1400" b="1" u="sng" dirty="0">
                        <a:solidFill>
                          <a:srgbClr val="7030A0"/>
                        </a:solidFill>
                        <a:latin typeface="ＭＳ Ｐゴシック" pitchFamily="50" charset="-128"/>
                        <a:ea typeface="ＭＳ Ｐゴシック" pitchFamily="50"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noFill/>
                  </a:tcPr>
                </a:tc>
                <a:extLst>
                  <a:ext uri="{0D108BD9-81ED-4DB2-BD59-A6C34878D82A}">
                    <a16:rowId xmlns:a16="http://schemas.microsoft.com/office/drawing/2014/main" val="10004"/>
                  </a:ext>
                </a:extLst>
              </a:tr>
              <a:tr h="132184">
                <a:tc>
                  <a:txBody>
                    <a:bodyPr/>
                    <a:lstStyle/>
                    <a:p>
                      <a:r>
                        <a:rPr kumimoji="1" lang="zh-TW" altLang="en-US" sz="1400" b="1" dirty="0">
                          <a:latin typeface="ＭＳ Ｐゴシック" pitchFamily="50" charset="-128"/>
                          <a:ea typeface="ＭＳ Ｐゴシック" pitchFamily="50" charset="-128"/>
                        </a:rPr>
                        <a:t>感染症研究報告（市販後）</a:t>
                      </a:r>
                      <a:endParaRPr kumimoji="1" lang="ja-JP" altLang="en-US" sz="1400" b="1" dirty="0">
                        <a:latin typeface="ＭＳ Ｐゴシック" pitchFamily="50" charset="-128"/>
                        <a:ea typeface="ＭＳ Ｐゴシック" pitchFamily="50"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rgbClr val="00B050"/>
                    </a:solidFill>
                  </a:tcPr>
                </a:tc>
                <a:tc>
                  <a:txBody>
                    <a:bodyPr/>
                    <a:lstStyle/>
                    <a:p>
                      <a:pPr algn="ctr"/>
                      <a:r>
                        <a:rPr kumimoji="1" lang="en-US" altLang="ja-JP" sz="1400" b="1" i="0" dirty="0">
                          <a:solidFill>
                            <a:schemeClr val="tx1"/>
                          </a:solidFill>
                          <a:latin typeface="ＭＳ Ｐゴシック" pitchFamily="50" charset="-128"/>
                          <a:ea typeface="ＭＳ Ｐゴシック" pitchFamily="50" charset="-128"/>
                        </a:rPr>
                        <a:t>E</a:t>
                      </a:r>
                      <a:r>
                        <a:rPr kumimoji="1" lang="en-US" altLang="ja-JP" sz="1400" b="1" i="0" baseline="0" dirty="0">
                          <a:solidFill>
                            <a:schemeClr val="tx1"/>
                          </a:solidFill>
                          <a:latin typeface="ＭＳ Ｐゴシック" pitchFamily="50" charset="-128"/>
                          <a:ea typeface="ＭＳ Ｐゴシック" pitchFamily="50" charset="-128"/>
                        </a:rPr>
                        <a:t> (5)</a:t>
                      </a:r>
                      <a:endParaRPr kumimoji="1" lang="ja-JP" altLang="en-US" sz="1400" b="1" i="0" dirty="0">
                        <a:solidFill>
                          <a:schemeClr val="tx1"/>
                        </a:solidFill>
                        <a:latin typeface="ＭＳ Ｐゴシック" pitchFamily="50" charset="-128"/>
                        <a:ea typeface="ＭＳ Ｐゴシック" pitchFamily="50"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noFill/>
                  </a:tcPr>
                </a:tc>
                <a:tc>
                  <a:txBody>
                    <a:bodyPr/>
                    <a:lstStyle/>
                    <a:p>
                      <a:pPr algn="ctr"/>
                      <a:r>
                        <a:rPr kumimoji="1" lang="en-US" altLang="ja-JP" sz="1400" b="1" u="sng" dirty="0">
                          <a:solidFill>
                            <a:srgbClr val="00B050"/>
                          </a:solidFill>
                          <a:latin typeface="ＭＳ Ｐゴシック" pitchFamily="50" charset="-128"/>
                          <a:ea typeface="ＭＳ Ｐゴシック" pitchFamily="50" charset="-128"/>
                        </a:rPr>
                        <a:t>A</a:t>
                      </a:r>
                      <a:r>
                        <a:rPr kumimoji="1" lang="en-US" altLang="ja-JP" sz="1400" b="1" u="sng" dirty="0">
                          <a:solidFill>
                            <a:srgbClr val="7030A0"/>
                          </a:solidFill>
                          <a:latin typeface="ＭＳ Ｐゴシック" pitchFamily="50" charset="-128"/>
                          <a:ea typeface="ＭＳ Ｐゴシック" pitchFamily="50" charset="-128"/>
                        </a:rPr>
                        <a:t>E</a:t>
                      </a:r>
                      <a:endParaRPr kumimoji="1" lang="ja-JP" altLang="en-US" sz="1400" b="1" u="sng" dirty="0">
                        <a:solidFill>
                          <a:srgbClr val="7030A0"/>
                        </a:solidFill>
                        <a:latin typeface="ＭＳ Ｐゴシック" pitchFamily="50" charset="-128"/>
                        <a:ea typeface="ＭＳ Ｐゴシック" pitchFamily="50"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noFill/>
                  </a:tcPr>
                </a:tc>
                <a:extLst>
                  <a:ext uri="{0D108BD9-81ED-4DB2-BD59-A6C34878D82A}">
                    <a16:rowId xmlns:a16="http://schemas.microsoft.com/office/drawing/2014/main" val="10005"/>
                  </a:ext>
                </a:extLst>
              </a:tr>
              <a:tr h="0">
                <a:tc>
                  <a:txBody>
                    <a:bodyPr/>
                    <a:lstStyle/>
                    <a:p>
                      <a:r>
                        <a:rPr kumimoji="1" lang="zh-TW" altLang="en-US" sz="1400" b="1" dirty="0">
                          <a:latin typeface="ＭＳ Ｐゴシック" pitchFamily="50" charset="-128"/>
                          <a:ea typeface="ＭＳ Ｐゴシック" pitchFamily="50" charset="-128"/>
                        </a:rPr>
                        <a:t>副作用研究報告（市販後）</a:t>
                      </a:r>
                      <a:endParaRPr kumimoji="1" lang="ja-JP" altLang="en-US" sz="1400" b="1" dirty="0">
                        <a:latin typeface="ＭＳ Ｐゴシック" pitchFamily="50" charset="-128"/>
                        <a:ea typeface="ＭＳ Ｐゴシック" pitchFamily="50"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rgbClr val="00B050"/>
                    </a:solidFill>
                  </a:tcPr>
                </a:tc>
                <a:tc>
                  <a:txBody>
                    <a:bodyPr/>
                    <a:lstStyle/>
                    <a:p>
                      <a:pPr algn="ctr"/>
                      <a:r>
                        <a:rPr kumimoji="1" lang="en-US" altLang="ja-JP" sz="1400" b="1" i="0" dirty="0">
                          <a:solidFill>
                            <a:schemeClr val="tx1"/>
                          </a:solidFill>
                          <a:latin typeface="ＭＳ Ｐゴシック" pitchFamily="50" charset="-128"/>
                          <a:ea typeface="ＭＳ Ｐゴシック" pitchFamily="50" charset="-128"/>
                        </a:rPr>
                        <a:t>F</a:t>
                      </a:r>
                      <a:r>
                        <a:rPr kumimoji="1" lang="en-US" altLang="ja-JP" sz="1400" b="1" i="0" baseline="0" dirty="0">
                          <a:solidFill>
                            <a:schemeClr val="tx1"/>
                          </a:solidFill>
                          <a:latin typeface="ＭＳ Ｐゴシック" pitchFamily="50" charset="-128"/>
                          <a:ea typeface="ＭＳ Ｐゴシック" pitchFamily="50" charset="-128"/>
                        </a:rPr>
                        <a:t> (6)</a:t>
                      </a:r>
                      <a:endParaRPr kumimoji="1" lang="ja-JP" altLang="en-US" sz="1400" b="1" i="0" dirty="0">
                        <a:solidFill>
                          <a:schemeClr val="tx1"/>
                        </a:solidFill>
                        <a:latin typeface="ＭＳ Ｐゴシック" pitchFamily="50" charset="-128"/>
                        <a:ea typeface="ＭＳ Ｐゴシック" pitchFamily="50"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noFill/>
                  </a:tcPr>
                </a:tc>
                <a:tc>
                  <a:txBody>
                    <a:bodyPr/>
                    <a:lstStyle/>
                    <a:p>
                      <a:pPr algn="ctr"/>
                      <a:r>
                        <a:rPr kumimoji="1" lang="en-US" altLang="ja-JP" sz="1400" b="1" u="sng" dirty="0">
                          <a:solidFill>
                            <a:srgbClr val="00B050"/>
                          </a:solidFill>
                          <a:latin typeface="ＭＳ Ｐゴシック" pitchFamily="50" charset="-128"/>
                          <a:ea typeface="ＭＳ Ｐゴシック" pitchFamily="50" charset="-128"/>
                        </a:rPr>
                        <a:t>A</a:t>
                      </a:r>
                      <a:r>
                        <a:rPr kumimoji="1" lang="en-US" altLang="ja-JP" sz="1400" b="1" u="sng" dirty="0">
                          <a:solidFill>
                            <a:srgbClr val="7030A0"/>
                          </a:solidFill>
                          <a:latin typeface="ＭＳ Ｐゴシック" pitchFamily="50" charset="-128"/>
                          <a:ea typeface="ＭＳ Ｐゴシック" pitchFamily="50" charset="-128"/>
                        </a:rPr>
                        <a:t>F</a:t>
                      </a:r>
                      <a:endParaRPr kumimoji="1" lang="ja-JP" altLang="en-US" sz="1400" b="1" u="sng" dirty="0">
                        <a:solidFill>
                          <a:srgbClr val="7030A0"/>
                        </a:solidFill>
                        <a:latin typeface="ＭＳ Ｐゴシック" pitchFamily="50" charset="-128"/>
                        <a:ea typeface="ＭＳ Ｐゴシック" pitchFamily="50"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noFill/>
                  </a:tcPr>
                </a:tc>
                <a:extLst>
                  <a:ext uri="{0D108BD9-81ED-4DB2-BD59-A6C34878D82A}">
                    <a16:rowId xmlns:a16="http://schemas.microsoft.com/office/drawing/2014/main" val="10006"/>
                  </a:ext>
                </a:extLst>
              </a:tr>
              <a:tr h="0">
                <a:tc>
                  <a:txBody>
                    <a:bodyPr/>
                    <a:lstStyle/>
                    <a:p>
                      <a:r>
                        <a:rPr kumimoji="1" lang="ja-JP" altLang="en-US" sz="1400" b="1" dirty="0">
                          <a:latin typeface="ＭＳ Ｐゴシック" pitchFamily="50" charset="-128"/>
                          <a:ea typeface="ＭＳ Ｐゴシック" pitchFamily="50" charset="-128"/>
                        </a:rPr>
                        <a:t>外国における製造等の中止、回収、廃棄等の措置報告（市販後）</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rgbClr val="00B050"/>
                    </a:solidFill>
                  </a:tcPr>
                </a:tc>
                <a:tc>
                  <a:txBody>
                    <a:bodyPr/>
                    <a:lstStyle/>
                    <a:p>
                      <a:pPr algn="ctr"/>
                      <a:r>
                        <a:rPr kumimoji="1" lang="en-US" altLang="ja-JP" sz="1400" b="1" i="0" dirty="0">
                          <a:solidFill>
                            <a:schemeClr val="tx1"/>
                          </a:solidFill>
                          <a:latin typeface="ＭＳ Ｐゴシック" pitchFamily="50" charset="-128"/>
                          <a:ea typeface="ＭＳ Ｐゴシック" pitchFamily="50" charset="-128"/>
                        </a:rPr>
                        <a:t>G</a:t>
                      </a:r>
                      <a:r>
                        <a:rPr kumimoji="1" lang="en-US" altLang="ja-JP" sz="1400" b="1" i="0" baseline="0" dirty="0">
                          <a:solidFill>
                            <a:schemeClr val="tx1"/>
                          </a:solidFill>
                          <a:latin typeface="ＭＳ Ｐゴシック" pitchFamily="50" charset="-128"/>
                          <a:ea typeface="ＭＳ Ｐゴシック" pitchFamily="50" charset="-128"/>
                        </a:rPr>
                        <a:t> (7)</a:t>
                      </a:r>
                      <a:endParaRPr kumimoji="1" lang="ja-JP" altLang="en-US" sz="1400" b="1" i="0" dirty="0">
                        <a:solidFill>
                          <a:schemeClr val="tx1"/>
                        </a:solidFill>
                        <a:latin typeface="ＭＳ Ｐゴシック" pitchFamily="50" charset="-128"/>
                        <a:ea typeface="ＭＳ Ｐゴシック" pitchFamily="50"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noFill/>
                  </a:tcPr>
                </a:tc>
                <a:tc>
                  <a:txBody>
                    <a:bodyPr/>
                    <a:lstStyle/>
                    <a:p>
                      <a:pPr algn="ctr"/>
                      <a:r>
                        <a:rPr kumimoji="1" lang="en-US" altLang="ja-JP" sz="1400" b="1" u="sng" dirty="0">
                          <a:solidFill>
                            <a:srgbClr val="00B050"/>
                          </a:solidFill>
                          <a:latin typeface="ＭＳ Ｐゴシック" pitchFamily="50" charset="-128"/>
                          <a:ea typeface="ＭＳ Ｐゴシック" pitchFamily="50" charset="-128"/>
                        </a:rPr>
                        <a:t>A</a:t>
                      </a:r>
                      <a:r>
                        <a:rPr kumimoji="1" lang="en-US" altLang="ja-JP" sz="1400" b="1" u="sng" dirty="0">
                          <a:solidFill>
                            <a:srgbClr val="7030A0"/>
                          </a:solidFill>
                          <a:latin typeface="ＭＳ Ｐゴシック" pitchFamily="50" charset="-128"/>
                          <a:ea typeface="ＭＳ Ｐゴシック" pitchFamily="50" charset="-128"/>
                        </a:rPr>
                        <a:t>G</a:t>
                      </a:r>
                      <a:endParaRPr kumimoji="1" lang="ja-JP" altLang="en-US" sz="1400" b="1" u="sng" dirty="0">
                        <a:solidFill>
                          <a:srgbClr val="7030A0"/>
                        </a:solidFill>
                        <a:latin typeface="ＭＳ Ｐゴシック" pitchFamily="50" charset="-128"/>
                        <a:ea typeface="ＭＳ Ｐゴシック" pitchFamily="50"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noFill/>
                  </a:tcPr>
                </a:tc>
                <a:extLst>
                  <a:ext uri="{0D108BD9-81ED-4DB2-BD59-A6C34878D82A}">
                    <a16:rowId xmlns:a16="http://schemas.microsoft.com/office/drawing/2014/main" val="10007"/>
                  </a:ext>
                </a:extLst>
              </a:tr>
              <a:tr h="0">
                <a:tc>
                  <a:txBody>
                    <a:bodyPr/>
                    <a:lstStyle/>
                    <a:p>
                      <a:r>
                        <a:rPr kumimoji="1" lang="zh-TW" altLang="en-US" sz="1400" b="1" dirty="0">
                          <a:latin typeface="ＭＳ Ｐゴシック" pitchFamily="50" charset="-128"/>
                          <a:ea typeface="ＭＳ Ｐゴシック" pitchFamily="50" charset="-128"/>
                        </a:rPr>
                        <a:t>医薬部外品研究報告（市販後）</a:t>
                      </a:r>
                      <a:endParaRPr kumimoji="1" lang="ja-JP" altLang="en-US" sz="1400" b="1" dirty="0">
                        <a:latin typeface="ＭＳ Ｐゴシック" pitchFamily="50" charset="-128"/>
                        <a:ea typeface="ＭＳ Ｐゴシック" pitchFamily="50"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noFill/>
                  </a:tcPr>
                </a:tc>
                <a:tc>
                  <a:txBody>
                    <a:bodyPr/>
                    <a:lstStyle/>
                    <a:p>
                      <a:pPr algn="ctr"/>
                      <a:r>
                        <a:rPr kumimoji="1" lang="en-US" altLang="ja-JP" sz="1400" b="1" i="0" dirty="0">
                          <a:solidFill>
                            <a:schemeClr val="tx1"/>
                          </a:solidFill>
                          <a:latin typeface="ＭＳ Ｐゴシック" pitchFamily="50" charset="-128"/>
                          <a:ea typeface="ＭＳ Ｐゴシック" pitchFamily="50" charset="-128"/>
                        </a:rPr>
                        <a:t>O (15)</a:t>
                      </a:r>
                      <a:endParaRPr kumimoji="1" lang="ja-JP" altLang="en-US" sz="1400" b="1" i="0" dirty="0">
                        <a:solidFill>
                          <a:schemeClr val="tx1"/>
                        </a:solidFill>
                        <a:latin typeface="ＭＳ Ｐゴシック" pitchFamily="50" charset="-128"/>
                        <a:ea typeface="ＭＳ Ｐゴシック" pitchFamily="50"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noFill/>
                  </a:tcPr>
                </a:tc>
                <a:tc>
                  <a:txBody>
                    <a:bodyPr/>
                    <a:lstStyle/>
                    <a:p>
                      <a:pPr algn="ctr"/>
                      <a:r>
                        <a:rPr kumimoji="1" lang="en-US" altLang="ja-JP" sz="1400" b="1" u="sng" dirty="0">
                          <a:solidFill>
                            <a:schemeClr val="tx1"/>
                          </a:solidFill>
                          <a:latin typeface="ＭＳ Ｐゴシック" pitchFamily="50" charset="-128"/>
                          <a:ea typeface="ＭＳ Ｐゴシック" pitchFamily="50" charset="-128"/>
                        </a:rPr>
                        <a:t>BC</a:t>
                      </a:r>
                      <a:endParaRPr kumimoji="1" lang="ja-JP" altLang="en-US" sz="1400" b="1" u="sng" dirty="0">
                        <a:solidFill>
                          <a:schemeClr val="tx1"/>
                        </a:solidFill>
                        <a:latin typeface="ＭＳ Ｐゴシック" pitchFamily="50" charset="-128"/>
                        <a:ea typeface="ＭＳ Ｐゴシック" pitchFamily="50"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noFill/>
                  </a:tcPr>
                </a:tc>
                <a:extLst>
                  <a:ext uri="{0D108BD9-81ED-4DB2-BD59-A6C34878D82A}">
                    <a16:rowId xmlns:a16="http://schemas.microsoft.com/office/drawing/2014/main" val="10008"/>
                  </a:ext>
                </a:extLst>
              </a:tr>
              <a:tr h="139784">
                <a:tc>
                  <a:txBody>
                    <a:bodyPr/>
                    <a:lstStyle/>
                    <a:p>
                      <a:r>
                        <a:rPr kumimoji="1" lang="zh-TW" altLang="en-US" sz="1400" b="1" dirty="0">
                          <a:latin typeface="ＭＳ Ｐゴシック" pitchFamily="50" charset="-128"/>
                          <a:ea typeface="ＭＳ Ｐゴシック" pitchFamily="50" charset="-128"/>
                        </a:rPr>
                        <a:t>化粧品研究報告（市販後）</a:t>
                      </a:r>
                      <a:endParaRPr kumimoji="1" lang="ja-JP" altLang="en-US" sz="1400" b="1" dirty="0">
                        <a:latin typeface="ＭＳ Ｐゴシック" pitchFamily="50" charset="-128"/>
                        <a:ea typeface="ＭＳ Ｐゴシック" pitchFamily="50"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noFill/>
                  </a:tcPr>
                </a:tc>
                <a:tc>
                  <a:txBody>
                    <a:bodyPr/>
                    <a:lstStyle/>
                    <a:p>
                      <a:pPr algn="ctr"/>
                      <a:r>
                        <a:rPr kumimoji="1" lang="en-US" altLang="ja-JP" sz="1400" b="1" i="0" dirty="0">
                          <a:solidFill>
                            <a:schemeClr val="tx1"/>
                          </a:solidFill>
                          <a:latin typeface="ＭＳ Ｐゴシック" pitchFamily="50" charset="-128"/>
                          <a:ea typeface="ＭＳ Ｐゴシック" pitchFamily="50" charset="-128"/>
                        </a:rPr>
                        <a:t>P (16)</a:t>
                      </a:r>
                      <a:endParaRPr kumimoji="1" lang="ja-JP" altLang="en-US" sz="1400" b="1" i="0" dirty="0">
                        <a:solidFill>
                          <a:schemeClr val="tx1"/>
                        </a:solidFill>
                        <a:latin typeface="ＭＳ Ｐゴシック" pitchFamily="50" charset="-128"/>
                        <a:ea typeface="ＭＳ Ｐゴシック" pitchFamily="50"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noFill/>
                  </a:tcPr>
                </a:tc>
                <a:tc>
                  <a:txBody>
                    <a:bodyPr/>
                    <a:lstStyle/>
                    <a:p>
                      <a:pPr algn="ctr"/>
                      <a:r>
                        <a:rPr kumimoji="1" lang="en-US" altLang="ja-JP" sz="1400" b="1" u="sng" dirty="0">
                          <a:solidFill>
                            <a:schemeClr val="tx1"/>
                          </a:solidFill>
                          <a:latin typeface="ＭＳ Ｐゴシック" pitchFamily="50" charset="-128"/>
                          <a:ea typeface="ＭＳ Ｐゴシック" pitchFamily="50" charset="-128"/>
                        </a:rPr>
                        <a:t>BD</a:t>
                      </a:r>
                      <a:endParaRPr kumimoji="1" lang="ja-JP" altLang="en-US" sz="1400" b="1" u="sng" dirty="0">
                        <a:solidFill>
                          <a:schemeClr val="tx1"/>
                        </a:solidFill>
                        <a:latin typeface="ＭＳ Ｐゴシック" pitchFamily="50" charset="-128"/>
                        <a:ea typeface="ＭＳ Ｐゴシック" pitchFamily="50"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noFill/>
                  </a:tcPr>
                </a:tc>
                <a:extLst>
                  <a:ext uri="{0D108BD9-81ED-4DB2-BD59-A6C34878D82A}">
                    <a16:rowId xmlns:a16="http://schemas.microsoft.com/office/drawing/2014/main" val="10009"/>
                  </a:ext>
                </a:extLst>
              </a:tr>
              <a:tr h="123016">
                <a:tc>
                  <a:txBody>
                    <a:bodyPr/>
                    <a:lstStyle/>
                    <a:p>
                      <a:r>
                        <a:rPr kumimoji="1" lang="zh-CN" altLang="en-US" sz="1400" b="1" dirty="0">
                          <a:latin typeface="ＭＳ Ｐゴシック" pitchFamily="50" charset="-128"/>
                          <a:ea typeface="ＭＳ Ｐゴシック" pitchFamily="50" charset="-128"/>
                        </a:rPr>
                        <a:t>国内感染症症例報告（治験）</a:t>
                      </a:r>
                      <a:endParaRPr kumimoji="1" lang="ja-JP" altLang="en-US" sz="1400" b="1" dirty="0">
                        <a:latin typeface="ＭＳ Ｐゴシック" pitchFamily="50" charset="-128"/>
                        <a:ea typeface="ＭＳ Ｐゴシック" pitchFamily="50"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rgbClr val="FFC000"/>
                    </a:solidFill>
                  </a:tcPr>
                </a:tc>
                <a:tc>
                  <a:txBody>
                    <a:bodyPr/>
                    <a:lstStyle/>
                    <a:p>
                      <a:pPr algn="ctr"/>
                      <a:r>
                        <a:rPr kumimoji="1" lang="en-US" altLang="ja-JP" sz="1400" b="1" i="0" dirty="0">
                          <a:solidFill>
                            <a:schemeClr val="tx1"/>
                          </a:solidFill>
                          <a:latin typeface="ＭＳ Ｐゴシック" pitchFamily="50" charset="-128"/>
                          <a:ea typeface="ＭＳ Ｐゴシック" pitchFamily="50" charset="-128"/>
                        </a:rPr>
                        <a:t>H</a:t>
                      </a:r>
                      <a:r>
                        <a:rPr kumimoji="1" lang="en-US" altLang="ja-JP" sz="1400" b="1" i="0" baseline="0" dirty="0">
                          <a:solidFill>
                            <a:schemeClr val="tx1"/>
                          </a:solidFill>
                          <a:latin typeface="ＭＳ Ｐゴシック" pitchFamily="50" charset="-128"/>
                          <a:ea typeface="ＭＳ Ｐゴシック" pitchFamily="50" charset="-128"/>
                        </a:rPr>
                        <a:t> (8)</a:t>
                      </a:r>
                      <a:endParaRPr kumimoji="1" lang="ja-JP" altLang="en-US" sz="1400" b="1" i="0" dirty="0">
                        <a:solidFill>
                          <a:schemeClr val="tx1"/>
                        </a:solidFill>
                        <a:latin typeface="ＭＳ Ｐゴシック" pitchFamily="50" charset="-128"/>
                        <a:ea typeface="ＭＳ Ｐゴシック" pitchFamily="50"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noFill/>
                  </a:tcPr>
                </a:tc>
                <a:tc>
                  <a:txBody>
                    <a:bodyPr/>
                    <a:lstStyle/>
                    <a:p>
                      <a:pPr algn="ctr"/>
                      <a:r>
                        <a:rPr kumimoji="1" lang="en-US" altLang="ja-JP" sz="1400" b="1" u="sng" dirty="0">
                          <a:solidFill>
                            <a:srgbClr val="FF9900"/>
                          </a:solidFill>
                          <a:latin typeface="ＭＳ Ｐゴシック" pitchFamily="50" charset="-128"/>
                          <a:ea typeface="ＭＳ Ｐゴシック" pitchFamily="50" charset="-128"/>
                        </a:rPr>
                        <a:t>D</a:t>
                      </a:r>
                      <a:r>
                        <a:rPr kumimoji="1" lang="en-US" altLang="ja-JP" sz="1400" b="1" u="sng" dirty="0">
                          <a:solidFill>
                            <a:srgbClr val="7030A0"/>
                          </a:solidFill>
                          <a:latin typeface="ＭＳ Ｐゴシック" pitchFamily="50" charset="-128"/>
                          <a:ea typeface="ＭＳ Ｐゴシック" pitchFamily="50" charset="-128"/>
                        </a:rPr>
                        <a:t>A</a:t>
                      </a:r>
                      <a:endParaRPr kumimoji="1" lang="ja-JP" altLang="en-US" sz="1400" b="1" u="sng" dirty="0">
                        <a:solidFill>
                          <a:srgbClr val="7030A0"/>
                        </a:solidFill>
                        <a:latin typeface="ＭＳ Ｐゴシック" pitchFamily="50" charset="-128"/>
                        <a:ea typeface="ＭＳ Ｐゴシック" pitchFamily="50"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noFill/>
                  </a:tcPr>
                </a:tc>
                <a:extLst>
                  <a:ext uri="{0D108BD9-81ED-4DB2-BD59-A6C34878D82A}">
                    <a16:rowId xmlns:a16="http://schemas.microsoft.com/office/drawing/2014/main" val="10010"/>
                  </a:ext>
                </a:extLst>
              </a:tr>
              <a:tr h="0">
                <a:tc>
                  <a:txBody>
                    <a:bodyPr/>
                    <a:lstStyle/>
                    <a:p>
                      <a:r>
                        <a:rPr kumimoji="1" lang="zh-CN" altLang="en-US" sz="1400" b="1" dirty="0">
                          <a:latin typeface="ＭＳ Ｐゴシック" pitchFamily="50" charset="-128"/>
                          <a:ea typeface="ＭＳ Ｐゴシック" pitchFamily="50" charset="-128"/>
                        </a:rPr>
                        <a:t>国内副作用症例報告（治験）</a:t>
                      </a:r>
                      <a:endParaRPr kumimoji="1" lang="ja-JP" altLang="en-US" sz="1400" b="1" dirty="0">
                        <a:latin typeface="ＭＳ Ｐゴシック" pitchFamily="50" charset="-128"/>
                        <a:ea typeface="ＭＳ Ｐゴシック" pitchFamily="50"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rgbClr val="FFC000"/>
                    </a:solidFill>
                  </a:tcPr>
                </a:tc>
                <a:tc>
                  <a:txBody>
                    <a:bodyPr/>
                    <a:lstStyle/>
                    <a:p>
                      <a:pPr algn="ctr"/>
                      <a:r>
                        <a:rPr kumimoji="1" lang="en-US" altLang="ja-JP" sz="1400" b="1" i="0" dirty="0">
                          <a:solidFill>
                            <a:schemeClr val="tx1"/>
                          </a:solidFill>
                          <a:latin typeface="ＭＳ Ｐゴシック" pitchFamily="50" charset="-128"/>
                          <a:ea typeface="ＭＳ Ｐゴシック" pitchFamily="50" charset="-128"/>
                        </a:rPr>
                        <a:t>I</a:t>
                      </a:r>
                      <a:r>
                        <a:rPr kumimoji="1" lang="en-US" altLang="ja-JP" sz="1400" b="1" i="0" baseline="0" dirty="0">
                          <a:solidFill>
                            <a:schemeClr val="tx1"/>
                          </a:solidFill>
                          <a:latin typeface="ＭＳ Ｐゴシック" pitchFamily="50" charset="-128"/>
                          <a:ea typeface="ＭＳ Ｐゴシック" pitchFamily="50" charset="-128"/>
                        </a:rPr>
                        <a:t> (9)</a:t>
                      </a:r>
                      <a:endParaRPr kumimoji="1" lang="ja-JP" altLang="en-US" sz="1400" b="1" i="0" dirty="0">
                        <a:solidFill>
                          <a:schemeClr val="tx1"/>
                        </a:solidFill>
                        <a:latin typeface="ＭＳ Ｐゴシック" pitchFamily="50" charset="-128"/>
                        <a:ea typeface="ＭＳ Ｐゴシック" pitchFamily="50"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noFill/>
                  </a:tcPr>
                </a:tc>
                <a:tc>
                  <a:txBody>
                    <a:bodyPr/>
                    <a:lstStyle/>
                    <a:p>
                      <a:pPr algn="ctr"/>
                      <a:r>
                        <a:rPr kumimoji="1" lang="en-US" altLang="ja-JP" sz="1400" b="1" u="sng" dirty="0">
                          <a:solidFill>
                            <a:srgbClr val="FF9900"/>
                          </a:solidFill>
                          <a:latin typeface="ＭＳ Ｐゴシック" pitchFamily="50" charset="-128"/>
                          <a:ea typeface="ＭＳ Ｐゴシック" pitchFamily="50" charset="-128"/>
                        </a:rPr>
                        <a:t>D</a:t>
                      </a:r>
                      <a:r>
                        <a:rPr kumimoji="1" lang="en-US" altLang="ja-JP" sz="1400" b="1" u="sng" dirty="0">
                          <a:solidFill>
                            <a:srgbClr val="7030A0"/>
                          </a:solidFill>
                          <a:latin typeface="ＭＳ Ｐゴシック" pitchFamily="50" charset="-128"/>
                          <a:ea typeface="ＭＳ Ｐゴシック" pitchFamily="50" charset="-128"/>
                        </a:rPr>
                        <a:t>B</a:t>
                      </a:r>
                      <a:endParaRPr kumimoji="1" lang="ja-JP" altLang="en-US" sz="1400" b="1" u="sng" dirty="0">
                        <a:solidFill>
                          <a:srgbClr val="7030A0"/>
                        </a:solidFill>
                        <a:latin typeface="ＭＳ Ｐゴシック" pitchFamily="50" charset="-128"/>
                        <a:ea typeface="ＭＳ Ｐゴシック" pitchFamily="50"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noFill/>
                  </a:tcPr>
                </a:tc>
                <a:extLst>
                  <a:ext uri="{0D108BD9-81ED-4DB2-BD59-A6C34878D82A}">
                    <a16:rowId xmlns:a16="http://schemas.microsoft.com/office/drawing/2014/main" val="10011"/>
                  </a:ext>
                </a:extLst>
              </a:tr>
              <a:tr h="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1400" b="1" dirty="0">
                          <a:latin typeface="ＭＳ Ｐゴシック" pitchFamily="50" charset="-128"/>
                          <a:ea typeface="ＭＳ Ｐゴシック" pitchFamily="50" charset="-128"/>
                        </a:rPr>
                        <a:t>外国感染症症例報告（治験</a:t>
                      </a:r>
                      <a:r>
                        <a:rPr kumimoji="1" lang="zh-CN" altLang="en-US" sz="1400" b="1" dirty="0">
                          <a:latin typeface="ＭＳ Ｐゴシック" pitchFamily="50" charset="-128"/>
                          <a:ea typeface="ＭＳ Ｐゴシック" pitchFamily="50" charset="-128"/>
                        </a:rPr>
                        <a:t>）</a:t>
                      </a:r>
                      <a:endParaRPr kumimoji="1" lang="ja-JP" altLang="en-US" sz="1400" b="1" dirty="0">
                        <a:latin typeface="ＭＳ Ｐゴシック" pitchFamily="50" charset="-128"/>
                        <a:ea typeface="ＭＳ Ｐゴシック" pitchFamily="50"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rgbClr val="FFC000"/>
                    </a:solidFill>
                  </a:tcPr>
                </a:tc>
                <a:tc>
                  <a:txBody>
                    <a:bodyPr/>
                    <a:lstStyle/>
                    <a:p>
                      <a:pPr algn="ctr"/>
                      <a:r>
                        <a:rPr kumimoji="1" lang="en-US" altLang="ja-JP" sz="1400" b="1" i="0" dirty="0">
                          <a:solidFill>
                            <a:schemeClr val="tx1"/>
                          </a:solidFill>
                          <a:latin typeface="ＭＳ Ｐゴシック" pitchFamily="50" charset="-128"/>
                          <a:ea typeface="ＭＳ Ｐゴシック" pitchFamily="50" charset="-128"/>
                        </a:rPr>
                        <a:t>J</a:t>
                      </a:r>
                      <a:r>
                        <a:rPr kumimoji="1" lang="en-US" altLang="ja-JP" sz="1400" b="1" i="0" baseline="0" dirty="0">
                          <a:solidFill>
                            <a:schemeClr val="tx1"/>
                          </a:solidFill>
                          <a:latin typeface="ＭＳ Ｐゴシック" pitchFamily="50" charset="-128"/>
                          <a:ea typeface="ＭＳ Ｐゴシック" pitchFamily="50" charset="-128"/>
                        </a:rPr>
                        <a:t> (10)</a:t>
                      </a:r>
                      <a:endParaRPr kumimoji="1" lang="ja-JP" altLang="en-US" sz="1400" b="1" i="0" dirty="0">
                        <a:solidFill>
                          <a:schemeClr val="tx1"/>
                        </a:solidFill>
                        <a:latin typeface="ＭＳ Ｐゴシック" pitchFamily="50" charset="-128"/>
                        <a:ea typeface="ＭＳ Ｐゴシック" pitchFamily="50"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noFill/>
                  </a:tcPr>
                </a:tc>
                <a:tc>
                  <a:txBody>
                    <a:bodyPr/>
                    <a:lstStyle/>
                    <a:p>
                      <a:pPr algn="ctr"/>
                      <a:r>
                        <a:rPr kumimoji="1" lang="en-US" altLang="ja-JP" sz="1400" b="1" u="sng" dirty="0">
                          <a:solidFill>
                            <a:srgbClr val="FF9900"/>
                          </a:solidFill>
                          <a:latin typeface="ＭＳ Ｐゴシック" pitchFamily="50" charset="-128"/>
                          <a:ea typeface="ＭＳ Ｐゴシック" pitchFamily="50" charset="-128"/>
                        </a:rPr>
                        <a:t>D</a:t>
                      </a:r>
                      <a:r>
                        <a:rPr kumimoji="1" lang="en-US" altLang="ja-JP" sz="1400" b="1" u="sng" dirty="0">
                          <a:solidFill>
                            <a:srgbClr val="7030A0"/>
                          </a:solidFill>
                          <a:latin typeface="ＭＳ Ｐゴシック" pitchFamily="50" charset="-128"/>
                          <a:ea typeface="ＭＳ Ｐゴシック" pitchFamily="50" charset="-128"/>
                        </a:rPr>
                        <a:t>C</a:t>
                      </a:r>
                      <a:endParaRPr kumimoji="1" lang="ja-JP" altLang="en-US" sz="1400" b="1" u="sng" dirty="0">
                        <a:solidFill>
                          <a:srgbClr val="7030A0"/>
                        </a:solidFill>
                        <a:latin typeface="ＭＳ Ｐゴシック" pitchFamily="50" charset="-128"/>
                        <a:ea typeface="ＭＳ Ｐゴシック" pitchFamily="50"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noFill/>
                  </a:tcPr>
                </a:tc>
                <a:extLst>
                  <a:ext uri="{0D108BD9-81ED-4DB2-BD59-A6C34878D82A}">
                    <a16:rowId xmlns:a16="http://schemas.microsoft.com/office/drawing/2014/main" val="10012"/>
                  </a:ext>
                </a:extLst>
              </a:tr>
              <a:tr h="148024">
                <a:tc>
                  <a:txBody>
                    <a:bodyPr/>
                    <a:lstStyle/>
                    <a:p>
                      <a:r>
                        <a:rPr kumimoji="1" lang="ja-JP" altLang="en-US" sz="1400" b="1" dirty="0">
                          <a:latin typeface="ＭＳ Ｐゴシック" pitchFamily="50" charset="-128"/>
                          <a:ea typeface="ＭＳ Ｐゴシック" pitchFamily="50" charset="-128"/>
                        </a:rPr>
                        <a:t>外国副作用症例報告（治験）</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rgbClr val="FFC000"/>
                    </a:solidFill>
                  </a:tcPr>
                </a:tc>
                <a:tc>
                  <a:txBody>
                    <a:bodyPr/>
                    <a:lstStyle/>
                    <a:p>
                      <a:pPr algn="ctr"/>
                      <a:r>
                        <a:rPr kumimoji="1" lang="en-US" altLang="ja-JP" sz="1400" b="1" i="0" dirty="0">
                          <a:solidFill>
                            <a:schemeClr val="tx1"/>
                          </a:solidFill>
                          <a:latin typeface="ＭＳ Ｐゴシック" pitchFamily="50" charset="-128"/>
                          <a:ea typeface="ＭＳ Ｐゴシック" pitchFamily="50" charset="-128"/>
                        </a:rPr>
                        <a:t>K</a:t>
                      </a:r>
                      <a:r>
                        <a:rPr kumimoji="1" lang="en-US" altLang="ja-JP" sz="1400" b="1" i="0" baseline="0" dirty="0">
                          <a:solidFill>
                            <a:schemeClr val="tx1"/>
                          </a:solidFill>
                          <a:latin typeface="ＭＳ Ｐゴシック" pitchFamily="50" charset="-128"/>
                          <a:ea typeface="ＭＳ Ｐゴシック" pitchFamily="50" charset="-128"/>
                        </a:rPr>
                        <a:t> (11)</a:t>
                      </a:r>
                      <a:endParaRPr kumimoji="1" lang="ja-JP" altLang="en-US" sz="1400" b="1" i="0" dirty="0">
                        <a:solidFill>
                          <a:schemeClr val="tx1"/>
                        </a:solidFill>
                        <a:latin typeface="ＭＳ Ｐゴシック" pitchFamily="50" charset="-128"/>
                        <a:ea typeface="ＭＳ Ｐゴシック" pitchFamily="50"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noFill/>
                  </a:tcPr>
                </a:tc>
                <a:tc>
                  <a:txBody>
                    <a:bodyPr/>
                    <a:lstStyle/>
                    <a:p>
                      <a:pPr algn="ctr"/>
                      <a:r>
                        <a:rPr kumimoji="1" lang="en-US" altLang="ja-JP" sz="1400" b="1" u="sng" dirty="0">
                          <a:solidFill>
                            <a:srgbClr val="FF9900"/>
                          </a:solidFill>
                          <a:latin typeface="ＭＳ Ｐゴシック" pitchFamily="50" charset="-128"/>
                          <a:ea typeface="ＭＳ Ｐゴシック" pitchFamily="50" charset="-128"/>
                        </a:rPr>
                        <a:t>D</a:t>
                      </a:r>
                      <a:r>
                        <a:rPr kumimoji="1" lang="en-US" altLang="ja-JP" sz="1400" b="1" u="sng" dirty="0">
                          <a:solidFill>
                            <a:srgbClr val="7030A0"/>
                          </a:solidFill>
                          <a:latin typeface="ＭＳ Ｐゴシック" pitchFamily="50" charset="-128"/>
                          <a:ea typeface="ＭＳ Ｐゴシック" pitchFamily="50" charset="-128"/>
                        </a:rPr>
                        <a:t>D</a:t>
                      </a:r>
                      <a:endParaRPr kumimoji="1" lang="ja-JP" altLang="en-US" sz="1400" b="1" u="sng" dirty="0">
                        <a:solidFill>
                          <a:srgbClr val="7030A0"/>
                        </a:solidFill>
                        <a:latin typeface="ＭＳ Ｐゴシック" pitchFamily="50" charset="-128"/>
                        <a:ea typeface="ＭＳ Ｐゴシック" pitchFamily="50"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noFill/>
                  </a:tcPr>
                </a:tc>
                <a:extLst>
                  <a:ext uri="{0D108BD9-81ED-4DB2-BD59-A6C34878D82A}">
                    <a16:rowId xmlns:a16="http://schemas.microsoft.com/office/drawing/2014/main" val="10013"/>
                  </a:ext>
                </a:extLst>
              </a:tr>
              <a:tr h="131256">
                <a:tc>
                  <a:txBody>
                    <a:bodyPr/>
                    <a:lstStyle/>
                    <a:p>
                      <a:r>
                        <a:rPr kumimoji="1" lang="zh-TW" altLang="en-US" sz="1400" b="1" dirty="0">
                          <a:latin typeface="ＭＳ Ｐゴシック" pitchFamily="50" charset="-128"/>
                          <a:ea typeface="ＭＳ Ｐゴシック" pitchFamily="50" charset="-128"/>
                        </a:rPr>
                        <a:t>感染症研究報告（治験）</a:t>
                      </a:r>
                      <a:endParaRPr kumimoji="1" lang="ja-JP" altLang="en-US" sz="1400" b="1" dirty="0">
                        <a:latin typeface="ＭＳ Ｐゴシック" pitchFamily="50" charset="-128"/>
                        <a:ea typeface="ＭＳ Ｐゴシック" pitchFamily="50"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rgbClr val="FFC000"/>
                    </a:solidFill>
                  </a:tcPr>
                </a:tc>
                <a:tc>
                  <a:txBody>
                    <a:bodyPr/>
                    <a:lstStyle/>
                    <a:p>
                      <a:pPr algn="ctr"/>
                      <a:r>
                        <a:rPr kumimoji="1" lang="en-US" altLang="ja-JP" sz="1400" b="1" i="0" dirty="0">
                          <a:solidFill>
                            <a:schemeClr val="tx1"/>
                          </a:solidFill>
                          <a:latin typeface="ＭＳ Ｐゴシック" pitchFamily="50" charset="-128"/>
                          <a:ea typeface="ＭＳ Ｐゴシック" pitchFamily="50" charset="-128"/>
                        </a:rPr>
                        <a:t>L</a:t>
                      </a:r>
                      <a:r>
                        <a:rPr kumimoji="1" lang="en-US" altLang="ja-JP" sz="1400" b="1" i="0" baseline="0" dirty="0">
                          <a:solidFill>
                            <a:schemeClr val="tx1"/>
                          </a:solidFill>
                          <a:latin typeface="ＭＳ Ｐゴシック" pitchFamily="50" charset="-128"/>
                          <a:ea typeface="ＭＳ Ｐゴシック" pitchFamily="50" charset="-128"/>
                        </a:rPr>
                        <a:t> (12)</a:t>
                      </a:r>
                      <a:endParaRPr kumimoji="1" lang="ja-JP" altLang="en-US" sz="1400" b="1" i="0" dirty="0">
                        <a:solidFill>
                          <a:schemeClr val="tx1"/>
                        </a:solidFill>
                        <a:latin typeface="ＭＳ Ｐゴシック" pitchFamily="50" charset="-128"/>
                        <a:ea typeface="ＭＳ Ｐゴシック" pitchFamily="50"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noFill/>
                  </a:tcPr>
                </a:tc>
                <a:tc>
                  <a:txBody>
                    <a:bodyPr/>
                    <a:lstStyle/>
                    <a:p>
                      <a:pPr algn="ctr"/>
                      <a:r>
                        <a:rPr kumimoji="1" lang="en-US" altLang="ja-JP" sz="1400" b="1" u="sng" dirty="0">
                          <a:solidFill>
                            <a:srgbClr val="FF9900"/>
                          </a:solidFill>
                          <a:latin typeface="ＭＳ Ｐゴシック" pitchFamily="50" charset="-128"/>
                          <a:ea typeface="ＭＳ Ｐゴシック" pitchFamily="50" charset="-128"/>
                        </a:rPr>
                        <a:t>D</a:t>
                      </a:r>
                      <a:r>
                        <a:rPr kumimoji="1" lang="en-US" altLang="ja-JP" sz="1400" b="1" u="sng" dirty="0">
                          <a:solidFill>
                            <a:srgbClr val="7030A0"/>
                          </a:solidFill>
                          <a:latin typeface="ＭＳ Ｐゴシック" pitchFamily="50" charset="-128"/>
                          <a:ea typeface="ＭＳ Ｐゴシック" pitchFamily="50" charset="-128"/>
                        </a:rPr>
                        <a:t>E</a:t>
                      </a:r>
                      <a:endParaRPr kumimoji="1" lang="ja-JP" altLang="en-US" sz="1400" b="1" u="sng" dirty="0">
                        <a:solidFill>
                          <a:srgbClr val="7030A0"/>
                        </a:solidFill>
                        <a:latin typeface="ＭＳ Ｐゴシック" pitchFamily="50" charset="-128"/>
                        <a:ea typeface="ＭＳ Ｐゴシック" pitchFamily="50"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noFill/>
                  </a:tcPr>
                </a:tc>
                <a:extLst>
                  <a:ext uri="{0D108BD9-81ED-4DB2-BD59-A6C34878D82A}">
                    <a16:rowId xmlns:a16="http://schemas.microsoft.com/office/drawing/2014/main" val="10014"/>
                  </a:ext>
                </a:extLst>
              </a:tr>
              <a:tr h="0">
                <a:tc>
                  <a:txBody>
                    <a:bodyPr/>
                    <a:lstStyle/>
                    <a:p>
                      <a:r>
                        <a:rPr kumimoji="1" lang="zh-TW" altLang="en-US" sz="1400" b="1" dirty="0">
                          <a:latin typeface="ＭＳ Ｐゴシック" pitchFamily="50" charset="-128"/>
                          <a:ea typeface="ＭＳ Ｐゴシック" pitchFamily="50" charset="-128"/>
                        </a:rPr>
                        <a:t>副作用研究報告（治験）</a:t>
                      </a:r>
                      <a:endParaRPr kumimoji="1" lang="ja-JP" altLang="en-US" sz="1400" b="1" dirty="0">
                        <a:latin typeface="ＭＳ Ｐゴシック" pitchFamily="50" charset="-128"/>
                        <a:ea typeface="ＭＳ Ｐゴシック" pitchFamily="50"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rgbClr val="FFC000"/>
                    </a:solidFill>
                  </a:tcPr>
                </a:tc>
                <a:tc>
                  <a:txBody>
                    <a:bodyPr/>
                    <a:lstStyle/>
                    <a:p>
                      <a:pPr algn="ctr"/>
                      <a:r>
                        <a:rPr kumimoji="1" lang="en-US" altLang="ja-JP" sz="1400" b="1" i="0" dirty="0">
                          <a:solidFill>
                            <a:schemeClr val="tx1"/>
                          </a:solidFill>
                          <a:latin typeface="ＭＳ Ｐゴシック" pitchFamily="50" charset="-128"/>
                          <a:ea typeface="ＭＳ Ｐゴシック" pitchFamily="50" charset="-128"/>
                        </a:rPr>
                        <a:t>M</a:t>
                      </a:r>
                      <a:r>
                        <a:rPr kumimoji="1" lang="en-US" altLang="ja-JP" sz="1400" b="1" i="0" baseline="0" dirty="0">
                          <a:solidFill>
                            <a:schemeClr val="tx1"/>
                          </a:solidFill>
                          <a:latin typeface="ＭＳ Ｐゴシック" pitchFamily="50" charset="-128"/>
                          <a:ea typeface="ＭＳ Ｐゴシック" pitchFamily="50" charset="-128"/>
                        </a:rPr>
                        <a:t> (13)</a:t>
                      </a:r>
                      <a:endParaRPr kumimoji="1" lang="ja-JP" altLang="en-US" sz="1400" b="1" i="0" dirty="0">
                        <a:solidFill>
                          <a:schemeClr val="tx1"/>
                        </a:solidFill>
                        <a:latin typeface="ＭＳ Ｐゴシック" pitchFamily="50" charset="-128"/>
                        <a:ea typeface="ＭＳ Ｐゴシック" pitchFamily="50"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noFill/>
                  </a:tcPr>
                </a:tc>
                <a:tc>
                  <a:txBody>
                    <a:bodyPr/>
                    <a:lstStyle/>
                    <a:p>
                      <a:pPr algn="ctr"/>
                      <a:r>
                        <a:rPr kumimoji="1" lang="en-US" altLang="ja-JP" sz="1400" b="1" u="sng" dirty="0">
                          <a:solidFill>
                            <a:srgbClr val="FF9900"/>
                          </a:solidFill>
                          <a:latin typeface="ＭＳ Ｐゴシック" pitchFamily="50" charset="-128"/>
                          <a:ea typeface="ＭＳ Ｐゴシック" pitchFamily="50" charset="-128"/>
                        </a:rPr>
                        <a:t>D</a:t>
                      </a:r>
                      <a:r>
                        <a:rPr kumimoji="1" lang="en-US" altLang="ja-JP" sz="1400" b="1" u="sng" dirty="0">
                          <a:solidFill>
                            <a:srgbClr val="7030A0"/>
                          </a:solidFill>
                          <a:latin typeface="ＭＳ Ｐゴシック" pitchFamily="50" charset="-128"/>
                          <a:ea typeface="ＭＳ Ｐゴシック" pitchFamily="50" charset="-128"/>
                        </a:rPr>
                        <a:t>F</a:t>
                      </a:r>
                      <a:endParaRPr kumimoji="1" lang="ja-JP" altLang="en-US" sz="1400" b="1" u="sng" dirty="0">
                        <a:solidFill>
                          <a:srgbClr val="7030A0"/>
                        </a:solidFill>
                        <a:latin typeface="ＭＳ Ｐゴシック" pitchFamily="50" charset="-128"/>
                        <a:ea typeface="ＭＳ Ｐゴシック" pitchFamily="50"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noFill/>
                  </a:tcPr>
                </a:tc>
                <a:extLst>
                  <a:ext uri="{0D108BD9-81ED-4DB2-BD59-A6C34878D82A}">
                    <a16:rowId xmlns:a16="http://schemas.microsoft.com/office/drawing/2014/main" val="10015"/>
                  </a:ext>
                </a:extLst>
              </a:tr>
              <a:tr h="358387">
                <a:tc>
                  <a:txBody>
                    <a:bodyPr/>
                    <a:lstStyle/>
                    <a:p>
                      <a:r>
                        <a:rPr kumimoji="1" lang="ja-JP" altLang="en-US" sz="1400" b="1" dirty="0">
                          <a:latin typeface="ＭＳ Ｐゴシック" pitchFamily="50" charset="-128"/>
                          <a:ea typeface="ＭＳ Ｐゴシック" pitchFamily="50" charset="-128"/>
                        </a:rPr>
                        <a:t>外国における製造等の中止、回収、廃棄等の措置報告（治験）</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rgbClr val="FFC000"/>
                    </a:solidFill>
                  </a:tcPr>
                </a:tc>
                <a:tc>
                  <a:txBody>
                    <a:bodyPr/>
                    <a:lstStyle/>
                    <a:p>
                      <a:pPr algn="ctr"/>
                      <a:r>
                        <a:rPr kumimoji="1" lang="en-US" altLang="ja-JP" sz="1400" b="1" i="0" dirty="0">
                          <a:solidFill>
                            <a:schemeClr val="tx1"/>
                          </a:solidFill>
                          <a:latin typeface="ＭＳ Ｐゴシック" pitchFamily="50" charset="-128"/>
                          <a:ea typeface="ＭＳ Ｐゴシック" pitchFamily="50" charset="-128"/>
                        </a:rPr>
                        <a:t>N</a:t>
                      </a:r>
                      <a:r>
                        <a:rPr kumimoji="1" lang="en-US" altLang="ja-JP" sz="1400" b="1" i="0" baseline="0" dirty="0">
                          <a:solidFill>
                            <a:schemeClr val="tx1"/>
                          </a:solidFill>
                          <a:latin typeface="ＭＳ Ｐゴシック" pitchFamily="50" charset="-128"/>
                          <a:ea typeface="ＭＳ Ｐゴシック" pitchFamily="50" charset="-128"/>
                        </a:rPr>
                        <a:t> (14)</a:t>
                      </a:r>
                      <a:endParaRPr kumimoji="1" lang="ja-JP" altLang="en-US" sz="1400" b="1" i="0" dirty="0">
                        <a:solidFill>
                          <a:schemeClr val="tx1"/>
                        </a:solidFill>
                        <a:latin typeface="ＭＳ Ｐゴシック" pitchFamily="50" charset="-128"/>
                        <a:ea typeface="ＭＳ Ｐゴシック" pitchFamily="50"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noFill/>
                  </a:tcPr>
                </a:tc>
                <a:tc>
                  <a:txBody>
                    <a:bodyPr/>
                    <a:lstStyle/>
                    <a:p>
                      <a:pPr algn="ctr"/>
                      <a:r>
                        <a:rPr kumimoji="1" lang="en-US" altLang="ja-JP" sz="1400" b="1" u="sng" dirty="0">
                          <a:solidFill>
                            <a:srgbClr val="FF9900"/>
                          </a:solidFill>
                          <a:latin typeface="ＭＳ Ｐゴシック" pitchFamily="50" charset="-128"/>
                          <a:ea typeface="ＭＳ Ｐゴシック" pitchFamily="50" charset="-128"/>
                        </a:rPr>
                        <a:t>D</a:t>
                      </a:r>
                      <a:r>
                        <a:rPr kumimoji="1" lang="en-US" altLang="ja-JP" sz="1400" b="1" u="sng" dirty="0">
                          <a:solidFill>
                            <a:srgbClr val="7030A0"/>
                          </a:solidFill>
                          <a:latin typeface="ＭＳ Ｐゴシック" pitchFamily="50" charset="-128"/>
                          <a:ea typeface="ＭＳ Ｐゴシック" pitchFamily="50" charset="-128"/>
                        </a:rPr>
                        <a:t>G</a:t>
                      </a:r>
                      <a:endParaRPr kumimoji="1" lang="ja-JP" altLang="en-US" sz="1400" b="1" u="sng" dirty="0">
                        <a:solidFill>
                          <a:srgbClr val="7030A0"/>
                        </a:solidFill>
                        <a:latin typeface="ＭＳ Ｐゴシック" pitchFamily="50" charset="-128"/>
                        <a:ea typeface="ＭＳ Ｐゴシック" pitchFamily="50"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16"/>
                  </a:ext>
                </a:extLst>
              </a:tr>
            </a:tbl>
          </a:graphicData>
        </a:graphic>
      </p:graphicFrame>
      <p:sp>
        <p:nvSpPr>
          <p:cNvPr id="12" name="角丸四角形 11"/>
          <p:cNvSpPr/>
          <p:nvPr/>
        </p:nvSpPr>
        <p:spPr>
          <a:xfrm>
            <a:off x="7748736" y="1523276"/>
            <a:ext cx="567680" cy="2172359"/>
          </a:xfrm>
          <a:prstGeom prst="roundRect">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a:ea typeface="ＭＳ Ｐゴシック" panose="020B0600070205080204" pitchFamily="50" charset="-128"/>
              <a:cs typeface="+mn-cs"/>
            </a:endParaRPr>
          </a:p>
        </p:txBody>
      </p:sp>
      <p:sp>
        <p:nvSpPr>
          <p:cNvPr id="13" name="角丸四角形 12"/>
          <p:cNvSpPr/>
          <p:nvPr/>
        </p:nvSpPr>
        <p:spPr>
          <a:xfrm>
            <a:off x="7762546" y="4221088"/>
            <a:ext cx="540060" cy="2169108"/>
          </a:xfrm>
          <a:prstGeom prst="roundRect">
            <a:avLst/>
          </a:prstGeom>
          <a:no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a:ea typeface="ＭＳ Ｐゴシック" panose="020B0600070205080204" pitchFamily="50" charset="-128"/>
              <a:cs typeface="+mn-cs"/>
            </a:endParaRPr>
          </a:p>
        </p:txBody>
      </p:sp>
      <p:sp>
        <p:nvSpPr>
          <p:cNvPr id="14" name="角丸四角形吹き出し 13"/>
          <p:cNvSpPr/>
          <p:nvPr/>
        </p:nvSpPr>
        <p:spPr>
          <a:xfrm>
            <a:off x="4038860" y="1936923"/>
            <a:ext cx="2060808" cy="612068"/>
          </a:xfrm>
          <a:prstGeom prst="wedgeRoundRectCallout">
            <a:avLst>
              <a:gd name="adj1" fmla="val 130680"/>
              <a:gd name="adj2" fmla="val 40792"/>
              <a:gd name="adj3" fmla="val 16667"/>
            </a:avLst>
          </a:prstGeom>
          <a:solidFill>
            <a:schemeClr val="bg1"/>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1" lang="ja-JP" altLang="en-US" sz="16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市販後は</a:t>
            </a:r>
            <a:r>
              <a:rPr kumimoji="1" lang="en-US" altLang="ja-JP" sz="1600" b="1" i="0" u="none" strike="noStrike" kern="1200" cap="none" spc="0" normalizeH="0" baseline="0" noProof="0" dirty="0">
                <a:ln>
                  <a:noFill/>
                </a:ln>
                <a:solidFill>
                  <a:srgbClr val="00B050"/>
                </a:solidFill>
                <a:effectLst/>
                <a:uLnTx/>
                <a:uFillTx/>
                <a:latin typeface="Calibri"/>
                <a:ea typeface="ＭＳ Ｐゴシック" panose="020B0600070205080204" pitchFamily="50" charset="-128"/>
                <a:cs typeface="+mn-cs"/>
              </a:rPr>
              <a:t>A</a:t>
            </a:r>
            <a:r>
              <a:rPr kumimoji="1" lang="ja-JP" altLang="en-US" sz="16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で始まる</a:t>
            </a:r>
            <a:endParaRPr kumimoji="1" lang="en-US" altLang="ja-JP" sz="16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p:txBody>
      </p:sp>
      <p:sp>
        <p:nvSpPr>
          <p:cNvPr id="15" name="角丸四角形吹き出し 14"/>
          <p:cNvSpPr/>
          <p:nvPr/>
        </p:nvSpPr>
        <p:spPr>
          <a:xfrm>
            <a:off x="4118680" y="5064263"/>
            <a:ext cx="1965488" cy="612068"/>
          </a:xfrm>
          <a:prstGeom prst="wedgeRoundRectCallout">
            <a:avLst>
              <a:gd name="adj1" fmla="val 133572"/>
              <a:gd name="adj2" fmla="val 14028"/>
              <a:gd name="adj3" fmla="val 16667"/>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1" lang="ja-JP" altLang="en-US" sz="16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治験は</a:t>
            </a:r>
            <a:r>
              <a:rPr kumimoji="1" lang="en-US" altLang="ja-JP" sz="1600" b="1" i="0" u="none" strike="noStrike" kern="1200" cap="none" spc="0" normalizeH="0" baseline="0" noProof="0" dirty="0">
                <a:ln>
                  <a:noFill/>
                </a:ln>
                <a:solidFill>
                  <a:srgbClr val="FF9900"/>
                </a:solidFill>
                <a:effectLst/>
                <a:uLnTx/>
                <a:uFillTx/>
                <a:latin typeface="Calibri"/>
                <a:ea typeface="ＭＳ Ｐゴシック" panose="020B0600070205080204" pitchFamily="50" charset="-128"/>
                <a:cs typeface="+mn-cs"/>
              </a:rPr>
              <a:t>D</a:t>
            </a:r>
            <a:r>
              <a:rPr kumimoji="1" lang="ja-JP" altLang="en-US" sz="16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で始まる</a:t>
            </a:r>
          </a:p>
        </p:txBody>
      </p:sp>
      <p:grpSp>
        <p:nvGrpSpPr>
          <p:cNvPr id="16" name="グループ化 15"/>
          <p:cNvGrpSpPr/>
          <p:nvPr/>
        </p:nvGrpSpPr>
        <p:grpSpPr>
          <a:xfrm>
            <a:off x="3390270" y="3659631"/>
            <a:ext cx="2448272" cy="612068"/>
            <a:chOff x="3275856" y="3789040"/>
            <a:chExt cx="2448272" cy="612068"/>
          </a:xfrm>
        </p:grpSpPr>
        <p:sp>
          <p:nvSpPr>
            <p:cNvPr id="17" name="角丸四角形吹き出し 16"/>
            <p:cNvSpPr/>
            <p:nvPr/>
          </p:nvSpPr>
          <p:spPr>
            <a:xfrm>
              <a:off x="4572000" y="3843046"/>
              <a:ext cx="1044401" cy="504056"/>
            </a:xfrm>
            <a:prstGeom prst="wedgeRoundRectCallout">
              <a:avLst>
                <a:gd name="adj1" fmla="val 243151"/>
                <a:gd name="adj2" fmla="val -108419"/>
                <a:gd name="adj3" fmla="val 16667"/>
              </a:avLst>
            </a:prstGeom>
            <a:solidFill>
              <a:srgbClr val="7030A0"/>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1" lang="en-US" altLang="ja-JP" sz="1800" b="0" i="0" u="none" strike="noStrike" kern="1200" cap="none" spc="0" normalizeH="0" baseline="0" noProof="0" dirty="0">
                <a:ln>
                  <a:noFill/>
                </a:ln>
                <a:solidFill>
                  <a:prstClr val="white"/>
                </a:solidFill>
                <a:effectLst/>
                <a:uLnTx/>
                <a:uFillTx/>
                <a:latin typeface="Calibri"/>
                <a:ea typeface="ＭＳ Ｐゴシック" panose="020B0600070205080204" pitchFamily="50" charset="-128"/>
                <a:cs typeface="+mn-cs"/>
              </a:endParaRPr>
            </a:p>
          </p:txBody>
        </p:sp>
        <p:sp>
          <p:nvSpPr>
            <p:cNvPr id="18" name="角丸四角形吹き出し 17"/>
            <p:cNvSpPr/>
            <p:nvPr/>
          </p:nvSpPr>
          <p:spPr>
            <a:xfrm>
              <a:off x="3275856" y="3789040"/>
              <a:ext cx="2448272" cy="612068"/>
            </a:xfrm>
            <a:prstGeom prst="wedgeRoundRectCallout">
              <a:avLst>
                <a:gd name="adj1" fmla="val 127185"/>
                <a:gd name="adj2" fmla="val 56598"/>
                <a:gd name="adj3" fmla="val 16667"/>
              </a:avLst>
            </a:prstGeom>
            <a:solidFill>
              <a:srgbClr val="7030A0"/>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1" lang="en-US" altLang="ja-JP" sz="1600" b="0" i="0" u="none" strike="noStrike" kern="1200" cap="none" spc="0" normalizeH="0" baseline="0" noProof="0" dirty="0">
                  <a:ln>
                    <a:noFill/>
                  </a:ln>
                  <a:solidFill>
                    <a:prstClr val="white"/>
                  </a:solidFill>
                  <a:effectLst/>
                  <a:uLnTx/>
                  <a:uFillTx/>
                  <a:latin typeface="Calibri"/>
                  <a:ea typeface="ＭＳ Ｐゴシック" panose="020B0600070205080204" pitchFamily="50" charset="-128"/>
                  <a:cs typeface="+mn-cs"/>
                </a:rPr>
                <a:t>2</a:t>
              </a:r>
              <a:r>
                <a:rPr kumimoji="1" lang="ja-JP" altLang="en-US" sz="1600" b="0" i="0" u="none" strike="noStrike" kern="1200" cap="none" spc="0" normalizeH="0" baseline="0" noProof="0" dirty="0">
                  <a:ln>
                    <a:noFill/>
                  </a:ln>
                  <a:solidFill>
                    <a:prstClr val="white"/>
                  </a:solidFill>
                  <a:effectLst/>
                  <a:uLnTx/>
                  <a:uFillTx/>
                  <a:latin typeface="Calibri"/>
                  <a:ea typeface="ＭＳ Ｐゴシック" panose="020B0600070205080204" pitchFamily="50" charset="-128"/>
                  <a:cs typeface="+mn-cs"/>
                </a:rPr>
                <a:t>文字目は</a:t>
              </a:r>
              <a:endParaRPr kumimoji="1" lang="en-US" altLang="ja-JP" sz="1600" b="0" i="0" u="none" strike="noStrike" kern="1200" cap="none" spc="0" normalizeH="0" baseline="0" noProof="0" dirty="0">
                <a:ln>
                  <a:noFill/>
                </a:ln>
                <a:solidFill>
                  <a:prstClr val="white"/>
                </a:solidFill>
                <a:effectLst/>
                <a:uLnTx/>
                <a:uFillTx/>
                <a:latin typeface="Calibri"/>
                <a:ea typeface="ＭＳ Ｐゴシック" panose="020B0600070205080204" pitchFamily="50" charset="-128"/>
                <a:cs typeface="+mn-cs"/>
              </a:endParaRPr>
            </a:p>
            <a:p>
              <a:pPr marL="0" marR="0" lvl="0" indent="0" algn="ctr" defTabSz="914400" rtl="0" eaLnBrk="1" fontAlgn="base" latinLnBrk="0" hangingPunct="1">
                <a:lnSpc>
                  <a:spcPct val="100000"/>
                </a:lnSpc>
                <a:spcBef>
                  <a:spcPct val="0"/>
                </a:spcBef>
                <a:spcAft>
                  <a:spcPct val="0"/>
                </a:spcAft>
                <a:buClrTx/>
                <a:buSzTx/>
                <a:buFontTx/>
                <a:buNone/>
                <a:tabLst/>
                <a:defRPr/>
              </a:pPr>
              <a:r>
                <a:rPr kumimoji="1" lang="ja-JP" altLang="en-US" sz="1600" b="0" i="0" u="none" strike="noStrike" kern="1200" cap="none" spc="0" normalizeH="0" baseline="0" noProof="0" dirty="0">
                  <a:ln>
                    <a:noFill/>
                  </a:ln>
                  <a:solidFill>
                    <a:prstClr val="white"/>
                  </a:solidFill>
                  <a:effectLst/>
                  <a:uLnTx/>
                  <a:uFillTx/>
                  <a:latin typeface="Calibri"/>
                  <a:ea typeface="ＭＳ Ｐゴシック" panose="020B0600070205080204" pitchFamily="50" charset="-128"/>
                  <a:cs typeface="+mn-cs"/>
                </a:rPr>
                <a:t>市販後</a:t>
              </a:r>
              <a:r>
                <a:rPr kumimoji="1" lang="en-US" altLang="ja-JP" sz="1600" b="0" i="0" u="none" strike="noStrike" kern="1200" cap="none" spc="0" normalizeH="0" baseline="0" noProof="0" dirty="0">
                  <a:ln>
                    <a:noFill/>
                  </a:ln>
                  <a:solidFill>
                    <a:prstClr val="white"/>
                  </a:solidFill>
                  <a:effectLst/>
                  <a:uLnTx/>
                  <a:uFillTx/>
                  <a:latin typeface="Calibri"/>
                  <a:ea typeface="ＭＳ Ｐゴシック" panose="020B0600070205080204" pitchFamily="50" charset="-128"/>
                  <a:cs typeface="+mn-cs"/>
                </a:rPr>
                <a:t>/</a:t>
              </a:r>
              <a:r>
                <a:rPr kumimoji="1" lang="ja-JP" altLang="en-US" sz="1600" b="0" i="0" u="none" strike="noStrike" kern="1200" cap="none" spc="0" normalizeH="0" baseline="0" noProof="0" dirty="0">
                  <a:ln>
                    <a:noFill/>
                  </a:ln>
                  <a:solidFill>
                    <a:prstClr val="white"/>
                  </a:solidFill>
                  <a:effectLst/>
                  <a:uLnTx/>
                  <a:uFillTx/>
                  <a:latin typeface="Calibri"/>
                  <a:ea typeface="ＭＳ Ｐゴシック" panose="020B0600070205080204" pitchFamily="50" charset="-128"/>
                  <a:cs typeface="+mn-cs"/>
                </a:rPr>
                <a:t>治験で共通</a:t>
              </a:r>
              <a:endParaRPr kumimoji="1" lang="en-US" altLang="ja-JP" sz="1600" b="0" i="0" u="none" strike="noStrike" kern="1200" cap="none" spc="0" normalizeH="0" baseline="0" noProof="0" dirty="0">
                <a:ln>
                  <a:noFill/>
                </a:ln>
                <a:solidFill>
                  <a:prstClr val="white"/>
                </a:solidFill>
                <a:effectLst/>
                <a:uLnTx/>
                <a:uFillTx/>
                <a:latin typeface="Calibri"/>
                <a:ea typeface="ＭＳ Ｐゴシック" panose="020B0600070205080204" pitchFamily="50" charset="-128"/>
                <a:cs typeface="+mn-cs"/>
              </a:endParaRPr>
            </a:p>
          </p:txBody>
        </p:sp>
      </p:grpSp>
      <p:sp>
        <p:nvSpPr>
          <p:cNvPr id="20" name="Line 4"/>
          <p:cNvSpPr>
            <a:spLocks noChangeShapeType="1"/>
          </p:cNvSpPr>
          <p:nvPr/>
        </p:nvSpPr>
        <p:spPr bwMode="auto">
          <a:xfrm>
            <a:off x="179388" y="836613"/>
            <a:ext cx="8713787" cy="0"/>
          </a:xfrm>
          <a:prstGeom prst="line">
            <a:avLst/>
          </a:prstGeom>
          <a:noFill/>
          <a:ln w="28575">
            <a:solidFill>
              <a:schemeClr val="bg2">
                <a:lumMod val="75000"/>
              </a:schemeClr>
            </a:solidFill>
            <a:round/>
            <a:headEnd/>
            <a:tailEnd/>
          </a:ln>
          <a:effec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GB" sz="1800" b="0" i="0" u="none" strike="noStrike" kern="1200" cap="none" spc="0" normalizeH="0" baseline="0" noProof="0">
              <a:ln>
                <a:noFill/>
              </a:ln>
              <a:solidFill>
                <a:prstClr val="black"/>
              </a:solidFill>
              <a:effectLst/>
              <a:uLnTx/>
              <a:uFillTx/>
              <a:latin typeface="Calibri"/>
              <a:ea typeface="ＭＳ Ｐゴシック" charset="-128"/>
              <a:cs typeface="+mn-cs"/>
            </a:endParaRPr>
          </a:p>
        </p:txBody>
      </p:sp>
      <p:sp>
        <p:nvSpPr>
          <p:cNvPr id="2" name="Slide Number Placeholder 1">
            <a:extLst>
              <a:ext uri="{FF2B5EF4-FFF2-40B4-BE49-F238E27FC236}">
                <a16:creationId xmlns:a16="http://schemas.microsoft.com/office/drawing/2014/main" id="{E4A2F9C5-82AD-47A8-6839-7D5724479867}"/>
              </a:ext>
            </a:extLst>
          </p:cNvPr>
          <p:cNvSpPr>
            <a:spLocks noGrp="1"/>
          </p:cNvSpPr>
          <p:nvPr>
            <p:ph type="sldNum" sz="quarter" idx="12"/>
          </p:nvPr>
        </p:nvSpPr>
        <p:spPr/>
        <p:txBody>
          <a:bodyPr/>
          <a:lstStyle/>
          <a:p>
            <a:pPr>
              <a:defRPr/>
            </a:pPr>
            <a:fld id="{41B56E46-C364-443B-A6EC-EF4639A1E9E4}" type="slidenum">
              <a:rPr lang="ja-JP" altLang="en-US" smtClean="0"/>
              <a:pPr>
                <a:defRPr/>
              </a:pPr>
              <a:t>18</a:t>
            </a:fld>
            <a:endParaRPr lang="ja-JP" altLang="en-US"/>
          </a:p>
        </p:txBody>
      </p:sp>
    </p:spTree>
    <p:extLst>
      <p:ext uri="{BB962C8B-B14F-4D97-AF65-F5344CB8AC3E}">
        <p14:creationId xmlns:p14="http://schemas.microsoft.com/office/powerpoint/2010/main" val="23149024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barn(inVertical)">
                                      <p:cBhvr>
                                        <p:cTn id="7" dur="500"/>
                                        <p:tgtEl>
                                          <p:spTgt spid="14"/>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12"/>
                                        </p:tgtEl>
                                        <p:attrNameLst>
                                          <p:attrName>style.visibility</p:attrName>
                                        </p:attrNameLst>
                                      </p:cBhvr>
                                      <p:to>
                                        <p:strVal val="visible"/>
                                      </p:to>
                                    </p:set>
                                    <p:animEffect transition="in" filter="barn(inVertical)">
                                      <p:cBhvr>
                                        <p:cTn id="10" dur="500"/>
                                        <p:tgtEl>
                                          <p:spTgt spid="12"/>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grpId="0" nodeType="clickEffect">
                                  <p:stCondLst>
                                    <p:cond delay="0"/>
                                  </p:stCondLst>
                                  <p:childTnLst>
                                    <p:set>
                                      <p:cBhvr>
                                        <p:cTn id="14" dur="1" fill="hold">
                                          <p:stCondLst>
                                            <p:cond delay="0"/>
                                          </p:stCondLst>
                                        </p:cTn>
                                        <p:tgtEl>
                                          <p:spTgt spid="13"/>
                                        </p:tgtEl>
                                        <p:attrNameLst>
                                          <p:attrName>style.visibility</p:attrName>
                                        </p:attrNameLst>
                                      </p:cBhvr>
                                      <p:to>
                                        <p:strVal val="visible"/>
                                      </p:to>
                                    </p:set>
                                    <p:animEffect transition="in" filter="barn(inVertical)">
                                      <p:cBhvr>
                                        <p:cTn id="15" dur="500"/>
                                        <p:tgtEl>
                                          <p:spTgt spid="13"/>
                                        </p:tgtEl>
                                      </p:cBhvr>
                                    </p:animEffect>
                                  </p:childTnLst>
                                </p:cTn>
                              </p:par>
                              <p:par>
                                <p:cTn id="16" presetID="16" presetClass="entr" presetSubtype="21" fill="hold" grpId="0" nodeType="withEffect">
                                  <p:stCondLst>
                                    <p:cond delay="0"/>
                                  </p:stCondLst>
                                  <p:childTnLst>
                                    <p:set>
                                      <p:cBhvr>
                                        <p:cTn id="17" dur="1" fill="hold">
                                          <p:stCondLst>
                                            <p:cond delay="0"/>
                                          </p:stCondLst>
                                        </p:cTn>
                                        <p:tgtEl>
                                          <p:spTgt spid="15"/>
                                        </p:tgtEl>
                                        <p:attrNameLst>
                                          <p:attrName>style.visibility</p:attrName>
                                        </p:attrNameLst>
                                      </p:cBhvr>
                                      <p:to>
                                        <p:strVal val="visible"/>
                                      </p:to>
                                    </p:set>
                                    <p:animEffect transition="in" filter="barn(inVertical)">
                                      <p:cBhvr>
                                        <p:cTn id="18" dur="500"/>
                                        <p:tgtEl>
                                          <p:spTgt spid="15"/>
                                        </p:tgtEl>
                                      </p:cBhvr>
                                    </p:animEffect>
                                  </p:childTnLst>
                                </p:cTn>
                              </p:par>
                            </p:childTnLst>
                          </p:cTn>
                        </p:par>
                      </p:childTnLst>
                    </p:cTn>
                  </p:par>
                  <p:par>
                    <p:cTn id="19" fill="hold">
                      <p:stCondLst>
                        <p:cond delay="indefinite"/>
                      </p:stCondLst>
                      <p:childTnLst>
                        <p:par>
                          <p:cTn id="20" fill="hold">
                            <p:stCondLst>
                              <p:cond delay="0"/>
                            </p:stCondLst>
                            <p:childTnLst>
                              <p:par>
                                <p:cTn id="21" presetID="16" presetClass="entr" presetSubtype="21" fill="hold" nodeType="clickEffect">
                                  <p:stCondLst>
                                    <p:cond delay="0"/>
                                  </p:stCondLst>
                                  <p:childTnLst>
                                    <p:set>
                                      <p:cBhvr>
                                        <p:cTn id="22" dur="1" fill="hold">
                                          <p:stCondLst>
                                            <p:cond delay="0"/>
                                          </p:stCondLst>
                                        </p:cTn>
                                        <p:tgtEl>
                                          <p:spTgt spid="16"/>
                                        </p:tgtEl>
                                        <p:attrNameLst>
                                          <p:attrName>style.visibility</p:attrName>
                                        </p:attrNameLst>
                                      </p:cBhvr>
                                      <p:to>
                                        <p:strVal val="visible"/>
                                      </p:to>
                                    </p:set>
                                    <p:animEffect transition="in" filter="barn(inVertical)">
                                      <p:cBhvr>
                                        <p:cTn id="23"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P spid="15"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333361" y="195004"/>
            <a:ext cx="7499176" cy="641124"/>
          </a:xfrm>
        </p:spPr>
        <p:txBody>
          <a:bodyPr>
            <a:normAutofit/>
          </a:bodyPr>
          <a:lstStyle/>
          <a:p>
            <a:pPr algn="l"/>
            <a:r>
              <a:rPr lang="ja-JP" altLang="en-US" sz="3200" dirty="0">
                <a:latin typeface="+mn-lt"/>
                <a:ea typeface="+mj-ea"/>
              </a:rPr>
              <a:t>即時報告フラグ</a:t>
            </a:r>
            <a:r>
              <a:rPr lang="en-US" altLang="ja-JP" sz="3200" dirty="0">
                <a:latin typeface="+mn-lt"/>
                <a:ea typeface="+mj-ea"/>
              </a:rPr>
              <a:t>[</a:t>
            </a:r>
            <a:r>
              <a:rPr lang="ja-JP" altLang="en-US" sz="3200" dirty="0">
                <a:latin typeface="+mn-lt"/>
                <a:ea typeface="+mj-ea"/>
              </a:rPr>
              <a:t>市販後</a:t>
            </a:r>
            <a:r>
              <a:rPr lang="en-US" altLang="ja-JP" sz="3200" dirty="0">
                <a:latin typeface="+mn-lt"/>
                <a:ea typeface="+mj-ea"/>
              </a:rPr>
              <a:t>] (J2.3)</a:t>
            </a:r>
            <a:r>
              <a:rPr lang="ja-JP" altLang="en-US" sz="3200" dirty="0">
                <a:latin typeface="+mn-lt"/>
                <a:ea typeface="+mj-ea"/>
              </a:rPr>
              <a:t>　</a:t>
            </a:r>
            <a:endParaRPr kumimoji="1" lang="ja-JP" altLang="en-US" sz="3200" dirty="0">
              <a:latin typeface="+mn-lt"/>
              <a:ea typeface="+mj-ea"/>
            </a:endParaRPr>
          </a:p>
        </p:txBody>
      </p:sp>
      <p:graphicFrame>
        <p:nvGraphicFramePr>
          <p:cNvPr id="8" name="表 7"/>
          <p:cNvGraphicFramePr>
            <a:graphicFrameLocks noGrp="1"/>
          </p:cNvGraphicFramePr>
          <p:nvPr/>
        </p:nvGraphicFramePr>
        <p:xfrm>
          <a:off x="179512" y="3140968"/>
          <a:ext cx="8640960" cy="2834640"/>
        </p:xfrm>
        <a:graphic>
          <a:graphicData uri="http://schemas.openxmlformats.org/drawingml/2006/table">
            <a:tbl>
              <a:tblPr firstRow="1" bandRow="1">
                <a:tableStyleId>{8A107856-5554-42FB-B03E-39F5DBC370BA}</a:tableStyleId>
              </a:tblPr>
              <a:tblGrid>
                <a:gridCol w="720080">
                  <a:extLst>
                    <a:ext uri="{9D8B030D-6E8A-4147-A177-3AD203B41FA5}">
                      <a16:colId xmlns:a16="http://schemas.microsoft.com/office/drawing/2014/main" val="20000"/>
                    </a:ext>
                  </a:extLst>
                </a:gridCol>
                <a:gridCol w="3888432">
                  <a:extLst>
                    <a:ext uri="{9D8B030D-6E8A-4147-A177-3AD203B41FA5}">
                      <a16:colId xmlns:a16="http://schemas.microsoft.com/office/drawing/2014/main" val="20001"/>
                    </a:ext>
                  </a:extLst>
                </a:gridCol>
                <a:gridCol w="4032448">
                  <a:extLst>
                    <a:ext uri="{9D8B030D-6E8A-4147-A177-3AD203B41FA5}">
                      <a16:colId xmlns:a16="http://schemas.microsoft.com/office/drawing/2014/main" val="20002"/>
                    </a:ext>
                  </a:extLst>
                </a:gridCol>
              </a:tblGrid>
              <a:tr h="1224136">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altLang="ja-JP" sz="1800" dirty="0"/>
                        <a:t>E2B</a:t>
                      </a:r>
                    </a:p>
                    <a:p>
                      <a:pPr marL="0" marR="0" indent="0" algn="ctr" defTabSz="914400" rtl="0" eaLnBrk="1" fontAlgn="auto" latinLnBrk="0" hangingPunct="1">
                        <a:lnSpc>
                          <a:spcPct val="100000"/>
                        </a:lnSpc>
                        <a:spcBef>
                          <a:spcPts val="0"/>
                        </a:spcBef>
                        <a:spcAft>
                          <a:spcPts val="0"/>
                        </a:spcAft>
                        <a:buClrTx/>
                        <a:buSzTx/>
                        <a:buFontTx/>
                        <a:buNone/>
                        <a:tabLst/>
                        <a:defRPr/>
                      </a:pPr>
                      <a:r>
                        <a:rPr lang="en-US" altLang="ja-JP" sz="1800" dirty="0"/>
                        <a:t>(R3)</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ja-JP" altLang="en-US" sz="1800" dirty="0">
                          <a:latin typeface="+mj-lt"/>
                          <a:ea typeface="+mn-ea"/>
                        </a:rPr>
                        <a:t>・国内副作用症例</a:t>
                      </a:r>
                      <a:r>
                        <a:rPr lang="en-US" altLang="ja-JP" sz="1800" dirty="0">
                          <a:latin typeface="+mj-lt"/>
                          <a:ea typeface="+mn-ea"/>
                        </a:rPr>
                        <a:t>/</a:t>
                      </a:r>
                      <a:r>
                        <a:rPr lang="ja-JP" altLang="en-US" sz="1800" dirty="0">
                          <a:latin typeface="+mj-lt"/>
                          <a:ea typeface="+mn-ea"/>
                        </a:rPr>
                        <a:t>未知</a:t>
                      </a:r>
                      <a:r>
                        <a:rPr lang="en-US" altLang="ja-JP" sz="1800" dirty="0">
                          <a:latin typeface="+mj-lt"/>
                          <a:ea typeface="+mn-ea"/>
                        </a:rPr>
                        <a:t>/</a:t>
                      </a:r>
                      <a:r>
                        <a:rPr lang="ja-JP" altLang="en-US" sz="1800" dirty="0">
                          <a:latin typeface="+mj-lt"/>
                          <a:ea typeface="+mn-ea"/>
                        </a:rPr>
                        <a:t>死亡</a:t>
                      </a:r>
                      <a:endParaRPr lang="en-US" altLang="ja-JP" sz="1800" dirty="0">
                        <a:latin typeface="+mj-lt"/>
                        <a:ea typeface="+mn-ea"/>
                      </a:endParaRPr>
                    </a:p>
                    <a:p>
                      <a:pPr>
                        <a:buNone/>
                      </a:pPr>
                      <a:r>
                        <a:rPr lang="ja-JP" altLang="en-US" sz="1800" dirty="0">
                          <a:latin typeface="+mj-lt"/>
                          <a:ea typeface="+mn-ea"/>
                        </a:rPr>
                        <a:t>・重篤</a:t>
                      </a:r>
                      <a:r>
                        <a:rPr lang="en-US" altLang="ja-JP" sz="1800" dirty="0">
                          <a:latin typeface="+mj-lt"/>
                          <a:ea typeface="+mn-ea"/>
                        </a:rPr>
                        <a:t>/</a:t>
                      </a:r>
                      <a:r>
                        <a:rPr kumimoji="1" lang="ja-JP" altLang="en-US" sz="1800" dirty="0">
                          <a:latin typeface="+mj-lt"/>
                          <a:ea typeface="+mn-ea"/>
                        </a:rPr>
                        <a:t>感染症症例</a:t>
                      </a:r>
                      <a:endParaRPr kumimoji="1" lang="en-US" altLang="ja-JP" sz="1800" dirty="0">
                        <a:latin typeface="+mj-lt"/>
                        <a:ea typeface="+mn-ea"/>
                      </a:endParaRPr>
                    </a:p>
                    <a:p>
                      <a:pPr marL="0" marR="0" indent="0" algn="l" defTabSz="914400" rtl="0" eaLnBrk="1" fontAlgn="auto" latinLnBrk="0" hangingPunct="1">
                        <a:lnSpc>
                          <a:spcPct val="100000"/>
                        </a:lnSpc>
                        <a:spcBef>
                          <a:spcPts val="0"/>
                        </a:spcBef>
                        <a:spcAft>
                          <a:spcPts val="0"/>
                        </a:spcAft>
                        <a:buClrTx/>
                        <a:buSzTx/>
                        <a:buFontTx/>
                        <a:buNone/>
                        <a:tabLst/>
                        <a:defRPr/>
                      </a:pPr>
                      <a:r>
                        <a:rPr lang="ja-JP" altLang="en-US" sz="1800" dirty="0">
                          <a:latin typeface="+mj-lt"/>
                          <a:ea typeface="+mn-ea"/>
                        </a:rPr>
                        <a:t>・国内感染症症例</a:t>
                      </a:r>
                      <a:r>
                        <a:rPr lang="en-US" altLang="ja-JP" sz="1800" dirty="0">
                          <a:latin typeface="+mj-lt"/>
                          <a:ea typeface="+mn-ea"/>
                        </a:rPr>
                        <a:t>/</a:t>
                      </a:r>
                      <a:r>
                        <a:rPr lang="ja-JP" altLang="en-US" sz="1800" dirty="0">
                          <a:latin typeface="+mj-lt"/>
                          <a:ea typeface="+mn-ea"/>
                        </a:rPr>
                        <a:t>未知</a:t>
                      </a:r>
                      <a:r>
                        <a:rPr lang="en-US" altLang="ja-JP" sz="1800" dirty="0">
                          <a:latin typeface="+mj-lt"/>
                          <a:ea typeface="+mn-ea"/>
                        </a:rPr>
                        <a:t>/</a:t>
                      </a:r>
                      <a:r>
                        <a:rPr lang="ja-JP" altLang="en-US" sz="1800" dirty="0">
                          <a:latin typeface="+mj-lt"/>
                          <a:ea typeface="+mn-ea"/>
                        </a:rPr>
                        <a:t>非重篤</a:t>
                      </a:r>
                      <a:endParaRPr lang="en-US" altLang="ja-JP" sz="1800" dirty="0">
                        <a:latin typeface="+mj-lt"/>
                        <a:ea typeface="+mn-ea"/>
                      </a:endParaRPr>
                    </a:p>
                    <a:p>
                      <a:pPr marL="0" marR="0" indent="0" algn="l" defTabSz="914400" rtl="0" eaLnBrk="1" fontAlgn="auto" latinLnBrk="0" hangingPunct="1">
                        <a:lnSpc>
                          <a:spcPct val="100000"/>
                        </a:lnSpc>
                        <a:spcBef>
                          <a:spcPts val="0"/>
                        </a:spcBef>
                        <a:spcAft>
                          <a:spcPts val="0"/>
                        </a:spcAft>
                        <a:buClrTx/>
                        <a:buSzTx/>
                        <a:buFontTx/>
                        <a:buNone/>
                        <a:tabLst/>
                        <a:defRPr/>
                      </a:pPr>
                      <a:r>
                        <a:rPr lang="ja-JP" altLang="en-US" sz="1800" dirty="0">
                          <a:latin typeface="+mj-lt"/>
                          <a:ea typeface="+mn-ea"/>
                        </a:rPr>
                        <a:t>・</a:t>
                      </a:r>
                      <a:r>
                        <a:rPr kumimoji="1" lang="ja-JP" altLang="en-US" sz="1800" dirty="0">
                          <a:latin typeface="+mj-lt"/>
                          <a:ea typeface="+mn-ea"/>
                        </a:rPr>
                        <a:t>外国措置報告</a:t>
                      </a:r>
                    </a:p>
                  </a:txBody>
                  <a:tcPr>
                    <a:lnL w="12700" cap="flat" cmpd="sng" algn="ctr">
                      <a:solidFill>
                        <a:schemeClr val="tx1"/>
                      </a:solid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tc>
                  <a:txBody>
                    <a:bodyPr/>
                    <a:lstStyle/>
                    <a:p>
                      <a:pPr>
                        <a:buNone/>
                      </a:pPr>
                      <a:r>
                        <a:rPr kumimoji="1" lang="ja-JP" altLang="en-US" sz="1800" dirty="0">
                          <a:latin typeface="+mj-lt"/>
                        </a:rPr>
                        <a:t>・</a:t>
                      </a:r>
                      <a:r>
                        <a:rPr kumimoji="1" lang="ja-JP" altLang="en-US" sz="1800" dirty="0">
                          <a:latin typeface="+mj-lt"/>
                          <a:ea typeface="ＭＳ Ｐゴシック" pitchFamily="50" charset="-128"/>
                        </a:rPr>
                        <a:t>持参 </a:t>
                      </a:r>
                      <a:r>
                        <a:rPr kumimoji="1" lang="en-US" altLang="ja-JP" sz="1800" dirty="0">
                          <a:latin typeface="+mj-lt"/>
                        </a:rPr>
                        <a:t>or</a:t>
                      </a:r>
                      <a:r>
                        <a:rPr kumimoji="1" lang="en-US" altLang="ja-JP" sz="1800" baseline="0" dirty="0">
                          <a:latin typeface="+mj-lt"/>
                        </a:rPr>
                        <a:t> FAX</a:t>
                      </a:r>
                      <a:r>
                        <a:rPr kumimoji="1" lang="ja-JP" altLang="en-US" sz="1800" baseline="0" dirty="0">
                          <a:latin typeface="+mj-lt"/>
                          <a:ea typeface="ＭＳ Ｐゴシック" pitchFamily="50" charset="-128"/>
                        </a:rPr>
                        <a:t>により報告</a:t>
                      </a:r>
                      <a:endParaRPr kumimoji="1" lang="en-US" altLang="ja-JP" sz="1800" baseline="0" dirty="0">
                        <a:latin typeface="+mj-lt"/>
                        <a:ea typeface="ＭＳ Ｐゴシック" pitchFamily="50" charset="-128"/>
                      </a:endParaRPr>
                    </a:p>
                    <a:p>
                      <a:pPr>
                        <a:buNone/>
                      </a:pPr>
                      <a:r>
                        <a:rPr kumimoji="1" lang="ja-JP" altLang="en-US" sz="1800" baseline="0" dirty="0">
                          <a:latin typeface="+mj-lt"/>
                          <a:ea typeface="ＭＳ Ｐゴシック" pitchFamily="50" charset="-128"/>
                        </a:rPr>
                        <a:t>　　　　　　　＋</a:t>
                      </a:r>
                      <a:endParaRPr kumimoji="1" lang="en-US" altLang="ja-JP" sz="1800" baseline="0" dirty="0">
                        <a:latin typeface="+mj-lt"/>
                        <a:ea typeface="ＭＳ Ｐゴシック" pitchFamily="50" charset="-128"/>
                      </a:endParaRPr>
                    </a:p>
                    <a:p>
                      <a:pPr>
                        <a:buNone/>
                      </a:pPr>
                      <a:r>
                        <a:rPr kumimoji="1" lang="ja-JP" altLang="en-US" sz="1800" baseline="0" dirty="0">
                          <a:latin typeface="+mj-lt"/>
                          <a:ea typeface="ＭＳ Ｐゴシック" pitchFamily="50" charset="-128"/>
                        </a:rPr>
                        <a:t>・報告期限内に</a:t>
                      </a:r>
                      <a:endParaRPr kumimoji="1" lang="en-US" altLang="ja-JP" sz="1800" baseline="0" dirty="0">
                        <a:latin typeface="+mj-lt"/>
                        <a:ea typeface="ＭＳ Ｐゴシック" pitchFamily="50" charset="-128"/>
                      </a:endParaRPr>
                    </a:p>
                    <a:p>
                      <a:pPr>
                        <a:buNone/>
                      </a:pPr>
                      <a:r>
                        <a:rPr kumimoji="1" lang="ja-JP" altLang="en-US" sz="1800" baseline="0" dirty="0">
                          <a:latin typeface="+mj-lt"/>
                          <a:ea typeface="ＭＳ Ｐゴシック" pitchFamily="50" charset="-128"/>
                        </a:rPr>
                        <a:t>　別途未完了報告 </a:t>
                      </a:r>
                      <a:r>
                        <a:rPr kumimoji="1" lang="en-US" altLang="ja-JP" sz="1800" baseline="0" dirty="0">
                          <a:latin typeface="+mj-lt"/>
                          <a:ea typeface="ＭＳ Ｐゴシック" pitchFamily="50" charset="-128"/>
                        </a:rPr>
                        <a:t>or </a:t>
                      </a:r>
                      <a:r>
                        <a:rPr kumimoji="1" lang="ja-JP" altLang="en-US" sz="1800" baseline="0" dirty="0">
                          <a:latin typeface="+mj-lt"/>
                          <a:ea typeface="ＭＳ Ｐゴシック" pitchFamily="50" charset="-128"/>
                        </a:rPr>
                        <a:t>完了報告</a:t>
                      </a:r>
                      <a:endParaRPr kumimoji="1" lang="en-US" altLang="ja-JP" sz="1800" baseline="0" dirty="0">
                        <a:latin typeface="+mj-lt"/>
                        <a:ea typeface="ＭＳ Ｐゴシック" pitchFamily="50" charset="-128"/>
                      </a:endParaRPr>
                    </a:p>
                    <a:p>
                      <a:pPr>
                        <a:buNone/>
                      </a:pPr>
                      <a:endParaRPr kumimoji="1" lang="en-US" altLang="ja-JP" sz="1800" baseline="0" dirty="0">
                        <a:latin typeface="+mj-lt"/>
                        <a:ea typeface="ＭＳ Ｐゴシック" pitchFamily="50" charset="-128"/>
                      </a:endParaRPr>
                    </a:p>
                    <a:p>
                      <a:pPr>
                        <a:buNone/>
                      </a:pPr>
                      <a:r>
                        <a:rPr kumimoji="1" lang="ja-JP" altLang="en-US" sz="1800" u="sng" baseline="0" dirty="0">
                          <a:solidFill>
                            <a:schemeClr val="tx2"/>
                          </a:solidFill>
                          <a:latin typeface="+mj-lt"/>
                          <a:ea typeface="ＭＳ Ｐゴシック" pitchFamily="50" charset="-128"/>
                        </a:rPr>
                        <a:t>・通常の</a:t>
                      </a:r>
                      <a:r>
                        <a:rPr kumimoji="1" lang="en-US" altLang="ja-JP" sz="1800" u="sng" baseline="0" dirty="0">
                          <a:solidFill>
                            <a:schemeClr val="tx2"/>
                          </a:solidFill>
                          <a:latin typeface="+mj-lt"/>
                          <a:ea typeface="ＭＳ Ｐゴシック" pitchFamily="50" charset="-128"/>
                        </a:rPr>
                        <a:t>xml</a:t>
                      </a:r>
                      <a:r>
                        <a:rPr kumimoji="1" lang="ja-JP" altLang="en-US" sz="1800" u="sng" baseline="0" dirty="0">
                          <a:solidFill>
                            <a:schemeClr val="tx2"/>
                          </a:solidFill>
                          <a:latin typeface="+mj-lt"/>
                          <a:ea typeface="ＭＳ Ｐゴシック" pitchFamily="50" charset="-128"/>
                        </a:rPr>
                        <a:t>ファイルによる報告にて　</a:t>
                      </a:r>
                      <a:endParaRPr kumimoji="1" lang="en-US" altLang="ja-JP" sz="1800" u="sng" baseline="0" dirty="0">
                        <a:solidFill>
                          <a:schemeClr val="tx2"/>
                        </a:solidFill>
                        <a:latin typeface="+mj-lt"/>
                        <a:ea typeface="ＭＳ Ｐゴシック" pitchFamily="50" charset="-128"/>
                      </a:endParaRPr>
                    </a:p>
                    <a:p>
                      <a:pPr>
                        <a:buNone/>
                      </a:pPr>
                      <a:r>
                        <a:rPr kumimoji="1" lang="ja-JP" altLang="en-US" sz="1800" u="none" baseline="0" dirty="0">
                          <a:solidFill>
                            <a:schemeClr val="tx2"/>
                          </a:solidFill>
                          <a:latin typeface="+mj-lt"/>
                          <a:ea typeface="ＭＳ Ｐゴシック" pitchFamily="50" charset="-128"/>
                        </a:rPr>
                        <a:t>　</a:t>
                      </a:r>
                      <a:r>
                        <a:rPr kumimoji="1" lang="ja-JP" altLang="en-US" sz="1800" u="sng" baseline="0" dirty="0">
                          <a:solidFill>
                            <a:schemeClr val="tx2"/>
                          </a:solidFill>
                          <a:latin typeface="+mj-lt"/>
                          <a:ea typeface="ＭＳ Ｐゴシック" pitchFamily="50" charset="-128"/>
                        </a:rPr>
                        <a:t>速やかに報告できる場合</a:t>
                      </a:r>
                      <a:endParaRPr kumimoji="1" lang="en-US" altLang="ja-JP" sz="1800" u="sng" baseline="0" dirty="0">
                        <a:solidFill>
                          <a:schemeClr val="tx2"/>
                        </a:solidFill>
                        <a:latin typeface="+mj-lt"/>
                        <a:ea typeface="ＭＳ Ｐゴシック" pitchFamily="50" charset="-128"/>
                      </a:endParaRPr>
                    </a:p>
                    <a:p>
                      <a:pPr>
                        <a:buNone/>
                      </a:pPr>
                      <a:r>
                        <a:rPr kumimoji="1" lang="ja-JP" altLang="en-US" sz="1800" u="none" baseline="0" dirty="0">
                          <a:solidFill>
                            <a:schemeClr val="tx2"/>
                          </a:solidFill>
                          <a:latin typeface="+mj-lt"/>
                          <a:ea typeface="ＭＳ Ｐゴシック" pitchFamily="50" charset="-128"/>
                        </a:rPr>
                        <a:t>　</a:t>
                      </a:r>
                      <a:r>
                        <a:rPr kumimoji="1" lang="en-US" altLang="ja-JP" sz="1800" u="sng" baseline="0" dirty="0">
                          <a:solidFill>
                            <a:schemeClr val="tx2"/>
                          </a:solidFill>
                          <a:latin typeface="+mj-lt"/>
                          <a:ea typeface="ＭＳ Ｐゴシック" pitchFamily="50" charset="-128"/>
                        </a:rPr>
                        <a:t>J2.3=</a:t>
                      </a:r>
                      <a:r>
                        <a:rPr kumimoji="1" lang="ja-JP" altLang="en-US" sz="1800" u="sng" baseline="0" dirty="0">
                          <a:solidFill>
                            <a:schemeClr val="tx2"/>
                          </a:solidFill>
                          <a:latin typeface="+mj-lt"/>
                          <a:ea typeface="ＭＳ Ｐゴシック" pitchFamily="50" charset="-128"/>
                        </a:rPr>
                        <a:t>「</a:t>
                      </a:r>
                      <a:r>
                        <a:rPr kumimoji="1" lang="en-US" altLang="zh-TW" sz="1800" u="sng" baseline="0" dirty="0">
                          <a:solidFill>
                            <a:schemeClr val="tx2"/>
                          </a:solidFill>
                          <a:latin typeface="+mj-lt"/>
                          <a:ea typeface="ＭＳ Ｐゴシック" pitchFamily="50" charset="-128"/>
                        </a:rPr>
                        <a:t>1</a:t>
                      </a:r>
                      <a:r>
                        <a:rPr kumimoji="1" lang="ja-JP" altLang="en-US" sz="1800" u="sng" baseline="0" dirty="0">
                          <a:solidFill>
                            <a:schemeClr val="tx2"/>
                          </a:solidFill>
                          <a:latin typeface="+mj-lt"/>
                          <a:ea typeface="ＭＳ Ｐゴシック" pitchFamily="50" charset="-128"/>
                        </a:rPr>
                        <a:t>」（</a:t>
                      </a:r>
                      <a:r>
                        <a:rPr kumimoji="1" lang="en-US" altLang="ja-JP" sz="1800" u="sng" baseline="0" dirty="0">
                          <a:solidFill>
                            <a:schemeClr val="tx2"/>
                          </a:solidFill>
                          <a:latin typeface="+mj-lt"/>
                          <a:ea typeface="ＭＳ Ｐゴシック" pitchFamily="50" charset="-128"/>
                        </a:rPr>
                        <a:t>=</a:t>
                      </a:r>
                      <a:r>
                        <a:rPr kumimoji="1" lang="zh-TW" altLang="en-US" sz="1800" u="sng" baseline="0" dirty="0">
                          <a:solidFill>
                            <a:schemeClr val="tx2"/>
                          </a:solidFill>
                          <a:latin typeface="+mj-lt"/>
                          <a:ea typeface="ＭＳ Ｐゴシック" pitchFamily="50" charset="-128"/>
                        </a:rPr>
                        <a:t>即時報告</a:t>
                      </a:r>
                      <a:r>
                        <a:rPr kumimoji="1" lang="ja-JP" altLang="en-US" sz="1800" u="sng" baseline="0" dirty="0">
                          <a:solidFill>
                            <a:schemeClr val="tx2"/>
                          </a:solidFill>
                          <a:latin typeface="+mj-lt"/>
                          <a:ea typeface="ＭＳ Ｐゴシック" pitchFamily="50" charset="-128"/>
                        </a:rPr>
                        <a:t>）として報告　</a:t>
                      </a:r>
                      <a:endParaRPr kumimoji="1" lang="en-US" altLang="ja-JP" sz="1800" u="sng" baseline="0" dirty="0">
                        <a:solidFill>
                          <a:schemeClr val="tx2"/>
                        </a:solidFill>
                        <a:latin typeface="+mj-lt"/>
                        <a:ea typeface="ＭＳ Ｐゴシック" pitchFamily="50" charset="-128"/>
                      </a:endParaRPr>
                    </a:p>
                    <a:p>
                      <a:pPr>
                        <a:buNone/>
                      </a:pPr>
                      <a:r>
                        <a:rPr kumimoji="1" lang="ja-JP" altLang="en-US" sz="1800" u="none" baseline="0" dirty="0">
                          <a:solidFill>
                            <a:schemeClr val="tx2"/>
                          </a:solidFill>
                          <a:latin typeface="+mj-lt"/>
                          <a:ea typeface="ＭＳ Ｐゴシック" pitchFamily="50" charset="-128"/>
                        </a:rPr>
                        <a:t>　</a:t>
                      </a:r>
                      <a:r>
                        <a:rPr kumimoji="1" lang="ja-JP" altLang="en-US" sz="1800" u="sng" baseline="0" dirty="0">
                          <a:solidFill>
                            <a:schemeClr val="tx2"/>
                          </a:solidFill>
                          <a:latin typeface="+mj-lt"/>
                          <a:ea typeface="ＭＳ Ｐゴシック" pitchFamily="50" charset="-128"/>
                        </a:rPr>
                        <a:t>することで、</a:t>
                      </a:r>
                      <a:r>
                        <a:rPr kumimoji="1" lang="en-US" altLang="ja-JP" sz="1800" u="sng" baseline="0" dirty="0">
                          <a:solidFill>
                            <a:schemeClr val="tx2"/>
                          </a:solidFill>
                          <a:latin typeface="+mj-lt"/>
                          <a:ea typeface="ＭＳ Ｐゴシック" pitchFamily="50" charset="-128"/>
                        </a:rPr>
                        <a:t>FAX</a:t>
                      </a:r>
                      <a:r>
                        <a:rPr kumimoji="1" lang="ja-JP" altLang="en-US" sz="1800" u="sng" baseline="0" dirty="0">
                          <a:solidFill>
                            <a:schemeClr val="tx2"/>
                          </a:solidFill>
                          <a:latin typeface="+mj-lt"/>
                          <a:ea typeface="ＭＳ Ｐゴシック" pitchFamily="50" charset="-128"/>
                        </a:rPr>
                        <a:t>等報告と第一報</a:t>
                      </a:r>
                      <a:endParaRPr kumimoji="1" lang="en-US" altLang="ja-JP" sz="1800" u="sng" baseline="0" dirty="0">
                        <a:solidFill>
                          <a:schemeClr val="tx2"/>
                        </a:solidFill>
                        <a:latin typeface="+mj-lt"/>
                        <a:ea typeface="ＭＳ Ｐゴシック" pitchFamily="50" charset="-128"/>
                      </a:endParaRPr>
                    </a:p>
                    <a:p>
                      <a:pPr>
                        <a:buNone/>
                      </a:pPr>
                      <a:r>
                        <a:rPr kumimoji="1" lang="ja-JP" altLang="en-US" sz="1800" u="none" baseline="0" dirty="0">
                          <a:solidFill>
                            <a:schemeClr val="tx2"/>
                          </a:solidFill>
                          <a:latin typeface="+mj-lt"/>
                          <a:ea typeface="ＭＳ Ｐゴシック" pitchFamily="50" charset="-128"/>
                        </a:rPr>
                        <a:t>　</a:t>
                      </a:r>
                      <a:r>
                        <a:rPr kumimoji="1" lang="ja-JP" altLang="en-US" sz="1800" u="sng" baseline="0" dirty="0">
                          <a:solidFill>
                            <a:schemeClr val="tx2"/>
                          </a:solidFill>
                          <a:latin typeface="+mj-lt"/>
                          <a:ea typeface="ＭＳ Ｐゴシック" pitchFamily="50" charset="-128"/>
                        </a:rPr>
                        <a:t>報告を行ったこととなる。</a:t>
                      </a:r>
                      <a:endParaRPr kumimoji="1" lang="ja-JP" altLang="en-US" sz="1800" u="sng" dirty="0">
                        <a:solidFill>
                          <a:schemeClr val="tx2"/>
                        </a:solidFill>
                        <a:latin typeface="+mj-lt"/>
                        <a:ea typeface="ＭＳ Ｐゴシック" pitchFamily="50" charset="-128"/>
                      </a:endParaRPr>
                    </a:p>
                  </a:txBody>
                  <a:tcPr>
                    <a:lnL w="12700" cmpd="sng">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extLst>
                  <a:ext uri="{0D108BD9-81ED-4DB2-BD59-A6C34878D82A}">
                    <a16:rowId xmlns:a16="http://schemas.microsoft.com/office/drawing/2014/main" val="10000"/>
                  </a:ext>
                </a:extLst>
              </a:tr>
            </a:tbl>
          </a:graphicData>
        </a:graphic>
      </p:graphicFrame>
      <p:sp>
        <p:nvSpPr>
          <p:cNvPr id="12" name="左中かっこ 11"/>
          <p:cNvSpPr/>
          <p:nvPr/>
        </p:nvSpPr>
        <p:spPr>
          <a:xfrm>
            <a:off x="4660488" y="3193026"/>
            <a:ext cx="216024" cy="1224136"/>
          </a:xfrm>
          <a:prstGeom prst="leftBrace">
            <a:avLst/>
          </a:prstGeom>
          <a:ln w="28575">
            <a:solidFill>
              <a:schemeClr val="tx2"/>
            </a:solidFill>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1" lang="ja-JP" altLang="en-US" sz="1800" b="0" i="0" u="none" strike="noStrike" kern="1200" cap="none" spc="0" normalizeH="0" baseline="0" noProof="0">
              <a:ln>
                <a:noFill/>
              </a:ln>
              <a:solidFill>
                <a:prstClr val="black"/>
              </a:solidFill>
              <a:effectLst/>
              <a:uLnTx/>
              <a:uFillTx/>
              <a:latin typeface="Calibri"/>
              <a:ea typeface="ＭＳ Ｐゴシック" panose="020B0600070205080204" pitchFamily="50" charset="-128"/>
              <a:cs typeface="+mn-cs"/>
            </a:endParaRPr>
          </a:p>
        </p:txBody>
      </p:sp>
      <p:sp>
        <p:nvSpPr>
          <p:cNvPr id="13" name="左中かっこ 12"/>
          <p:cNvSpPr/>
          <p:nvPr/>
        </p:nvSpPr>
        <p:spPr>
          <a:xfrm>
            <a:off x="4660488" y="4498717"/>
            <a:ext cx="216024" cy="1512168"/>
          </a:xfrm>
          <a:prstGeom prst="leftBrace">
            <a:avLst/>
          </a:prstGeom>
          <a:ln w="28575">
            <a:solidFill>
              <a:schemeClr val="tx2"/>
            </a:solidFill>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1" lang="ja-JP" altLang="en-US" sz="1800" b="0" i="0" u="none" strike="noStrike" kern="1200" cap="none" spc="0" normalizeH="0" baseline="0" noProof="0">
              <a:ln>
                <a:noFill/>
              </a:ln>
              <a:solidFill>
                <a:prstClr val="black"/>
              </a:solidFill>
              <a:effectLst/>
              <a:uLnTx/>
              <a:uFillTx/>
              <a:latin typeface="Calibri"/>
              <a:ea typeface="ＭＳ Ｐゴシック" panose="020B0600070205080204" pitchFamily="50" charset="-128"/>
              <a:cs typeface="+mn-cs"/>
            </a:endParaRPr>
          </a:p>
        </p:txBody>
      </p:sp>
      <p:sp>
        <p:nvSpPr>
          <p:cNvPr id="14" name="下矢印 13"/>
          <p:cNvSpPr/>
          <p:nvPr/>
        </p:nvSpPr>
        <p:spPr>
          <a:xfrm>
            <a:off x="3887924" y="2496080"/>
            <a:ext cx="1224136" cy="504056"/>
          </a:xfrm>
          <a:prstGeom prst="downArrow">
            <a:avLst/>
          </a:prstGeom>
          <a:gradFill flip="none" rotWithShape="1">
            <a:gsLst>
              <a:gs pos="0">
                <a:schemeClr val="accent1">
                  <a:lumMod val="40000"/>
                  <a:lumOff val="60000"/>
                  <a:shade val="30000"/>
                  <a:satMod val="115000"/>
                </a:schemeClr>
              </a:gs>
              <a:gs pos="50000">
                <a:schemeClr val="accent1">
                  <a:lumMod val="40000"/>
                  <a:lumOff val="60000"/>
                  <a:shade val="67500"/>
                  <a:satMod val="115000"/>
                </a:schemeClr>
              </a:gs>
              <a:gs pos="100000">
                <a:schemeClr val="accent1">
                  <a:lumMod val="40000"/>
                  <a:lumOff val="60000"/>
                  <a:shade val="100000"/>
                  <a:satMod val="115000"/>
                </a:schemeClr>
              </a:gs>
            </a:gsLst>
            <a:lin ang="16200000" scaled="1"/>
            <a:tileRect/>
          </a:gradFill>
          <a:ln w="3810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a:ea typeface="ＭＳ Ｐゴシック" panose="020B0600070205080204" pitchFamily="50" charset="-128"/>
              <a:cs typeface="+mn-cs"/>
            </a:endParaRPr>
          </a:p>
        </p:txBody>
      </p:sp>
      <p:grpSp>
        <p:nvGrpSpPr>
          <p:cNvPr id="6" name="グループ化 5"/>
          <p:cNvGrpSpPr/>
          <p:nvPr/>
        </p:nvGrpSpPr>
        <p:grpSpPr>
          <a:xfrm>
            <a:off x="4865807" y="4458301"/>
            <a:ext cx="3896854" cy="1898049"/>
            <a:chOff x="4775200" y="4581128"/>
            <a:chExt cx="4025900" cy="1898049"/>
          </a:xfrm>
        </p:grpSpPr>
        <p:sp>
          <p:nvSpPr>
            <p:cNvPr id="4" name="角丸四角形 3"/>
            <p:cNvSpPr/>
            <p:nvPr/>
          </p:nvSpPr>
          <p:spPr>
            <a:xfrm>
              <a:off x="4775200" y="4581128"/>
              <a:ext cx="4025900" cy="1583698"/>
            </a:xfrm>
            <a:prstGeom prst="roundRect">
              <a:avLst>
                <a:gd name="adj" fmla="val 10252"/>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a:ea typeface="ＭＳ Ｐゴシック" panose="020B0600070205080204" pitchFamily="50" charset="-128"/>
                <a:cs typeface="+mn-cs"/>
              </a:endParaRPr>
            </a:p>
          </p:txBody>
        </p:sp>
        <p:sp>
          <p:nvSpPr>
            <p:cNvPr id="10" name="角丸四角形 9"/>
            <p:cNvSpPr/>
            <p:nvPr/>
          </p:nvSpPr>
          <p:spPr>
            <a:xfrm>
              <a:off x="5868144" y="6047129"/>
              <a:ext cx="1728192" cy="432048"/>
            </a:xfrm>
            <a:prstGeom prst="round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1" lang="en-US" altLang="ja-JP" sz="1800" b="0" i="0" u="none" strike="noStrike" kern="1200" cap="none" spc="0" normalizeH="0" baseline="0" noProof="0" dirty="0">
                  <a:ln>
                    <a:noFill/>
                  </a:ln>
                  <a:solidFill>
                    <a:prstClr val="white"/>
                  </a:solidFill>
                  <a:effectLst/>
                  <a:uLnTx/>
                  <a:uFillTx/>
                  <a:latin typeface="Calibri"/>
                  <a:ea typeface="ＭＳ Ｐゴシック" panose="020B0600070205080204" pitchFamily="50" charset="-128"/>
                  <a:cs typeface="+mn-cs"/>
                </a:rPr>
                <a:t>FAX</a:t>
              </a:r>
              <a:r>
                <a:rPr kumimoji="1" lang="ja-JP" altLang="en-US" sz="1800" b="1" i="0" u="none" strike="noStrike" kern="1200" cap="none" spc="0" normalizeH="0" baseline="0" noProof="0" dirty="0">
                  <a:ln>
                    <a:noFill/>
                  </a:ln>
                  <a:solidFill>
                    <a:prstClr val="white"/>
                  </a:solidFill>
                  <a:effectLst/>
                  <a:uLnTx/>
                  <a:uFillTx/>
                  <a:latin typeface="Calibri"/>
                  <a:ea typeface="ＭＳ Ｐゴシック" panose="020B0600070205080204" pitchFamily="50" charset="-128"/>
                  <a:cs typeface="+mn-cs"/>
                </a:rPr>
                <a:t>報告</a:t>
              </a:r>
              <a:r>
                <a:rPr kumimoji="1" lang="ja-JP" altLang="en-US" sz="1800" b="0" i="0" u="none" strike="noStrike" kern="1200" cap="none" spc="0" normalizeH="0" baseline="0" noProof="0" dirty="0">
                  <a:ln>
                    <a:noFill/>
                  </a:ln>
                  <a:solidFill>
                    <a:prstClr val="white"/>
                  </a:solidFill>
                  <a:effectLst/>
                  <a:uLnTx/>
                  <a:uFillTx/>
                  <a:latin typeface="Calibri"/>
                  <a:ea typeface="ＭＳ Ｐゴシック" panose="020B0600070205080204" pitchFamily="50" charset="-128"/>
                  <a:cs typeface="+mn-cs"/>
                </a:rPr>
                <a:t>不要</a:t>
              </a:r>
            </a:p>
          </p:txBody>
        </p:sp>
      </p:grpSp>
      <p:graphicFrame>
        <p:nvGraphicFramePr>
          <p:cNvPr id="5" name="表 4"/>
          <p:cNvGraphicFramePr>
            <a:graphicFrameLocks noGrp="1"/>
          </p:cNvGraphicFramePr>
          <p:nvPr/>
        </p:nvGraphicFramePr>
        <p:xfrm>
          <a:off x="179512" y="1096476"/>
          <a:ext cx="8640960" cy="1188720"/>
        </p:xfrm>
        <a:graphic>
          <a:graphicData uri="http://schemas.openxmlformats.org/drawingml/2006/table">
            <a:tbl>
              <a:tblPr firstRow="1" bandRow="1">
                <a:tableStyleId>{69CF1AB2-1976-4502-BF36-3FF5EA218861}</a:tableStyleId>
              </a:tblPr>
              <a:tblGrid>
                <a:gridCol w="720080">
                  <a:extLst>
                    <a:ext uri="{9D8B030D-6E8A-4147-A177-3AD203B41FA5}">
                      <a16:colId xmlns:a16="http://schemas.microsoft.com/office/drawing/2014/main" val="20000"/>
                    </a:ext>
                  </a:extLst>
                </a:gridCol>
                <a:gridCol w="3888432">
                  <a:extLst>
                    <a:ext uri="{9D8B030D-6E8A-4147-A177-3AD203B41FA5}">
                      <a16:colId xmlns:a16="http://schemas.microsoft.com/office/drawing/2014/main" val="20001"/>
                    </a:ext>
                  </a:extLst>
                </a:gridCol>
                <a:gridCol w="4032448">
                  <a:extLst>
                    <a:ext uri="{9D8B030D-6E8A-4147-A177-3AD203B41FA5}">
                      <a16:colId xmlns:a16="http://schemas.microsoft.com/office/drawing/2014/main" val="20002"/>
                    </a:ext>
                  </a:extLst>
                </a:gridCol>
              </a:tblGrid>
              <a:tr h="0">
                <a:tc>
                  <a:txBody>
                    <a:bodyPr/>
                    <a:lstStyle/>
                    <a:p>
                      <a:pPr algn="ctr"/>
                      <a:r>
                        <a:rPr kumimoji="1" lang="en-US" altLang="ja-JP" dirty="0">
                          <a:solidFill>
                            <a:schemeClr val="tx1"/>
                          </a:solidFill>
                        </a:rPr>
                        <a:t>E2B</a:t>
                      </a:r>
                    </a:p>
                    <a:p>
                      <a:pPr algn="ctr"/>
                      <a:r>
                        <a:rPr kumimoji="1" lang="en-US" altLang="ja-JP" dirty="0">
                          <a:solidFill>
                            <a:schemeClr val="tx1"/>
                          </a:solidFill>
                        </a:rPr>
                        <a:t>(R2)</a:t>
                      </a:r>
                      <a:endParaRPr kumimoji="1" lang="ja-JP" altLang="en-US"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40000"/>
                        <a:lumOff val="60000"/>
                      </a:schemeClr>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ja-JP" altLang="en-US" sz="1800" dirty="0">
                          <a:latin typeface="+mn-lt"/>
                          <a:ea typeface="+mn-ea"/>
                        </a:rPr>
                        <a:t>・国内副作用症例</a:t>
                      </a:r>
                      <a:r>
                        <a:rPr lang="en-US" altLang="ja-JP" sz="1800" dirty="0">
                          <a:latin typeface="+mn-lt"/>
                          <a:ea typeface="+mn-ea"/>
                        </a:rPr>
                        <a:t>/</a:t>
                      </a:r>
                      <a:r>
                        <a:rPr lang="ja-JP" altLang="en-US" sz="1800" dirty="0">
                          <a:latin typeface="+mn-lt"/>
                          <a:ea typeface="+mn-ea"/>
                        </a:rPr>
                        <a:t>未知</a:t>
                      </a:r>
                      <a:r>
                        <a:rPr lang="en-US" altLang="ja-JP" sz="1800" dirty="0">
                          <a:latin typeface="+mn-lt"/>
                          <a:ea typeface="+mn-ea"/>
                        </a:rPr>
                        <a:t>/</a:t>
                      </a:r>
                      <a:r>
                        <a:rPr lang="ja-JP" altLang="en-US" sz="1800" dirty="0">
                          <a:latin typeface="+mn-lt"/>
                          <a:ea typeface="+mn-ea"/>
                        </a:rPr>
                        <a:t>死亡</a:t>
                      </a:r>
                      <a:endParaRPr lang="en-US" altLang="ja-JP" sz="1800" dirty="0">
                        <a:latin typeface="+mn-lt"/>
                        <a:ea typeface="+mn-ea"/>
                      </a:endParaRPr>
                    </a:p>
                    <a:p>
                      <a:pPr>
                        <a:buNone/>
                      </a:pPr>
                      <a:r>
                        <a:rPr lang="ja-JP" altLang="en-US" sz="1800" dirty="0">
                          <a:latin typeface="+mn-lt"/>
                          <a:ea typeface="+mn-ea"/>
                        </a:rPr>
                        <a:t>・重篤</a:t>
                      </a:r>
                      <a:r>
                        <a:rPr lang="en-US" altLang="ja-JP" sz="1800" dirty="0">
                          <a:latin typeface="+mn-lt"/>
                          <a:ea typeface="+mn-ea"/>
                        </a:rPr>
                        <a:t>/</a:t>
                      </a:r>
                      <a:r>
                        <a:rPr kumimoji="1" lang="ja-JP" altLang="en-US" sz="1800" dirty="0">
                          <a:latin typeface="+mn-lt"/>
                          <a:ea typeface="+mn-ea"/>
                        </a:rPr>
                        <a:t>感染症症例</a:t>
                      </a:r>
                      <a:endParaRPr kumimoji="1" lang="en-US" altLang="ja-JP" sz="1800" dirty="0">
                        <a:latin typeface="+mn-lt"/>
                        <a:ea typeface="+mn-ea"/>
                      </a:endParaRPr>
                    </a:p>
                    <a:p>
                      <a:pPr marL="0" marR="0" indent="0" algn="l" defTabSz="914400" rtl="0" eaLnBrk="1" fontAlgn="auto" latinLnBrk="0" hangingPunct="1">
                        <a:lnSpc>
                          <a:spcPct val="100000"/>
                        </a:lnSpc>
                        <a:spcBef>
                          <a:spcPts val="0"/>
                        </a:spcBef>
                        <a:spcAft>
                          <a:spcPts val="0"/>
                        </a:spcAft>
                        <a:buClrTx/>
                        <a:buSzTx/>
                        <a:buFontTx/>
                        <a:buNone/>
                        <a:tabLst/>
                        <a:defRPr/>
                      </a:pPr>
                      <a:r>
                        <a:rPr lang="ja-JP" altLang="en-US" sz="1800" dirty="0">
                          <a:latin typeface="+mn-lt"/>
                          <a:ea typeface="+mn-ea"/>
                        </a:rPr>
                        <a:t>・国内感染症症例</a:t>
                      </a:r>
                      <a:r>
                        <a:rPr lang="en-US" altLang="ja-JP" sz="1800" dirty="0">
                          <a:latin typeface="+mn-lt"/>
                          <a:ea typeface="+mn-ea"/>
                        </a:rPr>
                        <a:t>/</a:t>
                      </a:r>
                      <a:r>
                        <a:rPr lang="ja-JP" altLang="en-US" sz="1800" dirty="0">
                          <a:latin typeface="+mn-lt"/>
                          <a:ea typeface="+mn-ea"/>
                        </a:rPr>
                        <a:t>未知</a:t>
                      </a:r>
                      <a:r>
                        <a:rPr lang="en-US" altLang="ja-JP" sz="1800" dirty="0">
                          <a:latin typeface="+mn-lt"/>
                          <a:ea typeface="+mn-ea"/>
                        </a:rPr>
                        <a:t>/</a:t>
                      </a:r>
                      <a:r>
                        <a:rPr lang="ja-JP" altLang="en-US" sz="1800" dirty="0">
                          <a:latin typeface="+mn-lt"/>
                          <a:ea typeface="+mn-ea"/>
                        </a:rPr>
                        <a:t>非重篤</a:t>
                      </a:r>
                      <a:endParaRPr lang="en-US" altLang="ja-JP" sz="1800" dirty="0">
                        <a:latin typeface="+mn-lt"/>
                        <a:ea typeface="+mn-ea"/>
                      </a:endParaRPr>
                    </a:p>
                    <a:p>
                      <a:pPr marL="0" marR="0" indent="0" algn="l" defTabSz="914400" rtl="0" eaLnBrk="1" fontAlgn="auto" latinLnBrk="0" hangingPunct="1">
                        <a:lnSpc>
                          <a:spcPct val="100000"/>
                        </a:lnSpc>
                        <a:spcBef>
                          <a:spcPts val="0"/>
                        </a:spcBef>
                        <a:spcAft>
                          <a:spcPts val="0"/>
                        </a:spcAft>
                        <a:buClrTx/>
                        <a:buSzTx/>
                        <a:buFontTx/>
                        <a:buNone/>
                        <a:tabLst/>
                        <a:defRPr/>
                      </a:pPr>
                      <a:r>
                        <a:rPr lang="ja-JP" altLang="en-US" sz="1800" dirty="0">
                          <a:latin typeface="+mn-lt"/>
                          <a:ea typeface="+mn-ea"/>
                        </a:rPr>
                        <a:t>・</a:t>
                      </a:r>
                      <a:r>
                        <a:rPr kumimoji="1" lang="ja-JP" altLang="en-US" sz="1800" dirty="0">
                          <a:latin typeface="+mn-lt"/>
                          <a:ea typeface="+mn-ea"/>
                        </a:rPr>
                        <a:t>外国措置報告</a:t>
                      </a:r>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40000"/>
                        <a:lumOff val="60000"/>
                      </a:schemeClr>
                    </a:solidFill>
                  </a:tcPr>
                </a:tc>
                <a:tc>
                  <a:txBody>
                    <a:bodyPr/>
                    <a:lstStyle/>
                    <a:p>
                      <a:pPr>
                        <a:buNone/>
                      </a:pPr>
                      <a:r>
                        <a:rPr kumimoji="1" lang="ja-JP" altLang="en-US" sz="1800" dirty="0">
                          <a:latin typeface="+mn-lt"/>
                          <a:ea typeface="+mn-ea"/>
                        </a:rPr>
                        <a:t>・持参 </a:t>
                      </a:r>
                      <a:r>
                        <a:rPr kumimoji="1" lang="en-US" altLang="ja-JP" sz="1800" dirty="0">
                          <a:latin typeface="+mn-lt"/>
                          <a:ea typeface="+mn-ea"/>
                        </a:rPr>
                        <a:t>or</a:t>
                      </a:r>
                      <a:r>
                        <a:rPr kumimoji="1" lang="en-US" altLang="ja-JP" sz="1800" baseline="0" dirty="0">
                          <a:latin typeface="+mn-lt"/>
                          <a:ea typeface="+mn-ea"/>
                        </a:rPr>
                        <a:t> FAX</a:t>
                      </a:r>
                      <a:r>
                        <a:rPr kumimoji="1" lang="ja-JP" altLang="en-US" sz="1800" baseline="0" dirty="0">
                          <a:latin typeface="+mn-lt"/>
                          <a:ea typeface="+mn-ea"/>
                        </a:rPr>
                        <a:t>により報告</a:t>
                      </a:r>
                      <a:endParaRPr kumimoji="1" lang="en-US" altLang="ja-JP" sz="1800" baseline="0" dirty="0">
                        <a:latin typeface="+mn-lt"/>
                        <a:ea typeface="+mn-ea"/>
                      </a:endParaRPr>
                    </a:p>
                    <a:p>
                      <a:pPr>
                        <a:buNone/>
                      </a:pPr>
                      <a:r>
                        <a:rPr kumimoji="1" lang="ja-JP" altLang="en-US" sz="1800" baseline="0" dirty="0">
                          <a:latin typeface="+mn-lt"/>
                          <a:ea typeface="+mn-ea"/>
                        </a:rPr>
                        <a:t>　　　　　　　＋</a:t>
                      </a:r>
                      <a:endParaRPr kumimoji="1" lang="en-US" altLang="ja-JP" sz="1800" baseline="0" dirty="0">
                        <a:latin typeface="+mn-lt"/>
                        <a:ea typeface="+mn-ea"/>
                      </a:endParaRPr>
                    </a:p>
                    <a:p>
                      <a:pPr>
                        <a:buNone/>
                      </a:pPr>
                      <a:r>
                        <a:rPr kumimoji="1" lang="ja-JP" altLang="en-US" sz="1800" baseline="0" dirty="0">
                          <a:latin typeface="+mn-lt"/>
                          <a:ea typeface="+mn-ea"/>
                        </a:rPr>
                        <a:t>・報告期限内に</a:t>
                      </a:r>
                      <a:endParaRPr kumimoji="1" lang="en-US" altLang="ja-JP" sz="1800" baseline="0" dirty="0">
                        <a:latin typeface="+mn-lt"/>
                        <a:ea typeface="+mn-ea"/>
                      </a:endParaRPr>
                    </a:p>
                    <a:p>
                      <a:pPr>
                        <a:buNone/>
                      </a:pPr>
                      <a:r>
                        <a:rPr kumimoji="1" lang="ja-JP" altLang="en-US" sz="1800" baseline="0" dirty="0">
                          <a:latin typeface="+mn-lt"/>
                          <a:ea typeface="+mn-ea"/>
                        </a:rPr>
                        <a:t>　別途未完了報告 </a:t>
                      </a:r>
                      <a:r>
                        <a:rPr kumimoji="1" lang="en-US" altLang="ja-JP" sz="1800" baseline="0" dirty="0">
                          <a:latin typeface="+mn-lt"/>
                          <a:ea typeface="+mn-ea"/>
                        </a:rPr>
                        <a:t>or </a:t>
                      </a:r>
                      <a:r>
                        <a:rPr kumimoji="1" lang="ja-JP" altLang="en-US" sz="1800" baseline="0" dirty="0">
                          <a:latin typeface="+mn-lt"/>
                          <a:ea typeface="+mn-ea"/>
                        </a:rPr>
                        <a:t>完了報告</a:t>
                      </a:r>
                      <a:endParaRPr kumimoji="1" lang="ja-JP" altLang="en-US" sz="1800" dirty="0">
                        <a:latin typeface="+mn-lt"/>
                        <a:ea typeface="+mn-ea"/>
                      </a:endParaRPr>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40000"/>
                        <a:lumOff val="60000"/>
                      </a:schemeClr>
                    </a:solidFill>
                  </a:tcPr>
                </a:tc>
                <a:extLst>
                  <a:ext uri="{0D108BD9-81ED-4DB2-BD59-A6C34878D82A}">
                    <a16:rowId xmlns:a16="http://schemas.microsoft.com/office/drawing/2014/main" val="10000"/>
                  </a:ext>
                </a:extLst>
              </a:tr>
            </a:tbl>
          </a:graphicData>
        </a:graphic>
      </p:graphicFrame>
      <p:sp>
        <p:nvSpPr>
          <p:cNvPr id="15" name="角丸四角形吹き出し 14"/>
          <p:cNvSpPr/>
          <p:nvPr/>
        </p:nvSpPr>
        <p:spPr>
          <a:xfrm>
            <a:off x="981743" y="4882728"/>
            <a:ext cx="3149790" cy="1656184"/>
          </a:xfrm>
          <a:prstGeom prst="wedgeRoundRectCallout">
            <a:avLst>
              <a:gd name="adj1" fmla="val 72167"/>
              <a:gd name="adj2" fmla="val -45380"/>
              <a:gd name="adj3" fmla="val 16667"/>
            </a:avLst>
          </a:prstGeom>
          <a:solidFill>
            <a:srgbClr val="FFFF99"/>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1" lang="ja-JP" altLang="en-US" sz="14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ただし、通常の</a:t>
            </a:r>
            <a:r>
              <a:rPr kumimoji="1" lang="en-US" altLang="ja-JP" sz="14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xml</a:t>
            </a:r>
            <a:r>
              <a:rPr kumimoji="1" lang="ja-JP" altLang="en-US" sz="14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ファイルによる報告にて、入手した情報のうち、</a:t>
            </a:r>
            <a:r>
              <a:rPr kumimoji="1" lang="ja-JP" altLang="en-US" sz="1400" b="0" i="0" u="sng"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報告すべき情報を全て入力できない場合</a:t>
            </a:r>
            <a:r>
              <a:rPr kumimoji="1" lang="ja-JP" altLang="en-US" sz="14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は、</a:t>
            </a:r>
            <a:r>
              <a:rPr kumimoji="1" lang="en-US" altLang="ja-JP" sz="14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FAX</a:t>
            </a:r>
            <a:r>
              <a:rPr kumimoji="1" lang="ja-JP" altLang="en-US" sz="14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による報告ののち、期限内に別途未完了報告 </a:t>
            </a:r>
            <a:r>
              <a:rPr kumimoji="1" lang="en-US" altLang="ja-JP" sz="14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or </a:t>
            </a:r>
            <a:r>
              <a:rPr kumimoji="1" lang="ja-JP" altLang="en-US" sz="14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完了報告を行う必要がある。</a:t>
            </a:r>
          </a:p>
        </p:txBody>
      </p:sp>
      <p:sp>
        <p:nvSpPr>
          <p:cNvPr id="11" name="左中かっこ 10"/>
          <p:cNvSpPr/>
          <p:nvPr/>
        </p:nvSpPr>
        <p:spPr>
          <a:xfrm>
            <a:off x="4680152" y="1080724"/>
            <a:ext cx="216024" cy="1224136"/>
          </a:xfrm>
          <a:prstGeom prst="leftBrace">
            <a:avLst/>
          </a:prstGeom>
          <a:ln w="28575">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1" lang="ja-JP" altLang="en-US" sz="1800" b="0" i="0" u="none" strike="noStrike" kern="1200" cap="none" spc="0" normalizeH="0" baseline="0" noProof="0">
              <a:ln>
                <a:noFill/>
              </a:ln>
              <a:solidFill>
                <a:prstClr val="black"/>
              </a:solidFill>
              <a:effectLst/>
              <a:uLnTx/>
              <a:uFillTx/>
              <a:latin typeface="Calibri"/>
              <a:ea typeface="ＭＳ Ｐゴシック" panose="020B0600070205080204" pitchFamily="50" charset="-128"/>
              <a:cs typeface="+mn-cs"/>
            </a:endParaRPr>
          </a:p>
        </p:txBody>
      </p:sp>
      <p:sp>
        <p:nvSpPr>
          <p:cNvPr id="17" name="Line 4"/>
          <p:cNvSpPr>
            <a:spLocks noChangeShapeType="1"/>
          </p:cNvSpPr>
          <p:nvPr/>
        </p:nvSpPr>
        <p:spPr bwMode="auto">
          <a:xfrm>
            <a:off x="179388" y="836613"/>
            <a:ext cx="8713787" cy="0"/>
          </a:xfrm>
          <a:prstGeom prst="line">
            <a:avLst/>
          </a:prstGeom>
          <a:noFill/>
          <a:ln w="28575">
            <a:solidFill>
              <a:schemeClr val="bg2">
                <a:lumMod val="75000"/>
              </a:schemeClr>
            </a:solidFill>
            <a:round/>
            <a:headEnd/>
            <a:tailEnd/>
          </a:ln>
          <a:effec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GB" sz="1800" b="0" i="0" u="none" strike="noStrike" kern="1200" cap="none" spc="0" normalizeH="0" baseline="0" noProof="0">
              <a:ln>
                <a:noFill/>
              </a:ln>
              <a:solidFill>
                <a:prstClr val="black"/>
              </a:solidFill>
              <a:effectLst/>
              <a:uLnTx/>
              <a:uFillTx/>
              <a:latin typeface="Calibri"/>
              <a:ea typeface="ＭＳ Ｐゴシック" charset="-128"/>
              <a:cs typeface="+mn-cs"/>
            </a:endParaRPr>
          </a:p>
        </p:txBody>
      </p:sp>
      <p:sp>
        <p:nvSpPr>
          <p:cNvPr id="7" name="Slide Number Placeholder 6">
            <a:extLst>
              <a:ext uri="{FF2B5EF4-FFF2-40B4-BE49-F238E27FC236}">
                <a16:creationId xmlns:a16="http://schemas.microsoft.com/office/drawing/2014/main" id="{70A0AC2D-D194-05BF-1A04-B23E8FE6BE79}"/>
              </a:ext>
            </a:extLst>
          </p:cNvPr>
          <p:cNvSpPr>
            <a:spLocks noGrp="1"/>
          </p:cNvSpPr>
          <p:nvPr>
            <p:ph type="sldNum" sz="quarter" idx="12"/>
          </p:nvPr>
        </p:nvSpPr>
        <p:spPr/>
        <p:txBody>
          <a:bodyPr/>
          <a:lstStyle/>
          <a:p>
            <a:pPr>
              <a:defRPr/>
            </a:pPr>
            <a:fld id="{41B56E46-C364-443B-A6EC-EF4639A1E9E4}" type="slidenum">
              <a:rPr lang="ja-JP" altLang="en-US" smtClean="0"/>
              <a:pPr>
                <a:defRPr/>
              </a:pPr>
              <a:t>19</a:t>
            </a:fld>
            <a:endParaRPr lang="ja-JP" altLang="en-US"/>
          </a:p>
        </p:txBody>
      </p:sp>
    </p:spTree>
    <p:extLst>
      <p:ext uri="{BB962C8B-B14F-4D97-AF65-F5344CB8AC3E}">
        <p14:creationId xmlns:p14="http://schemas.microsoft.com/office/powerpoint/2010/main" val="22981576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タイトル 1">
            <a:extLst>
              <a:ext uri="{FF2B5EF4-FFF2-40B4-BE49-F238E27FC236}">
                <a16:creationId xmlns:a16="http://schemas.microsoft.com/office/drawing/2014/main" id="{8881399B-B55D-471A-A886-707FDBEEFDC0}"/>
              </a:ext>
            </a:extLst>
          </p:cNvPr>
          <p:cNvSpPr>
            <a:spLocks noGrp="1"/>
          </p:cNvSpPr>
          <p:nvPr>
            <p:ph type="title"/>
          </p:nvPr>
        </p:nvSpPr>
        <p:spPr/>
        <p:txBody>
          <a:bodyPr/>
          <a:lstStyle/>
          <a:p>
            <a:r>
              <a:rPr lang="ja-JP" altLang="en-US" sz="4000" dirty="0">
                <a:solidFill>
                  <a:prstClr val="black"/>
                </a:solidFill>
              </a:rPr>
              <a:t>はじめに</a:t>
            </a:r>
            <a:endParaRPr lang="ja-JP" altLang="en-US" sz="4000" dirty="0"/>
          </a:p>
        </p:txBody>
      </p:sp>
      <p:sp>
        <p:nvSpPr>
          <p:cNvPr id="3075" name="コンテンツ プレースホルダー 2">
            <a:extLst>
              <a:ext uri="{FF2B5EF4-FFF2-40B4-BE49-F238E27FC236}">
                <a16:creationId xmlns:a16="http://schemas.microsoft.com/office/drawing/2014/main" id="{E11A0A9F-3753-4E9F-9F32-A2AFC0408E87}"/>
              </a:ext>
            </a:extLst>
          </p:cNvPr>
          <p:cNvSpPr>
            <a:spLocks noGrp="1"/>
          </p:cNvSpPr>
          <p:nvPr>
            <p:ph idx="1"/>
          </p:nvPr>
        </p:nvSpPr>
        <p:spPr>
          <a:xfrm>
            <a:off x="457200" y="1268413"/>
            <a:ext cx="8229600" cy="4857750"/>
          </a:xfrm>
        </p:spPr>
        <p:txBody>
          <a:bodyPr/>
          <a:lstStyle/>
          <a:p>
            <a:r>
              <a:rPr lang="ja-JP" altLang="en-US" sz="2000" dirty="0"/>
              <a:t>目的</a:t>
            </a:r>
            <a:endParaRPr lang="en-US" altLang="ja-JP" sz="2000" dirty="0"/>
          </a:p>
          <a:p>
            <a:pPr lvl="1"/>
            <a:r>
              <a:rPr lang="en-US" altLang="ja-JP" sz="2000" dirty="0"/>
              <a:t>E2B(R2)</a:t>
            </a:r>
            <a:r>
              <a:rPr lang="ja-JP" altLang="en-US" sz="2000" dirty="0"/>
              <a:t>からの変更点、および、</a:t>
            </a:r>
            <a:r>
              <a:rPr lang="en-US" altLang="ja-JP" sz="2000" dirty="0"/>
              <a:t>E2B(R3)</a:t>
            </a:r>
            <a:r>
              <a:rPr lang="ja-JP" altLang="en-US" sz="2000" dirty="0"/>
              <a:t>の詳細を理解する</a:t>
            </a:r>
            <a:endParaRPr lang="en-US" altLang="ja-JP" sz="2000" dirty="0"/>
          </a:p>
          <a:p>
            <a:pPr marL="457200" lvl="1" indent="0">
              <a:buNone/>
            </a:pPr>
            <a:endParaRPr lang="en-US" altLang="ja-JP" sz="2000" dirty="0"/>
          </a:p>
          <a:p>
            <a:r>
              <a:rPr lang="ja-JP" altLang="en-US" sz="2000" dirty="0"/>
              <a:t>対象者</a:t>
            </a:r>
            <a:endParaRPr lang="en-US" altLang="ja-JP" sz="2000" dirty="0"/>
          </a:p>
          <a:p>
            <a:pPr lvl="1"/>
            <a:r>
              <a:rPr lang="en-US" altLang="ja-JP" sz="2000" dirty="0"/>
              <a:t>E2B(R3)</a:t>
            </a:r>
            <a:r>
              <a:rPr lang="ja-JP" altLang="en-US" sz="2000" dirty="0"/>
              <a:t>に関する知識のある方</a:t>
            </a:r>
            <a:endParaRPr lang="en-US" altLang="ja-JP" sz="2000" dirty="0"/>
          </a:p>
          <a:p>
            <a:pPr lvl="1"/>
            <a:r>
              <a:rPr lang="en-US" altLang="ja-JP" sz="2000" dirty="0"/>
              <a:t>E2B(R3)</a:t>
            </a:r>
            <a:r>
              <a:rPr lang="ja-JP" altLang="en-US" sz="2000" dirty="0"/>
              <a:t>で副作用等の電子的報告にある程度精通している方</a:t>
            </a:r>
            <a:endParaRPr lang="en-US" altLang="ja-JP" sz="2000" dirty="0"/>
          </a:p>
          <a:p>
            <a:pPr lvl="1"/>
            <a:endParaRPr lang="en-US" altLang="ja-JP" sz="2000" dirty="0"/>
          </a:p>
          <a:p>
            <a:r>
              <a:rPr lang="ja-JP" altLang="en-US" sz="2000" dirty="0"/>
              <a:t>内容</a:t>
            </a:r>
            <a:endParaRPr lang="en-US" altLang="ja-JP" sz="2000" dirty="0"/>
          </a:p>
          <a:p>
            <a:pPr lvl="1"/>
            <a:r>
              <a:rPr lang="en-US" altLang="ja-JP" sz="2000" dirty="0"/>
              <a:t>E2B(R3)</a:t>
            </a:r>
            <a:r>
              <a:rPr lang="ja-JP" altLang="en-US" sz="2000" dirty="0"/>
              <a:t>における主な変更点</a:t>
            </a:r>
            <a:endParaRPr lang="en-US" altLang="ja-JP" sz="2000" dirty="0"/>
          </a:p>
          <a:p>
            <a:pPr lvl="1"/>
            <a:r>
              <a:rPr lang="ja-JP" altLang="en-US" sz="2000" dirty="0"/>
              <a:t>各項目の解説（</a:t>
            </a:r>
            <a:r>
              <a:rPr lang="en-US" altLang="ja-JP" sz="2000" dirty="0"/>
              <a:t>E2B(R2)</a:t>
            </a:r>
            <a:r>
              <a:rPr lang="ja-JP" altLang="en-US" sz="2000" dirty="0"/>
              <a:t>からの主な変更点を含む）</a:t>
            </a:r>
          </a:p>
          <a:p>
            <a:pPr lvl="2"/>
            <a:r>
              <a:rPr lang="ja-JP" altLang="en-US" sz="2000" dirty="0"/>
              <a:t>詳細については最新のグリーンブック及び通知の該当項目を確認してください。</a:t>
            </a:r>
            <a:endParaRPr lang="en-US" altLang="ja-JP" sz="2000" dirty="0"/>
          </a:p>
        </p:txBody>
      </p:sp>
      <p:sp>
        <p:nvSpPr>
          <p:cNvPr id="2" name="Slide Number Placeholder 1">
            <a:extLst>
              <a:ext uri="{FF2B5EF4-FFF2-40B4-BE49-F238E27FC236}">
                <a16:creationId xmlns:a16="http://schemas.microsoft.com/office/drawing/2014/main" id="{A1648585-745B-AF2F-B52E-10908BB95E3D}"/>
              </a:ext>
            </a:extLst>
          </p:cNvPr>
          <p:cNvSpPr>
            <a:spLocks noGrp="1"/>
          </p:cNvSpPr>
          <p:nvPr>
            <p:ph type="sldNum" sz="quarter" idx="12"/>
          </p:nvPr>
        </p:nvSpPr>
        <p:spPr/>
        <p:txBody>
          <a:bodyPr/>
          <a:lstStyle/>
          <a:p>
            <a:pPr>
              <a:defRPr/>
            </a:pPr>
            <a:fld id="{41B56E46-C364-443B-A6EC-EF4639A1E9E4}" type="slidenum">
              <a:rPr lang="ja-JP" altLang="en-US" smtClean="0"/>
              <a:pPr>
                <a:defRPr/>
              </a:pPr>
              <a:t>2</a:t>
            </a:fld>
            <a:endParaRPr lang="ja-JP" altLang="en-US"/>
          </a:p>
        </p:txBody>
      </p:sp>
    </p:spTree>
    <p:extLst>
      <p:ext uri="{BB962C8B-B14F-4D97-AF65-F5344CB8AC3E}">
        <p14:creationId xmlns:p14="http://schemas.microsoft.com/office/powerpoint/2010/main" val="45694717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158822" y="96253"/>
            <a:ext cx="8908175" cy="750770"/>
          </a:xfrm>
        </p:spPr>
        <p:txBody>
          <a:bodyPr>
            <a:noAutofit/>
          </a:bodyPr>
          <a:lstStyle/>
          <a:p>
            <a:pPr algn="l"/>
            <a:r>
              <a:rPr lang="ja-JP" altLang="en-US" sz="2800" dirty="0">
                <a:latin typeface="+mn-lt"/>
              </a:rPr>
              <a:t>報告起算日 </a:t>
            </a:r>
            <a:r>
              <a:rPr lang="en-US" altLang="ja-JP" sz="2800" dirty="0">
                <a:latin typeface="+mn-lt"/>
              </a:rPr>
              <a:t>(J2.2.1)</a:t>
            </a:r>
            <a:r>
              <a:rPr lang="ja-JP" altLang="en-US" sz="2800" dirty="0" err="1">
                <a:latin typeface="+mn-lt"/>
              </a:rPr>
              <a:t>、</a:t>
            </a:r>
            <a:r>
              <a:rPr lang="ja-JP" altLang="en-US" sz="2800" dirty="0">
                <a:latin typeface="+mn-lt"/>
              </a:rPr>
              <a:t>報告起算日に関するコメント </a:t>
            </a:r>
            <a:r>
              <a:rPr lang="en-US" altLang="ja-JP" sz="2800" dirty="0">
                <a:latin typeface="+mn-lt"/>
              </a:rPr>
              <a:t>(J2.2.2) </a:t>
            </a:r>
            <a:endParaRPr kumimoji="1" lang="ja-JP" altLang="en-US" sz="2800" dirty="0">
              <a:latin typeface="+mn-lt"/>
            </a:endParaRPr>
          </a:p>
        </p:txBody>
      </p:sp>
      <p:sp>
        <p:nvSpPr>
          <p:cNvPr id="3" name="コンテンツ プレースホルダー 2"/>
          <p:cNvSpPr>
            <a:spLocks noGrp="1"/>
          </p:cNvSpPr>
          <p:nvPr>
            <p:ph idx="1"/>
          </p:nvPr>
        </p:nvSpPr>
        <p:spPr>
          <a:xfrm>
            <a:off x="395536" y="1268760"/>
            <a:ext cx="8229600" cy="4968552"/>
          </a:xfrm>
        </p:spPr>
        <p:txBody>
          <a:bodyPr>
            <a:noAutofit/>
          </a:bodyPr>
          <a:lstStyle/>
          <a:p>
            <a:pPr marL="457200" indent="-457200">
              <a:buFont typeface="Wingdings" panose="05000000000000000000" pitchFamily="2" charset="2"/>
              <a:buChar char="Ø"/>
            </a:pPr>
            <a:r>
              <a:rPr lang="ja-JP" altLang="en-US" sz="2400" dirty="0">
                <a:latin typeface="+mn-ea"/>
              </a:rPr>
              <a:t>当該報告について、報告の起算となる日を</a:t>
            </a:r>
            <a:r>
              <a:rPr lang="en-US" altLang="ja-JP" sz="2400" dirty="0">
                <a:latin typeface="+mn-ea"/>
              </a:rPr>
              <a:t>J2.2.1</a:t>
            </a:r>
            <a:r>
              <a:rPr lang="ja-JP" altLang="en-US" sz="2400" dirty="0">
                <a:latin typeface="+mn-ea"/>
              </a:rPr>
              <a:t>に入力する。</a:t>
            </a:r>
            <a:endParaRPr lang="en-US" altLang="ja-JP" sz="2400" dirty="0">
              <a:latin typeface="+mn-ea"/>
            </a:endParaRPr>
          </a:p>
          <a:p>
            <a:pPr marL="457200" indent="-457200">
              <a:buFont typeface="Wingdings" panose="05000000000000000000" pitchFamily="2" charset="2"/>
              <a:buChar char="Ø"/>
            </a:pPr>
            <a:r>
              <a:rPr lang="en-US" altLang="ja-JP" sz="2400" dirty="0">
                <a:latin typeface="+mn-ea"/>
              </a:rPr>
              <a:t>J2.2.1 </a:t>
            </a:r>
            <a:r>
              <a:rPr lang="ja-JP" altLang="en-US" sz="2400" dirty="0">
                <a:latin typeface="+mn-ea"/>
              </a:rPr>
              <a:t>について、以下に示す場合等、説明が必要な場合は、</a:t>
            </a:r>
            <a:r>
              <a:rPr lang="en-US" altLang="ja-JP" sz="2400" dirty="0">
                <a:latin typeface="+mn-ea"/>
              </a:rPr>
              <a:t>J2.2.2</a:t>
            </a:r>
            <a:r>
              <a:rPr lang="ja-JP" altLang="en-US" sz="2400" dirty="0">
                <a:latin typeface="+mn-ea"/>
              </a:rPr>
              <a:t>に入力する。</a:t>
            </a:r>
            <a:endParaRPr lang="en-US" altLang="ja-JP" sz="2400" dirty="0">
              <a:latin typeface="+mn-ea"/>
            </a:endParaRPr>
          </a:p>
          <a:p>
            <a:endParaRPr lang="ja-JP" altLang="en-US" sz="2400" dirty="0">
              <a:latin typeface="+mn-ea"/>
            </a:endParaRPr>
          </a:p>
          <a:p>
            <a:pPr marL="355600" indent="-355600">
              <a:buNone/>
            </a:pPr>
            <a:r>
              <a:rPr lang="en-US" altLang="ja-JP" sz="2400" dirty="0">
                <a:latin typeface="+mn-ea"/>
              </a:rPr>
              <a:t>1</a:t>
            </a:r>
            <a:r>
              <a:rPr lang="ja-JP" altLang="en-US" sz="2400" dirty="0">
                <a:latin typeface="+mn-ea"/>
              </a:rPr>
              <a:t>）初回報告（第一報）において、「</a:t>
            </a:r>
            <a:r>
              <a:rPr lang="en-US" altLang="ja-JP" sz="2400" dirty="0">
                <a:latin typeface="+mn-ea"/>
              </a:rPr>
              <a:t>C.1.4 </a:t>
            </a:r>
            <a:r>
              <a:rPr lang="ja-JP" altLang="en-US" sz="2400" dirty="0">
                <a:latin typeface="+mn-ea"/>
              </a:rPr>
              <a:t>情報源から最初に報告が入手された日」と「</a:t>
            </a:r>
            <a:r>
              <a:rPr lang="en-US" altLang="ja-JP" sz="2400" dirty="0">
                <a:latin typeface="+mn-ea"/>
              </a:rPr>
              <a:t>J2.2.1</a:t>
            </a:r>
            <a:r>
              <a:rPr lang="ja-JP" altLang="en-US" sz="2400" dirty="0">
                <a:latin typeface="+mn-ea"/>
              </a:rPr>
              <a:t>報告起算日」が異なる場合</a:t>
            </a:r>
            <a:endParaRPr lang="en-US" altLang="ja-JP" sz="2400" dirty="0">
              <a:latin typeface="+mn-ea"/>
            </a:endParaRPr>
          </a:p>
          <a:p>
            <a:pPr marL="355600" indent="-355600">
              <a:buNone/>
            </a:pPr>
            <a:r>
              <a:rPr lang="en-US" altLang="ja-JP" sz="2400" dirty="0">
                <a:latin typeface="+mn-ea"/>
              </a:rPr>
              <a:t>2</a:t>
            </a:r>
            <a:r>
              <a:rPr lang="ja-JP" altLang="en-US" sz="2400" dirty="0">
                <a:latin typeface="+mn-ea"/>
              </a:rPr>
              <a:t>）報告期限を超過していることを、製造販売業者又は外国特例承認取得者が把握している場合</a:t>
            </a:r>
          </a:p>
          <a:p>
            <a:pPr marL="355600" indent="-355600">
              <a:buNone/>
            </a:pPr>
            <a:r>
              <a:rPr lang="en-US" altLang="ja-JP" sz="2400" dirty="0">
                <a:latin typeface="+mn-ea"/>
              </a:rPr>
              <a:t>3</a:t>
            </a:r>
            <a:r>
              <a:rPr lang="ja-JP" altLang="en-US" sz="2400" dirty="0">
                <a:latin typeface="+mn-ea"/>
              </a:rPr>
              <a:t>）</a:t>
            </a:r>
            <a:r>
              <a:rPr lang="en-US" altLang="ja-JP" sz="2400" dirty="0">
                <a:latin typeface="+mn-ea"/>
              </a:rPr>
              <a:t>30</a:t>
            </a:r>
            <a:r>
              <a:rPr lang="ja-JP" altLang="en-US" sz="2400" dirty="0">
                <a:latin typeface="+mn-ea"/>
              </a:rPr>
              <a:t>（又は</a:t>
            </a:r>
            <a:r>
              <a:rPr lang="en-US" altLang="ja-JP" sz="2400" dirty="0">
                <a:latin typeface="+mn-ea"/>
              </a:rPr>
              <a:t>15</a:t>
            </a:r>
            <a:r>
              <a:rPr lang="ja-JP" altLang="en-US" sz="2400" dirty="0">
                <a:latin typeface="+mn-ea"/>
              </a:rPr>
              <a:t>）日以内の報告対象であると考えていたところ、第一報を報告する前に追加情報により</a:t>
            </a:r>
            <a:r>
              <a:rPr lang="en-US" altLang="ja-JP" sz="2400" dirty="0">
                <a:latin typeface="+mn-ea"/>
              </a:rPr>
              <a:t>15</a:t>
            </a:r>
            <a:r>
              <a:rPr lang="ja-JP" altLang="en-US" sz="2400" dirty="0">
                <a:latin typeface="+mn-ea"/>
              </a:rPr>
              <a:t>（又は</a:t>
            </a:r>
            <a:r>
              <a:rPr lang="en-US" altLang="ja-JP" sz="2400" dirty="0">
                <a:latin typeface="+mn-ea"/>
              </a:rPr>
              <a:t>7</a:t>
            </a:r>
            <a:r>
              <a:rPr lang="ja-JP" altLang="en-US" sz="2400" dirty="0">
                <a:latin typeface="+mn-ea"/>
              </a:rPr>
              <a:t>）日以内の報告の対象であることが判明した場合</a:t>
            </a:r>
            <a:endParaRPr lang="en-US" altLang="ja-JP" sz="2400" dirty="0">
              <a:latin typeface="+mn-ea"/>
            </a:endParaRPr>
          </a:p>
        </p:txBody>
      </p:sp>
      <p:sp>
        <p:nvSpPr>
          <p:cNvPr id="4" name="Line 4"/>
          <p:cNvSpPr>
            <a:spLocks noChangeShapeType="1"/>
          </p:cNvSpPr>
          <p:nvPr/>
        </p:nvSpPr>
        <p:spPr bwMode="auto">
          <a:xfrm>
            <a:off x="179388" y="836613"/>
            <a:ext cx="8713787" cy="0"/>
          </a:xfrm>
          <a:prstGeom prst="line">
            <a:avLst/>
          </a:prstGeom>
          <a:noFill/>
          <a:ln w="28575">
            <a:solidFill>
              <a:schemeClr val="bg2">
                <a:lumMod val="75000"/>
              </a:schemeClr>
            </a:solidFill>
            <a:round/>
            <a:headEnd/>
            <a:tailEnd/>
          </a:ln>
          <a:effec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GB" sz="1800" b="0" i="0" u="none" strike="noStrike" kern="1200" cap="none" spc="0" normalizeH="0" baseline="0" noProof="0">
              <a:ln>
                <a:noFill/>
              </a:ln>
              <a:solidFill>
                <a:prstClr val="black"/>
              </a:solidFill>
              <a:effectLst/>
              <a:uLnTx/>
              <a:uFillTx/>
              <a:latin typeface="Calibri"/>
              <a:ea typeface="ＭＳ Ｐゴシック" charset="-128"/>
              <a:cs typeface="+mn-cs"/>
            </a:endParaRPr>
          </a:p>
        </p:txBody>
      </p:sp>
      <p:sp>
        <p:nvSpPr>
          <p:cNvPr id="5" name="Slide Number Placeholder 4">
            <a:extLst>
              <a:ext uri="{FF2B5EF4-FFF2-40B4-BE49-F238E27FC236}">
                <a16:creationId xmlns:a16="http://schemas.microsoft.com/office/drawing/2014/main" id="{D17FB751-9EA7-4AD0-D4F0-4F792024BB11}"/>
              </a:ext>
            </a:extLst>
          </p:cNvPr>
          <p:cNvSpPr>
            <a:spLocks noGrp="1"/>
          </p:cNvSpPr>
          <p:nvPr>
            <p:ph type="sldNum" sz="quarter" idx="12"/>
          </p:nvPr>
        </p:nvSpPr>
        <p:spPr/>
        <p:txBody>
          <a:bodyPr/>
          <a:lstStyle/>
          <a:p>
            <a:pPr>
              <a:defRPr/>
            </a:pPr>
            <a:fld id="{41B56E46-C364-443B-A6EC-EF4639A1E9E4}" type="slidenum">
              <a:rPr lang="ja-JP" altLang="en-US" smtClean="0"/>
              <a:pPr>
                <a:defRPr/>
              </a:pPr>
              <a:t>20</a:t>
            </a:fld>
            <a:endParaRPr lang="ja-JP" altLang="en-US"/>
          </a:p>
        </p:txBody>
      </p:sp>
    </p:spTree>
    <p:extLst>
      <p:ext uri="{BB962C8B-B14F-4D97-AF65-F5344CB8AC3E}">
        <p14:creationId xmlns:p14="http://schemas.microsoft.com/office/powerpoint/2010/main" val="207079527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4638"/>
            <a:ext cx="8229600" cy="561975"/>
          </a:xfrm>
        </p:spPr>
        <p:txBody>
          <a:bodyPr/>
          <a:lstStyle/>
          <a:p>
            <a:pPr algn="l"/>
            <a:r>
              <a:rPr lang="en-US" altLang="ja-JP" sz="3200" dirty="0"/>
              <a:t>C</a:t>
            </a:r>
            <a:r>
              <a:rPr lang="ja-JP" altLang="en-US" sz="3200" dirty="0"/>
              <a:t>項目</a:t>
            </a:r>
            <a:endParaRPr kumimoji="1" lang="ja-JP" altLang="en-US" sz="3200" dirty="0"/>
          </a:p>
        </p:txBody>
      </p:sp>
      <p:sp>
        <p:nvSpPr>
          <p:cNvPr id="6" name="Line 4"/>
          <p:cNvSpPr>
            <a:spLocks noChangeShapeType="1"/>
          </p:cNvSpPr>
          <p:nvPr/>
        </p:nvSpPr>
        <p:spPr bwMode="auto">
          <a:xfrm>
            <a:off x="179388" y="836613"/>
            <a:ext cx="8713787" cy="0"/>
          </a:xfrm>
          <a:prstGeom prst="line">
            <a:avLst/>
          </a:prstGeom>
          <a:noFill/>
          <a:ln w="28575">
            <a:solidFill>
              <a:schemeClr val="bg2">
                <a:lumMod val="75000"/>
              </a:schemeClr>
            </a:solidFill>
            <a:round/>
            <a:headEnd/>
            <a:tailEnd/>
          </a:ln>
          <a:effec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GB" sz="1800" b="0" i="0" u="none" strike="noStrike" kern="1200" cap="none" spc="0" normalizeH="0" baseline="0" noProof="0">
              <a:ln>
                <a:noFill/>
              </a:ln>
              <a:solidFill>
                <a:prstClr val="black"/>
              </a:solidFill>
              <a:effectLst/>
              <a:uLnTx/>
              <a:uFillTx/>
              <a:latin typeface="Calibri"/>
              <a:ea typeface="ＭＳ Ｐゴシック" charset="-128"/>
              <a:cs typeface="+mn-cs"/>
            </a:endParaRPr>
          </a:p>
        </p:txBody>
      </p:sp>
      <p:pic>
        <p:nvPicPr>
          <p:cNvPr id="7" name="図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553200" y="4430284"/>
            <a:ext cx="1743504" cy="1743504"/>
          </a:xfrm>
          <a:prstGeom prst="rect">
            <a:avLst/>
          </a:prstGeom>
        </p:spPr>
      </p:pic>
      <p:sp>
        <p:nvSpPr>
          <p:cNvPr id="10" name="コンテンツ プレースホルダー 2">
            <a:extLst>
              <a:ext uri="{FF2B5EF4-FFF2-40B4-BE49-F238E27FC236}">
                <a16:creationId xmlns:a16="http://schemas.microsoft.com/office/drawing/2014/main" id="{EF387C90-DB38-4043-BCBF-3EC5FA379E81}"/>
              </a:ext>
            </a:extLst>
          </p:cNvPr>
          <p:cNvSpPr>
            <a:spLocks noGrp="1"/>
          </p:cNvSpPr>
          <p:nvPr>
            <p:ph idx="1"/>
          </p:nvPr>
        </p:nvSpPr>
        <p:spPr>
          <a:xfrm>
            <a:off x="457200" y="1600200"/>
            <a:ext cx="8229600" cy="4852988"/>
          </a:xfrm>
        </p:spPr>
        <p:txBody>
          <a:bodyPr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355600" indent="-355600">
              <a:lnSpc>
                <a:spcPct val="110000"/>
              </a:lnSpc>
              <a:spcBef>
                <a:spcPts val="600"/>
              </a:spcBef>
              <a:buFont typeface="Wingdings" panose="05000000000000000000" pitchFamily="2" charset="2"/>
              <a:buChar char="Ø"/>
              <a:defRPr/>
            </a:pPr>
            <a:r>
              <a:rPr lang="en-US" altLang="ja-JP" dirty="0"/>
              <a:t>C</a:t>
            </a:r>
            <a:r>
              <a:rPr lang="ja-JP" altLang="en-US" dirty="0"/>
              <a:t>項目とは</a:t>
            </a:r>
            <a:r>
              <a:rPr lang="en-US" altLang="ja-JP" dirty="0"/>
              <a:t>?</a:t>
            </a:r>
          </a:p>
          <a:p>
            <a:pPr lvl="1">
              <a:lnSpc>
                <a:spcPct val="110000"/>
              </a:lnSpc>
              <a:spcBef>
                <a:spcPts val="600"/>
              </a:spcBef>
              <a:defRPr/>
            </a:pPr>
            <a:r>
              <a:rPr lang="en-US" altLang="ja-JP" dirty="0"/>
              <a:t>ICSR</a:t>
            </a:r>
            <a:r>
              <a:rPr lang="ja-JP" altLang="en-US" dirty="0"/>
              <a:t>の管理用の項目</a:t>
            </a:r>
            <a:endParaRPr lang="en-US" altLang="ja-JP" dirty="0"/>
          </a:p>
          <a:p>
            <a:pPr marL="355600" lvl="1" indent="-355600">
              <a:lnSpc>
                <a:spcPct val="110000"/>
              </a:lnSpc>
              <a:spcBef>
                <a:spcPts val="600"/>
              </a:spcBef>
              <a:buFont typeface="Wingdings" panose="05000000000000000000" pitchFamily="2" charset="2"/>
              <a:buChar char="Ø"/>
              <a:defRPr/>
            </a:pPr>
            <a:r>
              <a:rPr lang="en-US" altLang="ja-JP" sz="2800" dirty="0"/>
              <a:t>C</a:t>
            </a:r>
            <a:r>
              <a:rPr lang="ja-JP" altLang="en-US" sz="2800" dirty="0"/>
              <a:t>項目（</a:t>
            </a:r>
            <a:r>
              <a:rPr lang="en-US" altLang="ja-JP" sz="2800" dirty="0"/>
              <a:t>C.1</a:t>
            </a:r>
            <a:r>
              <a:rPr lang="ja-JP" altLang="en-US" sz="2800" dirty="0"/>
              <a:t> ～</a:t>
            </a:r>
            <a:r>
              <a:rPr lang="en-US" altLang="ja-JP" sz="2800" dirty="0"/>
              <a:t>5</a:t>
            </a:r>
            <a:r>
              <a:rPr lang="ja-JP" altLang="en-US" sz="2800" dirty="0"/>
              <a:t>）の例</a:t>
            </a:r>
            <a:endParaRPr lang="en-US" altLang="ja-JP" sz="2800" dirty="0"/>
          </a:p>
          <a:p>
            <a:pPr lvl="1">
              <a:lnSpc>
                <a:spcPct val="110000"/>
              </a:lnSpc>
              <a:spcBef>
                <a:spcPts val="600"/>
              </a:spcBef>
              <a:defRPr/>
            </a:pPr>
            <a:r>
              <a:rPr lang="en-US" altLang="ja-JP" dirty="0" err="1"/>
              <a:t>C.1.1</a:t>
            </a:r>
            <a:r>
              <a:rPr lang="en-US" altLang="ja-JP" dirty="0"/>
              <a:t>	</a:t>
            </a:r>
            <a:r>
              <a:rPr lang="ja-JP" altLang="en-US" dirty="0"/>
              <a:t>送信者ごとに固有の（症例）安全性報告識子</a:t>
            </a:r>
            <a:endParaRPr lang="en-US" altLang="ja-JP" dirty="0"/>
          </a:p>
          <a:p>
            <a:pPr lvl="1">
              <a:lnSpc>
                <a:spcPct val="110000"/>
              </a:lnSpc>
              <a:spcBef>
                <a:spcPts val="600"/>
              </a:spcBef>
              <a:defRPr/>
            </a:pPr>
            <a:r>
              <a:rPr lang="en-US" altLang="ja-JP" dirty="0" err="1"/>
              <a:t>C.1.6.1</a:t>
            </a:r>
            <a:r>
              <a:rPr lang="en-US" altLang="ja-JP" dirty="0"/>
              <a:t> 	</a:t>
            </a:r>
            <a:r>
              <a:rPr lang="ja-JP" altLang="en-US" dirty="0"/>
              <a:t>利用可能なその他の資料はあるか？</a:t>
            </a:r>
            <a:endParaRPr lang="en-US" altLang="ja-JP" dirty="0"/>
          </a:p>
          <a:p>
            <a:pPr lvl="1">
              <a:lnSpc>
                <a:spcPct val="110000"/>
              </a:lnSpc>
              <a:spcBef>
                <a:spcPts val="600"/>
              </a:spcBef>
              <a:defRPr/>
            </a:pPr>
            <a:r>
              <a:rPr lang="en-US" altLang="ja-JP" dirty="0" err="1"/>
              <a:t>C.1.11.1</a:t>
            </a:r>
            <a:r>
              <a:rPr lang="en-US" altLang="ja-JP" dirty="0"/>
              <a:t>	</a:t>
            </a:r>
            <a:r>
              <a:rPr lang="zh-TW" altLang="en-US" dirty="0">
                <a:latin typeface="ＭＳ Ｐゴシック" panose="020B0600070205080204" pitchFamily="50" charset="-128"/>
                <a:ea typeface="ＭＳ Ｐゴシック" panose="020B0600070205080204" pitchFamily="50" charset="-128"/>
              </a:rPr>
              <a:t>報告破棄／修正</a:t>
            </a:r>
            <a:endParaRPr lang="en-US" altLang="zh-TW" dirty="0">
              <a:latin typeface="ＭＳ Ｐゴシック" panose="020B0600070205080204" pitchFamily="50" charset="-128"/>
              <a:ea typeface="ＭＳ Ｐゴシック" panose="020B0600070205080204" pitchFamily="50" charset="-128"/>
            </a:endParaRPr>
          </a:p>
          <a:p>
            <a:pPr lvl="1">
              <a:lnSpc>
                <a:spcPct val="110000"/>
              </a:lnSpc>
              <a:spcBef>
                <a:spcPts val="600"/>
              </a:spcBef>
              <a:defRPr/>
            </a:pPr>
            <a:r>
              <a:rPr lang="en-US" altLang="ja-JP" dirty="0" err="1"/>
              <a:t>C.1.11.2</a:t>
            </a:r>
            <a:r>
              <a:rPr lang="en-US" altLang="ja-JP" dirty="0"/>
              <a:t> 	</a:t>
            </a:r>
            <a:r>
              <a:rPr lang="zh-TW" altLang="en-US" dirty="0">
                <a:latin typeface="ＭＳ Ｐゴシック" panose="020B0600070205080204" pitchFamily="50" charset="-128"/>
                <a:ea typeface="ＭＳ Ｐゴシック" panose="020B0600070205080204" pitchFamily="50" charset="-128"/>
              </a:rPr>
              <a:t>報告破棄／修正理由</a:t>
            </a:r>
            <a:endParaRPr lang="en-US" altLang="ja-JP" dirty="0">
              <a:latin typeface="ＭＳ Ｐゴシック" panose="020B0600070205080204" pitchFamily="50" charset="-128"/>
              <a:ea typeface="ＭＳ Ｐゴシック" panose="020B0600070205080204" pitchFamily="50" charset="-128"/>
            </a:endParaRPr>
          </a:p>
          <a:p>
            <a:pPr lvl="1">
              <a:lnSpc>
                <a:spcPct val="110000"/>
              </a:lnSpc>
              <a:spcBef>
                <a:spcPts val="600"/>
              </a:spcBef>
              <a:defRPr/>
            </a:pPr>
            <a:r>
              <a:rPr lang="en-US" altLang="ja-JP" dirty="0" err="1"/>
              <a:t>C.4.r</a:t>
            </a:r>
            <a:r>
              <a:rPr lang="en-US" altLang="ja-JP" dirty="0"/>
              <a:t> 	</a:t>
            </a:r>
            <a:r>
              <a:rPr lang="ja-JP" altLang="en-US" dirty="0"/>
              <a:t>引用文献</a:t>
            </a:r>
            <a:endParaRPr lang="en-US" altLang="ja-JP" dirty="0"/>
          </a:p>
        </p:txBody>
      </p:sp>
      <p:sp>
        <p:nvSpPr>
          <p:cNvPr id="4" name="Slide Number Placeholder 3">
            <a:extLst>
              <a:ext uri="{FF2B5EF4-FFF2-40B4-BE49-F238E27FC236}">
                <a16:creationId xmlns:a16="http://schemas.microsoft.com/office/drawing/2014/main" id="{FAC3618E-9792-1991-92F9-B47C466843A5}"/>
              </a:ext>
            </a:extLst>
          </p:cNvPr>
          <p:cNvSpPr>
            <a:spLocks noGrp="1"/>
          </p:cNvSpPr>
          <p:nvPr>
            <p:ph type="sldNum" sz="quarter" idx="12"/>
          </p:nvPr>
        </p:nvSpPr>
        <p:spPr/>
        <p:txBody>
          <a:bodyPr/>
          <a:lstStyle/>
          <a:p>
            <a:pPr>
              <a:defRPr/>
            </a:pPr>
            <a:fld id="{41B56E46-C364-443B-A6EC-EF4639A1E9E4}" type="slidenum">
              <a:rPr lang="ja-JP" altLang="en-US" smtClean="0"/>
              <a:pPr>
                <a:defRPr/>
              </a:pPr>
              <a:t>21</a:t>
            </a:fld>
            <a:endParaRPr lang="ja-JP" altLang="en-US"/>
          </a:p>
        </p:txBody>
      </p:sp>
    </p:spTree>
    <p:extLst>
      <p:ext uri="{BB962C8B-B14F-4D97-AF65-F5344CB8AC3E}">
        <p14:creationId xmlns:p14="http://schemas.microsoft.com/office/powerpoint/2010/main" val="25122986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FC2F8ED6-C002-446B-8D1A-32603BAB4FF8}"/>
              </a:ext>
            </a:extLst>
          </p:cNvPr>
          <p:cNvSpPr>
            <a:spLocks noGrp="1"/>
          </p:cNvSpPr>
          <p:nvPr>
            <p:ph type="title"/>
          </p:nvPr>
        </p:nvSpPr>
        <p:spPr/>
        <p:txBody>
          <a:bodyPr/>
          <a:lstStyle/>
          <a:p>
            <a:r>
              <a:rPr kumimoji="1" lang="ja-JP" altLang="en-US" dirty="0"/>
              <a:t>送信者識別子について</a:t>
            </a:r>
          </a:p>
        </p:txBody>
      </p:sp>
      <p:sp>
        <p:nvSpPr>
          <p:cNvPr id="3" name="コンテンツ プレースホルダー 2">
            <a:extLst>
              <a:ext uri="{FF2B5EF4-FFF2-40B4-BE49-F238E27FC236}">
                <a16:creationId xmlns:a16="http://schemas.microsoft.com/office/drawing/2014/main" id="{C2B8FCB3-B908-43A0-ABA8-1F554CF04E6B}"/>
              </a:ext>
            </a:extLst>
          </p:cNvPr>
          <p:cNvSpPr>
            <a:spLocks noGrp="1"/>
          </p:cNvSpPr>
          <p:nvPr>
            <p:ph idx="1"/>
          </p:nvPr>
        </p:nvSpPr>
        <p:spPr/>
        <p:txBody>
          <a:bodyPr/>
          <a:lstStyle/>
          <a:p>
            <a:r>
              <a:rPr kumimoji="1" lang="en-US" altLang="ja-JP" dirty="0"/>
              <a:t>ICSR</a:t>
            </a:r>
            <a:r>
              <a:rPr kumimoji="1" lang="ja-JP" altLang="en-US" dirty="0"/>
              <a:t>送信時のチェックにおいて、送信者の識別子には大文字と小文字の区別がない</a:t>
            </a:r>
            <a:endParaRPr kumimoji="1" lang="en-US" altLang="ja-JP" dirty="0"/>
          </a:p>
          <a:p>
            <a:pPr lvl="1"/>
            <a:r>
              <a:rPr kumimoji="1" lang="en-US" altLang="ja-JP" dirty="0"/>
              <a:t>N.2.r.2</a:t>
            </a:r>
          </a:p>
          <a:p>
            <a:pPr lvl="1"/>
            <a:r>
              <a:rPr lang="en-US" altLang="ja-JP" dirty="0"/>
              <a:t>C.1.1</a:t>
            </a:r>
          </a:p>
          <a:p>
            <a:pPr lvl="1"/>
            <a:r>
              <a:rPr kumimoji="1" lang="en-US" altLang="ja-JP" dirty="0"/>
              <a:t>C.1.8.1</a:t>
            </a:r>
          </a:p>
          <a:p>
            <a:pPr lvl="1"/>
            <a:r>
              <a:rPr lang="en-US" altLang="ja-JP" dirty="0"/>
              <a:t>C.3.2</a:t>
            </a:r>
            <a:endParaRPr kumimoji="1" lang="ja-JP" altLang="en-US" dirty="0"/>
          </a:p>
        </p:txBody>
      </p:sp>
      <p:sp>
        <p:nvSpPr>
          <p:cNvPr id="5" name="テキスト ボックス 4">
            <a:extLst>
              <a:ext uri="{FF2B5EF4-FFF2-40B4-BE49-F238E27FC236}">
                <a16:creationId xmlns:a16="http://schemas.microsoft.com/office/drawing/2014/main" id="{21C84866-F4D9-8813-BCFA-3B29F2AE6179}"/>
              </a:ext>
            </a:extLst>
          </p:cNvPr>
          <p:cNvSpPr txBox="1"/>
          <p:nvPr/>
        </p:nvSpPr>
        <p:spPr>
          <a:xfrm>
            <a:off x="323528" y="409140"/>
            <a:ext cx="1741086" cy="369332"/>
          </a:xfrm>
          <a:prstGeom prst="rect">
            <a:avLst/>
          </a:prstGeom>
          <a:noFill/>
        </p:spPr>
        <p:txBody>
          <a:bodyPr wrap="square" rtlCol="0">
            <a:spAutoFit/>
          </a:bodyPr>
          <a:lstStyle/>
          <a:p>
            <a:r>
              <a:rPr kumimoji="1" lang="en-US" altLang="ja-JP" dirty="0">
                <a:solidFill>
                  <a:srgbClr val="FF0000"/>
                </a:solidFill>
              </a:rPr>
              <a:t>New</a:t>
            </a:r>
            <a:endParaRPr kumimoji="1" lang="ja-JP" altLang="en-US" dirty="0">
              <a:solidFill>
                <a:srgbClr val="FF0000"/>
              </a:solidFill>
            </a:endParaRPr>
          </a:p>
        </p:txBody>
      </p:sp>
      <p:sp>
        <p:nvSpPr>
          <p:cNvPr id="6" name="Slide Number Placeholder 5">
            <a:extLst>
              <a:ext uri="{FF2B5EF4-FFF2-40B4-BE49-F238E27FC236}">
                <a16:creationId xmlns:a16="http://schemas.microsoft.com/office/drawing/2014/main" id="{2F471B15-1CB2-3E87-A6CE-0A5FC4DB0C6E}"/>
              </a:ext>
            </a:extLst>
          </p:cNvPr>
          <p:cNvSpPr>
            <a:spLocks noGrp="1"/>
          </p:cNvSpPr>
          <p:nvPr>
            <p:ph type="sldNum" sz="quarter" idx="12"/>
          </p:nvPr>
        </p:nvSpPr>
        <p:spPr/>
        <p:txBody>
          <a:bodyPr/>
          <a:lstStyle/>
          <a:p>
            <a:pPr>
              <a:defRPr/>
            </a:pPr>
            <a:fld id="{41B56E46-C364-443B-A6EC-EF4639A1E9E4}" type="slidenum">
              <a:rPr lang="ja-JP" altLang="en-US" smtClean="0"/>
              <a:pPr>
                <a:defRPr/>
              </a:pPr>
              <a:t>22</a:t>
            </a:fld>
            <a:endParaRPr lang="ja-JP" altLang="en-US"/>
          </a:p>
        </p:txBody>
      </p:sp>
    </p:spTree>
    <p:extLst>
      <p:ext uri="{BB962C8B-B14F-4D97-AF65-F5344CB8AC3E}">
        <p14:creationId xmlns:p14="http://schemas.microsoft.com/office/powerpoint/2010/main" val="19888053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30" name="Picture 6" descr="C:\Users\c289146\AppData\Local\Microsoft\Windows\Temporary Internet Files\Content.IE5\A3X6HCBG\af3[1].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448225" y="3424008"/>
            <a:ext cx="1377339" cy="744159"/>
          </a:xfrm>
          <a:prstGeom prst="rect">
            <a:avLst/>
          </a:prstGeom>
          <a:noFill/>
          <a:extLst>
            <a:ext uri="{909E8E84-426E-40DD-AFC4-6F175D3DCCD1}">
              <a14:hiddenFill xmlns:a14="http://schemas.microsoft.com/office/drawing/2010/main">
                <a:solidFill>
                  <a:srgbClr val="FFFFFF"/>
                </a:solidFill>
              </a14:hiddenFill>
            </a:ext>
          </a:extLst>
        </p:spPr>
      </p:pic>
      <p:pic>
        <p:nvPicPr>
          <p:cNvPr id="1027" name="Picture 3" descr="C:\Users\c289146\AppData\Local\Microsoft\Windows\Temporary Internet Files\Content.IE5\A3X6HCBG\Chest[1].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448226" y="2415896"/>
            <a:ext cx="1137282" cy="793805"/>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2"/>
          <p:cNvSpPr txBox="1">
            <a:spLocks noChangeArrowheads="1"/>
          </p:cNvSpPr>
          <p:nvPr/>
        </p:nvSpPr>
        <p:spPr>
          <a:xfrm>
            <a:off x="293914" y="130889"/>
            <a:ext cx="6995120" cy="706509"/>
          </a:xfrm>
          <a:prstGeom prst="rect">
            <a:avLst/>
          </a:prstGeom>
        </p:spPr>
        <p:txBody>
          <a:bodyPr>
            <a:noAutofit/>
          </a:bodyPr>
          <a:lstStyle>
            <a:lvl1pPr algn="ctr" rtl="0" eaLnBrk="1" fontAlgn="base" hangingPunct="1">
              <a:spcBef>
                <a:spcPct val="0"/>
              </a:spcBef>
              <a:spcAft>
                <a:spcPct val="0"/>
              </a:spcAft>
              <a:defRPr kumimoji="1" sz="4400" kern="1200">
                <a:solidFill>
                  <a:schemeClr val="tx1"/>
                </a:solidFill>
                <a:latin typeface="+mj-lt"/>
                <a:ea typeface="+mj-ea"/>
                <a:cs typeface="+mj-cs"/>
              </a:defRPr>
            </a:lvl1pPr>
            <a:lvl2pPr algn="ctr" rtl="0" eaLnBrk="1" fontAlgn="base" hangingPunct="1">
              <a:spcBef>
                <a:spcPct val="0"/>
              </a:spcBef>
              <a:spcAft>
                <a:spcPct val="0"/>
              </a:spcAft>
              <a:defRPr kumimoji="1" sz="4400">
                <a:solidFill>
                  <a:schemeClr val="tx1"/>
                </a:solidFill>
                <a:latin typeface="Calibri" pitchFamily="34" charset="0"/>
                <a:ea typeface="ＭＳ Ｐゴシック" charset="-128"/>
              </a:defRPr>
            </a:lvl2pPr>
            <a:lvl3pPr algn="ctr" rtl="0" eaLnBrk="1" fontAlgn="base" hangingPunct="1">
              <a:spcBef>
                <a:spcPct val="0"/>
              </a:spcBef>
              <a:spcAft>
                <a:spcPct val="0"/>
              </a:spcAft>
              <a:defRPr kumimoji="1" sz="4400">
                <a:solidFill>
                  <a:schemeClr val="tx1"/>
                </a:solidFill>
                <a:latin typeface="Calibri" pitchFamily="34" charset="0"/>
                <a:ea typeface="ＭＳ Ｐゴシック" charset="-128"/>
              </a:defRPr>
            </a:lvl3pPr>
            <a:lvl4pPr algn="ctr" rtl="0" eaLnBrk="1" fontAlgn="base" hangingPunct="1">
              <a:spcBef>
                <a:spcPct val="0"/>
              </a:spcBef>
              <a:spcAft>
                <a:spcPct val="0"/>
              </a:spcAft>
              <a:defRPr kumimoji="1" sz="4400">
                <a:solidFill>
                  <a:schemeClr val="tx1"/>
                </a:solidFill>
                <a:latin typeface="Calibri" pitchFamily="34" charset="0"/>
                <a:ea typeface="ＭＳ Ｐゴシック" charset="-128"/>
              </a:defRPr>
            </a:lvl4pPr>
            <a:lvl5pPr algn="ctr" rtl="0" eaLnBrk="1" fontAlgn="base" hangingPunct="1">
              <a:spcBef>
                <a:spcPct val="0"/>
              </a:spcBef>
              <a:spcAft>
                <a:spcPct val="0"/>
              </a:spcAft>
              <a:defRPr kumimoji="1" sz="4400">
                <a:solidFill>
                  <a:schemeClr val="tx1"/>
                </a:solidFill>
                <a:latin typeface="Calibri" pitchFamily="34" charset="0"/>
                <a:ea typeface="ＭＳ Ｐゴシック" charset="-128"/>
              </a:defRPr>
            </a:lvl5pPr>
            <a:lvl6pPr marL="457200" algn="ctr" rtl="0" eaLnBrk="1" fontAlgn="base" hangingPunct="1">
              <a:spcBef>
                <a:spcPct val="0"/>
              </a:spcBef>
              <a:spcAft>
                <a:spcPct val="0"/>
              </a:spcAft>
              <a:defRPr kumimoji="1" sz="4400">
                <a:solidFill>
                  <a:schemeClr val="tx1"/>
                </a:solidFill>
                <a:latin typeface="Calibri" pitchFamily="34" charset="0"/>
                <a:ea typeface="ＭＳ Ｐゴシック" charset="-128"/>
              </a:defRPr>
            </a:lvl6pPr>
            <a:lvl7pPr marL="914400" algn="ctr" rtl="0" eaLnBrk="1" fontAlgn="base" hangingPunct="1">
              <a:spcBef>
                <a:spcPct val="0"/>
              </a:spcBef>
              <a:spcAft>
                <a:spcPct val="0"/>
              </a:spcAft>
              <a:defRPr kumimoji="1" sz="4400">
                <a:solidFill>
                  <a:schemeClr val="tx1"/>
                </a:solidFill>
                <a:latin typeface="Calibri" pitchFamily="34" charset="0"/>
                <a:ea typeface="ＭＳ Ｐゴシック" charset="-128"/>
              </a:defRPr>
            </a:lvl7pPr>
            <a:lvl8pPr marL="1371600" algn="ctr" rtl="0" eaLnBrk="1" fontAlgn="base" hangingPunct="1">
              <a:spcBef>
                <a:spcPct val="0"/>
              </a:spcBef>
              <a:spcAft>
                <a:spcPct val="0"/>
              </a:spcAft>
              <a:defRPr kumimoji="1" sz="4400">
                <a:solidFill>
                  <a:schemeClr val="tx1"/>
                </a:solidFill>
                <a:latin typeface="Calibri" pitchFamily="34" charset="0"/>
                <a:ea typeface="ＭＳ Ｐゴシック" charset="-128"/>
              </a:defRPr>
            </a:lvl8pPr>
            <a:lvl9pPr marL="1828800" algn="ctr" rtl="0" eaLnBrk="1" fontAlgn="base" hangingPunct="1">
              <a:spcBef>
                <a:spcPct val="0"/>
              </a:spcBef>
              <a:spcAft>
                <a:spcPct val="0"/>
              </a:spcAft>
              <a:defRPr kumimoji="1" sz="4400">
                <a:solidFill>
                  <a:schemeClr val="tx1"/>
                </a:solidFill>
                <a:latin typeface="Calibri" pitchFamily="34" charset="0"/>
                <a:ea typeface="ＭＳ Ｐゴシック"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1" lang="ja-JP" altLang="en-US" sz="32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j-cs"/>
              </a:rPr>
              <a:t>資料一覧 </a:t>
            </a:r>
            <a:r>
              <a:rPr kumimoji="1" lang="en-US" altLang="ja-JP" sz="32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j-cs"/>
              </a:rPr>
              <a:t>(C.1.6.1) </a:t>
            </a:r>
            <a:r>
              <a:rPr kumimoji="1" lang="ja-JP" altLang="en-US" sz="3200" b="0" i="0" u="none" strike="noStrike" kern="1200" cap="none" spc="0" normalizeH="0" baseline="0" noProof="0" dirty="0" err="1">
                <a:ln>
                  <a:noFill/>
                </a:ln>
                <a:solidFill>
                  <a:prstClr val="black"/>
                </a:solidFill>
                <a:effectLst/>
                <a:uLnTx/>
                <a:uFillTx/>
                <a:latin typeface="Calibri"/>
                <a:ea typeface="ＭＳ Ｐゴシック" panose="020B0600070205080204" pitchFamily="50" charset="-128"/>
                <a:cs typeface="+mj-cs"/>
              </a:rPr>
              <a:t>、</a:t>
            </a:r>
            <a:r>
              <a:rPr kumimoji="1" lang="ja-JP" altLang="en-US" sz="32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j-cs"/>
              </a:rPr>
              <a:t>引用文献 </a:t>
            </a:r>
            <a:r>
              <a:rPr kumimoji="1" lang="en-US" altLang="ja-JP" sz="32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j-cs"/>
              </a:rPr>
              <a:t>(C.4) </a:t>
            </a:r>
            <a:r>
              <a:rPr kumimoji="1" lang="ja-JP" altLang="en-US" sz="32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j-cs"/>
              </a:rPr>
              <a:t> 　</a:t>
            </a:r>
          </a:p>
        </p:txBody>
      </p:sp>
      <p:sp>
        <p:nvSpPr>
          <p:cNvPr id="5" name="Rectangle 3"/>
          <p:cNvSpPr txBox="1">
            <a:spLocks noChangeArrowheads="1"/>
          </p:cNvSpPr>
          <p:nvPr/>
        </p:nvSpPr>
        <p:spPr>
          <a:xfrm>
            <a:off x="179388" y="908720"/>
            <a:ext cx="8713092" cy="720080"/>
          </a:xfrm>
          <a:prstGeom prst="rect">
            <a:avLst/>
          </a:prstGeom>
        </p:spPr>
        <p:txBody>
          <a:bodyPr>
            <a:noAutofit/>
          </a:bodyPr>
          <a:lstStyle>
            <a:lvl1pPr marL="342900" indent="-342900" algn="l" rtl="0" eaLnBrk="1" fontAlgn="base" hangingPunct="1">
              <a:spcBef>
                <a:spcPct val="20000"/>
              </a:spcBef>
              <a:spcAft>
                <a:spcPct val="0"/>
              </a:spcAft>
              <a:buFont typeface="Arial" charset="0"/>
              <a:buChar char="•"/>
              <a:defRPr kumimoji="1" sz="3200" kern="1200">
                <a:solidFill>
                  <a:schemeClr val="tx1"/>
                </a:solidFill>
                <a:latin typeface="+mn-lt"/>
                <a:ea typeface="+mn-ea"/>
                <a:cs typeface="+mn-cs"/>
              </a:defRPr>
            </a:lvl1pPr>
            <a:lvl2pPr marL="742950" indent="-285750" algn="l" rtl="0" eaLnBrk="1" fontAlgn="base" hangingPunct="1">
              <a:spcBef>
                <a:spcPct val="20000"/>
              </a:spcBef>
              <a:spcAft>
                <a:spcPct val="0"/>
              </a:spcAft>
              <a:buFont typeface="Arial" charset="0"/>
              <a:buChar char="–"/>
              <a:defRPr kumimoji="1" sz="2800" kern="1200">
                <a:solidFill>
                  <a:schemeClr val="tx1"/>
                </a:solidFill>
                <a:latin typeface="+mn-lt"/>
                <a:ea typeface="+mn-ea"/>
                <a:cs typeface="+mn-cs"/>
              </a:defRPr>
            </a:lvl2pPr>
            <a:lvl3pPr marL="1143000" indent="-228600" algn="l" rtl="0" eaLnBrk="1" fontAlgn="base" hangingPunct="1">
              <a:spcBef>
                <a:spcPct val="20000"/>
              </a:spcBef>
              <a:spcAft>
                <a:spcPct val="0"/>
              </a:spcAft>
              <a:buFont typeface="Arial" charset="0"/>
              <a:buChar char="•"/>
              <a:defRPr kumimoji="1" sz="2400" kern="1200">
                <a:solidFill>
                  <a:schemeClr val="tx1"/>
                </a:solidFill>
                <a:latin typeface="+mn-lt"/>
                <a:ea typeface="+mn-ea"/>
                <a:cs typeface="+mn-cs"/>
              </a:defRPr>
            </a:lvl3pPr>
            <a:lvl4pPr marL="1600200" indent="-228600" algn="l" rtl="0" eaLnBrk="1" fontAlgn="base" hangingPunct="1">
              <a:spcBef>
                <a:spcPct val="20000"/>
              </a:spcBef>
              <a:spcAft>
                <a:spcPct val="0"/>
              </a:spcAft>
              <a:buFont typeface="Arial" charset="0"/>
              <a:buChar char="–"/>
              <a:defRPr kumimoji="1" sz="2000" kern="1200">
                <a:solidFill>
                  <a:schemeClr val="tx1"/>
                </a:solidFill>
                <a:latin typeface="+mn-lt"/>
                <a:ea typeface="+mn-ea"/>
                <a:cs typeface="+mn-cs"/>
              </a:defRPr>
            </a:lvl4pPr>
            <a:lvl5pPr marL="2057400" indent="-228600" algn="l" rtl="0" eaLnBrk="1" fontAlgn="base" hangingPunct="1">
              <a:spcBef>
                <a:spcPct val="20000"/>
              </a:spcBef>
              <a:spcAft>
                <a:spcPct val="0"/>
              </a:spcAft>
              <a:buFont typeface="Arial"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342900" marR="0" lvl="0" indent="-342900" algn="l" defTabSz="914400" rtl="0" eaLnBrk="1" fontAlgn="base" latinLnBrk="0" hangingPunct="1">
              <a:lnSpc>
                <a:spcPct val="100000"/>
              </a:lnSpc>
              <a:spcBef>
                <a:spcPct val="20000"/>
              </a:spcBef>
              <a:spcAft>
                <a:spcPct val="0"/>
              </a:spcAft>
              <a:buClrTx/>
              <a:buSzTx/>
              <a:buFont typeface="Wingdings" panose="05000000000000000000" pitchFamily="2" charset="2"/>
              <a:buChar char="Ø"/>
              <a:tabLst/>
              <a:defRPr/>
            </a:pPr>
            <a:r>
              <a:rPr kumimoji="1" lang="en-US" altLang="ja-JP" sz="20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E2B(R2)</a:t>
            </a:r>
            <a:r>
              <a:rPr kumimoji="1" lang="ja-JP" altLang="en-US" sz="20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では画像や文献は郵送していたが、</a:t>
            </a:r>
            <a:r>
              <a:rPr kumimoji="1" lang="en-US" altLang="ja-JP" sz="20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E2B(R3)</a:t>
            </a:r>
            <a:r>
              <a:rPr kumimoji="1" lang="ja-JP" altLang="en-US" sz="20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では</a:t>
            </a:r>
            <a:r>
              <a:rPr kumimoji="1" lang="en-US" altLang="ja-JP" sz="20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ICSR</a:t>
            </a:r>
            <a:r>
              <a:rPr kumimoji="1" lang="ja-JP" altLang="en-US" sz="20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に含めて伝送可能となった</a:t>
            </a:r>
            <a:endParaRPr kumimoji="1" lang="en-US" altLang="ja-JP" sz="20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a:p>
            <a:pPr marL="342900" marR="0" lvl="0" indent="-342900" algn="l" defTabSz="914400" rtl="0" eaLnBrk="1" fontAlgn="base" latinLnBrk="0" hangingPunct="1">
              <a:lnSpc>
                <a:spcPct val="100000"/>
              </a:lnSpc>
              <a:spcBef>
                <a:spcPct val="20000"/>
              </a:spcBef>
              <a:spcAft>
                <a:spcPct val="0"/>
              </a:spcAft>
              <a:buClrTx/>
              <a:buSzTx/>
              <a:buFont typeface="Wingdings" panose="05000000000000000000" pitchFamily="2" charset="2"/>
              <a:buChar char="Ø"/>
              <a:tabLst/>
              <a:defRPr/>
            </a:pPr>
            <a:r>
              <a:rPr kumimoji="1" lang="ja-JP" altLang="en-US" sz="20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例：</a:t>
            </a:r>
            <a:r>
              <a:rPr kumimoji="1" lang="en-US" altLang="ja-JP" sz="20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X</a:t>
            </a:r>
            <a:r>
              <a:rPr kumimoji="1" lang="ja-JP" altLang="en-US" sz="20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線写真、心電図と文献情報（</a:t>
            </a:r>
            <a:r>
              <a:rPr kumimoji="1" lang="en-US" altLang="ja-JP" sz="20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2</a:t>
            </a:r>
            <a:r>
              <a:rPr kumimoji="1" lang="ja-JP" altLang="en-US" sz="20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つ）があり、報告時に添付する場合</a:t>
            </a:r>
          </a:p>
        </p:txBody>
      </p:sp>
      <p:sp>
        <p:nvSpPr>
          <p:cNvPr id="6" name="AutoShape 4"/>
          <p:cNvSpPr>
            <a:spLocks noChangeArrowheads="1"/>
          </p:cNvSpPr>
          <p:nvPr/>
        </p:nvSpPr>
        <p:spPr bwMode="auto">
          <a:xfrm>
            <a:off x="342778" y="2056277"/>
            <a:ext cx="1296863" cy="287611"/>
          </a:xfrm>
          <a:prstGeom prst="flowChartProcess">
            <a:avLst/>
          </a:prstGeom>
          <a:solidFill>
            <a:schemeClr val="accent1">
              <a:lumMod val="20000"/>
              <a:lumOff val="80000"/>
            </a:schemeClr>
          </a:solidFill>
          <a:ln w="9525">
            <a:solidFill>
              <a:schemeClr val="tx1"/>
            </a:solidFill>
            <a:miter lim="800000"/>
            <a:headEnd/>
            <a:tailEnd/>
          </a:ln>
          <a:effectLst/>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1" lang="en-US" altLang="ja-JP" sz="1400" b="0" i="0" u="none" strike="noStrike" kern="1200" cap="none" spc="0" normalizeH="0" baseline="0" noProof="0" dirty="0">
                <a:ln>
                  <a:noFill/>
                </a:ln>
                <a:solidFill>
                  <a:prstClr val="black"/>
                </a:solidFill>
                <a:effectLst/>
                <a:uLnTx/>
                <a:uFillTx/>
                <a:latin typeface="Arial" charset="0"/>
                <a:ea typeface="ＭＳ Ｐゴシック" charset="-128"/>
                <a:cs typeface="+mn-cs"/>
              </a:rPr>
              <a:t>C.1</a:t>
            </a:r>
          </a:p>
        </p:txBody>
      </p:sp>
      <p:sp>
        <p:nvSpPr>
          <p:cNvPr id="7" name="AutoShape 5"/>
          <p:cNvSpPr>
            <a:spLocks noChangeArrowheads="1"/>
          </p:cNvSpPr>
          <p:nvPr/>
        </p:nvSpPr>
        <p:spPr bwMode="auto">
          <a:xfrm>
            <a:off x="1134816" y="2559912"/>
            <a:ext cx="1296194" cy="287983"/>
          </a:xfrm>
          <a:prstGeom prst="flowChartProcess">
            <a:avLst/>
          </a:prstGeom>
          <a:solidFill>
            <a:schemeClr val="accent1">
              <a:lumMod val="20000"/>
              <a:lumOff val="80000"/>
            </a:schemeClr>
          </a:solidFill>
          <a:ln w="9525">
            <a:solidFill>
              <a:schemeClr val="tx1"/>
            </a:solidFill>
            <a:miter lim="800000"/>
            <a:headEnd/>
            <a:tailEnd/>
          </a:ln>
          <a:effectLst/>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1" lang="en-US" altLang="ja-JP" sz="1400" b="0" i="0" u="none" strike="noStrike" kern="1200" cap="none" spc="0" normalizeH="0" baseline="0" noProof="0" dirty="0">
                <a:ln>
                  <a:noFill/>
                </a:ln>
                <a:solidFill>
                  <a:prstClr val="black"/>
                </a:solidFill>
                <a:effectLst/>
                <a:uLnTx/>
                <a:uFillTx/>
                <a:latin typeface="Arial" charset="0"/>
                <a:ea typeface="ＭＳ Ｐゴシック" charset="-128"/>
                <a:cs typeface="+mn-cs"/>
              </a:rPr>
              <a:t>C.1.6.1.r.1</a:t>
            </a:r>
          </a:p>
        </p:txBody>
      </p:sp>
      <p:sp>
        <p:nvSpPr>
          <p:cNvPr id="8" name="AutoShape 6"/>
          <p:cNvSpPr>
            <a:spLocks noChangeArrowheads="1"/>
          </p:cNvSpPr>
          <p:nvPr/>
        </p:nvSpPr>
        <p:spPr bwMode="auto">
          <a:xfrm>
            <a:off x="1134816" y="3496264"/>
            <a:ext cx="1296194" cy="287784"/>
          </a:xfrm>
          <a:prstGeom prst="flowChartProcess">
            <a:avLst/>
          </a:prstGeom>
          <a:solidFill>
            <a:schemeClr val="accent1">
              <a:lumMod val="20000"/>
              <a:lumOff val="80000"/>
            </a:schemeClr>
          </a:solidFill>
          <a:ln w="9525">
            <a:solidFill>
              <a:schemeClr val="tx1"/>
            </a:solidFill>
            <a:miter lim="800000"/>
            <a:headEnd/>
            <a:tailEnd/>
          </a:ln>
          <a:effectLst/>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1" lang="en-US" altLang="ja-JP" sz="1400" b="0" i="0" u="none" strike="noStrike" kern="1200" cap="none" spc="0" normalizeH="0" baseline="0" noProof="0" dirty="0">
                <a:ln>
                  <a:noFill/>
                </a:ln>
                <a:solidFill>
                  <a:prstClr val="black"/>
                </a:solidFill>
                <a:effectLst/>
                <a:uLnTx/>
                <a:uFillTx/>
                <a:latin typeface="Arial" charset="0"/>
                <a:ea typeface="ＭＳ Ｐゴシック" charset="-128"/>
                <a:cs typeface="+mn-cs"/>
              </a:rPr>
              <a:t>C.1.6.1.r.1</a:t>
            </a:r>
          </a:p>
        </p:txBody>
      </p:sp>
      <p:sp>
        <p:nvSpPr>
          <p:cNvPr id="10" name="AutoShape 8"/>
          <p:cNvSpPr>
            <a:spLocks noChangeArrowheads="1"/>
          </p:cNvSpPr>
          <p:nvPr/>
        </p:nvSpPr>
        <p:spPr bwMode="auto">
          <a:xfrm>
            <a:off x="3006480" y="2272128"/>
            <a:ext cx="1116012" cy="431800"/>
          </a:xfrm>
          <a:prstGeom prst="flowChartProcess">
            <a:avLst/>
          </a:prstGeom>
          <a:solidFill>
            <a:schemeClr val="accent1">
              <a:lumMod val="20000"/>
              <a:lumOff val="80000"/>
            </a:schemeClr>
          </a:solidFill>
          <a:ln w="38100">
            <a:solidFill>
              <a:schemeClr val="tx2"/>
            </a:solidFill>
            <a:miter lim="800000"/>
            <a:headEnd/>
            <a:tailEnd/>
          </a:ln>
          <a:effectLst/>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1" lang="en-US" altLang="ja-JP" sz="1400" b="0" i="0" u="none" strike="noStrike" kern="1200" cap="none" spc="0" normalizeH="0" baseline="0" noProof="0" dirty="0">
                <a:ln>
                  <a:noFill/>
                </a:ln>
                <a:solidFill>
                  <a:prstClr val="black"/>
                </a:solidFill>
                <a:effectLst/>
                <a:uLnTx/>
                <a:uFillTx/>
                <a:latin typeface="Arial" charset="0"/>
                <a:ea typeface="ＭＳ Ｐゴシック" charset="-128"/>
                <a:cs typeface="+mn-cs"/>
              </a:rPr>
              <a:t>X</a:t>
            </a:r>
            <a:r>
              <a:rPr kumimoji="1" lang="ja-JP" altLang="en-US" sz="1400" b="0" i="0" u="none" strike="noStrike" kern="1200" cap="none" spc="0" normalizeH="0" baseline="0" noProof="0" dirty="0">
                <a:ln>
                  <a:noFill/>
                </a:ln>
                <a:solidFill>
                  <a:prstClr val="black"/>
                </a:solidFill>
                <a:effectLst/>
                <a:uLnTx/>
                <a:uFillTx/>
                <a:latin typeface="Arial" charset="0"/>
                <a:ea typeface="ＭＳ Ｐゴシック" charset="-128"/>
                <a:cs typeface="+mn-cs"/>
              </a:rPr>
              <a:t>写真</a:t>
            </a:r>
          </a:p>
        </p:txBody>
      </p:sp>
      <p:sp>
        <p:nvSpPr>
          <p:cNvPr id="11" name="AutoShape 9"/>
          <p:cNvSpPr>
            <a:spLocks noChangeArrowheads="1"/>
          </p:cNvSpPr>
          <p:nvPr/>
        </p:nvSpPr>
        <p:spPr bwMode="auto">
          <a:xfrm>
            <a:off x="3006480" y="3424008"/>
            <a:ext cx="1116012" cy="431800"/>
          </a:xfrm>
          <a:prstGeom prst="flowChartProcess">
            <a:avLst/>
          </a:prstGeom>
          <a:solidFill>
            <a:schemeClr val="accent1">
              <a:lumMod val="20000"/>
              <a:lumOff val="80000"/>
            </a:schemeClr>
          </a:solidFill>
          <a:ln w="38100">
            <a:solidFill>
              <a:schemeClr val="tx2"/>
            </a:solidFill>
            <a:miter lim="800000"/>
            <a:headEnd/>
            <a:tailEnd/>
          </a:ln>
          <a:effectLst/>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1" lang="ja-JP" altLang="en-US" sz="1400" b="0" i="0" u="none" strike="noStrike" kern="1200" cap="none" spc="0" normalizeH="0" baseline="0" noProof="0" dirty="0">
                <a:ln>
                  <a:noFill/>
                </a:ln>
                <a:solidFill>
                  <a:prstClr val="black"/>
                </a:solidFill>
                <a:effectLst/>
                <a:uLnTx/>
                <a:uFillTx/>
                <a:latin typeface="Arial" charset="0"/>
                <a:ea typeface="ＭＳ Ｐゴシック" charset="-128"/>
                <a:cs typeface="+mn-cs"/>
              </a:rPr>
              <a:t>心電図</a:t>
            </a:r>
            <a:endParaRPr kumimoji="1" lang="en-US" altLang="ja-JP" sz="1400" b="0" i="0" u="none" strike="noStrike" kern="1200" cap="none" spc="0" normalizeH="0" baseline="0" noProof="0" dirty="0">
              <a:ln>
                <a:noFill/>
              </a:ln>
              <a:solidFill>
                <a:prstClr val="black"/>
              </a:solidFill>
              <a:effectLst/>
              <a:uLnTx/>
              <a:uFillTx/>
              <a:latin typeface="Arial" charset="0"/>
              <a:ea typeface="ＭＳ Ｐゴシック" charset="-128"/>
              <a:cs typeface="+mn-cs"/>
            </a:endParaRPr>
          </a:p>
        </p:txBody>
      </p:sp>
      <p:cxnSp>
        <p:nvCxnSpPr>
          <p:cNvPr id="13" name="AutoShape 11"/>
          <p:cNvCxnSpPr>
            <a:cxnSpLocks noChangeShapeType="1"/>
            <a:stCxn id="6" idx="2"/>
            <a:endCxn id="7" idx="1"/>
          </p:cNvCxnSpPr>
          <p:nvPr/>
        </p:nvCxnSpPr>
        <p:spPr bwMode="auto">
          <a:xfrm rot="16200000" flipH="1">
            <a:off x="883005" y="2452093"/>
            <a:ext cx="360016" cy="143606"/>
          </a:xfrm>
          <a:prstGeom prst="bentConnector2">
            <a:avLst/>
          </a:prstGeom>
          <a:noFill/>
          <a:ln w="9525">
            <a:solidFill>
              <a:schemeClr val="tx1"/>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4" name="AutoShape 12"/>
          <p:cNvCxnSpPr>
            <a:cxnSpLocks noChangeShapeType="1"/>
            <a:stCxn id="6" idx="2"/>
            <a:endCxn id="8" idx="1"/>
          </p:cNvCxnSpPr>
          <p:nvPr/>
        </p:nvCxnSpPr>
        <p:spPr bwMode="auto">
          <a:xfrm rot="16200000" flipH="1">
            <a:off x="414879" y="2920219"/>
            <a:ext cx="1296268" cy="143606"/>
          </a:xfrm>
          <a:prstGeom prst="bentConnector2">
            <a:avLst/>
          </a:prstGeom>
          <a:noFill/>
          <a:ln w="9525">
            <a:solidFill>
              <a:schemeClr val="tx1"/>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5" name="AutoShape 14"/>
          <p:cNvCxnSpPr>
            <a:cxnSpLocks noChangeShapeType="1"/>
            <a:stCxn id="7" idx="3"/>
            <a:endCxn id="10" idx="1"/>
          </p:cNvCxnSpPr>
          <p:nvPr/>
        </p:nvCxnSpPr>
        <p:spPr bwMode="auto">
          <a:xfrm flipV="1">
            <a:off x="2431010" y="2488028"/>
            <a:ext cx="575470" cy="215876"/>
          </a:xfrm>
          <a:prstGeom prst="straightConnector1">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6" name="AutoShape 15"/>
          <p:cNvCxnSpPr>
            <a:cxnSpLocks noChangeShapeType="1"/>
            <a:stCxn id="8" idx="3"/>
            <a:endCxn id="11" idx="1"/>
          </p:cNvCxnSpPr>
          <p:nvPr/>
        </p:nvCxnSpPr>
        <p:spPr bwMode="auto">
          <a:xfrm flipV="1">
            <a:off x="2431010" y="3639908"/>
            <a:ext cx="575470" cy="248"/>
          </a:xfrm>
          <a:prstGeom prst="straightConnector1">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21" name="AutoShape 4"/>
          <p:cNvSpPr>
            <a:spLocks noChangeArrowheads="1"/>
          </p:cNvSpPr>
          <p:nvPr/>
        </p:nvSpPr>
        <p:spPr bwMode="auto">
          <a:xfrm>
            <a:off x="2359002" y="4360112"/>
            <a:ext cx="1296863" cy="288032"/>
          </a:xfrm>
          <a:prstGeom prst="flowChartProcess">
            <a:avLst/>
          </a:prstGeom>
          <a:solidFill>
            <a:schemeClr val="accent1">
              <a:lumMod val="20000"/>
              <a:lumOff val="80000"/>
            </a:schemeClr>
          </a:solidFill>
          <a:ln w="9525">
            <a:solidFill>
              <a:schemeClr val="tx1"/>
            </a:solidFill>
            <a:miter lim="800000"/>
            <a:headEnd/>
            <a:tailEnd/>
          </a:ln>
          <a:effectLst/>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1" lang="en-US" altLang="ja-JP" sz="1400" b="0" i="0" u="none" strike="noStrike" kern="1200" cap="none" spc="0" normalizeH="0" baseline="0" noProof="0" dirty="0">
                <a:ln>
                  <a:noFill/>
                </a:ln>
                <a:solidFill>
                  <a:prstClr val="black"/>
                </a:solidFill>
                <a:effectLst/>
                <a:uLnTx/>
                <a:uFillTx/>
                <a:latin typeface="Arial" charset="0"/>
                <a:ea typeface="ＭＳ Ｐゴシック" charset="-128"/>
                <a:cs typeface="+mn-cs"/>
              </a:rPr>
              <a:t>C.4</a:t>
            </a:r>
          </a:p>
        </p:txBody>
      </p:sp>
      <p:sp>
        <p:nvSpPr>
          <p:cNvPr id="22" name="AutoShape 5"/>
          <p:cNvSpPr>
            <a:spLocks noChangeArrowheads="1"/>
          </p:cNvSpPr>
          <p:nvPr/>
        </p:nvSpPr>
        <p:spPr bwMode="auto">
          <a:xfrm>
            <a:off x="3223048" y="4864168"/>
            <a:ext cx="1224186" cy="288404"/>
          </a:xfrm>
          <a:prstGeom prst="flowChartProcess">
            <a:avLst/>
          </a:prstGeom>
          <a:solidFill>
            <a:schemeClr val="accent1">
              <a:lumMod val="20000"/>
              <a:lumOff val="80000"/>
            </a:schemeClr>
          </a:solidFill>
          <a:ln w="9525">
            <a:solidFill>
              <a:schemeClr val="tx1"/>
            </a:solidFill>
            <a:miter lim="800000"/>
            <a:headEnd/>
            <a:tailEnd/>
          </a:ln>
          <a:effectLst/>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1" lang="en-US" altLang="ja-JP" sz="1400" b="0" i="0" u="none" strike="noStrike" kern="1200" cap="none" spc="0" normalizeH="0" baseline="0" noProof="0" dirty="0">
                <a:ln>
                  <a:noFill/>
                </a:ln>
                <a:solidFill>
                  <a:prstClr val="black"/>
                </a:solidFill>
                <a:effectLst/>
                <a:uLnTx/>
                <a:uFillTx/>
                <a:latin typeface="Arial" charset="0"/>
                <a:ea typeface="ＭＳ Ｐゴシック" charset="-128"/>
                <a:cs typeface="+mn-cs"/>
              </a:rPr>
              <a:t>C.4.r.1</a:t>
            </a:r>
          </a:p>
        </p:txBody>
      </p:sp>
      <p:sp>
        <p:nvSpPr>
          <p:cNvPr id="23" name="AutoShape 6"/>
          <p:cNvSpPr>
            <a:spLocks noChangeArrowheads="1"/>
          </p:cNvSpPr>
          <p:nvPr/>
        </p:nvSpPr>
        <p:spPr bwMode="auto">
          <a:xfrm>
            <a:off x="3223048" y="5728264"/>
            <a:ext cx="1224186" cy="262969"/>
          </a:xfrm>
          <a:prstGeom prst="flowChartProcess">
            <a:avLst/>
          </a:prstGeom>
          <a:solidFill>
            <a:schemeClr val="accent1">
              <a:lumMod val="20000"/>
              <a:lumOff val="80000"/>
            </a:schemeClr>
          </a:solidFill>
          <a:ln w="9525">
            <a:solidFill>
              <a:schemeClr val="tx1"/>
            </a:solidFill>
            <a:miter lim="800000"/>
            <a:headEnd/>
            <a:tailEnd/>
          </a:ln>
          <a:effectLst/>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1" lang="en-US" altLang="ja-JP" sz="1400" b="0" i="0" u="none" strike="noStrike" kern="1200" cap="none" spc="0" normalizeH="0" baseline="0" noProof="0" dirty="0">
                <a:ln>
                  <a:noFill/>
                </a:ln>
                <a:solidFill>
                  <a:prstClr val="black"/>
                </a:solidFill>
                <a:effectLst/>
                <a:uLnTx/>
                <a:uFillTx/>
                <a:latin typeface="Arial" charset="0"/>
                <a:ea typeface="ＭＳ Ｐゴシック" charset="-128"/>
                <a:cs typeface="+mn-cs"/>
              </a:rPr>
              <a:t>C.4.r.1</a:t>
            </a:r>
          </a:p>
        </p:txBody>
      </p:sp>
      <p:sp>
        <p:nvSpPr>
          <p:cNvPr id="24" name="AutoShape 8"/>
          <p:cNvSpPr>
            <a:spLocks noChangeArrowheads="1"/>
          </p:cNvSpPr>
          <p:nvPr/>
        </p:nvSpPr>
        <p:spPr bwMode="auto">
          <a:xfrm>
            <a:off x="5094710" y="4432120"/>
            <a:ext cx="2015779" cy="431800"/>
          </a:xfrm>
          <a:prstGeom prst="flowChartProcess">
            <a:avLst/>
          </a:prstGeom>
          <a:solidFill>
            <a:schemeClr val="accent1">
              <a:lumMod val="20000"/>
              <a:lumOff val="80000"/>
            </a:schemeClr>
          </a:solidFill>
          <a:ln w="38100">
            <a:solidFill>
              <a:schemeClr val="tx2"/>
            </a:solidFill>
            <a:miter lim="800000"/>
            <a:headEnd/>
            <a:tailEnd/>
          </a:ln>
          <a:effectLst/>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1" lang="ja-JP" altLang="en-US" sz="1400" b="0" i="0" u="none" strike="noStrike" kern="1200" cap="none" spc="0" normalizeH="0" baseline="0" noProof="0" dirty="0">
                <a:ln>
                  <a:noFill/>
                </a:ln>
                <a:solidFill>
                  <a:prstClr val="black"/>
                </a:solidFill>
                <a:effectLst/>
                <a:uLnTx/>
                <a:uFillTx/>
                <a:latin typeface="Arial" charset="0"/>
                <a:ea typeface="ＭＳ Ｐゴシック" charset="-128"/>
                <a:cs typeface="+mn-cs"/>
              </a:rPr>
              <a:t>文献情報（書誌事項）</a:t>
            </a:r>
          </a:p>
        </p:txBody>
      </p:sp>
      <p:sp>
        <p:nvSpPr>
          <p:cNvPr id="25" name="AutoShape 9"/>
          <p:cNvSpPr>
            <a:spLocks noChangeArrowheads="1"/>
          </p:cNvSpPr>
          <p:nvPr/>
        </p:nvSpPr>
        <p:spPr bwMode="auto">
          <a:xfrm>
            <a:off x="5166496" y="5656256"/>
            <a:ext cx="1943993" cy="431800"/>
          </a:xfrm>
          <a:prstGeom prst="flowChartProcess">
            <a:avLst/>
          </a:prstGeom>
          <a:solidFill>
            <a:schemeClr val="accent1">
              <a:lumMod val="20000"/>
              <a:lumOff val="80000"/>
            </a:schemeClr>
          </a:solidFill>
          <a:ln w="38100">
            <a:solidFill>
              <a:schemeClr val="tx2"/>
            </a:solidFill>
            <a:miter lim="800000"/>
            <a:headEnd/>
            <a:tailEnd/>
          </a:ln>
          <a:effectLst/>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1" lang="ja-JP" altLang="en-US" sz="1400" b="0" i="0" u="none" strike="noStrike" kern="1200" cap="none" spc="0" normalizeH="0" baseline="0" noProof="0" dirty="0">
                <a:ln>
                  <a:noFill/>
                </a:ln>
                <a:solidFill>
                  <a:prstClr val="black"/>
                </a:solidFill>
                <a:effectLst/>
                <a:uLnTx/>
                <a:uFillTx/>
                <a:latin typeface="Arial" charset="0"/>
                <a:ea typeface="ＭＳ Ｐゴシック" charset="-128"/>
                <a:cs typeface="+mn-cs"/>
              </a:rPr>
              <a:t>文献情報（書誌事項）</a:t>
            </a:r>
          </a:p>
        </p:txBody>
      </p:sp>
      <p:cxnSp>
        <p:nvCxnSpPr>
          <p:cNvPr id="26" name="AutoShape 11"/>
          <p:cNvCxnSpPr>
            <a:cxnSpLocks noChangeShapeType="1"/>
            <a:stCxn id="21" idx="2"/>
            <a:endCxn id="22" idx="1"/>
          </p:cNvCxnSpPr>
          <p:nvPr/>
        </p:nvCxnSpPr>
        <p:spPr bwMode="auto">
          <a:xfrm rot="16200000" flipH="1">
            <a:off x="2935128" y="4720450"/>
            <a:ext cx="360226" cy="215614"/>
          </a:xfrm>
          <a:prstGeom prst="bentConnector2">
            <a:avLst/>
          </a:prstGeom>
          <a:noFill/>
          <a:ln w="9525">
            <a:solidFill>
              <a:schemeClr val="tx1"/>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7" name="AutoShape 12"/>
          <p:cNvCxnSpPr>
            <a:cxnSpLocks noChangeShapeType="1"/>
            <a:stCxn id="21" idx="2"/>
            <a:endCxn id="23" idx="1"/>
          </p:cNvCxnSpPr>
          <p:nvPr/>
        </p:nvCxnSpPr>
        <p:spPr bwMode="auto">
          <a:xfrm rot="16200000" flipH="1">
            <a:off x="2509439" y="5146139"/>
            <a:ext cx="1211605" cy="215614"/>
          </a:xfrm>
          <a:prstGeom prst="bentConnector2">
            <a:avLst/>
          </a:prstGeom>
          <a:noFill/>
          <a:ln w="9525">
            <a:solidFill>
              <a:schemeClr val="tx1"/>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8" name="AutoShape 14"/>
          <p:cNvCxnSpPr>
            <a:cxnSpLocks noChangeShapeType="1"/>
            <a:stCxn id="22" idx="3"/>
            <a:endCxn id="24" idx="1"/>
          </p:cNvCxnSpPr>
          <p:nvPr/>
        </p:nvCxnSpPr>
        <p:spPr bwMode="auto">
          <a:xfrm flipV="1">
            <a:off x="4447234" y="4648020"/>
            <a:ext cx="647476" cy="360350"/>
          </a:xfrm>
          <a:prstGeom prst="straightConnector1">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9" name="AutoShape 15"/>
          <p:cNvCxnSpPr>
            <a:cxnSpLocks noChangeShapeType="1"/>
            <a:stCxn id="23" idx="3"/>
            <a:endCxn id="25" idx="1"/>
          </p:cNvCxnSpPr>
          <p:nvPr/>
        </p:nvCxnSpPr>
        <p:spPr bwMode="auto">
          <a:xfrm>
            <a:off x="4447234" y="5859749"/>
            <a:ext cx="719262" cy="12407"/>
          </a:xfrm>
          <a:prstGeom prst="straightConnector1">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32" name="AutoShape 6"/>
          <p:cNvSpPr>
            <a:spLocks noChangeArrowheads="1"/>
          </p:cNvSpPr>
          <p:nvPr/>
        </p:nvSpPr>
        <p:spPr bwMode="auto">
          <a:xfrm>
            <a:off x="1148111" y="2919904"/>
            <a:ext cx="1282899" cy="287884"/>
          </a:xfrm>
          <a:prstGeom prst="flowChartProcess">
            <a:avLst/>
          </a:prstGeom>
          <a:solidFill>
            <a:schemeClr val="accent1">
              <a:lumMod val="20000"/>
              <a:lumOff val="80000"/>
            </a:schemeClr>
          </a:solidFill>
          <a:ln w="9525">
            <a:solidFill>
              <a:schemeClr val="tx1"/>
            </a:solidFill>
            <a:miter lim="800000"/>
            <a:headEnd/>
            <a:tailEnd/>
          </a:ln>
          <a:effectLst/>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1" lang="en-US" altLang="ja-JP" sz="1400" b="0" i="0" u="none" strike="noStrike" kern="1200" cap="none" spc="0" normalizeH="0" baseline="0" noProof="0" dirty="0">
                <a:ln>
                  <a:noFill/>
                </a:ln>
                <a:solidFill>
                  <a:prstClr val="black"/>
                </a:solidFill>
                <a:effectLst/>
                <a:uLnTx/>
                <a:uFillTx/>
                <a:latin typeface="Arial" charset="0"/>
                <a:ea typeface="ＭＳ Ｐゴシック" charset="-128"/>
                <a:cs typeface="+mn-cs"/>
              </a:rPr>
              <a:t>C.1.6.1.r.2</a:t>
            </a:r>
          </a:p>
        </p:txBody>
      </p:sp>
      <p:cxnSp>
        <p:nvCxnSpPr>
          <p:cNvPr id="34" name="AutoShape 15"/>
          <p:cNvCxnSpPr>
            <a:cxnSpLocks noChangeShapeType="1"/>
            <a:stCxn id="32" idx="3"/>
          </p:cNvCxnSpPr>
          <p:nvPr/>
        </p:nvCxnSpPr>
        <p:spPr bwMode="auto">
          <a:xfrm>
            <a:off x="2431010" y="3063846"/>
            <a:ext cx="1909408" cy="0"/>
          </a:xfrm>
          <a:prstGeom prst="straightConnector1">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71" name="AutoShape 6"/>
          <p:cNvSpPr>
            <a:spLocks noChangeArrowheads="1"/>
          </p:cNvSpPr>
          <p:nvPr/>
        </p:nvSpPr>
        <p:spPr bwMode="auto">
          <a:xfrm>
            <a:off x="1130530" y="3856056"/>
            <a:ext cx="1282899" cy="287884"/>
          </a:xfrm>
          <a:prstGeom prst="flowChartProcess">
            <a:avLst/>
          </a:prstGeom>
          <a:solidFill>
            <a:schemeClr val="accent1">
              <a:lumMod val="20000"/>
              <a:lumOff val="80000"/>
            </a:schemeClr>
          </a:solidFill>
          <a:ln w="9525">
            <a:solidFill>
              <a:schemeClr val="tx1"/>
            </a:solidFill>
            <a:miter lim="800000"/>
            <a:headEnd/>
            <a:tailEnd/>
          </a:ln>
          <a:effectLst/>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1" lang="en-US" altLang="ja-JP" sz="1400" b="0" i="0" u="none" strike="noStrike" kern="1200" cap="none" spc="0" normalizeH="0" baseline="0" noProof="0" dirty="0">
                <a:ln>
                  <a:noFill/>
                </a:ln>
                <a:solidFill>
                  <a:prstClr val="black"/>
                </a:solidFill>
                <a:effectLst/>
                <a:uLnTx/>
                <a:uFillTx/>
                <a:latin typeface="Arial" charset="0"/>
                <a:ea typeface="ＭＳ Ｐゴシック" charset="-128"/>
                <a:cs typeface="+mn-cs"/>
              </a:rPr>
              <a:t>C.1.6.1.r.2</a:t>
            </a:r>
          </a:p>
        </p:txBody>
      </p:sp>
      <p:cxnSp>
        <p:nvCxnSpPr>
          <p:cNvPr id="72" name="AutoShape 15"/>
          <p:cNvCxnSpPr>
            <a:cxnSpLocks noChangeShapeType="1"/>
            <a:stCxn id="71" idx="3"/>
          </p:cNvCxnSpPr>
          <p:nvPr/>
        </p:nvCxnSpPr>
        <p:spPr bwMode="auto">
          <a:xfrm>
            <a:off x="2413429" y="3999998"/>
            <a:ext cx="2034797" cy="0"/>
          </a:xfrm>
          <a:prstGeom prst="straightConnector1">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pic>
        <p:nvPicPr>
          <p:cNvPr id="1026" name="Picture 2" descr="C:\Users\c289146\AppData\Local\Microsoft\Windows\Temporary Internet Files\Content.IE5\8L9QPK7A\file-icon-pdf[1].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340418" y="2903109"/>
            <a:ext cx="367461" cy="376883"/>
          </a:xfrm>
          <a:prstGeom prst="rect">
            <a:avLst/>
          </a:prstGeom>
          <a:noFill/>
          <a:extLst>
            <a:ext uri="{909E8E84-426E-40DD-AFC4-6F175D3DCCD1}">
              <a14:hiddenFill xmlns:a14="http://schemas.microsoft.com/office/drawing/2010/main">
                <a:solidFill>
                  <a:srgbClr val="FFFFFF"/>
                </a:solidFill>
              </a14:hiddenFill>
            </a:ext>
          </a:extLst>
        </p:spPr>
      </p:pic>
      <p:pic>
        <p:nvPicPr>
          <p:cNvPr id="78" name="Picture 2" descr="C:\Users\c289146\AppData\Local\Microsoft\Windows\Temporary Internet Files\Content.IE5\8L9QPK7A\file-icon-pdf[1].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345007" y="3883527"/>
            <a:ext cx="367461" cy="376883"/>
          </a:xfrm>
          <a:prstGeom prst="rect">
            <a:avLst/>
          </a:prstGeom>
          <a:noFill/>
          <a:extLst>
            <a:ext uri="{909E8E84-426E-40DD-AFC4-6F175D3DCCD1}">
              <a14:hiddenFill xmlns:a14="http://schemas.microsoft.com/office/drawing/2010/main">
                <a:solidFill>
                  <a:srgbClr val="FFFFFF"/>
                </a:solidFill>
              </a14:hiddenFill>
            </a:ext>
          </a:extLst>
        </p:spPr>
      </p:pic>
      <p:sp>
        <p:nvSpPr>
          <p:cNvPr id="81" name="AutoShape 6"/>
          <p:cNvSpPr>
            <a:spLocks noChangeArrowheads="1"/>
          </p:cNvSpPr>
          <p:nvPr/>
        </p:nvSpPr>
        <p:spPr bwMode="auto">
          <a:xfrm>
            <a:off x="3223048" y="5245540"/>
            <a:ext cx="1282899" cy="287884"/>
          </a:xfrm>
          <a:prstGeom prst="flowChartProcess">
            <a:avLst/>
          </a:prstGeom>
          <a:solidFill>
            <a:schemeClr val="accent1">
              <a:lumMod val="20000"/>
              <a:lumOff val="80000"/>
            </a:schemeClr>
          </a:solidFill>
          <a:ln w="9525">
            <a:solidFill>
              <a:schemeClr val="tx1"/>
            </a:solidFill>
            <a:miter lim="800000"/>
            <a:headEnd/>
            <a:tailEnd/>
          </a:ln>
          <a:effectLst/>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1" lang="en-US" altLang="ja-JP" sz="1400" b="0" i="0" u="none" strike="noStrike" kern="1200" cap="none" spc="0" normalizeH="0" baseline="0" noProof="0" dirty="0">
                <a:ln>
                  <a:noFill/>
                </a:ln>
                <a:solidFill>
                  <a:prstClr val="black"/>
                </a:solidFill>
                <a:effectLst/>
                <a:uLnTx/>
                <a:uFillTx/>
                <a:latin typeface="Arial" charset="0"/>
                <a:ea typeface="ＭＳ Ｐゴシック" charset="-128"/>
                <a:cs typeface="+mn-cs"/>
              </a:rPr>
              <a:t>C.4.r.2</a:t>
            </a:r>
          </a:p>
        </p:txBody>
      </p:sp>
      <p:cxnSp>
        <p:nvCxnSpPr>
          <p:cNvPr id="82" name="AutoShape 15"/>
          <p:cNvCxnSpPr>
            <a:cxnSpLocks noChangeShapeType="1"/>
            <a:stCxn id="81" idx="3"/>
            <a:endCxn id="83" idx="1"/>
          </p:cNvCxnSpPr>
          <p:nvPr/>
        </p:nvCxnSpPr>
        <p:spPr bwMode="auto">
          <a:xfrm flipV="1">
            <a:off x="4505947" y="5179783"/>
            <a:ext cx="533802" cy="209699"/>
          </a:xfrm>
          <a:prstGeom prst="straightConnector1">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pic>
        <p:nvPicPr>
          <p:cNvPr id="83" name="Picture 2" descr="C:\Users\c289146\AppData\Local\Microsoft\Windows\Temporary Internet Files\Content.IE5\8L9QPK7A\file-icon-pdf[1].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039749" y="4991341"/>
            <a:ext cx="367461" cy="376883"/>
          </a:xfrm>
          <a:prstGeom prst="rect">
            <a:avLst/>
          </a:prstGeom>
          <a:noFill/>
          <a:extLst>
            <a:ext uri="{909E8E84-426E-40DD-AFC4-6F175D3DCCD1}">
              <a14:hiddenFill xmlns:a14="http://schemas.microsoft.com/office/drawing/2010/main">
                <a:solidFill>
                  <a:srgbClr val="FFFFFF"/>
                </a:solidFill>
              </a14:hiddenFill>
            </a:ext>
          </a:extLst>
        </p:spPr>
      </p:pic>
      <p:sp>
        <p:nvSpPr>
          <p:cNvPr id="88" name="AutoShape 6"/>
          <p:cNvSpPr>
            <a:spLocks noChangeArrowheads="1"/>
          </p:cNvSpPr>
          <p:nvPr/>
        </p:nvSpPr>
        <p:spPr bwMode="auto">
          <a:xfrm>
            <a:off x="3223048" y="6088056"/>
            <a:ext cx="1282899" cy="287884"/>
          </a:xfrm>
          <a:prstGeom prst="flowChartProcess">
            <a:avLst/>
          </a:prstGeom>
          <a:solidFill>
            <a:schemeClr val="accent1">
              <a:lumMod val="20000"/>
              <a:lumOff val="80000"/>
            </a:schemeClr>
          </a:solidFill>
          <a:ln w="9525">
            <a:solidFill>
              <a:schemeClr val="tx1"/>
            </a:solidFill>
            <a:miter lim="800000"/>
            <a:headEnd/>
            <a:tailEnd/>
          </a:ln>
          <a:effectLst/>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1" lang="en-US" altLang="ja-JP" sz="1400" b="0" i="0" u="none" strike="noStrike" kern="1200" cap="none" spc="0" normalizeH="0" baseline="0" noProof="0" dirty="0">
                <a:ln>
                  <a:noFill/>
                </a:ln>
                <a:solidFill>
                  <a:prstClr val="black"/>
                </a:solidFill>
                <a:effectLst/>
                <a:uLnTx/>
                <a:uFillTx/>
                <a:latin typeface="Arial" charset="0"/>
                <a:ea typeface="ＭＳ Ｐゴシック" charset="-128"/>
                <a:cs typeface="+mn-cs"/>
              </a:rPr>
              <a:t>C.4.r.2</a:t>
            </a:r>
          </a:p>
        </p:txBody>
      </p:sp>
      <p:cxnSp>
        <p:nvCxnSpPr>
          <p:cNvPr id="89" name="AutoShape 15"/>
          <p:cNvCxnSpPr>
            <a:cxnSpLocks noChangeShapeType="1"/>
            <a:stCxn id="88" idx="3"/>
          </p:cNvCxnSpPr>
          <p:nvPr/>
        </p:nvCxnSpPr>
        <p:spPr bwMode="auto">
          <a:xfrm>
            <a:off x="4505947" y="6231998"/>
            <a:ext cx="690835" cy="143942"/>
          </a:xfrm>
          <a:prstGeom prst="straightConnector1">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pic>
        <p:nvPicPr>
          <p:cNvPr id="91" name="Picture 2" descr="C:\Users\c289146\AppData\Local\Microsoft\Windows\Temporary Internet Files\Content.IE5\8L9QPK7A\file-icon-pdf[1].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223479" y="6187498"/>
            <a:ext cx="367461" cy="376883"/>
          </a:xfrm>
          <a:prstGeom prst="rect">
            <a:avLst/>
          </a:prstGeom>
          <a:noFill/>
          <a:extLst>
            <a:ext uri="{909E8E84-426E-40DD-AFC4-6F175D3DCCD1}">
              <a14:hiddenFill xmlns:a14="http://schemas.microsoft.com/office/drawing/2010/main">
                <a:solidFill>
                  <a:srgbClr val="FFFFFF"/>
                </a:solidFill>
              </a14:hiddenFill>
            </a:ext>
          </a:extLst>
        </p:spPr>
      </p:pic>
      <p:cxnSp>
        <p:nvCxnSpPr>
          <p:cNvPr id="99" name="AutoShape 12"/>
          <p:cNvCxnSpPr>
            <a:cxnSpLocks noChangeShapeType="1"/>
            <a:endCxn id="71" idx="1"/>
          </p:cNvCxnSpPr>
          <p:nvPr/>
        </p:nvCxnSpPr>
        <p:spPr bwMode="auto">
          <a:xfrm rot="16200000" flipH="1">
            <a:off x="874624" y="3744091"/>
            <a:ext cx="372493" cy="139320"/>
          </a:xfrm>
          <a:prstGeom prst="bentConnector2">
            <a:avLst/>
          </a:prstGeom>
          <a:noFill/>
          <a:ln w="9525">
            <a:solidFill>
              <a:schemeClr val="tx1"/>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01" name="AutoShape 12"/>
          <p:cNvCxnSpPr>
            <a:cxnSpLocks noChangeShapeType="1"/>
            <a:endCxn id="88" idx="1"/>
          </p:cNvCxnSpPr>
          <p:nvPr/>
        </p:nvCxnSpPr>
        <p:spPr bwMode="auto">
          <a:xfrm rot="16200000" flipH="1">
            <a:off x="2928536" y="5937486"/>
            <a:ext cx="373410" cy="215613"/>
          </a:xfrm>
          <a:prstGeom prst="bentConnector2">
            <a:avLst/>
          </a:prstGeom>
          <a:noFill/>
          <a:ln w="9525">
            <a:solidFill>
              <a:schemeClr val="tx1"/>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97" name="直線コネクタ 96"/>
          <p:cNvCxnSpPr>
            <a:endCxn id="32" idx="1"/>
          </p:cNvCxnSpPr>
          <p:nvPr/>
        </p:nvCxnSpPr>
        <p:spPr>
          <a:xfrm>
            <a:off x="991209" y="3063846"/>
            <a:ext cx="15690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0" name="直線コネクタ 99"/>
          <p:cNvCxnSpPr>
            <a:endCxn id="81" idx="1"/>
          </p:cNvCxnSpPr>
          <p:nvPr/>
        </p:nvCxnSpPr>
        <p:spPr>
          <a:xfrm>
            <a:off x="3006480" y="5389482"/>
            <a:ext cx="216568"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41" name="Line 4"/>
          <p:cNvSpPr>
            <a:spLocks noChangeShapeType="1"/>
          </p:cNvSpPr>
          <p:nvPr/>
        </p:nvSpPr>
        <p:spPr bwMode="auto">
          <a:xfrm>
            <a:off x="179388" y="836613"/>
            <a:ext cx="8713787" cy="0"/>
          </a:xfrm>
          <a:prstGeom prst="line">
            <a:avLst/>
          </a:prstGeom>
          <a:noFill/>
          <a:ln w="28575">
            <a:solidFill>
              <a:schemeClr val="bg2">
                <a:lumMod val="75000"/>
              </a:schemeClr>
            </a:solidFill>
            <a:round/>
            <a:headEnd/>
            <a:tailEnd/>
          </a:ln>
          <a:effec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GB" sz="1800" b="0" i="0" u="none" strike="noStrike" kern="1200" cap="none" spc="0" normalizeH="0" baseline="0" noProof="0">
              <a:ln>
                <a:noFill/>
              </a:ln>
              <a:solidFill>
                <a:prstClr val="black"/>
              </a:solidFill>
              <a:effectLst/>
              <a:uLnTx/>
              <a:uFillTx/>
              <a:latin typeface="Calibri"/>
              <a:ea typeface="ＭＳ Ｐゴシック" charset="-128"/>
              <a:cs typeface="+mn-cs"/>
            </a:endParaRPr>
          </a:p>
        </p:txBody>
      </p:sp>
      <p:sp>
        <p:nvSpPr>
          <p:cNvPr id="3" name="Slide Number Placeholder 2">
            <a:extLst>
              <a:ext uri="{FF2B5EF4-FFF2-40B4-BE49-F238E27FC236}">
                <a16:creationId xmlns:a16="http://schemas.microsoft.com/office/drawing/2014/main" id="{DF8D628E-A385-6CF3-F1B9-E157A435D9BB}"/>
              </a:ext>
            </a:extLst>
          </p:cNvPr>
          <p:cNvSpPr>
            <a:spLocks noGrp="1"/>
          </p:cNvSpPr>
          <p:nvPr>
            <p:ph type="sldNum" sz="quarter" idx="12"/>
          </p:nvPr>
        </p:nvSpPr>
        <p:spPr/>
        <p:txBody>
          <a:bodyPr/>
          <a:lstStyle/>
          <a:p>
            <a:pPr>
              <a:defRPr/>
            </a:pPr>
            <a:fld id="{3ED25924-6009-43B8-8165-39C7DD87BF7F}" type="slidenum">
              <a:rPr lang="ja-JP" altLang="en-US" smtClean="0"/>
              <a:pPr>
                <a:defRPr/>
              </a:pPr>
              <a:t>23</a:t>
            </a:fld>
            <a:endParaRPr lang="ja-JP" altLang="en-US"/>
          </a:p>
        </p:txBody>
      </p:sp>
    </p:spTree>
    <p:extLst>
      <p:ext uri="{BB962C8B-B14F-4D97-AF65-F5344CB8AC3E}">
        <p14:creationId xmlns:p14="http://schemas.microsoft.com/office/powerpoint/2010/main" val="213181995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188640"/>
            <a:ext cx="8229600" cy="647973"/>
          </a:xfrm>
        </p:spPr>
        <p:txBody>
          <a:bodyPr>
            <a:normAutofit/>
          </a:bodyPr>
          <a:lstStyle/>
          <a:p>
            <a:pPr algn="l"/>
            <a:r>
              <a:rPr lang="ja-JP" altLang="en-US" sz="3200" dirty="0"/>
              <a:t>世界的に固有の症例識別番号</a:t>
            </a:r>
            <a:endParaRPr kumimoji="1" lang="ja-JP" altLang="en-US" sz="3200" dirty="0"/>
          </a:p>
        </p:txBody>
      </p:sp>
      <p:sp>
        <p:nvSpPr>
          <p:cNvPr id="3" name="コンテンツ プレースホルダー 2"/>
          <p:cNvSpPr>
            <a:spLocks noGrp="1"/>
          </p:cNvSpPr>
          <p:nvPr>
            <p:ph idx="1"/>
          </p:nvPr>
        </p:nvSpPr>
        <p:spPr>
          <a:xfrm>
            <a:off x="457200" y="1260571"/>
            <a:ext cx="8229600" cy="2300761"/>
          </a:xfrm>
        </p:spPr>
        <p:txBody>
          <a:bodyPr>
            <a:noAutofit/>
          </a:bodyPr>
          <a:lstStyle/>
          <a:p>
            <a:pPr marL="457200" indent="-457200">
              <a:buFont typeface="Wingdings" panose="05000000000000000000" pitchFamily="2" charset="2"/>
              <a:buChar char="Ø"/>
            </a:pPr>
            <a:r>
              <a:rPr lang="en-US" altLang="ja-JP" sz="2800" dirty="0"/>
              <a:t>E2B(R2)</a:t>
            </a:r>
            <a:r>
              <a:rPr lang="ja-JP" altLang="en-US" sz="2800" dirty="0"/>
              <a:t>では、規制当局番号（</a:t>
            </a:r>
            <a:r>
              <a:rPr lang="en-US" altLang="ja-JP" sz="2800" dirty="0"/>
              <a:t>A.1.10.1</a:t>
            </a:r>
            <a:r>
              <a:rPr lang="ja-JP" altLang="en-US" sz="2800" dirty="0"/>
              <a:t>）と企業番号（</a:t>
            </a:r>
            <a:r>
              <a:rPr lang="en-US" altLang="ja-JP" sz="2800" dirty="0"/>
              <a:t>A.1.10.2</a:t>
            </a:r>
            <a:r>
              <a:rPr lang="ja-JP" altLang="en-US" sz="2800" dirty="0"/>
              <a:t>）でフィールドが分かれていた</a:t>
            </a:r>
            <a:endParaRPr lang="en-US" altLang="ja-JP" sz="2800" dirty="0"/>
          </a:p>
          <a:p>
            <a:pPr marL="457200" indent="-457200">
              <a:buFont typeface="Wingdings" panose="05000000000000000000" pitchFamily="2" charset="2"/>
              <a:buChar char="Ø"/>
            </a:pPr>
            <a:r>
              <a:rPr lang="en-US" altLang="ja-JP" sz="2800" dirty="0"/>
              <a:t>E2B(R3)</a:t>
            </a:r>
            <a:r>
              <a:rPr lang="ja-JP" altLang="en-US" sz="2800" dirty="0"/>
              <a:t>では、世界的に固有の症例識別子（</a:t>
            </a:r>
            <a:r>
              <a:rPr lang="en-US" altLang="ja-JP" sz="2800" dirty="0"/>
              <a:t>C.1.8.1</a:t>
            </a:r>
            <a:r>
              <a:rPr lang="ja-JP" altLang="en-US" sz="2800" dirty="0"/>
              <a:t>）に集約され、それとは別に送信者区分（</a:t>
            </a:r>
            <a:r>
              <a:rPr lang="en-US" altLang="ja-JP" sz="2800" dirty="0"/>
              <a:t>C.1.8.2</a:t>
            </a:r>
            <a:r>
              <a:rPr lang="ja-JP" altLang="en-US" sz="2800" dirty="0"/>
              <a:t>）を入力</a:t>
            </a:r>
            <a:endParaRPr lang="en-US" altLang="ja-JP" sz="2800" dirty="0"/>
          </a:p>
          <a:p>
            <a:pPr marL="457200" indent="-457200">
              <a:buFont typeface="Wingdings" panose="05000000000000000000" pitchFamily="2" charset="2"/>
              <a:buChar char="Ø"/>
            </a:pPr>
            <a:endParaRPr lang="en-US" altLang="ja-JP" sz="2400" dirty="0"/>
          </a:p>
        </p:txBody>
      </p:sp>
      <p:graphicFrame>
        <p:nvGraphicFramePr>
          <p:cNvPr id="4" name="コンテンツ プレースホルダー 3"/>
          <p:cNvGraphicFramePr>
            <a:graphicFrameLocks/>
          </p:cNvGraphicFramePr>
          <p:nvPr/>
        </p:nvGraphicFramePr>
        <p:xfrm>
          <a:off x="457200" y="4087728"/>
          <a:ext cx="8229600" cy="1656080"/>
        </p:xfrm>
        <a:graphic>
          <a:graphicData uri="http://schemas.openxmlformats.org/drawingml/2006/table">
            <a:tbl>
              <a:tblPr firstRow="1" bandRow="1">
                <a:tableStyleId>{3B4B98B0-60AC-42C2-AFA5-B58CD77FA1E5}</a:tableStyleId>
              </a:tblPr>
              <a:tblGrid>
                <a:gridCol w="4270628">
                  <a:extLst>
                    <a:ext uri="{9D8B030D-6E8A-4147-A177-3AD203B41FA5}">
                      <a16:colId xmlns:a16="http://schemas.microsoft.com/office/drawing/2014/main" val="20000"/>
                    </a:ext>
                  </a:extLst>
                </a:gridCol>
                <a:gridCol w="3958972">
                  <a:extLst>
                    <a:ext uri="{9D8B030D-6E8A-4147-A177-3AD203B41FA5}">
                      <a16:colId xmlns:a16="http://schemas.microsoft.com/office/drawing/2014/main" val="20001"/>
                    </a:ext>
                  </a:extLst>
                </a:gridCol>
              </a:tblGrid>
              <a:tr h="370840">
                <a:tc>
                  <a:txBody>
                    <a:bodyPr/>
                    <a:lstStyle/>
                    <a:p>
                      <a:pPr algn="ctr"/>
                      <a:r>
                        <a:rPr kumimoji="1" lang="en-US" altLang="ja-JP" dirty="0"/>
                        <a:t>E2B(R2)</a:t>
                      </a:r>
                      <a:endParaRPr kumimoji="1" lang="ja-JP" altLang="en-US" dirty="0"/>
                    </a:p>
                  </a:txBody>
                  <a:tcPr marL="84406" marR="8440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40000"/>
                        <a:lumOff val="60000"/>
                      </a:schemeClr>
                    </a:solidFill>
                  </a:tcPr>
                </a:tc>
                <a:tc>
                  <a:txBody>
                    <a:bodyPr/>
                    <a:lstStyle/>
                    <a:p>
                      <a:pPr algn="ctr"/>
                      <a:r>
                        <a:rPr kumimoji="1" lang="en-US" altLang="ja-JP" dirty="0"/>
                        <a:t>E2B(R3)</a:t>
                      </a:r>
                      <a:endParaRPr kumimoji="1" lang="ja-JP" altLang="en-US" dirty="0"/>
                    </a:p>
                  </a:txBody>
                  <a:tcPr marL="84406" marR="8440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extLst>
                  <a:ext uri="{0D108BD9-81ED-4DB2-BD59-A6C34878D82A}">
                    <a16:rowId xmlns:a16="http://schemas.microsoft.com/office/drawing/2014/main" val="10000"/>
                  </a:ext>
                </a:extLst>
              </a:tr>
              <a:tr h="370840">
                <a:tc rowSpan="2">
                  <a:txBody>
                    <a:bodyPr/>
                    <a:lstStyle/>
                    <a:p>
                      <a:r>
                        <a:rPr lang="en-US" altLang="ja-JP" sz="1800" dirty="0"/>
                        <a:t>A.1.10.1</a:t>
                      </a:r>
                      <a:r>
                        <a:rPr lang="ja-JP" altLang="en-US" sz="1800" dirty="0"/>
                        <a:t> </a:t>
                      </a:r>
                      <a:r>
                        <a:rPr lang="ja-JP" altLang="en-US" baseline="0" dirty="0"/>
                        <a:t>規制当局の症例報告番号</a:t>
                      </a:r>
                      <a:endParaRPr lang="en-US" altLang="ja-JP" baseline="0" dirty="0"/>
                    </a:p>
                    <a:p>
                      <a:r>
                        <a:rPr lang="ja-JP" altLang="en-US" baseline="0" dirty="0"/>
                        <a:t>　　　　　　　　</a:t>
                      </a:r>
                      <a:r>
                        <a:rPr lang="en-US" altLang="ja-JP" baseline="0" dirty="0"/>
                        <a:t>or</a:t>
                      </a:r>
                    </a:p>
                    <a:p>
                      <a:pPr marL="0" marR="0" indent="0" algn="l" defTabSz="914400" rtl="0" eaLnBrk="1" fontAlgn="auto" latinLnBrk="0" hangingPunct="1">
                        <a:lnSpc>
                          <a:spcPct val="100000"/>
                        </a:lnSpc>
                        <a:spcBef>
                          <a:spcPts val="0"/>
                        </a:spcBef>
                        <a:spcAft>
                          <a:spcPts val="0"/>
                        </a:spcAft>
                        <a:buClrTx/>
                        <a:buSzTx/>
                        <a:buFontTx/>
                        <a:buNone/>
                        <a:tabLst/>
                        <a:defRPr/>
                      </a:pPr>
                      <a:r>
                        <a:rPr kumimoji="1" lang="en-US" altLang="ja-JP" dirty="0"/>
                        <a:t>A.1.</a:t>
                      </a:r>
                      <a:r>
                        <a:rPr lang="en-US" altLang="ja-JP" sz="1800" dirty="0"/>
                        <a:t>10.2 </a:t>
                      </a:r>
                      <a:r>
                        <a:rPr lang="ja-JP" altLang="en-US" sz="1800" baseline="0" dirty="0"/>
                        <a:t>その他の送信者の症例報告番号</a:t>
                      </a:r>
                      <a:endParaRPr kumimoji="1" lang="ja-JP" altLang="en-US" dirty="0"/>
                    </a:p>
                  </a:txBody>
                  <a:tcPr marL="84406" marR="8440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indent="0">
                        <a:buFont typeface="Arial" panose="020B0604020202020204" pitchFamily="34" charset="0"/>
                        <a:buNone/>
                      </a:pPr>
                      <a:r>
                        <a:rPr kumimoji="1" lang="en-US" altLang="ja-JP" dirty="0"/>
                        <a:t>C.1.8.1 </a:t>
                      </a:r>
                      <a:r>
                        <a:rPr kumimoji="1" lang="ja-JP" altLang="en-US" baseline="0" dirty="0"/>
                        <a:t>世界的に固有の症例識別子</a:t>
                      </a:r>
                      <a:endParaRPr kumimoji="1" lang="en-US" altLang="ja-JP" baseline="0" dirty="0"/>
                    </a:p>
                  </a:txBody>
                  <a:tcPr marL="84406" marR="8440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1"/>
                  </a:ext>
                </a:extLst>
              </a:tr>
              <a:tr h="370840">
                <a:tc vMerge="1">
                  <a:txBody>
                    <a:bodyPr/>
                    <a:lstStyle/>
                    <a:p>
                      <a:endParaRPr kumimoji="1" lang="ja-JP" altLang="en-US" dirty="0"/>
                    </a:p>
                  </a:txBody>
                  <a:tcPr marL="84406" marR="8440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1" lang="en-US" altLang="ja-JP" dirty="0"/>
                        <a:t>C.1.8.2</a:t>
                      </a:r>
                      <a:r>
                        <a:rPr kumimoji="1" lang="ja-JP" altLang="en-US" dirty="0"/>
                        <a:t>本症例の第一送信者</a:t>
                      </a:r>
                      <a:endParaRPr kumimoji="1" lang="en-US" altLang="ja-JP" dirty="0"/>
                    </a:p>
                    <a:p>
                      <a:r>
                        <a:rPr kumimoji="1" lang="en-US" altLang="ja-JP" sz="1800" u="none" strike="noStrike" kern="1200" baseline="0" dirty="0"/>
                        <a:t>1=</a:t>
                      </a:r>
                      <a:r>
                        <a:rPr kumimoji="1" lang="ja-JP" altLang="en-US" sz="1800" u="none" strike="noStrike" kern="1200" baseline="0" dirty="0"/>
                        <a:t>規制当局</a:t>
                      </a:r>
                    </a:p>
                    <a:p>
                      <a:r>
                        <a:rPr kumimoji="1" lang="en-US" altLang="ja-JP" sz="1800" u="none" strike="noStrike" kern="1200" baseline="0" dirty="0"/>
                        <a:t>2=</a:t>
                      </a:r>
                      <a:r>
                        <a:rPr kumimoji="1" lang="ja-JP" altLang="en-US" sz="1800" u="none" strike="noStrike" kern="1200" baseline="0" dirty="0"/>
                        <a:t>その他</a:t>
                      </a:r>
                      <a:endParaRPr kumimoji="1" lang="ja-JP" altLang="en-US" dirty="0"/>
                    </a:p>
                  </a:txBody>
                  <a:tcPr marL="84406" marR="8440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2"/>
                  </a:ext>
                </a:extLst>
              </a:tr>
            </a:tbl>
          </a:graphicData>
        </a:graphic>
      </p:graphicFrame>
      <p:sp>
        <p:nvSpPr>
          <p:cNvPr id="5" name="Line 4"/>
          <p:cNvSpPr>
            <a:spLocks noChangeShapeType="1"/>
          </p:cNvSpPr>
          <p:nvPr/>
        </p:nvSpPr>
        <p:spPr bwMode="auto">
          <a:xfrm>
            <a:off x="179388" y="836613"/>
            <a:ext cx="8713787" cy="0"/>
          </a:xfrm>
          <a:prstGeom prst="line">
            <a:avLst/>
          </a:prstGeom>
          <a:noFill/>
          <a:ln w="28575">
            <a:solidFill>
              <a:schemeClr val="bg2">
                <a:lumMod val="75000"/>
              </a:schemeClr>
            </a:solidFill>
            <a:round/>
            <a:headEnd/>
            <a:tailEnd/>
          </a:ln>
          <a:effec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GB" sz="1800" b="0" i="0" u="none" strike="noStrike" kern="1200" cap="none" spc="0" normalizeH="0" baseline="0" noProof="0">
              <a:ln>
                <a:noFill/>
              </a:ln>
              <a:solidFill>
                <a:prstClr val="black"/>
              </a:solidFill>
              <a:effectLst/>
              <a:uLnTx/>
              <a:uFillTx/>
              <a:latin typeface="Calibri"/>
              <a:ea typeface="ＭＳ Ｐゴシック" charset="-128"/>
              <a:cs typeface="+mn-cs"/>
            </a:endParaRPr>
          </a:p>
        </p:txBody>
      </p:sp>
      <p:sp>
        <p:nvSpPr>
          <p:cNvPr id="6" name="Slide Number Placeholder 5">
            <a:extLst>
              <a:ext uri="{FF2B5EF4-FFF2-40B4-BE49-F238E27FC236}">
                <a16:creationId xmlns:a16="http://schemas.microsoft.com/office/drawing/2014/main" id="{6AE86813-0DC6-6435-12B7-ACDB2272B8B1}"/>
              </a:ext>
            </a:extLst>
          </p:cNvPr>
          <p:cNvSpPr>
            <a:spLocks noGrp="1"/>
          </p:cNvSpPr>
          <p:nvPr>
            <p:ph type="sldNum" sz="quarter" idx="12"/>
          </p:nvPr>
        </p:nvSpPr>
        <p:spPr/>
        <p:txBody>
          <a:bodyPr/>
          <a:lstStyle/>
          <a:p>
            <a:pPr>
              <a:defRPr/>
            </a:pPr>
            <a:fld id="{41B56E46-C364-443B-A6EC-EF4639A1E9E4}" type="slidenum">
              <a:rPr lang="ja-JP" altLang="en-US" smtClean="0"/>
              <a:pPr>
                <a:defRPr/>
              </a:pPr>
              <a:t>24</a:t>
            </a:fld>
            <a:endParaRPr lang="ja-JP" altLang="en-US"/>
          </a:p>
        </p:txBody>
      </p:sp>
    </p:spTree>
    <p:extLst>
      <p:ext uri="{BB962C8B-B14F-4D97-AF65-F5344CB8AC3E}">
        <p14:creationId xmlns:p14="http://schemas.microsoft.com/office/powerpoint/2010/main" val="73423658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158822" y="150803"/>
            <a:ext cx="8754171" cy="667018"/>
          </a:xfrm>
        </p:spPr>
        <p:txBody>
          <a:bodyPr>
            <a:normAutofit/>
          </a:bodyPr>
          <a:lstStyle/>
          <a:p>
            <a:pPr algn="l"/>
            <a:r>
              <a:rPr lang="zh-TW" altLang="en-US" sz="2600" dirty="0">
                <a:latin typeface="+mn-lt"/>
                <a:ea typeface="ＭＳ Ｐゴシック" panose="020B0600070205080204" pitchFamily="50" charset="-128"/>
              </a:rPr>
              <a:t>報告破棄／修正 </a:t>
            </a:r>
            <a:r>
              <a:rPr lang="en-US" altLang="zh-TW" sz="2600" dirty="0">
                <a:latin typeface="+mn-lt"/>
                <a:ea typeface="ＭＳ Ｐゴシック" panose="020B0600070205080204" pitchFamily="50" charset="-128"/>
              </a:rPr>
              <a:t>(C.1.11.1)</a:t>
            </a:r>
            <a:r>
              <a:rPr lang="ja-JP" altLang="en-US" sz="2600" dirty="0" err="1">
                <a:latin typeface="+mn-lt"/>
                <a:ea typeface="ＭＳ Ｐゴシック" panose="020B0600070205080204" pitchFamily="50" charset="-128"/>
              </a:rPr>
              <a:t>、</a:t>
            </a:r>
            <a:r>
              <a:rPr lang="zh-TW" altLang="en-US" sz="2600" dirty="0">
                <a:latin typeface="+mn-lt"/>
                <a:ea typeface="ＭＳ Ｐゴシック" panose="020B0600070205080204" pitchFamily="50" charset="-128"/>
              </a:rPr>
              <a:t>報告破棄／修正理由 </a:t>
            </a:r>
            <a:r>
              <a:rPr lang="en-US" altLang="zh-TW" sz="2600" dirty="0">
                <a:latin typeface="+mn-lt"/>
                <a:ea typeface="ＭＳ Ｐゴシック" panose="020B0600070205080204" pitchFamily="50" charset="-128"/>
              </a:rPr>
              <a:t>(C.1.11.2 )</a:t>
            </a:r>
            <a:endParaRPr kumimoji="1" lang="ja-JP" altLang="en-US" sz="2600" dirty="0">
              <a:latin typeface="+mn-lt"/>
              <a:ea typeface="ＭＳ Ｐゴシック" panose="020B0600070205080204" pitchFamily="50" charset="-128"/>
            </a:endParaRPr>
          </a:p>
        </p:txBody>
      </p:sp>
      <p:sp>
        <p:nvSpPr>
          <p:cNvPr id="3" name="コンテンツ プレースホルダー 2"/>
          <p:cNvSpPr>
            <a:spLocks noGrp="1"/>
          </p:cNvSpPr>
          <p:nvPr>
            <p:ph idx="1"/>
          </p:nvPr>
        </p:nvSpPr>
        <p:spPr>
          <a:xfrm>
            <a:off x="457200" y="1172174"/>
            <a:ext cx="8229600" cy="5273231"/>
          </a:xfrm>
        </p:spPr>
        <p:txBody>
          <a:bodyPr>
            <a:noAutofit/>
          </a:bodyPr>
          <a:lstStyle/>
          <a:p>
            <a:pPr marL="457200" indent="-457200">
              <a:buFont typeface="Wingdings" panose="05000000000000000000" pitchFamily="2" charset="2"/>
              <a:buChar char="Ø"/>
            </a:pPr>
            <a:r>
              <a:rPr lang="en-US" altLang="ja-JP" sz="2800" dirty="0"/>
              <a:t>E2B(R3)</a:t>
            </a:r>
            <a:r>
              <a:rPr lang="ja-JP" altLang="en-US" sz="2800" dirty="0"/>
              <a:t>では、報告破棄に加えて</a:t>
            </a:r>
            <a:r>
              <a:rPr lang="ja-JP" altLang="en-US" sz="2800" b="1" dirty="0">
                <a:solidFill>
                  <a:srgbClr val="FF0000"/>
                </a:solidFill>
              </a:rPr>
              <a:t>修正報告</a:t>
            </a:r>
            <a:r>
              <a:rPr lang="ja-JP" altLang="en-US" sz="2800" dirty="0"/>
              <a:t>ができるようになった。</a:t>
            </a:r>
            <a:endParaRPr lang="en-US" altLang="ja-JP" sz="2800" dirty="0"/>
          </a:p>
          <a:p>
            <a:pPr marL="457200" lvl="1" indent="-457200">
              <a:buFont typeface="Wingdings" panose="05000000000000000000" pitchFamily="2" charset="2"/>
              <a:buChar char="Ø"/>
            </a:pPr>
            <a:r>
              <a:rPr lang="ja-JP" altLang="en-US" sz="2800" dirty="0"/>
              <a:t>修正報告とは、</a:t>
            </a:r>
            <a:r>
              <a:rPr lang="ja-JP" altLang="en-US" sz="2800" dirty="0">
                <a:solidFill>
                  <a:srgbClr val="FF0000"/>
                </a:solidFill>
              </a:rPr>
              <a:t>追加情報を入手していないが、</a:t>
            </a:r>
            <a:r>
              <a:rPr lang="ja-JP" altLang="en-US" sz="2800" dirty="0"/>
              <a:t>報告した内容に修正が必要となった時にする報告。</a:t>
            </a:r>
            <a:br>
              <a:rPr lang="en-US" altLang="ja-JP" sz="2800" dirty="0"/>
            </a:br>
            <a:r>
              <a:rPr lang="ja-JP" altLang="en-US" sz="2000" dirty="0"/>
              <a:t>例）内部検討後または専門家の意見等により、副作用</a:t>
            </a:r>
            <a:r>
              <a:rPr lang="en-US" altLang="ja-JP" sz="2000" dirty="0"/>
              <a:t>/</a:t>
            </a:r>
            <a:r>
              <a:rPr lang="ja-JP" altLang="en-US" sz="2000" dirty="0"/>
              <a:t>有害事象、重篤性の基準または因果関係の評価等の項目が修正された場合</a:t>
            </a:r>
            <a:endParaRPr lang="en-US" altLang="ja-JP" sz="2000" dirty="0"/>
          </a:p>
          <a:p>
            <a:pPr marL="457200" indent="-457200">
              <a:buFont typeface="Wingdings" panose="05000000000000000000" pitchFamily="2" charset="2"/>
              <a:buChar char="Ø"/>
            </a:pPr>
            <a:r>
              <a:rPr lang="ja-JP" altLang="en-US" sz="2800" dirty="0"/>
              <a:t>報告破棄及び修正報告の場合は、</a:t>
            </a:r>
            <a:r>
              <a:rPr lang="en-US" altLang="ja-JP" sz="2800" dirty="0"/>
              <a:t>C.1.5</a:t>
            </a:r>
            <a:r>
              <a:rPr lang="ja-JP" altLang="en-US" sz="2800" dirty="0"/>
              <a:t>（本報告の最新情報入手日）の元の日付を変更しない。</a:t>
            </a:r>
            <a:endParaRPr lang="en-US" altLang="ja-JP" sz="2800" dirty="0"/>
          </a:p>
          <a:p>
            <a:pPr marL="457200" indent="-457200">
              <a:buFont typeface="Wingdings" panose="05000000000000000000" pitchFamily="2" charset="2"/>
              <a:buChar char="Ø"/>
            </a:pPr>
            <a:r>
              <a:rPr lang="en-US" altLang="ja-JP" sz="2800" dirty="0"/>
              <a:t>C.1.11.1</a:t>
            </a:r>
            <a:r>
              <a:rPr lang="ja-JP" altLang="en-US" sz="2800" dirty="0"/>
              <a:t>の値：</a:t>
            </a:r>
            <a:r>
              <a:rPr lang="en-US" altLang="ja-JP" sz="2800" dirty="0"/>
              <a:t>1=</a:t>
            </a:r>
            <a:r>
              <a:rPr lang="ja-JP" altLang="en-US" sz="2800" dirty="0"/>
              <a:t>破棄、</a:t>
            </a:r>
            <a:r>
              <a:rPr lang="en-US" altLang="ja-JP" sz="2800" dirty="0"/>
              <a:t>2=</a:t>
            </a:r>
            <a:r>
              <a:rPr lang="ja-JP" altLang="en-US" sz="2800" dirty="0"/>
              <a:t>修正</a:t>
            </a:r>
            <a:endParaRPr lang="en-US" altLang="ja-JP" sz="2800" dirty="0"/>
          </a:p>
          <a:p>
            <a:pPr marL="457200" indent="-457200">
              <a:buFont typeface="Wingdings" panose="05000000000000000000" pitchFamily="2" charset="2"/>
              <a:buChar char="Ø"/>
            </a:pPr>
            <a:r>
              <a:rPr lang="zh-TW" altLang="en-US" sz="2800" dirty="0">
                <a:latin typeface="ＭＳ Ｐゴシック" panose="020B0600070205080204" pitchFamily="50" charset="-128"/>
                <a:ea typeface="ＭＳ Ｐゴシック" panose="020B0600070205080204" pitchFamily="50" charset="-128"/>
              </a:rPr>
              <a:t>報告破棄／修正理由</a:t>
            </a:r>
            <a:r>
              <a:rPr lang="ja-JP" altLang="en-US" sz="2800" dirty="0">
                <a:latin typeface="ＭＳ Ｐゴシック" panose="020B0600070205080204" pitchFamily="50" charset="-128"/>
                <a:ea typeface="ＭＳ Ｐゴシック" panose="020B0600070205080204" pitchFamily="50" charset="-128"/>
              </a:rPr>
              <a:t>を</a:t>
            </a:r>
            <a:r>
              <a:rPr lang="en-US" altLang="ja-JP" sz="2800" dirty="0"/>
              <a:t>C.1.11.2</a:t>
            </a:r>
            <a:r>
              <a:rPr lang="ja-JP" altLang="en-US" sz="2800" dirty="0"/>
              <a:t>に入力する。</a:t>
            </a:r>
            <a:endParaRPr lang="en-US" altLang="ja-JP" sz="2800" dirty="0"/>
          </a:p>
        </p:txBody>
      </p:sp>
      <p:sp>
        <p:nvSpPr>
          <p:cNvPr id="4" name="Line 4"/>
          <p:cNvSpPr>
            <a:spLocks noChangeShapeType="1"/>
          </p:cNvSpPr>
          <p:nvPr/>
        </p:nvSpPr>
        <p:spPr bwMode="auto">
          <a:xfrm>
            <a:off x="179388" y="836613"/>
            <a:ext cx="8713787" cy="0"/>
          </a:xfrm>
          <a:prstGeom prst="line">
            <a:avLst/>
          </a:prstGeom>
          <a:noFill/>
          <a:ln w="28575">
            <a:solidFill>
              <a:schemeClr val="bg2">
                <a:lumMod val="75000"/>
              </a:schemeClr>
            </a:solidFill>
            <a:round/>
            <a:headEnd/>
            <a:tailEnd/>
          </a:ln>
          <a:effec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GB" sz="1800" b="0" i="0" u="none" strike="noStrike" kern="1200" cap="none" spc="0" normalizeH="0" baseline="0" noProof="0">
              <a:ln>
                <a:noFill/>
              </a:ln>
              <a:solidFill>
                <a:prstClr val="black"/>
              </a:solidFill>
              <a:effectLst/>
              <a:uLnTx/>
              <a:uFillTx/>
              <a:latin typeface="Calibri"/>
              <a:ea typeface="ＭＳ Ｐゴシック" charset="-128"/>
              <a:cs typeface="+mn-cs"/>
            </a:endParaRPr>
          </a:p>
        </p:txBody>
      </p:sp>
      <p:sp>
        <p:nvSpPr>
          <p:cNvPr id="5" name="Slide Number Placeholder 4">
            <a:extLst>
              <a:ext uri="{FF2B5EF4-FFF2-40B4-BE49-F238E27FC236}">
                <a16:creationId xmlns:a16="http://schemas.microsoft.com/office/drawing/2014/main" id="{8070D7F2-E36E-CF45-F7AB-C9F22DDA8161}"/>
              </a:ext>
            </a:extLst>
          </p:cNvPr>
          <p:cNvSpPr>
            <a:spLocks noGrp="1"/>
          </p:cNvSpPr>
          <p:nvPr>
            <p:ph type="sldNum" sz="quarter" idx="12"/>
          </p:nvPr>
        </p:nvSpPr>
        <p:spPr/>
        <p:txBody>
          <a:bodyPr/>
          <a:lstStyle/>
          <a:p>
            <a:pPr>
              <a:defRPr/>
            </a:pPr>
            <a:fld id="{41B56E46-C364-443B-A6EC-EF4639A1E9E4}" type="slidenum">
              <a:rPr lang="ja-JP" altLang="en-US" smtClean="0"/>
              <a:pPr>
                <a:defRPr/>
              </a:pPr>
              <a:t>25</a:t>
            </a:fld>
            <a:endParaRPr lang="ja-JP" altLang="en-US"/>
          </a:p>
        </p:txBody>
      </p:sp>
    </p:spTree>
    <p:extLst>
      <p:ext uri="{BB962C8B-B14F-4D97-AF65-F5344CB8AC3E}">
        <p14:creationId xmlns:p14="http://schemas.microsoft.com/office/powerpoint/2010/main" val="357165555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14823"/>
            <a:ext cx="8229600" cy="634082"/>
          </a:xfrm>
        </p:spPr>
        <p:txBody>
          <a:bodyPr>
            <a:normAutofit/>
          </a:bodyPr>
          <a:lstStyle/>
          <a:p>
            <a:pPr algn="l"/>
            <a:r>
              <a:rPr lang="ja-JP" altLang="en-US" sz="3200" dirty="0"/>
              <a:t>第一次情報源国と副作用発現国</a:t>
            </a:r>
            <a:endParaRPr kumimoji="1" lang="ja-JP" altLang="en-US" sz="3200" dirty="0"/>
          </a:p>
        </p:txBody>
      </p:sp>
      <p:sp>
        <p:nvSpPr>
          <p:cNvPr id="3" name="コンテンツ プレースホルダー 2"/>
          <p:cNvSpPr>
            <a:spLocks noGrp="1"/>
          </p:cNvSpPr>
          <p:nvPr>
            <p:ph idx="1"/>
          </p:nvPr>
        </p:nvSpPr>
        <p:spPr>
          <a:xfrm>
            <a:off x="457199" y="1453071"/>
            <a:ext cx="8435975" cy="2808312"/>
          </a:xfrm>
        </p:spPr>
        <p:txBody>
          <a:bodyPr>
            <a:noAutofit/>
          </a:bodyPr>
          <a:lstStyle/>
          <a:p>
            <a:pPr marL="457200" indent="-457200">
              <a:buFont typeface="Wingdings" panose="05000000000000000000" pitchFamily="2" charset="2"/>
              <a:buChar char="Ø"/>
            </a:pPr>
            <a:r>
              <a:rPr lang="en-US" altLang="ja-JP" sz="2800" dirty="0"/>
              <a:t>E2B(R2)</a:t>
            </a:r>
            <a:r>
              <a:rPr lang="ja-JP" altLang="en-US" sz="2800" dirty="0"/>
              <a:t>では、</a:t>
            </a:r>
            <a:r>
              <a:rPr lang="ja-JP" altLang="en-US" sz="2800" dirty="0">
                <a:solidFill>
                  <a:schemeClr val="accent3"/>
                </a:solidFill>
              </a:rPr>
              <a:t>症例ごとに</a:t>
            </a:r>
            <a:r>
              <a:rPr lang="ja-JP" altLang="en-US" sz="2800" dirty="0"/>
              <a:t>第一次情報源国と副作用発現国を持っていた</a:t>
            </a:r>
            <a:endParaRPr lang="en-US" altLang="ja-JP" sz="2800" dirty="0"/>
          </a:p>
          <a:p>
            <a:pPr marL="457200" indent="-457200">
              <a:buFont typeface="Wingdings" panose="05000000000000000000" pitchFamily="2" charset="2"/>
              <a:buChar char="Ø"/>
            </a:pPr>
            <a:r>
              <a:rPr lang="en-US" altLang="ja-JP" sz="2800" dirty="0"/>
              <a:t>E2B(R3)</a:t>
            </a:r>
            <a:r>
              <a:rPr lang="ja-JP" altLang="en-US" sz="2800" dirty="0"/>
              <a:t>では、</a:t>
            </a:r>
            <a:endParaRPr lang="en-US" altLang="ja-JP" sz="2800" dirty="0"/>
          </a:p>
          <a:p>
            <a:pPr marL="0" indent="0">
              <a:buNone/>
            </a:pPr>
            <a:r>
              <a:rPr lang="ja-JP" altLang="en-US" sz="2800" dirty="0"/>
              <a:t>　　第一次情報源国⇒第一次情報源となる報告者の国</a:t>
            </a:r>
            <a:endParaRPr lang="en-US" altLang="ja-JP" sz="2800" dirty="0"/>
          </a:p>
          <a:p>
            <a:pPr marL="0" indent="0">
              <a:buNone/>
            </a:pPr>
            <a:r>
              <a:rPr lang="ja-JP" altLang="en-US" sz="2800" dirty="0"/>
              <a:t>　　副作用発現国⇒</a:t>
            </a:r>
            <a:r>
              <a:rPr lang="ja-JP" altLang="en-US" sz="2800" b="1" dirty="0">
                <a:solidFill>
                  <a:srgbClr val="FF0000"/>
                </a:solidFill>
              </a:rPr>
              <a:t>副作用ごとに</a:t>
            </a:r>
            <a:r>
              <a:rPr lang="ja-JP" altLang="en-US" sz="2800" dirty="0"/>
              <a:t>発現国を持つ</a:t>
            </a:r>
            <a:endParaRPr lang="en-US" altLang="ja-JP" sz="2400" dirty="0"/>
          </a:p>
        </p:txBody>
      </p:sp>
      <p:graphicFrame>
        <p:nvGraphicFramePr>
          <p:cNvPr id="4" name="コンテンツ プレースホルダー 3"/>
          <p:cNvGraphicFramePr>
            <a:graphicFrameLocks/>
          </p:cNvGraphicFramePr>
          <p:nvPr/>
        </p:nvGraphicFramePr>
        <p:xfrm>
          <a:off x="517396" y="4539790"/>
          <a:ext cx="8229600" cy="1651000"/>
        </p:xfrm>
        <a:graphic>
          <a:graphicData uri="http://schemas.openxmlformats.org/drawingml/2006/table">
            <a:tbl>
              <a:tblPr firstRow="1" bandRow="1">
                <a:tableStyleId>{3B4B98B0-60AC-42C2-AFA5-B58CD77FA1E5}</a:tableStyleId>
              </a:tblPr>
              <a:tblGrid>
                <a:gridCol w="4054604">
                  <a:extLst>
                    <a:ext uri="{9D8B030D-6E8A-4147-A177-3AD203B41FA5}">
                      <a16:colId xmlns:a16="http://schemas.microsoft.com/office/drawing/2014/main" val="20000"/>
                    </a:ext>
                  </a:extLst>
                </a:gridCol>
                <a:gridCol w="4174996">
                  <a:extLst>
                    <a:ext uri="{9D8B030D-6E8A-4147-A177-3AD203B41FA5}">
                      <a16:colId xmlns:a16="http://schemas.microsoft.com/office/drawing/2014/main" val="20001"/>
                    </a:ext>
                  </a:extLst>
                </a:gridCol>
              </a:tblGrid>
              <a:tr h="370840">
                <a:tc>
                  <a:txBody>
                    <a:bodyPr/>
                    <a:lstStyle/>
                    <a:p>
                      <a:pPr algn="ctr"/>
                      <a:r>
                        <a:rPr kumimoji="1" lang="en-US" altLang="ja-JP" dirty="0"/>
                        <a:t>E2B(R2)</a:t>
                      </a:r>
                      <a:endParaRPr kumimoji="1" lang="ja-JP" altLang="en-US" dirty="0"/>
                    </a:p>
                  </a:txBody>
                  <a:tcPr marL="84406" marR="8440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40000"/>
                        <a:lumOff val="60000"/>
                      </a:schemeClr>
                    </a:solidFill>
                  </a:tcPr>
                </a:tc>
                <a:tc>
                  <a:txBody>
                    <a:bodyPr/>
                    <a:lstStyle/>
                    <a:p>
                      <a:pPr algn="ctr"/>
                      <a:r>
                        <a:rPr kumimoji="1" lang="en-US" altLang="ja-JP" dirty="0"/>
                        <a:t>E2B(R3)</a:t>
                      </a:r>
                      <a:endParaRPr kumimoji="1" lang="ja-JP" altLang="en-US" dirty="0"/>
                    </a:p>
                  </a:txBody>
                  <a:tcPr marL="84406" marR="8440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extLst>
                  <a:ext uri="{0D108BD9-81ED-4DB2-BD59-A6C34878D82A}">
                    <a16:rowId xmlns:a16="http://schemas.microsoft.com/office/drawing/2014/main" val="10000"/>
                  </a:ext>
                </a:extLst>
              </a:tr>
              <a:tr h="370840">
                <a:tc>
                  <a:txBody>
                    <a:bodyPr/>
                    <a:lstStyle/>
                    <a:p>
                      <a:r>
                        <a:rPr lang="en-US" altLang="ja-JP" dirty="0"/>
                        <a:t>A.1.1</a:t>
                      </a:r>
                      <a:r>
                        <a:rPr lang="en-US" altLang="ja-JP" baseline="0" dirty="0"/>
                        <a:t> </a:t>
                      </a:r>
                      <a:r>
                        <a:rPr lang="ja-JP" altLang="en-US" baseline="0" dirty="0"/>
                        <a:t> </a:t>
                      </a:r>
                      <a:r>
                        <a:rPr lang="ja-JP" altLang="en-US" dirty="0"/>
                        <a:t>第一次情報源の国の識別</a:t>
                      </a:r>
                    </a:p>
                  </a:txBody>
                  <a:tcPr marL="84406" marR="8440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indent="0">
                        <a:buFont typeface="Arial" panose="020B0604020202020204" pitchFamily="34" charset="0"/>
                        <a:buNone/>
                      </a:pPr>
                      <a:r>
                        <a:rPr kumimoji="1" lang="en-US" altLang="ja-JP" dirty="0"/>
                        <a:t>C.2.r.3  </a:t>
                      </a:r>
                      <a:r>
                        <a:rPr kumimoji="1" lang="ja-JP" altLang="en-US" dirty="0"/>
                        <a:t>報告者の国コード</a:t>
                      </a:r>
                      <a:endParaRPr kumimoji="1" lang="en-US" altLang="ja-JP" dirty="0"/>
                    </a:p>
                    <a:p>
                      <a:pPr marL="0" indent="0">
                        <a:buFont typeface="Arial" panose="020B0604020202020204" pitchFamily="34" charset="0"/>
                        <a:buNone/>
                      </a:pPr>
                      <a:r>
                        <a:rPr kumimoji="1" lang="en-US" altLang="ja-JP" dirty="0"/>
                        <a:t>C.2.r.5</a:t>
                      </a:r>
                      <a:r>
                        <a:rPr kumimoji="1" lang="ja-JP" altLang="en-US" dirty="0"/>
                        <a:t>  規制目的上の第一次情報源</a:t>
                      </a:r>
                    </a:p>
                  </a:txBody>
                  <a:tcPr marL="84406" marR="8440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1"/>
                  </a:ext>
                </a:extLst>
              </a:tr>
              <a:tr h="370840">
                <a:tc>
                  <a:txBody>
                    <a:bodyPr/>
                    <a:lstStyle/>
                    <a:p>
                      <a:pPr marL="606425" indent="-606425"/>
                      <a:r>
                        <a:rPr kumimoji="1" lang="en-US" altLang="ja-JP" dirty="0"/>
                        <a:t>A.1.2</a:t>
                      </a:r>
                      <a:r>
                        <a:rPr kumimoji="1" lang="en-US" altLang="ja-JP" baseline="0" dirty="0"/>
                        <a:t>  </a:t>
                      </a:r>
                      <a:r>
                        <a:rPr kumimoji="1" lang="ja-JP" altLang="en-US" dirty="0"/>
                        <a:t>副作用／有害事象が発現した国の 識別</a:t>
                      </a:r>
                    </a:p>
                  </a:txBody>
                  <a:tcPr marL="84406" marR="8440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625475" marR="0" indent="-625475"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1" lang="en-US" altLang="ja-JP" dirty="0"/>
                        <a:t>E.i.9    </a:t>
                      </a:r>
                      <a:r>
                        <a:rPr kumimoji="1" lang="ja-JP" altLang="en-US" dirty="0"/>
                        <a:t>副作用／有害事象が発現した国の</a:t>
                      </a:r>
                      <a:r>
                        <a:rPr kumimoji="1" lang="en-US" altLang="ja-JP" dirty="0"/>
                        <a:t> </a:t>
                      </a:r>
                      <a:r>
                        <a:rPr kumimoji="1" lang="ja-JP" altLang="en-US" dirty="0"/>
                        <a:t>識別</a:t>
                      </a:r>
                    </a:p>
                  </a:txBody>
                  <a:tcPr marL="84406" marR="8440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2"/>
                  </a:ext>
                </a:extLst>
              </a:tr>
            </a:tbl>
          </a:graphicData>
        </a:graphic>
      </p:graphicFrame>
      <p:sp>
        <p:nvSpPr>
          <p:cNvPr id="5" name="Line 4"/>
          <p:cNvSpPr>
            <a:spLocks noChangeShapeType="1"/>
          </p:cNvSpPr>
          <p:nvPr/>
        </p:nvSpPr>
        <p:spPr bwMode="auto">
          <a:xfrm>
            <a:off x="179388" y="836613"/>
            <a:ext cx="8713787" cy="0"/>
          </a:xfrm>
          <a:prstGeom prst="line">
            <a:avLst/>
          </a:prstGeom>
          <a:noFill/>
          <a:ln w="28575">
            <a:solidFill>
              <a:schemeClr val="bg2">
                <a:lumMod val="75000"/>
              </a:schemeClr>
            </a:solidFill>
            <a:round/>
            <a:headEnd/>
            <a:tailEnd/>
          </a:ln>
          <a:effec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GB" sz="1800" b="0" i="0" u="none" strike="noStrike" kern="1200" cap="none" spc="0" normalizeH="0" baseline="0" noProof="0">
              <a:ln>
                <a:noFill/>
              </a:ln>
              <a:solidFill>
                <a:prstClr val="black"/>
              </a:solidFill>
              <a:effectLst/>
              <a:uLnTx/>
              <a:uFillTx/>
              <a:latin typeface="Calibri"/>
              <a:ea typeface="ＭＳ Ｐゴシック" charset="-128"/>
              <a:cs typeface="+mn-cs"/>
            </a:endParaRPr>
          </a:p>
        </p:txBody>
      </p:sp>
      <p:sp>
        <p:nvSpPr>
          <p:cNvPr id="6" name="Slide Number Placeholder 5">
            <a:extLst>
              <a:ext uri="{FF2B5EF4-FFF2-40B4-BE49-F238E27FC236}">
                <a16:creationId xmlns:a16="http://schemas.microsoft.com/office/drawing/2014/main" id="{09443EC1-DBA9-01AA-354B-785A1BCFB51C}"/>
              </a:ext>
            </a:extLst>
          </p:cNvPr>
          <p:cNvSpPr>
            <a:spLocks noGrp="1"/>
          </p:cNvSpPr>
          <p:nvPr>
            <p:ph type="sldNum" sz="quarter" idx="12"/>
          </p:nvPr>
        </p:nvSpPr>
        <p:spPr/>
        <p:txBody>
          <a:bodyPr/>
          <a:lstStyle/>
          <a:p>
            <a:pPr>
              <a:defRPr/>
            </a:pPr>
            <a:fld id="{41B56E46-C364-443B-A6EC-EF4639A1E9E4}" type="slidenum">
              <a:rPr lang="ja-JP" altLang="en-US" smtClean="0"/>
              <a:pPr>
                <a:defRPr/>
              </a:pPr>
              <a:t>26</a:t>
            </a:fld>
            <a:endParaRPr lang="ja-JP" altLang="en-US"/>
          </a:p>
        </p:txBody>
      </p:sp>
    </p:spTree>
    <p:extLst>
      <p:ext uri="{BB962C8B-B14F-4D97-AF65-F5344CB8AC3E}">
        <p14:creationId xmlns:p14="http://schemas.microsoft.com/office/powerpoint/2010/main" val="241342203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190511"/>
            <a:ext cx="8229600" cy="634082"/>
          </a:xfrm>
        </p:spPr>
        <p:txBody>
          <a:bodyPr/>
          <a:lstStyle/>
          <a:p>
            <a:pPr algn="l"/>
            <a:r>
              <a:rPr lang="en-US" altLang="ja-JP" sz="3200" dirty="0"/>
              <a:t>D</a:t>
            </a:r>
            <a:r>
              <a:rPr lang="ja-JP" altLang="en-US" sz="3200" dirty="0"/>
              <a:t>項目</a:t>
            </a:r>
            <a:endParaRPr kumimoji="1" lang="ja-JP" altLang="en-US" sz="3200" dirty="0"/>
          </a:p>
        </p:txBody>
      </p:sp>
      <p:grpSp>
        <p:nvGrpSpPr>
          <p:cNvPr id="9" name="グループ化 8"/>
          <p:cNvGrpSpPr/>
          <p:nvPr/>
        </p:nvGrpSpPr>
        <p:grpSpPr>
          <a:xfrm>
            <a:off x="6363673" y="3637791"/>
            <a:ext cx="2744831" cy="2815545"/>
            <a:chOff x="6162632" y="3611562"/>
            <a:chExt cx="2744831" cy="2815545"/>
          </a:xfrm>
        </p:grpSpPr>
        <p:pic>
          <p:nvPicPr>
            <p:cNvPr id="7" name="図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399338" y="4918982"/>
              <a:ext cx="1508125" cy="1508125"/>
            </a:xfrm>
            <a:prstGeom prst="rect">
              <a:avLst/>
            </a:prstGeom>
          </p:spPr>
        </p:pic>
        <p:pic>
          <p:nvPicPr>
            <p:cNvPr id="8" name="図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162632" y="4437112"/>
              <a:ext cx="1505712" cy="1508125"/>
            </a:xfrm>
            <a:prstGeom prst="rect">
              <a:avLst/>
            </a:prstGeom>
          </p:spPr>
        </p:pic>
        <p:pic>
          <p:nvPicPr>
            <p:cNvPr id="6" name="図 5"/>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178675" y="3611562"/>
              <a:ext cx="1508125" cy="1508125"/>
            </a:xfrm>
            <a:prstGeom prst="rect">
              <a:avLst/>
            </a:prstGeom>
          </p:spPr>
        </p:pic>
      </p:grpSp>
      <p:sp>
        <p:nvSpPr>
          <p:cNvPr id="10" name="Line 4"/>
          <p:cNvSpPr>
            <a:spLocks noChangeShapeType="1"/>
          </p:cNvSpPr>
          <p:nvPr/>
        </p:nvSpPr>
        <p:spPr bwMode="auto">
          <a:xfrm>
            <a:off x="179388" y="836613"/>
            <a:ext cx="8713787" cy="0"/>
          </a:xfrm>
          <a:prstGeom prst="line">
            <a:avLst/>
          </a:prstGeom>
          <a:noFill/>
          <a:ln w="28575">
            <a:solidFill>
              <a:schemeClr val="bg2">
                <a:lumMod val="75000"/>
              </a:schemeClr>
            </a:solidFill>
            <a:round/>
            <a:headEnd/>
            <a:tailEnd/>
          </a:ln>
          <a:effec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GB" sz="1800" b="0" i="0" u="none" strike="noStrike" kern="1200" cap="none" spc="0" normalizeH="0" baseline="0" noProof="0">
              <a:ln>
                <a:noFill/>
              </a:ln>
              <a:solidFill>
                <a:prstClr val="black"/>
              </a:solidFill>
              <a:effectLst/>
              <a:uLnTx/>
              <a:uFillTx/>
              <a:latin typeface="Calibri"/>
              <a:ea typeface="ＭＳ Ｐゴシック" charset="-128"/>
              <a:cs typeface="+mn-cs"/>
            </a:endParaRPr>
          </a:p>
        </p:txBody>
      </p:sp>
      <p:sp>
        <p:nvSpPr>
          <p:cNvPr id="11" name="コンテンツ プレースホルダー 2">
            <a:extLst>
              <a:ext uri="{FF2B5EF4-FFF2-40B4-BE49-F238E27FC236}">
                <a16:creationId xmlns:a16="http://schemas.microsoft.com/office/drawing/2014/main" id="{6C2686FA-5B47-4A1E-87E3-50F5172BA692}"/>
              </a:ext>
            </a:extLst>
          </p:cNvPr>
          <p:cNvSpPr>
            <a:spLocks noGrp="1"/>
          </p:cNvSpPr>
          <p:nvPr>
            <p:ph idx="1"/>
          </p:nvPr>
        </p:nvSpPr>
        <p:spPr>
          <a:xfrm>
            <a:off x="457200" y="1600200"/>
            <a:ext cx="8229600" cy="4852988"/>
          </a:xfrm>
        </p:spPr>
        <p:txBody>
          <a:bodyPr/>
          <a:lstStyle/>
          <a:p>
            <a:pPr marL="355600" indent="-355600">
              <a:lnSpc>
                <a:spcPct val="110000"/>
              </a:lnSpc>
              <a:spcBef>
                <a:spcPts val="600"/>
              </a:spcBef>
              <a:buFont typeface="Wingdings" panose="05000000000000000000" pitchFamily="2" charset="2"/>
              <a:buChar char="Ø"/>
            </a:pPr>
            <a:r>
              <a:rPr lang="en-US" altLang="ja-JP" sz="2800" dirty="0"/>
              <a:t>D</a:t>
            </a:r>
            <a:r>
              <a:rPr lang="ja-JP" altLang="en-US" sz="2800" dirty="0"/>
              <a:t>項目とは</a:t>
            </a:r>
            <a:r>
              <a:rPr lang="en-US" altLang="ja-JP" sz="2800" dirty="0"/>
              <a:t>?</a:t>
            </a:r>
          </a:p>
          <a:p>
            <a:pPr marL="685800" lvl="1" indent="-228600">
              <a:lnSpc>
                <a:spcPct val="110000"/>
              </a:lnSpc>
              <a:spcBef>
                <a:spcPts val="600"/>
              </a:spcBef>
              <a:buFont typeface="Arial" panose="020B0604020202020204" pitchFamily="34" charset="0"/>
              <a:buChar char="•"/>
            </a:pPr>
            <a:r>
              <a:rPr lang="ja-JP" altLang="en-US" sz="2400" dirty="0"/>
              <a:t>患者に関する情報</a:t>
            </a:r>
            <a:endParaRPr lang="en-US" altLang="ja-JP" sz="2400" dirty="0"/>
          </a:p>
          <a:p>
            <a:pPr marL="355600" indent="-355600">
              <a:lnSpc>
                <a:spcPct val="110000"/>
              </a:lnSpc>
              <a:spcBef>
                <a:spcPts val="600"/>
              </a:spcBef>
              <a:buFont typeface="Wingdings" panose="05000000000000000000" pitchFamily="2" charset="2"/>
              <a:buChar char="Ø"/>
            </a:pPr>
            <a:r>
              <a:rPr lang="en-US" altLang="ja-JP" sz="2800" dirty="0"/>
              <a:t>D</a:t>
            </a:r>
            <a:r>
              <a:rPr lang="ja-JP" altLang="en-US" sz="2800" dirty="0"/>
              <a:t>項目（</a:t>
            </a:r>
            <a:r>
              <a:rPr lang="en-US" altLang="ja-JP" sz="2800" dirty="0"/>
              <a:t>D.1</a:t>
            </a:r>
            <a:r>
              <a:rPr lang="ja-JP" altLang="en-US" sz="2800" dirty="0"/>
              <a:t>～</a:t>
            </a:r>
            <a:r>
              <a:rPr lang="en-US" altLang="ja-JP" sz="2800" dirty="0"/>
              <a:t>10</a:t>
            </a:r>
            <a:r>
              <a:rPr lang="ja-JP" altLang="en-US" sz="2800" dirty="0"/>
              <a:t>）の例</a:t>
            </a:r>
            <a:endParaRPr lang="en-US" altLang="ja-JP" sz="2800" dirty="0"/>
          </a:p>
          <a:p>
            <a:pPr marL="685800" lvl="1" indent="-228600">
              <a:lnSpc>
                <a:spcPct val="110000"/>
              </a:lnSpc>
              <a:spcBef>
                <a:spcPts val="600"/>
              </a:spcBef>
              <a:buFont typeface="Arial" panose="020B0604020202020204" pitchFamily="34" charset="0"/>
              <a:buChar char="•"/>
            </a:pPr>
            <a:r>
              <a:rPr lang="en-US" altLang="ja-JP" sz="2400" dirty="0"/>
              <a:t>D.1 	</a:t>
            </a:r>
            <a:r>
              <a:rPr lang="ja-JP" altLang="en-US" sz="2400" dirty="0"/>
              <a:t>イニシャル</a:t>
            </a:r>
          </a:p>
          <a:p>
            <a:pPr marL="685800" lvl="1" indent="-228600">
              <a:lnSpc>
                <a:spcPct val="110000"/>
              </a:lnSpc>
              <a:spcBef>
                <a:spcPts val="600"/>
              </a:spcBef>
              <a:buFont typeface="Arial" panose="020B0604020202020204" pitchFamily="34" charset="0"/>
              <a:buChar char="•"/>
            </a:pPr>
            <a:r>
              <a:rPr lang="en-US" altLang="ja-JP" sz="2400" dirty="0"/>
              <a:t>D.2	</a:t>
            </a:r>
            <a:r>
              <a:rPr lang="ja-JP" altLang="en-US" sz="2400" dirty="0"/>
              <a:t>年齢情報</a:t>
            </a:r>
            <a:endParaRPr lang="en-US" altLang="ja-JP" sz="2400" dirty="0"/>
          </a:p>
          <a:p>
            <a:pPr marL="685800" lvl="1" indent="-228600">
              <a:lnSpc>
                <a:spcPct val="110000"/>
              </a:lnSpc>
              <a:spcBef>
                <a:spcPts val="600"/>
              </a:spcBef>
              <a:buFont typeface="Arial" panose="020B0604020202020204" pitchFamily="34" charset="0"/>
              <a:buChar char="•"/>
            </a:pPr>
            <a:r>
              <a:rPr lang="en-US" altLang="ja-JP" sz="2400" dirty="0"/>
              <a:t>D.5	</a:t>
            </a:r>
            <a:r>
              <a:rPr lang="ja-JP" altLang="en-US" sz="2400" dirty="0"/>
              <a:t>性別</a:t>
            </a:r>
            <a:endParaRPr lang="en-US" altLang="ja-JP" sz="2400" dirty="0"/>
          </a:p>
          <a:p>
            <a:pPr marL="685800" lvl="1" indent="-228600">
              <a:lnSpc>
                <a:spcPct val="110000"/>
              </a:lnSpc>
              <a:spcBef>
                <a:spcPts val="600"/>
              </a:spcBef>
              <a:buFont typeface="Arial" panose="020B0604020202020204" pitchFamily="34" charset="0"/>
              <a:buChar char="•"/>
            </a:pPr>
            <a:r>
              <a:rPr lang="en-US" altLang="ja-JP" sz="2400" dirty="0"/>
              <a:t>D.7	</a:t>
            </a:r>
            <a:r>
              <a:rPr lang="ja-JP" altLang="en-US" sz="2400" dirty="0"/>
              <a:t>関連する治療歴及び随伴症状</a:t>
            </a:r>
          </a:p>
          <a:p>
            <a:pPr marL="685800" lvl="1" indent="-228600">
              <a:lnSpc>
                <a:spcPct val="110000"/>
              </a:lnSpc>
              <a:spcBef>
                <a:spcPts val="600"/>
              </a:spcBef>
              <a:buFont typeface="Arial" panose="020B0604020202020204" pitchFamily="34" charset="0"/>
              <a:buChar char="•"/>
            </a:pPr>
            <a:r>
              <a:rPr lang="en-US" altLang="ja-JP" sz="2400" dirty="0"/>
              <a:t>D.8	</a:t>
            </a:r>
            <a:r>
              <a:rPr lang="ja-JP" altLang="en-US" sz="2400" dirty="0"/>
              <a:t>関連する過去の医薬品使用歴</a:t>
            </a:r>
          </a:p>
          <a:p>
            <a:pPr marL="685800" lvl="1" indent="-228600">
              <a:lnSpc>
                <a:spcPct val="110000"/>
              </a:lnSpc>
              <a:spcBef>
                <a:spcPts val="600"/>
              </a:spcBef>
              <a:buFont typeface="Arial" panose="020B0604020202020204" pitchFamily="34" charset="0"/>
              <a:buChar char="•"/>
            </a:pPr>
            <a:r>
              <a:rPr lang="en-US" altLang="ja-JP" sz="2400" dirty="0"/>
              <a:t>D.9	</a:t>
            </a:r>
            <a:r>
              <a:rPr lang="ja-JP" altLang="en-US" sz="2400" dirty="0"/>
              <a:t>死亡の場合</a:t>
            </a:r>
            <a:endParaRPr lang="en-US" altLang="ja-JP" sz="2400" dirty="0"/>
          </a:p>
        </p:txBody>
      </p:sp>
      <p:sp>
        <p:nvSpPr>
          <p:cNvPr id="4" name="Slide Number Placeholder 3">
            <a:extLst>
              <a:ext uri="{FF2B5EF4-FFF2-40B4-BE49-F238E27FC236}">
                <a16:creationId xmlns:a16="http://schemas.microsoft.com/office/drawing/2014/main" id="{3171A36B-D6A2-4541-02B1-119B1A448A49}"/>
              </a:ext>
            </a:extLst>
          </p:cNvPr>
          <p:cNvSpPr>
            <a:spLocks noGrp="1"/>
          </p:cNvSpPr>
          <p:nvPr>
            <p:ph type="sldNum" sz="quarter" idx="12"/>
          </p:nvPr>
        </p:nvSpPr>
        <p:spPr/>
        <p:txBody>
          <a:bodyPr/>
          <a:lstStyle/>
          <a:p>
            <a:pPr>
              <a:defRPr/>
            </a:pPr>
            <a:fld id="{41B56E46-C364-443B-A6EC-EF4639A1E9E4}" type="slidenum">
              <a:rPr lang="ja-JP" altLang="en-US" smtClean="0"/>
              <a:pPr>
                <a:defRPr/>
              </a:pPr>
              <a:t>27</a:t>
            </a:fld>
            <a:endParaRPr lang="ja-JP" altLang="en-US"/>
          </a:p>
        </p:txBody>
      </p:sp>
    </p:spTree>
    <p:extLst>
      <p:ext uri="{BB962C8B-B14F-4D97-AF65-F5344CB8AC3E}">
        <p14:creationId xmlns:p14="http://schemas.microsoft.com/office/powerpoint/2010/main" val="90413857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4638"/>
            <a:ext cx="8229600" cy="561975"/>
          </a:xfrm>
        </p:spPr>
        <p:txBody>
          <a:bodyPr/>
          <a:lstStyle/>
          <a:p>
            <a:pPr algn="l"/>
            <a:r>
              <a:rPr lang="en-US" altLang="ja-JP" sz="3200" dirty="0"/>
              <a:t>D </a:t>
            </a:r>
            <a:r>
              <a:rPr lang="ja-JP" altLang="en-US" sz="3200" dirty="0"/>
              <a:t>患者特性 に</a:t>
            </a:r>
            <a:r>
              <a:rPr lang="en-US" altLang="ja-JP" sz="3200" dirty="0"/>
              <a:t>E2B(R3)</a:t>
            </a:r>
            <a:r>
              <a:rPr lang="ja-JP" altLang="en-US" sz="3200" dirty="0"/>
              <a:t>で追加された項目</a:t>
            </a:r>
            <a:endParaRPr kumimoji="1" lang="ja-JP" altLang="en-US" sz="3200" dirty="0"/>
          </a:p>
        </p:txBody>
      </p:sp>
      <p:sp>
        <p:nvSpPr>
          <p:cNvPr id="3" name="コンテンツ プレースホルダー 2"/>
          <p:cNvSpPr>
            <a:spLocks noGrp="1"/>
          </p:cNvSpPr>
          <p:nvPr>
            <p:ph idx="1"/>
          </p:nvPr>
        </p:nvSpPr>
        <p:spPr/>
        <p:txBody>
          <a:bodyPr/>
          <a:lstStyle/>
          <a:p>
            <a:pPr>
              <a:buFont typeface="Wingdings" panose="05000000000000000000" pitchFamily="2" charset="2"/>
              <a:buChar char="Ø"/>
            </a:pPr>
            <a:r>
              <a:rPr lang="en-US" altLang="ja-JP" dirty="0"/>
              <a:t>D.7.1.r.6 </a:t>
            </a:r>
            <a:r>
              <a:rPr lang="ja-JP" altLang="en-US" dirty="0"/>
              <a:t>家族歴</a:t>
            </a:r>
            <a:br>
              <a:rPr lang="en-US" altLang="ja-JP" dirty="0"/>
            </a:br>
            <a:r>
              <a:rPr lang="ja-JP" altLang="en-US" sz="2800" dirty="0"/>
              <a:t>「関連する治療歴及び随伴症状の構造化された情報」（</a:t>
            </a:r>
            <a:r>
              <a:rPr lang="en-US" altLang="ja-JP" sz="2800" dirty="0"/>
              <a:t>D.7.1.r</a:t>
            </a:r>
            <a:r>
              <a:rPr lang="ja-JP" altLang="en-US" sz="2800" dirty="0"/>
              <a:t>）に示す医学的情報が別の家族の一員にも存在すると報告されている場合（例：遺伝性疾患）、このデータ項目に「</a:t>
            </a:r>
            <a:r>
              <a:rPr lang="en-US" altLang="ja-JP" sz="2800" dirty="0"/>
              <a:t>true</a:t>
            </a:r>
            <a:r>
              <a:rPr lang="ja-JP" altLang="en-US" sz="2800" dirty="0"/>
              <a:t>」を入力する。</a:t>
            </a:r>
            <a:endParaRPr lang="en-US" altLang="ja-JP" sz="2800" dirty="0"/>
          </a:p>
          <a:p>
            <a:pPr>
              <a:buFont typeface="Wingdings" panose="05000000000000000000" pitchFamily="2" charset="2"/>
              <a:buChar char="Ø"/>
            </a:pPr>
            <a:r>
              <a:rPr lang="en-US" altLang="ja-JP" dirty="0"/>
              <a:t>D.7.3 </a:t>
            </a:r>
            <a:r>
              <a:rPr lang="ja-JP" altLang="en-US" dirty="0"/>
              <a:t>併用療法</a:t>
            </a:r>
            <a:br>
              <a:rPr lang="en-US" altLang="ja-JP" dirty="0"/>
            </a:br>
            <a:r>
              <a:rPr lang="en-US" altLang="ja-JP" sz="2800" dirty="0"/>
              <a:t>G</a:t>
            </a:r>
            <a:r>
              <a:rPr lang="ja-JP" altLang="en-US" sz="2800" dirty="0"/>
              <a:t>項（医薬品情報）に入力できない放射線療法、薬効群、栄養補助食品、その他の製品などの併用療法がある場合は、このデータ項目に「</a:t>
            </a:r>
            <a:r>
              <a:rPr lang="en-US" altLang="ja-JP" sz="2800" dirty="0"/>
              <a:t>true</a:t>
            </a:r>
            <a:r>
              <a:rPr lang="ja-JP" altLang="en-US" sz="2800" dirty="0"/>
              <a:t>」を入力し、詳細を</a:t>
            </a:r>
            <a:r>
              <a:rPr lang="en-US" altLang="ja-JP" sz="2800" dirty="0"/>
              <a:t>H.1</a:t>
            </a:r>
            <a:r>
              <a:rPr lang="ja-JP" altLang="en-US" sz="2800" dirty="0"/>
              <a:t>項（臨床経過）に記述する。</a:t>
            </a:r>
          </a:p>
          <a:p>
            <a:endParaRPr kumimoji="1" lang="ja-JP" altLang="en-US" dirty="0"/>
          </a:p>
        </p:txBody>
      </p:sp>
      <p:sp>
        <p:nvSpPr>
          <p:cNvPr id="5" name="Line 4"/>
          <p:cNvSpPr>
            <a:spLocks noChangeShapeType="1"/>
          </p:cNvSpPr>
          <p:nvPr/>
        </p:nvSpPr>
        <p:spPr bwMode="auto">
          <a:xfrm>
            <a:off x="179388" y="836613"/>
            <a:ext cx="8713787" cy="0"/>
          </a:xfrm>
          <a:prstGeom prst="line">
            <a:avLst/>
          </a:prstGeom>
          <a:noFill/>
          <a:ln w="28575">
            <a:solidFill>
              <a:schemeClr val="bg2">
                <a:lumMod val="75000"/>
              </a:schemeClr>
            </a:solidFill>
            <a:round/>
            <a:headEnd/>
            <a:tailEnd/>
          </a:ln>
          <a:effec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GB" sz="1800" b="0" i="0" u="none" strike="noStrike" kern="1200" cap="none" spc="0" normalizeH="0" baseline="0" noProof="0">
              <a:ln>
                <a:noFill/>
              </a:ln>
              <a:solidFill>
                <a:prstClr val="black"/>
              </a:solidFill>
              <a:effectLst/>
              <a:uLnTx/>
              <a:uFillTx/>
              <a:latin typeface="Calibri"/>
              <a:ea typeface="ＭＳ Ｐゴシック" charset="-128"/>
              <a:cs typeface="+mn-cs"/>
            </a:endParaRPr>
          </a:p>
        </p:txBody>
      </p:sp>
      <p:sp>
        <p:nvSpPr>
          <p:cNvPr id="6" name="Slide Number Placeholder 5">
            <a:extLst>
              <a:ext uri="{FF2B5EF4-FFF2-40B4-BE49-F238E27FC236}">
                <a16:creationId xmlns:a16="http://schemas.microsoft.com/office/drawing/2014/main" id="{65ABBC53-2E99-D4C2-67F1-6566248DC62B}"/>
              </a:ext>
            </a:extLst>
          </p:cNvPr>
          <p:cNvSpPr>
            <a:spLocks noGrp="1"/>
          </p:cNvSpPr>
          <p:nvPr>
            <p:ph type="sldNum" sz="quarter" idx="12"/>
          </p:nvPr>
        </p:nvSpPr>
        <p:spPr/>
        <p:txBody>
          <a:bodyPr/>
          <a:lstStyle/>
          <a:p>
            <a:pPr>
              <a:defRPr/>
            </a:pPr>
            <a:fld id="{41B56E46-C364-443B-A6EC-EF4639A1E9E4}" type="slidenum">
              <a:rPr lang="ja-JP" altLang="en-US" smtClean="0"/>
              <a:pPr>
                <a:defRPr/>
              </a:pPr>
              <a:t>28</a:t>
            </a:fld>
            <a:endParaRPr lang="ja-JP" altLang="en-US"/>
          </a:p>
        </p:txBody>
      </p:sp>
    </p:spTree>
    <p:extLst>
      <p:ext uri="{BB962C8B-B14F-4D97-AF65-F5344CB8AC3E}">
        <p14:creationId xmlns:p14="http://schemas.microsoft.com/office/powerpoint/2010/main" val="286707427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179388" y="367167"/>
            <a:ext cx="8713786" cy="561975"/>
          </a:xfrm>
        </p:spPr>
        <p:txBody>
          <a:bodyPr/>
          <a:lstStyle/>
          <a:p>
            <a:pPr algn="l"/>
            <a:r>
              <a:rPr lang="en-US" altLang="ja-JP" sz="2800" dirty="0"/>
              <a:t>D </a:t>
            </a:r>
            <a:r>
              <a:rPr lang="ja-JP" altLang="en-US" sz="2800" dirty="0"/>
              <a:t>患者特性で一人の識別できる患者と判定される項目</a:t>
            </a:r>
            <a:endParaRPr kumimoji="1" lang="ja-JP" altLang="en-US" sz="2800" dirty="0"/>
          </a:p>
        </p:txBody>
      </p:sp>
      <p:sp>
        <p:nvSpPr>
          <p:cNvPr id="3" name="コンテンツ プレースホルダー 2"/>
          <p:cNvSpPr>
            <a:spLocks noGrp="1"/>
          </p:cNvSpPr>
          <p:nvPr>
            <p:ph idx="1"/>
          </p:nvPr>
        </p:nvSpPr>
        <p:spPr>
          <a:xfrm>
            <a:off x="323528" y="1052736"/>
            <a:ext cx="8569646" cy="5188519"/>
          </a:xfrm>
        </p:spPr>
        <p:txBody>
          <a:bodyPr/>
          <a:lstStyle/>
          <a:p>
            <a:pPr>
              <a:buFont typeface="Wingdings" panose="05000000000000000000" pitchFamily="2" charset="2"/>
              <a:buChar char="Ø"/>
            </a:pPr>
            <a:r>
              <a:rPr lang="ja-JP" altLang="en-US" sz="2400" dirty="0"/>
              <a:t>下記項目のうち、ひとつ以上が入力されている必要がある</a:t>
            </a:r>
            <a:endParaRPr lang="en-US" altLang="ja-JP" sz="2400" dirty="0"/>
          </a:p>
          <a:p>
            <a:pPr>
              <a:buFont typeface="Wingdings" panose="05000000000000000000" pitchFamily="2" charset="2"/>
              <a:buChar char="Ø"/>
            </a:pPr>
            <a:r>
              <a:rPr lang="en-US" altLang="ja-JP" sz="2400" dirty="0"/>
              <a:t>MSK</a:t>
            </a:r>
            <a:r>
              <a:rPr lang="ja-JP" altLang="en-US" sz="2400" dirty="0"/>
              <a:t>以外の</a:t>
            </a:r>
            <a:r>
              <a:rPr lang="en-US" altLang="ja-JP" sz="2400" dirty="0" err="1"/>
              <a:t>NullFlavor</a:t>
            </a:r>
            <a:r>
              <a:rPr lang="ja-JP" altLang="en-US" sz="2400" dirty="0"/>
              <a:t>はデータなしとみなされる。 </a:t>
            </a:r>
            <a:endParaRPr lang="en-US" altLang="ja-JP" sz="2400" dirty="0"/>
          </a:p>
          <a:p>
            <a:pPr marL="180975" indent="0">
              <a:buNone/>
            </a:pPr>
            <a:r>
              <a:rPr lang="ja-JP" altLang="en-US" sz="2400" dirty="0"/>
              <a:t>・</a:t>
            </a:r>
            <a:r>
              <a:rPr lang="en-US" altLang="ja-JP" sz="2400" dirty="0"/>
              <a:t>D.1</a:t>
            </a:r>
            <a:r>
              <a:rPr lang="ja-JP" altLang="en-US" sz="2400" dirty="0"/>
              <a:t>　イニシャル</a:t>
            </a:r>
            <a:endParaRPr lang="en-US" altLang="ja-JP" sz="2400" dirty="0"/>
          </a:p>
          <a:p>
            <a:pPr marL="180975" indent="0">
              <a:buNone/>
            </a:pPr>
            <a:r>
              <a:rPr lang="ja-JP" altLang="en-US" sz="2400" dirty="0"/>
              <a:t>・</a:t>
            </a:r>
            <a:r>
              <a:rPr lang="en-US" altLang="ja-JP" sz="2400" dirty="0"/>
              <a:t>D.1.1</a:t>
            </a:r>
            <a:r>
              <a:rPr lang="ja-JP" altLang="en-US" sz="2400" dirty="0"/>
              <a:t>　患者の診療記録番号及びその情報源</a:t>
            </a:r>
            <a:endParaRPr lang="en-US" altLang="ja-JP" sz="2400" dirty="0"/>
          </a:p>
          <a:p>
            <a:pPr marL="361950" indent="0">
              <a:buNone/>
            </a:pPr>
            <a:r>
              <a:rPr lang="ja-JP" altLang="en-US" sz="1800" dirty="0">
                <a:latin typeface="+mj-ea"/>
                <a:ea typeface="+mj-ea"/>
              </a:rPr>
              <a:t>・</a:t>
            </a:r>
            <a:r>
              <a:rPr lang="en-US" altLang="ja-JP" sz="1800" dirty="0">
                <a:latin typeface="+mj-ea"/>
                <a:ea typeface="+mj-ea"/>
              </a:rPr>
              <a:t>D.1.1.1</a:t>
            </a:r>
            <a:r>
              <a:rPr lang="zh-TW" altLang="en-US" sz="1800" dirty="0">
                <a:latin typeface="+mj-ea"/>
                <a:ea typeface="+mj-ea"/>
              </a:rPr>
              <a:t> </a:t>
            </a:r>
            <a:r>
              <a:rPr lang="ja-JP" altLang="en-US" sz="1800" dirty="0">
                <a:latin typeface="+mj-ea"/>
                <a:ea typeface="+mj-ea"/>
              </a:rPr>
              <a:t>　</a:t>
            </a:r>
            <a:r>
              <a:rPr lang="ja-JP" altLang="en-US" sz="1800" dirty="0">
                <a:latin typeface="+mn-ea"/>
              </a:rPr>
              <a:t>開業医診療記録番号</a:t>
            </a:r>
            <a:endParaRPr lang="en-US" altLang="zh-TW" sz="1800" dirty="0"/>
          </a:p>
          <a:p>
            <a:pPr marL="361950" indent="0">
              <a:buNone/>
            </a:pPr>
            <a:r>
              <a:rPr lang="ja-JP" altLang="en-US" sz="1800" dirty="0"/>
              <a:t>・</a:t>
            </a:r>
            <a:r>
              <a:rPr lang="en-US" altLang="ja-JP" sz="1800" dirty="0"/>
              <a:t>D.1.1.2 </a:t>
            </a:r>
            <a:r>
              <a:rPr lang="ja-JP" altLang="en-US" sz="1800" dirty="0"/>
              <a:t>　専門医診療記録番号</a:t>
            </a:r>
            <a:endParaRPr lang="en-US" altLang="zh-TW" sz="1800" dirty="0"/>
          </a:p>
          <a:p>
            <a:pPr marL="361950" indent="0">
              <a:buNone/>
            </a:pPr>
            <a:r>
              <a:rPr lang="ja-JP" altLang="en-US" sz="1800" dirty="0"/>
              <a:t>・</a:t>
            </a:r>
            <a:r>
              <a:rPr lang="en-US" altLang="ja-JP" sz="1800" dirty="0"/>
              <a:t>D.1.1.3 </a:t>
            </a:r>
            <a:r>
              <a:rPr lang="ja-JP" altLang="en-US" sz="1800" dirty="0"/>
              <a:t>　病院診療記録番号</a:t>
            </a:r>
            <a:endParaRPr lang="en-US" altLang="zh-TW" sz="1800" dirty="0"/>
          </a:p>
          <a:p>
            <a:pPr marL="361950" indent="0">
              <a:buNone/>
            </a:pPr>
            <a:r>
              <a:rPr lang="ja-JP" altLang="en-US" sz="1800" dirty="0"/>
              <a:t>・</a:t>
            </a:r>
            <a:r>
              <a:rPr lang="en-US" altLang="ja-JP" sz="1800" dirty="0"/>
              <a:t>D.1.1.4 </a:t>
            </a:r>
            <a:r>
              <a:rPr lang="ja-JP" altLang="en-US" sz="1800" dirty="0"/>
              <a:t>　病院診療記録番号</a:t>
            </a:r>
            <a:endParaRPr lang="en-US" altLang="ja-JP" sz="1800" dirty="0"/>
          </a:p>
          <a:p>
            <a:pPr marL="180975" indent="0">
              <a:buNone/>
            </a:pPr>
            <a:r>
              <a:rPr lang="ja-JP" altLang="en-US" sz="2400" dirty="0"/>
              <a:t>・</a:t>
            </a:r>
            <a:r>
              <a:rPr lang="en-US" altLang="ja-JP" sz="2400" dirty="0"/>
              <a:t>D.2 </a:t>
            </a:r>
            <a:r>
              <a:rPr lang="ja-JP" altLang="en-US" sz="2400" dirty="0"/>
              <a:t>年齢情報</a:t>
            </a:r>
            <a:endParaRPr lang="en-US" altLang="ja-JP" sz="2400" dirty="0"/>
          </a:p>
          <a:p>
            <a:pPr marL="361950" indent="0">
              <a:buNone/>
            </a:pPr>
            <a:r>
              <a:rPr lang="ja-JP" altLang="en-US" sz="1800" dirty="0"/>
              <a:t>・</a:t>
            </a:r>
            <a:r>
              <a:rPr lang="en-US" altLang="ja-JP" sz="1800" dirty="0"/>
              <a:t>D.2.1(</a:t>
            </a:r>
            <a:r>
              <a:rPr lang="ja-JP" altLang="en-US" sz="1800" b="0" i="0" u="none" strike="noStrike" baseline="0" dirty="0">
                <a:solidFill>
                  <a:srgbClr val="000000"/>
                </a:solidFill>
                <a:latin typeface="ＭＳ ゴシック" panose="020B0609070205080204" pitchFamily="49" charset="-128"/>
                <a:ea typeface="ＭＳ ゴシック" panose="020B0609070205080204" pitchFamily="49" charset="-128"/>
              </a:rPr>
              <a:t>生年月日</a:t>
            </a:r>
            <a:r>
              <a:rPr lang="en-US" altLang="ja-JP" sz="1800" dirty="0"/>
              <a:t>)</a:t>
            </a:r>
          </a:p>
          <a:p>
            <a:pPr marL="361950" indent="0">
              <a:buNone/>
            </a:pPr>
            <a:r>
              <a:rPr lang="ja-JP" altLang="en-US" sz="1800" dirty="0"/>
              <a:t>・</a:t>
            </a:r>
            <a:r>
              <a:rPr lang="en-US" altLang="ja-JP" sz="1800" dirty="0"/>
              <a:t>D.2.2a/b</a:t>
            </a:r>
            <a:r>
              <a:rPr lang="ja-JP" altLang="en-US" sz="1800" dirty="0"/>
              <a:t>　副作用／有害事象発現時の年齢</a:t>
            </a:r>
            <a:r>
              <a:rPr lang="en-US" altLang="ja-JP" sz="1800" dirty="0"/>
              <a:t>(</a:t>
            </a:r>
            <a:r>
              <a:rPr lang="ja-JP" altLang="en-US" sz="1800" dirty="0"/>
              <a:t>数</a:t>
            </a:r>
            <a:r>
              <a:rPr lang="en-US" altLang="ja-JP" sz="1800" dirty="0"/>
              <a:t>)/(</a:t>
            </a:r>
            <a:r>
              <a:rPr lang="ja-JP" altLang="en-US" sz="1800" dirty="0"/>
              <a:t>単位</a:t>
            </a:r>
            <a:r>
              <a:rPr lang="en-US" altLang="ja-JP" sz="1800" dirty="0"/>
              <a:t>)</a:t>
            </a:r>
          </a:p>
          <a:p>
            <a:pPr marL="361950" indent="0">
              <a:buNone/>
            </a:pPr>
            <a:r>
              <a:rPr lang="ja-JP" altLang="en-US" sz="1800" dirty="0"/>
              <a:t>・</a:t>
            </a:r>
            <a:r>
              <a:rPr lang="en-US" altLang="ja-JP" sz="1800" dirty="0"/>
              <a:t>D.2.2.1a/b</a:t>
            </a:r>
            <a:r>
              <a:rPr lang="ja-JP" altLang="en-US" sz="1800" dirty="0"/>
              <a:t>　胎児での副作用／有害事象発現時の妊娠期間</a:t>
            </a:r>
            <a:r>
              <a:rPr lang="en-US" altLang="ja-JP" sz="1800" dirty="0"/>
              <a:t>(</a:t>
            </a:r>
            <a:r>
              <a:rPr lang="ja-JP" altLang="en-US" sz="1800" dirty="0"/>
              <a:t>数</a:t>
            </a:r>
            <a:r>
              <a:rPr lang="en-US" altLang="ja-JP" sz="1800" dirty="0"/>
              <a:t>)/(</a:t>
            </a:r>
            <a:r>
              <a:rPr lang="ja-JP" altLang="en-US" sz="1800" dirty="0"/>
              <a:t>単位</a:t>
            </a:r>
            <a:r>
              <a:rPr lang="en-US" altLang="ja-JP" sz="1800" dirty="0"/>
              <a:t>)</a:t>
            </a:r>
          </a:p>
          <a:p>
            <a:pPr marL="361950" indent="0">
              <a:buNone/>
            </a:pPr>
            <a:r>
              <a:rPr lang="ja-JP" altLang="en-US" sz="1800" dirty="0"/>
              <a:t>・</a:t>
            </a:r>
            <a:r>
              <a:rPr lang="en-US" altLang="ja-JP" sz="1800" dirty="0"/>
              <a:t>D.2.3</a:t>
            </a:r>
            <a:r>
              <a:rPr lang="ja-JP" altLang="en-US" sz="1800" dirty="0"/>
              <a:t>　患者の年齢群（報告者の表現による）</a:t>
            </a:r>
            <a:endParaRPr lang="en-US" altLang="ja-JP" sz="1800" dirty="0"/>
          </a:p>
          <a:p>
            <a:pPr marL="180975" indent="0">
              <a:buNone/>
            </a:pPr>
            <a:r>
              <a:rPr lang="ja-JP" altLang="en-US" sz="2400" dirty="0"/>
              <a:t>・ </a:t>
            </a:r>
            <a:r>
              <a:rPr lang="en-US" altLang="ja-JP" sz="2400" dirty="0"/>
              <a:t>D.5</a:t>
            </a:r>
            <a:r>
              <a:rPr lang="ja-JP" altLang="en-US" sz="2400" dirty="0"/>
              <a:t>性別</a:t>
            </a:r>
            <a:endParaRPr lang="en-US" altLang="ja-JP" sz="2400" dirty="0"/>
          </a:p>
        </p:txBody>
      </p:sp>
      <p:sp>
        <p:nvSpPr>
          <p:cNvPr id="5" name="Line 4"/>
          <p:cNvSpPr>
            <a:spLocks noChangeShapeType="1"/>
          </p:cNvSpPr>
          <p:nvPr/>
        </p:nvSpPr>
        <p:spPr bwMode="auto">
          <a:xfrm>
            <a:off x="179388" y="836613"/>
            <a:ext cx="8713787" cy="0"/>
          </a:xfrm>
          <a:prstGeom prst="line">
            <a:avLst/>
          </a:prstGeom>
          <a:noFill/>
          <a:ln w="28575">
            <a:solidFill>
              <a:schemeClr val="bg2">
                <a:lumMod val="75000"/>
              </a:schemeClr>
            </a:solidFill>
            <a:round/>
            <a:headEnd/>
            <a:tailEnd/>
          </a:ln>
          <a:effec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GB" sz="1800" b="0" i="0" u="none" strike="noStrike" kern="1200" cap="none" spc="0" normalizeH="0" baseline="0" noProof="0">
              <a:ln>
                <a:noFill/>
              </a:ln>
              <a:solidFill>
                <a:prstClr val="black"/>
              </a:solidFill>
              <a:effectLst/>
              <a:uLnTx/>
              <a:uFillTx/>
              <a:latin typeface="Calibri"/>
              <a:ea typeface="ＭＳ Ｐゴシック" charset="-128"/>
              <a:cs typeface="+mn-cs"/>
            </a:endParaRPr>
          </a:p>
        </p:txBody>
      </p:sp>
      <p:sp>
        <p:nvSpPr>
          <p:cNvPr id="6" name="テキスト ボックス 5">
            <a:extLst>
              <a:ext uri="{FF2B5EF4-FFF2-40B4-BE49-F238E27FC236}">
                <a16:creationId xmlns:a16="http://schemas.microsoft.com/office/drawing/2014/main" id="{675AACC3-EDE1-585F-FCD9-0C4FDEE06B4F}"/>
              </a:ext>
            </a:extLst>
          </p:cNvPr>
          <p:cNvSpPr txBox="1"/>
          <p:nvPr/>
        </p:nvSpPr>
        <p:spPr>
          <a:xfrm>
            <a:off x="29313" y="58907"/>
            <a:ext cx="1741086" cy="369332"/>
          </a:xfrm>
          <a:prstGeom prst="rect">
            <a:avLst/>
          </a:prstGeom>
          <a:noFill/>
        </p:spPr>
        <p:txBody>
          <a:bodyPr wrap="square" rtlCol="0">
            <a:spAutoFit/>
          </a:bodyPr>
          <a:lstStyle/>
          <a:p>
            <a:r>
              <a:rPr kumimoji="1" lang="en-US" altLang="ja-JP" dirty="0">
                <a:solidFill>
                  <a:srgbClr val="FF0000"/>
                </a:solidFill>
              </a:rPr>
              <a:t>New</a:t>
            </a:r>
            <a:endParaRPr kumimoji="1" lang="ja-JP" altLang="en-US" dirty="0">
              <a:solidFill>
                <a:srgbClr val="FF0000"/>
              </a:solidFill>
            </a:endParaRPr>
          </a:p>
        </p:txBody>
      </p:sp>
      <p:sp>
        <p:nvSpPr>
          <p:cNvPr id="7" name="Slide Number Placeholder 6">
            <a:extLst>
              <a:ext uri="{FF2B5EF4-FFF2-40B4-BE49-F238E27FC236}">
                <a16:creationId xmlns:a16="http://schemas.microsoft.com/office/drawing/2014/main" id="{313971E5-FDFA-1D19-FBEE-F3FC99F1F54F}"/>
              </a:ext>
            </a:extLst>
          </p:cNvPr>
          <p:cNvSpPr>
            <a:spLocks noGrp="1"/>
          </p:cNvSpPr>
          <p:nvPr>
            <p:ph type="sldNum" sz="quarter" idx="12"/>
          </p:nvPr>
        </p:nvSpPr>
        <p:spPr/>
        <p:txBody>
          <a:bodyPr/>
          <a:lstStyle/>
          <a:p>
            <a:pPr>
              <a:defRPr/>
            </a:pPr>
            <a:fld id="{41B56E46-C364-443B-A6EC-EF4639A1E9E4}" type="slidenum">
              <a:rPr lang="ja-JP" altLang="en-US" smtClean="0"/>
              <a:pPr>
                <a:defRPr/>
              </a:pPr>
              <a:t>29</a:t>
            </a:fld>
            <a:endParaRPr lang="ja-JP" altLang="en-US"/>
          </a:p>
        </p:txBody>
      </p:sp>
    </p:spTree>
    <p:extLst>
      <p:ext uri="{BB962C8B-B14F-4D97-AF65-F5344CB8AC3E}">
        <p14:creationId xmlns:p14="http://schemas.microsoft.com/office/powerpoint/2010/main" val="250738158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タイトル 1">
            <a:extLst>
              <a:ext uri="{FF2B5EF4-FFF2-40B4-BE49-F238E27FC236}">
                <a16:creationId xmlns:a16="http://schemas.microsoft.com/office/drawing/2014/main" id="{8881399B-B55D-471A-A886-707FDBEEFDC0}"/>
              </a:ext>
            </a:extLst>
          </p:cNvPr>
          <p:cNvSpPr>
            <a:spLocks noGrp="1"/>
          </p:cNvSpPr>
          <p:nvPr>
            <p:ph type="title"/>
          </p:nvPr>
        </p:nvSpPr>
        <p:spPr>
          <a:xfrm>
            <a:off x="628650" y="365126"/>
            <a:ext cx="7886700" cy="903287"/>
          </a:xfrm>
        </p:spPr>
        <p:txBody>
          <a:bodyPr>
            <a:normAutofit/>
          </a:bodyPr>
          <a:lstStyle/>
          <a:p>
            <a:pPr algn="ctr"/>
            <a:r>
              <a:rPr lang="ja-JP" altLang="en-US" sz="3600" b="1" dirty="0">
                <a:latin typeface="+mj-ea"/>
              </a:rPr>
              <a:t>利用上の注意点</a:t>
            </a:r>
          </a:p>
        </p:txBody>
      </p:sp>
      <p:sp>
        <p:nvSpPr>
          <p:cNvPr id="3075" name="コンテンツ プレースホルダー 2">
            <a:extLst>
              <a:ext uri="{FF2B5EF4-FFF2-40B4-BE49-F238E27FC236}">
                <a16:creationId xmlns:a16="http://schemas.microsoft.com/office/drawing/2014/main" id="{E11A0A9F-3753-4E9F-9F32-A2AFC0408E87}"/>
              </a:ext>
            </a:extLst>
          </p:cNvPr>
          <p:cNvSpPr>
            <a:spLocks noGrp="1"/>
          </p:cNvSpPr>
          <p:nvPr>
            <p:ph idx="1"/>
          </p:nvPr>
        </p:nvSpPr>
        <p:spPr>
          <a:xfrm>
            <a:off x="457200" y="1556791"/>
            <a:ext cx="8229600" cy="4569371"/>
          </a:xfrm>
        </p:spPr>
        <p:txBody>
          <a:bodyPr>
            <a:normAutofit lnSpcReduction="10000"/>
          </a:bodyPr>
          <a:lstStyle/>
          <a:p>
            <a:r>
              <a:rPr lang="ja-JP" altLang="en-US" sz="3200" dirty="0">
                <a:latin typeface="+mn-ea"/>
              </a:rPr>
              <a:t>本資材は、</a:t>
            </a:r>
            <a:r>
              <a:rPr lang="zh-TW" altLang="en-US" dirty="0">
                <a:latin typeface="ＭＳ Ｐゴシック" panose="020B0600070205080204" pitchFamily="50" charset="-128"/>
                <a:ea typeface="ＭＳ Ｐゴシック" panose="020B0600070205080204" pitchFamily="50" charset="-128"/>
              </a:rPr>
              <a:t>日本製薬工業協会</a:t>
            </a:r>
            <a:r>
              <a:rPr lang="ja-JP" altLang="en-US" sz="3200" dirty="0">
                <a:latin typeface="+mn-ea"/>
              </a:rPr>
              <a:t>参加企業の社内教育訓練にのみ利用可能です。</a:t>
            </a:r>
            <a:endParaRPr lang="en-US" altLang="ja-JP" sz="3200" dirty="0">
              <a:latin typeface="+mn-ea"/>
            </a:endParaRPr>
          </a:p>
          <a:p>
            <a:r>
              <a:rPr lang="ja-JP" altLang="en-US" sz="3200" dirty="0"/>
              <a:t>それ以外の目的での利用については、電子化情報部会の許諾が必要となります。</a:t>
            </a:r>
            <a:endParaRPr lang="en-US" altLang="ja-JP" sz="3200" dirty="0"/>
          </a:p>
          <a:p>
            <a:r>
              <a:rPr lang="en-US" altLang="ja-JP" sz="3200" dirty="0"/>
              <a:t>PDF</a:t>
            </a:r>
            <a:r>
              <a:rPr lang="ja-JP" altLang="en-US" sz="3200" dirty="0"/>
              <a:t>ファイル（電子化情報部会で作成した原本）の改変はできません。</a:t>
            </a:r>
            <a:endParaRPr lang="en-US" altLang="ja-JP" sz="3200" dirty="0"/>
          </a:p>
          <a:p>
            <a:r>
              <a:rPr lang="en-US" altLang="ja-JP" dirty="0"/>
              <a:t>PPT</a:t>
            </a:r>
            <a:r>
              <a:rPr lang="ja-JP" altLang="en-US" dirty="0"/>
              <a:t>ファイルについては、各社の責任で適宜改変して利用できますが、改変後の内容についての責任は負いかねます。</a:t>
            </a:r>
            <a:endParaRPr lang="en-US" altLang="ja-JP" sz="3200" dirty="0"/>
          </a:p>
        </p:txBody>
      </p:sp>
      <p:sp>
        <p:nvSpPr>
          <p:cNvPr id="2" name="Slide Number Placeholder 1">
            <a:extLst>
              <a:ext uri="{FF2B5EF4-FFF2-40B4-BE49-F238E27FC236}">
                <a16:creationId xmlns:a16="http://schemas.microsoft.com/office/drawing/2014/main" id="{81FE3E63-92AA-EF4F-509E-93D4053134CF}"/>
              </a:ext>
            </a:extLst>
          </p:cNvPr>
          <p:cNvSpPr>
            <a:spLocks noGrp="1"/>
          </p:cNvSpPr>
          <p:nvPr>
            <p:ph type="sldNum" sz="quarter" idx="12"/>
          </p:nvPr>
        </p:nvSpPr>
        <p:spPr/>
        <p:txBody>
          <a:bodyPr/>
          <a:lstStyle/>
          <a:p>
            <a:pPr>
              <a:defRPr/>
            </a:pPr>
            <a:fld id="{41B56E46-C364-443B-A6EC-EF4639A1E9E4}" type="slidenum">
              <a:rPr lang="ja-JP" altLang="en-US" smtClean="0"/>
              <a:pPr>
                <a:defRPr/>
              </a:pPr>
              <a:t>3</a:t>
            </a:fld>
            <a:endParaRPr lang="ja-JP" altLang="en-US"/>
          </a:p>
        </p:txBody>
      </p:sp>
    </p:spTree>
    <p:extLst>
      <p:ext uri="{BB962C8B-B14F-4D97-AF65-F5344CB8AC3E}">
        <p14:creationId xmlns:p14="http://schemas.microsoft.com/office/powerpoint/2010/main" val="270153516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4638"/>
            <a:ext cx="8229600" cy="561975"/>
          </a:xfrm>
        </p:spPr>
        <p:txBody>
          <a:bodyPr/>
          <a:lstStyle/>
          <a:p>
            <a:pPr algn="l"/>
            <a:r>
              <a:rPr lang="en-US" altLang="ja-JP" sz="3200" dirty="0"/>
              <a:t>E</a:t>
            </a:r>
            <a:r>
              <a:rPr lang="ja-JP" altLang="en-US" sz="3200" dirty="0"/>
              <a:t>項目</a:t>
            </a:r>
            <a:endParaRPr kumimoji="1" lang="ja-JP" altLang="en-US" sz="3200" dirty="0"/>
          </a:p>
        </p:txBody>
      </p:sp>
      <p:pic>
        <p:nvPicPr>
          <p:cNvPr id="6" name="図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552000" y="5097600"/>
            <a:ext cx="1505712" cy="1508125"/>
          </a:xfrm>
          <a:prstGeom prst="rect">
            <a:avLst/>
          </a:prstGeom>
        </p:spPr>
      </p:pic>
      <p:sp>
        <p:nvSpPr>
          <p:cNvPr id="7" name="Line 4"/>
          <p:cNvSpPr>
            <a:spLocks noChangeShapeType="1"/>
          </p:cNvSpPr>
          <p:nvPr/>
        </p:nvSpPr>
        <p:spPr bwMode="auto">
          <a:xfrm>
            <a:off x="179388" y="836613"/>
            <a:ext cx="8713787" cy="0"/>
          </a:xfrm>
          <a:prstGeom prst="line">
            <a:avLst/>
          </a:prstGeom>
          <a:noFill/>
          <a:ln w="28575">
            <a:solidFill>
              <a:schemeClr val="bg2">
                <a:lumMod val="75000"/>
              </a:schemeClr>
            </a:solidFill>
            <a:round/>
            <a:headEnd/>
            <a:tailEnd/>
          </a:ln>
          <a:effec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GB" sz="1800" b="0" i="0" u="none" strike="noStrike" kern="1200" cap="none" spc="0" normalizeH="0" baseline="0" noProof="0">
              <a:ln>
                <a:noFill/>
              </a:ln>
              <a:solidFill>
                <a:prstClr val="black"/>
              </a:solidFill>
              <a:effectLst/>
              <a:uLnTx/>
              <a:uFillTx/>
              <a:latin typeface="Calibri"/>
              <a:ea typeface="ＭＳ Ｐゴシック" charset="-128"/>
              <a:cs typeface="+mn-cs"/>
            </a:endParaRPr>
          </a:p>
        </p:txBody>
      </p:sp>
      <p:sp>
        <p:nvSpPr>
          <p:cNvPr id="8" name="コンテンツ プレースホルダー 2">
            <a:extLst>
              <a:ext uri="{FF2B5EF4-FFF2-40B4-BE49-F238E27FC236}">
                <a16:creationId xmlns:a16="http://schemas.microsoft.com/office/drawing/2014/main" id="{C8AADCB6-33C7-4DA5-B0E0-075219A4634B}"/>
              </a:ext>
            </a:extLst>
          </p:cNvPr>
          <p:cNvSpPr>
            <a:spLocks noGrp="1"/>
          </p:cNvSpPr>
          <p:nvPr>
            <p:ph idx="1"/>
          </p:nvPr>
        </p:nvSpPr>
        <p:spPr>
          <a:xfrm>
            <a:off x="457200" y="1600200"/>
            <a:ext cx="8229600" cy="4852988"/>
          </a:xfrm>
        </p:spPr>
        <p:txBody>
          <a:bodyPr/>
          <a:lstStyle/>
          <a:p>
            <a:pPr marL="355600" indent="-355600">
              <a:lnSpc>
                <a:spcPct val="110000"/>
              </a:lnSpc>
              <a:spcBef>
                <a:spcPts val="600"/>
              </a:spcBef>
              <a:buFont typeface="Wingdings" panose="05000000000000000000" pitchFamily="2" charset="2"/>
              <a:buChar char="Ø"/>
            </a:pPr>
            <a:r>
              <a:rPr lang="en-US" altLang="ja-JP" sz="2800" dirty="0"/>
              <a:t>E</a:t>
            </a:r>
            <a:r>
              <a:rPr lang="ja-JP" altLang="en-US" sz="2800" dirty="0"/>
              <a:t>項目とは</a:t>
            </a:r>
            <a:r>
              <a:rPr lang="en-US" altLang="ja-JP" sz="2800" dirty="0"/>
              <a:t>?</a:t>
            </a:r>
          </a:p>
          <a:p>
            <a:pPr marL="685800" lvl="1" indent="-228600">
              <a:lnSpc>
                <a:spcPct val="110000"/>
              </a:lnSpc>
              <a:spcBef>
                <a:spcPts val="600"/>
              </a:spcBef>
              <a:buFont typeface="Arial" panose="020B0604020202020204" pitchFamily="34" charset="0"/>
              <a:buChar char="•"/>
            </a:pPr>
            <a:r>
              <a:rPr lang="ja-JP" altLang="en-US" sz="2400" dirty="0"/>
              <a:t>有害事象に関する情報</a:t>
            </a:r>
            <a:endParaRPr lang="en-US" altLang="ja-JP" sz="2400" dirty="0"/>
          </a:p>
          <a:p>
            <a:pPr marL="355600" indent="-355600">
              <a:lnSpc>
                <a:spcPct val="110000"/>
              </a:lnSpc>
              <a:spcBef>
                <a:spcPts val="600"/>
              </a:spcBef>
              <a:buFont typeface="Wingdings" panose="05000000000000000000" pitchFamily="2" charset="2"/>
              <a:buChar char="Ø"/>
            </a:pPr>
            <a:r>
              <a:rPr lang="en-US" altLang="ja-JP" sz="2800" dirty="0"/>
              <a:t>E</a:t>
            </a:r>
            <a:r>
              <a:rPr lang="ja-JP" altLang="en-US" sz="2800" dirty="0"/>
              <a:t>項目（</a:t>
            </a:r>
            <a:r>
              <a:rPr lang="en-US" altLang="ja-JP" sz="2800" dirty="0"/>
              <a:t>E.i.1</a:t>
            </a:r>
            <a:r>
              <a:rPr lang="ja-JP" altLang="en-US" sz="2800" dirty="0"/>
              <a:t>～</a:t>
            </a:r>
            <a:r>
              <a:rPr lang="en-US" altLang="ja-JP" sz="2800" dirty="0"/>
              <a:t>9</a:t>
            </a:r>
            <a:r>
              <a:rPr lang="ja-JP" altLang="en-US" sz="2800" dirty="0"/>
              <a:t>）の例</a:t>
            </a:r>
            <a:endParaRPr lang="en-US" altLang="ja-JP" sz="2800" dirty="0"/>
          </a:p>
          <a:p>
            <a:pPr marL="685800" lvl="1" indent="-228600">
              <a:lnSpc>
                <a:spcPct val="110000"/>
              </a:lnSpc>
              <a:spcBef>
                <a:spcPts val="600"/>
              </a:spcBef>
              <a:buFont typeface="Arial" panose="020B0604020202020204" pitchFamily="34" charset="0"/>
              <a:buChar char="•"/>
            </a:pPr>
            <a:r>
              <a:rPr lang="en-US" altLang="ja-JP" sz="2400" dirty="0"/>
              <a:t>E.i.1	</a:t>
            </a:r>
            <a:r>
              <a:rPr lang="ja-JP" altLang="en-US" sz="2400" dirty="0"/>
              <a:t>副作用／有害事象名</a:t>
            </a:r>
            <a:endParaRPr lang="en-US" altLang="ja-JP" sz="2400" dirty="0"/>
          </a:p>
          <a:p>
            <a:pPr marL="685800" lvl="1" indent="-228600">
              <a:lnSpc>
                <a:spcPct val="110000"/>
              </a:lnSpc>
              <a:spcBef>
                <a:spcPts val="600"/>
              </a:spcBef>
              <a:buFont typeface="Arial" panose="020B0604020202020204" pitchFamily="34" charset="0"/>
              <a:buChar char="•"/>
            </a:pPr>
            <a:r>
              <a:rPr lang="en-US" altLang="ja-JP" sz="2400" dirty="0"/>
              <a:t>E.i.3.2	</a:t>
            </a:r>
            <a:r>
              <a:rPr lang="ja-JP" altLang="en-US" sz="2400" dirty="0"/>
              <a:t>有害事象ごとの重篤性の基準</a:t>
            </a:r>
            <a:endParaRPr lang="en-US" altLang="ja-JP" sz="2400" dirty="0"/>
          </a:p>
          <a:p>
            <a:pPr marL="685800" lvl="1" indent="-228600">
              <a:lnSpc>
                <a:spcPct val="110000"/>
              </a:lnSpc>
              <a:spcBef>
                <a:spcPts val="600"/>
              </a:spcBef>
              <a:buFont typeface="Arial" panose="020B0604020202020204" pitchFamily="34" charset="0"/>
              <a:buChar char="•"/>
            </a:pPr>
            <a:r>
              <a:rPr lang="en-US" altLang="ja-JP" sz="2400" dirty="0"/>
              <a:t>E.i.8	</a:t>
            </a:r>
            <a:r>
              <a:rPr lang="ja-JP" altLang="en-US" sz="2400" dirty="0"/>
              <a:t>医療専門家による医学的確認</a:t>
            </a:r>
            <a:endParaRPr lang="en-US" altLang="ja-JP" sz="2400" dirty="0"/>
          </a:p>
          <a:p>
            <a:pPr marL="685800" lvl="1" indent="-228600">
              <a:lnSpc>
                <a:spcPct val="110000"/>
              </a:lnSpc>
              <a:spcBef>
                <a:spcPts val="600"/>
              </a:spcBef>
              <a:buFont typeface="Arial" panose="020B0604020202020204" pitchFamily="34" charset="0"/>
              <a:buChar char="•"/>
            </a:pPr>
            <a:r>
              <a:rPr lang="en-US" altLang="ja-JP" sz="2400" dirty="0"/>
              <a:t>E.i.9	</a:t>
            </a:r>
            <a:r>
              <a:rPr lang="ja-JP" altLang="en-US" sz="2400" dirty="0"/>
              <a:t>副作用／有害事象が発現した国の識別</a:t>
            </a:r>
            <a:endParaRPr lang="en-US" altLang="ja-JP" sz="2400" dirty="0"/>
          </a:p>
        </p:txBody>
      </p:sp>
      <p:sp>
        <p:nvSpPr>
          <p:cNvPr id="4" name="Slide Number Placeholder 3">
            <a:extLst>
              <a:ext uri="{FF2B5EF4-FFF2-40B4-BE49-F238E27FC236}">
                <a16:creationId xmlns:a16="http://schemas.microsoft.com/office/drawing/2014/main" id="{2E62CA83-68C7-11ED-C78A-E7C2062BD518}"/>
              </a:ext>
            </a:extLst>
          </p:cNvPr>
          <p:cNvSpPr>
            <a:spLocks noGrp="1"/>
          </p:cNvSpPr>
          <p:nvPr>
            <p:ph type="sldNum" sz="quarter" idx="12"/>
          </p:nvPr>
        </p:nvSpPr>
        <p:spPr/>
        <p:txBody>
          <a:bodyPr/>
          <a:lstStyle/>
          <a:p>
            <a:pPr>
              <a:defRPr/>
            </a:pPr>
            <a:fld id="{41B56E46-C364-443B-A6EC-EF4639A1E9E4}" type="slidenum">
              <a:rPr lang="ja-JP" altLang="en-US" smtClean="0"/>
              <a:pPr>
                <a:defRPr/>
              </a:pPr>
              <a:t>30</a:t>
            </a:fld>
            <a:endParaRPr lang="ja-JP" altLang="en-US"/>
          </a:p>
        </p:txBody>
      </p:sp>
    </p:spTree>
    <p:extLst>
      <p:ext uri="{BB962C8B-B14F-4D97-AF65-F5344CB8AC3E}">
        <p14:creationId xmlns:p14="http://schemas.microsoft.com/office/powerpoint/2010/main" val="326276915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183931" y="132959"/>
            <a:ext cx="8219256" cy="831622"/>
          </a:xfrm>
        </p:spPr>
        <p:txBody>
          <a:bodyPr>
            <a:noAutofit/>
          </a:bodyPr>
          <a:lstStyle/>
          <a:p>
            <a:pPr algn="l"/>
            <a:r>
              <a:rPr lang="ja-JP" altLang="en-US" sz="3200" dirty="0">
                <a:latin typeface="+mn-lt"/>
              </a:rPr>
              <a:t>有害事象の入力</a:t>
            </a:r>
            <a:endParaRPr lang="en-US" altLang="ja-JP" sz="3200" dirty="0">
              <a:latin typeface="+mn-lt"/>
            </a:endParaRPr>
          </a:p>
        </p:txBody>
      </p:sp>
      <p:sp>
        <p:nvSpPr>
          <p:cNvPr id="12" name="下矢印 11"/>
          <p:cNvSpPr/>
          <p:nvPr/>
        </p:nvSpPr>
        <p:spPr>
          <a:xfrm>
            <a:off x="3059832" y="3539333"/>
            <a:ext cx="2664296" cy="841819"/>
          </a:xfrm>
          <a:prstGeom prst="downArrow">
            <a:avLst>
              <a:gd name="adj1" fmla="val 41420"/>
              <a:gd name="adj2" fmla="val 50000"/>
            </a:avLst>
          </a:prstGeom>
          <a:gradFill flip="none" rotWithShape="1">
            <a:gsLst>
              <a:gs pos="0">
                <a:schemeClr val="accent1">
                  <a:lumMod val="40000"/>
                  <a:lumOff val="60000"/>
                  <a:shade val="30000"/>
                  <a:satMod val="115000"/>
                </a:schemeClr>
              </a:gs>
              <a:gs pos="50000">
                <a:schemeClr val="accent1">
                  <a:lumMod val="40000"/>
                  <a:lumOff val="60000"/>
                  <a:shade val="67500"/>
                  <a:satMod val="115000"/>
                </a:schemeClr>
              </a:gs>
              <a:gs pos="100000">
                <a:schemeClr val="accent1">
                  <a:lumMod val="40000"/>
                  <a:lumOff val="60000"/>
                  <a:shade val="100000"/>
                  <a:satMod val="115000"/>
                </a:schemeClr>
              </a:gs>
            </a:gsLst>
            <a:lin ang="16200000" scaled="1"/>
            <a:tileRect/>
          </a:gradFill>
          <a:ln>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1" lang="ja-JP" altLang="en-US" sz="1800" b="0" i="0" u="none" strike="noStrike" kern="1200" cap="none" spc="0" normalizeH="0" baseline="0" noProof="0" dirty="0">
              <a:ln>
                <a:noFill/>
              </a:ln>
              <a:solidFill>
                <a:prstClr val="white"/>
              </a:solidFill>
              <a:effectLst/>
              <a:uLnTx/>
              <a:uFillTx/>
              <a:latin typeface="Calibri"/>
              <a:ea typeface="ＭＳ Ｐゴシック" panose="020B0600070205080204" pitchFamily="50" charset="-128"/>
              <a:cs typeface="+mn-cs"/>
            </a:endParaRPr>
          </a:p>
        </p:txBody>
      </p:sp>
      <p:graphicFrame>
        <p:nvGraphicFramePr>
          <p:cNvPr id="4" name="表 3"/>
          <p:cNvGraphicFramePr>
            <a:graphicFrameLocks noGrp="1"/>
          </p:cNvGraphicFramePr>
          <p:nvPr/>
        </p:nvGraphicFramePr>
        <p:xfrm>
          <a:off x="971600" y="4509120"/>
          <a:ext cx="6840760" cy="1104900"/>
        </p:xfrm>
        <a:graphic>
          <a:graphicData uri="http://schemas.openxmlformats.org/drawingml/2006/table">
            <a:tbl>
              <a:tblPr>
                <a:tableStyleId>{5C22544A-7EE6-4342-B048-85BDC9FD1C3A}</a:tableStyleId>
              </a:tblPr>
              <a:tblGrid>
                <a:gridCol w="720080">
                  <a:extLst>
                    <a:ext uri="{9D8B030D-6E8A-4147-A177-3AD203B41FA5}">
                      <a16:colId xmlns:a16="http://schemas.microsoft.com/office/drawing/2014/main" val="20000"/>
                    </a:ext>
                  </a:extLst>
                </a:gridCol>
                <a:gridCol w="6120680">
                  <a:extLst>
                    <a:ext uri="{9D8B030D-6E8A-4147-A177-3AD203B41FA5}">
                      <a16:colId xmlns:a16="http://schemas.microsoft.com/office/drawing/2014/main" val="20001"/>
                    </a:ext>
                  </a:extLst>
                </a:gridCol>
              </a:tblGrid>
              <a:tr h="335280">
                <a:tc>
                  <a:txBody>
                    <a:bodyPr/>
                    <a:lstStyle/>
                    <a:p>
                      <a:pPr algn="ctr" fontAlgn="ctr"/>
                      <a:r>
                        <a:rPr lang="en-US" altLang="ja-JP" sz="2400" u="none" strike="noStrike" dirty="0">
                          <a:effectLst/>
                        </a:rPr>
                        <a:t>E2B</a:t>
                      </a:r>
                    </a:p>
                    <a:p>
                      <a:pPr algn="ctr" fontAlgn="ctr"/>
                      <a:r>
                        <a:rPr lang="en-US" altLang="ja-JP" sz="2400" u="none" strike="noStrike" dirty="0">
                          <a:effectLst/>
                        </a:rPr>
                        <a:t>(R3)</a:t>
                      </a:r>
                      <a:endParaRPr lang="en-US" altLang="ja-JP" sz="2400" b="0" i="0" u="none" strike="noStrike" dirty="0">
                        <a:solidFill>
                          <a:srgbClr val="000000"/>
                        </a:solidFill>
                        <a:effectLst/>
                        <a:latin typeface="ＭＳ Ｐゴシック"/>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tc>
                  <a:txBody>
                    <a:bodyPr/>
                    <a:lstStyle/>
                    <a:p>
                      <a:pPr algn="l" fontAlgn="ctr"/>
                      <a:r>
                        <a:rPr lang="ja-JP" altLang="en-US" sz="2400" u="none" strike="noStrike" dirty="0">
                          <a:effectLst/>
                          <a:latin typeface="+mn-lt"/>
                        </a:rPr>
                        <a:t>＜市販後／治験＞</a:t>
                      </a:r>
                      <a:br>
                        <a:rPr lang="ja-JP" altLang="en-US" sz="2400" u="none" strike="noStrike" dirty="0">
                          <a:effectLst/>
                          <a:latin typeface="+mn-lt"/>
                        </a:rPr>
                      </a:br>
                      <a:r>
                        <a:rPr lang="ja-JP" altLang="en-US" sz="2400" u="none" strike="noStrike" dirty="0">
                          <a:effectLst/>
                          <a:latin typeface="+mn-lt"/>
                        </a:rPr>
                        <a:t>報告対象のみではなく、報告対象外も入力して差し支えない</a:t>
                      </a:r>
                      <a:endParaRPr lang="ja-JP" altLang="en-US" sz="2400" b="0" i="0" u="none" strike="noStrike" dirty="0">
                        <a:solidFill>
                          <a:srgbClr val="000000"/>
                        </a:solidFill>
                        <a:effectLst/>
                        <a:latin typeface="+mn-lt"/>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extLst>
                  <a:ext uri="{0D108BD9-81ED-4DB2-BD59-A6C34878D82A}">
                    <a16:rowId xmlns:a16="http://schemas.microsoft.com/office/drawing/2014/main" val="10000"/>
                  </a:ext>
                </a:extLst>
              </a:tr>
            </a:tbl>
          </a:graphicData>
        </a:graphic>
      </p:graphicFrame>
      <p:graphicFrame>
        <p:nvGraphicFramePr>
          <p:cNvPr id="5" name="表 4"/>
          <p:cNvGraphicFramePr>
            <a:graphicFrameLocks noGrp="1"/>
          </p:cNvGraphicFramePr>
          <p:nvPr/>
        </p:nvGraphicFramePr>
        <p:xfrm>
          <a:off x="971600" y="1484784"/>
          <a:ext cx="6840760" cy="1836420"/>
        </p:xfrm>
        <a:graphic>
          <a:graphicData uri="http://schemas.openxmlformats.org/drawingml/2006/table">
            <a:tbl>
              <a:tblPr>
                <a:tableStyleId>{5C22544A-7EE6-4342-B048-85BDC9FD1C3A}</a:tableStyleId>
              </a:tblPr>
              <a:tblGrid>
                <a:gridCol w="712579">
                  <a:extLst>
                    <a:ext uri="{9D8B030D-6E8A-4147-A177-3AD203B41FA5}">
                      <a16:colId xmlns:a16="http://schemas.microsoft.com/office/drawing/2014/main" val="20000"/>
                    </a:ext>
                  </a:extLst>
                </a:gridCol>
                <a:gridCol w="6128181">
                  <a:extLst>
                    <a:ext uri="{9D8B030D-6E8A-4147-A177-3AD203B41FA5}">
                      <a16:colId xmlns:a16="http://schemas.microsoft.com/office/drawing/2014/main" val="20001"/>
                    </a:ext>
                  </a:extLst>
                </a:gridCol>
              </a:tblGrid>
              <a:tr h="670560">
                <a:tc>
                  <a:txBody>
                    <a:bodyPr/>
                    <a:lstStyle/>
                    <a:p>
                      <a:pPr algn="ctr" fontAlgn="ctr"/>
                      <a:r>
                        <a:rPr lang="en-US" sz="2400" u="none" strike="noStrike" dirty="0">
                          <a:effectLst/>
                        </a:rPr>
                        <a:t>E2B</a:t>
                      </a:r>
                    </a:p>
                    <a:p>
                      <a:pPr algn="ctr" fontAlgn="ctr"/>
                      <a:r>
                        <a:rPr lang="en-US" sz="2400" u="none" strike="noStrike" dirty="0">
                          <a:effectLst/>
                        </a:rPr>
                        <a:t>(R2)</a:t>
                      </a:r>
                      <a:endParaRPr lang="en-US" sz="2400" b="0" i="0" u="none" strike="noStrike" dirty="0">
                        <a:solidFill>
                          <a:srgbClr val="000000"/>
                        </a:solidFill>
                        <a:effectLst/>
                        <a:latin typeface="ＭＳ Ｐゴシック"/>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40000"/>
                        <a:lumOff val="60000"/>
                      </a:schemeClr>
                    </a:solidFill>
                  </a:tcPr>
                </a:tc>
                <a:tc>
                  <a:txBody>
                    <a:bodyPr/>
                    <a:lstStyle/>
                    <a:p>
                      <a:pPr algn="l" fontAlgn="ctr"/>
                      <a:r>
                        <a:rPr lang="ja-JP" altLang="en-US" sz="2400" u="none" strike="noStrike" dirty="0">
                          <a:effectLst/>
                        </a:rPr>
                        <a:t>＜市販後＞</a:t>
                      </a:r>
                      <a:br>
                        <a:rPr lang="ja-JP" altLang="en-US" sz="2400" u="none" strike="noStrike" dirty="0">
                          <a:effectLst/>
                        </a:rPr>
                      </a:br>
                      <a:r>
                        <a:rPr lang="ja-JP" altLang="en-US" sz="2400" u="none" strike="noStrike" dirty="0">
                          <a:effectLst/>
                        </a:rPr>
                        <a:t>報告対象のみではなく、 報告対象外も入力して差し支えない</a:t>
                      </a:r>
                      <a:br>
                        <a:rPr lang="ja-JP" altLang="en-US" sz="2400" u="none" strike="noStrike" dirty="0">
                          <a:effectLst/>
                        </a:rPr>
                      </a:br>
                      <a:r>
                        <a:rPr lang="ja-JP" altLang="en-US" sz="2400" u="none" strike="noStrike" dirty="0">
                          <a:solidFill>
                            <a:schemeClr val="tx2"/>
                          </a:solidFill>
                          <a:effectLst/>
                        </a:rPr>
                        <a:t>＜治験＞</a:t>
                      </a:r>
                      <a:br>
                        <a:rPr lang="ja-JP" altLang="en-US" sz="2400" u="none" strike="noStrike" dirty="0">
                          <a:solidFill>
                            <a:schemeClr val="tx2"/>
                          </a:solidFill>
                          <a:effectLst/>
                        </a:rPr>
                      </a:br>
                      <a:r>
                        <a:rPr lang="ja-JP" altLang="en-US" sz="2400" u="none" strike="noStrike" dirty="0">
                          <a:solidFill>
                            <a:schemeClr val="tx2"/>
                          </a:solidFill>
                          <a:effectLst/>
                        </a:rPr>
                        <a:t>報告対象事象のみを報告すること</a:t>
                      </a:r>
                      <a:endParaRPr lang="ja-JP" altLang="en-US" sz="2400" b="0" i="0" u="none" strike="noStrike" dirty="0">
                        <a:solidFill>
                          <a:schemeClr val="tx2"/>
                        </a:solidFill>
                        <a:effectLst/>
                        <a:latin typeface="ＭＳ Ｐゴシック"/>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40000"/>
                        <a:lumOff val="60000"/>
                      </a:schemeClr>
                    </a:solidFill>
                  </a:tcPr>
                </a:tc>
                <a:extLst>
                  <a:ext uri="{0D108BD9-81ED-4DB2-BD59-A6C34878D82A}">
                    <a16:rowId xmlns:a16="http://schemas.microsoft.com/office/drawing/2014/main" val="10000"/>
                  </a:ext>
                </a:extLst>
              </a:tr>
            </a:tbl>
          </a:graphicData>
        </a:graphic>
      </p:graphicFrame>
      <p:sp>
        <p:nvSpPr>
          <p:cNvPr id="7" name="Line 4"/>
          <p:cNvSpPr>
            <a:spLocks noChangeShapeType="1"/>
          </p:cNvSpPr>
          <p:nvPr/>
        </p:nvSpPr>
        <p:spPr bwMode="auto">
          <a:xfrm>
            <a:off x="179388" y="836613"/>
            <a:ext cx="8713787" cy="0"/>
          </a:xfrm>
          <a:prstGeom prst="line">
            <a:avLst/>
          </a:prstGeom>
          <a:noFill/>
          <a:ln w="28575">
            <a:solidFill>
              <a:schemeClr val="bg2">
                <a:lumMod val="75000"/>
              </a:schemeClr>
            </a:solidFill>
            <a:round/>
            <a:headEnd/>
            <a:tailEnd/>
          </a:ln>
          <a:effec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GB" sz="1800" b="0" i="0" u="none" strike="noStrike" kern="1200" cap="none" spc="0" normalizeH="0" baseline="0" noProof="0">
              <a:ln>
                <a:noFill/>
              </a:ln>
              <a:solidFill>
                <a:prstClr val="black"/>
              </a:solidFill>
              <a:effectLst/>
              <a:uLnTx/>
              <a:uFillTx/>
              <a:latin typeface="Calibri"/>
              <a:ea typeface="ＭＳ Ｐゴシック" charset="-128"/>
              <a:cs typeface="+mn-cs"/>
            </a:endParaRPr>
          </a:p>
        </p:txBody>
      </p:sp>
      <p:sp>
        <p:nvSpPr>
          <p:cNvPr id="3" name="Slide Number Placeholder 2">
            <a:extLst>
              <a:ext uri="{FF2B5EF4-FFF2-40B4-BE49-F238E27FC236}">
                <a16:creationId xmlns:a16="http://schemas.microsoft.com/office/drawing/2014/main" id="{25D4CE52-02C4-3F84-1EFC-327F1EBF640B}"/>
              </a:ext>
            </a:extLst>
          </p:cNvPr>
          <p:cNvSpPr>
            <a:spLocks noGrp="1"/>
          </p:cNvSpPr>
          <p:nvPr>
            <p:ph type="sldNum" sz="quarter" idx="12"/>
          </p:nvPr>
        </p:nvSpPr>
        <p:spPr/>
        <p:txBody>
          <a:bodyPr/>
          <a:lstStyle/>
          <a:p>
            <a:pPr>
              <a:defRPr/>
            </a:pPr>
            <a:fld id="{41B56E46-C364-443B-A6EC-EF4639A1E9E4}" type="slidenum">
              <a:rPr lang="ja-JP" altLang="en-US" smtClean="0"/>
              <a:pPr>
                <a:defRPr/>
              </a:pPr>
              <a:t>31</a:t>
            </a:fld>
            <a:endParaRPr lang="ja-JP" altLang="en-US"/>
          </a:p>
        </p:txBody>
      </p:sp>
    </p:spTree>
    <p:extLst>
      <p:ext uri="{BB962C8B-B14F-4D97-AF65-F5344CB8AC3E}">
        <p14:creationId xmlns:p14="http://schemas.microsoft.com/office/powerpoint/2010/main" val="20703311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正方形/長方形 25"/>
          <p:cNvSpPr/>
          <p:nvPr/>
        </p:nvSpPr>
        <p:spPr>
          <a:xfrm>
            <a:off x="5148064" y="3966488"/>
            <a:ext cx="3600400" cy="2592288"/>
          </a:xfrm>
          <a:prstGeom prst="rect">
            <a:avLst/>
          </a:prstGeom>
          <a:solidFill>
            <a:schemeClr val="bg1"/>
          </a:solidFill>
          <a:ln w="12700">
            <a:solidFill>
              <a:schemeClr val="tx1"/>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1" lang="ja-JP" altLang="en-US" sz="18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p:txBody>
      </p:sp>
      <p:sp>
        <p:nvSpPr>
          <p:cNvPr id="21" name="正方形/長方形 20"/>
          <p:cNvSpPr/>
          <p:nvPr/>
        </p:nvSpPr>
        <p:spPr>
          <a:xfrm>
            <a:off x="539552" y="4005064"/>
            <a:ext cx="3600400" cy="2592288"/>
          </a:xfrm>
          <a:prstGeom prst="rect">
            <a:avLst/>
          </a:prstGeom>
          <a:solidFill>
            <a:schemeClr val="bg1"/>
          </a:solidFill>
          <a:ln w="12700">
            <a:solidFill>
              <a:schemeClr val="tx1"/>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1" lang="ja-JP" altLang="en-US" sz="18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p:txBody>
      </p:sp>
      <p:sp>
        <p:nvSpPr>
          <p:cNvPr id="2" name="タイトル 1"/>
          <p:cNvSpPr>
            <a:spLocks noGrp="1"/>
          </p:cNvSpPr>
          <p:nvPr>
            <p:ph type="title"/>
          </p:nvPr>
        </p:nvSpPr>
        <p:spPr>
          <a:xfrm>
            <a:off x="179512" y="154002"/>
            <a:ext cx="8229600" cy="664145"/>
          </a:xfrm>
        </p:spPr>
        <p:txBody>
          <a:bodyPr/>
          <a:lstStyle/>
          <a:p>
            <a:pPr algn="l"/>
            <a:r>
              <a:rPr lang="ja-JP" altLang="en-US" sz="3200" dirty="0"/>
              <a:t>有害事象ごとの重篤性の基準 </a:t>
            </a:r>
            <a:r>
              <a:rPr lang="en-US" altLang="ja-JP" sz="3200" dirty="0"/>
              <a:t>(E.i.3.2)</a:t>
            </a:r>
            <a:endParaRPr kumimoji="1" lang="ja-JP" altLang="en-US" sz="3200" dirty="0"/>
          </a:p>
        </p:txBody>
      </p:sp>
      <p:sp>
        <p:nvSpPr>
          <p:cNvPr id="6" name="Rectangle 3"/>
          <p:cNvSpPr>
            <a:spLocks noGrp="1" noChangeArrowheads="1"/>
          </p:cNvSpPr>
          <p:nvPr/>
        </p:nvSpPr>
        <p:spPr>
          <a:xfrm>
            <a:off x="319805" y="1124744"/>
            <a:ext cx="7620000" cy="1031315"/>
          </a:xfrm>
          <a:prstGeom prst="rect">
            <a:avLst/>
          </a:prstGeom>
        </p:spPr>
        <p:txBody>
          <a:bodyPr vert="horz" lIns="91440" tIns="45720" rIns="91440" bIns="45720" rtlCol="0">
            <a:normAutofit lnSpcReduction="10000"/>
          </a:bodyPr>
          <a:lstStyle>
            <a:lvl1pPr marL="0" indent="0" algn="l" defTabSz="914400" rtl="0" eaLnBrk="1" latinLnBrk="0" hangingPunct="1">
              <a:spcBef>
                <a:spcPct val="20000"/>
              </a:spcBef>
              <a:spcAft>
                <a:spcPts val="600"/>
              </a:spcAft>
              <a:buFont typeface="Arial" pitchFamily="34" charset="0"/>
              <a:buNone/>
              <a:defRPr kumimoji="1" sz="2000" b="1" kern="1200">
                <a:solidFill>
                  <a:schemeClr val="tx1"/>
                </a:solidFill>
                <a:latin typeface="+mn-lt"/>
                <a:ea typeface="+mn-ea"/>
                <a:cs typeface="+mn-cs"/>
              </a:defRPr>
            </a:lvl1pPr>
            <a:lvl2pPr marL="457200" indent="-182880" algn="l" defTabSz="914400" rtl="0" eaLnBrk="1" latinLnBrk="0" hangingPunct="1">
              <a:spcBef>
                <a:spcPct val="20000"/>
              </a:spcBef>
              <a:buClr>
                <a:schemeClr val="tx2"/>
              </a:buClr>
              <a:buFont typeface="Arial" pitchFamily="34" charset="0"/>
              <a:buChar char="•"/>
              <a:defRPr kumimoji="1" sz="2000" kern="1200">
                <a:solidFill>
                  <a:schemeClr val="tx1"/>
                </a:solidFill>
                <a:latin typeface="+mn-lt"/>
                <a:ea typeface="+mn-ea"/>
                <a:cs typeface="+mn-cs"/>
              </a:defRPr>
            </a:lvl2pPr>
            <a:lvl3pPr marL="1143000" indent="-228600" algn="l" defTabSz="914400" rtl="0" eaLnBrk="1" latinLnBrk="0" hangingPunct="1">
              <a:spcBef>
                <a:spcPct val="20000"/>
              </a:spcBef>
              <a:buClr>
                <a:schemeClr val="tx2"/>
              </a:buClr>
              <a:buFont typeface="Arial" pitchFamily="34" charset="0"/>
              <a:buChar char="•"/>
              <a:defRPr kumimoji="1" sz="1800" kern="1200">
                <a:solidFill>
                  <a:schemeClr val="tx1"/>
                </a:solidFill>
                <a:latin typeface="+mn-lt"/>
                <a:ea typeface="+mn-ea"/>
                <a:cs typeface="+mn-cs"/>
              </a:defRPr>
            </a:lvl3pPr>
            <a:lvl4pPr marL="1600200" indent="-228600" algn="l" defTabSz="914400" rtl="0" eaLnBrk="1" latinLnBrk="0" hangingPunct="1">
              <a:spcBef>
                <a:spcPct val="20000"/>
              </a:spcBef>
              <a:buClr>
                <a:schemeClr val="tx2"/>
              </a:buClr>
              <a:buFont typeface="Arial" pitchFamily="34" charset="0"/>
              <a:buChar char="•"/>
              <a:defRPr kumimoji="1" sz="1800" kern="1200">
                <a:solidFill>
                  <a:schemeClr val="tx1"/>
                </a:solidFill>
                <a:latin typeface="+mn-lt"/>
                <a:ea typeface="+mn-ea"/>
                <a:cs typeface="+mn-cs"/>
              </a:defRPr>
            </a:lvl4pPr>
            <a:lvl5pPr marL="2057400" indent="-228600" algn="l" defTabSz="914400" rtl="0" eaLnBrk="1" latinLnBrk="0" hangingPunct="1">
              <a:spcBef>
                <a:spcPct val="20000"/>
              </a:spcBef>
              <a:buClr>
                <a:schemeClr val="tx2"/>
              </a:buClr>
              <a:buFont typeface="Arial" pitchFamily="34" charset="0"/>
              <a:buChar char="•"/>
              <a:defRPr kumimoji="1" sz="1800" kern="1200" baseline="0">
                <a:solidFill>
                  <a:schemeClr val="tx1"/>
                </a:solidFill>
                <a:latin typeface="+mn-lt"/>
                <a:ea typeface="+mn-ea"/>
                <a:cs typeface="+mn-cs"/>
              </a:defRPr>
            </a:lvl5pPr>
            <a:lvl6pPr marL="2514600" indent="-228600" algn="l" defTabSz="914400" rtl="0" eaLnBrk="1" latinLnBrk="0" hangingPunct="1">
              <a:spcBef>
                <a:spcPct val="20000"/>
              </a:spcBef>
              <a:buClr>
                <a:schemeClr val="tx2"/>
              </a:buClr>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Clr>
                <a:schemeClr val="tx2"/>
              </a:buClr>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Clr>
                <a:schemeClr val="tx2"/>
              </a:buClr>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Clr>
                <a:schemeClr val="tx2"/>
              </a:buClr>
              <a:buFont typeface="Arial" pitchFamily="34" charset="0"/>
              <a:buChar char="•"/>
              <a:defRPr kumimoji="1" sz="1600" kern="1200">
                <a:solidFill>
                  <a:schemeClr val="tx1"/>
                </a:solidFill>
                <a:latin typeface="+mn-lt"/>
                <a:ea typeface="+mn-ea"/>
                <a:cs typeface="+mn-cs"/>
              </a:defRPr>
            </a:lvl9pPr>
          </a:lstStyle>
          <a:p>
            <a:pPr marL="0" marR="0" lvl="0" indent="0" algn="l" defTabSz="914400" rtl="0" eaLnBrk="1" fontAlgn="base" latinLnBrk="0" hangingPunct="1">
              <a:lnSpc>
                <a:spcPct val="100000"/>
              </a:lnSpc>
              <a:spcBef>
                <a:spcPct val="20000"/>
              </a:spcBef>
              <a:spcAft>
                <a:spcPts val="600"/>
              </a:spcAft>
              <a:buClrTx/>
              <a:buSzTx/>
              <a:buFont typeface="Arial" pitchFamily="34" charset="0"/>
              <a:buNone/>
              <a:tabLst/>
              <a:defRPr/>
            </a:pPr>
            <a:r>
              <a:rPr kumimoji="1" lang="en-US" altLang="ja-JP" sz="24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E2B(R2)</a:t>
            </a:r>
            <a:r>
              <a:rPr kumimoji="1" lang="ja-JP" altLang="en-US" sz="24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a:t>
            </a:r>
            <a:r>
              <a:rPr kumimoji="1" lang="ja-JP" altLang="en-US" sz="2400" b="1" i="0" u="sng"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症例</a:t>
            </a:r>
            <a:r>
              <a:rPr kumimoji="1" lang="ja-JP" altLang="en-US" sz="24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の重篤性　　 </a:t>
            </a:r>
            <a:r>
              <a:rPr kumimoji="1" lang="en-US" altLang="ja-JP" sz="24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A.1.5</a:t>
            </a:r>
          </a:p>
          <a:p>
            <a:pPr marL="0" marR="0" lvl="0" indent="0" algn="l" defTabSz="914400" rtl="0" eaLnBrk="1" fontAlgn="base" latinLnBrk="0" hangingPunct="1">
              <a:lnSpc>
                <a:spcPct val="100000"/>
              </a:lnSpc>
              <a:spcBef>
                <a:spcPct val="20000"/>
              </a:spcBef>
              <a:spcAft>
                <a:spcPts val="600"/>
              </a:spcAft>
              <a:buClrTx/>
              <a:buSzTx/>
              <a:buFont typeface="Arial" pitchFamily="34" charset="0"/>
              <a:buNone/>
              <a:tabLst/>
              <a:defRPr/>
            </a:pPr>
            <a:r>
              <a:rPr kumimoji="1" lang="en-US" altLang="ja-JP" sz="24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E2B(R3)</a:t>
            </a:r>
            <a:r>
              <a:rPr kumimoji="1" lang="ja-JP" altLang="en-US" sz="24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a:t>
            </a:r>
            <a:r>
              <a:rPr kumimoji="1" lang="ja-JP" altLang="en-US" sz="2400" b="1" i="0" u="sng"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各事象</a:t>
            </a:r>
            <a:r>
              <a:rPr kumimoji="1" lang="ja-JP" altLang="en-US" sz="24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の重篤性 　</a:t>
            </a:r>
            <a:r>
              <a:rPr kumimoji="1" lang="en-US" altLang="ja-JP" sz="24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E.i.3.2</a:t>
            </a:r>
            <a:endParaRPr kumimoji="1" lang="ja-JP" altLang="en-US" sz="24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a:p>
            <a:pPr marL="0" marR="0" lvl="0" indent="0" algn="l" defTabSz="914400" rtl="0" eaLnBrk="1" fontAlgn="base" latinLnBrk="0" hangingPunct="1">
              <a:lnSpc>
                <a:spcPct val="100000"/>
              </a:lnSpc>
              <a:spcBef>
                <a:spcPct val="20000"/>
              </a:spcBef>
              <a:spcAft>
                <a:spcPts val="600"/>
              </a:spcAft>
              <a:buClrTx/>
              <a:buSzTx/>
              <a:buFont typeface="Arial" pitchFamily="34" charset="0"/>
              <a:buNone/>
              <a:tabLst/>
              <a:defRPr/>
            </a:pPr>
            <a:endParaRPr kumimoji="1" lang="ja-JP" altLang="en-US" sz="28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a:p>
            <a:pPr marL="0" marR="0" lvl="0" indent="0" algn="l" defTabSz="914400" rtl="0" eaLnBrk="1" fontAlgn="base" latinLnBrk="0" hangingPunct="1">
              <a:lnSpc>
                <a:spcPct val="100000"/>
              </a:lnSpc>
              <a:spcBef>
                <a:spcPct val="20000"/>
              </a:spcBef>
              <a:spcAft>
                <a:spcPts val="600"/>
              </a:spcAft>
              <a:buClrTx/>
              <a:buSzTx/>
              <a:buFont typeface="Arial" pitchFamily="34" charset="0"/>
              <a:buNone/>
              <a:tabLst/>
              <a:defRPr/>
            </a:pPr>
            <a:endParaRPr kumimoji="1" lang="en-US" altLang="ja-JP" sz="28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a:p>
            <a:pPr marL="0" marR="0" lvl="0" indent="0" algn="l" defTabSz="914400" rtl="0" eaLnBrk="1" fontAlgn="base" latinLnBrk="0" hangingPunct="1">
              <a:lnSpc>
                <a:spcPct val="100000"/>
              </a:lnSpc>
              <a:spcBef>
                <a:spcPct val="20000"/>
              </a:spcBef>
              <a:spcAft>
                <a:spcPts val="600"/>
              </a:spcAft>
              <a:buClrTx/>
              <a:buSzTx/>
              <a:buFont typeface="Arial" pitchFamily="34" charset="0"/>
              <a:buNone/>
              <a:tabLst/>
              <a:defRPr/>
            </a:pPr>
            <a:endParaRPr kumimoji="1" lang="en-US" altLang="ja-JP" sz="28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a:p>
            <a:pPr marL="0" marR="0" lvl="0" indent="0" algn="l" defTabSz="914400" rtl="0" eaLnBrk="1" fontAlgn="base" latinLnBrk="0" hangingPunct="1">
              <a:lnSpc>
                <a:spcPct val="100000"/>
              </a:lnSpc>
              <a:spcBef>
                <a:spcPct val="20000"/>
              </a:spcBef>
              <a:spcAft>
                <a:spcPts val="600"/>
              </a:spcAft>
              <a:buClrTx/>
              <a:buSzTx/>
              <a:buFont typeface="Arial" pitchFamily="34" charset="0"/>
              <a:buNone/>
              <a:tabLst/>
              <a:defRPr/>
            </a:pPr>
            <a:endParaRPr kumimoji="1" lang="en-US" altLang="ja-JP" sz="28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a:p>
            <a:pPr marL="0" marR="0" lvl="0" indent="0" algn="l" defTabSz="914400" rtl="0" eaLnBrk="1" fontAlgn="base" latinLnBrk="0" hangingPunct="1">
              <a:lnSpc>
                <a:spcPct val="100000"/>
              </a:lnSpc>
              <a:spcBef>
                <a:spcPct val="20000"/>
              </a:spcBef>
              <a:spcAft>
                <a:spcPts val="600"/>
              </a:spcAft>
              <a:buClrTx/>
              <a:buSzTx/>
              <a:buFont typeface="Arial" pitchFamily="34" charset="0"/>
              <a:buNone/>
              <a:tabLst/>
              <a:defRPr/>
            </a:pPr>
            <a:endParaRPr kumimoji="1" lang="en-US" altLang="ja-JP" sz="28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p:txBody>
      </p:sp>
      <p:sp>
        <p:nvSpPr>
          <p:cNvPr id="10" name="右矢印 9"/>
          <p:cNvSpPr/>
          <p:nvPr/>
        </p:nvSpPr>
        <p:spPr>
          <a:xfrm>
            <a:off x="4293893" y="4686568"/>
            <a:ext cx="720080" cy="1152128"/>
          </a:xfrm>
          <a:prstGeom prst="rightArrow">
            <a:avLst/>
          </a:prstGeom>
          <a:gradFill flip="none" rotWithShape="1">
            <a:gsLst>
              <a:gs pos="0">
                <a:schemeClr val="accent1">
                  <a:lumMod val="40000"/>
                  <a:lumOff val="60000"/>
                  <a:shade val="30000"/>
                  <a:satMod val="115000"/>
                </a:schemeClr>
              </a:gs>
              <a:gs pos="50000">
                <a:schemeClr val="accent1">
                  <a:lumMod val="40000"/>
                  <a:lumOff val="60000"/>
                  <a:shade val="67500"/>
                  <a:satMod val="115000"/>
                </a:schemeClr>
              </a:gs>
              <a:gs pos="100000">
                <a:schemeClr val="accent1">
                  <a:lumMod val="40000"/>
                  <a:lumOff val="60000"/>
                  <a:shade val="100000"/>
                  <a:satMod val="115000"/>
                </a:schemeClr>
              </a:gs>
            </a:gsLst>
            <a:lin ang="10800000" scaled="1"/>
            <a:tileRect/>
          </a:gradFill>
          <a:ln>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ja-JP"/>
            </a:defPPr>
            <a:lvl1pPr marL="0" algn="l" defTabSz="914400" rtl="0" eaLnBrk="1" latinLnBrk="0" hangingPunct="1">
              <a:defRPr kumimoji="1" sz="1800" kern="1200">
                <a:solidFill>
                  <a:schemeClr val="lt1"/>
                </a:solidFill>
                <a:latin typeface="+mn-lt"/>
                <a:ea typeface="+mn-ea"/>
                <a:cs typeface="+mn-cs"/>
              </a:defRPr>
            </a:lvl1pPr>
            <a:lvl2pPr marL="457200" algn="l" defTabSz="914400" rtl="0" eaLnBrk="1" latinLnBrk="0" hangingPunct="1">
              <a:defRPr kumimoji="1" sz="1800" kern="1200">
                <a:solidFill>
                  <a:schemeClr val="lt1"/>
                </a:solidFill>
                <a:latin typeface="+mn-lt"/>
                <a:ea typeface="+mn-ea"/>
                <a:cs typeface="+mn-cs"/>
              </a:defRPr>
            </a:lvl2pPr>
            <a:lvl3pPr marL="914400" algn="l" defTabSz="914400" rtl="0" eaLnBrk="1" latinLnBrk="0" hangingPunct="1">
              <a:defRPr kumimoji="1" sz="1800" kern="1200">
                <a:solidFill>
                  <a:schemeClr val="lt1"/>
                </a:solidFill>
                <a:latin typeface="+mn-lt"/>
                <a:ea typeface="+mn-ea"/>
                <a:cs typeface="+mn-cs"/>
              </a:defRPr>
            </a:lvl3pPr>
            <a:lvl4pPr marL="1371600" algn="l" defTabSz="914400" rtl="0" eaLnBrk="1" latinLnBrk="0" hangingPunct="1">
              <a:defRPr kumimoji="1" sz="1800" kern="1200">
                <a:solidFill>
                  <a:schemeClr val="lt1"/>
                </a:solidFill>
                <a:latin typeface="+mn-lt"/>
                <a:ea typeface="+mn-ea"/>
                <a:cs typeface="+mn-cs"/>
              </a:defRPr>
            </a:lvl4pPr>
            <a:lvl5pPr marL="1828800" algn="l" defTabSz="914400" rtl="0" eaLnBrk="1" latinLnBrk="0" hangingPunct="1">
              <a:defRPr kumimoji="1" sz="1800" kern="1200">
                <a:solidFill>
                  <a:schemeClr val="lt1"/>
                </a:solidFill>
                <a:latin typeface="+mn-lt"/>
                <a:ea typeface="+mn-ea"/>
                <a:cs typeface="+mn-cs"/>
              </a:defRPr>
            </a:lvl5pPr>
            <a:lvl6pPr marL="2286000" algn="l" defTabSz="914400" rtl="0" eaLnBrk="1" latinLnBrk="0" hangingPunct="1">
              <a:defRPr kumimoji="1" sz="1800" kern="1200">
                <a:solidFill>
                  <a:schemeClr val="lt1"/>
                </a:solidFill>
                <a:latin typeface="+mn-lt"/>
                <a:ea typeface="+mn-ea"/>
                <a:cs typeface="+mn-cs"/>
              </a:defRPr>
            </a:lvl6pPr>
            <a:lvl7pPr marL="2743200" algn="l" defTabSz="914400" rtl="0" eaLnBrk="1" latinLnBrk="0" hangingPunct="1">
              <a:defRPr kumimoji="1" sz="1800" kern="1200">
                <a:solidFill>
                  <a:schemeClr val="lt1"/>
                </a:solidFill>
                <a:latin typeface="+mn-lt"/>
                <a:ea typeface="+mn-ea"/>
                <a:cs typeface="+mn-cs"/>
              </a:defRPr>
            </a:lvl7pPr>
            <a:lvl8pPr marL="3200400" algn="l" defTabSz="914400" rtl="0" eaLnBrk="1" latinLnBrk="0" hangingPunct="1">
              <a:defRPr kumimoji="1" sz="1800" kern="1200">
                <a:solidFill>
                  <a:schemeClr val="lt1"/>
                </a:solidFill>
                <a:latin typeface="+mn-lt"/>
                <a:ea typeface="+mn-ea"/>
                <a:cs typeface="+mn-cs"/>
              </a:defRPr>
            </a:lvl8pPr>
            <a:lvl9pPr marL="3657600" algn="l" defTabSz="914400" rtl="0" eaLnBrk="1" latinLnBrk="0" hangingPunct="1">
              <a:defRPr kumimoji="1" sz="1800" kern="1200">
                <a:solidFill>
                  <a:schemeClr val="lt1"/>
                </a:solidFill>
                <a:latin typeface="+mn-lt"/>
                <a:ea typeface="+mn-ea"/>
                <a:cs typeface="+mn-cs"/>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a:ea typeface="ＭＳ Ｐゴシック" panose="020B0600070205080204" pitchFamily="50" charset="-128"/>
              <a:cs typeface="+mn-cs"/>
            </a:endParaRPr>
          </a:p>
        </p:txBody>
      </p:sp>
      <p:graphicFrame>
        <p:nvGraphicFramePr>
          <p:cNvPr id="13" name="表 12"/>
          <p:cNvGraphicFramePr>
            <a:graphicFrameLocks noGrp="1"/>
          </p:cNvGraphicFramePr>
          <p:nvPr/>
        </p:nvGraphicFramePr>
        <p:xfrm>
          <a:off x="1763687" y="2276873"/>
          <a:ext cx="4263919" cy="973062"/>
        </p:xfrm>
        <a:graphic>
          <a:graphicData uri="http://schemas.openxmlformats.org/drawingml/2006/table">
            <a:tbl>
              <a:tblPr>
                <a:tableStyleId>{616DA210-FB5B-4158-B5E0-FEB733F419BA}</a:tableStyleId>
              </a:tblPr>
              <a:tblGrid>
                <a:gridCol w="1239838">
                  <a:extLst>
                    <a:ext uri="{9D8B030D-6E8A-4147-A177-3AD203B41FA5}">
                      <a16:colId xmlns:a16="http://schemas.microsoft.com/office/drawing/2014/main" val="20000"/>
                    </a:ext>
                  </a:extLst>
                </a:gridCol>
                <a:gridCol w="1008027">
                  <a:extLst>
                    <a:ext uri="{9D8B030D-6E8A-4147-A177-3AD203B41FA5}">
                      <a16:colId xmlns:a16="http://schemas.microsoft.com/office/drawing/2014/main" val="20001"/>
                    </a:ext>
                  </a:extLst>
                </a:gridCol>
                <a:gridCol w="1008027">
                  <a:extLst>
                    <a:ext uri="{9D8B030D-6E8A-4147-A177-3AD203B41FA5}">
                      <a16:colId xmlns:a16="http://schemas.microsoft.com/office/drawing/2014/main" val="20002"/>
                    </a:ext>
                  </a:extLst>
                </a:gridCol>
                <a:gridCol w="1008027">
                  <a:extLst>
                    <a:ext uri="{9D8B030D-6E8A-4147-A177-3AD203B41FA5}">
                      <a16:colId xmlns:a16="http://schemas.microsoft.com/office/drawing/2014/main" val="20003"/>
                    </a:ext>
                  </a:extLst>
                </a:gridCol>
              </a:tblGrid>
              <a:tr h="486531">
                <a:tc>
                  <a:txBody>
                    <a:bodyPr/>
                    <a:lstStyle/>
                    <a:p>
                      <a:pPr algn="ctr" fontAlgn="ctr"/>
                      <a:r>
                        <a:rPr lang="ja-JP" altLang="en-US" sz="1800" b="1" u="none" strike="noStrike" dirty="0">
                          <a:effectLst/>
                        </a:rPr>
                        <a:t>　</a:t>
                      </a:r>
                      <a:endParaRPr lang="ja-JP" altLang="en-US" sz="1800" b="1" i="0" u="none" strike="noStrike" dirty="0">
                        <a:solidFill>
                          <a:srgbClr val="000000"/>
                        </a:solidFill>
                        <a:effectLst/>
                        <a:latin typeface="Arial"/>
                      </a:endParaRPr>
                    </a:p>
                  </a:txBody>
                  <a:tcPr marL="9525" marR="9525" marT="9525" marB="0" anchor="ctr"/>
                </a:tc>
                <a:tc>
                  <a:txBody>
                    <a:bodyPr/>
                    <a:lstStyle/>
                    <a:p>
                      <a:pPr algn="ctr" fontAlgn="ctr"/>
                      <a:r>
                        <a:rPr lang="ja-JP" altLang="en-US" sz="1800" b="1" u="none" strike="noStrike" dirty="0">
                          <a:effectLst/>
                        </a:rPr>
                        <a:t>事象</a:t>
                      </a:r>
                      <a:r>
                        <a:rPr lang="en-US" sz="1800" b="1" u="none" strike="noStrike" dirty="0">
                          <a:effectLst/>
                        </a:rPr>
                        <a:t>A</a:t>
                      </a:r>
                      <a:endParaRPr lang="en-US" sz="1800" b="1" i="0" u="none" strike="noStrike" dirty="0">
                        <a:solidFill>
                          <a:srgbClr val="000000"/>
                        </a:solidFill>
                        <a:effectLst/>
                        <a:latin typeface="Arial"/>
                      </a:endParaRPr>
                    </a:p>
                  </a:txBody>
                  <a:tcPr marL="9525" marR="9525" marT="9525" marB="0" anchor="ctr">
                    <a:solidFill>
                      <a:schemeClr val="accent5">
                        <a:lumMod val="20000"/>
                        <a:lumOff val="80000"/>
                      </a:schemeClr>
                    </a:solidFill>
                  </a:tcPr>
                </a:tc>
                <a:tc>
                  <a:txBody>
                    <a:bodyPr/>
                    <a:lstStyle/>
                    <a:p>
                      <a:pPr algn="ctr" fontAlgn="ctr"/>
                      <a:r>
                        <a:rPr lang="ja-JP" altLang="en-US" sz="1800" b="1" u="none" strike="noStrike" dirty="0">
                          <a:effectLst/>
                        </a:rPr>
                        <a:t>事象</a:t>
                      </a:r>
                      <a:r>
                        <a:rPr lang="en-US" sz="1800" b="1" u="none" strike="noStrike" dirty="0">
                          <a:effectLst/>
                        </a:rPr>
                        <a:t>B</a:t>
                      </a:r>
                      <a:endParaRPr lang="en-US" sz="1800" b="1" i="0" u="none" strike="noStrike" dirty="0">
                        <a:solidFill>
                          <a:srgbClr val="000000"/>
                        </a:solidFill>
                        <a:effectLst/>
                        <a:latin typeface="Arial"/>
                      </a:endParaRPr>
                    </a:p>
                  </a:txBody>
                  <a:tcPr marL="9525" marR="9525" marT="9525" marB="0" anchor="ctr">
                    <a:solidFill>
                      <a:schemeClr val="accent5">
                        <a:lumMod val="20000"/>
                        <a:lumOff val="80000"/>
                      </a:schemeClr>
                    </a:solidFill>
                  </a:tcPr>
                </a:tc>
                <a:tc>
                  <a:txBody>
                    <a:bodyPr/>
                    <a:lstStyle/>
                    <a:p>
                      <a:pPr algn="ctr" fontAlgn="ctr"/>
                      <a:r>
                        <a:rPr lang="ja-JP" altLang="en-US" sz="1800" b="1" u="none" strike="noStrike" dirty="0">
                          <a:effectLst/>
                        </a:rPr>
                        <a:t>事象</a:t>
                      </a:r>
                      <a:r>
                        <a:rPr lang="en-US" sz="1800" b="1" u="none" strike="noStrike" dirty="0">
                          <a:effectLst/>
                        </a:rPr>
                        <a:t>C</a:t>
                      </a:r>
                      <a:endParaRPr lang="en-US" sz="1800" b="1" i="0" u="none" strike="noStrike" dirty="0">
                        <a:solidFill>
                          <a:srgbClr val="000000"/>
                        </a:solidFill>
                        <a:effectLst/>
                        <a:latin typeface="Arial"/>
                      </a:endParaRPr>
                    </a:p>
                  </a:txBody>
                  <a:tcPr marL="9525" marR="9525" marT="9525" marB="0" anchor="ctr">
                    <a:solidFill>
                      <a:schemeClr val="accent5">
                        <a:lumMod val="20000"/>
                        <a:lumOff val="80000"/>
                      </a:schemeClr>
                    </a:solidFill>
                  </a:tcPr>
                </a:tc>
                <a:extLst>
                  <a:ext uri="{0D108BD9-81ED-4DB2-BD59-A6C34878D82A}">
                    <a16:rowId xmlns:a16="http://schemas.microsoft.com/office/drawing/2014/main" val="10000"/>
                  </a:ext>
                </a:extLst>
              </a:tr>
              <a:tr h="486531">
                <a:tc>
                  <a:txBody>
                    <a:bodyPr/>
                    <a:lstStyle/>
                    <a:p>
                      <a:pPr algn="ctr" fontAlgn="ctr"/>
                      <a:r>
                        <a:rPr lang="ja-JP" altLang="en-US" sz="1800" b="1" u="none" strike="noStrike" dirty="0">
                          <a:effectLst/>
                        </a:rPr>
                        <a:t>重篤性区分</a:t>
                      </a:r>
                      <a:endParaRPr lang="ja-JP" altLang="en-US" sz="1800" b="1" i="0" u="none" strike="noStrike" dirty="0">
                        <a:solidFill>
                          <a:srgbClr val="000000"/>
                        </a:solidFill>
                        <a:effectLst/>
                        <a:latin typeface="ＭＳ Ｐゴシック"/>
                      </a:endParaRPr>
                    </a:p>
                  </a:txBody>
                  <a:tcPr marL="9525" marR="9525" marT="9525" marB="0" anchor="ctr">
                    <a:solidFill>
                      <a:schemeClr val="accent5">
                        <a:lumMod val="20000"/>
                        <a:lumOff val="80000"/>
                      </a:schemeClr>
                    </a:solidFill>
                  </a:tcPr>
                </a:tc>
                <a:tc>
                  <a:txBody>
                    <a:bodyPr/>
                    <a:lstStyle/>
                    <a:p>
                      <a:pPr algn="ctr" fontAlgn="ctr"/>
                      <a:r>
                        <a:rPr lang="ja-JP" altLang="en-US" sz="1800" b="1" u="none" strike="noStrike" dirty="0">
                          <a:effectLst/>
                        </a:rPr>
                        <a:t>死亡</a:t>
                      </a:r>
                      <a:endParaRPr lang="ja-JP" altLang="en-US" sz="1800" b="1" i="0" u="none" strike="noStrike" dirty="0">
                        <a:solidFill>
                          <a:srgbClr val="000000"/>
                        </a:solidFill>
                        <a:effectLst/>
                        <a:latin typeface="ＭＳ Ｐゴシック"/>
                      </a:endParaRPr>
                    </a:p>
                  </a:txBody>
                  <a:tcPr marL="9525" marR="9525" marT="9525" marB="0" anchor="ctr"/>
                </a:tc>
                <a:tc>
                  <a:txBody>
                    <a:bodyPr/>
                    <a:lstStyle/>
                    <a:p>
                      <a:pPr algn="ctr" fontAlgn="ctr"/>
                      <a:r>
                        <a:rPr lang="ja-JP" altLang="en-US" sz="1800" b="1" u="none" strike="noStrike" dirty="0">
                          <a:effectLst/>
                        </a:rPr>
                        <a:t>入院</a:t>
                      </a:r>
                      <a:endParaRPr lang="ja-JP" altLang="en-US" sz="1800" b="1" i="0" u="none" strike="noStrike" dirty="0">
                        <a:solidFill>
                          <a:srgbClr val="000000"/>
                        </a:solidFill>
                        <a:effectLst/>
                        <a:latin typeface="ＭＳ Ｐゴシック"/>
                      </a:endParaRPr>
                    </a:p>
                  </a:txBody>
                  <a:tcPr marL="9525" marR="9525" marT="9525" marB="0" anchor="ctr"/>
                </a:tc>
                <a:tc>
                  <a:txBody>
                    <a:bodyPr/>
                    <a:lstStyle/>
                    <a:p>
                      <a:pPr algn="ctr" fontAlgn="ctr"/>
                      <a:r>
                        <a:rPr lang="ja-JP" altLang="en-US" sz="1800" b="1" u="none" strike="noStrike" dirty="0">
                          <a:effectLst/>
                        </a:rPr>
                        <a:t>障害</a:t>
                      </a:r>
                      <a:endParaRPr lang="ja-JP" altLang="en-US" sz="1800" b="1" i="0" u="none" strike="noStrike" dirty="0">
                        <a:solidFill>
                          <a:srgbClr val="000000"/>
                        </a:solidFill>
                        <a:effectLst/>
                        <a:latin typeface="ＭＳ Ｐゴシック"/>
                      </a:endParaRPr>
                    </a:p>
                  </a:txBody>
                  <a:tcPr marL="9525" marR="9525" marT="9525" marB="0" anchor="ctr"/>
                </a:tc>
                <a:extLst>
                  <a:ext uri="{0D108BD9-81ED-4DB2-BD59-A6C34878D82A}">
                    <a16:rowId xmlns:a16="http://schemas.microsoft.com/office/drawing/2014/main" val="10001"/>
                  </a:ext>
                </a:extLst>
              </a:tr>
            </a:tbl>
          </a:graphicData>
        </a:graphic>
      </p:graphicFrame>
      <p:graphicFrame>
        <p:nvGraphicFramePr>
          <p:cNvPr id="14" name="表 13"/>
          <p:cNvGraphicFramePr>
            <a:graphicFrameLocks noGrp="1"/>
          </p:cNvGraphicFramePr>
          <p:nvPr/>
        </p:nvGraphicFramePr>
        <p:xfrm>
          <a:off x="1115467" y="3795291"/>
          <a:ext cx="2417975" cy="1045072"/>
        </p:xfrm>
        <a:graphic>
          <a:graphicData uri="http://schemas.openxmlformats.org/drawingml/2006/table">
            <a:tbl>
              <a:tblPr>
                <a:tableStyleId>{5940675A-B579-460E-94D1-54222C63F5DA}</a:tableStyleId>
              </a:tblPr>
              <a:tblGrid>
                <a:gridCol w="2417975">
                  <a:extLst>
                    <a:ext uri="{9D8B030D-6E8A-4147-A177-3AD203B41FA5}">
                      <a16:colId xmlns:a16="http://schemas.microsoft.com/office/drawing/2014/main" val="20000"/>
                    </a:ext>
                  </a:extLst>
                </a:gridCol>
              </a:tblGrid>
              <a:tr h="522536">
                <a:tc>
                  <a:txBody>
                    <a:bodyPr/>
                    <a:lstStyle/>
                    <a:p>
                      <a:pPr algn="ctr" fontAlgn="ctr"/>
                      <a:r>
                        <a:rPr lang="ja-JP" altLang="en-US" sz="1800" b="1" u="none" strike="noStrike" dirty="0">
                          <a:effectLst/>
                        </a:rPr>
                        <a:t>症例の重篤性区分</a:t>
                      </a:r>
                      <a:endParaRPr lang="ja-JP" altLang="en-US" sz="1800" b="1" i="0" u="none" strike="noStrike" dirty="0">
                        <a:solidFill>
                          <a:srgbClr val="000000"/>
                        </a:solidFill>
                        <a:effectLst/>
                        <a:latin typeface="ＭＳ Ｐゴシック"/>
                      </a:endParaRPr>
                    </a:p>
                  </a:txBody>
                  <a:tcPr marL="9525" marR="9525" marT="9525" marB="0" anchor="ctr">
                    <a:solidFill>
                      <a:schemeClr val="accent3">
                        <a:lumMod val="40000"/>
                        <a:lumOff val="60000"/>
                      </a:schemeClr>
                    </a:solidFill>
                  </a:tcPr>
                </a:tc>
                <a:extLst>
                  <a:ext uri="{0D108BD9-81ED-4DB2-BD59-A6C34878D82A}">
                    <a16:rowId xmlns:a16="http://schemas.microsoft.com/office/drawing/2014/main" val="10000"/>
                  </a:ext>
                </a:extLst>
              </a:tr>
              <a:tr h="522536">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ja-JP" altLang="en-US" sz="1800" b="1" u="none" strike="noStrike" dirty="0">
                          <a:effectLst/>
                        </a:rPr>
                        <a:t>死亡、入院</a:t>
                      </a:r>
                      <a:r>
                        <a:rPr lang="ja-JP" altLang="en-US" sz="1800" b="1" i="0" u="none" strike="noStrike" dirty="0">
                          <a:solidFill>
                            <a:srgbClr val="000000"/>
                          </a:solidFill>
                          <a:effectLst/>
                          <a:latin typeface="ＭＳ Ｐゴシック"/>
                        </a:rPr>
                        <a:t>、</a:t>
                      </a:r>
                      <a:r>
                        <a:rPr lang="ja-JP" altLang="en-US" sz="1800" b="1" u="none" strike="noStrike" dirty="0">
                          <a:effectLst/>
                        </a:rPr>
                        <a:t>障害</a:t>
                      </a:r>
                      <a:endParaRPr lang="ja-JP" altLang="en-US" sz="1800" b="1" i="0" u="none" strike="noStrike" dirty="0">
                        <a:solidFill>
                          <a:srgbClr val="000000"/>
                        </a:solidFill>
                        <a:effectLst/>
                        <a:latin typeface="ＭＳ Ｐゴシック"/>
                      </a:endParaRPr>
                    </a:p>
                  </a:txBody>
                  <a:tcPr marL="9525" marR="9525" marT="9525" marB="0" anchor="ctr"/>
                </a:tc>
                <a:extLst>
                  <a:ext uri="{0D108BD9-81ED-4DB2-BD59-A6C34878D82A}">
                    <a16:rowId xmlns:a16="http://schemas.microsoft.com/office/drawing/2014/main" val="10001"/>
                  </a:ext>
                </a:extLst>
              </a:tr>
            </a:tbl>
          </a:graphicData>
        </a:graphic>
      </p:graphicFrame>
      <p:graphicFrame>
        <p:nvGraphicFramePr>
          <p:cNvPr id="15" name="表 14"/>
          <p:cNvGraphicFramePr>
            <a:graphicFrameLocks noGrp="1"/>
          </p:cNvGraphicFramePr>
          <p:nvPr/>
        </p:nvGraphicFramePr>
        <p:xfrm>
          <a:off x="5878476" y="4228904"/>
          <a:ext cx="2139576" cy="2280285"/>
        </p:xfrm>
        <a:graphic>
          <a:graphicData uri="http://schemas.openxmlformats.org/drawingml/2006/table">
            <a:tbl>
              <a:tblPr>
                <a:tableStyleId>{2D5ABB26-0587-4C30-8999-92F81FD0307C}</a:tableStyleId>
              </a:tblPr>
              <a:tblGrid>
                <a:gridCol w="815809">
                  <a:extLst>
                    <a:ext uri="{9D8B030D-6E8A-4147-A177-3AD203B41FA5}">
                      <a16:colId xmlns:a16="http://schemas.microsoft.com/office/drawing/2014/main" val="20000"/>
                    </a:ext>
                  </a:extLst>
                </a:gridCol>
                <a:gridCol w="600313">
                  <a:extLst>
                    <a:ext uri="{9D8B030D-6E8A-4147-A177-3AD203B41FA5}">
                      <a16:colId xmlns:a16="http://schemas.microsoft.com/office/drawing/2014/main" val="20001"/>
                    </a:ext>
                  </a:extLst>
                </a:gridCol>
                <a:gridCol w="723454">
                  <a:extLst>
                    <a:ext uri="{9D8B030D-6E8A-4147-A177-3AD203B41FA5}">
                      <a16:colId xmlns:a16="http://schemas.microsoft.com/office/drawing/2014/main" val="20002"/>
                    </a:ext>
                  </a:extLst>
                </a:gridCol>
              </a:tblGrid>
              <a:tr h="242756">
                <a:tc gridSpan="3">
                  <a:txBody>
                    <a:bodyPr/>
                    <a:lstStyle/>
                    <a:p>
                      <a:pPr algn="l" fontAlgn="ctr"/>
                      <a:r>
                        <a:rPr lang="ja-JP" altLang="en-US" sz="1600" b="1" u="none" strike="noStrike" dirty="0">
                          <a:effectLst/>
                        </a:rPr>
                        <a:t>事象</a:t>
                      </a:r>
                      <a:r>
                        <a:rPr lang="en-US" sz="1600" b="1" u="none" strike="noStrike" dirty="0">
                          <a:effectLst/>
                        </a:rPr>
                        <a:t>A</a:t>
                      </a:r>
                      <a:endParaRPr lang="en-US" sz="1600" b="1" i="0" u="none" strike="noStrike" dirty="0">
                        <a:solidFill>
                          <a:srgbClr val="000000"/>
                        </a:solidFill>
                        <a:effectLst/>
                        <a:latin typeface="Arial"/>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hMerge="1">
                  <a:txBody>
                    <a:bodyPr/>
                    <a:lstStyle/>
                    <a:p>
                      <a:endParaRPr kumimoji="1" lang="ja-JP" altLang="en-US"/>
                    </a:p>
                  </a:txBody>
                  <a:tcPr/>
                </a:tc>
                <a:tc hMerge="1">
                  <a:txBody>
                    <a:bodyPr/>
                    <a:lstStyle/>
                    <a:p>
                      <a:endParaRPr kumimoji="1" lang="ja-JP" altLang="en-US"/>
                    </a:p>
                  </a:txBody>
                  <a:tcPr/>
                </a:tc>
                <a:extLst>
                  <a:ext uri="{0D108BD9-81ED-4DB2-BD59-A6C34878D82A}">
                    <a16:rowId xmlns:a16="http://schemas.microsoft.com/office/drawing/2014/main" val="10000"/>
                  </a:ext>
                </a:extLst>
              </a:tr>
              <a:tr h="242756">
                <a:tc>
                  <a:txBody>
                    <a:bodyPr/>
                    <a:lstStyle/>
                    <a:p>
                      <a:pPr algn="l" fontAlgn="ctr"/>
                      <a:endParaRPr lang="ja-JP" altLang="en-US" sz="1600" b="1" i="0" u="none" strike="noStrike" dirty="0">
                        <a:solidFill>
                          <a:srgbClr val="000000"/>
                        </a:solidFill>
                        <a:effectLst/>
                        <a:latin typeface="Arial"/>
                      </a:endParaRPr>
                    </a:p>
                  </a:txBody>
                  <a:tcPr marL="9525" marR="9525" marT="9525" marB="0" anchor="ct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tcPr>
                </a:tc>
                <a:tc gridSpan="2">
                  <a:txBody>
                    <a:bodyPr/>
                    <a:lstStyle/>
                    <a:p>
                      <a:pPr algn="l" fontAlgn="ctr"/>
                      <a:r>
                        <a:rPr lang="ja-JP" altLang="en-US" sz="1600" b="1" u="none" strike="noStrike" dirty="0">
                          <a:effectLst/>
                        </a:rPr>
                        <a:t>重篤性区分</a:t>
                      </a:r>
                      <a:endParaRPr lang="ja-JP" altLang="en-US" sz="1600" b="1" i="0" u="none" strike="noStrike" dirty="0">
                        <a:solidFill>
                          <a:srgbClr val="000000"/>
                        </a:solidFill>
                        <a:effectLst/>
                        <a:latin typeface="ＭＳ Ｐゴシック"/>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kumimoji="1" lang="ja-JP" altLang="en-US"/>
                    </a:p>
                  </a:txBody>
                  <a:tcPr/>
                </a:tc>
                <a:extLst>
                  <a:ext uri="{0D108BD9-81ED-4DB2-BD59-A6C34878D82A}">
                    <a16:rowId xmlns:a16="http://schemas.microsoft.com/office/drawing/2014/main" val="10001"/>
                  </a:ext>
                </a:extLst>
              </a:tr>
              <a:tr h="242756">
                <a:tc>
                  <a:txBody>
                    <a:bodyPr/>
                    <a:lstStyle/>
                    <a:p>
                      <a:pPr algn="l" fontAlgn="ctr"/>
                      <a:endParaRPr lang="ja-JP" altLang="en-US" sz="1600" b="1" i="0" u="none" strike="noStrike">
                        <a:solidFill>
                          <a:srgbClr val="000000"/>
                        </a:solidFill>
                        <a:effectLst/>
                        <a:latin typeface="Arial"/>
                      </a:endParaRPr>
                    </a:p>
                  </a:txBody>
                  <a:tcPr marL="9525" marR="9525" marT="9525" marB="0" anchor="ctr">
                    <a:lnB w="12700" cap="flat" cmpd="sng" algn="ctr">
                      <a:solidFill>
                        <a:schemeClr val="tx1"/>
                      </a:solidFill>
                      <a:prstDash val="solid"/>
                      <a:round/>
                      <a:headEnd type="none" w="med" len="med"/>
                      <a:tailEnd type="none" w="med" len="med"/>
                    </a:lnB>
                  </a:tcPr>
                </a:tc>
                <a:tc>
                  <a:txBody>
                    <a:bodyPr/>
                    <a:lstStyle/>
                    <a:p>
                      <a:pPr algn="l" fontAlgn="ctr"/>
                      <a:endParaRPr lang="ja-JP" altLang="en-US" sz="1600" b="1" i="0" u="none" strike="noStrike" dirty="0">
                        <a:solidFill>
                          <a:srgbClr val="000000"/>
                        </a:solidFill>
                        <a:effectLst/>
                        <a:latin typeface="Arial"/>
                      </a:endParaRPr>
                    </a:p>
                  </a:txBody>
                  <a:tcPr marL="9525" marR="9525" marT="9525" marB="0" anchor="ct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ctr"/>
                      <a:r>
                        <a:rPr lang="ja-JP" altLang="en-US" sz="1600" b="1" u="none" strike="noStrike" dirty="0">
                          <a:effectLst/>
                        </a:rPr>
                        <a:t>死亡</a:t>
                      </a:r>
                      <a:endParaRPr lang="ja-JP" altLang="en-US" sz="1600" b="1" i="0" u="none" strike="noStrike" dirty="0">
                        <a:solidFill>
                          <a:srgbClr val="000000"/>
                        </a:solidFill>
                        <a:effectLst/>
                        <a:latin typeface="ＭＳ Ｐゴシック"/>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2"/>
                  </a:ext>
                </a:extLst>
              </a:tr>
              <a:tr h="242756">
                <a:tc gridSpan="3">
                  <a:txBody>
                    <a:bodyPr/>
                    <a:lstStyle/>
                    <a:p>
                      <a:pPr algn="l" fontAlgn="ctr"/>
                      <a:r>
                        <a:rPr lang="ja-JP" altLang="en-US" sz="1600" b="1" u="none" strike="noStrike" dirty="0">
                          <a:effectLst/>
                        </a:rPr>
                        <a:t>事象</a:t>
                      </a:r>
                      <a:r>
                        <a:rPr lang="en-US" sz="1600" b="1" u="none" strike="noStrike" dirty="0">
                          <a:effectLst/>
                        </a:rPr>
                        <a:t>B</a:t>
                      </a:r>
                      <a:endParaRPr lang="en-US" sz="1600" b="1" i="0" u="none" strike="noStrike" dirty="0">
                        <a:solidFill>
                          <a:srgbClr val="000000"/>
                        </a:solidFill>
                        <a:effectLst/>
                        <a:latin typeface="Arial"/>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hMerge="1">
                  <a:txBody>
                    <a:bodyPr/>
                    <a:lstStyle/>
                    <a:p>
                      <a:endParaRPr kumimoji="1" lang="ja-JP" altLang="en-US"/>
                    </a:p>
                  </a:txBody>
                  <a:tcPr/>
                </a:tc>
                <a:tc hMerge="1">
                  <a:txBody>
                    <a:bodyPr/>
                    <a:lstStyle/>
                    <a:p>
                      <a:endParaRPr kumimoji="1" lang="ja-JP" altLang="en-US"/>
                    </a:p>
                  </a:txBody>
                  <a:tcPr/>
                </a:tc>
                <a:extLst>
                  <a:ext uri="{0D108BD9-81ED-4DB2-BD59-A6C34878D82A}">
                    <a16:rowId xmlns:a16="http://schemas.microsoft.com/office/drawing/2014/main" val="10003"/>
                  </a:ext>
                </a:extLst>
              </a:tr>
              <a:tr h="242756">
                <a:tc>
                  <a:txBody>
                    <a:bodyPr/>
                    <a:lstStyle/>
                    <a:p>
                      <a:pPr algn="l" fontAlgn="ctr"/>
                      <a:endParaRPr lang="ja-JP" altLang="en-US" sz="1600" b="1" i="0" u="none" strike="noStrike">
                        <a:solidFill>
                          <a:srgbClr val="000000"/>
                        </a:solidFill>
                        <a:effectLst/>
                        <a:latin typeface="Arial"/>
                      </a:endParaRPr>
                    </a:p>
                  </a:txBody>
                  <a:tcPr marL="9525" marR="9525" marT="9525" marB="0" anchor="ct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tcPr>
                </a:tc>
                <a:tc gridSpan="2">
                  <a:txBody>
                    <a:bodyPr/>
                    <a:lstStyle/>
                    <a:p>
                      <a:pPr algn="l" fontAlgn="ctr"/>
                      <a:r>
                        <a:rPr lang="ja-JP" altLang="en-US" sz="1600" b="1" u="none" strike="noStrike" dirty="0">
                          <a:effectLst/>
                        </a:rPr>
                        <a:t>重篤性区分</a:t>
                      </a:r>
                      <a:endParaRPr lang="ja-JP" altLang="en-US" sz="1600" b="1" i="0" u="none" strike="noStrike" dirty="0">
                        <a:solidFill>
                          <a:srgbClr val="000000"/>
                        </a:solidFill>
                        <a:effectLst/>
                        <a:latin typeface="ＭＳ Ｐゴシック"/>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kumimoji="1" lang="ja-JP" altLang="en-US"/>
                    </a:p>
                  </a:txBody>
                  <a:tcPr/>
                </a:tc>
                <a:extLst>
                  <a:ext uri="{0D108BD9-81ED-4DB2-BD59-A6C34878D82A}">
                    <a16:rowId xmlns:a16="http://schemas.microsoft.com/office/drawing/2014/main" val="10004"/>
                  </a:ext>
                </a:extLst>
              </a:tr>
              <a:tr h="242756">
                <a:tc>
                  <a:txBody>
                    <a:bodyPr/>
                    <a:lstStyle/>
                    <a:p>
                      <a:pPr algn="l" fontAlgn="ctr"/>
                      <a:endParaRPr lang="ja-JP" altLang="en-US" sz="1600" b="1" i="0" u="none" strike="noStrike">
                        <a:solidFill>
                          <a:srgbClr val="000000"/>
                        </a:solidFill>
                        <a:effectLst/>
                        <a:latin typeface="Arial"/>
                      </a:endParaRPr>
                    </a:p>
                  </a:txBody>
                  <a:tcPr marL="9525" marR="9525" marT="9525" marB="0" anchor="ctr">
                    <a:lnB w="12700" cap="flat" cmpd="sng" algn="ctr">
                      <a:solidFill>
                        <a:schemeClr val="tx1"/>
                      </a:solidFill>
                      <a:prstDash val="solid"/>
                      <a:round/>
                      <a:headEnd type="none" w="med" len="med"/>
                      <a:tailEnd type="none" w="med" len="med"/>
                    </a:lnB>
                  </a:tcPr>
                </a:tc>
                <a:tc>
                  <a:txBody>
                    <a:bodyPr/>
                    <a:lstStyle/>
                    <a:p>
                      <a:pPr algn="l" fontAlgn="ctr"/>
                      <a:endParaRPr lang="ja-JP" altLang="en-US" sz="1600" b="1" i="0" u="none" strike="noStrike">
                        <a:solidFill>
                          <a:srgbClr val="000000"/>
                        </a:solidFill>
                        <a:effectLst/>
                        <a:latin typeface="Arial"/>
                      </a:endParaRPr>
                    </a:p>
                  </a:txBody>
                  <a:tcPr marL="9525" marR="9525" marT="9525" marB="0" anchor="ct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ctr"/>
                      <a:r>
                        <a:rPr lang="ja-JP" altLang="en-US" sz="1600" b="1" u="none" strike="noStrike" dirty="0">
                          <a:effectLst/>
                        </a:rPr>
                        <a:t>入院</a:t>
                      </a:r>
                      <a:endParaRPr lang="ja-JP" altLang="en-US" sz="1600" b="1" i="0" u="none" strike="noStrike" dirty="0">
                        <a:solidFill>
                          <a:srgbClr val="000000"/>
                        </a:solidFill>
                        <a:effectLst/>
                        <a:latin typeface="ＭＳ Ｐゴシック"/>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5"/>
                  </a:ext>
                </a:extLst>
              </a:tr>
              <a:tr h="242756">
                <a:tc gridSpan="3">
                  <a:txBody>
                    <a:bodyPr/>
                    <a:lstStyle/>
                    <a:p>
                      <a:pPr algn="l" fontAlgn="ctr"/>
                      <a:r>
                        <a:rPr lang="ja-JP" altLang="en-US" sz="1600" b="1" u="none" strike="noStrike" dirty="0">
                          <a:effectLst/>
                        </a:rPr>
                        <a:t>事象</a:t>
                      </a:r>
                      <a:r>
                        <a:rPr lang="en-US" sz="1600" b="1" u="none" strike="noStrike" dirty="0">
                          <a:effectLst/>
                        </a:rPr>
                        <a:t>C</a:t>
                      </a:r>
                      <a:endParaRPr lang="en-US" sz="1600" b="1" i="0" u="none" strike="noStrike" dirty="0">
                        <a:solidFill>
                          <a:srgbClr val="000000"/>
                        </a:solidFill>
                        <a:effectLst/>
                        <a:latin typeface="Arial"/>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hMerge="1">
                  <a:txBody>
                    <a:bodyPr/>
                    <a:lstStyle/>
                    <a:p>
                      <a:endParaRPr kumimoji="1" lang="ja-JP" altLang="en-US"/>
                    </a:p>
                  </a:txBody>
                  <a:tcPr/>
                </a:tc>
                <a:tc hMerge="1">
                  <a:txBody>
                    <a:bodyPr/>
                    <a:lstStyle/>
                    <a:p>
                      <a:endParaRPr kumimoji="1" lang="ja-JP" altLang="en-US"/>
                    </a:p>
                  </a:txBody>
                  <a:tcPr/>
                </a:tc>
                <a:extLst>
                  <a:ext uri="{0D108BD9-81ED-4DB2-BD59-A6C34878D82A}">
                    <a16:rowId xmlns:a16="http://schemas.microsoft.com/office/drawing/2014/main" val="10006"/>
                  </a:ext>
                </a:extLst>
              </a:tr>
              <a:tr h="242756">
                <a:tc>
                  <a:txBody>
                    <a:bodyPr/>
                    <a:lstStyle/>
                    <a:p>
                      <a:pPr algn="l" fontAlgn="ctr"/>
                      <a:endParaRPr lang="ja-JP" altLang="en-US" sz="1600" b="1" i="0" u="none" strike="noStrike">
                        <a:solidFill>
                          <a:srgbClr val="000000"/>
                        </a:solidFill>
                        <a:effectLst/>
                        <a:latin typeface="Arial"/>
                      </a:endParaRPr>
                    </a:p>
                  </a:txBody>
                  <a:tcPr marL="9525" marR="9525" marT="9525" marB="0" anchor="ct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tcPr>
                </a:tc>
                <a:tc gridSpan="2">
                  <a:txBody>
                    <a:bodyPr/>
                    <a:lstStyle/>
                    <a:p>
                      <a:pPr algn="l" fontAlgn="ctr"/>
                      <a:r>
                        <a:rPr lang="ja-JP" altLang="en-US" sz="1600" b="1" u="none" strike="noStrike" dirty="0">
                          <a:effectLst/>
                        </a:rPr>
                        <a:t>重篤性区分</a:t>
                      </a:r>
                      <a:endParaRPr lang="ja-JP" altLang="en-US" sz="1600" b="1" i="0" u="none" strike="noStrike" dirty="0">
                        <a:solidFill>
                          <a:srgbClr val="000000"/>
                        </a:solidFill>
                        <a:effectLst/>
                        <a:latin typeface="ＭＳ Ｐゴシック"/>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kumimoji="1" lang="ja-JP" altLang="en-US"/>
                    </a:p>
                  </a:txBody>
                  <a:tcPr/>
                </a:tc>
                <a:extLst>
                  <a:ext uri="{0D108BD9-81ED-4DB2-BD59-A6C34878D82A}">
                    <a16:rowId xmlns:a16="http://schemas.microsoft.com/office/drawing/2014/main" val="10007"/>
                  </a:ext>
                </a:extLst>
              </a:tr>
              <a:tr h="242756">
                <a:tc>
                  <a:txBody>
                    <a:bodyPr/>
                    <a:lstStyle/>
                    <a:p>
                      <a:pPr algn="l" fontAlgn="ctr"/>
                      <a:endParaRPr lang="ja-JP" altLang="en-US" sz="1600" b="1" i="0" u="none" strike="noStrike">
                        <a:solidFill>
                          <a:srgbClr val="000000"/>
                        </a:solidFill>
                        <a:effectLst/>
                        <a:latin typeface="Arial"/>
                      </a:endParaRPr>
                    </a:p>
                  </a:txBody>
                  <a:tcPr marL="9525" marR="9525" marT="9525" marB="0" anchor="ctr"/>
                </a:tc>
                <a:tc>
                  <a:txBody>
                    <a:bodyPr/>
                    <a:lstStyle/>
                    <a:p>
                      <a:pPr algn="l" fontAlgn="ctr"/>
                      <a:endParaRPr lang="ja-JP" altLang="en-US" sz="1600" b="1" i="0" u="none" strike="noStrike">
                        <a:solidFill>
                          <a:srgbClr val="000000"/>
                        </a:solidFill>
                        <a:effectLst/>
                        <a:latin typeface="Arial"/>
                      </a:endParaRPr>
                    </a:p>
                  </a:txBody>
                  <a:tcPr marL="9525" marR="9525" marT="9525" marB="0" anchor="ct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tcPr>
                </a:tc>
                <a:tc>
                  <a:txBody>
                    <a:bodyPr/>
                    <a:lstStyle/>
                    <a:p>
                      <a:pPr algn="r" fontAlgn="ctr"/>
                      <a:r>
                        <a:rPr lang="ja-JP" altLang="en-US" sz="1600" b="1" u="none" strike="noStrike" dirty="0">
                          <a:effectLst/>
                        </a:rPr>
                        <a:t>障害</a:t>
                      </a:r>
                      <a:endParaRPr lang="ja-JP" altLang="en-US" sz="1600" b="1" i="0" u="none" strike="noStrike" dirty="0">
                        <a:solidFill>
                          <a:srgbClr val="000000"/>
                        </a:solidFill>
                        <a:effectLst/>
                        <a:latin typeface="ＭＳ Ｐゴシック"/>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8"/>
                  </a:ext>
                </a:extLst>
              </a:tr>
            </a:tbl>
          </a:graphicData>
        </a:graphic>
      </p:graphicFrame>
      <p:sp>
        <p:nvSpPr>
          <p:cNvPr id="17" name="テキスト ボックス 16"/>
          <p:cNvSpPr txBox="1"/>
          <p:nvPr/>
        </p:nvSpPr>
        <p:spPr>
          <a:xfrm>
            <a:off x="672358" y="4941168"/>
            <a:ext cx="731290" cy="338554"/>
          </a:xfrm>
          <a:prstGeom prst="rect">
            <a:avLst/>
          </a:prstGeom>
          <a:noFill/>
        </p:spPr>
        <p:txBody>
          <a:bodyPr wrap="non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1" lang="ja-JP" altLang="en-US" sz="1600" b="0" i="0" u="none" strike="noStrike" kern="1200" cap="none" spc="0" normalizeH="0" baseline="0" noProof="0" dirty="0">
                <a:ln>
                  <a:noFill/>
                </a:ln>
                <a:solidFill>
                  <a:prstClr val="black"/>
                </a:solidFill>
                <a:effectLst/>
                <a:uLnTx/>
                <a:uFillTx/>
                <a:latin typeface="Arial" charset="0"/>
                <a:ea typeface="ＭＳ Ｐゴシック" charset="-128"/>
                <a:cs typeface="+mn-cs"/>
              </a:rPr>
              <a:t>事象</a:t>
            </a:r>
            <a:r>
              <a:rPr kumimoji="1" lang="en-US" altLang="ja-JP" sz="1600" b="0" i="0" u="none" strike="noStrike" kern="1200" cap="none" spc="0" normalizeH="0" baseline="0" noProof="0" dirty="0">
                <a:ln>
                  <a:noFill/>
                </a:ln>
                <a:solidFill>
                  <a:prstClr val="black"/>
                </a:solidFill>
                <a:effectLst/>
                <a:uLnTx/>
                <a:uFillTx/>
                <a:latin typeface="Arial" charset="0"/>
                <a:ea typeface="ＭＳ Ｐゴシック" charset="-128"/>
                <a:cs typeface="+mn-cs"/>
              </a:rPr>
              <a:t>A</a:t>
            </a:r>
            <a:endParaRPr kumimoji="1" lang="ja-JP" altLang="en-US" sz="1600" b="0" i="0" u="none" strike="noStrike" kern="1200" cap="none" spc="0" normalizeH="0" baseline="0" noProof="0" dirty="0">
              <a:ln>
                <a:noFill/>
              </a:ln>
              <a:solidFill>
                <a:prstClr val="black"/>
              </a:solidFill>
              <a:effectLst/>
              <a:uLnTx/>
              <a:uFillTx/>
              <a:latin typeface="Arial" charset="0"/>
              <a:ea typeface="ＭＳ Ｐゴシック" charset="-128"/>
              <a:cs typeface="+mn-cs"/>
            </a:endParaRPr>
          </a:p>
        </p:txBody>
      </p:sp>
      <p:sp>
        <p:nvSpPr>
          <p:cNvPr id="19" name="テキスト ボックス 18"/>
          <p:cNvSpPr txBox="1"/>
          <p:nvPr/>
        </p:nvSpPr>
        <p:spPr>
          <a:xfrm>
            <a:off x="1896494" y="5394702"/>
            <a:ext cx="731290" cy="338554"/>
          </a:xfrm>
          <a:prstGeom prst="rect">
            <a:avLst/>
          </a:prstGeom>
          <a:noFill/>
        </p:spPr>
        <p:txBody>
          <a:bodyPr wrap="non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1" lang="ja-JP" altLang="en-US" sz="1600" b="0" i="0" u="none" strike="noStrike" kern="1200" cap="none" spc="0" normalizeH="0" baseline="0" noProof="0" dirty="0">
                <a:ln>
                  <a:noFill/>
                </a:ln>
                <a:solidFill>
                  <a:prstClr val="black"/>
                </a:solidFill>
                <a:effectLst/>
                <a:uLnTx/>
                <a:uFillTx/>
                <a:latin typeface="Arial" charset="0"/>
                <a:ea typeface="ＭＳ Ｐゴシック" charset="-128"/>
                <a:cs typeface="+mn-cs"/>
              </a:rPr>
              <a:t>事象</a:t>
            </a:r>
            <a:r>
              <a:rPr kumimoji="1" lang="en-US" altLang="ja-JP" sz="1600" b="0" i="0" u="none" strike="noStrike" kern="1200" cap="none" spc="0" normalizeH="0" baseline="0" noProof="0" dirty="0">
                <a:ln>
                  <a:noFill/>
                </a:ln>
                <a:solidFill>
                  <a:prstClr val="black"/>
                </a:solidFill>
                <a:effectLst/>
                <a:uLnTx/>
                <a:uFillTx/>
                <a:latin typeface="Arial" charset="0"/>
                <a:ea typeface="ＭＳ Ｐゴシック" charset="-128"/>
                <a:cs typeface="+mn-cs"/>
              </a:rPr>
              <a:t>B</a:t>
            </a:r>
            <a:endParaRPr kumimoji="1" lang="ja-JP" altLang="en-US" sz="1600" b="0" i="0" u="none" strike="noStrike" kern="1200" cap="none" spc="0" normalizeH="0" baseline="0" noProof="0" dirty="0">
              <a:ln>
                <a:noFill/>
              </a:ln>
              <a:solidFill>
                <a:prstClr val="black"/>
              </a:solidFill>
              <a:effectLst/>
              <a:uLnTx/>
              <a:uFillTx/>
              <a:latin typeface="Arial" charset="0"/>
              <a:ea typeface="ＭＳ Ｐゴシック" charset="-128"/>
              <a:cs typeface="+mn-cs"/>
            </a:endParaRPr>
          </a:p>
        </p:txBody>
      </p:sp>
      <p:sp>
        <p:nvSpPr>
          <p:cNvPr id="20" name="テキスト ボックス 19"/>
          <p:cNvSpPr txBox="1"/>
          <p:nvPr/>
        </p:nvSpPr>
        <p:spPr>
          <a:xfrm>
            <a:off x="3249503" y="5566068"/>
            <a:ext cx="742511" cy="338554"/>
          </a:xfrm>
          <a:prstGeom prst="rect">
            <a:avLst/>
          </a:prstGeom>
          <a:noFill/>
        </p:spPr>
        <p:txBody>
          <a:bodyPr wrap="non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1" lang="ja-JP" altLang="en-US" sz="1600" b="0" i="0" u="none" strike="noStrike" kern="1200" cap="none" spc="0" normalizeH="0" baseline="0" noProof="0" dirty="0">
                <a:ln>
                  <a:noFill/>
                </a:ln>
                <a:solidFill>
                  <a:prstClr val="black"/>
                </a:solidFill>
                <a:effectLst/>
                <a:uLnTx/>
                <a:uFillTx/>
                <a:latin typeface="Arial" charset="0"/>
                <a:ea typeface="ＭＳ Ｐゴシック" charset="-128"/>
                <a:cs typeface="+mn-cs"/>
              </a:rPr>
              <a:t>事象</a:t>
            </a:r>
            <a:r>
              <a:rPr kumimoji="1" lang="en-US" altLang="ja-JP" sz="1600" b="0" i="0" u="none" strike="noStrike" kern="1200" cap="none" spc="0" normalizeH="0" baseline="0" noProof="0" dirty="0">
                <a:ln>
                  <a:noFill/>
                </a:ln>
                <a:solidFill>
                  <a:prstClr val="black"/>
                </a:solidFill>
                <a:effectLst/>
                <a:uLnTx/>
                <a:uFillTx/>
                <a:latin typeface="Arial" charset="0"/>
                <a:ea typeface="ＭＳ Ｐゴシック" charset="-128"/>
                <a:cs typeface="+mn-cs"/>
              </a:rPr>
              <a:t>C</a:t>
            </a:r>
            <a:endParaRPr kumimoji="1" lang="ja-JP" altLang="en-US" sz="1600" b="0" i="0" u="none" strike="noStrike" kern="1200" cap="none" spc="0" normalizeH="0" baseline="0" noProof="0" dirty="0">
              <a:ln>
                <a:noFill/>
              </a:ln>
              <a:solidFill>
                <a:prstClr val="black"/>
              </a:solidFill>
              <a:effectLst/>
              <a:uLnTx/>
              <a:uFillTx/>
              <a:latin typeface="Arial" charset="0"/>
              <a:ea typeface="ＭＳ Ｐゴシック" charset="-128"/>
              <a:cs typeface="+mn-cs"/>
            </a:endParaRPr>
          </a:p>
        </p:txBody>
      </p:sp>
      <p:sp>
        <p:nvSpPr>
          <p:cNvPr id="18" name="正方形/長方形 17"/>
          <p:cNvSpPr/>
          <p:nvPr/>
        </p:nvSpPr>
        <p:spPr>
          <a:xfrm>
            <a:off x="654208" y="5266333"/>
            <a:ext cx="914033" cy="338554"/>
          </a:xfrm>
          <a:prstGeom prst="rect">
            <a:avLst/>
          </a:prstGeom>
        </p:spPr>
        <p:txBody>
          <a:bodyPr wrap="non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1" lang="ja-JP" altLang="en-US" sz="1600" b="0" i="0" u="none" strike="noStrike" kern="1200" cap="none" spc="0" normalizeH="0" baseline="0" noProof="0" dirty="0">
                <a:ln>
                  <a:noFill/>
                </a:ln>
                <a:solidFill>
                  <a:prstClr val="black"/>
                </a:solidFill>
                <a:effectLst/>
                <a:uLnTx/>
                <a:uFillTx/>
                <a:latin typeface="Arial" charset="0"/>
                <a:ea typeface="ＭＳ Ｐゴシック" charset="-128"/>
                <a:cs typeface="+mn-cs"/>
              </a:rPr>
              <a:t>重篤性</a:t>
            </a:r>
            <a:r>
              <a:rPr kumimoji="1" lang="en-US" altLang="ja-JP" sz="1600" b="0" i="0" u="none" strike="noStrike" kern="1200" cap="none" spc="0" normalizeH="0" baseline="0" noProof="0" dirty="0">
                <a:ln>
                  <a:noFill/>
                </a:ln>
                <a:solidFill>
                  <a:prstClr val="black"/>
                </a:solidFill>
                <a:effectLst/>
                <a:uLnTx/>
                <a:uFillTx/>
                <a:latin typeface="Arial" charset="0"/>
                <a:ea typeface="ＭＳ Ｐゴシック" charset="-128"/>
                <a:cs typeface="+mn-cs"/>
              </a:rPr>
              <a:t>?</a:t>
            </a:r>
            <a:endParaRPr kumimoji="1" lang="ja-JP" altLang="en-US" sz="1600" b="0" i="0" u="none" strike="noStrike" kern="1200" cap="none" spc="0" normalizeH="0" baseline="0" noProof="0" dirty="0">
              <a:ln>
                <a:noFill/>
              </a:ln>
              <a:solidFill>
                <a:prstClr val="black"/>
              </a:solidFill>
              <a:effectLst/>
              <a:uLnTx/>
              <a:uFillTx/>
              <a:latin typeface="Arial" charset="0"/>
              <a:ea typeface="ＭＳ Ｐゴシック" charset="-128"/>
              <a:cs typeface="+mn-cs"/>
            </a:endParaRPr>
          </a:p>
        </p:txBody>
      </p:sp>
      <p:sp>
        <p:nvSpPr>
          <p:cNvPr id="22" name="正方形/長方形 21"/>
          <p:cNvSpPr/>
          <p:nvPr/>
        </p:nvSpPr>
        <p:spPr>
          <a:xfrm>
            <a:off x="3203848" y="5864901"/>
            <a:ext cx="914033" cy="338554"/>
          </a:xfrm>
          <a:prstGeom prst="rect">
            <a:avLst/>
          </a:prstGeom>
        </p:spPr>
        <p:txBody>
          <a:bodyPr wrap="non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1" lang="ja-JP" altLang="en-US" sz="1600" b="0" i="0" u="none" strike="noStrike" kern="1200" cap="none" spc="0" normalizeH="0" baseline="0" noProof="0" dirty="0">
                <a:ln>
                  <a:noFill/>
                </a:ln>
                <a:solidFill>
                  <a:prstClr val="black"/>
                </a:solidFill>
                <a:effectLst/>
                <a:uLnTx/>
                <a:uFillTx/>
                <a:latin typeface="Arial" charset="0"/>
                <a:ea typeface="ＭＳ Ｐゴシック" charset="-128"/>
                <a:cs typeface="+mn-cs"/>
              </a:rPr>
              <a:t>重篤性</a:t>
            </a:r>
            <a:r>
              <a:rPr kumimoji="1" lang="en-US" altLang="ja-JP" sz="1600" b="0" i="0" u="none" strike="noStrike" kern="1200" cap="none" spc="0" normalizeH="0" baseline="0" noProof="0" dirty="0">
                <a:ln>
                  <a:noFill/>
                </a:ln>
                <a:solidFill>
                  <a:prstClr val="black"/>
                </a:solidFill>
                <a:effectLst/>
                <a:uLnTx/>
                <a:uFillTx/>
                <a:latin typeface="Arial" charset="0"/>
                <a:ea typeface="ＭＳ Ｐゴシック" charset="-128"/>
                <a:cs typeface="+mn-cs"/>
              </a:rPr>
              <a:t>?</a:t>
            </a:r>
            <a:endParaRPr kumimoji="1" lang="ja-JP" altLang="en-US" sz="1600" b="0" i="0" u="none" strike="noStrike" kern="1200" cap="none" spc="0" normalizeH="0" baseline="0" noProof="0" dirty="0">
              <a:ln>
                <a:noFill/>
              </a:ln>
              <a:solidFill>
                <a:prstClr val="black"/>
              </a:solidFill>
              <a:effectLst/>
              <a:uLnTx/>
              <a:uFillTx/>
              <a:latin typeface="Arial" charset="0"/>
              <a:ea typeface="ＭＳ Ｐゴシック" charset="-128"/>
              <a:cs typeface="+mn-cs"/>
            </a:endParaRPr>
          </a:p>
        </p:txBody>
      </p:sp>
      <p:sp>
        <p:nvSpPr>
          <p:cNvPr id="23" name="正方形/長方形 22"/>
          <p:cNvSpPr/>
          <p:nvPr/>
        </p:nvSpPr>
        <p:spPr>
          <a:xfrm>
            <a:off x="1907704" y="5661248"/>
            <a:ext cx="914033" cy="338554"/>
          </a:xfrm>
          <a:prstGeom prst="rect">
            <a:avLst/>
          </a:prstGeom>
        </p:spPr>
        <p:txBody>
          <a:bodyPr wrap="non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1" lang="ja-JP" altLang="en-US" sz="1600" b="0" i="0" u="none" strike="noStrike" kern="1200" cap="none" spc="0" normalizeH="0" baseline="0" noProof="0" dirty="0">
                <a:ln>
                  <a:noFill/>
                </a:ln>
                <a:solidFill>
                  <a:prstClr val="black"/>
                </a:solidFill>
                <a:effectLst/>
                <a:uLnTx/>
                <a:uFillTx/>
                <a:latin typeface="Arial" charset="0"/>
                <a:ea typeface="ＭＳ Ｐゴシック" charset="-128"/>
                <a:cs typeface="+mn-cs"/>
              </a:rPr>
              <a:t>重篤性</a:t>
            </a:r>
            <a:r>
              <a:rPr kumimoji="1" lang="en-US" altLang="ja-JP" sz="1600" b="0" i="0" u="none" strike="noStrike" kern="1200" cap="none" spc="0" normalizeH="0" baseline="0" noProof="0" dirty="0">
                <a:ln>
                  <a:noFill/>
                </a:ln>
                <a:solidFill>
                  <a:prstClr val="black"/>
                </a:solidFill>
                <a:effectLst/>
                <a:uLnTx/>
                <a:uFillTx/>
                <a:latin typeface="Arial" charset="0"/>
                <a:ea typeface="ＭＳ Ｐゴシック" charset="-128"/>
                <a:cs typeface="+mn-cs"/>
              </a:rPr>
              <a:t>?</a:t>
            </a:r>
            <a:endParaRPr kumimoji="1" lang="ja-JP" altLang="en-US" sz="1600" b="0" i="0" u="none" strike="noStrike" kern="1200" cap="none" spc="0" normalizeH="0" baseline="0" noProof="0" dirty="0">
              <a:ln>
                <a:noFill/>
              </a:ln>
              <a:solidFill>
                <a:prstClr val="black"/>
              </a:solidFill>
              <a:effectLst/>
              <a:uLnTx/>
              <a:uFillTx/>
              <a:latin typeface="Arial" charset="0"/>
              <a:ea typeface="ＭＳ Ｐゴシック" charset="-128"/>
              <a:cs typeface="+mn-cs"/>
            </a:endParaRPr>
          </a:p>
        </p:txBody>
      </p:sp>
      <p:sp>
        <p:nvSpPr>
          <p:cNvPr id="24" name="Line 4"/>
          <p:cNvSpPr>
            <a:spLocks noChangeShapeType="1"/>
          </p:cNvSpPr>
          <p:nvPr/>
        </p:nvSpPr>
        <p:spPr bwMode="auto">
          <a:xfrm>
            <a:off x="179388" y="836613"/>
            <a:ext cx="8713787" cy="0"/>
          </a:xfrm>
          <a:prstGeom prst="line">
            <a:avLst/>
          </a:prstGeom>
          <a:noFill/>
          <a:ln w="28575">
            <a:solidFill>
              <a:schemeClr val="bg2">
                <a:lumMod val="75000"/>
              </a:schemeClr>
            </a:solidFill>
            <a:round/>
            <a:headEnd/>
            <a:tailEnd/>
          </a:ln>
          <a:effec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GB" sz="1800" b="0" i="0" u="none" strike="noStrike" kern="1200" cap="none" spc="0" normalizeH="0" baseline="0" noProof="0">
              <a:ln>
                <a:noFill/>
              </a:ln>
              <a:solidFill>
                <a:prstClr val="black"/>
              </a:solidFill>
              <a:effectLst/>
              <a:uLnTx/>
              <a:uFillTx/>
              <a:latin typeface="Calibri"/>
              <a:ea typeface="ＭＳ Ｐゴシック" charset="-128"/>
              <a:cs typeface="+mn-cs"/>
            </a:endParaRPr>
          </a:p>
        </p:txBody>
      </p:sp>
      <p:sp>
        <p:nvSpPr>
          <p:cNvPr id="25" name="Text Box 55">
            <a:extLst>
              <a:ext uri="{FF2B5EF4-FFF2-40B4-BE49-F238E27FC236}">
                <a16:creationId xmlns:a16="http://schemas.microsoft.com/office/drawing/2014/main" id="{47CD8F9C-997B-4BB3-8033-D600A6742E88}"/>
              </a:ext>
            </a:extLst>
          </p:cNvPr>
          <p:cNvSpPr txBox="1">
            <a:spLocks noChangeArrowheads="1"/>
          </p:cNvSpPr>
          <p:nvPr/>
        </p:nvSpPr>
        <p:spPr bwMode="auto">
          <a:xfrm>
            <a:off x="5148064" y="3370749"/>
            <a:ext cx="957716" cy="408623"/>
          </a:xfrm>
          <a:prstGeom prst="roundRect">
            <a:avLst/>
          </a:prstGeom>
          <a:ln/>
        </p:spPr>
        <p:style>
          <a:lnRef idx="1">
            <a:schemeClr val="accent1"/>
          </a:lnRef>
          <a:fillRef idx="2">
            <a:schemeClr val="accent1"/>
          </a:fillRef>
          <a:effectRef idx="1">
            <a:schemeClr val="accent1"/>
          </a:effectRef>
          <a:fontRef idx="minor">
            <a:schemeClr val="dk1"/>
          </a:fontRef>
        </p:style>
        <p:txBody>
          <a:bodyPr wrap="none">
            <a:spAutoFit/>
          </a:bodyPr>
          <a:lstStyle>
            <a:lvl1pPr>
              <a:defRPr kumimoji="1">
                <a:solidFill>
                  <a:schemeClr val="tx1"/>
                </a:solidFill>
                <a:latin typeface="Calibri" panose="020F0502020204030204" pitchFamily="34" charset="0"/>
                <a:ea typeface="ＭＳ Ｐゴシック" panose="020B0600070205080204" pitchFamily="50" charset="-128"/>
              </a:defRPr>
            </a:lvl1pPr>
            <a:lvl2pPr marL="742950" indent="-285750">
              <a:defRPr kumimoji="1">
                <a:solidFill>
                  <a:schemeClr val="tx1"/>
                </a:solidFill>
                <a:latin typeface="Calibri" panose="020F0502020204030204" pitchFamily="34" charset="0"/>
                <a:ea typeface="ＭＳ Ｐゴシック" panose="020B0600070205080204" pitchFamily="50" charset="-128"/>
              </a:defRPr>
            </a:lvl2pPr>
            <a:lvl3pPr marL="1143000" indent="-228600">
              <a:defRPr kumimoji="1">
                <a:solidFill>
                  <a:schemeClr val="tx1"/>
                </a:solidFill>
                <a:latin typeface="Calibri" panose="020F0502020204030204" pitchFamily="34" charset="0"/>
                <a:ea typeface="ＭＳ Ｐゴシック" panose="020B0600070205080204" pitchFamily="50" charset="-128"/>
              </a:defRPr>
            </a:lvl3pPr>
            <a:lvl4pPr marL="1600200" indent="-228600">
              <a:defRPr kumimoji="1">
                <a:solidFill>
                  <a:schemeClr val="tx1"/>
                </a:solidFill>
                <a:latin typeface="Calibri" panose="020F0502020204030204" pitchFamily="34" charset="0"/>
                <a:ea typeface="ＭＳ Ｐゴシック" panose="020B0600070205080204" pitchFamily="50" charset="-128"/>
              </a:defRPr>
            </a:lvl4pPr>
            <a:lvl5pPr marL="2057400" indent="-228600">
              <a:defRPr kumimoji="1">
                <a:solidFill>
                  <a:schemeClr val="tx1"/>
                </a:solidFill>
                <a:latin typeface="Calibri" panose="020F0502020204030204" pitchFamily="34" charset="0"/>
                <a:ea typeface="ＭＳ Ｐゴシック" panose="020B0600070205080204" pitchFamily="50" charset="-128"/>
              </a:defRPr>
            </a:lvl5pPr>
            <a:lvl6pPr marL="2514600" indent="-228600" fontAlgn="base">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6pPr>
            <a:lvl7pPr marL="2971800" indent="-228600" fontAlgn="base">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7pPr>
            <a:lvl8pPr marL="3429000" indent="-228600" fontAlgn="base">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8pPr>
            <a:lvl9pPr marL="3886200" indent="-228600" fontAlgn="base">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1" lang="en-US" altLang="ja-JP" sz="1800" b="0" i="0" u="none" strike="noStrike" kern="1200" cap="none" spc="0" normalizeH="0" baseline="0" noProof="0" dirty="0">
                <a:ln>
                  <a:noFill/>
                </a:ln>
                <a:solidFill>
                  <a:prstClr val="black"/>
                </a:solidFill>
                <a:effectLst/>
                <a:uLnTx/>
                <a:uFillTx/>
                <a:latin typeface="Calibri" panose="020F0502020204030204" pitchFamily="34" charset="0"/>
                <a:ea typeface="ＭＳ Ｐゴシック" panose="020B0600070205080204" pitchFamily="50" charset="-128"/>
                <a:cs typeface="+mn-cs"/>
              </a:rPr>
              <a:t>E2B(R3)</a:t>
            </a:r>
            <a:endParaRPr kumimoji="1" lang="ja-JP" altLang="en-US" sz="1800" b="0" i="0" u="none" strike="noStrike" kern="1200" cap="none" spc="0" normalizeH="0" baseline="0" noProof="0" dirty="0">
              <a:ln>
                <a:noFill/>
              </a:ln>
              <a:solidFill>
                <a:prstClr val="black"/>
              </a:solidFill>
              <a:effectLst/>
              <a:uLnTx/>
              <a:uFillTx/>
              <a:latin typeface="Calibri" panose="020F0502020204030204" pitchFamily="34" charset="0"/>
              <a:ea typeface="ＭＳ Ｐゴシック" panose="020B0600070205080204" pitchFamily="50" charset="-128"/>
              <a:cs typeface="+mn-cs"/>
            </a:endParaRPr>
          </a:p>
        </p:txBody>
      </p:sp>
      <p:sp>
        <p:nvSpPr>
          <p:cNvPr id="27" name="Text Box 55">
            <a:extLst>
              <a:ext uri="{FF2B5EF4-FFF2-40B4-BE49-F238E27FC236}">
                <a16:creationId xmlns:a16="http://schemas.microsoft.com/office/drawing/2014/main" id="{FC8F7B71-9D35-4603-B594-3A352D872CD1}"/>
              </a:ext>
            </a:extLst>
          </p:cNvPr>
          <p:cNvSpPr txBox="1">
            <a:spLocks noChangeArrowheads="1"/>
          </p:cNvSpPr>
          <p:nvPr/>
        </p:nvSpPr>
        <p:spPr bwMode="auto">
          <a:xfrm>
            <a:off x="567009" y="3303498"/>
            <a:ext cx="957716" cy="408623"/>
          </a:xfrm>
          <a:prstGeom prst="roundRect">
            <a:avLst/>
          </a:prstGeom>
          <a:ln/>
        </p:spPr>
        <p:style>
          <a:lnRef idx="1">
            <a:schemeClr val="accent3"/>
          </a:lnRef>
          <a:fillRef idx="2">
            <a:schemeClr val="accent3"/>
          </a:fillRef>
          <a:effectRef idx="1">
            <a:schemeClr val="accent3"/>
          </a:effectRef>
          <a:fontRef idx="minor">
            <a:schemeClr val="dk1"/>
          </a:fontRef>
        </p:style>
        <p:txBody>
          <a:bodyPr wrap="none">
            <a:spAutoFit/>
          </a:bodyPr>
          <a:lstStyle>
            <a:lvl1pPr>
              <a:defRPr kumimoji="1">
                <a:solidFill>
                  <a:schemeClr val="tx1"/>
                </a:solidFill>
                <a:latin typeface="Calibri" panose="020F0502020204030204" pitchFamily="34" charset="0"/>
                <a:ea typeface="ＭＳ Ｐゴシック" panose="020B0600070205080204" pitchFamily="50" charset="-128"/>
              </a:defRPr>
            </a:lvl1pPr>
            <a:lvl2pPr marL="742950" indent="-285750">
              <a:defRPr kumimoji="1">
                <a:solidFill>
                  <a:schemeClr val="tx1"/>
                </a:solidFill>
                <a:latin typeface="Calibri" panose="020F0502020204030204" pitchFamily="34" charset="0"/>
                <a:ea typeface="ＭＳ Ｐゴシック" panose="020B0600070205080204" pitchFamily="50" charset="-128"/>
              </a:defRPr>
            </a:lvl2pPr>
            <a:lvl3pPr marL="1143000" indent="-228600">
              <a:defRPr kumimoji="1">
                <a:solidFill>
                  <a:schemeClr val="tx1"/>
                </a:solidFill>
                <a:latin typeface="Calibri" panose="020F0502020204030204" pitchFamily="34" charset="0"/>
                <a:ea typeface="ＭＳ Ｐゴシック" panose="020B0600070205080204" pitchFamily="50" charset="-128"/>
              </a:defRPr>
            </a:lvl3pPr>
            <a:lvl4pPr marL="1600200" indent="-228600">
              <a:defRPr kumimoji="1">
                <a:solidFill>
                  <a:schemeClr val="tx1"/>
                </a:solidFill>
                <a:latin typeface="Calibri" panose="020F0502020204030204" pitchFamily="34" charset="0"/>
                <a:ea typeface="ＭＳ Ｐゴシック" panose="020B0600070205080204" pitchFamily="50" charset="-128"/>
              </a:defRPr>
            </a:lvl4pPr>
            <a:lvl5pPr marL="2057400" indent="-228600">
              <a:defRPr kumimoji="1">
                <a:solidFill>
                  <a:schemeClr val="tx1"/>
                </a:solidFill>
                <a:latin typeface="Calibri" panose="020F0502020204030204" pitchFamily="34" charset="0"/>
                <a:ea typeface="ＭＳ Ｐゴシック" panose="020B0600070205080204" pitchFamily="50" charset="-128"/>
              </a:defRPr>
            </a:lvl5pPr>
            <a:lvl6pPr marL="2514600" indent="-228600" fontAlgn="base">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6pPr>
            <a:lvl7pPr marL="2971800" indent="-228600" fontAlgn="base">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7pPr>
            <a:lvl8pPr marL="3429000" indent="-228600" fontAlgn="base">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8pPr>
            <a:lvl9pPr marL="3886200" indent="-228600" fontAlgn="base">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1" lang="en-US" altLang="ja-JP" sz="1800" b="0" i="0" u="none" strike="noStrike" kern="1200" cap="none" spc="0" normalizeH="0" baseline="0" noProof="0" dirty="0">
                <a:ln>
                  <a:noFill/>
                </a:ln>
                <a:solidFill>
                  <a:prstClr val="black"/>
                </a:solidFill>
                <a:effectLst/>
                <a:uLnTx/>
                <a:uFillTx/>
                <a:latin typeface="Calibri" panose="020F0502020204030204" pitchFamily="34" charset="0"/>
                <a:ea typeface="ＭＳ Ｐゴシック" panose="020B0600070205080204" pitchFamily="50" charset="-128"/>
                <a:cs typeface="+mn-cs"/>
              </a:rPr>
              <a:t>E2B(R2)</a:t>
            </a:r>
            <a:endParaRPr kumimoji="1" lang="ja-JP" altLang="en-US" sz="1800" b="0" i="0" u="none" strike="noStrike" kern="1200" cap="none" spc="0" normalizeH="0" baseline="0" noProof="0" dirty="0">
              <a:ln>
                <a:noFill/>
              </a:ln>
              <a:solidFill>
                <a:prstClr val="black"/>
              </a:solidFill>
              <a:effectLst/>
              <a:uLnTx/>
              <a:uFillTx/>
              <a:latin typeface="Calibri" panose="020F0502020204030204" pitchFamily="34" charset="0"/>
              <a:ea typeface="ＭＳ Ｐゴシック" panose="020B0600070205080204" pitchFamily="50" charset="-128"/>
              <a:cs typeface="+mn-cs"/>
            </a:endParaRPr>
          </a:p>
        </p:txBody>
      </p:sp>
      <p:sp>
        <p:nvSpPr>
          <p:cNvPr id="3" name="Slide Number Placeholder 2">
            <a:extLst>
              <a:ext uri="{FF2B5EF4-FFF2-40B4-BE49-F238E27FC236}">
                <a16:creationId xmlns:a16="http://schemas.microsoft.com/office/drawing/2014/main" id="{EFA6FA40-023C-3455-B601-A6743F20DE45}"/>
              </a:ext>
            </a:extLst>
          </p:cNvPr>
          <p:cNvSpPr>
            <a:spLocks noGrp="1"/>
          </p:cNvSpPr>
          <p:nvPr>
            <p:ph type="sldNum" sz="quarter" idx="12"/>
          </p:nvPr>
        </p:nvSpPr>
        <p:spPr/>
        <p:txBody>
          <a:bodyPr/>
          <a:lstStyle/>
          <a:p>
            <a:pPr>
              <a:defRPr/>
            </a:pPr>
            <a:fld id="{41B56E46-C364-443B-A6EC-EF4639A1E9E4}" type="slidenum">
              <a:rPr lang="ja-JP" altLang="en-US" smtClean="0"/>
              <a:pPr>
                <a:defRPr/>
              </a:pPr>
              <a:t>32</a:t>
            </a:fld>
            <a:endParaRPr lang="ja-JP" altLang="en-US"/>
          </a:p>
        </p:txBody>
      </p:sp>
    </p:spTree>
    <p:extLst>
      <p:ext uri="{BB962C8B-B14F-4D97-AF65-F5344CB8AC3E}">
        <p14:creationId xmlns:p14="http://schemas.microsoft.com/office/powerpoint/2010/main" val="420236024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157655" y="159976"/>
            <a:ext cx="8560177" cy="718147"/>
          </a:xfrm>
        </p:spPr>
        <p:txBody>
          <a:bodyPr>
            <a:normAutofit/>
          </a:bodyPr>
          <a:lstStyle/>
          <a:p>
            <a:pPr algn="l"/>
            <a:r>
              <a:rPr lang="ja-JP" altLang="en-US" sz="3200" dirty="0"/>
              <a:t>医療専門家による医学的確認 </a:t>
            </a:r>
            <a:r>
              <a:rPr lang="en-US" altLang="ja-JP" sz="3200" dirty="0"/>
              <a:t>(E.i.8)</a:t>
            </a:r>
            <a:endParaRPr kumimoji="1" lang="ja-JP" altLang="en-US" sz="3200" dirty="0"/>
          </a:p>
        </p:txBody>
      </p:sp>
      <p:sp>
        <p:nvSpPr>
          <p:cNvPr id="3" name="コンテンツ プレースホルダー 2"/>
          <p:cNvSpPr>
            <a:spLocks noGrp="1"/>
          </p:cNvSpPr>
          <p:nvPr>
            <p:ph idx="1"/>
          </p:nvPr>
        </p:nvSpPr>
        <p:spPr>
          <a:xfrm>
            <a:off x="541283" y="1691154"/>
            <a:ext cx="8229600" cy="2292267"/>
          </a:xfrm>
        </p:spPr>
        <p:txBody>
          <a:bodyPr>
            <a:noAutofit/>
          </a:bodyPr>
          <a:lstStyle/>
          <a:p>
            <a:pPr marL="457200" indent="-457200">
              <a:buFont typeface="Wingdings" panose="05000000000000000000" pitchFamily="2" charset="2"/>
              <a:buChar char="Ø"/>
            </a:pPr>
            <a:r>
              <a:rPr lang="en-US" altLang="ja-JP" sz="2800" dirty="0"/>
              <a:t>E2B(R2)</a:t>
            </a:r>
            <a:r>
              <a:rPr lang="ja-JP" altLang="en-US" sz="2800" dirty="0"/>
              <a:t>では、</a:t>
            </a:r>
            <a:r>
              <a:rPr lang="ja-JP" altLang="en-US" sz="2800" dirty="0">
                <a:solidFill>
                  <a:schemeClr val="accent3"/>
                </a:solidFill>
              </a:rPr>
              <a:t>症例ごとに</a:t>
            </a:r>
            <a:r>
              <a:rPr lang="ja-JP" altLang="en-US" sz="2800" dirty="0"/>
              <a:t>医療専門家による医学的確認を入力（</a:t>
            </a:r>
            <a:r>
              <a:rPr lang="en-US" altLang="ja-JP" sz="2800" dirty="0"/>
              <a:t>A.1.14</a:t>
            </a:r>
            <a:r>
              <a:rPr lang="ja-JP" altLang="en-US" sz="2800" dirty="0"/>
              <a:t>）</a:t>
            </a:r>
            <a:endParaRPr lang="en-US" altLang="ja-JP" sz="2800" dirty="0"/>
          </a:p>
          <a:p>
            <a:pPr marL="457200" indent="-457200">
              <a:buFont typeface="Wingdings" panose="05000000000000000000" pitchFamily="2" charset="2"/>
              <a:buChar char="Ø"/>
            </a:pPr>
            <a:r>
              <a:rPr lang="en-US" altLang="ja-JP" sz="2800" dirty="0"/>
              <a:t>E2B(R3)</a:t>
            </a:r>
            <a:r>
              <a:rPr lang="ja-JP" altLang="en-US" sz="2800" dirty="0"/>
              <a:t>では、</a:t>
            </a:r>
            <a:r>
              <a:rPr lang="ja-JP" altLang="en-US" sz="2800" b="1" dirty="0">
                <a:solidFill>
                  <a:srgbClr val="FF0000"/>
                </a:solidFill>
              </a:rPr>
              <a:t>副作用ごとにそれぞれ</a:t>
            </a:r>
            <a:r>
              <a:rPr lang="ja-JP" altLang="en-US" sz="2800" dirty="0"/>
              <a:t>医療専門家による医学的確認を入力（</a:t>
            </a:r>
            <a:r>
              <a:rPr lang="en-US" altLang="ja-JP" sz="2800" dirty="0"/>
              <a:t>E.i.8</a:t>
            </a:r>
            <a:r>
              <a:rPr lang="ja-JP" altLang="en-US" sz="2800" dirty="0"/>
              <a:t>）</a:t>
            </a:r>
            <a:endParaRPr lang="en-US" altLang="ja-JP" sz="2800" dirty="0"/>
          </a:p>
        </p:txBody>
      </p:sp>
      <p:graphicFrame>
        <p:nvGraphicFramePr>
          <p:cNvPr id="4" name="コンテンツ プレースホルダー 3"/>
          <p:cNvGraphicFramePr>
            <a:graphicFrameLocks/>
          </p:cNvGraphicFramePr>
          <p:nvPr/>
        </p:nvGraphicFramePr>
        <p:xfrm>
          <a:off x="528335" y="4529805"/>
          <a:ext cx="8229600" cy="1280160"/>
        </p:xfrm>
        <a:graphic>
          <a:graphicData uri="http://schemas.openxmlformats.org/drawingml/2006/table">
            <a:tbl>
              <a:tblPr firstRow="1" bandRow="1">
                <a:tableStyleId>{3B4B98B0-60AC-42C2-AFA5-B58CD77FA1E5}</a:tableStyleId>
              </a:tblPr>
              <a:tblGrid>
                <a:gridCol w="4054604">
                  <a:extLst>
                    <a:ext uri="{9D8B030D-6E8A-4147-A177-3AD203B41FA5}">
                      <a16:colId xmlns:a16="http://schemas.microsoft.com/office/drawing/2014/main" val="20000"/>
                    </a:ext>
                  </a:extLst>
                </a:gridCol>
                <a:gridCol w="4174996">
                  <a:extLst>
                    <a:ext uri="{9D8B030D-6E8A-4147-A177-3AD203B41FA5}">
                      <a16:colId xmlns:a16="http://schemas.microsoft.com/office/drawing/2014/main" val="20001"/>
                    </a:ext>
                  </a:extLst>
                </a:gridCol>
              </a:tblGrid>
              <a:tr h="129958">
                <a:tc>
                  <a:txBody>
                    <a:bodyPr/>
                    <a:lstStyle/>
                    <a:p>
                      <a:pPr algn="ctr"/>
                      <a:r>
                        <a:rPr kumimoji="1" lang="en-US" altLang="ja-JP" dirty="0"/>
                        <a:t>E2B(R2)</a:t>
                      </a:r>
                      <a:endParaRPr kumimoji="1" lang="ja-JP" altLang="en-US" dirty="0"/>
                    </a:p>
                  </a:txBody>
                  <a:tcPr marL="84406" marR="8440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40000"/>
                        <a:lumOff val="60000"/>
                      </a:schemeClr>
                    </a:solidFill>
                  </a:tcPr>
                </a:tc>
                <a:tc>
                  <a:txBody>
                    <a:bodyPr/>
                    <a:lstStyle/>
                    <a:p>
                      <a:pPr algn="ctr"/>
                      <a:r>
                        <a:rPr kumimoji="1" lang="en-US" altLang="ja-JP" dirty="0"/>
                        <a:t>E2B(R3)</a:t>
                      </a:r>
                      <a:endParaRPr kumimoji="1" lang="ja-JP" altLang="en-US" dirty="0"/>
                    </a:p>
                  </a:txBody>
                  <a:tcPr marL="84406" marR="8440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extLst>
                  <a:ext uri="{0D108BD9-81ED-4DB2-BD59-A6C34878D82A}">
                    <a16:rowId xmlns:a16="http://schemas.microsoft.com/office/drawing/2014/main" val="10000"/>
                  </a:ext>
                </a:extLst>
              </a:tr>
              <a:tr h="370840">
                <a:tc>
                  <a:txBody>
                    <a:bodyPr/>
                    <a:lstStyle/>
                    <a:p>
                      <a:pPr marL="712788" indent="-712788"/>
                      <a:r>
                        <a:rPr kumimoji="1" lang="en-US" altLang="ja-JP" dirty="0"/>
                        <a:t>A.1.14 </a:t>
                      </a:r>
                      <a:r>
                        <a:rPr kumimoji="1" lang="ja-JP" altLang="en-US" baseline="0" dirty="0"/>
                        <a:t>最初の報告が医療専門家からのものでない場合、その症例は医学的に確認されたか？</a:t>
                      </a:r>
                      <a:endParaRPr kumimoji="1" lang="ja-JP" altLang="en-US" dirty="0"/>
                    </a:p>
                  </a:txBody>
                  <a:tcPr marL="84406" marR="8440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1" lang="en-US" altLang="ja-JP" dirty="0"/>
                        <a:t>E.i.8 </a:t>
                      </a:r>
                      <a:r>
                        <a:rPr kumimoji="1" lang="ja-JP" altLang="en-US" dirty="0"/>
                        <a:t>医療専門家による医学的確認</a:t>
                      </a:r>
                      <a:endParaRPr kumimoji="1" lang="ja-JP" altLang="en-US" b="0" dirty="0">
                        <a:solidFill>
                          <a:schemeClr val="tx1"/>
                        </a:solidFill>
                      </a:endParaRPr>
                    </a:p>
                  </a:txBody>
                  <a:tcPr marL="84406" marR="8440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1"/>
                  </a:ext>
                </a:extLst>
              </a:tr>
            </a:tbl>
          </a:graphicData>
        </a:graphic>
      </p:graphicFrame>
      <p:sp>
        <p:nvSpPr>
          <p:cNvPr id="5" name="Line 4"/>
          <p:cNvSpPr>
            <a:spLocks noChangeShapeType="1"/>
          </p:cNvSpPr>
          <p:nvPr/>
        </p:nvSpPr>
        <p:spPr bwMode="auto">
          <a:xfrm>
            <a:off x="179388" y="836613"/>
            <a:ext cx="8713787" cy="0"/>
          </a:xfrm>
          <a:prstGeom prst="line">
            <a:avLst/>
          </a:prstGeom>
          <a:noFill/>
          <a:ln w="28575">
            <a:solidFill>
              <a:schemeClr val="bg2">
                <a:lumMod val="75000"/>
              </a:schemeClr>
            </a:solidFill>
            <a:round/>
            <a:headEnd/>
            <a:tailEnd/>
          </a:ln>
          <a:effec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GB" sz="1800" b="0" i="0" u="none" strike="noStrike" kern="1200" cap="none" spc="0" normalizeH="0" baseline="0" noProof="0">
              <a:ln>
                <a:noFill/>
              </a:ln>
              <a:solidFill>
                <a:prstClr val="black"/>
              </a:solidFill>
              <a:effectLst/>
              <a:uLnTx/>
              <a:uFillTx/>
              <a:latin typeface="Calibri"/>
              <a:ea typeface="ＭＳ Ｐゴシック" charset="-128"/>
              <a:cs typeface="+mn-cs"/>
            </a:endParaRPr>
          </a:p>
        </p:txBody>
      </p:sp>
      <p:sp>
        <p:nvSpPr>
          <p:cNvPr id="7" name="Slide Number Placeholder 6">
            <a:extLst>
              <a:ext uri="{FF2B5EF4-FFF2-40B4-BE49-F238E27FC236}">
                <a16:creationId xmlns:a16="http://schemas.microsoft.com/office/drawing/2014/main" id="{11E67008-C08D-2AD2-22FD-ECDF4CBF248F}"/>
              </a:ext>
            </a:extLst>
          </p:cNvPr>
          <p:cNvSpPr>
            <a:spLocks noGrp="1"/>
          </p:cNvSpPr>
          <p:nvPr>
            <p:ph type="sldNum" sz="quarter" idx="12"/>
          </p:nvPr>
        </p:nvSpPr>
        <p:spPr/>
        <p:txBody>
          <a:bodyPr/>
          <a:lstStyle/>
          <a:p>
            <a:pPr>
              <a:defRPr/>
            </a:pPr>
            <a:fld id="{41B56E46-C364-443B-A6EC-EF4639A1E9E4}" type="slidenum">
              <a:rPr lang="ja-JP" altLang="en-US" smtClean="0"/>
              <a:pPr>
                <a:defRPr/>
              </a:pPr>
              <a:t>33</a:t>
            </a:fld>
            <a:endParaRPr lang="ja-JP" altLang="en-US"/>
          </a:p>
        </p:txBody>
      </p:sp>
    </p:spTree>
    <p:extLst>
      <p:ext uri="{BB962C8B-B14F-4D97-AF65-F5344CB8AC3E}">
        <p14:creationId xmlns:p14="http://schemas.microsoft.com/office/powerpoint/2010/main" val="64913367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4638"/>
            <a:ext cx="8229600" cy="561975"/>
          </a:xfrm>
        </p:spPr>
        <p:txBody>
          <a:bodyPr/>
          <a:lstStyle/>
          <a:p>
            <a:pPr algn="l"/>
            <a:r>
              <a:rPr lang="en-US" altLang="ja-JP" sz="3200" dirty="0"/>
              <a:t>F</a:t>
            </a:r>
            <a:r>
              <a:rPr lang="ja-JP" altLang="en-US" sz="3200" dirty="0"/>
              <a:t>項目</a:t>
            </a:r>
            <a:endParaRPr kumimoji="1" lang="ja-JP" altLang="en-US" sz="3200" dirty="0"/>
          </a:p>
        </p:txBody>
      </p:sp>
      <p:grpSp>
        <p:nvGrpSpPr>
          <p:cNvPr id="11" name="グループ化 10"/>
          <p:cNvGrpSpPr/>
          <p:nvPr/>
        </p:nvGrpSpPr>
        <p:grpSpPr>
          <a:xfrm>
            <a:off x="5211936" y="4180032"/>
            <a:ext cx="2941464" cy="2545500"/>
            <a:chOff x="5211936" y="4180032"/>
            <a:chExt cx="2941464" cy="2545500"/>
          </a:xfrm>
        </p:grpSpPr>
        <p:pic>
          <p:nvPicPr>
            <p:cNvPr id="10" name="図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211936" y="4317468"/>
              <a:ext cx="2408064" cy="2408064"/>
            </a:xfrm>
            <a:prstGeom prst="rect">
              <a:avLst/>
            </a:prstGeom>
          </p:spPr>
        </p:pic>
        <p:pic>
          <p:nvPicPr>
            <p:cNvPr id="6" name="図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647688" y="4180032"/>
              <a:ext cx="1505712" cy="1505712"/>
            </a:xfrm>
            <a:prstGeom prst="rect">
              <a:avLst/>
            </a:prstGeom>
          </p:spPr>
        </p:pic>
      </p:grpSp>
      <p:sp>
        <p:nvSpPr>
          <p:cNvPr id="8" name="Line 4"/>
          <p:cNvSpPr>
            <a:spLocks noChangeShapeType="1"/>
          </p:cNvSpPr>
          <p:nvPr/>
        </p:nvSpPr>
        <p:spPr bwMode="auto">
          <a:xfrm>
            <a:off x="179388" y="836613"/>
            <a:ext cx="8713787" cy="0"/>
          </a:xfrm>
          <a:prstGeom prst="line">
            <a:avLst/>
          </a:prstGeom>
          <a:noFill/>
          <a:ln w="28575">
            <a:solidFill>
              <a:schemeClr val="bg2">
                <a:lumMod val="75000"/>
              </a:schemeClr>
            </a:solidFill>
            <a:round/>
            <a:headEnd/>
            <a:tailEnd/>
          </a:ln>
          <a:effec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GB" sz="1800" b="0" i="0" u="none" strike="noStrike" kern="1200" cap="none" spc="0" normalizeH="0" baseline="0" noProof="0">
              <a:ln>
                <a:noFill/>
              </a:ln>
              <a:solidFill>
                <a:prstClr val="black"/>
              </a:solidFill>
              <a:effectLst/>
              <a:uLnTx/>
              <a:uFillTx/>
              <a:latin typeface="Calibri"/>
              <a:ea typeface="ＭＳ Ｐゴシック" charset="-128"/>
              <a:cs typeface="+mn-cs"/>
            </a:endParaRPr>
          </a:p>
        </p:txBody>
      </p:sp>
      <p:sp>
        <p:nvSpPr>
          <p:cNvPr id="12" name="コンテンツ プレースホルダー 2">
            <a:extLst>
              <a:ext uri="{FF2B5EF4-FFF2-40B4-BE49-F238E27FC236}">
                <a16:creationId xmlns:a16="http://schemas.microsoft.com/office/drawing/2014/main" id="{F3F7A562-5DF0-455A-94A9-9AFD22171160}"/>
              </a:ext>
            </a:extLst>
          </p:cNvPr>
          <p:cNvSpPr>
            <a:spLocks noGrp="1"/>
          </p:cNvSpPr>
          <p:nvPr>
            <p:ph idx="1"/>
          </p:nvPr>
        </p:nvSpPr>
        <p:spPr>
          <a:xfrm>
            <a:off x="457200" y="1600200"/>
            <a:ext cx="8229600" cy="4852988"/>
          </a:xfrm>
        </p:spPr>
        <p:txBody>
          <a:bodyPr/>
          <a:lstStyle/>
          <a:p>
            <a:pPr marL="355600" indent="-355600">
              <a:lnSpc>
                <a:spcPct val="110000"/>
              </a:lnSpc>
              <a:spcBef>
                <a:spcPts val="600"/>
              </a:spcBef>
              <a:buFont typeface="Wingdings" panose="05000000000000000000" pitchFamily="2" charset="2"/>
              <a:buChar char="Ø"/>
            </a:pPr>
            <a:r>
              <a:rPr lang="en-US" altLang="ja-JP" sz="2800" dirty="0"/>
              <a:t>F</a:t>
            </a:r>
            <a:r>
              <a:rPr lang="ja-JP" altLang="en-US" sz="2800" dirty="0"/>
              <a:t>項目とは</a:t>
            </a:r>
            <a:r>
              <a:rPr lang="en-US" altLang="ja-JP" sz="2800" dirty="0"/>
              <a:t>?</a:t>
            </a:r>
          </a:p>
          <a:p>
            <a:pPr marL="685800" lvl="1" indent="-228600">
              <a:lnSpc>
                <a:spcPct val="110000"/>
              </a:lnSpc>
              <a:spcBef>
                <a:spcPts val="600"/>
              </a:spcBef>
              <a:buFont typeface="Arial" panose="020B0604020202020204" pitchFamily="34" charset="0"/>
              <a:buChar char="•"/>
            </a:pPr>
            <a:r>
              <a:rPr lang="ja-JP" altLang="en-US" sz="2400" dirty="0"/>
              <a:t>臨床検査データに関する情報</a:t>
            </a:r>
            <a:endParaRPr lang="en-US" altLang="ja-JP" sz="2400" dirty="0"/>
          </a:p>
          <a:p>
            <a:pPr marL="355600" indent="-355600">
              <a:lnSpc>
                <a:spcPct val="110000"/>
              </a:lnSpc>
              <a:spcBef>
                <a:spcPts val="600"/>
              </a:spcBef>
              <a:buFont typeface="Wingdings" panose="05000000000000000000" pitchFamily="2" charset="2"/>
              <a:buChar char="Ø"/>
            </a:pPr>
            <a:r>
              <a:rPr lang="en-US" altLang="ja-JP" sz="2800" dirty="0"/>
              <a:t>F</a:t>
            </a:r>
            <a:r>
              <a:rPr lang="ja-JP" altLang="en-US" sz="2800" dirty="0"/>
              <a:t>項目（</a:t>
            </a:r>
            <a:r>
              <a:rPr lang="en-US" altLang="ja-JP" sz="2800" dirty="0"/>
              <a:t>F.r.1</a:t>
            </a:r>
            <a:r>
              <a:rPr lang="ja-JP" altLang="en-US" sz="2800" dirty="0"/>
              <a:t>～</a:t>
            </a:r>
            <a:r>
              <a:rPr lang="en-US" altLang="ja-JP" sz="2800" dirty="0"/>
              <a:t>7)</a:t>
            </a:r>
            <a:r>
              <a:rPr lang="ja-JP" altLang="en-US" sz="2800" dirty="0"/>
              <a:t>の例</a:t>
            </a:r>
            <a:endParaRPr lang="en-US" altLang="ja-JP" sz="2800" dirty="0"/>
          </a:p>
          <a:p>
            <a:pPr marL="685800" lvl="1" indent="-228600">
              <a:lnSpc>
                <a:spcPct val="110000"/>
              </a:lnSpc>
              <a:spcBef>
                <a:spcPts val="600"/>
              </a:spcBef>
              <a:buFont typeface="Arial" panose="020B0604020202020204" pitchFamily="34" charset="0"/>
              <a:buChar char="•"/>
            </a:pPr>
            <a:r>
              <a:rPr lang="en-US" altLang="ja-JP" sz="2400" dirty="0"/>
              <a:t>F.r.2	</a:t>
            </a:r>
            <a:r>
              <a:rPr lang="ja-JP" altLang="en-US" sz="2400" dirty="0"/>
              <a:t>臨床検査名</a:t>
            </a:r>
            <a:endParaRPr lang="en-US" altLang="ja-JP" sz="2400" dirty="0"/>
          </a:p>
          <a:p>
            <a:pPr marL="685800" lvl="1" indent="-228600">
              <a:lnSpc>
                <a:spcPct val="110000"/>
              </a:lnSpc>
              <a:spcBef>
                <a:spcPts val="600"/>
              </a:spcBef>
              <a:buFont typeface="Arial" panose="020B0604020202020204" pitchFamily="34" charset="0"/>
              <a:buChar char="•"/>
            </a:pPr>
            <a:r>
              <a:rPr lang="en-US" altLang="ja-JP" sz="2400" dirty="0"/>
              <a:t>F.r.3	</a:t>
            </a:r>
            <a:r>
              <a:rPr lang="ja-JP" altLang="en-US" sz="2400" dirty="0"/>
              <a:t>検査結果</a:t>
            </a:r>
            <a:endParaRPr lang="en-US" altLang="ja-JP" sz="2400" dirty="0"/>
          </a:p>
        </p:txBody>
      </p:sp>
      <p:sp>
        <p:nvSpPr>
          <p:cNvPr id="4" name="Slide Number Placeholder 3">
            <a:extLst>
              <a:ext uri="{FF2B5EF4-FFF2-40B4-BE49-F238E27FC236}">
                <a16:creationId xmlns:a16="http://schemas.microsoft.com/office/drawing/2014/main" id="{CFF94647-02F0-09AD-8A41-34C0DF0295AB}"/>
              </a:ext>
            </a:extLst>
          </p:cNvPr>
          <p:cNvSpPr>
            <a:spLocks noGrp="1"/>
          </p:cNvSpPr>
          <p:nvPr>
            <p:ph type="sldNum" sz="quarter" idx="12"/>
          </p:nvPr>
        </p:nvSpPr>
        <p:spPr/>
        <p:txBody>
          <a:bodyPr/>
          <a:lstStyle/>
          <a:p>
            <a:pPr>
              <a:defRPr/>
            </a:pPr>
            <a:fld id="{41B56E46-C364-443B-A6EC-EF4639A1E9E4}" type="slidenum">
              <a:rPr lang="ja-JP" altLang="en-US" smtClean="0"/>
              <a:pPr>
                <a:defRPr/>
              </a:pPr>
              <a:t>34</a:t>
            </a:fld>
            <a:endParaRPr lang="ja-JP" altLang="en-US"/>
          </a:p>
        </p:txBody>
      </p:sp>
    </p:spTree>
    <p:extLst>
      <p:ext uri="{BB962C8B-B14F-4D97-AF65-F5344CB8AC3E}">
        <p14:creationId xmlns:p14="http://schemas.microsoft.com/office/powerpoint/2010/main" val="104072565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表 5"/>
          <p:cNvGraphicFramePr>
            <a:graphicFrameLocks noGrp="1"/>
          </p:cNvGraphicFramePr>
          <p:nvPr/>
        </p:nvGraphicFramePr>
        <p:xfrm>
          <a:off x="385026" y="1673540"/>
          <a:ext cx="8424936" cy="4074232"/>
        </p:xfrm>
        <a:graphic>
          <a:graphicData uri="http://schemas.openxmlformats.org/drawingml/2006/table">
            <a:tbl>
              <a:tblPr>
                <a:tableStyleId>{5C22544A-7EE6-4342-B048-85BDC9FD1C3A}</a:tableStyleId>
              </a:tblPr>
              <a:tblGrid>
                <a:gridCol w="2880320">
                  <a:extLst>
                    <a:ext uri="{9D8B030D-6E8A-4147-A177-3AD203B41FA5}">
                      <a16:colId xmlns:a16="http://schemas.microsoft.com/office/drawing/2014/main" val="20000"/>
                    </a:ext>
                  </a:extLst>
                </a:gridCol>
                <a:gridCol w="864096">
                  <a:extLst>
                    <a:ext uri="{9D8B030D-6E8A-4147-A177-3AD203B41FA5}">
                      <a16:colId xmlns:a16="http://schemas.microsoft.com/office/drawing/2014/main" val="20001"/>
                    </a:ext>
                  </a:extLst>
                </a:gridCol>
                <a:gridCol w="2808312">
                  <a:extLst>
                    <a:ext uri="{9D8B030D-6E8A-4147-A177-3AD203B41FA5}">
                      <a16:colId xmlns:a16="http://schemas.microsoft.com/office/drawing/2014/main" val="20002"/>
                    </a:ext>
                  </a:extLst>
                </a:gridCol>
                <a:gridCol w="864096">
                  <a:extLst>
                    <a:ext uri="{9D8B030D-6E8A-4147-A177-3AD203B41FA5}">
                      <a16:colId xmlns:a16="http://schemas.microsoft.com/office/drawing/2014/main" val="20003"/>
                    </a:ext>
                  </a:extLst>
                </a:gridCol>
                <a:gridCol w="1008112">
                  <a:extLst>
                    <a:ext uri="{9D8B030D-6E8A-4147-A177-3AD203B41FA5}">
                      <a16:colId xmlns:a16="http://schemas.microsoft.com/office/drawing/2014/main" val="20004"/>
                    </a:ext>
                  </a:extLst>
                </a:gridCol>
              </a:tblGrid>
              <a:tr h="163347">
                <a:tc gridSpan="2">
                  <a:txBody>
                    <a:bodyPr/>
                    <a:lstStyle/>
                    <a:p>
                      <a:pPr algn="ctr" fontAlgn="ctr"/>
                      <a:r>
                        <a:rPr lang="en-US" sz="1600" b="1" i="0" u="none" strike="noStrike" dirty="0">
                          <a:solidFill>
                            <a:srgbClr val="000000"/>
                          </a:solidFill>
                          <a:effectLst/>
                          <a:latin typeface="+mn-lt"/>
                          <a:ea typeface="ＭＳ Ｐゴシック" panose="020B0600070205080204" pitchFamily="50" charset="-128"/>
                        </a:rPr>
                        <a:t>E2B(R2)</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40000"/>
                        <a:lumOff val="60000"/>
                      </a:schemeClr>
                    </a:solidFill>
                  </a:tcPr>
                </a:tc>
                <a:tc hMerge="1">
                  <a:txBody>
                    <a:bodyPr/>
                    <a:lstStyle/>
                    <a:p>
                      <a:endParaRPr kumimoji="1" lang="ja-JP" altLang="en-US"/>
                    </a:p>
                  </a:txBody>
                  <a:tcPr/>
                </a:tc>
                <a:tc gridSpan="2">
                  <a:txBody>
                    <a:bodyPr/>
                    <a:lstStyle/>
                    <a:p>
                      <a:pPr algn="ctr" fontAlgn="ctr"/>
                      <a:r>
                        <a:rPr lang="en-US" sz="1600" b="1" i="0" u="none" strike="noStrike" dirty="0">
                          <a:solidFill>
                            <a:srgbClr val="000000"/>
                          </a:solidFill>
                          <a:effectLst/>
                          <a:latin typeface="+mn-lt"/>
                          <a:ea typeface="ＭＳ Ｐゴシック" panose="020B0600070205080204" pitchFamily="50" charset="-128"/>
                        </a:rPr>
                        <a:t>E2B(R3)</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tc hMerge="1">
                  <a:txBody>
                    <a:bodyPr/>
                    <a:lstStyle/>
                    <a:p>
                      <a:endParaRPr kumimoji="1" lang="ja-JP" altLang="en-US"/>
                    </a:p>
                  </a:txBody>
                  <a:tcPr/>
                </a:tc>
                <a:tc>
                  <a:txBody>
                    <a:bodyPr/>
                    <a:lstStyle/>
                    <a:p>
                      <a:pPr algn="ctr" fontAlgn="ctr"/>
                      <a:r>
                        <a:rPr lang="ja-JP" altLang="en-US" sz="1600" b="0" i="0" u="none" strike="noStrike" dirty="0">
                          <a:solidFill>
                            <a:srgbClr val="000000"/>
                          </a:solidFill>
                          <a:effectLst/>
                          <a:latin typeface="+mn-lt"/>
                          <a:ea typeface="ＭＳ Ｐゴシック" panose="020B0600070205080204" pitchFamily="50" charset="-128"/>
                        </a:rPr>
                        <a:t>変更点</a:t>
                      </a:r>
                      <a:endParaRPr lang="en-US" sz="1600" b="0" i="0" u="none" strike="noStrike" dirty="0">
                        <a:solidFill>
                          <a:srgbClr val="000000"/>
                        </a:solidFill>
                        <a:effectLst/>
                        <a:latin typeface="+mn-lt"/>
                        <a:ea typeface="ＭＳ Ｐゴシック" panose="020B0600070205080204" pitchFamily="50" charset="-128"/>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extLst>
                  <a:ext uri="{0D108BD9-81ED-4DB2-BD59-A6C34878D82A}">
                    <a16:rowId xmlns:a16="http://schemas.microsoft.com/office/drawing/2014/main" val="10000"/>
                  </a:ext>
                </a:extLst>
              </a:tr>
              <a:tr h="167640">
                <a:tc>
                  <a:txBody>
                    <a:bodyPr/>
                    <a:lstStyle/>
                    <a:p>
                      <a:pPr algn="l" fontAlgn="ctr"/>
                      <a:r>
                        <a:rPr lang="ja-JP" altLang="en-US" sz="1600" b="0" i="0" u="none" strike="noStrike" dirty="0">
                          <a:solidFill>
                            <a:srgbClr val="000000"/>
                          </a:solidFill>
                          <a:effectLst/>
                          <a:latin typeface="+mn-lt"/>
                          <a:ea typeface="ＭＳ Ｐゴシック" panose="020B0600070205080204" pitchFamily="50" charset="-128"/>
                        </a:rPr>
                        <a:t>日付</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r>
                        <a:rPr lang="en-US" sz="1600" b="0" i="0" u="none" strike="noStrike">
                          <a:solidFill>
                            <a:srgbClr val="000000"/>
                          </a:solidFill>
                          <a:effectLst/>
                          <a:latin typeface="+mn-lt"/>
                          <a:ea typeface="ＭＳ Ｐゴシック" panose="020B0600070205080204" pitchFamily="50" charset="-128"/>
                        </a:rPr>
                        <a:t>B.3.1.a</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r>
                        <a:rPr lang="ja-JP" altLang="en-US" sz="1600" b="0" i="0" u="none" strike="noStrike">
                          <a:solidFill>
                            <a:srgbClr val="000000"/>
                          </a:solidFill>
                          <a:effectLst/>
                          <a:latin typeface="+mn-lt"/>
                          <a:ea typeface="ＭＳ Ｐゴシック" panose="020B0600070205080204" pitchFamily="50" charset="-128"/>
                        </a:rPr>
                        <a:t>日付</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r>
                        <a:rPr lang="en-US" sz="1600" b="0" i="0" u="none" strike="noStrike">
                          <a:solidFill>
                            <a:srgbClr val="000000"/>
                          </a:solidFill>
                          <a:effectLst/>
                          <a:latin typeface="+mn-lt"/>
                          <a:ea typeface="ＭＳ Ｐゴシック" panose="020B0600070205080204" pitchFamily="50" charset="-128"/>
                        </a:rPr>
                        <a:t>F.r.1</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endParaRPr lang="en-US" sz="1600" b="0" i="0" u="none" strike="noStrike" dirty="0">
                        <a:solidFill>
                          <a:srgbClr val="000000"/>
                        </a:solidFill>
                        <a:effectLst/>
                        <a:latin typeface="+mn-lt"/>
                        <a:ea typeface="ＭＳ Ｐゴシック" panose="020B0600070205080204" pitchFamily="50" charset="-128"/>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1"/>
                  </a:ext>
                </a:extLst>
              </a:tr>
              <a:tr h="167640">
                <a:tc>
                  <a:txBody>
                    <a:bodyPr/>
                    <a:lstStyle/>
                    <a:p>
                      <a:pPr algn="l" fontAlgn="ctr"/>
                      <a:r>
                        <a:rPr lang="ja-JP" altLang="en-US" sz="1600" b="0" i="0" u="none" strike="noStrike" dirty="0">
                          <a:solidFill>
                            <a:srgbClr val="000000"/>
                          </a:solidFill>
                          <a:effectLst/>
                          <a:latin typeface="+mn-lt"/>
                          <a:ea typeface="ＭＳ Ｐゴシック" panose="020B0600070205080204" pitchFamily="50" charset="-128"/>
                        </a:rPr>
                        <a:t>検査名</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r>
                        <a:rPr lang="en-US" sz="1600" b="0" i="0" u="none" strike="noStrike">
                          <a:solidFill>
                            <a:srgbClr val="000000"/>
                          </a:solidFill>
                          <a:effectLst/>
                          <a:latin typeface="+mn-lt"/>
                          <a:ea typeface="ＭＳ Ｐゴシック" panose="020B0600070205080204" pitchFamily="50" charset="-128"/>
                        </a:rPr>
                        <a:t>B.3.1.c</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r>
                        <a:rPr lang="ja-JP" altLang="en-US" sz="1600" b="0" i="0" u="none" strike="noStrike">
                          <a:solidFill>
                            <a:srgbClr val="000000"/>
                          </a:solidFill>
                          <a:effectLst/>
                          <a:latin typeface="+mn-lt"/>
                          <a:ea typeface="ＭＳ Ｐゴシック" panose="020B0600070205080204" pitchFamily="50" charset="-128"/>
                        </a:rPr>
                        <a:t>検査名</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r>
                        <a:rPr lang="en-US" sz="1600" b="0" i="0" u="none" strike="noStrike" dirty="0">
                          <a:solidFill>
                            <a:srgbClr val="000000"/>
                          </a:solidFill>
                          <a:effectLst/>
                          <a:latin typeface="+mn-lt"/>
                          <a:ea typeface="ＭＳ Ｐゴシック" panose="020B0600070205080204" pitchFamily="50" charset="-128"/>
                        </a:rPr>
                        <a:t>F.r.2.1</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endParaRPr lang="en-US" sz="1600" b="0" i="0" u="none" strike="noStrike" dirty="0">
                        <a:solidFill>
                          <a:srgbClr val="000000"/>
                        </a:solidFill>
                        <a:effectLst/>
                        <a:latin typeface="+mn-lt"/>
                        <a:ea typeface="ＭＳ Ｐゴシック" panose="020B0600070205080204" pitchFamily="50" charset="-128"/>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2"/>
                  </a:ext>
                </a:extLst>
              </a:tr>
              <a:tr h="167640">
                <a:tc>
                  <a:txBody>
                    <a:bodyPr/>
                    <a:lstStyle/>
                    <a:p>
                      <a:pPr algn="l" fontAlgn="ctr"/>
                      <a:r>
                        <a:rPr lang="ja-JP" altLang="en-US" sz="1600" b="0" i="0" u="none" strike="noStrike" dirty="0">
                          <a:solidFill>
                            <a:srgbClr val="000000"/>
                          </a:solidFill>
                          <a:effectLst/>
                          <a:latin typeface="+mn-lt"/>
                          <a:ea typeface="ＭＳ Ｐゴシック" panose="020B0600070205080204" pitchFamily="50" charset="-128"/>
                        </a:rPr>
                        <a:t>　</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r>
                        <a:rPr lang="ja-JP" altLang="en-US" sz="1600" b="0" i="0" u="none" strike="noStrike">
                          <a:solidFill>
                            <a:srgbClr val="000000"/>
                          </a:solidFill>
                          <a:effectLst/>
                          <a:latin typeface="+mn-lt"/>
                          <a:ea typeface="ＭＳ Ｐゴシック" panose="020B0600070205080204" pitchFamily="50" charset="-128"/>
                        </a:rPr>
                        <a:t>　</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r>
                        <a:rPr lang="ja-JP" altLang="en-US" sz="1600" b="0" i="0" u="none" strike="noStrike">
                          <a:solidFill>
                            <a:srgbClr val="000000"/>
                          </a:solidFill>
                          <a:effectLst/>
                          <a:latin typeface="+mn-lt"/>
                          <a:ea typeface="ＭＳ Ｐゴシック" panose="020B0600070205080204" pitchFamily="50" charset="-128"/>
                        </a:rPr>
                        <a:t>検査名</a:t>
                      </a:r>
                      <a:r>
                        <a:rPr lang="en-US" sz="1600" b="0" i="0" u="none" strike="noStrike">
                          <a:solidFill>
                            <a:srgbClr val="000000"/>
                          </a:solidFill>
                          <a:effectLst/>
                          <a:latin typeface="+mn-lt"/>
                          <a:ea typeface="ＭＳ Ｐゴシック" panose="020B0600070205080204" pitchFamily="50" charset="-128"/>
                        </a:rPr>
                        <a:t>MedDRA</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l" fontAlgn="ctr"/>
                      <a:r>
                        <a:rPr lang="en-US" sz="1600" b="0" i="0" u="none" strike="noStrike" dirty="0">
                          <a:solidFill>
                            <a:srgbClr val="000000"/>
                          </a:solidFill>
                          <a:effectLst/>
                          <a:latin typeface="+mn-lt"/>
                          <a:ea typeface="ＭＳ Ｐゴシック" panose="020B0600070205080204" pitchFamily="50" charset="-128"/>
                        </a:rPr>
                        <a:t>F.r.2.2a</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l" fontAlgn="ctr"/>
                      <a:r>
                        <a:rPr lang="ja-JP" altLang="en-US" sz="1600" b="0" i="0" u="none" strike="noStrike" dirty="0">
                          <a:solidFill>
                            <a:srgbClr val="000000"/>
                          </a:solidFill>
                          <a:effectLst/>
                          <a:latin typeface="+mn-lt"/>
                          <a:ea typeface="ＭＳ Ｐゴシック" panose="020B0600070205080204" pitchFamily="50" charset="-128"/>
                        </a:rPr>
                        <a:t>新規追加</a:t>
                      </a:r>
                      <a:endParaRPr lang="en-US" altLang="ja-JP" sz="1600" b="0" i="0" u="none" strike="noStrike" dirty="0">
                        <a:solidFill>
                          <a:srgbClr val="000000"/>
                        </a:solidFill>
                        <a:effectLst/>
                        <a:latin typeface="+mn-lt"/>
                        <a:ea typeface="ＭＳ Ｐゴシック" panose="020B0600070205080204" pitchFamily="50" charset="-128"/>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3"/>
                  </a:ext>
                </a:extLst>
              </a:tr>
              <a:tr h="317572">
                <a:tc>
                  <a:txBody>
                    <a:bodyPr/>
                    <a:lstStyle/>
                    <a:p>
                      <a:pPr algn="l" fontAlgn="ctr"/>
                      <a:r>
                        <a:rPr lang="ja-JP" altLang="en-US" sz="1600" b="0" i="0" u="none" strike="noStrike" dirty="0">
                          <a:solidFill>
                            <a:srgbClr val="000000"/>
                          </a:solidFill>
                          <a:effectLst/>
                          <a:latin typeface="+mn-lt"/>
                          <a:ea typeface="ＭＳ Ｐゴシック" panose="020B0600070205080204" pitchFamily="50" charset="-128"/>
                        </a:rPr>
                        <a:t>　</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r>
                        <a:rPr lang="ja-JP" altLang="en-US" sz="1600" b="0" i="0" u="none" strike="noStrike" dirty="0">
                          <a:solidFill>
                            <a:srgbClr val="000000"/>
                          </a:solidFill>
                          <a:effectLst/>
                          <a:latin typeface="+mn-lt"/>
                          <a:ea typeface="ＭＳ Ｐゴシック" panose="020B0600070205080204" pitchFamily="50" charset="-128"/>
                        </a:rPr>
                        <a:t>　</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r>
                        <a:rPr lang="ja-JP" altLang="en-US" sz="1600" b="0" i="0" u="none" strike="noStrike">
                          <a:solidFill>
                            <a:srgbClr val="000000"/>
                          </a:solidFill>
                          <a:effectLst/>
                          <a:latin typeface="+mn-lt"/>
                          <a:ea typeface="ＭＳ Ｐゴシック" panose="020B0600070205080204" pitchFamily="50" charset="-128"/>
                        </a:rPr>
                        <a:t>検査名</a:t>
                      </a:r>
                      <a:r>
                        <a:rPr lang="en-US" sz="1600" b="0" i="0" u="none" strike="noStrike">
                          <a:solidFill>
                            <a:srgbClr val="000000"/>
                          </a:solidFill>
                          <a:effectLst/>
                          <a:latin typeface="+mn-lt"/>
                          <a:ea typeface="ＭＳ Ｐゴシック" panose="020B0600070205080204" pitchFamily="50" charset="-128"/>
                        </a:rPr>
                        <a:t>MedDRA ver.</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l" fontAlgn="ctr"/>
                      <a:r>
                        <a:rPr lang="en-US" sz="1600" b="0" i="0" u="none" strike="noStrike" dirty="0">
                          <a:solidFill>
                            <a:srgbClr val="000000"/>
                          </a:solidFill>
                          <a:effectLst/>
                          <a:latin typeface="+mn-lt"/>
                          <a:ea typeface="ＭＳ Ｐゴシック" panose="020B0600070205080204" pitchFamily="50" charset="-128"/>
                        </a:rPr>
                        <a:t>F.r.2.2b</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l" fontAlgn="ctr"/>
                      <a:r>
                        <a:rPr lang="ja-JP" altLang="en-US" sz="1600" b="0" i="0" u="none" strike="noStrike" dirty="0">
                          <a:solidFill>
                            <a:srgbClr val="000000"/>
                          </a:solidFill>
                          <a:effectLst/>
                          <a:latin typeface="+mn-lt"/>
                          <a:ea typeface="ＭＳ Ｐゴシック" panose="020B0600070205080204" pitchFamily="50" charset="-128"/>
                        </a:rPr>
                        <a:t>新規追加</a:t>
                      </a:r>
                      <a:endParaRPr lang="en-US" sz="1600" b="0" i="0" u="none" strike="noStrike" dirty="0">
                        <a:solidFill>
                          <a:srgbClr val="000000"/>
                        </a:solidFill>
                        <a:effectLst/>
                        <a:latin typeface="+mn-lt"/>
                        <a:ea typeface="ＭＳ Ｐゴシック" panose="020B0600070205080204" pitchFamily="50" charset="-128"/>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4"/>
                  </a:ext>
                </a:extLst>
              </a:tr>
              <a:tr h="167640">
                <a:tc rowSpan="3">
                  <a:txBody>
                    <a:bodyPr/>
                    <a:lstStyle/>
                    <a:p>
                      <a:pPr algn="l" fontAlgn="ctr"/>
                      <a:r>
                        <a:rPr lang="ja-JP" altLang="en-US" sz="1600" b="0" i="0" u="none" strike="noStrike" dirty="0">
                          <a:solidFill>
                            <a:srgbClr val="000000"/>
                          </a:solidFill>
                          <a:effectLst/>
                          <a:latin typeface="+mn-lt"/>
                          <a:ea typeface="ＭＳ Ｐゴシック" panose="020B0600070205080204" pitchFamily="50" charset="-128"/>
                        </a:rPr>
                        <a:t>　</a:t>
                      </a:r>
                    </a:p>
                    <a:p>
                      <a:pPr algn="l" fontAlgn="ctr"/>
                      <a:r>
                        <a:rPr lang="ja-JP" altLang="en-US" sz="1600" b="0" i="0" u="none" strike="noStrike" dirty="0">
                          <a:solidFill>
                            <a:srgbClr val="000000"/>
                          </a:solidFill>
                          <a:effectLst/>
                          <a:latin typeface="+mn-lt"/>
                          <a:ea typeface="ＭＳ Ｐゴシック" panose="020B0600070205080204" pitchFamily="50" charset="-128"/>
                        </a:rPr>
                        <a:t>検査結果　</a:t>
                      </a:r>
                      <a:r>
                        <a:rPr lang="en-US" altLang="ja-JP" sz="1600" b="0" i="0" u="none" strike="noStrike" dirty="0">
                          <a:solidFill>
                            <a:srgbClr val="000000"/>
                          </a:solidFill>
                          <a:effectLst/>
                          <a:latin typeface="+mn-lt"/>
                          <a:ea typeface="ＭＳ Ｐゴシック" panose="020B0600070205080204" pitchFamily="50" charset="-128"/>
                        </a:rPr>
                        <a:t>(</a:t>
                      </a:r>
                      <a:r>
                        <a:rPr lang="ja-JP" altLang="en-US" sz="1600" b="0" i="0" u="none" strike="noStrike" dirty="0">
                          <a:solidFill>
                            <a:srgbClr val="000000"/>
                          </a:solidFill>
                          <a:effectLst/>
                          <a:latin typeface="+mn-lt"/>
                          <a:ea typeface="ＭＳ Ｐゴシック" panose="020B0600070205080204" pitchFamily="50" charset="-128"/>
                        </a:rPr>
                        <a:t>データ型：</a:t>
                      </a:r>
                      <a:r>
                        <a:rPr lang="en-US" altLang="ja-JP" sz="1600" b="0" i="0" u="none" strike="noStrike" dirty="0">
                          <a:solidFill>
                            <a:srgbClr val="000000"/>
                          </a:solidFill>
                          <a:effectLst/>
                          <a:latin typeface="+mn-lt"/>
                          <a:ea typeface="ＭＳ Ｐゴシック" panose="020B0600070205080204" pitchFamily="50" charset="-128"/>
                        </a:rPr>
                        <a:t>AN)</a:t>
                      </a:r>
                      <a:endParaRPr lang="ja-JP" altLang="en-US" sz="1600" b="0" i="0" u="none" strike="noStrike" dirty="0">
                        <a:solidFill>
                          <a:srgbClr val="000000"/>
                        </a:solidFill>
                        <a:effectLst/>
                        <a:latin typeface="+mn-lt"/>
                        <a:ea typeface="ＭＳ Ｐゴシック" panose="020B0600070205080204" pitchFamily="50" charset="-128"/>
                      </a:endParaRPr>
                    </a:p>
                    <a:p>
                      <a:pPr algn="l" fontAlgn="ctr"/>
                      <a:r>
                        <a:rPr lang="ja-JP" altLang="en-US" sz="1600" b="0" i="0" u="none" strike="noStrike" dirty="0">
                          <a:solidFill>
                            <a:srgbClr val="000000"/>
                          </a:solidFill>
                          <a:effectLst/>
                          <a:latin typeface="+mn-lt"/>
                          <a:ea typeface="ＭＳ Ｐゴシック" panose="020B0600070205080204" pitchFamily="50" charset="-128"/>
                        </a:rPr>
                        <a:t>　</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rowSpan="3">
                  <a:txBody>
                    <a:bodyPr/>
                    <a:lstStyle/>
                    <a:p>
                      <a:pPr algn="l" fontAlgn="ctr"/>
                      <a:r>
                        <a:rPr lang="ja-JP" altLang="en-US" sz="1600" b="0" i="0" u="none" strike="noStrike" dirty="0">
                          <a:solidFill>
                            <a:srgbClr val="000000"/>
                          </a:solidFill>
                          <a:effectLst/>
                          <a:latin typeface="+mn-lt"/>
                          <a:ea typeface="ＭＳ Ｐゴシック" panose="020B0600070205080204" pitchFamily="50" charset="-128"/>
                        </a:rPr>
                        <a:t>　</a:t>
                      </a:r>
                    </a:p>
                    <a:p>
                      <a:pPr algn="l" fontAlgn="ctr"/>
                      <a:r>
                        <a:rPr lang="en-US" sz="1600" b="0" i="0" u="none" strike="noStrike" dirty="0">
                          <a:solidFill>
                            <a:srgbClr val="000000"/>
                          </a:solidFill>
                          <a:effectLst/>
                          <a:latin typeface="+mn-lt"/>
                          <a:ea typeface="ＭＳ Ｐゴシック" panose="020B0600070205080204" pitchFamily="50" charset="-128"/>
                        </a:rPr>
                        <a:t>B.3.1.d</a:t>
                      </a:r>
                    </a:p>
                    <a:p>
                      <a:pPr algn="l" fontAlgn="ctr"/>
                      <a:r>
                        <a:rPr lang="ja-JP" altLang="en-US" sz="1600" b="0" i="0" u="none" strike="noStrike" dirty="0">
                          <a:solidFill>
                            <a:srgbClr val="000000"/>
                          </a:solidFill>
                          <a:effectLst/>
                          <a:latin typeface="+mn-lt"/>
                          <a:ea typeface="ＭＳ Ｐゴシック" panose="020B0600070205080204" pitchFamily="50" charset="-128"/>
                        </a:rPr>
                        <a:t>　</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r>
                        <a:rPr lang="ja-JP" altLang="en-US" sz="1600" b="0" i="0" u="none" strike="noStrike" dirty="0">
                          <a:solidFill>
                            <a:srgbClr val="000000"/>
                          </a:solidFill>
                          <a:effectLst/>
                          <a:latin typeface="+mn-lt"/>
                          <a:ea typeface="ＭＳ Ｐゴシック" panose="020B0600070205080204" pitchFamily="50" charset="-128"/>
                        </a:rPr>
                        <a:t>検査結果（コード）</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tc>
                  <a:txBody>
                    <a:bodyPr/>
                    <a:lstStyle/>
                    <a:p>
                      <a:pPr algn="l" fontAlgn="ctr"/>
                      <a:r>
                        <a:rPr lang="en-US" sz="1600" b="0" i="0" u="none" strike="noStrike" dirty="0">
                          <a:solidFill>
                            <a:srgbClr val="000000"/>
                          </a:solidFill>
                          <a:effectLst/>
                          <a:latin typeface="+mn-lt"/>
                          <a:ea typeface="ＭＳ Ｐゴシック" panose="020B0600070205080204" pitchFamily="50" charset="-128"/>
                        </a:rPr>
                        <a:t>F.r.3.1</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tc>
                  <a:txBody>
                    <a:bodyPr/>
                    <a:lstStyle/>
                    <a:p>
                      <a:pPr algn="l" fontAlgn="ctr"/>
                      <a:r>
                        <a:rPr lang="ja-JP" altLang="en-US" sz="1600" b="0" i="0" u="none" strike="noStrike" dirty="0">
                          <a:solidFill>
                            <a:srgbClr val="000000"/>
                          </a:solidFill>
                          <a:effectLst/>
                          <a:latin typeface="+mn-lt"/>
                          <a:ea typeface="ＭＳ Ｐゴシック" panose="020B0600070205080204" pitchFamily="50" charset="-128"/>
                        </a:rPr>
                        <a:t>新規追加</a:t>
                      </a:r>
                      <a:endParaRPr lang="en-US" sz="1600" b="0" i="0" u="none" strike="noStrike" dirty="0">
                        <a:solidFill>
                          <a:srgbClr val="000000"/>
                        </a:solidFill>
                        <a:effectLst/>
                        <a:latin typeface="+mn-lt"/>
                        <a:ea typeface="ＭＳ Ｐゴシック" panose="020B0600070205080204" pitchFamily="50" charset="-128"/>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5"/>
                  </a:ext>
                </a:extLst>
              </a:tr>
              <a:tr h="167640">
                <a:tc vMerge="1">
                  <a:txBody>
                    <a:bodyPr/>
                    <a:lstStyle/>
                    <a:p>
                      <a:pPr algn="l" fontAlgn="ctr"/>
                      <a:endParaRPr lang="ja-JP" altLang="en-US" sz="16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vMerge="1">
                  <a:txBody>
                    <a:bodyPr/>
                    <a:lstStyle/>
                    <a:p>
                      <a:pPr algn="l" fontAlgn="ctr"/>
                      <a:endParaRPr lang="en-US" sz="16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algn="l" fontAlgn="ctr"/>
                      <a:r>
                        <a:rPr lang="zh-TW" altLang="en-US" sz="1600" b="0" i="0" u="none" strike="noStrike" dirty="0">
                          <a:solidFill>
                            <a:srgbClr val="000000"/>
                          </a:solidFill>
                          <a:effectLst/>
                          <a:latin typeface="+mn-lt"/>
                          <a:ea typeface="ＭＳ Ｐゴシック" panose="020B0600070205080204" pitchFamily="50" charset="-128"/>
                        </a:rPr>
                        <a:t>検査結果（値</a:t>
                      </a:r>
                      <a:r>
                        <a:rPr lang="en-US" altLang="zh-TW" sz="1600" b="0" i="0" u="none" strike="noStrike" dirty="0">
                          <a:solidFill>
                            <a:srgbClr val="000000"/>
                          </a:solidFill>
                          <a:effectLst/>
                          <a:latin typeface="+mn-lt"/>
                          <a:ea typeface="ＭＳ Ｐゴシック" panose="020B0600070205080204" pitchFamily="50" charset="-128"/>
                        </a:rPr>
                        <a:t>/</a:t>
                      </a:r>
                      <a:r>
                        <a:rPr lang="zh-TW" altLang="en-US" sz="1600" b="0" i="0" u="none" strike="noStrike" dirty="0">
                          <a:solidFill>
                            <a:srgbClr val="000000"/>
                          </a:solidFill>
                          <a:effectLst/>
                          <a:latin typeface="+mn-lt"/>
                          <a:ea typeface="ＭＳ Ｐゴシック" panose="020B0600070205080204" pitchFamily="50" charset="-128"/>
                        </a:rPr>
                        <a:t>限定子）</a:t>
                      </a:r>
                      <a:endParaRPr lang="en-US" altLang="zh-TW" sz="1600" b="0" i="0" u="none" strike="noStrike" dirty="0">
                        <a:solidFill>
                          <a:srgbClr val="000000"/>
                        </a:solidFill>
                        <a:effectLst/>
                        <a:latin typeface="+mn-lt"/>
                        <a:ea typeface="ＭＳ Ｐゴシック" panose="020B0600070205080204" pitchFamily="50" charset="-128"/>
                      </a:endParaRPr>
                    </a:p>
                    <a:p>
                      <a:pPr algn="l" fontAlgn="ctr"/>
                      <a:r>
                        <a:rPr lang="ja-JP" altLang="en-US" sz="1600" b="0" i="0" u="none" strike="noStrike" dirty="0">
                          <a:solidFill>
                            <a:srgbClr val="000000"/>
                          </a:solidFill>
                          <a:effectLst/>
                          <a:latin typeface="+mn-lt"/>
                          <a:ea typeface="ＭＳ Ｐゴシック" panose="020B0600070205080204" pitchFamily="50" charset="-128"/>
                        </a:rPr>
                        <a:t>（データ型：</a:t>
                      </a:r>
                      <a:r>
                        <a:rPr lang="en-US" altLang="ja-JP" sz="1600" b="0" i="0" u="none" strike="noStrike" dirty="0">
                          <a:solidFill>
                            <a:srgbClr val="000000"/>
                          </a:solidFill>
                          <a:effectLst/>
                          <a:latin typeface="+mn-lt"/>
                          <a:ea typeface="ＭＳ Ｐゴシック" panose="020B0600070205080204" pitchFamily="50" charset="-128"/>
                        </a:rPr>
                        <a:t>N)</a:t>
                      </a:r>
                      <a:endParaRPr lang="zh-TW" altLang="en-US" sz="1600" b="0" i="0" u="none" strike="noStrike" dirty="0">
                        <a:solidFill>
                          <a:srgbClr val="000000"/>
                        </a:solidFill>
                        <a:effectLst/>
                        <a:latin typeface="+mn-lt"/>
                        <a:ea typeface="ＭＳ Ｐゴシック" panose="020B0600070205080204" pitchFamily="50" charset="-128"/>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tc>
                  <a:txBody>
                    <a:bodyPr/>
                    <a:lstStyle/>
                    <a:p>
                      <a:pPr algn="l" fontAlgn="ctr"/>
                      <a:r>
                        <a:rPr lang="en-US" sz="1600" b="0" i="0" u="none" strike="noStrike" dirty="0">
                          <a:solidFill>
                            <a:srgbClr val="000000"/>
                          </a:solidFill>
                          <a:effectLst/>
                          <a:latin typeface="+mn-lt"/>
                          <a:ea typeface="ＭＳ Ｐゴシック" panose="020B0600070205080204" pitchFamily="50" charset="-128"/>
                        </a:rPr>
                        <a:t>F.r.3.2</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tc>
                  <a:txBody>
                    <a:bodyPr/>
                    <a:lstStyle/>
                    <a:p>
                      <a:pPr algn="l" fontAlgn="ctr"/>
                      <a:r>
                        <a:rPr lang="ja-JP" altLang="en-US" sz="1600" b="0" i="0" u="none" strike="noStrike" dirty="0">
                          <a:solidFill>
                            <a:srgbClr val="000000"/>
                          </a:solidFill>
                          <a:effectLst/>
                          <a:latin typeface="+mn-lt"/>
                          <a:ea typeface="ＭＳ Ｐゴシック" panose="020B0600070205080204" pitchFamily="50" charset="-128"/>
                        </a:rPr>
                        <a:t>型変更</a:t>
                      </a:r>
                      <a:endParaRPr lang="en-US" sz="1600" b="0" i="0" u="none" strike="noStrike" dirty="0">
                        <a:solidFill>
                          <a:srgbClr val="000000"/>
                        </a:solidFill>
                        <a:effectLst/>
                        <a:latin typeface="+mn-lt"/>
                        <a:ea typeface="ＭＳ Ｐゴシック" panose="020B0600070205080204" pitchFamily="50" charset="-128"/>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6"/>
                  </a:ext>
                </a:extLst>
              </a:tr>
              <a:tr h="167640">
                <a:tc vMerge="1">
                  <a:txBody>
                    <a:bodyPr/>
                    <a:lstStyle/>
                    <a:p>
                      <a:pPr algn="l" fontAlgn="ctr"/>
                      <a:endParaRPr lang="ja-JP" altLang="en-US" sz="16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vMerge="1">
                  <a:txBody>
                    <a:bodyPr/>
                    <a:lstStyle/>
                    <a:p>
                      <a:pPr algn="l" fontAlgn="ctr"/>
                      <a:endParaRPr lang="ja-JP" altLang="en-US" sz="16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r>
                        <a:rPr lang="ja-JP" altLang="en-US" sz="1600" b="0" i="0" u="none" strike="noStrike" dirty="0">
                          <a:solidFill>
                            <a:srgbClr val="000000"/>
                          </a:solidFill>
                          <a:effectLst/>
                          <a:latin typeface="+mn-lt"/>
                          <a:ea typeface="ＭＳ Ｐゴシック" panose="020B0600070205080204" pitchFamily="50" charset="-128"/>
                        </a:rPr>
                        <a:t>検査結果（テキスト）</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tc>
                  <a:txBody>
                    <a:bodyPr/>
                    <a:lstStyle/>
                    <a:p>
                      <a:pPr algn="l" fontAlgn="ctr"/>
                      <a:r>
                        <a:rPr lang="en-US" sz="1600" b="0" i="0" u="none" strike="noStrike" dirty="0">
                          <a:solidFill>
                            <a:srgbClr val="000000"/>
                          </a:solidFill>
                          <a:effectLst/>
                          <a:latin typeface="+mn-lt"/>
                          <a:ea typeface="ＭＳ Ｐゴシック" panose="020B0600070205080204" pitchFamily="50" charset="-128"/>
                        </a:rPr>
                        <a:t>F.r.3.4</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tc>
                  <a:txBody>
                    <a:bodyPr/>
                    <a:lstStyle/>
                    <a:p>
                      <a:pPr algn="l" fontAlgn="ctr"/>
                      <a:r>
                        <a:rPr lang="ja-JP" altLang="en-US" sz="1600" b="0" i="0" u="none" strike="noStrike" dirty="0">
                          <a:solidFill>
                            <a:srgbClr val="000000"/>
                          </a:solidFill>
                          <a:effectLst/>
                          <a:latin typeface="+mn-lt"/>
                          <a:ea typeface="ＭＳ Ｐゴシック" panose="020B0600070205080204" pitchFamily="50" charset="-128"/>
                        </a:rPr>
                        <a:t>新規追加</a:t>
                      </a:r>
                      <a:endParaRPr lang="en-US" sz="1600" b="0" i="0" u="none" strike="noStrike" dirty="0">
                        <a:solidFill>
                          <a:srgbClr val="000000"/>
                        </a:solidFill>
                        <a:effectLst/>
                        <a:latin typeface="+mn-lt"/>
                        <a:ea typeface="ＭＳ Ｐゴシック" panose="020B0600070205080204" pitchFamily="50" charset="-128"/>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7"/>
                  </a:ext>
                </a:extLst>
              </a:tr>
              <a:tr h="167640">
                <a:tc>
                  <a:txBody>
                    <a:bodyPr/>
                    <a:lstStyle/>
                    <a:p>
                      <a:pPr algn="l" fontAlgn="ctr"/>
                      <a:r>
                        <a:rPr lang="ja-JP" altLang="en-US" sz="1600" b="0" i="0" u="none" strike="noStrike" dirty="0">
                          <a:solidFill>
                            <a:srgbClr val="000000"/>
                          </a:solidFill>
                          <a:effectLst/>
                          <a:latin typeface="+mn-lt"/>
                          <a:ea typeface="ＭＳ Ｐゴシック" panose="020B0600070205080204" pitchFamily="50" charset="-128"/>
                        </a:rPr>
                        <a:t>単位</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r>
                        <a:rPr lang="en-US" sz="1600" b="0" i="0" u="none" strike="noStrike" dirty="0">
                          <a:solidFill>
                            <a:srgbClr val="000000"/>
                          </a:solidFill>
                          <a:effectLst/>
                          <a:latin typeface="+mn-lt"/>
                          <a:ea typeface="ＭＳ Ｐゴシック" panose="020B0600070205080204" pitchFamily="50" charset="-128"/>
                        </a:rPr>
                        <a:t>B.3.1e</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r>
                        <a:rPr lang="zh-TW" altLang="en-US" sz="1600" b="0" i="0" u="none" strike="noStrike" dirty="0">
                          <a:solidFill>
                            <a:srgbClr val="000000"/>
                          </a:solidFill>
                          <a:effectLst/>
                          <a:latin typeface="+mn-lt"/>
                          <a:ea typeface="ＭＳ Ｐゴシック" panose="020B0600070205080204" pitchFamily="50" charset="-128"/>
                        </a:rPr>
                        <a:t>検査結果（単位）</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ctr"/>
                      <a:r>
                        <a:rPr lang="en-US" sz="1600" b="0" i="0" u="none" strike="noStrike" dirty="0">
                          <a:solidFill>
                            <a:srgbClr val="000000"/>
                          </a:solidFill>
                          <a:effectLst/>
                          <a:latin typeface="+mn-lt"/>
                          <a:ea typeface="ＭＳ Ｐゴシック" panose="020B0600070205080204" pitchFamily="50" charset="-128"/>
                        </a:rPr>
                        <a:t>F.r.3.3</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ctr"/>
                      <a:endParaRPr lang="en-US" sz="1600" b="0" i="0" u="none" strike="noStrike" dirty="0">
                        <a:solidFill>
                          <a:srgbClr val="000000"/>
                        </a:solidFill>
                        <a:effectLst/>
                        <a:latin typeface="+mn-lt"/>
                        <a:ea typeface="ＭＳ Ｐゴシック" panose="020B0600070205080204" pitchFamily="50" charset="-128"/>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8"/>
                  </a:ext>
                </a:extLst>
              </a:tr>
              <a:tr h="167640">
                <a:tc>
                  <a:txBody>
                    <a:bodyPr/>
                    <a:lstStyle/>
                    <a:p>
                      <a:pPr algn="l" fontAlgn="ctr"/>
                      <a:r>
                        <a:rPr lang="zh-TW" altLang="en-US" sz="1600" b="0" i="0" u="none" strike="noStrike">
                          <a:solidFill>
                            <a:srgbClr val="000000"/>
                          </a:solidFill>
                          <a:effectLst/>
                          <a:latin typeface="+mn-lt"/>
                          <a:ea typeface="ＭＳ Ｐゴシック" panose="020B0600070205080204" pitchFamily="50" charset="-128"/>
                        </a:rPr>
                        <a:t>正常範囲　低値</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r>
                        <a:rPr lang="ja-JP" altLang="en-US" sz="1600" b="0" i="0" u="none" strike="noStrike">
                          <a:solidFill>
                            <a:srgbClr val="000000"/>
                          </a:solidFill>
                          <a:effectLst/>
                          <a:latin typeface="+mn-lt"/>
                          <a:ea typeface="ＭＳ Ｐゴシック" panose="020B0600070205080204" pitchFamily="50" charset="-128"/>
                        </a:rPr>
                        <a:t>　</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r>
                        <a:rPr lang="zh-TW" altLang="en-US" sz="1600" b="0" i="0" u="none" strike="noStrike" dirty="0">
                          <a:solidFill>
                            <a:srgbClr val="000000"/>
                          </a:solidFill>
                          <a:effectLst/>
                          <a:latin typeface="+mn-lt"/>
                          <a:ea typeface="ＭＳ Ｐゴシック" panose="020B0600070205080204" pitchFamily="50" charset="-128"/>
                        </a:rPr>
                        <a:t>正常範囲　低値</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r>
                        <a:rPr lang="en-US" sz="1600" b="0" i="0" u="none" strike="noStrike" dirty="0">
                          <a:solidFill>
                            <a:srgbClr val="000000"/>
                          </a:solidFill>
                          <a:effectLst/>
                          <a:latin typeface="+mn-lt"/>
                          <a:ea typeface="ＭＳ Ｐゴシック" panose="020B0600070205080204" pitchFamily="50" charset="-128"/>
                        </a:rPr>
                        <a:t>F.r.4</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endParaRPr lang="en-US" sz="1600" b="0" i="0" u="none" strike="noStrike" dirty="0">
                        <a:solidFill>
                          <a:srgbClr val="000000"/>
                        </a:solidFill>
                        <a:effectLst/>
                        <a:latin typeface="+mn-lt"/>
                        <a:ea typeface="ＭＳ Ｐゴシック" panose="020B0600070205080204" pitchFamily="50" charset="-128"/>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9"/>
                  </a:ext>
                </a:extLst>
              </a:tr>
              <a:tr h="167640">
                <a:tc>
                  <a:txBody>
                    <a:bodyPr/>
                    <a:lstStyle/>
                    <a:p>
                      <a:pPr algn="l" fontAlgn="ctr"/>
                      <a:r>
                        <a:rPr lang="zh-TW" altLang="en-US" sz="1600" b="0" i="0" u="none" strike="noStrike">
                          <a:solidFill>
                            <a:srgbClr val="000000"/>
                          </a:solidFill>
                          <a:effectLst/>
                          <a:latin typeface="+mn-lt"/>
                          <a:ea typeface="ＭＳ Ｐゴシック" panose="020B0600070205080204" pitchFamily="50" charset="-128"/>
                        </a:rPr>
                        <a:t>正常範囲　高値</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r>
                        <a:rPr lang="ja-JP" altLang="en-US" sz="1600" b="0" i="0" u="none" strike="noStrike">
                          <a:solidFill>
                            <a:srgbClr val="000000"/>
                          </a:solidFill>
                          <a:effectLst/>
                          <a:latin typeface="+mn-lt"/>
                          <a:ea typeface="ＭＳ Ｐゴシック" panose="020B0600070205080204" pitchFamily="50" charset="-128"/>
                        </a:rPr>
                        <a:t>　</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r>
                        <a:rPr lang="zh-TW" altLang="en-US" sz="1600" b="0" i="0" u="none" strike="noStrike" dirty="0">
                          <a:solidFill>
                            <a:srgbClr val="000000"/>
                          </a:solidFill>
                          <a:effectLst/>
                          <a:latin typeface="+mn-lt"/>
                          <a:ea typeface="ＭＳ Ｐゴシック" panose="020B0600070205080204" pitchFamily="50" charset="-128"/>
                        </a:rPr>
                        <a:t>正常範囲　高値</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r>
                        <a:rPr lang="en-US" sz="1600" b="0" i="0" u="none" strike="noStrike">
                          <a:solidFill>
                            <a:srgbClr val="000000"/>
                          </a:solidFill>
                          <a:effectLst/>
                          <a:latin typeface="+mn-lt"/>
                          <a:ea typeface="ＭＳ Ｐゴシック" panose="020B0600070205080204" pitchFamily="50" charset="-128"/>
                        </a:rPr>
                        <a:t>F.r.5</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endParaRPr lang="en-US" sz="1600" b="0" i="0" u="none" strike="noStrike" dirty="0">
                        <a:solidFill>
                          <a:srgbClr val="000000"/>
                        </a:solidFill>
                        <a:effectLst/>
                        <a:latin typeface="+mn-lt"/>
                        <a:ea typeface="ＭＳ Ｐゴシック" panose="020B0600070205080204" pitchFamily="50" charset="-128"/>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10"/>
                  </a:ext>
                </a:extLst>
              </a:tr>
              <a:tr h="167640">
                <a:tc>
                  <a:txBody>
                    <a:bodyPr/>
                    <a:lstStyle/>
                    <a:p>
                      <a:pPr algn="l" fontAlgn="ctr"/>
                      <a:r>
                        <a:rPr lang="ja-JP" altLang="en-US" sz="1600" b="0" i="0" u="none" strike="noStrike">
                          <a:solidFill>
                            <a:srgbClr val="000000"/>
                          </a:solidFill>
                          <a:effectLst/>
                          <a:latin typeface="+mn-lt"/>
                          <a:ea typeface="ＭＳ Ｐゴシック" panose="020B0600070205080204" pitchFamily="50" charset="-128"/>
                        </a:rPr>
                        <a:t>　</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r>
                        <a:rPr lang="ja-JP" altLang="en-US" sz="1600" b="0" i="0" u="none" strike="noStrike">
                          <a:solidFill>
                            <a:srgbClr val="000000"/>
                          </a:solidFill>
                          <a:effectLst/>
                          <a:latin typeface="+mn-lt"/>
                          <a:ea typeface="ＭＳ Ｐゴシック" panose="020B0600070205080204" pitchFamily="50" charset="-128"/>
                        </a:rPr>
                        <a:t>　</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r>
                        <a:rPr lang="ja-JP" altLang="en-US" sz="1600" b="0" i="0" u="none" strike="noStrike" dirty="0">
                          <a:solidFill>
                            <a:srgbClr val="000000"/>
                          </a:solidFill>
                          <a:effectLst/>
                          <a:latin typeface="+mn-lt"/>
                          <a:ea typeface="ＭＳ Ｐゴシック" panose="020B0600070205080204" pitchFamily="50" charset="-128"/>
                        </a:rPr>
                        <a:t>備考</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l" fontAlgn="ctr"/>
                      <a:r>
                        <a:rPr lang="en-US" sz="1600" b="0" i="0" u="none" strike="noStrike">
                          <a:solidFill>
                            <a:srgbClr val="000000"/>
                          </a:solidFill>
                          <a:effectLst/>
                          <a:latin typeface="+mn-lt"/>
                          <a:ea typeface="ＭＳ Ｐゴシック" panose="020B0600070205080204" pitchFamily="50" charset="-128"/>
                        </a:rPr>
                        <a:t>F.r.6</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l" fontAlgn="ctr"/>
                      <a:r>
                        <a:rPr lang="ja-JP" altLang="en-US" sz="1600" b="0" i="0" u="none" strike="noStrike" dirty="0">
                          <a:solidFill>
                            <a:srgbClr val="000000"/>
                          </a:solidFill>
                          <a:effectLst/>
                          <a:latin typeface="+mn-lt"/>
                          <a:ea typeface="ＭＳ Ｐゴシック" panose="020B0600070205080204" pitchFamily="50" charset="-128"/>
                        </a:rPr>
                        <a:t>新規追加</a:t>
                      </a:r>
                      <a:endParaRPr lang="en-US" sz="1600" b="0" i="0" u="none" strike="noStrike" dirty="0">
                        <a:solidFill>
                          <a:srgbClr val="000000"/>
                        </a:solidFill>
                        <a:effectLst/>
                        <a:latin typeface="+mn-lt"/>
                        <a:ea typeface="ＭＳ Ｐゴシック" panose="020B0600070205080204" pitchFamily="50" charset="-128"/>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11"/>
                  </a:ext>
                </a:extLst>
              </a:tr>
              <a:tr h="167640">
                <a:tc>
                  <a:txBody>
                    <a:bodyPr/>
                    <a:lstStyle/>
                    <a:p>
                      <a:pPr algn="l" fontAlgn="ctr"/>
                      <a:r>
                        <a:rPr lang="ja-JP" altLang="en-US" sz="1600" b="0" i="0" u="none" strike="noStrike">
                          <a:solidFill>
                            <a:srgbClr val="000000"/>
                          </a:solidFill>
                          <a:effectLst/>
                          <a:latin typeface="+mn-lt"/>
                          <a:ea typeface="ＭＳ Ｐゴシック" panose="020B0600070205080204" pitchFamily="50" charset="-128"/>
                        </a:rPr>
                        <a:t>その他の情報</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r>
                        <a:rPr lang="en-US" sz="1600" b="0" i="0" u="none" strike="noStrike">
                          <a:solidFill>
                            <a:srgbClr val="000000"/>
                          </a:solidFill>
                          <a:effectLst/>
                          <a:latin typeface="+mn-lt"/>
                          <a:ea typeface="ＭＳ Ｐゴシック" panose="020B0600070205080204" pitchFamily="50" charset="-128"/>
                        </a:rPr>
                        <a:t>B.3.1.3</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r>
                        <a:rPr lang="ja-JP" altLang="en-US" sz="1600" b="0" i="0" u="none" strike="noStrike" dirty="0">
                          <a:solidFill>
                            <a:srgbClr val="000000"/>
                          </a:solidFill>
                          <a:effectLst/>
                          <a:latin typeface="+mn-lt"/>
                          <a:ea typeface="ＭＳ Ｐゴシック" panose="020B0600070205080204" pitchFamily="50" charset="-128"/>
                        </a:rPr>
                        <a:t>その他の情報</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r>
                        <a:rPr lang="en-US" sz="1600" b="0" i="0" u="none" strike="noStrike" dirty="0">
                          <a:solidFill>
                            <a:srgbClr val="000000"/>
                          </a:solidFill>
                          <a:effectLst/>
                          <a:latin typeface="+mn-lt"/>
                          <a:ea typeface="ＭＳ Ｐゴシック" panose="020B0600070205080204" pitchFamily="50" charset="-128"/>
                        </a:rPr>
                        <a:t>F.r.7</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endParaRPr lang="en-US" sz="1600" b="0" i="0" u="none" strike="noStrike" dirty="0">
                        <a:solidFill>
                          <a:srgbClr val="000000"/>
                        </a:solidFill>
                        <a:effectLst/>
                        <a:latin typeface="+mn-lt"/>
                        <a:ea typeface="ＭＳ Ｐゴシック" panose="020B0600070205080204" pitchFamily="50" charset="-128"/>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12"/>
                  </a:ext>
                </a:extLst>
              </a:tr>
              <a:tr h="167640">
                <a:tc>
                  <a:txBody>
                    <a:bodyPr/>
                    <a:lstStyle/>
                    <a:p>
                      <a:pPr algn="l" fontAlgn="ctr"/>
                      <a:r>
                        <a:rPr lang="ja-JP" altLang="en-US" sz="1600" b="0" i="0" u="none" strike="noStrike" dirty="0">
                          <a:solidFill>
                            <a:srgbClr val="000000"/>
                          </a:solidFill>
                          <a:effectLst/>
                          <a:latin typeface="+mn-lt"/>
                          <a:ea typeface="ＭＳ Ｐゴシック" panose="020B0600070205080204" pitchFamily="50" charset="-128"/>
                        </a:rPr>
                        <a:t>診断に関連する検査及び処置の結果</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40000"/>
                        <a:lumOff val="60000"/>
                      </a:schemeClr>
                    </a:solidFill>
                  </a:tcPr>
                </a:tc>
                <a:tc>
                  <a:txBody>
                    <a:bodyPr/>
                    <a:lstStyle/>
                    <a:p>
                      <a:pPr algn="l" fontAlgn="ctr"/>
                      <a:r>
                        <a:rPr lang="en-US" sz="1600" b="0" i="0" u="none" strike="noStrike" dirty="0">
                          <a:solidFill>
                            <a:srgbClr val="000000"/>
                          </a:solidFill>
                          <a:effectLst/>
                          <a:latin typeface="+mn-lt"/>
                          <a:ea typeface="ＭＳ Ｐゴシック" panose="020B0600070205080204" pitchFamily="50" charset="-128"/>
                        </a:rPr>
                        <a:t>B.3.2</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40000"/>
                        <a:lumOff val="60000"/>
                      </a:schemeClr>
                    </a:solidFill>
                  </a:tcPr>
                </a:tc>
                <a:tc>
                  <a:txBody>
                    <a:bodyPr/>
                    <a:lstStyle/>
                    <a:p>
                      <a:pPr algn="l" fontAlgn="ctr"/>
                      <a:r>
                        <a:rPr lang="ja-JP" altLang="en-US" sz="1600" b="0" i="0" u="none" strike="noStrike" dirty="0">
                          <a:solidFill>
                            <a:srgbClr val="000000"/>
                          </a:solidFill>
                          <a:effectLst/>
                          <a:latin typeface="+mn-lt"/>
                          <a:ea typeface="ＭＳ Ｐゴシック" panose="020B0600070205080204" pitchFamily="50" charset="-128"/>
                        </a:rPr>
                        <a:t>　</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r>
                        <a:rPr lang="ja-JP" altLang="en-US" sz="1600" b="0" i="0" u="none" strike="noStrike" dirty="0">
                          <a:solidFill>
                            <a:srgbClr val="000000"/>
                          </a:solidFill>
                          <a:effectLst/>
                          <a:latin typeface="+mn-lt"/>
                          <a:ea typeface="ＭＳ Ｐゴシック" panose="020B0600070205080204" pitchFamily="50" charset="-128"/>
                        </a:rPr>
                        <a:t>　</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r>
                        <a:rPr lang="ja-JP" altLang="en-US" sz="1600" b="0" i="0" u="none" strike="noStrike" dirty="0">
                          <a:solidFill>
                            <a:srgbClr val="000000"/>
                          </a:solidFill>
                          <a:effectLst/>
                          <a:latin typeface="+mn-lt"/>
                          <a:ea typeface="ＭＳ Ｐゴシック" panose="020B0600070205080204" pitchFamily="50" charset="-128"/>
                        </a:rPr>
                        <a:t>削除</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13"/>
                  </a:ext>
                </a:extLst>
              </a:tr>
            </a:tbl>
          </a:graphicData>
        </a:graphic>
      </p:graphicFrame>
      <p:sp>
        <p:nvSpPr>
          <p:cNvPr id="9" name="タイトル 1"/>
          <p:cNvSpPr>
            <a:spLocks noGrp="1"/>
          </p:cNvSpPr>
          <p:nvPr>
            <p:ph type="title"/>
          </p:nvPr>
        </p:nvSpPr>
        <p:spPr>
          <a:xfrm>
            <a:off x="216613" y="141905"/>
            <a:ext cx="8229600" cy="765175"/>
          </a:xfrm>
        </p:spPr>
        <p:txBody>
          <a:bodyPr>
            <a:normAutofit/>
          </a:bodyPr>
          <a:lstStyle/>
          <a:p>
            <a:pPr algn="l"/>
            <a:r>
              <a:rPr lang="en-US" altLang="ja-JP" sz="3200" dirty="0">
                <a:latin typeface="+mn-lt"/>
              </a:rPr>
              <a:t>F</a:t>
            </a:r>
            <a:r>
              <a:rPr lang="ja-JP" altLang="en-US" sz="3200" dirty="0">
                <a:latin typeface="+mn-lt"/>
              </a:rPr>
              <a:t>　診断に関連する検査及び処置の結果</a:t>
            </a:r>
          </a:p>
        </p:txBody>
      </p:sp>
      <p:sp>
        <p:nvSpPr>
          <p:cNvPr id="2" name="正方形/長方形 1"/>
          <p:cNvSpPr/>
          <p:nvPr/>
        </p:nvSpPr>
        <p:spPr>
          <a:xfrm>
            <a:off x="324223" y="2996952"/>
            <a:ext cx="8568952" cy="1008112"/>
          </a:xfrm>
          <a:prstGeom prst="rect">
            <a:avLst/>
          </a:prstGeom>
          <a:noFill/>
          <a:ln w="38100">
            <a:solidFill>
              <a:srgbClr val="FF0000"/>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1" lang="ja-JP" altLang="en-US" sz="18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p:txBody>
      </p:sp>
      <p:sp>
        <p:nvSpPr>
          <p:cNvPr id="7" name="Line 4"/>
          <p:cNvSpPr>
            <a:spLocks noChangeShapeType="1"/>
          </p:cNvSpPr>
          <p:nvPr/>
        </p:nvSpPr>
        <p:spPr bwMode="auto">
          <a:xfrm>
            <a:off x="179388" y="836613"/>
            <a:ext cx="8713787" cy="0"/>
          </a:xfrm>
          <a:prstGeom prst="line">
            <a:avLst/>
          </a:prstGeom>
          <a:noFill/>
          <a:ln w="28575">
            <a:solidFill>
              <a:schemeClr val="bg2">
                <a:lumMod val="75000"/>
              </a:schemeClr>
            </a:solidFill>
            <a:round/>
            <a:headEnd/>
            <a:tailEnd/>
          </a:ln>
          <a:effec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GB" sz="1800" b="0" i="0" u="none" strike="noStrike" kern="1200" cap="none" spc="0" normalizeH="0" baseline="0" noProof="0">
              <a:ln>
                <a:noFill/>
              </a:ln>
              <a:solidFill>
                <a:prstClr val="black"/>
              </a:solidFill>
              <a:effectLst/>
              <a:uLnTx/>
              <a:uFillTx/>
              <a:latin typeface="Calibri"/>
              <a:ea typeface="ＭＳ Ｐゴシック" charset="-128"/>
              <a:cs typeface="+mn-cs"/>
            </a:endParaRPr>
          </a:p>
        </p:txBody>
      </p:sp>
      <p:sp>
        <p:nvSpPr>
          <p:cNvPr id="4" name="Slide Number Placeholder 3">
            <a:extLst>
              <a:ext uri="{FF2B5EF4-FFF2-40B4-BE49-F238E27FC236}">
                <a16:creationId xmlns:a16="http://schemas.microsoft.com/office/drawing/2014/main" id="{B83B29B5-02D2-8525-3AC7-D15264BA6790}"/>
              </a:ext>
            </a:extLst>
          </p:cNvPr>
          <p:cNvSpPr>
            <a:spLocks noGrp="1"/>
          </p:cNvSpPr>
          <p:nvPr>
            <p:ph type="sldNum" sz="quarter" idx="12"/>
          </p:nvPr>
        </p:nvSpPr>
        <p:spPr/>
        <p:txBody>
          <a:bodyPr/>
          <a:lstStyle/>
          <a:p>
            <a:pPr>
              <a:defRPr/>
            </a:pPr>
            <a:fld id="{41B56E46-C364-443B-A6EC-EF4639A1E9E4}" type="slidenum">
              <a:rPr lang="ja-JP" altLang="en-US" smtClean="0"/>
              <a:pPr>
                <a:defRPr/>
              </a:pPr>
              <a:t>35</a:t>
            </a:fld>
            <a:endParaRPr lang="ja-JP" altLang="en-US"/>
          </a:p>
        </p:txBody>
      </p:sp>
    </p:spTree>
    <p:extLst>
      <p:ext uri="{BB962C8B-B14F-4D97-AF65-F5344CB8AC3E}">
        <p14:creationId xmlns:p14="http://schemas.microsoft.com/office/powerpoint/2010/main" val="265356279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116632"/>
            <a:ext cx="8229600" cy="719981"/>
          </a:xfrm>
        </p:spPr>
        <p:txBody>
          <a:bodyPr>
            <a:normAutofit/>
          </a:bodyPr>
          <a:lstStyle/>
          <a:p>
            <a:pPr algn="l"/>
            <a:r>
              <a:rPr lang="ja-JP" altLang="en-US" sz="3200" dirty="0"/>
              <a:t>臨床検査（追加項目）</a:t>
            </a:r>
            <a:endParaRPr kumimoji="1" lang="ja-JP" altLang="en-US" sz="3200" dirty="0"/>
          </a:p>
        </p:txBody>
      </p:sp>
      <p:sp>
        <p:nvSpPr>
          <p:cNvPr id="3" name="コンテンツ プレースホルダー 2"/>
          <p:cNvSpPr>
            <a:spLocks noGrp="1"/>
          </p:cNvSpPr>
          <p:nvPr>
            <p:ph idx="1"/>
          </p:nvPr>
        </p:nvSpPr>
        <p:spPr>
          <a:xfrm>
            <a:off x="251520" y="1192490"/>
            <a:ext cx="8682273" cy="5082177"/>
          </a:xfrm>
        </p:spPr>
        <p:txBody>
          <a:bodyPr>
            <a:normAutofit/>
          </a:bodyPr>
          <a:lstStyle/>
          <a:p>
            <a:pPr marL="457200" indent="-457200">
              <a:buFont typeface="Wingdings" panose="05000000000000000000" pitchFamily="2" charset="2"/>
              <a:buChar char="Ø"/>
            </a:pPr>
            <a:r>
              <a:rPr lang="en-US" altLang="ja-JP" sz="2800" dirty="0">
                <a:latin typeface="+mj-lt"/>
                <a:ea typeface="+mj-ea"/>
              </a:rPr>
              <a:t>F.r.2.2a/b </a:t>
            </a:r>
            <a:r>
              <a:rPr lang="ja-JP" altLang="en-US" sz="2800" dirty="0">
                <a:latin typeface="+mj-lt"/>
                <a:ea typeface="+mj-ea"/>
              </a:rPr>
              <a:t>検査名（</a:t>
            </a:r>
            <a:r>
              <a:rPr lang="en-US" altLang="ja-JP" sz="2800" dirty="0" err="1">
                <a:latin typeface="+mj-lt"/>
                <a:ea typeface="+mj-ea"/>
              </a:rPr>
              <a:t>MedDRA</a:t>
            </a:r>
            <a:r>
              <a:rPr lang="en-US" altLang="ja-JP" sz="2800" dirty="0">
                <a:latin typeface="+mj-lt"/>
                <a:ea typeface="+mj-ea"/>
              </a:rPr>
              <a:t> </a:t>
            </a:r>
            <a:r>
              <a:rPr lang="ja-JP" altLang="en-US" sz="2800" dirty="0">
                <a:latin typeface="+mj-lt"/>
                <a:ea typeface="+mj-ea"/>
              </a:rPr>
              <a:t>コード、バージョン）</a:t>
            </a:r>
            <a:endParaRPr lang="en-US" altLang="ja-JP" sz="2800" dirty="0">
              <a:latin typeface="+mj-lt"/>
              <a:ea typeface="+mj-ea"/>
            </a:endParaRPr>
          </a:p>
          <a:p>
            <a:pPr marL="457200" indent="-457200">
              <a:buFont typeface="Wingdings" panose="05000000000000000000" pitchFamily="2" charset="2"/>
              <a:buChar char="Ø"/>
            </a:pPr>
            <a:r>
              <a:rPr lang="en-US" altLang="ja-JP" sz="2800" dirty="0">
                <a:latin typeface="+mj-lt"/>
                <a:ea typeface="+mj-ea"/>
              </a:rPr>
              <a:t>F.r.3.1 </a:t>
            </a:r>
            <a:r>
              <a:rPr lang="ja-JP" altLang="en-US" sz="2800" dirty="0">
                <a:latin typeface="+mj-lt"/>
                <a:ea typeface="+mj-ea"/>
              </a:rPr>
              <a:t>検査結果（コード）</a:t>
            </a:r>
            <a:br>
              <a:rPr lang="en-US" altLang="ja-JP" sz="2800" dirty="0">
                <a:latin typeface="+mj-lt"/>
                <a:ea typeface="+mj-ea"/>
              </a:rPr>
            </a:br>
            <a:r>
              <a:rPr lang="en-US" altLang="ja-JP" sz="2600" dirty="0">
                <a:latin typeface="+mj-lt"/>
                <a:ea typeface="+mj-ea"/>
              </a:rPr>
              <a:t>1=</a:t>
            </a:r>
            <a:r>
              <a:rPr lang="ja-JP" altLang="en-US" sz="2600" dirty="0">
                <a:latin typeface="+mj-lt"/>
                <a:ea typeface="+mj-ea"/>
              </a:rPr>
              <a:t>陽性、</a:t>
            </a:r>
            <a:r>
              <a:rPr lang="en-US" altLang="ja-JP" sz="2600" dirty="0">
                <a:latin typeface="+mj-lt"/>
                <a:ea typeface="+mj-ea"/>
              </a:rPr>
              <a:t>2=</a:t>
            </a:r>
            <a:r>
              <a:rPr lang="ja-JP" altLang="en-US" sz="2600" dirty="0">
                <a:latin typeface="+mj-lt"/>
                <a:ea typeface="+mj-ea"/>
              </a:rPr>
              <a:t>陰性、</a:t>
            </a:r>
            <a:r>
              <a:rPr lang="en-US" altLang="ja-JP" sz="2600" dirty="0">
                <a:latin typeface="+mj-lt"/>
                <a:ea typeface="+mj-ea"/>
              </a:rPr>
              <a:t>3=</a:t>
            </a:r>
            <a:r>
              <a:rPr lang="ja-JP" altLang="en-US" sz="2600" dirty="0">
                <a:latin typeface="+mj-lt"/>
                <a:ea typeface="+mj-ea"/>
              </a:rPr>
              <a:t>境界線上、</a:t>
            </a:r>
            <a:r>
              <a:rPr lang="en-US" altLang="ja-JP" sz="2600" dirty="0">
                <a:latin typeface="+mj-lt"/>
                <a:ea typeface="+mj-ea"/>
              </a:rPr>
              <a:t>4=</a:t>
            </a:r>
            <a:r>
              <a:rPr lang="ja-JP" altLang="en-US" sz="2600" dirty="0">
                <a:latin typeface="+mj-lt"/>
                <a:ea typeface="+mj-ea"/>
              </a:rPr>
              <a:t>判定不可</a:t>
            </a:r>
            <a:endParaRPr lang="en-US" altLang="ja-JP" sz="2600" dirty="0">
              <a:latin typeface="+mj-lt"/>
              <a:ea typeface="+mj-ea"/>
            </a:endParaRPr>
          </a:p>
          <a:p>
            <a:pPr marL="457200" indent="-457200">
              <a:buFont typeface="Wingdings" panose="05000000000000000000" pitchFamily="2" charset="2"/>
              <a:buChar char="Ø"/>
            </a:pPr>
            <a:r>
              <a:rPr lang="en-US" altLang="zh-TW" sz="2800" dirty="0">
                <a:latin typeface="+mj-lt"/>
                <a:ea typeface="+mj-ea"/>
              </a:rPr>
              <a:t>F.r.3.2 </a:t>
            </a:r>
            <a:r>
              <a:rPr lang="zh-TW" altLang="en-US" sz="2800" dirty="0">
                <a:latin typeface="ＭＳ Ｐゴシック" panose="020B0600070205080204" pitchFamily="50" charset="-128"/>
                <a:ea typeface="ＭＳ Ｐゴシック" panose="020B0600070205080204" pitchFamily="50" charset="-128"/>
              </a:rPr>
              <a:t>検査結果（値／限定子）</a:t>
            </a:r>
            <a:endParaRPr lang="en-US" altLang="zh-TW" sz="2800" dirty="0">
              <a:latin typeface="ＭＳ Ｐゴシック" panose="020B0600070205080204" pitchFamily="50" charset="-128"/>
              <a:ea typeface="ＭＳ Ｐゴシック" panose="020B0600070205080204" pitchFamily="50" charset="-128"/>
            </a:endParaRPr>
          </a:p>
          <a:p>
            <a:pPr marL="457200" indent="-457200">
              <a:buFont typeface="Wingdings" panose="05000000000000000000" pitchFamily="2" charset="2"/>
              <a:buChar char="Ø"/>
            </a:pPr>
            <a:r>
              <a:rPr lang="en-US" altLang="zh-TW" sz="2800" dirty="0">
                <a:latin typeface="+mj-lt"/>
                <a:ea typeface="+mj-ea"/>
              </a:rPr>
              <a:t>F.r.3.3 </a:t>
            </a:r>
            <a:r>
              <a:rPr lang="zh-TW" altLang="en-US" sz="2800" dirty="0">
                <a:latin typeface="ＭＳ Ｐゴシック" panose="020B0600070205080204" pitchFamily="50" charset="-128"/>
                <a:ea typeface="ＭＳ Ｐゴシック" panose="020B0600070205080204" pitchFamily="50" charset="-128"/>
              </a:rPr>
              <a:t>検査結果（単位）</a:t>
            </a:r>
            <a:br>
              <a:rPr lang="en-US" altLang="zh-TW" sz="2800" dirty="0">
                <a:latin typeface="ＭＳ Ｐゴシック" panose="020B0600070205080204" pitchFamily="50" charset="-128"/>
                <a:ea typeface="ＭＳ Ｐゴシック" panose="020B0600070205080204" pitchFamily="50" charset="-128"/>
              </a:rPr>
            </a:br>
            <a:r>
              <a:rPr lang="en-US" altLang="zh-TW" sz="2600" dirty="0">
                <a:latin typeface="+mj-lt"/>
                <a:ea typeface="ＭＳ Ｐゴシック" panose="020B0600070205080204" pitchFamily="50" charset="-128"/>
              </a:rPr>
              <a:t>F.r.3.2</a:t>
            </a:r>
            <a:r>
              <a:rPr lang="ja-JP" altLang="en-US" sz="2600" dirty="0">
                <a:latin typeface="+mj-lt"/>
                <a:ea typeface="+mj-ea"/>
              </a:rPr>
              <a:t>と</a:t>
            </a:r>
            <a:r>
              <a:rPr lang="en-US" altLang="ja-JP" sz="2600" dirty="0">
                <a:latin typeface="+mj-lt"/>
                <a:ea typeface="+mj-ea"/>
              </a:rPr>
              <a:t>F.r.3.3</a:t>
            </a:r>
            <a:r>
              <a:rPr lang="ja-JP" altLang="en-US" sz="2600" dirty="0">
                <a:latin typeface="+mj-lt"/>
                <a:ea typeface="+mj-ea"/>
              </a:rPr>
              <a:t>はセット。単位を</a:t>
            </a:r>
            <a:r>
              <a:rPr lang="en-US" altLang="ja-JP" sz="2600" dirty="0">
                <a:latin typeface="+mj-lt"/>
                <a:ea typeface="+mj-ea"/>
              </a:rPr>
              <a:t>UCUM</a:t>
            </a:r>
            <a:r>
              <a:rPr lang="ja-JP" altLang="en-US" sz="2600" dirty="0">
                <a:latin typeface="+mj-lt"/>
                <a:ea typeface="+mj-ea"/>
              </a:rPr>
              <a:t>コードで表せない場合は、結果の値と単位を合わせて</a:t>
            </a:r>
            <a:r>
              <a:rPr lang="en-US" altLang="ja-JP" sz="2600" dirty="0">
                <a:latin typeface="+mj-lt"/>
                <a:ea typeface="+mj-ea"/>
              </a:rPr>
              <a:t>F.r.3.4</a:t>
            </a:r>
            <a:r>
              <a:rPr lang="ja-JP" altLang="en-US" sz="2600" dirty="0">
                <a:latin typeface="+mj-lt"/>
                <a:ea typeface="+mj-ea"/>
              </a:rPr>
              <a:t>に入力</a:t>
            </a:r>
            <a:endParaRPr lang="en-US" altLang="zh-TW" sz="2600" dirty="0">
              <a:latin typeface="+mj-lt"/>
              <a:ea typeface="+mj-ea"/>
            </a:endParaRPr>
          </a:p>
          <a:p>
            <a:pPr marL="457200" indent="-457200">
              <a:buFont typeface="Wingdings" panose="05000000000000000000" pitchFamily="2" charset="2"/>
              <a:buChar char="Ø"/>
            </a:pPr>
            <a:r>
              <a:rPr lang="en-US" altLang="ja-JP" sz="2800" dirty="0">
                <a:latin typeface="+mj-lt"/>
                <a:ea typeface="+mj-ea"/>
              </a:rPr>
              <a:t>F.r.3.4 </a:t>
            </a:r>
            <a:r>
              <a:rPr lang="ja-JP" altLang="en-US" sz="2800" dirty="0">
                <a:latin typeface="+mj-lt"/>
                <a:ea typeface="+mj-ea"/>
              </a:rPr>
              <a:t>検査結果に関する非構造化データ（自由記載）</a:t>
            </a:r>
            <a:br>
              <a:rPr lang="en-US" altLang="ja-JP" sz="2800" dirty="0">
                <a:latin typeface="+mj-lt"/>
                <a:ea typeface="+mj-ea"/>
              </a:rPr>
            </a:br>
            <a:r>
              <a:rPr lang="en-US" altLang="ja-JP" sz="2600" dirty="0">
                <a:latin typeface="+mj-lt"/>
                <a:ea typeface="+mj-ea"/>
              </a:rPr>
              <a:t>E2B(R2)</a:t>
            </a:r>
            <a:r>
              <a:rPr lang="ja-JP" altLang="en-US" sz="2600" dirty="0">
                <a:latin typeface="+mj-lt"/>
                <a:ea typeface="+mj-ea"/>
              </a:rPr>
              <a:t>の「</a:t>
            </a:r>
            <a:r>
              <a:rPr lang="en-US" altLang="ja-JP" sz="2600" dirty="0">
                <a:latin typeface="+mj-lt"/>
                <a:ea typeface="+mj-ea"/>
              </a:rPr>
              <a:t>B.3.2 </a:t>
            </a:r>
            <a:r>
              <a:rPr lang="ja-JP" altLang="en-US" sz="2600" dirty="0">
                <a:latin typeface="+mj-lt"/>
                <a:ea typeface="+mj-ea"/>
              </a:rPr>
              <a:t>診断に関連する検査及び処置の結果」は廃止され、</a:t>
            </a:r>
            <a:r>
              <a:rPr lang="en-US" altLang="ja-JP" sz="2600" dirty="0">
                <a:latin typeface="+mj-lt"/>
                <a:ea typeface="+mj-ea"/>
              </a:rPr>
              <a:t>F.r.3.4</a:t>
            </a:r>
            <a:r>
              <a:rPr lang="ja-JP" altLang="en-US" sz="2600" dirty="0">
                <a:latin typeface="+mj-lt"/>
                <a:ea typeface="+mj-ea"/>
              </a:rPr>
              <a:t>として分割して入力する</a:t>
            </a:r>
          </a:p>
        </p:txBody>
      </p:sp>
      <p:sp>
        <p:nvSpPr>
          <p:cNvPr id="4" name="Line 4"/>
          <p:cNvSpPr>
            <a:spLocks noChangeShapeType="1"/>
          </p:cNvSpPr>
          <p:nvPr/>
        </p:nvSpPr>
        <p:spPr bwMode="auto">
          <a:xfrm>
            <a:off x="179388" y="836613"/>
            <a:ext cx="8713787" cy="0"/>
          </a:xfrm>
          <a:prstGeom prst="line">
            <a:avLst/>
          </a:prstGeom>
          <a:noFill/>
          <a:ln w="28575">
            <a:solidFill>
              <a:schemeClr val="bg2">
                <a:lumMod val="75000"/>
              </a:schemeClr>
            </a:solidFill>
            <a:round/>
            <a:headEnd/>
            <a:tailEnd/>
          </a:ln>
          <a:effec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GB" sz="1800" b="0" i="0" u="none" strike="noStrike" kern="1200" cap="none" spc="0" normalizeH="0" baseline="0" noProof="0">
              <a:ln>
                <a:noFill/>
              </a:ln>
              <a:solidFill>
                <a:prstClr val="black"/>
              </a:solidFill>
              <a:effectLst/>
              <a:uLnTx/>
              <a:uFillTx/>
              <a:latin typeface="Calibri"/>
              <a:ea typeface="ＭＳ Ｐゴシック" charset="-128"/>
              <a:cs typeface="+mn-cs"/>
            </a:endParaRPr>
          </a:p>
        </p:txBody>
      </p:sp>
      <p:sp>
        <p:nvSpPr>
          <p:cNvPr id="6" name="Slide Number Placeholder 5">
            <a:extLst>
              <a:ext uri="{FF2B5EF4-FFF2-40B4-BE49-F238E27FC236}">
                <a16:creationId xmlns:a16="http://schemas.microsoft.com/office/drawing/2014/main" id="{83F92972-51D7-3687-BDB4-D2FF32B33D77}"/>
              </a:ext>
            </a:extLst>
          </p:cNvPr>
          <p:cNvSpPr>
            <a:spLocks noGrp="1"/>
          </p:cNvSpPr>
          <p:nvPr>
            <p:ph type="sldNum" sz="quarter" idx="12"/>
          </p:nvPr>
        </p:nvSpPr>
        <p:spPr/>
        <p:txBody>
          <a:bodyPr/>
          <a:lstStyle/>
          <a:p>
            <a:pPr>
              <a:defRPr/>
            </a:pPr>
            <a:fld id="{41B56E46-C364-443B-A6EC-EF4639A1E9E4}" type="slidenum">
              <a:rPr lang="ja-JP" altLang="en-US" smtClean="0"/>
              <a:pPr>
                <a:defRPr/>
              </a:pPr>
              <a:t>36</a:t>
            </a:fld>
            <a:endParaRPr lang="ja-JP" altLang="en-US"/>
          </a:p>
        </p:txBody>
      </p:sp>
    </p:spTree>
    <p:extLst>
      <p:ext uri="{BB962C8B-B14F-4D97-AF65-F5344CB8AC3E}">
        <p14:creationId xmlns:p14="http://schemas.microsoft.com/office/powerpoint/2010/main" val="1799662771"/>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4638"/>
            <a:ext cx="8229600" cy="542082"/>
          </a:xfrm>
        </p:spPr>
        <p:txBody>
          <a:bodyPr/>
          <a:lstStyle/>
          <a:p>
            <a:pPr algn="l"/>
            <a:r>
              <a:rPr lang="ja-JP" altLang="en-US" sz="3200" dirty="0"/>
              <a:t>報告様式上の表示</a:t>
            </a:r>
            <a:endParaRPr kumimoji="1" lang="ja-JP" altLang="en-US" sz="3200" dirty="0"/>
          </a:p>
        </p:txBody>
      </p:sp>
      <p:grpSp>
        <p:nvGrpSpPr>
          <p:cNvPr id="14" name="グループ化 13"/>
          <p:cNvGrpSpPr/>
          <p:nvPr/>
        </p:nvGrpSpPr>
        <p:grpSpPr>
          <a:xfrm>
            <a:off x="657225" y="1196752"/>
            <a:ext cx="7880115" cy="5544616"/>
            <a:chOff x="657225" y="1196752"/>
            <a:chExt cx="7880115" cy="5544616"/>
          </a:xfrm>
        </p:grpSpPr>
        <p:grpSp>
          <p:nvGrpSpPr>
            <p:cNvPr id="13" name="グループ化 12"/>
            <p:cNvGrpSpPr/>
            <p:nvPr/>
          </p:nvGrpSpPr>
          <p:grpSpPr>
            <a:xfrm>
              <a:off x="657225" y="1196752"/>
              <a:ext cx="7880115" cy="5544616"/>
              <a:chOff x="657225" y="1340768"/>
              <a:chExt cx="5932463" cy="4174207"/>
            </a:xfrm>
          </p:grpSpPr>
          <p:pic>
            <p:nvPicPr>
              <p:cNvPr id="1028" name="Picture 4"/>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a:stretch/>
            </p:blipFill>
            <p:spPr bwMode="auto">
              <a:xfrm>
                <a:off x="657225" y="1343025"/>
                <a:ext cx="5083175" cy="41719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9" name="Picture 5"/>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a:stretch/>
            </p:blipFill>
            <p:spPr bwMode="auto">
              <a:xfrm>
                <a:off x="5740400" y="1340768"/>
                <a:ext cx="849288" cy="41719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sp>
          <p:nvSpPr>
            <p:cNvPr id="8" name="正方形/長方形 7"/>
            <p:cNvSpPr/>
            <p:nvPr/>
          </p:nvSpPr>
          <p:spPr>
            <a:xfrm>
              <a:off x="3275856" y="1355834"/>
              <a:ext cx="2664296" cy="3009270"/>
            </a:xfrm>
            <a:prstGeom prst="rect">
              <a:avLst/>
            </a:prstGeom>
            <a:noFill/>
            <a:ln w="38100">
              <a:solidFill>
                <a:srgbClr val="00B0F0"/>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1" lang="ja-JP" altLang="en-US" sz="18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p:txBody>
        </p:sp>
        <p:sp>
          <p:nvSpPr>
            <p:cNvPr id="10" name="正方形/長方形 9"/>
            <p:cNvSpPr/>
            <p:nvPr/>
          </p:nvSpPr>
          <p:spPr>
            <a:xfrm>
              <a:off x="3419872" y="4581128"/>
              <a:ext cx="864096" cy="2157242"/>
            </a:xfrm>
            <a:prstGeom prst="rect">
              <a:avLst/>
            </a:prstGeom>
            <a:noFill/>
            <a:ln w="38100">
              <a:solidFill>
                <a:srgbClr val="00B050"/>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1" lang="ja-JP" altLang="en-US" sz="18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p:txBody>
        </p:sp>
        <p:sp>
          <p:nvSpPr>
            <p:cNvPr id="15" name="正方形/長方形 14"/>
            <p:cNvSpPr/>
            <p:nvPr/>
          </p:nvSpPr>
          <p:spPr>
            <a:xfrm>
              <a:off x="7596336" y="4581128"/>
              <a:ext cx="941004" cy="2157242"/>
            </a:xfrm>
            <a:prstGeom prst="rect">
              <a:avLst/>
            </a:prstGeom>
            <a:noFill/>
            <a:ln w="38100">
              <a:solidFill>
                <a:srgbClr val="00B050"/>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1" lang="ja-JP" altLang="en-US" sz="18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p:txBody>
        </p:sp>
      </p:grpSp>
      <p:sp>
        <p:nvSpPr>
          <p:cNvPr id="19" name="角丸四角形 18"/>
          <p:cNvSpPr/>
          <p:nvPr/>
        </p:nvSpPr>
        <p:spPr>
          <a:xfrm>
            <a:off x="3297064" y="1738908"/>
            <a:ext cx="576064" cy="216024"/>
          </a:xfrm>
          <a:prstGeom prst="roundRect">
            <a:avLst/>
          </a:prstGeom>
          <a:noFill/>
          <a:ln w="38100">
            <a:solidFill>
              <a:srgbClr val="00B0F0"/>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1" lang="ja-JP" altLang="en-US" sz="18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p:txBody>
      </p:sp>
      <p:sp>
        <p:nvSpPr>
          <p:cNvPr id="24" name="角丸四角形 23"/>
          <p:cNvSpPr/>
          <p:nvPr/>
        </p:nvSpPr>
        <p:spPr>
          <a:xfrm>
            <a:off x="3297064" y="2492896"/>
            <a:ext cx="576064" cy="216024"/>
          </a:xfrm>
          <a:prstGeom prst="roundRect">
            <a:avLst/>
          </a:prstGeom>
          <a:noFill/>
          <a:ln w="38100">
            <a:solidFill>
              <a:srgbClr val="00B0F0"/>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1" lang="ja-JP" altLang="en-US" sz="18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p:txBody>
      </p:sp>
      <p:sp>
        <p:nvSpPr>
          <p:cNvPr id="25" name="角丸四角形 24"/>
          <p:cNvSpPr/>
          <p:nvPr/>
        </p:nvSpPr>
        <p:spPr>
          <a:xfrm>
            <a:off x="3923928" y="2960948"/>
            <a:ext cx="1749772" cy="1188132"/>
          </a:xfrm>
          <a:prstGeom prst="roundRect">
            <a:avLst/>
          </a:prstGeom>
          <a:noFill/>
          <a:ln w="38100">
            <a:solidFill>
              <a:srgbClr val="00B0F0"/>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1" lang="ja-JP" altLang="en-US" sz="18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p:txBody>
      </p:sp>
      <p:sp>
        <p:nvSpPr>
          <p:cNvPr id="20" name="テキスト ボックス 19"/>
          <p:cNvSpPr txBox="1"/>
          <p:nvPr/>
        </p:nvSpPr>
        <p:spPr>
          <a:xfrm>
            <a:off x="3997498" y="1900498"/>
            <a:ext cx="1640474" cy="307777"/>
          </a:xfrm>
          <a:prstGeom prst="rect">
            <a:avLst/>
          </a:prstGeom>
          <a:noFill/>
        </p:spPr>
        <p:txBody>
          <a:bodyPr wrap="squar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1" lang="en-US" altLang="ja-JP" sz="1400" b="1" i="0" u="none" strike="noStrike" kern="1200" cap="none" spc="0" normalizeH="0" baseline="0" noProof="0" dirty="0">
                <a:ln>
                  <a:noFill/>
                </a:ln>
                <a:solidFill>
                  <a:srgbClr val="00B0F0"/>
                </a:solidFill>
                <a:effectLst/>
                <a:uLnTx/>
                <a:uFillTx/>
                <a:latin typeface="Calibri"/>
                <a:ea typeface="ＭＳ Ｐゴシック" charset="-128"/>
                <a:cs typeface="+mn-cs"/>
              </a:rPr>
              <a:t>F.r.3.4 </a:t>
            </a:r>
            <a:r>
              <a:rPr kumimoji="1" lang="ja-JP" altLang="en-US" sz="1400" b="1" i="0" u="none" strike="noStrike" kern="1200" cap="none" spc="0" normalizeH="0" baseline="0" noProof="0" dirty="0">
                <a:ln>
                  <a:noFill/>
                </a:ln>
                <a:solidFill>
                  <a:srgbClr val="00B0F0"/>
                </a:solidFill>
                <a:effectLst/>
                <a:uLnTx/>
                <a:uFillTx/>
                <a:latin typeface="Calibri"/>
                <a:ea typeface="ＭＳ Ｐゴシック" charset="-128"/>
                <a:cs typeface="+mn-cs"/>
              </a:rPr>
              <a:t>テキスト</a:t>
            </a:r>
          </a:p>
        </p:txBody>
      </p:sp>
      <p:sp>
        <p:nvSpPr>
          <p:cNvPr id="27" name="テキスト ボックス 26"/>
          <p:cNvSpPr txBox="1"/>
          <p:nvPr/>
        </p:nvSpPr>
        <p:spPr>
          <a:xfrm>
            <a:off x="4002374" y="2541609"/>
            <a:ext cx="1640474" cy="307777"/>
          </a:xfrm>
          <a:prstGeom prst="rect">
            <a:avLst/>
          </a:prstGeom>
          <a:noFill/>
        </p:spPr>
        <p:txBody>
          <a:bodyPr wrap="squar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1" lang="en-US" altLang="ja-JP" sz="1400" b="1" i="0" u="none" strike="noStrike" kern="1200" cap="none" spc="0" normalizeH="0" baseline="0" noProof="0" dirty="0">
                <a:ln>
                  <a:noFill/>
                </a:ln>
                <a:solidFill>
                  <a:srgbClr val="00B0F0"/>
                </a:solidFill>
                <a:effectLst/>
                <a:uLnTx/>
                <a:uFillTx/>
                <a:latin typeface="Calibri"/>
                <a:ea typeface="ＭＳ Ｐゴシック" charset="-128"/>
                <a:cs typeface="+mn-cs"/>
              </a:rPr>
              <a:t>F.r.3.1 </a:t>
            </a:r>
            <a:r>
              <a:rPr kumimoji="1" lang="ja-JP" altLang="en-US" sz="1400" b="1" i="0" u="none" strike="noStrike" kern="1200" cap="none" spc="0" normalizeH="0" baseline="0" noProof="0" dirty="0">
                <a:ln>
                  <a:noFill/>
                </a:ln>
                <a:solidFill>
                  <a:srgbClr val="00B0F0"/>
                </a:solidFill>
                <a:effectLst/>
                <a:uLnTx/>
                <a:uFillTx/>
                <a:latin typeface="Calibri"/>
                <a:ea typeface="ＭＳ Ｐゴシック" charset="-128"/>
                <a:cs typeface="+mn-cs"/>
              </a:rPr>
              <a:t>コード</a:t>
            </a:r>
          </a:p>
        </p:txBody>
      </p:sp>
      <p:sp>
        <p:nvSpPr>
          <p:cNvPr id="28" name="テキスト ボックス 27"/>
          <p:cNvSpPr txBox="1"/>
          <p:nvPr/>
        </p:nvSpPr>
        <p:spPr>
          <a:xfrm>
            <a:off x="4050614" y="3389659"/>
            <a:ext cx="1640474" cy="307777"/>
          </a:xfrm>
          <a:prstGeom prst="rect">
            <a:avLst/>
          </a:prstGeom>
          <a:noFill/>
        </p:spPr>
        <p:txBody>
          <a:bodyPr wrap="squar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1" lang="en-US" altLang="ja-JP" sz="1400" b="1" i="0" u="none" strike="noStrike" kern="1200" cap="none" spc="0" normalizeH="0" baseline="0" noProof="0" dirty="0">
                <a:ln>
                  <a:noFill/>
                </a:ln>
                <a:solidFill>
                  <a:srgbClr val="00B0F0"/>
                </a:solidFill>
                <a:effectLst/>
                <a:uLnTx/>
                <a:uFillTx/>
                <a:latin typeface="Calibri"/>
                <a:ea typeface="ＭＳ Ｐゴシック" charset="-128"/>
                <a:cs typeface="+mn-cs"/>
              </a:rPr>
              <a:t>F.r.3.2 </a:t>
            </a:r>
            <a:r>
              <a:rPr kumimoji="1" lang="ja-JP" altLang="en-US" sz="1400" b="1" i="0" u="none" strike="noStrike" kern="1200" cap="none" spc="0" normalizeH="0" baseline="0" noProof="0" dirty="0">
                <a:ln>
                  <a:noFill/>
                </a:ln>
                <a:solidFill>
                  <a:srgbClr val="00B0F0"/>
                </a:solidFill>
                <a:effectLst/>
                <a:uLnTx/>
                <a:uFillTx/>
                <a:latin typeface="Calibri"/>
                <a:ea typeface="ＭＳ Ｐゴシック" charset="-128"/>
                <a:cs typeface="+mn-cs"/>
              </a:rPr>
              <a:t>値</a:t>
            </a:r>
            <a:r>
              <a:rPr kumimoji="1" lang="en-US" altLang="ja-JP" sz="1400" b="1" i="0" u="none" strike="noStrike" kern="1200" cap="none" spc="0" normalizeH="0" baseline="0" noProof="0" dirty="0">
                <a:ln>
                  <a:noFill/>
                </a:ln>
                <a:solidFill>
                  <a:srgbClr val="00B0F0"/>
                </a:solidFill>
                <a:effectLst/>
                <a:uLnTx/>
                <a:uFillTx/>
                <a:latin typeface="Calibri"/>
                <a:ea typeface="ＭＳ Ｐゴシック" charset="-128"/>
                <a:cs typeface="+mn-cs"/>
              </a:rPr>
              <a:t>/</a:t>
            </a:r>
            <a:r>
              <a:rPr kumimoji="1" lang="ja-JP" altLang="en-US" sz="1400" b="1" i="0" u="none" strike="noStrike" kern="1200" cap="none" spc="0" normalizeH="0" baseline="0" noProof="0" dirty="0">
                <a:ln>
                  <a:noFill/>
                </a:ln>
                <a:solidFill>
                  <a:srgbClr val="00B0F0"/>
                </a:solidFill>
                <a:effectLst/>
                <a:uLnTx/>
                <a:uFillTx/>
                <a:latin typeface="Calibri"/>
                <a:ea typeface="ＭＳ Ｐゴシック" charset="-128"/>
                <a:cs typeface="+mn-cs"/>
              </a:rPr>
              <a:t>限定子</a:t>
            </a:r>
          </a:p>
        </p:txBody>
      </p:sp>
      <p:sp>
        <p:nvSpPr>
          <p:cNvPr id="29" name="テキスト ボックス 28"/>
          <p:cNvSpPr txBox="1"/>
          <p:nvPr/>
        </p:nvSpPr>
        <p:spPr>
          <a:xfrm>
            <a:off x="3363574" y="5085184"/>
            <a:ext cx="1640474" cy="307777"/>
          </a:xfrm>
          <a:prstGeom prst="rect">
            <a:avLst/>
          </a:prstGeom>
          <a:noFill/>
        </p:spPr>
        <p:txBody>
          <a:bodyPr wrap="squar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1" lang="en-US" altLang="ja-JP" sz="1400" b="1" i="0" u="none" strike="noStrike" kern="1200" cap="none" spc="0" normalizeH="0" baseline="0" noProof="0" dirty="0">
                <a:ln>
                  <a:noFill/>
                </a:ln>
                <a:solidFill>
                  <a:srgbClr val="00B050"/>
                </a:solidFill>
                <a:effectLst/>
                <a:uLnTx/>
                <a:uFillTx/>
                <a:latin typeface="Calibri"/>
                <a:ea typeface="ＭＳ Ｐゴシック" charset="-128"/>
                <a:cs typeface="+mn-cs"/>
              </a:rPr>
              <a:t>F.r.6 </a:t>
            </a:r>
            <a:r>
              <a:rPr kumimoji="1" lang="ja-JP" altLang="en-US" sz="1400" b="1" i="0" u="none" strike="noStrike" kern="1200" cap="none" spc="0" normalizeH="0" baseline="0" noProof="0" dirty="0">
                <a:ln>
                  <a:noFill/>
                </a:ln>
                <a:solidFill>
                  <a:srgbClr val="00B050"/>
                </a:solidFill>
                <a:effectLst/>
                <a:uLnTx/>
                <a:uFillTx/>
                <a:latin typeface="Calibri"/>
                <a:ea typeface="ＭＳ Ｐゴシック" charset="-128"/>
                <a:cs typeface="+mn-cs"/>
              </a:rPr>
              <a:t>備考</a:t>
            </a:r>
          </a:p>
        </p:txBody>
      </p:sp>
      <p:sp>
        <p:nvSpPr>
          <p:cNvPr id="30" name="テキスト ボックス 29"/>
          <p:cNvSpPr txBox="1"/>
          <p:nvPr/>
        </p:nvSpPr>
        <p:spPr>
          <a:xfrm>
            <a:off x="7596336" y="5445224"/>
            <a:ext cx="1247385" cy="738664"/>
          </a:xfrm>
          <a:prstGeom prst="rect">
            <a:avLst/>
          </a:prstGeom>
          <a:noFill/>
        </p:spPr>
        <p:txBody>
          <a:bodyPr wrap="squar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1" lang="en-US" altLang="ja-JP" sz="1400" b="1" i="0" u="none" strike="noStrike" kern="1200" cap="none" spc="0" normalizeH="0" baseline="0" noProof="0" dirty="0">
                <a:ln>
                  <a:noFill/>
                </a:ln>
                <a:solidFill>
                  <a:srgbClr val="00B050"/>
                </a:solidFill>
                <a:effectLst/>
                <a:uLnTx/>
                <a:uFillTx/>
                <a:latin typeface="Calibri"/>
                <a:ea typeface="ＭＳ Ｐゴシック" charset="-128"/>
                <a:cs typeface="+mn-cs"/>
              </a:rPr>
              <a:t>F.r.7</a:t>
            </a:r>
          </a:p>
          <a:p>
            <a:pPr marL="0" marR="0" lvl="0" indent="0" algn="l" defTabSz="914400" rtl="0" eaLnBrk="1" fontAlgn="base" latinLnBrk="0" hangingPunct="1">
              <a:lnSpc>
                <a:spcPct val="100000"/>
              </a:lnSpc>
              <a:spcBef>
                <a:spcPct val="0"/>
              </a:spcBef>
              <a:spcAft>
                <a:spcPct val="0"/>
              </a:spcAft>
              <a:buClrTx/>
              <a:buSzTx/>
              <a:buFontTx/>
              <a:buNone/>
              <a:tabLst/>
              <a:defRPr/>
            </a:pPr>
            <a:r>
              <a:rPr kumimoji="1" lang="ja-JP" altLang="en-US" sz="1400" b="1" i="0" u="none" strike="noStrike" kern="1200" cap="none" spc="0" normalizeH="0" baseline="0" noProof="0" dirty="0">
                <a:ln>
                  <a:noFill/>
                </a:ln>
                <a:solidFill>
                  <a:srgbClr val="00B050"/>
                </a:solidFill>
                <a:effectLst/>
                <a:uLnTx/>
                <a:uFillTx/>
                <a:latin typeface="Calibri"/>
                <a:ea typeface="ＭＳ Ｐゴシック" charset="-128"/>
                <a:cs typeface="+mn-cs"/>
              </a:rPr>
              <a:t>その他の</a:t>
            </a:r>
            <a:endParaRPr kumimoji="1" lang="en-US" altLang="ja-JP" sz="1400" b="1" i="0" u="none" strike="noStrike" kern="1200" cap="none" spc="0" normalizeH="0" baseline="0" noProof="0" dirty="0">
              <a:ln>
                <a:noFill/>
              </a:ln>
              <a:solidFill>
                <a:srgbClr val="00B050"/>
              </a:solidFill>
              <a:effectLst/>
              <a:uLnTx/>
              <a:uFillTx/>
              <a:latin typeface="Calibri"/>
              <a:ea typeface="ＭＳ Ｐゴシック" charset="-128"/>
              <a:cs typeface="+mn-cs"/>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1" lang="ja-JP" altLang="en-US" sz="1400" b="1" i="0" u="none" strike="noStrike" kern="1200" cap="none" spc="0" normalizeH="0" baseline="0" noProof="0" dirty="0">
                <a:ln>
                  <a:noFill/>
                </a:ln>
                <a:solidFill>
                  <a:srgbClr val="00B050"/>
                </a:solidFill>
                <a:effectLst/>
                <a:uLnTx/>
                <a:uFillTx/>
                <a:latin typeface="Calibri"/>
                <a:ea typeface="ＭＳ Ｐゴシック" charset="-128"/>
                <a:cs typeface="+mn-cs"/>
              </a:rPr>
              <a:t>情報</a:t>
            </a:r>
          </a:p>
        </p:txBody>
      </p:sp>
      <p:sp>
        <p:nvSpPr>
          <p:cNvPr id="31" name="角丸四角形 30"/>
          <p:cNvSpPr/>
          <p:nvPr/>
        </p:nvSpPr>
        <p:spPr>
          <a:xfrm>
            <a:off x="4067944" y="1133480"/>
            <a:ext cx="1008112" cy="252028"/>
          </a:xfrm>
          <a:prstGeom prst="roundRect">
            <a:avLst/>
          </a:prstGeom>
          <a:solidFill>
            <a:srgbClr val="00B0F0"/>
          </a:solidFill>
          <a:ln w="38100">
            <a:no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1" lang="ja-JP" altLang="en-US" sz="1400" b="1" i="0" u="none" strike="noStrike" kern="1200" cap="none" spc="0" normalizeH="0" baseline="0" noProof="0" dirty="0">
                <a:ln>
                  <a:noFill/>
                </a:ln>
                <a:solidFill>
                  <a:prstClr val="white"/>
                </a:solidFill>
                <a:effectLst/>
                <a:uLnTx/>
                <a:uFillTx/>
                <a:latin typeface="Calibri"/>
                <a:ea typeface="ＭＳ Ｐゴシック" panose="020B0600070205080204" pitchFamily="50" charset="-128"/>
                <a:cs typeface="+mn-cs"/>
              </a:rPr>
              <a:t>検査結果</a:t>
            </a:r>
          </a:p>
        </p:txBody>
      </p:sp>
      <p:sp>
        <p:nvSpPr>
          <p:cNvPr id="21" name="Line 4"/>
          <p:cNvSpPr>
            <a:spLocks noChangeShapeType="1"/>
          </p:cNvSpPr>
          <p:nvPr/>
        </p:nvSpPr>
        <p:spPr bwMode="auto">
          <a:xfrm>
            <a:off x="179388" y="836613"/>
            <a:ext cx="8713787" cy="0"/>
          </a:xfrm>
          <a:prstGeom prst="line">
            <a:avLst/>
          </a:prstGeom>
          <a:noFill/>
          <a:ln w="28575">
            <a:solidFill>
              <a:schemeClr val="bg2">
                <a:lumMod val="75000"/>
              </a:schemeClr>
            </a:solidFill>
            <a:round/>
            <a:headEnd/>
            <a:tailEnd/>
          </a:ln>
          <a:effec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GB" sz="1800" b="0" i="0" u="none" strike="noStrike" kern="1200" cap="none" spc="0" normalizeH="0" baseline="0" noProof="0">
              <a:ln>
                <a:noFill/>
              </a:ln>
              <a:solidFill>
                <a:prstClr val="black"/>
              </a:solidFill>
              <a:effectLst/>
              <a:uLnTx/>
              <a:uFillTx/>
              <a:latin typeface="Calibri"/>
              <a:ea typeface="ＭＳ Ｐゴシック" charset="-128"/>
              <a:cs typeface="+mn-cs"/>
            </a:endParaRPr>
          </a:p>
        </p:txBody>
      </p:sp>
      <p:sp>
        <p:nvSpPr>
          <p:cNvPr id="4" name="Slide Number Placeholder 3">
            <a:extLst>
              <a:ext uri="{FF2B5EF4-FFF2-40B4-BE49-F238E27FC236}">
                <a16:creationId xmlns:a16="http://schemas.microsoft.com/office/drawing/2014/main" id="{067EFC2B-CE05-A64F-D0FE-7D89906BC0F9}"/>
              </a:ext>
            </a:extLst>
          </p:cNvPr>
          <p:cNvSpPr>
            <a:spLocks noGrp="1"/>
          </p:cNvSpPr>
          <p:nvPr>
            <p:ph type="sldNum" sz="quarter" idx="12"/>
          </p:nvPr>
        </p:nvSpPr>
        <p:spPr/>
        <p:txBody>
          <a:bodyPr/>
          <a:lstStyle/>
          <a:p>
            <a:pPr>
              <a:defRPr/>
            </a:pPr>
            <a:fld id="{41B56E46-C364-443B-A6EC-EF4639A1E9E4}" type="slidenum">
              <a:rPr lang="ja-JP" altLang="en-US" smtClean="0"/>
              <a:pPr>
                <a:defRPr/>
              </a:pPr>
              <a:t>37</a:t>
            </a:fld>
            <a:endParaRPr lang="ja-JP" altLang="en-US"/>
          </a:p>
        </p:txBody>
      </p:sp>
    </p:spTree>
    <p:extLst>
      <p:ext uri="{BB962C8B-B14F-4D97-AF65-F5344CB8AC3E}">
        <p14:creationId xmlns:p14="http://schemas.microsoft.com/office/powerpoint/2010/main" val="411351263"/>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4638"/>
            <a:ext cx="8229600" cy="561975"/>
          </a:xfrm>
        </p:spPr>
        <p:txBody>
          <a:bodyPr/>
          <a:lstStyle/>
          <a:p>
            <a:pPr algn="l"/>
            <a:r>
              <a:rPr lang="en-US" altLang="ja-JP" sz="3200" dirty="0"/>
              <a:t>G</a:t>
            </a:r>
            <a:r>
              <a:rPr lang="ja-JP" altLang="en-US" sz="3200" dirty="0"/>
              <a:t>項目</a:t>
            </a:r>
            <a:endParaRPr kumimoji="1" lang="ja-JP" altLang="en-US" sz="3200" dirty="0"/>
          </a:p>
        </p:txBody>
      </p:sp>
      <p:pic>
        <p:nvPicPr>
          <p:cNvPr id="6" name="図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552000" y="5097600"/>
            <a:ext cx="1508125" cy="1508125"/>
          </a:xfrm>
          <a:prstGeom prst="rect">
            <a:avLst/>
          </a:prstGeom>
        </p:spPr>
      </p:pic>
      <p:sp>
        <p:nvSpPr>
          <p:cNvPr id="7" name="Line 4"/>
          <p:cNvSpPr>
            <a:spLocks noChangeShapeType="1"/>
          </p:cNvSpPr>
          <p:nvPr/>
        </p:nvSpPr>
        <p:spPr bwMode="auto">
          <a:xfrm>
            <a:off x="179388" y="836613"/>
            <a:ext cx="8713787" cy="0"/>
          </a:xfrm>
          <a:prstGeom prst="line">
            <a:avLst/>
          </a:prstGeom>
          <a:noFill/>
          <a:ln w="28575">
            <a:solidFill>
              <a:schemeClr val="bg2">
                <a:lumMod val="75000"/>
              </a:schemeClr>
            </a:solidFill>
            <a:round/>
            <a:headEnd/>
            <a:tailEnd/>
          </a:ln>
          <a:effec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GB" sz="1800" b="0" i="0" u="none" strike="noStrike" kern="1200" cap="none" spc="0" normalizeH="0" baseline="0" noProof="0">
              <a:ln>
                <a:noFill/>
              </a:ln>
              <a:solidFill>
                <a:prstClr val="black"/>
              </a:solidFill>
              <a:effectLst/>
              <a:uLnTx/>
              <a:uFillTx/>
              <a:latin typeface="Calibri"/>
              <a:ea typeface="ＭＳ Ｐゴシック" charset="-128"/>
              <a:cs typeface="+mn-cs"/>
            </a:endParaRPr>
          </a:p>
        </p:txBody>
      </p:sp>
      <p:sp>
        <p:nvSpPr>
          <p:cNvPr id="8" name="コンテンツ プレースホルダー 2">
            <a:extLst>
              <a:ext uri="{FF2B5EF4-FFF2-40B4-BE49-F238E27FC236}">
                <a16:creationId xmlns:a16="http://schemas.microsoft.com/office/drawing/2014/main" id="{369B7D19-E793-4C7E-BDA7-E94743BE4995}"/>
              </a:ext>
            </a:extLst>
          </p:cNvPr>
          <p:cNvSpPr>
            <a:spLocks noGrp="1"/>
          </p:cNvSpPr>
          <p:nvPr>
            <p:ph idx="1"/>
          </p:nvPr>
        </p:nvSpPr>
        <p:spPr>
          <a:xfrm>
            <a:off x="421481" y="1187911"/>
            <a:ext cx="8229600" cy="4852988"/>
          </a:xfrm>
        </p:spPr>
        <p:txBody>
          <a:bodyPr/>
          <a:lstStyle/>
          <a:p>
            <a:pPr marL="355600" indent="-355600">
              <a:lnSpc>
                <a:spcPct val="110000"/>
              </a:lnSpc>
              <a:spcBef>
                <a:spcPts val="600"/>
              </a:spcBef>
              <a:buFont typeface="Wingdings" panose="05000000000000000000" pitchFamily="2" charset="2"/>
              <a:buChar char="Ø"/>
            </a:pPr>
            <a:r>
              <a:rPr lang="en-US" altLang="ja-JP" sz="2800" dirty="0"/>
              <a:t>G</a:t>
            </a:r>
            <a:r>
              <a:rPr lang="ja-JP" altLang="en-US" sz="2800" dirty="0"/>
              <a:t>項目とは</a:t>
            </a:r>
            <a:r>
              <a:rPr lang="en-US" altLang="ja-JP" sz="2800" dirty="0"/>
              <a:t>?</a:t>
            </a:r>
          </a:p>
          <a:p>
            <a:pPr marL="685800" lvl="1" indent="-228600">
              <a:lnSpc>
                <a:spcPct val="110000"/>
              </a:lnSpc>
              <a:spcBef>
                <a:spcPts val="600"/>
              </a:spcBef>
              <a:buFont typeface="Arial" panose="020B0604020202020204" pitchFamily="34" charset="0"/>
              <a:buChar char="•"/>
            </a:pPr>
            <a:r>
              <a:rPr lang="ja-JP" altLang="en-US" sz="2000" dirty="0"/>
              <a:t>薬剤に関する情報</a:t>
            </a:r>
            <a:endParaRPr lang="en-US" altLang="ja-JP" sz="2000" dirty="0"/>
          </a:p>
          <a:p>
            <a:pPr marL="355600" indent="-355600">
              <a:lnSpc>
                <a:spcPct val="110000"/>
              </a:lnSpc>
              <a:spcBef>
                <a:spcPts val="600"/>
              </a:spcBef>
              <a:buFont typeface="Wingdings" panose="05000000000000000000" pitchFamily="2" charset="2"/>
              <a:buChar char="Ø"/>
            </a:pPr>
            <a:r>
              <a:rPr lang="en-US" altLang="ja-JP" sz="2800" dirty="0"/>
              <a:t>G</a:t>
            </a:r>
            <a:r>
              <a:rPr lang="ja-JP" altLang="en-US" sz="2800" dirty="0"/>
              <a:t>項目（</a:t>
            </a:r>
            <a:r>
              <a:rPr lang="en-US" altLang="ja-JP" sz="2800" dirty="0"/>
              <a:t>G.k.1</a:t>
            </a:r>
            <a:r>
              <a:rPr lang="ja-JP" altLang="en-US" sz="2800" dirty="0"/>
              <a:t>～</a:t>
            </a:r>
            <a:r>
              <a:rPr lang="en-US" altLang="ja-JP" sz="2800" dirty="0"/>
              <a:t>10</a:t>
            </a:r>
            <a:r>
              <a:rPr lang="ja-JP" altLang="en-US" sz="2800" dirty="0"/>
              <a:t>）の例</a:t>
            </a:r>
            <a:endParaRPr lang="en-US" altLang="ja-JP" sz="2800" dirty="0"/>
          </a:p>
          <a:p>
            <a:pPr marL="685800" lvl="1" indent="-228600">
              <a:lnSpc>
                <a:spcPct val="110000"/>
              </a:lnSpc>
              <a:spcBef>
                <a:spcPts val="600"/>
              </a:spcBef>
              <a:buFont typeface="Arial" panose="020B0604020202020204" pitchFamily="34" charset="0"/>
              <a:buChar char="•"/>
            </a:pPr>
            <a:r>
              <a:rPr lang="en-US" altLang="ja-JP" sz="2000" dirty="0"/>
              <a:t>G.k.2.1</a:t>
            </a:r>
            <a:r>
              <a:rPr lang="ja-JP" altLang="en-US" sz="2000" dirty="0"/>
              <a:t>　医薬品の固有識別子／製剤の固有識別子</a:t>
            </a:r>
          </a:p>
          <a:p>
            <a:pPr marL="685800" lvl="1" indent="-228600">
              <a:lnSpc>
                <a:spcPct val="110000"/>
              </a:lnSpc>
              <a:spcBef>
                <a:spcPts val="600"/>
              </a:spcBef>
              <a:buFont typeface="Arial" panose="020B0604020202020204" pitchFamily="34" charset="0"/>
              <a:buChar char="•"/>
            </a:pPr>
            <a:r>
              <a:rPr lang="en-US" altLang="ja-JP" sz="2000" dirty="0"/>
              <a:t>G.k.2.2</a:t>
            </a:r>
            <a:r>
              <a:rPr lang="ja-JP" altLang="en-US" sz="2000" dirty="0"/>
              <a:t>　第一次情報源により報告された医薬品名</a:t>
            </a:r>
            <a:endParaRPr lang="en-US" altLang="ja-JP" sz="2000" dirty="0"/>
          </a:p>
          <a:p>
            <a:pPr marL="685800" lvl="1" indent="-228600">
              <a:lnSpc>
                <a:spcPct val="110000"/>
              </a:lnSpc>
              <a:spcBef>
                <a:spcPts val="600"/>
              </a:spcBef>
              <a:buFont typeface="Arial" panose="020B0604020202020204" pitchFamily="34" charset="0"/>
              <a:buChar char="•"/>
            </a:pPr>
            <a:r>
              <a:rPr lang="en-US" altLang="ja-JP" sz="2000" dirty="0"/>
              <a:t>G.k.2.5</a:t>
            </a:r>
            <a:r>
              <a:rPr lang="ja-JP" altLang="en-US" sz="2000" dirty="0"/>
              <a:t>　治療薬の盲検状況</a:t>
            </a:r>
            <a:endParaRPr lang="en-US" altLang="ja-JP" sz="2000" dirty="0"/>
          </a:p>
          <a:p>
            <a:pPr marL="685800" lvl="1" indent="-228600">
              <a:lnSpc>
                <a:spcPct val="110000"/>
              </a:lnSpc>
              <a:spcBef>
                <a:spcPts val="600"/>
              </a:spcBef>
              <a:buFont typeface="Arial" panose="020B0604020202020204" pitchFamily="34" charset="0"/>
              <a:buChar char="•"/>
            </a:pPr>
            <a:r>
              <a:rPr lang="en-US" altLang="ja-JP" sz="2000" dirty="0"/>
              <a:t>G.k.8</a:t>
            </a:r>
            <a:r>
              <a:rPr lang="ja-JP" altLang="en-US" sz="2000" dirty="0"/>
              <a:t>　　医薬品に対してとられた処置</a:t>
            </a:r>
            <a:endParaRPr lang="en-US" altLang="ja-JP" sz="2000" dirty="0"/>
          </a:p>
          <a:p>
            <a:pPr marL="685800" lvl="1" indent="-228600">
              <a:lnSpc>
                <a:spcPct val="110000"/>
              </a:lnSpc>
              <a:spcBef>
                <a:spcPts val="600"/>
              </a:spcBef>
              <a:buFont typeface="Arial" panose="020B0604020202020204" pitchFamily="34" charset="0"/>
              <a:buChar char="•"/>
            </a:pPr>
            <a:r>
              <a:rPr lang="en-US" altLang="ja-JP" sz="2000" dirty="0"/>
              <a:t>G.k.9</a:t>
            </a:r>
            <a:r>
              <a:rPr lang="ja-JP" altLang="en-US" sz="2000" dirty="0"/>
              <a:t>　　医薬品と副作用／有害事象マトリクス</a:t>
            </a:r>
          </a:p>
          <a:p>
            <a:pPr lvl="2">
              <a:lnSpc>
                <a:spcPct val="110000"/>
              </a:lnSpc>
              <a:spcBef>
                <a:spcPts val="600"/>
              </a:spcBef>
            </a:pPr>
            <a:r>
              <a:rPr lang="en-US" altLang="ja-JP" sz="2000" dirty="0"/>
              <a:t>G.k.9.i.2</a:t>
            </a:r>
            <a:r>
              <a:rPr lang="ja-JP" altLang="en-US" sz="2000" dirty="0"/>
              <a:t>　因果関係</a:t>
            </a:r>
            <a:endParaRPr lang="en-US" altLang="ja-JP" sz="2000" dirty="0"/>
          </a:p>
          <a:p>
            <a:pPr lvl="2">
              <a:lnSpc>
                <a:spcPct val="110000"/>
              </a:lnSpc>
              <a:spcBef>
                <a:spcPts val="600"/>
              </a:spcBef>
            </a:pPr>
            <a:r>
              <a:rPr lang="en-US" altLang="ja-JP" sz="2000" dirty="0"/>
              <a:t>G.k.9.i.3</a:t>
            </a:r>
            <a:r>
              <a:rPr lang="ja-JP" altLang="en-US" sz="2000" dirty="0"/>
              <a:t>　発現までの時間</a:t>
            </a:r>
            <a:endParaRPr lang="en-US" altLang="ja-JP" sz="2000" dirty="0"/>
          </a:p>
          <a:p>
            <a:pPr lvl="2">
              <a:lnSpc>
                <a:spcPct val="110000"/>
              </a:lnSpc>
              <a:spcBef>
                <a:spcPts val="600"/>
              </a:spcBef>
            </a:pPr>
            <a:r>
              <a:rPr lang="en-US" altLang="ja-JP" sz="2000" dirty="0"/>
              <a:t>G.k.9.i.4</a:t>
            </a:r>
            <a:r>
              <a:rPr lang="ja-JP" altLang="en-US" sz="2000" dirty="0"/>
              <a:t>　再投与再発</a:t>
            </a:r>
            <a:endParaRPr lang="en-US" altLang="ja-JP" sz="2000" dirty="0"/>
          </a:p>
        </p:txBody>
      </p:sp>
      <p:sp>
        <p:nvSpPr>
          <p:cNvPr id="4" name="Slide Number Placeholder 3">
            <a:extLst>
              <a:ext uri="{FF2B5EF4-FFF2-40B4-BE49-F238E27FC236}">
                <a16:creationId xmlns:a16="http://schemas.microsoft.com/office/drawing/2014/main" id="{98763DC9-CE7E-1BC9-2329-BAA4B9532CA4}"/>
              </a:ext>
            </a:extLst>
          </p:cNvPr>
          <p:cNvSpPr>
            <a:spLocks noGrp="1"/>
          </p:cNvSpPr>
          <p:nvPr>
            <p:ph type="sldNum" sz="quarter" idx="12"/>
          </p:nvPr>
        </p:nvSpPr>
        <p:spPr/>
        <p:txBody>
          <a:bodyPr/>
          <a:lstStyle/>
          <a:p>
            <a:pPr>
              <a:defRPr/>
            </a:pPr>
            <a:fld id="{41B56E46-C364-443B-A6EC-EF4639A1E9E4}" type="slidenum">
              <a:rPr lang="ja-JP" altLang="en-US" smtClean="0"/>
              <a:pPr>
                <a:defRPr/>
              </a:pPr>
              <a:t>38</a:t>
            </a:fld>
            <a:endParaRPr lang="ja-JP" altLang="en-US"/>
          </a:p>
        </p:txBody>
      </p:sp>
    </p:spTree>
    <p:extLst>
      <p:ext uri="{BB962C8B-B14F-4D97-AF65-F5344CB8AC3E}">
        <p14:creationId xmlns:p14="http://schemas.microsoft.com/office/powerpoint/2010/main" val="2270327657"/>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表 4">
            <a:extLst>
              <a:ext uri="{FF2B5EF4-FFF2-40B4-BE49-F238E27FC236}">
                <a16:creationId xmlns:a16="http://schemas.microsoft.com/office/drawing/2014/main" id="{2F0B7B33-5096-40AB-8680-20D1165120B6}"/>
              </a:ext>
            </a:extLst>
          </p:cNvPr>
          <p:cNvGraphicFramePr>
            <a:graphicFrameLocks noGrp="1"/>
          </p:cNvGraphicFramePr>
          <p:nvPr/>
        </p:nvGraphicFramePr>
        <p:xfrm>
          <a:off x="4067944" y="1403552"/>
          <a:ext cx="4968553" cy="4701078"/>
        </p:xfrm>
        <a:graphic>
          <a:graphicData uri="http://schemas.openxmlformats.org/drawingml/2006/table">
            <a:tbl>
              <a:tblPr>
                <a:tableStyleId>{5C22544A-7EE6-4342-B048-85BDC9FD1C3A}</a:tableStyleId>
              </a:tblPr>
              <a:tblGrid>
                <a:gridCol w="430780">
                  <a:extLst>
                    <a:ext uri="{9D8B030D-6E8A-4147-A177-3AD203B41FA5}">
                      <a16:colId xmlns:a16="http://schemas.microsoft.com/office/drawing/2014/main" val="2371157355"/>
                    </a:ext>
                  </a:extLst>
                </a:gridCol>
                <a:gridCol w="287187">
                  <a:extLst>
                    <a:ext uri="{9D8B030D-6E8A-4147-A177-3AD203B41FA5}">
                      <a16:colId xmlns:a16="http://schemas.microsoft.com/office/drawing/2014/main" val="1983551947"/>
                    </a:ext>
                  </a:extLst>
                </a:gridCol>
                <a:gridCol w="215391">
                  <a:extLst>
                    <a:ext uri="{9D8B030D-6E8A-4147-A177-3AD203B41FA5}">
                      <a16:colId xmlns:a16="http://schemas.microsoft.com/office/drawing/2014/main" val="2569220440"/>
                    </a:ext>
                  </a:extLst>
                </a:gridCol>
                <a:gridCol w="4035195">
                  <a:extLst>
                    <a:ext uri="{9D8B030D-6E8A-4147-A177-3AD203B41FA5}">
                      <a16:colId xmlns:a16="http://schemas.microsoft.com/office/drawing/2014/main" val="3475636594"/>
                    </a:ext>
                  </a:extLst>
                </a:gridCol>
              </a:tblGrid>
              <a:tr h="203026">
                <a:tc gridSpan="4">
                  <a:txBody>
                    <a:bodyPr/>
                    <a:lstStyle/>
                    <a:p>
                      <a:pPr algn="l" rtl="0" fontAlgn="ctr"/>
                      <a:r>
                        <a:rPr lang="ja-JP" altLang="en-US" sz="1400" u="none" strike="noStrike" dirty="0">
                          <a:effectLst/>
                        </a:rPr>
                        <a:t>薬剤</a:t>
                      </a:r>
                      <a:r>
                        <a:rPr lang="en-US" sz="1400" u="none" strike="noStrike" dirty="0">
                          <a:effectLst/>
                        </a:rPr>
                        <a:t>A</a:t>
                      </a:r>
                      <a:endParaRPr lang="en-US" sz="1400" b="0" i="0" u="none" strike="noStrike" dirty="0">
                        <a:solidFill>
                          <a:srgbClr val="000000"/>
                        </a:solidFill>
                        <a:effectLst/>
                        <a:latin typeface="Arial" panose="020B0604020202020204" pitchFamily="34" charset="0"/>
                        <a:ea typeface="游ゴシック" panose="020B0400000000000000" pitchFamily="50" charset="-128"/>
                      </a:endParaRPr>
                    </a:p>
                  </a:txBody>
                  <a:tcPr marL="5525" marR="5525" marT="5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extLst>
                  <a:ext uri="{0D108BD9-81ED-4DB2-BD59-A6C34878D82A}">
                    <a16:rowId xmlns:a16="http://schemas.microsoft.com/office/drawing/2014/main" val="966645823"/>
                  </a:ext>
                </a:extLst>
              </a:tr>
              <a:tr h="204407">
                <a:tc>
                  <a:txBody>
                    <a:bodyPr/>
                    <a:lstStyle/>
                    <a:p>
                      <a:pPr algn="l" fontAlgn="ctr"/>
                      <a:r>
                        <a:rPr lang="ja-JP" altLang="en-US" sz="1300" u="none" strike="noStrike" dirty="0">
                          <a:effectLst/>
                        </a:rPr>
                        <a:t>　</a:t>
                      </a:r>
                      <a:endParaRPr lang="ja-JP" altLang="en-US" sz="1300" b="0" i="0" u="none" strike="noStrike" dirty="0">
                        <a:solidFill>
                          <a:srgbClr val="000000"/>
                        </a:solidFill>
                        <a:effectLst/>
                        <a:latin typeface="Arial" panose="020B0604020202020204" pitchFamily="34" charset="0"/>
                        <a:ea typeface="游ゴシック" panose="020B0400000000000000" pitchFamily="50" charset="-128"/>
                      </a:endParaRPr>
                    </a:p>
                  </a:txBody>
                  <a:tcPr marL="5525" marR="5525" marT="5525" marB="0" anchor="ct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noFill/>
                  </a:tcPr>
                </a:tc>
                <a:tc gridSpan="3">
                  <a:txBody>
                    <a:bodyPr/>
                    <a:lstStyle/>
                    <a:p>
                      <a:pPr algn="l" rtl="0" fontAlgn="ctr"/>
                      <a:r>
                        <a:rPr lang="ja-JP" altLang="en-US" sz="1400" u="none" strike="noStrike" dirty="0">
                          <a:effectLst/>
                        </a:rPr>
                        <a:t>医薬品の情報（製品名、剤型、一般名等）</a:t>
                      </a:r>
                      <a:endParaRPr lang="ja-JP" altLang="en-US" sz="1400" b="0" i="0" u="none" strike="noStrike" dirty="0">
                        <a:solidFill>
                          <a:srgbClr val="000000"/>
                        </a:solidFill>
                        <a:effectLst/>
                        <a:latin typeface="Arial" panose="020B0604020202020204" pitchFamily="34" charset="0"/>
                        <a:ea typeface="游ゴシック" panose="020B0400000000000000" pitchFamily="50" charset="-128"/>
                      </a:endParaRPr>
                    </a:p>
                  </a:txBody>
                  <a:tcPr marL="5525" marR="5525" marT="5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endParaRPr kumimoji="1" lang="ja-JP" altLang="en-US"/>
                    </a:p>
                  </a:txBody>
                  <a:tcPr/>
                </a:tc>
                <a:tc hMerge="1">
                  <a:txBody>
                    <a:bodyPr/>
                    <a:lstStyle/>
                    <a:p>
                      <a:endParaRPr kumimoji="1" lang="ja-JP" altLang="en-US"/>
                    </a:p>
                  </a:txBody>
                  <a:tcPr/>
                </a:tc>
                <a:extLst>
                  <a:ext uri="{0D108BD9-81ED-4DB2-BD59-A6C34878D82A}">
                    <a16:rowId xmlns:a16="http://schemas.microsoft.com/office/drawing/2014/main" val="3686787527"/>
                  </a:ext>
                </a:extLst>
              </a:tr>
              <a:tr h="204407">
                <a:tc>
                  <a:txBody>
                    <a:bodyPr/>
                    <a:lstStyle/>
                    <a:p>
                      <a:pPr algn="l" fontAlgn="ctr"/>
                      <a:r>
                        <a:rPr lang="ja-JP" altLang="en-US" sz="1300" u="none" strike="noStrike">
                          <a:effectLst/>
                        </a:rPr>
                        <a:t>　</a:t>
                      </a:r>
                      <a:endParaRPr lang="ja-JP" altLang="en-US" sz="1300" b="0" i="0" u="none" strike="noStrike">
                        <a:solidFill>
                          <a:srgbClr val="000000"/>
                        </a:solidFill>
                        <a:effectLst/>
                        <a:latin typeface="Arial" panose="020B0604020202020204" pitchFamily="34" charset="0"/>
                        <a:ea typeface="游ゴシック" panose="020B0400000000000000" pitchFamily="50" charset="-128"/>
                      </a:endParaRPr>
                    </a:p>
                  </a:txBody>
                  <a:tcPr marL="5525" marR="5525" marT="5525" marB="0" anchor="ctr">
                    <a:lnR w="12700" cap="flat" cmpd="sng" algn="ctr">
                      <a:solidFill>
                        <a:schemeClr val="tx1"/>
                      </a:solidFill>
                      <a:prstDash val="solid"/>
                      <a:round/>
                      <a:headEnd type="none" w="med" len="med"/>
                      <a:tailEnd type="none" w="med" len="med"/>
                    </a:lnR>
                    <a:noFill/>
                  </a:tcPr>
                </a:tc>
                <a:tc gridSpan="3">
                  <a:txBody>
                    <a:bodyPr/>
                    <a:lstStyle/>
                    <a:p>
                      <a:pPr algn="l" rtl="0" fontAlgn="ctr"/>
                      <a:r>
                        <a:rPr lang="ja-JP" altLang="en-US" sz="1400" u="none" strike="noStrike" dirty="0">
                          <a:effectLst/>
                        </a:rPr>
                        <a:t>処置</a:t>
                      </a:r>
                      <a:endParaRPr lang="ja-JP" altLang="en-US" sz="1400" b="0" i="0" u="none" strike="noStrike" dirty="0">
                        <a:solidFill>
                          <a:srgbClr val="000000"/>
                        </a:solidFill>
                        <a:effectLst/>
                        <a:latin typeface="Arial" panose="020B0604020202020204" pitchFamily="34" charset="0"/>
                        <a:ea typeface="游ゴシック" panose="020B0400000000000000" pitchFamily="50" charset="-128"/>
                      </a:endParaRPr>
                    </a:p>
                  </a:txBody>
                  <a:tcPr marL="5525" marR="5525" marT="5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endParaRPr kumimoji="1" lang="ja-JP" altLang="en-US"/>
                    </a:p>
                  </a:txBody>
                  <a:tcPr/>
                </a:tc>
                <a:tc hMerge="1">
                  <a:txBody>
                    <a:bodyPr/>
                    <a:lstStyle/>
                    <a:p>
                      <a:endParaRPr kumimoji="1" lang="ja-JP" altLang="en-US"/>
                    </a:p>
                  </a:txBody>
                  <a:tcPr/>
                </a:tc>
                <a:extLst>
                  <a:ext uri="{0D108BD9-81ED-4DB2-BD59-A6C34878D82A}">
                    <a16:rowId xmlns:a16="http://schemas.microsoft.com/office/drawing/2014/main" val="829368257"/>
                  </a:ext>
                </a:extLst>
              </a:tr>
              <a:tr h="204407">
                <a:tc>
                  <a:txBody>
                    <a:bodyPr/>
                    <a:lstStyle/>
                    <a:p>
                      <a:pPr algn="l" fontAlgn="ctr"/>
                      <a:r>
                        <a:rPr lang="ja-JP" altLang="en-US" sz="1300" u="none" strike="noStrike">
                          <a:effectLst/>
                        </a:rPr>
                        <a:t>　</a:t>
                      </a:r>
                      <a:endParaRPr lang="ja-JP" altLang="en-US" sz="1300" b="0" i="0" u="none" strike="noStrike">
                        <a:solidFill>
                          <a:srgbClr val="000000"/>
                        </a:solidFill>
                        <a:effectLst/>
                        <a:latin typeface="Arial" panose="020B0604020202020204" pitchFamily="34" charset="0"/>
                        <a:ea typeface="游ゴシック" panose="020B0400000000000000" pitchFamily="50" charset="-128"/>
                      </a:endParaRPr>
                    </a:p>
                  </a:txBody>
                  <a:tcPr marL="5525" marR="5525" marT="5525" marB="0" anchor="ctr">
                    <a:lnR w="12700" cap="flat" cmpd="sng" algn="ctr">
                      <a:solidFill>
                        <a:schemeClr val="tx1"/>
                      </a:solidFill>
                      <a:prstDash val="solid"/>
                      <a:round/>
                      <a:headEnd type="none" w="med" len="med"/>
                      <a:tailEnd type="none" w="med" len="med"/>
                    </a:lnR>
                    <a:noFill/>
                  </a:tcPr>
                </a:tc>
                <a:tc gridSpan="3">
                  <a:txBody>
                    <a:bodyPr/>
                    <a:lstStyle/>
                    <a:p>
                      <a:pPr algn="l" rtl="0" fontAlgn="ctr"/>
                      <a:r>
                        <a:rPr lang="ja-JP" altLang="en-US" sz="1400" u="none" strike="noStrike" dirty="0">
                          <a:effectLst/>
                        </a:rPr>
                        <a:t>投与情報</a:t>
                      </a:r>
                      <a:endParaRPr lang="ja-JP" altLang="en-US" sz="1400" b="0" i="0" u="none" strike="noStrike" dirty="0">
                        <a:solidFill>
                          <a:srgbClr val="000000"/>
                        </a:solidFill>
                        <a:effectLst/>
                        <a:latin typeface="Arial" panose="020B0604020202020204" pitchFamily="34" charset="0"/>
                        <a:ea typeface="游ゴシック" panose="020B0400000000000000" pitchFamily="50" charset="-128"/>
                      </a:endParaRPr>
                    </a:p>
                  </a:txBody>
                  <a:tcPr marL="5525" marR="5525" marT="5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endParaRPr kumimoji="1" lang="ja-JP" altLang="en-US"/>
                    </a:p>
                  </a:txBody>
                  <a:tcPr/>
                </a:tc>
                <a:tc hMerge="1">
                  <a:txBody>
                    <a:bodyPr/>
                    <a:lstStyle/>
                    <a:p>
                      <a:endParaRPr kumimoji="1" lang="ja-JP" altLang="en-US"/>
                    </a:p>
                  </a:txBody>
                  <a:tcPr/>
                </a:tc>
                <a:extLst>
                  <a:ext uri="{0D108BD9-81ED-4DB2-BD59-A6C34878D82A}">
                    <a16:rowId xmlns:a16="http://schemas.microsoft.com/office/drawing/2014/main" val="2804598284"/>
                  </a:ext>
                </a:extLst>
              </a:tr>
              <a:tr h="204407">
                <a:tc>
                  <a:txBody>
                    <a:bodyPr/>
                    <a:lstStyle/>
                    <a:p>
                      <a:pPr algn="l" fontAlgn="ctr"/>
                      <a:r>
                        <a:rPr lang="ja-JP" altLang="en-US" sz="1300" u="none" strike="noStrike">
                          <a:effectLst/>
                        </a:rPr>
                        <a:t>　</a:t>
                      </a:r>
                      <a:endParaRPr lang="ja-JP" altLang="en-US" sz="1300" b="0" i="0" u="none" strike="noStrike">
                        <a:solidFill>
                          <a:srgbClr val="000000"/>
                        </a:solidFill>
                        <a:effectLst/>
                        <a:latin typeface="Arial" panose="020B0604020202020204" pitchFamily="34" charset="0"/>
                        <a:ea typeface="游ゴシック" panose="020B0400000000000000" pitchFamily="50" charset="-128"/>
                      </a:endParaRPr>
                    </a:p>
                  </a:txBody>
                  <a:tcPr marL="5525" marR="5525" marT="5525" marB="0" anchor="ctr">
                    <a:noFill/>
                  </a:tcPr>
                </a:tc>
                <a:tc>
                  <a:txBody>
                    <a:bodyPr/>
                    <a:lstStyle/>
                    <a:p>
                      <a:pPr algn="l" fontAlgn="ctr"/>
                      <a:r>
                        <a:rPr lang="ja-JP" altLang="en-US" sz="1300" u="none" strike="noStrike" dirty="0">
                          <a:effectLst/>
                        </a:rPr>
                        <a:t>　</a:t>
                      </a:r>
                      <a:endParaRPr lang="ja-JP" altLang="en-US" sz="1300" b="0" i="0" u="none" strike="noStrike" dirty="0">
                        <a:solidFill>
                          <a:srgbClr val="000000"/>
                        </a:solidFill>
                        <a:effectLst/>
                        <a:latin typeface="Arial" panose="020B0604020202020204" pitchFamily="34" charset="0"/>
                        <a:ea typeface="游ゴシック" panose="020B0400000000000000" pitchFamily="50" charset="-128"/>
                      </a:endParaRPr>
                    </a:p>
                  </a:txBody>
                  <a:tcPr marL="5525" marR="5525" marT="5525" marB="0" anchor="ct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noFill/>
                  </a:tcPr>
                </a:tc>
                <a:tc gridSpan="2">
                  <a:txBody>
                    <a:bodyPr/>
                    <a:lstStyle/>
                    <a:p>
                      <a:pPr algn="l" fontAlgn="ctr"/>
                      <a:r>
                        <a:rPr lang="ja-JP" altLang="en-US" sz="1400" u="none" strike="noStrike">
                          <a:effectLst/>
                        </a:rPr>
                        <a:t>投与情報</a:t>
                      </a:r>
                      <a:r>
                        <a:rPr lang="en-US" altLang="ja-JP" sz="1400" u="none" strike="noStrike">
                          <a:effectLst/>
                        </a:rPr>
                        <a:t>1</a:t>
                      </a:r>
                      <a:endParaRPr lang="ja-JP" altLang="en-US" sz="1400" b="0" i="0" u="none" strike="noStrike" dirty="0">
                        <a:solidFill>
                          <a:srgbClr val="000000"/>
                        </a:solidFill>
                        <a:effectLst/>
                        <a:latin typeface="Arial" panose="020B0604020202020204" pitchFamily="34" charset="0"/>
                        <a:ea typeface="游ゴシック" panose="020B0400000000000000" pitchFamily="50" charset="-128"/>
                      </a:endParaRPr>
                    </a:p>
                  </a:txBody>
                  <a:tcPr marL="5525" marR="5525" marT="5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endParaRPr kumimoji="1" lang="ja-JP" altLang="en-US"/>
                    </a:p>
                  </a:txBody>
                  <a:tcPr/>
                </a:tc>
                <a:extLst>
                  <a:ext uri="{0D108BD9-81ED-4DB2-BD59-A6C34878D82A}">
                    <a16:rowId xmlns:a16="http://schemas.microsoft.com/office/drawing/2014/main" val="3769410591"/>
                  </a:ext>
                </a:extLst>
              </a:tr>
              <a:tr h="204407">
                <a:tc>
                  <a:txBody>
                    <a:bodyPr/>
                    <a:lstStyle/>
                    <a:p>
                      <a:pPr algn="l" fontAlgn="ctr"/>
                      <a:r>
                        <a:rPr lang="ja-JP" altLang="en-US" sz="1300" u="none" strike="noStrike">
                          <a:effectLst/>
                        </a:rPr>
                        <a:t>　</a:t>
                      </a:r>
                      <a:endParaRPr lang="ja-JP" altLang="en-US" sz="1300" b="0" i="0" u="none" strike="noStrike">
                        <a:solidFill>
                          <a:srgbClr val="000000"/>
                        </a:solidFill>
                        <a:effectLst/>
                        <a:latin typeface="Arial" panose="020B0604020202020204" pitchFamily="34" charset="0"/>
                        <a:ea typeface="游ゴシック" panose="020B0400000000000000" pitchFamily="50" charset="-128"/>
                      </a:endParaRPr>
                    </a:p>
                  </a:txBody>
                  <a:tcPr marL="5525" marR="5525" marT="5525" marB="0" anchor="ctr">
                    <a:noFill/>
                  </a:tcPr>
                </a:tc>
                <a:tc>
                  <a:txBody>
                    <a:bodyPr/>
                    <a:lstStyle/>
                    <a:p>
                      <a:pPr algn="l" fontAlgn="ctr"/>
                      <a:r>
                        <a:rPr lang="ja-JP" altLang="en-US" sz="1300" u="none" strike="noStrike" dirty="0">
                          <a:effectLst/>
                        </a:rPr>
                        <a:t>　</a:t>
                      </a:r>
                      <a:endParaRPr lang="ja-JP" altLang="en-US" sz="1300" b="0" i="0" u="none" strike="noStrike" dirty="0">
                        <a:solidFill>
                          <a:srgbClr val="000000"/>
                        </a:solidFill>
                        <a:effectLst/>
                        <a:latin typeface="Arial" panose="020B0604020202020204" pitchFamily="34" charset="0"/>
                        <a:ea typeface="游ゴシック" panose="020B0400000000000000" pitchFamily="50" charset="-128"/>
                      </a:endParaRPr>
                    </a:p>
                  </a:txBody>
                  <a:tcPr marL="5525" marR="5525" marT="5525" marB="0" anchor="ctr">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noFill/>
                  </a:tcPr>
                </a:tc>
                <a:tc gridSpan="2">
                  <a:txBody>
                    <a:bodyPr/>
                    <a:lstStyle/>
                    <a:p>
                      <a:pPr algn="l" fontAlgn="ctr"/>
                      <a:r>
                        <a:rPr lang="ja-JP" altLang="en-US" sz="1400" u="none" strike="noStrike" dirty="0">
                          <a:effectLst/>
                        </a:rPr>
                        <a:t>投与情報</a:t>
                      </a:r>
                      <a:r>
                        <a:rPr lang="en-US" altLang="ja-JP" sz="1400" u="none" strike="noStrike" dirty="0">
                          <a:effectLst/>
                        </a:rPr>
                        <a:t>2</a:t>
                      </a:r>
                      <a:endParaRPr lang="ja-JP" altLang="en-US" sz="1400" b="0" i="0" u="none" strike="noStrike" dirty="0">
                        <a:solidFill>
                          <a:srgbClr val="000000"/>
                        </a:solidFill>
                        <a:effectLst/>
                        <a:latin typeface="Arial" panose="020B0604020202020204" pitchFamily="34" charset="0"/>
                        <a:ea typeface="游ゴシック" panose="020B0400000000000000" pitchFamily="50" charset="-128"/>
                      </a:endParaRPr>
                    </a:p>
                  </a:txBody>
                  <a:tcPr marL="5525" marR="5525" marT="5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endParaRPr kumimoji="1" lang="ja-JP" altLang="en-US"/>
                    </a:p>
                  </a:txBody>
                  <a:tcPr/>
                </a:tc>
                <a:extLst>
                  <a:ext uri="{0D108BD9-81ED-4DB2-BD59-A6C34878D82A}">
                    <a16:rowId xmlns:a16="http://schemas.microsoft.com/office/drawing/2014/main" val="3550117340"/>
                  </a:ext>
                </a:extLst>
              </a:tr>
              <a:tr h="204407">
                <a:tc>
                  <a:txBody>
                    <a:bodyPr/>
                    <a:lstStyle/>
                    <a:p>
                      <a:pPr algn="l" fontAlgn="ctr"/>
                      <a:r>
                        <a:rPr lang="ja-JP" altLang="en-US" sz="1300" u="none" strike="noStrike">
                          <a:effectLst/>
                        </a:rPr>
                        <a:t>　</a:t>
                      </a:r>
                      <a:endParaRPr lang="ja-JP" altLang="en-US" sz="1300" b="0" i="0" u="none" strike="noStrike">
                        <a:solidFill>
                          <a:srgbClr val="000000"/>
                        </a:solidFill>
                        <a:effectLst/>
                        <a:latin typeface="Arial" panose="020B0604020202020204" pitchFamily="34" charset="0"/>
                        <a:ea typeface="游ゴシック" panose="020B0400000000000000" pitchFamily="50" charset="-128"/>
                      </a:endParaRPr>
                    </a:p>
                  </a:txBody>
                  <a:tcPr marL="5525" marR="5525" marT="5525" marB="0" anchor="ctr">
                    <a:lnR w="12700" cap="flat" cmpd="sng" algn="ctr">
                      <a:solidFill>
                        <a:schemeClr val="tx1"/>
                      </a:solidFill>
                      <a:prstDash val="solid"/>
                      <a:round/>
                      <a:headEnd type="none" w="med" len="med"/>
                      <a:tailEnd type="none" w="med" len="med"/>
                    </a:lnR>
                    <a:noFill/>
                  </a:tcPr>
                </a:tc>
                <a:tc gridSpan="3">
                  <a:txBody>
                    <a:bodyPr/>
                    <a:lstStyle/>
                    <a:p>
                      <a:pPr algn="l" rtl="0" fontAlgn="ctr"/>
                      <a:r>
                        <a:rPr lang="ja-JP" altLang="en-US" sz="1400" u="none" strike="noStrike" dirty="0">
                          <a:effectLst/>
                        </a:rPr>
                        <a:t>使用理由</a:t>
                      </a:r>
                      <a:endParaRPr lang="ja-JP" altLang="en-US" sz="1400" b="0" i="0" u="none" strike="noStrike" dirty="0">
                        <a:solidFill>
                          <a:srgbClr val="000000"/>
                        </a:solidFill>
                        <a:effectLst/>
                        <a:latin typeface="Arial" panose="020B0604020202020204" pitchFamily="34" charset="0"/>
                        <a:ea typeface="游ゴシック" panose="020B0400000000000000" pitchFamily="50" charset="-128"/>
                      </a:endParaRPr>
                    </a:p>
                  </a:txBody>
                  <a:tcPr marL="5525" marR="5525" marT="5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endParaRPr kumimoji="1" lang="ja-JP" altLang="en-US"/>
                    </a:p>
                  </a:txBody>
                  <a:tcPr/>
                </a:tc>
                <a:tc hMerge="1">
                  <a:txBody>
                    <a:bodyPr/>
                    <a:lstStyle/>
                    <a:p>
                      <a:endParaRPr kumimoji="1" lang="ja-JP" altLang="en-US"/>
                    </a:p>
                  </a:txBody>
                  <a:tcPr/>
                </a:tc>
                <a:extLst>
                  <a:ext uri="{0D108BD9-81ED-4DB2-BD59-A6C34878D82A}">
                    <a16:rowId xmlns:a16="http://schemas.microsoft.com/office/drawing/2014/main" val="2402093704"/>
                  </a:ext>
                </a:extLst>
              </a:tr>
              <a:tr h="204407">
                <a:tc>
                  <a:txBody>
                    <a:bodyPr/>
                    <a:lstStyle/>
                    <a:p>
                      <a:pPr algn="l" fontAlgn="ctr"/>
                      <a:r>
                        <a:rPr lang="ja-JP" altLang="en-US" sz="1300" u="none" strike="noStrike">
                          <a:effectLst/>
                        </a:rPr>
                        <a:t>　</a:t>
                      </a:r>
                      <a:endParaRPr lang="ja-JP" altLang="en-US" sz="1300" b="0" i="0" u="none" strike="noStrike">
                        <a:solidFill>
                          <a:srgbClr val="000000"/>
                        </a:solidFill>
                        <a:effectLst/>
                        <a:latin typeface="Arial" panose="020B0604020202020204" pitchFamily="34" charset="0"/>
                        <a:ea typeface="游ゴシック" panose="020B0400000000000000" pitchFamily="50" charset="-128"/>
                      </a:endParaRPr>
                    </a:p>
                  </a:txBody>
                  <a:tcPr marL="5525" marR="5525" marT="5525" marB="0" anchor="ctr">
                    <a:noFill/>
                  </a:tcPr>
                </a:tc>
                <a:tc>
                  <a:txBody>
                    <a:bodyPr/>
                    <a:lstStyle/>
                    <a:p>
                      <a:pPr algn="l" fontAlgn="ctr"/>
                      <a:r>
                        <a:rPr lang="ja-JP" altLang="en-US" sz="1300" u="none" strike="noStrike" dirty="0">
                          <a:effectLst/>
                        </a:rPr>
                        <a:t>　</a:t>
                      </a:r>
                      <a:endParaRPr lang="ja-JP" altLang="en-US" sz="1300" b="0" i="0" u="none" strike="noStrike" dirty="0">
                        <a:solidFill>
                          <a:srgbClr val="000000"/>
                        </a:solidFill>
                        <a:effectLst/>
                        <a:latin typeface="Arial" panose="020B0604020202020204" pitchFamily="34" charset="0"/>
                        <a:ea typeface="游ゴシック" panose="020B0400000000000000" pitchFamily="50" charset="-128"/>
                      </a:endParaRPr>
                    </a:p>
                  </a:txBody>
                  <a:tcPr marL="5525" marR="5525" marT="5525" marB="0" anchor="ct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noFill/>
                  </a:tcPr>
                </a:tc>
                <a:tc gridSpan="2">
                  <a:txBody>
                    <a:bodyPr/>
                    <a:lstStyle/>
                    <a:p>
                      <a:pPr algn="l" fontAlgn="ctr"/>
                      <a:r>
                        <a:rPr lang="ja-JP" altLang="en-US" sz="1400" u="none" strike="noStrike">
                          <a:effectLst/>
                        </a:rPr>
                        <a:t>使用理由</a:t>
                      </a:r>
                      <a:r>
                        <a:rPr lang="en-US" altLang="ja-JP" sz="1400" u="none" strike="noStrike">
                          <a:effectLst/>
                        </a:rPr>
                        <a:t>1</a:t>
                      </a:r>
                      <a:endParaRPr lang="ja-JP" altLang="en-US" sz="1400" b="0" i="0" u="none" strike="noStrike" dirty="0">
                        <a:solidFill>
                          <a:srgbClr val="000000"/>
                        </a:solidFill>
                        <a:effectLst/>
                        <a:latin typeface="Arial" panose="020B0604020202020204" pitchFamily="34" charset="0"/>
                        <a:ea typeface="游ゴシック" panose="020B0400000000000000" pitchFamily="50" charset="-128"/>
                      </a:endParaRPr>
                    </a:p>
                  </a:txBody>
                  <a:tcPr marL="5525" marR="5525" marT="5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endParaRPr kumimoji="1" lang="ja-JP" altLang="en-US"/>
                    </a:p>
                  </a:txBody>
                  <a:tcPr/>
                </a:tc>
                <a:extLst>
                  <a:ext uri="{0D108BD9-81ED-4DB2-BD59-A6C34878D82A}">
                    <a16:rowId xmlns:a16="http://schemas.microsoft.com/office/drawing/2014/main" val="4165302072"/>
                  </a:ext>
                </a:extLst>
              </a:tr>
              <a:tr h="204407">
                <a:tc>
                  <a:txBody>
                    <a:bodyPr/>
                    <a:lstStyle/>
                    <a:p>
                      <a:pPr algn="l" fontAlgn="ctr"/>
                      <a:r>
                        <a:rPr lang="ja-JP" altLang="en-US" sz="1300" u="none" strike="noStrike">
                          <a:effectLst/>
                        </a:rPr>
                        <a:t>　</a:t>
                      </a:r>
                      <a:endParaRPr lang="ja-JP" altLang="en-US" sz="1300" b="0" i="0" u="none" strike="noStrike">
                        <a:solidFill>
                          <a:srgbClr val="000000"/>
                        </a:solidFill>
                        <a:effectLst/>
                        <a:latin typeface="Arial" panose="020B0604020202020204" pitchFamily="34" charset="0"/>
                        <a:ea typeface="游ゴシック" panose="020B0400000000000000" pitchFamily="50" charset="-128"/>
                      </a:endParaRPr>
                    </a:p>
                  </a:txBody>
                  <a:tcPr marL="5525" marR="5525" marT="5525" marB="0" anchor="ctr">
                    <a:noFill/>
                  </a:tcPr>
                </a:tc>
                <a:tc>
                  <a:txBody>
                    <a:bodyPr/>
                    <a:lstStyle/>
                    <a:p>
                      <a:pPr algn="l" fontAlgn="ctr"/>
                      <a:r>
                        <a:rPr lang="ja-JP" altLang="en-US" sz="1300" u="none" strike="noStrike" dirty="0">
                          <a:effectLst/>
                        </a:rPr>
                        <a:t>　</a:t>
                      </a:r>
                      <a:endParaRPr lang="ja-JP" altLang="en-US" sz="1300" b="0" i="0" u="none" strike="noStrike" dirty="0">
                        <a:solidFill>
                          <a:srgbClr val="000000"/>
                        </a:solidFill>
                        <a:effectLst/>
                        <a:latin typeface="Arial" panose="020B0604020202020204" pitchFamily="34" charset="0"/>
                        <a:ea typeface="游ゴシック" panose="020B0400000000000000" pitchFamily="50" charset="-128"/>
                      </a:endParaRPr>
                    </a:p>
                  </a:txBody>
                  <a:tcPr marL="5525" marR="5525" marT="5525" marB="0" anchor="ctr">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noFill/>
                  </a:tcPr>
                </a:tc>
                <a:tc gridSpan="2">
                  <a:txBody>
                    <a:bodyPr/>
                    <a:lstStyle/>
                    <a:p>
                      <a:pPr algn="l" fontAlgn="ctr"/>
                      <a:r>
                        <a:rPr lang="ja-JP" altLang="en-US" sz="1400" u="none" strike="noStrike" dirty="0">
                          <a:effectLst/>
                        </a:rPr>
                        <a:t>使用理由</a:t>
                      </a:r>
                      <a:r>
                        <a:rPr lang="en-US" altLang="ja-JP" sz="1400" u="none" strike="noStrike" dirty="0">
                          <a:effectLst/>
                        </a:rPr>
                        <a:t>2</a:t>
                      </a:r>
                      <a:endParaRPr lang="ja-JP" altLang="en-US" sz="1400" b="0" i="0" u="none" strike="noStrike" dirty="0">
                        <a:solidFill>
                          <a:srgbClr val="000000"/>
                        </a:solidFill>
                        <a:effectLst/>
                        <a:latin typeface="Arial" panose="020B0604020202020204" pitchFamily="34" charset="0"/>
                        <a:ea typeface="游ゴシック" panose="020B0400000000000000" pitchFamily="50" charset="-128"/>
                      </a:endParaRPr>
                    </a:p>
                  </a:txBody>
                  <a:tcPr marL="5525" marR="5525" marT="5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endParaRPr kumimoji="1" lang="ja-JP" altLang="en-US"/>
                    </a:p>
                  </a:txBody>
                  <a:tcPr/>
                </a:tc>
                <a:extLst>
                  <a:ext uri="{0D108BD9-81ED-4DB2-BD59-A6C34878D82A}">
                    <a16:rowId xmlns:a16="http://schemas.microsoft.com/office/drawing/2014/main" val="2911683718"/>
                  </a:ext>
                </a:extLst>
              </a:tr>
              <a:tr h="204407">
                <a:tc>
                  <a:txBody>
                    <a:bodyPr/>
                    <a:lstStyle/>
                    <a:p>
                      <a:pPr algn="l" fontAlgn="ctr"/>
                      <a:r>
                        <a:rPr lang="ja-JP" altLang="en-US" sz="1300" u="none" strike="noStrike">
                          <a:effectLst/>
                        </a:rPr>
                        <a:t>　</a:t>
                      </a:r>
                      <a:endParaRPr lang="ja-JP" altLang="en-US" sz="1300" b="0" i="0" u="none" strike="noStrike">
                        <a:solidFill>
                          <a:srgbClr val="000000"/>
                        </a:solidFill>
                        <a:effectLst/>
                        <a:latin typeface="Arial" panose="020B0604020202020204" pitchFamily="34" charset="0"/>
                        <a:ea typeface="游ゴシック" panose="020B0400000000000000" pitchFamily="50" charset="-128"/>
                      </a:endParaRPr>
                    </a:p>
                  </a:txBody>
                  <a:tcPr marL="5525" marR="5525" marT="5525" marB="0" anchor="ctr">
                    <a:lnR w="12700" cap="flat" cmpd="sng" algn="ctr">
                      <a:solidFill>
                        <a:schemeClr val="tx1"/>
                      </a:solidFill>
                      <a:prstDash val="solid"/>
                      <a:round/>
                      <a:headEnd type="none" w="med" len="med"/>
                      <a:tailEnd type="none" w="med" len="med"/>
                    </a:lnR>
                    <a:noFill/>
                  </a:tcPr>
                </a:tc>
                <a:tc gridSpan="3">
                  <a:txBody>
                    <a:bodyPr/>
                    <a:lstStyle/>
                    <a:p>
                      <a:pPr algn="l" rtl="0" fontAlgn="ctr"/>
                      <a:r>
                        <a:rPr lang="ja-JP" altLang="en-US" sz="1400" u="none" strike="noStrike" dirty="0">
                          <a:effectLst/>
                        </a:rPr>
                        <a:t>医薬品と副作用</a:t>
                      </a:r>
                      <a:r>
                        <a:rPr lang="en-US" altLang="ja-JP" sz="1400" u="none" strike="noStrike" dirty="0">
                          <a:effectLst/>
                        </a:rPr>
                        <a:t>/</a:t>
                      </a:r>
                      <a:r>
                        <a:rPr lang="ja-JP" altLang="en-US" sz="1400" u="none" strike="noStrike" dirty="0">
                          <a:effectLst/>
                        </a:rPr>
                        <a:t>有害事象のマトリクス</a:t>
                      </a:r>
                      <a:endParaRPr lang="ja-JP" altLang="en-US" sz="1400" b="0" i="0" u="none" strike="noStrike" dirty="0">
                        <a:solidFill>
                          <a:srgbClr val="000000"/>
                        </a:solidFill>
                        <a:effectLst/>
                        <a:latin typeface="Arial" panose="020B0604020202020204" pitchFamily="34" charset="0"/>
                        <a:ea typeface="游ゴシック" panose="020B0400000000000000" pitchFamily="50" charset="-128"/>
                      </a:endParaRPr>
                    </a:p>
                  </a:txBody>
                  <a:tcPr marL="5525" marR="5525" marT="5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endParaRPr kumimoji="1" lang="ja-JP" altLang="en-US"/>
                    </a:p>
                  </a:txBody>
                  <a:tcPr/>
                </a:tc>
                <a:tc hMerge="1">
                  <a:txBody>
                    <a:bodyPr/>
                    <a:lstStyle/>
                    <a:p>
                      <a:endParaRPr kumimoji="1" lang="ja-JP" altLang="en-US"/>
                    </a:p>
                  </a:txBody>
                  <a:tcPr/>
                </a:tc>
                <a:extLst>
                  <a:ext uri="{0D108BD9-81ED-4DB2-BD59-A6C34878D82A}">
                    <a16:rowId xmlns:a16="http://schemas.microsoft.com/office/drawing/2014/main" val="2974408874"/>
                  </a:ext>
                </a:extLst>
              </a:tr>
              <a:tr h="204407">
                <a:tc>
                  <a:txBody>
                    <a:bodyPr/>
                    <a:lstStyle/>
                    <a:p>
                      <a:pPr algn="l" fontAlgn="ctr"/>
                      <a:r>
                        <a:rPr lang="ja-JP" altLang="en-US" sz="1300" u="none" strike="noStrike">
                          <a:effectLst/>
                        </a:rPr>
                        <a:t>　</a:t>
                      </a:r>
                      <a:endParaRPr lang="ja-JP" altLang="en-US" sz="1300" b="0" i="0" u="none" strike="noStrike">
                        <a:solidFill>
                          <a:srgbClr val="000000"/>
                        </a:solidFill>
                        <a:effectLst/>
                        <a:latin typeface="Arial" panose="020B0604020202020204" pitchFamily="34" charset="0"/>
                        <a:ea typeface="游ゴシック" panose="020B0400000000000000" pitchFamily="50" charset="-128"/>
                      </a:endParaRPr>
                    </a:p>
                  </a:txBody>
                  <a:tcPr marL="5525" marR="5525" marT="5525" marB="0" anchor="ctr">
                    <a:noFill/>
                  </a:tcPr>
                </a:tc>
                <a:tc>
                  <a:txBody>
                    <a:bodyPr/>
                    <a:lstStyle/>
                    <a:p>
                      <a:pPr algn="l" fontAlgn="ctr"/>
                      <a:r>
                        <a:rPr lang="ja-JP" altLang="en-US" sz="1300" u="none" strike="noStrike" dirty="0">
                          <a:effectLst/>
                        </a:rPr>
                        <a:t>　</a:t>
                      </a:r>
                      <a:endParaRPr lang="ja-JP" altLang="en-US" sz="1300" b="0" i="0" u="none" strike="noStrike" dirty="0">
                        <a:solidFill>
                          <a:srgbClr val="000000"/>
                        </a:solidFill>
                        <a:effectLst/>
                        <a:latin typeface="Arial" panose="020B0604020202020204" pitchFamily="34" charset="0"/>
                        <a:ea typeface="游ゴシック" panose="020B0400000000000000" pitchFamily="50" charset="-128"/>
                      </a:endParaRPr>
                    </a:p>
                  </a:txBody>
                  <a:tcPr marL="5525" marR="5525" marT="5525" marB="0" anchor="ct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noFill/>
                  </a:tcPr>
                </a:tc>
                <a:tc gridSpan="2">
                  <a:txBody>
                    <a:bodyPr/>
                    <a:lstStyle/>
                    <a:p>
                      <a:pPr algn="l" fontAlgn="ctr"/>
                      <a:r>
                        <a:rPr lang="ja-JP" altLang="en-US" sz="1400" u="none" strike="noStrike">
                          <a:effectLst/>
                        </a:rPr>
                        <a:t>事象</a:t>
                      </a:r>
                      <a:r>
                        <a:rPr lang="en-US" sz="1400" u="none" strike="noStrike">
                          <a:effectLst/>
                        </a:rPr>
                        <a:t>A</a:t>
                      </a:r>
                      <a:endParaRPr lang="ja-JP" altLang="en-US" sz="1400" b="0" i="0" u="none" strike="noStrike" dirty="0">
                        <a:solidFill>
                          <a:srgbClr val="000000"/>
                        </a:solidFill>
                        <a:effectLst/>
                        <a:latin typeface="Arial" panose="020B0604020202020204" pitchFamily="34" charset="0"/>
                        <a:ea typeface="游ゴシック" panose="020B0400000000000000" pitchFamily="50" charset="-128"/>
                      </a:endParaRPr>
                    </a:p>
                  </a:txBody>
                  <a:tcPr marL="5525" marR="5525" marT="5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endParaRPr kumimoji="1" lang="ja-JP" altLang="en-US"/>
                    </a:p>
                  </a:txBody>
                  <a:tcPr/>
                </a:tc>
                <a:extLst>
                  <a:ext uri="{0D108BD9-81ED-4DB2-BD59-A6C34878D82A}">
                    <a16:rowId xmlns:a16="http://schemas.microsoft.com/office/drawing/2014/main" val="3123948633"/>
                  </a:ext>
                </a:extLst>
              </a:tr>
              <a:tr h="314898">
                <a:tc>
                  <a:txBody>
                    <a:bodyPr/>
                    <a:lstStyle/>
                    <a:p>
                      <a:pPr algn="l" fontAlgn="ctr"/>
                      <a:r>
                        <a:rPr lang="ja-JP" altLang="en-US" sz="1300" u="none" strike="noStrike">
                          <a:effectLst/>
                        </a:rPr>
                        <a:t>　</a:t>
                      </a:r>
                      <a:endParaRPr lang="ja-JP" altLang="en-US" sz="1300" b="0" i="0" u="none" strike="noStrike">
                        <a:solidFill>
                          <a:srgbClr val="000000"/>
                        </a:solidFill>
                        <a:effectLst/>
                        <a:latin typeface="Arial" panose="020B0604020202020204" pitchFamily="34" charset="0"/>
                        <a:ea typeface="游ゴシック" panose="020B0400000000000000" pitchFamily="50" charset="-128"/>
                      </a:endParaRPr>
                    </a:p>
                  </a:txBody>
                  <a:tcPr marL="5525" marR="5525" marT="5525" marB="0" anchor="ctr">
                    <a:noFill/>
                  </a:tcPr>
                </a:tc>
                <a:tc>
                  <a:txBody>
                    <a:bodyPr/>
                    <a:lstStyle/>
                    <a:p>
                      <a:pPr algn="l" fontAlgn="ctr"/>
                      <a:r>
                        <a:rPr lang="ja-JP" altLang="en-US" sz="1300" u="none" strike="noStrike" dirty="0">
                          <a:effectLst/>
                        </a:rPr>
                        <a:t>　</a:t>
                      </a:r>
                      <a:endParaRPr lang="ja-JP" altLang="en-US" sz="1300" b="0" i="0" u="none" strike="noStrike" dirty="0">
                        <a:solidFill>
                          <a:srgbClr val="000000"/>
                        </a:solidFill>
                        <a:effectLst/>
                        <a:latin typeface="Arial" panose="020B0604020202020204" pitchFamily="34" charset="0"/>
                        <a:ea typeface="游ゴシック" panose="020B0400000000000000" pitchFamily="50" charset="-128"/>
                      </a:endParaRPr>
                    </a:p>
                  </a:txBody>
                  <a:tcPr marL="5525" marR="5525" marT="5525" marB="0" anchor="ctr">
                    <a:noFill/>
                  </a:tcPr>
                </a:tc>
                <a:tc>
                  <a:txBody>
                    <a:bodyPr/>
                    <a:lstStyle/>
                    <a:p>
                      <a:pPr algn="l" fontAlgn="ctr"/>
                      <a:endParaRPr lang="ja-JP" altLang="en-US" sz="1300" b="0" i="0" u="none" strike="noStrike" dirty="0">
                        <a:solidFill>
                          <a:srgbClr val="000000"/>
                        </a:solidFill>
                        <a:effectLst/>
                        <a:latin typeface="Arial" panose="020B0604020202020204" pitchFamily="34" charset="0"/>
                        <a:ea typeface="游ゴシック" panose="020B0400000000000000" pitchFamily="50" charset="-128"/>
                      </a:endParaRPr>
                    </a:p>
                  </a:txBody>
                  <a:tcPr marL="5525" marR="5525" marT="5525" marB="0" anchor="ct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noFill/>
                  </a:tcPr>
                </a:tc>
                <a:tc>
                  <a:txBody>
                    <a:bodyPr/>
                    <a:lstStyle/>
                    <a:p>
                      <a:pPr algn="l" fontAlgn="ctr"/>
                      <a:r>
                        <a:rPr lang="ja-JP" altLang="en-US" sz="1050" u="none" strike="noStrike" dirty="0">
                          <a:effectLst/>
                        </a:rPr>
                        <a:t>医薬品の投与開始から副作用</a:t>
                      </a:r>
                      <a:r>
                        <a:rPr lang="en-US" altLang="ja-JP" sz="1050" u="none" strike="noStrike" dirty="0">
                          <a:effectLst/>
                        </a:rPr>
                        <a:t>/</a:t>
                      </a:r>
                      <a:r>
                        <a:rPr lang="ja-JP" altLang="en-US" sz="1050" u="none" strike="noStrike" dirty="0">
                          <a:effectLst/>
                        </a:rPr>
                        <a:t>有害事象発現までの時間間隔（数）</a:t>
                      </a:r>
                      <a:endParaRPr lang="ja-JP" altLang="en-US" sz="1050" b="0" i="0" u="none" strike="noStrike" dirty="0">
                        <a:solidFill>
                          <a:srgbClr val="000000"/>
                        </a:solidFill>
                        <a:effectLst/>
                        <a:latin typeface="Arial" panose="020B0604020202020204" pitchFamily="34" charset="0"/>
                        <a:ea typeface="游ゴシック" panose="020B0400000000000000" pitchFamily="50" charset="-128"/>
                      </a:endParaRPr>
                    </a:p>
                  </a:txBody>
                  <a:tcPr marL="5525" marR="5525" marT="5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707108851"/>
                  </a:ext>
                </a:extLst>
              </a:tr>
              <a:tr h="314898">
                <a:tc>
                  <a:txBody>
                    <a:bodyPr/>
                    <a:lstStyle/>
                    <a:p>
                      <a:pPr algn="l" fontAlgn="ctr"/>
                      <a:r>
                        <a:rPr lang="ja-JP" altLang="en-US" sz="1300" u="none" strike="noStrike">
                          <a:effectLst/>
                        </a:rPr>
                        <a:t>　</a:t>
                      </a:r>
                      <a:endParaRPr lang="ja-JP" altLang="en-US" sz="1300" b="0" i="0" u="none" strike="noStrike">
                        <a:solidFill>
                          <a:srgbClr val="000000"/>
                        </a:solidFill>
                        <a:effectLst/>
                        <a:latin typeface="Arial" panose="020B0604020202020204" pitchFamily="34" charset="0"/>
                        <a:ea typeface="游ゴシック" panose="020B0400000000000000" pitchFamily="50" charset="-128"/>
                      </a:endParaRPr>
                    </a:p>
                  </a:txBody>
                  <a:tcPr marL="5525" marR="5525" marT="5525" marB="0" anchor="ctr">
                    <a:noFill/>
                  </a:tcPr>
                </a:tc>
                <a:tc>
                  <a:txBody>
                    <a:bodyPr/>
                    <a:lstStyle/>
                    <a:p>
                      <a:pPr algn="l" fontAlgn="ctr"/>
                      <a:r>
                        <a:rPr lang="ja-JP" altLang="en-US" sz="1300" u="none" strike="noStrike" dirty="0">
                          <a:effectLst/>
                        </a:rPr>
                        <a:t>　</a:t>
                      </a:r>
                      <a:endParaRPr lang="ja-JP" altLang="en-US" sz="1300" b="0" i="0" u="none" strike="noStrike" dirty="0">
                        <a:solidFill>
                          <a:srgbClr val="000000"/>
                        </a:solidFill>
                        <a:effectLst/>
                        <a:latin typeface="Arial" panose="020B0604020202020204" pitchFamily="34" charset="0"/>
                        <a:ea typeface="游ゴシック" panose="020B0400000000000000" pitchFamily="50" charset="-128"/>
                      </a:endParaRPr>
                    </a:p>
                  </a:txBody>
                  <a:tcPr marL="5525" marR="5525" marT="5525" marB="0" anchor="ctr">
                    <a:noFill/>
                  </a:tcPr>
                </a:tc>
                <a:tc>
                  <a:txBody>
                    <a:bodyPr/>
                    <a:lstStyle/>
                    <a:p>
                      <a:pPr algn="l" fontAlgn="ctr"/>
                      <a:endParaRPr lang="ja-JP" altLang="en-US" sz="1300" b="0" i="0" u="none" strike="noStrike" dirty="0">
                        <a:solidFill>
                          <a:srgbClr val="000000"/>
                        </a:solidFill>
                        <a:effectLst/>
                        <a:latin typeface="Arial" panose="020B0604020202020204" pitchFamily="34" charset="0"/>
                        <a:ea typeface="游ゴシック" panose="020B0400000000000000" pitchFamily="50" charset="-128"/>
                      </a:endParaRPr>
                    </a:p>
                  </a:txBody>
                  <a:tcPr marL="5525" marR="5525" marT="5525" marB="0" anchor="ctr">
                    <a:lnR w="12700" cap="flat" cmpd="sng" algn="ctr">
                      <a:solidFill>
                        <a:schemeClr val="tx1"/>
                      </a:solidFill>
                      <a:prstDash val="solid"/>
                      <a:round/>
                      <a:headEnd type="none" w="med" len="med"/>
                      <a:tailEnd type="none" w="med" len="med"/>
                    </a:lnR>
                    <a:noFill/>
                  </a:tcPr>
                </a:tc>
                <a:tc>
                  <a:txBody>
                    <a:bodyPr/>
                    <a:lstStyle/>
                    <a:p>
                      <a:pPr algn="l" fontAlgn="ctr"/>
                      <a:r>
                        <a:rPr lang="ja-JP" altLang="en-US" sz="1050" u="none" strike="noStrike" dirty="0">
                          <a:effectLst/>
                        </a:rPr>
                        <a:t>医薬品の最終投与から副作用</a:t>
                      </a:r>
                      <a:r>
                        <a:rPr lang="en-US" altLang="ja-JP" sz="1050" u="none" strike="noStrike" dirty="0">
                          <a:effectLst/>
                        </a:rPr>
                        <a:t>/</a:t>
                      </a:r>
                      <a:r>
                        <a:rPr lang="ja-JP" altLang="en-US" sz="1050" u="none" strike="noStrike" dirty="0">
                          <a:effectLst/>
                        </a:rPr>
                        <a:t>有害事象発現までの時間間隔（単位）</a:t>
                      </a:r>
                      <a:endParaRPr lang="ja-JP" altLang="en-US" sz="1050" b="0" i="0" u="none" strike="noStrike" dirty="0">
                        <a:solidFill>
                          <a:srgbClr val="000000"/>
                        </a:solidFill>
                        <a:effectLst/>
                        <a:latin typeface="Arial" panose="020B0604020202020204" pitchFamily="34" charset="0"/>
                        <a:ea typeface="游ゴシック" panose="020B0400000000000000" pitchFamily="50" charset="-128"/>
                      </a:endParaRPr>
                    </a:p>
                  </a:txBody>
                  <a:tcPr marL="5525" marR="5525" marT="5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230030156"/>
                  </a:ext>
                </a:extLst>
              </a:tr>
              <a:tr h="204407">
                <a:tc>
                  <a:txBody>
                    <a:bodyPr/>
                    <a:lstStyle/>
                    <a:p>
                      <a:pPr algn="l" fontAlgn="ctr"/>
                      <a:r>
                        <a:rPr lang="ja-JP" altLang="en-US" sz="1300" u="none" strike="noStrike" dirty="0">
                          <a:effectLst/>
                        </a:rPr>
                        <a:t>　</a:t>
                      </a:r>
                      <a:endParaRPr lang="ja-JP" altLang="en-US" sz="1300" b="0" i="0" u="none" strike="noStrike" dirty="0">
                        <a:solidFill>
                          <a:srgbClr val="000000"/>
                        </a:solidFill>
                        <a:effectLst/>
                        <a:latin typeface="Arial" panose="020B0604020202020204" pitchFamily="34" charset="0"/>
                        <a:ea typeface="游ゴシック" panose="020B0400000000000000" pitchFamily="50" charset="-128"/>
                      </a:endParaRPr>
                    </a:p>
                  </a:txBody>
                  <a:tcPr marL="5525" marR="5525" marT="5525" marB="0" anchor="ctr">
                    <a:noFill/>
                  </a:tcPr>
                </a:tc>
                <a:tc>
                  <a:txBody>
                    <a:bodyPr/>
                    <a:lstStyle/>
                    <a:p>
                      <a:pPr algn="l" fontAlgn="ctr"/>
                      <a:r>
                        <a:rPr lang="ja-JP" altLang="en-US" sz="1300" u="none" strike="noStrike" dirty="0">
                          <a:effectLst/>
                        </a:rPr>
                        <a:t>　</a:t>
                      </a:r>
                      <a:endParaRPr lang="ja-JP" altLang="en-US" sz="1300" b="0" i="0" u="none" strike="noStrike" dirty="0">
                        <a:solidFill>
                          <a:srgbClr val="000000"/>
                        </a:solidFill>
                        <a:effectLst/>
                        <a:latin typeface="Arial" panose="020B0604020202020204" pitchFamily="34" charset="0"/>
                        <a:ea typeface="游ゴシック" panose="020B0400000000000000" pitchFamily="50" charset="-128"/>
                      </a:endParaRPr>
                    </a:p>
                  </a:txBody>
                  <a:tcPr marL="5525" marR="5525" marT="5525" marB="0" anchor="ctr">
                    <a:noFill/>
                  </a:tcPr>
                </a:tc>
                <a:tc>
                  <a:txBody>
                    <a:bodyPr/>
                    <a:lstStyle/>
                    <a:p>
                      <a:pPr algn="l" fontAlgn="ctr"/>
                      <a:endParaRPr lang="ja-JP" altLang="en-US" sz="1300" b="0" i="0" u="none" strike="noStrike" dirty="0">
                        <a:solidFill>
                          <a:srgbClr val="000000"/>
                        </a:solidFill>
                        <a:effectLst/>
                        <a:latin typeface="Arial" panose="020B0604020202020204" pitchFamily="34" charset="0"/>
                        <a:ea typeface="游ゴシック" panose="020B0400000000000000" pitchFamily="50" charset="-128"/>
                      </a:endParaRPr>
                    </a:p>
                  </a:txBody>
                  <a:tcPr marL="5525" marR="5525" marT="5525" marB="0" anchor="ctr">
                    <a:lnR w="12700" cap="flat" cmpd="sng" algn="ctr">
                      <a:solidFill>
                        <a:schemeClr val="tx1"/>
                      </a:solidFill>
                      <a:prstDash val="solid"/>
                      <a:round/>
                      <a:headEnd type="none" w="med" len="med"/>
                      <a:tailEnd type="none" w="med" len="med"/>
                    </a:lnR>
                    <a:noFill/>
                  </a:tcPr>
                </a:tc>
                <a:tc>
                  <a:txBody>
                    <a:bodyPr/>
                    <a:lstStyle/>
                    <a:p>
                      <a:pPr algn="l" fontAlgn="ctr"/>
                      <a:r>
                        <a:rPr lang="ja-JP" altLang="en-US" sz="1100" u="none" strike="noStrike" dirty="0">
                          <a:effectLst/>
                        </a:rPr>
                        <a:t>再投与再発</a:t>
                      </a:r>
                      <a:endParaRPr lang="ja-JP" altLang="en-US" sz="1100" b="0" i="0" u="none" strike="noStrike" dirty="0">
                        <a:solidFill>
                          <a:srgbClr val="000000"/>
                        </a:solidFill>
                        <a:effectLst/>
                        <a:latin typeface="Arial" panose="020B0604020202020204" pitchFamily="34" charset="0"/>
                        <a:ea typeface="游ゴシック" panose="020B0400000000000000" pitchFamily="50" charset="-128"/>
                      </a:endParaRPr>
                    </a:p>
                  </a:txBody>
                  <a:tcPr marL="5525" marR="5525" marT="5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517182477"/>
                  </a:ext>
                </a:extLst>
              </a:tr>
              <a:tr h="204407">
                <a:tc>
                  <a:txBody>
                    <a:bodyPr/>
                    <a:lstStyle/>
                    <a:p>
                      <a:pPr algn="l" fontAlgn="ctr"/>
                      <a:r>
                        <a:rPr lang="ja-JP" altLang="en-US" sz="1300" u="none" strike="noStrike">
                          <a:effectLst/>
                        </a:rPr>
                        <a:t>　</a:t>
                      </a:r>
                      <a:endParaRPr lang="ja-JP" altLang="en-US" sz="1300" b="0" i="0" u="none" strike="noStrike">
                        <a:solidFill>
                          <a:srgbClr val="000000"/>
                        </a:solidFill>
                        <a:effectLst/>
                        <a:latin typeface="Arial" panose="020B0604020202020204" pitchFamily="34" charset="0"/>
                        <a:ea typeface="游ゴシック" panose="020B0400000000000000" pitchFamily="50" charset="-128"/>
                      </a:endParaRPr>
                    </a:p>
                  </a:txBody>
                  <a:tcPr marL="5525" marR="5525" marT="5525" marB="0" anchor="ctr">
                    <a:noFill/>
                  </a:tcPr>
                </a:tc>
                <a:tc>
                  <a:txBody>
                    <a:bodyPr/>
                    <a:lstStyle/>
                    <a:p>
                      <a:pPr algn="l" fontAlgn="ctr"/>
                      <a:r>
                        <a:rPr lang="ja-JP" altLang="en-US" sz="1300" u="none" strike="noStrike" dirty="0">
                          <a:effectLst/>
                        </a:rPr>
                        <a:t>　</a:t>
                      </a:r>
                      <a:endParaRPr lang="ja-JP" altLang="en-US" sz="1300" b="0" i="0" u="none" strike="noStrike" dirty="0">
                        <a:solidFill>
                          <a:srgbClr val="000000"/>
                        </a:solidFill>
                        <a:effectLst/>
                        <a:latin typeface="Arial" panose="020B0604020202020204" pitchFamily="34" charset="0"/>
                        <a:ea typeface="游ゴシック" panose="020B0400000000000000" pitchFamily="50" charset="-128"/>
                      </a:endParaRPr>
                    </a:p>
                  </a:txBody>
                  <a:tcPr marL="5525" marR="5525" marT="5525" marB="0" anchor="ctr">
                    <a:noFill/>
                  </a:tcPr>
                </a:tc>
                <a:tc>
                  <a:txBody>
                    <a:bodyPr/>
                    <a:lstStyle/>
                    <a:p>
                      <a:pPr algn="l" fontAlgn="ctr"/>
                      <a:endParaRPr lang="ja-JP" altLang="en-US" sz="1300" b="0" i="0" u="none" strike="noStrike" dirty="0">
                        <a:solidFill>
                          <a:srgbClr val="000000"/>
                        </a:solidFill>
                        <a:effectLst/>
                        <a:latin typeface="Arial" panose="020B0604020202020204" pitchFamily="34" charset="0"/>
                        <a:ea typeface="游ゴシック" panose="020B0400000000000000" pitchFamily="50" charset="-128"/>
                      </a:endParaRPr>
                    </a:p>
                  </a:txBody>
                  <a:tcPr marL="5525" marR="5525" marT="5525" marB="0" anchor="ctr">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noFill/>
                  </a:tcPr>
                </a:tc>
                <a:tc>
                  <a:txBody>
                    <a:bodyPr/>
                    <a:lstStyle/>
                    <a:p>
                      <a:pPr algn="l" fontAlgn="ctr"/>
                      <a:r>
                        <a:rPr lang="ja-JP" altLang="en-US" sz="1100" u="none" strike="noStrike" dirty="0">
                          <a:effectLst/>
                        </a:rPr>
                        <a:t>因果関係</a:t>
                      </a:r>
                      <a:endParaRPr lang="ja-JP" altLang="en-US" sz="1100" b="0" i="0" u="none" strike="noStrike" dirty="0">
                        <a:solidFill>
                          <a:srgbClr val="000000"/>
                        </a:solidFill>
                        <a:effectLst/>
                        <a:latin typeface="Arial" panose="020B0604020202020204" pitchFamily="34" charset="0"/>
                        <a:ea typeface="游ゴシック" panose="020B0400000000000000" pitchFamily="50" charset="-128"/>
                      </a:endParaRPr>
                    </a:p>
                  </a:txBody>
                  <a:tcPr marL="5525" marR="5525" marT="5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987213898"/>
                  </a:ext>
                </a:extLst>
              </a:tr>
              <a:tr h="204407">
                <a:tc>
                  <a:txBody>
                    <a:bodyPr/>
                    <a:lstStyle/>
                    <a:p>
                      <a:pPr algn="l" fontAlgn="ctr"/>
                      <a:r>
                        <a:rPr lang="ja-JP" altLang="en-US" sz="1300" u="none" strike="noStrike">
                          <a:effectLst/>
                        </a:rPr>
                        <a:t>　</a:t>
                      </a:r>
                      <a:endParaRPr lang="ja-JP" altLang="en-US" sz="1300" b="0" i="0" u="none" strike="noStrike">
                        <a:solidFill>
                          <a:srgbClr val="000000"/>
                        </a:solidFill>
                        <a:effectLst/>
                        <a:latin typeface="Arial" panose="020B0604020202020204" pitchFamily="34" charset="0"/>
                        <a:ea typeface="游ゴシック" panose="020B0400000000000000" pitchFamily="50" charset="-128"/>
                      </a:endParaRPr>
                    </a:p>
                  </a:txBody>
                  <a:tcPr marL="5525" marR="5525" marT="5525" marB="0" anchor="ctr">
                    <a:noFill/>
                  </a:tcPr>
                </a:tc>
                <a:tc>
                  <a:txBody>
                    <a:bodyPr/>
                    <a:lstStyle/>
                    <a:p>
                      <a:pPr algn="l" fontAlgn="ctr"/>
                      <a:endParaRPr lang="ja-JP" altLang="en-US" sz="1300" b="0" i="0" u="none" strike="noStrike" dirty="0">
                        <a:solidFill>
                          <a:srgbClr val="000000"/>
                        </a:solidFill>
                        <a:effectLst/>
                        <a:latin typeface="Arial" panose="020B0604020202020204" pitchFamily="34" charset="0"/>
                        <a:ea typeface="游ゴシック" panose="020B0400000000000000" pitchFamily="50" charset="-128"/>
                      </a:endParaRPr>
                    </a:p>
                  </a:txBody>
                  <a:tcPr marL="5525" marR="5525" marT="5525" marB="0" anchor="ctr">
                    <a:lnR w="12700" cap="flat" cmpd="sng" algn="ctr">
                      <a:solidFill>
                        <a:schemeClr val="tx1"/>
                      </a:solidFill>
                      <a:prstDash val="solid"/>
                      <a:round/>
                      <a:headEnd type="none" w="med" len="med"/>
                      <a:tailEnd type="none" w="med" len="med"/>
                    </a:lnR>
                    <a:noFill/>
                  </a:tcPr>
                </a:tc>
                <a:tc gridSpan="2">
                  <a:txBody>
                    <a:bodyPr/>
                    <a:lstStyle/>
                    <a:p>
                      <a:pPr algn="l" fontAlgn="ctr"/>
                      <a:r>
                        <a:rPr lang="ja-JP" altLang="en-US" sz="1400" u="none" strike="noStrike">
                          <a:effectLst/>
                        </a:rPr>
                        <a:t>事象</a:t>
                      </a:r>
                      <a:r>
                        <a:rPr lang="en-US" sz="1400" u="none" strike="noStrike">
                          <a:effectLst/>
                        </a:rPr>
                        <a:t>B</a:t>
                      </a:r>
                      <a:endParaRPr lang="ja-JP" altLang="en-US" sz="1400" b="0" i="0" u="none" strike="noStrike" dirty="0">
                        <a:solidFill>
                          <a:srgbClr val="000000"/>
                        </a:solidFill>
                        <a:effectLst/>
                        <a:latin typeface="Arial" panose="020B0604020202020204" pitchFamily="34" charset="0"/>
                        <a:ea typeface="游ゴシック" panose="020B0400000000000000" pitchFamily="50" charset="-128"/>
                      </a:endParaRPr>
                    </a:p>
                  </a:txBody>
                  <a:tcPr marL="5525" marR="5525" marT="5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endParaRPr kumimoji="1" lang="ja-JP" altLang="en-US"/>
                    </a:p>
                  </a:txBody>
                  <a:tcPr/>
                </a:tc>
                <a:extLst>
                  <a:ext uri="{0D108BD9-81ED-4DB2-BD59-A6C34878D82A}">
                    <a16:rowId xmlns:a16="http://schemas.microsoft.com/office/drawing/2014/main" val="1383456301"/>
                  </a:ext>
                </a:extLst>
              </a:tr>
              <a:tr h="314898">
                <a:tc>
                  <a:txBody>
                    <a:bodyPr/>
                    <a:lstStyle/>
                    <a:p>
                      <a:pPr algn="l" fontAlgn="ctr"/>
                      <a:endParaRPr lang="ja-JP" altLang="en-US" sz="800" b="0" i="0" u="none" strike="noStrike">
                        <a:solidFill>
                          <a:srgbClr val="000000"/>
                        </a:solidFill>
                        <a:effectLst/>
                        <a:latin typeface="游ゴシック" panose="020B0400000000000000" pitchFamily="50" charset="-128"/>
                        <a:ea typeface="游ゴシック" panose="020B0400000000000000" pitchFamily="50" charset="-128"/>
                      </a:endParaRPr>
                    </a:p>
                  </a:txBody>
                  <a:tcPr marL="5525" marR="5525" marT="5525" marB="0" anchor="ctr">
                    <a:noFill/>
                  </a:tcPr>
                </a:tc>
                <a:tc>
                  <a:txBody>
                    <a:bodyPr/>
                    <a:lstStyle/>
                    <a:p>
                      <a:pPr algn="l" fontAlgn="ctr"/>
                      <a:endParaRPr lang="ja-JP" altLang="en-US" sz="800" b="0" i="0" u="none" strike="noStrike" dirty="0">
                        <a:solidFill>
                          <a:srgbClr val="000000"/>
                        </a:solidFill>
                        <a:effectLst/>
                        <a:latin typeface="游ゴシック" panose="020B0400000000000000" pitchFamily="50" charset="-128"/>
                        <a:ea typeface="游ゴシック" panose="020B0400000000000000" pitchFamily="50" charset="-128"/>
                      </a:endParaRPr>
                    </a:p>
                  </a:txBody>
                  <a:tcPr marL="5525" marR="5525" marT="5525" marB="0" anchor="ctr">
                    <a:noFill/>
                  </a:tcPr>
                </a:tc>
                <a:tc>
                  <a:txBody>
                    <a:bodyPr/>
                    <a:lstStyle/>
                    <a:p>
                      <a:pPr algn="l" fontAlgn="ctr"/>
                      <a:endParaRPr lang="ja-JP" altLang="en-US" sz="800" b="0" i="0" u="none" strike="noStrike" dirty="0">
                        <a:solidFill>
                          <a:srgbClr val="000000"/>
                        </a:solidFill>
                        <a:effectLst/>
                        <a:latin typeface="游ゴシック" panose="020B0400000000000000" pitchFamily="50" charset="-128"/>
                        <a:ea typeface="游ゴシック" panose="020B0400000000000000" pitchFamily="50" charset="-128"/>
                      </a:endParaRPr>
                    </a:p>
                  </a:txBody>
                  <a:tcPr marL="5525" marR="5525" marT="5525" marB="0" anchor="ct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noFill/>
                  </a:tcPr>
                </a:tc>
                <a:tc>
                  <a:txBody>
                    <a:bodyPr/>
                    <a:lstStyle/>
                    <a:p>
                      <a:pPr algn="l" fontAlgn="ctr"/>
                      <a:r>
                        <a:rPr lang="ja-JP" altLang="en-US" sz="1050" u="none" strike="noStrike" dirty="0">
                          <a:effectLst/>
                        </a:rPr>
                        <a:t>医薬品の投与開始から副作用</a:t>
                      </a:r>
                      <a:r>
                        <a:rPr lang="en-US" altLang="ja-JP" sz="1050" u="none" strike="noStrike" dirty="0">
                          <a:effectLst/>
                        </a:rPr>
                        <a:t>/</a:t>
                      </a:r>
                      <a:r>
                        <a:rPr lang="ja-JP" altLang="en-US" sz="1050" u="none" strike="noStrike" dirty="0">
                          <a:effectLst/>
                        </a:rPr>
                        <a:t>有害事象発現までの時間間隔（数）</a:t>
                      </a:r>
                      <a:endParaRPr lang="ja-JP" altLang="en-US" sz="1050" b="0" i="0" u="none" strike="noStrike" dirty="0">
                        <a:solidFill>
                          <a:srgbClr val="000000"/>
                        </a:solidFill>
                        <a:effectLst/>
                        <a:latin typeface="游ゴシック" panose="020B0400000000000000" pitchFamily="50" charset="-128"/>
                        <a:ea typeface="游ゴシック" panose="020B0400000000000000" pitchFamily="50" charset="-128"/>
                      </a:endParaRPr>
                    </a:p>
                  </a:txBody>
                  <a:tcPr marL="5525" marR="5525" marT="5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321164363"/>
                  </a:ext>
                </a:extLst>
              </a:tr>
              <a:tr h="314898">
                <a:tc>
                  <a:txBody>
                    <a:bodyPr/>
                    <a:lstStyle/>
                    <a:p>
                      <a:pPr algn="l" fontAlgn="ctr"/>
                      <a:endParaRPr lang="ja-JP" altLang="en-US" sz="800" b="0" i="0" u="none" strike="noStrike">
                        <a:solidFill>
                          <a:srgbClr val="000000"/>
                        </a:solidFill>
                        <a:effectLst/>
                        <a:latin typeface="游ゴシック" panose="020B0400000000000000" pitchFamily="50" charset="-128"/>
                        <a:ea typeface="游ゴシック" panose="020B0400000000000000" pitchFamily="50" charset="-128"/>
                      </a:endParaRPr>
                    </a:p>
                  </a:txBody>
                  <a:tcPr marL="5525" marR="5525" marT="5525" marB="0" anchor="ctr">
                    <a:noFill/>
                  </a:tcPr>
                </a:tc>
                <a:tc>
                  <a:txBody>
                    <a:bodyPr/>
                    <a:lstStyle/>
                    <a:p>
                      <a:pPr algn="l" fontAlgn="ctr"/>
                      <a:endParaRPr lang="ja-JP" altLang="en-US" sz="800" b="0" i="0" u="none" strike="noStrike" dirty="0">
                        <a:solidFill>
                          <a:srgbClr val="000000"/>
                        </a:solidFill>
                        <a:effectLst/>
                        <a:latin typeface="游ゴシック" panose="020B0400000000000000" pitchFamily="50" charset="-128"/>
                        <a:ea typeface="游ゴシック" panose="020B0400000000000000" pitchFamily="50" charset="-128"/>
                      </a:endParaRPr>
                    </a:p>
                  </a:txBody>
                  <a:tcPr marL="5525" marR="5525" marT="5525" marB="0" anchor="ctr">
                    <a:noFill/>
                  </a:tcPr>
                </a:tc>
                <a:tc>
                  <a:txBody>
                    <a:bodyPr/>
                    <a:lstStyle/>
                    <a:p>
                      <a:pPr algn="l" fontAlgn="ctr"/>
                      <a:endParaRPr lang="ja-JP" altLang="en-US" sz="800" b="0" i="0" u="none" strike="noStrike" dirty="0">
                        <a:solidFill>
                          <a:srgbClr val="000000"/>
                        </a:solidFill>
                        <a:effectLst/>
                        <a:latin typeface="游ゴシック" panose="020B0400000000000000" pitchFamily="50" charset="-128"/>
                        <a:ea typeface="游ゴシック" panose="020B0400000000000000" pitchFamily="50" charset="-128"/>
                      </a:endParaRPr>
                    </a:p>
                  </a:txBody>
                  <a:tcPr marL="5525" marR="5525" marT="5525" marB="0" anchor="ctr">
                    <a:lnR w="12700" cap="flat" cmpd="sng" algn="ctr">
                      <a:solidFill>
                        <a:schemeClr val="tx1"/>
                      </a:solidFill>
                      <a:prstDash val="solid"/>
                      <a:round/>
                      <a:headEnd type="none" w="med" len="med"/>
                      <a:tailEnd type="none" w="med" len="med"/>
                    </a:lnR>
                    <a:noFill/>
                  </a:tcPr>
                </a:tc>
                <a:tc>
                  <a:txBody>
                    <a:bodyPr/>
                    <a:lstStyle/>
                    <a:p>
                      <a:pPr algn="l" fontAlgn="ctr"/>
                      <a:r>
                        <a:rPr lang="ja-JP" altLang="en-US" sz="1050" u="none" strike="noStrike" dirty="0">
                          <a:effectLst/>
                        </a:rPr>
                        <a:t>医薬品の最終投与から副作用</a:t>
                      </a:r>
                      <a:r>
                        <a:rPr lang="en-US" altLang="ja-JP" sz="1050" u="none" strike="noStrike" dirty="0">
                          <a:effectLst/>
                        </a:rPr>
                        <a:t>/</a:t>
                      </a:r>
                      <a:r>
                        <a:rPr lang="ja-JP" altLang="en-US" sz="1050" u="none" strike="noStrike" dirty="0">
                          <a:effectLst/>
                        </a:rPr>
                        <a:t>有害事象発現までの時間間隔（単位）</a:t>
                      </a:r>
                      <a:endParaRPr lang="ja-JP" altLang="en-US" sz="1050" b="0" i="0" u="none" strike="noStrike" dirty="0">
                        <a:solidFill>
                          <a:srgbClr val="000000"/>
                        </a:solidFill>
                        <a:effectLst/>
                        <a:latin typeface="游ゴシック" panose="020B0400000000000000" pitchFamily="50" charset="-128"/>
                        <a:ea typeface="游ゴシック" panose="020B0400000000000000" pitchFamily="50" charset="-128"/>
                      </a:endParaRPr>
                    </a:p>
                  </a:txBody>
                  <a:tcPr marL="5525" marR="5525" marT="5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1197915"/>
                  </a:ext>
                </a:extLst>
              </a:tr>
              <a:tr h="203026">
                <a:tc>
                  <a:txBody>
                    <a:bodyPr/>
                    <a:lstStyle/>
                    <a:p>
                      <a:pPr algn="l" fontAlgn="ctr"/>
                      <a:endParaRPr lang="ja-JP" altLang="en-US" sz="800" b="0" i="0" u="none" strike="noStrike">
                        <a:solidFill>
                          <a:srgbClr val="000000"/>
                        </a:solidFill>
                        <a:effectLst/>
                        <a:latin typeface="游ゴシック" panose="020B0400000000000000" pitchFamily="50" charset="-128"/>
                        <a:ea typeface="游ゴシック" panose="020B0400000000000000" pitchFamily="50" charset="-128"/>
                      </a:endParaRPr>
                    </a:p>
                  </a:txBody>
                  <a:tcPr marL="5525" marR="5525" marT="5525" marB="0" anchor="ctr">
                    <a:noFill/>
                  </a:tcPr>
                </a:tc>
                <a:tc>
                  <a:txBody>
                    <a:bodyPr/>
                    <a:lstStyle/>
                    <a:p>
                      <a:pPr algn="l" fontAlgn="ctr"/>
                      <a:endParaRPr lang="ja-JP" altLang="en-US" sz="800" b="0" i="0" u="none" strike="noStrike" dirty="0">
                        <a:solidFill>
                          <a:srgbClr val="000000"/>
                        </a:solidFill>
                        <a:effectLst/>
                        <a:latin typeface="游ゴシック" panose="020B0400000000000000" pitchFamily="50" charset="-128"/>
                        <a:ea typeface="游ゴシック" panose="020B0400000000000000" pitchFamily="50" charset="-128"/>
                      </a:endParaRPr>
                    </a:p>
                  </a:txBody>
                  <a:tcPr marL="5525" marR="5525" marT="5525" marB="0" anchor="ctr">
                    <a:noFill/>
                  </a:tcPr>
                </a:tc>
                <a:tc>
                  <a:txBody>
                    <a:bodyPr/>
                    <a:lstStyle/>
                    <a:p>
                      <a:pPr algn="l" fontAlgn="ctr"/>
                      <a:endParaRPr lang="ja-JP" altLang="en-US" sz="800" b="0" i="0" u="none" strike="noStrike" dirty="0">
                        <a:solidFill>
                          <a:srgbClr val="000000"/>
                        </a:solidFill>
                        <a:effectLst/>
                        <a:latin typeface="游ゴシック" panose="020B0400000000000000" pitchFamily="50" charset="-128"/>
                        <a:ea typeface="游ゴシック" panose="020B0400000000000000" pitchFamily="50" charset="-128"/>
                      </a:endParaRPr>
                    </a:p>
                  </a:txBody>
                  <a:tcPr marL="5525" marR="5525" marT="5525" marB="0" anchor="ctr">
                    <a:lnR w="12700" cap="flat" cmpd="sng" algn="ctr">
                      <a:solidFill>
                        <a:schemeClr val="tx1"/>
                      </a:solidFill>
                      <a:prstDash val="solid"/>
                      <a:round/>
                      <a:headEnd type="none" w="med" len="med"/>
                      <a:tailEnd type="none" w="med" len="med"/>
                    </a:lnR>
                    <a:noFill/>
                  </a:tcPr>
                </a:tc>
                <a:tc>
                  <a:txBody>
                    <a:bodyPr/>
                    <a:lstStyle/>
                    <a:p>
                      <a:pPr algn="l" fontAlgn="ctr"/>
                      <a:r>
                        <a:rPr lang="ja-JP" altLang="en-US" sz="1100" u="none" strike="noStrike" dirty="0">
                          <a:effectLst/>
                        </a:rPr>
                        <a:t>再投与再発</a:t>
                      </a:r>
                      <a:endParaRPr lang="ja-JP" altLang="en-US" sz="1100" b="0" i="0" u="none" strike="noStrike" dirty="0">
                        <a:solidFill>
                          <a:srgbClr val="000000"/>
                        </a:solidFill>
                        <a:effectLst/>
                        <a:latin typeface="游ゴシック" panose="020B0400000000000000" pitchFamily="50" charset="-128"/>
                        <a:ea typeface="游ゴシック" panose="020B0400000000000000" pitchFamily="50" charset="-128"/>
                      </a:endParaRPr>
                    </a:p>
                  </a:txBody>
                  <a:tcPr marL="5525" marR="5525" marT="5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201391528"/>
                  </a:ext>
                </a:extLst>
              </a:tr>
              <a:tr h="203026">
                <a:tc>
                  <a:txBody>
                    <a:bodyPr/>
                    <a:lstStyle/>
                    <a:p>
                      <a:pPr algn="l" fontAlgn="ctr"/>
                      <a:endParaRPr lang="ja-JP" altLang="en-US" sz="800" b="0" i="0" u="none" strike="noStrike" dirty="0">
                        <a:solidFill>
                          <a:srgbClr val="000000"/>
                        </a:solidFill>
                        <a:effectLst/>
                        <a:latin typeface="游ゴシック" panose="020B0400000000000000" pitchFamily="50" charset="-128"/>
                        <a:ea typeface="游ゴシック" panose="020B0400000000000000" pitchFamily="50" charset="-128"/>
                      </a:endParaRPr>
                    </a:p>
                  </a:txBody>
                  <a:tcPr marL="5525" marR="5525" marT="5525" marB="0" anchor="ctr">
                    <a:noFill/>
                  </a:tcPr>
                </a:tc>
                <a:tc>
                  <a:txBody>
                    <a:bodyPr/>
                    <a:lstStyle/>
                    <a:p>
                      <a:pPr algn="l" fontAlgn="ctr"/>
                      <a:endParaRPr lang="ja-JP" altLang="en-US" sz="800" b="0" i="0" u="none" strike="noStrike" dirty="0">
                        <a:solidFill>
                          <a:srgbClr val="000000"/>
                        </a:solidFill>
                        <a:effectLst/>
                        <a:latin typeface="游ゴシック" panose="020B0400000000000000" pitchFamily="50" charset="-128"/>
                        <a:ea typeface="游ゴシック" panose="020B0400000000000000" pitchFamily="50" charset="-128"/>
                      </a:endParaRPr>
                    </a:p>
                  </a:txBody>
                  <a:tcPr marL="5525" marR="5525" marT="5525" marB="0" anchor="ctr">
                    <a:noFill/>
                  </a:tcPr>
                </a:tc>
                <a:tc>
                  <a:txBody>
                    <a:bodyPr/>
                    <a:lstStyle/>
                    <a:p>
                      <a:pPr algn="l" fontAlgn="ctr"/>
                      <a:endParaRPr lang="ja-JP" altLang="en-US" sz="800" b="0" i="0" u="none" strike="noStrike" dirty="0">
                        <a:solidFill>
                          <a:srgbClr val="000000"/>
                        </a:solidFill>
                        <a:effectLst/>
                        <a:latin typeface="游ゴシック" panose="020B0400000000000000" pitchFamily="50" charset="-128"/>
                        <a:ea typeface="游ゴシック" panose="020B0400000000000000" pitchFamily="50" charset="-128"/>
                      </a:endParaRPr>
                    </a:p>
                  </a:txBody>
                  <a:tcPr marL="5525" marR="5525" marT="5525" marB="0" anchor="ctr">
                    <a:lnR w="12700" cap="flat" cmpd="sng" algn="ctr">
                      <a:solidFill>
                        <a:schemeClr val="tx1"/>
                      </a:solidFill>
                      <a:prstDash val="solid"/>
                      <a:round/>
                      <a:headEnd type="none" w="med" len="med"/>
                      <a:tailEnd type="none" w="med" len="med"/>
                    </a:lnR>
                    <a:noFill/>
                  </a:tcPr>
                </a:tc>
                <a:tc>
                  <a:txBody>
                    <a:bodyPr/>
                    <a:lstStyle/>
                    <a:p>
                      <a:pPr algn="l" fontAlgn="ctr"/>
                      <a:r>
                        <a:rPr lang="ja-JP" altLang="en-US" sz="1100" u="none" strike="noStrike" dirty="0">
                          <a:effectLst/>
                        </a:rPr>
                        <a:t>因果関係</a:t>
                      </a:r>
                      <a:endParaRPr lang="ja-JP" altLang="en-US" sz="1100" b="0" i="0" u="none" strike="noStrike" dirty="0">
                        <a:solidFill>
                          <a:srgbClr val="000000"/>
                        </a:solidFill>
                        <a:effectLst/>
                        <a:latin typeface="游ゴシック" panose="020B0400000000000000" pitchFamily="50" charset="-128"/>
                        <a:ea typeface="游ゴシック" panose="020B0400000000000000" pitchFamily="50" charset="-128"/>
                      </a:endParaRPr>
                    </a:p>
                  </a:txBody>
                  <a:tcPr marL="5525" marR="5525" marT="5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719349775"/>
                  </a:ext>
                </a:extLst>
              </a:tr>
            </a:tbl>
          </a:graphicData>
        </a:graphic>
      </p:graphicFrame>
      <p:sp>
        <p:nvSpPr>
          <p:cNvPr id="44035" name="Rectangle 2"/>
          <p:cNvSpPr>
            <a:spLocks noGrp="1" noChangeArrowheads="1"/>
          </p:cNvSpPr>
          <p:nvPr>
            <p:ph type="title"/>
          </p:nvPr>
        </p:nvSpPr>
        <p:spPr>
          <a:xfrm>
            <a:off x="467544" y="260648"/>
            <a:ext cx="5791200" cy="556357"/>
          </a:xfrm>
        </p:spPr>
        <p:txBody>
          <a:bodyPr/>
          <a:lstStyle/>
          <a:p>
            <a:pPr algn="l" eaLnBrk="1" hangingPunct="1"/>
            <a:r>
              <a:rPr lang="en-US" altLang="ja-JP" sz="3200" dirty="0">
                <a:latin typeface="+mn-lt"/>
              </a:rPr>
              <a:t>G</a:t>
            </a:r>
            <a:r>
              <a:rPr lang="ja-JP" altLang="en-US" sz="3200" dirty="0">
                <a:latin typeface="+mn-lt"/>
              </a:rPr>
              <a:t>　医薬品情報</a:t>
            </a:r>
          </a:p>
        </p:txBody>
      </p:sp>
      <p:graphicFrame>
        <p:nvGraphicFramePr>
          <p:cNvPr id="2" name="表 1"/>
          <p:cNvGraphicFramePr>
            <a:graphicFrameLocks noGrp="1"/>
          </p:cNvGraphicFramePr>
          <p:nvPr/>
        </p:nvGraphicFramePr>
        <p:xfrm>
          <a:off x="66361" y="1422401"/>
          <a:ext cx="3713551" cy="5303520"/>
        </p:xfrm>
        <a:graphic>
          <a:graphicData uri="http://schemas.openxmlformats.org/drawingml/2006/table">
            <a:tbl>
              <a:tblPr>
                <a:tableStyleId>{5C22544A-7EE6-4342-B048-85BDC9FD1C3A}</a:tableStyleId>
              </a:tblPr>
              <a:tblGrid>
                <a:gridCol w="240951">
                  <a:extLst>
                    <a:ext uri="{9D8B030D-6E8A-4147-A177-3AD203B41FA5}">
                      <a16:colId xmlns:a16="http://schemas.microsoft.com/office/drawing/2014/main" val="20000"/>
                    </a:ext>
                  </a:extLst>
                </a:gridCol>
                <a:gridCol w="303163">
                  <a:extLst>
                    <a:ext uri="{9D8B030D-6E8A-4147-A177-3AD203B41FA5}">
                      <a16:colId xmlns:a16="http://schemas.microsoft.com/office/drawing/2014/main" val="20001"/>
                    </a:ext>
                  </a:extLst>
                </a:gridCol>
                <a:gridCol w="3169437">
                  <a:extLst>
                    <a:ext uri="{9D8B030D-6E8A-4147-A177-3AD203B41FA5}">
                      <a16:colId xmlns:a16="http://schemas.microsoft.com/office/drawing/2014/main" val="20002"/>
                    </a:ext>
                  </a:extLst>
                </a:gridCol>
              </a:tblGrid>
              <a:tr h="175260">
                <a:tc gridSpan="3">
                  <a:txBody>
                    <a:bodyPr/>
                    <a:lstStyle/>
                    <a:p>
                      <a:pPr algn="l" fontAlgn="ctr"/>
                      <a:r>
                        <a:rPr lang="ja-JP" altLang="en-US" sz="1400" u="none" strike="noStrike" dirty="0">
                          <a:effectLst/>
                        </a:rPr>
                        <a:t>薬剤</a:t>
                      </a:r>
                      <a:r>
                        <a:rPr lang="en-US" sz="1400" u="none" strike="noStrike" dirty="0">
                          <a:effectLst/>
                        </a:rPr>
                        <a:t>A  </a:t>
                      </a:r>
                      <a:r>
                        <a:rPr lang="ja-JP" altLang="en-US" sz="1400" u="none" strike="noStrike" dirty="0">
                          <a:effectLst/>
                        </a:rPr>
                        <a:t>（投与情報</a:t>
                      </a:r>
                      <a:r>
                        <a:rPr lang="en-US" altLang="ja-JP" sz="1400" u="none" strike="noStrike" dirty="0">
                          <a:effectLst/>
                        </a:rPr>
                        <a:t>1</a:t>
                      </a:r>
                      <a:r>
                        <a:rPr lang="ja-JP" altLang="en-US" sz="1400" u="none" strike="noStrike" dirty="0">
                          <a:effectLst/>
                        </a:rPr>
                        <a:t>）</a:t>
                      </a:r>
                      <a:endParaRPr lang="en-US" sz="1400" u="none" strike="noStrike" dirty="0">
                        <a:effectLst/>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hMerge="1">
                  <a:txBody>
                    <a:bodyPr/>
                    <a:lstStyle/>
                    <a:p>
                      <a:endParaRPr kumimoji="1" lang="ja-JP" altLang="en-US"/>
                    </a:p>
                  </a:txBody>
                  <a:tcPr/>
                </a:tc>
                <a:tc hMerge="1">
                  <a:txBody>
                    <a:bodyPr/>
                    <a:lstStyle/>
                    <a:p>
                      <a:endParaRPr kumimoji="1" lang="ja-JP" altLang="en-US"/>
                    </a:p>
                  </a:txBody>
                  <a:tcPr/>
                </a:tc>
                <a:extLst>
                  <a:ext uri="{0D108BD9-81ED-4DB2-BD59-A6C34878D82A}">
                    <a16:rowId xmlns:a16="http://schemas.microsoft.com/office/drawing/2014/main" val="10000"/>
                  </a:ext>
                </a:extLst>
              </a:tr>
              <a:tr h="167640">
                <a:tc>
                  <a:txBody>
                    <a:bodyPr/>
                    <a:lstStyle/>
                    <a:p>
                      <a:pPr algn="l" fontAlgn="ctr"/>
                      <a:endParaRPr lang="ja-JP" altLang="en-US" sz="1400" b="0" i="0" u="none" strike="noStrike">
                        <a:solidFill>
                          <a:srgbClr val="000000"/>
                        </a:solidFill>
                        <a:effectLst/>
                        <a:latin typeface="ＭＳ Ｐゴシック"/>
                      </a:endParaRPr>
                    </a:p>
                  </a:txBody>
                  <a:tcPr marL="7620" marR="7620" marT="7620"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gridSpan="2">
                  <a:txBody>
                    <a:bodyPr/>
                    <a:lstStyle/>
                    <a:p>
                      <a:pPr algn="l" fontAlgn="ctr"/>
                      <a:r>
                        <a:rPr lang="ja-JP" altLang="en-US" sz="1400" u="none" strike="noStrike" dirty="0">
                          <a:effectLst/>
                        </a:rPr>
                        <a:t>医薬品の情報（製品名、剤型、一般名等）</a:t>
                      </a:r>
                      <a:endParaRPr lang="ja-JP" altLang="en-US" sz="1400" b="0" i="0" u="none" strike="noStrike" dirty="0">
                        <a:solidFill>
                          <a:srgbClr val="000000"/>
                        </a:solidFill>
                        <a:effectLst/>
                        <a:latin typeface="ＭＳ Ｐゴシック"/>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kumimoji="1" lang="ja-JP" altLang="en-US"/>
                    </a:p>
                  </a:txBody>
                  <a:tcPr/>
                </a:tc>
                <a:extLst>
                  <a:ext uri="{0D108BD9-81ED-4DB2-BD59-A6C34878D82A}">
                    <a16:rowId xmlns:a16="http://schemas.microsoft.com/office/drawing/2014/main" val="10001"/>
                  </a:ext>
                </a:extLst>
              </a:tr>
              <a:tr h="167640">
                <a:tc>
                  <a:txBody>
                    <a:bodyPr/>
                    <a:lstStyle/>
                    <a:p>
                      <a:pPr algn="l" fontAlgn="ctr"/>
                      <a:endParaRPr lang="ja-JP" altLang="en-US" sz="1400" b="0" i="0" u="none" strike="noStrike">
                        <a:solidFill>
                          <a:srgbClr val="000000"/>
                        </a:solidFill>
                        <a:effectLst/>
                        <a:latin typeface="ＭＳ Ｐゴシック"/>
                      </a:endParaRPr>
                    </a:p>
                  </a:txBody>
                  <a:tcPr marL="7620" marR="7620" marT="7620"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gridSpan="2">
                  <a:txBody>
                    <a:bodyPr/>
                    <a:lstStyle/>
                    <a:p>
                      <a:pPr algn="l" fontAlgn="ctr"/>
                      <a:r>
                        <a:rPr lang="ja-JP" altLang="en-US" sz="1400" u="none" strike="noStrike" dirty="0">
                          <a:effectLst/>
                        </a:rPr>
                        <a:t>使用理由</a:t>
                      </a:r>
                      <a:endParaRPr lang="ja-JP" altLang="en-US" sz="1400" b="0" i="0" u="none" strike="noStrike" dirty="0">
                        <a:solidFill>
                          <a:srgbClr val="000000"/>
                        </a:solidFill>
                        <a:effectLst/>
                        <a:latin typeface="ＭＳ Ｐゴシック"/>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kumimoji="1" lang="ja-JP" altLang="en-US"/>
                    </a:p>
                  </a:txBody>
                  <a:tcPr/>
                </a:tc>
                <a:extLst>
                  <a:ext uri="{0D108BD9-81ED-4DB2-BD59-A6C34878D82A}">
                    <a16:rowId xmlns:a16="http://schemas.microsoft.com/office/drawing/2014/main" val="10002"/>
                  </a:ext>
                </a:extLst>
              </a:tr>
              <a:tr h="167640">
                <a:tc>
                  <a:txBody>
                    <a:bodyPr/>
                    <a:lstStyle/>
                    <a:p>
                      <a:pPr algn="l" fontAlgn="ctr"/>
                      <a:endParaRPr lang="ja-JP" altLang="en-US" sz="1400" b="0" i="0" u="none" strike="noStrike">
                        <a:solidFill>
                          <a:srgbClr val="000000"/>
                        </a:solidFill>
                        <a:effectLst/>
                        <a:latin typeface="ＭＳ Ｐゴシック"/>
                      </a:endParaRPr>
                    </a:p>
                  </a:txBody>
                  <a:tcPr marL="7620" marR="7620" marT="7620"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gridSpan="2">
                  <a:txBody>
                    <a:bodyPr/>
                    <a:lstStyle/>
                    <a:p>
                      <a:pPr algn="l" fontAlgn="ctr"/>
                      <a:r>
                        <a:rPr lang="ja-JP" altLang="en-US" sz="1400" u="none" strike="noStrike" dirty="0">
                          <a:effectLst/>
                        </a:rPr>
                        <a:t>投与情報</a:t>
                      </a:r>
                      <a:r>
                        <a:rPr lang="en-US" altLang="ja-JP" sz="1400" u="none" strike="noStrike" dirty="0">
                          <a:effectLst/>
                        </a:rPr>
                        <a:t>1</a:t>
                      </a:r>
                      <a:endParaRPr lang="en-US" altLang="ja-JP" sz="1400" b="0" i="0" u="none" strike="noStrike" dirty="0">
                        <a:solidFill>
                          <a:srgbClr val="000000"/>
                        </a:solidFill>
                        <a:effectLst/>
                        <a:latin typeface="ＭＳ Ｐゴシック"/>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kumimoji="1" lang="ja-JP" altLang="en-US"/>
                    </a:p>
                  </a:txBody>
                  <a:tcPr/>
                </a:tc>
                <a:extLst>
                  <a:ext uri="{0D108BD9-81ED-4DB2-BD59-A6C34878D82A}">
                    <a16:rowId xmlns:a16="http://schemas.microsoft.com/office/drawing/2014/main" val="10003"/>
                  </a:ext>
                </a:extLst>
              </a:tr>
              <a:tr h="167640">
                <a:tc>
                  <a:txBody>
                    <a:bodyPr/>
                    <a:lstStyle/>
                    <a:p>
                      <a:pPr algn="l" fontAlgn="ctr"/>
                      <a:endParaRPr lang="ja-JP" altLang="en-US" sz="1400" b="0" i="0" u="none" strike="noStrike">
                        <a:solidFill>
                          <a:srgbClr val="000000"/>
                        </a:solidFill>
                        <a:effectLst/>
                        <a:latin typeface="ＭＳ Ｐゴシック"/>
                      </a:endParaRPr>
                    </a:p>
                  </a:txBody>
                  <a:tcPr marL="7620" marR="7620" marT="7620"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gridSpan="2">
                  <a:txBody>
                    <a:bodyPr/>
                    <a:lstStyle/>
                    <a:p>
                      <a:pPr algn="l" fontAlgn="ctr"/>
                      <a:r>
                        <a:rPr lang="ja-JP" altLang="en-US" sz="1400" u="none" strike="noStrike" dirty="0">
                          <a:effectLst/>
                        </a:rPr>
                        <a:t>医薬品投与と事象発現の時間的間隔</a:t>
                      </a:r>
                      <a:endParaRPr lang="ja-JP" altLang="en-US" sz="1400" b="0" i="0" u="none" strike="noStrike" dirty="0">
                        <a:solidFill>
                          <a:srgbClr val="000000"/>
                        </a:solidFill>
                        <a:effectLst/>
                        <a:latin typeface="ＭＳ Ｐゴシック"/>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kumimoji="1" lang="ja-JP" altLang="en-US"/>
                    </a:p>
                  </a:txBody>
                  <a:tcPr/>
                </a:tc>
                <a:extLst>
                  <a:ext uri="{0D108BD9-81ED-4DB2-BD59-A6C34878D82A}">
                    <a16:rowId xmlns:a16="http://schemas.microsoft.com/office/drawing/2014/main" val="10004"/>
                  </a:ext>
                </a:extLst>
              </a:tr>
              <a:tr h="167640">
                <a:tc>
                  <a:txBody>
                    <a:bodyPr/>
                    <a:lstStyle/>
                    <a:p>
                      <a:pPr algn="l" fontAlgn="ctr"/>
                      <a:endParaRPr lang="ja-JP" altLang="en-US" sz="1400" b="0" i="0" u="none" strike="noStrike">
                        <a:solidFill>
                          <a:srgbClr val="000000"/>
                        </a:solidFill>
                        <a:effectLst/>
                        <a:latin typeface="ＭＳ Ｐゴシック"/>
                      </a:endParaRPr>
                    </a:p>
                  </a:txBody>
                  <a:tcPr marL="7620" marR="7620" marT="7620"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gridSpan="2">
                  <a:txBody>
                    <a:bodyPr/>
                    <a:lstStyle/>
                    <a:p>
                      <a:pPr algn="l" fontAlgn="ctr"/>
                      <a:r>
                        <a:rPr lang="ja-JP" altLang="en-US" sz="1400" u="none" strike="noStrike" dirty="0">
                          <a:effectLst/>
                        </a:rPr>
                        <a:t>処置</a:t>
                      </a:r>
                      <a:endParaRPr lang="ja-JP" altLang="en-US" sz="1400" b="0" i="0" u="none" strike="noStrike" dirty="0">
                        <a:solidFill>
                          <a:srgbClr val="000000"/>
                        </a:solidFill>
                        <a:effectLst/>
                        <a:latin typeface="ＭＳ Ｐゴシック"/>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kumimoji="1" lang="ja-JP" altLang="en-US"/>
                    </a:p>
                  </a:txBody>
                  <a:tcPr/>
                </a:tc>
                <a:extLst>
                  <a:ext uri="{0D108BD9-81ED-4DB2-BD59-A6C34878D82A}">
                    <a16:rowId xmlns:a16="http://schemas.microsoft.com/office/drawing/2014/main" val="10005"/>
                  </a:ext>
                </a:extLst>
              </a:tr>
              <a:tr h="167640">
                <a:tc>
                  <a:txBody>
                    <a:bodyPr/>
                    <a:lstStyle/>
                    <a:p>
                      <a:pPr algn="l" fontAlgn="ctr"/>
                      <a:endParaRPr lang="ja-JP" altLang="en-US" sz="1400" b="0" i="0" u="none" strike="noStrike">
                        <a:solidFill>
                          <a:srgbClr val="000000"/>
                        </a:solidFill>
                        <a:effectLst/>
                        <a:latin typeface="ＭＳ Ｐゴシック"/>
                      </a:endParaRPr>
                    </a:p>
                  </a:txBody>
                  <a:tcPr marL="7620" marR="7620" marT="7620"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gridSpan="2">
                  <a:txBody>
                    <a:bodyPr/>
                    <a:lstStyle/>
                    <a:p>
                      <a:pPr marL="0" algn="l" defTabSz="914400" rtl="0" eaLnBrk="1" fontAlgn="ctr" latinLnBrk="0" hangingPunct="1"/>
                      <a:r>
                        <a:rPr kumimoji="1" lang="ja-JP" altLang="en-US" sz="1400" u="none" strike="noStrike" kern="1200" dirty="0">
                          <a:solidFill>
                            <a:schemeClr val="dk1"/>
                          </a:solidFill>
                          <a:effectLst/>
                          <a:latin typeface="+mn-lt"/>
                          <a:ea typeface="+mn-ea"/>
                          <a:cs typeface="+mn-cs"/>
                        </a:rPr>
                        <a:t>再投与再発　有無</a:t>
                      </a:r>
                      <a:endParaRPr kumimoji="1" lang="zh-TW" altLang="en-US" sz="1400" u="none" strike="noStrike" kern="1200" dirty="0">
                        <a:solidFill>
                          <a:schemeClr val="dk1"/>
                        </a:solidFill>
                        <a:effectLst/>
                        <a:latin typeface="+mn-lt"/>
                        <a:ea typeface="+mn-ea"/>
                        <a:cs typeface="+mn-cs"/>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kumimoji="1" lang="ja-JP" altLang="en-US"/>
                    </a:p>
                  </a:txBody>
                  <a:tcPr/>
                </a:tc>
                <a:extLst>
                  <a:ext uri="{0D108BD9-81ED-4DB2-BD59-A6C34878D82A}">
                    <a16:rowId xmlns:a16="http://schemas.microsoft.com/office/drawing/2014/main" val="10006"/>
                  </a:ext>
                </a:extLst>
              </a:tr>
              <a:tr h="167640">
                <a:tc>
                  <a:txBody>
                    <a:bodyPr/>
                    <a:lstStyle/>
                    <a:p>
                      <a:pPr algn="l" fontAlgn="ctr"/>
                      <a:endParaRPr lang="ja-JP" altLang="en-US" sz="1400" b="0" i="0" u="none" strike="noStrike" dirty="0">
                        <a:solidFill>
                          <a:srgbClr val="000000"/>
                        </a:solidFill>
                        <a:effectLst/>
                        <a:latin typeface="ＭＳ Ｐゴシック"/>
                      </a:endParaRPr>
                    </a:p>
                  </a:txBody>
                  <a:tcPr marL="7620" marR="7620" marT="7620"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gridSpan="2">
                  <a:txBody>
                    <a:bodyPr/>
                    <a:lstStyle/>
                    <a:p>
                      <a:pPr algn="l" fontAlgn="ctr"/>
                      <a:r>
                        <a:rPr lang="ja-JP" altLang="en-US" sz="1400" u="none" strike="noStrike" dirty="0">
                          <a:effectLst/>
                        </a:rPr>
                        <a:t>再発事象名</a:t>
                      </a:r>
                      <a:endParaRPr lang="ja-JP" altLang="en-US" sz="1400" b="0" i="0" u="none" strike="noStrike" dirty="0">
                        <a:solidFill>
                          <a:srgbClr val="000000"/>
                        </a:solidFill>
                        <a:effectLst/>
                        <a:latin typeface="ＭＳ Ｐゴシック"/>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kumimoji="1" lang="ja-JP" altLang="en-US"/>
                    </a:p>
                  </a:txBody>
                  <a:tcPr/>
                </a:tc>
                <a:extLst>
                  <a:ext uri="{0D108BD9-81ED-4DB2-BD59-A6C34878D82A}">
                    <a16:rowId xmlns:a16="http://schemas.microsoft.com/office/drawing/2014/main" val="10007"/>
                  </a:ext>
                </a:extLst>
              </a:tr>
              <a:tr h="167640">
                <a:tc>
                  <a:txBody>
                    <a:bodyPr/>
                    <a:lstStyle/>
                    <a:p>
                      <a:pPr algn="l" fontAlgn="ctr"/>
                      <a:endParaRPr lang="ja-JP" altLang="en-US" sz="1400" b="0" i="0" u="none" strike="noStrike">
                        <a:solidFill>
                          <a:srgbClr val="000000"/>
                        </a:solidFill>
                        <a:effectLst/>
                        <a:latin typeface="ＭＳ Ｐゴシック"/>
                      </a:endParaRPr>
                    </a:p>
                  </a:txBody>
                  <a:tcPr marL="7620" marR="7620" marT="7620"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gridSpan="2">
                  <a:txBody>
                    <a:bodyPr/>
                    <a:lstStyle/>
                    <a:p>
                      <a:pPr algn="l" fontAlgn="ctr"/>
                      <a:r>
                        <a:rPr lang="ja-JP" altLang="en-US" sz="1400" u="none" strike="noStrike" dirty="0">
                          <a:effectLst/>
                        </a:rPr>
                        <a:t>因果関係</a:t>
                      </a:r>
                      <a:endParaRPr lang="ja-JP" altLang="en-US" sz="1400" b="0" i="0" u="none" strike="noStrike" dirty="0">
                        <a:solidFill>
                          <a:srgbClr val="000000"/>
                        </a:solidFill>
                        <a:effectLst/>
                        <a:latin typeface="ＭＳ Ｐゴシック"/>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kumimoji="1" lang="ja-JP" altLang="en-US"/>
                    </a:p>
                  </a:txBody>
                  <a:tcPr/>
                </a:tc>
                <a:extLst>
                  <a:ext uri="{0D108BD9-81ED-4DB2-BD59-A6C34878D82A}">
                    <a16:rowId xmlns:a16="http://schemas.microsoft.com/office/drawing/2014/main" val="10008"/>
                  </a:ext>
                </a:extLst>
              </a:tr>
              <a:tr h="167640">
                <a:tc>
                  <a:txBody>
                    <a:bodyPr/>
                    <a:lstStyle/>
                    <a:p>
                      <a:pPr algn="l" fontAlgn="ctr"/>
                      <a:endParaRPr lang="ja-JP" altLang="en-US" sz="1400" b="0" i="0" u="none" strike="noStrike">
                        <a:solidFill>
                          <a:srgbClr val="000000"/>
                        </a:solidFill>
                        <a:effectLst/>
                        <a:latin typeface="ＭＳ Ｐゴシック"/>
                      </a:endParaRPr>
                    </a:p>
                  </a:txBody>
                  <a:tcPr marL="7620" marR="7620" marT="762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ctr"/>
                      <a:endParaRPr lang="ja-JP" altLang="en-US" sz="1400" b="0" i="0" u="none" strike="noStrike">
                        <a:solidFill>
                          <a:srgbClr val="000000"/>
                        </a:solidFill>
                        <a:effectLst/>
                        <a:latin typeface="ＭＳ Ｐゴシック"/>
                      </a:endParaRPr>
                    </a:p>
                  </a:txBody>
                  <a:tcPr marL="7620" marR="7620" marT="7620"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ctr"/>
                      <a:r>
                        <a:rPr lang="ja-JP" altLang="en-US" sz="1400" u="none" strike="noStrike" dirty="0">
                          <a:effectLst/>
                        </a:rPr>
                        <a:t>事象</a:t>
                      </a:r>
                      <a:r>
                        <a:rPr lang="en-US" sz="1400" u="none" strike="noStrike" dirty="0">
                          <a:effectLst/>
                        </a:rPr>
                        <a:t>A</a:t>
                      </a:r>
                      <a:endParaRPr lang="en-US" sz="1400" b="0" i="0" u="none" strike="noStrike" dirty="0">
                        <a:solidFill>
                          <a:srgbClr val="000000"/>
                        </a:solidFill>
                        <a:effectLst/>
                        <a:latin typeface="ＭＳ Ｐゴシック"/>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9"/>
                  </a:ext>
                </a:extLst>
              </a:tr>
              <a:tr h="203488">
                <a:tc>
                  <a:txBody>
                    <a:bodyPr/>
                    <a:lstStyle/>
                    <a:p>
                      <a:pPr algn="l" fontAlgn="ctr"/>
                      <a:endParaRPr lang="ja-JP" altLang="en-US" sz="1400" b="0" i="0" u="none" strike="noStrike">
                        <a:solidFill>
                          <a:srgbClr val="000000"/>
                        </a:solidFill>
                        <a:effectLst/>
                        <a:latin typeface="ＭＳ Ｐゴシック"/>
                      </a:endParaRPr>
                    </a:p>
                  </a:txBody>
                  <a:tcPr marL="7620" marR="7620" marT="762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ctr"/>
                      <a:endParaRPr lang="ja-JP" altLang="en-US" sz="1400" b="0" i="0" u="none" strike="noStrike">
                        <a:solidFill>
                          <a:srgbClr val="000000"/>
                        </a:solidFill>
                        <a:effectLst/>
                        <a:latin typeface="ＭＳ Ｐゴシック"/>
                      </a:endParaRPr>
                    </a:p>
                  </a:txBody>
                  <a:tcPr marL="7620" marR="7620" marT="7620"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ctr"/>
                      <a:r>
                        <a:rPr lang="ja-JP" altLang="en-US" sz="1400" u="none" strike="noStrike" dirty="0">
                          <a:effectLst/>
                        </a:rPr>
                        <a:t>事象</a:t>
                      </a:r>
                      <a:r>
                        <a:rPr lang="en-US" sz="1400" u="none" strike="noStrike" dirty="0">
                          <a:effectLst/>
                        </a:rPr>
                        <a:t>B</a:t>
                      </a:r>
                      <a:endParaRPr lang="en-US" sz="1400" b="0" i="0" u="none" strike="noStrike" dirty="0">
                        <a:solidFill>
                          <a:srgbClr val="000000"/>
                        </a:solidFill>
                        <a:effectLst/>
                        <a:latin typeface="ＭＳ Ｐゴシック"/>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10"/>
                  </a:ext>
                </a:extLst>
              </a:tr>
              <a:tr h="167640">
                <a:tc>
                  <a:txBody>
                    <a:bodyPr/>
                    <a:lstStyle/>
                    <a:p>
                      <a:pPr algn="l" fontAlgn="ctr"/>
                      <a:endParaRPr lang="ja-JP" altLang="en-US" sz="1400" b="0" i="0" u="none" strike="noStrike" dirty="0">
                        <a:solidFill>
                          <a:srgbClr val="000000"/>
                        </a:solidFill>
                        <a:effectLst/>
                        <a:latin typeface="ＭＳ Ｐゴシック"/>
                      </a:endParaRPr>
                    </a:p>
                  </a:txBody>
                  <a:tcPr marL="7620" marR="7620" marT="7620"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gridSpan="2">
                  <a:txBody>
                    <a:bodyPr/>
                    <a:lstStyle/>
                    <a:p>
                      <a:pPr algn="l" fontAlgn="ctr"/>
                      <a:r>
                        <a:rPr lang="ja-JP" altLang="en-US" sz="1400" b="0" i="0" u="none" strike="noStrike" dirty="0">
                          <a:solidFill>
                            <a:srgbClr val="000000"/>
                          </a:solidFill>
                          <a:effectLst/>
                          <a:latin typeface="ＭＳ Ｐゴシック"/>
                        </a:rPr>
                        <a:t>追加情報（使用理由</a:t>
                      </a:r>
                      <a:r>
                        <a:rPr lang="en-US" altLang="ja-JP" sz="1400" b="0" i="0" u="none" strike="noStrike" dirty="0">
                          <a:solidFill>
                            <a:srgbClr val="000000"/>
                          </a:solidFill>
                          <a:effectLst/>
                          <a:latin typeface="ＭＳ Ｐゴシック"/>
                        </a:rPr>
                        <a:t>2</a:t>
                      </a:r>
                      <a:r>
                        <a:rPr lang="ja-JP" altLang="en-US" sz="1400" b="0" i="0" u="none" strike="noStrike" dirty="0">
                          <a:solidFill>
                            <a:srgbClr val="000000"/>
                          </a:solidFill>
                          <a:effectLst/>
                          <a:latin typeface="ＭＳ Ｐゴシック"/>
                        </a:rPr>
                        <a:t>）</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l" fontAlgn="ctr"/>
                      <a:endParaRPr lang="en-US" sz="1400" b="0" i="0" u="none" strike="noStrike" dirty="0">
                        <a:solidFill>
                          <a:srgbClr val="000000"/>
                        </a:solidFill>
                        <a:effectLst/>
                        <a:latin typeface="ＭＳ Ｐゴシック"/>
                      </a:endParaRPr>
                    </a:p>
                  </a:txBody>
                  <a:tcPr marL="7620" marR="7620" marT="762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11"/>
                  </a:ext>
                </a:extLst>
              </a:tr>
              <a:tr h="167640">
                <a:tc gridSpan="3">
                  <a:txBody>
                    <a:bodyPr/>
                    <a:lstStyle/>
                    <a:p>
                      <a:pPr algn="l" fontAlgn="ctr"/>
                      <a:r>
                        <a:rPr lang="ja-JP" altLang="en-US" sz="1400" u="none" strike="noStrike" dirty="0">
                          <a:effectLst/>
                        </a:rPr>
                        <a:t>薬剤</a:t>
                      </a:r>
                      <a:r>
                        <a:rPr lang="en-US" sz="1400" u="none" strike="noStrike" dirty="0">
                          <a:effectLst/>
                        </a:rPr>
                        <a:t>A </a:t>
                      </a:r>
                      <a:r>
                        <a:rPr lang="ja-JP" altLang="en-US" sz="1400" u="none" strike="noStrike" dirty="0">
                          <a:effectLst/>
                        </a:rPr>
                        <a:t>　（投与情報</a:t>
                      </a:r>
                      <a:r>
                        <a:rPr lang="en-US" altLang="ja-JP" sz="1400" u="none" strike="noStrike" dirty="0">
                          <a:effectLst/>
                        </a:rPr>
                        <a:t>2</a:t>
                      </a:r>
                      <a:r>
                        <a:rPr lang="ja-JP" altLang="en-US" sz="1400" u="none" strike="noStrike" dirty="0">
                          <a:effectLst/>
                        </a:rPr>
                        <a:t>）</a:t>
                      </a:r>
                      <a:endParaRPr lang="en-US" sz="1400" b="0" i="0" u="none" strike="noStrike" dirty="0">
                        <a:solidFill>
                          <a:srgbClr val="000000"/>
                        </a:solidFill>
                        <a:effectLst/>
                        <a:latin typeface="ＭＳ Ｐゴシック"/>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hMerge="1">
                  <a:txBody>
                    <a:bodyPr/>
                    <a:lstStyle/>
                    <a:p>
                      <a:endParaRPr kumimoji="1" lang="ja-JP" altLang="en-US"/>
                    </a:p>
                  </a:txBody>
                  <a:tcPr/>
                </a:tc>
                <a:tc hMerge="1">
                  <a:txBody>
                    <a:bodyPr/>
                    <a:lstStyle/>
                    <a:p>
                      <a:endParaRPr kumimoji="1" lang="ja-JP" altLang="en-US"/>
                    </a:p>
                  </a:txBody>
                  <a:tcPr/>
                </a:tc>
                <a:extLst>
                  <a:ext uri="{0D108BD9-81ED-4DB2-BD59-A6C34878D82A}">
                    <a16:rowId xmlns:a16="http://schemas.microsoft.com/office/drawing/2014/main" val="10012"/>
                  </a:ext>
                </a:extLst>
              </a:tr>
              <a:tr h="167640">
                <a:tc>
                  <a:txBody>
                    <a:bodyPr/>
                    <a:lstStyle/>
                    <a:p>
                      <a:pPr algn="l" fontAlgn="ctr"/>
                      <a:endParaRPr lang="ja-JP" altLang="en-US" sz="1400" b="0" i="0" u="none" strike="noStrike">
                        <a:solidFill>
                          <a:srgbClr val="000000"/>
                        </a:solidFill>
                        <a:effectLst/>
                        <a:latin typeface="ＭＳ Ｐゴシック"/>
                      </a:endParaRPr>
                    </a:p>
                  </a:txBody>
                  <a:tcPr marL="7620" marR="7620" marT="7620"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gridSpan="2">
                  <a:txBody>
                    <a:bodyPr/>
                    <a:lstStyle/>
                    <a:p>
                      <a:pPr marL="0" marR="0" indent="0" algn="l" defTabSz="914400" rtl="0" eaLnBrk="1" fontAlgn="ctr" latinLnBrk="0" hangingPunct="1">
                        <a:lnSpc>
                          <a:spcPct val="100000"/>
                        </a:lnSpc>
                        <a:spcBef>
                          <a:spcPts val="0"/>
                        </a:spcBef>
                        <a:spcAft>
                          <a:spcPts val="0"/>
                        </a:spcAft>
                        <a:buClrTx/>
                        <a:buSzTx/>
                        <a:buFontTx/>
                        <a:buNone/>
                        <a:tabLst/>
                        <a:defRPr/>
                      </a:pPr>
                      <a:r>
                        <a:rPr lang="ja-JP" altLang="en-US" sz="1400" u="none" strike="noStrike" dirty="0">
                          <a:effectLst/>
                        </a:rPr>
                        <a:t>医薬品の情報（製品名、剤型、一般名等）</a:t>
                      </a:r>
                      <a:endParaRPr lang="ja-JP" altLang="en-US" sz="1400" b="0" i="0" u="none" strike="noStrike" dirty="0">
                        <a:solidFill>
                          <a:srgbClr val="000000"/>
                        </a:solidFill>
                        <a:effectLst/>
                        <a:latin typeface="ＭＳ Ｐゴシック"/>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kumimoji="1" lang="ja-JP" altLang="en-US"/>
                    </a:p>
                  </a:txBody>
                  <a:tcPr/>
                </a:tc>
                <a:extLst>
                  <a:ext uri="{0D108BD9-81ED-4DB2-BD59-A6C34878D82A}">
                    <a16:rowId xmlns:a16="http://schemas.microsoft.com/office/drawing/2014/main" val="10013"/>
                  </a:ext>
                </a:extLst>
              </a:tr>
              <a:tr h="167640">
                <a:tc>
                  <a:txBody>
                    <a:bodyPr/>
                    <a:lstStyle/>
                    <a:p>
                      <a:pPr algn="l" fontAlgn="ctr"/>
                      <a:endParaRPr lang="ja-JP" altLang="en-US" sz="1400" b="0" i="0" u="none" strike="noStrike">
                        <a:solidFill>
                          <a:srgbClr val="000000"/>
                        </a:solidFill>
                        <a:effectLst/>
                        <a:latin typeface="ＭＳ Ｐゴシック"/>
                      </a:endParaRPr>
                    </a:p>
                  </a:txBody>
                  <a:tcPr marL="7620" marR="7620" marT="7620"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gridSpan="2">
                  <a:txBody>
                    <a:bodyPr/>
                    <a:lstStyle/>
                    <a:p>
                      <a:pPr algn="l" fontAlgn="ctr"/>
                      <a:r>
                        <a:rPr lang="ja-JP" altLang="en-US" sz="1400" u="none" strike="noStrike" dirty="0">
                          <a:effectLst/>
                        </a:rPr>
                        <a:t>使用理由</a:t>
                      </a:r>
                      <a:endParaRPr lang="ja-JP" altLang="en-US" sz="1400" b="0" i="0" u="none" strike="noStrike" dirty="0">
                        <a:solidFill>
                          <a:srgbClr val="000000"/>
                        </a:solidFill>
                        <a:effectLst/>
                        <a:latin typeface="ＭＳ Ｐゴシック"/>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kumimoji="1" lang="ja-JP" altLang="en-US"/>
                    </a:p>
                  </a:txBody>
                  <a:tcPr/>
                </a:tc>
                <a:extLst>
                  <a:ext uri="{0D108BD9-81ED-4DB2-BD59-A6C34878D82A}">
                    <a16:rowId xmlns:a16="http://schemas.microsoft.com/office/drawing/2014/main" val="10014"/>
                  </a:ext>
                </a:extLst>
              </a:tr>
              <a:tr h="167640">
                <a:tc>
                  <a:txBody>
                    <a:bodyPr/>
                    <a:lstStyle/>
                    <a:p>
                      <a:pPr algn="l" fontAlgn="ctr"/>
                      <a:endParaRPr lang="ja-JP" altLang="en-US" sz="1400" b="0" i="0" u="none" strike="noStrike">
                        <a:solidFill>
                          <a:srgbClr val="000000"/>
                        </a:solidFill>
                        <a:effectLst/>
                        <a:latin typeface="ＭＳ Ｐゴシック"/>
                      </a:endParaRPr>
                    </a:p>
                  </a:txBody>
                  <a:tcPr marL="7620" marR="7620" marT="7620"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gridSpan="2">
                  <a:txBody>
                    <a:bodyPr/>
                    <a:lstStyle/>
                    <a:p>
                      <a:pPr algn="l" fontAlgn="ctr"/>
                      <a:r>
                        <a:rPr lang="ja-JP" altLang="en-US" sz="1400" u="none" strike="noStrike" dirty="0">
                          <a:effectLst/>
                        </a:rPr>
                        <a:t>投与情報</a:t>
                      </a:r>
                      <a:r>
                        <a:rPr lang="en-US" altLang="ja-JP" sz="1400" u="none" strike="noStrike" dirty="0">
                          <a:effectLst/>
                        </a:rPr>
                        <a:t>2</a:t>
                      </a:r>
                      <a:endParaRPr lang="en-US" altLang="ja-JP" sz="1400" b="0" i="0" u="none" strike="noStrike" dirty="0">
                        <a:solidFill>
                          <a:srgbClr val="000000"/>
                        </a:solidFill>
                        <a:effectLst/>
                        <a:latin typeface="ＭＳ Ｐゴシック"/>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kumimoji="1" lang="ja-JP" altLang="en-US"/>
                    </a:p>
                  </a:txBody>
                  <a:tcPr/>
                </a:tc>
                <a:extLst>
                  <a:ext uri="{0D108BD9-81ED-4DB2-BD59-A6C34878D82A}">
                    <a16:rowId xmlns:a16="http://schemas.microsoft.com/office/drawing/2014/main" val="10015"/>
                  </a:ext>
                </a:extLst>
              </a:tr>
              <a:tr h="167640">
                <a:tc>
                  <a:txBody>
                    <a:bodyPr/>
                    <a:lstStyle/>
                    <a:p>
                      <a:pPr algn="l" fontAlgn="ctr"/>
                      <a:endParaRPr lang="ja-JP" altLang="en-US" sz="1400" b="0" i="0" u="none" strike="noStrike">
                        <a:solidFill>
                          <a:srgbClr val="000000"/>
                        </a:solidFill>
                        <a:effectLst/>
                        <a:latin typeface="ＭＳ Ｐゴシック"/>
                      </a:endParaRPr>
                    </a:p>
                  </a:txBody>
                  <a:tcPr marL="7620" marR="7620" marT="7620"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gridSpan="2">
                  <a:txBody>
                    <a:bodyPr/>
                    <a:lstStyle/>
                    <a:p>
                      <a:pPr algn="l" fontAlgn="ctr"/>
                      <a:r>
                        <a:rPr lang="ja-JP" altLang="en-US" sz="1400" u="none" strike="noStrike" dirty="0">
                          <a:effectLst/>
                        </a:rPr>
                        <a:t>医薬品投与と事象発現の時間的間隔</a:t>
                      </a:r>
                      <a:endParaRPr lang="ja-JP" altLang="en-US" sz="1400" b="0" i="0" u="none" strike="noStrike" dirty="0">
                        <a:solidFill>
                          <a:srgbClr val="000000"/>
                        </a:solidFill>
                        <a:effectLst/>
                        <a:latin typeface="ＭＳ Ｐゴシック"/>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kumimoji="1" lang="ja-JP" altLang="en-US"/>
                    </a:p>
                  </a:txBody>
                  <a:tcPr/>
                </a:tc>
                <a:extLst>
                  <a:ext uri="{0D108BD9-81ED-4DB2-BD59-A6C34878D82A}">
                    <a16:rowId xmlns:a16="http://schemas.microsoft.com/office/drawing/2014/main" val="10016"/>
                  </a:ext>
                </a:extLst>
              </a:tr>
              <a:tr h="167640">
                <a:tc>
                  <a:txBody>
                    <a:bodyPr/>
                    <a:lstStyle/>
                    <a:p>
                      <a:pPr algn="l" fontAlgn="ctr"/>
                      <a:endParaRPr lang="ja-JP" altLang="en-US" sz="1400" b="0" i="0" u="none" strike="noStrike">
                        <a:solidFill>
                          <a:srgbClr val="000000"/>
                        </a:solidFill>
                        <a:effectLst/>
                        <a:latin typeface="ＭＳ Ｐゴシック"/>
                      </a:endParaRPr>
                    </a:p>
                  </a:txBody>
                  <a:tcPr marL="7620" marR="7620" marT="7620"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gridSpan="2">
                  <a:txBody>
                    <a:bodyPr/>
                    <a:lstStyle/>
                    <a:p>
                      <a:pPr algn="l" fontAlgn="ctr"/>
                      <a:r>
                        <a:rPr lang="ja-JP" altLang="en-US" sz="1400" u="none" strike="noStrike" dirty="0">
                          <a:effectLst/>
                        </a:rPr>
                        <a:t>処置</a:t>
                      </a:r>
                      <a:endParaRPr lang="ja-JP" altLang="en-US" sz="1400" b="0" i="0" u="none" strike="noStrike" dirty="0">
                        <a:solidFill>
                          <a:srgbClr val="000000"/>
                        </a:solidFill>
                        <a:effectLst/>
                        <a:latin typeface="ＭＳ Ｐゴシック"/>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kumimoji="1" lang="ja-JP" altLang="en-US"/>
                    </a:p>
                  </a:txBody>
                  <a:tcPr/>
                </a:tc>
                <a:extLst>
                  <a:ext uri="{0D108BD9-81ED-4DB2-BD59-A6C34878D82A}">
                    <a16:rowId xmlns:a16="http://schemas.microsoft.com/office/drawing/2014/main" val="10017"/>
                  </a:ext>
                </a:extLst>
              </a:tr>
              <a:tr h="167640">
                <a:tc>
                  <a:txBody>
                    <a:bodyPr/>
                    <a:lstStyle/>
                    <a:p>
                      <a:pPr algn="l" fontAlgn="ctr"/>
                      <a:endParaRPr lang="ja-JP" altLang="en-US" sz="1400" b="0" i="0" u="none" strike="noStrike">
                        <a:solidFill>
                          <a:srgbClr val="000000"/>
                        </a:solidFill>
                        <a:effectLst/>
                        <a:latin typeface="ＭＳ Ｐゴシック"/>
                      </a:endParaRPr>
                    </a:p>
                  </a:txBody>
                  <a:tcPr marL="7620" marR="7620" marT="7620"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gridSpan="2">
                  <a:txBody>
                    <a:bodyPr/>
                    <a:lstStyle/>
                    <a:p>
                      <a:pPr marL="0" algn="l" defTabSz="914400" rtl="0" eaLnBrk="1" fontAlgn="ctr" latinLnBrk="0" hangingPunct="1"/>
                      <a:r>
                        <a:rPr kumimoji="1" lang="ja-JP" altLang="en-US" sz="1400" u="none" strike="noStrike" kern="1200" dirty="0">
                          <a:solidFill>
                            <a:schemeClr val="dk1"/>
                          </a:solidFill>
                          <a:effectLst/>
                          <a:latin typeface="+mn-lt"/>
                          <a:ea typeface="+mn-ea"/>
                          <a:cs typeface="+mn-cs"/>
                        </a:rPr>
                        <a:t>再投与再発　有無</a:t>
                      </a:r>
                      <a:endParaRPr kumimoji="1" lang="zh-TW" altLang="en-US" sz="1400" u="none" strike="noStrike" kern="1200" dirty="0">
                        <a:solidFill>
                          <a:schemeClr val="dk1"/>
                        </a:solidFill>
                        <a:effectLst/>
                        <a:latin typeface="+mn-lt"/>
                        <a:ea typeface="+mn-ea"/>
                        <a:cs typeface="+mn-cs"/>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kumimoji="1" lang="ja-JP" altLang="en-US"/>
                    </a:p>
                  </a:txBody>
                  <a:tcPr/>
                </a:tc>
                <a:extLst>
                  <a:ext uri="{0D108BD9-81ED-4DB2-BD59-A6C34878D82A}">
                    <a16:rowId xmlns:a16="http://schemas.microsoft.com/office/drawing/2014/main" val="10018"/>
                  </a:ext>
                </a:extLst>
              </a:tr>
              <a:tr h="167640">
                <a:tc>
                  <a:txBody>
                    <a:bodyPr/>
                    <a:lstStyle/>
                    <a:p>
                      <a:pPr algn="l" fontAlgn="ctr"/>
                      <a:endParaRPr lang="ja-JP" altLang="en-US" sz="1400" b="0" i="0" u="none" strike="noStrike">
                        <a:solidFill>
                          <a:srgbClr val="000000"/>
                        </a:solidFill>
                        <a:effectLst/>
                        <a:latin typeface="ＭＳ Ｐゴシック"/>
                      </a:endParaRPr>
                    </a:p>
                  </a:txBody>
                  <a:tcPr marL="7620" marR="7620" marT="7620"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gridSpan="2">
                  <a:txBody>
                    <a:bodyPr/>
                    <a:lstStyle/>
                    <a:p>
                      <a:pPr algn="l" fontAlgn="ctr"/>
                      <a:r>
                        <a:rPr lang="ja-JP" altLang="en-US" sz="1400" u="none" strike="noStrike" dirty="0">
                          <a:effectLst/>
                        </a:rPr>
                        <a:t>再発事象名</a:t>
                      </a:r>
                      <a:endParaRPr lang="ja-JP" altLang="en-US" sz="1400" b="0" i="0" u="none" strike="noStrike" dirty="0">
                        <a:solidFill>
                          <a:srgbClr val="000000"/>
                        </a:solidFill>
                        <a:effectLst/>
                        <a:latin typeface="ＭＳ Ｐゴシック"/>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kumimoji="1" lang="ja-JP" altLang="en-US"/>
                    </a:p>
                  </a:txBody>
                  <a:tcPr/>
                </a:tc>
                <a:extLst>
                  <a:ext uri="{0D108BD9-81ED-4DB2-BD59-A6C34878D82A}">
                    <a16:rowId xmlns:a16="http://schemas.microsoft.com/office/drawing/2014/main" val="10019"/>
                  </a:ext>
                </a:extLst>
              </a:tr>
              <a:tr h="167640">
                <a:tc>
                  <a:txBody>
                    <a:bodyPr/>
                    <a:lstStyle/>
                    <a:p>
                      <a:pPr algn="l" fontAlgn="ctr"/>
                      <a:endParaRPr lang="ja-JP" altLang="en-US" sz="1400" b="0" i="0" u="none" strike="noStrike">
                        <a:solidFill>
                          <a:srgbClr val="000000"/>
                        </a:solidFill>
                        <a:effectLst/>
                        <a:latin typeface="ＭＳ Ｐゴシック"/>
                      </a:endParaRPr>
                    </a:p>
                  </a:txBody>
                  <a:tcPr marL="7620" marR="7620" marT="7620"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gridSpan="2">
                  <a:txBody>
                    <a:bodyPr/>
                    <a:lstStyle/>
                    <a:p>
                      <a:pPr algn="l" fontAlgn="ctr"/>
                      <a:r>
                        <a:rPr lang="ja-JP" altLang="en-US" sz="1400" u="none" strike="noStrike" dirty="0">
                          <a:effectLst/>
                        </a:rPr>
                        <a:t>因果関係</a:t>
                      </a:r>
                      <a:endParaRPr lang="ja-JP" altLang="en-US" sz="1400" b="0" i="0" u="none" strike="noStrike" dirty="0">
                        <a:solidFill>
                          <a:srgbClr val="000000"/>
                        </a:solidFill>
                        <a:effectLst/>
                        <a:latin typeface="ＭＳ Ｐゴシック"/>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kumimoji="1" lang="ja-JP" altLang="en-US"/>
                    </a:p>
                  </a:txBody>
                  <a:tcPr/>
                </a:tc>
                <a:extLst>
                  <a:ext uri="{0D108BD9-81ED-4DB2-BD59-A6C34878D82A}">
                    <a16:rowId xmlns:a16="http://schemas.microsoft.com/office/drawing/2014/main" val="10020"/>
                  </a:ext>
                </a:extLst>
              </a:tr>
              <a:tr h="167640">
                <a:tc>
                  <a:txBody>
                    <a:bodyPr/>
                    <a:lstStyle/>
                    <a:p>
                      <a:pPr algn="l" fontAlgn="ctr"/>
                      <a:endParaRPr lang="ja-JP" altLang="en-US" sz="1400" b="0" i="0" u="none" strike="noStrike">
                        <a:solidFill>
                          <a:srgbClr val="000000"/>
                        </a:solidFill>
                        <a:effectLst/>
                        <a:latin typeface="ＭＳ Ｐゴシック"/>
                      </a:endParaRPr>
                    </a:p>
                  </a:txBody>
                  <a:tcPr marL="7620" marR="7620" marT="762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ctr"/>
                      <a:endParaRPr lang="ja-JP" altLang="en-US" sz="1400" b="0" i="0" u="none" strike="noStrike">
                        <a:solidFill>
                          <a:srgbClr val="000000"/>
                        </a:solidFill>
                        <a:effectLst/>
                        <a:latin typeface="ＭＳ Ｐゴシック"/>
                      </a:endParaRPr>
                    </a:p>
                  </a:txBody>
                  <a:tcPr marL="7620" marR="7620" marT="7620"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ctr"/>
                      <a:r>
                        <a:rPr lang="ja-JP" altLang="en-US" sz="1400" u="none" strike="noStrike" dirty="0">
                          <a:effectLst/>
                        </a:rPr>
                        <a:t>事象</a:t>
                      </a:r>
                      <a:r>
                        <a:rPr lang="en-US" sz="1400" u="none" strike="noStrike" dirty="0">
                          <a:effectLst/>
                        </a:rPr>
                        <a:t>A</a:t>
                      </a:r>
                      <a:endParaRPr lang="en-US" sz="1400" b="0" i="0" u="none" strike="noStrike" dirty="0">
                        <a:solidFill>
                          <a:srgbClr val="000000"/>
                        </a:solidFill>
                        <a:effectLst/>
                        <a:latin typeface="ＭＳ Ｐゴシック"/>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21"/>
                  </a:ext>
                </a:extLst>
              </a:tr>
              <a:tr h="167640">
                <a:tc>
                  <a:txBody>
                    <a:bodyPr/>
                    <a:lstStyle/>
                    <a:p>
                      <a:pPr algn="l" fontAlgn="ctr"/>
                      <a:endParaRPr lang="ja-JP" altLang="en-US" sz="1400" b="0" i="0" u="none" strike="noStrike">
                        <a:solidFill>
                          <a:srgbClr val="000000"/>
                        </a:solidFill>
                        <a:effectLst/>
                        <a:latin typeface="ＭＳ Ｐゴシック"/>
                      </a:endParaRPr>
                    </a:p>
                  </a:txBody>
                  <a:tcPr marL="7620" marR="7620" marT="762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ctr"/>
                      <a:endParaRPr lang="ja-JP" altLang="en-US" sz="1400" b="0" i="0" u="none" strike="noStrike">
                        <a:solidFill>
                          <a:srgbClr val="000000"/>
                        </a:solidFill>
                        <a:effectLst/>
                        <a:latin typeface="ＭＳ Ｐゴシック"/>
                      </a:endParaRPr>
                    </a:p>
                  </a:txBody>
                  <a:tcPr marL="7620" marR="7620" marT="7620"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ctr"/>
                      <a:r>
                        <a:rPr lang="ja-JP" altLang="en-US" sz="1400" u="none" strike="noStrike" dirty="0">
                          <a:effectLst/>
                        </a:rPr>
                        <a:t>事象</a:t>
                      </a:r>
                      <a:r>
                        <a:rPr lang="en-US" sz="1400" u="none" strike="noStrike" dirty="0">
                          <a:effectLst/>
                        </a:rPr>
                        <a:t>B</a:t>
                      </a:r>
                      <a:endParaRPr lang="en-US" sz="1400" b="0" i="0" u="none" strike="noStrike" dirty="0">
                        <a:solidFill>
                          <a:srgbClr val="000000"/>
                        </a:solidFill>
                        <a:effectLst/>
                        <a:latin typeface="ＭＳ Ｐゴシック"/>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22"/>
                  </a:ext>
                </a:extLst>
              </a:tr>
              <a:tr h="167640">
                <a:tc>
                  <a:txBody>
                    <a:bodyPr/>
                    <a:lstStyle/>
                    <a:p>
                      <a:pPr algn="l" fontAlgn="ctr"/>
                      <a:endParaRPr lang="ja-JP" altLang="en-US" sz="1400" b="0" i="0" u="none" strike="noStrike">
                        <a:solidFill>
                          <a:srgbClr val="000000"/>
                        </a:solidFill>
                        <a:effectLst/>
                        <a:latin typeface="ＭＳ Ｐゴシック"/>
                      </a:endParaRPr>
                    </a:p>
                  </a:txBody>
                  <a:tcPr marL="7620" marR="7620" marT="7620"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gridSpan="2">
                  <a:txBody>
                    <a:bodyPr/>
                    <a:lstStyle/>
                    <a:p>
                      <a:pPr algn="l" fontAlgn="ctr"/>
                      <a:r>
                        <a:rPr lang="ja-JP" altLang="en-US" sz="1400" b="0" i="0" u="none" strike="noStrike" dirty="0">
                          <a:solidFill>
                            <a:srgbClr val="000000"/>
                          </a:solidFill>
                          <a:effectLst/>
                          <a:latin typeface="ＭＳ Ｐゴシック"/>
                        </a:rPr>
                        <a:t>追加情報（使用理由</a:t>
                      </a:r>
                      <a:r>
                        <a:rPr lang="en-US" altLang="ja-JP" sz="1400" b="0" i="0" u="none" strike="noStrike" dirty="0">
                          <a:solidFill>
                            <a:srgbClr val="000000"/>
                          </a:solidFill>
                          <a:effectLst/>
                          <a:latin typeface="ＭＳ Ｐゴシック"/>
                        </a:rPr>
                        <a:t>2)</a:t>
                      </a:r>
                      <a:endParaRPr lang="ja-JP" altLang="en-US" sz="1400" b="0" i="0" u="none" strike="noStrike" dirty="0">
                        <a:solidFill>
                          <a:srgbClr val="000000"/>
                        </a:solidFill>
                        <a:effectLst/>
                        <a:latin typeface="ＭＳ Ｐゴシック"/>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l" fontAlgn="ctr"/>
                      <a:endParaRPr lang="en-US" sz="1400" b="0" i="0" u="none" strike="noStrike" dirty="0">
                        <a:solidFill>
                          <a:srgbClr val="000000"/>
                        </a:solidFill>
                        <a:effectLst/>
                        <a:latin typeface="ＭＳ Ｐゴシック"/>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23"/>
                  </a:ext>
                </a:extLst>
              </a:tr>
            </a:tbl>
          </a:graphicData>
        </a:graphic>
      </p:graphicFrame>
      <p:sp>
        <p:nvSpPr>
          <p:cNvPr id="12" name="正方形/長方形 11"/>
          <p:cNvSpPr/>
          <p:nvPr/>
        </p:nvSpPr>
        <p:spPr>
          <a:xfrm>
            <a:off x="4409040" y="2041202"/>
            <a:ext cx="4627456" cy="1315722"/>
          </a:xfrm>
          <a:prstGeom prst="rect">
            <a:avLst/>
          </a:prstGeom>
          <a:no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a:ea typeface="ＭＳ Ｐゴシック" panose="020B0600070205080204" pitchFamily="50" charset="-128"/>
              <a:cs typeface="+mn-cs"/>
            </a:endParaRPr>
          </a:p>
        </p:txBody>
      </p:sp>
      <p:grpSp>
        <p:nvGrpSpPr>
          <p:cNvPr id="16" name="グループ化 15"/>
          <p:cNvGrpSpPr/>
          <p:nvPr/>
        </p:nvGrpSpPr>
        <p:grpSpPr>
          <a:xfrm>
            <a:off x="4399932" y="3385080"/>
            <a:ext cx="4636564" cy="2780224"/>
            <a:chOff x="5586856" y="3909294"/>
            <a:chExt cx="4147449" cy="2724793"/>
          </a:xfrm>
        </p:grpSpPr>
        <p:sp>
          <p:nvSpPr>
            <p:cNvPr id="17" name="正方形/長方形 16"/>
            <p:cNvSpPr/>
            <p:nvPr/>
          </p:nvSpPr>
          <p:spPr>
            <a:xfrm>
              <a:off x="5586856" y="3909294"/>
              <a:ext cx="4147449" cy="2724793"/>
            </a:xfrm>
            <a:prstGeom prst="rect">
              <a:avLst/>
            </a:prstGeom>
            <a:no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a:ea typeface="ＭＳ Ｐゴシック" panose="020B0600070205080204" pitchFamily="50" charset="-128"/>
                <a:cs typeface="+mn-cs"/>
              </a:endParaRPr>
            </a:p>
          </p:txBody>
        </p:sp>
        <p:sp>
          <p:nvSpPr>
            <p:cNvPr id="13" name="角丸四角形 12"/>
            <p:cNvSpPr/>
            <p:nvPr/>
          </p:nvSpPr>
          <p:spPr>
            <a:xfrm>
              <a:off x="7121138" y="5019690"/>
              <a:ext cx="2516900" cy="504001"/>
            </a:xfrm>
            <a:prstGeom prst="roundRect">
              <a:avLst/>
            </a:prstGeom>
            <a:solidFill>
              <a:schemeClr val="accent4">
                <a:lumMod val="20000"/>
                <a:lumOff val="80000"/>
              </a:schemeClr>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1" lang="ja-JP" altLang="en-US" sz="14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医薬品と事象の組み合わせで</a:t>
              </a:r>
              <a:endParaRPr kumimoji="1" lang="en-US" altLang="ja-JP" sz="14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a:p>
              <a:pPr marL="0" marR="0" lvl="0" indent="0" algn="ctr" defTabSz="914400" rtl="0" eaLnBrk="1" fontAlgn="base" latinLnBrk="0" hangingPunct="1">
                <a:lnSpc>
                  <a:spcPct val="100000"/>
                </a:lnSpc>
                <a:spcBef>
                  <a:spcPct val="0"/>
                </a:spcBef>
                <a:spcAft>
                  <a:spcPct val="0"/>
                </a:spcAft>
                <a:buClrTx/>
                <a:buSzTx/>
                <a:buFontTx/>
                <a:buNone/>
                <a:tabLst/>
                <a:defRPr/>
              </a:pPr>
              <a:r>
                <a:rPr kumimoji="1" lang="ja-JP" altLang="en-US" sz="14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正しい情報を出力</a:t>
              </a:r>
            </a:p>
          </p:txBody>
        </p:sp>
      </p:grpSp>
      <p:sp>
        <p:nvSpPr>
          <p:cNvPr id="18" name="角丸四角形 17"/>
          <p:cNvSpPr/>
          <p:nvPr/>
        </p:nvSpPr>
        <p:spPr>
          <a:xfrm>
            <a:off x="6073276" y="2420888"/>
            <a:ext cx="2855600" cy="586312"/>
          </a:xfrm>
          <a:prstGeom prst="roundRect">
            <a:avLst/>
          </a:prstGeom>
          <a:solidFill>
            <a:schemeClr val="accent5">
              <a:lumMod val="20000"/>
              <a:lumOff val="80000"/>
            </a:schemeClr>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1" lang="ja-JP" altLang="en-US" sz="14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投与情報、使用理由が複数持て、無駄な繰り返しがなくなった</a:t>
            </a:r>
          </a:p>
        </p:txBody>
      </p:sp>
      <p:sp>
        <p:nvSpPr>
          <p:cNvPr id="15" name="角丸四角形吹き出し 14"/>
          <p:cNvSpPr/>
          <p:nvPr/>
        </p:nvSpPr>
        <p:spPr>
          <a:xfrm>
            <a:off x="6504607" y="5877272"/>
            <a:ext cx="2531890" cy="925664"/>
          </a:xfrm>
          <a:prstGeom prst="wedgeRoundRectCallout">
            <a:avLst>
              <a:gd name="adj1" fmla="val -62143"/>
              <a:gd name="adj2" fmla="val -53798"/>
              <a:gd name="adj3" fmla="val 16667"/>
            </a:avLst>
          </a:prstGeom>
          <a:solidFill>
            <a:schemeClr val="accent4">
              <a:lumMod val="20000"/>
              <a:lumOff val="80000"/>
            </a:schemeClr>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1" lang="ja-JP" altLang="en-US" sz="14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事象</a:t>
            </a:r>
            <a:r>
              <a:rPr kumimoji="1" lang="ja-JP" altLang="en-US" sz="1400" b="0" i="0" u="none" strike="noStrike" kern="1200" cap="none" spc="0" normalizeH="0" baseline="0" noProof="0">
                <a:ln>
                  <a:noFill/>
                </a:ln>
                <a:solidFill>
                  <a:prstClr val="black"/>
                </a:solidFill>
                <a:effectLst/>
                <a:uLnTx/>
                <a:uFillTx/>
                <a:latin typeface="Calibri"/>
                <a:ea typeface="ＭＳ Ｐゴシック" panose="020B0600070205080204" pitchFamily="50" charset="-128"/>
                <a:cs typeface="+mn-cs"/>
              </a:rPr>
              <a:t>ごとに</a:t>
            </a:r>
            <a:r>
              <a:rPr kumimoji="1" lang="en-US" altLang="ja-JP" sz="14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ID</a:t>
            </a:r>
            <a:r>
              <a:rPr kumimoji="1" lang="ja-JP" altLang="en-US" sz="14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を付与する</a:t>
            </a:r>
            <a:r>
              <a:rPr kumimoji="1" lang="ja-JP" altLang="en-US" sz="1400" b="0" i="0" u="none" strike="noStrike" kern="1200" cap="none" spc="0" normalizeH="0" baseline="0" noProof="0">
                <a:ln>
                  <a:noFill/>
                </a:ln>
                <a:solidFill>
                  <a:prstClr val="black"/>
                </a:solidFill>
                <a:effectLst/>
                <a:uLnTx/>
                <a:uFillTx/>
                <a:latin typeface="Calibri"/>
                <a:ea typeface="ＭＳ Ｐゴシック" panose="020B0600070205080204" pitchFamily="50" charset="-128"/>
                <a:cs typeface="+mn-cs"/>
              </a:rPr>
              <a:t>ため、</a:t>
            </a:r>
            <a:r>
              <a:rPr kumimoji="1" lang="en-US" altLang="ja-JP" sz="1400" b="0" i="0" u="none" strike="noStrike" kern="1200" cap="none" spc="0" normalizeH="0" baseline="0" noProof="0" dirty="0" err="1">
                <a:ln>
                  <a:noFill/>
                </a:ln>
                <a:solidFill>
                  <a:prstClr val="black"/>
                </a:solidFill>
                <a:effectLst/>
                <a:uLnTx/>
                <a:uFillTx/>
                <a:latin typeface="Calibri"/>
                <a:ea typeface="ＭＳ Ｐゴシック" panose="020B0600070205080204" pitchFamily="50" charset="-128"/>
                <a:cs typeface="+mn-cs"/>
              </a:rPr>
              <a:t>MedDRA</a:t>
            </a:r>
            <a:r>
              <a:rPr kumimoji="1" lang="ja-JP" altLang="en-US" sz="14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コードが同一の場合も正しい情報を出力可能</a:t>
            </a:r>
          </a:p>
        </p:txBody>
      </p:sp>
      <p:sp>
        <p:nvSpPr>
          <p:cNvPr id="20" name="Line 4"/>
          <p:cNvSpPr>
            <a:spLocks noChangeShapeType="1"/>
          </p:cNvSpPr>
          <p:nvPr/>
        </p:nvSpPr>
        <p:spPr bwMode="auto">
          <a:xfrm>
            <a:off x="179388" y="836613"/>
            <a:ext cx="8713787" cy="0"/>
          </a:xfrm>
          <a:prstGeom prst="line">
            <a:avLst/>
          </a:prstGeom>
          <a:noFill/>
          <a:ln w="28575">
            <a:solidFill>
              <a:schemeClr val="bg2">
                <a:lumMod val="75000"/>
              </a:schemeClr>
            </a:solidFill>
            <a:round/>
            <a:headEnd/>
            <a:tailEnd/>
          </a:ln>
          <a:effec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GB" sz="1800" b="0" i="0" u="none" strike="noStrike" kern="1200" cap="none" spc="0" normalizeH="0" baseline="0" noProof="0">
              <a:ln>
                <a:noFill/>
              </a:ln>
              <a:solidFill>
                <a:prstClr val="black"/>
              </a:solidFill>
              <a:effectLst/>
              <a:uLnTx/>
              <a:uFillTx/>
              <a:latin typeface="Calibri"/>
              <a:ea typeface="ＭＳ Ｐゴシック" charset="-128"/>
              <a:cs typeface="+mn-cs"/>
            </a:endParaRPr>
          </a:p>
        </p:txBody>
      </p:sp>
      <p:sp>
        <p:nvSpPr>
          <p:cNvPr id="21" name="Text Box 55">
            <a:extLst>
              <a:ext uri="{FF2B5EF4-FFF2-40B4-BE49-F238E27FC236}">
                <a16:creationId xmlns:a16="http://schemas.microsoft.com/office/drawing/2014/main" id="{847ECE0A-8DB0-42E5-A05F-1AED9C421690}"/>
              </a:ext>
            </a:extLst>
          </p:cNvPr>
          <p:cNvSpPr txBox="1">
            <a:spLocks noChangeArrowheads="1"/>
          </p:cNvSpPr>
          <p:nvPr/>
        </p:nvSpPr>
        <p:spPr bwMode="auto">
          <a:xfrm>
            <a:off x="4217817" y="876912"/>
            <a:ext cx="957716" cy="408623"/>
          </a:xfrm>
          <a:prstGeom prst="roundRect">
            <a:avLst/>
          </a:prstGeom>
          <a:ln/>
        </p:spPr>
        <p:style>
          <a:lnRef idx="1">
            <a:schemeClr val="accent1"/>
          </a:lnRef>
          <a:fillRef idx="2">
            <a:schemeClr val="accent1"/>
          </a:fillRef>
          <a:effectRef idx="1">
            <a:schemeClr val="accent1"/>
          </a:effectRef>
          <a:fontRef idx="minor">
            <a:schemeClr val="dk1"/>
          </a:fontRef>
        </p:style>
        <p:txBody>
          <a:bodyPr wrap="none">
            <a:spAutoFit/>
          </a:bodyPr>
          <a:lstStyle>
            <a:lvl1pPr>
              <a:defRPr kumimoji="1">
                <a:solidFill>
                  <a:schemeClr val="tx1"/>
                </a:solidFill>
                <a:latin typeface="Calibri" panose="020F0502020204030204" pitchFamily="34" charset="0"/>
                <a:ea typeface="ＭＳ Ｐゴシック" panose="020B0600070205080204" pitchFamily="50" charset="-128"/>
              </a:defRPr>
            </a:lvl1pPr>
            <a:lvl2pPr marL="742950" indent="-285750">
              <a:defRPr kumimoji="1">
                <a:solidFill>
                  <a:schemeClr val="tx1"/>
                </a:solidFill>
                <a:latin typeface="Calibri" panose="020F0502020204030204" pitchFamily="34" charset="0"/>
                <a:ea typeface="ＭＳ Ｐゴシック" panose="020B0600070205080204" pitchFamily="50" charset="-128"/>
              </a:defRPr>
            </a:lvl2pPr>
            <a:lvl3pPr marL="1143000" indent="-228600">
              <a:defRPr kumimoji="1">
                <a:solidFill>
                  <a:schemeClr val="tx1"/>
                </a:solidFill>
                <a:latin typeface="Calibri" panose="020F0502020204030204" pitchFamily="34" charset="0"/>
                <a:ea typeface="ＭＳ Ｐゴシック" panose="020B0600070205080204" pitchFamily="50" charset="-128"/>
              </a:defRPr>
            </a:lvl3pPr>
            <a:lvl4pPr marL="1600200" indent="-228600">
              <a:defRPr kumimoji="1">
                <a:solidFill>
                  <a:schemeClr val="tx1"/>
                </a:solidFill>
                <a:latin typeface="Calibri" panose="020F0502020204030204" pitchFamily="34" charset="0"/>
                <a:ea typeface="ＭＳ Ｐゴシック" panose="020B0600070205080204" pitchFamily="50" charset="-128"/>
              </a:defRPr>
            </a:lvl4pPr>
            <a:lvl5pPr marL="2057400" indent="-228600">
              <a:defRPr kumimoji="1">
                <a:solidFill>
                  <a:schemeClr val="tx1"/>
                </a:solidFill>
                <a:latin typeface="Calibri" panose="020F0502020204030204" pitchFamily="34" charset="0"/>
                <a:ea typeface="ＭＳ Ｐゴシック" panose="020B0600070205080204" pitchFamily="50" charset="-128"/>
              </a:defRPr>
            </a:lvl5pPr>
            <a:lvl6pPr marL="2514600" indent="-228600" fontAlgn="base">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6pPr>
            <a:lvl7pPr marL="2971800" indent="-228600" fontAlgn="base">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7pPr>
            <a:lvl8pPr marL="3429000" indent="-228600" fontAlgn="base">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8pPr>
            <a:lvl9pPr marL="3886200" indent="-228600" fontAlgn="base">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1" lang="en-US" altLang="ja-JP" sz="1800" b="0" i="0" u="none" strike="noStrike" kern="1200" cap="none" spc="0" normalizeH="0" baseline="0" noProof="0" dirty="0">
                <a:ln>
                  <a:noFill/>
                </a:ln>
                <a:solidFill>
                  <a:prstClr val="black"/>
                </a:solidFill>
                <a:effectLst/>
                <a:uLnTx/>
                <a:uFillTx/>
                <a:latin typeface="Calibri" panose="020F0502020204030204" pitchFamily="34" charset="0"/>
                <a:ea typeface="ＭＳ Ｐゴシック" panose="020B0600070205080204" pitchFamily="50" charset="-128"/>
                <a:cs typeface="+mn-cs"/>
              </a:rPr>
              <a:t>E2B(R3)</a:t>
            </a:r>
            <a:endParaRPr kumimoji="1" lang="ja-JP" altLang="en-US" sz="1800" b="0" i="0" u="none" strike="noStrike" kern="1200" cap="none" spc="0" normalizeH="0" baseline="0" noProof="0" dirty="0">
              <a:ln>
                <a:noFill/>
              </a:ln>
              <a:solidFill>
                <a:prstClr val="black"/>
              </a:solidFill>
              <a:effectLst/>
              <a:uLnTx/>
              <a:uFillTx/>
              <a:latin typeface="Calibri" panose="020F0502020204030204" pitchFamily="34" charset="0"/>
              <a:ea typeface="ＭＳ Ｐゴシック" panose="020B0600070205080204" pitchFamily="50" charset="-128"/>
              <a:cs typeface="+mn-cs"/>
            </a:endParaRPr>
          </a:p>
        </p:txBody>
      </p:sp>
      <p:sp>
        <p:nvSpPr>
          <p:cNvPr id="22" name="Text Box 55">
            <a:extLst>
              <a:ext uri="{FF2B5EF4-FFF2-40B4-BE49-F238E27FC236}">
                <a16:creationId xmlns:a16="http://schemas.microsoft.com/office/drawing/2014/main" id="{8AC34ABE-5C51-4E9C-B20F-DE3BD6870591}"/>
              </a:ext>
            </a:extLst>
          </p:cNvPr>
          <p:cNvSpPr txBox="1">
            <a:spLocks noChangeArrowheads="1"/>
          </p:cNvSpPr>
          <p:nvPr/>
        </p:nvSpPr>
        <p:spPr bwMode="auto">
          <a:xfrm>
            <a:off x="157900" y="905997"/>
            <a:ext cx="957716" cy="408623"/>
          </a:xfrm>
          <a:prstGeom prst="roundRect">
            <a:avLst/>
          </a:prstGeom>
          <a:ln/>
        </p:spPr>
        <p:style>
          <a:lnRef idx="1">
            <a:schemeClr val="accent3"/>
          </a:lnRef>
          <a:fillRef idx="2">
            <a:schemeClr val="accent3"/>
          </a:fillRef>
          <a:effectRef idx="1">
            <a:schemeClr val="accent3"/>
          </a:effectRef>
          <a:fontRef idx="minor">
            <a:schemeClr val="dk1"/>
          </a:fontRef>
        </p:style>
        <p:txBody>
          <a:bodyPr wrap="none">
            <a:spAutoFit/>
          </a:bodyPr>
          <a:lstStyle>
            <a:lvl1pPr>
              <a:defRPr kumimoji="1">
                <a:solidFill>
                  <a:schemeClr val="tx1"/>
                </a:solidFill>
                <a:latin typeface="Calibri" panose="020F0502020204030204" pitchFamily="34" charset="0"/>
                <a:ea typeface="ＭＳ Ｐゴシック" panose="020B0600070205080204" pitchFamily="50" charset="-128"/>
              </a:defRPr>
            </a:lvl1pPr>
            <a:lvl2pPr marL="742950" indent="-285750">
              <a:defRPr kumimoji="1">
                <a:solidFill>
                  <a:schemeClr val="tx1"/>
                </a:solidFill>
                <a:latin typeface="Calibri" panose="020F0502020204030204" pitchFamily="34" charset="0"/>
                <a:ea typeface="ＭＳ Ｐゴシック" panose="020B0600070205080204" pitchFamily="50" charset="-128"/>
              </a:defRPr>
            </a:lvl2pPr>
            <a:lvl3pPr marL="1143000" indent="-228600">
              <a:defRPr kumimoji="1">
                <a:solidFill>
                  <a:schemeClr val="tx1"/>
                </a:solidFill>
                <a:latin typeface="Calibri" panose="020F0502020204030204" pitchFamily="34" charset="0"/>
                <a:ea typeface="ＭＳ Ｐゴシック" panose="020B0600070205080204" pitchFamily="50" charset="-128"/>
              </a:defRPr>
            </a:lvl3pPr>
            <a:lvl4pPr marL="1600200" indent="-228600">
              <a:defRPr kumimoji="1">
                <a:solidFill>
                  <a:schemeClr val="tx1"/>
                </a:solidFill>
                <a:latin typeface="Calibri" panose="020F0502020204030204" pitchFamily="34" charset="0"/>
                <a:ea typeface="ＭＳ Ｐゴシック" panose="020B0600070205080204" pitchFamily="50" charset="-128"/>
              </a:defRPr>
            </a:lvl4pPr>
            <a:lvl5pPr marL="2057400" indent="-228600">
              <a:defRPr kumimoji="1">
                <a:solidFill>
                  <a:schemeClr val="tx1"/>
                </a:solidFill>
                <a:latin typeface="Calibri" panose="020F0502020204030204" pitchFamily="34" charset="0"/>
                <a:ea typeface="ＭＳ Ｐゴシック" panose="020B0600070205080204" pitchFamily="50" charset="-128"/>
              </a:defRPr>
            </a:lvl5pPr>
            <a:lvl6pPr marL="2514600" indent="-228600" fontAlgn="base">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6pPr>
            <a:lvl7pPr marL="2971800" indent="-228600" fontAlgn="base">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7pPr>
            <a:lvl8pPr marL="3429000" indent="-228600" fontAlgn="base">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8pPr>
            <a:lvl9pPr marL="3886200" indent="-228600" fontAlgn="base">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1" lang="en-US" altLang="ja-JP" sz="1800" b="0" i="0" u="none" strike="noStrike" kern="1200" cap="none" spc="0" normalizeH="0" baseline="0" noProof="0" dirty="0">
                <a:ln>
                  <a:noFill/>
                </a:ln>
                <a:solidFill>
                  <a:prstClr val="black"/>
                </a:solidFill>
                <a:effectLst/>
                <a:uLnTx/>
                <a:uFillTx/>
                <a:latin typeface="Calibri" panose="020F0502020204030204" pitchFamily="34" charset="0"/>
                <a:ea typeface="ＭＳ Ｐゴシック" panose="020B0600070205080204" pitchFamily="50" charset="-128"/>
                <a:cs typeface="+mn-cs"/>
              </a:rPr>
              <a:t>E2B(R2)</a:t>
            </a:r>
            <a:endParaRPr kumimoji="1" lang="ja-JP" altLang="en-US" sz="1800" b="0" i="0" u="none" strike="noStrike" kern="1200" cap="none" spc="0" normalizeH="0" baseline="0" noProof="0" dirty="0">
              <a:ln>
                <a:noFill/>
              </a:ln>
              <a:solidFill>
                <a:prstClr val="black"/>
              </a:solidFill>
              <a:effectLst/>
              <a:uLnTx/>
              <a:uFillTx/>
              <a:latin typeface="Calibri" panose="020F0502020204030204" pitchFamily="34" charset="0"/>
              <a:ea typeface="ＭＳ Ｐゴシック" panose="020B0600070205080204" pitchFamily="50" charset="-128"/>
              <a:cs typeface="+mn-cs"/>
            </a:endParaRPr>
          </a:p>
        </p:txBody>
      </p:sp>
      <p:sp>
        <p:nvSpPr>
          <p:cNvPr id="4" name="右矢印 3"/>
          <p:cNvSpPr/>
          <p:nvPr/>
        </p:nvSpPr>
        <p:spPr>
          <a:xfrm>
            <a:off x="3832320" y="3539153"/>
            <a:ext cx="567613" cy="1152128"/>
          </a:xfrm>
          <a:prstGeom prst="rightArrow">
            <a:avLst/>
          </a:prstGeom>
          <a:gradFill flip="none" rotWithShape="1">
            <a:gsLst>
              <a:gs pos="0">
                <a:schemeClr val="accent1">
                  <a:lumMod val="40000"/>
                  <a:lumOff val="60000"/>
                  <a:shade val="30000"/>
                  <a:satMod val="115000"/>
                </a:schemeClr>
              </a:gs>
              <a:gs pos="50000">
                <a:schemeClr val="accent1">
                  <a:lumMod val="40000"/>
                  <a:lumOff val="60000"/>
                  <a:shade val="67500"/>
                  <a:satMod val="115000"/>
                </a:schemeClr>
              </a:gs>
              <a:gs pos="100000">
                <a:schemeClr val="accent1">
                  <a:lumMod val="40000"/>
                  <a:lumOff val="60000"/>
                  <a:shade val="100000"/>
                  <a:satMod val="115000"/>
                </a:schemeClr>
              </a:gs>
            </a:gsLst>
            <a:lin ang="10800000" scaled="1"/>
            <a:tileRect/>
          </a:gradFill>
          <a:ln>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a:ea typeface="ＭＳ Ｐゴシック" panose="020B0600070205080204" pitchFamily="50" charset="-128"/>
              <a:cs typeface="+mn-cs"/>
            </a:endParaRPr>
          </a:p>
        </p:txBody>
      </p:sp>
    </p:spTree>
    <p:extLst>
      <p:ext uri="{BB962C8B-B14F-4D97-AF65-F5344CB8AC3E}">
        <p14:creationId xmlns:p14="http://schemas.microsoft.com/office/powerpoint/2010/main" val="42141690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barn(inVertical)">
                                      <p:cBhvr>
                                        <p:cTn id="7" dur="500"/>
                                        <p:tgtEl>
                                          <p:spTgt spid="18"/>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12"/>
                                        </p:tgtEl>
                                        <p:attrNameLst>
                                          <p:attrName>style.visibility</p:attrName>
                                        </p:attrNameLst>
                                      </p:cBhvr>
                                      <p:to>
                                        <p:strVal val="visible"/>
                                      </p:to>
                                    </p:set>
                                    <p:animEffect transition="in" filter="barn(inVertical)">
                                      <p:cBhvr>
                                        <p:cTn id="10" dur="500"/>
                                        <p:tgtEl>
                                          <p:spTgt spid="12"/>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nodeType="clickEffect">
                                  <p:stCondLst>
                                    <p:cond delay="0"/>
                                  </p:stCondLst>
                                  <p:childTnLst>
                                    <p:set>
                                      <p:cBhvr>
                                        <p:cTn id="14" dur="1" fill="hold">
                                          <p:stCondLst>
                                            <p:cond delay="0"/>
                                          </p:stCondLst>
                                        </p:cTn>
                                        <p:tgtEl>
                                          <p:spTgt spid="16"/>
                                        </p:tgtEl>
                                        <p:attrNameLst>
                                          <p:attrName>style.visibility</p:attrName>
                                        </p:attrNameLst>
                                      </p:cBhvr>
                                      <p:to>
                                        <p:strVal val="visible"/>
                                      </p:to>
                                    </p:set>
                                    <p:animEffect transition="in" filter="barn(inVertical)">
                                      <p:cBhvr>
                                        <p:cTn id="15"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8"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a:t>目次</a:t>
            </a:r>
          </a:p>
        </p:txBody>
      </p:sp>
      <p:sp>
        <p:nvSpPr>
          <p:cNvPr id="3" name="コンテンツ プレースホルダー 2"/>
          <p:cNvSpPr>
            <a:spLocks noGrp="1"/>
          </p:cNvSpPr>
          <p:nvPr>
            <p:ph idx="1"/>
          </p:nvPr>
        </p:nvSpPr>
        <p:spPr/>
        <p:txBody>
          <a:bodyPr/>
          <a:lstStyle/>
          <a:p>
            <a:pPr marL="742950" indent="-742950">
              <a:lnSpc>
                <a:spcPct val="150000"/>
              </a:lnSpc>
              <a:buFont typeface="+mj-lt"/>
              <a:buAutoNum type="arabicPeriod"/>
            </a:pPr>
            <a:r>
              <a:rPr lang="en-US" altLang="ja-JP" sz="3600" dirty="0"/>
              <a:t>E2B(R2)</a:t>
            </a:r>
            <a:r>
              <a:rPr lang="ja-JP" altLang="en-US" sz="3600" dirty="0"/>
              <a:t>からの主な変更点</a:t>
            </a:r>
            <a:endParaRPr lang="en-US" altLang="ja-JP" sz="3600" dirty="0"/>
          </a:p>
          <a:p>
            <a:pPr marL="742950" indent="-742950">
              <a:lnSpc>
                <a:spcPct val="150000"/>
              </a:lnSpc>
              <a:buFont typeface="+mj-lt"/>
              <a:buAutoNum type="arabicPeriod"/>
            </a:pPr>
            <a:r>
              <a:rPr lang="en-US" altLang="ja-JP" sz="3600" dirty="0"/>
              <a:t>E2B(R3)</a:t>
            </a:r>
            <a:r>
              <a:rPr lang="ja-JP" altLang="en-US" sz="3600" dirty="0"/>
              <a:t>における各項目の解説</a:t>
            </a:r>
            <a:endParaRPr lang="en-US" altLang="ja-JP" sz="3600" dirty="0"/>
          </a:p>
          <a:p>
            <a:pPr marL="742950" indent="-742950">
              <a:lnSpc>
                <a:spcPct val="150000"/>
              </a:lnSpc>
              <a:buFont typeface="+mj-lt"/>
              <a:buAutoNum type="arabicPeriod"/>
            </a:pPr>
            <a:r>
              <a:rPr lang="ja-JP" altLang="en-US" sz="3600" dirty="0"/>
              <a:t>関連</a:t>
            </a:r>
            <a:r>
              <a:rPr kumimoji="1" lang="ja-JP" altLang="en-US" sz="3600" dirty="0"/>
              <a:t>通知</a:t>
            </a:r>
            <a:endParaRPr kumimoji="1" lang="ja-JP" altLang="en-US" dirty="0"/>
          </a:p>
        </p:txBody>
      </p:sp>
      <p:sp>
        <p:nvSpPr>
          <p:cNvPr id="5" name="Slide Number Placeholder 4">
            <a:extLst>
              <a:ext uri="{FF2B5EF4-FFF2-40B4-BE49-F238E27FC236}">
                <a16:creationId xmlns:a16="http://schemas.microsoft.com/office/drawing/2014/main" id="{67593585-0B46-CCC3-7991-4E14FC358E70}"/>
              </a:ext>
            </a:extLst>
          </p:cNvPr>
          <p:cNvSpPr>
            <a:spLocks noGrp="1"/>
          </p:cNvSpPr>
          <p:nvPr>
            <p:ph type="sldNum" sz="quarter" idx="12"/>
          </p:nvPr>
        </p:nvSpPr>
        <p:spPr/>
        <p:txBody>
          <a:bodyPr/>
          <a:lstStyle/>
          <a:p>
            <a:pPr>
              <a:defRPr/>
            </a:pPr>
            <a:fld id="{41B56E46-C364-443B-A6EC-EF4639A1E9E4}" type="slidenum">
              <a:rPr lang="ja-JP" altLang="en-US" smtClean="0"/>
              <a:pPr>
                <a:defRPr/>
              </a:pPr>
              <a:t>4</a:t>
            </a:fld>
            <a:endParaRPr lang="ja-JP" altLang="en-US"/>
          </a:p>
        </p:txBody>
      </p:sp>
    </p:spTree>
    <p:extLst>
      <p:ext uri="{BB962C8B-B14F-4D97-AF65-F5344CB8AC3E}">
        <p14:creationId xmlns:p14="http://schemas.microsoft.com/office/powerpoint/2010/main" val="278695320"/>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1" name="Rectangle 2"/>
          <p:cNvSpPr>
            <a:spLocks noGrp="1" noChangeArrowheads="1"/>
          </p:cNvSpPr>
          <p:nvPr>
            <p:ph type="title"/>
          </p:nvPr>
        </p:nvSpPr>
        <p:spPr>
          <a:xfrm>
            <a:off x="468313" y="133814"/>
            <a:ext cx="8229600" cy="713679"/>
          </a:xfrm>
        </p:spPr>
        <p:txBody>
          <a:bodyPr>
            <a:normAutofit/>
          </a:bodyPr>
          <a:lstStyle/>
          <a:p>
            <a:pPr algn="l"/>
            <a:r>
              <a:rPr lang="ja-JP" altLang="en-US" sz="3200" dirty="0">
                <a:solidFill>
                  <a:schemeClr val="tx1"/>
                </a:solidFill>
                <a:latin typeface="+mn-lt"/>
                <a:ea typeface="+mn-ea"/>
              </a:rPr>
              <a:t>投与量情報 </a:t>
            </a:r>
            <a:r>
              <a:rPr lang="en-US" altLang="ja-JP" sz="3200" dirty="0">
                <a:solidFill>
                  <a:schemeClr val="tx1"/>
                </a:solidFill>
                <a:latin typeface="+mn-lt"/>
                <a:ea typeface="+mn-ea"/>
              </a:rPr>
              <a:t>(</a:t>
            </a:r>
            <a:r>
              <a:rPr lang="en-US" altLang="ja-JP" sz="3200" dirty="0">
                <a:latin typeface="+mn-lt"/>
                <a:ea typeface="+mn-ea"/>
              </a:rPr>
              <a:t>G.k.4.r)</a:t>
            </a:r>
            <a:endParaRPr lang="ja-JP" altLang="en-US" sz="3200" dirty="0">
              <a:solidFill>
                <a:schemeClr val="tx1"/>
              </a:solidFill>
              <a:latin typeface="+mn-lt"/>
              <a:ea typeface="+mn-ea"/>
            </a:endParaRPr>
          </a:p>
        </p:txBody>
      </p:sp>
      <p:graphicFrame>
        <p:nvGraphicFramePr>
          <p:cNvPr id="25646" name="Group 46"/>
          <p:cNvGraphicFramePr>
            <a:graphicFrameLocks noGrp="1"/>
          </p:cNvGraphicFramePr>
          <p:nvPr>
            <p:ph sz="half" idx="2"/>
          </p:nvPr>
        </p:nvGraphicFramePr>
        <p:xfrm>
          <a:off x="250825" y="1341438"/>
          <a:ext cx="8494713" cy="3876748"/>
        </p:xfrm>
        <a:graphic>
          <a:graphicData uri="http://schemas.openxmlformats.org/drawingml/2006/table">
            <a:tbl>
              <a:tblPr/>
              <a:tblGrid>
                <a:gridCol w="4824413">
                  <a:extLst>
                    <a:ext uri="{9D8B030D-6E8A-4147-A177-3AD203B41FA5}">
                      <a16:colId xmlns:a16="http://schemas.microsoft.com/office/drawing/2014/main" val="20000"/>
                    </a:ext>
                  </a:extLst>
                </a:gridCol>
                <a:gridCol w="1008062">
                  <a:extLst>
                    <a:ext uri="{9D8B030D-6E8A-4147-A177-3AD203B41FA5}">
                      <a16:colId xmlns:a16="http://schemas.microsoft.com/office/drawing/2014/main" val="20001"/>
                    </a:ext>
                  </a:extLst>
                </a:gridCol>
                <a:gridCol w="1008063">
                  <a:extLst>
                    <a:ext uri="{9D8B030D-6E8A-4147-A177-3AD203B41FA5}">
                      <a16:colId xmlns:a16="http://schemas.microsoft.com/office/drawing/2014/main" val="20002"/>
                    </a:ext>
                  </a:extLst>
                </a:gridCol>
                <a:gridCol w="1654175">
                  <a:extLst>
                    <a:ext uri="{9D8B030D-6E8A-4147-A177-3AD203B41FA5}">
                      <a16:colId xmlns:a16="http://schemas.microsoft.com/office/drawing/2014/main" val="20003"/>
                    </a:ext>
                  </a:extLst>
                </a:gridCol>
              </a:tblGrid>
              <a:tr h="365710">
                <a:tc rowSpan="2">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en-US" altLang="ja-JP" sz="1800" kern="1200" dirty="0">
                          <a:solidFill>
                            <a:schemeClr val="tx1"/>
                          </a:solidFill>
                          <a:effectLst/>
                          <a:latin typeface="+mn-lt"/>
                          <a:ea typeface="+mn-ea"/>
                          <a:cs typeface="+mn-cs"/>
                        </a:rPr>
                        <a:t>G.k.4.r</a:t>
                      </a:r>
                      <a:r>
                        <a:rPr kumimoji="1" lang="ja-JP" altLang="en-US" sz="2000" b="1" i="0" u="none" strike="noStrike" cap="none" normalizeH="0" baseline="0" dirty="0">
                          <a:ln>
                            <a:noFill/>
                          </a:ln>
                          <a:solidFill>
                            <a:schemeClr val="tx1"/>
                          </a:solidFill>
                          <a:effectLst/>
                          <a:latin typeface="Arial" charset="0"/>
                          <a:ea typeface="ＭＳ Ｐゴシック" pitchFamily="50" charset="-128"/>
                        </a:rPr>
                        <a:t>　構造化された投与量情報</a:t>
                      </a:r>
                      <a:endParaRPr kumimoji="1" lang="ja-JP" altLang="en-US" sz="2000" b="0" i="0" u="none" strike="noStrike" cap="none" normalizeH="0" baseline="0" dirty="0">
                        <a:ln>
                          <a:noFill/>
                        </a:ln>
                        <a:solidFill>
                          <a:schemeClr val="tx1"/>
                        </a:solidFill>
                        <a:effectLst/>
                        <a:latin typeface="Arial" charset="0"/>
                        <a:ea typeface="ＭＳ Ｐゴシック" pitchFamily="50" charset="-128"/>
                      </a:endParaRPr>
                    </a:p>
                    <a:p>
                      <a:pPr marL="457200" marR="0" lvl="1" indent="0" algn="l" defTabSz="914400" rtl="0" eaLnBrk="1" fontAlgn="base" latinLnBrk="0" hangingPunct="1">
                        <a:lnSpc>
                          <a:spcPct val="100000"/>
                        </a:lnSpc>
                        <a:spcBef>
                          <a:spcPct val="20000"/>
                        </a:spcBef>
                        <a:spcAft>
                          <a:spcPct val="0"/>
                        </a:spcAft>
                        <a:buClrTx/>
                        <a:buSzTx/>
                        <a:buFontTx/>
                        <a:buNone/>
                        <a:tabLst/>
                      </a:pPr>
                      <a:r>
                        <a:rPr kumimoji="1" lang="en-US" altLang="ja-JP" sz="1800" kern="1200" dirty="0">
                          <a:solidFill>
                            <a:schemeClr val="tx1"/>
                          </a:solidFill>
                          <a:effectLst/>
                          <a:latin typeface="+mn-lt"/>
                          <a:ea typeface="+mn-ea"/>
                          <a:cs typeface="+mn-cs"/>
                        </a:rPr>
                        <a:t>G.k.4.r.1a</a:t>
                      </a:r>
                      <a:r>
                        <a:rPr kumimoji="1" lang="en-US" altLang="ja-JP" sz="1800" b="0" i="0" u="none" strike="noStrike" cap="none" normalizeH="0" baseline="0" dirty="0">
                          <a:ln>
                            <a:noFill/>
                          </a:ln>
                          <a:solidFill>
                            <a:schemeClr val="tx1"/>
                          </a:solidFill>
                          <a:effectLst/>
                          <a:latin typeface="Arial" charset="0"/>
                          <a:ea typeface="ＭＳ Ｐゴシック" pitchFamily="50" charset="-128"/>
                        </a:rPr>
                        <a:t>	</a:t>
                      </a:r>
                      <a:r>
                        <a:rPr kumimoji="1" lang="ja-JP" altLang="en-US" sz="1800" b="0" i="0" u="none" strike="noStrike" cap="none" normalizeH="0" baseline="0" dirty="0">
                          <a:ln>
                            <a:noFill/>
                          </a:ln>
                          <a:solidFill>
                            <a:schemeClr val="tx1"/>
                          </a:solidFill>
                          <a:effectLst/>
                          <a:latin typeface="Arial" charset="0"/>
                          <a:ea typeface="ＭＳ Ｐゴシック" pitchFamily="50" charset="-128"/>
                        </a:rPr>
                        <a:t>投与量（数）		</a:t>
                      </a:r>
                    </a:p>
                  </a:txBody>
                  <a:tcPr marT="45698" marB="45698"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gridSpan="2">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en-US" altLang="ja-JP" sz="1800" b="0" i="0" u="none" strike="noStrike" cap="none" normalizeH="0" baseline="0">
                          <a:ln>
                            <a:noFill/>
                          </a:ln>
                          <a:solidFill>
                            <a:schemeClr val="tx1"/>
                          </a:solidFill>
                          <a:effectLst/>
                          <a:latin typeface="ＭＳ Ｐゴシック" pitchFamily="50" charset="-128"/>
                          <a:ea typeface="ＭＳ Ｐゴシック" pitchFamily="50" charset="-128"/>
                        </a:rPr>
                        <a:t>1</a:t>
                      </a:r>
                      <a:r>
                        <a:rPr kumimoji="1" lang="ja-JP" altLang="en-US" sz="1800" b="0" i="0" u="none" strike="noStrike" cap="none" normalizeH="0" baseline="0">
                          <a:ln>
                            <a:noFill/>
                          </a:ln>
                          <a:solidFill>
                            <a:schemeClr val="tx1"/>
                          </a:solidFill>
                          <a:effectLst/>
                          <a:latin typeface="ＭＳ Ｐゴシック" pitchFamily="50" charset="-128"/>
                          <a:ea typeface="ＭＳ Ｐゴシック" pitchFamily="50" charset="-128"/>
                        </a:rPr>
                        <a:t>回</a:t>
                      </a:r>
                      <a:r>
                        <a:rPr kumimoji="1" lang="en-US" altLang="ja-JP" sz="1800" b="0" i="0" u="none" strike="noStrike" cap="none" normalizeH="0" baseline="0">
                          <a:ln>
                            <a:noFill/>
                          </a:ln>
                          <a:solidFill>
                            <a:schemeClr val="tx1"/>
                          </a:solidFill>
                          <a:effectLst/>
                          <a:latin typeface="ＭＳ Ｐゴシック" pitchFamily="50" charset="-128"/>
                          <a:ea typeface="ＭＳ Ｐゴシック" pitchFamily="50" charset="-128"/>
                        </a:rPr>
                        <a:t>2 mg</a:t>
                      </a:r>
                      <a:r>
                        <a:rPr kumimoji="1" lang="ja-JP" altLang="en-US" sz="1800" b="0" i="0" u="none" strike="noStrike" cap="none" normalizeH="0" baseline="0">
                          <a:ln>
                            <a:noFill/>
                          </a:ln>
                          <a:solidFill>
                            <a:schemeClr val="tx1"/>
                          </a:solidFill>
                          <a:effectLst/>
                          <a:latin typeface="ＭＳ Ｐゴシック" pitchFamily="50" charset="-128"/>
                          <a:ea typeface="ＭＳ Ｐゴシック" pitchFamily="50" charset="-128"/>
                        </a:rPr>
                        <a:t>、</a:t>
                      </a:r>
                      <a:r>
                        <a:rPr kumimoji="1" lang="en-US" altLang="ja-JP" sz="1800" b="0" i="0" u="none" strike="noStrike" cap="none" normalizeH="0" baseline="0">
                          <a:ln>
                            <a:noFill/>
                          </a:ln>
                          <a:solidFill>
                            <a:schemeClr val="tx1"/>
                          </a:solidFill>
                          <a:effectLst/>
                          <a:latin typeface="ＭＳ Ｐゴシック" pitchFamily="50" charset="-128"/>
                          <a:ea typeface="ＭＳ Ｐゴシック" pitchFamily="50" charset="-128"/>
                        </a:rPr>
                        <a:t>1</a:t>
                      </a:r>
                      <a:r>
                        <a:rPr kumimoji="1" lang="ja-JP" altLang="en-US" sz="1800" b="0" i="0" u="none" strike="noStrike" cap="none" normalizeH="0" baseline="0">
                          <a:ln>
                            <a:noFill/>
                          </a:ln>
                          <a:solidFill>
                            <a:schemeClr val="tx1"/>
                          </a:solidFill>
                          <a:effectLst/>
                          <a:latin typeface="ＭＳ Ｐゴシック" pitchFamily="50" charset="-128"/>
                          <a:ea typeface="ＭＳ Ｐゴシック" pitchFamily="50" charset="-128"/>
                        </a:rPr>
                        <a:t>日</a:t>
                      </a:r>
                      <a:r>
                        <a:rPr kumimoji="1" lang="en-US" altLang="ja-JP" sz="1800" b="0" i="0" u="none" strike="noStrike" cap="none" normalizeH="0" baseline="0">
                          <a:ln>
                            <a:noFill/>
                          </a:ln>
                          <a:solidFill>
                            <a:schemeClr val="tx1"/>
                          </a:solidFill>
                          <a:effectLst/>
                          <a:latin typeface="ＭＳ Ｐゴシック" pitchFamily="50" charset="-128"/>
                          <a:ea typeface="ＭＳ Ｐゴシック" pitchFamily="50" charset="-128"/>
                        </a:rPr>
                        <a:t>3</a:t>
                      </a:r>
                      <a:r>
                        <a:rPr kumimoji="1" lang="ja-JP" altLang="en-US" sz="1800" b="0" i="0" u="none" strike="noStrike" cap="none" normalizeH="0" baseline="0">
                          <a:ln>
                            <a:noFill/>
                          </a:ln>
                          <a:solidFill>
                            <a:schemeClr val="tx1"/>
                          </a:solidFill>
                          <a:effectLst/>
                          <a:latin typeface="ＭＳ Ｐゴシック" pitchFamily="50" charset="-128"/>
                          <a:ea typeface="ＭＳ Ｐゴシック" pitchFamily="50" charset="-128"/>
                        </a:rPr>
                        <a:t>回 </a:t>
                      </a:r>
                    </a:p>
                  </a:txBody>
                  <a:tcPr marT="45698" marB="4569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kumimoji="1" lang="ja-JP" altLang="en-US"/>
                    </a:p>
                  </a:txBody>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ja-JP" sz="1800" b="0" i="0" u="none" strike="noStrike" cap="none" normalizeH="0" baseline="0">
                          <a:ln>
                            <a:noFill/>
                          </a:ln>
                          <a:solidFill>
                            <a:schemeClr val="tx1"/>
                          </a:solidFill>
                          <a:effectLst/>
                          <a:latin typeface="ＭＳ Ｐゴシック" pitchFamily="50" charset="-128"/>
                          <a:ea typeface="ＭＳ Ｐゴシック" pitchFamily="50" charset="-128"/>
                        </a:rPr>
                        <a:t>1</a:t>
                      </a:r>
                      <a:r>
                        <a:rPr kumimoji="0" lang="ja-JP" altLang="en-GB" sz="1800" b="0" i="0" u="none" strike="noStrike" cap="none" normalizeH="0" baseline="0">
                          <a:ln>
                            <a:noFill/>
                          </a:ln>
                          <a:solidFill>
                            <a:schemeClr val="tx1"/>
                          </a:solidFill>
                          <a:effectLst/>
                          <a:latin typeface="ＭＳ Ｐゴシック" pitchFamily="50" charset="-128"/>
                          <a:ea typeface="ＭＳ Ｐゴシック" pitchFamily="50" charset="-128"/>
                        </a:rPr>
                        <a:t>日</a:t>
                      </a:r>
                      <a:r>
                        <a:rPr kumimoji="0" lang="en-US" altLang="ja-JP" sz="1800" b="0" i="0" u="none" strike="noStrike" cap="none" normalizeH="0" baseline="0">
                          <a:ln>
                            <a:noFill/>
                          </a:ln>
                          <a:solidFill>
                            <a:schemeClr val="tx1"/>
                          </a:solidFill>
                          <a:effectLst/>
                          <a:latin typeface="ＭＳ Ｐゴシック" pitchFamily="50" charset="-128"/>
                          <a:ea typeface="ＭＳ Ｐゴシック" pitchFamily="50" charset="-128"/>
                        </a:rPr>
                        <a:t>50 mg</a:t>
                      </a:r>
                    </a:p>
                  </a:txBody>
                  <a:tcPr marT="45698" marB="45698"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365710">
                <a:tc vMerge="1">
                  <a:txBody>
                    <a:bodyPr/>
                    <a:lstStyle/>
                    <a:p>
                      <a:endParaRPr kumimoji="1" lang="ja-JP" altLang="en-US"/>
                    </a:p>
                  </a:txBody>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ja-JP" sz="1800" b="0" i="0" u="none" strike="noStrike" cap="none" normalizeH="0" baseline="0">
                          <a:ln>
                            <a:noFill/>
                          </a:ln>
                          <a:solidFill>
                            <a:schemeClr val="tx1"/>
                          </a:solidFill>
                          <a:effectLst/>
                          <a:latin typeface="ＭＳ Ｐゴシック" pitchFamily="50" charset="-128"/>
                          <a:ea typeface="ＭＳ Ｐゴシック" pitchFamily="50" charset="-128"/>
                        </a:rPr>
                        <a:t>2</a:t>
                      </a:r>
                    </a:p>
                  </a:txBody>
                  <a:tcPr marT="45698" marB="4569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ja-JP" sz="1800" b="0" i="0" u="none" strike="noStrike" cap="none" normalizeH="0" baseline="0">
                          <a:ln>
                            <a:noFill/>
                          </a:ln>
                          <a:solidFill>
                            <a:schemeClr val="tx1"/>
                          </a:solidFill>
                          <a:effectLst/>
                          <a:latin typeface="ＭＳ Ｐゴシック" pitchFamily="50" charset="-128"/>
                          <a:ea typeface="ＭＳ Ｐゴシック" pitchFamily="50" charset="-128"/>
                        </a:rPr>
                        <a:t>6</a:t>
                      </a:r>
                    </a:p>
                  </a:txBody>
                  <a:tcPr marT="45698" marB="4569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ja-JP" sz="1800" b="0" i="0" u="none" strike="noStrike" cap="none" normalizeH="0" baseline="0">
                          <a:ln>
                            <a:noFill/>
                          </a:ln>
                          <a:solidFill>
                            <a:schemeClr val="tx1"/>
                          </a:solidFill>
                          <a:effectLst/>
                          <a:latin typeface="ＭＳ Ｐゴシック" pitchFamily="50" charset="-128"/>
                          <a:ea typeface="ＭＳ Ｐゴシック" pitchFamily="50" charset="-128"/>
                        </a:rPr>
                        <a:t>50</a:t>
                      </a:r>
                    </a:p>
                  </a:txBody>
                  <a:tcPr marT="45698" marB="45698"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365710">
                <a:tc>
                  <a:txBody>
                    <a:bodyPr/>
                    <a:lstStyle/>
                    <a:p>
                      <a:pPr marL="457200" marR="0" lvl="1" indent="0" algn="l" defTabSz="914400" rtl="0" eaLnBrk="1" fontAlgn="base" latinLnBrk="0" hangingPunct="1">
                        <a:lnSpc>
                          <a:spcPct val="100000"/>
                        </a:lnSpc>
                        <a:spcBef>
                          <a:spcPct val="20000"/>
                        </a:spcBef>
                        <a:spcAft>
                          <a:spcPct val="0"/>
                        </a:spcAft>
                        <a:buClrTx/>
                        <a:buSzTx/>
                        <a:buFontTx/>
                        <a:buNone/>
                        <a:tabLst/>
                      </a:pPr>
                      <a:r>
                        <a:rPr kumimoji="1" lang="en-US" altLang="ja-JP" sz="1800" kern="1200" dirty="0">
                          <a:solidFill>
                            <a:schemeClr val="tx1"/>
                          </a:solidFill>
                          <a:effectLst/>
                          <a:latin typeface="+mn-lt"/>
                          <a:ea typeface="+mn-ea"/>
                          <a:cs typeface="+mn-cs"/>
                        </a:rPr>
                        <a:t>G.k.4.r.1b</a:t>
                      </a:r>
                      <a:r>
                        <a:rPr kumimoji="1" lang="en-US" altLang="ja-JP" sz="1800" b="0" i="0" u="none" strike="noStrike" cap="none" normalizeH="0" baseline="0" dirty="0">
                          <a:ln>
                            <a:noFill/>
                          </a:ln>
                          <a:solidFill>
                            <a:schemeClr val="tx1"/>
                          </a:solidFill>
                          <a:effectLst/>
                          <a:latin typeface="Arial" charset="0"/>
                          <a:ea typeface="ＭＳ Ｐゴシック" pitchFamily="50" charset="-128"/>
                        </a:rPr>
                        <a:t>	</a:t>
                      </a:r>
                      <a:r>
                        <a:rPr kumimoji="1" lang="ja-JP" altLang="en-US" sz="1800" b="0" i="0" u="none" strike="noStrike" cap="none" normalizeH="0" baseline="0" dirty="0">
                          <a:ln>
                            <a:noFill/>
                          </a:ln>
                          <a:solidFill>
                            <a:schemeClr val="tx1"/>
                          </a:solidFill>
                          <a:effectLst/>
                          <a:latin typeface="Arial" charset="0"/>
                          <a:ea typeface="ＭＳ Ｐゴシック" pitchFamily="50" charset="-128"/>
                        </a:rPr>
                        <a:t>投与量（単位）	</a:t>
                      </a:r>
                    </a:p>
                  </a:txBody>
                  <a:tcPr marT="45698" marB="45698"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ja-JP" sz="1800" b="0" i="0" u="none" strike="noStrike" cap="none" normalizeH="0" baseline="0">
                          <a:ln>
                            <a:noFill/>
                          </a:ln>
                          <a:solidFill>
                            <a:schemeClr val="tx1"/>
                          </a:solidFill>
                          <a:effectLst/>
                          <a:latin typeface="ＭＳ Ｐゴシック" pitchFamily="50" charset="-128"/>
                          <a:ea typeface="ＭＳ Ｐゴシック" pitchFamily="50" charset="-128"/>
                        </a:rPr>
                        <a:t>mg</a:t>
                      </a:r>
                    </a:p>
                  </a:txBody>
                  <a:tcPr marT="45698" marB="4569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ja-JP" sz="1800" b="0" i="0" u="none" strike="noStrike" cap="none" normalizeH="0" baseline="0">
                          <a:ln>
                            <a:noFill/>
                          </a:ln>
                          <a:solidFill>
                            <a:schemeClr val="tx1"/>
                          </a:solidFill>
                          <a:effectLst/>
                          <a:latin typeface="ＭＳ Ｐゴシック" pitchFamily="50" charset="-128"/>
                          <a:ea typeface="ＭＳ Ｐゴシック" pitchFamily="50" charset="-128"/>
                        </a:rPr>
                        <a:t>mg</a:t>
                      </a:r>
                    </a:p>
                  </a:txBody>
                  <a:tcPr marT="45698" marB="4569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ja-JP" sz="1800" b="0" i="0" u="none" strike="noStrike" cap="none" normalizeH="0" baseline="0">
                          <a:ln>
                            <a:noFill/>
                          </a:ln>
                          <a:solidFill>
                            <a:schemeClr val="tx1"/>
                          </a:solidFill>
                          <a:effectLst/>
                          <a:latin typeface="ＭＳ Ｐゴシック" pitchFamily="50" charset="-128"/>
                          <a:ea typeface="ＭＳ Ｐゴシック" pitchFamily="50" charset="-128"/>
                        </a:rPr>
                        <a:t>mg</a:t>
                      </a:r>
                    </a:p>
                  </a:txBody>
                  <a:tcPr marT="45698" marB="45698"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365710">
                <a:tc>
                  <a:txBody>
                    <a:bodyPr/>
                    <a:lstStyle/>
                    <a:p>
                      <a:pPr marL="457200" marR="0" lvl="1" indent="0" algn="l" defTabSz="914400" rtl="0" eaLnBrk="1" fontAlgn="base" latinLnBrk="0" hangingPunct="1">
                        <a:lnSpc>
                          <a:spcPct val="100000"/>
                        </a:lnSpc>
                        <a:spcBef>
                          <a:spcPct val="20000"/>
                        </a:spcBef>
                        <a:spcAft>
                          <a:spcPct val="0"/>
                        </a:spcAft>
                        <a:buClrTx/>
                        <a:buSzTx/>
                        <a:buFontTx/>
                        <a:buNone/>
                        <a:tabLst/>
                      </a:pPr>
                      <a:r>
                        <a:rPr kumimoji="1" lang="ja-JP" altLang="en-US" sz="1800" b="0" i="0" u="none" strike="noStrike" cap="none" normalizeH="0" baseline="0" dirty="0">
                          <a:ln>
                            <a:noFill/>
                          </a:ln>
                          <a:solidFill>
                            <a:schemeClr val="tx1"/>
                          </a:solidFill>
                          <a:effectLst/>
                          <a:latin typeface="Arial" charset="0"/>
                          <a:ea typeface="ＭＳ Ｐゴシック" pitchFamily="50" charset="-128"/>
                        </a:rPr>
                        <a:t>削除　　	分割投与回数		</a:t>
                      </a:r>
                    </a:p>
                  </a:txBody>
                  <a:tcPr marT="45698" marB="45698"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1800" b="0" i="0" u="none" strike="noStrike" cap="none" normalizeH="0" baseline="0">
                          <a:ln>
                            <a:noFill/>
                          </a:ln>
                          <a:solidFill>
                            <a:schemeClr val="tx1"/>
                          </a:solidFill>
                          <a:effectLst/>
                          <a:latin typeface="ＭＳ Ｐゴシック" pitchFamily="50" charset="-128"/>
                          <a:ea typeface="ＭＳ Ｐゴシック" pitchFamily="50" charset="-128"/>
                        </a:rPr>
                        <a:t>　</a:t>
                      </a:r>
                    </a:p>
                  </a:txBody>
                  <a:tcPr marT="45698" marB="4569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1800" b="0" i="0" u="none" strike="noStrike" cap="none" normalizeH="0" baseline="0">
                          <a:ln>
                            <a:noFill/>
                          </a:ln>
                          <a:solidFill>
                            <a:schemeClr val="tx1"/>
                          </a:solidFill>
                          <a:effectLst/>
                          <a:latin typeface="ＭＳ Ｐゴシック" pitchFamily="50" charset="-128"/>
                          <a:ea typeface="ＭＳ Ｐゴシック" pitchFamily="50" charset="-128"/>
                        </a:rPr>
                        <a:t>　</a:t>
                      </a:r>
                    </a:p>
                  </a:txBody>
                  <a:tcPr marT="45698" marB="4569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1" lang="ja-JP" altLang="ja-JP" sz="1800" b="0" i="0" u="none" strike="noStrike" cap="none" normalizeH="0" baseline="0">
                        <a:ln>
                          <a:noFill/>
                        </a:ln>
                        <a:solidFill>
                          <a:schemeClr val="tx1"/>
                        </a:solidFill>
                        <a:effectLst/>
                        <a:latin typeface="ＭＳ Ｐゴシック" pitchFamily="50" charset="-128"/>
                        <a:ea typeface="ＭＳ Ｐゴシック" pitchFamily="50" charset="-128"/>
                      </a:endParaRPr>
                    </a:p>
                  </a:txBody>
                  <a:tcPr marT="45698" marB="45698"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365710">
                <a:tc>
                  <a:txBody>
                    <a:bodyPr/>
                    <a:lstStyle/>
                    <a:p>
                      <a:pPr marL="457200" marR="0" lvl="1" indent="0" algn="l" defTabSz="914400" rtl="0" eaLnBrk="1" fontAlgn="base" latinLnBrk="0" hangingPunct="1">
                        <a:lnSpc>
                          <a:spcPct val="100000"/>
                        </a:lnSpc>
                        <a:spcBef>
                          <a:spcPct val="20000"/>
                        </a:spcBef>
                        <a:spcAft>
                          <a:spcPct val="0"/>
                        </a:spcAft>
                        <a:buClrTx/>
                        <a:buSzTx/>
                        <a:buFontTx/>
                        <a:buNone/>
                        <a:tabLst/>
                      </a:pPr>
                      <a:r>
                        <a:rPr kumimoji="1" lang="en-US" altLang="ja-JP" sz="1800" kern="1200" dirty="0">
                          <a:solidFill>
                            <a:schemeClr val="tx1"/>
                          </a:solidFill>
                          <a:effectLst/>
                          <a:latin typeface="+mn-lt"/>
                          <a:ea typeface="+mn-ea"/>
                          <a:cs typeface="+mn-cs"/>
                        </a:rPr>
                        <a:t>G.k.4.r.2</a:t>
                      </a:r>
                      <a:r>
                        <a:rPr kumimoji="1" lang="en-US" altLang="ja-JP" sz="1800" b="0" i="0" u="none" strike="noStrike" cap="none" normalizeH="0" baseline="0" dirty="0">
                          <a:ln>
                            <a:noFill/>
                          </a:ln>
                          <a:solidFill>
                            <a:schemeClr val="tx1"/>
                          </a:solidFill>
                          <a:effectLst/>
                          <a:latin typeface="Arial" charset="0"/>
                          <a:ea typeface="ＭＳ Ｐゴシック" pitchFamily="50" charset="-128"/>
                        </a:rPr>
                        <a:t> 	</a:t>
                      </a:r>
                      <a:r>
                        <a:rPr kumimoji="1" lang="ja-JP" altLang="en-US" sz="1800" b="0" i="0" u="none" strike="noStrike" cap="none" normalizeH="0" baseline="0" dirty="0">
                          <a:ln>
                            <a:noFill/>
                          </a:ln>
                          <a:solidFill>
                            <a:schemeClr val="tx1"/>
                          </a:solidFill>
                          <a:effectLst/>
                          <a:latin typeface="Arial" charset="0"/>
                          <a:ea typeface="ＭＳ Ｐゴシック" pitchFamily="50" charset="-128"/>
                        </a:rPr>
                        <a:t>投与間隔単位数</a:t>
                      </a:r>
                    </a:p>
                  </a:txBody>
                  <a:tcPr marT="45698" marB="45698"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ja-JP" sz="1800" b="0" i="0" u="none" strike="noStrike" cap="none" normalizeH="0" baseline="0">
                          <a:ln>
                            <a:noFill/>
                          </a:ln>
                          <a:solidFill>
                            <a:schemeClr val="tx1"/>
                          </a:solidFill>
                          <a:effectLst/>
                          <a:latin typeface="ＭＳ Ｐゴシック" pitchFamily="50" charset="-128"/>
                          <a:ea typeface="ＭＳ Ｐゴシック" pitchFamily="50" charset="-128"/>
                        </a:rPr>
                        <a:t>8</a:t>
                      </a:r>
                    </a:p>
                  </a:txBody>
                  <a:tcPr marT="45698" marB="4569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ja-JP" sz="1800" b="0" i="0" u="none" strike="noStrike" cap="none" normalizeH="0" baseline="0">
                          <a:ln>
                            <a:noFill/>
                          </a:ln>
                          <a:solidFill>
                            <a:schemeClr val="tx1"/>
                          </a:solidFill>
                          <a:effectLst/>
                          <a:latin typeface="ＭＳ Ｐゴシック" pitchFamily="50" charset="-128"/>
                          <a:ea typeface="ＭＳ Ｐゴシック" pitchFamily="50" charset="-128"/>
                        </a:rPr>
                        <a:t>1</a:t>
                      </a:r>
                    </a:p>
                  </a:txBody>
                  <a:tcPr marT="45698" marB="4569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ja-JP" sz="1800" b="0" i="0" u="none" strike="noStrike" cap="none" normalizeH="0" baseline="0">
                          <a:ln>
                            <a:noFill/>
                          </a:ln>
                          <a:solidFill>
                            <a:schemeClr val="tx1"/>
                          </a:solidFill>
                          <a:effectLst/>
                          <a:latin typeface="ＭＳ Ｐゴシック" pitchFamily="50" charset="-128"/>
                          <a:ea typeface="ＭＳ Ｐゴシック" pitchFamily="50" charset="-128"/>
                        </a:rPr>
                        <a:t>1</a:t>
                      </a:r>
                    </a:p>
                  </a:txBody>
                  <a:tcPr marT="45698" marB="45698"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r h="365710">
                <a:tc>
                  <a:txBody>
                    <a:bodyPr/>
                    <a:lstStyle/>
                    <a:p>
                      <a:pPr marL="457200" marR="0" lvl="1" indent="0" algn="l" defTabSz="914400" rtl="0" eaLnBrk="1" fontAlgn="base" latinLnBrk="0" hangingPunct="1">
                        <a:lnSpc>
                          <a:spcPct val="100000"/>
                        </a:lnSpc>
                        <a:spcBef>
                          <a:spcPct val="20000"/>
                        </a:spcBef>
                        <a:spcAft>
                          <a:spcPct val="0"/>
                        </a:spcAft>
                        <a:buClrTx/>
                        <a:buSzTx/>
                        <a:buFontTx/>
                        <a:buNone/>
                        <a:tabLst/>
                      </a:pPr>
                      <a:r>
                        <a:rPr kumimoji="1" lang="en-US" altLang="ja-JP" sz="1800" kern="1200" dirty="0">
                          <a:solidFill>
                            <a:schemeClr val="tx1"/>
                          </a:solidFill>
                          <a:effectLst/>
                          <a:latin typeface="+mn-lt"/>
                          <a:ea typeface="+mn-ea"/>
                          <a:cs typeface="+mn-cs"/>
                        </a:rPr>
                        <a:t>G.k.4.r.3</a:t>
                      </a:r>
                      <a:r>
                        <a:rPr kumimoji="1" lang="en-US" altLang="ja-JP" sz="1800" b="0" i="0" u="none" strike="noStrike" cap="none" normalizeH="0" baseline="0" dirty="0">
                          <a:ln>
                            <a:noFill/>
                          </a:ln>
                          <a:solidFill>
                            <a:schemeClr val="tx1"/>
                          </a:solidFill>
                          <a:effectLst/>
                          <a:latin typeface="Arial" charset="0"/>
                          <a:ea typeface="ＭＳ Ｐゴシック" pitchFamily="50" charset="-128"/>
                        </a:rPr>
                        <a:t> 	</a:t>
                      </a:r>
                      <a:r>
                        <a:rPr kumimoji="1" lang="ja-JP" altLang="en-US" sz="1800" b="0" i="0" u="none" strike="noStrike" cap="none" normalizeH="0" baseline="0" dirty="0">
                          <a:ln>
                            <a:noFill/>
                          </a:ln>
                          <a:solidFill>
                            <a:schemeClr val="tx1"/>
                          </a:solidFill>
                          <a:effectLst/>
                          <a:latin typeface="Arial" charset="0"/>
                          <a:ea typeface="ＭＳ Ｐゴシック" pitchFamily="50" charset="-128"/>
                        </a:rPr>
                        <a:t>投与間隔の定義</a:t>
                      </a:r>
                    </a:p>
                  </a:txBody>
                  <a:tcPr marT="45698" marB="45698"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1800" b="0" i="0" u="none" strike="noStrike" cap="none" normalizeH="0" baseline="0">
                          <a:ln>
                            <a:noFill/>
                          </a:ln>
                          <a:solidFill>
                            <a:schemeClr val="tx1"/>
                          </a:solidFill>
                          <a:effectLst/>
                          <a:latin typeface="ＭＳ Ｐゴシック" pitchFamily="50" charset="-128"/>
                          <a:ea typeface="ＭＳ Ｐゴシック" pitchFamily="50" charset="-128"/>
                        </a:rPr>
                        <a:t>時間</a:t>
                      </a:r>
                    </a:p>
                  </a:txBody>
                  <a:tcPr marT="45698" marB="4569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1800" b="0" i="0" u="none" strike="noStrike" cap="none" normalizeH="0" baseline="0">
                          <a:ln>
                            <a:noFill/>
                          </a:ln>
                          <a:solidFill>
                            <a:schemeClr val="tx1"/>
                          </a:solidFill>
                          <a:effectLst/>
                          <a:latin typeface="ＭＳ Ｐゴシック" pitchFamily="50" charset="-128"/>
                          <a:ea typeface="ＭＳ Ｐゴシック" pitchFamily="50" charset="-128"/>
                        </a:rPr>
                        <a:t>日</a:t>
                      </a:r>
                    </a:p>
                  </a:txBody>
                  <a:tcPr marT="45698" marB="4569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1800" b="0" i="0" u="none" strike="noStrike" cap="none" normalizeH="0" baseline="0">
                          <a:ln>
                            <a:noFill/>
                          </a:ln>
                          <a:solidFill>
                            <a:schemeClr val="tx1"/>
                          </a:solidFill>
                          <a:effectLst/>
                          <a:latin typeface="ＭＳ Ｐゴシック" pitchFamily="50" charset="-128"/>
                          <a:ea typeface="ＭＳ Ｐゴシック" pitchFamily="50" charset="-128"/>
                        </a:rPr>
                        <a:t>日</a:t>
                      </a:r>
                    </a:p>
                  </a:txBody>
                  <a:tcPr marT="45698" marB="45698"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5"/>
                  </a:ext>
                </a:extLst>
              </a:tr>
              <a:tr h="1682416">
                <a:tc>
                  <a:txBody>
                    <a:bodyPr/>
                    <a:lstStyle/>
                    <a:p>
                      <a:pPr marL="457200" marR="0" lvl="1" indent="0" algn="l" defTabSz="914400" rtl="0" eaLnBrk="1" fontAlgn="base" latinLnBrk="0" hangingPunct="1">
                        <a:lnSpc>
                          <a:spcPct val="100000"/>
                        </a:lnSpc>
                        <a:spcBef>
                          <a:spcPct val="20000"/>
                        </a:spcBef>
                        <a:spcAft>
                          <a:spcPct val="0"/>
                        </a:spcAft>
                        <a:buClrTx/>
                        <a:buSzTx/>
                        <a:buFontTx/>
                        <a:buNone/>
                        <a:tabLst/>
                      </a:pPr>
                      <a:r>
                        <a:rPr kumimoji="1" lang="en-US" altLang="ja-JP" sz="1800" kern="1200" dirty="0">
                          <a:solidFill>
                            <a:schemeClr val="tx1"/>
                          </a:solidFill>
                          <a:effectLst/>
                          <a:latin typeface="+mn-lt"/>
                          <a:ea typeface="+mn-ea"/>
                          <a:cs typeface="+mn-cs"/>
                        </a:rPr>
                        <a:t>G.k.4.r.4</a:t>
                      </a:r>
                      <a:r>
                        <a:rPr kumimoji="1" lang="en-US" altLang="ja-JP" sz="1800" b="0" i="0" u="none" strike="noStrike" cap="none" normalizeH="0" baseline="0" dirty="0">
                          <a:ln>
                            <a:noFill/>
                          </a:ln>
                          <a:solidFill>
                            <a:schemeClr val="tx1"/>
                          </a:solidFill>
                          <a:effectLst/>
                          <a:latin typeface="Arial" charset="0"/>
                          <a:ea typeface="ＭＳ Ｐゴシック" pitchFamily="50" charset="-128"/>
                        </a:rPr>
                        <a:t>	</a:t>
                      </a:r>
                      <a:r>
                        <a:rPr kumimoji="1" lang="ja-JP" altLang="en-US" sz="1800" b="0" i="0" u="none" strike="noStrike" cap="none" normalizeH="0" baseline="0" dirty="0">
                          <a:ln>
                            <a:noFill/>
                          </a:ln>
                          <a:solidFill>
                            <a:schemeClr val="tx1"/>
                          </a:solidFill>
                          <a:effectLst/>
                          <a:latin typeface="Arial" charset="0"/>
                          <a:ea typeface="ＭＳ Ｐゴシック" pitchFamily="50" charset="-128"/>
                        </a:rPr>
                        <a:t>医薬品の投与開始日</a:t>
                      </a:r>
                    </a:p>
                    <a:p>
                      <a:pPr marL="457200" marR="0" lvl="1" indent="0" algn="l" defTabSz="914400" rtl="0" eaLnBrk="1" fontAlgn="base" latinLnBrk="0" hangingPunct="1">
                        <a:lnSpc>
                          <a:spcPct val="100000"/>
                        </a:lnSpc>
                        <a:spcBef>
                          <a:spcPct val="20000"/>
                        </a:spcBef>
                        <a:spcAft>
                          <a:spcPct val="0"/>
                        </a:spcAft>
                        <a:buClrTx/>
                        <a:buSzTx/>
                        <a:buFontTx/>
                        <a:buNone/>
                        <a:tabLst/>
                      </a:pPr>
                      <a:r>
                        <a:rPr kumimoji="1" lang="en-US" altLang="ja-JP" sz="1800" kern="1200" dirty="0">
                          <a:solidFill>
                            <a:schemeClr val="tx1"/>
                          </a:solidFill>
                          <a:effectLst/>
                          <a:latin typeface="+mn-lt"/>
                          <a:ea typeface="+mn-ea"/>
                          <a:cs typeface="+mn-cs"/>
                        </a:rPr>
                        <a:t>G.k.4.r.5</a:t>
                      </a:r>
                      <a:r>
                        <a:rPr kumimoji="1" lang="en-US" altLang="ja-JP" sz="1800" b="0" i="0" u="none" strike="noStrike" cap="none" normalizeH="0" baseline="0" dirty="0">
                          <a:ln>
                            <a:noFill/>
                          </a:ln>
                          <a:solidFill>
                            <a:schemeClr val="tx1"/>
                          </a:solidFill>
                          <a:effectLst/>
                          <a:latin typeface="Arial" charset="0"/>
                          <a:ea typeface="ＭＳ Ｐゴシック" pitchFamily="50" charset="-128"/>
                        </a:rPr>
                        <a:t>	</a:t>
                      </a:r>
                      <a:r>
                        <a:rPr kumimoji="1" lang="ja-JP" altLang="en-US" sz="1800" b="0" i="0" u="none" strike="noStrike" cap="none" normalizeH="0" baseline="0" dirty="0">
                          <a:ln>
                            <a:noFill/>
                          </a:ln>
                          <a:solidFill>
                            <a:schemeClr val="tx1"/>
                          </a:solidFill>
                          <a:effectLst/>
                          <a:latin typeface="Arial" charset="0"/>
                          <a:ea typeface="ＭＳ Ｐゴシック" pitchFamily="50" charset="-128"/>
                        </a:rPr>
                        <a:t>医薬品の投与終了日</a:t>
                      </a:r>
                    </a:p>
                    <a:p>
                      <a:pPr marL="457200" marR="0" lvl="1" indent="0" algn="l" defTabSz="914400" rtl="0" eaLnBrk="1" fontAlgn="base" latinLnBrk="0" hangingPunct="1">
                        <a:lnSpc>
                          <a:spcPct val="100000"/>
                        </a:lnSpc>
                        <a:spcBef>
                          <a:spcPct val="20000"/>
                        </a:spcBef>
                        <a:spcAft>
                          <a:spcPct val="0"/>
                        </a:spcAft>
                        <a:buClrTx/>
                        <a:buSzTx/>
                        <a:buFontTx/>
                        <a:buNone/>
                        <a:tabLst/>
                      </a:pPr>
                      <a:r>
                        <a:rPr kumimoji="1" lang="en-US" altLang="ja-JP" sz="1800" kern="1200" dirty="0">
                          <a:solidFill>
                            <a:schemeClr val="tx1"/>
                          </a:solidFill>
                          <a:effectLst/>
                          <a:latin typeface="+mn-lt"/>
                          <a:ea typeface="+mn-ea"/>
                          <a:cs typeface="+mn-cs"/>
                        </a:rPr>
                        <a:t>G.k.4.r.6</a:t>
                      </a:r>
                      <a:r>
                        <a:rPr kumimoji="1" lang="en-US" altLang="ja-JP" sz="1800" b="0" i="0" u="none" strike="noStrike" cap="none" normalizeH="0" baseline="0" dirty="0">
                          <a:ln>
                            <a:noFill/>
                          </a:ln>
                          <a:solidFill>
                            <a:schemeClr val="tx1"/>
                          </a:solidFill>
                          <a:effectLst/>
                          <a:latin typeface="Arial" charset="0"/>
                          <a:ea typeface="ＭＳ Ｐゴシック" pitchFamily="50" charset="-128"/>
                        </a:rPr>
                        <a:t>	</a:t>
                      </a:r>
                      <a:r>
                        <a:rPr kumimoji="1" lang="ja-JP" altLang="en-US" sz="1800" b="0" i="0" u="none" strike="noStrike" cap="none" normalizeH="0" baseline="0" dirty="0">
                          <a:ln>
                            <a:noFill/>
                          </a:ln>
                          <a:solidFill>
                            <a:schemeClr val="tx1"/>
                          </a:solidFill>
                          <a:effectLst/>
                          <a:latin typeface="Arial" charset="0"/>
                          <a:ea typeface="ＭＳ Ｐゴシック" pitchFamily="50" charset="-128"/>
                        </a:rPr>
                        <a:t>医薬品投与期間</a:t>
                      </a:r>
                    </a:p>
                    <a:p>
                      <a:pPr marL="457200" marR="0" lvl="1" indent="0" algn="l" defTabSz="914400" rtl="0" eaLnBrk="1" fontAlgn="base" latinLnBrk="0" hangingPunct="1">
                        <a:lnSpc>
                          <a:spcPct val="100000"/>
                        </a:lnSpc>
                        <a:spcBef>
                          <a:spcPct val="20000"/>
                        </a:spcBef>
                        <a:spcAft>
                          <a:spcPct val="0"/>
                        </a:spcAft>
                        <a:buClrTx/>
                        <a:buSzTx/>
                        <a:buFontTx/>
                        <a:buNone/>
                        <a:tabLst/>
                      </a:pPr>
                      <a:r>
                        <a:rPr kumimoji="1" lang="en-US" altLang="ja-JP" sz="1800" kern="1200" dirty="0">
                          <a:solidFill>
                            <a:schemeClr val="tx1"/>
                          </a:solidFill>
                          <a:effectLst/>
                          <a:latin typeface="+mn-lt"/>
                          <a:ea typeface="+mn-ea"/>
                          <a:cs typeface="+mn-cs"/>
                        </a:rPr>
                        <a:t>G.k.4.r.7</a:t>
                      </a:r>
                      <a:r>
                        <a:rPr kumimoji="1" lang="en-US" altLang="ja-JP" sz="1800" b="0" i="0" u="none" strike="noStrike" cap="none" normalizeH="0" baseline="0" dirty="0">
                          <a:ln>
                            <a:noFill/>
                          </a:ln>
                          <a:solidFill>
                            <a:schemeClr val="tx1"/>
                          </a:solidFill>
                          <a:effectLst/>
                          <a:latin typeface="Arial" charset="0"/>
                          <a:ea typeface="ＭＳ Ｐゴシック" pitchFamily="50" charset="-128"/>
                        </a:rPr>
                        <a:t>	</a:t>
                      </a:r>
                      <a:r>
                        <a:rPr kumimoji="1" lang="ja-JP" altLang="en-US" sz="1800" b="0" i="0" u="none" strike="noStrike" cap="none" normalizeH="0" baseline="0" dirty="0">
                          <a:ln>
                            <a:noFill/>
                          </a:ln>
                          <a:solidFill>
                            <a:schemeClr val="tx1"/>
                          </a:solidFill>
                          <a:effectLst/>
                          <a:latin typeface="Arial" charset="0"/>
                          <a:ea typeface="ＭＳ Ｐゴシック" pitchFamily="50" charset="-128"/>
                        </a:rPr>
                        <a:t>バッチ／ロット番号</a:t>
                      </a:r>
                    </a:p>
                    <a:p>
                      <a:pPr marL="457200" marR="0" lvl="1" indent="0" algn="l" defTabSz="914400" rtl="0" eaLnBrk="1" fontAlgn="base" latinLnBrk="0" hangingPunct="1">
                        <a:lnSpc>
                          <a:spcPct val="100000"/>
                        </a:lnSpc>
                        <a:spcBef>
                          <a:spcPct val="20000"/>
                        </a:spcBef>
                        <a:spcAft>
                          <a:spcPct val="0"/>
                        </a:spcAft>
                        <a:buClrTx/>
                        <a:buSzTx/>
                        <a:buFontTx/>
                        <a:buNone/>
                        <a:tabLst/>
                      </a:pPr>
                      <a:r>
                        <a:rPr kumimoji="1" lang="en-US" altLang="ja-JP" sz="1800" kern="1200" dirty="0">
                          <a:solidFill>
                            <a:schemeClr val="tx1"/>
                          </a:solidFill>
                          <a:effectLst/>
                          <a:latin typeface="+mn-lt"/>
                          <a:ea typeface="+mn-ea"/>
                          <a:cs typeface="+mn-cs"/>
                        </a:rPr>
                        <a:t>G.k.4.r.8</a:t>
                      </a:r>
                      <a:r>
                        <a:rPr kumimoji="1" lang="en-US" altLang="ja-JP" sz="1800" b="0" i="0" u="none" strike="noStrike" cap="none" normalizeH="0" baseline="0" dirty="0">
                          <a:ln>
                            <a:noFill/>
                          </a:ln>
                          <a:solidFill>
                            <a:schemeClr val="tx1"/>
                          </a:solidFill>
                          <a:effectLst/>
                          <a:latin typeface="Arial" charset="0"/>
                          <a:ea typeface="ＭＳ Ｐゴシック" pitchFamily="50" charset="-128"/>
                        </a:rPr>
                        <a:t>	</a:t>
                      </a:r>
                      <a:r>
                        <a:rPr kumimoji="1" lang="ja-JP" altLang="en-US" sz="1800" b="0" i="0" u="none" strike="noStrike" cap="none" normalizeH="0" baseline="0" dirty="0">
                          <a:ln>
                            <a:noFill/>
                          </a:ln>
                          <a:solidFill>
                            <a:schemeClr val="tx1"/>
                          </a:solidFill>
                          <a:effectLst/>
                          <a:latin typeface="Arial" charset="0"/>
                          <a:ea typeface="ＭＳ Ｐゴシック" pitchFamily="50" charset="-128"/>
                        </a:rPr>
                        <a:t>投与量を表す記述情報</a:t>
                      </a:r>
                    </a:p>
                  </a:txBody>
                  <a:tcPr marT="45698" marB="45698"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1" lang="ja-JP" altLang="ja-JP" sz="1800" b="0" i="0" u="none" strike="noStrike" cap="none" normalizeH="0" baseline="0" dirty="0">
                        <a:ln>
                          <a:noFill/>
                        </a:ln>
                        <a:solidFill>
                          <a:schemeClr val="tx1"/>
                        </a:solidFill>
                        <a:effectLst/>
                        <a:latin typeface="ＭＳ Ｐゴシック" pitchFamily="50" charset="-128"/>
                        <a:ea typeface="ＭＳ Ｐゴシック" pitchFamily="50" charset="-128"/>
                      </a:endParaRPr>
                    </a:p>
                  </a:txBody>
                  <a:tcPr marT="45698" marB="4569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1" lang="ja-JP" altLang="ja-JP" sz="1800" b="0" i="0" u="none" strike="noStrike" cap="none" normalizeH="0" baseline="0">
                        <a:ln>
                          <a:noFill/>
                        </a:ln>
                        <a:solidFill>
                          <a:schemeClr val="tx1"/>
                        </a:solidFill>
                        <a:effectLst/>
                        <a:latin typeface="ＭＳ Ｐゴシック" pitchFamily="50" charset="-128"/>
                        <a:ea typeface="ＭＳ Ｐゴシック" pitchFamily="50" charset="-128"/>
                      </a:endParaRPr>
                    </a:p>
                  </a:txBody>
                  <a:tcPr marT="45698" marB="4569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1" lang="ja-JP" altLang="ja-JP" sz="1800" b="0" i="0" u="none" strike="noStrike" cap="none" normalizeH="0" baseline="0" dirty="0">
                        <a:ln>
                          <a:noFill/>
                        </a:ln>
                        <a:solidFill>
                          <a:schemeClr val="tx1"/>
                        </a:solidFill>
                        <a:effectLst/>
                        <a:latin typeface="ＭＳ Ｐゴシック" pitchFamily="50" charset="-128"/>
                        <a:ea typeface="ＭＳ Ｐゴシック" pitchFamily="50" charset="-128"/>
                      </a:endParaRPr>
                    </a:p>
                  </a:txBody>
                  <a:tcPr marT="45698" marB="45698"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bg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6"/>
                  </a:ext>
                </a:extLst>
              </a:tr>
            </a:tbl>
          </a:graphicData>
        </a:graphic>
      </p:graphicFrame>
      <p:sp>
        <p:nvSpPr>
          <p:cNvPr id="2" name="テキスト ボックス 1"/>
          <p:cNvSpPr txBox="1"/>
          <p:nvPr/>
        </p:nvSpPr>
        <p:spPr>
          <a:xfrm>
            <a:off x="345688" y="5464098"/>
            <a:ext cx="8385717" cy="646331"/>
          </a:xfrm>
          <a:prstGeom prst="rect">
            <a:avLst/>
          </a:prstGeom>
          <a:noFill/>
        </p:spPr>
        <p:txBody>
          <a:bodyPr wrap="squar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1" lang="en-US" altLang="ja-JP" sz="1800" b="0" i="0" u="none" strike="noStrike" kern="1200" cap="none" spc="0" normalizeH="0" baseline="0" noProof="0" dirty="0">
                <a:ln>
                  <a:noFill/>
                </a:ln>
                <a:solidFill>
                  <a:prstClr val="black"/>
                </a:solidFill>
                <a:effectLst/>
                <a:uLnTx/>
                <a:uFillTx/>
                <a:latin typeface="Arial" charset="0"/>
                <a:ea typeface="ＭＳ Ｐゴシック" charset="-128"/>
                <a:cs typeface="+mn-cs"/>
              </a:rPr>
              <a:t>E2B(R2)</a:t>
            </a:r>
            <a:r>
              <a:rPr kumimoji="1" lang="ja-JP" altLang="en-US" sz="1800" b="0" i="0" u="none" strike="noStrike" kern="1200" cap="none" spc="0" normalizeH="0" baseline="0" noProof="0" dirty="0">
                <a:ln>
                  <a:noFill/>
                </a:ln>
                <a:solidFill>
                  <a:prstClr val="black"/>
                </a:solidFill>
                <a:effectLst/>
                <a:uLnTx/>
                <a:uFillTx/>
                <a:latin typeface="Arial" charset="0"/>
                <a:ea typeface="ＭＳ Ｐゴシック" charset="-128"/>
                <a:cs typeface="+mn-cs"/>
              </a:rPr>
              <a:t>では薬剤の投与量を</a:t>
            </a:r>
            <a:r>
              <a:rPr kumimoji="1" lang="en-US" altLang="ja-JP" sz="1800" b="0" i="0" u="none" strike="noStrike" kern="1200" cap="none" spc="0" normalizeH="0" baseline="0" noProof="0" dirty="0">
                <a:ln>
                  <a:noFill/>
                </a:ln>
                <a:solidFill>
                  <a:prstClr val="black"/>
                </a:solidFill>
                <a:effectLst/>
                <a:uLnTx/>
                <a:uFillTx/>
                <a:latin typeface="Arial" charset="0"/>
                <a:ea typeface="ＭＳ Ｐゴシック" charset="-128"/>
                <a:cs typeface="+mn-cs"/>
              </a:rPr>
              <a:t>1</a:t>
            </a:r>
            <a:r>
              <a:rPr kumimoji="1" lang="ja-JP" altLang="en-US" sz="1800" b="0" i="0" u="none" strike="noStrike" kern="1200" cap="none" spc="0" normalizeH="0" baseline="0" noProof="0" dirty="0">
                <a:ln>
                  <a:noFill/>
                </a:ln>
                <a:solidFill>
                  <a:prstClr val="black"/>
                </a:solidFill>
                <a:effectLst/>
                <a:uLnTx/>
                <a:uFillTx/>
                <a:latin typeface="Arial" charset="0"/>
                <a:ea typeface="ＭＳ Ｐゴシック" charset="-128"/>
                <a:cs typeface="+mn-cs"/>
              </a:rPr>
              <a:t>回量と分割投与回数で表わしていたが、</a:t>
            </a:r>
            <a:r>
              <a:rPr kumimoji="1" lang="en-US" altLang="ja-JP" sz="1800" b="0" i="0" u="none" strike="noStrike" kern="1200" cap="none" spc="0" normalizeH="0" baseline="0" noProof="0" dirty="0">
                <a:ln>
                  <a:noFill/>
                </a:ln>
                <a:solidFill>
                  <a:prstClr val="black"/>
                </a:solidFill>
                <a:effectLst/>
                <a:uLnTx/>
                <a:uFillTx/>
                <a:latin typeface="Arial" charset="0"/>
                <a:ea typeface="ＭＳ Ｐゴシック" charset="-128"/>
                <a:cs typeface="+mn-cs"/>
              </a:rPr>
              <a:t>E2B(R3)</a:t>
            </a:r>
            <a:r>
              <a:rPr kumimoji="1" lang="ja-JP" altLang="en-US" sz="1800" b="0" i="0" u="none" strike="noStrike" kern="1200" cap="none" spc="0" normalizeH="0" baseline="0" noProof="0" dirty="0">
                <a:ln>
                  <a:noFill/>
                </a:ln>
                <a:solidFill>
                  <a:prstClr val="black"/>
                </a:solidFill>
                <a:effectLst/>
                <a:uLnTx/>
                <a:uFillTx/>
                <a:latin typeface="Arial" charset="0"/>
                <a:ea typeface="ＭＳ Ｐゴシック" charset="-128"/>
                <a:cs typeface="+mn-cs"/>
              </a:rPr>
              <a:t>では分割投与回数はなくなり、</a:t>
            </a:r>
            <a:r>
              <a:rPr kumimoji="1" lang="en-US" altLang="ja-JP" sz="1800" b="0" i="0" u="none" strike="noStrike" kern="1200" cap="none" spc="0" normalizeH="0" baseline="0" noProof="0" dirty="0">
                <a:ln>
                  <a:noFill/>
                </a:ln>
                <a:solidFill>
                  <a:prstClr val="black"/>
                </a:solidFill>
                <a:effectLst/>
                <a:uLnTx/>
                <a:uFillTx/>
                <a:latin typeface="Arial" charset="0"/>
                <a:ea typeface="ＭＳ Ｐゴシック" charset="-128"/>
                <a:cs typeface="+mn-cs"/>
              </a:rPr>
              <a:t>1</a:t>
            </a:r>
            <a:r>
              <a:rPr kumimoji="1" lang="ja-JP" altLang="en-US" sz="1800" b="0" i="0" u="none" strike="noStrike" kern="1200" cap="none" spc="0" normalizeH="0" baseline="0" noProof="0" dirty="0">
                <a:ln>
                  <a:noFill/>
                </a:ln>
                <a:solidFill>
                  <a:prstClr val="black"/>
                </a:solidFill>
                <a:effectLst/>
                <a:uLnTx/>
                <a:uFillTx/>
                <a:latin typeface="Arial" charset="0"/>
                <a:ea typeface="ＭＳ Ｐゴシック" charset="-128"/>
                <a:cs typeface="+mn-cs"/>
              </a:rPr>
              <a:t>回投与量と投与間隔で表現するように変更された。</a:t>
            </a:r>
          </a:p>
        </p:txBody>
      </p:sp>
      <p:sp>
        <p:nvSpPr>
          <p:cNvPr id="6" name="Line 4"/>
          <p:cNvSpPr>
            <a:spLocks noChangeShapeType="1"/>
          </p:cNvSpPr>
          <p:nvPr/>
        </p:nvSpPr>
        <p:spPr bwMode="auto">
          <a:xfrm>
            <a:off x="179388" y="836613"/>
            <a:ext cx="8713787" cy="0"/>
          </a:xfrm>
          <a:prstGeom prst="line">
            <a:avLst/>
          </a:prstGeom>
          <a:noFill/>
          <a:ln w="28575">
            <a:solidFill>
              <a:schemeClr val="bg2">
                <a:lumMod val="75000"/>
              </a:schemeClr>
            </a:solidFill>
            <a:round/>
            <a:headEnd/>
            <a:tailEnd/>
          </a:ln>
          <a:effec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GB" sz="1800" b="0" i="0" u="none" strike="noStrike" kern="1200" cap="none" spc="0" normalizeH="0" baseline="0" noProof="0">
              <a:ln>
                <a:noFill/>
              </a:ln>
              <a:solidFill>
                <a:prstClr val="black"/>
              </a:solidFill>
              <a:effectLst/>
              <a:uLnTx/>
              <a:uFillTx/>
              <a:latin typeface="Calibri"/>
              <a:ea typeface="ＭＳ Ｐゴシック" charset="-128"/>
              <a:cs typeface="+mn-cs"/>
            </a:endParaRPr>
          </a:p>
        </p:txBody>
      </p:sp>
      <p:sp>
        <p:nvSpPr>
          <p:cNvPr id="7" name="Text Box 55">
            <a:extLst>
              <a:ext uri="{FF2B5EF4-FFF2-40B4-BE49-F238E27FC236}">
                <a16:creationId xmlns:a16="http://schemas.microsoft.com/office/drawing/2014/main" id="{8E0F692A-7836-4D4F-B88F-6BEDB4D8AE09}"/>
              </a:ext>
            </a:extLst>
          </p:cNvPr>
          <p:cNvSpPr txBox="1">
            <a:spLocks noChangeArrowheads="1"/>
          </p:cNvSpPr>
          <p:nvPr/>
        </p:nvSpPr>
        <p:spPr bwMode="auto">
          <a:xfrm>
            <a:off x="231949" y="863134"/>
            <a:ext cx="957716" cy="408623"/>
          </a:xfrm>
          <a:prstGeom prst="roundRect">
            <a:avLst/>
          </a:prstGeom>
          <a:ln/>
        </p:spPr>
        <p:style>
          <a:lnRef idx="1">
            <a:schemeClr val="accent1"/>
          </a:lnRef>
          <a:fillRef idx="2">
            <a:schemeClr val="accent1"/>
          </a:fillRef>
          <a:effectRef idx="1">
            <a:schemeClr val="accent1"/>
          </a:effectRef>
          <a:fontRef idx="minor">
            <a:schemeClr val="dk1"/>
          </a:fontRef>
        </p:style>
        <p:txBody>
          <a:bodyPr wrap="none">
            <a:spAutoFit/>
          </a:bodyPr>
          <a:lstStyle>
            <a:lvl1pPr>
              <a:defRPr kumimoji="1">
                <a:solidFill>
                  <a:schemeClr val="tx1"/>
                </a:solidFill>
                <a:latin typeface="Calibri" panose="020F0502020204030204" pitchFamily="34" charset="0"/>
                <a:ea typeface="ＭＳ Ｐゴシック" panose="020B0600070205080204" pitchFamily="50" charset="-128"/>
              </a:defRPr>
            </a:lvl1pPr>
            <a:lvl2pPr marL="742950" indent="-285750">
              <a:defRPr kumimoji="1">
                <a:solidFill>
                  <a:schemeClr val="tx1"/>
                </a:solidFill>
                <a:latin typeface="Calibri" panose="020F0502020204030204" pitchFamily="34" charset="0"/>
                <a:ea typeface="ＭＳ Ｐゴシック" panose="020B0600070205080204" pitchFamily="50" charset="-128"/>
              </a:defRPr>
            </a:lvl2pPr>
            <a:lvl3pPr marL="1143000" indent="-228600">
              <a:defRPr kumimoji="1">
                <a:solidFill>
                  <a:schemeClr val="tx1"/>
                </a:solidFill>
                <a:latin typeface="Calibri" panose="020F0502020204030204" pitchFamily="34" charset="0"/>
                <a:ea typeface="ＭＳ Ｐゴシック" panose="020B0600070205080204" pitchFamily="50" charset="-128"/>
              </a:defRPr>
            </a:lvl3pPr>
            <a:lvl4pPr marL="1600200" indent="-228600">
              <a:defRPr kumimoji="1">
                <a:solidFill>
                  <a:schemeClr val="tx1"/>
                </a:solidFill>
                <a:latin typeface="Calibri" panose="020F0502020204030204" pitchFamily="34" charset="0"/>
                <a:ea typeface="ＭＳ Ｐゴシック" panose="020B0600070205080204" pitchFamily="50" charset="-128"/>
              </a:defRPr>
            </a:lvl4pPr>
            <a:lvl5pPr marL="2057400" indent="-228600">
              <a:defRPr kumimoji="1">
                <a:solidFill>
                  <a:schemeClr val="tx1"/>
                </a:solidFill>
                <a:latin typeface="Calibri" panose="020F0502020204030204" pitchFamily="34" charset="0"/>
                <a:ea typeface="ＭＳ Ｐゴシック" panose="020B0600070205080204" pitchFamily="50" charset="-128"/>
              </a:defRPr>
            </a:lvl5pPr>
            <a:lvl6pPr marL="2514600" indent="-228600" fontAlgn="base">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6pPr>
            <a:lvl7pPr marL="2971800" indent="-228600" fontAlgn="base">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7pPr>
            <a:lvl8pPr marL="3429000" indent="-228600" fontAlgn="base">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8pPr>
            <a:lvl9pPr marL="3886200" indent="-228600" fontAlgn="base">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1" lang="en-US" altLang="ja-JP" sz="1800" b="0" i="0" u="none" strike="noStrike" kern="1200" cap="none" spc="0" normalizeH="0" baseline="0" noProof="0" dirty="0">
                <a:ln>
                  <a:noFill/>
                </a:ln>
                <a:solidFill>
                  <a:prstClr val="black"/>
                </a:solidFill>
                <a:effectLst/>
                <a:uLnTx/>
                <a:uFillTx/>
                <a:latin typeface="Calibri" panose="020F0502020204030204" pitchFamily="34" charset="0"/>
                <a:ea typeface="ＭＳ Ｐゴシック" panose="020B0600070205080204" pitchFamily="50" charset="-128"/>
                <a:cs typeface="+mn-cs"/>
              </a:rPr>
              <a:t>E2B(R3)</a:t>
            </a:r>
            <a:endParaRPr kumimoji="1" lang="ja-JP" altLang="en-US" sz="1800" b="0" i="0" u="none" strike="noStrike" kern="1200" cap="none" spc="0" normalizeH="0" baseline="0" noProof="0" dirty="0">
              <a:ln>
                <a:noFill/>
              </a:ln>
              <a:solidFill>
                <a:prstClr val="black"/>
              </a:solidFill>
              <a:effectLst/>
              <a:uLnTx/>
              <a:uFillTx/>
              <a:latin typeface="Calibri" panose="020F0502020204030204" pitchFamily="34" charset="0"/>
              <a:ea typeface="ＭＳ Ｐゴシック" panose="020B0600070205080204" pitchFamily="50" charset="-128"/>
              <a:cs typeface="+mn-cs"/>
            </a:endParaRPr>
          </a:p>
        </p:txBody>
      </p:sp>
      <p:sp>
        <p:nvSpPr>
          <p:cNvPr id="3" name="Slide Number Placeholder 2">
            <a:extLst>
              <a:ext uri="{FF2B5EF4-FFF2-40B4-BE49-F238E27FC236}">
                <a16:creationId xmlns:a16="http://schemas.microsoft.com/office/drawing/2014/main" id="{57CB1170-574A-0AEB-D3D6-29D1C6AF6999}"/>
              </a:ext>
            </a:extLst>
          </p:cNvPr>
          <p:cNvSpPr>
            <a:spLocks noGrp="1"/>
          </p:cNvSpPr>
          <p:nvPr>
            <p:ph type="sldNum" sz="quarter" idx="12"/>
          </p:nvPr>
        </p:nvSpPr>
        <p:spPr/>
        <p:txBody>
          <a:bodyPr/>
          <a:lstStyle/>
          <a:p>
            <a:pPr>
              <a:defRPr/>
            </a:pPr>
            <a:fld id="{E2D08C5D-EC66-4101-8D01-92E70D3AE11A}" type="slidenum">
              <a:rPr lang="en-US" altLang="ja-JP" smtClean="0"/>
              <a:pPr>
                <a:defRPr/>
              </a:pPr>
              <a:t>40</a:t>
            </a:fld>
            <a:endParaRPr lang="en-US" altLang="ja-JP"/>
          </a:p>
        </p:txBody>
      </p:sp>
    </p:spTree>
    <p:extLst>
      <p:ext uri="{BB962C8B-B14F-4D97-AF65-F5344CB8AC3E}">
        <p14:creationId xmlns:p14="http://schemas.microsoft.com/office/powerpoint/2010/main" val="3981954303"/>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3250" name="Rectangle 2"/>
          <p:cNvSpPr>
            <a:spLocks noGrp="1" noChangeArrowheads="1"/>
          </p:cNvSpPr>
          <p:nvPr>
            <p:ph type="title" sz="quarter"/>
          </p:nvPr>
        </p:nvSpPr>
        <p:spPr>
          <a:xfrm>
            <a:off x="457200" y="195441"/>
            <a:ext cx="8229600" cy="628473"/>
          </a:xfrm>
        </p:spPr>
        <p:txBody>
          <a:bodyPr/>
          <a:lstStyle/>
          <a:p>
            <a:pPr algn="l"/>
            <a:r>
              <a:rPr lang="ja-JP" altLang="en-US" sz="3200" dirty="0">
                <a:latin typeface="ＭＳ Ｐゴシック" panose="020B0600070205080204" pitchFamily="50" charset="-128"/>
              </a:rPr>
              <a:t>投与情報 </a:t>
            </a:r>
          </a:p>
        </p:txBody>
      </p:sp>
      <p:graphicFrame>
        <p:nvGraphicFramePr>
          <p:cNvPr id="236547" name="Group 3"/>
          <p:cNvGraphicFramePr>
            <a:graphicFrameLocks noGrp="1"/>
          </p:cNvGraphicFramePr>
          <p:nvPr>
            <p:ph sz="quarter" idx="1"/>
          </p:nvPr>
        </p:nvGraphicFramePr>
        <p:xfrm>
          <a:off x="4284663" y="3168650"/>
          <a:ext cx="4038600" cy="2194482"/>
        </p:xfrm>
        <a:graphic>
          <a:graphicData uri="http://schemas.openxmlformats.org/drawingml/2006/table">
            <a:tbl>
              <a:tblPr/>
              <a:tblGrid>
                <a:gridCol w="1858962">
                  <a:extLst>
                    <a:ext uri="{9D8B030D-6E8A-4147-A177-3AD203B41FA5}">
                      <a16:colId xmlns:a16="http://schemas.microsoft.com/office/drawing/2014/main" val="20000"/>
                    </a:ext>
                  </a:extLst>
                </a:gridCol>
                <a:gridCol w="2179638">
                  <a:extLst>
                    <a:ext uri="{9D8B030D-6E8A-4147-A177-3AD203B41FA5}">
                      <a16:colId xmlns:a16="http://schemas.microsoft.com/office/drawing/2014/main" val="20001"/>
                    </a:ext>
                  </a:extLst>
                </a:gridCol>
              </a:tblGrid>
              <a:tr h="365654">
                <a:tc gridSpan="2">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1" lang="en-US" altLang="ja-JP" sz="1800" b="0" i="0" u="none" strike="noStrike" cap="none" normalizeH="0" baseline="0" dirty="0">
                          <a:ln>
                            <a:noFill/>
                          </a:ln>
                          <a:solidFill>
                            <a:schemeClr val="tx1"/>
                          </a:solidFill>
                          <a:effectLst/>
                          <a:latin typeface="+mj-lt"/>
                          <a:ea typeface="ＭＳ Ｐゴシック" pitchFamily="50" charset="-128"/>
                        </a:rPr>
                        <a:t>G.k.4.r </a:t>
                      </a:r>
                      <a:r>
                        <a:rPr kumimoji="1" lang="ja-JP" altLang="en-US" sz="1800" b="0" i="0" u="none" strike="noStrike" cap="none" normalizeH="0" baseline="0" dirty="0">
                          <a:ln>
                            <a:noFill/>
                          </a:ln>
                          <a:solidFill>
                            <a:schemeClr val="tx1"/>
                          </a:solidFill>
                          <a:effectLst/>
                          <a:latin typeface="+mj-lt"/>
                          <a:ea typeface="ＭＳ Ｐゴシック" pitchFamily="50" charset="-128"/>
                        </a:rPr>
                        <a:t>構造化された投与量情報</a:t>
                      </a:r>
                      <a:endParaRPr kumimoji="1" lang="ja-JP" altLang="en-GB" sz="1800" b="0" i="0" u="none" strike="noStrike" cap="none" normalizeH="0" baseline="0" dirty="0">
                        <a:ln>
                          <a:noFill/>
                        </a:ln>
                        <a:solidFill>
                          <a:schemeClr val="tx1"/>
                        </a:solidFill>
                        <a:effectLst/>
                        <a:latin typeface="+mj-lt"/>
                        <a:ea typeface="ＭＳ Ｐゴシック" pitchFamily="50" charset="-128"/>
                      </a:endParaRPr>
                    </a:p>
                  </a:txBody>
                  <a:tcPr marT="45707" marB="45707" horzOverflow="overflow">
                    <a:lnL cap="flat">
                      <a:noFill/>
                    </a:lnL>
                    <a:lnR cap="flat">
                      <a:noFill/>
                    </a:lnR>
                    <a:lnT cap="flat">
                      <a:noFill/>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kumimoji="1" lang="ja-JP" altLang="en-US"/>
                    </a:p>
                  </a:txBody>
                  <a:tcPr/>
                </a:tc>
                <a:extLst>
                  <a:ext uri="{0D108BD9-81ED-4DB2-BD59-A6C34878D82A}">
                    <a16:rowId xmlns:a16="http://schemas.microsoft.com/office/drawing/2014/main" val="10000"/>
                  </a:ext>
                </a:extLst>
              </a:tr>
              <a:tr h="914135">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en-US" sz="1800" b="0" i="0" u="none" strike="noStrike" cap="none" normalizeH="0" baseline="0" dirty="0">
                          <a:ln>
                            <a:noFill/>
                          </a:ln>
                          <a:solidFill>
                            <a:schemeClr val="tx1"/>
                          </a:solidFill>
                          <a:effectLst/>
                          <a:latin typeface="+mj-lt"/>
                          <a:ea typeface="Arial Unicode MS" pitchFamily="50" charset="-128"/>
                          <a:cs typeface="Arial Unicode MS" pitchFamily="50" charset="-128"/>
                        </a:rPr>
                        <a:t>投与開始日</a:t>
                      </a:r>
                      <a:endParaRPr kumimoji="0" lang="ja-JP" altLang="en-GB" sz="1800" b="0" i="0" u="none" strike="noStrike" cap="none" normalizeH="0" baseline="0" dirty="0">
                        <a:ln>
                          <a:noFill/>
                        </a:ln>
                        <a:solidFill>
                          <a:schemeClr val="tx1"/>
                        </a:solidFill>
                        <a:effectLst/>
                        <a:latin typeface="+mj-lt"/>
                        <a:ea typeface="ＭＳ Ｐゴシック" pitchFamily="50" charset="-128"/>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en-US" sz="1800" b="0" i="0" u="none" strike="noStrike" cap="none" normalizeH="0" baseline="0" dirty="0">
                          <a:ln>
                            <a:noFill/>
                          </a:ln>
                          <a:solidFill>
                            <a:schemeClr val="tx1"/>
                          </a:solidFill>
                          <a:effectLst/>
                          <a:latin typeface="+mj-lt"/>
                          <a:ea typeface="Arial Unicode MS" pitchFamily="50" charset="-128"/>
                          <a:cs typeface="Arial Unicode MS" pitchFamily="50" charset="-128"/>
                        </a:rPr>
                        <a:t>投与終了日</a:t>
                      </a:r>
                      <a:endParaRPr kumimoji="0" lang="ja-JP" altLang="en-GB" sz="1800" b="0" i="0" u="none" strike="noStrike" cap="none" normalizeH="0" baseline="0" dirty="0">
                        <a:ln>
                          <a:noFill/>
                        </a:ln>
                        <a:solidFill>
                          <a:schemeClr val="tx1"/>
                        </a:solidFill>
                        <a:effectLst/>
                        <a:latin typeface="+mj-lt"/>
                        <a:ea typeface="ＭＳ Ｐゴシック" pitchFamily="50" charset="-128"/>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en-US" sz="1800" b="0" i="0" u="none" strike="noStrike" cap="none" normalizeH="0" baseline="0" dirty="0">
                          <a:ln>
                            <a:noFill/>
                          </a:ln>
                          <a:solidFill>
                            <a:schemeClr val="tx1"/>
                          </a:solidFill>
                          <a:effectLst/>
                          <a:latin typeface="+mj-lt"/>
                          <a:ea typeface="Arial Unicode MS" pitchFamily="50" charset="-128"/>
                          <a:cs typeface="Arial Unicode MS" pitchFamily="50" charset="-128"/>
                        </a:rPr>
                        <a:t>投与量</a:t>
                      </a:r>
                      <a:endParaRPr kumimoji="0" lang="ja-JP" altLang="en-GB" sz="1800" b="0" i="0" u="none" strike="noStrike" cap="none" normalizeH="0" baseline="0" dirty="0">
                        <a:ln>
                          <a:noFill/>
                        </a:ln>
                        <a:solidFill>
                          <a:schemeClr val="tx1"/>
                        </a:solidFill>
                        <a:effectLst/>
                        <a:latin typeface="+mj-lt"/>
                        <a:ea typeface="ＭＳ Ｐゴシック" pitchFamily="50" charset="-128"/>
                        <a:cs typeface="Times New Roman" pitchFamily="18" charset="0"/>
                      </a:endParaRPr>
                    </a:p>
                  </a:txBody>
                  <a:tcPr marT="45707" marB="45707"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ja-JP" sz="1800" b="0" i="0" u="none" strike="noStrike" cap="none" normalizeH="0" baseline="0" dirty="0">
                          <a:ln>
                            <a:noFill/>
                          </a:ln>
                          <a:solidFill>
                            <a:schemeClr val="tx1"/>
                          </a:solidFill>
                          <a:effectLst/>
                          <a:latin typeface="+mj-lt"/>
                          <a:ea typeface="Arial Unicode MS" pitchFamily="50" charset="-128"/>
                          <a:cs typeface="Arial Unicode MS" pitchFamily="50" charset="-128"/>
                        </a:rPr>
                        <a:t>2010</a:t>
                      </a:r>
                      <a:r>
                        <a:rPr kumimoji="0" lang="ja-JP" altLang="en-US" sz="1800" b="0" i="0" u="none" strike="noStrike" cap="none" normalizeH="0" baseline="0" dirty="0">
                          <a:ln>
                            <a:noFill/>
                          </a:ln>
                          <a:solidFill>
                            <a:schemeClr val="tx1"/>
                          </a:solidFill>
                          <a:effectLst/>
                          <a:latin typeface="+mj-lt"/>
                          <a:ea typeface="Arial Unicode MS" pitchFamily="50" charset="-128"/>
                          <a:cs typeface="Arial Unicode MS" pitchFamily="50" charset="-128"/>
                        </a:rPr>
                        <a:t>年</a:t>
                      </a:r>
                      <a:r>
                        <a:rPr kumimoji="0" lang="en-US" altLang="ja-JP" sz="1800" b="0" i="0" u="none" strike="noStrike" cap="none" normalizeH="0" baseline="0" dirty="0">
                          <a:ln>
                            <a:noFill/>
                          </a:ln>
                          <a:solidFill>
                            <a:schemeClr val="tx1"/>
                          </a:solidFill>
                          <a:effectLst/>
                          <a:latin typeface="+mj-lt"/>
                          <a:ea typeface="Arial Unicode MS" pitchFamily="50" charset="-128"/>
                          <a:cs typeface="Arial Unicode MS" pitchFamily="50" charset="-128"/>
                        </a:rPr>
                        <a:t>1</a:t>
                      </a:r>
                      <a:r>
                        <a:rPr kumimoji="0" lang="ja-JP" altLang="en-US" sz="1800" b="0" i="0" u="none" strike="noStrike" cap="none" normalizeH="0" baseline="0" dirty="0">
                          <a:ln>
                            <a:noFill/>
                          </a:ln>
                          <a:solidFill>
                            <a:schemeClr val="tx1"/>
                          </a:solidFill>
                          <a:effectLst/>
                          <a:latin typeface="+mj-lt"/>
                          <a:ea typeface="Arial Unicode MS" pitchFamily="50" charset="-128"/>
                          <a:cs typeface="Arial Unicode MS" pitchFamily="50" charset="-128"/>
                        </a:rPr>
                        <a:t>月</a:t>
                      </a:r>
                      <a:r>
                        <a:rPr kumimoji="0" lang="en-US" altLang="ja-JP" sz="1800" b="0" i="0" u="none" strike="noStrike" cap="none" normalizeH="0" baseline="0" dirty="0">
                          <a:ln>
                            <a:noFill/>
                          </a:ln>
                          <a:solidFill>
                            <a:schemeClr val="tx1"/>
                          </a:solidFill>
                          <a:effectLst/>
                          <a:latin typeface="+mj-lt"/>
                          <a:ea typeface="Arial Unicode MS" pitchFamily="50" charset="-128"/>
                          <a:cs typeface="Arial Unicode MS" pitchFamily="50" charset="-128"/>
                        </a:rPr>
                        <a:t>1</a:t>
                      </a:r>
                      <a:r>
                        <a:rPr kumimoji="0" lang="ja-JP" altLang="en-US" sz="1800" b="0" i="0" u="none" strike="noStrike" cap="none" normalizeH="0" baseline="0" dirty="0">
                          <a:ln>
                            <a:noFill/>
                          </a:ln>
                          <a:solidFill>
                            <a:schemeClr val="tx1"/>
                          </a:solidFill>
                          <a:effectLst/>
                          <a:latin typeface="+mj-lt"/>
                          <a:ea typeface="Arial Unicode MS" pitchFamily="50" charset="-128"/>
                          <a:cs typeface="Arial Unicode MS" pitchFamily="50" charset="-128"/>
                        </a:rPr>
                        <a:t>日</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ja-JP" sz="1800" b="0" i="0" u="none" strike="noStrike" cap="none" normalizeH="0" baseline="0" dirty="0">
                          <a:ln>
                            <a:noFill/>
                          </a:ln>
                          <a:solidFill>
                            <a:schemeClr val="tx1"/>
                          </a:solidFill>
                          <a:effectLst/>
                          <a:latin typeface="+mj-lt"/>
                          <a:ea typeface="Arial Unicode MS" pitchFamily="50" charset="-128"/>
                          <a:cs typeface="Arial Unicode MS" pitchFamily="50" charset="-128"/>
                        </a:rPr>
                        <a:t>2010</a:t>
                      </a:r>
                      <a:r>
                        <a:rPr kumimoji="0" lang="ja-JP" altLang="en-US" sz="1800" b="0" i="0" u="none" strike="noStrike" cap="none" normalizeH="0" baseline="0" dirty="0">
                          <a:ln>
                            <a:noFill/>
                          </a:ln>
                          <a:solidFill>
                            <a:schemeClr val="tx1"/>
                          </a:solidFill>
                          <a:effectLst/>
                          <a:latin typeface="+mj-lt"/>
                          <a:ea typeface="Arial Unicode MS" pitchFamily="50" charset="-128"/>
                          <a:cs typeface="Arial Unicode MS" pitchFamily="50" charset="-128"/>
                        </a:rPr>
                        <a:t>年</a:t>
                      </a:r>
                      <a:r>
                        <a:rPr kumimoji="0" lang="en-US" altLang="ja-JP" sz="1800" b="0" i="0" u="none" strike="noStrike" cap="none" normalizeH="0" baseline="0" dirty="0">
                          <a:ln>
                            <a:noFill/>
                          </a:ln>
                          <a:solidFill>
                            <a:schemeClr val="tx1"/>
                          </a:solidFill>
                          <a:effectLst/>
                          <a:latin typeface="+mj-lt"/>
                          <a:ea typeface="Arial Unicode MS" pitchFamily="50" charset="-128"/>
                          <a:cs typeface="Arial Unicode MS" pitchFamily="50" charset="-128"/>
                        </a:rPr>
                        <a:t>1</a:t>
                      </a:r>
                      <a:r>
                        <a:rPr kumimoji="0" lang="ja-JP" altLang="en-US" sz="1800" b="0" i="0" u="none" strike="noStrike" cap="none" normalizeH="0" baseline="0" dirty="0">
                          <a:ln>
                            <a:noFill/>
                          </a:ln>
                          <a:solidFill>
                            <a:schemeClr val="tx1"/>
                          </a:solidFill>
                          <a:effectLst/>
                          <a:latin typeface="+mj-lt"/>
                          <a:ea typeface="Arial Unicode MS" pitchFamily="50" charset="-128"/>
                          <a:cs typeface="Arial Unicode MS" pitchFamily="50" charset="-128"/>
                        </a:rPr>
                        <a:t>月</a:t>
                      </a:r>
                      <a:r>
                        <a:rPr kumimoji="0" lang="en-US" altLang="ja-JP" sz="1800" b="0" i="0" u="none" strike="noStrike" cap="none" normalizeH="0" baseline="0" dirty="0">
                          <a:ln>
                            <a:noFill/>
                          </a:ln>
                          <a:solidFill>
                            <a:schemeClr val="tx1"/>
                          </a:solidFill>
                          <a:effectLst/>
                          <a:latin typeface="+mj-lt"/>
                          <a:ea typeface="Arial Unicode MS" pitchFamily="50" charset="-128"/>
                          <a:cs typeface="Arial Unicode MS" pitchFamily="50" charset="-128"/>
                        </a:rPr>
                        <a:t>30</a:t>
                      </a:r>
                      <a:r>
                        <a:rPr kumimoji="0" lang="ja-JP" altLang="en-US" sz="1800" b="0" i="0" u="none" strike="noStrike" cap="none" normalizeH="0" baseline="0" dirty="0">
                          <a:ln>
                            <a:noFill/>
                          </a:ln>
                          <a:solidFill>
                            <a:schemeClr val="tx1"/>
                          </a:solidFill>
                          <a:effectLst/>
                          <a:latin typeface="+mj-lt"/>
                          <a:ea typeface="Arial Unicode MS" pitchFamily="50" charset="-128"/>
                          <a:cs typeface="Arial Unicode MS" pitchFamily="50" charset="-128"/>
                        </a:rPr>
                        <a:t>日</a:t>
                      </a:r>
                      <a:endParaRPr kumimoji="0" lang="en-GB" altLang="ja-JP" sz="1800" b="0" i="0" u="none" strike="noStrike" cap="none" normalizeH="0" baseline="0" dirty="0">
                        <a:ln>
                          <a:noFill/>
                        </a:ln>
                        <a:solidFill>
                          <a:schemeClr val="tx1"/>
                        </a:solidFill>
                        <a:effectLst/>
                        <a:latin typeface="+mj-lt"/>
                        <a:ea typeface="ＭＳ Ｐゴシック" pitchFamily="50" charset="-128"/>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ja-JP" sz="1800" b="0" i="0" u="none" strike="noStrike" cap="none" normalizeH="0" baseline="0" dirty="0">
                          <a:ln>
                            <a:noFill/>
                          </a:ln>
                          <a:solidFill>
                            <a:schemeClr val="tx1"/>
                          </a:solidFill>
                          <a:effectLst/>
                          <a:latin typeface="+mj-lt"/>
                          <a:ea typeface="Arial Unicode MS" pitchFamily="50" charset="-128"/>
                          <a:cs typeface="Arial Unicode MS" pitchFamily="50" charset="-128"/>
                        </a:rPr>
                        <a:t>10 mg</a:t>
                      </a:r>
                      <a:endParaRPr kumimoji="0" lang="en-GB" altLang="ja-JP" sz="1800" b="0" i="0" u="none" strike="noStrike" cap="none" normalizeH="0" baseline="0" dirty="0">
                        <a:ln>
                          <a:noFill/>
                        </a:ln>
                        <a:solidFill>
                          <a:schemeClr val="tx1"/>
                        </a:solidFill>
                        <a:effectLst/>
                        <a:latin typeface="+mj-lt"/>
                        <a:ea typeface="ＭＳ Ｐゴシック" pitchFamily="50" charset="-128"/>
                        <a:cs typeface="Times New Roman" pitchFamily="18" charset="0"/>
                      </a:endParaRPr>
                    </a:p>
                  </a:txBody>
                  <a:tcPr marT="45707" marB="45707"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914135">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en-US" sz="1800" b="0" i="0" u="none" strike="noStrike" cap="none" normalizeH="0" baseline="0">
                          <a:ln>
                            <a:noFill/>
                          </a:ln>
                          <a:solidFill>
                            <a:schemeClr val="tx1"/>
                          </a:solidFill>
                          <a:effectLst/>
                          <a:latin typeface="+mj-lt"/>
                          <a:ea typeface="Arial Unicode MS" pitchFamily="50" charset="-128"/>
                          <a:cs typeface="Arial Unicode MS" pitchFamily="50" charset="-128"/>
                        </a:rPr>
                        <a:t>投与開始日</a:t>
                      </a:r>
                      <a:endParaRPr kumimoji="0" lang="ja-JP" altLang="en-GB" sz="1800" b="0" i="0" u="none" strike="noStrike" cap="none" normalizeH="0" baseline="0">
                        <a:ln>
                          <a:noFill/>
                        </a:ln>
                        <a:solidFill>
                          <a:schemeClr val="tx1"/>
                        </a:solidFill>
                        <a:effectLst/>
                        <a:latin typeface="+mj-lt"/>
                        <a:ea typeface="ＭＳ Ｐゴシック" pitchFamily="50" charset="-128"/>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en-US" sz="1800" b="0" i="0" u="none" strike="noStrike" cap="none" normalizeH="0" baseline="0">
                          <a:ln>
                            <a:noFill/>
                          </a:ln>
                          <a:solidFill>
                            <a:schemeClr val="tx1"/>
                          </a:solidFill>
                          <a:effectLst/>
                          <a:latin typeface="+mj-lt"/>
                          <a:ea typeface="Arial Unicode MS" pitchFamily="50" charset="-128"/>
                          <a:cs typeface="Arial Unicode MS" pitchFamily="50" charset="-128"/>
                        </a:rPr>
                        <a:t>投与終了日</a:t>
                      </a:r>
                      <a:endParaRPr kumimoji="0" lang="ja-JP" altLang="en-GB" sz="1800" b="0" i="0" u="none" strike="noStrike" cap="none" normalizeH="0" baseline="0">
                        <a:ln>
                          <a:noFill/>
                        </a:ln>
                        <a:solidFill>
                          <a:schemeClr val="tx1"/>
                        </a:solidFill>
                        <a:effectLst/>
                        <a:latin typeface="+mj-lt"/>
                        <a:ea typeface="ＭＳ Ｐゴシック" pitchFamily="50" charset="-128"/>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en-US" sz="1800" b="0" i="0" u="none" strike="noStrike" cap="none" normalizeH="0" baseline="0">
                          <a:ln>
                            <a:noFill/>
                          </a:ln>
                          <a:solidFill>
                            <a:schemeClr val="tx1"/>
                          </a:solidFill>
                          <a:effectLst/>
                          <a:latin typeface="+mj-lt"/>
                          <a:ea typeface="Arial Unicode MS" pitchFamily="50" charset="-128"/>
                          <a:cs typeface="Arial Unicode MS" pitchFamily="50" charset="-128"/>
                        </a:rPr>
                        <a:t>投与量</a:t>
                      </a:r>
                      <a:endParaRPr kumimoji="0" lang="ja-JP" altLang="en-GB" sz="1800" b="0" i="0" u="none" strike="noStrike" cap="none" normalizeH="0" baseline="0">
                        <a:ln>
                          <a:noFill/>
                        </a:ln>
                        <a:solidFill>
                          <a:schemeClr val="tx1"/>
                        </a:solidFill>
                        <a:effectLst/>
                        <a:latin typeface="+mj-lt"/>
                        <a:ea typeface="ＭＳ Ｐゴシック" pitchFamily="50" charset="-128"/>
                        <a:cs typeface="Times New Roman" pitchFamily="18" charset="0"/>
                      </a:endParaRPr>
                    </a:p>
                  </a:txBody>
                  <a:tcPr marT="45707" marB="45707" horzOverflow="overflow">
                    <a:lnL w="12700"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ja-JP" sz="1800" b="0" i="0" u="none" strike="noStrike" cap="none" normalizeH="0" baseline="0" dirty="0">
                          <a:ln>
                            <a:noFill/>
                          </a:ln>
                          <a:solidFill>
                            <a:schemeClr val="tx1"/>
                          </a:solidFill>
                          <a:effectLst/>
                          <a:latin typeface="+mj-lt"/>
                          <a:ea typeface="Arial Unicode MS" pitchFamily="50" charset="-128"/>
                          <a:cs typeface="Arial Unicode MS" pitchFamily="50" charset="-128"/>
                        </a:rPr>
                        <a:t>2010</a:t>
                      </a:r>
                      <a:r>
                        <a:rPr kumimoji="0" lang="ja-JP" altLang="en-US" sz="1800" b="0" i="0" u="none" strike="noStrike" cap="none" normalizeH="0" baseline="0" dirty="0">
                          <a:ln>
                            <a:noFill/>
                          </a:ln>
                          <a:solidFill>
                            <a:schemeClr val="tx1"/>
                          </a:solidFill>
                          <a:effectLst/>
                          <a:latin typeface="+mj-lt"/>
                          <a:ea typeface="Arial Unicode MS" pitchFamily="50" charset="-128"/>
                          <a:cs typeface="Arial Unicode MS" pitchFamily="50" charset="-128"/>
                        </a:rPr>
                        <a:t>年</a:t>
                      </a:r>
                      <a:r>
                        <a:rPr kumimoji="0" lang="en-US" altLang="ja-JP" sz="1800" b="0" i="0" u="none" strike="noStrike" cap="none" normalizeH="0" baseline="0" dirty="0">
                          <a:ln>
                            <a:noFill/>
                          </a:ln>
                          <a:solidFill>
                            <a:schemeClr val="tx1"/>
                          </a:solidFill>
                          <a:effectLst/>
                          <a:latin typeface="+mj-lt"/>
                          <a:ea typeface="Arial Unicode MS" pitchFamily="50" charset="-128"/>
                          <a:cs typeface="Arial Unicode MS" pitchFamily="50" charset="-128"/>
                        </a:rPr>
                        <a:t>2</a:t>
                      </a:r>
                      <a:r>
                        <a:rPr kumimoji="0" lang="ja-JP" altLang="en-US" sz="1800" b="0" i="0" u="none" strike="noStrike" cap="none" normalizeH="0" baseline="0" dirty="0">
                          <a:ln>
                            <a:noFill/>
                          </a:ln>
                          <a:solidFill>
                            <a:schemeClr val="tx1"/>
                          </a:solidFill>
                          <a:effectLst/>
                          <a:latin typeface="+mj-lt"/>
                          <a:ea typeface="Arial Unicode MS" pitchFamily="50" charset="-128"/>
                          <a:cs typeface="Arial Unicode MS" pitchFamily="50" charset="-128"/>
                        </a:rPr>
                        <a:t>月</a:t>
                      </a:r>
                      <a:r>
                        <a:rPr kumimoji="0" lang="en-US" altLang="ja-JP" sz="1800" b="0" i="0" u="none" strike="noStrike" cap="none" normalizeH="0" baseline="0" dirty="0">
                          <a:ln>
                            <a:noFill/>
                          </a:ln>
                          <a:solidFill>
                            <a:schemeClr val="tx1"/>
                          </a:solidFill>
                          <a:effectLst/>
                          <a:latin typeface="+mj-lt"/>
                          <a:ea typeface="Arial Unicode MS" pitchFamily="50" charset="-128"/>
                          <a:cs typeface="Arial Unicode MS" pitchFamily="50" charset="-128"/>
                        </a:rPr>
                        <a:t>1</a:t>
                      </a:r>
                      <a:r>
                        <a:rPr kumimoji="0" lang="ja-JP" altLang="en-US" sz="1800" b="0" i="0" u="none" strike="noStrike" cap="none" normalizeH="0" baseline="0" dirty="0">
                          <a:ln>
                            <a:noFill/>
                          </a:ln>
                          <a:solidFill>
                            <a:schemeClr val="tx1"/>
                          </a:solidFill>
                          <a:effectLst/>
                          <a:latin typeface="+mj-lt"/>
                          <a:ea typeface="Arial Unicode MS" pitchFamily="50" charset="-128"/>
                          <a:cs typeface="Arial Unicode MS" pitchFamily="50" charset="-128"/>
                        </a:rPr>
                        <a:t>日</a:t>
                      </a:r>
                      <a:endParaRPr kumimoji="0" lang="en-GB" altLang="ja-JP" sz="1800" b="0" i="0" u="none" strike="noStrike" cap="none" normalizeH="0" baseline="0" dirty="0">
                        <a:ln>
                          <a:noFill/>
                        </a:ln>
                        <a:solidFill>
                          <a:schemeClr val="tx1"/>
                        </a:solidFill>
                        <a:effectLst/>
                        <a:latin typeface="+mj-lt"/>
                        <a:ea typeface="ＭＳ Ｐゴシック" pitchFamily="50" charset="-128"/>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ja-JP" sz="1800" b="0" i="0" u="none" strike="noStrike" cap="none" normalizeH="0" baseline="0" dirty="0">
                          <a:ln>
                            <a:noFill/>
                          </a:ln>
                          <a:solidFill>
                            <a:schemeClr val="tx1"/>
                          </a:solidFill>
                          <a:effectLst/>
                          <a:latin typeface="+mj-lt"/>
                          <a:ea typeface="Arial Unicode MS" pitchFamily="50" charset="-128"/>
                          <a:cs typeface="Arial Unicode MS" pitchFamily="50" charset="-128"/>
                        </a:rPr>
                        <a:t>2010</a:t>
                      </a:r>
                      <a:r>
                        <a:rPr kumimoji="0" lang="ja-JP" altLang="en-US" sz="1800" b="0" i="0" u="none" strike="noStrike" cap="none" normalizeH="0" baseline="0" dirty="0">
                          <a:ln>
                            <a:noFill/>
                          </a:ln>
                          <a:solidFill>
                            <a:schemeClr val="tx1"/>
                          </a:solidFill>
                          <a:effectLst/>
                          <a:latin typeface="+mj-lt"/>
                          <a:ea typeface="Arial Unicode MS" pitchFamily="50" charset="-128"/>
                          <a:cs typeface="Arial Unicode MS" pitchFamily="50" charset="-128"/>
                        </a:rPr>
                        <a:t>年</a:t>
                      </a:r>
                      <a:r>
                        <a:rPr kumimoji="0" lang="en-US" altLang="ja-JP" sz="1800" b="0" i="0" u="none" strike="noStrike" cap="none" normalizeH="0" baseline="0" dirty="0">
                          <a:ln>
                            <a:noFill/>
                          </a:ln>
                          <a:solidFill>
                            <a:schemeClr val="tx1"/>
                          </a:solidFill>
                          <a:effectLst/>
                          <a:latin typeface="+mj-lt"/>
                          <a:ea typeface="Arial Unicode MS" pitchFamily="50" charset="-128"/>
                          <a:cs typeface="Arial Unicode MS" pitchFamily="50" charset="-128"/>
                        </a:rPr>
                        <a:t>2</a:t>
                      </a:r>
                      <a:r>
                        <a:rPr kumimoji="0" lang="ja-JP" altLang="en-US" sz="1800" b="0" i="0" u="none" strike="noStrike" cap="none" normalizeH="0" baseline="0" dirty="0">
                          <a:ln>
                            <a:noFill/>
                          </a:ln>
                          <a:solidFill>
                            <a:schemeClr val="tx1"/>
                          </a:solidFill>
                          <a:effectLst/>
                          <a:latin typeface="+mj-lt"/>
                          <a:ea typeface="Arial Unicode MS" pitchFamily="50" charset="-128"/>
                          <a:cs typeface="Arial Unicode MS" pitchFamily="50" charset="-128"/>
                        </a:rPr>
                        <a:t>月</a:t>
                      </a:r>
                      <a:r>
                        <a:rPr kumimoji="0" lang="en-US" altLang="ja-JP" sz="1800" b="0" i="0" u="none" strike="noStrike" cap="none" normalizeH="0" baseline="0" dirty="0">
                          <a:ln>
                            <a:noFill/>
                          </a:ln>
                          <a:solidFill>
                            <a:schemeClr val="tx1"/>
                          </a:solidFill>
                          <a:effectLst/>
                          <a:latin typeface="+mj-lt"/>
                          <a:ea typeface="Arial Unicode MS" pitchFamily="50" charset="-128"/>
                          <a:cs typeface="Arial Unicode MS" pitchFamily="50" charset="-128"/>
                        </a:rPr>
                        <a:t>28</a:t>
                      </a:r>
                      <a:r>
                        <a:rPr kumimoji="0" lang="ja-JP" altLang="en-US" sz="1800" b="0" i="0" u="none" strike="noStrike" cap="none" normalizeH="0" baseline="0" dirty="0">
                          <a:ln>
                            <a:noFill/>
                          </a:ln>
                          <a:solidFill>
                            <a:schemeClr val="tx1"/>
                          </a:solidFill>
                          <a:effectLst/>
                          <a:latin typeface="+mj-lt"/>
                          <a:ea typeface="Arial Unicode MS" pitchFamily="50" charset="-128"/>
                          <a:cs typeface="Arial Unicode MS" pitchFamily="50" charset="-128"/>
                        </a:rPr>
                        <a:t>日</a:t>
                      </a:r>
                      <a:endParaRPr kumimoji="0" lang="en-GB" altLang="ja-JP" sz="1800" b="0" i="0" u="none" strike="noStrike" cap="none" normalizeH="0" baseline="0" dirty="0">
                        <a:ln>
                          <a:noFill/>
                        </a:ln>
                        <a:solidFill>
                          <a:schemeClr val="tx1"/>
                        </a:solidFill>
                        <a:effectLst/>
                        <a:latin typeface="+mj-lt"/>
                        <a:ea typeface="ＭＳ Ｐゴシック" pitchFamily="50" charset="-128"/>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ja-JP" sz="1800" b="0" i="0" u="none" strike="noStrike" cap="none" normalizeH="0" baseline="0" dirty="0">
                          <a:ln>
                            <a:noFill/>
                          </a:ln>
                          <a:solidFill>
                            <a:schemeClr val="tx1"/>
                          </a:solidFill>
                          <a:effectLst/>
                          <a:latin typeface="+mj-lt"/>
                          <a:ea typeface="Arial Unicode MS" pitchFamily="50" charset="-128"/>
                          <a:cs typeface="Arial Unicode MS" pitchFamily="50" charset="-128"/>
                        </a:rPr>
                        <a:t>20mg</a:t>
                      </a:r>
                      <a:endParaRPr kumimoji="0" lang="en-GB" altLang="ja-JP" sz="1800" b="0" i="0" u="none" strike="noStrike" cap="none" normalizeH="0" baseline="0" dirty="0">
                        <a:ln>
                          <a:noFill/>
                        </a:ln>
                        <a:solidFill>
                          <a:schemeClr val="tx1"/>
                        </a:solidFill>
                        <a:effectLst/>
                        <a:latin typeface="+mj-lt"/>
                        <a:ea typeface="ＭＳ Ｐゴシック" pitchFamily="50" charset="-128"/>
                        <a:cs typeface="Times New Roman" pitchFamily="18" charset="0"/>
                      </a:endParaRPr>
                    </a:p>
                  </a:txBody>
                  <a:tcPr marT="45707" marB="45707" horzOverflow="overflow">
                    <a:lnL w="952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bl>
          </a:graphicData>
        </a:graphic>
      </p:graphicFrame>
      <p:graphicFrame>
        <p:nvGraphicFramePr>
          <p:cNvPr id="236563" name="Group 19"/>
          <p:cNvGraphicFramePr>
            <a:graphicFrameLocks noGrp="1"/>
          </p:cNvGraphicFramePr>
          <p:nvPr>
            <p:ph sz="quarter" idx="2"/>
          </p:nvPr>
        </p:nvGraphicFramePr>
        <p:xfrm>
          <a:off x="539750" y="3168650"/>
          <a:ext cx="2952750" cy="731838"/>
        </p:xfrm>
        <a:graphic>
          <a:graphicData uri="http://schemas.openxmlformats.org/drawingml/2006/table">
            <a:tbl>
              <a:tblPr/>
              <a:tblGrid>
                <a:gridCol w="1439863">
                  <a:extLst>
                    <a:ext uri="{9D8B030D-6E8A-4147-A177-3AD203B41FA5}">
                      <a16:colId xmlns:a16="http://schemas.microsoft.com/office/drawing/2014/main" val="20000"/>
                    </a:ext>
                  </a:extLst>
                </a:gridCol>
                <a:gridCol w="1512887">
                  <a:extLst>
                    <a:ext uri="{9D8B030D-6E8A-4147-A177-3AD203B41FA5}">
                      <a16:colId xmlns:a16="http://schemas.microsoft.com/office/drawing/2014/main" val="20001"/>
                    </a:ext>
                  </a:extLst>
                </a:gridCol>
              </a:tblGrid>
              <a:tr h="365919">
                <a:tc gridSpan="2">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en-US" altLang="ja-JP" sz="1800" b="0" i="0" u="none" strike="noStrike" cap="none" normalizeH="0" baseline="0" dirty="0" err="1">
                          <a:ln>
                            <a:noFill/>
                          </a:ln>
                          <a:solidFill>
                            <a:srgbClr val="000000"/>
                          </a:solidFill>
                          <a:effectLst/>
                          <a:latin typeface="+mj-lt"/>
                          <a:ea typeface="+mj-ea"/>
                        </a:rPr>
                        <a:t>G.k</a:t>
                      </a:r>
                      <a:endParaRPr kumimoji="1" lang="ja-JP" altLang="en-GB" sz="1800" b="0" i="0" u="none" strike="noStrike" cap="none" normalizeH="0" baseline="0" dirty="0">
                        <a:ln>
                          <a:noFill/>
                        </a:ln>
                        <a:solidFill>
                          <a:srgbClr val="000000"/>
                        </a:solidFill>
                        <a:effectLst/>
                        <a:latin typeface="+mj-lt"/>
                        <a:ea typeface="+mj-ea"/>
                      </a:endParaRPr>
                    </a:p>
                  </a:txBody>
                  <a:tcPr marT="45740" marB="45740" horzOverflow="overflow">
                    <a:lnL cap="flat">
                      <a:noFill/>
                    </a:lnL>
                    <a:lnR cap="flat">
                      <a:noFill/>
                    </a:lnR>
                    <a:lnT cap="flat">
                      <a:noFill/>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kumimoji="1" lang="ja-JP" altLang="en-US"/>
                    </a:p>
                  </a:txBody>
                  <a:tcPr/>
                </a:tc>
                <a:extLst>
                  <a:ext uri="{0D108BD9-81ED-4DB2-BD59-A6C34878D82A}">
                    <a16:rowId xmlns:a16="http://schemas.microsoft.com/office/drawing/2014/main" val="10000"/>
                  </a:ext>
                </a:extLst>
              </a:tr>
              <a:tr h="365919">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ja-JP" altLang="en-US" sz="1800" b="0" i="0" u="none" strike="noStrike" cap="none" normalizeH="0" baseline="0">
                          <a:ln>
                            <a:noFill/>
                          </a:ln>
                          <a:solidFill>
                            <a:schemeClr val="tx1"/>
                          </a:solidFill>
                          <a:effectLst/>
                          <a:latin typeface="+mj-ea"/>
                          <a:ea typeface="+mj-ea"/>
                          <a:cs typeface="Arial Unicode MS" pitchFamily="50" charset="-128"/>
                        </a:rPr>
                        <a:t>医薬品名</a:t>
                      </a:r>
                      <a:endParaRPr kumimoji="0" lang="ja-JP" altLang="en-GB" sz="1800" b="0" i="0" u="none" strike="noStrike" cap="none" normalizeH="0" baseline="0">
                        <a:ln>
                          <a:noFill/>
                        </a:ln>
                        <a:solidFill>
                          <a:schemeClr val="tx1"/>
                        </a:solidFill>
                        <a:effectLst/>
                        <a:latin typeface="+mj-ea"/>
                        <a:ea typeface="+mj-ea"/>
                        <a:cs typeface="Times New Roman" pitchFamily="18" charset="0"/>
                      </a:endParaRPr>
                    </a:p>
                  </a:txBody>
                  <a:tcPr marT="45740" marB="4574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ja-JP" altLang="en-US" sz="1800" b="0" i="0" u="none" strike="noStrike" cap="none" normalizeH="0" baseline="0" dirty="0">
                          <a:ln>
                            <a:noFill/>
                          </a:ln>
                          <a:solidFill>
                            <a:schemeClr val="tx1"/>
                          </a:solidFill>
                          <a:effectLst/>
                          <a:latin typeface="+mj-ea"/>
                          <a:ea typeface="+mj-ea"/>
                          <a:cs typeface="Arial Unicode MS" pitchFamily="50" charset="-128"/>
                        </a:rPr>
                        <a:t>医薬品</a:t>
                      </a:r>
                      <a:r>
                        <a:rPr kumimoji="0" lang="en-US" altLang="ja-JP" sz="1800" b="0" i="0" u="none" strike="noStrike" cap="none" normalizeH="0" baseline="0" dirty="0">
                          <a:ln>
                            <a:noFill/>
                          </a:ln>
                          <a:solidFill>
                            <a:schemeClr val="tx1"/>
                          </a:solidFill>
                          <a:effectLst/>
                          <a:latin typeface="+mj-lt"/>
                          <a:ea typeface="+mj-ea"/>
                          <a:cs typeface="Arial Unicode MS" pitchFamily="50" charset="-128"/>
                        </a:rPr>
                        <a:t>A</a:t>
                      </a:r>
                      <a:endParaRPr kumimoji="0" lang="en-GB" altLang="ja-JP" sz="1800" b="0" i="0" u="none" strike="noStrike" cap="none" normalizeH="0" baseline="0" dirty="0">
                        <a:ln>
                          <a:noFill/>
                        </a:ln>
                        <a:solidFill>
                          <a:schemeClr val="tx1"/>
                        </a:solidFill>
                        <a:effectLst/>
                        <a:latin typeface="+mj-lt"/>
                        <a:ea typeface="+mj-ea"/>
                        <a:cs typeface="Times New Roman" pitchFamily="18" charset="0"/>
                      </a:endParaRPr>
                    </a:p>
                  </a:txBody>
                  <a:tcPr marT="45740" marB="4574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bl>
          </a:graphicData>
        </a:graphic>
      </p:graphicFrame>
      <p:graphicFrame>
        <p:nvGraphicFramePr>
          <p:cNvPr id="236575" name="Group 31"/>
          <p:cNvGraphicFramePr>
            <a:graphicFrameLocks noGrp="1"/>
          </p:cNvGraphicFramePr>
          <p:nvPr>
            <p:ph sz="quarter" idx="3"/>
          </p:nvPr>
        </p:nvGraphicFramePr>
        <p:xfrm>
          <a:off x="4284663" y="5545138"/>
          <a:ext cx="4038600" cy="731838"/>
        </p:xfrm>
        <a:graphic>
          <a:graphicData uri="http://schemas.openxmlformats.org/drawingml/2006/table">
            <a:tbl>
              <a:tblPr/>
              <a:tblGrid>
                <a:gridCol w="1858962">
                  <a:extLst>
                    <a:ext uri="{9D8B030D-6E8A-4147-A177-3AD203B41FA5}">
                      <a16:colId xmlns:a16="http://schemas.microsoft.com/office/drawing/2014/main" val="20000"/>
                    </a:ext>
                  </a:extLst>
                </a:gridCol>
                <a:gridCol w="2179638">
                  <a:extLst>
                    <a:ext uri="{9D8B030D-6E8A-4147-A177-3AD203B41FA5}">
                      <a16:colId xmlns:a16="http://schemas.microsoft.com/office/drawing/2014/main" val="20001"/>
                    </a:ext>
                  </a:extLst>
                </a:gridCol>
              </a:tblGrid>
              <a:tr h="365919">
                <a:tc gridSpan="2">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1" lang="en-US" altLang="ja-JP" sz="1800" b="0" i="0" u="none" strike="noStrike" cap="none" normalizeH="0" baseline="0" dirty="0">
                          <a:ln>
                            <a:noFill/>
                          </a:ln>
                          <a:solidFill>
                            <a:schemeClr val="tx1"/>
                          </a:solidFill>
                          <a:effectLst/>
                          <a:latin typeface="+mn-lt"/>
                          <a:ea typeface="ＭＳ Ｐゴシック" pitchFamily="50" charset="-128"/>
                        </a:rPr>
                        <a:t>G.k.7.r </a:t>
                      </a:r>
                      <a:r>
                        <a:rPr kumimoji="1" lang="ja-JP" altLang="en-US" sz="1800" b="0" i="0" u="none" strike="noStrike" cap="none" normalizeH="0" baseline="0" dirty="0">
                          <a:ln>
                            <a:noFill/>
                          </a:ln>
                          <a:solidFill>
                            <a:schemeClr val="tx1"/>
                          </a:solidFill>
                          <a:effectLst/>
                          <a:latin typeface="+mn-lt"/>
                          <a:ea typeface="ＭＳ Ｐゴシック" pitchFamily="50" charset="-128"/>
                        </a:rPr>
                        <a:t>症例での医薬品使用理由 </a:t>
                      </a:r>
                    </a:p>
                  </a:txBody>
                  <a:tcPr marT="45740" marB="45740" horzOverflow="overflow">
                    <a:lnL cap="flat">
                      <a:noFill/>
                    </a:lnL>
                    <a:lnR cap="flat">
                      <a:noFill/>
                    </a:lnR>
                    <a:lnT cap="flat">
                      <a:noFill/>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kumimoji="1" lang="ja-JP" altLang="en-US"/>
                    </a:p>
                  </a:txBody>
                  <a:tcPr/>
                </a:tc>
                <a:extLst>
                  <a:ext uri="{0D108BD9-81ED-4DB2-BD59-A6C34878D82A}">
                    <a16:rowId xmlns:a16="http://schemas.microsoft.com/office/drawing/2014/main" val="10000"/>
                  </a:ext>
                </a:extLst>
              </a:tr>
              <a:tr h="365919">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en-US" sz="1800" b="0" i="0" u="none" strike="noStrike" cap="none" normalizeH="0" baseline="0">
                          <a:ln>
                            <a:noFill/>
                          </a:ln>
                          <a:solidFill>
                            <a:schemeClr val="tx1"/>
                          </a:solidFill>
                          <a:effectLst/>
                          <a:latin typeface="ＭＳ Ｐゴシック" pitchFamily="50" charset="-128"/>
                          <a:ea typeface="Arial Unicode MS" pitchFamily="50" charset="-128"/>
                          <a:cs typeface="Arial Unicode MS" pitchFamily="50" charset="-128"/>
                        </a:rPr>
                        <a:t>使用理由</a:t>
                      </a:r>
                      <a:endParaRPr kumimoji="0" lang="ja-JP" altLang="en-US" sz="1800" b="0" i="0" u="none" strike="noStrike" cap="none" normalizeH="0" baseline="0">
                        <a:ln>
                          <a:noFill/>
                        </a:ln>
                        <a:solidFill>
                          <a:schemeClr val="tx1"/>
                        </a:solidFill>
                        <a:effectLst/>
                        <a:latin typeface="ＭＳ Ｐゴシック" pitchFamily="50" charset="-128"/>
                        <a:ea typeface="ＭＳ Ｐゴシック" pitchFamily="50" charset="-128"/>
                      </a:endParaRPr>
                    </a:p>
                  </a:txBody>
                  <a:tcPr marT="45740" marB="4574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en-US" sz="1800" b="0" i="0" u="none" strike="noStrike" cap="none" normalizeH="0" baseline="0" dirty="0">
                          <a:ln>
                            <a:noFill/>
                          </a:ln>
                          <a:solidFill>
                            <a:schemeClr val="tx1"/>
                          </a:solidFill>
                          <a:effectLst/>
                          <a:latin typeface="ＭＳ Ｐゴシック" pitchFamily="50" charset="-128"/>
                          <a:ea typeface="Arial Unicode MS" pitchFamily="50" charset="-128"/>
                          <a:cs typeface="Arial Unicode MS" pitchFamily="50" charset="-128"/>
                        </a:rPr>
                        <a:t>高血圧</a:t>
                      </a:r>
                    </a:p>
                  </a:txBody>
                  <a:tcPr marT="45740" marB="4574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bl>
          </a:graphicData>
        </a:graphic>
      </p:graphicFrame>
      <p:sp>
        <p:nvSpPr>
          <p:cNvPr id="53307" name="Line 68"/>
          <p:cNvSpPr>
            <a:spLocks noChangeShapeType="1"/>
          </p:cNvSpPr>
          <p:nvPr/>
        </p:nvSpPr>
        <p:spPr bwMode="auto">
          <a:xfrm>
            <a:off x="3492500" y="3744913"/>
            <a:ext cx="792163"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1" lang="ja-JP" altLang="en-US" sz="1800" b="0" i="0" u="none" strike="noStrike" kern="1200" cap="none" spc="0" normalizeH="0" baseline="0" noProof="0">
              <a:ln>
                <a:noFill/>
              </a:ln>
              <a:solidFill>
                <a:prstClr val="black"/>
              </a:solidFill>
              <a:effectLst/>
              <a:uLnTx/>
              <a:uFillTx/>
              <a:latin typeface="Arial" charset="0"/>
              <a:ea typeface="ＭＳ Ｐゴシック" charset="-128"/>
              <a:cs typeface="+mn-cs"/>
            </a:endParaRPr>
          </a:p>
        </p:txBody>
      </p:sp>
      <p:sp>
        <p:nvSpPr>
          <p:cNvPr id="53308" name="Freeform 69"/>
          <p:cNvSpPr>
            <a:spLocks/>
          </p:cNvSpPr>
          <p:nvPr/>
        </p:nvSpPr>
        <p:spPr bwMode="auto">
          <a:xfrm>
            <a:off x="3903663" y="3757613"/>
            <a:ext cx="377825" cy="871537"/>
          </a:xfrm>
          <a:custGeom>
            <a:avLst/>
            <a:gdLst>
              <a:gd name="T0" fmla="*/ 0 w 238"/>
              <a:gd name="T1" fmla="*/ 0 h 549"/>
              <a:gd name="T2" fmla="*/ 0 w 238"/>
              <a:gd name="T3" fmla="*/ 549 h 549"/>
              <a:gd name="T4" fmla="*/ 238 w 238"/>
              <a:gd name="T5" fmla="*/ 549 h 549"/>
              <a:gd name="T6" fmla="*/ 0 60000 65536"/>
              <a:gd name="T7" fmla="*/ 0 60000 65536"/>
              <a:gd name="T8" fmla="*/ 0 60000 65536"/>
              <a:gd name="T9" fmla="*/ 0 w 238"/>
              <a:gd name="T10" fmla="*/ 0 h 549"/>
              <a:gd name="T11" fmla="*/ 238 w 238"/>
              <a:gd name="T12" fmla="*/ 549 h 549"/>
            </a:gdLst>
            <a:ahLst/>
            <a:cxnLst>
              <a:cxn ang="T6">
                <a:pos x="T0" y="T1"/>
              </a:cxn>
              <a:cxn ang="T7">
                <a:pos x="T2" y="T3"/>
              </a:cxn>
              <a:cxn ang="T8">
                <a:pos x="T4" y="T5"/>
              </a:cxn>
            </a:cxnLst>
            <a:rect l="T9" t="T10" r="T11" b="T12"/>
            <a:pathLst>
              <a:path w="238" h="549">
                <a:moveTo>
                  <a:pt x="0" y="0"/>
                </a:moveTo>
                <a:lnTo>
                  <a:pt x="0" y="549"/>
                </a:lnTo>
                <a:lnTo>
                  <a:pt x="238" y="549"/>
                </a:lnTo>
              </a:path>
            </a:pathLst>
          </a:cu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1" lang="ja-JP" altLang="en-US" sz="1800" b="0" i="0" u="none" strike="noStrike" kern="1200" cap="none" spc="0" normalizeH="0" baseline="0" noProof="0">
              <a:ln>
                <a:noFill/>
              </a:ln>
              <a:solidFill>
                <a:prstClr val="black"/>
              </a:solidFill>
              <a:effectLst/>
              <a:uLnTx/>
              <a:uFillTx/>
              <a:latin typeface="Arial" charset="0"/>
              <a:ea typeface="ＭＳ Ｐゴシック" charset="-128"/>
              <a:cs typeface="+mn-cs"/>
            </a:endParaRPr>
          </a:p>
        </p:txBody>
      </p:sp>
      <p:sp>
        <p:nvSpPr>
          <p:cNvPr id="53309" name="Freeform 70"/>
          <p:cNvSpPr>
            <a:spLocks/>
          </p:cNvSpPr>
          <p:nvPr/>
        </p:nvSpPr>
        <p:spPr bwMode="auto">
          <a:xfrm>
            <a:off x="3902075" y="4656138"/>
            <a:ext cx="377825" cy="1465262"/>
          </a:xfrm>
          <a:custGeom>
            <a:avLst/>
            <a:gdLst>
              <a:gd name="T0" fmla="*/ 0 w 238"/>
              <a:gd name="T1" fmla="*/ 0 h 549"/>
              <a:gd name="T2" fmla="*/ 0 w 238"/>
              <a:gd name="T3" fmla="*/ 549 h 549"/>
              <a:gd name="T4" fmla="*/ 238 w 238"/>
              <a:gd name="T5" fmla="*/ 549 h 549"/>
              <a:gd name="T6" fmla="*/ 0 60000 65536"/>
              <a:gd name="T7" fmla="*/ 0 60000 65536"/>
              <a:gd name="T8" fmla="*/ 0 60000 65536"/>
              <a:gd name="T9" fmla="*/ 0 w 238"/>
              <a:gd name="T10" fmla="*/ 0 h 549"/>
              <a:gd name="T11" fmla="*/ 238 w 238"/>
              <a:gd name="T12" fmla="*/ 549 h 549"/>
            </a:gdLst>
            <a:ahLst/>
            <a:cxnLst>
              <a:cxn ang="T6">
                <a:pos x="T0" y="T1"/>
              </a:cxn>
              <a:cxn ang="T7">
                <a:pos x="T2" y="T3"/>
              </a:cxn>
              <a:cxn ang="T8">
                <a:pos x="T4" y="T5"/>
              </a:cxn>
            </a:cxnLst>
            <a:rect l="T9" t="T10" r="T11" b="T12"/>
            <a:pathLst>
              <a:path w="238" h="549">
                <a:moveTo>
                  <a:pt x="0" y="0"/>
                </a:moveTo>
                <a:lnTo>
                  <a:pt x="0" y="549"/>
                </a:lnTo>
                <a:lnTo>
                  <a:pt x="238" y="549"/>
                </a:lnTo>
              </a:path>
            </a:pathLst>
          </a:cu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1" lang="ja-JP" altLang="en-US" sz="1800" b="0" i="0" u="none" strike="noStrike" kern="1200" cap="none" spc="0" normalizeH="0" baseline="0" noProof="0">
              <a:ln>
                <a:noFill/>
              </a:ln>
              <a:solidFill>
                <a:prstClr val="black"/>
              </a:solidFill>
              <a:effectLst/>
              <a:uLnTx/>
              <a:uFillTx/>
              <a:latin typeface="Arial" charset="0"/>
              <a:ea typeface="ＭＳ Ｐゴシック" charset="-128"/>
              <a:cs typeface="+mn-cs"/>
            </a:endParaRPr>
          </a:p>
        </p:txBody>
      </p:sp>
      <p:sp>
        <p:nvSpPr>
          <p:cNvPr id="14" name="Line 4"/>
          <p:cNvSpPr>
            <a:spLocks noChangeShapeType="1"/>
          </p:cNvSpPr>
          <p:nvPr/>
        </p:nvSpPr>
        <p:spPr bwMode="auto">
          <a:xfrm>
            <a:off x="179388" y="836613"/>
            <a:ext cx="8713787" cy="0"/>
          </a:xfrm>
          <a:prstGeom prst="line">
            <a:avLst/>
          </a:prstGeom>
          <a:noFill/>
          <a:ln w="28575">
            <a:solidFill>
              <a:schemeClr val="bg2">
                <a:lumMod val="75000"/>
              </a:schemeClr>
            </a:solidFill>
            <a:round/>
            <a:headEnd/>
            <a:tailEnd/>
          </a:ln>
          <a:effec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GB" sz="1800" b="0" i="0" u="none" strike="noStrike" kern="1200" cap="none" spc="0" normalizeH="0" baseline="0" noProof="0">
              <a:ln>
                <a:noFill/>
              </a:ln>
              <a:solidFill>
                <a:prstClr val="black"/>
              </a:solidFill>
              <a:effectLst/>
              <a:uLnTx/>
              <a:uFillTx/>
              <a:latin typeface="Calibri"/>
              <a:ea typeface="ＭＳ Ｐゴシック" charset="-128"/>
              <a:cs typeface="+mn-cs"/>
            </a:endParaRPr>
          </a:p>
        </p:txBody>
      </p:sp>
      <p:graphicFrame>
        <p:nvGraphicFramePr>
          <p:cNvPr id="3" name="表 2"/>
          <p:cNvGraphicFramePr>
            <a:graphicFrameLocks noGrp="1"/>
          </p:cNvGraphicFramePr>
          <p:nvPr/>
        </p:nvGraphicFramePr>
        <p:xfrm>
          <a:off x="457200" y="1307624"/>
          <a:ext cx="8290280" cy="1112520"/>
        </p:xfrm>
        <a:graphic>
          <a:graphicData uri="http://schemas.openxmlformats.org/drawingml/2006/table">
            <a:tbl>
              <a:tblPr firstRow="1" bandRow="1">
                <a:tableStyleId>{3B4B98B0-60AC-42C2-AFA5-B58CD77FA1E5}</a:tableStyleId>
              </a:tblPr>
              <a:tblGrid>
                <a:gridCol w="1377261">
                  <a:extLst>
                    <a:ext uri="{9D8B030D-6E8A-4147-A177-3AD203B41FA5}">
                      <a16:colId xmlns:a16="http://schemas.microsoft.com/office/drawing/2014/main" val="20000"/>
                    </a:ext>
                  </a:extLst>
                </a:gridCol>
                <a:gridCol w="1728192">
                  <a:extLst>
                    <a:ext uri="{9D8B030D-6E8A-4147-A177-3AD203B41FA5}">
                      <a16:colId xmlns:a16="http://schemas.microsoft.com/office/drawing/2014/main" val="20001"/>
                    </a:ext>
                  </a:extLst>
                </a:gridCol>
                <a:gridCol w="2016224">
                  <a:extLst>
                    <a:ext uri="{9D8B030D-6E8A-4147-A177-3AD203B41FA5}">
                      <a16:colId xmlns:a16="http://schemas.microsoft.com/office/drawing/2014/main" val="20002"/>
                    </a:ext>
                  </a:extLst>
                </a:gridCol>
                <a:gridCol w="1368152">
                  <a:extLst>
                    <a:ext uri="{9D8B030D-6E8A-4147-A177-3AD203B41FA5}">
                      <a16:colId xmlns:a16="http://schemas.microsoft.com/office/drawing/2014/main" val="20003"/>
                    </a:ext>
                  </a:extLst>
                </a:gridCol>
                <a:gridCol w="1800451">
                  <a:extLst>
                    <a:ext uri="{9D8B030D-6E8A-4147-A177-3AD203B41FA5}">
                      <a16:colId xmlns:a16="http://schemas.microsoft.com/office/drawing/2014/main" val="20004"/>
                    </a:ext>
                  </a:extLst>
                </a:gridCol>
              </a:tblGrid>
              <a:tr h="37084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ja-JP" altLang="en-US" sz="1800" u="none" strike="noStrike" cap="none" normalizeH="0" baseline="0" dirty="0">
                          <a:ln>
                            <a:noFill/>
                          </a:ln>
                          <a:effectLst/>
                        </a:rPr>
                        <a:t>医薬品名</a:t>
                      </a:r>
                      <a:endParaRPr kumimoji="0" lang="ja-JP" altLang="en-US" sz="1800" b="0" i="0" u="none" strike="noStrike" cap="none" normalizeH="0" baseline="0" dirty="0">
                        <a:ln>
                          <a:noFill/>
                        </a:ln>
                        <a:solidFill>
                          <a:schemeClr val="tx1"/>
                        </a:solidFill>
                        <a:effectLst/>
                        <a:latin typeface="+mj-lt"/>
                        <a:ea typeface="+mj-ea"/>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ja-JP" altLang="en-US" sz="1800" u="none" strike="noStrike" cap="none" normalizeH="0" baseline="0" dirty="0">
                          <a:ln>
                            <a:noFill/>
                          </a:ln>
                          <a:effectLst/>
                        </a:rPr>
                        <a:t>投与開始日</a:t>
                      </a:r>
                      <a:endParaRPr kumimoji="0" lang="ja-JP" altLang="en-US" sz="1800" b="0" i="0" u="none" strike="noStrike" cap="none" normalizeH="0" baseline="0" dirty="0">
                        <a:ln>
                          <a:noFill/>
                        </a:ln>
                        <a:solidFill>
                          <a:schemeClr val="tx1"/>
                        </a:solidFill>
                        <a:effectLst/>
                        <a:latin typeface="+mj-lt"/>
                        <a:ea typeface="+mj-ea"/>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ja-JP" altLang="en-US" sz="1800" u="none" strike="noStrike" cap="none" normalizeH="0" baseline="0" dirty="0">
                          <a:ln>
                            <a:noFill/>
                          </a:ln>
                          <a:effectLst/>
                        </a:rPr>
                        <a:t>投与終了日</a:t>
                      </a:r>
                      <a:endParaRPr kumimoji="0" lang="ja-JP" altLang="en-US" sz="1800" b="0" i="0" u="none" strike="noStrike" cap="none" normalizeH="0" baseline="0" dirty="0">
                        <a:ln>
                          <a:noFill/>
                        </a:ln>
                        <a:solidFill>
                          <a:schemeClr val="tx1"/>
                        </a:solidFill>
                        <a:effectLst/>
                        <a:latin typeface="+mj-lt"/>
                        <a:ea typeface="+mj-ea"/>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ja-JP" altLang="en-US" sz="1800" u="none" strike="noStrike" cap="none" normalizeH="0" baseline="0" dirty="0">
                          <a:ln>
                            <a:noFill/>
                          </a:ln>
                          <a:effectLst/>
                        </a:rPr>
                        <a:t>投与量</a:t>
                      </a:r>
                      <a:endParaRPr kumimoji="0" lang="ja-JP" altLang="en-US" sz="1800" b="0" i="0" u="none" strike="noStrike" cap="none" normalizeH="0" baseline="0" dirty="0">
                        <a:ln>
                          <a:noFill/>
                        </a:ln>
                        <a:solidFill>
                          <a:schemeClr val="tx1"/>
                        </a:solidFill>
                        <a:effectLst/>
                        <a:latin typeface="+mj-lt"/>
                        <a:ea typeface="+mj-ea"/>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ja-JP" altLang="en-US" sz="1800" u="none" strike="noStrike" cap="none" normalizeH="0" baseline="0" dirty="0">
                          <a:ln>
                            <a:noFill/>
                          </a:ln>
                          <a:effectLst/>
                        </a:rPr>
                        <a:t>使用理由</a:t>
                      </a:r>
                      <a:endParaRPr kumimoji="0" lang="ja-JP" altLang="en-US" sz="1800" b="0" i="0" u="none" strike="noStrike" cap="none" normalizeH="0" baseline="0" dirty="0">
                        <a:ln>
                          <a:noFill/>
                        </a:ln>
                        <a:solidFill>
                          <a:schemeClr val="tx1"/>
                        </a:solidFill>
                        <a:effectLst/>
                        <a:latin typeface="+mj-lt"/>
                        <a:ea typeface="+mj-ea"/>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0"/>
                  </a:ext>
                </a:extLst>
              </a:tr>
              <a:tr h="370840">
                <a:tc rowSpan="2">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ja-JP" altLang="en-US" sz="1800" u="none" strike="noStrike" cap="none" normalizeH="0" baseline="0" dirty="0">
                          <a:ln>
                            <a:noFill/>
                          </a:ln>
                          <a:effectLst/>
                        </a:rPr>
                        <a:t>医薬品</a:t>
                      </a:r>
                      <a:r>
                        <a:rPr kumimoji="0" lang="en-US" altLang="ja-JP" sz="1800" u="none" strike="noStrike" cap="none" normalizeH="0" baseline="0" dirty="0">
                          <a:ln>
                            <a:noFill/>
                          </a:ln>
                          <a:effectLst/>
                        </a:rPr>
                        <a:t>A</a:t>
                      </a:r>
                      <a:endParaRPr kumimoji="0" lang="en-US" altLang="ja-JP" sz="1800" b="0" i="0" u="none" strike="noStrike" cap="none" normalizeH="0" baseline="0" dirty="0">
                        <a:ln>
                          <a:noFill/>
                        </a:ln>
                        <a:solidFill>
                          <a:schemeClr val="tx1"/>
                        </a:solidFill>
                        <a:effectLst/>
                        <a:latin typeface="+mj-lt"/>
                        <a:ea typeface="+mj-ea"/>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ja-JP" sz="1800" u="none" strike="noStrike" cap="none" normalizeH="0" baseline="0" dirty="0">
                          <a:ln>
                            <a:noFill/>
                          </a:ln>
                          <a:effectLst/>
                        </a:rPr>
                        <a:t>2010</a:t>
                      </a:r>
                      <a:r>
                        <a:rPr kumimoji="0" lang="ja-JP" altLang="en-US" sz="1800" u="none" strike="noStrike" cap="none" normalizeH="0" baseline="0" dirty="0">
                          <a:ln>
                            <a:noFill/>
                          </a:ln>
                          <a:effectLst/>
                        </a:rPr>
                        <a:t>年</a:t>
                      </a:r>
                      <a:r>
                        <a:rPr kumimoji="0" lang="en-US" altLang="ja-JP" sz="1800" u="none" strike="noStrike" cap="none" normalizeH="0" baseline="0" dirty="0">
                          <a:ln>
                            <a:noFill/>
                          </a:ln>
                          <a:effectLst/>
                        </a:rPr>
                        <a:t>1</a:t>
                      </a:r>
                      <a:r>
                        <a:rPr kumimoji="0" lang="ja-JP" altLang="en-US" sz="1800" u="none" strike="noStrike" cap="none" normalizeH="0" baseline="0" dirty="0">
                          <a:ln>
                            <a:noFill/>
                          </a:ln>
                          <a:effectLst/>
                        </a:rPr>
                        <a:t>月</a:t>
                      </a:r>
                      <a:r>
                        <a:rPr kumimoji="0" lang="en-US" altLang="ja-JP" sz="1800" u="none" strike="noStrike" cap="none" normalizeH="0" baseline="0" dirty="0">
                          <a:ln>
                            <a:noFill/>
                          </a:ln>
                          <a:effectLst/>
                        </a:rPr>
                        <a:t>1</a:t>
                      </a:r>
                      <a:r>
                        <a:rPr kumimoji="0" lang="ja-JP" altLang="en-US" sz="1800" u="none" strike="noStrike" cap="none" normalizeH="0" baseline="0" dirty="0">
                          <a:ln>
                            <a:noFill/>
                          </a:ln>
                          <a:effectLst/>
                        </a:rPr>
                        <a:t>日</a:t>
                      </a:r>
                      <a:endParaRPr kumimoji="0" lang="ja-JP" altLang="en-US" sz="1800" b="0" i="0" u="none" strike="noStrike" cap="none" normalizeH="0" baseline="0" dirty="0">
                        <a:ln>
                          <a:noFill/>
                        </a:ln>
                        <a:solidFill>
                          <a:schemeClr val="tx1"/>
                        </a:solidFill>
                        <a:effectLst/>
                        <a:latin typeface="+mj-lt"/>
                        <a:ea typeface="+mj-ea"/>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ja-JP" sz="1800" u="none" strike="noStrike" cap="none" normalizeH="0" baseline="0" dirty="0">
                          <a:ln>
                            <a:noFill/>
                          </a:ln>
                          <a:effectLst/>
                        </a:rPr>
                        <a:t>2010</a:t>
                      </a:r>
                      <a:r>
                        <a:rPr kumimoji="0" lang="ja-JP" altLang="en-US" sz="1800" u="none" strike="noStrike" cap="none" normalizeH="0" baseline="0" dirty="0">
                          <a:ln>
                            <a:noFill/>
                          </a:ln>
                          <a:effectLst/>
                        </a:rPr>
                        <a:t>年</a:t>
                      </a:r>
                      <a:r>
                        <a:rPr kumimoji="0" lang="en-US" altLang="ja-JP" sz="1800" u="none" strike="noStrike" cap="none" normalizeH="0" baseline="0" dirty="0">
                          <a:ln>
                            <a:noFill/>
                          </a:ln>
                          <a:effectLst/>
                        </a:rPr>
                        <a:t>1</a:t>
                      </a:r>
                      <a:r>
                        <a:rPr kumimoji="0" lang="ja-JP" altLang="en-US" sz="1800" u="none" strike="noStrike" cap="none" normalizeH="0" baseline="0" dirty="0">
                          <a:ln>
                            <a:noFill/>
                          </a:ln>
                          <a:effectLst/>
                        </a:rPr>
                        <a:t>月</a:t>
                      </a:r>
                      <a:r>
                        <a:rPr kumimoji="0" lang="en-US" altLang="ja-JP" sz="1800" u="none" strike="noStrike" cap="none" normalizeH="0" baseline="0" dirty="0">
                          <a:ln>
                            <a:noFill/>
                          </a:ln>
                          <a:effectLst/>
                        </a:rPr>
                        <a:t>30</a:t>
                      </a:r>
                      <a:r>
                        <a:rPr kumimoji="0" lang="ja-JP" altLang="en-US" sz="1800" u="none" strike="noStrike" cap="none" normalizeH="0" baseline="0" dirty="0">
                          <a:ln>
                            <a:noFill/>
                          </a:ln>
                          <a:effectLst/>
                        </a:rPr>
                        <a:t>日</a:t>
                      </a:r>
                      <a:endParaRPr kumimoji="0" lang="ja-JP" altLang="en-US" sz="1800" b="0" i="0" u="none" strike="noStrike" cap="none" normalizeH="0" baseline="0" dirty="0">
                        <a:ln>
                          <a:noFill/>
                        </a:ln>
                        <a:solidFill>
                          <a:schemeClr val="tx1"/>
                        </a:solidFill>
                        <a:effectLst/>
                        <a:latin typeface="+mj-lt"/>
                        <a:ea typeface="+mj-ea"/>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ja-JP" sz="1800" u="none" strike="noStrike" cap="none" normalizeH="0" baseline="0" dirty="0">
                          <a:ln>
                            <a:noFill/>
                          </a:ln>
                          <a:effectLst/>
                        </a:rPr>
                        <a:t>10 mg</a:t>
                      </a:r>
                      <a:endParaRPr kumimoji="0" lang="en-US" altLang="ja-JP" sz="1800" b="0" i="0" u="none" strike="noStrike" cap="none" normalizeH="0" baseline="0" dirty="0">
                        <a:ln>
                          <a:noFill/>
                        </a:ln>
                        <a:solidFill>
                          <a:schemeClr val="tx1"/>
                        </a:solidFill>
                        <a:effectLst/>
                        <a:latin typeface="+mj-lt"/>
                        <a:ea typeface="+mj-ea"/>
                        <a:cs typeface="Arial Unicode MS" pitchFamily="50" charset="-128"/>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ja-JP" altLang="en-US" sz="1800" u="none" strike="noStrike" cap="none" normalizeH="0" baseline="0" dirty="0">
                          <a:ln>
                            <a:noFill/>
                          </a:ln>
                          <a:effectLst/>
                        </a:rPr>
                        <a:t>高血圧</a:t>
                      </a:r>
                      <a:endParaRPr kumimoji="0" lang="ja-JP" altLang="en-US" sz="1800" b="0" i="0" u="none" strike="noStrike" cap="none" normalizeH="0" baseline="0" dirty="0">
                        <a:ln>
                          <a:noFill/>
                        </a:ln>
                        <a:solidFill>
                          <a:schemeClr val="tx1"/>
                        </a:solidFill>
                        <a:effectLst/>
                        <a:latin typeface="+mj-lt"/>
                        <a:ea typeface="+mj-ea"/>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1"/>
                  </a:ext>
                </a:extLst>
              </a:tr>
              <a:tr h="370840">
                <a:tc vMerge="1">
                  <a:txBody>
                    <a:bodyPr/>
                    <a:lstStyle/>
                    <a:p>
                      <a:endParaRPr kumimoji="1" lang="ja-JP" altLang="en-US"/>
                    </a:p>
                  </a:txBody>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ja-JP" sz="1800" u="none" strike="noStrike" cap="none" normalizeH="0" baseline="0">
                          <a:ln>
                            <a:noFill/>
                          </a:ln>
                          <a:effectLst/>
                        </a:rPr>
                        <a:t>2010</a:t>
                      </a:r>
                      <a:r>
                        <a:rPr kumimoji="0" lang="ja-JP" altLang="en-US" sz="1800" u="none" strike="noStrike" cap="none" normalizeH="0" baseline="0">
                          <a:ln>
                            <a:noFill/>
                          </a:ln>
                          <a:effectLst/>
                        </a:rPr>
                        <a:t>年</a:t>
                      </a:r>
                      <a:r>
                        <a:rPr kumimoji="0" lang="en-US" altLang="ja-JP" sz="1800" u="none" strike="noStrike" cap="none" normalizeH="0" baseline="0">
                          <a:ln>
                            <a:noFill/>
                          </a:ln>
                          <a:effectLst/>
                        </a:rPr>
                        <a:t>2</a:t>
                      </a:r>
                      <a:r>
                        <a:rPr kumimoji="0" lang="ja-JP" altLang="en-US" sz="1800" u="none" strike="noStrike" cap="none" normalizeH="0" baseline="0">
                          <a:ln>
                            <a:noFill/>
                          </a:ln>
                          <a:effectLst/>
                        </a:rPr>
                        <a:t>月</a:t>
                      </a:r>
                      <a:r>
                        <a:rPr kumimoji="0" lang="en-US" altLang="ja-JP" sz="1800" u="none" strike="noStrike" cap="none" normalizeH="0" baseline="0">
                          <a:ln>
                            <a:noFill/>
                          </a:ln>
                          <a:effectLst/>
                        </a:rPr>
                        <a:t>1</a:t>
                      </a:r>
                      <a:r>
                        <a:rPr kumimoji="0" lang="ja-JP" altLang="en-US" sz="1800" u="none" strike="noStrike" cap="none" normalizeH="0" baseline="0">
                          <a:ln>
                            <a:noFill/>
                          </a:ln>
                          <a:effectLst/>
                        </a:rPr>
                        <a:t>日</a:t>
                      </a:r>
                      <a:endParaRPr kumimoji="0" lang="ja-JP" altLang="en-US" sz="1800" b="0" i="0" u="none" strike="noStrike" cap="none" normalizeH="0" baseline="0">
                        <a:ln>
                          <a:noFill/>
                        </a:ln>
                        <a:solidFill>
                          <a:schemeClr val="tx1"/>
                        </a:solidFill>
                        <a:effectLst/>
                        <a:latin typeface="+mj-lt"/>
                        <a:ea typeface="+mj-ea"/>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ja-JP" sz="1800" u="none" strike="noStrike" cap="none" normalizeH="0" baseline="0" dirty="0">
                          <a:ln>
                            <a:noFill/>
                          </a:ln>
                          <a:effectLst/>
                        </a:rPr>
                        <a:t>2010</a:t>
                      </a:r>
                      <a:r>
                        <a:rPr kumimoji="0" lang="ja-JP" altLang="en-US" sz="1800" u="none" strike="noStrike" cap="none" normalizeH="0" baseline="0" dirty="0">
                          <a:ln>
                            <a:noFill/>
                          </a:ln>
                          <a:effectLst/>
                        </a:rPr>
                        <a:t>年</a:t>
                      </a:r>
                      <a:r>
                        <a:rPr kumimoji="0" lang="en-US" altLang="ja-JP" sz="1800" u="none" strike="noStrike" cap="none" normalizeH="0" baseline="0" dirty="0">
                          <a:ln>
                            <a:noFill/>
                          </a:ln>
                          <a:effectLst/>
                        </a:rPr>
                        <a:t>2</a:t>
                      </a:r>
                      <a:r>
                        <a:rPr kumimoji="0" lang="ja-JP" altLang="en-US" sz="1800" u="none" strike="noStrike" cap="none" normalizeH="0" baseline="0" dirty="0">
                          <a:ln>
                            <a:noFill/>
                          </a:ln>
                          <a:effectLst/>
                        </a:rPr>
                        <a:t>月</a:t>
                      </a:r>
                      <a:r>
                        <a:rPr kumimoji="0" lang="en-US" altLang="ja-JP" sz="1800" u="none" strike="noStrike" cap="none" normalizeH="0" baseline="0" dirty="0">
                          <a:ln>
                            <a:noFill/>
                          </a:ln>
                          <a:effectLst/>
                        </a:rPr>
                        <a:t>28</a:t>
                      </a:r>
                      <a:r>
                        <a:rPr kumimoji="0" lang="ja-JP" altLang="en-US" sz="1800" u="none" strike="noStrike" cap="none" normalizeH="0" baseline="0" dirty="0">
                          <a:ln>
                            <a:noFill/>
                          </a:ln>
                          <a:effectLst/>
                        </a:rPr>
                        <a:t>日</a:t>
                      </a:r>
                      <a:endParaRPr kumimoji="0" lang="ja-JP" altLang="en-US" sz="1800" b="0" i="0" u="none" strike="noStrike" cap="none" normalizeH="0" baseline="0" dirty="0">
                        <a:ln>
                          <a:noFill/>
                        </a:ln>
                        <a:solidFill>
                          <a:schemeClr val="tx1"/>
                        </a:solidFill>
                        <a:effectLst/>
                        <a:latin typeface="+mj-lt"/>
                        <a:ea typeface="+mj-ea"/>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ja-JP" sz="1800" u="none" strike="noStrike" cap="none" normalizeH="0" baseline="0" dirty="0">
                          <a:ln>
                            <a:noFill/>
                          </a:ln>
                          <a:effectLst/>
                        </a:rPr>
                        <a:t>20 mg</a:t>
                      </a:r>
                      <a:endParaRPr kumimoji="0" lang="en-US" altLang="ja-JP" sz="1800" b="0" i="0" u="none" strike="noStrike" cap="none" normalizeH="0" baseline="0" dirty="0">
                        <a:ln>
                          <a:noFill/>
                        </a:ln>
                        <a:solidFill>
                          <a:schemeClr val="tx1"/>
                        </a:solidFill>
                        <a:effectLst/>
                        <a:latin typeface="+mj-lt"/>
                        <a:ea typeface="+mj-ea"/>
                        <a:cs typeface="Arial Unicode MS" pitchFamily="50" charset="-128"/>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ja-JP" altLang="en-US" sz="1800" u="none" strike="noStrike" cap="none" normalizeH="0" baseline="0" dirty="0">
                          <a:ln>
                            <a:noFill/>
                          </a:ln>
                          <a:effectLst/>
                        </a:rPr>
                        <a:t>高血圧</a:t>
                      </a:r>
                      <a:endParaRPr kumimoji="0" lang="ja-JP" altLang="en-US" sz="1800" b="0" i="0" u="none" strike="noStrike" cap="none" normalizeH="0" baseline="0" dirty="0">
                        <a:ln>
                          <a:noFill/>
                        </a:ln>
                        <a:solidFill>
                          <a:schemeClr val="tx1"/>
                        </a:solidFill>
                        <a:effectLst/>
                        <a:latin typeface="+mj-lt"/>
                        <a:ea typeface="+mj-ea"/>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2"/>
                  </a:ext>
                </a:extLst>
              </a:tr>
            </a:tbl>
          </a:graphicData>
        </a:graphic>
      </p:graphicFrame>
      <p:sp>
        <p:nvSpPr>
          <p:cNvPr id="17" name="Text Box 55"/>
          <p:cNvSpPr txBox="1">
            <a:spLocks noChangeArrowheads="1"/>
          </p:cNvSpPr>
          <p:nvPr/>
        </p:nvSpPr>
        <p:spPr bwMode="auto">
          <a:xfrm>
            <a:off x="457200" y="2686842"/>
            <a:ext cx="957716" cy="408623"/>
          </a:xfrm>
          <a:prstGeom prst="roundRect">
            <a:avLst/>
          </a:prstGeom>
          <a:ln/>
        </p:spPr>
        <p:style>
          <a:lnRef idx="1">
            <a:schemeClr val="accent1"/>
          </a:lnRef>
          <a:fillRef idx="2">
            <a:schemeClr val="accent1"/>
          </a:fillRef>
          <a:effectRef idx="1">
            <a:schemeClr val="accent1"/>
          </a:effectRef>
          <a:fontRef idx="minor">
            <a:schemeClr val="dk1"/>
          </a:fontRef>
        </p:style>
        <p:txBody>
          <a:bodyPr wrap="none">
            <a:spAutoFit/>
          </a:bodyPr>
          <a:lstStyle>
            <a:lvl1pPr>
              <a:defRPr kumimoji="1">
                <a:solidFill>
                  <a:schemeClr val="tx1"/>
                </a:solidFill>
                <a:latin typeface="Calibri" panose="020F0502020204030204" pitchFamily="34" charset="0"/>
                <a:ea typeface="ＭＳ Ｐゴシック" panose="020B0600070205080204" pitchFamily="50" charset="-128"/>
              </a:defRPr>
            </a:lvl1pPr>
            <a:lvl2pPr marL="742950" indent="-285750">
              <a:defRPr kumimoji="1">
                <a:solidFill>
                  <a:schemeClr val="tx1"/>
                </a:solidFill>
                <a:latin typeface="Calibri" panose="020F0502020204030204" pitchFamily="34" charset="0"/>
                <a:ea typeface="ＭＳ Ｐゴシック" panose="020B0600070205080204" pitchFamily="50" charset="-128"/>
              </a:defRPr>
            </a:lvl2pPr>
            <a:lvl3pPr marL="1143000" indent="-228600">
              <a:defRPr kumimoji="1">
                <a:solidFill>
                  <a:schemeClr val="tx1"/>
                </a:solidFill>
                <a:latin typeface="Calibri" panose="020F0502020204030204" pitchFamily="34" charset="0"/>
                <a:ea typeface="ＭＳ Ｐゴシック" panose="020B0600070205080204" pitchFamily="50" charset="-128"/>
              </a:defRPr>
            </a:lvl3pPr>
            <a:lvl4pPr marL="1600200" indent="-228600">
              <a:defRPr kumimoji="1">
                <a:solidFill>
                  <a:schemeClr val="tx1"/>
                </a:solidFill>
                <a:latin typeface="Calibri" panose="020F0502020204030204" pitchFamily="34" charset="0"/>
                <a:ea typeface="ＭＳ Ｐゴシック" panose="020B0600070205080204" pitchFamily="50" charset="-128"/>
              </a:defRPr>
            </a:lvl4pPr>
            <a:lvl5pPr marL="2057400" indent="-228600">
              <a:defRPr kumimoji="1">
                <a:solidFill>
                  <a:schemeClr val="tx1"/>
                </a:solidFill>
                <a:latin typeface="Calibri" panose="020F0502020204030204" pitchFamily="34" charset="0"/>
                <a:ea typeface="ＭＳ Ｐゴシック" panose="020B0600070205080204" pitchFamily="50" charset="-128"/>
              </a:defRPr>
            </a:lvl5pPr>
            <a:lvl6pPr marL="2514600" indent="-228600" fontAlgn="base">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6pPr>
            <a:lvl7pPr marL="2971800" indent="-228600" fontAlgn="base">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7pPr>
            <a:lvl8pPr marL="3429000" indent="-228600" fontAlgn="base">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8pPr>
            <a:lvl9pPr marL="3886200" indent="-228600" fontAlgn="base">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1" lang="en-US" altLang="ja-JP" sz="1800" b="0" i="0" u="none" strike="noStrike" kern="1200" cap="none" spc="0" normalizeH="0" baseline="0" noProof="0" dirty="0">
                <a:ln>
                  <a:noFill/>
                </a:ln>
                <a:solidFill>
                  <a:prstClr val="black"/>
                </a:solidFill>
                <a:effectLst/>
                <a:uLnTx/>
                <a:uFillTx/>
                <a:latin typeface="Calibri" panose="020F0502020204030204" pitchFamily="34" charset="0"/>
                <a:ea typeface="ＭＳ Ｐゴシック" panose="020B0600070205080204" pitchFamily="50" charset="-128"/>
                <a:cs typeface="+mn-cs"/>
              </a:rPr>
              <a:t>E2B(R3)</a:t>
            </a:r>
            <a:endParaRPr kumimoji="1" lang="ja-JP" altLang="en-US" sz="1800" b="0" i="0" u="none" strike="noStrike" kern="1200" cap="none" spc="0" normalizeH="0" baseline="0" noProof="0" dirty="0">
              <a:ln>
                <a:noFill/>
              </a:ln>
              <a:solidFill>
                <a:prstClr val="black"/>
              </a:solidFill>
              <a:effectLst/>
              <a:uLnTx/>
              <a:uFillTx/>
              <a:latin typeface="Calibri" panose="020F0502020204030204" pitchFamily="34" charset="0"/>
              <a:ea typeface="ＭＳ Ｐゴシック" panose="020B0600070205080204" pitchFamily="50" charset="-128"/>
              <a:cs typeface="+mn-cs"/>
            </a:endParaRPr>
          </a:p>
        </p:txBody>
      </p:sp>
      <p:sp>
        <p:nvSpPr>
          <p:cNvPr id="4" name="Slide Number Placeholder 3">
            <a:extLst>
              <a:ext uri="{FF2B5EF4-FFF2-40B4-BE49-F238E27FC236}">
                <a16:creationId xmlns:a16="http://schemas.microsoft.com/office/drawing/2014/main" id="{ACE3C195-43AC-4AF4-6723-67AD5755B1B1}"/>
              </a:ext>
            </a:extLst>
          </p:cNvPr>
          <p:cNvSpPr>
            <a:spLocks noGrp="1"/>
          </p:cNvSpPr>
          <p:nvPr>
            <p:ph type="sldNum" sz="quarter" idx="12"/>
          </p:nvPr>
        </p:nvSpPr>
        <p:spPr/>
        <p:txBody>
          <a:bodyPr/>
          <a:lstStyle/>
          <a:p>
            <a:fld id="{A90F1BB6-9894-4E47-995B-44B128015A5C}" type="slidenum">
              <a:rPr lang="en-US" altLang="ja-JP" smtClean="0"/>
              <a:pPr/>
              <a:t>41</a:t>
            </a:fld>
            <a:endParaRPr lang="en-US" altLang="ja-JP"/>
          </a:p>
        </p:txBody>
      </p:sp>
    </p:spTree>
    <p:extLst>
      <p:ext uri="{BB962C8B-B14F-4D97-AF65-F5344CB8AC3E}">
        <p14:creationId xmlns:p14="http://schemas.microsoft.com/office/powerpoint/2010/main" val="4103215330"/>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7" name="Rectangle 2"/>
          <p:cNvSpPr>
            <a:spLocks noGrp="1" noChangeArrowheads="1"/>
          </p:cNvSpPr>
          <p:nvPr>
            <p:ph type="title"/>
          </p:nvPr>
        </p:nvSpPr>
        <p:spPr>
          <a:xfrm>
            <a:off x="457200" y="274638"/>
            <a:ext cx="8229600" cy="561975"/>
          </a:xfrm>
        </p:spPr>
        <p:txBody>
          <a:bodyPr/>
          <a:lstStyle/>
          <a:p>
            <a:pPr algn="l" eaLnBrk="1" hangingPunct="1"/>
            <a:r>
              <a:rPr lang="ja-JP" altLang="en-US" sz="3200" dirty="0"/>
              <a:t>医薬品と副作用／有害事象のマトリクス</a:t>
            </a:r>
            <a:endParaRPr lang="ja-JP" altLang="en-US" sz="3200" b="1" dirty="0">
              <a:solidFill>
                <a:srgbClr val="FF0000"/>
              </a:solidFill>
            </a:endParaRPr>
          </a:p>
        </p:txBody>
      </p:sp>
      <p:graphicFrame>
        <p:nvGraphicFramePr>
          <p:cNvPr id="9" name="コンテンツ プレースホルダー 3"/>
          <p:cNvGraphicFramePr>
            <a:graphicFrameLocks noGrp="1"/>
          </p:cNvGraphicFramePr>
          <p:nvPr>
            <p:ph idx="1"/>
            <p:extLst>
              <p:ext uri="{D42A27DB-BD31-4B8C-83A1-F6EECF244321}">
                <p14:modId xmlns:p14="http://schemas.microsoft.com/office/powerpoint/2010/main" val="3635359533"/>
              </p:ext>
            </p:extLst>
          </p:nvPr>
        </p:nvGraphicFramePr>
        <p:xfrm>
          <a:off x="323528" y="1544960"/>
          <a:ext cx="7776864" cy="1554480"/>
        </p:xfrm>
        <a:graphic>
          <a:graphicData uri="http://schemas.openxmlformats.org/drawingml/2006/table">
            <a:tbl>
              <a:tblPr firstRow="1" bandRow="1">
                <a:tableStyleId>{3B4B98B0-60AC-42C2-AFA5-B58CD77FA1E5}</a:tableStyleId>
              </a:tblPr>
              <a:tblGrid>
                <a:gridCol w="2592288">
                  <a:extLst>
                    <a:ext uri="{9D8B030D-6E8A-4147-A177-3AD203B41FA5}">
                      <a16:colId xmlns:a16="http://schemas.microsoft.com/office/drawing/2014/main" val="20000"/>
                    </a:ext>
                  </a:extLst>
                </a:gridCol>
                <a:gridCol w="2592288">
                  <a:extLst>
                    <a:ext uri="{9D8B030D-6E8A-4147-A177-3AD203B41FA5}">
                      <a16:colId xmlns:a16="http://schemas.microsoft.com/office/drawing/2014/main" val="20001"/>
                    </a:ext>
                  </a:extLst>
                </a:gridCol>
                <a:gridCol w="2592288">
                  <a:extLst>
                    <a:ext uri="{9D8B030D-6E8A-4147-A177-3AD203B41FA5}">
                      <a16:colId xmlns:a16="http://schemas.microsoft.com/office/drawing/2014/main" val="20002"/>
                    </a:ext>
                  </a:extLst>
                </a:gridCol>
              </a:tblGrid>
              <a:tr h="370840">
                <a:tc>
                  <a:txBody>
                    <a:bodyPr/>
                    <a:lstStyle/>
                    <a:p>
                      <a:pPr algn="ctr"/>
                      <a:endParaRPr kumimoji="1" lang="ja-JP" altLang="en-US" sz="28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kumimoji="1" lang="ja-JP" altLang="en-US" sz="2800" dirty="0"/>
                        <a:t>有害事象</a:t>
                      </a:r>
                      <a:r>
                        <a:rPr kumimoji="1" lang="en-US" altLang="ja-JP" sz="2800" dirty="0"/>
                        <a:t>A</a:t>
                      </a:r>
                      <a:endParaRPr kumimoji="1" lang="ja-JP" altLang="en-US" sz="2800" b="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kumimoji="1" lang="ja-JP" altLang="en-US" sz="2800" dirty="0"/>
                        <a:t>有害事象</a:t>
                      </a:r>
                      <a:r>
                        <a:rPr kumimoji="1" lang="en-US" altLang="ja-JP" sz="2800" dirty="0"/>
                        <a:t>B</a:t>
                      </a:r>
                      <a:endParaRPr kumimoji="1" lang="ja-JP" altLang="en-US" sz="2800" b="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0"/>
                  </a:ext>
                </a:extLst>
              </a:tr>
              <a:tr h="370840">
                <a:tc>
                  <a:txBody>
                    <a:bodyPr/>
                    <a:lstStyle/>
                    <a:p>
                      <a:pPr algn="ctr"/>
                      <a:r>
                        <a:rPr kumimoji="1" lang="ja-JP" altLang="en-US" sz="2800" dirty="0"/>
                        <a:t>医薬品</a:t>
                      </a:r>
                      <a:r>
                        <a:rPr kumimoji="1" lang="en-US" altLang="ja-JP" sz="2800" dirty="0"/>
                        <a:t>α</a:t>
                      </a:r>
                      <a:endParaRPr kumimoji="1" lang="ja-JP" altLang="en-US" sz="28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kumimoji="1" lang="ja-JP" altLang="en-US" sz="28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kumimoji="1" lang="ja-JP" altLang="en-US" sz="28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1"/>
                  </a:ext>
                </a:extLst>
              </a:tr>
              <a:tr h="370840">
                <a:tc>
                  <a:txBody>
                    <a:bodyPr/>
                    <a:lstStyle/>
                    <a:p>
                      <a:pPr algn="ctr"/>
                      <a:r>
                        <a:rPr kumimoji="1" lang="ja-JP" altLang="en-US" sz="2800" dirty="0"/>
                        <a:t>医薬品</a:t>
                      </a:r>
                      <a:r>
                        <a:rPr kumimoji="1" lang="en-US" altLang="ja-JP" sz="2800" dirty="0"/>
                        <a:t>β</a:t>
                      </a:r>
                      <a:endParaRPr kumimoji="1" lang="ja-JP" altLang="en-US" sz="28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kumimoji="1" lang="ja-JP" altLang="en-US" sz="28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kumimoji="1" lang="ja-JP" altLang="en-US" sz="28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2"/>
                  </a:ext>
                </a:extLst>
              </a:tr>
            </a:tbl>
          </a:graphicData>
        </a:graphic>
      </p:graphicFrame>
      <p:graphicFrame>
        <p:nvGraphicFramePr>
          <p:cNvPr id="10" name="表 9"/>
          <p:cNvGraphicFramePr>
            <a:graphicFrameLocks noGrp="1"/>
          </p:cNvGraphicFramePr>
          <p:nvPr>
            <p:extLst>
              <p:ext uri="{D42A27DB-BD31-4B8C-83A1-F6EECF244321}">
                <p14:modId xmlns:p14="http://schemas.microsoft.com/office/powerpoint/2010/main" val="466055561"/>
              </p:ext>
            </p:extLst>
          </p:nvPr>
        </p:nvGraphicFramePr>
        <p:xfrm>
          <a:off x="395536" y="4005064"/>
          <a:ext cx="8424936" cy="1981200"/>
        </p:xfrm>
        <a:graphic>
          <a:graphicData uri="http://schemas.openxmlformats.org/drawingml/2006/table">
            <a:tbl>
              <a:tblPr bandRow="1">
                <a:tableStyleId>{2D5ABB26-0587-4C30-8999-92F81FD0307C}</a:tableStyleId>
              </a:tblPr>
              <a:tblGrid>
                <a:gridCol w="2044887">
                  <a:extLst>
                    <a:ext uri="{9D8B030D-6E8A-4147-A177-3AD203B41FA5}">
                      <a16:colId xmlns:a16="http://schemas.microsoft.com/office/drawing/2014/main" val="20000"/>
                    </a:ext>
                  </a:extLst>
                </a:gridCol>
                <a:gridCol w="6380049">
                  <a:extLst>
                    <a:ext uri="{9D8B030D-6E8A-4147-A177-3AD203B41FA5}">
                      <a16:colId xmlns:a16="http://schemas.microsoft.com/office/drawing/2014/main" val="20001"/>
                    </a:ext>
                  </a:extLst>
                </a:gridCol>
              </a:tblGrid>
              <a:tr h="370840">
                <a:tc>
                  <a:txBody>
                    <a:bodyPr/>
                    <a:lstStyle/>
                    <a:p>
                      <a:r>
                        <a:rPr lang="en-US" altLang="ja-JP" sz="2800" dirty="0"/>
                        <a:t>G.k.9.i.2.r	</a:t>
                      </a:r>
                      <a:endParaRPr kumimoji="1" lang="ja-JP" altLang="en-US" sz="28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ja-JP" altLang="en-US" sz="2800" dirty="0"/>
                        <a:t>医薬品と副作用</a:t>
                      </a:r>
                      <a:r>
                        <a:rPr lang="en-US" altLang="ja-JP" sz="2800" dirty="0"/>
                        <a:t>/</a:t>
                      </a:r>
                      <a:r>
                        <a:rPr lang="ja-JP" altLang="en-US" sz="2800" dirty="0"/>
                        <a:t>有害事象の因果関係</a:t>
                      </a:r>
                      <a:endParaRPr kumimoji="1" lang="ja-JP" altLang="en-US" sz="2800" dirty="0"/>
                    </a:p>
                  </a:txBody>
                  <a:tcPr/>
                </a:tc>
                <a:extLst>
                  <a:ext uri="{0D108BD9-81ED-4DB2-BD59-A6C34878D82A}">
                    <a16:rowId xmlns:a16="http://schemas.microsoft.com/office/drawing/2014/main" val="10000"/>
                  </a:ext>
                </a:extLst>
              </a:tr>
              <a:tr h="370840">
                <a:tc>
                  <a:txBody>
                    <a:bodyPr/>
                    <a:lstStyle/>
                    <a:p>
                      <a:r>
                        <a:rPr lang="en-US" altLang="ja-JP" sz="2800" dirty="0"/>
                        <a:t>G.k.9.i.3</a:t>
                      </a:r>
                      <a:endParaRPr kumimoji="1" lang="ja-JP" altLang="en-US" sz="28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ja-JP" altLang="en-US" sz="2800" dirty="0"/>
                        <a:t>医薬品投与から</a:t>
                      </a:r>
                      <a:br>
                        <a:rPr lang="en-US" altLang="ja-JP" sz="2800" dirty="0"/>
                      </a:br>
                      <a:r>
                        <a:rPr lang="ja-JP" altLang="en-US" sz="2800" dirty="0"/>
                        <a:t>副作用</a:t>
                      </a:r>
                      <a:r>
                        <a:rPr lang="en-US" altLang="ja-JP" sz="2800" dirty="0"/>
                        <a:t>/</a:t>
                      </a:r>
                      <a:r>
                        <a:rPr lang="ja-JP" altLang="en-US" sz="2800" dirty="0"/>
                        <a:t>有害事象発現までの時間間隔</a:t>
                      </a:r>
                      <a:endParaRPr kumimoji="1" lang="ja-JP" altLang="en-US" sz="2800" dirty="0"/>
                    </a:p>
                  </a:txBody>
                  <a:tcPr/>
                </a:tc>
                <a:extLst>
                  <a:ext uri="{0D108BD9-81ED-4DB2-BD59-A6C34878D82A}">
                    <a16:rowId xmlns:a16="http://schemas.microsoft.com/office/drawing/2014/main" val="10001"/>
                  </a:ext>
                </a:extLst>
              </a:tr>
              <a:tr h="370840">
                <a:tc>
                  <a:txBody>
                    <a:bodyPr/>
                    <a:lstStyle/>
                    <a:p>
                      <a:r>
                        <a:rPr lang="en-US" altLang="ja-JP" sz="2800" dirty="0"/>
                        <a:t>G.k.9.i.4</a:t>
                      </a:r>
                      <a:endParaRPr kumimoji="1" lang="ja-JP" altLang="en-US" sz="2800" dirty="0"/>
                    </a:p>
                  </a:txBody>
                  <a:tcPr/>
                </a:tc>
                <a:tc>
                  <a:txBody>
                    <a:bodyPr/>
                    <a:lstStyle/>
                    <a:p>
                      <a:r>
                        <a:rPr lang="ja-JP" altLang="en-US" sz="2800" dirty="0"/>
                        <a:t>再投与で副作用は再発したか？</a:t>
                      </a:r>
                      <a:endParaRPr kumimoji="1" lang="ja-JP" altLang="en-US" sz="2800" dirty="0"/>
                    </a:p>
                  </a:txBody>
                  <a:tcPr/>
                </a:tc>
                <a:extLst>
                  <a:ext uri="{0D108BD9-81ED-4DB2-BD59-A6C34878D82A}">
                    <a16:rowId xmlns:a16="http://schemas.microsoft.com/office/drawing/2014/main" val="10002"/>
                  </a:ext>
                </a:extLst>
              </a:tr>
            </a:tbl>
          </a:graphicData>
        </a:graphic>
      </p:graphicFrame>
      <p:sp>
        <p:nvSpPr>
          <p:cNvPr id="11" name="下矢印 10"/>
          <p:cNvSpPr/>
          <p:nvPr/>
        </p:nvSpPr>
        <p:spPr>
          <a:xfrm>
            <a:off x="3599892" y="3291056"/>
            <a:ext cx="1224136" cy="504056"/>
          </a:xfrm>
          <a:prstGeom prst="downArrow">
            <a:avLst/>
          </a:prstGeom>
          <a:noFill/>
          <a:ln>
            <a:solidFill>
              <a:srgbClr val="31942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 name="Line 4"/>
          <p:cNvSpPr>
            <a:spLocks noChangeShapeType="1"/>
          </p:cNvSpPr>
          <p:nvPr/>
        </p:nvSpPr>
        <p:spPr bwMode="auto">
          <a:xfrm>
            <a:off x="179388" y="836613"/>
            <a:ext cx="8713787" cy="0"/>
          </a:xfrm>
          <a:prstGeom prst="line">
            <a:avLst/>
          </a:prstGeom>
          <a:noFill/>
          <a:ln w="28575">
            <a:solidFill>
              <a:schemeClr val="bg2">
                <a:lumMod val="75000"/>
              </a:schemeClr>
            </a:solidFill>
            <a:round/>
            <a:headEnd/>
            <a:tailEnd/>
          </a:ln>
          <a:effectLst/>
        </p:spPr>
        <p:txBody>
          <a:bodyPr/>
          <a:lstStyle/>
          <a:p>
            <a:pPr fontAlgn="auto">
              <a:spcBef>
                <a:spcPts val="0"/>
              </a:spcBef>
              <a:spcAft>
                <a:spcPts val="0"/>
              </a:spcAft>
              <a:defRPr/>
            </a:pPr>
            <a:endParaRPr lang="en-GB">
              <a:latin typeface="+mn-lt"/>
              <a:ea typeface="+mn-ea"/>
            </a:endParaRPr>
          </a:p>
        </p:txBody>
      </p:sp>
      <p:sp>
        <p:nvSpPr>
          <p:cNvPr id="2" name="Slide Number Placeholder 1">
            <a:extLst>
              <a:ext uri="{FF2B5EF4-FFF2-40B4-BE49-F238E27FC236}">
                <a16:creationId xmlns:a16="http://schemas.microsoft.com/office/drawing/2014/main" id="{7A8488B7-0EAA-3A2A-6A99-50AD0F1E1AEB}"/>
              </a:ext>
            </a:extLst>
          </p:cNvPr>
          <p:cNvSpPr>
            <a:spLocks noGrp="1"/>
          </p:cNvSpPr>
          <p:nvPr>
            <p:ph type="sldNum" sz="quarter" idx="12"/>
          </p:nvPr>
        </p:nvSpPr>
        <p:spPr/>
        <p:txBody>
          <a:bodyPr/>
          <a:lstStyle/>
          <a:p>
            <a:pPr>
              <a:defRPr/>
            </a:pPr>
            <a:fld id="{E2D08C5D-EC66-4101-8D01-92E70D3AE11A}" type="slidenum">
              <a:rPr lang="en-US" altLang="ja-JP" smtClean="0"/>
              <a:pPr>
                <a:defRPr/>
              </a:pPr>
              <a:t>42</a:t>
            </a:fld>
            <a:endParaRPr lang="en-US" altLang="ja-JP"/>
          </a:p>
        </p:txBody>
      </p:sp>
    </p:spTree>
    <p:extLst>
      <p:ext uri="{BB962C8B-B14F-4D97-AF65-F5344CB8AC3E}">
        <p14:creationId xmlns:p14="http://schemas.microsoft.com/office/powerpoint/2010/main" val="3105109033"/>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F32A5A3E-0510-4339-874F-452214DEC4A0}"/>
              </a:ext>
            </a:extLst>
          </p:cNvPr>
          <p:cNvSpPr>
            <a:spLocks noGrp="1"/>
          </p:cNvSpPr>
          <p:nvPr>
            <p:ph type="title"/>
          </p:nvPr>
        </p:nvSpPr>
        <p:spPr>
          <a:xfrm>
            <a:off x="457200" y="274638"/>
            <a:ext cx="8229600" cy="561975"/>
          </a:xfrm>
        </p:spPr>
        <p:txBody>
          <a:bodyPr/>
          <a:lstStyle/>
          <a:p>
            <a:pPr algn="l"/>
            <a:r>
              <a:rPr lang="ja-JP" altLang="en-US" sz="3200" dirty="0"/>
              <a:t>医薬品と副作用／有害事象の因果関係</a:t>
            </a:r>
            <a:endParaRPr kumimoji="1" lang="ja-JP" altLang="en-US" sz="3200" dirty="0"/>
          </a:p>
        </p:txBody>
      </p:sp>
      <p:graphicFrame>
        <p:nvGraphicFramePr>
          <p:cNvPr id="5" name="表 4">
            <a:extLst>
              <a:ext uri="{FF2B5EF4-FFF2-40B4-BE49-F238E27FC236}">
                <a16:creationId xmlns:a16="http://schemas.microsoft.com/office/drawing/2014/main" id="{7E37C49A-5A91-45CC-BBB4-D3F07CA0291C}"/>
              </a:ext>
            </a:extLst>
          </p:cNvPr>
          <p:cNvGraphicFramePr>
            <a:graphicFrameLocks noGrp="1"/>
          </p:cNvGraphicFramePr>
          <p:nvPr>
            <p:extLst>
              <p:ext uri="{D42A27DB-BD31-4B8C-83A1-F6EECF244321}">
                <p14:modId xmlns:p14="http://schemas.microsoft.com/office/powerpoint/2010/main" val="2146837370"/>
              </p:ext>
            </p:extLst>
          </p:nvPr>
        </p:nvGraphicFramePr>
        <p:xfrm>
          <a:off x="251520" y="2215406"/>
          <a:ext cx="4032450" cy="4525962"/>
        </p:xfrm>
        <a:graphic>
          <a:graphicData uri="http://schemas.openxmlformats.org/drawingml/2006/table">
            <a:tbl>
              <a:tblPr>
                <a:tableStyleId>{5C22544A-7EE6-4342-B048-85BDC9FD1C3A}</a:tableStyleId>
              </a:tblPr>
              <a:tblGrid>
                <a:gridCol w="186405">
                  <a:extLst>
                    <a:ext uri="{9D8B030D-6E8A-4147-A177-3AD203B41FA5}">
                      <a16:colId xmlns:a16="http://schemas.microsoft.com/office/drawing/2014/main" val="1149099891"/>
                    </a:ext>
                  </a:extLst>
                </a:gridCol>
                <a:gridCol w="177084">
                  <a:extLst>
                    <a:ext uri="{9D8B030D-6E8A-4147-A177-3AD203B41FA5}">
                      <a16:colId xmlns:a16="http://schemas.microsoft.com/office/drawing/2014/main" val="3234235941"/>
                    </a:ext>
                  </a:extLst>
                </a:gridCol>
                <a:gridCol w="167763">
                  <a:extLst>
                    <a:ext uri="{9D8B030D-6E8A-4147-A177-3AD203B41FA5}">
                      <a16:colId xmlns:a16="http://schemas.microsoft.com/office/drawing/2014/main" val="813317177"/>
                    </a:ext>
                  </a:extLst>
                </a:gridCol>
                <a:gridCol w="1978901">
                  <a:extLst>
                    <a:ext uri="{9D8B030D-6E8A-4147-A177-3AD203B41FA5}">
                      <a16:colId xmlns:a16="http://schemas.microsoft.com/office/drawing/2014/main" val="153007470"/>
                    </a:ext>
                  </a:extLst>
                </a:gridCol>
                <a:gridCol w="1522297">
                  <a:extLst>
                    <a:ext uri="{9D8B030D-6E8A-4147-A177-3AD203B41FA5}">
                      <a16:colId xmlns:a16="http://schemas.microsoft.com/office/drawing/2014/main" val="4154195376"/>
                    </a:ext>
                  </a:extLst>
                </a:gridCol>
              </a:tblGrid>
              <a:tr h="215522">
                <a:tc gridSpan="4">
                  <a:txBody>
                    <a:bodyPr/>
                    <a:lstStyle/>
                    <a:p>
                      <a:pPr algn="l" fontAlgn="ctr"/>
                      <a:r>
                        <a:rPr lang="ja-JP" altLang="en-US" sz="1100" u="none" strike="noStrike" dirty="0">
                          <a:effectLst/>
                          <a:latin typeface="Calibri" panose="020F0502020204030204" pitchFamily="34" charset="0"/>
                          <a:ea typeface="+mn-ea"/>
                          <a:cs typeface="Calibri" panose="020F0502020204030204" pitchFamily="34" charset="0"/>
                        </a:rPr>
                        <a:t>医薬品名</a:t>
                      </a:r>
                      <a:endParaRPr lang="ja-JP" altLang="en-US" sz="1100" b="0" i="0" u="none" strike="noStrike" dirty="0">
                        <a:solidFill>
                          <a:srgbClr val="000000"/>
                        </a:solidFill>
                        <a:effectLst/>
                        <a:latin typeface="Calibri" panose="020F0502020204030204" pitchFamily="34" charset="0"/>
                        <a:ea typeface="+mn-ea"/>
                        <a:cs typeface="Calibri" panose="020F0502020204030204" pitchFamily="34" charset="0"/>
                      </a:endParaRPr>
                    </a:p>
                  </a:txBody>
                  <a:tcPr marL="7184" marR="7184" marT="718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40000"/>
                        <a:lumOff val="60000"/>
                      </a:schemeClr>
                    </a:solidFill>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a:txBody>
                    <a:bodyPr/>
                    <a:lstStyle/>
                    <a:p>
                      <a:pPr algn="l" fontAlgn="ctr"/>
                      <a:r>
                        <a:rPr lang="ja-JP" altLang="en-US" sz="1100" u="none" strike="noStrike" dirty="0">
                          <a:effectLst/>
                          <a:latin typeface="Calibri" panose="020F0502020204030204" pitchFamily="34" charset="0"/>
                          <a:ea typeface="+mn-ea"/>
                          <a:cs typeface="Calibri" panose="020F0502020204030204" pitchFamily="34" charset="0"/>
                        </a:rPr>
                        <a:t>医薬品</a:t>
                      </a:r>
                      <a:r>
                        <a:rPr lang="en-US" sz="1100" u="none" strike="noStrike" dirty="0">
                          <a:effectLst/>
                          <a:latin typeface="Calibri" panose="020F0502020204030204" pitchFamily="34" charset="0"/>
                          <a:ea typeface="+mn-ea"/>
                          <a:cs typeface="Calibri" panose="020F0502020204030204" pitchFamily="34" charset="0"/>
                        </a:rPr>
                        <a:t>A</a:t>
                      </a:r>
                      <a:endParaRPr lang="en-US" sz="1100" b="0" i="0" u="none" strike="noStrike" dirty="0">
                        <a:solidFill>
                          <a:srgbClr val="000000"/>
                        </a:solidFill>
                        <a:effectLst/>
                        <a:latin typeface="Calibri" panose="020F0502020204030204" pitchFamily="34" charset="0"/>
                        <a:ea typeface="+mn-ea"/>
                        <a:cs typeface="Calibri" panose="020F0502020204030204" pitchFamily="34" charset="0"/>
                      </a:endParaRPr>
                    </a:p>
                  </a:txBody>
                  <a:tcPr marL="7184" marR="7184" marT="718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40000"/>
                        <a:lumOff val="60000"/>
                      </a:schemeClr>
                    </a:solidFill>
                  </a:tcPr>
                </a:tc>
                <a:extLst>
                  <a:ext uri="{0D108BD9-81ED-4DB2-BD59-A6C34878D82A}">
                    <a16:rowId xmlns:a16="http://schemas.microsoft.com/office/drawing/2014/main" val="2234940994"/>
                  </a:ext>
                </a:extLst>
              </a:tr>
              <a:tr h="215522">
                <a:tc>
                  <a:txBody>
                    <a:bodyPr/>
                    <a:lstStyle/>
                    <a:p>
                      <a:pPr algn="l" fontAlgn="ctr"/>
                      <a:endParaRPr lang="ja-JP" altLang="en-US" sz="1100" b="0" i="0" u="none" strike="noStrike">
                        <a:solidFill>
                          <a:srgbClr val="000000"/>
                        </a:solidFill>
                        <a:effectLst/>
                        <a:latin typeface="Calibri" panose="020F0502020204030204" pitchFamily="34" charset="0"/>
                        <a:ea typeface="+mn-ea"/>
                        <a:cs typeface="Calibri" panose="020F0502020204030204" pitchFamily="34" charset="0"/>
                      </a:endParaRPr>
                    </a:p>
                  </a:txBody>
                  <a:tcPr marL="7184" marR="7184" marT="7184" marB="0" anchor="ct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noFill/>
                  </a:tcPr>
                </a:tc>
                <a:tc gridSpan="3">
                  <a:txBody>
                    <a:bodyPr/>
                    <a:lstStyle/>
                    <a:p>
                      <a:pPr algn="l" fontAlgn="ctr"/>
                      <a:r>
                        <a:rPr lang="ja-JP" altLang="en-US" sz="1100" u="none" strike="noStrike" dirty="0">
                          <a:effectLst/>
                          <a:latin typeface="Calibri" panose="020F0502020204030204" pitchFamily="34" charset="0"/>
                          <a:ea typeface="+mn-ea"/>
                          <a:cs typeface="Calibri" panose="020F0502020204030204" pitchFamily="34" charset="0"/>
                        </a:rPr>
                        <a:t>医薬品と副作用</a:t>
                      </a:r>
                      <a:r>
                        <a:rPr lang="en-US" altLang="ja-JP" sz="1100" u="none" strike="noStrike" dirty="0">
                          <a:effectLst/>
                          <a:latin typeface="Calibri" panose="020F0502020204030204" pitchFamily="34" charset="0"/>
                          <a:ea typeface="+mn-ea"/>
                          <a:cs typeface="Calibri" panose="020F0502020204030204" pitchFamily="34" charset="0"/>
                        </a:rPr>
                        <a:t>/</a:t>
                      </a:r>
                      <a:r>
                        <a:rPr lang="ja-JP" altLang="en-US" sz="1100" u="none" strike="noStrike" dirty="0">
                          <a:effectLst/>
                          <a:latin typeface="Calibri" panose="020F0502020204030204" pitchFamily="34" charset="0"/>
                          <a:ea typeface="+mn-ea"/>
                          <a:cs typeface="Calibri" panose="020F0502020204030204" pitchFamily="34" charset="0"/>
                        </a:rPr>
                        <a:t>有害事象の因果関係</a:t>
                      </a:r>
                      <a:endParaRPr lang="ja-JP" altLang="en-US" sz="1100" b="0" i="0" u="none" strike="noStrike" dirty="0">
                        <a:solidFill>
                          <a:srgbClr val="000000"/>
                        </a:solidFill>
                        <a:effectLst/>
                        <a:latin typeface="Calibri" panose="020F0502020204030204" pitchFamily="34" charset="0"/>
                        <a:ea typeface="+mn-ea"/>
                        <a:cs typeface="Calibri" panose="020F0502020204030204" pitchFamily="34" charset="0"/>
                      </a:endParaRPr>
                    </a:p>
                  </a:txBody>
                  <a:tcPr marL="7184" marR="7184" marT="7184" marB="0"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endParaRPr kumimoji="1" lang="ja-JP" altLang="en-US"/>
                    </a:p>
                  </a:txBody>
                  <a:tcPr/>
                </a:tc>
                <a:tc hMerge="1">
                  <a:txBody>
                    <a:bodyPr/>
                    <a:lstStyle/>
                    <a:p>
                      <a:endParaRPr kumimoji="1" lang="ja-JP" altLang="en-US"/>
                    </a:p>
                  </a:txBody>
                  <a:tcPr/>
                </a:tc>
                <a:tc>
                  <a:txBody>
                    <a:bodyPr/>
                    <a:lstStyle/>
                    <a:p>
                      <a:pPr algn="l" fontAlgn="ctr"/>
                      <a:r>
                        <a:rPr lang="ja-JP" altLang="en-US" sz="1100" u="none" strike="noStrike" dirty="0">
                          <a:effectLst/>
                          <a:latin typeface="Calibri" panose="020F0502020204030204" pitchFamily="34" charset="0"/>
                          <a:ea typeface="+mn-ea"/>
                          <a:cs typeface="Calibri" panose="020F0502020204030204" pitchFamily="34" charset="0"/>
                        </a:rPr>
                        <a:t>　</a:t>
                      </a:r>
                      <a:endParaRPr lang="ja-JP" altLang="en-US" sz="1100" b="0" i="0" u="none" strike="noStrike" dirty="0">
                        <a:solidFill>
                          <a:srgbClr val="000000"/>
                        </a:solidFill>
                        <a:effectLst/>
                        <a:latin typeface="Calibri" panose="020F0502020204030204" pitchFamily="34" charset="0"/>
                        <a:ea typeface="+mn-ea"/>
                        <a:cs typeface="Calibri" panose="020F0502020204030204" pitchFamily="34" charset="0"/>
                      </a:endParaRPr>
                    </a:p>
                  </a:txBody>
                  <a:tcPr marL="7184" marR="7184" marT="7184" marB="0" anchor="ct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800442446"/>
                  </a:ext>
                </a:extLst>
              </a:tr>
              <a:tr h="215522">
                <a:tc>
                  <a:txBody>
                    <a:bodyPr/>
                    <a:lstStyle/>
                    <a:p>
                      <a:pPr algn="l" fontAlgn="ctr"/>
                      <a:endParaRPr lang="ja-JP" altLang="en-US" sz="1100" b="0" i="0" u="none" strike="noStrike">
                        <a:solidFill>
                          <a:srgbClr val="000000"/>
                        </a:solidFill>
                        <a:effectLst/>
                        <a:latin typeface="Calibri" panose="020F0502020204030204" pitchFamily="34" charset="0"/>
                        <a:ea typeface="+mn-ea"/>
                        <a:cs typeface="Calibri" panose="020F0502020204030204" pitchFamily="34" charset="0"/>
                      </a:endParaRPr>
                    </a:p>
                  </a:txBody>
                  <a:tcPr marL="7184" marR="7184" marT="7184" marB="0" anchor="ctr">
                    <a:noFill/>
                  </a:tcPr>
                </a:tc>
                <a:tc>
                  <a:txBody>
                    <a:bodyPr/>
                    <a:lstStyle/>
                    <a:p>
                      <a:pPr algn="l" fontAlgn="ctr"/>
                      <a:endParaRPr lang="ja-JP" altLang="en-US" sz="1100" b="0" i="0" u="none" strike="noStrike">
                        <a:solidFill>
                          <a:srgbClr val="000000"/>
                        </a:solidFill>
                        <a:effectLst/>
                        <a:latin typeface="Calibri" panose="020F0502020204030204" pitchFamily="34" charset="0"/>
                        <a:ea typeface="+mn-ea"/>
                        <a:cs typeface="Calibri" panose="020F0502020204030204" pitchFamily="34" charset="0"/>
                      </a:endParaRPr>
                    </a:p>
                  </a:txBody>
                  <a:tcPr marL="7184" marR="7184" marT="7184" marB="0" anchor="ct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noFill/>
                  </a:tcPr>
                </a:tc>
                <a:tc gridSpan="2">
                  <a:txBody>
                    <a:bodyPr/>
                    <a:lstStyle/>
                    <a:p>
                      <a:pPr algn="l" fontAlgn="ctr"/>
                      <a:r>
                        <a:rPr lang="ja-JP" altLang="en-US" sz="1100" u="none" strike="noStrike" dirty="0">
                          <a:effectLst/>
                          <a:latin typeface="Calibri" panose="020F0502020204030204" pitchFamily="34" charset="0"/>
                          <a:ea typeface="+mn-ea"/>
                          <a:cs typeface="Calibri" panose="020F0502020204030204" pitchFamily="34" charset="0"/>
                        </a:rPr>
                        <a:t>評価対象の副作用</a:t>
                      </a:r>
                      <a:r>
                        <a:rPr lang="en-US" altLang="ja-JP" sz="1100" u="none" strike="noStrike" dirty="0">
                          <a:effectLst/>
                          <a:latin typeface="Calibri" panose="020F0502020204030204" pitchFamily="34" charset="0"/>
                          <a:ea typeface="+mn-ea"/>
                          <a:cs typeface="Calibri" panose="020F0502020204030204" pitchFamily="34" charset="0"/>
                        </a:rPr>
                        <a:t>/</a:t>
                      </a:r>
                      <a:r>
                        <a:rPr lang="ja-JP" altLang="en-US" sz="1100" u="none" strike="noStrike" dirty="0">
                          <a:effectLst/>
                          <a:latin typeface="Calibri" panose="020F0502020204030204" pitchFamily="34" charset="0"/>
                          <a:ea typeface="+mn-ea"/>
                          <a:cs typeface="Calibri" panose="020F0502020204030204" pitchFamily="34" charset="0"/>
                        </a:rPr>
                        <a:t>有害事象</a:t>
                      </a:r>
                      <a:endParaRPr lang="ja-JP" altLang="en-US" sz="1100" b="0" i="0" u="none" strike="noStrike" dirty="0">
                        <a:solidFill>
                          <a:srgbClr val="000000"/>
                        </a:solidFill>
                        <a:effectLst/>
                        <a:latin typeface="Calibri" panose="020F0502020204030204" pitchFamily="34" charset="0"/>
                        <a:ea typeface="+mn-ea"/>
                        <a:cs typeface="Calibri" panose="020F0502020204030204" pitchFamily="34" charset="0"/>
                      </a:endParaRPr>
                    </a:p>
                  </a:txBody>
                  <a:tcPr marL="7184" marR="7184" marT="718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endParaRPr kumimoji="1" lang="ja-JP" altLang="en-US"/>
                    </a:p>
                  </a:txBody>
                  <a:tcPr/>
                </a:tc>
                <a:tc>
                  <a:txBody>
                    <a:bodyPr/>
                    <a:lstStyle/>
                    <a:p>
                      <a:pPr algn="l" fontAlgn="ctr"/>
                      <a:r>
                        <a:rPr lang="ja-JP" altLang="en-US" sz="1100" u="none" strike="noStrike" dirty="0">
                          <a:effectLst/>
                          <a:latin typeface="Calibri" panose="020F0502020204030204" pitchFamily="34" charset="0"/>
                          <a:ea typeface="+mn-ea"/>
                          <a:cs typeface="Calibri" panose="020F0502020204030204" pitchFamily="34" charset="0"/>
                        </a:rPr>
                        <a:t>肝障害</a:t>
                      </a:r>
                      <a:endParaRPr lang="ja-JP" altLang="en-US" sz="1100" b="0" i="0" u="none" strike="noStrike" dirty="0">
                        <a:solidFill>
                          <a:srgbClr val="000000"/>
                        </a:solidFill>
                        <a:effectLst/>
                        <a:latin typeface="Calibri" panose="020F0502020204030204" pitchFamily="34" charset="0"/>
                        <a:ea typeface="+mn-ea"/>
                        <a:cs typeface="Calibri" panose="020F0502020204030204" pitchFamily="34" charset="0"/>
                      </a:endParaRPr>
                    </a:p>
                  </a:txBody>
                  <a:tcPr marL="7184" marR="7184" marT="718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491890977"/>
                  </a:ext>
                </a:extLst>
              </a:tr>
              <a:tr h="215522">
                <a:tc>
                  <a:txBody>
                    <a:bodyPr/>
                    <a:lstStyle/>
                    <a:p>
                      <a:pPr algn="l" fontAlgn="ctr"/>
                      <a:endParaRPr lang="ja-JP" altLang="en-US" sz="1100" b="0" i="0" u="none" strike="noStrike">
                        <a:solidFill>
                          <a:srgbClr val="000000"/>
                        </a:solidFill>
                        <a:effectLst/>
                        <a:latin typeface="Calibri" panose="020F0502020204030204" pitchFamily="34" charset="0"/>
                        <a:ea typeface="+mn-ea"/>
                        <a:cs typeface="Calibri" panose="020F0502020204030204" pitchFamily="34" charset="0"/>
                      </a:endParaRPr>
                    </a:p>
                  </a:txBody>
                  <a:tcPr marL="7184" marR="7184" marT="7184" marB="0" anchor="ctr">
                    <a:noFill/>
                  </a:tcPr>
                </a:tc>
                <a:tc>
                  <a:txBody>
                    <a:bodyPr/>
                    <a:lstStyle/>
                    <a:p>
                      <a:pPr algn="l" fontAlgn="ctr"/>
                      <a:endParaRPr lang="ja-JP" altLang="en-US" sz="1100" b="0" i="0" u="none" strike="noStrike">
                        <a:solidFill>
                          <a:srgbClr val="000000"/>
                        </a:solidFill>
                        <a:effectLst/>
                        <a:latin typeface="Calibri" panose="020F0502020204030204" pitchFamily="34" charset="0"/>
                        <a:ea typeface="+mn-ea"/>
                        <a:cs typeface="Calibri" panose="020F0502020204030204" pitchFamily="34" charset="0"/>
                      </a:endParaRPr>
                    </a:p>
                  </a:txBody>
                  <a:tcPr marL="7184" marR="7184" marT="7184" marB="0" anchor="ctr">
                    <a:noFill/>
                  </a:tcPr>
                </a:tc>
                <a:tc>
                  <a:txBody>
                    <a:bodyPr/>
                    <a:lstStyle/>
                    <a:p>
                      <a:pPr algn="l" fontAlgn="ctr"/>
                      <a:endParaRPr lang="ja-JP" altLang="en-US" sz="1100" b="0" i="0" u="none" strike="noStrike">
                        <a:solidFill>
                          <a:srgbClr val="000000"/>
                        </a:solidFill>
                        <a:effectLst/>
                        <a:latin typeface="Calibri" panose="020F0502020204030204" pitchFamily="34" charset="0"/>
                        <a:ea typeface="+mn-ea"/>
                        <a:cs typeface="Calibri" panose="020F0502020204030204" pitchFamily="34" charset="0"/>
                      </a:endParaRPr>
                    </a:p>
                  </a:txBody>
                  <a:tcPr marL="7184" marR="7184" marT="7184" marB="0" anchor="ct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noFill/>
                  </a:tcPr>
                </a:tc>
                <a:tc>
                  <a:txBody>
                    <a:bodyPr/>
                    <a:lstStyle/>
                    <a:p>
                      <a:pPr algn="l" fontAlgn="ctr"/>
                      <a:r>
                        <a:rPr lang="ja-JP" altLang="en-US" sz="1100" u="none" strike="noStrike" dirty="0">
                          <a:effectLst/>
                          <a:latin typeface="Calibri" panose="020F0502020204030204" pitchFamily="34" charset="0"/>
                          <a:ea typeface="+mn-ea"/>
                          <a:cs typeface="Calibri" panose="020F0502020204030204" pitchFamily="34" charset="0"/>
                        </a:rPr>
                        <a:t>評価の情報源</a:t>
                      </a:r>
                      <a:endParaRPr lang="ja-JP" altLang="en-US" sz="1100" b="0" i="0" u="none" strike="noStrike" dirty="0">
                        <a:solidFill>
                          <a:srgbClr val="000000"/>
                        </a:solidFill>
                        <a:effectLst/>
                        <a:latin typeface="Calibri" panose="020F0502020204030204" pitchFamily="34" charset="0"/>
                        <a:ea typeface="+mn-ea"/>
                        <a:cs typeface="Calibri" panose="020F0502020204030204" pitchFamily="34" charset="0"/>
                      </a:endParaRPr>
                    </a:p>
                  </a:txBody>
                  <a:tcPr marL="7184" marR="7184" marT="718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ctr"/>
                      <a:r>
                        <a:rPr lang="ja-JP" altLang="en-US" sz="1100" u="none" strike="noStrike" dirty="0">
                          <a:effectLst/>
                          <a:latin typeface="Calibri" panose="020F0502020204030204" pitchFamily="34" charset="0"/>
                          <a:ea typeface="+mn-ea"/>
                          <a:cs typeface="Calibri" panose="020F0502020204030204" pitchFamily="34" charset="0"/>
                        </a:rPr>
                        <a:t>医師</a:t>
                      </a:r>
                      <a:endParaRPr lang="ja-JP" altLang="en-US" sz="1100" b="0" i="0" u="none" strike="noStrike" dirty="0">
                        <a:solidFill>
                          <a:srgbClr val="000000"/>
                        </a:solidFill>
                        <a:effectLst/>
                        <a:latin typeface="Calibri" panose="020F0502020204030204" pitchFamily="34" charset="0"/>
                        <a:ea typeface="+mn-ea"/>
                        <a:cs typeface="Calibri" panose="020F0502020204030204" pitchFamily="34" charset="0"/>
                      </a:endParaRPr>
                    </a:p>
                  </a:txBody>
                  <a:tcPr marL="7184" marR="7184" marT="718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483093739"/>
                  </a:ext>
                </a:extLst>
              </a:tr>
              <a:tr h="215522">
                <a:tc>
                  <a:txBody>
                    <a:bodyPr/>
                    <a:lstStyle/>
                    <a:p>
                      <a:pPr algn="l" fontAlgn="ctr"/>
                      <a:endParaRPr lang="ja-JP" altLang="en-US" sz="1100" b="0" i="0" u="none" strike="noStrike">
                        <a:solidFill>
                          <a:srgbClr val="000000"/>
                        </a:solidFill>
                        <a:effectLst/>
                        <a:latin typeface="Calibri" panose="020F0502020204030204" pitchFamily="34" charset="0"/>
                        <a:ea typeface="+mn-ea"/>
                        <a:cs typeface="Calibri" panose="020F0502020204030204" pitchFamily="34" charset="0"/>
                      </a:endParaRPr>
                    </a:p>
                  </a:txBody>
                  <a:tcPr marL="7184" marR="7184" marT="7184" marB="0" anchor="ctr">
                    <a:noFill/>
                  </a:tcPr>
                </a:tc>
                <a:tc>
                  <a:txBody>
                    <a:bodyPr/>
                    <a:lstStyle/>
                    <a:p>
                      <a:pPr algn="l" fontAlgn="ctr"/>
                      <a:endParaRPr lang="ja-JP" altLang="en-US" sz="1100" b="0" i="0" u="none" strike="noStrike">
                        <a:solidFill>
                          <a:srgbClr val="000000"/>
                        </a:solidFill>
                        <a:effectLst/>
                        <a:latin typeface="Calibri" panose="020F0502020204030204" pitchFamily="34" charset="0"/>
                        <a:ea typeface="+mn-ea"/>
                        <a:cs typeface="Calibri" panose="020F0502020204030204" pitchFamily="34" charset="0"/>
                      </a:endParaRPr>
                    </a:p>
                  </a:txBody>
                  <a:tcPr marL="7184" marR="7184" marT="7184" marB="0" anchor="ctr">
                    <a:noFill/>
                  </a:tcPr>
                </a:tc>
                <a:tc>
                  <a:txBody>
                    <a:bodyPr/>
                    <a:lstStyle/>
                    <a:p>
                      <a:pPr algn="l" fontAlgn="ctr"/>
                      <a:endParaRPr lang="ja-JP" altLang="en-US" sz="1100" b="0" i="0" u="none" strike="noStrike">
                        <a:solidFill>
                          <a:srgbClr val="000000"/>
                        </a:solidFill>
                        <a:effectLst/>
                        <a:latin typeface="Calibri" panose="020F0502020204030204" pitchFamily="34" charset="0"/>
                        <a:ea typeface="+mn-ea"/>
                        <a:cs typeface="Calibri" panose="020F0502020204030204" pitchFamily="34" charset="0"/>
                      </a:endParaRPr>
                    </a:p>
                  </a:txBody>
                  <a:tcPr marL="7184" marR="7184" marT="7184" marB="0" anchor="ctr">
                    <a:lnR w="12700" cap="flat" cmpd="sng" algn="ctr">
                      <a:solidFill>
                        <a:schemeClr val="tx1"/>
                      </a:solidFill>
                      <a:prstDash val="solid"/>
                      <a:round/>
                      <a:headEnd type="none" w="med" len="med"/>
                      <a:tailEnd type="none" w="med" len="med"/>
                    </a:lnR>
                    <a:noFill/>
                  </a:tcPr>
                </a:tc>
                <a:tc>
                  <a:txBody>
                    <a:bodyPr/>
                    <a:lstStyle/>
                    <a:p>
                      <a:pPr algn="l" fontAlgn="ctr"/>
                      <a:r>
                        <a:rPr lang="zh-TW" altLang="en-US" sz="1100" u="none" strike="noStrike" dirty="0">
                          <a:effectLst/>
                          <a:latin typeface="ＭＳ Ｐゴシック" panose="020B0600070205080204" pitchFamily="50" charset="-128"/>
                          <a:ea typeface="ＭＳ Ｐゴシック" panose="020B0600070205080204" pitchFamily="50" charset="-128"/>
                          <a:cs typeface="Calibri" panose="020F0502020204030204" pitchFamily="34" charset="0"/>
                        </a:rPr>
                        <a:t>評価方法</a:t>
                      </a:r>
                      <a:endParaRPr lang="zh-TW" altLang="en-US" sz="1100" b="0" i="0" u="none" strike="noStrike" dirty="0">
                        <a:solidFill>
                          <a:srgbClr val="000000"/>
                        </a:solidFill>
                        <a:effectLst/>
                        <a:latin typeface="ＭＳ Ｐゴシック" panose="020B0600070205080204" pitchFamily="50" charset="-128"/>
                        <a:ea typeface="ＭＳ Ｐゴシック" panose="020B0600070205080204" pitchFamily="50" charset="-128"/>
                        <a:cs typeface="Calibri" panose="020F0502020204030204" pitchFamily="34" charset="0"/>
                      </a:endParaRPr>
                    </a:p>
                  </a:txBody>
                  <a:tcPr marL="7184" marR="7184" marT="718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ctr"/>
                      <a:r>
                        <a:rPr lang="ja-JP" altLang="en-US" sz="1100" u="none" strike="noStrike">
                          <a:effectLst/>
                          <a:latin typeface="Calibri" panose="020F0502020204030204" pitchFamily="34" charset="0"/>
                          <a:ea typeface="+mn-ea"/>
                          <a:cs typeface="Calibri" panose="020F0502020204030204" pitchFamily="34" charset="0"/>
                        </a:rPr>
                        <a:t>全般的な観察評価</a:t>
                      </a:r>
                      <a:endParaRPr lang="ja-JP" altLang="en-US" sz="1100" b="0" i="0" u="none" strike="noStrike">
                        <a:solidFill>
                          <a:srgbClr val="000000"/>
                        </a:solidFill>
                        <a:effectLst/>
                        <a:latin typeface="Calibri" panose="020F0502020204030204" pitchFamily="34" charset="0"/>
                        <a:ea typeface="+mn-ea"/>
                        <a:cs typeface="Calibri" panose="020F0502020204030204" pitchFamily="34" charset="0"/>
                      </a:endParaRPr>
                    </a:p>
                  </a:txBody>
                  <a:tcPr marL="7184" marR="7184" marT="718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001735568"/>
                  </a:ext>
                </a:extLst>
              </a:tr>
              <a:tr h="215522">
                <a:tc>
                  <a:txBody>
                    <a:bodyPr/>
                    <a:lstStyle/>
                    <a:p>
                      <a:pPr algn="l" fontAlgn="ctr"/>
                      <a:endParaRPr lang="ja-JP" altLang="en-US" sz="1100" b="0" i="0" u="none" strike="noStrike">
                        <a:solidFill>
                          <a:srgbClr val="000000"/>
                        </a:solidFill>
                        <a:effectLst/>
                        <a:latin typeface="Calibri" panose="020F0502020204030204" pitchFamily="34" charset="0"/>
                        <a:ea typeface="+mn-ea"/>
                        <a:cs typeface="Calibri" panose="020F0502020204030204" pitchFamily="34" charset="0"/>
                      </a:endParaRPr>
                    </a:p>
                  </a:txBody>
                  <a:tcPr marL="7184" marR="7184" marT="7184" marB="0" anchor="ctr">
                    <a:noFill/>
                  </a:tcPr>
                </a:tc>
                <a:tc>
                  <a:txBody>
                    <a:bodyPr/>
                    <a:lstStyle/>
                    <a:p>
                      <a:pPr algn="l" fontAlgn="ctr"/>
                      <a:endParaRPr lang="ja-JP" altLang="en-US" sz="1100" b="0" i="0" u="none" strike="noStrike">
                        <a:solidFill>
                          <a:srgbClr val="000000"/>
                        </a:solidFill>
                        <a:effectLst/>
                        <a:latin typeface="Calibri" panose="020F0502020204030204" pitchFamily="34" charset="0"/>
                        <a:ea typeface="+mn-ea"/>
                        <a:cs typeface="Calibri" panose="020F0502020204030204" pitchFamily="34" charset="0"/>
                      </a:endParaRPr>
                    </a:p>
                  </a:txBody>
                  <a:tcPr marL="7184" marR="7184" marT="7184" marB="0" anchor="ctr">
                    <a:lnB w="12700" cap="flat" cmpd="sng" algn="ctr">
                      <a:solidFill>
                        <a:schemeClr val="tx1"/>
                      </a:solidFill>
                      <a:prstDash val="solid"/>
                      <a:round/>
                      <a:headEnd type="none" w="med" len="med"/>
                      <a:tailEnd type="none" w="med" len="med"/>
                    </a:lnB>
                    <a:noFill/>
                  </a:tcPr>
                </a:tc>
                <a:tc>
                  <a:txBody>
                    <a:bodyPr/>
                    <a:lstStyle/>
                    <a:p>
                      <a:pPr algn="l" fontAlgn="ctr"/>
                      <a:endParaRPr lang="ja-JP" altLang="en-US" sz="1100" b="0" i="0" u="none" strike="noStrike">
                        <a:solidFill>
                          <a:srgbClr val="000000"/>
                        </a:solidFill>
                        <a:effectLst/>
                        <a:latin typeface="Calibri" panose="020F0502020204030204" pitchFamily="34" charset="0"/>
                        <a:ea typeface="+mn-ea"/>
                        <a:cs typeface="Calibri" panose="020F0502020204030204" pitchFamily="34" charset="0"/>
                      </a:endParaRPr>
                    </a:p>
                  </a:txBody>
                  <a:tcPr marL="7184" marR="7184" marT="7184" marB="0" anchor="ctr">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noFill/>
                  </a:tcPr>
                </a:tc>
                <a:tc>
                  <a:txBody>
                    <a:bodyPr/>
                    <a:lstStyle/>
                    <a:p>
                      <a:pPr algn="l" fontAlgn="ctr"/>
                      <a:r>
                        <a:rPr lang="zh-TW" altLang="en-US" sz="1100" u="none" strike="noStrike" dirty="0">
                          <a:effectLst/>
                          <a:latin typeface="ＭＳ Ｐゴシック" panose="020B0600070205080204" pitchFamily="50" charset="-128"/>
                          <a:ea typeface="ＭＳ Ｐゴシック" panose="020B0600070205080204" pitchFamily="50" charset="-128"/>
                          <a:cs typeface="Calibri" panose="020F0502020204030204" pitchFamily="34" charset="0"/>
                        </a:rPr>
                        <a:t>評価結果</a:t>
                      </a:r>
                      <a:endParaRPr lang="zh-TW" altLang="en-US" sz="1100" b="0" i="0" u="none" strike="noStrike" dirty="0">
                        <a:solidFill>
                          <a:srgbClr val="000000"/>
                        </a:solidFill>
                        <a:effectLst/>
                        <a:latin typeface="ＭＳ Ｐゴシック" panose="020B0600070205080204" pitchFamily="50" charset="-128"/>
                        <a:ea typeface="ＭＳ Ｐゴシック" panose="020B0600070205080204" pitchFamily="50" charset="-128"/>
                        <a:cs typeface="Calibri" panose="020F0502020204030204" pitchFamily="34" charset="0"/>
                      </a:endParaRPr>
                    </a:p>
                  </a:txBody>
                  <a:tcPr marL="7184" marR="7184" marT="718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ctr"/>
                      <a:r>
                        <a:rPr lang="ja-JP" altLang="en-US" sz="1100" u="none" strike="noStrike" dirty="0">
                          <a:effectLst/>
                          <a:latin typeface="Calibri" panose="020F0502020204030204" pitchFamily="34" charset="0"/>
                          <a:ea typeface="+mn-ea"/>
                          <a:cs typeface="Calibri" panose="020F0502020204030204" pitchFamily="34" charset="0"/>
                        </a:rPr>
                        <a:t>あり</a:t>
                      </a:r>
                      <a:endParaRPr lang="ja-JP" altLang="en-US" sz="1100" b="0" i="0" u="none" strike="noStrike" dirty="0">
                        <a:solidFill>
                          <a:srgbClr val="000000"/>
                        </a:solidFill>
                        <a:effectLst/>
                        <a:latin typeface="Calibri" panose="020F0502020204030204" pitchFamily="34" charset="0"/>
                        <a:ea typeface="+mn-ea"/>
                        <a:cs typeface="Calibri" panose="020F0502020204030204" pitchFamily="34" charset="0"/>
                      </a:endParaRPr>
                    </a:p>
                  </a:txBody>
                  <a:tcPr marL="7184" marR="7184" marT="718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000523478"/>
                  </a:ext>
                </a:extLst>
              </a:tr>
              <a:tr h="215522">
                <a:tc>
                  <a:txBody>
                    <a:bodyPr/>
                    <a:lstStyle/>
                    <a:p>
                      <a:pPr algn="l" fontAlgn="ctr"/>
                      <a:endParaRPr lang="ja-JP" altLang="en-US" sz="1100" b="0" i="0" u="none" strike="noStrike">
                        <a:solidFill>
                          <a:srgbClr val="000000"/>
                        </a:solidFill>
                        <a:effectLst/>
                        <a:latin typeface="Calibri" panose="020F0502020204030204" pitchFamily="34" charset="0"/>
                        <a:ea typeface="+mn-ea"/>
                        <a:cs typeface="Calibri" panose="020F0502020204030204" pitchFamily="34" charset="0"/>
                      </a:endParaRPr>
                    </a:p>
                  </a:txBody>
                  <a:tcPr marL="7184" marR="7184" marT="7184" marB="0" anchor="ctr">
                    <a:lnR w="12700" cap="flat" cmpd="sng" algn="ctr">
                      <a:solidFill>
                        <a:schemeClr val="tx1"/>
                      </a:solidFill>
                      <a:prstDash val="solid"/>
                      <a:round/>
                      <a:headEnd type="none" w="med" len="med"/>
                      <a:tailEnd type="none" w="med" len="med"/>
                    </a:lnR>
                    <a:noFill/>
                  </a:tcPr>
                </a:tc>
                <a:tc gridSpan="3">
                  <a:txBody>
                    <a:bodyPr/>
                    <a:lstStyle/>
                    <a:p>
                      <a:pPr algn="l" fontAlgn="ctr"/>
                      <a:r>
                        <a:rPr lang="ja-JP" altLang="en-US" sz="1100" u="none" strike="noStrike" dirty="0">
                          <a:effectLst/>
                          <a:latin typeface="Calibri" panose="020F0502020204030204" pitchFamily="34" charset="0"/>
                          <a:ea typeface="+mn-ea"/>
                          <a:cs typeface="Calibri" panose="020F0502020204030204" pitchFamily="34" charset="0"/>
                        </a:rPr>
                        <a:t>医薬品と副作用</a:t>
                      </a:r>
                      <a:r>
                        <a:rPr lang="en-US" altLang="ja-JP" sz="1100" u="none" strike="noStrike" dirty="0">
                          <a:effectLst/>
                          <a:latin typeface="Calibri" panose="020F0502020204030204" pitchFamily="34" charset="0"/>
                          <a:ea typeface="+mn-ea"/>
                          <a:cs typeface="Calibri" panose="020F0502020204030204" pitchFamily="34" charset="0"/>
                        </a:rPr>
                        <a:t>/</a:t>
                      </a:r>
                      <a:r>
                        <a:rPr lang="ja-JP" altLang="en-US" sz="1100" u="none" strike="noStrike" dirty="0">
                          <a:effectLst/>
                          <a:latin typeface="Calibri" panose="020F0502020204030204" pitchFamily="34" charset="0"/>
                          <a:ea typeface="+mn-ea"/>
                          <a:cs typeface="Calibri" panose="020F0502020204030204" pitchFamily="34" charset="0"/>
                        </a:rPr>
                        <a:t>有害事象の因果関係</a:t>
                      </a:r>
                      <a:endParaRPr lang="ja-JP" altLang="en-US" sz="1100" b="0" i="0" u="none" strike="noStrike" dirty="0">
                        <a:solidFill>
                          <a:srgbClr val="000000"/>
                        </a:solidFill>
                        <a:effectLst/>
                        <a:latin typeface="Calibri" panose="020F0502020204030204" pitchFamily="34" charset="0"/>
                        <a:ea typeface="+mn-ea"/>
                        <a:cs typeface="Calibri" panose="020F0502020204030204" pitchFamily="34" charset="0"/>
                      </a:endParaRPr>
                    </a:p>
                  </a:txBody>
                  <a:tcPr marL="7184" marR="7184" marT="7184" marB="0"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endParaRPr kumimoji="1" lang="ja-JP" altLang="en-US"/>
                    </a:p>
                  </a:txBody>
                  <a:tcPr/>
                </a:tc>
                <a:tc hMerge="1">
                  <a:txBody>
                    <a:bodyPr/>
                    <a:lstStyle/>
                    <a:p>
                      <a:endParaRPr kumimoji="1" lang="ja-JP" altLang="en-US"/>
                    </a:p>
                  </a:txBody>
                  <a:tcPr/>
                </a:tc>
                <a:tc>
                  <a:txBody>
                    <a:bodyPr/>
                    <a:lstStyle/>
                    <a:p>
                      <a:pPr algn="l" fontAlgn="ctr"/>
                      <a:r>
                        <a:rPr lang="ja-JP" altLang="en-US" sz="1100" u="none" strike="noStrike" dirty="0">
                          <a:effectLst/>
                          <a:latin typeface="Calibri" panose="020F0502020204030204" pitchFamily="34" charset="0"/>
                          <a:ea typeface="+mn-ea"/>
                          <a:cs typeface="Calibri" panose="020F0502020204030204" pitchFamily="34" charset="0"/>
                        </a:rPr>
                        <a:t>　</a:t>
                      </a:r>
                      <a:endParaRPr lang="ja-JP" altLang="en-US" sz="1100" b="0" i="0" u="none" strike="noStrike" dirty="0">
                        <a:solidFill>
                          <a:srgbClr val="000000"/>
                        </a:solidFill>
                        <a:effectLst/>
                        <a:latin typeface="Calibri" panose="020F0502020204030204" pitchFamily="34" charset="0"/>
                        <a:ea typeface="+mn-ea"/>
                        <a:cs typeface="Calibri" panose="020F0502020204030204" pitchFamily="34" charset="0"/>
                      </a:endParaRPr>
                    </a:p>
                  </a:txBody>
                  <a:tcPr marL="7184" marR="7184" marT="7184" marB="0" anchor="ct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76423663"/>
                  </a:ext>
                </a:extLst>
              </a:tr>
              <a:tr h="215522">
                <a:tc>
                  <a:txBody>
                    <a:bodyPr/>
                    <a:lstStyle/>
                    <a:p>
                      <a:pPr algn="l" fontAlgn="ctr"/>
                      <a:endParaRPr lang="ja-JP" altLang="en-US" sz="1100" b="0" i="0" u="none" strike="noStrike">
                        <a:solidFill>
                          <a:srgbClr val="000000"/>
                        </a:solidFill>
                        <a:effectLst/>
                        <a:latin typeface="Calibri" panose="020F0502020204030204" pitchFamily="34" charset="0"/>
                        <a:ea typeface="+mn-ea"/>
                        <a:cs typeface="Calibri" panose="020F0502020204030204" pitchFamily="34" charset="0"/>
                      </a:endParaRPr>
                    </a:p>
                  </a:txBody>
                  <a:tcPr marL="7184" marR="7184" marT="7184" marB="0" anchor="ctr">
                    <a:noFill/>
                  </a:tcPr>
                </a:tc>
                <a:tc>
                  <a:txBody>
                    <a:bodyPr/>
                    <a:lstStyle/>
                    <a:p>
                      <a:pPr algn="l" fontAlgn="ctr"/>
                      <a:endParaRPr lang="ja-JP" altLang="en-US" sz="1100" b="0" i="0" u="none" strike="noStrike">
                        <a:solidFill>
                          <a:srgbClr val="000000"/>
                        </a:solidFill>
                        <a:effectLst/>
                        <a:latin typeface="Calibri" panose="020F0502020204030204" pitchFamily="34" charset="0"/>
                        <a:ea typeface="+mn-ea"/>
                        <a:cs typeface="Calibri" panose="020F0502020204030204" pitchFamily="34" charset="0"/>
                      </a:endParaRPr>
                    </a:p>
                  </a:txBody>
                  <a:tcPr marL="7184" marR="7184" marT="7184" marB="0" anchor="ct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noFill/>
                  </a:tcPr>
                </a:tc>
                <a:tc gridSpan="2">
                  <a:txBody>
                    <a:bodyPr/>
                    <a:lstStyle/>
                    <a:p>
                      <a:pPr algn="l" fontAlgn="ctr"/>
                      <a:r>
                        <a:rPr lang="ja-JP" altLang="en-US" sz="1100" u="none" strike="noStrike" dirty="0">
                          <a:effectLst/>
                          <a:latin typeface="Calibri" panose="020F0502020204030204" pitchFamily="34" charset="0"/>
                          <a:ea typeface="+mn-ea"/>
                          <a:cs typeface="Calibri" panose="020F0502020204030204" pitchFamily="34" charset="0"/>
                        </a:rPr>
                        <a:t>評価対象の副作用</a:t>
                      </a:r>
                      <a:r>
                        <a:rPr lang="en-US" altLang="ja-JP" sz="1100" u="none" strike="noStrike" dirty="0">
                          <a:effectLst/>
                          <a:latin typeface="Calibri" panose="020F0502020204030204" pitchFamily="34" charset="0"/>
                          <a:ea typeface="+mn-ea"/>
                          <a:cs typeface="Calibri" panose="020F0502020204030204" pitchFamily="34" charset="0"/>
                        </a:rPr>
                        <a:t>/</a:t>
                      </a:r>
                      <a:r>
                        <a:rPr lang="ja-JP" altLang="en-US" sz="1100" u="none" strike="noStrike" dirty="0">
                          <a:effectLst/>
                          <a:latin typeface="Calibri" panose="020F0502020204030204" pitchFamily="34" charset="0"/>
                          <a:ea typeface="+mn-ea"/>
                          <a:cs typeface="Calibri" panose="020F0502020204030204" pitchFamily="34" charset="0"/>
                        </a:rPr>
                        <a:t>有害事象</a:t>
                      </a:r>
                      <a:endParaRPr lang="ja-JP" altLang="en-US" sz="1100" b="0" i="0" u="none" strike="noStrike" dirty="0">
                        <a:solidFill>
                          <a:srgbClr val="000000"/>
                        </a:solidFill>
                        <a:effectLst/>
                        <a:latin typeface="Calibri" panose="020F0502020204030204" pitchFamily="34" charset="0"/>
                        <a:ea typeface="+mn-ea"/>
                        <a:cs typeface="Calibri" panose="020F0502020204030204" pitchFamily="34" charset="0"/>
                      </a:endParaRPr>
                    </a:p>
                  </a:txBody>
                  <a:tcPr marL="7184" marR="7184" marT="718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endParaRPr kumimoji="1" lang="ja-JP" altLang="en-US"/>
                    </a:p>
                  </a:txBody>
                  <a:tcPr/>
                </a:tc>
                <a:tc>
                  <a:txBody>
                    <a:bodyPr/>
                    <a:lstStyle/>
                    <a:p>
                      <a:pPr algn="l" fontAlgn="ctr"/>
                      <a:r>
                        <a:rPr lang="ja-JP" altLang="en-US" sz="1100" u="none" strike="noStrike" dirty="0">
                          <a:effectLst/>
                          <a:latin typeface="Calibri" panose="020F0502020204030204" pitchFamily="34" charset="0"/>
                          <a:ea typeface="+mn-ea"/>
                          <a:cs typeface="Calibri" panose="020F0502020204030204" pitchFamily="34" charset="0"/>
                        </a:rPr>
                        <a:t>肝障害</a:t>
                      </a:r>
                      <a:endParaRPr lang="ja-JP" altLang="en-US" sz="1100" b="0" i="0" u="none" strike="noStrike" dirty="0">
                        <a:solidFill>
                          <a:srgbClr val="000000"/>
                        </a:solidFill>
                        <a:effectLst/>
                        <a:latin typeface="Calibri" panose="020F0502020204030204" pitchFamily="34" charset="0"/>
                        <a:ea typeface="+mn-ea"/>
                        <a:cs typeface="Calibri" panose="020F0502020204030204" pitchFamily="34" charset="0"/>
                      </a:endParaRPr>
                    </a:p>
                  </a:txBody>
                  <a:tcPr marL="7184" marR="7184" marT="718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4132342757"/>
                  </a:ext>
                </a:extLst>
              </a:tr>
              <a:tr h="215522">
                <a:tc>
                  <a:txBody>
                    <a:bodyPr/>
                    <a:lstStyle/>
                    <a:p>
                      <a:pPr algn="l" fontAlgn="ctr"/>
                      <a:endParaRPr lang="ja-JP" altLang="en-US" sz="1100" b="0" i="0" u="none" strike="noStrike">
                        <a:solidFill>
                          <a:srgbClr val="000000"/>
                        </a:solidFill>
                        <a:effectLst/>
                        <a:latin typeface="Calibri" panose="020F0502020204030204" pitchFamily="34" charset="0"/>
                        <a:ea typeface="+mn-ea"/>
                        <a:cs typeface="Calibri" panose="020F0502020204030204" pitchFamily="34" charset="0"/>
                      </a:endParaRPr>
                    </a:p>
                  </a:txBody>
                  <a:tcPr marL="7184" marR="7184" marT="7184" marB="0" anchor="ctr">
                    <a:noFill/>
                  </a:tcPr>
                </a:tc>
                <a:tc>
                  <a:txBody>
                    <a:bodyPr/>
                    <a:lstStyle/>
                    <a:p>
                      <a:pPr algn="l" fontAlgn="ctr"/>
                      <a:endParaRPr lang="ja-JP" altLang="en-US" sz="1100" b="0" i="0" u="none" strike="noStrike">
                        <a:solidFill>
                          <a:srgbClr val="000000"/>
                        </a:solidFill>
                        <a:effectLst/>
                        <a:latin typeface="Calibri" panose="020F0502020204030204" pitchFamily="34" charset="0"/>
                        <a:ea typeface="+mn-ea"/>
                        <a:cs typeface="Calibri" panose="020F0502020204030204" pitchFamily="34" charset="0"/>
                      </a:endParaRPr>
                    </a:p>
                  </a:txBody>
                  <a:tcPr marL="7184" marR="7184" marT="7184" marB="0" anchor="ctr">
                    <a:noFill/>
                  </a:tcPr>
                </a:tc>
                <a:tc>
                  <a:txBody>
                    <a:bodyPr/>
                    <a:lstStyle/>
                    <a:p>
                      <a:pPr algn="l" fontAlgn="ctr"/>
                      <a:endParaRPr lang="ja-JP" altLang="en-US" sz="1100" b="0" i="0" u="none" strike="noStrike">
                        <a:solidFill>
                          <a:srgbClr val="000000"/>
                        </a:solidFill>
                        <a:effectLst/>
                        <a:latin typeface="Calibri" panose="020F0502020204030204" pitchFamily="34" charset="0"/>
                        <a:ea typeface="+mn-ea"/>
                        <a:cs typeface="Calibri" panose="020F0502020204030204" pitchFamily="34" charset="0"/>
                      </a:endParaRPr>
                    </a:p>
                  </a:txBody>
                  <a:tcPr marL="7184" marR="7184" marT="7184" marB="0" anchor="ct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noFill/>
                  </a:tcPr>
                </a:tc>
                <a:tc>
                  <a:txBody>
                    <a:bodyPr/>
                    <a:lstStyle/>
                    <a:p>
                      <a:pPr algn="l" fontAlgn="ctr"/>
                      <a:r>
                        <a:rPr lang="ja-JP" altLang="en-US" sz="1100" u="none" strike="noStrike" dirty="0">
                          <a:effectLst/>
                          <a:latin typeface="Calibri" panose="020F0502020204030204" pitchFamily="34" charset="0"/>
                          <a:ea typeface="+mn-ea"/>
                          <a:cs typeface="Calibri" panose="020F0502020204030204" pitchFamily="34" charset="0"/>
                        </a:rPr>
                        <a:t>評価の情報源</a:t>
                      </a:r>
                      <a:endParaRPr lang="ja-JP" altLang="en-US" sz="1100" b="0" i="0" u="none" strike="noStrike" dirty="0">
                        <a:solidFill>
                          <a:srgbClr val="000000"/>
                        </a:solidFill>
                        <a:effectLst/>
                        <a:latin typeface="Calibri" panose="020F0502020204030204" pitchFamily="34" charset="0"/>
                        <a:ea typeface="+mn-ea"/>
                        <a:cs typeface="Calibri" panose="020F0502020204030204" pitchFamily="34" charset="0"/>
                      </a:endParaRPr>
                    </a:p>
                  </a:txBody>
                  <a:tcPr marL="7184" marR="7184" marT="718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ctr"/>
                      <a:r>
                        <a:rPr lang="ja-JP" altLang="en-US" sz="1100" u="none" strike="noStrike" dirty="0">
                          <a:effectLst/>
                          <a:latin typeface="Calibri" panose="020F0502020204030204" pitchFamily="34" charset="0"/>
                          <a:ea typeface="+mn-ea"/>
                          <a:cs typeface="Calibri" panose="020F0502020204030204" pitchFamily="34" charset="0"/>
                        </a:rPr>
                        <a:t>企業</a:t>
                      </a:r>
                      <a:endParaRPr lang="ja-JP" altLang="en-US" sz="1100" b="0" i="0" u="none" strike="noStrike" dirty="0">
                        <a:solidFill>
                          <a:srgbClr val="000000"/>
                        </a:solidFill>
                        <a:effectLst/>
                        <a:latin typeface="Calibri" panose="020F0502020204030204" pitchFamily="34" charset="0"/>
                        <a:ea typeface="+mn-ea"/>
                        <a:cs typeface="Calibri" panose="020F0502020204030204" pitchFamily="34" charset="0"/>
                      </a:endParaRPr>
                    </a:p>
                  </a:txBody>
                  <a:tcPr marL="7184" marR="7184" marT="718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798359985"/>
                  </a:ext>
                </a:extLst>
              </a:tr>
              <a:tr h="215522">
                <a:tc>
                  <a:txBody>
                    <a:bodyPr/>
                    <a:lstStyle/>
                    <a:p>
                      <a:pPr algn="l" fontAlgn="ctr"/>
                      <a:endParaRPr lang="ja-JP" altLang="en-US" sz="1100" b="0" i="0" u="none" strike="noStrike">
                        <a:solidFill>
                          <a:srgbClr val="000000"/>
                        </a:solidFill>
                        <a:effectLst/>
                        <a:latin typeface="Calibri" panose="020F0502020204030204" pitchFamily="34" charset="0"/>
                        <a:ea typeface="+mn-ea"/>
                        <a:cs typeface="Calibri" panose="020F0502020204030204" pitchFamily="34" charset="0"/>
                      </a:endParaRPr>
                    </a:p>
                  </a:txBody>
                  <a:tcPr marL="7184" marR="7184" marT="7184" marB="0" anchor="ctr">
                    <a:noFill/>
                  </a:tcPr>
                </a:tc>
                <a:tc>
                  <a:txBody>
                    <a:bodyPr/>
                    <a:lstStyle/>
                    <a:p>
                      <a:pPr algn="l" fontAlgn="ctr"/>
                      <a:endParaRPr lang="ja-JP" altLang="en-US" sz="1100" b="0" i="0" u="none" strike="noStrike">
                        <a:solidFill>
                          <a:srgbClr val="000000"/>
                        </a:solidFill>
                        <a:effectLst/>
                        <a:latin typeface="Calibri" panose="020F0502020204030204" pitchFamily="34" charset="0"/>
                        <a:ea typeface="+mn-ea"/>
                        <a:cs typeface="Calibri" panose="020F0502020204030204" pitchFamily="34" charset="0"/>
                      </a:endParaRPr>
                    </a:p>
                  </a:txBody>
                  <a:tcPr marL="7184" marR="7184" marT="7184" marB="0" anchor="ctr">
                    <a:noFill/>
                  </a:tcPr>
                </a:tc>
                <a:tc>
                  <a:txBody>
                    <a:bodyPr/>
                    <a:lstStyle/>
                    <a:p>
                      <a:pPr algn="l" fontAlgn="ctr"/>
                      <a:endParaRPr lang="ja-JP" altLang="en-US" sz="1100" b="0" i="0" u="none" strike="noStrike">
                        <a:solidFill>
                          <a:srgbClr val="000000"/>
                        </a:solidFill>
                        <a:effectLst/>
                        <a:latin typeface="Calibri" panose="020F0502020204030204" pitchFamily="34" charset="0"/>
                        <a:ea typeface="+mn-ea"/>
                        <a:cs typeface="Calibri" panose="020F0502020204030204" pitchFamily="34" charset="0"/>
                      </a:endParaRPr>
                    </a:p>
                  </a:txBody>
                  <a:tcPr marL="7184" marR="7184" marT="7184" marB="0" anchor="ctr">
                    <a:lnR w="12700" cap="flat" cmpd="sng" algn="ctr">
                      <a:solidFill>
                        <a:schemeClr val="tx1"/>
                      </a:solidFill>
                      <a:prstDash val="solid"/>
                      <a:round/>
                      <a:headEnd type="none" w="med" len="med"/>
                      <a:tailEnd type="none" w="med" len="med"/>
                    </a:lnR>
                    <a:noFill/>
                  </a:tcPr>
                </a:tc>
                <a:tc>
                  <a:txBody>
                    <a:bodyPr/>
                    <a:lstStyle/>
                    <a:p>
                      <a:pPr algn="l" fontAlgn="ctr"/>
                      <a:r>
                        <a:rPr lang="zh-TW" altLang="en-US" sz="1100" u="none" strike="noStrike" dirty="0">
                          <a:effectLst/>
                          <a:latin typeface="ＭＳ Ｐゴシック" panose="020B0600070205080204" pitchFamily="50" charset="-128"/>
                          <a:ea typeface="ＭＳ Ｐゴシック" panose="020B0600070205080204" pitchFamily="50" charset="-128"/>
                          <a:cs typeface="Calibri" panose="020F0502020204030204" pitchFamily="34" charset="0"/>
                        </a:rPr>
                        <a:t>評価方法</a:t>
                      </a:r>
                      <a:endParaRPr lang="zh-TW" altLang="en-US" sz="1100" b="0" i="0" u="none" strike="noStrike" dirty="0">
                        <a:solidFill>
                          <a:srgbClr val="000000"/>
                        </a:solidFill>
                        <a:effectLst/>
                        <a:latin typeface="ＭＳ Ｐゴシック" panose="020B0600070205080204" pitchFamily="50" charset="-128"/>
                        <a:ea typeface="ＭＳ Ｐゴシック" panose="020B0600070205080204" pitchFamily="50" charset="-128"/>
                        <a:cs typeface="Calibri" panose="020F0502020204030204" pitchFamily="34" charset="0"/>
                      </a:endParaRPr>
                    </a:p>
                  </a:txBody>
                  <a:tcPr marL="7184" marR="7184" marT="718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ctr"/>
                      <a:r>
                        <a:rPr lang="ja-JP" altLang="en-US" sz="1100" u="none" strike="noStrike" dirty="0">
                          <a:effectLst/>
                          <a:latin typeface="Calibri" panose="020F0502020204030204" pitchFamily="34" charset="0"/>
                          <a:ea typeface="+mn-ea"/>
                          <a:cs typeface="Calibri" panose="020F0502020204030204" pitchFamily="34" charset="0"/>
                        </a:rPr>
                        <a:t>アルゴリズム</a:t>
                      </a:r>
                      <a:endParaRPr lang="ja-JP" altLang="en-US" sz="1100" b="0" i="0" u="none" strike="noStrike" dirty="0">
                        <a:solidFill>
                          <a:srgbClr val="000000"/>
                        </a:solidFill>
                        <a:effectLst/>
                        <a:latin typeface="Calibri" panose="020F0502020204030204" pitchFamily="34" charset="0"/>
                        <a:ea typeface="+mn-ea"/>
                        <a:cs typeface="Calibri" panose="020F0502020204030204" pitchFamily="34" charset="0"/>
                      </a:endParaRPr>
                    </a:p>
                  </a:txBody>
                  <a:tcPr marL="7184" marR="7184" marT="718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4035839999"/>
                  </a:ext>
                </a:extLst>
              </a:tr>
              <a:tr h="215522">
                <a:tc>
                  <a:txBody>
                    <a:bodyPr/>
                    <a:lstStyle/>
                    <a:p>
                      <a:pPr algn="l" fontAlgn="ctr"/>
                      <a:endParaRPr lang="ja-JP" altLang="en-US" sz="1100" b="0" i="0" u="none" strike="noStrike">
                        <a:solidFill>
                          <a:srgbClr val="000000"/>
                        </a:solidFill>
                        <a:effectLst/>
                        <a:latin typeface="Calibri" panose="020F0502020204030204" pitchFamily="34" charset="0"/>
                        <a:ea typeface="+mn-ea"/>
                        <a:cs typeface="Calibri" panose="020F0502020204030204" pitchFamily="34" charset="0"/>
                      </a:endParaRPr>
                    </a:p>
                  </a:txBody>
                  <a:tcPr marL="7184" marR="7184" marT="7184" marB="0" anchor="ctr">
                    <a:noFill/>
                  </a:tcPr>
                </a:tc>
                <a:tc>
                  <a:txBody>
                    <a:bodyPr/>
                    <a:lstStyle/>
                    <a:p>
                      <a:pPr algn="l" fontAlgn="ctr"/>
                      <a:endParaRPr lang="ja-JP" altLang="en-US" sz="1100" b="0" i="0" u="none" strike="noStrike">
                        <a:solidFill>
                          <a:srgbClr val="000000"/>
                        </a:solidFill>
                        <a:effectLst/>
                        <a:latin typeface="Calibri" panose="020F0502020204030204" pitchFamily="34" charset="0"/>
                        <a:ea typeface="+mn-ea"/>
                        <a:cs typeface="Calibri" panose="020F0502020204030204" pitchFamily="34" charset="0"/>
                      </a:endParaRPr>
                    </a:p>
                  </a:txBody>
                  <a:tcPr marL="7184" marR="7184" marT="7184" marB="0" anchor="ctr">
                    <a:lnB w="12700" cap="flat" cmpd="sng" algn="ctr">
                      <a:solidFill>
                        <a:schemeClr val="tx1"/>
                      </a:solidFill>
                      <a:prstDash val="solid"/>
                      <a:round/>
                      <a:headEnd type="none" w="med" len="med"/>
                      <a:tailEnd type="none" w="med" len="med"/>
                    </a:lnB>
                    <a:noFill/>
                  </a:tcPr>
                </a:tc>
                <a:tc>
                  <a:txBody>
                    <a:bodyPr/>
                    <a:lstStyle/>
                    <a:p>
                      <a:pPr algn="l" fontAlgn="ctr"/>
                      <a:endParaRPr lang="ja-JP" altLang="en-US" sz="1100" b="0" i="0" u="none" strike="noStrike">
                        <a:solidFill>
                          <a:srgbClr val="000000"/>
                        </a:solidFill>
                        <a:effectLst/>
                        <a:latin typeface="Calibri" panose="020F0502020204030204" pitchFamily="34" charset="0"/>
                        <a:ea typeface="+mn-ea"/>
                        <a:cs typeface="Calibri" panose="020F0502020204030204" pitchFamily="34" charset="0"/>
                      </a:endParaRPr>
                    </a:p>
                  </a:txBody>
                  <a:tcPr marL="7184" marR="7184" marT="7184" marB="0" anchor="ctr">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noFill/>
                  </a:tcPr>
                </a:tc>
                <a:tc>
                  <a:txBody>
                    <a:bodyPr/>
                    <a:lstStyle/>
                    <a:p>
                      <a:pPr algn="l" fontAlgn="ctr"/>
                      <a:r>
                        <a:rPr lang="zh-TW" altLang="en-US" sz="1100" u="none" strike="noStrike" dirty="0">
                          <a:effectLst/>
                          <a:latin typeface="ＭＳ Ｐゴシック" panose="020B0600070205080204" pitchFamily="50" charset="-128"/>
                          <a:ea typeface="ＭＳ Ｐゴシック" panose="020B0600070205080204" pitchFamily="50" charset="-128"/>
                          <a:cs typeface="Calibri" panose="020F0502020204030204" pitchFamily="34" charset="0"/>
                        </a:rPr>
                        <a:t>評価結果</a:t>
                      </a:r>
                      <a:endParaRPr lang="zh-TW" altLang="en-US" sz="1100" b="0" i="0" u="none" strike="noStrike" dirty="0">
                        <a:solidFill>
                          <a:srgbClr val="000000"/>
                        </a:solidFill>
                        <a:effectLst/>
                        <a:latin typeface="ＭＳ Ｐゴシック" panose="020B0600070205080204" pitchFamily="50" charset="-128"/>
                        <a:ea typeface="ＭＳ Ｐゴシック" panose="020B0600070205080204" pitchFamily="50" charset="-128"/>
                        <a:cs typeface="Calibri" panose="020F0502020204030204" pitchFamily="34" charset="0"/>
                      </a:endParaRPr>
                    </a:p>
                  </a:txBody>
                  <a:tcPr marL="7184" marR="7184" marT="718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ctr"/>
                      <a:r>
                        <a:rPr lang="ja-JP" altLang="en-US" sz="1100" u="none" strike="noStrike" dirty="0">
                          <a:effectLst/>
                          <a:latin typeface="Calibri" panose="020F0502020204030204" pitchFamily="34" charset="0"/>
                          <a:ea typeface="+mn-ea"/>
                          <a:cs typeface="Calibri" panose="020F0502020204030204" pitchFamily="34" charset="0"/>
                        </a:rPr>
                        <a:t>あり</a:t>
                      </a:r>
                      <a:endParaRPr lang="ja-JP" altLang="en-US" sz="1100" b="0" i="0" u="none" strike="noStrike" dirty="0">
                        <a:solidFill>
                          <a:srgbClr val="000000"/>
                        </a:solidFill>
                        <a:effectLst/>
                        <a:latin typeface="Calibri" panose="020F0502020204030204" pitchFamily="34" charset="0"/>
                        <a:ea typeface="+mn-ea"/>
                        <a:cs typeface="Calibri" panose="020F0502020204030204" pitchFamily="34" charset="0"/>
                      </a:endParaRPr>
                    </a:p>
                  </a:txBody>
                  <a:tcPr marL="7184" marR="7184" marT="718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998076582"/>
                  </a:ext>
                </a:extLst>
              </a:tr>
              <a:tr h="215522">
                <a:tc>
                  <a:txBody>
                    <a:bodyPr/>
                    <a:lstStyle/>
                    <a:p>
                      <a:pPr algn="l" fontAlgn="ctr"/>
                      <a:endParaRPr lang="ja-JP" altLang="en-US" sz="1100" b="0" i="0" u="none" strike="noStrike">
                        <a:solidFill>
                          <a:srgbClr val="000000"/>
                        </a:solidFill>
                        <a:effectLst/>
                        <a:latin typeface="Calibri" panose="020F0502020204030204" pitchFamily="34" charset="0"/>
                        <a:ea typeface="+mn-ea"/>
                        <a:cs typeface="Calibri" panose="020F0502020204030204" pitchFamily="34" charset="0"/>
                      </a:endParaRPr>
                    </a:p>
                  </a:txBody>
                  <a:tcPr marL="7184" marR="7184" marT="7184" marB="0" anchor="ctr">
                    <a:lnR w="12700" cap="flat" cmpd="sng" algn="ctr">
                      <a:solidFill>
                        <a:schemeClr val="tx1"/>
                      </a:solidFill>
                      <a:prstDash val="solid"/>
                      <a:round/>
                      <a:headEnd type="none" w="med" len="med"/>
                      <a:tailEnd type="none" w="med" len="med"/>
                    </a:lnR>
                    <a:noFill/>
                  </a:tcPr>
                </a:tc>
                <a:tc gridSpan="3">
                  <a:txBody>
                    <a:bodyPr/>
                    <a:lstStyle/>
                    <a:p>
                      <a:pPr algn="l" fontAlgn="ctr"/>
                      <a:r>
                        <a:rPr lang="ja-JP" altLang="en-US" sz="1100" u="none" strike="noStrike" dirty="0">
                          <a:effectLst/>
                          <a:latin typeface="Calibri" panose="020F0502020204030204" pitchFamily="34" charset="0"/>
                          <a:ea typeface="+mn-ea"/>
                          <a:cs typeface="Calibri" panose="020F0502020204030204" pitchFamily="34" charset="0"/>
                        </a:rPr>
                        <a:t>医薬品と副作用</a:t>
                      </a:r>
                      <a:r>
                        <a:rPr lang="en-US" altLang="ja-JP" sz="1100" u="none" strike="noStrike" dirty="0">
                          <a:effectLst/>
                          <a:latin typeface="Calibri" panose="020F0502020204030204" pitchFamily="34" charset="0"/>
                          <a:ea typeface="+mn-ea"/>
                          <a:cs typeface="Calibri" panose="020F0502020204030204" pitchFamily="34" charset="0"/>
                        </a:rPr>
                        <a:t>/</a:t>
                      </a:r>
                      <a:r>
                        <a:rPr lang="ja-JP" altLang="en-US" sz="1100" u="none" strike="noStrike" dirty="0">
                          <a:effectLst/>
                          <a:latin typeface="Calibri" panose="020F0502020204030204" pitchFamily="34" charset="0"/>
                          <a:ea typeface="+mn-ea"/>
                          <a:cs typeface="Calibri" panose="020F0502020204030204" pitchFamily="34" charset="0"/>
                        </a:rPr>
                        <a:t>有害事象の因果関係</a:t>
                      </a:r>
                      <a:endParaRPr lang="ja-JP" altLang="en-US" sz="1100" b="0" i="0" u="none" strike="noStrike" dirty="0">
                        <a:solidFill>
                          <a:srgbClr val="000000"/>
                        </a:solidFill>
                        <a:effectLst/>
                        <a:latin typeface="Calibri" panose="020F0502020204030204" pitchFamily="34" charset="0"/>
                        <a:ea typeface="+mn-ea"/>
                        <a:cs typeface="Calibri" panose="020F0502020204030204" pitchFamily="34" charset="0"/>
                      </a:endParaRPr>
                    </a:p>
                  </a:txBody>
                  <a:tcPr marL="7184" marR="7184" marT="7184" marB="0"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endParaRPr kumimoji="1" lang="ja-JP" altLang="en-US"/>
                    </a:p>
                  </a:txBody>
                  <a:tcPr/>
                </a:tc>
                <a:tc hMerge="1">
                  <a:txBody>
                    <a:bodyPr/>
                    <a:lstStyle/>
                    <a:p>
                      <a:endParaRPr kumimoji="1" lang="ja-JP" altLang="en-US"/>
                    </a:p>
                  </a:txBody>
                  <a:tcPr/>
                </a:tc>
                <a:tc>
                  <a:txBody>
                    <a:bodyPr/>
                    <a:lstStyle/>
                    <a:p>
                      <a:pPr algn="l" fontAlgn="ctr"/>
                      <a:r>
                        <a:rPr lang="ja-JP" altLang="en-US" sz="1100" u="none" strike="noStrike" dirty="0">
                          <a:effectLst/>
                          <a:latin typeface="Calibri" panose="020F0502020204030204" pitchFamily="34" charset="0"/>
                          <a:ea typeface="+mn-ea"/>
                          <a:cs typeface="Calibri" panose="020F0502020204030204" pitchFamily="34" charset="0"/>
                        </a:rPr>
                        <a:t>　</a:t>
                      </a:r>
                      <a:endParaRPr lang="ja-JP" altLang="en-US" sz="1100" b="0" i="0" u="none" strike="noStrike" dirty="0">
                        <a:solidFill>
                          <a:srgbClr val="000000"/>
                        </a:solidFill>
                        <a:effectLst/>
                        <a:latin typeface="Calibri" panose="020F0502020204030204" pitchFamily="34" charset="0"/>
                        <a:ea typeface="+mn-ea"/>
                        <a:cs typeface="Calibri" panose="020F0502020204030204" pitchFamily="34" charset="0"/>
                      </a:endParaRPr>
                    </a:p>
                  </a:txBody>
                  <a:tcPr marL="7184" marR="7184" marT="7184" marB="0" anchor="ct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31487973"/>
                  </a:ext>
                </a:extLst>
              </a:tr>
              <a:tr h="215522">
                <a:tc>
                  <a:txBody>
                    <a:bodyPr/>
                    <a:lstStyle/>
                    <a:p>
                      <a:pPr algn="l" fontAlgn="ctr"/>
                      <a:endParaRPr lang="ja-JP" altLang="en-US" sz="1100" b="0" i="0" u="none" strike="noStrike">
                        <a:solidFill>
                          <a:srgbClr val="000000"/>
                        </a:solidFill>
                        <a:effectLst/>
                        <a:latin typeface="Calibri" panose="020F0502020204030204" pitchFamily="34" charset="0"/>
                        <a:ea typeface="+mn-ea"/>
                        <a:cs typeface="Calibri" panose="020F0502020204030204" pitchFamily="34" charset="0"/>
                      </a:endParaRPr>
                    </a:p>
                  </a:txBody>
                  <a:tcPr marL="7184" marR="7184" marT="7184" marB="0" anchor="ctr">
                    <a:noFill/>
                  </a:tcPr>
                </a:tc>
                <a:tc>
                  <a:txBody>
                    <a:bodyPr/>
                    <a:lstStyle/>
                    <a:p>
                      <a:pPr algn="l" fontAlgn="ctr"/>
                      <a:endParaRPr lang="ja-JP" altLang="en-US" sz="1100" b="0" i="0" u="none" strike="noStrike">
                        <a:solidFill>
                          <a:srgbClr val="000000"/>
                        </a:solidFill>
                        <a:effectLst/>
                        <a:latin typeface="Calibri" panose="020F0502020204030204" pitchFamily="34" charset="0"/>
                        <a:ea typeface="+mn-ea"/>
                        <a:cs typeface="Calibri" panose="020F0502020204030204" pitchFamily="34" charset="0"/>
                      </a:endParaRPr>
                    </a:p>
                  </a:txBody>
                  <a:tcPr marL="7184" marR="7184" marT="7184" marB="0" anchor="ct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noFill/>
                  </a:tcPr>
                </a:tc>
                <a:tc gridSpan="2">
                  <a:txBody>
                    <a:bodyPr/>
                    <a:lstStyle/>
                    <a:p>
                      <a:pPr algn="l" fontAlgn="ctr"/>
                      <a:r>
                        <a:rPr lang="ja-JP" altLang="en-US" sz="1100" u="none" strike="noStrike" dirty="0">
                          <a:effectLst/>
                          <a:latin typeface="Calibri" panose="020F0502020204030204" pitchFamily="34" charset="0"/>
                          <a:ea typeface="+mn-ea"/>
                          <a:cs typeface="Calibri" panose="020F0502020204030204" pitchFamily="34" charset="0"/>
                        </a:rPr>
                        <a:t>評価対象の副作用</a:t>
                      </a:r>
                      <a:r>
                        <a:rPr lang="en-US" altLang="ja-JP" sz="1100" u="none" strike="noStrike" dirty="0">
                          <a:effectLst/>
                          <a:latin typeface="Calibri" panose="020F0502020204030204" pitchFamily="34" charset="0"/>
                          <a:ea typeface="+mn-ea"/>
                          <a:cs typeface="Calibri" panose="020F0502020204030204" pitchFamily="34" charset="0"/>
                        </a:rPr>
                        <a:t>/</a:t>
                      </a:r>
                      <a:r>
                        <a:rPr lang="ja-JP" altLang="en-US" sz="1100" u="none" strike="noStrike" dirty="0">
                          <a:effectLst/>
                          <a:latin typeface="Calibri" panose="020F0502020204030204" pitchFamily="34" charset="0"/>
                          <a:ea typeface="+mn-ea"/>
                          <a:cs typeface="Calibri" panose="020F0502020204030204" pitchFamily="34" charset="0"/>
                        </a:rPr>
                        <a:t>有害事象</a:t>
                      </a:r>
                      <a:endParaRPr lang="ja-JP" altLang="en-US" sz="1100" b="0" i="0" u="none" strike="noStrike" dirty="0">
                        <a:solidFill>
                          <a:srgbClr val="000000"/>
                        </a:solidFill>
                        <a:effectLst/>
                        <a:latin typeface="Calibri" panose="020F0502020204030204" pitchFamily="34" charset="0"/>
                        <a:ea typeface="+mn-ea"/>
                        <a:cs typeface="Calibri" panose="020F0502020204030204" pitchFamily="34" charset="0"/>
                      </a:endParaRPr>
                    </a:p>
                  </a:txBody>
                  <a:tcPr marL="7184" marR="7184" marT="718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endParaRPr kumimoji="1" lang="ja-JP" altLang="en-US"/>
                    </a:p>
                  </a:txBody>
                  <a:tcPr/>
                </a:tc>
                <a:tc>
                  <a:txBody>
                    <a:bodyPr/>
                    <a:lstStyle/>
                    <a:p>
                      <a:pPr algn="l" fontAlgn="ctr"/>
                      <a:r>
                        <a:rPr lang="ja-JP" altLang="en-US" sz="1100" u="none" strike="noStrike" dirty="0">
                          <a:effectLst/>
                          <a:latin typeface="Calibri" panose="020F0502020204030204" pitchFamily="34" charset="0"/>
                          <a:ea typeface="+mn-ea"/>
                          <a:cs typeface="Calibri" panose="020F0502020204030204" pitchFamily="34" charset="0"/>
                        </a:rPr>
                        <a:t>腎障害</a:t>
                      </a:r>
                      <a:endParaRPr lang="ja-JP" altLang="en-US" sz="1100" b="0" i="0" u="none" strike="noStrike" dirty="0">
                        <a:solidFill>
                          <a:srgbClr val="000000"/>
                        </a:solidFill>
                        <a:effectLst/>
                        <a:latin typeface="Calibri" panose="020F0502020204030204" pitchFamily="34" charset="0"/>
                        <a:ea typeface="+mn-ea"/>
                        <a:cs typeface="Calibri" panose="020F0502020204030204" pitchFamily="34" charset="0"/>
                      </a:endParaRPr>
                    </a:p>
                  </a:txBody>
                  <a:tcPr marL="7184" marR="7184" marT="718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926762476"/>
                  </a:ext>
                </a:extLst>
              </a:tr>
              <a:tr h="215522">
                <a:tc>
                  <a:txBody>
                    <a:bodyPr/>
                    <a:lstStyle/>
                    <a:p>
                      <a:pPr algn="l" fontAlgn="ctr"/>
                      <a:endParaRPr lang="ja-JP" altLang="en-US" sz="1100" b="0" i="0" u="none" strike="noStrike">
                        <a:solidFill>
                          <a:srgbClr val="000000"/>
                        </a:solidFill>
                        <a:effectLst/>
                        <a:latin typeface="Calibri" panose="020F0502020204030204" pitchFamily="34" charset="0"/>
                        <a:ea typeface="+mn-ea"/>
                        <a:cs typeface="Calibri" panose="020F0502020204030204" pitchFamily="34" charset="0"/>
                      </a:endParaRPr>
                    </a:p>
                  </a:txBody>
                  <a:tcPr marL="7184" marR="7184" marT="7184" marB="0" anchor="ctr">
                    <a:noFill/>
                  </a:tcPr>
                </a:tc>
                <a:tc>
                  <a:txBody>
                    <a:bodyPr/>
                    <a:lstStyle/>
                    <a:p>
                      <a:pPr algn="l" fontAlgn="ctr"/>
                      <a:endParaRPr lang="ja-JP" altLang="en-US" sz="1100" b="0" i="0" u="none" strike="noStrike">
                        <a:solidFill>
                          <a:srgbClr val="000000"/>
                        </a:solidFill>
                        <a:effectLst/>
                        <a:latin typeface="Calibri" panose="020F0502020204030204" pitchFamily="34" charset="0"/>
                        <a:ea typeface="+mn-ea"/>
                        <a:cs typeface="Calibri" panose="020F0502020204030204" pitchFamily="34" charset="0"/>
                      </a:endParaRPr>
                    </a:p>
                  </a:txBody>
                  <a:tcPr marL="7184" marR="7184" marT="7184" marB="0" anchor="ctr">
                    <a:noFill/>
                  </a:tcPr>
                </a:tc>
                <a:tc>
                  <a:txBody>
                    <a:bodyPr/>
                    <a:lstStyle/>
                    <a:p>
                      <a:pPr algn="l" fontAlgn="ctr"/>
                      <a:endParaRPr lang="ja-JP" altLang="en-US" sz="1100" b="0" i="0" u="none" strike="noStrike">
                        <a:solidFill>
                          <a:srgbClr val="000000"/>
                        </a:solidFill>
                        <a:effectLst/>
                        <a:latin typeface="Calibri" panose="020F0502020204030204" pitchFamily="34" charset="0"/>
                        <a:ea typeface="+mn-ea"/>
                        <a:cs typeface="Calibri" panose="020F0502020204030204" pitchFamily="34" charset="0"/>
                      </a:endParaRPr>
                    </a:p>
                  </a:txBody>
                  <a:tcPr marL="7184" marR="7184" marT="7184" marB="0" anchor="ct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noFill/>
                  </a:tcPr>
                </a:tc>
                <a:tc>
                  <a:txBody>
                    <a:bodyPr/>
                    <a:lstStyle/>
                    <a:p>
                      <a:pPr algn="l" fontAlgn="ctr"/>
                      <a:r>
                        <a:rPr lang="ja-JP" altLang="en-US" sz="1100" u="none" strike="noStrike" dirty="0">
                          <a:effectLst/>
                          <a:latin typeface="Calibri" panose="020F0502020204030204" pitchFamily="34" charset="0"/>
                          <a:ea typeface="+mn-ea"/>
                          <a:cs typeface="Calibri" panose="020F0502020204030204" pitchFamily="34" charset="0"/>
                        </a:rPr>
                        <a:t>評価の情報源</a:t>
                      </a:r>
                      <a:endParaRPr lang="ja-JP" altLang="en-US" sz="1100" b="0" i="0" u="none" strike="noStrike" dirty="0">
                        <a:solidFill>
                          <a:srgbClr val="000000"/>
                        </a:solidFill>
                        <a:effectLst/>
                        <a:latin typeface="Calibri" panose="020F0502020204030204" pitchFamily="34" charset="0"/>
                        <a:ea typeface="+mn-ea"/>
                        <a:cs typeface="Calibri" panose="020F0502020204030204" pitchFamily="34" charset="0"/>
                      </a:endParaRPr>
                    </a:p>
                  </a:txBody>
                  <a:tcPr marL="7184" marR="7184" marT="718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ctr"/>
                      <a:r>
                        <a:rPr lang="ja-JP" altLang="en-US" sz="1100" u="none" strike="noStrike">
                          <a:effectLst/>
                          <a:latin typeface="Calibri" panose="020F0502020204030204" pitchFamily="34" charset="0"/>
                          <a:ea typeface="+mn-ea"/>
                          <a:cs typeface="Calibri" panose="020F0502020204030204" pitchFamily="34" charset="0"/>
                        </a:rPr>
                        <a:t>医師</a:t>
                      </a:r>
                      <a:endParaRPr lang="ja-JP" altLang="en-US" sz="1100" b="0" i="0" u="none" strike="noStrike">
                        <a:solidFill>
                          <a:srgbClr val="000000"/>
                        </a:solidFill>
                        <a:effectLst/>
                        <a:latin typeface="Calibri" panose="020F0502020204030204" pitchFamily="34" charset="0"/>
                        <a:ea typeface="+mn-ea"/>
                        <a:cs typeface="Calibri" panose="020F0502020204030204" pitchFamily="34" charset="0"/>
                      </a:endParaRPr>
                    </a:p>
                  </a:txBody>
                  <a:tcPr marL="7184" marR="7184" marT="718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893332894"/>
                  </a:ext>
                </a:extLst>
              </a:tr>
              <a:tr h="215522">
                <a:tc>
                  <a:txBody>
                    <a:bodyPr/>
                    <a:lstStyle/>
                    <a:p>
                      <a:pPr algn="l" fontAlgn="ctr"/>
                      <a:endParaRPr lang="ja-JP" altLang="en-US" sz="1100" b="0" i="0" u="none" strike="noStrike">
                        <a:solidFill>
                          <a:srgbClr val="000000"/>
                        </a:solidFill>
                        <a:effectLst/>
                        <a:latin typeface="Calibri" panose="020F0502020204030204" pitchFamily="34" charset="0"/>
                        <a:ea typeface="+mn-ea"/>
                        <a:cs typeface="Calibri" panose="020F0502020204030204" pitchFamily="34" charset="0"/>
                      </a:endParaRPr>
                    </a:p>
                  </a:txBody>
                  <a:tcPr marL="7184" marR="7184" marT="7184" marB="0" anchor="ctr">
                    <a:noFill/>
                  </a:tcPr>
                </a:tc>
                <a:tc>
                  <a:txBody>
                    <a:bodyPr/>
                    <a:lstStyle/>
                    <a:p>
                      <a:pPr algn="l" fontAlgn="ctr"/>
                      <a:endParaRPr lang="ja-JP" altLang="en-US" sz="1100" b="0" i="0" u="none" strike="noStrike">
                        <a:solidFill>
                          <a:srgbClr val="000000"/>
                        </a:solidFill>
                        <a:effectLst/>
                        <a:latin typeface="Calibri" panose="020F0502020204030204" pitchFamily="34" charset="0"/>
                        <a:ea typeface="+mn-ea"/>
                        <a:cs typeface="Calibri" panose="020F0502020204030204" pitchFamily="34" charset="0"/>
                      </a:endParaRPr>
                    </a:p>
                  </a:txBody>
                  <a:tcPr marL="7184" marR="7184" marT="7184" marB="0" anchor="ctr">
                    <a:noFill/>
                  </a:tcPr>
                </a:tc>
                <a:tc>
                  <a:txBody>
                    <a:bodyPr/>
                    <a:lstStyle/>
                    <a:p>
                      <a:pPr algn="l" fontAlgn="ctr"/>
                      <a:endParaRPr lang="ja-JP" altLang="en-US" sz="1100" b="0" i="0" u="none" strike="noStrike">
                        <a:solidFill>
                          <a:srgbClr val="000000"/>
                        </a:solidFill>
                        <a:effectLst/>
                        <a:latin typeface="Calibri" panose="020F0502020204030204" pitchFamily="34" charset="0"/>
                        <a:ea typeface="+mn-ea"/>
                        <a:cs typeface="Calibri" panose="020F0502020204030204" pitchFamily="34" charset="0"/>
                      </a:endParaRPr>
                    </a:p>
                  </a:txBody>
                  <a:tcPr marL="7184" marR="7184" marT="7184" marB="0" anchor="ctr">
                    <a:lnR w="12700" cap="flat" cmpd="sng" algn="ctr">
                      <a:solidFill>
                        <a:schemeClr val="tx1"/>
                      </a:solidFill>
                      <a:prstDash val="solid"/>
                      <a:round/>
                      <a:headEnd type="none" w="med" len="med"/>
                      <a:tailEnd type="none" w="med" len="med"/>
                    </a:lnR>
                    <a:noFill/>
                  </a:tcPr>
                </a:tc>
                <a:tc>
                  <a:txBody>
                    <a:bodyPr/>
                    <a:lstStyle/>
                    <a:p>
                      <a:pPr algn="l" fontAlgn="ctr"/>
                      <a:r>
                        <a:rPr lang="zh-TW" altLang="en-US" sz="1100" u="none" strike="noStrike" dirty="0">
                          <a:effectLst/>
                          <a:latin typeface="ＭＳ Ｐゴシック" panose="020B0600070205080204" pitchFamily="50" charset="-128"/>
                          <a:ea typeface="ＭＳ Ｐゴシック" panose="020B0600070205080204" pitchFamily="50" charset="-128"/>
                          <a:cs typeface="Calibri" panose="020F0502020204030204" pitchFamily="34" charset="0"/>
                        </a:rPr>
                        <a:t>評価方法</a:t>
                      </a:r>
                      <a:endParaRPr lang="zh-TW" altLang="en-US" sz="1100" b="0" i="0" u="none" strike="noStrike" dirty="0">
                        <a:solidFill>
                          <a:srgbClr val="000000"/>
                        </a:solidFill>
                        <a:effectLst/>
                        <a:latin typeface="ＭＳ Ｐゴシック" panose="020B0600070205080204" pitchFamily="50" charset="-128"/>
                        <a:ea typeface="ＭＳ Ｐゴシック" panose="020B0600070205080204" pitchFamily="50" charset="-128"/>
                        <a:cs typeface="Calibri" panose="020F0502020204030204" pitchFamily="34" charset="0"/>
                      </a:endParaRPr>
                    </a:p>
                  </a:txBody>
                  <a:tcPr marL="7184" marR="7184" marT="718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ctr"/>
                      <a:r>
                        <a:rPr lang="ja-JP" altLang="en-US" sz="1100" u="none" strike="noStrike">
                          <a:effectLst/>
                          <a:latin typeface="Calibri" panose="020F0502020204030204" pitchFamily="34" charset="0"/>
                          <a:ea typeface="+mn-ea"/>
                          <a:cs typeface="Calibri" panose="020F0502020204030204" pitchFamily="34" charset="0"/>
                        </a:rPr>
                        <a:t>全般的な観察評価</a:t>
                      </a:r>
                      <a:endParaRPr lang="ja-JP" altLang="en-US" sz="1100" b="0" i="0" u="none" strike="noStrike">
                        <a:solidFill>
                          <a:srgbClr val="000000"/>
                        </a:solidFill>
                        <a:effectLst/>
                        <a:latin typeface="Calibri" panose="020F0502020204030204" pitchFamily="34" charset="0"/>
                        <a:ea typeface="+mn-ea"/>
                        <a:cs typeface="Calibri" panose="020F0502020204030204" pitchFamily="34" charset="0"/>
                      </a:endParaRPr>
                    </a:p>
                  </a:txBody>
                  <a:tcPr marL="7184" marR="7184" marT="718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20529208"/>
                  </a:ext>
                </a:extLst>
              </a:tr>
              <a:tr h="215522">
                <a:tc>
                  <a:txBody>
                    <a:bodyPr/>
                    <a:lstStyle/>
                    <a:p>
                      <a:pPr algn="l" fontAlgn="ctr"/>
                      <a:endParaRPr lang="ja-JP" altLang="en-US" sz="1100" b="0" i="0" u="none" strike="noStrike">
                        <a:solidFill>
                          <a:srgbClr val="000000"/>
                        </a:solidFill>
                        <a:effectLst/>
                        <a:latin typeface="Calibri" panose="020F0502020204030204" pitchFamily="34" charset="0"/>
                        <a:ea typeface="+mn-ea"/>
                        <a:cs typeface="Calibri" panose="020F0502020204030204" pitchFamily="34" charset="0"/>
                      </a:endParaRPr>
                    </a:p>
                  </a:txBody>
                  <a:tcPr marL="7184" marR="7184" marT="7184" marB="0" anchor="ctr">
                    <a:noFill/>
                  </a:tcPr>
                </a:tc>
                <a:tc>
                  <a:txBody>
                    <a:bodyPr/>
                    <a:lstStyle/>
                    <a:p>
                      <a:pPr algn="l" fontAlgn="ctr"/>
                      <a:endParaRPr lang="ja-JP" altLang="en-US" sz="1100" b="0" i="0" u="none" strike="noStrike">
                        <a:solidFill>
                          <a:srgbClr val="000000"/>
                        </a:solidFill>
                        <a:effectLst/>
                        <a:latin typeface="Calibri" panose="020F0502020204030204" pitchFamily="34" charset="0"/>
                        <a:ea typeface="+mn-ea"/>
                        <a:cs typeface="Calibri" panose="020F0502020204030204" pitchFamily="34" charset="0"/>
                      </a:endParaRPr>
                    </a:p>
                  </a:txBody>
                  <a:tcPr marL="7184" marR="7184" marT="7184" marB="0" anchor="ctr">
                    <a:lnB w="12700" cap="flat" cmpd="sng" algn="ctr">
                      <a:solidFill>
                        <a:schemeClr val="tx1"/>
                      </a:solidFill>
                      <a:prstDash val="solid"/>
                      <a:round/>
                      <a:headEnd type="none" w="med" len="med"/>
                      <a:tailEnd type="none" w="med" len="med"/>
                    </a:lnB>
                    <a:noFill/>
                  </a:tcPr>
                </a:tc>
                <a:tc>
                  <a:txBody>
                    <a:bodyPr/>
                    <a:lstStyle/>
                    <a:p>
                      <a:pPr algn="l" fontAlgn="ctr"/>
                      <a:endParaRPr lang="ja-JP" altLang="en-US" sz="1100" b="0" i="0" u="none" strike="noStrike">
                        <a:solidFill>
                          <a:srgbClr val="000000"/>
                        </a:solidFill>
                        <a:effectLst/>
                        <a:latin typeface="Calibri" panose="020F0502020204030204" pitchFamily="34" charset="0"/>
                        <a:ea typeface="+mn-ea"/>
                        <a:cs typeface="Calibri" panose="020F0502020204030204" pitchFamily="34" charset="0"/>
                      </a:endParaRPr>
                    </a:p>
                  </a:txBody>
                  <a:tcPr marL="7184" marR="7184" marT="7184" marB="0" anchor="ctr">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noFill/>
                  </a:tcPr>
                </a:tc>
                <a:tc>
                  <a:txBody>
                    <a:bodyPr/>
                    <a:lstStyle/>
                    <a:p>
                      <a:pPr algn="l" fontAlgn="ctr"/>
                      <a:r>
                        <a:rPr lang="zh-TW" altLang="en-US" sz="1100" u="none" strike="noStrike" dirty="0">
                          <a:effectLst/>
                          <a:latin typeface="ＭＳ Ｐゴシック" panose="020B0600070205080204" pitchFamily="50" charset="-128"/>
                          <a:ea typeface="ＭＳ Ｐゴシック" panose="020B0600070205080204" pitchFamily="50" charset="-128"/>
                          <a:cs typeface="Calibri" panose="020F0502020204030204" pitchFamily="34" charset="0"/>
                        </a:rPr>
                        <a:t>評価結果</a:t>
                      </a:r>
                      <a:endParaRPr lang="zh-TW" altLang="en-US" sz="1100" b="0" i="0" u="none" strike="noStrike" dirty="0">
                        <a:solidFill>
                          <a:srgbClr val="000000"/>
                        </a:solidFill>
                        <a:effectLst/>
                        <a:latin typeface="ＭＳ Ｐゴシック" panose="020B0600070205080204" pitchFamily="50" charset="-128"/>
                        <a:ea typeface="ＭＳ Ｐゴシック" panose="020B0600070205080204" pitchFamily="50" charset="-128"/>
                        <a:cs typeface="Calibri" panose="020F0502020204030204" pitchFamily="34" charset="0"/>
                      </a:endParaRPr>
                    </a:p>
                  </a:txBody>
                  <a:tcPr marL="7184" marR="7184" marT="718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ctr"/>
                      <a:r>
                        <a:rPr lang="ja-JP" altLang="en-US" sz="1100" u="none" strike="noStrike" dirty="0">
                          <a:effectLst/>
                          <a:latin typeface="Calibri" panose="020F0502020204030204" pitchFamily="34" charset="0"/>
                          <a:ea typeface="+mn-ea"/>
                          <a:cs typeface="Calibri" panose="020F0502020204030204" pitchFamily="34" charset="0"/>
                        </a:rPr>
                        <a:t>不明</a:t>
                      </a:r>
                      <a:endParaRPr lang="ja-JP" altLang="en-US" sz="1100" b="0" i="0" u="none" strike="noStrike" dirty="0">
                        <a:solidFill>
                          <a:srgbClr val="000000"/>
                        </a:solidFill>
                        <a:effectLst/>
                        <a:latin typeface="Calibri" panose="020F0502020204030204" pitchFamily="34" charset="0"/>
                        <a:ea typeface="+mn-ea"/>
                        <a:cs typeface="Calibri" panose="020F0502020204030204" pitchFamily="34" charset="0"/>
                      </a:endParaRPr>
                    </a:p>
                  </a:txBody>
                  <a:tcPr marL="7184" marR="7184" marT="718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925637636"/>
                  </a:ext>
                </a:extLst>
              </a:tr>
              <a:tr h="215522">
                <a:tc>
                  <a:txBody>
                    <a:bodyPr/>
                    <a:lstStyle/>
                    <a:p>
                      <a:pPr algn="l" fontAlgn="ctr"/>
                      <a:endParaRPr lang="ja-JP" altLang="en-US" sz="1100" b="0" i="0" u="none" strike="noStrike">
                        <a:solidFill>
                          <a:srgbClr val="000000"/>
                        </a:solidFill>
                        <a:effectLst/>
                        <a:latin typeface="Calibri" panose="020F0502020204030204" pitchFamily="34" charset="0"/>
                        <a:ea typeface="+mn-ea"/>
                        <a:cs typeface="Calibri" panose="020F0502020204030204" pitchFamily="34" charset="0"/>
                      </a:endParaRPr>
                    </a:p>
                  </a:txBody>
                  <a:tcPr marL="7184" marR="7184" marT="7184" marB="0" anchor="ctr">
                    <a:lnR w="12700" cap="flat" cmpd="sng" algn="ctr">
                      <a:solidFill>
                        <a:schemeClr val="tx1"/>
                      </a:solidFill>
                      <a:prstDash val="solid"/>
                      <a:round/>
                      <a:headEnd type="none" w="med" len="med"/>
                      <a:tailEnd type="none" w="med" len="med"/>
                    </a:lnR>
                    <a:noFill/>
                  </a:tcPr>
                </a:tc>
                <a:tc gridSpan="3">
                  <a:txBody>
                    <a:bodyPr/>
                    <a:lstStyle/>
                    <a:p>
                      <a:pPr algn="l" fontAlgn="ctr"/>
                      <a:r>
                        <a:rPr lang="ja-JP" altLang="en-US" sz="1100" u="none" strike="noStrike" dirty="0">
                          <a:effectLst/>
                          <a:latin typeface="Calibri" panose="020F0502020204030204" pitchFamily="34" charset="0"/>
                          <a:ea typeface="+mn-ea"/>
                          <a:cs typeface="Calibri" panose="020F0502020204030204" pitchFamily="34" charset="0"/>
                        </a:rPr>
                        <a:t>医薬品と副作用</a:t>
                      </a:r>
                      <a:r>
                        <a:rPr lang="en-US" altLang="ja-JP" sz="1100" u="none" strike="noStrike" dirty="0">
                          <a:effectLst/>
                          <a:latin typeface="Calibri" panose="020F0502020204030204" pitchFamily="34" charset="0"/>
                          <a:ea typeface="+mn-ea"/>
                          <a:cs typeface="Calibri" panose="020F0502020204030204" pitchFamily="34" charset="0"/>
                        </a:rPr>
                        <a:t>/</a:t>
                      </a:r>
                      <a:r>
                        <a:rPr lang="ja-JP" altLang="en-US" sz="1100" u="none" strike="noStrike" dirty="0">
                          <a:effectLst/>
                          <a:latin typeface="Calibri" panose="020F0502020204030204" pitchFamily="34" charset="0"/>
                          <a:ea typeface="+mn-ea"/>
                          <a:cs typeface="Calibri" panose="020F0502020204030204" pitchFamily="34" charset="0"/>
                        </a:rPr>
                        <a:t>有害事象の因果関係</a:t>
                      </a:r>
                      <a:endParaRPr lang="ja-JP" altLang="en-US" sz="1100" b="0" i="0" u="none" strike="noStrike" dirty="0">
                        <a:solidFill>
                          <a:srgbClr val="000000"/>
                        </a:solidFill>
                        <a:effectLst/>
                        <a:latin typeface="Calibri" panose="020F0502020204030204" pitchFamily="34" charset="0"/>
                        <a:ea typeface="+mn-ea"/>
                        <a:cs typeface="Calibri" panose="020F0502020204030204" pitchFamily="34" charset="0"/>
                      </a:endParaRPr>
                    </a:p>
                  </a:txBody>
                  <a:tcPr marL="7184" marR="7184" marT="7184" marB="0"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endParaRPr kumimoji="1" lang="ja-JP" altLang="en-US"/>
                    </a:p>
                  </a:txBody>
                  <a:tcPr/>
                </a:tc>
                <a:tc hMerge="1">
                  <a:txBody>
                    <a:bodyPr/>
                    <a:lstStyle/>
                    <a:p>
                      <a:endParaRPr kumimoji="1" lang="ja-JP" altLang="en-US"/>
                    </a:p>
                  </a:txBody>
                  <a:tcPr/>
                </a:tc>
                <a:tc>
                  <a:txBody>
                    <a:bodyPr/>
                    <a:lstStyle/>
                    <a:p>
                      <a:pPr algn="l" fontAlgn="ctr"/>
                      <a:r>
                        <a:rPr lang="ja-JP" altLang="en-US" sz="1100" u="none" strike="noStrike" dirty="0">
                          <a:effectLst/>
                          <a:latin typeface="Calibri" panose="020F0502020204030204" pitchFamily="34" charset="0"/>
                          <a:ea typeface="+mn-ea"/>
                          <a:cs typeface="Calibri" panose="020F0502020204030204" pitchFamily="34" charset="0"/>
                        </a:rPr>
                        <a:t>　</a:t>
                      </a:r>
                      <a:endParaRPr lang="ja-JP" altLang="en-US" sz="1100" b="0" i="0" u="none" strike="noStrike" dirty="0">
                        <a:solidFill>
                          <a:srgbClr val="000000"/>
                        </a:solidFill>
                        <a:effectLst/>
                        <a:latin typeface="Calibri" panose="020F0502020204030204" pitchFamily="34" charset="0"/>
                        <a:ea typeface="+mn-ea"/>
                        <a:cs typeface="Calibri" panose="020F0502020204030204" pitchFamily="34" charset="0"/>
                      </a:endParaRPr>
                    </a:p>
                  </a:txBody>
                  <a:tcPr marL="7184" marR="7184" marT="7184" marB="0" anchor="ct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985237413"/>
                  </a:ext>
                </a:extLst>
              </a:tr>
              <a:tr h="215522">
                <a:tc>
                  <a:txBody>
                    <a:bodyPr/>
                    <a:lstStyle/>
                    <a:p>
                      <a:pPr algn="l" fontAlgn="ctr"/>
                      <a:endParaRPr lang="ja-JP" altLang="en-US" sz="1100" b="0" i="0" u="none" strike="noStrike">
                        <a:solidFill>
                          <a:srgbClr val="000000"/>
                        </a:solidFill>
                        <a:effectLst/>
                        <a:latin typeface="Calibri" panose="020F0502020204030204" pitchFamily="34" charset="0"/>
                        <a:ea typeface="+mn-ea"/>
                        <a:cs typeface="Calibri" panose="020F0502020204030204" pitchFamily="34" charset="0"/>
                      </a:endParaRPr>
                    </a:p>
                  </a:txBody>
                  <a:tcPr marL="7184" marR="7184" marT="7184" marB="0" anchor="ctr">
                    <a:noFill/>
                  </a:tcPr>
                </a:tc>
                <a:tc>
                  <a:txBody>
                    <a:bodyPr/>
                    <a:lstStyle/>
                    <a:p>
                      <a:pPr algn="l" fontAlgn="ctr"/>
                      <a:endParaRPr lang="ja-JP" altLang="en-US" sz="1100" b="0" i="0" u="none" strike="noStrike">
                        <a:solidFill>
                          <a:srgbClr val="000000"/>
                        </a:solidFill>
                        <a:effectLst/>
                        <a:latin typeface="Calibri" panose="020F0502020204030204" pitchFamily="34" charset="0"/>
                        <a:ea typeface="+mn-ea"/>
                        <a:cs typeface="Calibri" panose="020F0502020204030204" pitchFamily="34" charset="0"/>
                      </a:endParaRPr>
                    </a:p>
                  </a:txBody>
                  <a:tcPr marL="7184" marR="7184" marT="7184" marB="0" anchor="ct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noFill/>
                  </a:tcPr>
                </a:tc>
                <a:tc gridSpan="2">
                  <a:txBody>
                    <a:bodyPr/>
                    <a:lstStyle/>
                    <a:p>
                      <a:pPr algn="l" fontAlgn="ctr"/>
                      <a:r>
                        <a:rPr lang="ja-JP" altLang="en-US" sz="1100" u="none" strike="noStrike" dirty="0">
                          <a:effectLst/>
                          <a:latin typeface="Calibri" panose="020F0502020204030204" pitchFamily="34" charset="0"/>
                          <a:ea typeface="+mn-ea"/>
                          <a:cs typeface="Calibri" panose="020F0502020204030204" pitchFamily="34" charset="0"/>
                        </a:rPr>
                        <a:t>評価対象の副作用</a:t>
                      </a:r>
                      <a:r>
                        <a:rPr lang="en-US" altLang="ja-JP" sz="1100" u="none" strike="noStrike" dirty="0">
                          <a:effectLst/>
                          <a:latin typeface="Calibri" panose="020F0502020204030204" pitchFamily="34" charset="0"/>
                          <a:ea typeface="+mn-ea"/>
                          <a:cs typeface="Calibri" panose="020F0502020204030204" pitchFamily="34" charset="0"/>
                        </a:rPr>
                        <a:t>/</a:t>
                      </a:r>
                      <a:r>
                        <a:rPr lang="ja-JP" altLang="en-US" sz="1100" u="none" strike="noStrike" dirty="0">
                          <a:effectLst/>
                          <a:latin typeface="Calibri" panose="020F0502020204030204" pitchFamily="34" charset="0"/>
                          <a:ea typeface="+mn-ea"/>
                          <a:cs typeface="Calibri" panose="020F0502020204030204" pitchFamily="34" charset="0"/>
                        </a:rPr>
                        <a:t>有害事象</a:t>
                      </a:r>
                      <a:endParaRPr lang="ja-JP" altLang="en-US" sz="1100" b="0" i="0" u="none" strike="noStrike" dirty="0">
                        <a:solidFill>
                          <a:srgbClr val="000000"/>
                        </a:solidFill>
                        <a:effectLst/>
                        <a:latin typeface="Calibri" panose="020F0502020204030204" pitchFamily="34" charset="0"/>
                        <a:ea typeface="+mn-ea"/>
                        <a:cs typeface="Calibri" panose="020F0502020204030204" pitchFamily="34" charset="0"/>
                      </a:endParaRPr>
                    </a:p>
                  </a:txBody>
                  <a:tcPr marL="7184" marR="7184" marT="718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endParaRPr kumimoji="1" lang="ja-JP" altLang="en-US"/>
                    </a:p>
                  </a:txBody>
                  <a:tcPr/>
                </a:tc>
                <a:tc>
                  <a:txBody>
                    <a:bodyPr/>
                    <a:lstStyle/>
                    <a:p>
                      <a:pPr algn="l" fontAlgn="ctr"/>
                      <a:r>
                        <a:rPr lang="ja-JP" altLang="en-US" sz="1100" u="none" strike="noStrike" dirty="0">
                          <a:effectLst/>
                          <a:latin typeface="Calibri" panose="020F0502020204030204" pitchFamily="34" charset="0"/>
                          <a:ea typeface="+mn-ea"/>
                          <a:cs typeface="Calibri" panose="020F0502020204030204" pitchFamily="34" charset="0"/>
                        </a:rPr>
                        <a:t>腎障害</a:t>
                      </a:r>
                      <a:endParaRPr lang="ja-JP" altLang="en-US" sz="1100" b="0" i="0" u="none" strike="noStrike" dirty="0">
                        <a:solidFill>
                          <a:srgbClr val="000000"/>
                        </a:solidFill>
                        <a:effectLst/>
                        <a:latin typeface="Calibri" panose="020F0502020204030204" pitchFamily="34" charset="0"/>
                        <a:ea typeface="+mn-ea"/>
                        <a:cs typeface="Calibri" panose="020F0502020204030204" pitchFamily="34" charset="0"/>
                      </a:endParaRPr>
                    </a:p>
                  </a:txBody>
                  <a:tcPr marL="7184" marR="7184" marT="718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053694989"/>
                  </a:ext>
                </a:extLst>
              </a:tr>
              <a:tr h="215522">
                <a:tc>
                  <a:txBody>
                    <a:bodyPr/>
                    <a:lstStyle/>
                    <a:p>
                      <a:pPr algn="l" fontAlgn="ctr"/>
                      <a:endParaRPr lang="ja-JP" altLang="en-US" sz="1100" b="0" i="0" u="none" strike="noStrike">
                        <a:solidFill>
                          <a:srgbClr val="000000"/>
                        </a:solidFill>
                        <a:effectLst/>
                        <a:latin typeface="Calibri" panose="020F0502020204030204" pitchFamily="34" charset="0"/>
                        <a:ea typeface="+mn-ea"/>
                        <a:cs typeface="Calibri" panose="020F0502020204030204" pitchFamily="34" charset="0"/>
                      </a:endParaRPr>
                    </a:p>
                  </a:txBody>
                  <a:tcPr marL="7184" marR="7184" marT="7184" marB="0" anchor="ctr">
                    <a:noFill/>
                  </a:tcPr>
                </a:tc>
                <a:tc>
                  <a:txBody>
                    <a:bodyPr/>
                    <a:lstStyle/>
                    <a:p>
                      <a:pPr algn="l" fontAlgn="ctr"/>
                      <a:endParaRPr lang="ja-JP" altLang="en-US" sz="1100" b="0" i="0" u="none" strike="noStrike">
                        <a:solidFill>
                          <a:srgbClr val="000000"/>
                        </a:solidFill>
                        <a:effectLst/>
                        <a:latin typeface="Calibri" panose="020F0502020204030204" pitchFamily="34" charset="0"/>
                        <a:ea typeface="+mn-ea"/>
                        <a:cs typeface="Calibri" panose="020F0502020204030204" pitchFamily="34" charset="0"/>
                      </a:endParaRPr>
                    </a:p>
                  </a:txBody>
                  <a:tcPr marL="7184" marR="7184" marT="7184" marB="0" anchor="ctr">
                    <a:noFill/>
                  </a:tcPr>
                </a:tc>
                <a:tc>
                  <a:txBody>
                    <a:bodyPr/>
                    <a:lstStyle/>
                    <a:p>
                      <a:pPr algn="l" fontAlgn="ctr"/>
                      <a:endParaRPr lang="ja-JP" altLang="en-US" sz="1100" b="0" i="0" u="none" strike="noStrike">
                        <a:solidFill>
                          <a:srgbClr val="000000"/>
                        </a:solidFill>
                        <a:effectLst/>
                        <a:latin typeface="Calibri" panose="020F0502020204030204" pitchFamily="34" charset="0"/>
                        <a:ea typeface="+mn-ea"/>
                        <a:cs typeface="Calibri" panose="020F0502020204030204" pitchFamily="34" charset="0"/>
                      </a:endParaRPr>
                    </a:p>
                  </a:txBody>
                  <a:tcPr marL="7184" marR="7184" marT="7184" marB="0" anchor="ct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noFill/>
                  </a:tcPr>
                </a:tc>
                <a:tc>
                  <a:txBody>
                    <a:bodyPr/>
                    <a:lstStyle/>
                    <a:p>
                      <a:pPr algn="l" fontAlgn="ctr"/>
                      <a:r>
                        <a:rPr lang="ja-JP" altLang="en-US" sz="1100" u="none" strike="noStrike" dirty="0">
                          <a:effectLst/>
                          <a:latin typeface="Calibri" panose="020F0502020204030204" pitchFamily="34" charset="0"/>
                          <a:ea typeface="+mn-ea"/>
                          <a:cs typeface="Calibri" panose="020F0502020204030204" pitchFamily="34" charset="0"/>
                        </a:rPr>
                        <a:t>評価の情報源</a:t>
                      </a:r>
                      <a:endParaRPr lang="ja-JP" altLang="en-US" sz="1100" b="0" i="0" u="none" strike="noStrike" dirty="0">
                        <a:solidFill>
                          <a:srgbClr val="000000"/>
                        </a:solidFill>
                        <a:effectLst/>
                        <a:latin typeface="Calibri" panose="020F0502020204030204" pitchFamily="34" charset="0"/>
                        <a:ea typeface="+mn-ea"/>
                        <a:cs typeface="Calibri" panose="020F0502020204030204" pitchFamily="34" charset="0"/>
                      </a:endParaRPr>
                    </a:p>
                  </a:txBody>
                  <a:tcPr marL="7184" marR="7184" marT="718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ctr"/>
                      <a:r>
                        <a:rPr lang="ja-JP" altLang="en-US" sz="1100" u="none" strike="noStrike">
                          <a:effectLst/>
                          <a:latin typeface="Calibri" panose="020F0502020204030204" pitchFamily="34" charset="0"/>
                          <a:ea typeface="+mn-ea"/>
                          <a:cs typeface="Calibri" panose="020F0502020204030204" pitchFamily="34" charset="0"/>
                        </a:rPr>
                        <a:t>企業</a:t>
                      </a:r>
                      <a:endParaRPr lang="ja-JP" altLang="en-US" sz="1100" b="0" i="0" u="none" strike="noStrike">
                        <a:solidFill>
                          <a:srgbClr val="000000"/>
                        </a:solidFill>
                        <a:effectLst/>
                        <a:latin typeface="Calibri" panose="020F0502020204030204" pitchFamily="34" charset="0"/>
                        <a:ea typeface="+mn-ea"/>
                        <a:cs typeface="Calibri" panose="020F0502020204030204" pitchFamily="34" charset="0"/>
                      </a:endParaRPr>
                    </a:p>
                  </a:txBody>
                  <a:tcPr marL="7184" marR="7184" marT="718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695644232"/>
                  </a:ext>
                </a:extLst>
              </a:tr>
              <a:tr h="215522">
                <a:tc>
                  <a:txBody>
                    <a:bodyPr/>
                    <a:lstStyle/>
                    <a:p>
                      <a:pPr algn="l" fontAlgn="ctr"/>
                      <a:endParaRPr lang="ja-JP" altLang="en-US" sz="1100" b="0" i="0" u="none" strike="noStrike">
                        <a:solidFill>
                          <a:srgbClr val="000000"/>
                        </a:solidFill>
                        <a:effectLst/>
                        <a:latin typeface="Calibri" panose="020F0502020204030204" pitchFamily="34" charset="0"/>
                        <a:ea typeface="+mn-ea"/>
                        <a:cs typeface="Calibri" panose="020F0502020204030204" pitchFamily="34" charset="0"/>
                      </a:endParaRPr>
                    </a:p>
                  </a:txBody>
                  <a:tcPr marL="7184" marR="7184" marT="7184" marB="0" anchor="ctr">
                    <a:noFill/>
                  </a:tcPr>
                </a:tc>
                <a:tc>
                  <a:txBody>
                    <a:bodyPr/>
                    <a:lstStyle/>
                    <a:p>
                      <a:pPr algn="l" fontAlgn="ctr"/>
                      <a:endParaRPr lang="ja-JP" altLang="en-US" sz="1100" b="0" i="0" u="none" strike="noStrike">
                        <a:solidFill>
                          <a:srgbClr val="000000"/>
                        </a:solidFill>
                        <a:effectLst/>
                        <a:latin typeface="Calibri" panose="020F0502020204030204" pitchFamily="34" charset="0"/>
                        <a:ea typeface="+mn-ea"/>
                        <a:cs typeface="Calibri" panose="020F0502020204030204" pitchFamily="34" charset="0"/>
                      </a:endParaRPr>
                    </a:p>
                  </a:txBody>
                  <a:tcPr marL="7184" marR="7184" marT="7184" marB="0" anchor="ctr">
                    <a:noFill/>
                  </a:tcPr>
                </a:tc>
                <a:tc>
                  <a:txBody>
                    <a:bodyPr/>
                    <a:lstStyle/>
                    <a:p>
                      <a:pPr algn="l" fontAlgn="ctr"/>
                      <a:endParaRPr lang="ja-JP" altLang="en-US" sz="1100" b="0" i="0" u="none" strike="noStrike">
                        <a:solidFill>
                          <a:srgbClr val="000000"/>
                        </a:solidFill>
                        <a:effectLst/>
                        <a:latin typeface="Calibri" panose="020F0502020204030204" pitchFamily="34" charset="0"/>
                        <a:ea typeface="+mn-ea"/>
                        <a:cs typeface="Calibri" panose="020F0502020204030204" pitchFamily="34" charset="0"/>
                      </a:endParaRPr>
                    </a:p>
                  </a:txBody>
                  <a:tcPr marL="7184" marR="7184" marT="7184" marB="0" anchor="ctr">
                    <a:lnR w="12700" cap="flat" cmpd="sng" algn="ctr">
                      <a:solidFill>
                        <a:schemeClr val="tx1"/>
                      </a:solidFill>
                      <a:prstDash val="solid"/>
                      <a:round/>
                      <a:headEnd type="none" w="med" len="med"/>
                      <a:tailEnd type="none" w="med" len="med"/>
                    </a:lnR>
                    <a:noFill/>
                  </a:tcPr>
                </a:tc>
                <a:tc>
                  <a:txBody>
                    <a:bodyPr/>
                    <a:lstStyle/>
                    <a:p>
                      <a:pPr algn="l" fontAlgn="ctr"/>
                      <a:r>
                        <a:rPr lang="zh-TW" altLang="en-US" sz="1100" u="none" strike="noStrike" dirty="0">
                          <a:effectLst/>
                          <a:latin typeface="ＭＳ Ｐゴシック" panose="020B0600070205080204" pitchFamily="50" charset="-128"/>
                          <a:ea typeface="ＭＳ Ｐゴシック" panose="020B0600070205080204" pitchFamily="50" charset="-128"/>
                          <a:cs typeface="Calibri" panose="020F0502020204030204" pitchFamily="34" charset="0"/>
                        </a:rPr>
                        <a:t>評価方法</a:t>
                      </a:r>
                      <a:endParaRPr lang="zh-TW" altLang="en-US" sz="1100" b="0" i="0" u="none" strike="noStrike" dirty="0">
                        <a:solidFill>
                          <a:srgbClr val="000000"/>
                        </a:solidFill>
                        <a:effectLst/>
                        <a:latin typeface="ＭＳ Ｐゴシック" panose="020B0600070205080204" pitchFamily="50" charset="-128"/>
                        <a:ea typeface="ＭＳ Ｐゴシック" panose="020B0600070205080204" pitchFamily="50" charset="-128"/>
                        <a:cs typeface="Calibri" panose="020F0502020204030204" pitchFamily="34" charset="0"/>
                      </a:endParaRPr>
                    </a:p>
                  </a:txBody>
                  <a:tcPr marL="7184" marR="7184" marT="718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ctr"/>
                      <a:r>
                        <a:rPr lang="ja-JP" altLang="en-US" sz="1100" u="none" strike="noStrike">
                          <a:effectLst/>
                          <a:latin typeface="Calibri" panose="020F0502020204030204" pitchFamily="34" charset="0"/>
                          <a:ea typeface="+mn-ea"/>
                          <a:cs typeface="Calibri" panose="020F0502020204030204" pitchFamily="34" charset="0"/>
                        </a:rPr>
                        <a:t>アルゴリズム</a:t>
                      </a:r>
                      <a:endParaRPr lang="ja-JP" altLang="en-US" sz="1100" b="0" i="0" u="none" strike="noStrike">
                        <a:solidFill>
                          <a:srgbClr val="000000"/>
                        </a:solidFill>
                        <a:effectLst/>
                        <a:latin typeface="Calibri" panose="020F0502020204030204" pitchFamily="34" charset="0"/>
                        <a:ea typeface="+mn-ea"/>
                        <a:cs typeface="Calibri" panose="020F0502020204030204" pitchFamily="34" charset="0"/>
                      </a:endParaRPr>
                    </a:p>
                  </a:txBody>
                  <a:tcPr marL="7184" marR="7184" marT="718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041452573"/>
                  </a:ext>
                </a:extLst>
              </a:tr>
              <a:tr h="215522">
                <a:tc>
                  <a:txBody>
                    <a:bodyPr/>
                    <a:lstStyle/>
                    <a:p>
                      <a:pPr algn="l" fontAlgn="ctr"/>
                      <a:endParaRPr lang="ja-JP" altLang="en-US" sz="1100" b="0" i="0" u="none" strike="noStrike">
                        <a:solidFill>
                          <a:srgbClr val="000000"/>
                        </a:solidFill>
                        <a:effectLst/>
                        <a:latin typeface="Calibri" panose="020F0502020204030204" pitchFamily="34" charset="0"/>
                        <a:ea typeface="+mn-ea"/>
                        <a:cs typeface="Calibri" panose="020F0502020204030204" pitchFamily="34" charset="0"/>
                      </a:endParaRPr>
                    </a:p>
                  </a:txBody>
                  <a:tcPr marL="7184" marR="7184" marT="7184" marB="0" anchor="ctr">
                    <a:noFill/>
                  </a:tcPr>
                </a:tc>
                <a:tc>
                  <a:txBody>
                    <a:bodyPr/>
                    <a:lstStyle/>
                    <a:p>
                      <a:pPr algn="l" fontAlgn="ctr"/>
                      <a:endParaRPr lang="ja-JP" altLang="en-US" sz="1100" b="0" i="0" u="none" strike="noStrike">
                        <a:solidFill>
                          <a:srgbClr val="000000"/>
                        </a:solidFill>
                        <a:effectLst/>
                        <a:latin typeface="Calibri" panose="020F0502020204030204" pitchFamily="34" charset="0"/>
                        <a:ea typeface="+mn-ea"/>
                        <a:cs typeface="Calibri" panose="020F0502020204030204" pitchFamily="34" charset="0"/>
                      </a:endParaRPr>
                    </a:p>
                  </a:txBody>
                  <a:tcPr marL="7184" marR="7184" marT="7184" marB="0" anchor="ctr">
                    <a:noFill/>
                  </a:tcPr>
                </a:tc>
                <a:tc>
                  <a:txBody>
                    <a:bodyPr/>
                    <a:lstStyle/>
                    <a:p>
                      <a:pPr algn="l" fontAlgn="ctr"/>
                      <a:endParaRPr lang="ja-JP" altLang="en-US" sz="1100" b="0" i="0" u="none" strike="noStrike">
                        <a:solidFill>
                          <a:srgbClr val="000000"/>
                        </a:solidFill>
                        <a:effectLst/>
                        <a:latin typeface="Calibri" panose="020F0502020204030204" pitchFamily="34" charset="0"/>
                        <a:ea typeface="+mn-ea"/>
                        <a:cs typeface="Calibri" panose="020F0502020204030204" pitchFamily="34" charset="0"/>
                      </a:endParaRPr>
                    </a:p>
                  </a:txBody>
                  <a:tcPr marL="7184" marR="7184" marT="7184" marB="0" anchor="ctr">
                    <a:lnR w="12700" cap="flat" cmpd="sng" algn="ctr">
                      <a:solidFill>
                        <a:schemeClr val="tx1"/>
                      </a:solidFill>
                      <a:prstDash val="solid"/>
                      <a:round/>
                      <a:headEnd type="none" w="med" len="med"/>
                      <a:tailEnd type="none" w="med" len="med"/>
                    </a:lnR>
                    <a:noFill/>
                  </a:tcPr>
                </a:tc>
                <a:tc>
                  <a:txBody>
                    <a:bodyPr/>
                    <a:lstStyle/>
                    <a:p>
                      <a:pPr algn="l" fontAlgn="ctr"/>
                      <a:r>
                        <a:rPr lang="zh-TW" altLang="en-US" sz="1100" u="none" strike="noStrike" dirty="0">
                          <a:effectLst/>
                          <a:latin typeface="ＭＳ Ｐゴシック" panose="020B0600070205080204" pitchFamily="50" charset="-128"/>
                          <a:ea typeface="ＭＳ Ｐゴシック" panose="020B0600070205080204" pitchFamily="50" charset="-128"/>
                          <a:cs typeface="Calibri" panose="020F0502020204030204" pitchFamily="34" charset="0"/>
                        </a:rPr>
                        <a:t>評価結果</a:t>
                      </a:r>
                      <a:endParaRPr lang="zh-TW" altLang="en-US" sz="1100" b="0" i="0" u="none" strike="noStrike" dirty="0">
                        <a:solidFill>
                          <a:srgbClr val="000000"/>
                        </a:solidFill>
                        <a:effectLst/>
                        <a:latin typeface="ＭＳ Ｐゴシック" panose="020B0600070205080204" pitchFamily="50" charset="-128"/>
                        <a:ea typeface="ＭＳ Ｐゴシック" panose="020B0600070205080204" pitchFamily="50" charset="-128"/>
                        <a:cs typeface="Calibri" panose="020F0502020204030204" pitchFamily="34" charset="0"/>
                      </a:endParaRPr>
                    </a:p>
                  </a:txBody>
                  <a:tcPr marL="7184" marR="7184" marT="718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ctr"/>
                      <a:r>
                        <a:rPr lang="ja-JP" altLang="en-US" sz="1100" u="none" strike="noStrike" dirty="0">
                          <a:effectLst/>
                          <a:latin typeface="Calibri" panose="020F0502020204030204" pitchFamily="34" charset="0"/>
                          <a:ea typeface="+mn-ea"/>
                          <a:cs typeface="Calibri" panose="020F0502020204030204" pitchFamily="34" charset="0"/>
                        </a:rPr>
                        <a:t>あり</a:t>
                      </a:r>
                      <a:endParaRPr lang="ja-JP" altLang="en-US" sz="1100" b="0" i="0" u="none" strike="noStrike" dirty="0">
                        <a:solidFill>
                          <a:srgbClr val="000000"/>
                        </a:solidFill>
                        <a:effectLst/>
                        <a:latin typeface="Calibri" panose="020F0502020204030204" pitchFamily="34" charset="0"/>
                        <a:ea typeface="+mn-ea"/>
                        <a:cs typeface="Calibri" panose="020F0502020204030204" pitchFamily="34" charset="0"/>
                      </a:endParaRPr>
                    </a:p>
                  </a:txBody>
                  <a:tcPr marL="7184" marR="7184" marT="718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262751343"/>
                  </a:ext>
                </a:extLst>
              </a:tr>
            </a:tbl>
          </a:graphicData>
        </a:graphic>
      </p:graphicFrame>
      <p:graphicFrame>
        <p:nvGraphicFramePr>
          <p:cNvPr id="6" name="表 5">
            <a:extLst>
              <a:ext uri="{FF2B5EF4-FFF2-40B4-BE49-F238E27FC236}">
                <a16:creationId xmlns:a16="http://schemas.microsoft.com/office/drawing/2014/main" id="{4AEEED23-3E96-4265-BB99-2B05A70BB19A}"/>
              </a:ext>
            </a:extLst>
          </p:cNvPr>
          <p:cNvGraphicFramePr>
            <a:graphicFrameLocks noGrp="1"/>
          </p:cNvGraphicFramePr>
          <p:nvPr>
            <p:extLst>
              <p:ext uri="{D42A27DB-BD31-4B8C-83A1-F6EECF244321}">
                <p14:modId xmlns:p14="http://schemas.microsoft.com/office/powerpoint/2010/main" val="1281340386"/>
              </p:ext>
            </p:extLst>
          </p:nvPr>
        </p:nvGraphicFramePr>
        <p:xfrm>
          <a:off x="4716016" y="2204864"/>
          <a:ext cx="3928371" cy="3657600"/>
        </p:xfrm>
        <a:graphic>
          <a:graphicData uri="http://schemas.openxmlformats.org/drawingml/2006/table">
            <a:tbl>
              <a:tblPr>
                <a:tableStyleId>{5C22544A-7EE6-4342-B048-85BDC9FD1C3A}</a:tableStyleId>
              </a:tblPr>
              <a:tblGrid>
                <a:gridCol w="160571">
                  <a:extLst>
                    <a:ext uri="{9D8B030D-6E8A-4147-A177-3AD203B41FA5}">
                      <a16:colId xmlns:a16="http://schemas.microsoft.com/office/drawing/2014/main" val="3201684672"/>
                    </a:ext>
                  </a:extLst>
                </a:gridCol>
                <a:gridCol w="169492">
                  <a:extLst>
                    <a:ext uri="{9D8B030D-6E8A-4147-A177-3AD203B41FA5}">
                      <a16:colId xmlns:a16="http://schemas.microsoft.com/office/drawing/2014/main" val="1046916286"/>
                    </a:ext>
                  </a:extLst>
                </a:gridCol>
                <a:gridCol w="169492">
                  <a:extLst>
                    <a:ext uri="{9D8B030D-6E8A-4147-A177-3AD203B41FA5}">
                      <a16:colId xmlns:a16="http://schemas.microsoft.com/office/drawing/2014/main" val="1335360751"/>
                    </a:ext>
                  </a:extLst>
                </a:gridCol>
                <a:gridCol w="1971781">
                  <a:extLst>
                    <a:ext uri="{9D8B030D-6E8A-4147-A177-3AD203B41FA5}">
                      <a16:colId xmlns:a16="http://schemas.microsoft.com/office/drawing/2014/main" val="3613749377"/>
                    </a:ext>
                  </a:extLst>
                </a:gridCol>
                <a:gridCol w="1457035">
                  <a:extLst>
                    <a:ext uri="{9D8B030D-6E8A-4147-A177-3AD203B41FA5}">
                      <a16:colId xmlns:a16="http://schemas.microsoft.com/office/drawing/2014/main" val="3292665291"/>
                    </a:ext>
                  </a:extLst>
                </a:gridCol>
              </a:tblGrid>
              <a:tr h="228600">
                <a:tc gridSpan="4">
                  <a:txBody>
                    <a:bodyPr/>
                    <a:lstStyle/>
                    <a:p>
                      <a:pPr algn="l" fontAlgn="ctr"/>
                      <a:r>
                        <a:rPr lang="ja-JP" altLang="en-US" sz="1100" u="none" strike="noStrike" dirty="0">
                          <a:effectLst/>
                          <a:latin typeface="Calibri" panose="020F0502020204030204" pitchFamily="34" charset="0"/>
                          <a:ea typeface="+mn-ea"/>
                          <a:cs typeface="Calibri" panose="020F0502020204030204" pitchFamily="34" charset="0"/>
                        </a:rPr>
                        <a:t>医薬品名</a:t>
                      </a:r>
                      <a:endParaRPr lang="ja-JP" altLang="en-US" sz="1100" b="0" i="0" u="none" strike="noStrike" dirty="0">
                        <a:solidFill>
                          <a:srgbClr val="000000"/>
                        </a:solidFill>
                        <a:effectLst/>
                        <a:latin typeface="Calibri" panose="020F0502020204030204" pitchFamily="34" charset="0"/>
                        <a:ea typeface="+mn-ea"/>
                        <a:cs typeface="Calibri" panose="020F0502020204030204" pitchFamily="34" charset="0"/>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a:txBody>
                    <a:bodyPr/>
                    <a:lstStyle/>
                    <a:p>
                      <a:pPr algn="l" fontAlgn="ctr"/>
                      <a:r>
                        <a:rPr lang="ja-JP" altLang="en-US" sz="1100" u="none" strike="noStrike" dirty="0">
                          <a:effectLst/>
                          <a:latin typeface="Calibri" panose="020F0502020204030204" pitchFamily="34" charset="0"/>
                          <a:ea typeface="+mn-ea"/>
                          <a:cs typeface="Calibri" panose="020F0502020204030204" pitchFamily="34" charset="0"/>
                        </a:rPr>
                        <a:t>医薬品</a:t>
                      </a:r>
                      <a:r>
                        <a:rPr lang="en-US" sz="1100" u="none" strike="noStrike" dirty="0">
                          <a:effectLst/>
                          <a:latin typeface="Calibri" panose="020F0502020204030204" pitchFamily="34" charset="0"/>
                          <a:ea typeface="+mn-ea"/>
                          <a:cs typeface="Calibri" panose="020F0502020204030204" pitchFamily="34" charset="0"/>
                        </a:rPr>
                        <a:t>A</a:t>
                      </a:r>
                      <a:endParaRPr lang="en-US" sz="1100" b="0" i="0" u="none" strike="noStrike" dirty="0">
                        <a:solidFill>
                          <a:srgbClr val="000000"/>
                        </a:solidFill>
                        <a:effectLst/>
                        <a:latin typeface="Calibri" panose="020F0502020204030204" pitchFamily="34" charset="0"/>
                        <a:ea typeface="+mn-ea"/>
                        <a:cs typeface="Calibri" panose="020F0502020204030204" pitchFamily="34" charset="0"/>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extLst>
                  <a:ext uri="{0D108BD9-81ED-4DB2-BD59-A6C34878D82A}">
                    <a16:rowId xmlns:a16="http://schemas.microsoft.com/office/drawing/2014/main" val="932583321"/>
                  </a:ext>
                </a:extLst>
              </a:tr>
              <a:tr h="228600">
                <a:tc>
                  <a:txBody>
                    <a:bodyPr/>
                    <a:lstStyle/>
                    <a:p>
                      <a:pPr algn="l" fontAlgn="ctr"/>
                      <a:endParaRPr lang="ja-JP" altLang="en-US" sz="1100" b="0" i="0" u="none" strike="noStrike">
                        <a:solidFill>
                          <a:srgbClr val="000000"/>
                        </a:solidFill>
                        <a:effectLst/>
                        <a:latin typeface="Calibri" panose="020F0502020204030204" pitchFamily="34" charset="0"/>
                        <a:ea typeface="+mn-ea"/>
                        <a:cs typeface="Calibri" panose="020F0502020204030204" pitchFamily="34" charset="0"/>
                      </a:endParaRPr>
                    </a:p>
                  </a:txBody>
                  <a:tcPr marL="7620" marR="7620" marT="7620" marB="0" anchor="ct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noFill/>
                  </a:tcPr>
                </a:tc>
                <a:tc gridSpan="3">
                  <a:txBody>
                    <a:bodyPr/>
                    <a:lstStyle/>
                    <a:p>
                      <a:pPr algn="l" fontAlgn="ctr"/>
                      <a:r>
                        <a:rPr lang="ja-JP" altLang="en-US" sz="1100" u="none" strike="noStrike" dirty="0">
                          <a:effectLst/>
                          <a:latin typeface="Calibri" panose="020F0502020204030204" pitchFamily="34" charset="0"/>
                          <a:ea typeface="+mn-ea"/>
                          <a:cs typeface="Calibri" panose="020F0502020204030204" pitchFamily="34" charset="0"/>
                        </a:rPr>
                        <a:t>医薬品と副作用</a:t>
                      </a:r>
                      <a:r>
                        <a:rPr lang="en-US" altLang="ja-JP" sz="1100" u="none" strike="noStrike" dirty="0">
                          <a:effectLst/>
                          <a:latin typeface="Calibri" panose="020F0502020204030204" pitchFamily="34" charset="0"/>
                          <a:ea typeface="+mn-ea"/>
                          <a:cs typeface="Calibri" panose="020F0502020204030204" pitchFamily="34" charset="0"/>
                        </a:rPr>
                        <a:t>/</a:t>
                      </a:r>
                      <a:r>
                        <a:rPr lang="ja-JP" altLang="en-US" sz="1100" u="none" strike="noStrike" dirty="0">
                          <a:effectLst/>
                          <a:latin typeface="Calibri" panose="020F0502020204030204" pitchFamily="34" charset="0"/>
                          <a:ea typeface="+mn-ea"/>
                          <a:cs typeface="Calibri" panose="020F0502020204030204" pitchFamily="34" charset="0"/>
                        </a:rPr>
                        <a:t>有害事象のマトリクス</a:t>
                      </a:r>
                      <a:endParaRPr lang="ja-JP" altLang="en-US" sz="1100" b="0" i="0" u="none" strike="noStrike" dirty="0">
                        <a:solidFill>
                          <a:srgbClr val="000000"/>
                        </a:solidFill>
                        <a:effectLst/>
                        <a:latin typeface="Calibri" panose="020F0502020204030204" pitchFamily="34" charset="0"/>
                        <a:ea typeface="+mn-ea"/>
                        <a:cs typeface="Calibri" panose="020F0502020204030204" pitchFamily="34" charset="0"/>
                      </a:endParaRPr>
                    </a:p>
                  </a:txBody>
                  <a:tcPr marL="7620" marR="7620" marT="7620"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kumimoji="1" lang="ja-JP" altLang="en-US"/>
                    </a:p>
                  </a:txBody>
                  <a:tcPr/>
                </a:tc>
                <a:tc hMerge="1">
                  <a:txBody>
                    <a:bodyPr/>
                    <a:lstStyle/>
                    <a:p>
                      <a:endParaRPr kumimoji="1" lang="ja-JP" altLang="en-US"/>
                    </a:p>
                  </a:txBody>
                  <a:tcPr/>
                </a:tc>
                <a:tc>
                  <a:txBody>
                    <a:bodyPr/>
                    <a:lstStyle/>
                    <a:p>
                      <a:pPr algn="l" fontAlgn="ctr"/>
                      <a:r>
                        <a:rPr lang="ja-JP" altLang="en-US" sz="1100" u="none" strike="noStrike" dirty="0">
                          <a:effectLst/>
                          <a:latin typeface="Calibri" panose="020F0502020204030204" pitchFamily="34" charset="0"/>
                          <a:ea typeface="+mn-ea"/>
                          <a:cs typeface="Calibri" panose="020F0502020204030204" pitchFamily="34" charset="0"/>
                        </a:rPr>
                        <a:t>　</a:t>
                      </a:r>
                      <a:endParaRPr lang="ja-JP" altLang="en-US" sz="1100" b="0" i="0" u="none" strike="noStrike" dirty="0">
                        <a:solidFill>
                          <a:srgbClr val="000000"/>
                        </a:solidFill>
                        <a:effectLst/>
                        <a:latin typeface="Calibri" panose="020F0502020204030204" pitchFamily="34" charset="0"/>
                        <a:ea typeface="+mn-ea"/>
                        <a:cs typeface="Calibri" panose="020F0502020204030204" pitchFamily="34" charset="0"/>
                      </a:endParaRPr>
                    </a:p>
                  </a:txBody>
                  <a:tcPr marL="7620" marR="7620" marT="7620"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115786175"/>
                  </a:ext>
                </a:extLst>
              </a:tr>
              <a:tr h="228600">
                <a:tc>
                  <a:txBody>
                    <a:bodyPr/>
                    <a:lstStyle/>
                    <a:p>
                      <a:pPr algn="l" fontAlgn="ctr"/>
                      <a:endParaRPr lang="ja-JP" altLang="en-US" sz="1100" b="0" i="0" u="none" strike="noStrike">
                        <a:solidFill>
                          <a:srgbClr val="000000"/>
                        </a:solidFill>
                        <a:effectLst/>
                        <a:latin typeface="Calibri" panose="020F0502020204030204" pitchFamily="34" charset="0"/>
                        <a:ea typeface="+mn-ea"/>
                        <a:cs typeface="Calibri" panose="020F0502020204030204" pitchFamily="34" charset="0"/>
                      </a:endParaRPr>
                    </a:p>
                  </a:txBody>
                  <a:tcPr marL="7620" marR="7620" marT="7620" marB="0" anchor="ctr">
                    <a:noFill/>
                  </a:tcPr>
                </a:tc>
                <a:tc>
                  <a:txBody>
                    <a:bodyPr/>
                    <a:lstStyle/>
                    <a:p>
                      <a:pPr algn="l" fontAlgn="ctr"/>
                      <a:endParaRPr lang="ja-JP" altLang="en-US" sz="1100" b="0" i="0" u="none" strike="noStrike">
                        <a:solidFill>
                          <a:srgbClr val="000000"/>
                        </a:solidFill>
                        <a:effectLst/>
                        <a:latin typeface="Calibri" panose="020F0502020204030204" pitchFamily="34" charset="0"/>
                        <a:ea typeface="+mn-ea"/>
                        <a:cs typeface="Calibri" panose="020F0502020204030204" pitchFamily="34" charset="0"/>
                      </a:endParaRPr>
                    </a:p>
                  </a:txBody>
                  <a:tcPr marL="7620" marR="7620" marT="7620" marB="0" anchor="ct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noFill/>
                  </a:tcPr>
                </a:tc>
                <a:tc gridSpan="2">
                  <a:txBody>
                    <a:bodyPr/>
                    <a:lstStyle/>
                    <a:p>
                      <a:pPr algn="l" fontAlgn="ctr"/>
                      <a:r>
                        <a:rPr lang="ja-JP" altLang="en-US" sz="1100" u="none" strike="noStrike" dirty="0">
                          <a:effectLst/>
                          <a:latin typeface="Calibri" panose="020F0502020204030204" pitchFamily="34" charset="0"/>
                          <a:ea typeface="+mn-ea"/>
                          <a:cs typeface="Calibri" panose="020F0502020204030204" pitchFamily="34" charset="0"/>
                        </a:rPr>
                        <a:t>評価対象の副作用</a:t>
                      </a:r>
                      <a:r>
                        <a:rPr lang="en-US" altLang="ja-JP" sz="1100" u="none" strike="noStrike" dirty="0">
                          <a:effectLst/>
                          <a:latin typeface="Calibri" panose="020F0502020204030204" pitchFamily="34" charset="0"/>
                          <a:ea typeface="+mn-ea"/>
                          <a:cs typeface="Calibri" panose="020F0502020204030204" pitchFamily="34" charset="0"/>
                        </a:rPr>
                        <a:t>/</a:t>
                      </a:r>
                      <a:r>
                        <a:rPr lang="ja-JP" altLang="en-US" sz="1100" u="none" strike="noStrike" dirty="0">
                          <a:effectLst/>
                          <a:latin typeface="Calibri" panose="020F0502020204030204" pitchFamily="34" charset="0"/>
                          <a:ea typeface="+mn-ea"/>
                          <a:cs typeface="Calibri" panose="020F0502020204030204" pitchFamily="34" charset="0"/>
                        </a:rPr>
                        <a:t>有害事象</a:t>
                      </a:r>
                      <a:endParaRPr lang="ja-JP" altLang="en-US" sz="1100" b="0" i="0" u="none" strike="noStrike" dirty="0">
                        <a:solidFill>
                          <a:srgbClr val="000000"/>
                        </a:solidFill>
                        <a:effectLst/>
                        <a:latin typeface="Calibri" panose="020F0502020204030204" pitchFamily="34" charset="0"/>
                        <a:ea typeface="+mn-ea"/>
                        <a:cs typeface="Calibri" panose="020F0502020204030204" pitchFamily="34" charset="0"/>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endParaRPr kumimoji="1" lang="ja-JP" altLang="en-US"/>
                    </a:p>
                  </a:txBody>
                  <a:tcPr/>
                </a:tc>
                <a:tc>
                  <a:txBody>
                    <a:bodyPr/>
                    <a:lstStyle/>
                    <a:p>
                      <a:pPr algn="l" fontAlgn="ctr"/>
                      <a:r>
                        <a:rPr lang="ja-JP" altLang="en-US" sz="1100" u="none" strike="noStrike" dirty="0">
                          <a:effectLst/>
                          <a:latin typeface="Calibri" panose="020F0502020204030204" pitchFamily="34" charset="0"/>
                          <a:ea typeface="+mn-ea"/>
                          <a:cs typeface="Calibri" panose="020F0502020204030204" pitchFamily="34" charset="0"/>
                        </a:rPr>
                        <a:t>肝障害</a:t>
                      </a:r>
                      <a:endParaRPr lang="ja-JP" altLang="en-US" sz="1100" b="0" i="0" u="none" strike="noStrike" dirty="0">
                        <a:solidFill>
                          <a:srgbClr val="000000"/>
                        </a:solidFill>
                        <a:effectLst/>
                        <a:latin typeface="Calibri" panose="020F0502020204030204" pitchFamily="34" charset="0"/>
                        <a:ea typeface="+mn-ea"/>
                        <a:cs typeface="Calibri" panose="020F0502020204030204" pitchFamily="34" charset="0"/>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808040616"/>
                  </a:ext>
                </a:extLst>
              </a:tr>
              <a:tr h="228600">
                <a:tc>
                  <a:txBody>
                    <a:bodyPr/>
                    <a:lstStyle/>
                    <a:p>
                      <a:pPr algn="l" fontAlgn="ctr"/>
                      <a:endParaRPr lang="ja-JP" altLang="en-US" sz="1100" b="0" i="0" u="none" strike="noStrike">
                        <a:solidFill>
                          <a:srgbClr val="000000"/>
                        </a:solidFill>
                        <a:effectLst/>
                        <a:latin typeface="Calibri" panose="020F0502020204030204" pitchFamily="34" charset="0"/>
                        <a:ea typeface="+mn-ea"/>
                        <a:cs typeface="Calibri" panose="020F0502020204030204" pitchFamily="34" charset="0"/>
                      </a:endParaRPr>
                    </a:p>
                  </a:txBody>
                  <a:tcPr marL="7620" marR="7620" marT="7620" marB="0" anchor="ctr">
                    <a:noFill/>
                  </a:tcPr>
                </a:tc>
                <a:tc>
                  <a:txBody>
                    <a:bodyPr/>
                    <a:lstStyle/>
                    <a:p>
                      <a:pPr algn="l" fontAlgn="ctr"/>
                      <a:endParaRPr lang="ja-JP" altLang="en-US" sz="1100" b="0" i="0" u="none" strike="noStrike">
                        <a:solidFill>
                          <a:srgbClr val="000000"/>
                        </a:solidFill>
                        <a:effectLst/>
                        <a:latin typeface="Calibri" panose="020F0502020204030204" pitchFamily="34" charset="0"/>
                        <a:ea typeface="+mn-ea"/>
                        <a:cs typeface="Calibri" panose="020F0502020204030204" pitchFamily="34" charset="0"/>
                      </a:endParaRPr>
                    </a:p>
                  </a:txBody>
                  <a:tcPr marL="7620" marR="7620" marT="7620" marB="0" anchor="ctr">
                    <a:noFill/>
                  </a:tcPr>
                </a:tc>
                <a:tc>
                  <a:txBody>
                    <a:bodyPr/>
                    <a:lstStyle/>
                    <a:p>
                      <a:pPr algn="l" fontAlgn="ctr"/>
                      <a:endParaRPr lang="ja-JP" altLang="en-US" sz="1100" b="0" i="0" u="none" strike="noStrike">
                        <a:solidFill>
                          <a:srgbClr val="000000"/>
                        </a:solidFill>
                        <a:effectLst/>
                        <a:latin typeface="Calibri" panose="020F0502020204030204" pitchFamily="34" charset="0"/>
                        <a:ea typeface="+mn-ea"/>
                        <a:cs typeface="Calibri" panose="020F0502020204030204" pitchFamily="34" charset="0"/>
                      </a:endParaRPr>
                    </a:p>
                  </a:txBody>
                  <a:tcPr marL="7620" marR="7620" marT="7620" marB="0" anchor="ct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noFill/>
                  </a:tcPr>
                </a:tc>
                <a:tc>
                  <a:txBody>
                    <a:bodyPr/>
                    <a:lstStyle/>
                    <a:p>
                      <a:pPr algn="l" fontAlgn="ctr"/>
                      <a:r>
                        <a:rPr lang="ja-JP" altLang="en-US" sz="1100" u="none" strike="noStrike" dirty="0">
                          <a:effectLst/>
                          <a:latin typeface="Calibri" panose="020F0502020204030204" pitchFamily="34" charset="0"/>
                          <a:ea typeface="+mn-ea"/>
                          <a:cs typeface="Calibri" panose="020F0502020204030204" pitchFamily="34" charset="0"/>
                        </a:rPr>
                        <a:t>評価の情報源</a:t>
                      </a:r>
                      <a:endParaRPr lang="ja-JP" altLang="en-US" sz="1100" b="0" i="0" u="none" strike="noStrike" dirty="0">
                        <a:solidFill>
                          <a:srgbClr val="000000"/>
                        </a:solidFill>
                        <a:effectLst/>
                        <a:latin typeface="Calibri" panose="020F0502020204030204" pitchFamily="34" charset="0"/>
                        <a:ea typeface="+mn-ea"/>
                        <a:cs typeface="Calibri" panose="020F0502020204030204" pitchFamily="34" charset="0"/>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ctr"/>
                      <a:r>
                        <a:rPr lang="ja-JP" altLang="en-US" sz="1100" u="none" strike="noStrike">
                          <a:effectLst/>
                          <a:latin typeface="Calibri" panose="020F0502020204030204" pitchFamily="34" charset="0"/>
                          <a:ea typeface="+mn-ea"/>
                          <a:cs typeface="Calibri" panose="020F0502020204030204" pitchFamily="34" charset="0"/>
                        </a:rPr>
                        <a:t>医師</a:t>
                      </a:r>
                      <a:endParaRPr lang="ja-JP" altLang="en-US" sz="1100" b="0" i="0" u="none" strike="noStrike">
                        <a:solidFill>
                          <a:srgbClr val="000000"/>
                        </a:solidFill>
                        <a:effectLst/>
                        <a:latin typeface="Calibri" panose="020F0502020204030204" pitchFamily="34" charset="0"/>
                        <a:ea typeface="+mn-ea"/>
                        <a:cs typeface="Calibri" panose="020F0502020204030204" pitchFamily="34" charset="0"/>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416959315"/>
                  </a:ext>
                </a:extLst>
              </a:tr>
              <a:tr h="228600">
                <a:tc>
                  <a:txBody>
                    <a:bodyPr/>
                    <a:lstStyle/>
                    <a:p>
                      <a:pPr algn="l" fontAlgn="ctr"/>
                      <a:endParaRPr lang="ja-JP" altLang="en-US" sz="1100" b="0" i="0" u="none" strike="noStrike">
                        <a:solidFill>
                          <a:srgbClr val="000000"/>
                        </a:solidFill>
                        <a:effectLst/>
                        <a:latin typeface="Calibri" panose="020F0502020204030204" pitchFamily="34" charset="0"/>
                        <a:ea typeface="+mn-ea"/>
                        <a:cs typeface="Calibri" panose="020F0502020204030204" pitchFamily="34" charset="0"/>
                      </a:endParaRPr>
                    </a:p>
                  </a:txBody>
                  <a:tcPr marL="7620" marR="7620" marT="7620" marB="0" anchor="ctr">
                    <a:noFill/>
                  </a:tcPr>
                </a:tc>
                <a:tc>
                  <a:txBody>
                    <a:bodyPr/>
                    <a:lstStyle/>
                    <a:p>
                      <a:pPr algn="l" fontAlgn="ctr"/>
                      <a:endParaRPr lang="ja-JP" altLang="en-US" sz="1100" b="0" i="0" u="none" strike="noStrike">
                        <a:solidFill>
                          <a:srgbClr val="000000"/>
                        </a:solidFill>
                        <a:effectLst/>
                        <a:latin typeface="Calibri" panose="020F0502020204030204" pitchFamily="34" charset="0"/>
                        <a:ea typeface="+mn-ea"/>
                        <a:cs typeface="Calibri" panose="020F0502020204030204" pitchFamily="34" charset="0"/>
                      </a:endParaRPr>
                    </a:p>
                  </a:txBody>
                  <a:tcPr marL="7620" marR="7620" marT="7620" marB="0" anchor="ctr">
                    <a:noFill/>
                  </a:tcPr>
                </a:tc>
                <a:tc>
                  <a:txBody>
                    <a:bodyPr/>
                    <a:lstStyle/>
                    <a:p>
                      <a:pPr algn="l" fontAlgn="ctr"/>
                      <a:endParaRPr lang="ja-JP" altLang="en-US" sz="1100" b="0" i="0" u="none" strike="noStrike">
                        <a:solidFill>
                          <a:srgbClr val="000000"/>
                        </a:solidFill>
                        <a:effectLst/>
                        <a:latin typeface="Calibri" panose="020F0502020204030204" pitchFamily="34" charset="0"/>
                        <a:ea typeface="+mn-ea"/>
                        <a:cs typeface="Calibri" panose="020F0502020204030204" pitchFamily="34" charset="0"/>
                      </a:endParaRPr>
                    </a:p>
                  </a:txBody>
                  <a:tcPr marL="7620" marR="7620" marT="7620" marB="0" anchor="ctr">
                    <a:lnR w="12700" cap="flat" cmpd="sng" algn="ctr">
                      <a:solidFill>
                        <a:schemeClr val="tx1"/>
                      </a:solidFill>
                      <a:prstDash val="solid"/>
                      <a:round/>
                      <a:headEnd type="none" w="med" len="med"/>
                      <a:tailEnd type="none" w="med" len="med"/>
                    </a:lnR>
                    <a:noFill/>
                  </a:tcPr>
                </a:tc>
                <a:tc>
                  <a:txBody>
                    <a:bodyPr/>
                    <a:lstStyle/>
                    <a:p>
                      <a:pPr algn="l" fontAlgn="ctr"/>
                      <a:r>
                        <a:rPr lang="ja-JP" altLang="en-US" sz="1100" u="none" strike="noStrike" dirty="0">
                          <a:effectLst/>
                          <a:latin typeface="Calibri" panose="020F0502020204030204" pitchFamily="34" charset="0"/>
                          <a:ea typeface="+mn-ea"/>
                          <a:cs typeface="Calibri" panose="020F0502020204030204" pitchFamily="34" charset="0"/>
                        </a:rPr>
                        <a:t>評価方法</a:t>
                      </a:r>
                      <a:endParaRPr lang="ja-JP" altLang="en-US" sz="1100" b="0" i="0" u="none" strike="noStrike" dirty="0">
                        <a:solidFill>
                          <a:srgbClr val="000000"/>
                        </a:solidFill>
                        <a:effectLst/>
                        <a:latin typeface="Calibri" panose="020F0502020204030204" pitchFamily="34" charset="0"/>
                        <a:ea typeface="+mn-ea"/>
                        <a:cs typeface="Calibri" panose="020F0502020204030204" pitchFamily="34" charset="0"/>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ctr"/>
                      <a:r>
                        <a:rPr lang="ja-JP" altLang="en-US" sz="1100" u="none" strike="noStrike">
                          <a:effectLst/>
                          <a:latin typeface="Calibri" panose="020F0502020204030204" pitchFamily="34" charset="0"/>
                          <a:ea typeface="+mn-ea"/>
                          <a:cs typeface="Calibri" panose="020F0502020204030204" pitchFamily="34" charset="0"/>
                        </a:rPr>
                        <a:t>全般的な観察評価</a:t>
                      </a:r>
                      <a:endParaRPr lang="ja-JP" altLang="en-US" sz="1100" b="0" i="0" u="none" strike="noStrike">
                        <a:solidFill>
                          <a:srgbClr val="000000"/>
                        </a:solidFill>
                        <a:effectLst/>
                        <a:latin typeface="Calibri" panose="020F0502020204030204" pitchFamily="34" charset="0"/>
                        <a:ea typeface="+mn-ea"/>
                        <a:cs typeface="Calibri" panose="020F0502020204030204" pitchFamily="34" charset="0"/>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4257450273"/>
                  </a:ext>
                </a:extLst>
              </a:tr>
              <a:tr h="228600">
                <a:tc>
                  <a:txBody>
                    <a:bodyPr/>
                    <a:lstStyle/>
                    <a:p>
                      <a:pPr algn="l" fontAlgn="ctr"/>
                      <a:endParaRPr lang="ja-JP" altLang="en-US" sz="1100" b="0" i="0" u="none" strike="noStrike">
                        <a:solidFill>
                          <a:srgbClr val="000000"/>
                        </a:solidFill>
                        <a:effectLst/>
                        <a:latin typeface="Calibri" panose="020F0502020204030204" pitchFamily="34" charset="0"/>
                        <a:ea typeface="+mn-ea"/>
                        <a:cs typeface="Calibri" panose="020F0502020204030204" pitchFamily="34" charset="0"/>
                      </a:endParaRPr>
                    </a:p>
                  </a:txBody>
                  <a:tcPr marL="7620" marR="7620" marT="7620" marB="0" anchor="ctr">
                    <a:noFill/>
                  </a:tcPr>
                </a:tc>
                <a:tc>
                  <a:txBody>
                    <a:bodyPr/>
                    <a:lstStyle/>
                    <a:p>
                      <a:pPr algn="l" fontAlgn="ctr"/>
                      <a:endParaRPr lang="ja-JP" altLang="en-US" sz="1100" b="0" i="0" u="none" strike="noStrike">
                        <a:solidFill>
                          <a:srgbClr val="000000"/>
                        </a:solidFill>
                        <a:effectLst/>
                        <a:latin typeface="Calibri" panose="020F0502020204030204" pitchFamily="34" charset="0"/>
                        <a:ea typeface="+mn-ea"/>
                        <a:cs typeface="Calibri" panose="020F0502020204030204" pitchFamily="34" charset="0"/>
                      </a:endParaRPr>
                    </a:p>
                  </a:txBody>
                  <a:tcPr marL="7620" marR="7620" marT="7620" marB="0" anchor="ctr">
                    <a:noFill/>
                  </a:tcPr>
                </a:tc>
                <a:tc>
                  <a:txBody>
                    <a:bodyPr/>
                    <a:lstStyle/>
                    <a:p>
                      <a:pPr algn="l" fontAlgn="ctr"/>
                      <a:endParaRPr lang="ja-JP" altLang="en-US" sz="1100" b="0" i="0" u="none" strike="noStrike">
                        <a:solidFill>
                          <a:srgbClr val="000000"/>
                        </a:solidFill>
                        <a:effectLst/>
                        <a:latin typeface="Calibri" panose="020F0502020204030204" pitchFamily="34" charset="0"/>
                        <a:ea typeface="+mn-ea"/>
                        <a:cs typeface="Calibri" panose="020F0502020204030204" pitchFamily="34" charset="0"/>
                      </a:endParaRPr>
                    </a:p>
                  </a:txBody>
                  <a:tcPr marL="7620" marR="7620" marT="7620" marB="0" anchor="ctr">
                    <a:lnR w="12700" cap="flat" cmpd="sng" algn="ctr">
                      <a:solidFill>
                        <a:schemeClr val="tx1"/>
                      </a:solidFill>
                      <a:prstDash val="solid"/>
                      <a:round/>
                      <a:headEnd type="none" w="med" len="med"/>
                      <a:tailEnd type="none" w="med" len="med"/>
                    </a:lnR>
                    <a:noFill/>
                  </a:tcPr>
                </a:tc>
                <a:tc>
                  <a:txBody>
                    <a:bodyPr/>
                    <a:lstStyle/>
                    <a:p>
                      <a:pPr algn="l" fontAlgn="ctr"/>
                      <a:r>
                        <a:rPr lang="ja-JP" altLang="en-US" sz="1100" u="none" strike="noStrike" dirty="0">
                          <a:effectLst/>
                          <a:latin typeface="Calibri" panose="020F0502020204030204" pitchFamily="34" charset="0"/>
                          <a:ea typeface="+mn-ea"/>
                          <a:cs typeface="Calibri" panose="020F0502020204030204" pitchFamily="34" charset="0"/>
                        </a:rPr>
                        <a:t>評価結果</a:t>
                      </a:r>
                      <a:endParaRPr lang="ja-JP" altLang="en-US" sz="1100" b="0" i="0" u="none" strike="noStrike" dirty="0">
                        <a:solidFill>
                          <a:srgbClr val="000000"/>
                        </a:solidFill>
                        <a:effectLst/>
                        <a:latin typeface="Calibri" panose="020F0502020204030204" pitchFamily="34" charset="0"/>
                        <a:ea typeface="+mn-ea"/>
                        <a:cs typeface="Calibri" panose="020F0502020204030204" pitchFamily="34" charset="0"/>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ctr"/>
                      <a:r>
                        <a:rPr lang="ja-JP" altLang="en-US" sz="1100" u="none" strike="noStrike" dirty="0">
                          <a:effectLst/>
                          <a:latin typeface="Calibri" panose="020F0502020204030204" pitchFamily="34" charset="0"/>
                          <a:ea typeface="+mn-ea"/>
                          <a:cs typeface="Calibri" panose="020F0502020204030204" pitchFamily="34" charset="0"/>
                        </a:rPr>
                        <a:t>あり</a:t>
                      </a:r>
                      <a:endParaRPr lang="ja-JP" altLang="en-US" sz="1100" b="0" i="0" u="none" strike="noStrike" dirty="0">
                        <a:solidFill>
                          <a:srgbClr val="000000"/>
                        </a:solidFill>
                        <a:effectLst/>
                        <a:latin typeface="Calibri" panose="020F0502020204030204" pitchFamily="34" charset="0"/>
                        <a:ea typeface="+mn-ea"/>
                        <a:cs typeface="Calibri" panose="020F0502020204030204" pitchFamily="34" charset="0"/>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342252047"/>
                  </a:ext>
                </a:extLst>
              </a:tr>
              <a:tr h="228600">
                <a:tc>
                  <a:txBody>
                    <a:bodyPr/>
                    <a:lstStyle/>
                    <a:p>
                      <a:pPr algn="l" fontAlgn="ctr"/>
                      <a:endParaRPr lang="ja-JP" altLang="en-US" sz="1100" b="0" i="0" u="none" strike="noStrike">
                        <a:solidFill>
                          <a:srgbClr val="000000"/>
                        </a:solidFill>
                        <a:effectLst/>
                        <a:latin typeface="Calibri" panose="020F0502020204030204" pitchFamily="34" charset="0"/>
                        <a:ea typeface="+mn-ea"/>
                        <a:cs typeface="Calibri" panose="020F0502020204030204" pitchFamily="34" charset="0"/>
                      </a:endParaRPr>
                    </a:p>
                  </a:txBody>
                  <a:tcPr marL="7620" marR="7620" marT="7620" marB="0" anchor="ctr">
                    <a:noFill/>
                  </a:tcPr>
                </a:tc>
                <a:tc>
                  <a:txBody>
                    <a:bodyPr/>
                    <a:lstStyle/>
                    <a:p>
                      <a:pPr algn="l" fontAlgn="ctr"/>
                      <a:endParaRPr lang="ja-JP" altLang="en-US" sz="1100" b="0" i="0" u="none" strike="noStrike">
                        <a:solidFill>
                          <a:srgbClr val="000000"/>
                        </a:solidFill>
                        <a:effectLst/>
                        <a:latin typeface="Calibri" panose="020F0502020204030204" pitchFamily="34" charset="0"/>
                        <a:ea typeface="+mn-ea"/>
                        <a:cs typeface="Calibri" panose="020F0502020204030204" pitchFamily="34" charset="0"/>
                      </a:endParaRPr>
                    </a:p>
                  </a:txBody>
                  <a:tcPr marL="7620" marR="7620" marT="7620" marB="0" anchor="ctr">
                    <a:noFill/>
                  </a:tcPr>
                </a:tc>
                <a:tc>
                  <a:txBody>
                    <a:bodyPr/>
                    <a:lstStyle/>
                    <a:p>
                      <a:pPr algn="l" fontAlgn="ctr"/>
                      <a:endParaRPr lang="ja-JP" altLang="en-US" sz="1100" b="0" i="0" u="none" strike="noStrike">
                        <a:solidFill>
                          <a:srgbClr val="000000"/>
                        </a:solidFill>
                        <a:effectLst/>
                        <a:latin typeface="Calibri" panose="020F0502020204030204" pitchFamily="34" charset="0"/>
                        <a:ea typeface="+mn-ea"/>
                        <a:cs typeface="Calibri" panose="020F0502020204030204" pitchFamily="34" charset="0"/>
                      </a:endParaRPr>
                    </a:p>
                  </a:txBody>
                  <a:tcPr marL="7620" marR="7620" marT="7620" marB="0" anchor="ctr">
                    <a:lnR w="12700" cap="flat" cmpd="sng" algn="ctr">
                      <a:solidFill>
                        <a:schemeClr val="tx1"/>
                      </a:solidFill>
                      <a:prstDash val="solid"/>
                      <a:round/>
                      <a:headEnd type="none" w="med" len="med"/>
                      <a:tailEnd type="none" w="med" len="med"/>
                    </a:lnR>
                    <a:noFill/>
                  </a:tcPr>
                </a:tc>
                <a:tc>
                  <a:txBody>
                    <a:bodyPr/>
                    <a:lstStyle/>
                    <a:p>
                      <a:pPr algn="l" fontAlgn="ctr"/>
                      <a:r>
                        <a:rPr lang="ja-JP" altLang="en-US" sz="1100" u="none" strike="noStrike" dirty="0">
                          <a:effectLst/>
                          <a:latin typeface="Calibri" panose="020F0502020204030204" pitchFamily="34" charset="0"/>
                          <a:ea typeface="+mn-ea"/>
                          <a:cs typeface="Calibri" panose="020F0502020204030204" pitchFamily="34" charset="0"/>
                        </a:rPr>
                        <a:t>評価の情報源</a:t>
                      </a:r>
                      <a:endParaRPr lang="ja-JP" altLang="en-US" sz="1100" b="0" i="0" u="none" strike="noStrike" dirty="0">
                        <a:solidFill>
                          <a:srgbClr val="000000"/>
                        </a:solidFill>
                        <a:effectLst/>
                        <a:latin typeface="Calibri" panose="020F0502020204030204" pitchFamily="34" charset="0"/>
                        <a:ea typeface="+mn-ea"/>
                        <a:cs typeface="Calibri" panose="020F0502020204030204" pitchFamily="34" charset="0"/>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ctr"/>
                      <a:r>
                        <a:rPr lang="ja-JP" altLang="en-US" sz="1100" u="none" strike="noStrike" dirty="0">
                          <a:effectLst/>
                          <a:latin typeface="Calibri" panose="020F0502020204030204" pitchFamily="34" charset="0"/>
                          <a:ea typeface="+mn-ea"/>
                          <a:cs typeface="Calibri" panose="020F0502020204030204" pitchFamily="34" charset="0"/>
                        </a:rPr>
                        <a:t>企業</a:t>
                      </a:r>
                      <a:endParaRPr lang="ja-JP" altLang="en-US" sz="1100" b="0" i="0" u="none" strike="noStrike" dirty="0">
                        <a:solidFill>
                          <a:srgbClr val="000000"/>
                        </a:solidFill>
                        <a:effectLst/>
                        <a:latin typeface="Calibri" panose="020F0502020204030204" pitchFamily="34" charset="0"/>
                        <a:ea typeface="+mn-ea"/>
                        <a:cs typeface="Calibri" panose="020F0502020204030204" pitchFamily="34" charset="0"/>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199604770"/>
                  </a:ext>
                </a:extLst>
              </a:tr>
              <a:tr h="228600">
                <a:tc>
                  <a:txBody>
                    <a:bodyPr/>
                    <a:lstStyle/>
                    <a:p>
                      <a:pPr algn="l" fontAlgn="ctr"/>
                      <a:endParaRPr lang="ja-JP" altLang="en-US" sz="1100" b="0" i="0" u="none" strike="noStrike">
                        <a:solidFill>
                          <a:srgbClr val="000000"/>
                        </a:solidFill>
                        <a:effectLst/>
                        <a:latin typeface="Calibri" panose="020F0502020204030204" pitchFamily="34" charset="0"/>
                        <a:ea typeface="+mn-ea"/>
                        <a:cs typeface="Calibri" panose="020F0502020204030204" pitchFamily="34" charset="0"/>
                      </a:endParaRPr>
                    </a:p>
                  </a:txBody>
                  <a:tcPr marL="7620" marR="7620" marT="7620" marB="0" anchor="ctr">
                    <a:noFill/>
                  </a:tcPr>
                </a:tc>
                <a:tc>
                  <a:txBody>
                    <a:bodyPr/>
                    <a:lstStyle/>
                    <a:p>
                      <a:pPr algn="l" fontAlgn="ctr"/>
                      <a:endParaRPr lang="ja-JP" altLang="en-US" sz="1100" b="0" i="0" u="none" strike="noStrike">
                        <a:solidFill>
                          <a:srgbClr val="000000"/>
                        </a:solidFill>
                        <a:effectLst/>
                        <a:latin typeface="Calibri" panose="020F0502020204030204" pitchFamily="34" charset="0"/>
                        <a:ea typeface="+mn-ea"/>
                        <a:cs typeface="Calibri" panose="020F0502020204030204" pitchFamily="34" charset="0"/>
                      </a:endParaRPr>
                    </a:p>
                  </a:txBody>
                  <a:tcPr marL="7620" marR="7620" marT="7620" marB="0" anchor="ctr">
                    <a:noFill/>
                  </a:tcPr>
                </a:tc>
                <a:tc>
                  <a:txBody>
                    <a:bodyPr/>
                    <a:lstStyle/>
                    <a:p>
                      <a:pPr algn="l" fontAlgn="ctr"/>
                      <a:endParaRPr lang="ja-JP" altLang="en-US" sz="1100" b="0" i="0" u="none" strike="noStrike">
                        <a:solidFill>
                          <a:srgbClr val="000000"/>
                        </a:solidFill>
                        <a:effectLst/>
                        <a:latin typeface="Calibri" panose="020F0502020204030204" pitchFamily="34" charset="0"/>
                        <a:ea typeface="+mn-ea"/>
                        <a:cs typeface="Calibri" panose="020F0502020204030204" pitchFamily="34" charset="0"/>
                      </a:endParaRPr>
                    </a:p>
                  </a:txBody>
                  <a:tcPr marL="7620" marR="7620" marT="7620" marB="0" anchor="ctr">
                    <a:lnR w="12700" cap="flat" cmpd="sng" algn="ctr">
                      <a:solidFill>
                        <a:schemeClr val="tx1"/>
                      </a:solidFill>
                      <a:prstDash val="solid"/>
                      <a:round/>
                      <a:headEnd type="none" w="med" len="med"/>
                      <a:tailEnd type="none" w="med" len="med"/>
                    </a:lnR>
                    <a:noFill/>
                  </a:tcPr>
                </a:tc>
                <a:tc>
                  <a:txBody>
                    <a:bodyPr/>
                    <a:lstStyle/>
                    <a:p>
                      <a:pPr algn="l" fontAlgn="ctr"/>
                      <a:r>
                        <a:rPr lang="ja-JP" altLang="en-US" sz="1100" u="none" strike="noStrike" dirty="0">
                          <a:effectLst/>
                          <a:latin typeface="Calibri" panose="020F0502020204030204" pitchFamily="34" charset="0"/>
                          <a:ea typeface="+mn-ea"/>
                          <a:cs typeface="Calibri" panose="020F0502020204030204" pitchFamily="34" charset="0"/>
                        </a:rPr>
                        <a:t>評価方法</a:t>
                      </a:r>
                      <a:endParaRPr lang="ja-JP" altLang="en-US" sz="1100" b="0" i="0" u="none" strike="noStrike" dirty="0">
                        <a:solidFill>
                          <a:srgbClr val="000000"/>
                        </a:solidFill>
                        <a:effectLst/>
                        <a:latin typeface="Calibri" panose="020F0502020204030204" pitchFamily="34" charset="0"/>
                        <a:ea typeface="+mn-ea"/>
                        <a:cs typeface="Calibri" panose="020F0502020204030204" pitchFamily="34" charset="0"/>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ctr"/>
                      <a:r>
                        <a:rPr lang="ja-JP" altLang="en-US" sz="1100" u="none" strike="noStrike" dirty="0">
                          <a:effectLst/>
                          <a:latin typeface="Calibri" panose="020F0502020204030204" pitchFamily="34" charset="0"/>
                          <a:ea typeface="+mn-ea"/>
                          <a:cs typeface="Calibri" panose="020F0502020204030204" pitchFamily="34" charset="0"/>
                        </a:rPr>
                        <a:t>アルゴリズム</a:t>
                      </a:r>
                      <a:endParaRPr lang="ja-JP" altLang="en-US" sz="1100" b="0" i="0" u="none" strike="noStrike" dirty="0">
                        <a:solidFill>
                          <a:srgbClr val="000000"/>
                        </a:solidFill>
                        <a:effectLst/>
                        <a:latin typeface="Calibri" panose="020F0502020204030204" pitchFamily="34" charset="0"/>
                        <a:ea typeface="+mn-ea"/>
                        <a:cs typeface="Calibri" panose="020F0502020204030204" pitchFamily="34" charset="0"/>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7160666"/>
                  </a:ext>
                </a:extLst>
              </a:tr>
              <a:tr h="228600">
                <a:tc>
                  <a:txBody>
                    <a:bodyPr/>
                    <a:lstStyle/>
                    <a:p>
                      <a:pPr algn="l" fontAlgn="ctr"/>
                      <a:endParaRPr lang="ja-JP" altLang="en-US" sz="1100" b="0" i="0" u="none" strike="noStrike">
                        <a:solidFill>
                          <a:srgbClr val="000000"/>
                        </a:solidFill>
                        <a:effectLst/>
                        <a:latin typeface="Calibri" panose="020F0502020204030204" pitchFamily="34" charset="0"/>
                        <a:ea typeface="+mn-ea"/>
                        <a:cs typeface="Calibri" panose="020F0502020204030204" pitchFamily="34" charset="0"/>
                      </a:endParaRPr>
                    </a:p>
                  </a:txBody>
                  <a:tcPr marL="7620" marR="7620" marT="7620" marB="0" anchor="ctr">
                    <a:noFill/>
                  </a:tcPr>
                </a:tc>
                <a:tc>
                  <a:txBody>
                    <a:bodyPr/>
                    <a:lstStyle/>
                    <a:p>
                      <a:pPr algn="l" fontAlgn="ctr"/>
                      <a:endParaRPr lang="ja-JP" altLang="en-US" sz="1100" b="0" i="0" u="none" strike="noStrike">
                        <a:solidFill>
                          <a:srgbClr val="000000"/>
                        </a:solidFill>
                        <a:effectLst/>
                        <a:latin typeface="Calibri" panose="020F0502020204030204" pitchFamily="34" charset="0"/>
                        <a:ea typeface="+mn-ea"/>
                        <a:cs typeface="Calibri" panose="020F0502020204030204" pitchFamily="34" charset="0"/>
                      </a:endParaRPr>
                    </a:p>
                  </a:txBody>
                  <a:tcPr marL="7620" marR="7620" marT="7620" marB="0" anchor="ctr">
                    <a:noFill/>
                  </a:tcPr>
                </a:tc>
                <a:tc>
                  <a:txBody>
                    <a:bodyPr/>
                    <a:lstStyle/>
                    <a:p>
                      <a:pPr algn="l" fontAlgn="ctr"/>
                      <a:endParaRPr lang="ja-JP" altLang="en-US" sz="1100" b="0" i="0" u="none" strike="noStrike">
                        <a:solidFill>
                          <a:srgbClr val="000000"/>
                        </a:solidFill>
                        <a:effectLst/>
                        <a:latin typeface="Calibri" panose="020F0502020204030204" pitchFamily="34" charset="0"/>
                        <a:ea typeface="+mn-ea"/>
                        <a:cs typeface="Calibri" panose="020F0502020204030204" pitchFamily="34" charset="0"/>
                      </a:endParaRPr>
                    </a:p>
                  </a:txBody>
                  <a:tcPr marL="7620" marR="7620" marT="7620" marB="0" anchor="ctr">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noFill/>
                  </a:tcPr>
                </a:tc>
                <a:tc>
                  <a:txBody>
                    <a:bodyPr/>
                    <a:lstStyle/>
                    <a:p>
                      <a:pPr algn="l" fontAlgn="ctr"/>
                      <a:r>
                        <a:rPr lang="ja-JP" altLang="en-US" sz="1100" u="none" strike="noStrike" dirty="0">
                          <a:effectLst/>
                          <a:latin typeface="Calibri" panose="020F0502020204030204" pitchFamily="34" charset="0"/>
                          <a:ea typeface="+mn-ea"/>
                          <a:cs typeface="Calibri" panose="020F0502020204030204" pitchFamily="34" charset="0"/>
                        </a:rPr>
                        <a:t>評価結果</a:t>
                      </a:r>
                      <a:endParaRPr lang="ja-JP" altLang="en-US" sz="1100" b="0" i="0" u="none" strike="noStrike" dirty="0">
                        <a:solidFill>
                          <a:srgbClr val="000000"/>
                        </a:solidFill>
                        <a:effectLst/>
                        <a:latin typeface="Calibri" panose="020F0502020204030204" pitchFamily="34" charset="0"/>
                        <a:ea typeface="+mn-ea"/>
                        <a:cs typeface="Calibri" panose="020F0502020204030204" pitchFamily="34" charset="0"/>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ctr"/>
                      <a:r>
                        <a:rPr lang="ja-JP" altLang="en-US" sz="1100" u="none" strike="noStrike" dirty="0">
                          <a:effectLst/>
                          <a:latin typeface="Calibri" panose="020F0502020204030204" pitchFamily="34" charset="0"/>
                          <a:ea typeface="+mn-ea"/>
                          <a:cs typeface="Calibri" panose="020F0502020204030204" pitchFamily="34" charset="0"/>
                        </a:rPr>
                        <a:t>あり</a:t>
                      </a:r>
                      <a:endParaRPr lang="ja-JP" altLang="en-US" sz="1100" b="0" i="0" u="none" strike="noStrike" dirty="0">
                        <a:solidFill>
                          <a:srgbClr val="000000"/>
                        </a:solidFill>
                        <a:effectLst/>
                        <a:latin typeface="Calibri" panose="020F0502020204030204" pitchFamily="34" charset="0"/>
                        <a:ea typeface="+mn-ea"/>
                        <a:cs typeface="Calibri" panose="020F0502020204030204" pitchFamily="34" charset="0"/>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10364188"/>
                  </a:ext>
                </a:extLst>
              </a:tr>
              <a:tr h="228600">
                <a:tc>
                  <a:txBody>
                    <a:bodyPr/>
                    <a:lstStyle/>
                    <a:p>
                      <a:pPr algn="l" fontAlgn="ctr"/>
                      <a:endParaRPr lang="ja-JP" altLang="en-US" sz="1100" b="0" i="0" u="none" strike="noStrike">
                        <a:solidFill>
                          <a:srgbClr val="000000"/>
                        </a:solidFill>
                        <a:effectLst/>
                        <a:latin typeface="Calibri" panose="020F0502020204030204" pitchFamily="34" charset="0"/>
                        <a:ea typeface="+mn-ea"/>
                        <a:cs typeface="Calibri" panose="020F0502020204030204" pitchFamily="34" charset="0"/>
                      </a:endParaRPr>
                    </a:p>
                  </a:txBody>
                  <a:tcPr marL="7620" marR="7620" marT="7620" marB="0" anchor="ctr">
                    <a:noFill/>
                  </a:tcPr>
                </a:tc>
                <a:tc>
                  <a:txBody>
                    <a:bodyPr/>
                    <a:lstStyle/>
                    <a:p>
                      <a:pPr algn="l" fontAlgn="ctr"/>
                      <a:endParaRPr lang="ja-JP" altLang="en-US" sz="1100" b="0" i="0" u="none" strike="noStrike">
                        <a:solidFill>
                          <a:srgbClr val="000000"/>
                        </a:solidFill>
                        <a:effectLst/>
                        <a:latin typeface="Calibri" panose="020F0502020204030204" pitchFamily="34" charset="0"/>
                        <a:ea typeface="+mn-ea"/>
                        <a:cs typeface="Calibri" panose="020F0502020204030204" pitchFamily="34" charset="0"/>
                      </a:endParaRPr>
                    </a:p>
                  </a:txBody>
                  <a:tcPr marL="7620" marR="7620" marT="7620" marB="0" anchor="ctr">
                    <a:lnR w="12700" cap="flat" cmpd="sng" algn="ctr">
                      <a:solidFill>
                        <a:schemeClr val="tx1"/>
                      </a:solidFill>
                      <a:prstDash val="solid"/>
                      <a:round/>
                      <a:headEnd type="none" w="med" len="med"/>
                      <a:tailEnd type="none" w="med" len="med"/>
                    </a:lnR>
                    <a:noFill/>
                  </a:tcPr>
                </a:tc>
                <a:tc gridSpan="2">
                  <a:txBody>
                    <a:bodyPr/>
                    <a:lstStyle/>
                    <a:p>
                      <a:pPr algn="l" fontAlgn="ctr"/>
                      <a:r>
                        <a:rPr lang="ja-JP" altLang="en-US" sz="1100" u="none" strike="noStrike" dirty="0">
                          <a:effectLst/>
                          <a:latin typeface="Calibri" panose="020F0502020204030204" pitchFamily="34" charset="0"/>
                          <a:ea typeface="+mn-ea"/>
                          <a:cs typeface="Calibri" panose="020F0502020204030204" pitchFamily="34" charset="0"/>
                        </a:rPr>
                        <a:t>評価対象の副作用</a:t>
                      </a:r>
                      <a:r>
                        <a:rPr lang="en-US" altLang="ja-JP" sz="1100" u="none" strike="noStrike" dirty="0">
                          <a:effectLst/>
                          <a:latin typeface="Calibri" panose="020F0502020204030204" pitchFamily="34" charset="0"/>
                          <a:ea typeface="+mn-ea"/>
                          <a:cs typeface="Calibri" panose="020F0502020204030204" pitchFamily="34" charset="0"/>
                        </a:rPr>
                        <a:t>/</a:t>
                      </a:r>
                      <a:r>
                        <a:rPr lang="ja-JP" altLang="en-US" sz="1100" u="none" strike="noStrike" dirty="0">
                          <a:effectLst/>
                          <a:latin typeface="Calibri" panose="020F0502020204030204" pitchFamily="34" charset="0"/>
                          <a:ea typeface="+mn-ea"/>
                          <a:cs typeface="Calibri" panose="020F0502020204030204" pitchFamily="34" charset="0"/>
                        </a:rPr>
                        <a:t>有害事象</a:t>
                      </a:r>
                      <a:endParaRPr lang="ja-JP" altLang="en-US" sz="1100" b="0" i="0" u="none" strike="noStrike" dirty="0">
                        <a:solidFill>
                          <a:srgbClr val="000000"/>
                        </a:solidFill>
                        <a:effectLst/>
                        <a:latin typeface="Calibri" panose="020F0502020204030204" pitchFamily="34" charset="0"/>
                        <a:ea typeface="+mn-ea"/>
                        <a:cs typeface="Calibri" panose="020F0502020204030204" pitchFamily="34" charset="0"/>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endParaRPr kumimoji="1" lang="ja-JP" altLang="en-US"/>
                    </a:p>
                  </a:txBody>
                  <a:tcPr/>
                </a:tc>
                <a:tc>
                  <a:txBody>
                    <a:bodyPr/>
                    <a:lstStyle/>
                    <a:p>
                      <a:pPr algn="l" fontAlgn="ctr"/>
                      <a:r>
                        <a:rPr lang="ja-JP" altLang="en-US" sz="1100" u="none" strike="noStrike" dirty="0">
                          <a:effectLst/>
                          <a:latin typeface="Calibri" panose="020F0502020204030204" pitchFamily="34" charset="0"/>
                          <a:ea typeface="+mn-ea"/>
                          <a:cs typeface="Calibri" panose="020F0502020204030204" pitchFamily="34" charset="0"/>
                        </a:rPr>
                        <a:t>腎障害</a:t>
                      </a:r>
                      <a:endParaRPr lang="ja-JP" altLang="en-US" sz="1100" b="0" i="0" u="none" strike="noStrike" dirty="0">
                        <a:solidFill>
                          <a:srgbClr val="000000"/>
                        </a:solidFill>
                        <a:effectLst/>
                        <a:latin typeface="Calibri" panose="020F0502020204030204" pitchFamily="34" charset="0"/>
                        <a:ea typeface="+mn-ea"/>
                        <a:cs typeface="Calibri" panose="020F0502020204030204" pitchFamily="34" charset="0"/>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27815069"/>
                  </a:ext>
                </a:extLst>
              </a:tr>
              <a:tr h="228600">
                <a:tc>
                  <a:txBody>
                    <a:bodyPr/>
                    <a:lstStyle/>
                    <a:p>
                      <a:pPr algn="l" fontAlgn="ctr"/>
                      <a:endParaRPr lang="ja-JP" altLang="en-US" sz="1100" b="0" i="0" u="none" strike="noStrike">
                        <a:solidFill>
                          <a:srgbClr val="000000"/>
                        </a:solidFill>
                        <a:effectLst/>
                        <a:latin typeface="Calibri" panose="020F0502020204030204" pitchFamily="34" charset="0"/>
                        <a:ea typeface="+mn-ea"/>
                        <a:cs typeface="Calibri" panose="020F0502020204030204" pitchFamily="34" charset="0"/>
                      </a:endParaRPr>
                    </a:p>
                  </a:txBody>
                  <a:tcPr marL="7620" marR="7620" marT="7620" marB="0" anchor="ctr">
                    <a:noFill/>
                  </a:tcPr>
                </a:tc>
                <a:tc>
                  <a:txBody>
                    <a:bodyPr/>
                    <a:lstStyle/>
                    <a:p>
                      <a:pPr algn="l" fontAlgn="ctr"/>
                      <a:endParaRPr lang="ja-JP" altLang="en-US" sz="1100" b="0" i="0" u="none" strike="noStrike">
                        <a:solidFill>
                          <a:srgbClr val="000000"/>
                        </a:solidFill>
                        <a:effectLst/>
                        <a:latin typeface="Calibri" panose="020F0502020204030204" pitchFamily="34" charset="0"/>
                        <a:ea typeface="+mn-ea"/>
                        <a:cs typeface="Calibri" panose="020F0502020204030204" pitchFamily="34" charset="0"/>
                      </a:endParaRPr>
                    </a:p>
                  </a:txBody>
                  <a:tcPr marL="7620" marR="7620" marT="7620" marB="0" anchor="ctr">
                    <a:noFill/>
                  </a:tcPr>
                </a:tc>
                <a:tc>
                  <a:txBody>
                    <a:bodyPr/>
                    <a:lstStyle/>
                    <a:p>
                      <a:pPr algn="l" fontAlgn="ctr"/>
                      <a:endParaRPr lang="ja-JP" altLang="en-US" sz="1100" b="0" i="0" u="none" strike="noStrike">
                        <a:solidFill>
                          <a:srgbClr val="000000"/>
                        </a:solidFill>
                        <a:effectLst/>
                        <a:latin typeface="Calibri" panose="020F0502020204030204" pitchFamily="34" charset="0"/>
                        <a:ea typeface="+mn-ea"/>
                        <a:cs typeface="Calibri" panose="020F0502020204030204" pitchFamily="34" charset="0"/>
                      </a:endParaRPr>
                    </a:p>
                  </a:txBody>
                  <a:tcPr marL="7620" marR="7620" marT="7620" marB="0" anchor="ct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noFill/>
                  </a:tcPr>
                </a:tc>
                <a:tc>
                  <a:txBody>
                    <a:bodyPr/>
                    <a:lstStyle/>
                    <a:p>
                      <a:pPr algn="l" fontAlgn="ctr"/>
                      <a:r>
                        <a:rPr lang="ja-JP" altLang="en-US" sz="1100" u="none" strike="noStrike" dirty="0">
                          <a:effectLst/>
                          <a:latin typeface="Calibri" panose="020F0502020204030204" pitchFamily="34" charset="0"/>
                          <a:ea typeface="+mn-ea"/>
                          <a:cs typeface="Calibri" panose="020F0502020204030204" pitchFamily="34" charset="0"/>
                        </a:rPr>
                        <a:t>評価の情報源</a:t>
                      </a:r>
                      <a:endParaRPr lang="ja-JP" altLang="en-US" sz="1100" b="0" i="0" u="none" strike="noStrike" dirty="0">
                        <a:solidFill>
                          <a:srgbClr val="000000"/>
                        </a:solidFill>
                        <a:effectLst/>
                        <a:latin typeface="Calibri" panose="020F0502020204030204" pitchFamily="34" charset="0"/>
                        <a:ea typeface="+mn-ea"/>
                        <a:cs typeface="Calibri" panose="020F0502020204030204" pitchFamily="34" charset="0"/>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ctr"/>
                      <a:r>
                        <a:rPr lang="ja-JP" altLang="en-US" sz="1100" u="none" strike="noStrike">
                          <a:effectLst/>
                          <a:latin typeface="Calibri" panose="020F0502020204030204" pitchFamily="34" charset="0"/>
                          <a:ea typeface="+mn-ea"/>
                          <a:cs typeface="Calibri" panose="020F0502020204030204" pitchFamily="34" charset="0"/>
                        </a:rPr>
                        <a:t>医師</a:t>
                      </a:r>
                      <a:endParaRPr lang="ja-JP" altLang="en-US" sz="1100" b="0" i="0" u="none" strike="noStrike">
                        <a:solidFill>
                          <a:srgbClr val="000000"/>
                        </a:solidFill>
                        <a:effectLst/>
                        <a:latin typeface="Calibri" panose="020F0502020204030204" pitchFamily="34" charset="0"/>
                        <a:ea typeface="+mn-ea"/>
                        <a:cs typeface="Calibri" panose="020F0502020204030204" pitchFamily="34" charset="0"/>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814732899"/>
                  </a:ext>
                </a:extLst>
              </a:tr>
              <a:tr h="228600">
                <a:tc>
                  <a:txBody>
                    <a:bodyPr/>
                    <a:lstStyle/>
                    <a:p>
                      <a:pPr algn="l" fontAlgn="ctr"/>
                      <a:endParaRPr lang="ja-JP" altLang="en-US" sz="1100" b="0" i="0" u="none" strike="noStrike">
                        <a:solidFill>
                          <a:srgbClr val="000000"/>
                        </a:solidFill>
                        <a:effectLst/>
                        <a:latin typeface="Calibri" panose="020F0502020204030204" pitchFamily="34" charset="0"/>
                        <a:ea typeface="+mn-ea"/>
                        <a:cs typeface="Calibri" panose="020F0502020204030204" pitchFamily="34" charset="0"/>
                      </a:endParaRPr>
                    </a:p>
                  </a:txBody>
                  <a:tcPr marL="7620" marR="7620" marT="7620" marB="0" anchor="ctr">
                    <a:noFill/>
                  </a:tcPr>
                </a:tc>
                <a:tc>
                  <a:txBody>
                    <a:bodyPr/>
                    <a:lstStyle/>
                    <a:p>
                      <a:pPr algn="l" fontAlgn="ctr"/>
                      <a:endParaRPr lang="ja-JP" altLang="en-US" sz="1100" b="0" i="0" u="none" strike="noStrike">
                        <a:solidFill>
                          <a:srgbClr val="000000"/>
                        </a:solidFill>
                        <a:effectLst/>
                        <a:latin typeface="Calibri" panose="020F0502020204030204" pitchFamily="34" charset="0"/>
                        <a:ea typeface="+mn-ea"/>
                        <a:cs typeface="Calibri" panose="020F0502020204030204" pitchFamily="34" charset="0"/>
                      </a:endParaRPr>
                    </a:p>
                  </a:txBody>
                  <a:tcPr marL="7620" marR="7620" marT="7620" marB="0" anchor="ctr">
                    <a:noFill/>
                  </a:tcPr>
                </a:tc>
                <a:tc>
                  <a:txBody>
                    <a:bodyPr/>
                    <a:lstStyle/>
                    <a:p>
                      <a:pPr algn="l" fontAlgn="ctr"/>
                      <a:endParaRPr lang="ja-JP" altLang="en-US" sz="1100" b="0" i="0" u="none" strike="noStrike">
                        <a:solidFill>
                          <a:srgbClr val="000000"/>
                        </a:solidFill>
                        <a:effectLst/>
                        <a:latin typeface="Calibri" panose="020F0502020204030204" pitchFamily="34" charset="0"/>
                        <a:ea typeface="+mn-ea"/>
                        <a:cs typeface="Calibri" panose="020F0502020204030204" pitchFamily="34" charset="0"/>
                      </a:endParaRPr>
                    </a:p>
                  </a:txBody>
                  <a:tcPr marL="7620" marR="7620" marT="7620" marB="0" anchor="ctr">
                    <a:lnR w="12700" cap="flat" cmpd="sng" algn="ctr">
                      <a:solidFill>
                        <a:schemeClr val="tx1"/>
                      </a:solidFill>
                      <a:prstDash val="solid"/>
                      <a:round/>
                      <a:headEnd type="none" w="med" len="med"/>
                      <a:tailEnd type="none" w="med" len="med"/>
                    </a:lnR>
                    <a:noFill/>
                  </a:tcPr>
                </a:tc>
                <a:tc>
                  <a:txBody>
                    <a:bodyPr/>
                    <a:lstStyle/>
                    <a:p>
                      <a:pPr algn="l" fontAlgn="ctr"/>
                      <a:r>
                        <a:rPr lang="ja-JP" altLang="en-US" sz="1100" u="none" strike="noStrike" dirty="0">
                          <a:effectLst/>
                          <a:latin typeface="Calibri" panose="020F0502020204030204" pitchFamily="34" charset="0"/>
                          <a:ea typeface="+mn-ea"/>
                          <a:cs typeface="Calibri" panose="020F0502020204030204" pitchFamily="34" charset="0"/>
                        </a:rPr>
                        <a:t>評価方法</a:t>
                      </a:r>
                      <a:endParaRPr lang="ja-JP" altLang="en-US" sz="1100" b="0" i="0" u="none" strike="noStrike" dirty="0">
                        <a:solidFill>
                          <a:srgbClr val="000000"/>
                        </a:solidFill>
                        <a:effectLst/>
                        <a:latin typeface="Calibri" panose="020F0502020204030204" pitchFamily="34" charset="0"/>
                        <a:ea typeface="+mn-ea"/>
                        <a:cs typeface="Calibri" panose="020F0502020204030204" pitchFamily="34" charset="0"/>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ctr"/>
                      <a:r>
                        <a:rPr lang="ja-JP" altLang="en-US" sz="1100" u="none" strike="noStrike" dirty="0">
                          <a:effectLst/>
                          <a:latin typeface="Calibri" panose="020F0502020204030204" pitchFamily="34" charset="0"/>
                          <a:ea typeface="+mn-ea"/>
                          <a:cs typeface="Calibri" panose="020F0502020204030204" pitchFamily="34" charset="0"/>
                        </a:rPr>
                        <a:t>全般的な観察評価</a:t>
                      </a:r>
                      <a:endParaRPr lang="ja-JP" altLang="en-US" sz="1100" b="0" i="0" u="none" strike="noStrike" dirty="0">
                        <a:solidFill>
                          <a:srgbClr val="000000"/>
                        </a:solidFill>
                        <a:effectLst/>
                        <a:latin typeface="Calibri" panose="020F0502020204030204" pitchFamily="34" charset="0"/>
                        <a:ea typeface="+mn-ea"/>
                        <a:cs typeface="Calibri" panose="020F0502020204030204" pitchFamily="34" charset="0"/>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602846055"/>
                  </a:ext>
                </a:extLst>
              </a:tr>
              <a:tr h="228600">
                <a:tc>
                  <a:txBody>
                    <a:bodyPr/>
                    <a:lstStyle/>
                    <a:p>
                      <a:pPr algn="l" fontAlgn="ctr"/>
                      <a:endParaRPr lang="ja-JP" altLang="en-US" sz="1100" b="0" i="0" u="none" strike="noStrike">
                        <a:solidFill>
                          <a:srgbClr val="000000"/>
                        </a:solidFill>
                        <a:effectLst/>
                        <a:latin typeface="Calibri" panose="020F0502020204030204" pitchFamily="34" charset="0"/>
                        <a:ea typeface="+mn-ea"/>
                        <a:cs typeface="Calibri" panose="020F0502020204030204" pitchFamily="34" charset="0"/>
                      </a:endParaRPr>
                    </a:p>
                  </a:txBody>
                  <a:tcPr marL="7620" marR="7620" marT="7620" marB="0" anchor="ctr">
                    <a:noFill/>
                  </a:tcPr>
                </a:tc>
                <a:tc>
                  <a:txBody>
                    <a:bodyPr/>
                    <a:lstStyle/>
                    <a:p>
                      <a:pPr algn="l" fontAlgn="ctr"/>
                      <a:endParaRPr lang="ja-JP" altLang="en-US" sz="1100" b="0" i="0" u="none" strike="noStrike">
                        <a:solidFill>
                          <a:srgbClr val="000000"/>
                        </a:solidFill>
                        <a:effectLst/>
                        <a:latin typeface="Calibri" panose="020F0502020204030204" pitchFamily="34" charset="0"/>
                        <a:ea typeface="+mn-ea"/>
                        <a:cs typeface="Calibri" panose="020F0502020204030204" pitchFamily="34" charset="0"/>
                      </a:endParaRPr>
                    </a:p>
                  </a:txBody>
                  <a:tcPr marL="7620" marR="7620" marT="7620" marB="0" anchor="ctr">
                    <a:noFill/>
                  </a:tcPr>
                </a:tc>
                <a:tc>
                  <a:txBody>
                    <a:bodyPr/>
                    <a:lstStyle/>
                    <a:p>
                      <a:pPr algn="l" fontAlgn="ctr"/>
                      <a:endParaRPr lang="ja-JP" altLang="en-US" sz="1100" b="0" i="0" u="none" strike="noStrike">
                        <a:solidFill>
                          <a:srgbClr val="000000"/>
                        </a:solidFill>
                        <a:effectLst/>
                        <a:latin typeface="Calibri" panose="020F0502020204030204" pitchFamily="34" charset="0"/>
                        <a:ea typeface="+mn-ea"/>
                        <a:cs typeface="Calibri" panose="020F0502020204030204" pitchFamily="34" charset="0"/>
                      </a:endParaRPr>
                    </a:p>
                  </a:txBody>
                  <a:tcPr marL="7620" marR="7620" marT="7620" marB="0" anchor="ctr">
                    <a:lnR w="12700" cap="flat" cmpd="sng" algn="ctr">
                      <a:solidFill>
                        <a:schemeClr val="tx1"/>
                      </a:solidFill>
                      <a:prstDash val="solid"/>
                      <a:round/>
                      <a:headEnd type="none" w="med" len="med"/>
                      <a:tailEnd type="none" w="med" len="med"/>
                    </a:lnR>
                    <a:noFill/>
                  </a:tcPr>
                </a:tc>
                <a:tc>
                  <a:txBody>
                    <a:bodyPr/>
                    <a:lstStyle/>
                    <a:p>
                      <a:pPr algn="l" fontAlgn="ctr"/>
                      <a:r>
                        <a:rPr lang="ja-JP" altLang="en-US" sz="1100" u="none" strike="noStrike" dirty="0">
                          <a:effectLst/>
                          <a:latin typeface="Calibri" panose="020F0502020204030204" pitchFamily="34" charset="0"/>
                          <a:ea typeface="+mn-ea"/>
                          <a:cs typeface="Calibri" panose="020F0502020204030204" pitchFamily="34" charset="0"/>
                        </a:rPr>
                        <a:t>評価結果</a:t>
                      </a:r>
                      <a:endParaRPr lang="ja-JP" altLang="en-US" sz="1100" b="0" i="0" u="none" strike="noStrike" dirty="0">
                        <a:solidFill>
                          <a:srgbClr val="000000"/>
                        </a:solidFill>
                        <a:effectLst/>
                        <a:latin typeface="Calibri" panose="020F0502020204030204" pitchFamily="34" charset="0"/>
                        <a:ea typeface="+mn-ea"/>
                        <a:cs typeface="Calibri" panose="020F0502020204030204" pitchFamily="34" charset="0"/>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ctr"/>
                      <a:r>
                        <a:rPr lang="ja-JP" altLang="en-US" sz="1100" u="none" strike="noStrike" dirty="0">
                          <a:effectLst/>
                          <a:latin typeface="Calibri" panose="020F0502020204030204" pitchFamily="34" charset="0"/>
                          <a:ea typeface="+mn-ea"/>
                          <a:cs typeface="Calibri" panose="020F0502020204030204" pitchFamily="34" charset="0"/>
                        </a:rPr>
                        <a:t>不明</a:t>
                      </a:r>
                      <a:endParaRPr lang="ja-JP" altLang="en-US" sz="1100" b="0" i="0" u="none" strike="noStrike" dirty="0">
                        <a:solidFill>
                          <a:srgbClr val="000000"/>
                        </a:solidFill>
                        <a:effectLst/>
                        <a:latin typeface="Calibri" panose="020F0502020204030204" pitchFamily="34" charset="0"/>
                        <a:ea typeface="+mn-ea"/>
                        <a:cs typeface="Calibri" panose="020F0502020204030204" pitchFamily="34" charset="0"/>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53104778"/>
                  </a:ext>
                </a:extLst>
              </a:tr>
              <a:tr h="228600">
                <a:tc>
                  <a:txBody>
                    <a:bodyPr/>
                    <a:lstStyle/>
                    <a:p>
                      <a:pPr algn="l" fontAlgn="ctr"/>
                      <a:endParaRPr lang="ja-JP" altLang="en-US" sz="1100" b="0" i="0" u="none" strike="noStrike">
                        <a:solidFill>
                          <a:srgbClr val="000000"/>
                        </a:solidFill>
                        <a:effectLst/>
                        <a:latin typeface="Calibri" panose="020F0502020204030204" pitchFamily="34" charset="0"/>
                        <a:ea typeface="+mn-ea"/>
                        <a:cs typeface="Calibri" panose="020F0502020204030204" pitchFamily="34" charset="0"/>
                      </a:endParaRPr>
                    </a:p>
                  </a:txBody>
                  <a:tcPr marL="7620" marR="7620" marT="7620" marB="0" anchor="ctr">
                    <a:noFill/>
                  </a:tcPr>
                </a:tc>
                <a:tc>
                  <a:txBody>
                    <a:bodyPr/>
                    <a:lstStyle/>
                    <a:p>
                      <a:pPr algn="l" fontAlgn="ctr"/>
                      <a:endParaRPr lang="ja-JP" altLang="en-US" sz="1100" b="0" i="0" u="none" strike="noStrike">
                        <a:solidFill>
                          <a:srgbClr val="000000"/>
                        </a:solidFill>
                        <a:effectLst/>
                        <a:latin typeface="Calibri" panose="020F0502020204030204" pitchFamily="34" charset="0"/>
                        <a:ea typeface="+mn-ea"/>
                        <a:cs typeface="Calibri" panose="020F0502020204030204" pitchFamily="34" charset="0"/>
                      </a:endParaRPr>
                    </a:p>
                  </a:txBody>
                  <a:tcPr marL="7620" marR="7620" marT="7620" marB="0" anchor="ctr">
                    <a:noFill/>
                  </a:tcPr>
                </a:tc>
                <a:tc>
                  <a:txBody>
                    <a:bodyPr/>
                    <a:lstStyle/>
                    <a:p>
                      <a:pPr algn="l" fontAlgn="ctr"/>
                      <a:endParaRPr lang="ja-JP" altLang="en-US" sz="1100" b="0" i="0" u="none" strike="noStrike">
                        <a:solidFill>
                          <a:srgbClr val="000000"/>
                        </a:solidFill>
                        <a:effectLst/>
                        <a:latin typeface="Calibri" panose="020F0502020204030204" pitchFamily="34" charset="0"/>
                        <a:ea typeface="+mn-ea"/>
                        <a:cs typeface="Calibri" panose="020F0502020204030204" pitchFamily="34" charset="0"/>
                      </a:endParaRPr>
                    </a:p>
                  </a:txBody>
                  <a:tcPr marL="7620" marR="7620" marT="7620" marB="0" anchor="ctr">
                    <a:lnR w="12700" cap="flat" cmpd="sng" algn="ctr">
                      <a:solidFill>
                        <a:schemeClr val="tx1"/>
                      </a:solidFill>
                      <a:prstDash val="solid"/>
                      <a:round/>
                      <a:headEnd type="none" w="med" len="med"/>
                      <a:tailEnd type="none" w="med" len="med"/>
                    </a:lnR>
                    <a:noFill/>
                  </a:tcPr>
                </a:tc>
                <a:tc>
                  <a:txBody>
                    <a:bodyPr/>
                    <a:lstStyle/>
                    <a:p>
                      <a:pPr algn="l" fontAlgn="ctr"/>
                      <a:r>
                        <a:rPr lang="ja-JP" altLang="en-US" sz="1100" u="none" strike="noStrike" dirty="0">
                          <a:effectLst/>
                          <a:latin typeface="Calibri" panose="020F0502020204030204" pitchFamily="34" charset="0"/>
                          <a:ea typeface="+mn-ea"/>
                          <a:cs typeface="Calibri" panose="020F0502020204030204" pitchFamily="34" charset="0"/>
                        </a:rPr>
                        <a:t>評価の情報源</a:t>
                      </a:r>
                      <a:endParaRPr lang="ja-JP" altLang="en-US" sz="1100" b="0" i="0" u="none" strike="noStrike" dirty="0">
                        <a:solidFill>
                          <a:srgbClr val="000000"/>
                        </a:solidFill>
                        <a:effectLst/>
                        <a:latin typeface="Calibri" panose="020F0502020204030204" pitchFamily="34" charset="0"/>
                        <a:ea typeface="+mn-ea"/>
                        <a:cs typeface="Calibri" panose="020F0502020204030204" pitchFamily="34" charset="0"/>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ctr"/>
                      <a:r>
                        <a:rPr lang="ja-JP" altLang="en-US" sz="1100" u="none" strike="noStrike" dirty="0">
                          <a:effectLst/>
                          <a:latin typeface="Calibri" panose="020F0502020204030204" pitchFamily="34" charset="0"/>
                          <a:ea typeface="+mn-ea"/>
                          <a:cs typeface="Calibri" panose="020F0502020204030204" pitchFamily="34" charset="0"/>
                        </a:rPr>
                        <a:t>企業</a:t>
                      </a:r>
                      <a:endParaRPr lang="ja-JP" altLang="en-US" sz="1100" b="0" i="0" u="none" strike="noStrike" dirty="0">
                        <a:solidFill>
                          <a:srgbClr val="000000"/>
                        </a:solidFill>
                        <a:effectLst/>
                        <a:latin typeface="Calibri" panose="020F0502020204030204" pitchFamily="34" charset="0"/>
                        <a:ea typeface="+mn-ea"/>
                        <a:cs typeface="Calibri" panose="020F0502020204030204" pitchFamily="34" charset="0"/>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492197242"/>
                  </a:ext>
                </a:extLst>
              </a:tr>
              <a:tr h="228600">
                <a:tc>
                  <a:txBody>
                    <a:bodyPr/>
                    <a:lstStyle/>
                    <a:p>
                      <a:pPr algn="l" fontAlgn="ctr"/>
                      <a:endParaRPr lang="ja-JP" altLang="en-US" sz="1100" b="0" i="0" u="none" strike="noStrike">
                        <a:solidFill>
                          <a:srgbClr val="000000"/>
                        </a:solidFill>
                        <a:effectLst/>
                        <a:latin typeface="Calibri" panose="020F0502020204030204" pitchFamily="34" charset="0"/>
                        <a:ea typeface="+mn-ea"/>
                        <a:cs typeface="Calibri" panose="020F0502020204030204" pitchFamily="34" charset="0"/>
                      </a:endParaRPr>
                    </a:p>
                  </a:txBody>
                  <a:tcPr marL="7620" marR="7620" marT="7620" marB="0" anchor="ctr">
                    <a:noFill/>
                  </a:tcPr>
                </a:tc>
                <a:tc>
                  <a:txBody>
                    <a:bodyPr/>
                    <a:lstStyle/>
                    <a:p>
                      <a:pPr algn="l" fontAlgn="ctr"/>
                      <a:endParaRPr lang="ja-JP" altLang="en-US" sz="1100" b="0" i="0" u="none" strike="noStrike">
                        <a:solidFill>
                          <a:srgbClr val="000000"/>
                        </a:solidFill>
                        <a:effectLst/>
                        <a:latin typeface="Calibri" panose="020F0502020204030204" pitchFamily="34" charset="0"/>
                        <a:ea typeface="+mn-ea"/>
                        <a:cs typeface="Calibri" panose="020F0502020204030204" pitchFamily="34" charset="0"/>
                      </a:endParaRPr>
                    </a:p>
                  </a:txBody>
                  <a:tcPr marL="7620" marR="7620" marT="7620" marB="0" anchor="ctr">
                    <a:noFill/>
                  </a:tcPr>
                </a:tc>
                <a:tc>
                  <a:txBody>
                    <a:bodyPr/>
                    <a:lstStyle/>
                    <a:p>
                      <a:pPr algn="l" fontAlgn="ctr"/>
                      <a:endParaRPr lang="ja-JP" altLang="en-US" sz="1100" b="0" i="0" u="none" strike="noStrike">
                        <a:solidFill>
                          <a:srgbClr val="000000"/>
                        </a:solidFill>
                        <a:effectLst/>
                        <a:latin typeface="Calibri" panose="020F0502020204030204" pitchFamily="34" charset="0"/>
                        <a:ea typeface="+mn-ea"/>
                        <a:cs typeface="Calibri" panose="020F0502020204030204" pitchFamily="34" charset="0"/>
                      </a:endParaRPr>
                    </a:p>
                  </a:txBody>
                  <a:tcPr marL="7620" marR="7620" marT="7620" marB="0" anchor="ctr">
                    <a:lnR w="12700" cap="flat" cmpd="sng" algn="ctr">
                      <a:solidFill>
                        <a:schemeClr val="tx1"/>
                      </a:solidFill>
                      <a:prstDash val="solid"/>
                      <a:round/>
                      <a:headEnd type="none" w="med" len="med"/>
                      <a:tailEnd type="none" w="med" len="med"/>
                    </a:lnR>
                    <a:noFill/>
                  </a:tcPr>
                </a:tc>
                <a:tc>
                  <a:txBody>
                    <a:bodyPr/>
                    <a:lstStyle/>
                    <a:p>
                      <a:pPr algn="l" fontAlgn="ctr"/>
                      <a:r>
                        <a:rPr lang="ja-JP" altLang="en-US" sz="1100" u="none" strike="noStrike" dirty="0">
                          <a:effectLst/>
                          <a:latin typeface="Calibri" panose="020F0502020204030204" pitchFamily="34" charset="0"/>
                          <a:ea typeface="+mn-ea"/>
                          <a:cs typeface="Calibri" panose="020F0502020204030204" pitchFamily="34" charset="0"/>
                        </a:rPr>
                        <a:t>評価方法</a:t>
                      </a:r>
                      <a:endParaRPr lang="ja-JP" altLang="en-US" sz="1100" b="0" i="0" u="none" strike="noStrike" dirty="0">
                        <a:solidFill>
                          <a:srgbClr val="000000"/>
                        </a:solidFill>
                        <a:effectLst/>
                        <a:latin typeface="Calibri" panose="020F0502020204030204" pitchFamily="34" charset="0"/>
                        <a:ea typeface="+mn-ea"/>
                        <a:cs typeface="Calibri" panose="020F0502020204030204" pitchFamily="34" charset="0"/>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ctr"/>
                      <a:r>
                        <a:rPr lang="ja-JP" altLang="en-US" sz="1100" u="none" strike="noStrike" dirty="0">
                          <a:effectLst/>
                          <a:latin typeface="Calibri" panose="020F0502020204030204" pitchFamily="34" charset="0"/>
                          <a:ea typeface="+mn-ea"/>
                          <a:cs typeface="Calibri" panose="020F0502020204030204" pitchFamily="34" charset="0"/>
                        </a:rPr>
                        <a:t>アルゴリズム</a:t>
                      </a:r>
                      <a:endParaRPr lang="ja-JP" altLang="en-US" sz="1100" b="0" i="0" u="none" strike="noStrike" dirty="0">
                        <a:solidFill>
                          <a:srgbClr val="000000"/>
                        </a:solidFill>
                        <a:effectLst/>
                        <a:latin typeface="Calibri" panose="020F0502020204030204" pitchFamily="34" charset="0"/>
                        <a:ea typeface="+mn-ea"/>
                        <a:cs typeface="Calibri" panose="020F0502020204030204" pitchFamily="34" charset="0"/>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601719620"/>
                  </a:ext>
                </a:extLst>
              </a:tr>
              <a:tr h="228600">
                <a:tc>
                  <a:txBody>
                    <a:bodyPr/>
                    <a:lstStyle/>
                    <a:p>
                      <a:pPr algn="l" fontAlgn="ctr"/>
                      <a:endParaRPr lang="ja-JP" altLang="en-US" sz="1100" b="0" i="0" u="none" strike="noStrike">
                        <a:solidFill>
                          <a:srgbClr val="000000"/>
                        </a:solidFill>
                        <a:effectLst/>
                        <a:latin typeface="Calibri" panose="020F0502020204030204" pitchFamily="34" charset="0"/>
                        <a:ea typeface="+mn-ea"/>
                        <a:cs typeface="Calibri" panose="020F0502020204030204" pitchFamily="34" charset="0"/>
                      </a:endParaRPr>
                    </a:p>
                  </a:txBody>
                  <a:tcPr marL="7620" marR="7620" marT="7620" marB="0" anchor="ctr">
                    <a:noFill/>
                  </a:tcPr>
                </a:tc>
                <a:tc>
                  <a:txBody>
                    <a:bodyPr/>
                    <a:lstStyle/>
                    <a:p>
                      <a:pPr algn="l" fontAlgn="ctr"/>
                      <a:endParaRPr lang="ja-JP" altLang="en-US" sz="1100" b="0" i="0" u="none" strike="noStrike">
                        <a:solidFill>
                          <a:srgbClr val="000000"/>
                        </a:solidFill>
                        <a:effectLst/>
                        <a:latin typeface="Calibri" panose="020F0502020204030204" pitchFamily="34" charset="0"/>
                        <a:ea typeface="+mn-ea"/>
                        <a:cs typeface="Calibri" panose="020F0502020204030204" pitchFamily="34" charset="0"/>
                      </a:endParaRPr>
                    </a:p>
                  </a:txBody>
                  <a:tcPr marL="7620" marR="7620" marT="7620" marB="0" anchor="ctr">
                    <a:noFill/>
                  </a:tcPr>
                </a:tc>
                <a:tc>
                  <a:txBody>
                    <a:bodyPr/>
                    <a:lstStyle/>
                    <a:p>
                      <a:pPr algn="l" fontAlgn="ctr"/>
                      <a:endParaRPr lang="ja-JP" altLang="en-US" sz="1100" b="0" i="0" u="none" strike="noStrike">
                        <a:solidFill>
                          <a:srgbClr val="000000"/>
                        </a:solidFill>
                        <a:effectLst/>
                        <a:latin typeface="Calibri" panose="020F0502020204030204" pitchFamily="34" charset="0"/>
                        <a:ea typeface="+mn-ea"/>
                        <a:cs typeface="Calibri" panose="020F0502020204030204" pitchFamily="34" charset="0"/>
                      </a:endParaRPr>
                    </a:p>
                  </a:txBody>
                  <a:tcPr marL="7620" marR="7620" marT="7620" marB="0" anchor="ctr">
                    <a:lnR w="12700" cap="flat" cmpd="sng" algn="ctr">
                      <a:solidFill>
                        <a:schemeClr val="tx1"/>
                      </a:solidFill>
                      <a:prstDash val="solid"/>
                      <a:round/>
                      <a:headEnd type="none" w="med" len="med"/>
                      <a:tailEnd type="none" w="med" len="med"/>
                    </a:lnR>
                    <a:noFill/>
                  </a:tcPr>
                </a:tc>
                <a:tc>
                  <a:txBody>
                    <a:bodyPr/>
                    <a:lstStyle/>
                    <a:p>
                      <a:pPr algn="l" fontAlgn="ctr"/>
                      <a:r>
                        <a:rPr lang="ja-JP" altLang="en-US" sz="1100" u="none" strike="noStrike" dirty="0">
                          <a:effectLst/>
                          <a:latin typeface="Calibri" panose="020F0502020204030204" pitchFamily="34" charset="0"/>
                          <a:ea typeface="+mn-ea"/>
                          <a:cs typeface="Calibri" panose="020F0502020204030204" pitchFamily="34" charset="0"/>
                        </a:rPr>
                        <a:t>評価結果</a:t>
                      </a:r>
                      <a:endParaRPr lang="ja-JP" altLang="en-US" sz="1100" b="0" i="0" u="none" strike="noStrike" dirty="0">
                        <a:solidFill>
                          <a:srgbClr val="000000"/>
                        </a:solidFill>
                        <a:effectLst/>
                        <a:latin typeface="Calibri" panose="020F0502020204030204" pitchFamily="34" charset="0"/>
                        <a:ea typeface="+mn-ea"/>
                        <a:cs typeface="Calibri" panose="020F0502020204030204" pitchFamily="34" charset="0"/>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ctr"/>
                      <a:r>
                        <a:rPr lang="ja-JP" altLang="en-US" sz="1100" u="none" strike="noStrike" dirty="0">
                          <a:effectLst/>
                          <a:latin typeface="Calibri" panose="020F0502020204030204" pitchFamily="34" charset="0"/>
                          <a:ea typeface="+mn-ea"/>
                          <a:cs typeface="Calibri" panose="020F0502020204030204" pitchFamily="34" charset="0"/>
                        </a:rPr>
                        <a:t>あり</a:t>
                      </a:r>
                      <a:endParaRPr lang="ja-JP" altLang="en-US" sz="1100" b="0" i="0" u="none" strike="noStrike" dirty="0">
                        <a:solidFill>
                          <a:srgbClr val="000000"/>
                        </a:solidFill>
                        <a:effectLst/>
                        <a:latin typeface="Calibri" panose="020F0502020204030204" pitchFamily="34" charset="0"/>
                        <a:ea typeface="+mn-ea"/>
                        <a:cs typeface="Calibri" panose="020F0502020204030204" pitchFamily="34" charset="0"/>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509578429"/>
                  </a:ext>
                </a:extLst>
              </a:tr>
            </a:tbl>
          </a:graphicData>
        </a:graphic>
      </p:graphicFrame>
      <p:sp>
        <p:nvSpPr>
          <p:cNvPr id="9" name="正方形/長方形 8">
            <a:extLst>
              <a:ext uri="{FF2B5EF4-FFF2-40B4-BE49-F238E27FC236}">
                <a16:creationId xmlns:a16="http://schemas.microsoft.com/office/drawing/2014/main" id="{07C89108-9F17-499F-99CD-74F18B8F8E92}"/>
              </a:ext>
            </a:extLst>
          </p:cNvPr>
          <p:cNvSpPr/>
          <p:nvPr/>
        </p:nvSpPr>
        <p:spPr>
          <a:xfrm>
            <a:off x="409827" y="2636912"/>
            <a:ext cx="3874144" cy="1944216"/>
          </a:xfrm>
          <a:prstGeom prst="rect">
            <a:avLst/>
          </a:prstGeom>
          <a:noFill/>
          <a:ln w="38100">
            <a:solidFill>
              <a:srgbClr val="FF0000"/>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solidFill>
                <a:schemeClr val="tx1"/>
              </a:solidFill>
            </a:endParaRPr>
          </a:p>
        </p:txBody>
      </p:sp>
      <p:sp>
        <p:nvSpPr>
          <p:cNvPr id="10" name="正方形/長方形 9">
            <a:extLst>
              <a:ext uri="{FF2B5EF4-FFF2-40B4-BE49-F238E27FC236}">
                <a16:creationId xmlns:a16="http://schemas.microsoft.com/office/drawing/2014/main" id="{C1BCE913-6F5D-499A-918F-28293EE5425C}"/>
              </a:ext>
            </a:extLst>
          </p:cNvPr>
          <p:cNvSpPr/>
          <p:nvPr/>
        </p:nvSpPr>
        <p:spPr>
          <a:xfrm>
            <a:off x="5046052" y="2679247"/>
            <a:ext cx="3598336" cy="1545456"/>
          </a:xfrm>
          <a:prstGeom prst="rect">
            <a:avLst/>
          </a:prstGeom>
          <a:noFill/>
          <a:ln w="38100">
            <a:solidFill>
              <a:srgbClr val="FF0000"/>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solidFill>
                <a:schemeClr val="tx1"/>
              </a:solidFill>
            </a:endParaRPr>
          </a:p>
        </p:txBody>
      </p:sp>
      <p:sp>
        <p:nvSpPr>
          <p:cNvPr id="11" name="正方形/長方形 10">
            <a:extLst>
              <a:ext uri="{FF2B5EF4-FFF2-40B4-BE49-F238E27FC236}">
                <a16:creationId xmlns:a16="http://schemas.microsoft.com/office/drawing/2014/main" id="{DADD7F08-070C-4F35-B203-F81A4B0BC6C1}"/>
              </a:ext>
            </a:extLst>
          </p:cNvPr>
          <p:cNvSpPr/>
          <p:nvPr/>
        </p:nvSpPr>
        <p:spPr>
          <a:xfrm>
            <a:off x="409828" y="4797152"/>
            <a:ext cx="3854812" cy="1944216"/>
          </a:xfrm>
          <a:prstGeom prst="rect">
            <a:avLst/>
          </a:prstGeom>
          <a:noFill/>
          <a:ln w="38100">
            <a:solidFill>
              <a:srgbClr val="0070C0"/>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solidFill>
                <a:schemeClr val="tx1"/>
              </a:solidFill>
            </a:endParaRPr>
          </a:p>
        </p:txBody>
      </p:sp>
      <p:sp>
        <p:nvSpPr>
          <p:cNvPr id="12" name="正方形/長方形 11">
            <a:extLst>
              <a:ext uri="{FF2B5EF4-FFF2-40B4-BE49-F238E27FC236}">
                <a16:creationId xmlns:a16="http://schemas.microsoft.com/office/drawing/2014/main" id="{D2711CAD-6148-4416-BD76-9FDD2155F9DD}"/>
              </a:ext>
            </a:extLst>
          </p:cNvPr>
          <p:cNvSpPr/>
          <p:nvPr/>
        </p:nvSpPr>
        <p:spPr>
          <a:xfrm>
            <a:off x="5046052" y="4263423"/>
            <a:ext cx="3598335" cy="1599041"/>
          </a:xfrm>
          <a:prstGeom prst="rect">
            <a:avLst/>
          </a:prstGeom>
          <a:noFill/>
          <a:ln w="38100">
            <a:solidFill>
              <a:srgbClr val="0070C0"/>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solidFill>
                <a:schemeClr val="tx1"/>
              </a:solidFill>
            </a:endParaRPr>
          </a:p>
        </p:txBody>
      </p:sp>
      <p:sp>
        <p:nvSpPr>
          <p:cNvPr id="13" name="Line 4"/>
          <p:cNvSpPr>
            <a:spLocks noChangeShapeType="1"/>
          </p:cNvSpPr>
          <p:nvPr/>
        </p:nvSpPr>
        <p:spPr bwMode="auto">
          <a:xfrm>
            <a:off x="179388" y="836613"/>
            <a:ext cx="8713787" cy="0"/>
          </a:xfrm>
          <a:prstGeom prst="line">
            <a:avLst/>
          </a:prstGeom>
          <a:noFill/>
          <a:ln w="28575">
            <a:solidFill>
              <a:schemeClr val="bg2">
                <a:lumMod val="75000"/>
              </a:schemeClr>
            </a:solidFill>
            <a:round/>
            <a:headEnd/>
            <a:tailEnd/>
          </a:ln>
          <a:effectLst/>
        </p:spPr>
        <p:txBody>
          <a:bodyPr/>
          <a:lstStyle/>
          <a:p>
            <a:pPr fontAlgn="auto">
              <a:spcBef>
                <a:spcPts val="0"/>
              </a:spcBef>
              <a:spcAft>
                <a:spcPts val="0"/>
              </a:spcAft>
              <a:defRPr/>
            </a:pPr>
            <a:endParaRPr lang="en-GB">
              <a:latin typeface="+mn-lt"/>
              <a:ea typeface="+mn-ea"/>
            </a:endParaRPr>
          </a:p>
        </p:txBody>
      </p:sp>
      <p:sp>
        <p:nvSpPr>
          <p:cNvPr id="14" name="Text Box 55"/>
          <p:cNvSpPr txBox="1">
            <a:spLocks noChangeArrowheads="1"/>
          </p:cNvSpPr>
          <p:nvPr/>
        </p:nvSpPr>
        <p:spPr bwMode="auto">
          <a:xfrm>
            <a:off x="207327" y="1784429"/>
            <a:ext cx="957716" cy="408623"/>
          </a:xfrm>
          <a:prstGeom prst="roundRect">
            <a:avLst/>
          </a:prstGeom>
          <a:ln/>
        </p:spPr>
        <p:style>
          <a:lnRef idx="1">
            <a:schemeClr val="accent3"/>
          </a:lnRef>
          <a:fillRef idx="2">
            <a:schemeClr val="accent3"/>
          </a:fillRef>
          <a:effectRef idx="1">
            <a:schemeClr val="accent3"/>
          </a:effectRef>
          <a:fontRef idx="minor">
            <a:schemeClr val="dk1"/>
          </a:fontRef>
        </p:style>
        <p:txBody>
          <a:bodyPr wrap="none">
            <a:spAutoFit/>
          </a:bodyPr>
          <a:lstStyle>
            <a:lvl1pPr>
              <a:defRPr kumimoji="1">
                <a:solidFill>
                  <a:schemeClr val="tx1"/>
                </a:solidFill>
                <a:latin typeface="Calibri" panose="020F0502020204030204" pitchFamily="34" charset="0"/>
                <a:ea typeface="ＭＳ Ｐゴシック" panose="020B0600070205080204" pitchFamily="50" charset="-128"/>
              </a:defRPr>
            </a:lvl1pPr>
            <a:lvl2pPr marL="742950" indent="-285750">
              <a:defRPr kumimoji="1">
                <a:solidFill>
                  <a:schemeClr val="tx1"/>
                </a:solidFill>
                <a:latin typeface="Calibri" panose="020F0502020204030204" pitchFamily="34" charset="0"/>
                <a:ea typeface="ＭＳ Ｐゴシック" panose="020B0600070205080204" pitchFamily="50" charset="-128"/>
              </a:defRPr>
            </a:lvl2pPr>
            <a:lvl3pPr marL="1143000" indent="-228600">
              <a:defRPr kumimoji="1">
                <a:solidFill>
                  <a:schemeClr val="tx1"/>
                </a:solidFill>
                <a:latin typeface="Calibri" panose="020F0502020204030204" pitchFamily="34" charset="0"/>
                <a:ea typeface="ＭＳ Ｐゴシック" panose="020B0600070205080204" pitchFamily="50" charset="-128"/>
              </a:defRPr>
            </a:lvl3pPr>
            <a:lvl4pPr marL="1600200" indent="-228600">
              <a:defRPr kumimoji="1">
                <a:solidFill>
                  <a:schemeClr val="tx1"/>
                </a:solidFill>
                <a:latin typeface="Calibri" panose="020F0502020204030204" pitchFamily="34" charset="0"/>
                <a:ea typeface="ＭＳ Ｐゴシック" panose="020B0600070205080204" pitchFamily="50" charset="-128"/>
              </a:defRPr>
            </a:lvl4pPr>
            <a:lvl5pPr marL="2057400" indent="-228600">
              <a:defRPr kumimoji="1">
                <a:solidFill>
                  <a:schemeClr val="tx1"/>
                </a:solidFill>
                <a:latin typeface="Calibri" panose="020F0502020204030204" pitchFamily="34" charset="0"/>
                <a:ea typeface="ＭＳ Ｐゴシック" panose="020B0600070205080204" pitchFamily="50" charset="-128"/>
              </a:defRPr>
            </a:lvl5pPr>
            <a:lvl6pPr marL="2514600" indent="-228600" fontAlgn="base">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6pPr>
            <a:lvl7pPr marL="2971800" indent="-228600" fontAlgn="base">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7pPr>
            <a:lvl8pPr marL="3429000" indent="-228600" fontAlgn="base">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8pPr>
            <a:lvl9pPr marL="3886200" indent="-228600" fontAlgn="base">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9pPr>
          </a:lstStyle>
          <a:p>
            <a:r>
              <a:rPr lang="en-US" altLang="ja-JP" dirty="0"/>
              <a:t>E2B(R2)</a:t>
            </a:r>
            <a:endParaRPr lang="ja-JP" altLang="en-US" dirty="0"/>
          </a:p>
        </p:txBody>
      </p:sp>
      <p:sp>
        <p:nvSpPr>
          <p:cNvPr id="15" name="Text Box 55"/>
          <p:cNvSpPr txBox="1">
            <a:spLocks noChangeArrowheads="1"/>
          </p:cNvSpPr>
          <p:nvPr/>
        </p:nvSpPr>
        <p:spPr bwMode="auto">
          <a:xfrm>
            <a:off x="4661859" y="1784428"/>
            <a:ext cx="957716" cy="408623"/>
          </a:xfrm>
          <a:prstGeom prst="roundRect">
            <a:avLst/>
          </a:prstGeom>
          <a:ln/>
        </p:spPr>
        <p:style>
          <a:lnRef idx="1">
            <a:schemeClr val="accent1"/>
          </a:lnRef>
          <a:fillRef idx="2">
            <a:schemeClr val="accent1"/>
          </a:fillRef>
          <a:effectRef idx="1">
            <a:schemeClr val="accent1"/>
          </a:effectRef>
          <a:fontRef idx="minor">
            <a:schemeClr val="dk1"/>
          </a:fontRef>
        </p:style>
        <p:txBody>
          <a:bodyPr wrap="none">
            <a:spAutoFit/>
          </a:bodyPr>
          <a:lstStyle>
            <a:lvl1pPr>
              <a:defRPr kumimoji="1">
                <a:solidFill>
                  <a:schemeClr val="tx1"/>
                </a:solidFill>
                <a:latin typeface="Calibri" panose="020F0502020204030204" pitchFamily="34" charset="0"/>
                <a:ea typeface="ＭＳ Ｐゴシック" panose="020B0600070205080204" pitchFamily="50" charset="-128"/>
              </a:defRPr>
            </a:lvl1pPr>
            <a:lvl2pPr marL="742950" indent="-285750">
              <a:defRPr kumimoji="1">
                <a:solidFill>
                  <a:schemeClr val="tx1"/>
                </a:solidFill>
                <a:latin typeface="Calibri" panose="020F0502020204030204" pitchFamily="34" charset="0"/>
                <a:ea typeface="ＭＳ Ｐゴシック" panose="020B0600070205080204" pitchFamily="50" charset="-128"/>
              </a:defRPr>
            </a:lvl2pPr>
            <a:lvl3pPr marL="1143000" indent="-228600">
              <a:defRPr kumimoji="1">
                <a:solidFill>
                  <a:schemeClr val="tx1"/>
                </a:solidFill>
                <a:latin typeface="Calibri" panose="020F0502020204030204" pitchFamily="34" charset="0"/>
                <a:ea typeface="ＭＳ Ｐゴシック" panose="020B0600070205080204" pitchFamily="50" charset="-128"/>
              </a:defRPr>
            </a:lvl3pPr>
            <a:lvl4pPr marL="1600200" indent="-228600">
              <a:defRPr kumimoji="1">
                <a:solidFill>
                  <a:schemeClr val="tx1"/>
                </a:solidFill>
                <a:latin typeface="Calibri" panose="020F0502020204030204" pitchFamily="34" charset="0"/>
                <a:ea typeface="ＭＳ Ｐゴシック" panose="020B0600070205080204" pitchFamily="50" charset="-128"/>
              </a:defRPr>
            </a:lvl4pPr>
            <a:lvl5pPr marL="2057400" indent="-228600">
              <a:defRPr kumimoji="1">
                <a:solidFill>
                  <a:schemeClr val="tx1"/>
                </a:solidFill>
                <a:latin typeface="Calibri" panose="020F0502020204030204" pitchFamily="34" charset="0"/>
                <a:ea typeface="ＭＳ Ｐゴシック" panose="020B0600070205080204" pitchFamily="50" charset="-128"/>
              </a:defRPr>
            </a:lvl5pPr>
            <a:lvl6pPr marL="2514600" indent="-228600" fontAlgn="base">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6pPr>
            <a:lvl7pPr marL="2971800" indent="-228600" fontAlgn="base">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7pPr>
            <a:lvl8pPr marL="3429000" indent="-228600" fontAlgn="base">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8pPr>
            <a:lvl9pPr marL="3886200" indent="-228600" fontAlgn="base">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9pPr>
          </a:lstStyle>
          <a:p>
            <a:r>
              <a:rPr lang="en-US" altLang="ja-JP" dirty="0"/>
              <a:t>E2B(R3)</a:t>
            </a:r>
            <a:endParaRPr lang="ja-JP" altLang="en-US" dirty="0"/>
          </a:p>
        </p:txBody>
      </p:sp>
      <p:graphicFrame>
        <p:nvGraphicFramePr>
          <p:cNvPr id="3" name="表 2"/>
          <p:cNvGraphicFramePr>
            <a:graphicFrameLocks noGrp="1"/>
          </p:cNvGraphicFramePr>
          <p:nvPr>
            <p:extLst>
              <p:ext uri="{D42A27DB-BD31-4B8C-83A1-F6EECF244321}">
                <p14:modId xmlns:p14="http://schemas.microsoft.com/office/powerpoint/2010/main" val="4170718832"/>
              </p:ext>
            </p:extLst>
          </p:nvPr>
        </p:nvGraphicFramePr>
        <p:xfrm>
          <a:off x="482517" y="923068"/>
          <a:ext cx="8145463" cy="792528"/>
        </p:xfrm>
        <a:graphic>
          <a:graphicData uri="http://schemas.openxmlformats.org/drawingml/2006/table">
            <a:tbl>
              <a:tblPr firstRow="1" bandRow="1">
                <a:tableStyleId>{3B4B98B0-60AC-42C2-AFA5-B58CD77FA1E5}</a:tableStyleId>
              </a:tblPr>
              <a:tblGrid>
                <a:gridCol w="2020217">
                  <a:extLst>
                    <a:ext uri="{9D8B030D-6E8A-4147-A177-3AD203B41FA5}">
                      <a16:colId xmlns:a16="http://schemas.microsoft.com/office/drawing/2014/main" val="20000"/>
                    </a:ext>
                  </a:extLst>
                </a:gridCol>
                <a:gridCol w="1530170">
                  <a:extLst>
                    <a:ext uri="{9D8B030D-6E8A-4147-A177-3AD203B41FA5}">
                      <a16:colId xmlns:a16="http://schemas.microsoft.com/office/drawing/2014/main" val="20001"/>
                    </a:ext>
                  </a:extLst>
                </a:gridCol>
                <a:gridCol w="1530170">
                  <a:extLst>
                    <a:ext uri="{9D8B030D-6E8A-4147-A177-3AD203B41FA5}">
                      <a16:colId xmlns:a16="http://schemas.microsoft.com/office/drawing/2014/main" val="20002"/>
                    </a:ext>
                  </a:extLst>
                </a:gridCol>
                <a:gridCol w="1532453">
                  <a:extLst>
                    <a:ext uri="{9D8B030D-6E8A-4147-A177-3AD203B41FA5}">
                      <a16:colId xmlns:a16="http://schemas.microsoft.com/office/drawing/2014/main" val="20003"/>
                    </a:ext>
                  </a:extLst>
                </a:gridCol>
                <a:gridCol w="1532453">
                  <a:extLst>
                    <a:ext uri="{9D8B030D-6E8A-4147-A177-3AD203B41FA5}">
                      <a16:colId xmlns:a16="http://schemas.microsoft.com/office/drawing/2014/main" val="20004"/>
                    </a:ext>
                  </a:extLst>
                </a:gridCol>
              </a:tblGrid>
              <a:tr h="37084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ja-JP" sz="2000" b="0" i="0" u="none" strike="noStrike" cap="none" normalizeH="0" baseline="0" dirty="0">
                        <a:ln>
                          <a:noFill/>
                        </a:ln>
                        <a:solidFill>
                          <a:schemeClr val="tx1"/>
                        </a:solidFill>
                        <a:effectLst/>
                        <a:latin typeface="Arial" pitchFamily="34" charset="0"/>
                        <a:ea typeface="ＭＳ Ｐゴシック" pitchFamily="50" charset="-128"/>
                      </a:endParaRPr>
                    </a:p>
                  </a:txBody>
                  <a:tcPr marT="45732" marB="4573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gridSpan="2">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2000" u="none" strike="noStrike" cap="none" normalizeH="0" baseline="0" dirty="0">
                          <a:ln>
                            <a:noFill/>
                          </a:ln>
                          <a:effectLst/>
                        </a:rPr>
                        <a:t>肝障害</a:t>
                      </a:r>
                      <a:endParaRPr kumimoji="1" lang="ja-JP" altLang="en-US" sz="2000" b="0" i="0" u="none" strike="noStrike" cap="none" normalizeH="0" baseline="0" dirty="0">
                        <a:ln>
                          <a:noFill/>
                        </a:ln>
                        <a:solidFill>
                          <a:schemeClr val="tx1"/>
                        </a:solidFill>
                        <a:effectLst/>
                        <a:latin typeface="Arial" pitchFamily="34" charset="0"/>
                        <a:ea typeface="ＭＳ Ｐゴシック" pitchFamily="50" charset="-128"/>
                      </a:endParaRPr>
                    </a:p>
                  </a:txBody>
                  <a:tcPr marT="45732" marB="4573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kumimoji="1" lang="ja-JP" altLang="en-US"/>
                    </a:p>
                  </a:txBody>
                  <a:tcPr/>
                </a:tc>
                <a:tc gridSpan="2">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2000" u="none" strike="noStrike" cap="none" normalizeH="0" baseline="0" dirty="0">
                          <a:ln>
                            <a:noFill/>
                          </a:ln>
                          <a:effectLst/>
                        </a:rPr>
                        <a:t>腎障害</a:t>
                      </a:r>
                      <a:endParaRPr kumimoji="1" lang="ja-JP" altLang="en-US" sz="2000" b="0" i="0" u="none" strike="noStrike" cap="none" normalizeH="0" baseline="0" dirty="0">
                        <a:ln>
                          <a:noFill/>
                        </a:ln>
                        <a:solidFill>
                          <a:schemeClr val="tx1"/>
                        </a:solidFill>
                        <a:effectLst/>
                        <a:latin typeface="Arial" pitchFamily="34" charset="0"/>
                        <a:ea typeface="ＭＳ Ｐゴシック" pitchFamily="50" charset="-128"/>
                      </a:endParaRPr>
                    </a:p>
                  </a:txBody>
                  <a:tcPr marT="45732" marB="4573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kumimoji="1" lang="ja-JP" altLang="en-US"/>
                    </a:p>
                  </a:txBody>
                  <a:tcPr/>
                </a:tc>
                <a:extLst>
                  <a:ext uri="{0D108BD9-81ED-4DB2-BD59-A6C34878D82A}">
                    <a16:rowId xmlns:a16="http://schemas.microsoft.com/office/drawing/2014/main" val="10000"/>
                  </a:ext>
                </a:extLst>
              </a:tr>
              <a:tr h="37084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2000" u="none" strike="noStrike" cap="none" normalizeH="0" baseline="0" dirty="0">
                          <a:ln>
                            <a:noFill/>
                          </a:ln>
                          <a:effectLst/>
                        </a:rPr>
                        <a:t>医薬品</a:t>
                      </a:r>
                      <a:r>
                        <a:rPr kumimoji="1" lang="en-US" altLang="ja-JP" sz="2000" u="none" strike="noStrike" cap="none" normalizeH="0" baseline="0" dirty="0">
                          <a:ln>
                            <a:noFill/>
                          </a:ln>
                          <a:effectLst/>
                        </a:rPr>
                        <a:t>A</a:t>
                      </a:r>
                      <a:endParaRPr kumimoji="1" lang="en-US" altLang="ja-JP" sz="2000" b="0" i="0" u="none" strike="noStrike" cap="none" normalizeH="0" baseline="0" dirty="0">
                        <a:ln>
                          <a:noFill/>
                        </a:ln>
                        <a:solidFill>
                          <a:schemeClr val="tx1"/>
                        </a:solidFill>
                        <a:effectLst/>
                        <a:latin typeface="+mn-lt"/>
                        <a:ea typeface="ＭＳ Ｐゴシック" pitchFamily="50" charset="-128"/>
                      </a:endParaRPr>
                    </a:p>
                  </a:txBody>
                  <a:tcPr marT="45732" marB="4573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2000" u="none" strike="noStrike" cap="none" normalizeH="0" baseline="0" dirty="0">
                          <a:ln>
                            <a:noFill/>
                          </a:ln>
                          <a:effectLst/>
                        </a:rPr>
                        <a:t>医師：あり</a:t>
                      </a:r>
                      <a:endParaRPr kumimoji="1" lang="ja-JP" altLang="en-US" sz="2000" b="0" i="0" u="none" strike="noStrike" cap="none" normalizeH="0" baseline="0" dirty="0">
                        <a:ln>
                          <a:noFill/>
                        </a:ln>
                        <a:solidFill>
                          <a:schemeClr val="bg1"/>
                        </a:solidFill>
                        <a:effectLst/>
                        <a:latin typeface="Arial" pitchFamily="34" charset="0"/>
                        <a:ea typeface="ＭＳ Ｐゴシック" pitchFamily="50" charset="-128"/>
                      </a:endParaRPr>
                    </a:p>
                  </a:txBody>
                  <a:tcPr marT="45732" marB="4573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2000" u="none" strike="noStrike" cap="none" normalizeH="0" baseline="0" dirty="0">
                          <a:ln>
                            <a:noFill/>
                          </a:ln>
                          <a:effectLst/>
                        </a:rPr>
                        <a:t>企業：あり</a:t>
                      </a:r>
                      <a:endParaRPr kumimoji="1" lang="ja-JP" altLang="en-US" sz="2000" b="0" i="0" u="none" strike="noStrike" cap="none" normalizeH="0" baseline="0" dirty="0">
                        <a:ln>
                          <a:noFill/>
                        </a:ln>
                        <a:solidFill>
                          <a:schemeClr val="bg1"/>
                        </a:solidFill>
                        <a:effectLst/>
                        <a:latin typeface="Arial" pitchFamily="34" charset="0"/>
                        <a:ea typeface="ＭＳ Ｐゴシック" pitchFamily="50" charset="-128"/>
                      </a:endParaRPr>
                    </a:p>
                  </a:txBody>
                  <a:tcPr marT="45732" marB="4573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2000" u="none" strike="noStrike" cap="none" normalizeH="0" baseline="0" dirty="0">
                          <a:ln>
                            <a:noFill/>
                          </a:ln>
                          <a:effectLst/>
                        </a:rPr>
                        <a:t>医師：不明</a:t>
                      </a:r>
                      <a:endParaRPr kumimoji="1" lang="ja-JP" altLang="en-US" sz="2000" b="0" i="0" u="none" strike="noStrike" cap="none" normalizeH="0" baseline="0" dirty="0">
                        <a:ln>
                          <a:noFill/>
                        </a:ln>
                        <a:solidFill>
                          <a:schemeClr val="bg1"/>
                        </a:solidFill>
                        <a:effectLst/>
                        <a:latin typeface="Arial" pitchFamily="34" charset="0"/>
                        <a:ea typeface="ＭＳ Ｐゴシック" pitchFamily="50" charset="-128"/>
                      </a:endParaRPr>
                    </a:p>
                  </a:txBody>
                  <a:tcPr marT="45732" marB="4573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2000" u="none" strike="noStrike" cap="none" normalizeH="0" baseline="0" dirty="0">
                          <a:ln>
                            <a:noFill/>
                          </a:ln>
                          <a:effectLst/>
                        </a:rPr>
                        <a:t>企業：あり</a:t>
                      </a:r>
                      <a:endParaRPr kumimoji="1" lang="ja-JP" altLang="en-US" sz="2000" b="0" i="0" u="none" strike="noStrike" cap="none" normalizeH="0" baseline="0" dirty="0">
                        <a:ln>
                          <a:noFill/>
                        </a:ln>
                        <a:solidFill>
                          <a:schemeClr val="bg1"/>
                        </a:solidFill>
                        <a:effectLst/>
                        <a:latin typeface="Arial" pitchFamily="34" charset="0"/>
                        <a:ea typeface="ＭＳ Ｐゴシック" pitchFamily="50" charset="-128"/>
                      </a:endParaRPr>
                    </a:p>
                  </a:txBody>
                  <a:tcPr marT="45732" marB="4573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1"/>
                  </a:ext>
                </a:extLst>
              </a:tr>
            </a:tbl>
          </a:graphicData>
        </a:graphic>
      </p:graphicFrame>
      <p:sp>
        <p:nvSpPr>
          <p:cNvPr id="7" name="Slide Number Placeholder 6">
            <a:extLst>
              <a:ext uri="{FF2B5EF4-FFF2-40B4-BE49-F238E27FC236}">
                <a16:creationId xmlns:a16="http://schemas.microsoft.com/office/drawing/2014/main" id="{153412DA-BA4B-CAAE-D3C3-911A477075D1}"/>
              </a:ext>
            </a:extLst>
          </p:cNvPr>
          <p:cNvSpPr>
            <a:spLocks noGrp="1"/>
          </p:cNvSpPr>
          <p:nvPr>
            <p:ph type="sldNum" sz="quarter" idx="12"/>
          </p:nvPr>
        </p:nvSpPr>
        <p:spPr/>
        <p:txBody>
          <a:bodyPr/>
          <a:lstStyle/>
          <a:p>
            <a:pPr>
              <a:defRPr/>
            </a:pPr>
            <a:fld id="{41B56E46-C364-443B-A6EC-EF4639A1E9E4}" type="slidenum">
              <a:rPr lang="ja-JP" altLang="en-US" smtClean="0"/>
              <a:pPr>
                <a:defRPr/>
              </a:pPr>
              <a:t>43</a:t>
            </a:fld>
            <a:endParaRPr lang="ja-JP" altLang="en-US"/>
          </a:p>
        </p:txBody>
      </p:sp>
    </p:spTree>
    <p:extLst>
      <p:ext uri="{BB962C8B-B14F-4D97-AF65-F5344CB8AC3E}">
        <p14:creationId xmlns:p14="http://schemas.microsoft.com/office/powerpoint/2010/main" val="2614164651"/>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2"/>
          <p:cNvSpPr>
            <a:spLocks noGrp="1" noChangeArrowheads="1"/>
          </p:cNvSpPr>
          <p:nvPr>
            <p:ph type="title"/>
          </p:nvPr>
        </p:nvSpPr>
        <p:spPr>
          <a:xfrm>
            <a:off x="468313" y="188913"/>
            <a:ext cx="8229600" cy="792162"/>
          </a:xfrm>
        </p:spPr>
        <p:txBody>
          <a:bodyPr/>
          <a:lstStyle/>
          <a:p>
            <a:pPr algn="l"/>
            <a:r>
              <a:rPr lang="ja-JP" altLang="en-US" sz="3200" dirty="0"/>
              <a:t>医薬品投与と副作用発現までの時間間隔 </a:t>
            </a:r>
          </a:p>
        </p:txBody>
      </p:sp>
      <p:graphicFrame>
        <p:nvGraphicFramePr>
          <p:cNvPr id="244739" name="Group 3"/>
          <p:cNvGraphicFramePr>
            <a:graphicFrameLocks noGrp="1"/>
          </p:cNvGraphicFramePr>
          <p:nvPr>
            <p:extLst>
              <p:ext uri="{D42A27DB-BD31-4B8C-83A1-F6EECF244321}">
                <p14:modId xmlns:p14="http://schemas.microsoft.com/office/powerpoint/2010/main" val="1407871858"/>
              </p:ext>
            </p:extLst>
          </p:nvPr>
        </p:nvGraphicFramePr>
        <p:xfrm>
          <a:off x="899592" y="3141663"/>
          <a:ext cx="7345363" cy="3352800"/>
        </p:xfrm>
        <a:graphic>
          <a:graphicData uri="http://schemas.openxmlformats.org/drawingml/2006/table">
            <a:tbl>
              <a:tblPr/>
              <a:tblGrid>
                <a:gridCol w="215900">
                  <a:extLst>
                    <a:ext uri="{9D8B030D-6E8A-4147-A177-3AD203B41FA5}">
                      <a16:colId xmlns:a16="http://schemas.microsoft.com/office/drawing/2014/main" val="20000"/>
                    </a:ext>
                  </a:extLst>
                </a:gridCol>
                <a:gridCol w="5656263">
                  <a:extLst>
                    <a:ext uri="{9D8B030D-6E8A-4147-A177-3AD203B41FA5}">
                      <a16:colId xmlns:a16="http://schemas.microsoft.com/office/drawing/2014/main" val="20001"/>
                    </a:ext>
                  </a:extLst>
                </a:gridCol>
                <a:gridCol w="1473200">
                  <a:extLst>
                    <a:ext uri="{9D8B030D-6E8A-4147-A177-3AD203B41FA5}">
                      <a16:colId xmlns:a16="http://schemas.microsoft.com/office/drawing/2014/main" val="20002"/>
                    </a:ext>
                  </a:extLst>
                </a:gridCol>
              </a:tblGrid>
              <a:tr h="158750">
                <a:tc gridSpan="3">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US" altLang="ja-JP" sz="1600" b="0" i="0" u="none" strike="noStrike" cap="none" normalizeH="0" baseline="0" dirty="0">
                          <a:ln>
                            <a:noFill/>
                          </a:ln>
                          <a:solidFill>
                            <a:schemeClr val="tx1"/>
                          </a:solidFill>
                          <a:effectLst/>
                          <a:latin typeface="+mj-lt"/>
                          <a:ea typeface="ＭＳ Ｐゴシック" pitchFamily="50" charset="-128"/>
                        </a:rPr>
                        <a:t>B.2</a:t>
                      </a:r>
                      <a:r>
                        <a:rPr kumimoji="0" lang="ja-JP" altLang="en-US" sz="1600" b="0" i="0" u="none" strike="noStrike" cap="none" normalizeH="0" baseline="0" dirty="0">
                          <a:ln>
                            <a:noFill/>
                          </a:ln>
                          <a:solidFill>
                            <a:schemeClr val="tx1"/>
                          </a:solidFill>
                          <a:effectLst/>
                          <a:latin typeface="+mj-lt"/>
                          <a:ea typeface="ＭＳ Ｐゴシック" pitchFamily="50" charset="-128"/>
                        </a:rPr>
                        <a:t>　</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3">
                        <a:lumMod val="40000"/>
                        <a:lumOff val="60000"/>
                      </a:schemeClr>
                    </a:solidFill>
                  </a:tcPr>
                </a:tc>
                <a:tc hMerge="1">
                  <a:txBody>
                    <a:bodyPr/>
                    <a:lstStyle/>
                    <a:p>
                      <a:endParaRPr kumimoji="1" lang="ja-JP" altLang="en-US"/>
                    </a:p>
                  </a:txBody>
                  <a:tcPr/>
                </a:tc>
                <a:tc hMerge="1">
                  <a:txBody>
                    <a:bodyPr/>
                    <a:lstStyle/>
                    <a:p>
                      <a:endParaRPr kumimoji="1" lang="ja-JP" altLang="en-US"/>
                    </a:p>
                  </a:txBody>
                  <a:tcPr/>
                </a:tc>
                <a:extLst>
                  <a:ext uri="{0D108BD9-81ED-4DB2-BD59-A6C34878D82A}">
                    <a16:rowId xmlns:a16="http://schemas.microsoft.com/office/drawing/2014/main" val="10000"/>
                  </a:ext>
                </a:extLst>
              </a:tr>
              <a:tr h="157163">
                <a:tc gridSpan="2">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1" lang="ja-JP" altLang="en-US" sz="1600" b="0" i="0" u="none" strike="noStrike" cap="none" normalizeH="0" baseline="0" dirty="0">
                          <a:ln>
                            <a:noFill/>
                          </a:ln>
                          <a:solidFill>
                            <a:schemeClr val="tx1"/>
                          </a:solidFill>
                          <a:effectLst/>
                          <a:latin typeface="+mj-lt"/>
                          <a:ea typeface="ＭＳ Ｐゴシック" pitchFamily="50" charset="-128"/>
                        </a:rPr>
                        <a:t>副作用／有害事象名</a:t>
                      </a:r>
                    </a:p>
                  </a:txBody>
                  <a:tcP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kumimoji="1" lang="ja-JP" altLang="en-US"/>
                    </a:p>
                  </a:txBody>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ja-JP" altLang="en-US" sz="1600" b="0" i="0" u="none" strike="noStrike" cap="none" normalizeH="0" baseline="0" dirty="0">
                          <a:ln>
                            <a:noFill/>
                          </a:ln>
                          <a:solidFill>
                            <a:schemeClr val="tx1"/>
                          </a:solidFill>
                          <a:effectLst/>
                          <a:latin typeface="+mj-lt"/>
                          <a:ea typeface="ＭＳ Ｐゴシック" pitchFamily="50" charset="-128"/>
                          <a:cs typeface="Arial" pitchFamily="34" charset="0"/>
                        </a:rPr>
                        <a:t>肝障害</a:t>
                      </a:r>
                      <a:endParaRPr kumimoji="0" lang="ja-JP" altLang="en-US" sz="1600" b="0" i="0" u="none" strike="noStrike" cap="none" normalizeH="0" baseline="0" dirty="0">
                        <a:ln>
                          <a:noFill/>
                        </a:ln>
                        <a:solidFill>
                          <a:schemeClr val="tx1"/>
                        </a:solidFill>
                        <a:effectLst/>
                        <a:latin typeface="+mj-lt"/>
                        <a:ea typeface="ＭＳ Ｐゴシック" pitchFamily="50" charset="-128"/>
                      </a:endParaRPr>
                    </a:p>
                  </a:txBody>
                  <a:tcPr horzOverflow="overflow">
                    <a:lnL w="952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158750">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endParaRPr kumimoji="0" lang="ja-JP" altLang="ja-JP" sz="1600" b="0" i="0" u="none" strike="noStrike" cap="none" normalizeH="0" baseline="0">
                        <a:ln>
                          <a:noFill/>
                        </a:ln>
                        <a:solidFill>
                          <a:schemeClr val="tx1"/>
                        </a:solidFill>
                        <a:effectLst/>
                        <a:latin typeface="+mj-lt"/>
                        <a:ea typeface="ＭＳ Ｐゴシック" pitchFamily="50" charset="-128"/>
                      </a:endParaRPr>
                    </a:p>
                  </a:txBody>
                  <a:tcPr horzOverflow="overflow">
                    <a:lnL cap="flat">
                      <a:noFill/>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US" altLang="ja-JP" sz="1600" b="0" i="0" u="none" strike="noStrike" cap="none" normalizeH="0" baseline="0" dirty="0">
                          <a:ln>
                            <a:noFill/>
                          </a:ln>
                          <a:solidFill>
                            <a:schemeClr val="tx1"/>
                          </a:solidFill>
                          <a:effectLst/>
                          <a:latin typeface="+mj-lt"/>
                          <a:ea typeface="ＭＳ Ｐゴシック" pitchFamily="50" charset="-128"/>
                        </a:rPr>
                        <a:t>B.2.i.7.1</a:t>
                      </a:r>
                      <a:r>
                        <a:rPr kumimoji="0" lang="ja-JP" altLang="en-US" sz="1600" b="0" i="0" u="none" strike="noStrike" cap="none" normalizeH="0" baseline="0" dirty="0">
                          <a:ln>
                            <a:noFill/>
                          </a:ln>
                          <a:solidFill>
                            <a:schemeClr val="tx1"/>
                          </a:solidFill>
                          <a:effectLst/>
                          <a:latin typeface="+mj-lt"/>
                          <a:ea typeface="ＭＳ Ｐゴシック" pitchFamily="50" charset="-128"/>
                        </a:rPr>
                        <a:t>被疑薬の投与から副作用発現までの時間間隔</a:t>
                      </a:r>
                    </a:p>
                  </a:txBody>
                  <a:tcPr horzOverflow="overflow">
                    <a:lnL w="12700" cap="flat" cmpd="sng" algn="ctr">
                      <a:solidFill>
                        <a:schemeClr val="tx1"/>
                      </a:solidFill>
                      <a:prstDash val="solid"/>
                      <a:round/>
                      <a:headEnd type="none" w="med" len="med"/>
                      <a:tailEnd type="none" w="med" len="med"/>
                    </a:lnL>
                    <a:lnR w="952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US" altLang="ja-JP" sz="1600" b="1" i="0" u="none" strike="noStrike" cap="none" normalizeH="0" baseline="0" dirty="0">
                          <a:ln>
                            <a:noFill/>
                          </a:ln>
                          <a:solidFill>
                            <a:schemeClr val="tx1"/>
                          </a:solidFill>
                          <a:effectLst/>
                          <a:latin typeface="+mj-lt"/>
                          <a:ea typeface="ＭＳ Ｐゴシック" pitchFamily="50" charset="-128"/>
                          <a:cs typeface="Arial" pitchFamily="34" charset="0"/>
                        </a:rPr>
                        <a:t>3</a:t>
                      </a:r>
                      <a:r>
                        <a:rPr kumimoji="0" lang="ja-JP" altLang="en-US" sz="1600" b="1" i="0" u="none" strike="noStrike" cap="none" normalizeH="0" baseline="0" dirty="0">
                          <a:ln>
                            <a:noFill/>
                          </a:ln>
                          <a:solidFill>
                            <a:schemeClr val="tx1"/>
                          </a:solidFill>
                          <a:effectLst/>
                          <a:latin typeface="+mj-lt"/>
                          <a:ea typeface="ＭＳ Ｐゴシック" pitchFamily="50" charset="-128"/>
                          <a:cs typeface="Arial" pitchFamily="34" charset="0"/>
                        </a:rPr>
                        <a:t>日</a:t>
                      </a:r>
                      <a:r>
                        <a:rPr kumimoji="0" lang="en-US" altLang="ja-JP" sz="1600" b="1" i="0" u="none" strike="noStrike" cap="none" normalizeH="0" baseline="0" dirty="0">
                          <a:ln>
                            <a:noFill/>
                          </a:ln>
                          <a:solidFill>
                            <a:schemeClr val="tx1"/>
                          </a:solidFill>
                          <a:effectLst/>
                          <a:latin typeface="+mj-lt"/>
                          <a:ea typeface="ＭＳ Ｐゴシック" pitchFamily="50" charset="-128"/>
                          <a:cs typeface="Arial" pitchFamily="34" charset="0"/>
                        </a:rPr>
                        <a:t>?  5</a:t>
                      </a:r>
                      <a:r>
                        <a:rPr kumimoji="0" lang="ja-JP" altLang="en-US" sz="1600" b="1" i="0" u="none" strike="noStrike" cap="none" normalizeH="0" baseline="0" dirty="0">
                          <a:ln>
                            <a:noFill/>
                          </a:ln>
                          <a:solidFill>
                            <a:schemeClr val="tx1"/>
                          </a:solidFill>
                          <a:effectLst/>
                          <a:latin typeface="+mj-lt"/>
                          <a:ea typeface="ＭＳ Ｐゴシック" pitchFamily="50" charset="-128"/>
                          <a:cs typeface="Arial" pitchFamily="34" charset="0"/>
                        </a:rPr>
                        <a:t>日</a:t>
                      </a:r>
                      <a:r>
                        <a:rPr kumimoji="0" lang="en-US" altLang="ja-JP" sz="1600" b="1" i="0" u="none" strike="noStrike" cap="none" normalizeH="0" baseline="0" dirty="0">
                          <a:ln>
                            <a:noFill/>
                          </a:ln>
                          <a:solidFill>
                            <a:schemeClr val="tx1"/>
                          </a:solidFill>
                          <a:effectLst/>
                          <a:latin typeface="+mj-lt"/>
                          <a:ea typeface="ＭＳ Ｐゴシック" pitchFamily="50" charset="-128"/>
                          <a:cs typeface="Arial" pitchFamily="34" charset="0"/>
                        </a:rPr>
                        <a:t>?</a:t>
                      </a:r>
                      <a:endParaRPr kumimoji="0" lang="en-US" altLang="ja-JP" sz="1600" b="0" i="0" u="none" strike="noStrike" cap="none" normalizeH="0" baseline="0" dirty="0">
                        <a:ln>
                          <a:noFill/>
                        </a:ln>
                        <a:solidFill>
                          <a:schemeClr val="tx1"/>
                        </a:solidFill>
                        <a:effectLst/>
                        <a:latin typeface="+mj-lt"/>
                        <a:ea typeface="ＭＳ Ｐゴシック" pitchFamily="50" charset="-128"/>
                      </a:endParaRPr>
                    </a:p>
                  </a:txBody>
                  <a:tcPr horzOverflow="overflow">
                    <a:lnL w="952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158750">
                <a:tc gridSpan="2">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1" lang="ja-JP" altLang="en-US" sz="1600" b="0" i="0" u="none" strike="noStrike" cap="none" normalizeH="0" baseline="0" dirty="0">
                          <a:ln>
                            <a:noFill/>
                          </a:ln>
                          <a:solidFill>
                            <a:schemeClr val="tx1"/>
                          </a:solidFill>
                          <a:effectLst/>
                          <a:latin typeface="+mj-lt"/>
                          <a:ea typeface="ＭＳ Ｐゴシック" pitchFamily="50" charset="-128"/>
                        </a:rPr>
                        <a:t>副作用／有害事象名</a:t>
                      </a:r>
                    </a:p>
                  </a:txBody>
                  <a:tcP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kumimoji="1" lang="ja-JP" altLang="en-US"/>
                    </a:p>
                  </a:txBody>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ja-JP" altLang="en-US" sz="1600" b="0" i="0" u="none" strike="noStrike" cap="none" normalizeH="0" baseline="0">
                          <a:ln>
                            <a:noFill/>
                          </a:ln>
                          <a:solidFill>
                            <a:schemeClr val="tx1"/>
                          </a:solidFill>
                          <a:effectLst/>
                          <a:latin typeface="+mj-lt"/>
                          <a:ea typeface="ＭＳ Ｐゴシック" pitchFamily="50" charset="-128"/>
                          <a:cs typeface="Arial" pitchFamily="34" charset="0"/>
                        </a:rPr>
                        <a:t>腎障害</a:t>
                      </a:r>
                      <a:endParaRPr kumimoji="0" lang="ja-JP" altLang="en-US" sz="1600" b="0" i="0" u="none" strike="noStrike" cap="none" normalizeH="0" baseline="0">
                        <a:ln>
                          <a:noFill/>
                        </a:ln>
                        <a:solidFill>
                          <a:schemeClr val="tx1"/>
                        </a:solidFill>
                        <a:effectLst/>
                        <a:latin typeface="+mj-lt"/>
                        <a:ea typeface="ＭＳ Ｐゴシック" pitchFamily="50" charset="-128"/>
                      </a:endParaRPr>
                    </a:p>
                  </a:txBody>
                  <a:tcPr horzOverflow="overflow">
                    <a:lnL w="952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158750">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endParaRPr kumimoji="0" lang="ja-JP" altLang="ja-JP" sz="1600" b="0" i="0" u="none" strike="noStrike" cap="none" normalizeH="0" baseline="0">
                        <a:ln>
                          <a:noFill/>
                        </a:ln>
                        <a:solidFill>
                          <a:schemeClr val="tx1"/>
                        </a:solidFill>
                        <a:effectLst/>
                        <a:latin typeface="+mj-lt"/>
                        <a:ea typeface="ＭＳ Ｐゴシック" pitchFamily="50" charset="-128"/>
                      </a:endParaRPr>
                    </a:p>
                  </a:txBody>
                  <a:tcPr horzOverflow="overflow">
                    <a:lnL cap="flat">
                      <a:noFill/>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US" altLang="ja-JP" sz="1600" b="0" i="0" u="none" strike="noStrike" cap="none" normalizeH="0" baseline="0" dirty="0">
                          <a:ln>
                            <a:noFill/>
                          </a:ln>
                          <a:solidFill>
                            <a:schemeClr val="tx1"/>
                          </a:solidFill>
                          <a:effectLst/>
                          <a:latin typeface="+mj-lt"/>
                          <a:ea typeface="ＭＳ Ｐゴシック" pitchFamily="50" charset="-128"/>
                        </a:rPr>
                        <a:t>B.2.i.7.1</a:t>
                      </a:r>
                      <a:r>
                        <a:rPr kumimoji="0" lang="ja-JP" altLang="en-US" sz="1600" b="0" i="0" u="none" strike="noStrike" cap="none" normalizeH="0" baseline="0" dirty="0">
                          <a:ln>
                            <a:noFill/>
                          </a:ln>
                          <a:solidFill>
                            <a:schemeClr val="tx1"/>
                          </a:solidFill>
                          <a:effectLst/>
                          <a:latin typeface="+mj-lt"/>
                          <a:ea typeface="ＭＳ Ｐゴシック" pitchFamily="50" charset="-128"/>
                        </a:rPr>
                        <a:t>被疑薬の投与から副作用発現までの時間間隔</a:t>
                      </a:r>
                    </a:p>
                  </a:txBody>
                  <a:tcPr horzOverflow="overflow">
                    <a:lnL w="12700" cap="flat" cmpd="sng" algn="ctr">
                      <a:solidFill>
                        <a:schemeClr val="tx1"/>
                      </a:solidFill>
                      <a:prstDash val="solid"/>
                      <a:round/>
                      <a:headEnd type="none" w="med" len="med"/>
                      <a:tailEnd type="none" w="med" len="med"/>
                    </a:lnL>
                    <a:lnR w="952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US" altLang="ja-JP" sz="1600" b="1" i="0" u="none" strike="noStrike" cap="none" normalizeH="0" baseline="0">
                          <a:ln>
                            <a:noFill/>
                          </a:ln>
                          <a:solidFill>
                            <a:schemeClr val="tx1"/>
                          </a:solidFill>
                          <a:effectLst/>
                          <a:latin typeface="+mj-lt"/>
                          <a:ea typeface="ＭＳ Ｐゴシック" pitchFamily="50" charset="-128"/>
                          <a:cs typeface="Arial" pitchFamily="34" charset="0"/>
                        </a:rPr>
                        <a:t>7</a:t>
                      </a:r>
                      <a:r>
                        <a:rPr kumimoji="0" lang="ja-JP" altLang="en-US" sz="1600" b="1" i="0" u="none" strike="noStrike" cap="none" normalizeH="0" baseline="0">
                          <a:ln>
                            <a:noFill/>
                          </a:ln>
                          <a:solidFill>
                            <a:schemeClr val="tx1"/>
                          </a:solidFill>
                          <a:effectLst/>
                          <a:latin typeface="+mj-lt"/>
                          <a:ea typeface="ＭＳ Ｐゴシック" pitchFamily="50" charset="-128"/>
                          <a:cs typeface="Arial" pitchFamily="34" charset="0"/>
                        </a:rPr>
                        <a:t>日</a:t>
                      </a:r>
                      <a:r>
                        <a:rPr kumimoji="0" lang="en-US" altLang="ja-JP" sz="1600" b="1" i="0" u="none" strike="noStrike" cap="none" normalizeH="0" baseline="0">
                          <a:ln>
                            <a:noFill/>
                          </a:ln>
                          <a:solidFill>
                            <a:schemeClr val="tx1"/>
                          </a:solidFill>
                          <a:effectLst/>
                          <a:latin typeface="+mj-lt"/>
                          <a:ea typeface="ＭＳ Ｐゴシック" pitchFamily="50" charset="-128"/>
                          <a:cs typeface="Arial" pitchFamily="34" charset="0"/>
                        </a:rPr>
                        <a:t>?  9</a:t>
                      </a:r>
                      <a:r>
                        <a:rPr kumimoji="0" lang="ja-JP" altLang="en-US" sz="1600" b="1" i="0" u="none" strike="noStrike" cap="none" normalizeH="0" baseline="0">
                          <a:ln>
                            <a:noFill/>
                          </a:ln>
                          <a:solidFill>
                            <a:schemeClr val="tx1"/>
                          </a:solidFill>
                          <a:effectLst/>
                          <a:latin typeface="+mj-lt"/>
                          <a:ea typeface="ＭＳ Ｐゴシック" pitchFamily="50" charset="-128"/>
                          <a:cs typeface="Arial" pitchFamily="34" charset="0"/>
                        </a:rPr>
                        <a:t>日</a:t>
                      </a:r>
                      <a:r>
                        <a:rPr kumimoji="0" lang="en-US" altLang="ja-JP" sz="1600" b="1" i="0" u="none" strike="noStrike" cap="none" normalizeH="0" baseline="0">
                          <a:ln>
                            <a:noFill/>
                          </a:ln>
                          <a:solidFill>
                            <a:schemeClr val="tx1"/>
                          </a:solidFill>
                          <a:effectLst/>
                          <a:latin typeface="+mj-lt"/>
                          <a:ea typeface="ＭＳ Ｐゴシック" pitchFamily="50" charset="-128"/>
                          <a:cs typeface="Arial" pitchFamily="34" charset="0"/>
                        </a:rPr>
                        <a:t>?</a:t>
                      </a:r>
                      <a:endParaRPr kumimoji="0" lang="en-US" altLang="ja-JP" sz="1600" b="0" i="0" u="none" strike="noStrike" cap="none" normalizeH="0" baseline="0">
                        <a:ln>
                          <a:noFill/>
                        </a:ln>
                        <a:solidFill>
                          <a:schemeClr val="tx1"/>
                        </a:solidFill>
                        <a:effectLst/>
                        <a:latin typeface="+mj-lt"/>
                        <a:ea typeface="ＭＳ Ｐゴシック" pitchFamily="50" charset="-128"/>
                      </a:endParaRPr>
                    </a:p>
                  </a:txBody>
                  <a:tcPr horzOverflow="overflow">
                    <a:lnL w="952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r h="157163">
                <a:tc gridSpan="3">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US" altLang="ja-JP" sz="1600" b="0" i="0" u="none" strike="noStrike" cap="none" normalizeH="0" baseline="0" dirty="0">
                          <a:ln>
                            <a:noFill/>
                          </a:ln>
                          <a:solidFill>
                            <a:schemeClr val="tx1"/>
                          </a:solidFill>
                          <a:effectLst/>
                          <a:latin typeface="+mj-lt"/>
                          <a:ea typeface="ＭＳ Ｐゴシック" pitchFamily="50" charset="-128"/>
                        </a:rPr>
                        <a:t>B.4</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kumimoji="1" lang="ja-JP" altLang="en-US"/>
                    </a:p>
                  </a:txBody>
                  <a:tcPr/>
                </a:tc>
                <a:tc hMerge="1">
                  <a:txBody>
                    <a:bodyPr/>
                    <a:lstStyle/>
                    <a:p>
                      <a:endParaRPr kumimoji="1" lang="ja-JP" altLang="en-US"/>
                    </a:p>
                  </a:txBody>
                  <a:tcPr/>
                </a:tc>
                <a:extLst>
                  <a:ext uri="{0D108BD9-81ED-4DB2-BD59-A6C34878D82A}">
                    <a16:rowId xmlns:a16="http://schemas.microsoft.com/office/drawing/2014/main" val="10005"/>
                  </a:ext>
                </a:extLst>
              </a:tr>
              <a:tr h="158750">
                <a:tc gridSpan="2">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ja-JP" altLang="en-US" sz="1600" b="0" i="0" u="none" strike="noStrike" cap="none" normalizeH="0" baseline="0" dirty="0">
                          <a:ln>
                            <a:noFill/>
                          </a:ln>
                          <a:solidFill>
                            <a:schemeClr val="tx1"/>
                          </a:solidFill>
                          <a:effectLst/>
                          <a:latin typeface="+mj-lt"/>
                          <a:ea typeface="ＭＳ Ｐゴシック" pitchFamily="50" charset="-128"/>
                          <a:cs typeface="Times New Roman" pitchFamily="18" charset="0"/>
                        </a:rPr>
                        <a:t>医薬品名</a:t>
                      </a:r>
                      <a:endParaRPr kumimoji="0" lang="ja-JP" altLang="en-US" sz="1600" b="0" i="0" u="none" strike="noStrike" cap="none" normalizeH="0" baseline="0" dirty="0">
                        <a:ln>
                          <a:noFill/>
                        </a:ln>
                        <a:solidFill>
                          <a:schemeClr val="tx1"/>
                        </a:solidFill>
                        <a:effectLst/>
                        <a:latin typeface="+mj-lt"/>
                        <a:ea typeface="ＭＳ Ｐゴシック" pitchFamily="50" charset="-128"/>
                      </a:endParaRPr>
                    </a:p>
                  </a:txBody>
                  <a:tcP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kumimoji="1" lang="ja-JP" altLang="en-US"/>
                    </a:p>
                  </a:txBody>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ja-JP" altLang="en-US" sz="1600" b="0" i="0" u="none" strike="noStrike" cap="none" normalizeH="0" baseline="0" dirty="0">
                          <a:ln>
                            <a:noFill/>
                          </a:ln>
                          <a:solidFill>
                            <a:schemeClr val="tx1"/>
                          </a:solidFill>
                          <a:effectLst/>
                          <a:latin typeface="+mj-lt"/>
                          <a:ea typeface="ＭＳ Ｐゴシック" pitchFamily="50" charset="-128"/>
                          <a:cs typeface="Arial" pitchFamily="34" charset="0"/>
                        </a:rPr>
                        <a:t>医薬品　</a:t>
                      </a:r>
                      <a:r>
                        <a:rPr kumimoji="0" lang="en-US" altLang="ja-JP" sz="1600" b="0" i="0" u="none" strike="noStrike" cap="none" normalizeH="0" baseline="0" dirty="0">
                          <a:ln>
                            <a:noFill/>
                          </a:ln>
                          <a:solidFill>
                            <a:schemeClr val="tx1"/>
                          </a:solidFill>
                          <a:effectLst/>
                          <a:latin typeface="+mj-lt"/>
                          <a:ea typeface="ＭＳ Ｐゴシック" pitchFamily="50" charset="-128"/>
                          <a:cs typeface="Arial" pitchFamily="34" charset="0"/>
                        </a:rPr>
                        <a:t>A</a:t>
                      </a:r>
                      <a:endParaRPr kumimoji="0" lang="en-US" altLang="ja-JP" sz="1600" b="0" i="0" u="none" strike="noStrike" cap="none" normalizeH="0" baseline="0" dirty="0">
                        <a:ln>
                          <a:noFill/>
                        </a:ln>
                        <a:solidFill>
                          <a:schemeClr val="tx1"/>
                        </a:solidFill>
                        <a:effectLst/>
                        <a:latin typeface="+mj-lt"/>
                        <a:ea typeface="ＭＳ Ｐゴシック" pitchFamily="50" charset="-128"/>
                      </a:endParaRPr>
                    </a:p>
                  </a:txBody>
                  <a:tcPr horzOverflow="overflow">
                    <a:lnL w="952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6"/>
                  </a:ext>
                </a:extLst>
              </a:tr>
              <a:tr h="158750">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endParaRPr kumimoji="0" lang="ja-JP" altLang="ja-JP" sz="1600" b="0" i="0" u="none" strike="noStrike" cap="none" normalizeH="0" baseline="0">
                        <a:ln>
                          <a:noFill/>
                        </a:ln>
                        <a:solidFill>
                          <a:schemeClr val="tx1"/>
                        </a:solidFill>
                        <a:effectLst/>
                        <a:latin typeface="+mj-lt"/>
                        <a:ea typeface="ＭＳ Ｐゴシック" pitchFamily="50" charset="-128"/>
                      </a:endParaRPr>
                    </a:p>
                  </a:txBody>
                  <a:tcPr horzOverflow="overflow">
                    <a:lnL cap="flat">
                      <a:noFill/>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US" altLang="ja-JP" sz="1600" b="0" i="0" u="none" strike="noStrike" cap="none" normalizeH="0" baseline="0" dirty="0">
                          <a:ln>
                            <a:noFill/>
                          </a:ln>
                          <a:solidFill>
                            <a:schemeClr val="tx1"/>
                          </a:solidFill>
                          <a:effectLst/>
                          <a:latin typeface="+mj-lt"/>
                          <a:ea typeface="ＭＳ Ｐゴシック" pitchFamily="50" charset="-128"/>
                        </a:rPr>
                        <a:t>B.4.k.13</a:t>
                      </a:r>
                      <a:r>
                        <a:rPr kumimoji="0" lang="ja-JP" altLang="en-US" sz="1600" b="0" i="0" u="none" strike="noStrike" cap="none" normalizeH="0" baseline="0" dirty="0">
                          <a:ln>
                            <a:noFill/>
                          </a:ln>
                          <a:solidFill>
                            <a:schemeClr val="tx1"/>
                          </a:solidFill>
                          <a:effectLst/>
                          <a:latin typeface="+mj-lt"/>
                          <a:ea typeface="ＭＳ Ｐゴシック" pitchFamily="50" charset="-128"/>
                        </a:rPr>
                        <a:t>医薬品の投与開始から副作用発現までの時間間隔 </a:t>
                      </a:r>
                    </a:p>
                  </a:txBody>
                  <a:tcPr horzOverflow="overflow">
                    <a:lnL w="12700" cap="flat" cmpd="sng" algn="ctr">
                      <a:solidFill>
                        <a:schemeClr val="tx1"/>
                      </a:solidFill>
                      <a:prstDash val="solid"/>
                      <a:round/>
                      <a:headEnd type="none" w="med" len="med"/>
                      <a:tailEnd type="none" w="med" len="med"/>
                    </a:lnL>
                    <a:lnR w="952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US" altLang="ja-JP" sz="1600" b="1" i="0" u="none" strike="noStrike" cap="none" normalizeH="0" baseline="0">
                          <a:ln>
                            <a:noFill/>
                          </a:ln>
                          <a:solidFill>
                            <a:schemeClr val="tx1"/>
                          </a:solidFill>
                          <a:effectLst/>
                          <a:latin typeface="+mj-lt"/>
                          <a:ea typeface="ＭＳ Ｐゴシック" pitchFamily="50" charset="-128"/>
                          <a:cs typeface="Arial" pitchFamily="34" charset="0"/>
                        </a:rPr>
                        <a:t>3</a:t>
                      </a:r>
                      <a:r>
                        <a:rPr kumimoji="0" lang="ja-JP" altLang="en-US" sz="1600" b="1" i="0" u="none" strike="noStrike" cap="none" normalizeH="0" baseline="0">
                          <a:ln>
                            <a:noFill/>
                          </a:ln>
                          <a:solidFill>
                            <a:schemeClr val="tx1"/>
                          </a:solidFill>
                          <a:effectLst/>
                          <a:latin typeface="+mj-lt"/>
                          <a:ea typeface="ＭＳ Ｐゴシック" pitchFamily="50" charset="-128"/>
                          <a:cs typeface="Arial" pitchFamily="34" charset="0"/>
                        </a:rPr>
                        <a:t>日</a:t>
                      </a:r>
                      <a:r>
                        <a:rPr kumimoji="0" lang="en-US" altLang="ja-JP" sz="1600" b="1" i="0" u="none" strike="noStrike" cap="none" normalizeH="0" baseline="0">
                          <a:ln>
                            <a:noFill/>
                          </a:ln>
                          <a:solidFill>
                            <a:schemeClr val="tx1"/>
                          </a:solidFill>
                          <a:effectLst/>
                          <a:latin typeface="+mj-lt"/>
                          <a:ea typeface="ＭＳ Ｐゴシック" pitchFamily="50" charset="-128"/>
                          <a:cs typeface="Arial" pitchFamily="34" charset="0"/>
                        </a:rPr>
                        <a:t>? 7</a:t>
                      </a:r>
                      <a:r>
                        <a:rPr kumimoji="0" lang="ja-JP" altLang="en-US" sz="1600" b="1" i="0" u="none" strike="noStrike" cap="none" normalizeH="0" baseline="0">
                          <a:ln>
                            <a:noFill/>
                          </a:ln>
                          <a:solidFill>
                            <a:schemeClr val="tx1"/>
                          </a:solidFill>
                          <a:effectLst/>
                          <a:latin typeface="+mj-lt"/>
                          <a:ea typeface="ＭＳ Ｐゴシック" pitchFamily="50" charset="-128"/>
                          <a:cs typeface="Arial" pitchFamily="34" charset="0"/>
                        </a:rPr>
                        <a:t>日</a:t>
                      </a:r>
                      <a:r>
                        <a:rPr kumimoji="0" lang="en-US" altLang="ja-JP" sz="1600" b="1" i="0" u="none" strike="noStrike" cap="none" normalizeH="0" baseline="0">
                          <a:ln>
                            <a:noFill/>
                          </a:ln>
                          <a:solidFill>
                            <a:schemeClr val="tx1"/>
                          </a:solidFill>
                          <a:effectLst/>
                          <a:latin typeface="+mj-lt"/>
                          <a:ea typeface="ＭＳ Ｐゴシック" pitchFamily="50" charset="-128"/>
                          <a:cs typeface="Arial" pitchFamily="34" charset="0"/>
                        </a:rPr>
                        <a:t>?</a:t>
                      </a:r>
                      <a:endParaRPr kumimoji="0" lang="en-US" altLang="ja-JP" sz="1600" b="0" i="0" u="none" strike="noStrike" cap="none" normalizeH="0" baseline="0">
                        <a:ln>
                          <a:noFill/>
                        </a:ln>
                        <a:solidFill>
                          <a:schemeClr val="tx1"/>
                        </a:solidFill>
                        <a:effectLst/>
                        <a:latin typeface="+mj-lt"/>
                        <a:ea typeface="ＭＳ Ｐゴシック" pitchFamily="50" charset="-128"/>
                      </a:endParaRPr>
                    </a:p>
                  </a:txBody>
                  <a:tcPr horzOverflow="overflow">
                    <a:lnL w="952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7"/>
                  </a:ext>
                </a:extLst>
              </a:tr>
              <a:tr h="157163">
                <a:tc gridSpan="2">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ja-JP" altLang="en-US" sz="1600" b="0" i="0" u="none" strike="noStrike" cap="none" normalizeH="0" baseline="0" dirty="0">
                          <a:ln>
                            <a:noFill/>
                          </a:ln>
                          <a:solidFill>
                            <a:schemeClr val="tx1"/>
                          </a:solidFill>
                          <a:effectLst/>
                          <a:latin typeface="+mj-lt"/>
                          <a:ea typeface="ＭＳ Ｐゴシック" pitchFamily="50" charset="-128"/>
                        </a:rPr>
                        <a:t>医薬品名</a:t>
                      </a:r>
                    </a:p>
                  </a:txBody>
                  <a:tcP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kumimoji="1" lang="ja-JP" altLang="en-US"/>
                    </a:p>
                  </a:txBody>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ja-JP" altLang="en-US" sz="1600" b="0" i="0" u="none" strike="noStrike" cap="none" normalizeH="0" baseline="0" dirty="0">
                          <a:ln>
                            <a:noFill/>
                          </a:ln>
                          <a:solidFill>
                            <a:schemeClr val="tx1"/>
                          </a:solidFill>
                          <a:effectLst/>
                          <a:latin typeface="+mj-lt"/>
                          <a:ea typeface="ＭＳ Ｐゴシック" pitchFamily="50" charset="-128"/>
                          <a:cs typeface="Arial" pitchFamily="34" charset="0"/>
                        </a:rPr>
                        <a:t>医薬品 </a:t>
                      </a:r>
                      <a:r>
                        <a:rPr kumimoji="0" lang="en-US" altLang="ja-JP" sz="1600" b="0" i="0" u="none" strike="noStrike" cap="none" normalizeH="0" baseline="0" dirty="0">
                          <a:ln>
                            <a:noFill/>
                          </a:ln>
                          <a:solidFill>
                            <a:schemeClr val="tx1"/>
                          </a:solidFill>
                          <a:effectLst/>
                          <a:latin typeface="+mj-lt"/>
                          <a:ea typeface="ＭＳ Ｐゴシック" pitchFamily="50" charset="-128"/>
                          <a:cs typeface="Arial" pitchFamily="34" charset="0"/>
                        </a:rPr>
                        <a:t>B</a:t>
                      </a:r>
                      <a:endParaRPr kumimoji="0" lang="en-US" altLang="ja-JP" sz="1600" b="0" i="0" u="none" strike="noStrike" cap="none" normalizeH="0" baseline="0" dirty="0">
                        <a:ln>
                          <a:noFill/>
                        </a:ln>
                        <a:solidFill>
                          <a:schemeClr val="tx1"/>
                        </a:solidFill>
                        <a:effectLst/>
                        <a:latin typeface="+mj-lt"/>
                        <a:ea typeface="ＭＳ Ｐゴシック" pitchFamily="50" charset="-128"/>
                      </a:endParaRPr>
                    </a:p>
                  </a:txBody>
                  <a:tcPr horzOverflow="overflow">
                    <a:lnL w="952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8"/>
                  </a:ext>
                </a:extLst>
              </a:tr>
              <a:tr h="158750">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endParaRPr kumimoji="0" lang="ja-JP" altLang="ja-JP" sz="1600" b="0" i="0" u="none" strike="noStrike" cap="none" normalizeH="0" baseline="0">
                        <a:ln>
                          <a:noFill/>
                        </a:ln>
                        <a:solidFill>
                          <a:schemeClr val="tx1"/>
                        </a:solidFill>
                        <a:effectLst/>
                        <a:latin typeface="+mj-lt"/>
                        <a:ea typeface="ＭＳ Ｐゴシック" pitchFamily="50" charset="-128"/>
                      </a:endParaRPr>
                    </a:p>
                  </a:txBody>
                  <a:tcPr horzOverflow="overflow">
                    <a:lnL cap="flat">
                      <a:noFill/>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cap="flat">
                      <a:noFill/>
                    </a:lnB>
                    <a:lnTlToBr>
                      <a:noFill/>
                    </a:lnTlToBr>
                    <a:lnBlToTr>
                      <a:noFill/>
                    </a:lnBlToTr>
                    <a:no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US" altLang="ja-JP" sz="1600" b="0" i="0" u="none" strike="noStrike" cap="none" normalizeH="0" baseline="0" dirty="0">
                          <a:ln>
                            <a:noFill/>
                          </a:ln>
                          <a:solidFill>
                            <a:schemeClr val="tx1"/>
                          </a:solidFill>
                          <a:effectLst/>
                          <a:latin typeface="+mj-lt"/>
                          <a:ea typeface="ＭＳ Ｐゴシック" pitchFamily="50" charset="-128"/>
                        </a:rPr>
                        <a:t>B.4.k.13</a:t>
                      </a:r>
                      <a:r>
                        <a:rPr kumimoji="0" lang="ja-JP" altLang="en-US" sz="1600" b="0" i="0" u="none" strike="noStrike" cap="none" normalizeH="0" baseline="0" dirty="0">
                          <a:ln>
                            <a:noFill/>
                          </a:ln>
                          <a:solidFill>
                            <a:schemeClr val="tx1"/>
                          </a:solidFill>
                          <a:effectLst/>
                          <a:latin typeface="+mj-lt"/>
                          <a:ea typeface="ＭＳ Ｐゴシック" pitchFamily="50" charset="-128"/>
                        </a:rPr>
                        <a:t>医薬品の投与開始から副作用発現までの時間間隔</a:t>
                      </a:r>
                    </a:p>
                  </a:txBody>
                  <a:tcPr horzOverflow="overflow">
                    <a:lnL w="12700" cap="flat" cmpd="sng" algn="ctr">
                      <a:solidFill>
                        <a:schemeClr val="tx1"/>
                      </a:solidFill>
                      <a:prstDash val="solid"/>
                      <a:round/>
                      <a:headEnd type="none" w="med" len="med"/>
                      <a:tailEnd type="none" w="med" len="med"/>
                    </a:lnL>
                    <a:lnR w="952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US" altLang="ja-JP" sz="1600" b="1" i="0" u="none" strike="noStrike" cap="none" normalizeH="0" baseline="0" dirty="0">
                          <a:ln>
                            <a:noFill/>
                          </a:ln>
                          <a:solidFill>
                            <a:schemeClr val="tx1"/>
                          </a:solidFill>
                          <a:effectLst/>
                          <a:latin typeface="+mj-lt"/>
                          <a:ea typeface="ＭＳ Ｐゴシック" pitchFamily="50" charset="-128"/>
                          <a:cs typeface="Arial" pitchFamily="34" charset="0"/>
                        </a:rPr>
                        <a:t>5</a:t>
                      </a:r>
                      <a:r>
                        <a:rPr kumimoji="0" lang="ja-JP" altLang="en-US" sz="1600" b="1" i="0" u="none" strike="noStrike" cap="none" normalizeH="0" baseline="0" dirty="0">
                          <a:ln>
                            <a:noFill/>
                          </a:ln>
                          <a:solidFill>
                            <a:schemeClr val="tx1"/>
                          </a:solidFill>
                          <a:effectLst/>
                          <a:latin typeface="+mj-lt"/>
                          <a:ea typeface="ＭＳ Ｐゴシック" pitchFamily="50" charset="-128"/>
                          <a:cs typeface="Arial" pitchFamily="34" charset="0"/>
                        </a:rPr>
                        <a:t>日</a:t>
                      </a:r>
                      <a:r>
                        <a:rPr kumimoji="0" lang="en-US" altLang="ja-JP" sz="1600" b="1" i="0" u="none" strike="noStrike" cap="none" normalizeH="0" baseline="0" dirty="0">
                          <a:ln>
                            <a:noFill/>
                          </a:ln>
                          <a:solidFill>
                            <a:schemeClr val="tx1"/>
                          </a:solidFill>
                          <a:effectLst/>
                          <a:latin typeface="+mj-lt"/>
                          <a:ea typeface="ＭＳ Ｐゴシック" pitchFamily="50" charset="-128"/>
                          <a:cs typeface="Arial" pitchFamily="34" charset="0"/>
                        </a:rPr>
                        <a:t>?  9</a:t>
                      </a:r>
                      <a:r>
                        <a:rPr kumimoji="0" lang="ja-JP" altLang="en-US" sz="1600" b="1" i="0" u="none" strike="noStrike" cap="none" normalizeH="0" baseline="0" dirty="0">
                          <a:ln>
                            <a:noFill/>
                          </a:ln>
                          <a:solidFill>
                            <a:schemeClr val="tx1"/>
                          </a:solidFill>
                          <a:effectLst/>
                          <a:latin typeface="+mj-lt"/>
                          <a:ea typeface="ＭＳ Ｐゴシック" pitchFamily="50" charset="-128"/>
                          <a:cs typeface="Arial" pitchFamily="34" charset="0"/>
                        </a:rPr>
                        <a:t>日</a:t>
                      </a:r>
                      <a:r>
                        <a:rPr kumimoji="0" lang="en-US" altLang="ja-JP" sz="1600" b="1" i="0" u="none" strike="noStrike" cap="none" normalizeH="0" baseline="0" dirty="0">
                          <a:ln>
                            <a:noFill/>
                          </a:ln>
                          <a:solidFill>
                            <a:schemeClr val="tx1"/>
                          </a:solidFill>
                          <a:effectLst/>
                          <a:latin typeface="+mj-lt"/>
                          <a:ea typeface="ＭＳ Ｐゴシック" pitchFamily="50" charset="-128"/>
                          <a:cs typeface="Arial" pitchFamily="34" charset="0"/>
                        </a:rPr>
                        <a:t>?</a:t>
                      </a:r>
                      <a:endParaRPr kumimoji="0" lang="en-US" altLang="ja-JP" sz="1600" b="0" i="0" u="none" strike="noStrike" cap="none" normalizeH="0" baseline="0" dirty="0">
                        <a:ln>
                          <a:noFill/>
                        </a:ln>
                        <a:solidFill>
                          <a:schemeClr val="tx1"/>
                        </a:solidFill>
                        <a:effectLst/>
                        <a:latin typeface="+mj-lt"/>
                        <a:ea typeface="ＭＳ Ｐゴシック" pitchFamily="50" charset="-128"/>
                      </a:endParaRPr>
                    </a:p>
                  </a:txBody>
                  <a:tcPr horzOverflow="overflow">
                    <a:lnL w="952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9"/>
                  </a:ext>
                </a:extLst>
              </a:tr>
            </a:tbl>
          </a:graphicData>
        </a:graphic>
      </p:graphicFrame>
      <p:sp>
        <p:nvSpPr>
          <p:cNvPr id="57412" name="Text Box 55"/>
          <p:cNvSpPr txBox="1">
            <a:spLocks noChangeArrowheads="1"/>
          </p:cNvSpPr>
          <p:nvPr/>
        </p:nvSpPr>
        <p:spPr bwMode="auto">
          <a:xfrm>
            <a:off x="755576" y="2690296"/>
            <a:ext cx="957716" cy="408623"/>
          </a:xfrm>
          <a:prstGeom prst="roundRect">
            <a:avLst/>
          </a:prstGeom>
          <a:ln/>
        </p:spPr>
        <p:style>
          <a:lnRef idx="1">
            <a:schemeClr val="accent3"/>
          </a:lnRef>
          <a:fillRef idx="2">
            <a:schemeClr val="accent3"/>
          </a:fillRef>
          <a:effectRef idx="1">
            <a:schemeClr val="accent3"/>
          </a:effectRef>
          <a:fontRef idx="minor">
            <a:schemeClr val="dk1"/>
          </a:fontRef>
        </p:style>
        <p:txBody>
          <a:bodyPr wrap="none">
            <a:spAutoFit/>
          </a:bodyPr>
          <a:lstStyle>
            <a:lvl1pPr>
              <a:defRPr kumimoji="1">
                <a:solidFill>
                  <a:schemeClr val="tx1"/>
                </a:solidFill>
                <a:latin typeface="Calibri" panose="020F0502020204030204" pitchFamily="34" charset="0"/>
                <a:ea typeface="ＭＳ Ｐゴシック" panose="020B0600070205080204" pitchFamily="50" charset="-128"/>
              </a:defRPr>
            </a:lvl1pPr>
            <a:lvl2pPr marL="742950" indent="-285750">
              <a:defRPr kumimoji="1">
                <a:solidFill>
                  <a:schemeClr val="tx1"/>
                </a:solidFill>
                <a:latin typeface="Calibri" panose="020F0502020204030204" pitchFamily="34" charset="0"/>
                <a:ea typeface="ＭＳ Ｐゴシック" panose="020B0600070205080204" pitchFamily="50" charset="-128"/>
              </a:defRPr>
            </a:lvl2pPr>
            <a:lvl3pPr marL="1143000" indent="-228600">
              <a:defRPr kumimoji="1">
                <a:solidFill>
                  <a:schemeClr val="tx1"/>
                </a:solidFill>
                <a:latin typeface="Calibri" panose="020F0502020204030204" pitchFamily="34" charset="0"/>
                <a:ea typeface="ＭＳ Ｐゴシック" panose="020B0600070205080204" pitchFamily="50" charset="-128"/>
              </a:defRPr>
            </a:lvl3pPr>
            <a:lvl4pPr marL="1600200" indent="-228600">
              <a:defRPr kumimoji="1">
                <a:solidFill>
                  <a:schemeClr val="tx1"/>
                </a:solidFill>
                <a:latin typeface="Calibri" panose="020F0502020204030204" pitchFamily="34" charset="0"/>
                <a:ea typeface="ＭＳ Ｐゴシック" panose="020B0600070205080204" pitchFamily="50" charset="-128"/>
              </a:defRPr>
            </a:lvl4pPr>
            <a:lvl5pPr marL="2057400" indent="-228600">
              <a:defRPr kumimoji="1">
                <a:solidFill>
                  <a:schemeClr val="tx1"/>
                </a:solidFill>
                <a:latin typeface="Calibri" panose="020F0502020204030204" pitchFamily="34" charset="0"/>
                <a:ea typeface="ＭＳ Ｐゴシック" panose="020B0600070205080204" pitchFamily="50" charset="-128"/>
              </a:defRPr>
            </a:lvl5pPr>
            <a:lvl6pPr marL="2514600" indent="-228600" fontAlgn="base">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6pPr>
            <a:lvl7pPr marL="2971800" indent="-228600" fontAlgn="base">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7pPr>
            <a:lvl8pPr marL="3429000" indent="-228600" fontAlgn="base">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8pPr>
            <a:lvl9pPr marL="3886200" indent="-228600" fontAlgn="base">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9pPr>
          </a:lstStyle>
          <a:p>
            <a:r>
              <a:rPr lang="en-US" altLang="ja-JP" dirty="0"/>
              <a:t>E2B(R2)</a:t>
            </a:r>
            <a:endParaRPr lang="ja-JP" altLang="en-US" dirty="0"/>
          </a:p>
        </p:txBody>
      </p:sp>
      <p:sp>
        <p:nvSpPr>
          <p:cNvPr id="7" name="Line 4"/>
          <p:cNvSpPr>
            <a:spLocks noChangeShapeType="1"/>
          </p:cNvSpPr>
          <p:nvPr/>
        </p:nvSpPr>
        <p:spPr bwMode="auto">
          <a:xfrm>
            <a:off x="179388" y="836613"/>
            <a:ext cx="8713787" cy="0"/>
          </a:xfrm>
          <a:prstGeom prst="line">
            <a:avLst/>
          </a:prstGeom>
          <a:noFill/>
          <a:ln w="28575">
            <a:solidFill>
              <a:schemeClr val="bg2">
                <a:lumMod val="75000"/>
              </a:schemeClr>
            </a:solidFill>
            <a:round/>
            <a:headEnd/>
            <a:tailEnd/>
          </a:ln>
          <a:effectLst/>
        </p:spPr>
        <p:txBody>
          <a:bodyPr/>
          <a:lstStyle/>
          <a:p>
            <a:pPr fontAlgn="auto">
              <a:spcBef>
                <a:spcPts val="0"/>
              </a:spcBef>
              <a:spcAft>
                <a:spcPts val="0"/>
              </a:spcAft>
              <a:defRPr/>
            </a:pPr>
            <a:endParaRPr lang="en-GB">
              <a:latin typeface="+mn-lt"/>
              <a:ea typeface="+mn-ea"/>
            </a:endParaRPr>
          </a:p>
        </p:txBody>
      </p:sp>
      <p:graphicFrame>
        <p:nvGraphicFramePr>
          <p:cNvPr id="3" name="表 2"/>
          <p:cNvGraphicFramePr>
            <a:graphicFrameLocks noGrp="1"/>
          </p:cNvGraphicFramePr>
          <p:nvPr>
            <p:extLst>
              <p:ext uri="{D42A27DB-BD31-4B8C-83A1-F6EECF244321}">
                <p14:modId xmlns:p14="http://schemas.microsoft.com/office/powerpoint/2010/main" val="2684200890"/>
              </p:ext>
            </p:extLst>
          </p:nvPr>
        </p:nvGraphicFramePr>
        <p:xfrm>
          <a:off x="468313" y="1220707"/>
          <a:ext cx="8229600" cy="1188792"/>
        </p:xfrm>
        <a:graphic>
          <a:graphicData uri="http://schemas.openxmlformats.org/drawingml/2006/table">
            <a:tbl>
              <a:tblPr firstRow="1" bandRow="1">
                <a:tableStyleId>{3B4B98B0-60AC-42C2-AFA5-B58CD77FA1E5}</a:tableStyleId>
              </a:tblPr>
              <a:tblGrid>
                <a:gridCol w="2015456">
                  <a:extLst>
                    <a:ext uri="{9D8B030D-6E8A-4147-A177-3AD203B41FA5}">
                      <a16:colId xmlns:a16="http://schemas.microsoft.com/office/drawing/2014/main" val="20000"/>
                    </a:ext>
                  </a:extLst>
                </a:gridCol>
                <a:gridCol w="3107072">
                  <a:extLst>
                    <a:ext uri="{9D8B030D-6E8A-4147-A177-3AD203B41FA5}">
                      <a16:colId xmlns:a16="http://schemas.microsoft.com/office/drawing/2014/main" val="20001"/>
                    </a:ext>
                  </a:extLst>
                </a:gridCol>
                <a:gridCol w="3107072">
                  <a:extLst>
                    <a:ext uri="{9D8B030D-6E8A-4147-A177-3AD203B41FA5}">
                      <a16:colId xmlns:a16="http://schemas.microsoft.com/office/drawing/2014/main" val="20002"/>
                    </a:ext>
                  </a:extLst>
                </a:gridCol>
              </a:tblGrid>
              <a:tr h="37084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ja-JP" sz="2000" b="0" i="0" u="none" strike="noStrike" cap="none" normalizeH="0" baseline="0" dirty="0">
                        <a:ln>
                          <a:noFill/>
                        </a:ln>
                        <a:solidFill>
                          <a:schemeClr val="tx1"/>
                        </a:solidFill>
                        <a:effectLst/>
                        <a:latin typeface="Arial" pitchFamily="34" charset="0"/>
                        <a:ea typeface="ＭＳ Ｐゴシック" pitchFamily="50" charset="-128"/>
                      </a:endParaRPr>
                    </a:p>
                  </a:txBody>
                  <a:tcPr marT="45732" marB="4573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2000" b="0" i="0" u="none" strike="noStrike" cap="none" normalizeH="0" baseline="0" dirty="0">
                          <a:ln>
                            <a:noFill/>
                          </a:ln>
                          <a:solidFill>
                            <a:schemeClr val="tx1"/>
                          </a:solidFill>
                          <a:effectLst/>
                          <a:latin typeface="Arial" pitchFamily="34" charset="0"/>
                          <a:ea typeface="ＭＳ Ｐゴシック" pitchFamily="50" charset="-128"/>
                        </a:rPr>
                        <a:t>肝障害</a:t>
                      </a:r>
                    </a:p>
                  </a:txBody>
                  <a:tcPr marT="45732" marB="4573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2000" b="0" i="0" u="none" strike="noStrike" cap="none" normalizeH="0" baseline="0">
                          <a:ln>
                            <a:noFill/>
                          </a:ln>
                          <a:solidFill>
                            <a:schemeClr val="tx1"/>
                          </a:solidFill>
                          <a:effectLst/>
                          <a:latin typeface="Arial" pitchFamily="34" charset="0"/>
                          <a:ea typeface="ＭＳ Ｐゴシック" pitchFamily="50" charset="-128"/>
                        </a:rPr>
                        <a:t>腎障害</a:t>
                      </a:r>
                    </a:p>
                  </a:txBody>
                  <a:tcPr marT="45732" marB="4573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0"/>
                  </a:ext>
                </a:extLst>
              </a:tr>
              <a:tr h="37084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2000" b="0" i="0" u="none" strike="noStrike" cap="none" normalizeH="0" baseline="0" dirty="0">
                          <a:ln>
                            <a:noFill/>
                          </a:ln>
                          <a:solidFill>
                            <a:schemeClr val="tx1"/>
                          </a:solidFill>
                          <a:effectLst/>
                          <a:latin typeface="+mj-lt"/>
                          <a:ea typeface="ＭＳ Ｐゴシック" pitchFamily="50" charset="-128"/>
                        </a:rPr>
                        <a:t>医薬品</a:t>
                      </a:r>
                      <a:r>
                        <a:rPr kumimoji="1" lang="en-US" altLang="ja-JP" sz="2000" b="0" i="0" u="none" strike="noStrike" cap="none" normalizeH="0" baseline="0" dirty="0">
                          <a:ln>
                            <a:noFill/>
                          </a:ln>
                          <a:solidFill>
                            <a:schemeClr val="tx1"/>
                          </a:solidFill>
                          <a:effectLst/>
                          <a:latin typeface="+mj-lt"/>
                          <a:ea typeface="ＭＳ Ｐゴシック" pitchFamily="50" charset="-128"/>
                        </a:rPr>
                        <a:t>A</a:t>
                      </a:r>
                    </a:p>
                  </a:txBody>
                  <a:tcPr marT="45732" marB="4573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2000" b="0" i="0" u="none" strike="noStrike" cap="none" normalizeH="0" baseline="0" dirty="0">
                          <a:ln>
                            <a:noFill/>
                          </a:ln>
                          <a:solidFill>
                            <a:schemeClr val="tx1"/>
                          </a:solidFill>
                          <a:effectLst/>
                          <a:latin typeface="+mj-lt"/>
                          <a:ea typeface="ＭＳ Ｐゴシック" pitchFamily="50" charset="-128"/>
                        </a:rPr>
                        <a:t>投与開始</a:t>
                      </a:r>
                      <a:r>
                        <a:rPr kumimoji="1" lang="en-US" altLang="ja-JP" sz="2000" b="0" i="0" u="none" strike="noStrike" cap="none" normalizeH="0" baseline="0" dirty="0">
                          <a:ln>
                            <a:noFill/>
                          </a:ln>
                          <a:solidFill>
                            <a:schemeClr val="tx1"/>
                          </a:solidFill>
                          <a:effectLst/>
                          <a:latin typeface="+mj-lt"/>
                          <a:ea typeface="ＭＳ Ｐゴシック" pitchFamily="50" charset="-128"/>
                        </a:rPr>
                        <a:t>3</a:t>
                      </a:r>
                      <a:r>
                        <a:rPr kumimoji="1" lang="ja-JP" altLang="en-US" sz="2000" b="0" i="0" u="none" strike="noStrike" cap="none" normalizeH="0" baseline="0" dirty="0">
                          <a:ln>
                            <a:noFill/>
                          </a:ln>
                          <a:solidFill>
                            <a:schemeClr val="tx1"/>
                          </a:solidFill>
                          <a:effectLst/>
                          <a:latin typeface="+mj-lt"/>
                          <a:ea typeface="ＭＳ Ｐゴシック" pitchFamily="50" charset="-128"/>
                        </a:rPr>
                        <a:t>日後発現</a:t>
                      </a:r>
                    </a:p>
                  </a:txBody>
                  <a:tcPr marT="45732" marB="4573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2000" b="0" i="0" u="none" strike="noStrike" cap="none" normalizeH="0" baseline="0" dirty="0">
                          <a:ln>
                            <a:noFill/>
                          </a:ln>
                          <a:solidFill>
                            <a:schemeClr val="tx1"/>
                          </a:solidFill>
                          <a:effectLst/>
                          <a:latin typeface="+mj-lt"/>
                          <a:ea typeface="ＭＳ Ｐゴシック" pitchFamily="50" charset="-128"/>
                        </a:rPr>
                        <a:t>投与開始</a:t>
                      </a:r>
                      <a:r>
                        <a:rPr kumimoji="1" lang="en-US" altLang="ja-JP" sz="2000" b="0" i="0" u="none" strike="noStrike" cap="none" normalizeH="0" baseline="0" dirty="0">
                          <a:ln>
                            <a:noFill/>
                          </a:ln>
                          <a:solidFill>
                            <a:schemeClr val="tx1"/>
                          </a:solidFill>
                          <a:effectLst/>
                          <a:latin typeface="+mj-lt"/>
                          <a:ea typeface="ＭＳ Ｐゴシック" pitchFamily="50" charset="-128"/>
                        </a:rPr>
                        <a:t>7</a:t>
                      </a:r>
                      <a:r>
                        <a:rPr kumimoji="1" lang="ja-JP" altLang="en-US" sz="2000" b="0" i="0" u="none" strike="noStrike" cap="none" normalizeH="0" baseline="0" dirty="0">
                          <a:ln>
                            <a:noFill/>
                          </a:ln>
                          <a:solidFill>
                            <a:schemeClr val="tx1"/>
                          </a:solidFill>
                          <a:effectLst/>
                          <a:latin typeface="+mj-lt"/>
                          <a:ea typeface="ＭＳ Ｐゴシック" pitchFamily="50" charset="-128"/>
                        </a:rPr>
                        <a:t>日後発現</a:t>
                      </a:r>
                    </a:p>
                  </a:txBody>
                  <a:tcPr marT="45732" marB="4573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1"/>
                  </a:ext>
                </a:extLst>
              </a:tr>
              <a:tr h="37084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2000" b="0" i="0" u="none" strike="noStrike" cap="none" normalizeH="0" baseline="0" dirty="0">
                          <a:ln>
                            <a:noFill/>
                          </a:ln>
                          <a:solidFill>
                            <a:schemeClr val="tx1"/>
                          </a:solidFill>
                          <a:effectLst/>
                          <a:latin typeface="+mj-lt"/>
                          <a:ea typeface="ＭＳ Ｐゴシック" pitchFamily="50" charset="-128"/>
                        </a:rPr>
                        <a:t>医薬品</a:t>
                      </a:r>
                      <a:r>
                        <a:rPr kumimoji="1" lang="en-US" altLang="ja-JP" sz="2000" b="0" i="0" u="none" strike="noStrike" cap="none" normalizeH="0" baseline="0" dirty="0">
                          <a:ln>
                            <a:noFill/>
                          </a:ln>
                          <a:solidFill>
                            <a:schemeClr val="tx1"/>
                          </a:solidFill>
                          <a:effectLst/>
                          <a:latin typeface="+mj-lt"/>
                          <a:ea typeface="ＭＳ Ｐゴシック" pitchFamily="50" charset="-128"/>
                        </a:rPr>
                        <a:t>B</a:t>
                      </a:r>
                    </a:p>
                  </a:txBody>
                  <a:tcPr marT="45732" marB="4573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2000" b="0" i="0" u="none" strike="noStrike" cap="none" normalizeH="0" baseline="0" dirty="0">
                          <a:ln>
                            <a:noFill/>
                          </a:ln>
                          <a:solidFill>
                            <a:schemeClr val="tx1"/>
                          </a:solidFill>
                          <a:effectLst/>
                          <a:latin typeface="+mj-lt"/>
                          <a:ea typeface="ＭＳ Ｐゴシック" pitchFamily="50" charset="-128"/>
                        </a:rPr>
                        <a:t>投与開始</a:t>
                      </a:r>
                      <a:r>
                        <a:rPr kumimoji="1" lang="en-US" altLang="ja-JP" sz="2000" b="0" i="0" u="none" strike="noStrike" cap="none" normalizeH="0" baseline="0" dirty="0">
                          <a:ln>
                            <a:noFill/>
                          </a:ln>
                          <a:solidFill>
                            <a:schemeClr val="tx1"/>
                          </a:solidFill>
                          <a:effectLst/>
                          <a:latin typeface="+mj-lt"/>
                          <a:ea typeface="ＭＳ Ｐゴシック" pitchFamily="50" charset="-128"/>
                        </a:rPr>
                        <a:t>5</a:t>
                      </a:r>
                      <a:r>
                        <a:rPr kumimoji="1" lang="ja-JP" altLang="en-US" sz="2000" b="0" i="0" u="none" strike="noStrike" cap="none" normalizeH="0" baseline="0" dirty="0">
                          <a:ln>
                            <a:noFill/>
                          </a:ln>
                          <a:solidFill>
                            <a:schemeClr val="tx1"/>
                          </a:solidFill>
                          <a:effectLst/>
                          <a:latin typeface="+mj-lt"/>
                          <a:ea typeface="ＭＳ Ｐゴシック" pitchFamily="50" charset="-128"/>
                        </a:rPr>
                        <a:t>日後発現</a:t>
                      </a:r>
                    </a:p>
                  </a:txBody>
                  <a:tcPr marT="45732" marB="4573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2000" b="0" i="0" u="none" strike="noStrike" cap="none" normalizeH="0" baseline="0" dirty="0">
                          <a:ln>
                            <a:noFill/>
                          </a:ln>
                          <a:solidFill>
                            <a:schemeClr val="tx1"/>
                          </a:solidFill>
                          <a:effectLst/>
                          <a:latin typeface="+mj-lt"/>
                          <a:ea typeface="ＭＳ Ｐゴシック" pitchFamily="50" charset="-128"/>
                        </a:rPr>
                        <a:t>投与開始</a:t>
                      </a:r>
                      <a:r>
                        <a:rPr kumimoji="1" lang="en-US" altLang="ja-JP" sz="2000" b="0" i="0" u="none" strike="noStrike" cap="none" normalizeH="0" baseline="0" dirty="0">
                          <a:ln>
                            <a:noFill/>
                          </a:ln>
                          <a:solidFill>
                            <a:schemeClr val="tx1"/>
                          </a:solidFill>
                          <a:effectLst/>
                          <a:latin typeface="+mj-lt"/>
                          <a:ea typeface="ＭＳ Ｐゴシック" pitchFamily="50" charset="-128"/>
                        </a:rPr>
                        <a:t>9</a:t>
                      </a:r>
                      <a:r>
                        <a:rPr kumimoji="1" lang="ja-JP" altLang="en-US" sz="2000" b="0" i="0" u="none" strike="noStrike" cap="none" normalizeH="0" baseline="0" dirty="0">
                          <a:ln>
                            <a:noFill/>
                          </a:ln>
                          <a:solidFill>
                            <a:schemeClr val="tx1"/>
                          </a:solidFill>
                          <a:effectLst/>
                          <a:latin typeface="+mj-lt"/>
                          <a:ea typeface="ＭＳ Ｐゴシック" pitchFamily="50" charset="-128"/>
                        </a:rPr>
                        <a:t>日後発現</a:t>
                      </a:r>
                    </a:p>
                  </a:txBody>
                  <a:tcPr marT="45732" marB="4573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2"/>
                  </a:ext>
                </a:extLst>
              </a:tr>
            </a:tbl>
          </a:graphicData>
        </a:graphic>
      </p:graphicFrame>
      <p:sp>
        <p:nvSpPr>
          <p:cNvPr id="4" name="Slide Number Placeholder 3">
            <a:extLst>
              <a:ext uri="{FF2B5EF4-FFF2-40B4-BE49-F238E27FC236}">
                <a16:creationId xmlns:a16="http://schemas.microsoft.com/office/drawing/2014/main" id="{CA71BD66-BE80-5AE5-75F1-A636D871F8BD}"/>
              </a:ext>
            </a:extLst>
          </p:cNvPr>
          <p:cNvSpPr>
            <a:spLocks noGrp="1"/>
          </p:cNvSpPr>
          <p:nvPr>
            <p:ph type="sldNum" sz="quarter" idx="12"/>
          </p:nvPr>
        </p:nvSpPr>
        <p:spPr/>
        <p:txBody>
          <a:bodyPr/>
          <a:lstStyle/>
          <a:p>
            <a:fld id="{0CE2C93B-6C69-46D7-AF21-81D20E972F98}" type="slidenum">
              <a:rPr lang="en-US" altLang="ja-JP" smtClean="0"/>
              <a:pPr/>
              <a:t>44</a:t>
            </a:fld>
            <a:endParaRPr lang="en-US" altLang="ja-JP"/>
          </a:p>
        </p:txBody>
      </p:sp>
    </p:spTree>
    <p:extLst>
      <p:ext uri="{BB962C8B-B14F-4D97-AF65-F5344CB8AC3E}">
        <p14:creationId xmlns:p14="http://schemas.microsoft.com/office/powerpoint/2010/main" val="1422665571"/>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2"/>
          <p:cNvSpPr>
            <a:spLocks noGrp="1" noChangeArrowheads="1"/>
          </p:cNvSpPr>
          <p:nvPr>
            <p:ph type="title"/>
          </p:nvPr>
        </p:nvSpPr>
        <p:spPr>
          <a:xfrm>
            <a:off x="468313" y="130175"/>
            <a:ext cx="8229600" cy="777875"/>
          </a:xfrm>
        </p:spPr>
        <p:txBody>
          <a:bodyPr/>
          <a:lstStyle/>
          <a:p>
            <a:pPr algn="l"/>
            <a:r>
              <a:rPr lang="ja-JP" altLang="en-US" sz="3200" dirty="0"/>
              <a:t>医薬品投与と副作用発現までの時間間隔</a:t>
            </a:r>
          </a:p>
        </p:txBody>
      </p:sp>
      <p:graphicFrame>
        <p:nvGraphicFramePr>
          <p:cNvPr id="246787" name="Group 3"/>
          <p:cNvGraphicFramePr>
            <a:graphicFrameLocks noGrp="1"/>
          </p:cNvGraphicFramePr>
          <p:nvPr>
            <p:ph sz="half" idx="2"/>
            <p:extLst>
              <p:ext uri="{D42A27DB-BD31-4B8C-83A1-F6EECF244321}">
                <p14:modId xmlns:p14="http://schemas.microsoft.com/office/powerpoint/2010/main" val="4093433576"/>
              </p:ext>
            </p:extLst>
          </p:nvPr>
        </p:nvGraphicFramePr>
        <p:xfrm>
          <a:off x="393700" y="2563813"/>
          <a:ext cx="7850188" cy="4054478"/>
        </p:xfrm>
        <a:graphic>
          <a:graphicData uri="http://schemas.openxmlformats.org/drawingml/2006/table">
            <a:tbl>
              <a:tblPr/>
              <a:tblGrid>
                <a:gridCol w="479425">
                  <a:extLst>
                    <a:ext uri="{9D8B030D-6E8A-4147-A177-3AD203B41FA5}">
                      <a16:colId xmlns:a16="http://schemas.microsoft.com/office/drawing/2014/main" val="20000"/>
                    </a:ext>
                  </a:extLst>
                </a:gridCol>
                <a:gridCol w="354013">
                  <a:extLst>
                    <a:ext uri="{9D8B030D-6E8A-4147-A177-3AD203B41FA5}">
                      <a16:colId xmlns:a16="http://schemas.microsoft.com/office/drawing/2014/main" val="20001"/>
                    </a:ext>
                  </a:extLst>
                </a:gridCol>
                <a:gridCol w="354012">
                  <a:extLst>
                    <a:ext uri="{9D8B030D-6E8A-4147-A177-3AD203B41FA5}">
                      <a16:colId xmlns:a16="http://schemas.microsoft.com/office/drawing/2014/main" val="20002"/>
                    </a:ext>
                  </a:extLst>
                </a:gridCol>
                <a:gridCol w="4403725">
                  <a:extLst>
                    <a:ext uri="{9D8B030D-6E8A-4147-A177-3AD203B41FA5}">
                      <a16:colId xmlns:a16="http://schemas.microsoft.com/office/drawing/2014/main" val="20003"/>
                    </a:ext>
                  </a:extLst>
                </a:gridCol>
                <a:gridCol w="2259013">
                  <a:extLst>
                    <a:ext uri="{9D8B030D-6E8A-4147-A177-3AD203B41FA5}">
                      <a16:colId xmlns:a16="http://schemas.microsoft.com/office/drawing/2014/main" val="20004"/>
                    </a:ext>
                  </a:extLst>
                </a:gridCol>
              </a:tblGrid>
              <a:tr h="396302">
                <a:tc gridSpan="5">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endParaRPr kumimoji="0" lang="ja-JP" altLang="en-US" sz="2000" b="0" i="0" u="none" strike="noStrike" cap="none" normalizeH="0" baseline="0" dirty="0">
                        <a:ln>
                          <a:noFill/>
                        </a:ln>
                        <a:solidFill>
                          <a:schemeClr val="tx1"/>
                        </a:solidFill>
                        <a:effectLst/>
                        <a:latin typeface="ＭＳ Ｐゴシック" pitchFamily="50" charset="-128"/>
                        <a:ea typeface="ＭＳ Ｐゴシック" pitchFamily="50" charset="-128"/>
                      </a:endParaRPr>
                    </a:p>
                  </a:txBody>
                  <a:tcPr marT="45727" marB="45727" horzOverflow="overflow">
                    <a:lnL cap="flat">
                      <a:noFill/>
                    </a:lnL>
                    <a:lnR cap="flat">
                      <a:noFill/>
                    </a:lnR>
                    <a:lnT cap="flat">
                      <a:noFill/>
                    </a:lnT>
                    <a:lnB>
                      <a:noFill/>
                    </a:lnB>
                    <a:lnTlToBr>
                      <a:noFill/>
                    </a:lnTlToBr>
                    <a:lnBlToTr>
                      <a:noFill/>
                    </a:lnBlToTr>
                    <a:noFill/>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extLst>
                  <a:ext uri="{0D108BD9-81ED-4DB2-BD59-A6C34878D82A}">
                    <a16:rowId xmlns:a16="http://schemas.microsoft.com/office/drawing/2014/main" val="10000"/>
                  </a:ext>
                </a:extLst>
              </a:tr>
              <a:tr h="304848">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ja-JP" altLang="en-GB" sz="1400" b="0" i="0" u="none" strike="noStrike" cap="none" normalizeH="0" baseline="0">
                          <a:ln>
                            <a:noFill/>
                          </a:ln>
                          <a:solidFill>
                            <a:schemeClr val="tx1"/>
                          </a:solidFill>
                          <a:effectLst/>
                          <a:latin typeface="Times New Roman" pitchFamily="18" charset="0"/>
                          <a:ea typeface="ＭＳ 明朝" pitchFamily="17" charset="-128"/>
                          <a:cs typeface="Times New Roman" pitchFamily="18" charset="0"/>
                        </a:rPr>
                        <a:t> </a:t>
                      </a:r>
                    </a:p>
                  </a:txBody>
                  <a:tcPr marT="45727" marB="45727" anchor="ctr" horzOverflow="overflow">
                    <a:lnL cap="flat">
                      <a:noFill/>
                    </a:lnL>
                    <a:lnR w="12700" cap="flat" cmpd="sng" algn="ctr">
                      <a:solidFill>
                        <a:srgbClr val="000000"/>
                      </a:solidFill>
                      <a:prstDash val="solid"/>
                      <a:round/>
                      <a:headEnd type="none" w="med" len="med"/>
                      <a:tailEnd type="none" w="med" len="med"/>
                    </a:lnR>
                    <a:lnT>
                      <a:noFill/>
                    </a:lnT>
                    <a:lnB>
                      <a:noFill/>
                    </a:lnB>
                    <a:lnTlToBr>
                      <a:noFill/>
                    </a:lnTlToBr>
                    <a:lnBlToTr>
                      <a:noFill/>
                    </a:lnBlToTr>
                    <a:noFill/>
                  </a:tcPr>
                </a:tc>
                <a:tc gridSpan="3">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ja-JP" altLang="en-US" sz="1400" b="1" i="0" u="none" strike="noStrike" cap="none" normalizeH="0" baseline="0" dirty="0">
                          <a:ln>
                            <a:noFill/>
                          </a:ln>
                          <a:solidFill>
                            <a:schemeClr val="tx1"/>
                          </a:solidFill>
                          <a:effectLst/>
                          <a:latin typeface="ＭＳ Ｐゴシック" pitchFamily="50" charset="-128"/>
                          <a:ea typeface="ＭＳ Ｐゴシック" pitchFamily="50" charset="-128"/>
                        </a:rPr>
                        <a:t>医薬品名</a:t>
                      </a:r>
                    </a:p>
                  </a:txBody>
                  <a:tcPr marT="45727" marB="45727" horzOverflow="overflow">
                    <a:lnL w="12700"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1">
                        <a:lumMod val="40000"/>
                        <a:lumOff val="60000"/>
                      </a:schemeClr>
                    </a:solidFill>
                  </a:tcPr>
                </a:tc>
                <a:tc hMerge="1">
                  <a:txBody>
                    <a:bodyPr/>
                    <a:lstStyle/>
                    <a:p>
                      <a:endParaRPr kumimoji="1" lang="ja-JP" altLang="en-US"/>
                    </a:p>
                  </a:txBody>
                  <a:tcPr/>
                </a:tc>
                <a:tc hMerge="1">
                  <a:txBody>
                    <a:bodyPr/>
                    <a:lstStyle/>
                    <a:p>
                      <a:endParaRPr kumimoji="1" lang="ja-JP" altLang="en-US"/>
                    </a:p>
                  </a:txBody>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ja-JP" altLang="en-GB" sz="1400" b="1" i="0" u="none" strike="noStrike" cap="none" normalizeH="0" baseline="0" dirty="0">
                          <a:ln>
                            <a:noFill/>
                          </a:ln>
                          <a:solidFill>
                            <a:schemeClr val="tx1"/>
                          </a:solidFill>
                          <a:effectLst/>
                          <a:latin typeface="ＭＳ Ｐゴシック" pitchFamily="50" charset="-128"/>
                          <a:ea typeface="ＭＳ Ｐゴシック" pitchFamily="50" charset="-128"/>
                          <a:cs typeface="Times New Roman" pitchFamily="18" charset="0"/>
                        </a:rPr>
                        <a:t>医薬品</a:t>
                      </a:r>
                      <a:r>
                        <a:rPr kumimoji="0" lang="en-GB" altLang="ja-JP" sz="1400" b="1" i="0" u="none" strike="noStrike" cap="none" normalizeH="0" baseline="0" dirty="0">
                          <a:ln>
                            <a:noFill/>
                          </a:ln>
                          <a:solidFill>
                            <a:schemeClr val="tx1"/>
                          </a:solidFill>
                          <a:effectLst/>
                          <a:latin typeface="ＭＳ Ｐゴシック" pitchFamily="50" charset="-128"/>
                          <a:ea typeface="ＭＳ Ｐゴシック" pitchFamily="50" charset="-128"/>
                          <a:cs typeface="Times New Roman" pitchFamily="18" charset="0"/>
                        </a:rPr>
                        <a:t>A</a:t>
                      </a:r>
                    </a:p>
                  </a:txBody>
                  <a:tcPr marT="45727" marB="45727"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B w="12700" cap="flat" cmpd="sng" algn="ctr">
                      <a:solidFill>
                        <a:srgbClr val="000000"/>
                      </a:solidFill>
                      <a:prstDash val="solid"/>
                      <a:round/>
                      <a:headEnd type="none" w="med" len="med"/>
                      <a:tailEnd type="none" w="med" len="med"/>
                    </a:lnB>
                    <a:lnTlToBr>
                      <a:noFill/>
                    </a:lnTlToBr>
                    <a:lnBlToTr>
                      <a:noFill/>
                    </a:lnBlToTr>
                    <a:solidFill>
                      <a:schemeClr val="accent1">
                        <a:lumMod val="40000"/>
                        <a:lumOff val="60000"/>
                      </a:schemeClr>
                    </a:solidFill>
                  </a:tcPr>
                </a:tc>
                <a:extLst>
                  <a:ext uri="{0D108BD9-81ED-4DB2-BD59-A6C34878D82A}">
                    <a16:rowId xmlns:a16="http://schemas.microsoft.com/office/drawing/2014/main" val="10001"/>
                  </a:ext>
                </a:extLst>
              </a:tr>
              <a:tr h="304848">
                <a:tc gridSpan="2">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ja-JP" altLang="en-GB" sz="1400" b="0" i="0" u="none" strike="noStrike" cap="none" normalizeH="0" baseline="0">
                          <a:ln>
                            <a:noFill/>
                          </a:ln>
                          <a:solidFill>
                            <a:schemeClr val="tx1"/>
                          </a:solidFill>
                          <a:effectLst/>
                          <a:latin typeface="ＭＳ Ｐゴシック" pitchFamily="50" charset="-128"/>
                          <a:ea typeface="ＭＳ Ｐゴシック" pitchFamily="50" charset="-128"/>
                          <a:cs typeface="Times New Roman" pitchFamily="18" charset="0"/>
                        </a:rPr>
                        <a:t> </a:t>
                      </a:r>
                      <a:endParaRPr kumimoji="0" lang="ja-JP" altLang="en-GB" sz="1400" b="0" i="0" u="none" strike="noStrike" cap="none" normalizeH="0" baseline="0">
                        <a:ln>
                          <a:noFill/>
                        </a:ln>
                        <a:solidFill>
                          <a:schemeClr val="tx1"/>
                        </a:solidFill>
                        <a:effectLst/>
                        <a:latin typeface="ＭＳ Ｐゴシック" pitchFamily="50" charset="-128"/>
                        <a:ea typeface="ＭＳ Ｐゴシック" pitchFamily="50" charset="-128"/>
                      </a:endParaRPr>
                    </a:p>
                  </a:txBody>
                  <a:tcPr marT="45727" marB="45727" anchor="ctr" horzOverflow="overflow">
                    <a:lnL cap="flat">
                      <a:noFill/>
                    </a:lnL>
                    <a:lnR w="12700" cap="flat" cmpd="sng" algn="ctr">
                      <a:solidFill>
                        <a:srgbClr val="000000"/>
                      </a:solidFill>
                      <a:prstDash val="solid"/>
                      <a:round/>
                      <a:headEnd type="none" w="med" len="med"/>
                      <a:tailEnd type="none" w="med" len="med"/>
                    </a:lnR>
                    <a:lnT>
                      <a:noFill/>
                    </a:lnT>
                    <a:lnB>
                      <a:noFill/>
                    </a:lnB>
                    <a:lnTlToBr>
                      <a:noFill/>
                    </a:lnTlToBr>
                    <a:lnBlToTr>
                      <a:noFill/>
                    </a:lnBlToTr>
                    <a:noFill/>
                  </a:tcPr>
                </a:tc>
                <a:tc hMerge="1">
                  <a:txBody>
                    <a:bodyPr/>
                    <a:lstStyle/>
                    <a:p>
                      <a:endParaRPr kumimoji="1" lang="ja-JP" altLang="en-US"/>
                    </a:p>
                  </a:txBody>
                  <a:tcPr/>
                </a:tc>
                <a:tc gridSpan="3">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1" lang="en-US" altLang="ja-JP" sz="1400" b="0" i="0" u="none" strike="noStrike" cap="none" normalizeH="0" baseline="0" dirty="0">
                          <a:ln>
                            <a:noFill/>
                          </a:ln>
                          <a:solidFill>
                            <a:schemeClr val="tx1"/>
                          </a:solidFill>
                          <a:effectLst/>
                          <a:latin typeface="ＭＳ Ｐゴシック" pitchFamily="50" charset="-128"/>
                          <a:ea typeface="ＭＳ Ｐゴシック" pitchFamily="50" charset="-128"/>
                        </a:rPr>
                        <a:t>G.k.9.i </a:t>
                      </a:r>
                      <a:r>
                        <a:rPr kumimoji="1" lang="ja-JP" altLang="en-US" sz="1400" b="0" i="0" u="none" strike="noStrike" cap="none" normalizeH="0" baseline="0" dirty="0">
                          <a:ln>
                            <a:noFill/>
                          </a:ln>
                          <a:solidFill>
                            <a:schemeClr val="tx1"/>
                          </a:solidFill>
                          <a:effectLst/>
                          <a:latin typeface="ＭＳ Ｐゴシック" pitchFamily="50" charset="-128"/>
                          <a:ea typeface="ＭＳ Ｐゴシック" pitchFamily="50" charset="-128"/>
                        </a:rPr>
                        <a:t>医薬品と副作用／有害事象のマトリクス</a:t>
                      </a:r>
                    </a:p>
                  </a:txBody>
                  <a:tcPr marT="45727" marB="45727"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kumimoji="1" lang="ja-JP" altLang="en-US"/>
                    </a:p>
                  </a:txBody>
                  <a:tcPr/>
                </a:tc>
                <a:tc hMerge="1">
                  <a:txBody>
                    <a:bodyPr/>
                    <a:lstStyle/>
                    <a:p>
                      <a:endParaRPr kumimoji="1" lang="ja-JP" altLang="en-US"/>
                    </a:p>
                  </a:txBody>
                  <a:tcPr>
                    <a:lnT w="12700" cap="flat" cmpd="sng" algn="ctr">
                      <a:solidFill>
                        <a:srgbClr val="000000"/>
                      </a:solidFill>
                      <a:prstDash val="solid"/>
                      <a:round/>
                      <a:headEnd type="none" w="med" len="med"/>
                      <a:tailEnd type="none" w="med" len="med"/>
                    </a:lnT>
                  </a:tcPr>
                </a:tc>
                <a:extLst>
                  <a:ext uri="{0D108BD9-81ED-4DB2-BD59-A6C34878D82A}">
                    <a16:rowId xmlns:a16="http://schemas.microsoft.com/office/drawing/2014/main" val="10002"/>
                  </a:ext>
                </a:extLst>
              </a:tr>
              <a:tr h="304848">
                <a:tc rowSpan="4" gridSpan="3">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ja-JP" altLang="en-GB" sz="1400" b="0" i="0" u="none" strike="noStrike" cap="none" normalizeH="0" baseline="0" dirty="0">
                          <a:ln>
                            <a:noFill/>
                          </a:ln>
                          <a:solidFill>
                            <a:schemeClr val="tx1"/>
                          </a:solidFill>
                          <a:effectLst/>
                          <a:latin typeface="ＭＳ Ｐゴシック" pitchFamily="50" charset="-128"/>
                          <a:ea typeface="ＭＳ Ｐゴシック" pitchFamily="50" charset="-128"/>
                          <a:cs typeface="Times New Roman" pitchFamily="18" charset="0"/>
                        </a:rPr>
                        <a:t> </a:t>
                      </a:r>
                      <a:endParaRPr kumimoji="0" lang="ja-JP" altLang="en-GB" sz="1400" b="0" i="0" u="none" strike="noStrike" cap="none" normalizeH="0" baseline="0" dirty="0">
                        <a:ln>
                          <a:noFill/>
                        </a:ln>
                        <a:solidFill>
                          <a:schemeClr val="tx1"/>
                        </a:solidFill>
                        <a:effectLst/>
                        <a:latin typeface="ＭＳ Ｐゴシック" pitchFamily="50" charset="-128"/>
                        <a:ea typeface="ＭＳ Ｐゴシック" pitchFamily="50" charset="-128"/>
                      </a:endParaRPr>
                    </a:p>
                    <a:p>
                      <a:pPr marL="342900" marR="0" lvl="0" indent="-342900" algn="l" defTabSz="914400" rtl="0" eaLnBrk="1" fontAlgn="base" latinLnBrk="0" hangingPunct="1">
                        <a:lnSpc>
                          <a:spcPct val="100000"/>
                        </a:lnSpc>
                        <a:spcBef>
                          <a:spcPct val="0"/>
                        </a:spcBef>
                        <a:spcAft>
                          <a:spcPct val="0"/>
                        </a:spcAft>
                        <a:buClrTx/>
                        <a:buSzTx/>
                        <a:buFontTx/>
                        <a:buNone/>
                        <a:tabLst/>
                      </a:pPr>
                      <a:r>
                        <a:rPr kumimoji="0" lang="ja-JP" altLang="en-GB" sz="1400" b="0" i="0" u="none" strike="noStrike" cap="none" normalizeH="0" baseline="0" dirty="0">
                          <a:ln>
                            <a:noFill/>
                          </a:ln>
                          <a:solidFill>
                            <a:schemeClr val="tx1"/>
                          </a:solidFill>
                          <a:effectLst/>
                          <a:latin typeface="ＭＳ Ｐゴシック" pitchFamily="50" charset="-128"/>
                          <a:ea typeface="ＭＳ Ｐゴシック" pitchFamily="50" charset="-128"/>
                          <a:cs typeface="Times New Roman" pitchFamily="18" charset="0"/>
                        </a:rPr>
                        <a:t> </a:t>
                      </a:r>
                      <a:endParaRPr kumimoji="0" lang="ja-JP" altLang="en-GB" sz="1400" b="0" i="0" u="none" strike="noStrike" cap="none" normalizeH="0" baseline="0" dirty="0">
                        <a:ln>
                          <a:noFill/>
                        </a:ln>
                        <a:solidFill>
                          <a:schemeClr val="tx1"/>
                        </a:solidFill>
                        <a:effectLst/>
                        <a:latin typeface="ＭＳ Ｐゴシック" pitchFamily="50" charset="-128"/>
                        <a:ea typeface="ＭＳ Ｐゴシック" pitchFamily="50" charset="-128"/>
                      </a:endParaRPr>
                    </a:p>
                    <a:p>
                      <a:pPr marL="342900" marR="0" lvl="0" indent="-342900" algn="l" defTabSz="914400" rtl="0" eaLnBrk="1" fontAlgn="base" latinLnBrk="0" hangingPunct="1">
                        <a:lnSpc>
                          <a:spcPct val="100000"/>
                        </a:lnSpc>
                        <a:spcBef>
                          <a:spcPct val="0"/>
                        </a:spcBef>
                        <a:spcAft>
                          <a:spcPct val="0"/>
                        </a:spcAft>
                        <a:buClrTx/>
                        <a:buSzTx/>
                        <a:buFontTx/>
                        <a:buNone/>
                        <a:tabLst/>
                      </a:pPr>
                      <a:r>
                        <a:rPr kumimoji="0" lang="ja-JP" altLang="en-GB" sz="1400" b="0" i="0" u="none" strike="noStrike" cap="none" normalizeH="0" baseline="0" dirty="0">
                          <a:ln>
                            <a:noFill/>
                          </a:ln>
                          <a:solidFill>
                            <a:schemeClr val="tx1"/>
                          </a:solidFill>
                          <a:effectLst/>
                          <a:latin typeface="ＭＳ Ｐゴシック" pitchFamily="50" charset="-128"/>
                          <a:ea typeface="ＭＳ Ｐゴシック" pitchFamily="50" charset="-128"/>
                          <a:cs typeface="Times New Roman" pitchFamily="18" charset="0"/>
                        </a:rPr>
                        <a:t> </a:t>
                      </a:r>
                      <a:endParaRPr kumimoji="0" lang="ja-JP" altLang="en-GB" sz="1400" b="0" i="0" u="none" strike="noStrike" cap="none" normalizeH="0" baseline="0" dirty="0">
                        <a:ln>
                          <a:noFill/>
                        </a:ln>
                        <a:solidFill>
                          <a:schemeClr val="tx1"/>
                        </a:solidFill>
                        <a:effectLst/>
                        <a:latin typeface="ＭＳ Ｐゴシック" pitchFamily="50" charset="-128"/>
                        <a:ea typeface="ＭＳ Ｐゴシック" pitchFamily="50" charset="-128"/>
                      </a:endParaRPr>
                    </a:p>
                    <a:p>
                      <a:pPr marL="342900" marR="0" lvl="0" indent="-342900" algn="l" defTabSz="914400" rtl="0" eaLnBrk="1" fontAlgn="base" latinLnBrk="0" hangingPunct="1">
                        <a:lnSpc>
                          <a:spcPct val="100000"/>
                        </a:lnSpc>
                        <a:spcBef>
                          <a:spcPct val="0"/>
                        </a:spcBef>
                        <a:spcAft>
                          <a:spcPct val="0"/>
                        </a:spcAft>
                        <a:buClrTx/>
                        <a:buSzTx/>
                        <a:buFontTx/>
                        <a:buNone/>
                        <a:tabLst/>
                      </a:pPr>
                      <a:r>
                        <a:rPr kumimoji="0" lang="ja-JP" altLang="en-GB" sz="1400" b="0" i="0" u="none" strike="noStrike" cap="none" normalizeH="0" baseline="0" dirty="0">
                          <a:ln>
                            <a:noFill/>
                          </a:ln>
                          <a:solidFill>
                            <a:schemeClr val="tx1"/>
                          </a:solidFill>
                          <a:effectLst/>
                          <a:latin typeface="ＭＳ Ｐゴシック" pitchFamily="50" charset="-128"/>
                          <a:ea typeface="ＭＳ Ｐゴシック" pitchFamily="50" charset="-128"/>
                          <a:cs typeface="Times New Roman" pitchFamily="18" charset="0"/>
                        </a:rPr>
                        <a:t> </a:t>
                      </a:r>
                      <a:endParaRPr kumimoji="0" lang="ja-JP" altLang="en-GB" sz="1400" b="0" i="0" u="none" strike="noStrike" cap="none" normalizeH="0" baseline="0" dirty="0">
                        <a:ln>
                          <a:noFill/>
                        </a:ln>
                        <a:solidFill>
                          <a:schemeClr val="tx1"/>
                        </a:solidFill>
                        <a:effectLst/>
                        <a:latin typeface="ＭＳ Ｐゴシック" pitchFamily="50" charset="-128"/>
                        <a:ea typeface="ＭＳ Ｐゴシック" pitchFamily="50" charset="-128"/>
                      </a:endParaRPr>
                    </a:p>
                  </a:txBody>
                  <a:tcPr marT="45727" marB="45727" anchor="ctr" horzOverflow="overflow">
                    <a:lnL cap="flat">
                      <a:noFill/>
                    </a:lnL>
                    <a:lnR w="12700" cap="flat" cmpd="sng" algn="ctr">
                      <a:solidFill>
                        <a:srgbClr val="000000"/>
                      </a:solidFill>
                      <a:prstDash val="solid"/>
                      <a:round/>
                      <a:headEnd type="none" w="med" len="med"/>
                      <a:tailEnd type="none" w="med" len="med"/>
                    </a:lnR>
                    <a:lnT>
                      <a:noFill/>
                    </a:lnT>
                    <a:lnB>
                      <a:noFill/>
                    </a:lnB>
                    <a:lnTlToBr>
                      <a:noFill/>
                    </a:lnTlToBr>
                    <a:lnBlToTr>
                      <a:noFill/>
                    </a:lnBlToTr>
                    <a:noFill/>
                  </a:tcPr>
                </a:tc>
                <a:tc rowSpan="4" hMerge="1">
                  <a:txBody>
                    <a:bodyPr/>
                    <a:lstStyle/>
                    <a:p>
                      <a:endParaRPr kumimoji="1" lang="ja-JP" altLang="en-US"/>
                    </a:p>
                  </a:txBody>
                  <a:tcPr/>
                </a:tc>
                <a:tc rowSpan="4" hMerge="1">
                  <a:txBody>
                    <a:bodyPr/>
                    <a:lstStyle/>
                    <a:p>
                      <a:endParaRPr kumimoji="1" lang="ja-JP" altLang="en-US"/>
                    </a:p>
                  </a:txBody>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1" lang="en-US" altLang="ja-JP" sz="1400" b="1" i="0" u="none" strike="noStrike" cap="none" normalizeH="0" baseline="0" dirty="0">
                          <a:ln>
                            <a:noFill/>
                          </a:ln>
                          <a:solidFill>
                            <a:schemeClr val="tx1"/>
                          </a:solidFill>
                          <a:effectLst/>
                          <a:latin typeface="ＭＳ Ｐゴシック" pitchFamily="50" charset="-128"/>
                          <a:ea typeface="ＭＳ Ｐゴシック" pitchFamily="50" charset="-128"/>
                        </a:rPr>
                        <a:t>G.k.9.i.3.1 </a:t>
                      </a:r>
                      <a:r>
                        <a:rPr kumimoji="1" lang="ja-JP" altLang="en-US" sz="1400" b="1" i="0" u="none" strike="noStrike" cap="none" normalizeH="0" baseline="0" dirty="0">
                          <a:ln>
                            <a:noFill/>
                          </a:ln>
                          <a:solidFill>
                            <a:schemeClr val="tx1"/>
                          </a:solidFill>
                          <a:effectLst/>
                          <a:latin typeface="ＭＳ Ｐゴシック" pitchFamily="50" charset="-128"/>
                          <a:ea typeface="ＭＳ Ｐゴシック" pitchFamily="50" charset="-128"/>
                        </a:rPr>
                        <a:t>評価対象の副作用／有害事象</a:t>
                      </a:r>
                    </a:p>
                  </a:txBody>
                  <a:tcPr marT="45727" marB="45727" horzOverflow="overflow">
                    <a:lnL w="12700"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ja-JP" altLang="en-US" sz="1400" b="1" i="0" u="none" strike="noStrike" cap="none" normalizeH="0" baseline="0" dirty="0">
                          <a:ln>
                            <a:noFill/>
                          </a:ln>
                          <a:solidFill>
                            <a:schemeClr val="tx1"/>
                          </a:solidFill>
                          <a:effectLst/>
                          <a:latin typeface="ＭＳ Ｐゴシック" pitchFamily="50" charset="-128"/>
                          <a:ea typeface="ＭＳ Ｐゴシック" pitchFamily="50" charset="-128"/>
                          <a:cs typeface="Arial" pitchFamily="34" charset="0"/>
                        </a:rPr>
                        <a:t>肝障害（</a:t>
                      </a:r>
                      <a:r>
                        <a:rPr kumimoji="0" lang="en-US" altLang="ja-JP" sz="1400" b="1" i="0" u="none" strike="noStrike" cap="none" normalizeH="0" baseline="0" dirty="0">
                          <a:ln>
                            <a:noFill/>
                          </a:ln>
                          <a:solidFill>
                            <a:schemeClr val="tx1"/>
                          </a:solidFill>
                          <a:effectLst/>
                          <a:latin typeface="ＭＳ Ｐゴシック" pitchFamily="50" charset="-128"/>
                          <a:ea typeface="ＭＳ Ｐゴシック" pitchFamily="50" charset="-128"/>
                          <a:cs typeface="Arial" pitchFamily="34" charset="0"/>
                        </a:rPr>
                        <a:t>LLT</a:t>
                      </a:r>
                      <a:r>
                        <a:rPr kumimoji="0" lang="ja-JP" altLang="en-US" sz="1400" b="1" i="0" u="none" strike="noStrike" cap="none" normalizeH="0" baseline="0" dirty="0">
                          <a:ln>
                            <a:noFill/>
                          </a:ln>
                          <a:solidFill>
                            <a:schemeClr val="tx1"/>
                          </a:solidFill>
                          <a:effectLst/>
                          <a:latin typeface="ＭＳ Ｐゴシック" pitchFamily="50" charset="-128"/>
                          <a:ea typeface="ＭＳ Ｐゴシック" pitchFamily="50" charset="-128"/>
                          <a:cs typeface="Arial" pitchFamily="34" charset="0"/>
                        </a:rPr>
                        <a:t>コード）</a:t>
                      </a:r>
                      <a:endParaRPr kumimoji="0" lang="ja-JP" altLang="en-US" sz="1400" b="1" i="0" u="none" strike="noStrike" cap="none" normalizeH="0" baseline="0" dirty="0">
                        <a:ln>
                          <a:noFill/>
                        </a:ln>
                        <a:solidFill>
                          <a:schemeClr val="tx1"/>
                        </a:solidFill>
                        <a:effectLst/>
                        <a:latin typeface="ＭＳ Ｐゴシック" pitchFamily="50" charset="-128"/>
                        <a:ea typeface="ＭＳ Ｐゴシック" pitchFamily="50" charset="-128"/>
                      </a:endParaRPr>
                    </a:p>
                  </a:txBody>
                  <a:tcPr marT="45727" marB="45727"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304848">
                <a:tc gridSpan="3"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1" lang="en-US" altLang="ja-JP" sz="1400" b="0" i="0" u="none" strike="noStrike" cap="none" normalizeH="0" baseline="0" dirty="0">
                          <a:ln>
                            <a:noFill/>
                          </a:ln>
                          <a:solidFill>
                            <a:schemeClr val="tx1"/>
                          </a:solidFill>
                          <a:effectLst/>
                          <a:latin typeface="ＭＳ Ｐゴシック" pitchFamily="50" charset="-128"/>
                          <a:ea typeface="ＭＳ Ｐゴシック" pitchFamily="50" charset="-128"/>
                        </a:rPr>
                        <a:t>G.k.9.i3.2  </a:t>
                      </a:r>
                      <a:r>
                        <a:rPr kumimoji="1" lang="ja-JP" altLang="en-US" sz="1400" b="0" i="0" u="none" strike="noStrike" cap="none" normalizeH="0" baseline="0" dirty="0">
                          <a:ln>
                            <a:noFill/>
                          </a:ln>
                          <a:solidFill>
                            <a:schemeClr val="tx1"/>
                          </a:solidFill>
                          <a:effectLst/>
                          <a:latin typeface="ＭＳ Ｐゴシック" pitchFamily="50" charset="-128"/>
                          <a:ea typeface="ＭＳ Ｐゴシック" pitchFamily="50" charset="-128"/>
                        </a:rPr>
                        <a:t>医薬品投与から副作用発現までの時間間隔 </a:t>
                      </a:r>
                    </a:p>
                  </a:txBody>
                  <a:tcPr marT="45727" marB="45727" horzOverflow="overflow">
                    <a:lnL w="12700"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US" altLang="ja-JP" sz="1400" b="0" i="0" u="none" strike="noStrike" cap="none" normalizeH="0" baseline="0" dirty="0">
                          <a:ln>
                            <a:noFill/>
                          </a:ln>
                          <a:solidFill>
                            <a:schemeClr val="tx1"/>
                          </a:solidFill>
                          <a:effectLst/>
                          <a:latin typeface="ＭＳ Ｐゴシック" pitchFamily="50" charset="-128"/>
                          <a:ea typeface="ＭＳ Ｐゴシック" pitchFamily="50" charset="-128"/>
                          <a:cs typeface="Arial" pitchFamily="34" charset="0"/>
                        </a:rPr>
                        <a:t>3</a:t>
                      </a:r>
                      <a:r>
                        <a:rPr kumimoji="0" lang="ja-JP" altLang="en-US" sz="1400" b="0" i="0" u="none" strike="noStrike" cap="none" normalizeH="0" baseline="0" dirty="0">
                          <a:ln>
                            <a:noFill/>
                          </a:ln>
                          <a:solidFill>
                            <a:schemeClr val="tx1"/>
                          </a:solidFill>
                          <a:effectLst/>
                          <a:latin typeface="ＭＳ Ｐゴシック" pitchFamily="50" charset="-128"/>
                          <a:ea typeface="ＭＳ Ｐゴシック" pitchFamily="50" charset="-128"/>
                          <a:cs typeface="Arial" pitchFamily="34" charset="0"/>
                        </a:rPr>
                        <a:t>日</a:t>
                      </a:r>
                      <a:endParaRPr kumimoji="0" lang="ja-JP" altLang="en-US" sz="1400" b="0" i="0" u="none" strike="noStrike" cap="none" normalizeH="0" baseline="0" dirty="0">
                        <a:ln>
                          <a:noFill/>
                        </a:ln>
                        <a:solidFill>
                          <a:schemeClr val="tx1"/>
                        </a:solidFill>
                        <a:effectLst/>
                        <a:latin typeface="ＭＳ Ｐゴシック" pitchFamily="50" charset="-128"/>
                        <a:ea typeface="ＭＳ Ｐゴシック" pitchFamily="50" charset="-128"/>
                      </a:endParaRPr>
                    </a:p>
                  </a:txBody>
                  <a:tcPr marT="45727" marB="45727"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r h="304848">
                <a:tc gridSpan="3"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1" lang="en-US" altLang="ja-JP" sz="1400" b="1" i="0" u="none" strike="noStrike" cap="none" normalizeH="0" baseline="0" dirty="0">
                          <a:ln>
                            <a:noFill/>
                          </a:ln>
                          <a:solidFill>
                            <a:schemeClr val="tx1"/>
                          </a:solidFill>
                          <a:effectLst/>
                          <a:latin typeface="ＭＳ Ｐゴシック" pitchFamily="50" charset="-128"/>
                          <a:ea typeface="ＭＳ Ｐゴシック" pitchFamily="50" charset="-128"/>
                        </a:rPr>
                        <a:t>G.k.9.i.3.1 </a:t>
                      </a:r>
                      <a:r>
                        <a:rPr kumimoji="1" lang="ja-JP" altLang="en-US" sz="1400" b="1" i="0" u="none" strike="noStrike" cap="none" normalizeH="0" baseline="0" dirty="0">
                          <a:ln>
                            <a:noFill/>
                          </a:ln>
                          <a:solidFill>
                            <a:schemeClr val="tx1"/>
                          </a:solidFill>
                          <a:effectLst/>
                          <a:latin typeface="ＭＳ Ｐゴシック" pitchFamily="50" charset="-128"/>
                          <a:ea typeface="ＭＳ Ｐゴシック" pitchFamily="50" charset="-128"/>
                        </a:rPr>
                        <a:t>評価対象の副作用／有害事象</a:t>
                      </a:r>
                    </a:p>
                  </a:txBody>
                  <a:tcPr marT="45727" marB="45727" horzOverflow="overflow">
                    <a:lnL w="12700"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ja-JP" altLang="en-US" sz="1400" b="1" i="0" u="none" strike="noStrike" cap="none" normalizeH="0" baseline="0" dirty="0">
                          <a:ln>
                            <a:noFill/>
                          </a:ln>
                          <a:solidFill>
                            <a:schemeClr val="tx1"/>
                          </a:solidFill>
                          <a:effectLst/>
                          <a:latin typeface="ＭＳ Ｐゴシック" pitchFamily="50" charset="-128"/>
                          <a:ea typeface="ＭＳ Ｐゴシック" pitchFamily="50" charset="-128"/>
                          <a:cs typeface="Arial" pitchFamily="34" charset="0"/>
                        </a:rPr>
                        <a:t>腎障害（</a:t>
                      </a:r>
                      <a:r>
                        <a:rPr kumimoji="0" lang="en-US" altLang="ja-JP" sz="1400" b="1" i="0" u="none" strike="noStrike" cap="none" normalizeH="0" baseline="0" dirty="0">
                          <a:ln>
                            <a:noFill/>
                          </a:ln>
                          <a:solidFill>
                            <a:schemeClr val="tx1"/>
                          </a:solidFill>
                          <a:effectLst/>
                          <a:latin typeface="ＭＳ Ｐゴシック" pitchFamily="50" charset="-128"/>
                          <a:ea typeface="ＭＳ Ｐゴシック" pitchFamily="50" charset="-128"/>
                          <a:cs typeface="Arial" pitchFamily="34" charset="0"/>
                        </a:rPr>
                        <a:t>LLT</a:t>
                      </a:r>
                      <a:r>
                        <a:rPr kumimoji="0" lang="ja-JP" altLang="en-US" sz="1400" b="1" i="0" u="none" strike="noStrike" cap="none" normalizeH="0" baseline="0" dirty="0">
                          <a:ln>
                            <a:noFill/>
                          </a:ln>
                          <a:solidFill>
                            <a:schemeClr val="tx1"/>
                          </a:solidFill>
                          <a:effectLst/>
                          <a:latin typeface="ＭＳ Ｐゴシック" pitchFamily="50" charset="-128"/>
                          <a:ea typeface="ＭＳ Ｐゴシック" pitchFamily="50" charset="-128"/>
                          <a:cs typeface="Arial" pitchFamily="34" charset="0"/>
                        </a:rPr>
                        <a:t>コード）</a:t>
                      </a:r>
                    </a:p>
                  </a:txBody>
                  <a:tcPr marT="45727" marB="45727"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5"/>
                  </a:ext>
                </a:extLst>
              </a:tr>
              <a:tr h="304848">
                <a:tc gridSpan="3"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1" lang="en-US" altLang="ja-JP" sz="1400" b="0" i="0" u="none" strike="noStrike" cap="none" normalizeH="0" baseline="0" dirty="0">
                          <a:ln>
                            <a:noFill/>
                          </a:ln>
                          <a:solidFill>
                            <a:schemeClr val="tx1"/>
                          </a:solidFill>
                          <a:effectLst/>
                          <a:latin typeface="ＭＳ Ｐゴシック" pitchFamily="50" charset="-128"/>
                          <a:ea typeface="ＭＳ Ｐゴシック" pitchFamily="50" charset="-128"/>
                        </a:rPr>
                        <a:t>G.k.9.i3.2  </a:t>
                      </a:r>
                      <a:r>
                        <a:rPr kumimoji="1" lang="ja-JP" altLang="en-US" sz="1400" b="0" i="0" u="none" strike="noStrike" cap="none" normalizeH="0" baseline="0" dirty="0">
                          <a:ln>
                            <a:noFill/>
                          </a:ln>
                          <a:solidFill>
                            <a:schemeClr val="tx1"/>
                          </a:solidFill>
                          <a:effectLst/>
                          <a:latin typeface="ＭＳ Ｐゴシック" pitchFamily="50" charset="-128"/>
                          <a:ea typeface="ＭＳ Ｐゴシック" pitchFamily="50" charset="-128"/>
                        </a:rPr>
                        <a:t>医薬品投与から副作用発現までの時間間隔 </a:t>
                      </a:r>
                    </a:p>
                  </a:txBody>
                  <a:tcPr marT="45727" marB="45727" horzOverflow="overflow">
                    <a:lnL w="12700"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US" altLang="ja-JP" sz="1400" b="0" i="0" u="none" strike="noStrike" cap="none" normalizeH="0" baseline="0">
                          <a:ln>
                            <a:noFill/>
                          </a:ln>
                          <a:solidFill>
                            <a:schemeClr val="tx1"/>
                          </a:solidFill>
                          <a:effectLst/>
                          <a:latin typeface="ＭＳ Ｐゴシック" pitchFamily="50" charset="-128"/>
                          <a:ea typeface="ＭＳ Ｐゴシック" pitchFamily="50" charset="-128"/>
                          <a:cs typeface="Arial" pitchFamily="34" charset="0"/>
                        </a:rPr>
                        <a:t>7</a:t>
                      </a:r>
                      <a:r>
                        <a:rPr kumimoji="0" lang="ja-JP" altLang="en-US" sz="1400" b="0" i="0" u="none" strike="noStrike" cap="none" normalizeH="0" baseline="0">
                          <a:ln>
                            <a:noFill/>
                          </a:ln>
                          <a:solidFill>
                            <a:schemeClr val="tx1"/>
                          </a:solidFill>
                          <a:effectLst/>
                          <a:latin typeface="ＭＳ Ｐゴシック" pitchFamily="50" charset="-128"/>
                          <a:ea typeface="ＭＳ Ｐゴシック" pitchFamily="50" charset="-128"/>
                          <a:cs typeface="Arial" pitchFamily="34" charset="0"/>
                        </a:rPr>
                        <a:t>日</a:t>
                      </a:r>
                      <a:endParaRPr kumimoji="0" lang="ja-JP" altLang="en-US" sz="1400" b="0" i="0" u="none" strike="noStrike" cap="none" normalizeH="0" baseline="0">
                        <a:ln>
                          <a:noFill/>
                        </a:ln>
                        <a:solidFill>
                          <a:schemeClr val="tx1"/>
                        </a:solidFill>
                        <a:effectLst/>
                        <a:latin typeface="ＭＳ Ｐゴシック" pitchFamily="50" charset="-128"/>
                        <a:ea typeface="ＭＳ Ｐゴシック" pitchFamily="50" charset="-128"/>
                      </a:endParaRPr>
                    </a:p>
                  </a:txBody>
                  <a:tcPr marT="45727" marB="45727"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6"/>
                  </a:ext>
                </a:extLst>
              </a:tr>
              <a:tr h="304848">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ja-JP" altLang="en-GB" sz="1400" b="0" i="0" u="none" strike="noStrike" cap="none" normalizeH="0" baseline="0">
                          <a:ln>
                            <a:noFill/>
                          </a:ln>
                          <a:solidFill>
                            <a:schemeClr val="tx1"/>
                          </a:solidFill>
                          <a:effectLst/>
                          <a:latin typeface="Times New Roman" pitchFamily="18" charset="0"/>
                          <a:ea typeface="ＭＳ 明朝" pitchFamily="17" charset="-128"/>
                          <a:cs typeface="Times New Roman" pitchFamily="18" charset="0"/>
                        </a:rPr>
                        <a:t> </a:t>
                      </a:r>
                    </a:p>
                  </a:txBody>
                  <a:tcPr marT="45727" marB="45727" anchor="ctr" horzOverflow="overflow">
                    <a:lnL cap="flat">
                      <a:noFill/>
                    </a:lnL>
                    <a:lnR w="12700" cap="flat" cmpd="sng" algn="ctr">
                      <a:solidFill>
                        <a:srgbClr val="000000"/>
                      </a:solidFill>
                      <a:prstDash val="solid"/>
                      <a:round/>
                      <a:headEnd type="none" w="med" len="med"/>
                      <a:tailEnd type="none" w="med" len="med"/>
                    </a:lnR>
                    <a:lnT>
                      <a:noFill/>
                    </a:lnT>
                    <a:lnB>
                      <a:noFill/>
                    </a:lnB>
                    <a:lnTlToBr>
                      <a:noFill/>
                    </a:lnTlToBr>
                    <a:lnBlToTr>
                      <a:noFill/>
                    </a:lnBlToTr>
                    <a:noFill/>
                  </a:tcPr>
                </a:tc>
                <a:tc gridSpan="3">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ja-JP" altLang="en-US" sz="1400" b="1" i="0" u="none" strike="noStrike" cap="none" normalizeH="0" baseline="0" dirty="0">
                          <a:ln>
                            <a:noFill/>
                          </a:ln>
                          <a:solidFill>
                            <a:schemeClr val="tx1"/>
                          </a:solidFill>
                          <a:effectLst/>
                          <a:latin typeface="ＭＳ Ｐゴシック" pitchFamily="50" charset="-128"/>
                          <a:ea typeface="ＭＳ Ｐゴシック" pitchFamily="50" charset="-128"/>
                        </a:rPr>
                        <a:t>医薬品名</a:t>
                      </a:r>
                    </a:p>
                  </a:txBody>
                  <a:tcPr marT="45727" marB="45727"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1">
                        <a:lumMod val="40000"/>
                        <a:lumOff val="60000"/>
                      </a:schemeClr>
                    </a:solidFill>
                  </a:tcPr>
                </a:tc>
                <a:tc hMerge="1">
                  <a:txBody>
                    <a:bodyPr/>
                    <a:lstStyle/>
                    <a:p>
                      <a:endParaRPr kumimoji="1" lang="ja-JP" altLang="en-US"/>
                    </a:p>
                  </a:txBody>
                  <a:tcPr/>
                </a:tc>
                <a:tc hMerge="1">
                  <a:txBody>
                    <a:bodyPr/>
                    <a:lstStyle/>
                    <a:p>
                      <a:endParaRPr kumimoji="1" lang="ja-JP" altLang="en-US"/>
                    </a:p>
                  </a:txBody>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ja-JP" altLang="en-US" sz="1400" b="1" i="0" u="none" strike="noStrike" cap="none" normalizeH="0" baseline="0" dirty="0">
                          <a:ln>
                            <a:noFill/>
                          </a:ln>
                          <a:solidFill>
                            <a:schemeClr val="tx1"/>
                          </a:solidFill>
                          <a:effectLst/>
                          <a:latin typeface="ＭＳ Ｐゴシック" pitchFamily="50" charset="-128"/>
                          <a:ea typeface="ＭＳ Ｐゴシック" pitchFamily="50" charset="-128"/>
                          <a:cs typeface="Arial" pitchFamily="34" charset="0"/>
                        </a:rPr>
                        <a:t>医薬品</a:t>
                      </a:r>
                      <a:r>
                        <a:rPr kumimoji="0" lang="en-US" altLang="ja-JP" sz="1400" b="1" i="0" u="none" strike="noStrike" cap="none" normalizeH="0" baseline="0" dirty="0">
                          <a:ln>
                            <a:noFill/>
                          </a:ln>
                          <a:solidFill>
                            <a:schemeClr val="tx1"/>
                          </a:solidFill>
                          <a:effectLst/>
                          <a:latin typeface="ＭＳ Ｐゴシック" pitchFamily="50" charset="-128"/>
                          <a:ea typeface="ＭＳ Ｐゴシック" pitchFamily="50" charset="-128"/>
                          <a:cs typeface="Arial" pitchFamily="34" charset="0"/>
                        </a:rPr>
                        <a:t>B</a:t>
                      </a:r>
                      <a:endParaRPr kumimoji="0" lang="en-GB" altLang="ja-JP" sz="1400" b="1" i="0" u="none" strike="noStrike" cap="none" normalizeH="0" baseline="0" dirty="0">
                        <a:ln>
                          <a:noFill/>
                        </a:ln>
                        <a:solidFill>
                          <a:schemeClr val="tx1"/>
                        </a:solidFill>
                        <a:effectLst/>
                        <a:latin typeface="ＭＳ Ｐゴシック" pitchFamily="50" charset="-128"/>
                        <a:ea typeface="ＭＳ Ｐゴシック" pitchFamily="50" charset="-128"/>
                        <a:cs typeface="Times New Roman" pitchFamily="18" charset="0"/>
                      </a:endParaRPr>
                    </a:p>
                  </a:txBody>
                  <a:tcPr marT="45727" marB="45727"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1">
                        <a:lumMod val="40000"/>
                        <a:lumOff val="60000"/>
                      </a:schemeClr>
                    </a:solidFill>
                  </a:tcPr>
                </a:tc>
                <a:extLst>
                  <a:ext uri="{0D108BD9-81ED-4DB2-BD59-A6C34878D82A}">
                    <a16:rowId xmlns:a16="http://schemas.microsoft.com/office/drawing/2014/main" val="10007"/>
                  </a:ext>
                </a:extLst>
              </a:tr>
              <a:tr h="304848">
                <a:tc gridSpan="2">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ja-JP" altLang="en-GB" sz="1400" b="0" i="0" u="none" strike="noStrike" cap="none" normalizeH="0" baseline="0">
                          <a:ln>
                            <a:noFill/>
                          </a:ln>
                          <a:solidFill>
                            <a:schemeClr val="tx1"/>
                          </a:solidFill>
                          <a:effectLst/>
                          <a:latin typeface="ＭＳ Ｐゴシック" pitchFamily="50" charset="-128"/>
                          <a:ea typeface="ＭＳ Ｐゴシック" pitchFamily="50" charset="-128"/>
                          <a:cs typeface="Times New Roman" pitchFamily="18" charset="0"/>
                        </a:rPr>
                        <a:t> </a:t>
                      </a:r>
                      <a:endParaRPr kumimoji="0" lang="ja-JP" altLang="en-GB" sz="1400" b="0" i="0" u="none" strike="noStrike" cap="none" normalizeH="0" baseline="0">
                        <a:ln>
                          <a:noFill/>
                        </a:ln>
                        <a:solidFill>
                          <a:schemeClr val="tx1"/>
                        </a:solidFill>
                        <a:effectLst/>
                        <a:latin typeface="ＭＳ Ｐゴシック" pitchFamily="50" charset="-128"/>
                        <a:ea typeface="ＭＳ Ｐゴシック" pitchFamily="50" charset="-128"/>
                      </a:endParaRPr>
                    </a:p>
                  </a:txBody>
                  <a:tcPr marT="45727" marB="45727" anchor="ctr" horzOverflow="overflow">
                    <a:lnL cap="flat">
                      <a:noFill/>
                    </a:lnL>
                    <a:lnR w="12700" cap="flat" cmpd="sng" algn="ctr">
                      <a:solidFill>
                        <a:srgbClr val="000000"/>
                      </a:solidFill>
                      <a:prstDash val="solid"/>
                      <a:round/>
                      <a:headEnd type="none" w="med" len="med"/>
                      <a:tailEnd type="none" w="med" len="med"/>
                    </a:lnR>
                    <a:lnT>
                      <a:noFill/>
                    </a:lnT>
                    <a:lnB>
                      <a:noFill/>
                    </a:lnB>
                    <a:lnTlToBr>
                      <a:noFill/>
                    </a:lnTlToBr>
                    <a:lnBlToTr>
                      <a:noFill/>
                    </a:lnBlToTr>
                    <a:noFill/>
                  </a:tcPr>
                </a:tc>
                <a:tc hMerge="1">
                  <a:txBody>
                    <a:bodyPr/>
                    <a:lstStyle/>
                    <a:p>
                      <a:endParaRPr kumimoji="1" lang="ja-JP" altLang="en-US"/>
                    </a:p>
                  </a:txBody>
                  <a:tcPr/>
                </a:tc>
                <a:tc gridSpan="3">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1" lang="en-US" altLang="ja-JP" sz="1400" b="0" i="0" u="none" strike="noStrike" cap="none" normalizeH="0" baseline="0" dirty="0">
                          <a:ln>
                            <a:noFill/>
                          </a:ln>
                          <a:solidFill>
                            <a:schemeClr val="tx1"/>
                          </a:solidFill>
                          <a:effectLst/>
                          <a:latin typeface="ＭＳ Ｐゴシック" pitchFamily="50" charset="-128"/>
                          <a:ea typeface="+mn-ea"/>
                        </a:rPr>
                        <a:t>G.k.9.i </a:t>
                      </a:r>
                      <a:r>
                        <a:rPr kumimoji="1" lang="ja-JP" altLang="en-US" sz="1400" b="0" i="0" u="none" strike="noStrike" cap="none" normalizeH="0" baseline="0" dirty="0">
                          <a:ln>
                            <a:noFill/>
                          </a:ln>
                          <a:solidFill>
                            <a:schemeClr val="tx1"/>
                          </a:solidFill>
                          <a:effectLst/>
                          <a:latin typeface="ＭＳ Ｐゴシック" pitchFamily="50" charset="-128"/>
                          <a:ea typeface="+mn-ea"/>
                        </a:rPr>
                        <a:t>医薬品と副作用／有害事象のマトリクス</a:t>
                      </a:r>
                    </a:p>
                  </a:txBody>
                  <a:tcPr marT="45727" marB="45727"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kumimoji="1" lang="ja-JP" altLang="en-US"/>
                    </a:p>
                  </a:txBody>
                  <a:tcPr/>
                </a:tc>
                <a:tc hMerge="1">
                  <a:txBody>
                    <a:bodyPr/>
                    <a:lstStyle/>
                    <a:p>
                      <a:endParaRPr kumimoji="1" lang="ja-JP" altLang="en-US"/>
                    </a:p>
                  </a:txBody>
                  <a:tcPr>
                    <a:lnT w="12700" cap="flat" cmpd="sng" algn="ctr">
                      <a:solidFill>
                        <a:srgbClr val="000000"/>
                      </a:solidFill>
                      <a:prstDash val="solid"/>
                      <a:round/>
                      <a:headEnd type="none" w="med" len="med"/>
                      <a:tailEnd type="none" w="med" len="med"/>
                    </a:lnT>
                  </a:tcPr>
                </a:tc>
                <a:extLst>
                  <a:ext uri="{0D108BD9-81ED-4DB2-BD59-A6C34878D82A}">
                    <a16:rowId xmlns:a16="http://schemas.microsoft.com/office/drawing/2014/main" val="10008"/>
                  </a:ext>
                </a:extLst>
              </a:tr>
              <a:tr h="304848">
                <a:tc rowSpan="4" gridSpan="3">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ja-JP" altLang="en-GB" sz="1400" b="0" i="0" u="none" strike="noStrike" cap="none" normalizeH="0" baseline="0">
                          <a:ln>
                            <a:noFill/>
                          </a:ln>
                          <a:solidFill>
                            <a:schemeClr val="tx1"/>
                          </a:solidFill>
                          <a:effectLst/>
                          <a:latin typeface="ＭＳ Ｐゴシック" pitchFamily="50" charset="-128"/>
                          <a:ea typeface="ＭＳ Ｐゴシック" pitchFamily="50" charset="-128"/>
                          <a:cs typeface="Times New Roman" pitchFamily="18" charset="0"/>
                        </a:rPr>
                        <a:t> </a:t>
                      </a:r>
                      <a:endParaRPr kumimoji="0" lang="ja-JP" altLang="en-GB" sz="1400" b="0" i="0" u="none" strike="noStrike" cap="none" normalizeH="0" baseline="0">
                        <a:ln>
                          <a:noFill/>
                        </a:ln>
                        <a:solidFill>
                          <a:schemeClr val="tx1"/>
                        </a:solidFill>
                        <a:effectLst/>
                        <a:latin typeface="ＭＳ Ｐゴシック" pitchFamily="50" charset="-128"/>
                        <a:ea typeface="ＭＳ Ｐゴシック" pitchFamily="50" charset="-128"/>
                      </a:endParaRPr>
                    </a:p>
                    <a:p>
                      <a:pPr marL="342900" marR="0" lvl="0" indent="-342900" algn="l" defTabSz="914400" rtl="0" eaLnBrk="1" fontAlgn="base" latinLnBrk="0" hangingPunct="1">
                        <a:lnSpc>
                          <a:spcPct val="100000"/>
                        </a:lnSpc>
                        <a:spcBef>
                          <a:spcPct val="0"/>
                        </a:spcBef>
                        <a:spcAft>
                          <a:spcPct val="0"/>
                        </a:spcAft>
                        <a:buClrTx/>
                        <a:buSzTx/>
                        <a:buFontTx/>
                        <a:buNone/>
                        <a:tabLst/>
                      </a:pPr>
                      <a:r>
                        <a:rPr kumimoji="0" lang="ja-JP" altLang="en-GB" sz="1400" b="0" i="0" u="none" strike="noStrike" cap="none" normalizeH="0" baseline="0">
                          <a:ln>
                            <a:noFill/>
                          </a:ln>
                          <a:solidFill>
                            <a:schemeClr val="tx1"/>
                          </a:solidFill>
                          <a:effectLst/>
                          <a:latin typeface="ＭＳ Ｐゴシック" pitchFamily="50" charset="-128"/>
                          <a:ea typeface="ＭＳ Ｐゴシック" pitchFamily="50" charset="-128"/>
                          <a:cs typeface="Times New Roman" pitchFamily="18" charset="0"/>
                        </a:rPr>
                        <a:t> </a:t>
                      </a:r>
                      <a:endParaRPr kumimoji="0" lang="ja-JP" altLang="en-GB" sz="1400" b="0" i="0" u="none" strike="noStrike" cap="none" normalizeH="0" baseline="0">
                        <a:ln>
                          <a:noFill/>
                        </a:ln>
                        <a:solidFill>
                          <a:schemeClr val="tx1"/>
                        </a:solidFill>
                        <a:effectLst/>
                        <a:latin typeface="ＭＳ Ｐゴシック" pitchFamily="50" charset="-128"/>
                        <a:ea typeface="ＭＳ Ｐゴシック" pitchFamily="50" charset="-128"/>
                      </a:endParaRPr>
                    </a:p>
                    <a:p>
                      <a:pPr marL="342900" marR="0" lvl="0" indent="-342900" algn="l" defTabSz="914400" rtl="0" eaLnBrk="1" fontAlgn="base" latinLnBrk="0" hangingPunct="1">
                        <a:lnSpc>
                          <a:spcPct val="100000"/>
                        </a:lnSpc>
                        <a:spcBef>
                          <a:spcPct val="0"/>
                        </a:spcBef>
                        <a:spcAft>
                          <a:spcPct val="0"/>
                        </a:spcAft>
                        <a:buClrTx/>
                        <a:buSzTx/>
                        <a:buFontTx/>
                        <a:buNone/>
                        <a:tabLst/>
                      </a:pPr>
                      <a:r>
                        <a:rPr kumimoji="0" lang="ja-JP" altLang="en-GB" sz="1400" b="0" i="0" u="none" strike="noStrike" cap="none" normalizeH="0" baseline="0">
                          <a:ln>
                            <a:noFill/>
                          </a:ln>
                          <a:solidFill>
                            <a:schemeClr val="tx1"/>
                          </a:solidFill>
                          <a:effectLst/>
                          <a:latin typeface="ＭＳ Ｐゴシック" pitchFamily="50" charset="-128"/>
                          <a:ea typeface="ＭＳ Ｐゴシック" pitchFamily="50" charset="-128"/>
                          <a:cs typeface="Times New Roman" pitchFamily="18" charset="0"/>
                        </a:rPr>
                        <a:t> </a:t>
                      </a:r>
                      <a:endParaRPr kumimoji="0" lang="ja-JP" altLang="en-GB" sz="1400" b="0" i="0" u="none" strike="noStrike" cap="none" normalizeH="0" baseline="0">
                        <a:ln>
                          <a:noFill/>
                        </a:ln>
                        <a:solidFill>
                          <a:schemeClr val="tx1"/>
                        </a:solidFill>
                        <a:effectLst/>
                        <a:latin typeface="ＭＳ Ｐゴシック" pitchFamily="50" charset="-128"/>
                        <a:ea typeface="ＭＳ Ｐゴシック" pitchFamily="50" charset="-128"/>
                      </a:endParaRPr>
                    </a:p>
                    <a:p>
                      <a:pPr marL="342900" marR="0" lvl="0" indent="-342900" algn="l" defTabSz="914400" rtl="0" eaLnBrk="1" fontAlgn="base" latinLnBrk="0" hangingPunct="1">
                        <a:lnSpc>
                          <a:spcPct val="100000"/>
                        </a:lnSpc>
                        <a:spcBef>
                          <a:spcPct val="0"/>
                        </a:spcBef>
                        <a:spcAft>
                          <a:spcPct val="0"/>
                        </a:spcAft>
                        <a:buClrTx/>
                        <a:buSzTx/>
                        <a:buFontTx/>
                        <a:buNone/>
                        <a:tabLst/>
                      </a:pPr>
                      <a:r>
                        <a:rPr kumimoji="0" lang="ja-JP" altLang="en-GB" sz="1400" b="0" i="0" u="none" strike="noStrike" cap="none" normalizeH="0" baseline="0">
                          <a:ln>
                            <a:noFill/>
                          </a:ln>
                          <a:solidFill>
                            <a:schemeClr val="tx1"/>
                          </a:solidFill>
                          <a:effectLst/>
                          <a:latin typeface="ＭＳ Ｐゴシック" pitchFamily="50" charset="-128"/>
                          <a:ea typeface="ＭＳ Ｐゴシック" pitchFamily="50" charset="-128"/>
                          <a:cs typeface="Times New Roman" pitchFamily="18" charset="0"/>
                        </a:rPr>
                        <a:t> </a:t>
                      </a:r>
                      <a:endParaRPr kumimoji="0" lang="ja-JP" altLang="en-GB" sz="1400" b="0" i="0" u="none" strike="noStrike" cap="none" normalizeH="0" baseline="0">
                        <a:ln>
                          <a:noFill/>
                        </a:ln>
                        <a:solidFill>
                          <a:schemeClr val="tx1"/>
                        </a:solidFill>
                        <a:effectLst/>
                        <a:latin typeface="ＭＳ Ｐゴシック" pitchFamily="50" charset="-128"/>
                        <a:ea typeface="ＭＳ Ｐゴシック" pitchFamily="50" charset="-128"/>
                      </a:endParaRPr>
                    </a:p>
                  </a:txBody>
                  <a:tcPr marT="45727" marB="45727" anchor="ctr" horzOverflow="overflow">
                    <a:lnL cap="flat">
                      <a:noFill/>
                    </a:lnL>
                    <a:lnR w="12700" cap="flat" cmpd="sng" algn="ctr">
                      <a:solidFill>
                        <a:srgbClr val="000000"/>
                      </a:solidFill>
                      <a:prstDash val="solid"/>
                      <a:round/>
                      <a:headEnd type="none" w="med" len="med"/>
                      <a:tailEnd type="none" w="med" len="med"/>
                    </a:lnR>
                    <a:lnT>
                      <a:noFill/>
                    </a:lnT>
                    <a:lnB cap="flat">
                      <a:noFill/>
                    </a:lnB>
                    <a:lnTlToBr>
                      <a:noFill/>
                    </a:lnTlToBr>
                    <a:lnBlToTr>
                      <a:noFill/>
                    </a:lnBlToTr>
                    <a:noFill/>
                  </a:tcPr>
                </a:tc>
                <a:tc rowSpan="4" hMerge="1">
                  <a:txBody>
                    <a:bodyPr/>
                    <a:lstStyle/>
                    <a:p>
                      <a:endParaRPr kumimoji="1" lang="ja-JP" altLang="en-US"/>
                    </a:p>
                  </a:txBody>
                  <a:tcPr/>
                </a:tc>
                <a:tc rowSpan="4" hMerge="1">
                  <a:txBody>
                    <a:bodyPr/>
                    <a:lstStyle/>
                    <a:p>
                      <a:endParaRPr kumimoji="1" lang="ja-JP" altLang="en-US"/>
                    </a:p>
                  </a:txBody>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1" lang="en-US" altLang="ja-JP" sz="1400" b="1" i="0" u="none" strike="noStrike" cap="none" normalizeH="0" baseline="0" dirty="0">
                          <a:ln>
                            <a:noFill/>
                          </a:ln>
                          <a:solidFill>
                            <a:schemeClr val="tx1"/>
                          </a:solidFill>
                          <a:effectLst/>
                          <a:latin typeface="ＭＳ Ｐゴシック" pitchFamily="50" charset="-128"/>
                          <a:ea typeface="ＭＳ Ｐゴシック" pitchFamily="50" charset="-128"/>
                        </a:rPr>
                        <a:t>G.k.9.i.3.1 </a:t>
                      </a:r>
                      <a:r>
                        <a:rPr kumimoji="1" lang="ja-JP" altLang="en-US" sz="1400" b="1" i="0" u="none" strike="noStrike" cap="none" normalizeH="0" baseline="0" dirty="0">
                          <a:ln>
                            <a:noFill/>
                          </a:ln>
                          <a:solidFill>
                            <a:schemeClr val="tx1"/>
                          </a:solidFill>
                          <a:effectLst/>
                          <a:latin typeface="ＭＳ Ｐゴシック" pitchFamily="50" charset="-128"/>
                          <a:ea typeface="ＭＳ Ｐゴシック" pitchFamily="50" charset="-128"/>
                        </a:rPr>
                        <a:t>評価対象の副作用／有害事象</a:t>
                      </a:r>
                    </a:p>
                  </a:txBody>
                  <a:tcPr marT="45727" marB="45727" horzOverflow="overflow">
                    <a:lnL w="12700"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ja-JP" altLang="en-US" sz="1400" b="1" i="0" u="none" strike="noStrike" cap="none" normalizeH="0" baseline="0" dirty="0">
                          <a:ln>
                            <a:noFill/>
                          </a:ln>
                          <a:solidFill>
                            <a:schemeClr val="tx1"/>
                          </a:solidFill>
                          <a:effectLst/>
                          <a:latin typeface="ＭＳ Ｐゴシック" pitchFamily="50" charset="-128"/>
                          <a:ea typeface="ＭＳ Ｐゴシック" pitchFamily="50" charset="-128"/>
                          <a:cs typeface="Arial" pitchFamily="34" charset="0"/>
                        </a:rPr>
                        <a:t>肝障害（</a:t>
                      </a:r>
                      <a:r>
                        <a:rPr kumimoji="0" lang="en-US" altLang="ja-JP" sz="1400" b="1" i="0" u="none" strike="noStrike" cap="none" normalizeH="0" baseline="0" dirty="0">
                          <a:ln>
                            <a:noFill/>
                          </a:ln>
                          <a:solidFill>
                            <a:schemeClr val="tx1"/>
                          </a:solidFill>
                          <a:effectLst/>
                          <a:latin typeface="ＭＳ Ｐゴシック" pitchFamily="50" charset="-128"/>
                          <a:ea typeface="ＭＳ Ｐゴシック" pitchFamily="50" charset="-128"/>
                          <a:cs typeface="Arial" pitchFamily="34" charset="0"/>
                        </a:rPr>
                        <a:t>LLT</a:t>
                      </a:r>
                      <a:r>
                        <a:rPr kumimoji="0" lang="ja-JP" altLang="en-US" sz="1400" b="1" i="0" u="none" strike="noStrike" cap="none" normalizeH="0" baseline="0" dirty="0">
                          <a:ln>
                            <a:noFill/>
                          </a:ln>
                          <a:solidFill>
                            <a:schemeClr val="tx1"/>
                          </a:solidFill>
                          <a:effectLst/>
                          <a:latin typeface="ＭＳ Ｐゴシック" pitchFamily="50" charset="-128"/>
                          <a:ea typeface="ＭＳ Ｐゴシック" pitchFamily="50" charset="-128"/>
                          <a:cs typeface="Arial" pitchFamily="34" charset="0"/>
                        </a:rPr>
                        <a:t>コード）</a:t>
                      </a:r>
                    </a:p>
                  </a:txBody>
                  <a:tcPr marT="45727" marB="45727"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9"/>
                  </a:ext>
                </a:extLst>
              </a:tr>
              <a:tr h="304848">
                <a:tc gridSpan="3"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1" lang="en-US" altLang="ja-JP" sz="1400" b="0" i="0" u="none" strike="noStrike" cap="none" normalizeH="0" baseline="0" dirty="0">
                          <a:ln>
                            <a:noFill/>
                          </a:ln>
                          <a:solidFill>
                            <a:schemeClr val="tx1"/>
                          </a:solidFill>
                          <a:effectLst/>
                          <a:latin typeface="ＭＳ Ｐゴシック" pitchFamily="50" charset="-128"/>
                          <a:ea typeface="ＭＳ Ｐゴシック" pitchFamily="50" charset="-128"/>
                        </a:rPr>
                        <a:t>G.k.9.i3.2  </a:t>
                      </a:r>
                      <a:r>
                        <a:rPr kumimoji="1" lang="ja-JP" altLang="en-US" sz="1400" b="0" i="0" u="none" strike="noStrike" cap="none" normalizeH="0" baseline="0" dirty="0">
                          <a:ln>
                            <a:noFill/>
                          </a:ln>
                          <a:solidFill>
                            <a:schemeClr val="tx1"/>
                          </a:solidFill>
                          <a:effectLst/>
                          <a:latin typeface="ＭＳ Ｐゴシック" pitchFamily="50" charset="-128"/>
                          <a:ea typeface="ＭＳ Ｐゴシック" pitchFamily="50" charset="-128"/>
                        </a:rPr>
                        <a:t>医薬品投与から副作用発現までの時間間隔 </a:t>
                      </a:r>
                    </a:p>
                  </a:txBody>
                  <a:tcPr marT="45727" marB="45727" horzOverflow="overflow">
                    <a:lnL w="12700"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US" altLang="ja-JP" sz="1400" b="0" i="0" u="none" strike="noStrike" cap="none" normalizeH="0" baseline="0">
                          <a:ln>
                            <a:noFill/>
                          </a:ln>
                          <a:solidFill>
                            <a:schemeClr val="tx1"/>
                          </a:solidFill>
                          <a:effectLst/>
                          <a:latin typeface="ＭＳ Ｐゴシック" pitchFamily="50" charset="-128"/>
                          <a:ea typeface="ＭＳ Ｐゴシック" pitchFamily="50" charset="-128"/>
                          <a:cs typeface="Arial" pitchFamily="34" charset="0"/>
                        </a:rPr>
                        <a:t>5</a:t>
                      </a:r>
                      <a:r>
                        <a:rPr kumimoji="0" lang="ja-JP" altLang="en-US" sz="1400" b="0" i="0" u="none" strike="noStrike" cap="none" normalizeH="0" baseline="0">
                          <a:ln>
                            <a:noFill/>
                          </a:ln>
                          <a:solidFill>
                            <a:schemeClr val="tx1"/>
                          </a:solidFill>
                          <a:effectLst/>
                          <a:latin typeface="ＭＳ Ｐゴシック" pitchFamily="50" charset="-128"/>
                          <a:ea typeface="ＭＳ Ｐゴシック" pitchFamily="50" charset="-128"/>
                          <a:cs typeface="Arial" pitchFamily="34" charset="0"/>
                        </a:rPr>
                        <a:t>日</a:t>
                      </a:r>
                      <a:endParaRPr kumimoji="0" lang="ja-JP" altLang="en-US" sz="1400" b="0" i="0" u="none" strike="noStrike" cap="none" normalizeH="0" baseline="0">
                        <a:ln>
                          <a:noFill/>
                        </a:ln>
                        <a:solidFill>
                          <a:schemeClr val="tx1"/>
                        </a:solidFill>
                        <a:effectLst/>
                        <a:latin typeface="ＭＳ Ｐゴシック" pitchFamily="50" charset="-128"/>
                        <a:ea typeface="ＭＳ Ｐゴシック" pitchFamily="50" charset="-128"/>
                      </a:endParaRPr>
                    </a:p>
                  </a:txBody>
                  <a:tcPr marT="45727" marB="45727"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10"/>
                  </a:ext>
                </a:extLst>
              </a:tr>
              <a:tr h="304848">
                <a:tc gridSpan="3"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1" lang="en-US" altLang="ja-JP" sz="1400" b="1" i="0" u="none" strike="noStrike" cap="none" normalizeH="0" baseline="0" dirty="0">
                          <a:ln>
                            <a:noFill/>
                          </a:ln>
                          <a:solidFill>
                            <a:schemeClr val="tx1"/>
                          </a:solidFill>
                          <a:effectLst/>
                          <a:latin typeface="ＭＳ Ｐゴシック" pitchFamily="50" charset="-128"/>
                          <a:ea typeface="ＭＳ Ｐゴシック" pitchFamily="50" charset="-128"/>
                        </a:rPr>
                        <a:t>G.k.9.i.3.1 </a:t>
                      </a:r>
                      <a:r>
                        <a:rPr kumimoji="1" lang="ja-JP" altLang="en-US" sz="1400" b="1" i="0" u="none" strike="noStrike" cap="none" normalizeH="0" baseline="0" dirty="0">
                          <a:ln>
                            <a:noFill/>
                          </a:ln>
                          <a:solidFill>
                            <a:schemeClr val="tx1"/>
                          </a:solidFill>
                          <a:effectLst/>
                          <a:latin typeface="ＭＳ Ｐゴシック" pitchFamily="50" charset="-128"/>
                          <a:ea typeface="ＭＳ Ｐゴシック" pitchFamily="50" charset="-128"/>
                        </a:rPr>
                        <a:t>評価対象の副作用／有害事象</a:t>
                      </a:r>
                    </a:p>
                  </a:txBody>
                  <a:tcPr marT="45727" marB="45727" horzOverflow="overflow">
                    <a:lnL w="12700"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ja-JP" altLang="en-US" sz="1400" b="1" i="0" u="none" strike="noStrike" cap="none" normalizeH="0" baseline="0" dirty="0">
                          <a:ln>
                            <a:noFill/>
                          </a:ln>
                          <a:solidFill>
                            <a:schemeClr val="tx1"/>
                          </a:solidFill>
                          <a:effectLst/>
                          <a:latin typeface="ＭＳ Ｐゴシック" pitchFamily="50" charset="-128"/>
                          <a:ea typeface="ＭＳ Ｐゴシック" pitchFamily="50" charset="-128"/>
                        </a:rPr>
                        <a:t>腎障害</a:t>
                      </a:r>
                      <a:r>
                        <a:rPr kumimoji="0" lang="ja-JP" altLang="en-US" sz="1400" b="1" i="0" u="none" strike="noStrike" cap="none" normalizeH="0" baseline="0" dirty="0">
                          <a:ln>
                            <a:noFill/>
                          </a:ln>
                          <a:solidFill>
                            <a:schemeClr val="tx1"/>
                          </a:solidFill>
                          <a:effectLst/>
                          <a:latin typeface="ＭＳ Ｐゴシック" pitchFamily="50" charset="-128"/>
                          <a:ea typeface="ＭＳ Ｐゴシック" pitchFamily="50" charset="-128"/>
                          <a:cs typeface="Arial" pitchFamily="34" charset="0"/>
                        </a:rPr>
                        <a:t>（</a:t>
                      </a:r>
                      <a:r>
                        <a:rPr kumimoji="0" lang="en-US" altLang="ja-JP" sz="1400" b="1" i="0" u="none" strike="noStrike" cap="none" normalizeH="0" baseline="0" dirty="0">
                          <a:ln>
                            <a:noFill/>
                          </a:ln>
                          <a:solidFill>
                            <a:schemeClr val="tx1"/>
                          </a:solidFill>
                          <a:effectLst/>
                          <a:latin typeface="ＭＳ Ｐゴシック" pitchFamily="50" charset="-128"/>
                          <a:ea typeface="ＭＳ Ｐゴシック" pitchFamily="50" charset="-128"/>
                          <a:cs typeface="Arial" pitchFamily="34" charset="0"/>
                        </a:rPr>
                        <a:t>LLT</a:t>
                      </a:r>
                      <a:r>
                        <a:rPr kumimoji="0" lang="ja-JP" altLang="en-US" sz="1400" b="1" i="0" u="none" strike="noStrike" cap="none" normalizeH="0" baseline="0" dirty="0">
                          <a:ln>
                            <a:noFill/>
                          </a:ln>
                          <a:solidFill>
                            <a:schemeClr val="tx1"/>
                          </a:solidFill>
                          <a:effectLst/>
                          <a:latin typeface="ＭＳ Ｐゴシック" pitchFamily="50" charset="-128"/>
                          <a:ea typeface="ＭＳ Ｐゴシック" pitchFamily="50" charset="-128"/>
                          <a:cs typeface="Arial" pitchFamily="34" charset="0"/>
                        </a:rPr>
                        <a:t>コード）</a:t>
                      </a:r>
                    </a:p>
                  </a:txBody>
                  <a:tcPr marT="45727" marB="45727"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11"/>
                  </a:ext>
                </a:extLst>
              </a:tr>
              <a:tr h="304848">
                <a:tc gridSpan="3"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1" lang="en-US" altLang="ja-JP" sz="1400" b="0" i="0" u="none" strike="noStrike" cap="none" normalizeH="0" baseline="0" dirty="0">
                          <a:ln>
                            <a:noFill/>
                          </a:ln>
                          <a:solidFill>
                            <a:schemeClr val="tx1"/>
                          </a:solidFill>
                          <a:effectLst/>
                          <a:latin typeface="ＭＳ Ｐゴシック" pitchFamily="50" charset="-128"/>
                          <a:ea typeface="ＭＳ Ｐゴシック" pitchFamily="50" charset="-128"/>
                        </a:rPr>
                        <a:t>G.k.9.i3.2  </a:t>
                      </a:r>
                      <a:r>
                        <a:rPr kumimoji="1" lang="ja-JP" altLang="en-US" sz="1400" b="0" i="0" u="none" strike="noStrike" cap="none" normalizeH="0" baseline="0" dirty="0">
                          <a:ln>
                            <a:noFill/>
                          </a:ln>
                          <a:solidFill>
                            <a:schemeClr val="tx1"/>
                          </a:solidFill>
                          <a:effectLst/>
                          <a:latin typeface="ＭＳ Ｐゴシック" pitchFamily="50" charset="-128"/>
                          <a:ea typeface="ＭＳ Ｐゴシック" pitchFamily="50" charset="-128"/>
                        </a:rPr>
                        <a:t>医薬品投与から副作用発現までの時間間隔 </a:t>
                      </a:r>
                    </a:p>
                  </a:txBody>
                  <a:tcPr marT="45727" marB="45727" horzOverflow="overflow">
                    <a:lnL w="12700"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US" altLang="ja-JP" sz="1400" b="0" i="0" u="none" strike="noStrike" cap="none" normalizeH="0" baseline="0" dirty="0">
                          <a:ln>
                            <a:noFill/>
                          </a:ln>
                          <a:solidFill>
                            <a:schemeClr val="tx1"/>
                          </a:solidFill>
                          <a:effectLst/>
                          <a:latin typeface="ＭＳ Ｐゴシック" pitchFamily="50" charset="-128"/>
                          <a:ea typeface="ＭＳ Ｐゴシック" pitchFamily="50" charset="-128"/>
                          <a:cs typeface="Arial" pitchFamily="34" charset="0"/>
                        </a:rPr>
                        <a:t>9</a:t>
                      </a:r>
                      <a:r>
                        <a:rPr kumimoji="0" lang="ja-JP" altLang="en-US" sz="1400" b="0" i="0" u="none" strike="noStrike" cap="none" normalizeH="0" baseline="0" dirty="0">
                          <a:ln>
                            <a:noFill/>
                          </a:ln>
                          <a:solidFill>
                            <a:schemeClr val="tx1"/>
                          </a:solidFill>
                          <a:effectLst/>
                          <a:latin typeface="ＭＳ Ｐゴシック" pitchFamily="50" charset="-128"/>
                          <a:ea typeface="ＭＳ Ｐゴシック" pitchFamily="50" charset="-128"/>
                          <a:cs typeface="Arial" pitchFamily="34" charset="0"/>
                        </a:rPr>
                        <a:t>日</a:t>
                      </a:r>
                      <a:endParaRPr kumimoji="0" lang="ja-JP" altLang="en-US" sz="1400" b="0" i="0" u="none" strike="noStrike" cap="none" normalizeH="0" baseline="0" dirty="0">
                        <a:ln>
                          <a:noFill/>
                        </a:ln>
                        <a:solidFill>
                          <a:schemeClr val="tx1"/>
                        </a:solidFill>
                        <a:effectLst/>
                        <a:latin typeface="ＭＳ Ｐゴシック" pitchFamily="50" charset="-128"/>
                        <a:ea typeface="ＭＳ Ｐゴシック" pitchFamily="50" charset="-128"/>
                      </a:endParaRPr>
                    </a:p>
                  </a:txBody>
                  <a:tcPr marT="45727" marB="45727"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12"/>
                  </a:ext>
                </a:extLst>
              </a:tr>
            </a:tbl>
          </a:graphicData>
        </a:graphic>
      </p:graphicFrame>
      <p:sp>
        <p:nvSpPr>
          <p:cNvPr id="6" name="Line 4"/>
          <p:cNvSpPr>
            <a:spLocks noChangeShapeType="1"/>
          </p:cNvSpPr>
          <p:nvPr/>
        </p:nvSpPr>
        <p:spPr bwMode="auto">
          <a:xfrm>
            <a:off x="179388" y="836613"/>
            <a:ext cx="8713787" cy="0"/>
          </a:xfrm>
          <a:prstGeom prst="line">
            <a:avLst/>
          </a:prstGeom>
          <a:noFill/>
          <a:ln w="28575">
            <a:solidFill>
              <a:schemeClr val="bg2">
                <a:lumMod val="75000"/>
              </a:schemeClr>
            </a:solidFill>
            <a:round/>
            <a:headEnd/>
            <a:tailEnd/>
          </a:ln>
          <a:effectLst/>
        </p:spPr>
        <p:txBody>
          <a:bodyPr/>
          <a:lstStyle/>
          <a:p>
            <a:pPr fontAlgn="auto">
              <a:spcBef>
                <a:spcPts val="0"/>
              </a:spcBef>
              <a:spcAft>
                <a:spcPts val="0"/>
              </a:spcAft>
              <a:defRPr/>
            </a:pPr>
            <a:endParaRPr lang="en-GB">
              <a:latin typeface="+mn-lt"/>
              <a:ea typeface="+mn-ea"/>
            </a:endParaRPr>
          </a:p>
        </p:txBody>
      </p:sp>
      <p:sp>
        <p:nvSpPr>
          <p:cNvPr id="7" name="Text Box 55"/>
          <p:cNvSpPr txBox="1">
            <a:spLocks noChangeArrowheads="1"/>
          </p:cNvSpPr>
          <p:nvPr/>
        </p:nvSpPr>
        <p:spPr bwMode="auto">
          <a:xfrm>
            <a:off x="498991" y="2514541"/>
            <a:ext cx="957716" cy="408623"/>
          </a:xfrm>
          <a:prstGeom prst="roundRect">
            <a:avLst/>
          </a:prstGeom>
          <a:ln/>
        </p:spPr>
        <p:style>
          <a:lnRef idx="1">
            <a:schemeClr val="accent1"/>
          </a:lnRef>
          <a:fillRef idx="2">
            <a:schemeClr val="accent1"/>
          </a:fillRef>
          <a:effectRef idx="1">
            <a:schemeClr val="accent1"/>
          </a:effectRef>
          <a:fontRef idx="minor">
            <a:schemeClr val="dk1"/>
          </a:fontRef>
        </p:style>
        <p:txBody>
          <a:bodyPr wrap="none">
            <a:spAutoFit/>
          </a:bodyPr>
          <a:lstStyle>
            <a:lvl1pPr>
              <a:defRPr kumimoji="1">
                <a:solidFill>
                  <a:schemeClr val="tx1"/>
                </a:solidFill>
                <a:latin typeface="Calibri" panose="020F0502020204030204" pitchFamily="34" charset="0"/>
                <a:ea typeface="ＭＳ Ｐゴシック" panose="020B0600070205080204" pitchFamily="50" charset="-128"/>
              </a:defRPr>
            </a:lvl1pPr>
            <a:lvl2pPr marL="742950" indent="-285750">
              <a:defRPr kumimoji="1">
                <a:solidFill>
                  <a:schemeClr val="tx1"/>
                </a:solidFill>
                <a:latin typeface="Calibri" panose="020F0502020204030204" pitchFamily="34" charset="0"/>
                <a:ea typeface="ＭＳ Ｐゴシック" panose="020B0600070205080204" pitchFamily="50" charset="-128"/>
              </a:defRPr>
            </a:lvl2pPr>
            <a:lvl3pPr marL="1143000" indent="-228600">
              <a:defRPr kumimoji="1">
                <a:solidFill>
                  <a:schemeClr val="tx1"/>
                </a:solidFill>
                <a:latin typeface="Calibri" panose="020F0502020204030204" pitchFamily="34" charset="0"/>
                <a:ea typeface="ＭＳ Ｐゴシック" panose="020B0600070205080204" pitchFamily="50" charset="-128"/>
              </a:defRPr>
            </a:lvl3pPr>
            <a:lvl4pPr marL="1600200" indent="-228600">
              <a:defRPr kumimoji="1">
                <a:solidFill>
                  <a:schemeClr val="tx1"/>
                </a:solidFill>
                <a:latin typeface="Calibri" panose="020F0502020204030204" pitchFamily="34" charset="0"/>
                <a:ea typeface="ＭＳ Ｐゴシック" panose="020B0600070205080204" pitchFamily="50" charset="-128"/>
              </a:defRPr>
            </a:lvl4pPr>
            <a:lvl5pPr marL="2057400" indent="-228600">
              <a:defRPr kumimoji="1">
                <a:solidFill>
                  <a:schemeClr val="tx1"/>
                </a:solidFill>
                <a:latin typeface="Calibri" panose="020F0502020204030204" pitchFamily="34" charset="0"/>
                <a:ea typeface="ＭＳ Ｐゴシック" panose="020B0600070205080204" pitchFamily="50" charset="-128"/>
              </a:defRPr>
            </a:lvl5pPr>
            <a:lvl6pPr marL="2514600" indent="-228600" fontAlgn="base">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6pPr>
            <a:lvl7pPr marL="2971800" indent="-228600" fontAlgn="base">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7pPr>
            <a:lvl8pPr marL="3429000" indent="-228600" fontAlgn="base">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8pPr>
            <a:lvl9pPr marL="3886200" indent="-228600" fontAlgn="base">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9pPr>
          </a:lstStyle>
          <a:p>
            <a:r>
              <a:rPr lang="en-US" altLang="ja-JP" dirty="0"/>
              <a:t>E2B(R3)</a:t>
            </a:r>
            <a:endParaRPr lang="ja-JP" altLang="en-US" dirty="0"/>
          </a:p>
        </p:txBody>
      </p:sp>
      <p:graphicFrame>
        <p:nvGraphicFramePr>
          <p:cNvPr id="9" name="表 8"/>
          <p:cNvGraphicFramePr>
            <a:graphicFrameLocks noGrp="1"/>
          </p:cNvGraphicFramePr>
          <p:nvPr>
            <p:extLst>
              <p:ext uri="{D42A27DB-BD31-4B8C-83A1-F6EECF244321}">
                <p14:modId xmlns:p14="http://schemas.microsoft.com/office/powerpoint/2010/main" val="702281106"/>
              </p:ext>
            </p:extLst>
          </p:nvPr>
        </p:nvGraphicFramePr>
        <p:xfrm>
          <a:off x="468313" y="1220707"/>
          <a:ext cx="8229600" cy="1188792"/>
        </p:xfrm>
        <a:graphic>
          <a:graphicData uri="http://schemas.openxmlformats.org/drawingml/2006/table">
            <a:tbl>
              <a:tblPr firstRow="1" bandRow="1">
                <a:tableStyleId>{3B4B98B0-60AC-42C2-AFA5-B58CD77FA1E5}</a:tableStyleId>
              </a:tblPr>
              <a:tblGrid>
                <a:gridCol w="2015456">
                  <a:extLst>
                    <a:ext uri="{9D8B030D-6E8A-4147-A177-3AD203B41FA5}">
                      <a16:colId xmlns:a16="http://schemas.microsoft.com/office/drawing/2014/main" val="20000"/>
                    </a:ext>
                  </a:extLst>
                </a:gridCol>
                <a:gridCol w="3107072">
                  <a:extLst>
                    <a:ext uri="{9D8B030D-6E8A-4147-A177-3AD203B41FA5}">
                      <a16:colId xmlns:a16="http://schemas.microsoft.com/office/drawing/2014/main" val="20001"/>
                    </a:ext>
                  </a:extLst>
                </a:gridCol>
                <a:gridCol w="3107072">
                  <a:extLst>
                    <a:ext uri="{9D8B030D-6E8A-4147-A177-3AD203B41FA5}">
                      <a16:colId xmlns:a16="http://schemas.microsoft.com/office/drawing/2014/main" val="20002"/>
                    </a:ext>
                  </a:extLst>
                </a:gridCol>
              </a:tblGrid>
              <a:tr h="37084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ja-JP" sz="2000" b="0" i="0" u="none" strike="noStrike" cap="none" normalizeH="0" baseline="0" dirty="0">
                        <a:ln>
                          <a:noFill/>
                        </a:ln>
                        <a:solidFill>
                          <a:schemeClr val="tx1"/>
                        </a:solidFill>
                        <a:effectLst/>
                        <a:latin typeface="Arial" pitchFamily="34" charset="0"/>
                        <a:ea typeface="ＭＳ Ｐゴシック" pitchFamily="50" charset="-128"/>
                      </a:endParaRPr>
                    </a:p>
                  </a:txBody>
                  <a:tcPr marT="45732" marB="4573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2000" b="0" i="0" u="none" strike="noStrike" cap="none" normalizeH="0" baseline="0" dirty="0">
                          <a:ln>
                            <a:noFill/>
                          </a:ln>
                          <a:solidFill>
                            <a:schemeClr val="tx1"/>
                          </a:solidFill>
                          <a:effectLst/>
                          <a:latin typeface="Arial" pitchFamily="34" charset="0"/>
                          <a:ea typeface="ＭＳ Ｐゴシック" pitchFamily="50" charset="-128"/>
                        </a:rPr>
                        <a:t>肝障害</a:t>
                      </a:r>
                    </a:p>
                  </a:txBody>
                  <a:tcPr marT="45732" marB="4573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2000" b="0" i="0" u="none" strike="noStrike" cap="none" normalizeH="0" baseline="0">
                          <a:ln>
                            <a:noFill/>
                          </a:ln>
                          <a:solidFill>
                            <a:schemeClr val="tx1"/>
                          </a:solidFill>
                          <a:effectLst/>
                          <a:latin typeface="Arial" pitchFamily="34" charset="0"/>
                          <a:ea typeface="ＭＳ Ｐゴシック" pitchFamily="50" charset="-128"/>
                        </a:rPr>
                        <a:t>腎障害</a:t>
                      </a:r>
                    </a:p>
                  </a:txBody>
                  <a:tcPr marT="45732" marB="4573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0"/>
                  </a:ext>
                </a:extLst>
              </a:tr>
              <a:tr h="37084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2000" b="0" i="0" u="none" strike="noStrike" cap="none" normalizeH="0" baseline="0" dirty="0">
                          <a:ln>
                            <a:noFill/>
                          </a:ln>
                          <a:solidFill>
                            <a:schemeClr val="tx1"/>
                          </a:solidFill>
                          <a:effectLst/>
                          <a:latin typeface="+mj-lt"/>
                          <a:ea typeface="ＭＳ Ｐゴシック" pitchFamily="50" charset="-128"/>
                        </a:rPr>
                        <a:t>医薬品</a:t>
                      </a:r>
                      <a:r>
                        <a:rPr kumimoji="1" lang="en-US" altLang="ja-JP" sz="2000" b="0" i="0" u="none" strike="noStrike" cap="none" normalizeH="0" baseline="0" dirty="0">
                          <a:ln>
                            <a:noFill/>
                          </a:ln>
                          <a:solidFill>
                            <a:schemeClr val="tx1"/>
                          </a:solidFill>
                          <a:effectLst/>
                          <a:latin typeface="+mj-lt"/>
                          <a:ea typeface="ＭＳ Ｐゴシック" pitchFamily="50" charset="-128"/>
                        </a:rPr>
                        <a:t>A</a:t>
                      </a:r>
                    </a:p>
                  </a:txBody>
                  <a:tcPr marT="45732" marB="4573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2000" b="0" i="0" u="none" strike="noStrike" cap="none" normalizeH="0" baseline="0" dirty="0">
                          <a:ln>
                            <a:noFill/>
                          </a:ln>
                          <a:solidFill>
                            <a:schemeClr val="tx1"/>
                          </a:solidFill>
                          <a:effectLst/>
                          <a:latin typeface="+mj-lt"/>
                          <a:ea typeface="ＭＳ Ｐゴシック" pitchFamily="50" charset="-128"/>
                        </a:rPr>
                        <a:t>投与開始</a:t>
                      </a:r>
                      <a:r>
                        <a:rPr kumimoji="1" lang="en-US" altLang="ja-JP" sz="2000" b="0" i="0" u="none" strike="noStrike" cap="none" normalizeH="0" baseline="0" dirty="0">
                          <a:ln>
                            <a:noFill/>
                          </a:ln>
                          <a:solidFill>
                            <a:schemeClr val="tx1"/>
                          </a:solidFill>
                          <a:effectLst/>
                          <a:latin typeface="+mj-lt"/>
                          <a:ea typeface="ＭＳ Ｐゴシック" pitchFamily="50" charset="-128"/>
                        </a:rPr>
                        <a:t>3</a:t>
                      </a:r>
                      <a:r>
                        <a:rPr kumimoji="1" lang="ja-JP" altLang="en-US" sz="2000" b="0" i="0" u="none" strike="noStrike" cap="none" normalizeH="0" baseline="0" dirty="0">
                          <a:ln>
                            <a:noFill/>
                          </a:ln>
                          <a:solidFill>
                            <a:schemeClr val="tx1"/>
                          </a:solidFill>
                          <a:effectLst/>
                          <a:latin typeface="+mj-lt"/>
                          <a:ea typeface="ＭＳ Ｐゴシック" pitchFamily="50" charset="-128"/>
                        </a:rPr>
                        <a:t>日後発現</a:t>
                      </a:r>
                    </a:p>
                  </a:txBody>
                  <a:tcPr marT="45732" marB="4573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2000" b="0" i="0" u="none" strike="noStrike" cap="none" normalizeH="0" baseline="0" dirty="0">
                          <a:ln>
                            <a:noFill/>
                          </a:ln>
                          <a:solidFill>
                            <a:schemeClr val="tx1"/>
                          </a:solidFill>
                          <a:effectLst/>
                          <a:latin typeface="+mj-lt"/>
                          <a:ea typeface="ＭＳ Ｐゴシック" pitchFamily="50" charset="-128"/>
                        </a:rPr>
                        <a:t>投与開始</a:t>
                      </a:r>
                      <a:r>
                        <a:rPr kumimoji="1" lang="en-US" altLang="ja-JP" sz="2000" b="0" i="0" u="none" strike="noStrike" cap="none" normalizeH="0" baseline="0" dirty="0">
                          <a:ln>
                            <a:noFill/>
                          </a:ln>
                          <a:solidFill>
                            <a:schemeClr val="tx1"/>
                          </a:solidFill>
                          <a:effectLst/>
                          <a:latin typeface="+mj-lt"/>
                          <a:ea typeface="ＭＳ Ｐゴシック" pitchFamily="50" charset="-128"/>
                        </a:rPr>
                        <a:t>7</a:t>
                      </a:r>
                      <a:r>
                        <a:rPr kumimoji="1" lang="ja-JP" altLang="en-US" sz="2000" b="0" i="0" u="none" strike="noStrike" cap="none" normalizeH="0" baseline="0" dirty="0">
                          <a:ln>
                            <a:noFill/>
                          </a:ln>
                          <a:solidFill>
                            <a:schemeClr val="tx1"/>
                          </a:solidFill>
                          <a:effectLst/>
                          <a:latin typeface="+mj-lt"/>
                          <a:ea typeface="ＭＳ Ｐゴシック" pitchFamily="50" charset="-128"/>
                        </a:rPr>
                        <a:t>日後発現</a:t>
                      </a:r>
                    </a:p>
                  </a:txBody>
                  <a:tcPr marT="45732" marB="4573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1"/>
                  </a:ext>
                </a:extLst>
              </a:tr>
              <a:tr h="37084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2000" b="0" i="0" u="none" strike="noStrike" cap="none" normalizeH="0" baseline="0" dirty="0">
                          <a:ln>
                            <a:noFill/>
                          </a:ln>
                          <a:solidFill>
                            <a:schemeClr val="tx1"/>
                          </a:solidFill>
                          <a:effectLst/>
                          <a:latin typeface="+mj-lt"/>
                          <a:ea typeface="ＭＳ Ｐゴシック" pitchFamily="50" charset="-128"/>
                        </a:rPr>
                        <a:t>医薬品</a:t>
                      </a:r>
                      <a:r>
                        <a:rPr kumimoji="1" lang="en-US" altLang="ja-JP" sz="2000" b="0" i="0" u="none" strike="noStrike" cap="none" normalizeH="0" baseline="0" dirty="0">
                          <a:ln>
                            <a:noFill/>
                          </a:ln>
                          <a:solidFill>
                            <a:schemeClr val="tx1"/>
                          </a:solidFill>
                          <a:effectLst/>
                          <a:latin typeface="+mj-lt"/>
                          <a:ea typeface="ＭＳ Ｐゴシック" pitchFamily="50" charset="-128"/>
                        </a:rPr>
                        <a:t>B</a:t>
                      </a:r>
                    </a:p>
                  </a:txBody>
                  <a:tcPr marT="45732" marB="4573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2000" b="0" i="0" u="none" strike="noStrike" cap="none" normalizeH="0" baseline="0" dirty="0">
                          <a:ln>
                            <a:noFill/>
                          </a:ln>
                          <a:solidFill>
                            <a:schemeClr val="tx1"/>
                          </a:solidFill>
                          <a:effectLst/>
                          <a:latin typeface="+mj-lt"/>
                          <a:ea typeface="ＭＳ Ｐゴシック" pitchFamily="50" charset="-128"/>
                        </a:rPr>
                        <a:t>投与開始</a:t>
                      </a:r>
                      <a:r>
                        <a:rPr kumimoji="1" lang="en-US" altLang="ja-JP" sz="2000" b="0" i="0" u="none" strike="noStrike" cap="none" normalizeH="0" baseline="0" dirty="0">
                          <a:ln>
                            <a:noFill/>
                          </a:ln>
                          <a:solidFill>
                            <a:schemeClr val="tx1"/>
                          </a:solidFill>
                          <a:effectLst/>
                          <a:latin typeface="+mj-lt"/>
                          <a:ea typeface="ＭＳ Ｐゴシック" pitchFamily="50" charset="-128"/>
                        </a:rPr>
                        <a:t>5</a:t>
                      </a:r>
                      <a:r>
                        <a:rPr kumimoji="1" lang="ja-JP" altLang="en-US" sz="2000" b="0" i="0" u="none" strike="noStrike" cap="none" normalizeH="0" baseline="0" dirty="0">
                          <a:ln>
                            <a:noFill/>
                          </a:ln>
                          <a:solidFill>
                            <a:schemeClr val="tx1"/>
                          </a:solidFill>
                          <a:effectLst/>
                          <a:latin typeface="+mj-lt"/>
                          <a:ea typeface="ＭＳ Ｐゴシック" pitchFamily="50" charset="-128"/>
                        </a:rPr>
                        <a:t>日後発現</a:t>
                      </a:r>
                    </a:p>
                  </a:txBody>
                  <a:tcPr marT="45732" marB="4573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2000" b="0" i="0" u="none" strike="noStrike" cap="none" normalizeH="0" baseline="0" dirty="0">
                          <a:ln>
                            <a:noFill/>
                          </a:ln>
                          <a:solidFill>
                            <a:schemeClr val="tx1"/>
                          </a:solidFill>
                          <a:effectLst/>
                          <a:latin typeface="+mj-lt"/>
                          <a:ea typeface="ＭＳ Ｐゴシック" pitchFamily="50" charset="-128"/>
                        </a:rPr>
                        <a:t>投与開始</a:t>
                      </a:r>
                      <a:r>
                        <a:rPr kumimoji="1" lang="en-US" altLang="ja-JP" sz="2000" b="0" i="0" u="none" strike="noStrike" cap="none" normalizeH="0" baseline="0" dirty="0">
                          <a:ln>
                            <a:noFill/>
                          </a:ln>
                          <a:solidFill>
                            <a:schemeClr val="tx1"/>
                          </a:solidFill>
                          <a:effectLst/>
                          <a:latin typeface="+mj-lt"/>
                          <a:ea typeface="ＭＳ Ｐゴシック" pitchFamily="50" charset="-128"/>
                        </a:rPr>
                        <a:t>9</a:t>
                      </a:r>
                      <a:r>
                        <a:rPr kumimoji="1" lang="ja-JP" altLang="en-US" sz="2000" b="0" i="0" u="none" strike="noStrike" cap="none" normalizeH="0" baseline="0" dirty="0">
                          <a:ln>
                            <a:noFill/>
                          </a:ln>
                          <a:solidFill>
                            <a:schemeClr val="tx1"/>
                          </a:solidFill>
                          <a:effectLst/>
                          <a:latin typeface="+mj-lt"/>
                          <a:ea typeface="ＭＳ Ｐゴシック" pitchFamily="50" charset="-128"/>
                        </a:rPr>
                        <a:t>日後発現</a:t>
                      </a:r>
                    </a:p>
                  </a:txBody>
                  <a:tcPr marT="45732" marB="4573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2"/>
                  </a:ext>
                </a:extLst>
              </a:tr>
            </a:tbl>
          </a:graphicData>
        </a:graphic>
      </p:graphicFrame>
      <p:sp>
        <p:nvSpPr>
          <p:cNvPr id="3" name="Slide Number Placeholder 2">
            <a:extLst>
              <a:ext uri="{FF2B5EF4-FFF2-40B4-BE49-F238E27FC236}">
                <a16:creationId xmlns:a16="http://schemas.microsoft.com/office/drawing/2014/main" id="{10678DA3-2E9F-25C2-F37C-0F8EFA3B54E9}"/>
              </a:ext>
            </a:extLst>
          </p:cNvPr>
          <p:cNvSpPr>
            <a:spLocks noGrp="1"/>
          </p:cNvSpPr>
          <p:nvPr>
            <p:ph type="sldNum" sz="quarter" idx="12"/>
          </p:nvPr>
        </p:nvSpPr>
        <p:spPr/>
        <p:txBody>
          <a:bodyPr/>
          <a:lstStyle/>
          <a:p>
            <a:pPr>
              <a:defRPr/>
            </a:pPr>
            <a:fld id="{C1C54FBB-ADC3-4742-881A-7B44A57BB59B}" type="slidenum">
              <a:rPr lang="ja-JP" altLang="en-US" smtClean="0"/>
              <a:pPr>
                <a:defRPr/>
              </a:pPr>
              <a:t>45</a:t>
            </a:fld>
            <a:endParaRPr lang="ja-JP" altLang="en-US"/>
          </a:p>
        </p:txBody>
      </p:sp>
    </p:spTree>
    <p:extLst>
      <p:ext uri="{BB962C8B-B14F-4D97-AF65-F5344CB8AC3E}">
        <p14:creationId xmlns:p14="http://schemas.microsoft.com/office/powerpoint/2010/main" val="3824894477"/>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2"/>
          <p:cNvSpPr>
            <a:spLocks noGrp="1" noChangeArrowheads="1"/>
          </p:cNvSpPr>
          <p:nvPr>
            <p:ph type="title"/>
          </p:nvPr>
        </p:nvSpPr>
        <p:spPr>
          <a:xfrm>
            <a:off x="468313" y="130175"/>
            <a:ext cx="8229600" cy="777875"/>
          </a:xfrm>
        </p:spPr>
        <p:txBody>
          <a:bodyPr/>
          <a:lstStyle/>
          <a:p>
            <a:pPr algn="l"/>
            <a:r>
              <a:rPr lang="ja-JP" altLang="en-US" sz="3200" dirty="0"/>
              <a:t>再投与再発</a:t>
            </a:r>
          </a:p>
        </p:txBody>
      </p:sp>
      <p:graphicFrame>
        <p:nvGraphicFramePr>
          <p:cNvPr id="250948" name="Group 68"/>
          <p:cNvGraphicFramePr>
            <a:graphicFrameLocks noGrp="1"/>
          </p:cNvGraphicFramePr>
          <p:nvPr>
            <p:ph sz="half" idx="2"/>
            <p:extLst>
              <p:ext uri="{D42A27DB-BD31-4B8C-83A1-F6EECF244321}">
                <p14:modId xmlns:p14="http://schemas.microsoft.com/office/powerpoint/2010/main" val="3522972107"/>
              </p:ext>
            </p:extLst>
          </p:nvPr>
        </p:nvGraphicFramePr>
        <p:xfrm>
          <a:off x="395288" y="2997200"/>
          <a:ext cx="7850187" cy="2651606"/>
        </p:xfrm>
        <a:graphic>
          <a:graphicData uri="http://schemas.openxmlformats.org/drawingml/2006/table">
            <a:tbl>
              <a:tblPr/>
              <a:tblGrid>
                <a:gridCol w="479425">
                  <a:extLst>
                    <a:ext uri="{9D8B030D-6E8A-4147-A177-3AD203B41FA5}">
                      <a16:colId xmlns:a16="http://schemas.microsoft.com/office/drawing/2014/main" val="20000"/>
                    </a:ext>
                  </a:extLst>
                </a:gridCol>
                <a:gridCol w="242887">
                  <a:extLst>
                    <a:ext uri="{9D8B030D-6E8A-4147-A177-3AD203B41FA5}">
                      <a16:colId xmlns:a16="http://schemas.microsoft.com/office/drawing/2014/main" val="20001"/>
                    </a:ext>
                  </a:extLst>
                </a:gridCol>
                <a:gridCol w="4868863">
                  <a:extLst>
                    <a:ext uri="{9D8B030D-6E8A-4147-A177-3AD203B41FA5}">
                      <a16:colId xmlns:a16="http://schemas.microsoft.com/office/drawing/2014/main" val="20002"/>
                    </a:ext>
                  </a:extLst>
                </a:gridCol>
                <a:gridCol w="2259012">
                  <a:extLst>
                    <a:ext uri="{9D8B030D-6E8A-4147-A177-3AD203B41FA5}">
                      <a16:colId xmlns:a16="http://schemas.microsoft.com/office/drawing/2014/main" val="20003"/>
                    </a:ext>
                  </a:extLst>
                </a:gridCol>
              </a:tblGrid>
              <a:tr h="396145">
                <a:tc gridSpan="4">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ja-JP" altLang="en-US" sz="2000" b="0" i="0" u="none" strike="noStrike" cap="none" normalizeH="0" baseline="0" dirty="0">
                        <a:ln>
                          <a:noFill/>
                        </a:ln>
                        <a:solidFill>
                          <a:schemeClr val="tx1"/>
                        </a:solidFill>
                        <a:effectLst/>
                        <a:latin typeface="+mj-lt"/>
                        <a:ea typeface="ＭＳ Ｐゴシック" pitchFamily="50" charset="-128"/>
                      </a:endParaRPr>
                    </a:p>
                  </a:txBody>
                  <a:tcPr marT="45709" marB="45709" horzOverflow="overflow">
                    <a:lnL cap="flat">
                      <a:noFill/>
                    </a:lnL>
                    <a:lnR cap="flat">
                      <a:noFill/>
                    </a:lnR>
                    <a:lnT cap="flat">
                      <a:noFill/>
                    </a:lnT>
                    <a:lnB>
                      <a:noFill/>
                    </a:lnB>
                    <a:lnTlToBr>
                      <a:noFill/>
                    </a:lnTlToBr>
                    <a:lnBlToTr>
                      <a:noFill/>
                    </a:lnBlToTr>
                    <a:noFill/>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extLst>
                  <a:ext uri="{0D108BD9-81ED-4DB2-BD59-A6C34878D82A}">
                    <a16:rowId xmlns:a16="http://schemas.microsoft.com/office/drawing/2014/main" val="10000"/>
                  </a:ext>
                </a:extLst>
              </a:tr>
              <a:tr h="304727">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ja-JP" altLang="en-GB" sz="1400" b="0" i="0" u="none" strike="noStrike" cap="none" normalizeH="0" baseline="0">
                          <a:ln>
                            <a:noFill/>
                          </a:ln>
                          <a:solidFill>
                            <a:schemeClr val="tx1"/>
                          </a:solidFill>
                          <a:effectLst/>
                          <a:latin typeface="Times New Roman" pitchFamily="18" charset="0"/>
                          <a:ea typeface="ＭＳ 明朝" pitchFamily="17" charset="-128"/>
                          <a:cs typeface="Times New Roman" pitchFamily="18" charset="0"/>
                        </a:rPr>
                        <a:t> </a:t>
                      </a:r>
                    </a:p>
                  </a:txBody>
                  <a:tcPr marT="45709" marB="45709" anchor="ctr" horzOverflow="overflow">
                    <a:lnL cap="flat">
                      <a:noFill/>
                    </a:lnL>
                    <a:lnR w="12700" cap="flat" cmpd="sng" algn="ctr">
                      <a:solidFill>
                        <a:srgbClr val="000000"/>
                      </a:solidFill>
                      <a:prstDash val="solid"/>
                      <a:round/>
                      <a:headEnd type="none" w="med" len="med"/>
                      <a:tailEnd type="none" w="med" len="med"/>
                    </a:lnR>
                    <a:lnT>
                      <a:noFill/>
                    </a:lnT>
                    <a:lnB>
                      <a:noFill/>
                    </a:lnB>
                    <a:lnTlToBr>
                      <a:noFill/>
                    </a:lnTlToBr>
                    <a:lnBlToTr>
                      <a:noFill/>
                    </a:lnBlToTr>
                    <a:noFill/>
                  </a:tcPr>
                </a:tc>
                <a:tc gridSpan="2">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ja-JP" altLang="en-US" sz="1400" b="0" i="0" u="none" strike="noStrike" cap="none" normalizeH="0" baseline="0" dirty="0">
                          <a:ln>
                            <a:noFill/>
                          </a:ln>
                          <a:solidFill>
                            <a:schemeClr val="tx1"/>
                          </a:solidFill>
                          <a:effectLst/>
                          <a:latin typeface="+mj-lt"/>
                          <a:ea typeface="ＭＳ Ｐゴシック" pitchFamily="50" charset="-128"/>
                        </a:rPr>
                        <a:t>医薬品名</a:t>
                      </a:r>
                    </a:p>
                  </a:txBody>
                  <a:tcPr marT="45709" marB="45709" horzOverflow="overflow">
                    <a:lnL w="12700"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3">
                        <a:lumMod val="40000"/>
                        <a:lumOff val="60000"/>
                      </a:schemeClr>
                    </a:solidFill>
                  </a:tcPr>
                </a:tc>
                <a:tc hMerge="1">
                  <a:txBody>
                    <a:bodyPr/>
                    <a:lstStyle/>
                    <a:p>
                      <a:endParaRPr kumimoji="1" lang="ja-JP" altLang="en-US"/>
                    </a:p>
                  </a:txBody>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ja-JP" altLang="en-GB" sz="1400" b="0" i="0" u="none" strike="noStrike" cap="none" normalizeH="0" baseline="0" dirty="0">
                          <a:ln>
                            <a:noFill/>
                          </a:ln>
                          <a:solidFill>
                            <a:schemeClr val="tx1"/>
                          </a:solidFill>
                          <a:effectLst/>
                          <a:latin typeface="+mj-lt"/>
                          <a:ea typeface="ＭＳ Ｐゴシック" pitchFamily="50" charset="-128"/>
                          <a:cs typeface="Times New Roman" pitchFamily="18" charset="0"/>
                        </a:rPr>
                        <a:t>医薬品</a:t>
                      </a:r>
                      <a:r>
                        <a:rPr kumimoji="0" lang="en-GB" altLang="ja-JP" sz="1400" b="0" i="0" u="none" strike="noStrike" cap="none" normalizeH="0" baseline="0" dirty="0">
                          <a:ln>
                            <a:noFill/>
                          </a:ln>
                          <a:solidFill>
                            <a:schemeClr val="tx1"/>
                          </a:solidFill>
                          <a:effectLst/>
                          <a:latin typeface="+mj-lt"/>
                          <a:ea typeface="ＭＳ Ｐゴシック" pitchFamily="50" charset="-128"/>
                          <a:cs typeface="Times New Roman" pitchFamily="18" charset="0"/>
                        </a:rPr>
                        <a:t>A</a:t>
                      </a:r>
                    </a:p>
                  </a:txBody>
                  <a:tcPr marT="45709" marB="45709" horzOverflow="overflow">
                    <a:lnL w="952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3">
                        <a:lumMod val="40000"/>
                        <a:lumOff val="60000"/>
                      </a:schemeClr>
                    </a:solidFill>
                  </a:tcPr>
                </a:tc>
                <a:extLst>
                  <a:ext uri="{0D108BD9-81ED-4DB2-BD59-A6C34878D82A}">
                    <a16:rowId xmlns:a16="http://schemas.microsoft.com/office/drawing/2014/main" val="10001"/>
                  </a:ext>
                </a:extLst>
              </a:tr>
              <a:tr h="304727">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ja-JP" altLang="en-GB" sz="1400" b="0" i="0" u="none" strike="noStrike" cap="none" normalizeH="0" baseline="0">
                          <a:ln>
                            <a:noFill/>
                          </a:ln>
                          <a:solidFill>
                            <a:schemeClr val="tx1"/>
                          </a:solidFill>
                          <a:effectLst/>
                          <a:latin typeface="ＭＳ Ｐゴシック" pitchFamily="50" charset="-128"/>
                          <a:ea typeface="ＭＳ Ｐゴシック" pitchFamily="50" charset="-128"/>
                          <a:cs typeface="Times New Roman" pitchFamily="18" charset="0"/>
                        </a:rPr>
                        <a:t> </a:t>
                      </a:r>
                      <a:endParaRPr kumimoji="0" lang="ja-JP" altLang="en-GB" sz="1400" b="0" i="0" u="none" strike="noStrike" cap="none" normalizeH="0" baseline="0">
                        <a:ln>
                          <a:noFill/>
                        </a:ln>
                        <a:solidFill>
                          <a:schemeClr val="tx1"/>
                        </a:solidFill>
                        <a:effectLst/>
                        <a:latin typeface="ＭＳ Ｐゴシック" pitchFamily="50" charset="-128"/>
                        <a:ea typeface="ＭＳ Ｐゴシック" pitchFamily="50" charset="-128"/>
                      </a:endParaRPr>
                    </a:p>
                  </a:txBody>
                  <a:tcPr marT="45709" marB="45709" anchor="ctr" horzOverflow="overflow">
                    <a:lnL cap="flat">
                      <a:noFill/>
                    </a:lnL>
                    <a:lnR w="12700" cap="flat" cmpd="sng" algn="ctr">
                      <a:solidFill>
                        <a:srgbClr val="000000"/>
                      </a:solidFill>
                      <a:prstDash val="solid"/>
                      <a:round/>
                      <a:headEnd type="none" w="med" len="med"/>
                      <a:tailEnd type="none" w="med" len="med"/>
                    </a:lnR>
                    <a:lnT>
                      <a:noFill/>
                    </a:lnT>
                    <a:lnB>
                      <a:noFill/>
                    </a:lnB>
                    <a:lnTlToBr>
                      <a:noFill/>
                    </a:lnTlToBr>
                    <a:lnBlToTr>
                      <a:noFill/>
                    </a:lnBlToTr>
                    <a:noFill/>
                  </a:tcPr>
                </a:tc>
                <a:tc gridSpan="2">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en-US" altLang="ja-JP" sz="1400" b="0" i="0" u="none" strike="noStrike" cap="none" normalizeH="0" baseline="0" dirty="0">
                          <a:ln>
                            <a:noFill/>
                          </a:ln>
                          <a:solidFill>
                            <a:schemeClr val="tx1"/>
                          </a:solidFill>
                          <a:effectLst/>
                          <a:latin typeface="+mj-lt"/>
                          <a:ea typeface="ＭＳ Ｐゴシック" pitchFamily="50" charset="-128"/>
                        </a:rPr>
                        <a:t>B.4.k.17.1 </a:t>
                      </a:r>
                      <a:r>
                        <a:rPr kumimoji="1" lang="ja-JP" altLang="en-US" sz="1400" b="0" i="0" u="none" strike="noStrike" cap="none" normalizeH="0" baseline="0" dirty="0">
                          <a:ln>
                            <a:noFill/>
                          </a:ln>
                          <a:solidFill>
                            <a:schemeClr val="tx1"/>
                          </a:solidFill>
                          <a:effectLst/>
                          <a:latin typeface="+mj-lt"/>
                          <a:ea typeface="ＭＳ Ｐゴシック" pitchFamily="50" charset="-128"/>
                        </a:rPr>
                        <a:t>再投与で副作用は再発したか？</a:t>
                      </a:r>
                    </a:p>
                  </a:txBody>
                  <a:tcPr marT="45709" marB="45709" horzOverflow="overflow">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kumimoji="1" lang="ja-JP" altLang="en-US"/>
                    </a:p>
                  </a:txBody>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en-US" sz="1400" b="0" i="0" u="none" strike="noStrike" cap="none" normalizeH="0" baseline="0" dirty="0">
                          <a:ln>
                            <a:noFill/>
                          </a:ln>
                          <a:solidFill>
                            <a:schemeClr val="tx1"/>
                          </a:solidFill>
                          <a:effectLst/>
                          <a:latin typeface="+mj-lt"/>
                          <a:ea typeface="ＭＳ Ｐゴシック" pitchFamily="50" charset="-128"/>
                        </a:rPr>
                        <a:t>はい</a:t>
                      </a:r>
                    </a:p>
                  </a:txBody>
                  <a:tcPr marT="45709" marB="45709" horzOverflow="overflow">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518036">
                <a:tc gridSpan="2">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ja-JP" altLang="en-GB" sz="1400" b="0" i="0" u="none" strike="noStrike" cap="none" normalizeH="0" baseline="0">
                          <a:ln>
                            <a:noFill/>
                          </a:ln>
                          <a:solidFill>
                            <a:schemeClr val="tx1"/>
                          </a:solidFill>
                          <a:effectLst/>
                          <a:latin typeface="ＭＳ Ｐゴシック" pitchFamily="50" charset="-128"/>
                          <a:ea typeface="ＭＳ Ｐゴシック" pitchFamily="50" charset="-128"/>
                          <a:cs typeface="Times New Roman" pitchFamily="18" charset="0"/>
                        </a:rPr>
                        <a:t> </a:t>
                      </a:r>
                      <a:endParaRPr kumimoji="0" lang="ja-JP" altLang="en-GB" sz="1400" b="0" i="0" u="none" strike="noStrike" cap="none" normalizeH="0" baseline="0">
                        <a:ln>
                          <a:noFill/>
                        </a:ln>
                        <a:solidFill>
                          <a:schemeClr val="tx1"/>
                        </a:solidFill>
                        <a:effectLst/>
                        <a:latin typeface="ＭＳ Ｐゴシック" pitchFamily="50" charset="-128"/>
                        <a:ea typeface="ＭＳ Ｐゴシック" pitchFamily="50" charset="-128"/>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ja-JP" altLang="en-GB" sz="1400" b="0" i="0" u="none" strike="noStrike" cap="none" normalizeH="0" baseline="0">
                        <a:ln>
                          <a:noFill/>
                        </a:ln>
                        <a:solidFill>
                          <a:schemeClr val="tx1"/>
                        </a:solidFill>
                        <a:effectLst/>
                        <a:latin typeface="ＭＳ Ｐゴシック" pitchFamily="50" charset="-128"/>
                        <a:ea typeface="ＭＳ Ｐゴシック" pitchFamily="50" charset="-128"/>
                      </a:endParaRPr>
                    </a:p>
                  </a:txBody>
                  <a:tcPr marT="45709" marB="45709" anchor="ctr" horzOverflow="overflow">
                    <a:lnL cap="flat">
                      <a:noFill/>
                    </a:lnL>
                    <a:lnR w="12700" cap="flat" cmpd="sng" algn="ctr">
                      <a:solidFill>
                        <a:srgbClr val="000000"/>
                      </a:solidFill>
                      <a:prstDash val="solid"/>
                      <a:round/>
                      <a:headEnd type="none" w="med" len="med"/>
                      <a:tailEnd type="none" w="med" len="med"/>
                    </a:lnR>
                    <a:lnT>
                      <a:noFill/>
                    </a:lnT>
                    <a:lnB>
                      <a:noFill/>
                    </a:lnB>
                    <a:lnTlToBr>
                      <a:noFill/>
                    </a:lnTlToBr>
                    <a:lnBlToTr>
                      <a:noFill/>
                    </a:lnBlToTr>
                    <a:noFill/>
                  </a:tcPr>
                </a:tc>
                <a:tc hMerge="1">
                  <a:txBody>
                    <a:bodyPr/>
                    <a:lstStyle/>
                    <a:p>
                      <a:endParaRPr kumimoji="1" lang="ja-JP" altLang="en-US"/>
                    </a:p>
                  </a:txBody>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en-US" altLang="ja-JP" sz="1400" b="0" i="0" u="none" strike="noStrike" cap="none" normalizeH="0" baseline="0" dirty="0">
                          <a:ln>
                            <a:noFill/>
                          </a:ln>
                          <a:solidFill>
                            <a:schemeClr val="tx1"/>
                          </a:solidFill>
                          <a:effectLst/>
                          <a:latin typeface="+mj-lt"/>
                          <a:ea typeface="ＭＳ Ｐゴシック" pitchFamily="50" charset="-128"/>
                        </a:rPr>
                        <a:t>B.4.k.17.2 </a:t>
                      </a:r>
                      <a:r>
                        <a:rPr kumimoji="1" lang="ja-JP" altLang="en-US" sz="1400" b="0" i="0" u="none" strike="noStrike" cap="none" normalizeH="0" baseline="0" dirty="0">
                          <a:ln>
                            <a:noFill/>
                          </a:ln>
                          <a:solidFill>
                            <a:schemeClr val="tx1"/>
                          </a:solidFill>
                          <a:effectLst/>
                          <a:latin typeface="+mj-lt"/>
                          <a:ea typeface="ＭＳ Ｐゴシック" pitchFamily="50" charset="-128"/>
                        </a:rPr>
                        <a:t>「</a:t>
                      </a:r>
                      <a:r>
                        <a:rPr kumimoji="1" lang="en-US" altLang="ja-JP" sz="1400" b="0" i="0" u="none" strike="noStrike" cap="none" normalizeH="0" baseline="0" dirty="0">
                          <a:ln>
                            <a:noFill/>
                          </a:ln>
                          <a:solidFill>
                            <a:schemeClr val="tx1"/>
                          </a:solidFill>
                          <a:effectLst/>
                          <a:latin typeface="+mj-lt"/>
                          <a:ea typeface="ＭＳ Ｐゴシック" pitchFamily="50" charset="-128"/>
                        </a:rPr>
                        <a:t>B.4.k.17.1</a:t>
                      </a:r>
                      <a:r>
                        <a:rPr kumimoji="1" lang="ja-JP" altLang="en-US" sz="1400" b="0" i="0" u="none" strike="noStrike" cap="none" normalizeH="0" baseline="0" dirty="0">
                          <a:ln>
                            <a:noFill/>
                          </a:ln>
                          <a:solidFill>
                            <a:schemeClr val="tx1"/>
                          </a:solidFill>
                          <a:effectLst/>
                          <a:latin typeface="+mj-lt"/>
                          <a:ea typeface="ＭＳ Ｐゴシック" pitchFamily="50" charset="-128"/>
                        </a:rPr>
                        <a:t>」で「はい」の場合、どの副作用／有害事象が再発したか？</a:t>
                      </a:r>
                    </a:p>
                  </a:txBody>
                  <a:tcPr marT="45709" marB="45709" horzOverflow="overflow">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ja-JP" altLang="en-US" sz="1400" b="0" i="0" u="none" strike="noStrike" cap="none" normalizeH="0" baseline="0">
                          <a:ln>
                            <a:noFill/>
                          </a:ln>
                          <a:solidFill>
                            <a:schemeClr val="tx1"/>
                          </a:solidFill>
                          <a:effectLst/>
                          <a:latin typeface="+mj-lt"/>
                          <a:ea typeface="ＭＳ Ｐゴシック" pitchFamily="50" charset="-128"/>
                          <a:cs typeface="Arial" pitchFamily="34" charset="0"/>
                        </a:rPr>
                        <a:t>肝障害</a:t>
                      </a:r>
                      <a:endParaRPr kumimoji="0" lang="ja-JP" altLang="en-US" sz="1400" b="0" i="0" u="none" strike="noStrike" cap="none" normalizeH="0" baseline="0">
                        <a:ln>
                          <a:noFill/>
                        </a:ln>
                        <a:solidFill>
                          <a:schemeClr val="tx1"/>
                        </a:solidFill>
                        <a:effectLst/>
                        <a:latin typeface="+mj-lt"/>
                        <a:ea typeface="ＭＳ Ｐゴシック" pitchFamily="50" charset="-128"/>
                      </a:endParaRPr>
                    </a:p>
                  </a:txBody>
                  <a:tcPr marT="45709" marB="45709" horzOverflow="overflow">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304727">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ja-JP" altLang="en-GB" sz="1400" b="0" i="0" u="none" strike="noStrike" cap="none" normalizeH="0" baseline="0">
                          <a:ln>
                            <a:noFill/>
                          </a:ln>
                          <a:solidFill>
                            <a:schemeClr val="tx1"/>
                          </a:solidFill>
                          <a:effectLst/>
                          <a:latin typeface="Times New Roman" pitchFamily="18" charset="0"/>
                          <a:ea typeface="ＭＳ 明朝" pitchFamily="17" charset="-128"/>
                          <a:cs typeface="Times New Roman" pitchFamily="18" charset="0"/>
                        </a:rPr>
                        <a:t> </a:t>
                      </a:r>
                    </a:p>
                  </a:txBody>
                  <a:tcPr marT="45709" marB="45709" anchor="ctr" horzOverflow="overflow">
                    <a:lnL cap="flat">
                      <a:noFill/>
                    </a:lnL>
                    <a:lnR w="12700" cap="flat" cmpd="sng" algn="ctr">
                      <a:solidFill>
                        <a:srgbClr val="000000"/>
                      </a:solidFill>
                      <a:prstDash val="solid"/>
                      <a:round/>
                      <a:headEnd type="none" w="med" len="med"/>
                      <a:tailEnd type="none" w="med" len="med"/>
                    </a:lnR>
                    <a:lnT>
                      <a:noFill/>
                    </a:lnT>
                    <a:lnB>
                      <a:noFill/>
                    </a:lnB>
                    <a:lnTlToBr>
                      <a:noFill/>
                    </a:lnTlToBr>
                    <a:lnBlToTr>
                      <a:noFill/>
                    </a:lnBlToTr>
                    <a:noFill/>
                  </a:tcPr>
                </a:tc>
                <a:tc gridSpan="2">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ja-JP" altLang="en-US" sz="1400" b="0" i="0" u="none" strike="noStrike" cap="none" normalizeH="0" baseline="0" dirty="0">
                          <a:ln>
                            <a:noFill/>
                          </a:ln>
                          <a:solidFill>
                            <a:schemeClr val="tx1"/>
                          </a:solidFill>
                          <a:effectLst/>
                          <a:latin typeface="+mj-lt"/>
                          <a:ea typeface="ＭＳ Ｐゴシック" pitchFamily="50" charset="-128"/>
                        </a:rPr>
                        <a:t>医薬品名</a:t>
                      </a:r>
                    </a:p>
                  </a:txBody>
                  <a:tcPr marT="45709" marB="45709"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3">
                        <a:lumMod val="40000"/>
                        <a:lumOff val="60000"/>
                      </a:schemeClr>
                    </a:solidFill>
                  </a:tcPr>
                </a:tc>
                <a:tc hMerge="1">
                  <a:txBody>
                    <a:bodyPr/>
                    <a:lstStyle/>
                    <a:p>
                      <a:endParaRPr kumimoji="1" lang="ja-JP" altLang="en-US"/>
                    </a:p>
                  </a:txBody>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ja-JP" altLang="en-US" sz="1400" b="0" i="0" u="none" strike="noStrike" cap="none" normalizeH="0" baseline="0" dirty="0">
                          <a:ln>
                            <a:noFill/>
                          </a:ln>
                          <a:solidFill>
                            <a:schemeClr val="tx1"/>
                          </a:solidFill>
                          <a:effectLst/>
                          <a:latin typeface="+mj-lt"/>
                          <a:ea typeface="ＭＳ Ｐゴシック" pitchFamily="50" charset="-128"/>
                          <a:cs typeface="Arial" pitchFamily="34" charset="0"/>
                        </a:rPr>
                        <a:t>医薬品</a:t>
                      </a:r>
                      <a:r>
                        <a:rPr kumimoji="0" lang="en-US" altLang="ja-JP" sz="1400" b="0" i="0" u="none" strike="noStrike" cap="none" normalizeH="0" baseline="0" dirty="0">
                          <a:ln>
                            <a:noFill/>
                          </a:ln>
                          <a:solidFill>
                            <a:schemeClr val="tx1"/>
                          </a:solidFill>
                          <a:effectLst/>
                          <a:latin typeface="+mj-lt"/>
                          <a:ea typeface="ＭＳ Ｐゴシック" pitchFamily="50" charset="-128"/>
                          <a:cs typeface="Arial" pitchFamily="34" charset="0"/>
                        </a:rPr>
                        <a:t>B</a:t>
                      </a:r>
                      <a:endParaRPr kumimoji="0" lang="en-GB" altLang="ja-JP" sz="1400" b="0" i="0" u="none" strike="noStrike" cap="none" normalizeH="0" baseline="0" dirty="0">
                        <a:ln>
                          <a:noFill/>
                        </a:ln>
                        <a:solidFill>
                          <a:schemeClr val="tx1"/>
                        </a:solidFill>
                        <a:effectLst/>
                        <a:latin typeface="+mj-lt"/>
                        <a:ea typeface="ＭＳ Ｐゴシック" pitchFamily="50" charset="-128"/>
                        <a:cs typeface="Times New Roman" pitchFamily="18" charset="0"/>
                      </a:endParaRPr>
                    </a:p>
                  </a:txBody>
                  <a:tcPr marT="45709" marB="45709"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3">
                        <a:lumMod val="40000"/>
                        <a:lumOff val="60000"/>
                      </a:schemeClr>
                    </a:solidFill>
                  </a:tcPr>
                </a:tc>
                <a:extLst>
                  <a:ext uri="{0D108BD9-81ED-4DB2-BD59-A6C34878D82A}">
                    <a16:rowId xmlns:a16="http://schemas.microsoft.com/office/drawing/2014/main" val="10004"/>
                  </a:ext>
                </a:extLst>
              </a:tr>
              <a:tr h="304727">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ja-JP" altLang="en-GB" sz="1400" b="0" i="0" u="none" strike="noStrike" cap="none" normalizeH="0" baseline="0">
                          <a:ln>
                            <a:noFill/>
                          </a:ln>
                          <a:solidFill>
                            <a:schemeClr val="tx1"/>
                          </a:solidFill>
                          <a:effectLst/>
                          <a:latin typeface="ＭＳ Ｐゴシック" pitchFamily="50" charset="-128"/>
                          <a:ea typeface="ＭＳ Ｐゴシック" pitchFamily="50" charset="-128"/>
                          <a:cs typeface="Times New Roman" pitchFamily="18" charset="0"/>
                        </a:rPr>
                        <a:t> </a:t>
                      </a:r>
                      <a:endParaRPr kumimoji="0" lang="ja-JP" altLang="en-GB" sz="1400" b="0" i="0" u="none" strike="noStrike" cap="none" normalizeH="0" baseline="0">
                        <a:ln>
                          <a:noFill/>
                        </a:ln>
                        <a:solidFill>
                          <a:schemeClr val="tx1"/>
                        </a:solidFill>
                        <a:effectLst/>
                        <a:latin typeface="ＭＳ Ｐゴシック" pitchFamily="50" charset="-128"/>
                        <a:ea typeface="ＭＳ Ｐゴシック" pitchFamily="50" charset="-128"/>
                      </a:endParaRPr>
                    </a:p>
                  </a:txBody>
                  <a:tcPr marT="45709" marB="45709" anchor="ctr" horzOverflow="overflow">
                    <a:lnL cap="flat">
                      <a:noFill/>
                    </a:lnL>
                    <a:lnR w="12700" cap="flat" cmpd="sng" algn="ctr">
                      <a:solidFill>
                        <a:srgbClr val="000000"/>
                      </a:solidFill>
                      <a:prstDash val="solid"/>
                      <a:round/>
                      <a:headEnd type="none" w="med" len="med"/>
                      <a:tailEnd type="none" w="med" len="med"/>
                    </a:lnR>
                    <a:lnT>
                      <a:noFill/>
                    </a:lnT>
                    <a:lnB>
                      <a:noFill/>
                    </a:lnB>
                    <a:lnTlToBr>
                      <a:noFill/>
                    </a:lnTlToBr>
                    <a:lnBlToTr>
                      <a:noFill/>
                    </a:lnBlToTr>
                    <a:noFill/>
                  </a:tcPr>
                </a:tc>
                <a:tc gridSpan="2">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en-US" altLang="ja-JP" sz="1400" b="0" i="0" u="none" strike="noStrike" cap="none" normalizeH="0" baseline="0">
                          <a:ln>
                            <a:noFill/>
                          </a:ln>
                          <a:solidFill>
                            <a:schemeClr val="tx1"/>
                          </a:solidFill>
                          <a:effectLst/>
                          <a:latin typeface="+mj-lt"/>
                          <a:ea typeface="ＭＳ Ｐゴシック" pitchFamily="50" charset="-128"/>
                        </a:rPr>
                        <a:t>B.4.k.17.1 </a:t>
                      </a:r>
                      <a:r>
                        <a:rPr kumimoji="1" lang="ja-JP" altLang="en-US" sz="1400" b="0" i="0" u="none" strike="noStrike" cap="none" normalizeH="0" baseline="0">
                          <a:ln>
                            <a:noFill/>
                          </a:ln>
                          <a:solidFill>
                            <a:schemeClr val="tx1"/>
                          </a:solidFill>
                          <a:effectLst/>
                          <a:latin typeface="+mj-lt"/>
                          <a:ea typeface="ＭＳ Ｐゴシック" pitchFamily="50" charset="-128"/>
                        </a:rPr>
                        <a:t>再投与で副作用は再発したか？</a:t>
                      </a:r>
                    </a:p>
                  </a:txBody>
                  <a:tcPr marT="45709" marB="45709" horzOverflow="overflow">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kumimoji="1" lang="ja-JP" altLang="en-US"/>
                    </a:p>
                  </a:txBody>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en-US" sz="1400" b="0" i="0" u="none" strike="noStrike" cap="none" normalizeH="0" baseline="0" dirty="0">
                          <a:ln>
                            <a:noFill/>
                          </a:ln>
                          <a:solidFill>
                            <a:schemeClr val="tx1"/>
                          </a:solidFill>
                          <a:effectLst/>
                          <a:latin typeface="+mj-lt"/>
                          <a:ea typeface="ＭＳ Ｐゴシック" pitchFamily="50" charset="-128"/>
                        </a:rPr>
                        <a:t>はい</a:t>
                      </a:r>
                    </a:p>
                  </a:txBody>
                  <a:tcPr marT="45709" marB="45709" horzOverflow="overflow">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5"/>
                  </a:ext>
                </a:extLst>
              </a:tr>
              <a:tr h="518036">
                <a:tc gridSpan="2">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ja-JP" altLang="en-GB" sz="1400" b="0" i="0" u="none" strike="noStrike" cap="none" normalizeH="0" baseline="0">
                          <a:ln>
                            <a:noFill/>
                          </a:ln>
                          <a:solidFill>
                            <a:schemeClr val="tx1"/>
                          </a:solidFill>
                          <a:effectLst/>
                          <a:latin typeface="ＭＳ Ｐゴシック" pitchFamily="50" charset="-128"/>
                          <a:ea typeface="ＭＳ Ｐゴシック" pitchFamily="50" charset="-128"/>
                          <a:cs typeface="Times New Roman" pitchFamily="18" charset="0"/>
                        </a:rPr>
                        <a:t> </a:t>
                      </a:r>
                      <a:endParaRPr kumimoji="0" lang="ja-JP" altLang="en-GB" sz="1400" b="0" i="0" u="none" strike="noStrike" cap="none" normalizeH="0" baseline="0">
                        <a:ln>
                          <a:noFill/>
                        </a:ln>
                        <a:solidFill>
                          <a:schemeClr val="tx1"/>
                        </a:solidFill>
                        <a:effectLst/>
                        <a:latin typeface="ＭＳ Ｐゴシック" pitchFamily="50" charset="-128"/>
                        <a:ea typeface="ＭＳ Ｐゴシック" pitchFamily="50" charset="-128"/>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ja-JP" altLang="en-GB" sz="1400" b="0" i="0" u="none" strike="noStrike" cap="none" normalizeH="0" baseline="0">
                          <a:ln>
                            <a:noFill/>
                          </a:ln>
                          <a:solidFill>
                            <a:schemeClr val="tx1"/>
                          </a:solidFill>
                          <a:effectLst/>
                          <a:latin typeface="ＭＳ Ｐゴシック" pitchFamily="50" charset="-128"/>
                          <a:ea typeface="ＭＳ Ｐゴシック" pitchFamily="50" charset="-128"/>
                          <a:cs typeface="Times New Roman" pitchFamily="18" charset="0"/>
                        </a:rPr>
                        <a:t> </a:t>
                      </a:r>
                      <a:endParaRPr kumimoji="0" lang="ja-JP" altLang="en-GB" sz="1400" b="0" i="0" u="none" strike="noStrike" cap="none" normalizeH="0" baseline="0">
                        <a:ln>
                          <a:noFill/>
                        </a:ln>
                        <a:solidFill>
                          <a:schemeClr val="tx1"/>
                        </a:solidFill>
                        <a:effectLst/>
                        <a:latin typeface="ＭＳ Ｐゴシック" pitchFamily="50" charset="-128"/>
                        <a:ea typeface="ＭＳ Ｐゴシック" pitchFamily="50" charset="-128"/>
                      </a:endParaRPr>
                    </a:p>
                  </a:txBody>
                  <a:tcPr marT="45709" marB="45709" anchor="ctr" horzOverflow="overflow">
                    <a:lnL cap="flat">
                      <a:noFill/>
                    </a:lnL>
                    <a:lnR w="12700" cap="flat" cmpd="sng" algn="ctr">
                      <a:solidFill>
                        <a:srgbClr val="000000"/>
                      </a:solidFill>
                      <a:prstDash val="solid"/>
                      <a:round/>
                      <a:headEnd type="none" w="med" len="med"/>
                      <a:tailEnd type="none" w="med" len="med"/>
                    </a:lnR>
                    <a:lnT>
                      <a:noFill/>
                    </a:lnT>
                    <a:lnB cap="flat">
                      <a:noFill/>
                    </a:lnB>
                    <a:lnTlToBr>
                      <a:noFill/>
                    </a:lnTlToBr>
                    <a:lnBlToTr>
                      <a:noFill/>
                    </a:lnBlToTr>
                    <a:noFill/>
                  </a:tcPr>
                </a:tc>
                <a:tc hMerge="1">
                  <a:txBody>
                    <a:bodyPr/>
                    <a:lstStyle/>
                    <a:p>
                      <a:endParaRPr kumimoji="1" lang="ja-JP" altLang="en-US"/>
                    </a:p>
                  </a:txBody>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en-US" altLang="ja-JP" sz="1400" b="0" i="0" u="none" strike="noStrike" cap="none" normalizeH="0" baseline="0">
                          <a:ln>
                            <a:noFill/>
                          </a:ln>
                          <a:solidFill>
                            <a:schemeClr val="tx1"/>
                          </a:solidFill>
                          <a:effectLst/>
                          <a:latin typeface="+mj-lt"/>
                          <a:ea typeface="ＭＳ Ｐゴシック" pitchFamily="50" charset="-128"/>
                        </a:rPr>
                        <a:t>B.4.k.17.2 </a:t>
                      </a:r>
                      <a:r>
                        <a:rPr kumimoji="1" lang="ja-JP" altLang="en-US" sz="1400" b="0" i="0" u="none" strike="noStrike" cap="none" normalizeH="0" baseline="0">
                          <a:ln>
                            <a:noFill/>
                          </a:ln>
                          <a:solidFill>
                            <a:schemeClr val="tx1"/>
                          </a:solidFill>
                          <a:effectLst/>
                          <a:latin typeface="+mj-lt"/>
                          <a:ea typeface="ＭＳ Ｐゴシック" pitchFamily="50" charset="-128"/>
                        </a:rPr>
                        <a:t>「</a:t>
                      </a:r>
                      <a:r>
                        <a:rPr kumimoji="1" lang="en-US" altLang="ja-JP" sz="1400" b="0" i="0" u="none" strike="noStrike" cap="none" normalizeH="0" baseline="0">
                          <a:ln>
                            <a:noFill/>
                          </a:ln>
                          <a:solidFill>
                            <a:schemeClr val="tx1"/>
                          </a:solidFill>
                          <a:effectLst/>
                          <a:latin typeface="+mj-lt"/>
                          <a:ea typeface="ＭＳ Ｐゴシック" pitchFamily="50" charset="-128"/>
                        </a:rPr>
                        <a:t>B.4.k.17.1</a:t>
                      </a:r>
                      <a:r>
                        <a:rPr kumimoji="1" lang="ja-JP" altLang="en-US" sz="1400" b="0" i="0" u="none" strike="noStrike" cap="none" normalizeH="0" baseline="0">
                          <a:ln>
                            <a:noFill/>
                          </a:ln>
                          <a:solidFill>
                            <a:schemeClr val="tx1"/>
                          </a:solidFill>
                          <a:effectLst/>
                          <a:latin typeface="+mj-lt"/>
                          <a:ea typeface="ＭＳ Ｐゴシック" pitchFamily="50" charset="-128"/>
                        </a:rPr>
                        <a:t>」で「はい」の場合、どの副作用／有害事象が再発したか？</a:t>
                      </a:r>
                    </a:p>
                  </a:txBody>
                  <a:tcPr marT="45709" marB="45709" horzOverflow="overflow">
                    <a:lnL w="12700"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ja-JP" altLang="en-US" sz="1400" b="0" i="0" u="none" strike="noStrike" cap="none" normalizeH="0" baseline="0" dirty="0">
                          <a:ln>
                            <a:noFill/>
                          </a:ln>
                          <a:solidFill>
                            <a:schemeClr val="tx1"/>
                          </a:solidFill>
                          <a:effectLst/>
                          <a:latin typeface="+mj-lt"/>
                          <a:ea typeface="ＭＳ Ｐゴシック" pitchFamily="50" charset="-128"/>
                        </a:rPr>
                        <a:t>腎障害</a:t>
                      </a:r>
                    </a:p>
                  </a:txBody>
                  <a:tcPr marT="45709" marB="45709" horzOverflow="overflow">
                    <a:lnL w="952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6"/>
                  </a:ext>
                </a:extLst>
              </a:tr>
            </a:tbl>
          </a:graphicData>
        </a:graphic>
      </p:graphicFrame>
      <p:sp>
        <p:nvSpPr>
          <p:cNvPr id="6" name="Line 4"/>
          <p:cNvSpPr>
            <a:spLocks noChangeShapeType="1"/>
          </p:cNvSpPr>
          <p:nvPr/>
        </p:nvSpPr>
        <p:spPr bwMode="auto">
          <a:xfrm>
            <a:off x="179388" y="836613"/>
            <a:ext cx="8713787" cy="0"/>
          </a:xfrm>
          <a:prstGeom prst="line">
            <a:avLst/>
          </a:prstGeom>
          <a:noFill/>
          <a:ln w="28575">
            <a:solidFill>
              <a:schemeClr val="bg2">
                <a:lumMod val="75000"/>
              </a:schemeClr>
            </a:solidFill>
            <a:round/>
            <a:headEnd/>
            <a:tailEnd/>
          </a:ln>
          <a:effectLst/>
        </p:spPr>
        <p:txBody>
          <a:bodyPr/>
          <a:lstStyle/>
          <a:p>
            <a:pPr fontAlgn="auto">
              <a:spcBef>
                <a:spcPts val="0"/>
              </a:spcBef>
              <a:spcAft>
                <a:spcPts val="0"/>
              </a:spcAft>
              <a:defRPr/>
            </a:pPr>
            <a:endParaRPr lang="en-GB">
              <a:latin typeface="+mn-lt"/>
              <a:ea typeface="+mn-ea"/>
            </a:endParaRPr>
          </a:p>
        </p:txBody>
      </p:sp>
      <p:sp>
        <p:nvSpPr>
          <p:cNvPr id="4" name="四角形: 角を丸くする 3">
            <a:extLst>
              <a:ext uri="{FF2B5EF4-FFF2-40B4-BE49-F238E27FC236}">
                <a16:creationId xmlns:a16="http://schemas.microsoft.com/office/drawing/2014/main" id="{323EF28A-7214-423B-936E-334FE5C7357C}"/>
              </a:ext>
            </a:extLst>
          </p:cNvPr>
          <p:cNvSpPr/>
          <p:nvPr/>
        </p:nvSpPr>
        <p:spPr>
          <a:xfrm>
            <a:off x="6948264" y="3789040"/>
            <a:ext cx="1152128" cy="652786"/>
          </a:xfrm>
          <a:prstGeom prst="roundRect">
            <a:avLst/>
          </a:prstGeom>
          <a:solidFill>
            <a:schemeClr val="accent5">
              <a:lumMod val="20000"/>
              <a:lumOff val="80000"/>
            </a:schemeClr>
          </a:solidFill>
          <a:ln w="12700">
            <a:solidFill>
              <a:srgbClr val="0070C0"/>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400" dirty="0">
                <a:solidFill>
                  <a:schemeClr val="tx1"/>
                </a:solidFill>
              </a:rPr>
              <a:t>腎障害は</a:t>
            </a:r>
            <a:endParaRPr kumimoji="1" lang="en-US" altLang="ja-JP" sz="1400" dirty="0">
              <a:solidFill>
                <a:schemeClr val="tx1"/>
              </a:solidFill>
            </a:endParaRPr>
          </a:p>
          <a:p>
            <a:pPr algn="ctr"/>
            <a:r>
              <a:rPr kumimoji="1" lang="ja-JP" altLang="en-US" sz="1400" dirty="0">
                <a:solidFill>
                  <a:schemeClr val="tx1"/>
                </a:solidFill>
              </a:rPr>
              <a:t>いいえ</a:t>
            </a:r>
          </a:p>
        </p:txBody>
      </p:sp>
      <p:sp>
        <p:nvSpPr>
          <p:cNvPr id="9" name="四角形: 角を丸くする 8">
            <a:extLst>
              <a:ext uri="{FF2B5EF4-FFF2-40B4-BE49-F238E27FC236}">
                <a16:creationId xmlns:a16="http://schemas.microsoft.com/office/drawing/2014/main" id="{ADA9C488-9137-4047-8F46-897AF1CFEB0F}"/>
              </a:ext>
            </a:extLst>
          </p:cNvPr>
          <p:cNvSpPr/>
          <p:nvPr/>
        </p:nvSpPr>
        <p:spPr>
          <a:xfrm>
            <a:off x="6948264" y="4840288"/>
            <a:ext cx="1152128" cy="652786"/>
          </a:xfrm>
          <a:prstGeom prst="roundRect">
            <a:avLst/>
          </a:prstGeom>
          <a:solidFill>
            <a:schemeClr val="accent5">
              <a:lumMod val="20000"/>
              <a:lumOff val="80000"/>
            </a:schemeClr>
          </a:solidFill>
          <a:ln w="12700">
            <a:solidFill>
              <a:srgbClr val="0070C0"/>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400" dirty="0">
                <a:solidFill>
                  <a:schemeClr val="tx1"/>
                </a:solidFill>
              </a:rPr>
              <a:t>肝</a:t>
            </a:r>
            <a:r>
              <a:rPr kumimoji="1" lang="ja-JP" altLang="en-US" sz="1400" dirty="0">
                <a:solidFill>
                  <a:schemeClr val="tx1"/>
                </a:solidFill>
              </a:rPr>
              <a:t>障害</a:t>
            </a:r>
            <a:r>
              <a:rPr lang="ja-JP" altLang="en-US" sz="1400" dirty="0">
                <a:solidFill>
                  <a:schemeClr val="tx1"/>
                </a:solidFill>
              </a:rPr>
              <a:t>は</a:t>
            </a:r>
            <a:endParaRPr kumimoji="1" lang="en-US" altLang="ja-JP" sz="1400" dirty="0">
              <a:solidFill>
                <a:schemeClr val="tx1"/>
              </a:solidFill>
            </a:endParaRPr>
          </a:p>
          <a:p>
            <a:pPr algn="ctr"/>
            <a:r>
              <a:rPr kumimoji="1" lang="ja-JP" altLang="en-US" sz="1400" dirty="0">
                <a:solidFill>
                  <a:schemeClr val="tx1"/>
                </a:solidFill>
              </a:rPr>
              <a:t>いいえ</a:t>
            </a:r>
          </a:p>
        </p:txBody>
      </p:sp>
      <p:sp>
        <p:nvSpPr>
          <p:cNvPr id="11" name="Text Box 55"/>
          <p:cNvSpPr txBox="1">
            <a:spLocks noChangeArrowheads="1"/>
          </p:cNvSpPr>
          <p:nvPr/>
        </p:nvSpPr>
        <p:spPr bwMode="auto">
          <a:xfrm>
            <a:off x="548618" y="2953793"/>
            <a:ext cx="957716" cy="408623"/>
          </a:xfrm>
          <a:prstGeom prst="roundRect">
            <a:avLst/>
          </a:prstGeom>
          <a:ln/>
        </p:spPr>
        <p:style>
          <a:lnRef idx="1">
            <a:schemeClr val="accent3"/>
          </a:lnRef>
          <a:fillRef idx="2">
            <a:schemeClr val="accent3"/>
          </a:fillRef>
          <a:effectRef idx="1">
            <a:schemeClr val="accent3"/>
          </a:effectRef>
          <a:fontRef idx="minor">
            <a:schemeClr val="dk1"/>
          </a:fontRef>
        </p:style>
        <p:txBody>
          <a:bodyPr wrap="none">
            <a:spAutoFit/>
          </a:bodyPr>
          <a:lstStyle>
            <a:lvl1pPr>
              <a:defRPr kumimoji="1">
                <a:solidFill>
                  <a:schemeClr val="tx1"/>
                </a:solidFill>
                <a:latin typeface="Calibri" panose="020F0502020204030204" pitchFamily="34" charset="0"/>
                <a:ea typeface="ＭＳ Ｐゴシック" panose="020B0600070205080204" pitchFamily="50" charset="-128"/>
              </a:defRPr>
            </a:lvl1pPr>
            <a:lvl2pPr marL="742950" indent="-285750">
              <a:defRPr kumimoji="1">
                <a:solidFill>
                  <a:schemeClr val="tx1"/>
                </a:solidFill>
                <a:latin typeface="Calibri" panose="020F0502020204030204" pitchFamily="34" charset="0"/>
                <a:ea typeface="ＭＳ Ｐゴシック" panose="020B0600070205080204" pitchFamily="50" charset="-128"/>
              </a:defRPr>
            </a:lvl2pPr>
            <a:lvl3pPr marL="1143000" indent="-228600">
              <a:defRPr kumimoji="1">
                <a:solidFill>
                  <a:schemeClr val="tx1"/>
                </a:solidFill>
                <a:latin typeface="Calibri" panose="020F0502020204030204" pitchFamily="34" charset="0"/>
                <a:ea typeface="ＭＳ Ｐゴシック" panose="020B0600070205080204" pitchFamily="50" charset="-128"/>
              </a:defRPr>
            </a:lvl3pPr>
            <a:lvl4pPr marL="1600200" indent="-228600">
              <a:defRPr kumimoji="1">
                <a:solidFill>
                  <a:schemeClr val="tx1"/>
                </a:solidFill>
                <a:latin typeface="Calibri" panose="020F0502020204030204" pitchFamily="34" charset="0"/>
                <a:ea typeface="ＭＳ Ｐゴシック" panose="020B0600070205080204" pitchFamily="50" charset="-128"/>
              </a:defRPr>
            </a:lvl4pPr>
            <a:lvl5pPr marL="2057400" indent="-228600">
              <a:defRPr kumimoji="1">
                <a:solidFill>
                  <a:schemeClr val="tx1"/>
                </a:solidFill>
                <a:latin typeface="Calibri" panose="020F0502020204030204" pitchFamily="34" charset="0"/>
                <a:ea typeface="ＭＳ Ｐゴシック" panose="020B0600070205080204" pitchFamily="50" charset="-128"/>
              </a:defRPr>
            </a:lvl5pPr>
            <a:lvl6pPr marL="2514600" indent="-228600" fontAlgn="base">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6pPr>
            <a:lvl7pPr marL="2971800" indent="-228600" fontAlgn="base">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7pPr>
            <a:lvl8pPr marL="3429000" indent="-228600" fontAlgn="base">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8pPr>
            <a:lvl9pPr marL="3886200" indent="-228600" fontAlgn="base">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9pPr>
          </a:lstStyle>
          <a:p>
            <a:r>
              <a:rPr lang="en-US" altLang="ja-JP" dirty="0"/>
              <a:t>E2B(R2)</a:t>
            </a:r>
            <a:endParaRPr lang="ja-JP" altLang="en-US" dirty="0"/>
          </a:p>
        </p:txBody>
      </p:sp>
      <p:graphicFrame>
        <p:nvGraphicFramePr>
          <p:cNvPr id="12" name="表 11"/>
          <p:cNvGraphicFramePr>
            <a:graphicFrameLocks noGrp="1"/>
          </p:cNvGraphicFramePr>
          <p:nvPr>
            <p:extLst>
              <p:ext uri="{D42A27DB-BD31-4B8C-83A1-F6EECF244321}">
                <p14:modId xmlns:p14="http://schemas.microsoft.com/office/powerpoint/2010/main" val="3954054077"/>
              </p:ext>
            </p:extLst>
          </p:nvPr>
        </p:nvGraphicFramePr>
        <p:xfrm>
          <a:off x="457200" y="1100864"/>
          <a:ext cx="8229600" cy="1188792"/>
        </p:xfrm>
        <a:graphic>
          <a:graphicData uri="http://schemas.openxmlformats.org/drawingml/2006/table">
            <a:tbl>
              <a:tblPr firstRow="1" bandRow="1">
                <a:tableStyleId>{3B4B98B0-60AC-42C2-AFA5-B58CD77FA1E5}</a:tableStyleId>
              </a:tblPr>
              <a:tblGrid>
                <a:gridCol w="2015456">
                  <a:extLst>
                    <a:ext uri="{9D8B030D-6E8A-4147-A177-3AD203B41FA5}">
                      <a16:colId xmlns:a16="http://schemas.microsoft.com/office/drawing/2014/main" val="20000"/>
                    </a:ext>
                  </a:extLst>
                </a:gridCol>
                <a:gridCol w="3107072">
                  <a:extLst>
                    <a:ext uri="{9D8B030D-6E8A-4147-A177-3AD203B41FA5}">
                      <a16:colId xmlns:a16="http://schemas.microsoft.com/office/drawing/2014/main" val="20001"/>
                    </a:ext>
                  </a:extLst>
                </a:gridCol>
                <a:gridCol w="3107072">
                  <a:extLst>
                    <a:ext uri="{9D8B030D-6E8A-4147-A177-3AD203B41FA5}">
                      <a16:colId xmlns:a16="http://schemas.microsoft.com/office/drawing/2014/main" val="20002"/>
                    </a:ext>
                  </a:extLst>
                </a:gridCol>
              </a:tblGrid>
              <a:tr h="37084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ja-JP" sz="2000" b="0" i="0" u="none" strike="noStrike" cap="none" normalizeH="0" baseline="0" dirty="0">
                        <a:ln>
                          <a:noFill/>
                        </a:ln>
                        <a:solidFill>
                          <a:schemeClr val="tx1"/>
                        </a:solidFill>
                        <a:effectLst/>
                        <a:latin typeface="+mn-lt"/>
                        <a:ea typeface="ＭＳ Ｐゴシック" pitchFamily="50" charset="-128"/>
                      </a:endParaRPr>
                    </a:p>
                  </a:txBody>
                  <a:tcPr marT="45732" marB="4573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2000" b="0" i="0" u="none" strike="noStrike" cap="none" normalizeH="0" baseline="0" dirty="0">
                          <a:ln>
                            <a:noFill/>
                          </a:ln>
                          <a:solidFill>
                            <a:schemeClr val="tx1"/>
                          </a:solidFill>
                          <a:effectLst/>
                          <a:latin typeface="Arial" pitchFamily="34" charset="0"/>
                          <a:ea typeface="ＭＳ Ｐゴシック" pitchFamily="50" charset="-128"/>
                        </a:rPr>
                        <a:t>肝障害</a:t>
                      </a:r>
                    </a:p>
                  </a:txBody>
                  <a:tcPr marT="45732" marB="4573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2000" b="0" i="0" u="none" strike="noStrike" cap="none" normalizeH="0" baseline="0" dirty="0">
                          <a:ln>
                            <a:noFill/>
                          </a:ln>
                          <a:solidFill>
                            <a:schemeClr val="tx1"/>
                          </a:solidFill>
                          <a:effectLst/>
                          <a:latin typeface="Arial" pitchFamily="34" charset="0"/>
                          <a:ea typeface="ＭＳ Ｐゴシック" pitchFamily="50" charset="-128"/>
                        </a:rPr>
                        <a:t>腎障害</a:t>
                      </a:r>
                    </a:p>
                  </a:txBody>
                  <a:tcPr marT="45732" marB="4573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0"/>
                  </a:ext>
                </a:extLst>
              </a:tr>
              <a:tr h="37084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2000" b="0" i="0" u="none" strike="noStrike" cap="none" normalizeH="0" baseline="0" dirty="0">
                          <a:ln>
                            <a:noFill/>
                          </a:ln>
                          <a:solidFill>
                            <a:schemeClr val="tx1"/>
                          </a:solidFill>
                          <a:effectLst/>
                          <a:latin typeface="+mn-lt"/>
                          <a:ea typeface="ＭＳ Ｐゴシック" pitchFamily="50" charset="-128"/>
                        </a:rPr>
                        <a:t>医薬品</a:t>
                      </a:r>
                      <a:r>
                        <a:rPr kumimoji="1" lang="en-US" altLang="ja-JP" sz="2000" b="0" i="0" u="none" strike="noStrike" cap="none" normalizeH="0" baseline="0" dirty="0">
                          <a:ln>
                            <a:noFill/>
                          </a:ln>
                          <a:solidFill>
                            <a:schemeClr val="tx1"/>
                          </a:solidFill>
                          <a:effectLst/>
                          <a:latin typeface="+mn-lt"/>
                          <a:ea typeface="ＭＳ Ｐゴシック" pitchFamily="50" charset="-128"/>
                        </a:rPr>
                        <a:t>A</a:t>
                      </a:r>
                    </a:p>
                  </a:txBody>
                  <a:tcPr marT="45732" marB="4573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2000" b="0" i="0" u="none" strike="noStrike" cap="none" normalizeH="0" baseline="0" dirty="0">
                          <a:ln>
                            <a:noFill/>
                          </a:ln>
                          <a:solidFill>
                            <a:schemeClr val="tx1"/>
                          </a:solidFill>
                          <a:effectLst/>
                          <a:latin typeface="Arial" pitchFamily="34" charset="0"/>
                          <a:ea typeface="ＭＳ Ｐゴシック" pitchFamily="50" charset="-128"/>
                        </a:rPr>
                        <a:t>再投与し再発あり</a:t>
                      </a:r>
                    </a:p>
                  </a:txBody>
                  <a:tcPr marT="45732" marB="4573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defRPr/>
                      </a:pPr>
                      <a:r>
                        <a:rPr kumimoji="1" lang="ja-JP" altLang="en-US" sz="2000" b="0" i="0" u="none" strike="noStrike" cap="none" normalizeH="0" baseline="0" dirty="0">
                          <a:ln>
                            <a:noFill/>
                          </a:ln>
                          <a:solidFill>
                            <a:schemeClr val="tx1"/>
                          </a:solidFill>
                          <a:effectLst/>
                          <a:latin typeface="Arial" pitchFamily="34" charset="0"/>
                          <a:ea typeface="+mn-ea"/>
                        </a:rPr>
                        <a:t>再投与したが再発なし</a:t>
                      </a:r>
                    </a:p>
                  </a:txBody>
                  <a:tcPr marT="45732" marB="4573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1"/>
                  </a:ext>
                </a:extLst>
              </a:tr>
              <a:tr h="37084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2000" b="0" i="0" u="none" strike="noStrike" cap="none" normalizeH="0" baseline="0" dirty="0">
                          <a:ln>
                            <a:noFill/>
                          </a:ln>
                          <a:solidFill>
                            <a:schemeClr val="tx1"/>
                          </a:solidFill>
                          <a:effectLst/>
                          <a:latin typeface="+mn-lt"/>
                          <a:ea typeface="ＭＳ Ｐゴシック" pitchFamily="50" charset="-128"/>
                        </a:rPr>
                        <a:t>医薬品</a:t>
                      </a:r>
                      <a:r>
                        <a:rPr kumimoji="1" lang="en-US" altLang="ja-JP" sz="2000" b="0" i="0" u="none" strike="noStrike" cap="none" normalizeH="0" baseline="0" dirty="0">
                          <a:ln>
                            <a:noFill/>
                          </a:ln>
                          <a:solidFill>
                            <a:schemeClr val="tx1"/>
                          </a:solidFill>
                          <a:effectLst/>
                          <a:latin typeface="+mn-lt"/>
                          <a:ea typeface="ＭＳ Ｐゴシック" pitchFamily="50" charset="-128"/>
                        </a:rPr>
                        <a:t>B</a:t>
                      </a:r>
                    </a:p>
                  </a:txBody>
                  <a:tcPr marT="45732" marB="4573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2000" b="0" i="0" u="none" strike="noStrike" cap="none" normalizeH="0" baseline="0" dirty="0">
                          <a:ln>
                            <a:noFill/>
                          </a:ln>
                          <a:solidFill>
                            <a:schemeClr val="tx1"/>
                          </a:solidFill>
                          <a:effectLst/>
                          <a:latin typeface="Arial" pitchFamily="34" charset="0"/>
                          <a:ea typeface="ＭＳ Ｐゴシック" pitchFamily="50" charset="-128"/>
                        </a:rPr>
                        <a:t>再投与したが再発なし</a:t>
                      </a:r>
                    </a:p>
                  </a:txBody>
                  <a:tcPr marT="45732" marB="4573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2000" b="0" i="0" u="none" strike="noStrike" cap="none" normalizeH="0" baseline="0" dirty="0">
                          <a:ln>
                            <a:noFill/>
                          </a:ln>
                          <a:solidFill>
                            <a:schemeClr val="tx1"/>
                          </a:solidFill>
                          <a:effectLst/>
                          <a:latin typeface="Arial" pitchFamily="34" charset="0"/>
                          <a:ea typeface="ＭＳ Ｐゴシック" pitchFamily="50" charset="-128"/>
                        </a:rPr>
                        <a:t>再投与し再発あり</a:t>
                      </a:r>
                    </a:p>
                  </a:txBody>
                  <a:tcPr marT="45732" marB="4573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2"/>
                  </a:ext>
                </a:extLst>
              </a:tr>
            </a:tbl>
          </a:graphicData>
        </a:graphic>
      </p:graphicFrame>
      <p:sp>
        <p:nvSpPr>
          <p:cNvPr id="3" name="Slide Number Placeholder 2">
            <a:extLst>
              <a:ext uri="{FF2B5EF4-FFF2-40B4-BE49-F238E27FC236}">
                <a16:creationId xmlns:a16="http://schemas.microsoft.com/office/drawing/2014/main" id="{ABB502BA-0F90-6EDC-765B-598CC298690F}"/>
              </a:ext>
            </a:extLst>
          </p:cNvPr>
          <p:cNvSpPr>
            <a:spLocks noGrp="1"/>
          </p:cNvSpPr>
          <p:nvPr>
            <p:ph type="sldNum" sz="quarter" idx="12"/>
          </p:nvPr>
        </p:nvSpPr>
        <p:spPr/>
        <p:txBody>
          <a:bodyPr/>
          <a:lstStyle/>
          <a:p>
            <a:pPr>
              <a:defRPr/>
            </a:pPr>
            <a:fld id="{C1C54FBB-ADC3-4742-881A-7B44A57BB59B}" type="slidenum">
              <a:rPr lang="ja-JP" altLang="en-US" smtClean="0"/>
              <a:pPr>
                <a:defRPr/>
              </a:pPr>
              <a:t>46</a:t>
            </a:fld>
            <a:endParaRPr lang="ja-JP" altLang="en-US"/>
          </a:p>
        </p:txBody>
      </p:sp>
    </p:spTree>
    <p:extLst>
      <p:ext uri="{BB962C8B-B14F-4D97-AF65-F5344CB8AC3E}">
        <p14:creationId xmlns:p14="http://schemas.microsoft.com/office/powerpoint/2010/main" val="4066143709"/>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2"/>
          <p:cNvSpPr>
            <a:spLocks noGrp="1" noChangeArrowheads="1"/>
          </p:cNvSpPr>
          <p:nvPr>
            <p:ph type="title"/>
          </p:nvPr>
        </p:nvSpPr>
        <p:spPr>
          <a:xfrm>
            <a:off x="468313" y="130175"/>
            <a:ext cx="8229600" cy="777875"/>
          </a:xfrm>
        </p:spPr>
        <p:txBody>
          <a:bodyPr/>
          <a:lstStyle/>
          <a:p>
            <a:pPr algn="l"/>
            <a:r>
              <a:rPr lang="ja-JP" altLang="en-US" sz="3200" dirty="0"/>
              <a:t>再投与再発</a:t>
            </a:r>
          </a:p>
        </p:txBody>
      </p:sp>
      <p:graphicFrame>
        <p:nvGraphicFramePr>
          <p:cNvPr id="252931" name="Group 3"/>
          <p:cNvGraphicFramePr>
            <a:graphicFrameLocks noGrp="1"/>
          </p:cNvGraphicFramePr>
          <p:nvPr>
            <p:ph sz="half" idx="2"/>
            <p:extLst>
              <p:ext uri="{D42A27DB-BD31-4B8C-83A1-F6EECF244321}">
                <p14:modId xmlns:p14="http://schemas.microsoft.com/office/powerpoint/2010/main" val="3781893751"/>
              </p:ext>
            </p:extLst>
          </p:nvPr>
        </p:nvGraphicFramePr>
        <p:xfrm>
          <a:off x="393700" y="2563813"/>
          <a:ext cx="7994724" cy="4054478"/>
        </p:xfrm>
        <a:graphic>
          <a:graphicData uri="http://schemas.openxmlformats.org/drawingml/2006/table">
            <a:tbl>
              <a:tblPr/>
              <a:tblGrid>
                <a:gridCol w="488252">
                  <a:extLst>
                    <a:ext uri="{9D8B030D-6E8A-4147-A177-3AD203B41FA5}">
                      <a16:colId xmlns:a16="http://schemas.microsoft.com/office/drawing/2014/main" val="20000"/>
                    </a:ext>
                  </a:extLst>
                </a:gridCol>
                <a:gridCol w="360531">
                  <a:extLst>
                    <a:ext uri="{9D8B030D-6E8A-4147-A177-3AD203B41FA5}">
                      <a16:colId xmlns:a16="http://schemas.microsoft.com/office/drawing/2014/main" val="20001"/>
                    </a:ext>
                  </a:extLst>
                </a:gridCol>
                <a:gridCol w="360530">
                  <a:extLst>
                    <a:ext uri="{9D8B030D-6E8A-4147-A177-3AD203B41FA5}">
                      <a16:colId xmlns:a16="http://schemas.microsoft.com/office/drawing/2014/main" val="20002"/>
                    </a:ext>
                  </a:extLst>
                </a:gridCol>
                <a:gridCol w="3473043">
                  <a:extLst>
                    <a:ext uri="{9D8B030D-6E8A-4147-A177-3AD203B41FA5}">
                      <a16:colId xmlns:a16="http://schemas.microsoft.com/office/drawing/2014/main" val="20003"/>
                    </a:ext>
                  </a:extLst>
                </a:gridCol>
                <a:gridCol w="3312368">
                  <a:extLst>
                    <a:ext uri="{9D8B030D-6E8A-4147-A177-3AD203B41FA5}">
                      <a16:colId xmlns:a16="http://schemas.microsoft.com/office/drawing/2014/main" val="20004"/>
                    </a:ext>
                  </a:extLst>
                </a:gridCol>
              </a:tblGrid>
              <a:tr h="396302">
                <a:tc gridSpan="5">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ja-JP" altLang="en-US" sz="2000" b="0" i="0" u="none" strike="noStrike" cap="none" normalizeH="0" baseline="0" dirty="0">
                        <a:ln>
                          <a:noFill/>
                        </a:ln>
                        <a:solidFill>
                          <a:schemeClr val="tx1"/>
                        </a:solidFill>
                        <a:effectLst/>
                        <a:latin typeface="+mj-lt"/>
                        <a:ea typeface="ＭＳ Ｐゴシック" pitchFamily="50" charset="-128"/>
                      </a:endParaRPr>
                    </a:p>
                  </a:txBody>
                  <a:tcPr marT="45727" marB="45727" horzOverflow="overflow">
                    <a:lnL cap="flat">
                      <a:noFill/>
                    </a:lnL>
                    <a:lnR cap="flat">
                      <a:noFill/>
                    </a:lnR>
                    <a:lnT cap="flat">
                      <a:noFill/>
                    </a:lnT>
                    <a:lnB>
                      <a:noFill/>
                    </a:lnB>
                    <a:lnTlToBr>
                      <a:noFill/>
                    </a:lnTlToBr>
                    <a:lnBlToTr>
                      <a:noFill/>
                    </a:lnBlToTr>
                    <a:noFill/>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extLst>
                  <a:ext uri="{0D108BD9-81ED-4DB2-BD59-A6C34878D82A}">
                    <a16:rowId xmlns:a16="http://schemas.microsoft.com/office/drawing/2014/main" val="10000"/>
                  </a:ext>
                </a:extLst>
              </a:tr>
              <a:tr h="304848">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ja-JP" altLang="en-GB" sz="1400" b="0" i="0" u="none" strike="noStrike" cap="none" normalizeH="0" baseline="0">
                          <a:ln>
                            <a:noFill/>
                          </a:ln>
                          <a:solidFill>
                            <a:schemeClr val="tx1"/>
                          </a:solidFill>
                          <a:effectLst/>
                          <a:latin typeface="Times New Roman" pitchFamily="18" charset="0"/>
                          <a:ea typeface="ＭＳ 明朝" pitchFamily="17" charset="-128"/>
                          <a:cs typeface="Times New Roman" pitchFamily="18" charset="0"/>
                        </a:rPr>
                        <a:t> </a:t>
                      </a:r>
                    </a:p>
                  </a:txBody>
                  <a:tcPr marT="45727" marB="45727" anchor="ctr" horzOverflow="overflow">
                    <a:lnL cap="flat">
                      <a:noFill/>
                    </a:lnL>
                    <a:lnR w="12700" cap="flat" cmpd="sng" algn="ctr">
                      <a:solidFill>
                        <a:srgbClr val="000000"/>
                      </a:solidFill>
                      <a:prstDash val="solid"/>
                      <a:round/>
                      <a:headEnd type="none" w="med" len="med"/>
                      <a:tailEnd type="none" w="med" len="med"/>
                    </a:lnR>
                    <a:lnT>
                      <a:noFill/>
                    </a:lnT>
                    <a:lnB>
                      <a:noFill/>
                    </a:lnB>
                    <a:lnTlToBr>
                      <a:noFill/>
                    </a:lnTlToBr>
                    <a:lnBlToTr>
                      <a:noFill/>
                    </a:lnBlToTr>
                    <a:noFill/>
                  </a:tcPr>
                </a:tc>
                <a:tc gridSpan="3">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ja-JP" altLang="en-US" sz="1400" b="1" i="0" u="none" strike="noStrike" cap="none" normalizeH="0" baseline="0" dirty="0">
                          <a:ln>
                            <a:noFill/>
                          </a:ln>
                          <a:solidFill>
                            <a:schemeClr val="tx1"/>
                          </a:solidFill>
                          <a:effectLst/>
                          <a:latin typeface="+mj-lt"/>
                          <a:ea typeface="ＭＳ Ｐゴシック" pitchFamily="50" charset="-128"/>
                        </a:rPr>
                        <a:t>医薬品名</a:t>
                      </a:r>
                    </a:p>
                  </a:txBody>
                  <a:tcPr marT="45727" marB="45727" horzOverflow="overflow">
                    <a:lnL w="12700"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1">
                        <a:lumMod val="40000"/>
                        <a:lumOff val="60000"/>
                      </a:schemeClr>
                    </a:solidFill>
                  </a:tcPr>
                </a:tc>
                <a:tc hMerge="1">
                  <a:txBody>
                    <a:bodyPr/>
                    <a:lstStyle/>
                    <a:p>
                      <a:endParaRPr kumimoji="1" lang="ja-JP" altLang="en-US"/>
                    </a:p>
                  </a:txBody>
                  <a:tcPr/>
                </a:tc>
                <a:tc hMerge="1">
                  <a:txBody>
                    <a:bodyPr/>
                    <a:lstStyle/>
                    <a:p>
                      <a:endParaRPr kumimoji="1" lang="ja-JP" altLang="en-US"/>
                    </a:p>
                  </a:txBody>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ja-JP" altLang="en-GB" sz="1400" b="1" i="0" u="none" strike="noStrike" cap="none" normalizeH="0" baseline="0" dirty="0">
                          <a:ln>
                            <a:noFill/>
                          </a:ln>
                          <a:solidFill>
                            <a:schemeClr val="tx1"/>
                          </a:solidFill>
                          <a:effectLst/>
                          <a:latin typeface="+mj-lt"/>
                          <a:ea typeface="ＭＳ Ｐゴシック" pitchFamily="50" charset="-128"/>
                          <a:cs typeface="Times New Roman" pitchFamily="18" charset="0"/>
                        </a:rPr>
                        <a:t>医薬品</a:t>
                      </a:r>
                      <a:r>
                        <a:rPr kumimoji="0" lang="en-GB" altLang="ja-JP" sz="1400" b="1" i="0" u="none" strike="noStrike" cap="none" normalizeH="0" baseline="0" dirty="0">
                          <a:ln>
                            <a:noFill/>
                          </a:ln>
                          <a:solidFill>
                            <a:schemeClr val="tx1"/>
                          </a:solidFill>
                          <a:effectLst/>
                          <a:latin typeface="+mj-lt"/>
                          <a:ea typeface="ＭＳ Ｐゴシック" pitchFamily="50" charset="-128"/>
                          <a:cs typeface="Times New Roman" pitchFamily="18" charset="0"/>
                        </a:rPr>
                        <a:t>A</a:t>
                      </a:r>
                    </a:p>
                  </a:txBody>
                  <a:tcPr marT="45727" marB="45727" horzOverflow="overflow">
                    <a:lnL w="952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1">
                        <a:lumMod val="40000"/>
                        <a:lumOff val="60000"/>
                      </a:schemeClr>
                    </a:solidFill>
                  </a:tcPr>
                </a:tc>
                <a:extLst>
                  <a:ext uri="{0D108BD9-81ED-4DB2-BD59-A6C34878D82A}">
                    <a16:rowId xmlns:a16="http://schemas.microsoft.com/office/drawing/2014/main" val="10001"/>
                  </a:ext>
                </a:extLst>
              </a:tr>
              <a:tr h="304848">
                <a:tc gridSpan="2">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ja-JP" altLang="en-GB" sz="1400" b="0" i="0" u="none" strike="noStrike" cap="none" normalizeH="0" baseline="0">
                          <a:ln>
                            <a:noFill/>
                          </a:ln>
                          <a:solidFill>
                            <a:schemeClr val="tx1"/>
                          </a:solidFill>
                          <a:effectLst/>
                          <a:latin typeface="+mj-lt"/>
                          <a:ea typeface="ＭＳ Ｐゴシック" pitchFamily="50" charset="-128"/>
                          <a:cs typeface="Times New Roman" pitchFamily="18" charset="0"/>
                        </a:rPr>
                        <a:t> </a:t>
                      </a:r>
                      <a:endParaRPr kumimoji="0" lang="ja-JP" altLang="en-GB" sz="1400" b="0" i="0" u="none" strike="noStrike" cap="none" normalizeH="0" baseline="0">
                        <a:ln>
                          <a:noFill/>
                        </a:ln>
                        <a:solidFill>
                          <a:schemeClr val="tx1"/>
                        </a:solidFill>
                        <a:effectLst/>
                        <a:latin typeface="+mj-lt"/>
                        <a:ea typeface="ＭＳ Ｐゴシック" pitchFamily="50" charset="-128"/>
                      </a:endParaRPr>
                    </a:p>
                  </a:txBody>
                  <a:tcPr marT="45727" marB="45727" anchor="ctr" horzOverflow="overflow">
                    <a:lnL cap="flat">
                      <a:noFill/>
                    </a:lnL>
                    <a:lnR w="12700" cap="flat" cmpd="sng" algn="ctr">
                      <a:solidFill>
                        <a:srgbClr val="000000"/>
                      </a:solidFill>
                      <a:prstDash val="solid"/>
                      <a:round/>
                      <a:headEnd type="none" w="med" len="med"/>
                      <a:tailEnd type="none" w="med" len="med"/>
                    </a:lnR>
                    <a:lnT>
                      <a:noFill/>
                    </a:lnT>
                    <a:lnB>
                      <a:noFill/>
                    </a:lnB>
                    <a:lnTlToBr>
                      <a:noFill/>
                    </a:lnTlToBr>
                    <a:lnBlToTr>
                      <a:noFill/>
                    </a:lnBlToTr>
                    <a:noFill/>
                  </a:tcPr>
                </a:tc>
                <a:tc hMerge="1">
                  <a:txBody>
                    <a:bodyPr/>
                    <a:lstStyle/>
                    <a:p>
                      <a:endParaRPr kumimoji="1" lang="ja-JP" altLang="en-US"/>
                    </a:p>
                  </a:txBody>
                  <a:tcPr/>
                </a:tc>
                <a:tc gridSpan="3">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en-US" altLang="ja-JP" sz="1400" b="0" i="0" u="none" strike="noStrike" cap="none" normalizeH="0" baseline="0" dirty="0">
                          <a:ln>
                            <a:noFill/>
                          </a:ln>
                          <a:solidFill>
                            <a:schemeClr val="tx1"/>
                          </a:solidFill>
                          <a:effectLst/>
                          <a:latin typeface="+mj-lt"/>
                          <a:ea typeface="+mn-ea"/>
                        </a:rPr>
                        <a:t>G.k.9.i</a:t>
                      </a:r>
                      <a:r>
                        <a:rPr kumimoji="1" lang="ja-JP" altLang="en-US" sz="1400" b="0" i="0" u="none" strike="noStrike" cap="none" normalizeH="0" baseline="0" dirty="0">
                          <a:ln>
                            <a:noFill/>
                          </a:ln>
                          <a:solidFill>
                            <a:schemeClr val="tx1"/>
                          </a:solidFill>
                          <a:effectLst/>
                          <a:latin typeface="+mj-lt"/>
                          <a:ea typeface="+mn-ea"/>
                        </a:rPr>
                        <a:t>　医薬品と副作用／有害事象のマトリクス</a:t>
                      </a:r>
                    </a:p>
                  </a:txBody>
                  <a:tcPr marT="45727" marB="45727"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kumimoji="1" lang="ja-JP" altLang="en-US"/>
                    </a:p>
                  </a:txBody>
                  <a:tcPr/>
                </a:tc>
                <a:tc hMerge="1">
                  <a:txBody>
                    <a:bodyPr/>
                    <a:lstStyle/>
                    <a:p>
                      <a:endParaRPr kumimoji="1" lang="ja-JP" altLang="en-US"/>
                    </a:p>
                  </a:txBody>
                  <a:tcPr/>
                </a:tc>
                <a:extLst>
                  <a:ext uri="{0D108BD9-81ED-4DB2-BD59-A6C34878D82A}">
                    <a16:rowId xmlns:a16="http://schemas.microsoft.com/office/drawing/2014/main" val="10002"/>
                  </a:ext>
                </a:extLst>
              </a:tr>
              <a:tr h="304848">
                <a:tc rowSpan="4" gridSpan="3">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ja-JP" altLang="en-GB" sz="1400" b="0" i="0" u="none" strike="noStrike" cap="none" normalizeH="0" baseline="0" dirty="0">
                          <a:ln>
                            <a:noFill/>
                          </a:ln>
                          <a:solidFill>
                            <a:schemeClr val="tx1"/>
                          </a:solidFill>
                          <a:effectLst/>
                          <a:latin typeface="+mj-lt"/>
                          <a:ea typeface="ＭＳ Ｐゴシック" pitchFamily="50" charset="-128"/>
                          <a:cs typeface="Times New Roman" pitchFamily="18" charset="0"/>
                        </a:rPr>
                        <a:t> </a:t>
                      </a:r>
                      <a:endParaRPr kumimoji="0" lang="ja-JP" altLang="en-GB" sz="1400" b="0" i="0" u="none" strike="noStrike" cap="none" normalizeH="0" baseline="0" dirty="0">
                        <a:ln>
                          <a:noFill/>
                        </a:ln>
                        <a:solidFill>
                          <a:schemeClr val="tx1"/>
                        </a:solidFill>
                        <a:effectLst/>
                        <a:latin typeface="+mj-lt"/>
                        <a:ea typeface="ＭＳ Ｐゴシック" pitchFamily="50" charset="-128"/>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ja-JP" altLang="en-GB" sz="1400" b="0" i="0" u="none" strike="noStrike" cap="none" normalizeH="0" baseline="0" dirty="0">
                          <a:ln>
                            <a:noFill/>
                          </a:ln>
                          <a:solidFill>
                            <a:schemeClr val="tx1"/>
                          </a:solidFill>
                          <a:effectLst/>
                          <a:latin typeface="+mj-lt"/>
                          <a:ea typeface="ＭＳ Ｐゴシック" pitchFamily="50" charset="-128"/>
                          <a:cs typeface="Times New Roman" pitchFamily="18" charset="0"/>
                        </a:rPr>
                        <a:t> </a:t>
                      </a:r>
                      <a:endParaRPr kumimoji="0" lang="ja-JP" altLang="en-GB" sz="1400" b="0" i="0" u="none" strike="noStrike" cap="none" normalizeH="0" baseline="0" dirty="0">
                        <a:ln>
                          <a:noFill/>
                        </a:ln>
                        <a:solidFill>
                          <a:schemeClr val="tx1"/>
                        </a:solidFill>
                        <a:effectLst/>
                        <a:latin typeface="+mj-lt"/>
                        <a:ea typeface="ＭＳ Ｐゴシック" pitchFamily="50" charset="-128"/>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ja-JP" altLang="en-GB" sz="1400" b="0" i="0" u="none" strike="noStrike" cap="none" normalizeH="0" baseline="0" dirty="0">
                          <a:ln>
                            <a:noFill/>
                          </a:ln>
                          <a:solidFill>
                            <a:schemeClr val="tx1"/>
                          </a:solidFill>
                          <a:effectLst/>
                          <a:latin typeface="+mj-lt"/>
                          <a:ea typeface="ＭＳ Ｐゴシック" pitchFamily="50" charset="-128"/>
                          <a:cs typeface="Times New Roman" pitchFamily="18" charset="0"/>
                        </a:rPr>
                        <a:t> </a:t>
                      </a:r>
                      <a:endParaRPr kumimoji="0" lang="ja-JP" altLang="en-GB" sz="1400" b="0" i="0" u="none" strike="noStrike" cap="none" normalizeH="0" baseline="0" dirty="0">
                        <a:ln>
                          <a:noFill/>
                        </a:ln>
                        <a:solidFill>
                          <a:schemeClr val="tx1"/>
                        </a:solidFill>
                        <a:effectLst/>
                        <a:latin typeface="+mj-lt"/>
                        <a:ea typeface="ＭＳ Ｐゴシック" pitchFamily="50" charset="-128"/>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ja-JP" altLang="en-GB" sz="1400" b="0" i="0" u="none" strike="noStrike" cap="none" normalizeH="0" baseline="0" dirty="0">
                          <a:ln>
                            <a:noFill/>
                          </a:ln>
                          <a:solidFill>
                            <a:schemeClr val="tx1"/>
                          </a:solidFill>
                          <a:effectLst/>
                          <a:latin typeface="+mj-lt"/>
                          <a:ea typeface="ＭＳ Ｐゴシック" pitchFamily="50" charset="-128"/>
                          <a:cs typeface="Times New Roman" pitchFamily="18" charset="0"/>
                        </a:rPr>
                        <a:t> </a:t>
                      </a:r>
                      <a:endParaRPr kumimoji="0" lang="ja-JP" altLang="en-GB" sz="1400" b="0" i="0" u="none" strike="noStrike" cap="none" normalizeH="0" baseline="0" dirty="0">
                        <a:ln>
                          <a:noFill/>
                        </a:ln>
                        <a:solidFill>
                          <a:schemeClr val="tx1"/>
                        </a:solidFill>
                        <a:effectLst/>
                        <a:latin typeface="+mj-lt"/>
                        <a:ea typeface="ＭＳ Ｐゴシック" pitchFamily="50" charset="-128"/>
                      </a:endParaRPr>
                    </a:p>
                  </a:txBody>
                  <a:tcPr marT="45727" marB="45727" anchor="ctr" horzOverflow="overflow">
                    <a:lnL cap="flat">
                      <a:noFill/>
                    </a:lnL>
                    <a:lnR w="12700" cap="flat" cmpd="sng" algn="ctr">
                      <a:solidFill>
                        <a:srgbClr val="000000"/>
                      </a:solidFill>
                      <a:prstDash val="solid"/>
                      <a:round/>
                      <a:headEnd type="none" w="med" len="med"/>
                      <a:tailEnd type="none" w="med" len="med"/>
                    </a:lnR>
                    <a:lnT>
                      <a:noFill/>
                    </a:lnT>
                    <a:lnB>
                      <a:noFill/>
                    </a:lnB>
                    <a:lnTlToBr>
                      <a:noFill/>
                    </a:lnTlToBr>
                    <a:lnBlToTr>
                      <a:noFill/>
                    </a:lnBlToTr>
                    <a:noFill/>
                  </a:tcPr>
                </a:tc>
                <a:tc rowSpan="4" hMerge="1">
                  <a:txBody>
                    <a:bodyPr/>
                    <a:lstStyle/>
                    <a:p>
                      <a:endParaRPr kumimoji="1" lang="ja-JP" altLang="en-US"/>
                    </a:p>
                  </a:txBody>
                  <a:tcPr/>
                </a:tc>
                <a:tc rowSpan="4" hMerge="1">
                  <a:txBody>
                    <a:bodyPr/>
                    <a:lstStyle/>
                    <a:p>
                      <a:endParaRPr kumimoji="1" lang="ja-JP" altLang="en-US"/>
                    </a:p>
                  </a:txBody>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en-US" altLang="ja-JP" sz="1400" b="1" i="0" u="none" strike="noStrike" cap="none" normalizeH="0" baseline="0" dirty="0">
                          <a:ln>
                            <a:noFill/>
                          </a:ln>
                          <a:solidFill>
                            <a:schemeClr val="tx1"/>
                          </a:solidFill>
                          <a:effectLst/>
                          <a:latin typeface="+mj-lt"/>
                          <a:ea typeface="+mn-ea"/>
                        </a:rPr>
                        <a:t>G.k.9.i.1</a:t>
                      </a:r>
                      <a:r>
                        <a:rPr kumimoji="1" lang="ja-JP" altLang="en-US" sz="1400" b="1" i="0" u="none" strike="noStrike" cap="none" normalizeH="0" baseline="0" dirty="0">
                          <a:ln>
                            <a:noFill/>
                          </a:ln>
                          <a:solidFill>
                            <a:schemeClr val="tx1"/>
                          </a:solidFill>
                          <a:effectLst/>
                          <a:latin typeface="+mj-lt"/>
                          <a:ea typeface="+mn-ea"/>
                        </a:rPr>
                        <a:t>　評価対象の副作用／有害事象</a:t>
                      </a:r>
                    </a:p>
                  </a:txBody>
                  <a:tcPr marT="45727" marB="45727" horzOverflow="overflow">
                    <a:lnL w="12700"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ja-JP" altLang="en-US" sz="1400" b="1" i="0" u="none" strike="noStrike" cap="none" normalizeH="0" baseline="0" dirty="0">
                          <a:ln>
                            <a:noFill/>
                          </a:ln>
                          <a:solidFill>
                            <a:schemeClr val="tx1"/>
                          </a:solidFill>
                          <a:effectLst/>
                          <a:latin typeface="+mj-lt"/>
                          <a:ea typeface="ＭＳ Ｐゴシック" pitchFamily="50" charset="-128"/>
                          <a:cs typeface="Arial" pitchFamily="34" charset="0"/>
                        </a:rPr>
                        <a:t>肝障害（</a:t>
                      </a:r>
                      <a:r>
                        <a:rPr kumimoji="0" lang="en-US" altLang="ja-JP" sz="1400" b="1" i="0" u="none" strike="noStrike" cap="none" normalizeH="0" baseline="0" dirty="0">
                          <a:ln>
                            <a:noFill/>
                          </a:ln>
                          <a:solidFill>
                            <a:schemeClr val="tx1"/>
                          </a:solidFill>
                          <a:effectLst/>
                          <a:latin typeface="+mj-lt"/>
                          <a:ea typeface="ＭＳ Ｐゴシック" pitchFamily="50" charset="-128"/>
                          <a:cs typeface="Arial" pitchFamily="34" charset="0"/>
                        </a:rPr>
                        <a:t>LLT</a:t>
                      </a:r>
                      <a:r>
                        <a:rPr kumimoji="0" lang="ja-JP" altLang="en-US" sz="1400" b="1" i="0" u="none" strike="noStrike" cap="none" normalizeH="0" baseline="0" dirty="0">
                          <a:ln>
                            <a:noFill/>
                          </a:ln>
                          <a:solidFill>
                            <a:schemeClr val="tx1"/>
                          </a:solidFill>
                          <a:effectLst/>
                          <a:latin typeface="+mj-lt"/>
                          <a:ea typeface="ＭＳ Ｐゴシック" pitchFamily="50" charset="-128"/>
                          <a:cs typeface="Arial" pitchFamily="34" charset="0"/>
                        </a:rPr>
                        <a:t>コード）</a:t>
                      </a:r>
                      <a:endParaRPr kumimoji="0" lang="ja-JP" altLang="en-US" sz="1400" b="1" i="0" u="none" strike="noStrike" cap="none" normalizeH="0" baseline="0" dirty="0">
                        <a:ln>
                          <a:noFill/>
                        </a:ln>
                        <a:solidFill>
                          <a:schemeClr val="tx1"/>
                        </a:solidFill>
                        <a:effectLst/>
                        <a:latin typeface="+mj-lt"/>
                        <a:ea typeface="ＭＳ Ｐゴシック" pitchFamily="50" charset="-128"/>
                      </a:endParaRPr>
                    </a:p>
                  </a:txBody>
                  <a:tcPr marT="45727" marB="45727" horzOverflow="overflow">
                    <a:lnL w="952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304848">
                <a:tc gridSpan="3"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en-US" altLang="ja-JP" sz="1400" b="0" i="0" u="none" strike="noStrike" cap="none" normalizeH="0" baseline="0" dirty="0">
                          <a:ln>
                            <a:noFill/>
                          </a:ln>
                          <a:solidFill>
                            <a:schemeClr val="tx1"/>
                          </a:solidFill>
                          <a:effectLst/>
                          <a:latin typeface="+mj-lt"/>
                          <a:ea typeface="ＭＳ Ｐゴシック" pitchFamily="50" charset="-128"/>
                        </a:rPr>
                        <a:t>G.k.9.i.4</a:t>
                      </a:r>
                      <a:r>
                        <a:rPr kumimoji="1" lang="ja-JP" altLang="en-US" sz="1400" b="0" i="0" u="none" strike="noStrike" cap="none" normalizeH="0" baseline="0" dirty="0">
                          <a:ln>
                            <a:noFill/>
                          </a:ln>
                          <a:solidFill>
                            <a:schemeClr val="tx1"/>
                          </a:solidFill>
                          <a:effectLst/>
                          <a:latin typeface="+mj-lt"/>
                          <a:ea typeface="ＭＳ Ｐゴシック" pitchFamily="50" charset="-128"/>
                        </a:rPr>
                        <a:t>　</a:t>
                      </a:r>
                      <a:r>
                        <a:rPr kumimoji="1" lang="en-US" altLang="en-US" sz="1400" b="0" i="0" u="none" strike="noStrike" cap="none" normalizeH="0" baseline="0" dirty="0" err="1">
                          <a:ln>
                            <a:noFill/>
                          </a:ln>
                          <a:solidFill>
                            <a:schemeClr val="tx1"/>
                          </a:solidFill>
                          <a:effectLst/>
                          <a:latin typeface="+mj-lt"/>
                          <a:ea typeface="ＭＳ Ｐゴシック" pitchFamily="50" charset="-128"/>
                        </a:rPr>
                        <a:t>再投与で副作用は再発したか</a:t>
                      </a:r>
                      <a:r>
                        <a:rPr kumimoji="1" lang="en-US" altLang="en-US" sz="1400" b="0" i="0" u="none" strike="noStrike" cap="none" normalizeH="0" baseline="0" dirty="0">
                          <a:ln>
                            <a:noFill/>
                          </a:ln>
                          <a:solidFill>
                            <a:schemeClr val="tx1"/>
                          </a:solidFill>
                          <a:effectLst/>
                          <a:latin typeface="+mj-lt"/>
                          <a:ea typeface="ＭＳ Ｐゴシック" pitchFamily="50" charset="-128"/>
                        </a:rPr>
                        <a:t>？</a:t>
                      </a:r>
                      <a:endParaRPr kumimoji="1" lang="ja-JP" altLang="en-US" sz="1400" b="0" i="0" u="none" strike="noStrike" cap="none" normalizeH="0" baseline="0" dirty="0">
                        <a:ln>
                          <a:noFill/>
                        </a:ln>
                        <a:solidFill>
                          <a:schemeClr val="tx1"/>
                        </a:solidFill>
                        <a:effectLst/>
                        <a:latin typeface="+mj-lt"/>
                        <a:ea typeface="ＭＳ Ｐゴシック" pitchFamily="50" charset="-128"/>
                      </a:endParaRPr>
                    </a:p>
                  </a:txBody>
                  <a:tcPr marT="45727" marB="45727" horzOverflow="overflow">
                    <a:lnL w="12700"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ja-JP" sz="1400" b="0" i="0" u="none" strike="noStrike" cap="none" normalizeH="0" baseline="0" dirty="0">
                          <a:ln>
                            <a:noFill/>
                          </a:ln>
                          <a:solidFill>
                            <a:schemeClr val="tx1"/>
                          </a:solidFill>
                          <a:effectLst/>
                          <a:latin typeface="+mj-lt"/>
                          <a:ea typeface="ＭＳ Ｐゴシック" pitchFamily="50" charset="-128"/>
                          <a:cs typeface="Arial" pitchFamily="34" charset="0"/>
                        </a:rPr>
                        <a:t>1 = </a:t>
                      </a:r>
                      <a:r>
                        <a:rPr kumimoji="0" lang="ja-JP" altLang="en-US" sz="1400" b="0" i="0" u="none" strike="noStrike" cap="none" normalizeH="0" baseline="0" dirty="0">
                          <a:ln>
                            <a:noFill/>
                          </a:ln>
                          <a:solidFill>
                            <a:schemeClr val="tx1"/>
                          </a:solidFill>
                          <a:effectLst/>
                          <a:latin typeface="+mj-lt"/>
                          <a:ea typeface="ＭＳ Ｐゴシック" pitchFamily="50" charset="-128"/>
                          <a:cs typeface="Arial" pitchFamily="34" charset="0"/>
                        </a:rPr>
                        <a:t>はい</a:t>
                      </a:r>
                      <a:r>
                        <a:rPr kumimoji="0" lang="en-US" altLang="ja-JP" sz="1400" b="0" i="0" u="none" strike="noStrike" cap="none" normalizeH="0" baseline="0" dirty="0">
                          <a:ln>
                            <a:noFill/>
                          </a:ln>
                          <a:solidFill>
                            <a:schemeClr val="tx1"/>
                          </a:solidFill>
                          <a:effectLst/>
                          <a:latin typeface="+mj-lt"/>
                          <a:ea typeface="ＭＳ Ｐゴシック" pitchFamily="50" charset="-128"/>
                          <a:cs typeface="Arial" pitchFamily="34" charset="0"/>
                        </a:rPr>
                        <a:t>-</a:t>
                      </a:r>
                      <a:r>
                        <a:rPr kumimoji="0" lang="ja-JP" altLang="en-US" sz="1400" b="0" i="0" u="none" strike="noStrike" cap="none" normalizeH="0" baseline="0" dirty="0">
                          <a:ln>
                            <a:noFill/>
                          </a:ln>
                          <a:solidFill>
                            <a:schemeClr val="tx1"/>
                          </a:solidFill>
                          <a:effectLst/>
                          <a:latin typeface="+mj-lt"/>
                          <a:ea typeface="ＭＳ Ｐゴシック" pitchFamily="50" charset="-128"/>
                          <a:cs typeface="Arial" pitchFamily="34" charset="0"/>
                        </a:rPr>
                        <a:t>はい</a:t>
                      </a:r>
                      <a:r>
                        <a:rPr kumimoji="0" lang="en-US" altLang="ja-JP" sz="1400" b="0" i="0" u="none" strike="noStrike" cap="none" normalizeH="0" baseline="0" dirty="0">
                          <a:ln>
                            <a:noFill/>
                          </a:ln>
                          <a:solidFill>
                            <a:schemeClr val="tx1"/>
                          </a:solidFill>
                          <a:effectLst/>
                          <a:latin typeface="+mj-lt"/>
                          <a:ea typeface="ＭＳ Ｐゴシック" pitchFamily="50" charset="-128"/>
                          <a:cs typeface="Arial" pitchFamily="34" charset="0"/>
                        </a:rPr>
                        <a:t>(</a:t>
                      </a:r>
                      <a:r>
                        <a:rPr kumimoji="0" lang="ja-JP" altLang="en-US" sz="1400" b="0" i="0" u="none" strike="noStrike" cap="none" normalizeH="0" baseline="0" dirty="0">
                          <a:ln>
                            <a:noFill/>
                          </a:ln>
                          <a:solidFill>
                            <a:schemeClr val="tx1"/>
                          </a:solidFill>
                          <a:effectLst/>
                          <a:latin typeface="+mj-lt"/>
                          <a:ea typeface="+mn-ea"/>
                          <a:cs typeface="Arial" pitchFamily="34" charset="0"/>
                        </a:rPr>
                        <a:t>再投与し再発あり</a:t>
                      </a:r>
                      <a:r>
                        <a:rPr kumimoji="0" lang="en-US" altLang="ja-JP" sz="1400" b="0" i="0" u="none" strike="noStrike" cap="none" normalizeH="0" baseline="0" dirty="0">
                          <a:ln>
                            <a:noFill/>
                          </a:ln>
                          <a:solidFill>
                            <a:schemeClr val="tx1"/>
                          </a:solidFill>
                          <a:effectLst/>
                          <a:latin typeface="+mj-lt"/>
                          <a:ea typeface="ＭＳ Ｐゴシック" pitchFamily="50" charset="-128"/>
                          <a:cs typeface="Arial" pitchFamily="34" charset="0"/>
                        </a:rPr>
                        <a:t>)</a:t>
                      </a:r>
                      <a:endParaRPr kumimoji="0" lang="ja-JP" altLang="en-US" sz="1400" b="0" i="0" u="none" strike="noStrike" cap="none" normalizeH="0" baseline="0" dirty="0">
                        <a:ln>
                          <a:noFill/>
                        </a:ln>
                        <a:solidFill>
                          <a:schemeClr val="tx1"/>
                        </a:solidFill>
                        <a:effectLst/>
                        <a:latin typeface="+mj-lt"/>
                        <a:ea typeface="ＭＳ Ｐゴシック" pitchFamily="50" charset="-128"/>
                      </a:endParaRPr>
                    </a:p>
                  </a:txBody>
                  <a:tcPr marT="45727" marB="45727" horzOverflow="overflow">
                    <a:lnL w="952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r h="304848">
                <a:tc gridSpan="3"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en-US" altLang="ja-JP" sz="1400" b="1" i="0" u="none" strike="noStrike" cap="none" normalizeH="0" baseline="0" dirty="0">
                          <a:ln>
                            <a:noFill/>
                          </a:ln>
                          <a:solidFill>
                            <a:schemeClr val="tx1"/>
                          </a:solidFill>
                          <a:effectLst/>
                          <a:latin typeface="+mj-lt"/>
                          <a:ea typeface="+mn-ea"/>
                        </a:rPr>
                        <a:t>G.k.9.i.1</a:t>
                      </a:r>
                      <a:r>
                        <a:rPr kumimoji="1" lang="ja-JP" altLang="en-US" sz="1400" b="1" i="0" u="none" strike="noStrike" cap="none" normalizeH="0" baseline="0" dirty="0">
                          <a:ln>
                            <a:noFill/>
                          </a:ln>
                          <a:solidFill>
                            <a:schemeClr val="tx1"/>
                          </a:solidFill>
                          <a:effectLst/>
                          <a:latin typeface="+mj-lt"/>
                          <a:ea typeface="+mn-ea"/>
                        </a:rPr>
                        <a:t>　評価対象の副作用／有害事象</a:t>
                      </a:r>
                    </a:p>
                  </a:txBody>
                  <a:tcPr marT="45727" marB="45727" horzOverflow="overflow">
                    <a:lnL w="12700"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ja-JP" altLang="en-US" sz="1400" b="1" i="0" u="none" strike="noStrike" cap="none" normalizeH="0" baseline="0" dirty="0">
                          <a:ln>
                            <a:noFill/>
                          </a:ln>
                          <a:solidFill>
                            <a:schemeClr val="tx1"/>
                          </a:solidFill>
                          <a:effectLst/>
                          <a:latin typeface="+mj-lt"/>
                          <a:ea typeface="ＭＳ Ｐゴシック" pitchFamily="50" charset="-128"/>
                          <a:cs typeface="Arial" pitchFamily="34" charset="0"/>
                        </a:rPr>
                        <a:t>腎障害（</a:t>
                      </a:r>
                      <a:r>
                        <a:rPr kumimoji="0" lang="en-US" altLang="ja-JP" sz="1400" b="1" i="0" u="none" strike="noStrike" cap="none" normalizeH="0" baseline="0" dirty="0">
                          <a:ln>
                            <a:noFill/>
                          </a:ln>
                          <a:solidFill>
                            <a:schemeClr val="tx1"/>
                          </a:solidFill>
                          <a:effectLst/>
                          <a:latin typeface="+mj-lt"/>
                          <a:ea typeface="ＭＳ Ｐゴシック" pitchFamily="50" charset="-128"/>
                          <a:cs typeface="Arial" pitchFamily="34" charset="0"/>
                        </a:rPr>
                        <a:t>LLT</a:t>
                      </a:r>
                      <a:r>
                        <a:rPr kumimoji="0" lang="ja-JP" altLang="en-US" sz="1400" b="1" i="0" u="none" strike="noStrike" cap="none" normalizeH="0" baseline="0" dirty="0">
                          <a:ln>
                            <a:noFill/>
                          </a:ln>
                          <a:solidFill>
                            <a:schemeClr val="tx1"/>
                          </a:solidFill>
                          <a:effectLst/>
                          <a:latin typeface="+mj-lt"/>
                          <a:ea typeface="ＭＳ Ｐゴシック" pitchFamily="50" charset="-128"/>
                          <a:cs typeface="Arial" pitchFamily="34" charset="0"/>
                        </a:rPr>
                        <a:t>コード）</a:t>
                      </a:r>
                    </a:p>
                  </a:txBody>
                  <a:tcPr marT="45727" marB="45727" horzOverflow="overflow">
                    <a:lnL w="952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5"/>
                  </a:ext>
                </a:extLst>
              </a:tr>
              <a:tr h="304848">
                <a:tc gridSpan="3"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dirty="0"/>
                    </a:p>
                  </a:txBody>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en-US" altLang="ja-JP" sz="1400" b="0" i="0" u="none" strike="noStrike" cap="none" normalizeH="0" baseline="0" dirty="0">
                          <a:ln>
                            <a:noFill/>
                          </a:ln>
                          <a:solidFill>
                            <a:schemeClr val="tx1"/>
                          </a:solidFill>
                          <a:effectLst/>
                          <a:latin typeface="+mj-lt"/>
                          <a:ea typeface="ＭＳ Ｐゴシック" pitchFamily="50" charset="-128"/>
                        </a:rPr>
                        <a:t>G.k.9.i.4</a:t>
                      </a:r>
                      <a:r>
                        <a:rPr kumimoji="1" lang="ja-JP" altLang="en-US" sz="1400" b="0" i="0" u="none" strike="noStrike" cap="none" normalizeH="0" baseline="0" dirty="0">
                          <a:ln>
                            <a:noFill/>
                          </a:ln>
                          <a:solidFill>
                            <a:schemeClr val="tx1"/>
                          </a:solidFill>
                          <a:effectLst/>
                          <a:latin typeface="+mj-lt"/>
                          <a:ea typeface="ＭＳ Ｐゴシック" pitchFamily="50" charset="-128"/>
                        </a:rPr>
                        <a:t>　</a:t>
                      </a:r>
                      <a:r>
                        <a:rPr kumimoji="1" lang="en-US" altLang="en-US" sz="1400" b="0" i="0" u="none" strike="noStrike" cap="none" normalizeH="0" baseline="0" dirty="0" err="1">
                          <a:ln>
                            <a:noFill/>
                          </a:ln>
                          <a:solidFill>
                            <a:schemeClr val="tx1"/>
                          </a:solidFill>
                          <a:effectLst/>
                          <a:latin typeface="+mj-lt"/>
                          <a:ea typeface="ＭＳ Ｐゴシック" pitchFamily="50" charset="-128"/>
                        </a:rPr>
                        <a:t>再投与で副作用は再発したか</a:t>
                      </a:r>
                      <a:r>
                        <a:rPr kumimoji="1" lang="en-US" altLang="en-US" sz="1400" b="0" i="0" u="none" strike="noStrike" cap="none" normalizeH="0" baseline="0" dirty="0">
                          <a:ln>
                            <a:noFill/>
                          </a:ln>
                          <a:solidFill>
                            <a:schemeClr val="tx1"/>
                          </a:solidFill>
                          <a:effectLst/>
                          <a:latin typeface="+mj-lt"/>
                          <a:ea typeface="ＭＳ Ｐゴシック" pitchFamily="50" charset="-128"/>
                        </a:rPr>
                        <a:t>？</a:t>
                      </a:r>
                      <a:endParaRPr kumimoji="1" lang="ja-JP" altLang="en-US" sz="1400" b="0" i="0" u="none" strike="noStrike" cap="none" normalizeH="0" baseline="0" dirty="0">
                        <a:ln>
                          <a:noFill/>
                        </a:ln>
                        <a:solidFill>
                          <a:schemeClr val="tx1"/>
                        </a:solidFill>
                        <a:effectLst/>
                        <a:latin typeface="+mj-lt"/>
                        <a:ea typeface="ＭＳ Ｐゴシック" pitchFamily="50" charset="-128"/>
                      </a:endParaRPr>
                    </a:p>
                  </a:txBody>
                  <a:tcPr marT="45727" marB="45727" horzOverflow="overflow">
                    <a:lnL w="12700"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ja-JP" sz="1400" b="0" i="0" u="none" strike="noStrike" cap="none" normalizeH="0" baseline="0" dirty="0">
                          <a:ln>
                            <a:noFill/>
                          </a:ln>
                          <a:solidFill>
                            <a:schemeClr val="tx1"/>
                          </a:solidFill>
                          <a:effectLst/>
                          <a:latin typeface="+mj-lt"/>
                          <a:ea typeface="ＭＳ Ｐゴシック" pitchFamily="50" charset="-128"/>
                        </a:rPr>
                        <a:t>2 = </a:t>
                      </a:r>
                      <a:r>
                        <a:rPr kumimoji="0" lang="ja-JP" altLang="en-US" sz="1400" b="0" i="0" u="none" strike="noStrike" cap="none" normalizeH="0" baseline="0" dirty="0">
                          <a:ln>
                            <a:noFill/>
                          </a:ln>
                          <a:solidFill>
                            <a:schemeClr val="tx1"/>
                          </a:solidFill>
                          <a:effectLst/>
                          <a:latin typeface="+mj-lt"/>
                          <a:ea typeface="ＭＳ Ｐゴシック" pitchFamily="50" charset="-128"/>
                        </a:rPr>
                        <a:t>はい</a:t>
                      </a:r>
                      <a:r>
                        <a:rPr kumimoji="0" lang="en-US" altLang="ja-JP" sz="1400" b="0" i="0" u="none" strike="noStrike" cap="none" normalizeH="0" baseline="0" dirty="0">
                          <a:ln>
                            <a:noFill/>
                          </a:ln>
                          <a:solidFill>
                            <a:schemeClr val="tx1"/>
                          </a:solidFill>
                          <a:effectLst/>
                          <a:latin typeface="+mj-lt"/>
                          <a:ea typeface="ＭＳ Ｐゴシック" pitchFamily="50" charset="-128"/>
                        </a:rPr>
                        <a:t>-</a:t>
                      </a:r>
                      <a:r>
                        <a:rPr kumimoji="0" lang="ja-JP" altLang="en-US" sz="1400" b="0" i="0" u="none" strike="noStrike" cap="none" normalizeH="0" baseline="0" dirty="0">
                          <a:ln>
                            <a:noFill/>
                          </a:ln>
                          <a:solidFill>
                            <a:schemeClr val="tx1"/>
                          </a:solidFill>
                          <a:effectLst/>
                          <a:latin typeface="+mj-lt"/>
                          <a:ea typeface="ＭＳ Ｐゴシック" pitchFamily="50" charset="-128"/>
                        </a:rPr>
                        <a:t>いいえ</a:t>
                      </a:r>
                      <a:r>
                        <a:rPr kumimoji="0" lang="en-US" altLang="ja-JP" sz="1400" b="0" i="0" u="none" strike="noStrike" cap="none" normalizeH="0" baseline="0" dirty="0">
                          <a:ln>
                            <a:noFill/>
                          </a:ln>
                          <a:solidFill>
                            <a:schemeClr val="tx1"/>
                          </a:solidFill>
                          <a:effectLst/>
                          <a:latin typeface="+mj-lt"/>
                          <a:ea typeface="ＭＳ Ｐゴシック" pitchFamily="50" charset="-128"/>
                        </a:rPr>
                        <a:t>(</a:t>
                      </a:r>
                      <a:r>
                        <a:rPr kumimoji="0" lang="ja-JP" altLang="en-US" sz="1400" b="0" i="0" u="none" strike="noStrike" cap="none" normalizeH="0" baseline="0" dirty="0">
                          <a:ln>
                            <a:noFill/>
                          </a:ln>
                          <a:solidFill>
                            <a:schemeClr val="tx1"/>
                          </a:solidFill>
                          <a:effectLst/>
                          <a:latin typeface="+mj-lt"/>
                          <a:ea typeface="+mn-ea"/>
                        </a:rPr>
                        <a:t>再投与したが再発なし</a:t>
                      </a:r>
                      <a:r>
                        <a:rPr kumimoji="0" lang="en-US" altLang="ja-JP" sz="1400" b="0" i="0" u="none" strike="noStrike" cap="none" normalizeH="0" baseline="0" dirty="0">
                          <a:ln>
                            <a:noFill/>
                          </a:ln>
                          <a:solidFill>
                            <a:schemeClr val="tx1"/>
                          </a:solidFill>
                          <a:effectLst/>
                          <a:latin typeface="+mj-lt"/>
                          <a:ea typeface="ＭＳ Ｐゴシック" pitchFamily="50" charset="-128"/>
                        </a:rPr>
                        <a:t>)</a:t>
                      </a:r>
                      <a:endParaRPr kumimoji="0" lang="ja-JP" altLang="en-US" sz="1400" b="0" i="0" u="none" strike="noStrike" cap="none" normalizeH="0" baseline="0" dirty="0">
                        <a:ln>
                          <a:noFill/>
                        </a:ln>
                        <a:solidFill>
                          <a:schemeClr val="tx1"/>
                        </a:solidFill>
                        <a:effectLst/>
                        <a:latin typeface="+mj-lt"/>
                        <a:ea typeface="ＭＳ Ｐゴシック" pitchFamily="50" charset="-128"/>
                      </a:endParaRPr>
                    </a:p>
                  </a:txBody>
                  <a:tcPr marT="45727" marB="45727" horzOverflow="overflow">
                    <a:lnL w="952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6"/>
                  </a:ext>
                </a:extLst>
              </a:tr>
              <a:tr h="304848">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ja-JP" altLang="en-GB" sz="1400" b="0" i="0" u="none" strike="noStrike" cap="none" normalizeH="0" baseline="0">
                          <a:ln>
                            <a:noFill/>
                          </a:ln>
                          <a:solidFill>
                            <a:schemeClr val="tx1"/>
                          </a:solidFill>
                          <a:effectLst/>
                          <a:latin typeface="Times New Roman" pitchFamily="18" charset="0"/>
                          <a:ea typeface="ＭＳ 明朝" pitchFamily="17" charset="-128"/>
                          <a:cs typeface="Times New Roman" pitchFamily="18" charset="0"/>
                        </a:rPr>
                        <a:t> </a:t>
                      </a:r>
                    </a:p>
                  </a:txBody>
                  <a:tcPr marT="45727" marB="45727" anchor="ctr" horzOverflow="overflow">
                    <a:lnL cap="flat">
                      <a:noFill/>
                    </a:lnL>
                    <a:lnR w="12700" cap="flat" cmpd="sng" algn="ctr">
                      <a:solidFill>
                        <a:srgbClr val="000000"/>
                      </a:solidFill>
                      <a:prstDash val="solid"/>
                      <a:round/>
                      <a:headEnd type="none" w="med" len="med"/>
                      <a:tailEnd type="none" w="med" len="med"/>
                    </a:lnR>
                    <a:lnT>
                      <a:noFill/>
                    </a:lnT>
                    <a:lnB>
                      <a:noFill/>
                    </a:lnB>
                    <a:lnTlToBr>
                      <a:noFill/>
                    </a:lnTlToBr>
                    <a:lnBlToTr>
                      <a:noFill/>
                    </a:lnBlToTr>
                    <a:noFill/>
                  </a:tcPr>
                </a:tc>
                <a:tc gridSpan="3">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ja-JP" altLang="en-US" sz="1400" b="1" i="0" u="none" strike="noStrike" cap="none" normalizeH="0" baseline="0" dirty="0">
                          <a:ln>
                            <a:noFill/>
                          </a:ln>
                          <a:solidFill>
                            <a:schemeClr val="tx1"/>
                          </a:solidFill>
                          <a:effectLst/>
                          <a:latin typeface="+mj-lt"/>
                          <a:ea typeface="ＭＳ Ｐゴシック" pitchFamily="50" charset="-128"/>
                        </a:rPr>
                        <a:t>医薬品名</a:t>
                      </a:r>
                    </a:p>
                  </a:txBody>
                  <a:tcPr marT="45727" marB="45727"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1">
                        <a:lumMod val="40000"/>
                        <a:lumOff val="60000"/>
                      </a:schemeClr>
                    </a:solidFill>
                  </a:tcPr>
                </a:tc>
                <a:tc hMerge="1">
                  <a:txBody>
                    <a:bodyPr/>
                    <a:lstStyle/>
                    <a:p>
                      <a:endParaRPr kumimoji="1" lang="ja-JP" altLang="en-US"/>
                    </a:p>
                  </a:txBody>
                  <a:tcPr/>
                </a:tc>
                <a:tc hMerge="1">
                  <a:txBody>
                    <a:bodyPr/>
                    <a:lstStyle/>
                    <a:p>
                      <a:endParaRPr kumimoji="1" lang="ja-JP" altLang="en-US"/>
                    </a:p>
                  </a:txBody>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ja-JP" altLang="en-US" sz="1400" b="1" i="0" u="none" strike="noStrike" cap="none" normalizeH="0" baseline="0" dirty="0">
                          <a:ln>
                            <a:noFill/>
                          </a:ln>
                          <a:solidFill>
                            <a:schemeClr val="tx1"/>
                          </a:solidFill>
                          <a:effectLst/>
                          <a:latin typeface="+mj-lt"/>
                          <a:ea typeface="ＭＳ Ｐゴシック" pitchFamily="50" charset="-128"/>
                          <a:cs typeface="Arial" pitchFamily="34" charset="0"/>
                        </a:rPr>
                        <a:t>医薬品</a:t>
                      </a:r>
                      <a:r>
                        <a:rPr kumimoji="0" lang="en-US" altLang="ja-JP" sz="1400" b="1" i="0" u="none" strike="noStrike" cap="none" normalizeH="0" baseline="0" dirty="0">
                          <a:ln>
                            <a:noFill/>
                          </a:ln>
                          <a:solidFill>
                            <a:schemeClr val="tx1"/>
                          </a:solidFill>
                          <a:effectLst/>
                          <a:latin typeface="+mj-lt"/>
                          <a:ea typeface="ＭＳ Ｐゴシック" pitchFamily="50" charset="-128"/>
                          <a:cs typeface="Arial" pitchFamily="34" charset="0"/>
                        </a:rPr>
                        <a:t>B</a:t>
                      </a:r>
                      <a:endParaRPr kumimoji="0" lang="en-GB" altLang="ja-JP" sz="1400" b="1" i="0" u="none" strike="noStrike" cap="none" normalizeH="0" baseline="0" dirty="0">
                        <a:ln>
                          <a:noFill/>
                        </a:ln>
                        <a:solidFill>
                          <a:schemeClr val="tx1"/>
                        </a:solidFill>
                        <a:effectLst/>
                        <a:latin typeface="+mj-lt"/>
                        <a:ea typeface="ＭＳ Ｐゴシック" pitchFamily="50" charset="-128"/>
                        <a:cs typeface="Times New Roman" pitchFamily="18" charset="0"/>
                      </a:endParaRPr>
                    </a:p>
                  </a:txBody>
                  <a:tcPr marT="45727" marB="45727"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1">
                        <a:lumMod val="40000"/>
                        <a:lumOff val="60000"/>
                      </a:schemeClr>
                    </a:solidFill>
                  </a:tcPr>
                </a:tc>
                <a:extLst>
                  <a:ext uri="{0D108BD9-81ED-4DB2-BD59-A6C34878D82A}">
                    <a16:rowId xmlns:a16="http://schemas.microsoft.com/office/drawing/2014/main" val="10007"/>
                  </a:ext>
                </a:extLst>
              </a:tr>
              <a:tr h="304848">
                <a:tc gridSpan="2">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ja-JP" altLang="en-GB" sz="1400" b="0" i="0" u="none" strike="noStrike" cap="none" normalizeH="0" baseline="0">
                          <a:ln>
                            <a:noFill/>
                          </a:ln>
                          <a:solidFill>
                            <a:schemeClr val="tx1"/>
                          </a:solidFill>
                          <a:effectLst/>
                          <a:latin typeface="+mj-lt"/>
                          <a:ea typeface="ＭＳ Ｐゴシック" pitchFamily="50" charset="-128"/>
                          <a:cs typeface="Times New Roman" pitchFamily="18" charset="0"/>
                        </a:rPr>
                        <a:t> </a:t>
                      </a:r>
                      <a:endParaRPr kumimoji="0" lang="ja-JP" altLang="en-GB" sz="1400" b="0" i="0" u="none" strike="noStrike" cap="none" normalizeH="0" baseline="0">
                        <a:ln>
                          <a:noFill/>
                        </a:ln>
                        <a:solidFill>
                          <a:schemeClr val="tx1"/>
                        </a:solidFill>
                        <a:effectLst/>
                        <a:latin typeface="+mj-lt"/>
                        <a:ea typeface="ＭＳ Ｐゴシック" pitchFamily="50" charset="-128"/>
                      </a:endParaRPr>
                    </a:p>
                  </a:txBody>
                  <a:tcPr marT="45727" marB="45727" anchor="ctr" horzOverflow="overflow">
                    <a:lnL cap="flat">
                      <a:noFill/>
                    </a:lnL>
                    <a:lnR w="12700" cap="flat" cmpd="sng" algn="ctr">
                      <a:solidFill>
                        <a:srgbClr val="000000"/>
                      </a:solidFill>
                      <a:prstDash val="solid"/>
                      <a:round/>
                      <a:headEnd type="none" w="med" len="med"/>
                      <a:tailEnd type="none" w="med" len="med"/>
                    </a:lnR>
                    <a:lnT>
                      <a:noFill/>
                    </a:lnT>
                    <a:lnB>
                      <a:noFill/>
                    </a:lnB>
                    <a:lnTlToBr>
                      <a:noFill/>
                    </a:lnTlToBr>
                    <a:lnBlToTr>
                      <a:noFill/>
                    </a:lnBlToTr>
                    <a:noFill/>
                  </a:tcPr>
                </a:tc>
                <a:tc hMerge="1">
                  <a:txBody>
                    <a:bodyPr/>
                    <a:lstStyle/>
                    <a:p>
                      <a:endParaRPr kumimoji="1" lang="ja-JP" altLang="en-US"/>
                    </a:p>
                  </a:txBody>
                  <a:tcPr/>
                </a:tc>
                <a:tc gridSpan="3">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en-US" altLang="ja-JP" sz="1400" b="0" i="0" u="none" strike="noStrike" cap="none" normalizeH="0" baseline="0" dirty="0">
                          <a:ln>
                            <a:noFill/>
                          </a:ln>
                          <a:solidFill>
                            <a:schemeClr val="tx1"/>
                          </a:solidFill>
                          <a:effectLst/>
                          <a:latin typeface="+mj-lt"/>
                          <a:ea typeface="+mn-ea"/>
                        </a:rPr>
                        <a:t>G.k.9.i</a:t>
                      </a:r>
                      <a:r>
                        <a:rPr kumimoji="1" lang="ja-JP" altLang="en-US" sz="1400" b="0" i="0" u="none" strike="noStrike" cap="none" normalizeH="0" baseline="0" dirty="0">
                          <a:ln>
                            <a:noFill/>
                          </a:ln>
                          <a:solidFill>
                            <a:schemeClr val="tx1"/>
                          </a:solidFill>
                          <a:effectLst/>
                          <a:latin typeface="+mj-lt"/>
                          <a:ea typeface="+mn-ea"/>
                        </a:rPr>
                        <a:t>　医薬品と副作用／有害事象のマトリクス</a:t>
                      </a:r>
                    </a:p>
                  </a:txBody>
                  <a:tcPr marT="45727" marB="45727"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kumimoji="1" lang="ja-JP" altLang="en-US"/>
                    </a:p>
                  </a:txBody>
                  <a:tcPr/>
                </a:tc>
                <a:tc hMerge="1">
                  <a:txBody>
                    <a:bodyPr/>
                    <a:lstStyle/>
                    <a:p>
                      <a:endParaRPr kumimoji="1" lang="ja-JP" altLang="en-US"/>
                    </a:p>
                  </a:txBody>
                  <a:tcPr/>
                </a:tc>
                <a:extLst>
                  <a:ext uri="{0D108BD9-81ED-4DB2-BD59-A6C34878D82A}">
                    <a16:rowId xmlns:a16="http://schemas.microsoft.com/office/drawing/2014/main" val="10008"/>
                  </a:ext>
                </a:extLst>
              </a:tr>
              <a:tr h="304848">
                <a:tc rowSpan="4" gridSpan="3">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ja-JP" altLang="en-GB" sz="1400" b="0" i="0" u="none" strike="noStrike" cap="none" normalizeH="0" baseline="0" dirty="0">
                          <a:ln>
                            <a:noFill/>
                          </a:ln>
                          <a:solidFill>
                            <a:schemeClr val="tx1"/>
                          </a:solidFill>
                          <a:effectLst/>
                          <a:latin typeface="+mj-lt"/>
                          <a:ea typeface="ＭＳ Ｐゴシック" pitchFamily="50" charset="-128"/>
                          <a:cs typeface="Times New Roman" pitchFamily="18" charset="0"/>
                        </a:rPr>
                        <a:t> </a:t>
                      </a:r>
                      <a:endParaRPr kumimoji="0" lang="ja-JP" altLang="en-GB" sz="1400" b="0" i="0" u="none" strike="noStrike" cap="none" normalizeH="0" baseline="0" dirty="0">
                        <a:ln>
                          <a:noFill/>
                        </a:ln>
                        <a:solidFill>
                          <a:schemeClr val="tx1"/>
                        </a:solidFill>
                        <a:effectLst/>
                        <a:latin typeface="+mj-lt"/>
                        <a:ea typeface="ＭＳ Ｐゴシック" pitchFamily="50" charset="-128"/>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ja-JP" altLang="en-GB" sz="1400" b="0" i="0" u="none" strike="noStrike" cap="none" normalizeH="0" baseline="0" dirty="0">
                          <a:ln>
                            <a:noFill/>
                          </a:ln>
                          <a:solidFill>
                            <a:schemeClr val="tx1"/>
                          </a:solidFill>
                          <a:effectLst/>
                          <a:latin typeface="+mj-lt"/>
                          <a:ea typeface="ＭＳ Ｐゴシック" pitchFamily="50" charset="-128"/>
                          <a:cs typeface="Times New Roman" pitchFamily="18" charset="0"/>
                        </a:rPr>
                        <a:t> </a:t>
                      </a:r>
                      <a:endParaRPr kumimoji="0" lang="ja-JP" altLang="en-GB" sz="1400" b="0" i="0" u="none" strike="noStrike" cap="none" normalizeH="0" baseline="0" dirty="0">
                        <a:ln>
                          <a:noFill/>
                        </a:ln>
                        <a:solidFill>
                          <a:schemeClr val="tx1"/>
                        </a:solidFill>
                        <a:effectLst/>
                        <a:latin typeface="+mj-lt"/>
                        <a:ea typeface="ＭＳ Ｐゴシック" pitchFamily="50" charset="-128"/>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ja-JP" altLang="en-GB" sz="1400" b="0" i="0" u="none" strike="noStrike" cap="none" normalizeH="0" baseline="0" dirty="0">
                          <a:ln>
                            <a:noFill/>
                          </a:ln>
                          <a:solidFill>
                            <a:schemeClr val="tx1"/>
                          </a:solidFill>
                          <a:effectLst/>
                          <a:latin typeface="+mj-lt"/>
                          <a:ea typeface="ＭＳ Ｐゴシック" pitchFamily="50" charset="-128"/>
                          <a:cs typeface="Times New Roman" pitchFamily="18" charset="0"/>
                        </a:rPr>
                        <a:t> </a:t>
                      </a:r>
                      <a:endParaRPr kumimoji="0" lang="ja-JP" altLang="en-GB" sz="1400" b="0" i="0" u="none" strike="noStrike" cap="none" normalizeH="0" baseline="0" dirty="0">
                        <a:ln>
                          <a:noFill/>
                        </a:ln>
                        <a:solidFill>
                          <a:schemeClr val="tx1"/>
                        </a:solidFill>
                        <a:effectLst/>
                        <a:latin typeface="+mj-lt"/>
                        <a:ea typeface="ＭＳ Ｐゴシック" pitchFamily="50" charset="-128"/>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ja-JP" altLang="en-GB" sz="1400" b="0" i="0" u="none" strike="noStrike" cap="none" normalizeH="0" baseline="0" dirty="0">
                          <a:ln>
                            <a:noFill/>
                          </a:ln>
                          <a:solidFill>
                            <a:schemeClr val="tx1"/>
                          </a:solidFill>
                          <a:effectLst/>
                          <a:latin typeface="+mj-lt"/>
                          <a:ea typeface="ＭＳ Ｐゴシック" pitchFamily="50" charset="-128"/>
                          <a:cs typeface="Times New Roman" pitchFamily="18" charset="0"/>
                        </a:rPr>
                        <a:t> </a:t>
                      </a:r>
                      <a:endParaRPr kumimoji="0" lang="ja-JP" altLang="en-GB" sz="1400" b="0" i="0" u="none" strike="noStrike" cap="none" normalizeH="0" baseline="0" dirty="0">
                        <a:ln>
                          <a:noFill/>
                        </a:ln>
                        <a:solidFill>
                          <a:schemeClr val="tx1"/>
                        </a:solidFill>
                        <a:effectLst/>
                        <a:latin typeface="+mj-lt"/>
                        <a:ea typeface="ＭＳ Ｐゴシック" pitchFamily="50" charset="-128"/>
                      </a:endParaRPr>
                    </a:p>
                  </a:txBody>
                  <a:tcPr marT="45727" marB="45727" anchor="ctr" horzOverflow="overflow">
                    <a:lnL cap="flat">
                      <a:noFill/>
                    </a:lnL>
                    <a:lnR w="12700" cap="flat" cmpd="sng" algn="ctr">
                      <a:solidFill>
                        <a:srgbClr val="000000"/>
                      </a:solidFill>
                      <a:prstDash val="solid"/>
                      <a:round/>
                      <a:headEnd type="none" w="med" len="med"/>
                      <a:tailEnd type="none" w="med" len="med"/>
                    </a:lnR>
                    <a:lnT>
                      <a:noFill/>
                    </a:lnT>
                    <a:lnB cap="flat">
                      <a:noFill/>
                    </a:lnB>
                    <a:lnTlToBr>
                      <a:noFill/>
                    </a:lnTlToBr>
                    <a:lnBlToTr>
                      <a:noFill/>
                    </a:lnBlToTr>
                    <a:noFill/>
                  </a:tcPr>
                </a:tc>
                <a:tc rowSpan="4" hMerge="1">
                  <a:txBody>
                    <a:bodyPr/>
                    <a:lstStyle/>
                    <a:p>
                      <a:endParaRPr kumimoji="1" lang="ja-JP" altLang="en-US"/>
                    </a:p>
                  </a:txBody>
                  <a:tcPr/>
                </a:tc>
                <a:tc rowSpan="4" hMerge="1">
                  <a:txBody>
                    <a:bodyPr/>
                    <a:lstStyle/>
                    <a:p>
                      <a:endParaRPr kumimoji="1" lang="ja-JP" altLang="en-US"/>
                    </a:p>
                  </a:txBody>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en-US" altLang="ja-JP" sz="1400" b="1" i="0" u="none" strike="noStrike" cap="none" normalizeH="0" baseline="0" dirty="0">
                          <a:ln>
                            <a:noFill/>
                          </a:ln>
                          <a:solidFill>
                            <a:schemeClr val="tx1"/>
                          </a:solidFill>
                          <a:effectLst/>
                          <a:latin typeface="+mj-lt"/>
                          <a:ea typeface="+mn-ea"/>
                        </a:rPr>
                        <a:t>G.k.9.i.1</a:t>
                      </a:r>
                      <a:r>
                        <a:rPr kumimoji="1" lang="ja-JP" altLang="en-US" sz="1400" b="1" i="0" u="none" strike="noStrike" cap="none" normalizeH="0" baseline="0" dirty="0">
                          <a:ln>
                            <a:noFill/>
                          </a:ln>
                          <a:solidFill>
                            <a:schemeClr val="tx1"/>
                          </a:solidFill>
                          <a:effectLst/>
                          <a:latin typeface="+mj-lt"/>
                          <a:ea typeface="+mn-ea"/>
                        </a:rPr>
                        <a:t>　評価対象の副作用／有害事象</a:t>
                      </a:r>
                    </a:p>
                  </a:txBody>
                  <a:tcPr marT="45727" marB="45727" horzOverflow="overflow">
                    <a:lnL w="12700"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ja-JP" altLang="en-US" sz="1400" b="1" i="0" u="none" strike="noStrike" cap="none" normalizeH="0" baseline="0" dirty="0">
                          <a:ln>
                            <a:noFill/>
                          </a:ln>
                          <a:solidFill>
                            <a:schemeClr val="tx1"/>
                          </a:solidFill>
                          <a:effectLst/>
                          <a:latin typeface="+mj-lt"/>
                          <a:ea typeface="ＭＳ Ｐゴシック" pitchFamily="50" charset="-128"/>
                          <a:cs typeface="Arial" pitchFamily="34" charset="0"/>
                        </a:rPr>
                        <a:t>肝障害（</a:t>
                      </a:r>
                      <a:r>
                        <a:rPr kumimoji="0" lang="en-US" altLang="ja-JP" sz="1400" b="1" i="0" u="none" strike="noStrike" cap="none" normalizeH="0" baseline="0" dirty="0">
                          <a:ln>
                            <a:noFill/>
                          </a:ln>
                          <a:solidFill>
                            <a:schemeClr val="tx1"/>
                          </a:solidFill>
                          <a:effectLst/>
                          <a:latin typeface="+mj-lt"/>
                          <a:ea typeface="ＭＳ Ｐゴシック" pitchFamily="50" charset="-128"/>
                          <a:cs typeface="Arial" pitchFamily="34" charset="0"/>
                        </a:rPr>
                        <a:t>LLT</a:t>
                      </a:r>
                      <a:r>
                        <a:rPr kumimoji="0" lang="ja-JP" altLang="en-US" sz="1400" b="1" i="0" u="none" strike="noStrike" cap="none" normalizeH="0" baseline="0" dirty="0">
                          <a:ln>
                            <a:noFill/>
                          </a:ln>
                          <a:solidFill>
                            <a:schemeClr val="tx1"/>
                          </a:solidFill>
                          <a:effectLst/>
                          <a:latin typeface="+mj-lt"/>
                          <a:ea typeface="ＭＳ Ｐゴシック" pitchFamily="50" charset="-128"/>
                          <a:cs typeface="Arial" pitchFamily="34" charset="0"/>
                        </a:rPr>
                        <a:t>コード）</a:t>
                      </a:r>
                    </a:p>
                  </a:txBody>
                  <a:tcPr marT="45727" marB="45727" horzOverflow="overflow">
                    <a:lnL w="952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9"/>
                  </a:ext>
                </a:extLst>
              </a:tr>
              <a:tr h="304848">
                <a:tc gridSpan="3"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en-US" altLang="ja-JP" sz="1400" b="0" i="0" u="none" strike="noStrike" cap="none" normalizeH="0" baseline="0" dirty="0">
                          <a:ln>
                            <a:noFill/>
                          </a:ln>
                          <a:solidFill>
                            <a:schemeClr val="tx1"/>
                          </a:solidFill>
                          <a:effectLst/>
                          <a:latin typeface="+mj-lt"/>
                          <a:ea typeface="ＭＳ Ｐゴシック" pitchFamily="50" charset="-128"/>
                        </a:rPr>
                        <a:t>G.k.9.i.4</a:t>
                      </a:r>
                      <a:r>
                        <a:rPr kumimoji="1" lang="ja-JP" altLang="en-US" sz="1400" b="0" i="0" u="none" strike="noStrike" cap="none" normalizeH="0" baseline="0" dirty="0">
                          <a:ln>
                            <a:noFill/>
                          </a:ln>
                          <a:solidFill>
                            <a:schemeClr val="tx1"/>
                          </a:solidFill>
                          <a:effectLst/>
                          <a:latin typeface="+mj-lt"/>
                          <a:ea typeface="ＭＳ Ｐゴシック" pitchFamily="50" charset="-128"/>
                        </a:rPr>
                        <a:t>　</a:t>
                      </a:r>
                      <a:r>
                        <a:rPr kumimoji="1" lang="en-US" altLang="en-US" sz="1400" b="0" i="0" u="none" strike="noStrike" cap="none" normalizeH="0" baseline="0" dirty="0" err="1">
                          <a:ln>
                            <a:noFill/>
                          </a:ln>
                          <a:solidFill>
                            <a:schemeClr val="tx1"/>
                          </a:solidFill>
                          <a:effectLst/>
                          <a:latin typeface="+mj-lt"/>
                          <a:ea typeface="ＭＳ Ｐゴシック" pitchFamily="50" charset="-128"/>
                        </a:rPr>
                        <a:t>再投与で副作用は再発したか</a:t>
                      </a:r>
                      <a:r>
                        <a:rPr kumimoji="1" lang="en-US" altLang="en-US" sz="1400" b="0" i="0" u="none" strike="noStrike" cap="none" normalizeH="0" baseline="0" dirty="0">
                          <a:ln>
                            <a:noFill/>
                          </a:ln>
                          <a:solidFill>
                            <a:schemeClr val="tx1"/>
                          </a:solidFill>
                          <a:effectLst/>
                          <a:latin typeface="+mj-lt"/>
                          <a:ea typeface="ＭＳ Ｐゴシック" pitchFamily="50" charset="-128"/>
                        </a:rPr>
                        <a:t>？</a:t>
                      </a:r>
                      <a:endParaRPr kumimoji="1" lang="ja-JP" altLang="en-US" sz="1400" b="0" i="0" u="none" strike="noStrike" cap="none" normalizeH="0" baseline="0" dirty="0">
                        <a:ln>
                          <a:noFill/>
                        </a:ln>
                        <a:solidFill>
                          <a:schemeClr val="tx1"/>
                        </a:solidFill>
                        <a:effectLst/>
                        <a:latin typeface="+mj-lt"/>
                        <a:ea typeface="ＭＳ Ｐゴシック" pitchFamily="50" charset="-128"/>
                      </a:endParaRPr>
                    </a:p>
                  </a:txBody>
                  <a:tcPr marT="45727" marB="45727" horzOverflow="overflow">
                    <a:lnL w="12700"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ja-JP" sz="1400" b="0" i="0" u="none" strike="noStrike" kern="1200" cap="none" normalizeH="0" baseline="0" dirty="0">
                          <a:ln>
                            <a:noFill/>
                          </a:ln>
                          <a:solidFill>
                            <a:schemeClr val="tx1"/>
                          </a:solidFill>
                          <a:effectLst/>
                          <a:latin typeface="+mn-lt"/>
                          <a:ea typeface="+mn-ea"/>
                          <a:cs typeface="+mn-cs"/>
                        </a:rPr>
                        <a:t>2 = </a:t>
                      </a:r>
                      <a:r>
                        <a:rPr kumimoji="0" lang="ja-JP" altLang="en-US" sz="1400" b="0" i="0" u="none" strike="noStrike" kern="1200" cap="none" normalizeH="0" baseline="0" dirty="0">
                          <a:ln>
                            <a:noFill/>
                          </a:ln>
                          <a:solidFill>
                            <a:schemeClr val="tx1"/>
                          </a:solidFill>
                          <a:effectLst/>
                          <a:latin typeface="+mn-lt"/>
                          <a:ea typeface="+mn-ea"/>
                          <a:cs typeface="+mn-cs"/>
                        </a:rPr>
                        <a:t>はい</a:t>
                      </a:r>
                      <a:r>
                        <a:rPr kumimoji="0" lang="en-US" altLang="ja-JP" sz="1400" b="0" i="0" u="none" strike="noStrike" kern="1200" cap="none" normalizeH="0" baseline="0" dirty="0">
                          <a:ln>
                            <a:noFill/>
                          </a:ln>
                          <a:solidFill>
                            <a:schemeClr val="tx1"/>
                          </a:solidFill>
                          <a:effectLst/>
                          <a:latin typeface="+mn-lt"/>
                          <a:ea typeface="+mn-ea"/>
                          <a:cs typeface="+mn-cs"/>
                        </a:rPr>
                        <a:t>-</a:t>
                      </a:r>
                      <a:r>
                        <a:rPr kumimoji="0" lang="ja-JP" altLang="en-US" sz="1400" b="0" i="0" u="none" strike="noStrike" kern="1200" cap="none" normalizeH="0" baseline="0" dirty="0">
                          <a:ln>
                            <a:noFill/>
                          </a:ln>
                          <a:solidFill>
                            <a:schemeClr val="tx1"/>
                          </a:solidFill>
                          <a:effectLst/>
                          <a:latin typeface="+mn-lt"/>
                          <a:ea typeface="+mn-ea"/>
                          <a:cs typeface="+mn-cs"/>
                        </a:rPr>
                        <a:t>いいえ</a:t>
                      </a:r>
                      <a:r>
                        <a:rPr kumimoji="0" lang="en-US" altLang="ja-JP" sz="1400" b="0" i="0" u="none" strike="noStrike" kern="1200" cap="none" normalizeH="0" baseline="0" dirty="0">
                          <a:ln>
                            <a:noFill/>
                          </a:ln>
                          <a:solidFill>
                            <a:schemeClr val="tx1"/>
                          </a:solidFill>
                          <a:effectLst/>
                          <a:latin typeface="+mn-lt"/>
                          <a:ea typeface="+mn-ea"/>
                          <a:cs typeface="+mn-cs"/>
                        </a:rPr>
                        <a:t>(</a:t>
                      </a:r>
                      <a:r>
                        <a:rPr kumimoji="0" lang="ja-JP" altLang="en-US" sz="1400" b="0" i="0" u="none" strike="noStrike" kern="1200" cap="none" normalizeH="0" baseline="0" dirty="0">
                          <a:ln>
                            <a:noFill/>
                          </a:ln>
                          <a:solidFill>
                            <a:schemeClr val="tx1"/>
                          </a:solidFill>
                          <a:effectLst/>
                          <a:latin typeface="+mn-lt"/>
                          <a:ea typeface="+mn-ea"/>
                          <a:cs typeface="+mn-cs"/>
                        </a:rPr>
                        <a:t>再投与したが再発なし</a:t>
                      </a:r>
                      <a:r>
                        <a:rPr kumimoji="0" lang="en-US" altLang="ja-JP" sz="1400" b="0" i="0" u="none" strike="noStrike" kern="1200" cap="none" normalizeH="0" baseline="0" dirty="0">
                          <a:ln>
                            <a:noFill/>
                          </a:ln>
                          <a:solidFill>
                            <a:schemeClr val="tx1"/>
                          </a:solidFill>
                          <a:effectLst/>
                          <a:latin typeface="+mn-lt"/>
                          <a:ea typeface="+mn-ea"/>
                          <a:cs typeface="+mn-cs"/>
                        </a:rPr>
                        <a:t>)</a:t>
                      </a:r>
                      <a:endParaRPr kumimoji="0" lang="ja-JP" altLang="en-US" sz="1400" b="0" i="0" u="none" strike="noStrike" kern="1200" cap="none" normalizeH="0" baseline="0" dirty="0">
                        <a:ln>
                          <a:noFill/>
                        </a:ln>
                        <a:solidFill>
                          <a:schemeClr val="tx1"/>
                        </a:solidFill>
                        <a:effectLst/>
                        <a:latin typeface="+mn-lt"/>
                        <a:ea typeface="+mn-ea"/>
                        <a:cs typeface="+mn-cs"/>
                      </a:endParaRPr>
                    </a:p>
                  </a:txBody>
                  <a:tcPr marT="45727" marB="45727" horzOverflow="overflow">
                    <a:lnL w="952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10"/>
                  </a:ext>
                </a:extLst>
              </a:tr>
              <a:tr h="304848">
                <a:tc gridSpan="3"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en-US" altLang="ja-JP" sz="1400" b="1" i="0" u="none" strike="noStrike" cap="none" normalizeH="0" baseline="0" dirty="0">
                          <a:ln>
                            <a:noFill/>
                          </a:ln>
                          <a:solidFill>
                            <a:schemeClr val="tx1"/>
                          </a:solidFill>
                          <a:effectLst/>
                          <a:latin typeface="+mj-lt"/>
                          <a:ea typeface="+mn-ea"/>
                        </a:rPr>
                        <a:t>G.k.9.i.1</a:t>
                      </a:r>
                      <a:r>
                        <a:rPr kumimoji="1" lang="ja-JP" altLang="en-US" sz="1400" b="1" i="0" u="none" strike="noStrike" cap="none" normalizeH="0" baseline="0" dirty="0">
                          <a:ln>
                            <a:noFill/>
                          </a:ln>
                          <a:solidFill>
                            <a:schemeClr val="tx1"/>
                          </a:solidFill>
                          <a:effectLst/>
                          <a:latin typeface="+mj-lt"/>
                          <a:ea typeface="+mn-ea"/>
                        </a:rPr>
                        <a:t>　評価対象の副作用／有害事象</a:t>
                      </a:r>
                    </a:p>
                  </a:txBody>
                  <a:tcPr marT="45727" marB="45727" horzOverflow="overflow">
                    <a:lnL w="12700"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ja-JP" altLang="en-US" sz="1400" b="1" i="0" u="none" strike="noStrike" cap="none" normalizeH="0" baseline="0" dirty="0">
                          <a:ln>
                            <a:noFill/>
                          </a:ln>
                          <a:solidFill>
                            <a:schemeClr val="tx1"/>
                          </a:solidFill>
                          <a:effectLst/>
                          <a:latin typeface="+mj-lt"/>
                          <a:ea typeface="ＭＳ Ｐゴシック" pitchFamily="50" charset="-128"/>
                        </a:rPr>
                        <a:t>腎障害</a:t>
                      </a:r>
                      <a:r>
                        <a:rPr kumimoji="0" lang="ja-JP" altLang="en-US" sz="1400" b="1" i="0" u="none" strike="noStrike" cap="none" normalizeH="0" baseline="0" dirty="0">
                          <a:ln>
                            <a:noFill/>
                          </a:ln>
                          <a:solidFill>
                            <a:schemeClr val="tx1"/>
                          </a:solidFill>
                          <a:effectLst/>
                          <a:latin typeface="+mj-lt"/>
                          <a:ea typeface="ＭＳ Ｐゴシック" pitchFamily="50" charset="-128"/>
                          <a:cs typeface="Arial" pitchFamily="34" charset="0"/>
                        </a:rPr>
                        <a:t>（</a:t>
                      </a:r>
                      <a:r>
                        <a:rPr kumimoji="0" lang="en-US" altLang="ja-JP" sz="1400" b="1" i="0" u="none" strike="noStrike" cap="none" normalizeH="0" baseline="0" dirty="0">
                          <a:ln>
                            <a:noFill/>
                          </a:ln>
                          <a:solidFill>
                            <a:schemeClr val="tx1"/>
                          </a:solidFill>
                          <a:effectLst/>
                          <a:latin typeface="+mj-lt"/>
                          <a:ea typeface="ＭＳ Ｐゴシック" pitchFamily="50" charset="-128"/>
                          <a:cs typeface="Arial" pitchFamily="34" charset="0"/>
                        </a:rPr>
                        <a:t>LLT</a:t>
                      </a:r>
                      <a:r>
                        <a:rPr kumimoji="0" lang="ja-JP" altLang="en-US" sz="1400" b="1" i="0" u="none" strike="noStrike" cap="none" normalizeH="0" baseline="0" dirty="0">
                          <a:ln>
                            <a:noFill/>
                          </a:ln>
                          <a:solidFill>
                            <a:schemeClr val="tx1"/>
                          </a:solidFill>
                          <a:effectLst/>
                          <a:latin typeface="+mj-lt"/>
                          <a:ea typeface="ＭＳ Ｐゴシック" pitchFamily="50" charset="-128"/>
                          <a:cs typeface="Arial" pitchFamily="34" charset="0"/>
                        </a:rPr>
                        <a:t>コード）</a:t>
                      </a:r>
                    </a:p>
                  </a:txBody>
                  <a:tcPr marT="45727" marB="45727" horzOverflow="overflow">
                    <a:lnL w="952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11"/>
                  </a:ext>
                </a:extLst>
              </a:tr>
              <a:tr h="304848">
                <a:tc gridSpan="3"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en-US" altLang="ja-JP" sz="1400" b="0" i="0" u="none" strike="noStrike" cap="none" normalizeH="0" baseline="0" dirty="0">
                          <a:ln>
                            <a:noFill/>
                          </a:ln>
                          <a:solidFill>
                            <a:schemeClr val="tx1"/>
                          </a:solidFill>
                          <a:effectLst/>
                          <a:latin typeface="+mj-lt"/>
                          <a:ea typeface="ＭＳ Ｐゴシック" pitchFamily="50" charset="-128"/>
                        </a:rPr>
                        <a:t>G.k.9.i.4</a:t>
                      </a:r>
                      <a:r>
                        <a:rPr kumimoji="1" lang="ja-JP" altLang="en-US" sz="1400" b="0" i="0" u="none" strike="noStrike" cap="none" normalizeH="0" baseline="0" dirty="0">
                          <a:ln>
                            <a:noFill/>
                          </a:ln>
                          <a:solidFill>
                            <a:schemeClr val="tx1"/>
                          </a:solidFill>
                          <a:effectLst/>
                          <a:latin typeface="+mj-lt"/>
                          <a:ea typeface="ＭＳ Ｐゴシック" pitchFamily="50" charset="-128"/>
                        </a:rPr>
                        <a:t>　</a:t>
                      </a:r>
                      <a:r>
                        <a:rPr kumimoji="1" lang="en-US" altLang="en-US" sz="1400" b="0" i="0" u="none" strike="noStrike" cap="none" normalizeH="0" baseline="0" dirty="0" err="1">
                          <a:ln>
                            <a:noFill/>
                          </a:ln>
                          <a:solidFill>
                            <a:schemeClr val="tx1"/>
                          </a:solidFill>
                          <a:effectLst/>
                          <a:latin typeface="+mj-lt"/>
                          <a:ea typeface="ＭＳ Ｐゴシック" pitchFamily="50" charset="-128"/>
                        </a:rPr>
                        <a:t>再投与で副作用は再発したか</a:t>
                      </a:r>
                      <a:r>
                        <a:rPr kumimoji="1" lang="en-US" altLang="en-US" sz="1400" b="0" i="0" u="none" strike="noStrike" cap="none" normalizeH="0" baseline="0" dirty="0">
                          <a:ln>
                            <a:noFill/>
                          </a:ln>
                          <a:solidFill>
                            <a:schemeClr val="tx1"/>
                          </a:solidFill>
                          <a:effectLst/>
                          <a:latin typeface="+mj-lt"/>
                          <a:ea typeface="ＭＳ Ｐゴシック" pitchFamily="50" charset="-128"/>
                        </a:rPr>
                        <a:t>？</a:t>
                      </a:r>
                      <a:endParaRPr kumimoji="1" lang="ja-JP" altLang="en-US" sz="1400" b="0" i="0" u="none" strike="noStrike" cap="none" normalizeH="0" baseline="0" dirty="0">
                        <a:ln>
                          <a:noFill/>
                        </a:ln>
                        <a:solidFill>
                          <a:schemeClr val="tx1"/>
                        </a:solidFill>
                        <a:effectLst/>
                        <a:latin typeface="+mj-lt"/>
                        <a:ea typeface="ＭＳ Ｐゴシック" pitchFamily="50" charset="-128"/>
                      </a:endParaRPr>
                    </a:p>
                  </a:txBody>
                  <a:tcPr marT="45727" marB="45727" horzOverflow="overflow">
                    <a:lnL w="12700"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ja-JP" sz="1400" b="0" i="0" u="none" strike="noStrike" kern="1200" cap="none" normalizeH="0" baseline="0" dirty="0">
                          <a:ln>
                            <a:noFill/>
                          </a:ln>
                          <a:solidFill>
                            <a:schemeClr val="tx1"/>
                          </a:solidFill>
                          <a:effectLst/>
                          <a:latin typeface="+mn-lt"/>
                          <a:ea typeface="+mn-ea"/>
                          <a:cs typeface="Arial" pitchFamily="34" charset="0"/>
                        </a:rPr>
                        <a:t>1 = </a:t>
                      </a:r>
                      <a:r>
                        <a:rPr kumimoji="0" lang="ja-JP" altLang="en-US" sz="1400" b="0" i="0" u="none" strike="noStrike" kern="1200" cap="none" normalizeH="0" baseline="0" dirty="0">
                          <a:ln>
                            <a:noFill/>
                          </a:ln>
                          <a:solidFill>
                            <a:schemeClr val="tx1"/>
                          </a:solidFill>
                          <a:effectLst/>
                          <a:latin typeface="+mn-lt"/>
                          <a:ea typeface="+mn-ea"/>
                          <a:cs typeface="Arial" pitchFamily="34" charset="0"/>
                        </a:rPr>
                        <a:t>はい</a:t>
                      </a:r>
                      <a:r>
                        <a:rPr kumimoji="0" lang="en-US" altLang="ja-JP" sz="1400" b="0" i="0" u="none" strike="noStrike" kern="1200" cap="none" normalizeH="0" baseline="0" dirty="0">
                          <a:ln>
                            <a:noFill/>
                          </a:ln>
                          <a:solidFill>
                            <a:schemeClr val="tx1"/>
                          </a:solidFill>
                          <a:effectLst/>
                          <a:latin typeface="+mn-lt"/>
                          <a:ea typeface="+mn-ea"/>
                          <a:cs typeface="Arial" pitchFamily="34" charset="0"/>
                        </a:rPr>
                        <a:t>-</a:t>
                      </a:r>
                      <a:r>
                        <a:rPr kumimoji="0" lang="ja-JP" altLang="en-US" sz="1400" b="0" i="0" u="none" strike="noStrike" kern="1200" cap="none" normalizeH="0" baseline="0" dirty="0">
                          <a:ln>
                            <a:noFill/>
                          </a:ln>
                          <a:solidFill>
                            <a:schemeClr val="tx1"/>
                          </a:solidFill>
                          <a:effectLst/>
                          <a:latin typeface="+mn-lt"/>
                          <a:ea typeface="+mn-ea"/>
                          <a:cs typeface="Arial" pitchFamily="34" charset="0"/>
                        </a:rPr>
                        <a:t>はい</a:t>
                      </a:r>
                      <a:r>
                        <a:rPr kumimoji="0" lang="en-US" altLang="ja-JP" sz="1400" b="0" i="0" u="none" strike="noStrike" kern="1200" cap="none" normalizeH="0" baseline="0" dirty="0">
                          <a:ln>
                            <a:noFill/>
                          </a:ln>
                          <a:solidFill>
                            <a:schemeClr val="tx1"/>
                          </a:solidFill>
                          <a:effectLst/>
                          <a:latin typeface="+mn-lt"/>
                          <a:ea typeface="+mn-ea"/>
                          <a:cs typeface="Arial" pitchFamily="34" charset="0"/>
                        </a:rPr>
                        <a:t>(</a:t>
                      </a:r>
                      <a:r>
                        <a:rPr kumimoji="0" lang="ja-JP" altLang="en-US" sz="1400" b="0" i="0" u="none" strike="noStrike" kern="1200" cap="none" normalizeH="0" baseline="0" dirty="0">
                          <a:ln>
                            <a:noFill/>
                          </a:ln>
                          <a:solidFill>
                            <a:schemeClr val="tx1"/>
                          </a:solidFill>
                          <a:effectLst/>
                          <a:latin typeface="+mn-lt"/>
                          <a:ea typeface="+mn-ea"/>
                          <a:cs typeface="Arial" pitchFamily="34" charset="0"/>
                        </a:rPr>
                        <a:t>再投与し再発あり</a:t>
                      </a:r>
                      <a:r>
                        <a:rPr kumimoji="0" lang="en-US" altLang="ja-JP" sz="1400" b="0" i="0" u="none" strike="noStrike" kern="1200" cap="none" normalizeH="0" baseline="0" dirty="0">
                          <a:ln>
                            <a:noFill/>
                          </a:ln>
                          <a:solidFill>
                            <a:schemeClr val="tx1"/>
                          </a:solidFill>
                          <a:effectLst/>
                          <a:latin typeface="+mn-lt"/>
                          <a:ea typeface="+mn-ea"/>
                          <a:cs typeface="Arial" pitchFamily="34" charset="0"/>
                        </a:rPr>
                        <a:t>)</a:t>
                      </a:r>
                      <a:endParaRPr kumimoji="0" lang="ja-JP" altLang="en-US" sz="1400" b="0" i="0" u="none" strike="noStrike" kern="1200" cap="none" normalizeH="0" baseline="0" dirty="0">
                        <a:ln>
                          <a:noFill/>
                        </a:ln>
                        <a:solidFill>
                          <a:schemeClr val="tx1"/>
                        </a:solidFill>
                        <a:effectLst/>
                        <a:latin typeface="+mn-lt"/>
                        <a:ea typeface="+mn-ea"/>
                        <a:cs typeface="+mn-cs"/>
                      </a:endParaRPr>
                    </a:p>
                  </a:txBody>
                  <a:tcPr marT="45727" marB="45727" horzOverflow="overflow">
                    <a:lnL w="952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12"/>
                  </a:ext>
                </a:extLst>
              </a:tr>
            </a:tbl>
          </a:graphicData>
        </a:graphic>
      </p:graphicFrame>
      <p:sp>
        <p:nvSpPr>
          <p:cNvPr id="6" name="Line 4"/>
          <p:cNvSpPr>
            <a:spLocks noChangeShapeType="1"/>
          </p:cNvSpPr>
          <p:nvPr/>
        </p:nvSpPr>
        <p:spPr bwMode="auto">
          <a:xfrm>
            <a:off x="179388" y="836613"/>
            <a:ext cx="8713787" cy="0"/>
          </a:xfrm>
          <a:prstGeom prst="line">
            <a:avLst/>
          </a:prstGeom>
          <a:noFill/>
          <a:ln w="28575">
            <a:solidFill>
              <a:schemeClr val="bg2">
                <a:lumMod val="75000"/>
              </a:schemeClr>
            </a:solidFill>
            <a:round/>
            <a:headEnd/>
            <a:tailEnd/>
          </a:ln>
          <a:effectLst/>
        </p:spPr>
        <p:txBody>
          <a:bodyPr/>
          <a:lstStyle/>
          <a:p>
            <a:pPr fontAlgn="auto">
              <a:spcBef>
                <a:spcPts val="0"/>
              </a:spcBef>
              <a:spcAft>
                <a:spcPts val="0"/>
              </a:spcAft>
              <a:defRPr/>
            </a:pPr>
            <a:endParaRPr lang="en-GB">
              <a:latin typeface="+mn-lt"/>
              <a:ea typeface="+mn-ea"/>
            </a:endParaRPr>
          </a:p>
        </p:txBody>
      </p:sp>
      <p:sp>
        <p:nvSpPr>
          <p:cNvPr id="8" name="Text Box 55"/>
          <p:cNvSpPr txBox="1">
            <a:spLocks noChangeArrowheads="1"/>
          </p:cNvSpPr>
          <p:nvPr/>
        </p:nvSpPr>
        <p:spPr bwMode="auto">
          <a:xfrm>
            <a:off x="498991" y="2514541"/>
            <a:ext cx="957716" cy="408623"/>
          </a:xfrm>
          <a:prstGeom prst="roundRect">
            <a:avLst/>
          </a:prstGeom>
          <a:ln/>
        </p:spPr>
        <p:style>
          <a:lnRef idx="1">
            <a:schemeClr val="accent1"/>
          </a:lnRef>
          <a:fillRef idx="2">
            <a:schemeClr val="accent1"/>
          </a:fillRef>
          <a:effectRef idx="1">
            <a:schemeClr val="accent1"/>
          </a:effectRef>
          <a:fontRef idx="minor">
            <a:schemeClr val="dk1"/>
          </a:fontRef>
        </p:style>
        <p:txBody>
          <a:bodyPr wrap="none">
            <a:spAutoFit/>
          </a:bodyPr>
          <a:lstStyle>
            <a:lvl1pPr>
              <a:defRPr kumimoji="1">
                <a:solidFill>
                  <a:schemeClr val="tx1"/>
                </a:solidFill>
                <a:latin typeface="Calibri" panose="020F0502020204030204" pitchFamily="34" charset="0"/>
                <a:ea typeface="ＭＳ Ｐゴシック" panose="020B0600070205080204" pitchFamily="50" charset="-128"/>
              </a:defRPr>
            </a:lvl1pPr>
            <a:lvl2pPr marL="742950" indent="-285750">
              <a:defRPr kumimoji="1">
                <a:solidFill>
                  <a:schemeClr val="tx1"/>
                </a:solidFill>
                <a:latin typeface="Calibri" panose="020F0502020204030204" pitchFamily="34" charset="0"/>
                <a:ea typeface="ＭＳ Ｐゴシック" panose="020B0600070205080204" pitchFamily="50" charset="-128"/>
              </a:defRPr>
            </a:lvl2pPr>
            <a:lvl3pPr marL="1143000" indent="-228600">
              <a:defRPr kumimoji="1">
                <a:solidFill>
                  <a:schemeClr val="tx1"/>
                </a:solidFill>
                <a:latin typeface="Calibri" panose="020F0502020204030204" pitchFamily="34" charset="0"/>
                <a:ea typeface="ＭＳ Ｐゴシック" panose="020B0600070205080204" pitchFamily="50" charset="-128"/>
              </a:defRPr>
            </a:lvl3pPr>
            <a:lvl4pPr marL="1600200" indent="-228600">
              <a:defRPr kumimoji="1">
                <a:solidFill>
                  <a:schemeClr val="tx1"/>
                </a:solidFill>
                <a:latin typeface="Calibri" panose="020F0502020204030204" pitchFamily="34" charset="0"/>
                <a:ea typeface="ＭＳ Ｐゴシック" panose="020B0600070205080204" pitchFamily="50" charset="-128"/>
              </a:defRPr>
            </a:lvl4pPr>
            <a:lvl5pPr marL="2057400" indent="-228600">
              <a:defRPr kumimoji="1">
                <a:solidFill>
                  <a:schemeClr val="tx1"/>
                </a:solidFill>
                <a:latin typeface="Calibri" panose="020F0502020204030204" pitchFamily="34" charset="0"/>
                <a:ea typeface="ＭＳ Ｐゴシック" panose="020B0600070205080204" pitchFamily="50" charset="-128"/>
              </a:defRPr>
            </a:lvl5pPr>
            <a:lvl6pPr marL="2514600" indent="-228600" fontAlgn="base">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6pPr>
            <a:lvl7pPr marL="2971800" indent="-228600" fontAlgn="base">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7pPr>
            <a:lvl8pPr marL="3429000" indent="-228600" fontAlgn="base">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8pPr>
            <a:lvl9pPr marL="3886200" indent="-228600" fontAlgn="base">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9pPr>
          </a:lstStyle>
          <a:p>
            <a:r>
              <a:rPr lang="en-US" altLang="ja-JP" dirty="0"/>
              <a:t>E2B(R3)</a:t>
            </a:r>
            <a:endParaRPr lang="ja-JP" altLang="en-US" dirty="0"/>
          </a:p>
        </p:txBody>
      </p:sp>
      <p:graphicFrame>
        <p:nvGraphicFramePr>
          <p:cNvPr id="9" name="表 8"/>
          <p:cNvGraphicFramePr>
            <a:graphicFrameLocks noGrp="1"/>
          </p:cNvGraphicFramePr>
          <p:nvPr>
            <p:extLst>
              <p:ext uri="{D42A27DB-BD31-4B8C-83A1-F6EECF244321}">
                <p14:modId xmlns:p14="http://schemas.microsoft.com/office/powerpoint/2010/main" val="1294504561"/>
              </p:ext>
            </p:extLst>
          </p:nvPr>
        </p:nvGraphicFramePr>
        <p:xfrm>
          <a:off x="468313" y="1020092"/>
          <a:ext cx="8229600" cy="1188792"/>
        </p:xfrm>
        <a:graphic>
          <a:graphicData uri="http://schemas.openxmlformats.org/drawingml/2006/table">
            <a:tbl>
              <a:tblPr firstRow="1" bandRow="1">
                <a:tableStyleId>{3B4B98B0-60AC-42C2-AFA5-B58CD77FA1E5}</a:tableStyleId>
              </a:tblPr>
              <a:tblGrid>
                <a:gridCol w="2015456">
                  <a:extLst>
                    <a:ext uri="{9D8B030D-6E8A-4147-A177-3AD203B41FA5}">
                      <a16:colId xmlns:a16="http://schemas.microsoft.com/office/drawing/2014/main" val="20000"/>
                    </a:ext>
                  </a:extLst>
                </a:gridCol>
                <a:gridCol w="3107072">
                  <a:extLst>
                    <a:ext uri="{9D8B030D-6E8A-4147-A177-3AD203B41FA5}">
                      <a16:colId xmlns:a16="http://schemas.microsoft.com/office/drawing/2014/main" val="20001"/>
                    </a:ext>
                  </a:extLst>
                </a:gridCol>
                <a:gridCol w="3107072">
                  <a:extLst>
                    <a:ext uri="{9D8B030D-6E8A-4147-A177-3AD203B41FA5}">
                      <a16:colId xmlns:a16="http://schemas.microsoft.com/office/drawing/2014/main" val="20002"/>
                    </a:ext>
                  </a:extLst>
                </a:gridCol>
              </a:tblGrid>
              <a:tr h="37084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ja-JP" sz="2000" b="0" i="0" u="none" strike="noStrike" cap="none" normalizeH="0" baseline="0" dirty="0">
                        <a:ln>
                          <a:noFill/>
                        </a:ln>
                        <a:solidFill>
                          <a:schemeClr val="tx1"/>
                        </a:solidFill>
                        <a:effectLst/>
                        <a:latin typeface="+mn-lt"/>
                        <a:ea typeface="ＭＳ Ｐゴシック" pitchFamily="50" charset="-128"/>
                      </a:endParaRPr>
                    </a:p>
                  </a:txBody>
                  <a:tcPr marT="45732" marB="4573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2000" b="0" i="0" u="none" strike="noStrike" cap="none" normalizeH="0" baseline="0" dirty="0">
                          <a:ln>
                            <a:noFill/>
                          </a:ln>
                          <a:solidFill>
                            <a:schemeClr val="tx1"/>
                          </a:solidFill>
                          <a:effectLst/>
                          <a:latin typeface="Arial" pitchFamily="34" charset="0"/>
                          <a:ea typeface="ＭＳ Ｐゴシック" pitchFamily="50" charset="-128"/>
                        </a:rPr>
                        <a:t>肝障害</a:t>
                      </a:r>
                    </a:p>
                  </a:txBody>
                  <a:tcPr marT="45732" marB="4573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2000" b="0" i="0" u="none" strike="noStrike" cap="none" normalizeH="0" baseline="0" dirty="0">
                          <a:ln>
                            <a:noFill/>
                          </a:ln>
                          <a:solidFill>
                            <a:schemeClr val="tx1"/>
                          </a:solidFill>
                          <a:effectLst/>
                          <a:latin typeface="Arial" pitchFamily="34" charset="0"/>
                          <a:ea typeface="ＭＳ Ｐゴシック" pitchFamily="50" charset="-128"/>
                        </a:rPr>
                        <a:t>腎障害</a:t>
                      </a:r>
                    </a:p>
                  </a:txBody>
                  <a:tcPr marT="45732" marB="4573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0"/>
                  </a:ext>
                </a:extLst>
              </a:tr>
              <a:tr h="37084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2000" b="0" i="0" u="none" strike="noStrike" cap="none" normalizeH="0" baseline="0" dirty="0">
                          <a:ln>
                            <a:noFill/>
                          </a:ln>
                          <a:solidFill>
                            <a:schemeClr val="tx1"/>
                          </a:solidFill>
                          <a:effectLst/>
                          <a:latin typeface="+mn-lt"/>
                          <a:ea typeface="ＭＳ Ｐゴシック" pitchFamily="50" charset="-128"/>
                        </a:rPr>
                        <a:t>医薬品</a:t>
                      </a:r>
                      <a:r>
                        <a:rPr kumimoji="1" lang="en-US" altLang="ja-JP" sz="2000" b="0" i="0" u="none" strike="noStrike" cap="none" normalizeH="0" baseline="0" dirty="0">
                          <a:ln>
                            <a:noFill/>
                          </a:ln>
                          <a:solidFill>
                            <a:schemeClr val="tx1"/>
                          </a:solidFill>
                          <a:effectLst/>
                          <a:latin typeface="+mn-lt"/>
                          <a:ea typeface="ＭＳ Ｐゴシック" pitchFamily="50" charset="-128"/>
                        </a:rPr>
                        <a:t>A</a:t>
                      </a:r>
                    </a:p>
                  </a:txBody>
                  <a:tcPr marT="45732" marB="4573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2000" b="0" i="0" u="none" strike="noStrike" cap="none" normalizeH="0" baseline="0" dirty="0">
                          <a:ln>
                            <a:noFill/>
                          </a:ln>
                          <a:solidFill>
                            <a:schemeClr val="tx1"/>
                          </a:solidFill>
                          <a:effectLst/>
                          <a:latin typeface="Arial" pitchFamily="34" charset="0"/>
                          <a:ea typeface="ＭＳ Ｐゴシック" pitchFamily="50" charset="-128"/>
                        </a:rPr>
                        <a:t>再投与し再発あり</a:t>
                      </a:r>
                    </a:p>
                  </a:txBody>
                  <a:tcPr marT="45732" marB="4573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2000" b="0" i="0" u="none" strike="noStrike" cap="none" normalizeH="0" baseline="0" dirty="0">
                          <a:ln>
                            <a:noFill/>
                          </a:ln>
                          <a:solidFill>
                            <a:schemeClr val="tx1"/>
                          </a:solidFill>
                          <a:effectLst/>
                          <a:latin typeface="Arial" pitchFamily="34" charset="0"/>
                          <a:ea typeface="+mn-ea"/>
                        </a:rPr>
                        <a:t>再投与したが再発なし</a:t>
                      </a:r>
                    </a:p>
                  </a:txBody>
                  <a:tcPr marT="45732" marB="4573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1"/>
                  </a:ext>
                </a:extLst>
              </a:tr>
              <a:tr h="37084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2000" b="0" i="0" u="none" strike="noStrike" cap="none" normalizeH="0" baseline="0" dirty="0">
                          <a:ln>
                            <a:noFill/>
                          </a:ln>
                          <a:solidFill>
                            <a:schemeClr val="tx1"/>
                          </a:solidFill>
                          <a:effectLst/>
                          <a:latin typeface="+mn-lt"/>
                          <a:ea typeface="ＭＳ Ｐゴシック" pitchFamily="50" charset="-128"/>
                        </a:rPr>
                        <a:t>医薬品</a:t>
                      </a:r>
                      <a:r>
                        <a:rPr kumimoji="1" lang="en-US" altLang="ja-JP" sz="2000" b="0" i="0" u="none" strike="noStrike" cap="none" normalizeH="0" baseline="0" dirty="0">
                          <a:ln>
                            <a:noFill/>
                          </a:ln>
                          <a:solidFill>
                            <a:schemeClr val="tx1"/>
                          </a:solidFill>
                          <a:effectLst/>
                          <a:latin typeface="+mn-lt"/>
                          <a:ea typeface="ＭＳ Ｐゴシック" pitchFamily="50" charset="-128"/>
                        </a:rPr>
                        <a:t>B</a:t>
                      </a:r>
                    </a:p>
                  </a:txBody>
                  <a:tcPr marT="45732" marB="4573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2000" b="0" i="0" u="none" strike="noStrike" cap="none" normalizeH="0" baseline="0" dirty="0">
                          <a:ln>
                            <a:noFill/>
                          </a:ln>
                          <a:solidFill>
                            <a:schemeClr val="tx1"/>
                          </a:solidFill>
                          <a:effectLst/>
                          <a:latin typeface="Arial" pitchFamily="34" charset="0"/>
                          <a:ea typeface="ＭＳ Ｐゴシック" pitchFamily="50" charset="-128"/>
                        </a:rPr>
                        <a:t>再投与したが再発なし</a:t>
                      </a:r>
                    </a:p>
                  </a:txBody>
                  <a:tcPr marT="45732" marB="4573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2000" b="0" i="0" u="none" strike="noStrike" cap="none" normalizeH="0" baseline="0" dirty="0">
                          <a:ln>
                            <a:noFill/>
                          </a:ln>
                          <a:solidFill>
                            <a:schemeClr val="tx1"/>
                          </a:solidFill>
                          <a:effectLst/>
                          <a:latin typeface="Arial" pitchFamily="34" charset="0"/>
                          <a:ea typeface="ＭＳ Ｐゴシック" pitchFamily="50" charset="-128"/>
                        </a:rPr>
                        <a:t>再投与し再発あり</a:t>
                      </a:r>
                    </a:p>
                  </a:txBody>
                  <a:tcPr marT="45732" marB="4573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2"/>
                  </a:ext>
                </a:extLst>
              </a:tr>
            </a:tbl>
          </a:graphicData>
        </a:graphic>
      </p:graphicFrame>
      <p:sp>
        <p:nvSpPr>
          <p:cNvPr id="3" name="Slide Number Placeholder 2">
            <a:extLst>
              <a:ext uri="{FF2B5EF4-FFF2-40B4-BE49-F238E27FC236}">
                <a16:creationId xmlns:a16="http://schemas.microsoft.com/office/drawing/2014/main" id="{6A64BE53-C2B2-A2B5-A15C-ABB98A8A1486}"/>
              </a:ext>
            </a:extLst>
          </p:cNvPr>
          <p:cNvSpPr>
            <a:spLocks noGrp="1"/>
          </p:cNvSpPr>
          <p:nvPr>
            <p:ph type="sldNum" sz="quarter" idx="12"/>
          </p:nvPr>
        </p:nvSpPr>
        <p:spPr/>
        <p:txBody>
          <a:bodyPr/>
          <a:lstStyle/>
          <a:p>
            <a:pPr>
              <a:defRPr/>
            </a:pPr>
            <a:fld id="{C1C54FBB-ADC3-4742-881A-7B44A57BB59B}" type="slidenum">
              <a:rPr lang="ja-JP" altLang="en-US" smtClean="0"/>
              <a:pPr>
                <a:defRPr/>
              </a:pPr>
              <a:t>47</a:t>
            </a:fld>
            <a:endParaRPr lang="ja-JP" altLang="en-US"/>
          </a:p>
        </p:txBody>
      </p:sp>
    </p:spTree>
    <p:extLst>
      <p:ext uri="{BB962C8B-B14F-4D97-AF65-F5344CB8AC3E}">
        <p14:creationId xmlns:p14="http://schemas.microsoft.com/office/powerpoint/2010/main" val="2420333313"/>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330535" y="169694"/>
            <a:ext cx="8201905" cy="667018"/>
          </a:xfrm>
        </p:spPr>
        <p:txBody>
          <a:bodyPr/>
          <a:lstStyle/>
          <a:p>
            <a:pPr algn="l"/>
            <a:r>
              <a:rPr lang="en-US" altLang="ja-JP" sz="3200" dirty="0"/>
              <a:t>G.k.10.r </a:t>
            </a:r>
            <a:r>
              <a:rPr lang="ja-JP" altLang="en-US" sz="3200" dirty="0"/>
              <a:t>医薬品に関するその他の情報</a:t>
            </a:r>
            <a:endParaRPr kumimoji="1" lang="ja-JP" altLang="en-US" sz="3200" dirty="0"/>
          </a:p>
        </p:txBody>
      </p:sp>
      <p:sp>
        <p:nvSpPr>
          <p:cNvPr id="3" name="コンテンツ プレースホルダー 2"/>
          <p:cNvSpPr>
            <a:spLocks noGrp="1"/>
          </p:cNvSpPr>
          <p:nvPr>
            <p:ph idx="1"/>
          </p:nvPr>
        </p:nvSpPr>
        <p:spPr>
          <a:xfrm>
            <a:off x="457200" y="908720"/>
            <a:ext cx="8229600" cy="2808312"/>
          </a:xfrm>
        </p:spPr>
        <p:txBody>
          <a:bodyPr>
            <a:noAutofit/>
          </a:bodyPr>
          <a:lstStyle/>
          <a:p>
            <a:pPr>
              <a:buFont typeface="Wingdings" panose="05000000000000000000" pitchFamily="2" charset="2"/>
              <a:buChar char="Ø"/>
            </a:pPr>
            <a:r>
              <a:rPr lang="ja-JP" altLang="en-US" sz="2400" dirty="0"/>
              <a:t>医薬品投与に関係する</a:t>
            </a:r>
            <a:r>
              <a:rPr lang="ja-JP" altLang="en-US" sz="2400" dirty="0">
                <a:solidFill>
                  <a:srgbClr val="FF0000"/>
                </a:solidFill>
              </a:rPr>
              <a:t>リスクマネジメント情報（</a:t>
            </a:r>
            <a:r>
              <a:rPr lang="en-US" altLang="ja-JP" sz="2400" dirty="0">
                <a:solidFill>
                  <a:srgbClr val="FF0000"/>
                </a:solidFill>
              </a:rPr>
              <a:t>Special situation</a:t>
            </a:r>
            <a:r>
              <a:rPr lang="ja-JP" altLang="en-US" sz="2400" dirty="0">
                <a:solidFill>
                  <a:srgbClr val="FF0000"/>
                </a:solidFill>
              </a:rPr>
              <a:t>）を入力する項目</a:t>
            </a:r>
            <a:r>
              <a:rPr lang="ja-JP" altLang="en-US" sz="2400" dirty="0"/>
              <a:t>が追加された。</a:t>
            </a:r>
            <a:endParaRPr lang="en-US" altLang="ja-JP" sz="2400" dirty="0"/>
          </a:p>
          <a:p>
            <a:pPr>
              <a:buFont typeface="Wingdings" panose="05000000000000000000" pitchFamily="2" charset="2"/>
              <a:buChar char="Ø"/>
            </a:pPr>
            <a:r>
              <a:rPr lang="ja-JP" altLang="en-US" sz="2400" dirty="0"/>
              <a:t>以下のリスクマネジメント情報のコードから選択する</a:t>
            </a:r>
            <a:endParaRPr lang="en-US" altLang="ja-JP" sz="2400" dirty="0"/>
          </a:p>
        </p:txBody>
      </p:sp>
      <p:sp>
        <p:nvSpPr>
          <p:cNvPr id="4" name="正方形/長方形 3"/>
          <p:cNvSpPr/>
          <p:nvPr/>
        </p:nvSpPr>
        <p:spPr>
          <a:xfrm>
            <a:off x="645895" y="2543512"/>
            <a:ext cx="7571184" cy="3477875"/>
          </a:xfrm>
          <a:prstGeom prst="rect">
            <a:avLst/>
          </a:prstGeom>
          <a:solidFill>
            <a:schemeClr val="bg1"/>
          </a:solidFill>
          <a:ln>
            <a:solidFill>
              <a:schemeClr val="accent1"/>
            </a:solidFill>
          </a:ln>
        </p:spPr>
        <p:txBody>
          <a:bodyPr wrap="square">
            <a:spAutoFit/>
          </a:bodyPr>
          <a:lstStyle/>
          <a:p>
            <a:r>
              <a:rPr lang="en-US" altLang="ja-JP" sz="2000" dirty="0"/>
              <a:t>1=</a:t>
            </a:r>
            <a:r>
              <a:rPr lang="ja-JP" altLang="en-US" sz="2000" dirty="0"/>
              <a:t>偽造医薬品</a:t>
            </a:r>
          </a:p>
          <a:p>
            <a:r>
              <a:rPr lang="en-US" altLang="ja-JP" sz="2000" dirty="0"/>
              <a:t>2=</a:t>
            </a:r>
            <a:r>
              <a:rPr lang="ja-JP" altLang="en-US" sz="2000" dirty="0"/>
              <a:t>過量投与</a:t>
            </a:r>
          </a:p>
          <a:p>
            <a:r>
              <a:rPr lang="en-US" altLang="ja-JP" sz="2000" dirty="0"/>
              <a:t>3=</a:t>
            </a:r>
            <a:r>
              <a:rPr lang="ja-JP" altLang="en-US" sz="2000" dirty="0"/>
              <a:t>父親が使用した医薬品</a:t>
            </a:r>
          </a:p>
          <a:p>
            <a:r>
              <a:rPr lang="en-US" altLang="ja-JP" sz="2000" dirty="0"/>
              <a:t>4=</a:t>
            </a:r>
            <a:r>
              <a:rPr lang="ja-JP" altLang="en-US" sz="2000" dirty="0"/>
              <a:t>有効期限を超えて使用された医薬品</a:t>
            </a:r>
          </a:p>
          <a:p>
            <a:r>
              <a:rPr lang="en-US" altLang="ja-JP" sz="2000" dirty="0"/>
              <a:t>5=</a:t>
            </a:r>
            <a:r>
              <a:rPr lang="ja-JP" altLang="en-US" sz="2000" dirty="0"/>
              <a:t>試験の結果、品質基準以内にあることが判明したバッチ及びロット</a:t>
            </a:r>
          </a:p>
          <a:p>
            <a:r>
              <a:rPr lang="en-US" altLang="ja-JP" sz="2000" dirty="0"/>
              <a:t>6=</a:t>
            </a:r>
            <a:r>
              <a:rPr lang="ja-JP" altLang="en-US" sz="2000" dirty="0"/>
              <a:t>試験の結果、品質基準以内にないことが判明したバッチ及びロット</a:t>
            </a:r>
          </a:p>
          <a:p>
            <a:r>
              <a:rPr lang="en-US" altLang="ja-JP" sz="2000" dirty="0"/>
              <a:t>7=</a:t>
            </a:r>
            <a:r>
              <a:rPr lang="ja-JP" altLang="en-US" sz="2000" dirty="0"/>
              <a:t>投薬過誤</a:t>
            </a:r>
          </a:p>
          <a:p>
            <a:r>
              <a:rPr lang="en-US" altLang="ja-JP" sz="2000" dirty="0"/>
              <a:t>8=</a:t>
            </a:r>
            <a:r>
              <a:rPr lang="ja-JP" altLang="en-US" sz="2000" dirty="0"/>
              <a:t>誤用</a:t>
            </a:r>
          </a:p>
          <a:p>
            <a:r>
              <a:rPr lang="en-US" altLang="ja-JP" sz="2000" dirty="0"/>
              <a:t>9=</a:t>
            </a:r>
            <a:r>
              <a:rPr lang="ja-JP" altLang="en-US" sz="2000" dirty="0"/>
              <a:t>乱用</a:t>
            </a:r>
          </a:p>
          <a:p>
            <a:r>
              <a:rPr lang="en-US" altLang="ja-JP" sz="2000" dirty="0"/>
              <a:t>10=</a:t>
            </a:r>
            <a:r>
              <a:rPr lang="ja-JP" altLang="en-US" sz="2000" dirty="0"/>
              <a:t>職業性曝露</a:t>
            </a:r>
          </a:p>
          <a:p>
            <a:r>
              <a:rPr lang="en-US" altLang="ja-JP" sz="2000" dirty="0"/>
              <a:t>11=</a:t>
            </a:r>
            <a:r>
              <a:rPr lang="ja-JP" altLang="en-US" sz="2000" dirty="0"/>
              <a:t>適応外使用</a:t>
            </a:r>
          </a:p>
        </p:txBody>
      </p:sp>
      <p:sp>
        <p:nvSpPr>
          <p:cNvPr id="5" name="Line 4"/>
          <p:cNvSpPr>
            <a:spLocks noChangeShapeType="1"/>
          </p:cNvSpPr>
          <p:nvPr/>
        </p:nvSpPr>
        <p:spPr bwMode="auto">
          <a:xfrm>
            <a:off x="179388" y="836613"/>
            <a:ext cx="8713787" cy="0"/>
          </a:xfrm>
          <a:prstGeom prst="line">
            <a:avLst/>
          </a:prstGeom>
          <a:noFill/>
          <a:ln w="28575">
            <a:solidFill>
              <a:schemeClr val="bg2">
                <a:lumMod val="75000"/>
              </a:schemeClr>
            </a:solidFill>
            <a:round/>
            <a:headEnd/>
            <a:tailEnd/>
          </a:ln>
          <a:effectLst/>
        </p:spPr>
        <p:txBody>
          <a:bodyPr/>
          <a:lstStyle/>
          <a:p>
            <a:pPr fontAlgn="auto">
              <a:spcBef>
                <a:spcPts val="0"/>
              </a:spcBef>
              <a:spcAft>
                <a:spcPts val="0"/>
              </a:spcAft>
              <a:defRPr/>
            </a:pPr>
            <a:endParaRPr lang="en-GB">
              <a:latin typeface="+mn-lt"/>
              <a:ea typeface="+mn-ea"/>
            </a:endParaRPr>
          </a:p>
        </p:txBody>
      </p:sp>
      <p:sp>
        <p:nvSpPr>
          <p:cNvPr id="7" name="Slide Number Placeholder 6">
            <a:extLst>
              <a:ext uri="{FF2B5EF4-FFF2-40B4-BE49-F238E27FC236}">
                <a16:creationId xmlns:a16="http://schemas.microsoft.com/office/drawing/2014/main" id="{5992EE4A-56C0-AB3F-B875-E05618B9BB96}"/>
              </a:ext>
            </a:extLst>
          </p:cNvPr>
          <p:cNvSpPr>
            <a:spLocks noGrp="1"/>
          </p:cNvSpPr>
          <p:nvPr>
            <p:ph type="sldNum" sz="quarter" idx="12"/>
          </p:nvPr>
        </p:nvSpPr>
        <p:spPr/>
        <p:txBody>
          <a:bodyPr/>
          <a:lstStyle/>
          <a:p>
            <a:pPr>
              <a:defRPr/>
            </a:pPr>
            <a:fld id="{41B56E46-C364-443B-A6EC-EF4639A1E9E4}" type="slidenum">
              <a:rPr lang="ja-JP" altLang="en-US" smtClean="0"/>
              <a:pPr>
                <a:defRPr/>
              </a:pPr>
              <a:t>48</a:t>
            </a:fld>
            <a:endParaRPr lang="ja-JP" altLang="en-US"/>
          </a:p>
        </p:txBody>
      </p:sp>
    </p:spTree>
    <p:extLst>
      <p:ext uri="{BB962C8B-B14F-4D97-AF65-F5344CB8AC3E}">
        <p14:creationId xmlns:p14="http://schemas.microsoft.com/office/powerpoint/2010/main" val="1519577929"/>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4638"/>
            <a:ext cx="8229600" cy="561975"/>
          </a:xfrm>
        </p:spPr>
        <p:txBody>
          <a:bodyPr/>
          <a:lstStyle/>
          <a:p>
            <a:pPr algn="l"/>
            <a:r>
              <a:rPr lang="en-US" altLang="ja-JP" sz="3200" dirty="0"/>
              <a:t>H</a:t>
            </a:r>
            <a:r>
              <a:rPr lang="ja-JP" altLang="en-US" sz="3200" dirty="0"/>
              <a:t>項目</a:t>
            </a:r>
            <a:endParaRPr kumimoji="1" lang="ja-JP" altLang="en-US" sz="3200" dirty="0"/>
          </a:p>
        </p:txBody>
      </p:sp>
      <p:pic>
        <p:nvPicPr>
          <p:cNvPr id="6" name="図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553200" y="5098902"/>
            <a:ext cx="1488504" cy="1488504"/>
          </a:xfrm>
          <a:prstGeom prst="rect">
            <a:avLst/>
          </a:prstGeom>
        </p:spPr>
      </p:pic>
      <p:sp>
        <p:nvSpPr>
          <p:cNvPr id="7" name="Line 4"/>
          <p:cNvSpPr>
            <a:spLocks noChangeShapeType="1"/>
          </p:cNvSpPr>
          <p:nvPr/>
        </p:nvSpPr>
        <p:spPr bwMode="auto">
          <a:xfrm>
            <a:off x="179388" y="836613"/>
            <a:ext cx="8713787" cy="0"/>
          </a:xfrm>
          <a:prstGeom prst="line">
            <a:avLst/>
          </a:prstGeom>
          <a:noFill/>
          <a:ln w="28575">
            <a:solidFill>
              <a:schemeClr val="bg2">
                <a:lumMod val="75000"/>
              </a:schemeClr>
            </a:solidFill>
            <a:round/>
            <a:headEnd/>
            <a:tailEnd/>
          </a:ln>
          <a:effectLst/>
        </p:spPr>
        <p:txBody>
          <a:bodyPr/>
          <a:lstStyle/>
          <a:p>
            <a:pPr fontAlgn="auto">
              <a:spcBef>
                <a:spcPts val="0"/>
              </a:spcBef>
              <a:spcAft>
                <a:spcPts val="0"/>
              </a:spcAft>
              <a:defRPr/>
            </a:pPr>
            <a:endParaRPr lang="en-GB">
              <a:latin typeface="+mn-lt"/>
              <a:ea typeface="+mn-ea"/>
            </a:endParaRPr>
          </a:p>
        </p:txBody>
      </p:sp>
      <p:sp>
        <p:nvSpPr>
          <p:cNvPr id="8" name="コンテンツ プレースホルダー 2">
            <a:extLst>
              <a:ext uri="{FF2B5EF4-FFF2-40B4-BE49-F238E27FC236}">
                <a16:creationId xmlns:a16="http://schemas.microsoft.com/office/drawing/2014/main" id="{BD65CB63-1827-429C-860C-B8CC66A3A91F}"/>
              </a:ext>
            </a:extLst>
          </p:cNvPr>
          <p:cNvSpPr>
            <a:spLocks noGrp="1"/>
          </p:cNvSpPr>
          <p:nvPr>
            <p:ph idx="1"/>
          </p:nvPr>
        </p:nvSpPr>
        <p:spPr>
          <a:xfrm>
            <a:off x="457200" y="1600200"/>
            <a:ext cx="8363272" cy="4852988"/>
          </a:xfrm>
        </p:spPr>
        <p:txBody>
          <a:bodyPr/>
          <a:lstStyle/>
          <a:p>
            <a:pPr marL="355600" indent="-355600">
              <a:lnSpc>
                <a:spcPct val="110000"/>
              </a:lnSpc>
              <a:spcBef>
                <a:spcPts val="600"/>
              </a:spcBef>
              <a:buFont typeface="Wingdings" panose="05000000000000000000" pitchFamily="2" charset="2"/>
              <a:buChar char="Ø"/>
            </a:pPr>
            <a:r>
              <a:rPr lang="en-US" altLang="ja-JP" sz="2800" dirty="0"/>
              <a:t>H</a:t>
            </a:r>
            <a:r>
              <a:rPr lang="ja-JP" altLang="en-US" sz="2800" dirty="0"/>
              <a:t>項目とは</a:t>
            </a:r>
            <a:r>
              <a:rPr lang="en-US" altLang="ja-JP" sz="2800" dirty="0"/>
              <a:t>?</a:t>
            </a:r>
          </a:p>
          <a:p>
            <a:pPr marL="685800" lvl="1" indent="-228600">
              <a:lnSpc>
                <a:spcPct val="110000"/>
              </a:lnSpc>
              <a:spcBef>
                <a:spcPts val="600"/>
              </a:spcBef>
              <a:buFont typeface="Arial" panose="020B0604020202020204" pitchFamily="34" charset="0"/>
              <a:buChar char="•"/>
            </a:pPr>
            <a:r>
              <a:rPr lang="ja-JP" altLang="en-US" sz="2400" dirty="0"/>
              <a:t>経過やコメントに関する情報</a:t>
            </a:r>
            <a:endParaRPr lang="en-US" altLang="ja-JP" sz="2400" dirty="0"/>
          </a:p>
          <a:p>
            <a:pPr marL="355600" indent="-355600">
              <a:lnSpc>
                <a:spcPct val="110000"/>
              </a:lnSpc>
              <a:spcBef>
                <a:spcPts val="600"/>
              </a:spcBef>
              <a:buFont typeface="Wingdings" panose="05000000000000000000" pitchFamily="2" charset="2"/>
              <a:buChar char="Ø"/>
            </a:pPr>
            <a:r>
              <a:rPr lang="en-US" altLang="ja-JP" sz="2800" dirty="0"/>
              <a:t>H</a:t>
            </a:r>
            <a:r>
              <a:rPr lang="ja-JP" altLang="en-US" sz="2800" dirty="0"/>
              <a:t>項目（</a:t>
            </a:r>
            <a:r>
              <a:rPr lang="en-US" altLang="ja-JP" sz="2800" dirty="0"/>
              <a:t>H.1</a:t>
            </a:r>
            <a:r>
              <a:rPr lang="ja-JP" altLang="en-US" sz="2800" dirty="0"/>
              <a:t>～</a:t>
            </a:r>
            <a:r>
              <a:rPr lang="en-US" altLang="ja-JP" sz="2800" dirty="0"/>
              <a:t>5</a:t>
            </a:r>
            <a:r>
              <a:rPr lang="ja-JP" altLang="en-US" sz="2800" dirty="0"/>
              <a:t>）の例</a:t>
            </a:r>
            <a:endParaRPr lang="en-US" altLang="ja-JP" sz="2800" dirty="0"/>
          </a:p>
          <a:p>
            <a:pPr marL="685800" lvl="1" indent="-228600">
              <a:lnSpc>
                <a:spcPct val="110000"/>
              </a:lnSpc>
              <a:spcBef>
                <a:spcPts val="600"/>
              </a:spcBef>
              <a:buFont typeface="Arial" panose="020B0604020202020204" pitchFamily="34" charset="0"/>
              <a:buChar char="•"/>
            </a:pPr>
            <a:r>
              <a:rPr lang="en-US" altLang="ja-JP" sz="2400" dirty="0"/>
              <a:t>H.1	</a:t>
            </a:r>
            <a:r>
              <a:rPr lang="ja-JP" altLang="en-US" sz="2400" dirty="0"/>
              <a:t>臨床経過、治療措置、転帰及びその他</a:t>
            </a:r>
            <a:endParaRPr lang="en-US" altLang="ja-JP" sz="2400" dirty="0"/>
          </a:p>
          <a:p>
            <a:pPr marL="685800" lvl="1" indent="-228600">
              <a:lnSpc>
                <a:spcPct val="110000"/>
              </a:lnSpc>
              <a:spcBef>
                <a:spcPts val="600"/>
              </a:spcBef>
              <a:buFont typeface="Arial" panose="020B0604020202020204" pitchFamily="34" charset="0"/>
              <a:buChar char="•"/>
            </a:pPr>
            <a:r>
              <a:rPr lang="en-US" altLang="ja-JP" sz="2400" dirty="0"/>
              <a:t>H.2	</a:t>
            </a:r>
            <a:r>
              <a:rPr lang="ja-JP" altLang="en-US" sz="2400" dirty="0"/>
              <a:t>報告者の意見</a:t>
            </a:r>
          </a:p>
          <a:p>
            <a:pPr marL="685800" lvl="1" indent="-228600">
              <a:lnSpc>
                <a:spcPct val="110000"/>
              </a:lnSpc>
              <a:spcBef>
                <a:spcPts val="600"/>
              </a:spcBef>
              <a:buFont typeface="Arial" panose="020B0604020202020204" pitchFamily="34" charset="0"/>
              <a:buChar char="•"/>
            </a:pPr>
            <a:r>
              <a:rPr lang="en-US" altLang="ja-JP" sz="2400" dirty="0"/>
              <a:t>H.4	</a:t>
            </a:r>
            <a:r>
              <a:rPr lang="ja-JP" altLang="en-US" sz="2400" dirty="0"/>
              <a:t>送信者の意見</a:t>
            </a:r>
          </a:p>
          <a:p>
            <a:pPr marL="685800" lvl="1" indent="-228600">
              <a:lnSpc>
                <a:spcPct val="110000"/>
              </a:lnSpc>
              <a:spcBef>
                <a:spcPts val="600"/>
              </a:spcBef>
              <a:buFont typeface="Arial" panose="020B0604020202020204" pitchFamily="34" charset="0"/>
              <a:buChar char="•"/>
            </a:pPr>
            <a:r>
              <a:rPr lang="en-US" altLang="ja-JP" sz="2400" dirty="0"/>
              <a:t>H.5.r	</a:t>
            </a:r>
            <a:r>
              <a:rPr lang="ja-JP" altLang="en-US" sz="2400" dirty="0">
                <a:latin typeface="ＭＳ Ｐゴシック" panose="020B0600070205080204" pitchFamily="50" charset="-128"/>
                <a:ea typeface="ＭＳ Ｐゴシック" panose="020B0600070205080204" pitchFamily="50" charset="-128"/>
              </a:rPr>
              <a:t>母国語で記載された症例概要及び報告者の意見</a:t>
            </a:r>
            <a:endParaRPr lang="en-US" altLang="ja-JP" sz="2400" dirty="0">
              <a:latin typeface="ＭＳ Ｐゴシック" panose="020B0600070205080204" pitchFamily="50" charset="-128"/>
              <a:ea typeface="ＭＳ Ｐゴシック" panose="020B0600070205080204" pitchFamily="50" charset="-128"/>
            </a:endParaRPr>
          </a:p>
        </p:txBody>
      </p:sp>
      <p:sp>
        <p:nvSpPr>
          <p:cNvPr id="4" name="Slide Number Placeholder 3">
            <a:extLst>
              <a:ext uri="{FF2B5EF4-FFF2-40B4-BE49-F238E27FC236}">
                <a16:creationId xmlns:a16="http://schemas.microsoft.com/office/drawing/2014/main" id="{64242E74-080B-1694-ABBB-46F464CEF8D5}"/>
              </a:ext>
            </a:extLst>
          </p:cNvPr>
          <p:cNvSpPr>
            <a:spLocks noGrp="1"/>
          </p:cNvSpPr>
          <p:nvPr>
            <p:ph type="sldNum" sz="quarter" idx="12"/>
          </p:nvPr>
        </p:nvSpPr>
        <p:spPr/>
        <p:txBody>
          <a:bodyPr/>
          <a:lstStyle/>
          <a:p>
            <a:pPr>
              <a:defRPr/>
            </a:pPr>
            <a:fld id="{41B56E46-C364-443B-A6EC-EF4639A1E9E4}" type="slidenum">
              <a:rPr lang="ja-JP" altLang="en-US" smtClean="0"/>
              <a:pPr>
                <a:defRPr/>
              </a:pPr>
              <a:t>49</a:t>
            </a:fld>
            <a:endParaRPr lang="ja-JP" altLang="en-US"/>
          </a:p>
        </p:txBody>
      </p:sp>
    </p:spTree>
    <p:extLst>
      <p:ext uri="{BB962C8B-B14F-4D97-AF65-F5344CB8AC3E}">
        <p14:creationId xmlns:p14="http://schemas.microsoft.com/office/powerpoint/2010/main" val="343004905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a:t>目次</a:t>
            </a:r>
          </a:p>
        </p:txBody>
      </p:sp>
      <p:sp>
        <p:nvSpPr>
          <p:cNvPr id="3" name="コンテンツ プレースホルダー 2"/>
          <p:cNvSpPr>
            <a:spLocks noGrp="1"/>
          </p:cNvSpPr>
          <p:nvPr>
            <p:ph idx="1"/>
          </p:nvPr>
        </p:nvSpPr>
        <p:spPr/>
        <p:txBody>
          <a:bodyPr/>
          <a:lstStyle/>
          <a:p>
            <a:pPr marL="742950" indent="-742950">
              <a:lnSpc>
                <a:spcPct val="150000"/>
              </a:lnSpc>
              <a:buFont typeface="+mj-lt"/>
              <a:buAutoNum type="arabicPeriod"/>
            </a:pPr>
            <a:r>
              <a:rPr lang="en-US" altLang="ja-JP" sz="3600" dirty="0"/>
              <a:t>E2B(R2)</a:t>
            </a:r>
            <a:r>
              <a:rPr lang="ja-JP" altLang="en-US" sz="3600" dirty="0"/>
              <a:t>からの主な変更点</a:t>
            </a:r>
            <a:endParaRPr lang="en-US" altLang="ja-JP" sz="3600" dirty="0"/>
          </a:p>
          <a:p>
            <a:pPr marL="742950" indent="-742950">
              <a:lnSpc>
                <a:spcPct val="150000"/>
              </a:lnSpc>
              <a:buFont typeface="+mj-lt"/>
              <a:buAutoNum type="arabicPeriod"/>
            </a:pPr>
            <a:r>
              <a:rPr lang="en-US" altLang="ja-JP" sz="3600" dirty="0">
                <a:solidFill>
                  <a:schemeClr val="bg1">
                    <a:lumMod val="85000"/>
                  </a:schemeClr>
                </a:solidFill>
              </a:rPr>
              <a:t>E2B(R3)</a:t>
            </a:r>
            <a:r>
              <a:rPr lang="ja-JP" altLang="en-US" sz="3600" dirty="0">
                <a:solidFill>
                  <a:schemeClr val="bg1">
                    <a:lumMod val="85000"/>
                  </a:schemeClr>
                </a:solidFill>
              </a:rPr>
              <a:t>における各項目の解説</a:t>
            </a:r>
            <a:endParaRPr lang="en-US" altLang="ja-JP" sz="3600" dirty="0">
              <a:solidFill>
                <a:schemeClr val="bg1">
                  <a:lumMod val="85000"/>
                </a:schemeClr>
              </a:solidFill>
            </a:endParaRPr>
          </a:p>
          <a:p>
            <a:pPr marL="742950" indent="-742950">
              <a:lnSpc>
                <a:spcPct val="150000"/>
              </a:lnSpc>
              <a:buFont typeface="+mj-lt"/>
              <a:buAutoNum type="arabicPeriod"/>
            </a:pPr>
            <a:r>
              <a:rPr lang="ja-JP" altLang="en-US" sz="3600" dirty="0">
                <a:solidFill>
                  <a:schemeClr val="bg1">
                    <a:lumMod val="85000"/>
                  </a:schemeClr>
                </a:solidFill>
              </a:rPr>
              <a:t>参考通知</a:t>
            </a:r>
          </a:p>
          <a:p>
            <a:pPr marL="0" indent="0">
              <a:buNone/>
            </a:pPr>
            <a:endParaRPr kumimoji="1" lang="ja-JP" altLang="en-US" dirty="0"/>
          </a:p>
        </p:txBody>
      </p:sp>
      <p:sp>
        <p:nvSpPr>
          <p:cNvPr id="5" name="Slide Number Placeholder 4">
            <a:extLst>
              <a:ext uri="{FF2B5EF4-FFF2-40B4-BE49-F238E27FC236}">
                <a16:creationId xmlns:a16="http://schemas.microsoft.com/office/drawing/2014/main" id="{5F26751E-8F67-CFF5-389E-D31A65085620}"/>
              </a:ext>
            </a:extLst>
          </p:cNvPr>
          <p:cNvSpPr>
            <a:spLocks noGrp="1"/>
          </p:cNvSpPr>
          <p:nvPr>
            <p:ph type="sldNum" sz="quarter" idx="12"/>
          </p:nvPr>
        </p:nvSpPr>
        <p:spPr/>
        <p:txBody>
          <a:bodyPr/>
          <a:lstStyle/>
          <a:p>
            <a:pPr>
              <a:defRPr/>
            </a:pPr>
            <a:fld id="{41B56E46-C364-443B-A6EC-EF4639A1E9E4}" type="slidenum">
              <a:rPr lang="ja-JP" altLang="en-US" smtClean="0"/>
              <a:pPr>
                <a:defRPr/>
              </a:pPr>
              <a:t>5</a:t>
            </a:fld>
            <a:endParaRPr lang="ja-JP" altLang="en-US"/>
          </a:p>
        </p:txBody>
      </p:sp>
    </p:spTree>
    <p:extLst>
      <p:ext uri="{BB962C8B-B14F-4D97-AF65-F5344CB8AC3E}">
        <p14:creationId xmlns:p14="http://schemas.microsoft.com/office/powerpoint/2010/main" val="85097252"/>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81445" y="274638"/>
            <a:ext cx="8229600" cy="561975"/>
          </a:xfrm>
        </p:spPr>
        <p:txBody>
          <a:bodyPr/>
          <a:lstStyle/>
          <a:p>
            <a:pPr algn="l"/>
            <a:r>
              <a:rPr lang="en-US" altLang="ja-JP" sz="3200" dirty="0"/>
              <a:t>H</a:t>
            </a:r>
            <a:r>
              <a:rPr lang="ja-JP" altLang="en-US" sz="3200" dirty="0"/>
              <a:t>項目 </a:t>
            </a:r>
            <a:r>
              <a:rPr lang="en-US" altLang="ja-JP" sz="3200" dirty="0"/>
              <a:t>– R2</a:t>
            </a:r>
            <a:r>
              <a:rPr lang="ja-JP" altLang="en-US" sz="3200" dirty="0"/>
              <a:t>項目との対比</a:t>
            </a:r>
            <a:endParaRPr kumimoji="1" lang="ja-JP" altLang="en-US" sz="3200" dirty="0"/>
          </a:p>
        </p:txBody>
      </p:sp>
      <p:sp>
        <p:nvSpPr>
          <p:cNvPr id="7" name="Line 4"/>
          <p:cNvSpPr>
            <a:spLocks noChangeShapeType="1"/>
          </p:cNvSpPr>
          <p:nvPr/>
        </p:nvSpPr>
        <p:spPr bwMode="auto">
          <a:xfrm>
            <a:off x="179388" y="836613"/>
            <a:ext cx="8713787" cy="0"/>
          </a:xfrm>
          <a:prstGeom prst="line">
            <a:avLst/>
          </a:prstGeom>
          <a:noFill/>
          <a:ln w="28575">
            <a:solidFill>
              <a:schemeClr val="bg2">
                <a:lumMod val="75000"/>
              </a:schemeClr>
            </a:solidFill>
            <a:round/>
            <a:headEnd/>
            <a:tailEnd/>
          </a:ln>
          <a:effectLst/>
        </p:spPr>
        <p:txBody>
          <a:bodyPr/>
          <a:lstStyle/>
          <a:p>
            <a:pPr fontAlgn="auto">
              <a:spcBef>
                <a:spcPts val="0"/>
              </a:spcBef>
              <a:spcAft>
                <a:spcPts val="0"/>
              </a:spcAft>
              <a:defRPr/>
            </a:pPr>
            <a:endParaRPr lang="en-GB">
              <a:latin typeface="+mn-lt"/>
              <a:ea typeface="+mn-ea"/>
            </a:endParaRPr>
          </a:p>
        </p:txBody>
      </p:sp>
      <p:graphicFrame>
        <p:nvGraphicFramePr>
          <p:cNvPr id="5" name="表 4">
            <a:extLst>
              <a:ext uri="{FF2B5EF4-FFF2-40B4-BE49-F238E27FC236}">
                <a16:creationId xmlns:a16="http://schemas.microsoft.com/office/drawing/2014/main" id="{851143E7-86B8-47EE-A430-67510DB812B5}"/>
              </a:ext>
            </a:extLst>
          </p:cNvPr>
          <p:cNvGraphicFramePr>
            <a:graphicFrameLocks noGrp="1"/>
          </p:cNvGraphicFramePr>
          <p:nvPr>
            <p:extLst>
              <p:ext uri="{D42A27DB-BD31-4B8C-83A1-F6EECF244321}">
                <p14:modId xmlns:p14="http://schemas.microsoft.com/office/powerpoint/2010/main" val="3346341193"/>
              </p:ext>
            </p:extLst>
          </p:nvPr>
        </p:nvGraphicFramePr>
        <p:xfrm>
          <a:off x="457200" y="1600200"/>
          <a:ext cx="8352928" cy="3774440"/>
        </p:xfrm>
        <a:graphic>
          <a:graphicData uri="http://schemas.openxmlformats.org/drawingml/2006/table">
            <a:tbl>
              <a:tblPr firstRow="1" bandRow="1">
                <a:tableStyleId>{5C22544A-7EE6-4342-B048-85BDC9FD1C3A}</a:tableStyleId>
              </a:tblPr>
              <a:tblGrid>
                <a:gridCol w="1584299">
                  <a:extLst>
                    <a:ext uri="{9D8B030D-6E8A-4147-A177-3AD203B41FA5}">
                      <a16:colId xmlns:a16="http://schemas.microsoft.com/office/drawing/2014/main" val="13794591"/>
                    </a:ext>
                  </a:extLst>
                </a:gridCol>
                <a:gridCol w="1152128">
                  <a:extLst>
                    <a:ext uri="{9D8B030D-6E8A-4147-A177-3AD203B41FA5}">
                      <a16:colId xmlns:a16="http://schemas.microsoft.com/office/drawing/2014/main" val="393439691"/>
                    </a:ext>
                  </a:extLst>
                </a:gridCol>
                <a:gridCol w="5616501">
                  <a:extLst>
                    <a:ext uri="{9D8B030D-6E8A-4147-A177-3AD203B41FA5}">
                      <a16:colId xmlns:a16="http://schemas.microsoft.com/office/drawing/2014/main" val="317110677"/>
                    </a:ext>
                  </a:extLst>
                </a:gridCol>
              </a:tblGrid>
              <a:tr h="370840">
                <a:tc>
                  <a:txBody>
                    <a:bodyPr/>
                    <a:lstStyle/>
                    <a:p>
                      <a:pPr algn="ctr"/>
                      <a:r>
                        <a:rPr kumimoji="1" lang="en-US" altLang="ja-JP" dirty="0">
                          <a:solidFill>
                            <a:schemeClr val="tx1"/>
                          </a:solidFill>
                        </a:rPr>
                        <a:t>E2B(R2)</a:t>
                      </a:r>
                      <a:endParaRPr kumimoji="1" lang="ja-JP" altLang="en-US"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40000"/>
                        <a:lumOff val="60000"/>
                      </a:schemeClr>
                    </a:solidFill>
                  </a:tcPr>
                </a:tc>
                <a:tc>
                  <a:txBody>
                    <a:bodyPr/>
                    <a:lstStyle/>
                    <a:p>
                      <a:pPr algn="ctr"/>
                      <a:r>
                        <a:rPr kumimoji="1" lang="en-US" altLang="ja-JP" dirty="0">
                          <a:solidFill>
                            <a:schemeClr val="tx1"/>
                          </a:solidFill>
                        </a:rPr>
                        <a:t>E2B(R3)</a:t>
                      </a:r>
                      <a:endParaRPr kumimoji="1" lang="ja-JP" altLang="en-US"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tc>
                  <a:txBody>
                    <a:bodyPr/>
                    <a:lstStyle/>
                    <a:p>
                      <a:pPr algn="ctr"/>
                      <a:r>
                        <a:rPr kumimoji="1" lang="ja-JP" altLang="en-US" dirty="0">
                          <a:solidFill>
                            <a:schemeClr val="tx1"/>
                          </a:solidFill>
                        </a:rPr>
                        <a:t>項目名</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extLst>
                  <a:ext uri="{0D108BD9-81ED-4DB2-BD59-A6C34878D82A}">
                    <a16:rowId xmlns:a16="http://schemas.microsoft.com/office/drawing/2014/main" val="745914703"/>
                  </a:ext>
                </a:extLst>
              </a:tr>
              <a:tr h="370840">
                <a:tc>
                  <a:txBody>
                    <a:bodyPr/>
                    <a:lstStyle/>
                    <a:p>
                      <a:r>
                        <a:rPr kumimoji="1" lang="en-US" altLang="ja-JP" u="sng" dirty="0">
                          <a:solidFill>
                            <a:schemeClr val="tx1"/>
                          </a:solidFill>
                        </a:rPr>
                        <a:t>B.5.1</a:t>
                      </a:r>
                      <a:endParaRPr kumimoji="1" lang="ja-JP" altLang="en-US" u="sng"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en-US" altLang="ja-JP" u="sng" dirty="0">
                          <a:solidFill>
                            <a:schemeClr val="tx1"/>
                          </a:solidFill>
                        </a:rPr>
                        <a:t>H.1</a:t>
                      </a:r>
                      <a:endParaRPr kumimoji="1" lang="ja-JP" altLang="en-US" u="sng"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kumimoji="1" lang="ja-JP" altLang="en-US" sz="1800" b="0" i="0" u="none" strike="noStrike" kern="1200" baseline="0" dirty="0">
                          <a:solidFill>
                            <a:schemeClr val="dk1"/>
                          </a:solidFill>
                          <a:latin typeface="+mn-lt"/>
                          <a:ea typeface="+mn-ea"/>
                          <a:cs typeface="+mn-cs"/>
                        </a:rPr>
                        <a:t>臨床経過、治療処置、転帰及びその他の関連情報を含む症例の記述情報</a:t>
                      </a:r>
                      <a:endParaRPr kumimoji="1" lang="ja-JP" altLang="en-US" u="sng" dirty="0">
                        <a:solidFill>
                          <a:schemeClr val="accent6"/>
                        </a:solidFill>
                        <a:latin typeface="ＭＳ Ｐゴシック" pitchFamily="50" charset="-128"/>
                        <a:ea typeface="ＭＳ Ｐゴシック" pitchFamily="50"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566469743"/>
                  </a:ext>
                </a:extLst>
              </a:tr>
              <a:tr h="370840">
                <a:tc>
                  <a:txBody>
                    <a:bodyPr/>
                    <a:lstStyle/>
                    <a:p>
                      <a:r>
                        <a:rPr kumimoji="1" lang="en-US" altLang="ja-JP" u="sng" dirty="0">
                          <a:solidFill>
                            <a:schemeClr val="tx1"/>
                          </a:solidFill>
                        </a:rPr>
                        <a:t>B.5.2</a:t>
                      </a:r>
                      <a:endParaRPr kumimoji="1" lang="ja-JP" altLang="en-US" u="sng"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kumimoji="1" lang="en-US" altLang="ja-JP" u="sng" dirty="0">
                          <a:solidFill>
                            <a:schemeClr val="tx1"/>
                          </a:solidFill>
                        </a:rPr>
                        <a:t>H.2</a:t>
                      </a:r>
                      <a:endParaRPr kumimoji="1" lang="ja-JP" altLang="en-US" u="sng"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kumimoji="1" lang="ja-JP" altLang="en-US" sz="1800" b="0" i="0" u="none" strike="noStrike" kern="1200" baseline="0" dirty="0">
                          <a:solidFill>
                            <a:schemeClr val="dk1"/>
                          </a:solidFill>
                          <a:latin typeface="+mn-lt"/>
                          <a:ea typeface="+mn-ea"/>
                          <a:cs typeface="+mn-cs"/>
                        </a:rPr>
                        <a:t>報告者の意見</a:t>
                      </a:r>
                      <a:endParaRPr kumimoji="1" lang="ja-JP" altLang="en-US" u="sng" dirty="0">
                        <a:solidFill>
                          <a:schemeClr val="accent4"/>
                        </a:solidFill>
                        <a:latin typeface="ＭＳ Ｐゴシック" pitchFamily="50" charset="-128"/>
                        <a:ea typeface="ＭＳ Ｐゴシック" pitchFamily="50"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772884343"/>
                  </a:ext>
                </a:extLst>
              </a:tr>
              <a:tr h="370840">
                <a:tc>
                  <a:txBody>
                    <a:bodyPr/>
                    <a:lstStyle/>
                    <a:p>
                      <a:r>
                        <a:rPr kumimoji="1" lang="en-US" altLang="ja-JP" u="sng" dirty="0">
                          <a:solidFill>
                            <a:schemeClr val="tx1"/>
                          </a:solidFill>
                        </a:rPr>
                        <a:t>B.5.3a</a:t>
                      </a:r>
                      <a:endParaRPr kumimoji="1" lang="ja-JP" altLang="en-US" u="sng"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kumimoji="1" lang="en-US" altLang="ja-JP" u="sng" dirty="0">
                          <a:solidFill>
                            <a:schemeClr val="tx1"/>
                          </a:solidFill>
                        </a:rPr>
                        <a:t>H.3.r.1a</a:t>
                      </a:r>
                      <a:endParaRPr kumimoji="1" lang="ja-JP" altLang="en-US" u="sng"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kumimoji="1" lang="ja-JP" altLang="en-US" sz="1800" b="0" i="0" u="none" strike="noStrike" kern="1200" baseline="0" dirty="0">
                          <a:solidFill>
                            <a:schemeClr val="dk1"/>
                          </a:solidFill>
                          <a:latin typeface="+mn-lt"/>
                          <a:ea typeface="+mn-ea"/>
                          <a:cs typeface="+mn-cs"/>
                        </a:rPr>
                        <a:t>送信者による診断名／症候群及び／又は副作用／有害事象の再分類の</a:t>
                      </a:r>
                      <a:r>
                        <a:rPr kumimoji="1" lang="en-US" altLang="ja-JP" sz="1800" b="0" i="0" u="none" strike="noStrike" kern="1200" baseline="0" dirty="0">
                          <a:solidFill>
                            <a:schemeClr val="dk1"/>
                          </a:solidFill>
                          <a:latin typeface="+mn-lt"/>
                          <a:ea typeface="+mn-ea"/>
                          <a:cs typeface="+mn-cs"/>
                        </a:rPr>
                        <a:t>MedDRA </a:t>
                      </a:r>
                      <a:r>
                        <a:rPr kumimoji="1" lang="ja-JP" altLang="en-US" sz="1800" b="0" i="0" u="none" strike="noStrike" kern="1200" baseline="0" dirty="0">
                          <a:solidFill>
                            <a:schemeClr val="dk1"/>
                          </a:solidFill>
                          <a:latin typeface="+mn-lt"/>
                          <a:ea typeface="+mn-ea"/>
                          <a:cs typeface="+mn-cs"/>
                        </a:rPr>
                        <a:t>バージョン</a:t>
                      </a:r>
                      <a:endParaRPr kumimoji="1" lang="ja-JP" altLang="en-US" u="sng" dirty="0">
                        <a:solidFill>
                          <a:schemeClr val="accent4"/>
                        </a:solidFill>
                        <a:latin typeface="ＭＳ Ｐゴシック" pitchFamily="50" charset="-128"/>
                        <a:ea typeface="ＭＳ Ｐゴシック" pitchFamily="50"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031585695"/>
                  </a:ext>
                </a:extLst>
              </a:tr>
              <a:tr h="370840">
                <a:tc>
                  <a:txBody>
                    <a:bodyPr/>
                    <a:lstStyle/>
                    <a:p>
                      <a:r>
                        <a:rPr kumimoji="1" lang="en-US" altLang="ja-JP" u="none" dirty="0">
                          <a:solidFill>
                            <a:schemeClr val="tx1"/>
                          </a:solidFill>
                        </a:rPr>
                        <a:t>B.5.3b</a:t>
                      </a:r>
                      <a:endParaRPr kumimoji="1" lang="ja-JP" altLang="en-US" u="none"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kumimoji="1" lang="en-US" altLang="ja-JP" u="sng" dirty="0">
                          <a:solidFill>
                            <a:schemeClr val="tx1"/>
                          </a:solidFill>
                        </a:rPr>
                        <a:t>H.3.r.1b</a:t>
                      </a:r>
                      <a:endParaRPr kumimoji="1" lang="ja-JP" altLang="en-US" u="sng"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kumimoji="1" lang="ja-JP" altLang="en-US" sz="1800" b="0" i="0" u="none" strike="noStrike" kern="1200" baseline="0" dirty="0">
                          <a:solidFill>
                            <a:schemeClr val="dk1"/>
                          </a:solidFill>
                          <a:latin typeface="+mn-lt"/>
                          <a:ea typeface="+mn-ea"/>
                          <a:cs typeface="+mn-cs"/>
                        </a:rPr>
                        <a:t>送信者による診断名／症候群及び／又は副作用／有害事象の再分類（</a:t>
                      </a:r>
                      <a:r>
                        <a:rPr kumimoji="1" lang="en-US" altLang="ja-JP" sz="1800" b="0" i="0" u="none" strike="noStrike" kern="1200" baseline="0" dirty="0">
                          <a:solidFill>
                            <a:schemeClr val="dk1"/>
                          </a:solidFill>
                          <a:latin typeface="+mn-lt"/>
                          <a:ea typeface="+mn-ea"/>
                          <a:cs typeface="+mn-cs"/>
                        </a:rPr>
                        <a:t>MedDRA </a:t>
                      </a:r>
                      <a:r>
                        <a:rPr kumimoji="1" lang="ja-JP" altLang="en-US" sz="1800" b="0" i="0" u="none" strike="noStrike" kern="1200" baseline="0" dirty="0">
                          <a:solidFill>
                            <a:schemeClr val="dk1"/>
                          </a:solidFill>
                          <a:latin typeface="+mn-lt"/>
                          <a:ea typeface="+mn-ea"/>
                          <a:cs typeface="+mn-cs"/>
                        </a:rPr>
                        <a:t>コード）</a:t>
                      </a:r>
                      <a:endParaRPr kumimoji="1" lang="ja-JP" altLang="en-US" u="sng" dirty="0">
                        <a:solidFill>
                          <a:schemeClr val="accent4"/>
                        </a:solidFill>
                        <a:latin typeface="ＭＳ Ｐゴシック" pitchFamily="50" charset="-128"/>
                        <a:ea typeface="ＭＳ Ｐゴシック" pitchFamily="50"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824224786"/>
                  </a:ext>
                </a:extLst>
              </a:tr>
              <a:tr h="370840">
                <a:tc>
                  <a:txBody>
                    <a:bodyPr/>
                    <a:lstStyle/>
                    <a:p>
                      <a:r>
                        <a:rPr kumimoji="1" lang="en-US" altLang="ja-JP" u="sng" dirty="0">
                          <a:solidFill>
                            <a:schemeClr val="tx1"/>
                          </a:solidFill>
                        </a:rPr>
                        <a:t>B.5.4</a:t>
                      </a:r>
                      <a:endParaRPr kumimoji="1" lang="ja-JP" altLang="en-US" u="sng"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kumimoji="1" lang="en-US" altLang="ja-JP" u="sng" dirty="0">
                          <a:solidFill>
                            <a:schemeClr val="tx1"/>
                          </a:solidFill>
                        </a:rPr>
                        <a:t>H.4</a:t>
                      </a:r>
                      <a:endParaRPr kumimoji="1" lang="ja-JP" altLang="en-US" u="sng"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kumimoji="1" lang="ja-JP" altLang="en-US" sz="1800" b="0" i="0" u="none" strike="noStrike" kern="1200" baseline="0" dirty="0">
                          <a:solidFill>
                            <a:schemeClr val="dk1"/>
                          </a:solidFill>
                          <a:latin typeface="+mn-lt"/>
                          <a:ea typeface="+mn-ea"/>
                          <a:cs typeface="+mn-cs"/>
                        </a:rPr>
                        <a:t>送信者の意見</a:t>
                      </a:r>
                      <a:endParaRPr kumimoji="1" lang="ja-JP" altLang="en-US" u="sng" dirty="0">
                        <a:solidFill>
                          <a:schemeClr val="tx2"/>
                        </a:solidFill>
                        <a:latin typeface="ＭＳ Ｐゴシック" pitchFamily="50" charset="-128"/>
                        <a:ea typeface="ＭＳ Ｐゴシック" pitchFamily="50"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957173586"/>
                  </a:ext>
                </a:extLst>
              </a:tr>
              <a:tr h="370840">
                <a:tc>
                  <a:txBody>
                    <a:bodyPr/>
                    <a:lstStyle/>
                    <a:p>
                      <a:r>
                        <a:rPr kumimoji="1" lang="en-US" altLang="ja-JP" u="sng" dirty="0">
                          <a:solidFill>
                            <a:schemeClr val="tx1"/>
                          </a:solidFill>
                        </a:rPr>
                        <a: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kumimoji="1" lang="en-US" altLang="ja-JP" u="sng" dirty="0">
                          <a:solidFill>
                            <a:schemeClr val="tx1"/>
                          </a:solidFill>
                        </a:rPr>
                        <a:t>H.5.r.1a</a:t>
                      </a:r>
                      <a:endParaRPr kumimoji="1" lang="ja-JP" altLang="en-US" u="sng"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kumimoji="1" lang="ja-JP" altLang="en-US" sz="1800" b="0" i="0" u="none" strike="noStrike" kern="1200" baseline="0" dirty="0">
                          <a:solidFill>
                            <a:schemeClr val="dk1"/>
                          </a:solidFill>
                          <a:latin typeface="+mn-lt"/>
                          <a:ea typeface="+mn-ea"/>
                          <a:cs typeface="+mn-cs"/>
                        </a:rPr>
                        <a:t>症例概要及び報告者の意見に関する記述情報</a:t>
                      </a:r>
                      <a:endParaRPr kumimoji="1" lang="ja-JP" altLang="en-US" u="sng" dirty="0">
                        <a:solidFill>
                          <a:schemeClr val="tx2"/>
                        </a:solidFill>
                        <a:latin typeface="ＭＳ Ｐゴシック" pitchFamily="50" charset="-128"/>
                        <a:ea typeface="ＭＳ Ｐゴシック" pitchFamily="50"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915474255"/>
                  </a:ext>
                </a:extLst>
              </a:tr>
              <a:tr h="370840">
                <a:tc>
                  <a:txBody>
                    <a:bodyPr/>
                    <a:lstStyle/>
                    <a:p>
                      <a:r>
                        <a:rPr kumimoji="1" lang="en-US" altLang="ja-JP" u="sng" dirty="0">
                          <a:solidFill>
                            <a:schemeClr val="tx1"/>
                          </a:solidFill>
                        </a:rPr>
                        <a: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en-US" altLang="ja-JP" u="sng" dirty="0">
                          <a:solidFill>
                            <a:schemeClr val="tx1"/>
                          </a:solidFill>
                        </a:rPr>
                        <a:t>H.5.r.1b</a:t>
                      </a:r>
                      <a:endParaRPr kumimoji="1" lang="ja-JP" altLang="en-US" u="sng"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kumimoji="1" lang="ja-JP" altLang="en-US" sz="1800" b="0" i="0" u="none" strike="noStrike" kern="1200" baseline="0" dirty="0">
                          <a:solidFill>
                            <a:schemeClr val="dk1"/>
                          </a:solidFill>
                          <a:latin typeface="+mn-lt"/>
                          <a:ea typeface="+mn-ea"/>
                          <a:cs typeface="+mn-cs"/>
                        </a:rPr>
                        <a:t>症例概要及び報告者の意見の記載言語</a:t>
                      </a:r>
                      <a:endParaRPr kumimoji="1" lang="ja-JP" altLang="en-US" u="sng" dirty="0">
                        <a:solidFill>
                          <a:schemeClr val="tx2"/>
                        </a:solidFill>
                        <a:latin typeface="ＭＳ Ｐゴシック" pitchFamily="50" charset="-128"/>
                        <a:ea typeface="ＭＳ Ｐゴシック" pitchFamily="50"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751466618"/>
                  </a:ext>
                </a:extLst>
              </a:tr>
            </a:tbl>
          </a:graphicData>
        </a:graphic>
      </p:graphicFrame>
      <p:sp>
        <p:nvSpPr>
          <p:cNvPr id="4" name="テキスト ボックス 3">
            <a:extLst>
              <a:ext uri="{FF2B5EF4-FFF2-40B4-BE49-F238E27FC236}">
                <a16:creationId xmlns:a16="http://schemas.microsoft.com/office/drawing/2014/main" id="{FF301DD8-5D06-F357-5A75-6546F174AD00}"/>
              </a:ext>
            </a:extLst>
          </p:cNvPr>
          <p:cNvSpPr txBox="1"/>
          <p:nvPr/>
        </p:nvSpPr>
        <p:spPr>
          <a:xfrm>
            <a:off x="0" y="73027"/>
            <a:ext cx="1741086" cy="369332"/>
          </a:xfrm>
          <a:prstGeom prst="rect">
            <a:avLst/>
          </a:prstGeom>
          <a:noFill/>
        </p:spPr>
        <p:txBody>
          <a:bodyPr wrap="square" rtlCol="0">
            <a:spAutoFit/>
          </a:bodyPr>
          <a:lstStyle/>
          <a:p>
            <a:r>
              <a:rPr kumimoji="1" lang="en-US" altLang="ja-JP" dirty="0">
                <a:solidFill>
                  <a:srgbClr val="FF0000"/>
                </a:solidFill>
              </a:rPr>
              <a:t>New</a:t>
            </a:r>
            <a:endParaRPr kumimoji="1" lang="ja-JP" altLang="en-US" dirty="0">
              <a:solidFill>
                <a:srgbClr val="FF0000"/>
              </a:solidFill>
            </a:endParaRPr>
          </a:p>
        </p:txBody>
      </p:sp>
      <p:sp>
        <p:nvSpPr>
          <p:cNvPr id="6" name="Slide Number Placeholder 5">
            <a:extLst>
              <a:ext uri="{FF2B5EF4-FFF2-40B4-BE49-F238E27FC236}">
                <a16:creationId xmlns:a16="http://schemas.microsoft.com/office/drawing/2014/main" id="{C3740F38-7B4A-F342-FC21-876C39121966}"/>
              </a:ext>
            </a:extLst>
          </p:cNvPr>
          <p:cNvSpPr>
            <a:spLocks noGrp="1"/>
          </p:cNvSpPr>
          <p:nvPr>
            <p:ph type="sldNum" sz="quarter" idx="12"/>
          </p:nvPr>
        </p:nvSpPr>
        <p:spPr/>
        <p:txBody>
          <a:bodyPr/>
          <a:lstStyle/>
          <a:p>
            <a:pPr>
              <a:defRPr/>
            </a:pPr>
            <a:fld id="{41B56E46-C364-443B-A6EC-EF4639A1E9E4}" type="slidenum">
              <a:rPr lang="ja-JP" altLang="en-US" smtClean="0"/>
              <a:pPr>
                <a:defRPr/>
              </a:pPr>
              <a:t>50</a:t>
            </a:fld>
            <a:endParaRPr lang="ja-JP" altLang="en-US"/>
          </a:p>
        </p:txBody>
      </p:sp>
    </p:spTree>
    <p:extLst>
      <p:ext uri="{BB962C8B-B14F-4D97-AF65-F5344CB8AC3E}">
        <p14:creationId xmlns:p14="http://schemas.microsoft.com/office/powerpoint/2010/main" val="2316751414"/>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a:t>目次</a:t>
            </a:r>
          </a:p>
        </p:txBody>
      </p:sp>
      <p:sp>
        <p:nvSpPr>
          <p:cNvPr id="3" name="コンテンツ プレースホルダー 2"/>
          <p:cNvSpPr>
            <a:spLocks noGrp="1"/>
          </p:cNvSpPr>
          <p:nvPr>
            <p:ph idx="1"/>
          </p:nvPr>
        </p:nvSpPr>
        <p:spPr/>
        <p:txBody>
          <a:bodyPr/>
          <a:lstStyle/>
          <a:p>
            <a:pPr marL="742950" indent="-742950">
              <a:lnSpc>
                <a:spcPct val="150000"/>
              </a:lnSpc>
              <a:buFont typeface="+mj-lt"/>
              <a:buAutoNum type="arabicPeriod"/>
            </a:pPr>
            <a:r>
              <a:rPr lang="en-US" altLang="ja-JP" sz="3600" dirty="0">
                <a:solidFill>
                  <a:schemeClr val="bg1">
                    <a:lumMod val="85000"/>
                  </a:schemeClr>
                </a:solidFill>
              </a:rPr>
              <a:t>E2B(R2)</a:t>
            </a:r>
            <a:r>
              <a:rPr lang="ja-JP" altLang="en-US" sz="3600" dirty="0">
                <a:solidFill>
                  <a:schemeClr val="bg1">
                    <a:lumMod val="85000"/>
                  </a:schemeClr>
                </a:solidFill>
              </a:rPr>
              <a:t>からの主な変更点</a:t>
            </a:r>
            <a:endParaRPr lang="en-US" altLang="ja-JP" sz="3600" dirty="0">
              <a:solidFill>
                <a:schemeClr val="bg1">
                  <a:lumMod val="85000"/>
                </a:schemeClr>
              </a:solidFill>
            </a:endParaRPr>
          </a:p>
          <a:p>
            <a:pPr marL="742950" indent="-742950">
              <a:lnSpc>
                <a:spcPct val="150000"/>
              </a:lnSpc>
              <a:buFont typeface="+mj-lt"/>
              <a:buAutoNum type="arabicPeriod"/>
            </a:pPr>
            <a:r>
              <a:rPr lang="en-US" altLang="ja-JP" sz="3600" dirty="0">
                <a:solidFill>
                  <a:schemeClr val="bg1">
                    <a:lumMod val="85000"/>
                  </a:schemeClr>
                </a:solidFill>
              </a:rPr>
              <a:t>E2B(R3)</a:t>
            </a:r>
            <a:r>
              <a:rPr lang="ja-JP" altLang="en-US" sz="3600" dirty="0">
                <a:solidFill>
                  <a:schemeClr val="bg1">
                    <a:lumMod val="85000"/>
                  </a:schemeClr>
                </a:solidFill>
              </a:rPr>
              <a:t>における各項目の解説</a:t>
            </a:r>
            <a:endParaRPr lang="en-US" altLang="ja-JP" sz="3600" dirty="0">
              <a:solidFill>
                <a:schemeClr val="bg1">
                  <a:lumMod val="85000"/>
                </a:schemeClr>
              </a:solidFill>
            </a:endParaRPr>
          </a:p>
          <a:p>
            <a:pPr marL="742950" indent="-742950">
              <a:lnSpc>
                <a:spcPct val="150000"/>
              </a:lnSpc>
              <a:buFont typeface="+mj-lt"/>
              <a:buAutoNum type="arabicPeriod"/>
            </a:pPr>
            <a:r>
              <a:rPr lang="ja-JP" altLang="en-US" sz="3600" dirty="0"/>
              <a:t>参考通知</a:t>
            </a:r>
          </a:p>
        </p:txBody>
      </p:sp>
      <p:sp>
        <p:nvSpPr>
          <p:cNvPr id="5" name="Slide Number Placeholder 4">
            <a:extLst>
              <a:ext uri="{FF2B5EF4-FFF2-40B4-BE49-F238E27FC236}">
                <a16:creationId xmlns:a16="http://schemas.microsoft.com/office/drawing/2014/main" id="{4FDB4185-102E-9886-8601-977D5B7165B3}"/>
              </a:ext>
            </a:extLst>
          </p:cNvPr>
          <p:cNvSpPr>
            <a:spLocks noGrp="1"/>
          </p:cNvSpPr>
          <p:nvPr>
            <p:ph type="sldNum" sz="quarter" idx="12"/>
          </p:nvPr>
        </p:nvSpPr>
        <p:spPr/>
        <p:txBody>
          <a:bodyPr/>
          <a:lstStyle/>
          <a:p>
            <a:pPr>
              <a:defRPr/>
            </a:pPr>
            <a:fld id="{41B56E46-C364-443B-A6EC-EF4639A1E9E4}" type="slidenum">
              <a:rPr lang="ja-JP" altLang="en-US" smtClean="0"/>
              <a:pPr>
                <a:defRPr/>
              </a:pPr>
              <a:t>51</a:t>
            </a:fld>
            <a:endParaRPr lang="ja-JP" altLang="en-US"/>
          </a:p>
        </p:txBody>
      </p:sp>
    </p:spTree>
    <p:extLst>
      <p:ext uri="{BB962C8B-B14F-4D97-AF65-F5344CB8AC3E}">
        <p14:creationId xmlns:p14="http://schemas.microsoft.com/office/powerpoint/2010/main" val="2794897357"/>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タイトル 1">
            <a:extLst>
              <a:ext uri="{FF2B5EF4-FFF2-40B4-BE49-F238E27FC236}">
                <a16:creationId xmlns:a16="http://schemas.microsoft.com/office/drawing/2014/main" id="{FEF098BB-814F-4A3B-A52D-A6034DA997D2}"/>
              </a:ext>
            </a:extLst>
          </p:cNvPr>
          <p:cNvSpPr>
            <a:spLocks noGrp="1"/>
          </p:cNvSpPr>
          <p:nvPr>
            <p:ph type="title"/>
          </p:nvPr>
        </p:nvSpPr>
        <p:spPr/>
        <p:txBody>
          <a:bodyPr/>
          <a:lstStyle/>
          <a:p>
            <a:r>
              <a:rPr lang="ja-JP" altLang="en-US" dirty="0"/>
              <a:t>関連通知</a:t>
            </a:r>
            <a:br>
              <a:rPr lang="en-US" altLang="ja-JP" dirty="0"/>
            </a:br>
            <a:endParaRPr lang="ja-JP" altLang="en-US" sz="2400" dirty="0"/>
          </a:p>
        </p:txBody>
      </p:sp>
      <p:sp>
        <p:nvSpPr>
          <p:cNvPr id="7" name="コンテンツ プレースホルダー 6">
            <a:extLst>
              <a:ext uri="{FF2B5EF4-FFF2-40B4-BE49-F238E27FC236}">
                <a16:creationId xmlns:a16="http://schemas.microsoft.com/office/drawing/2014/main" id="{A137DE7E-4C80-60F7-F95C-7B72543E7811}"/>
              </a:ext>
            </a:extLst>
          </p:cNvPr>
          <p:cNvSpPr>
            <a:spLocks noGrp="1"/>
          </p:cNvSpPr>
          <p:nvPr>
            <p:ph idx="1"/>
          </p:nvPr>
        </p:nvSpPr>
        <p:spPr/>
        <p:txBody>
          <a:bodyPr/>
          <a:lstStyle/>
          <a:p>
            <a:r>
              <a:rPr lang="ja-JP" altLang="en-US" sz="2000" dirty="0"/>
              <a:t>通知詳細は次の</a:t>
            </a:r>
            <a:r>
              <a:rPr lang="en-US" altLang="ja-JP" sz="2000" dirty="0"/>
              <a:t>URL</a:t>
            </a:r>
            <a:r>
              <a:rPr lang="ja-JP" altLang="en-US" sz="2000" dirty="0"/>
              <a:t>でご確認ください。</a:t>
            </a:r>
            <a:br>
              <a:rPr lang="en-US" altLang="ja-JP" sz="2000" dirty="0"/>
            </a:br>
            <a:r>
              <a:rPr lang="en-US" altLang="ja-JP" sz="2000" dirty="0">
                <a:hlinkClick r:id="rId3"/>
              </a:rPr>
              <a:t>https://skw.info.pmda.go.jp/notice/notice_index3.html</a:t>
            </a:r>
            <a:endParaRPr lang="en-US" altLang="ja-JP" sz="2000" dirty="0"/>
          </a:p>
          <a:p>
            <a:pPr marL="0" indent="0">
              <a:buNone/>
            </a:pPr>
            <a:endParaRPr lang="en-US" altLang="ja-JP" sz="2000" dirty="0"/>
          </a:p>
        </p:txBody>
      </p:sp>
      <p:pic>
        <p:nvPicPr>
          <p:cNvPr id="8" name="図 7">
            <a:extLst>
              <a:ext uri="{FF2B5EF4-FFF2-40B4-BE49-F238E27FC236}">
                <a16:creationId xmlns:a16="http://schemas.microsoft.com/office/drawing/2014/main" id="{EC88EB5D-B2EF-F160-8C15-3F60BC1A578A}"/>
              </a:ext>
            </a:extLst>
          </p:cNvPr>
          <p:cNvPicPr>
            <a:picLocks noChangeAspect="1"/>
          </p:cNvPicPr>
          <p:nvPr/>
        </p:nvPicPr>
        <p:blipFill>
          <a:blip r:embed="rId4"/>
          <a:stretch>
            <a:fillRect/>
          </a:stretch>
        </p:blipFill>
        <p:spPr>
          <a:xfrm>
            <a:off x="827584" y="2276872"/>
            <a:ext cx="7704856" cy="3609207"/>
          </a:xfrm>
          <a:prstGeom prst="rect">
            <a:avLst/>
          </a:prstGeom>
        </p:spPr>
      </p:pic>
      <p:sp>
        <p:nvSpPr>
          <p:cNvPr id="2" name="Slide Number Placeholder 1">
            <a:extLst>
              <a:ext uri="{FF2B5EF4-FFF2-40B4-BE49-F238E27FC236}">
                <a16:creationId xmlns:a16="http://schemas.microsoft.com/office/drawing/2014/main" id="{848A2380-8351-B3F9-767B-46A622702031}"/>
              </a:ext>
            </a:extLst>
          </p:cNvPr>
          <p:cNvSpPr>
            <a:spLocks noGrp="1"/>
          </p:cNvSpPr>
          <p:nvPr>
            <p:ph type="sldNum" sz="quarter" idx="12"/>
          </p:nvPr>
        </p:nvSpPr>
        <p:spPr/>
        <p:txBody>
          <a:bodyPr/>
          <a:lstStyle/>
          <a:p>
            <a:pPr>
              <a:defRPr/>
            </a:pPr>
            <a:fld id="{41B56E46-C364-443B-A6EC-EF4639A1E9E4}" type="slidenum">
              <a:rPr lang="ja-JP" altLang="en-US" smtClean="0"/>
              <a:pPr>
                <a:defRPr/>
              </a:pPr>
              <a:t>52</a:t>
            </a:fld>
            <a:endParaRPr lang="ja-JP" altLang="en-US"/>
          </a:p>
        </p:txBody>
      </p:sp>
    </p:spTree>
    <p:extLst>
      <p:ext uri="{BB962C8B-B14F-4D97-AF65-F5344CB8AC3E}">
        <p14:creationId xmlns:p14="http://schemas.microsoft.com/office/powerpoint/2010/main" val="3674290778"/>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pPr algn="l"/>
            <a:r>
              <a:rPr lang="ja-JP" altLang="en-US" dirty="0"/>
              <a:t>参考資料</a:t>
            </a:r>
            <a:endParaRPr kumimoji="1" lang="ja-JP" altLang="en-US" dirty="0"/>
          </a:p>
        </p:txBody>
      </p:sp>
      <p:sp>
        <p:nvSpPr>
          <p:cNvPr id="3" name="コンテンツ プレースホルダー 2"/>
          <p:cNvSpPr>
            <a:spLocks noGrp="1"/>
          </p:cNvSpPr>
          <p:nvPr>
            <p:ph idx="1"/>
          </p:nvPr>
        </p:nvSpPr>
        <p:spPr>
          <a:xfrm>
            <a:off x="457200" y="1600200"/>
            <a:ext cx="8435280" cy="4525963"/>
          </a:xfrm>
        </p:spPr>
        <p:txBody>
          <a:bodyPr/>
          <a:lstStyle/>
          <a:p>
            <a:r>
              <a:rPr lang="ja-JP" altLang="en-US" dirty="0"/>
              <a:t>電送の仕組み（</a:t>
            </a:r>
            <a:r>
              <a:rPr lang="en-US" altLang="ja-JP" dirty="0"/>
              <a:t>AS1 vs AS2</a:t>
            </a:r>
            <a:r>
              <a:rPr lang="ja-JP" altLang="en-US" dirty="0"/>
              <a:t>）</a:t>
            </a:r>
            <a:endParaRPr lang="en-US" altLang="ja-JP" dirty="0"/>
          </a:p>
          <a:p>
            <a:r>
              <a:rPr lang="en-US" altLang="ja-JP" dirty="0"/>
              <a:t>PMDA</a:t>
            </a:r>
            <a:r>
              <a:rPr lang="ja-JP" altLang="en-US" dirty="0"/>
              <a:t>　</a:t>
            </a:r>
            <a:r>
              <a:rPr lang="en-US" altLang="ja-JP" dirty="0"/>
              <a:t>ICSR</a:t>
            </a:r>
            <a:r>
              <a:rPr lang="ja-JP" altLang="en-US" dirty="0"/>
              <a:t>受付サイト</a:t>
            </a:r>
            <a:endParaRPr lang="en-US" altLang="ja-JP" dirty="0"/>
          </a:p>
          <a:p>
            <a:r>
              <a:rPr lang="ja-JP" altLang="en-US" dirty="0"/>
              <a:t>企業向け</a:t>
            </a:r>
            <a:r>
              <a:rPr lang="en-US" altLang="ja-JP" dirty="0"/>
              <a:t>ICSR</a:t>
            </a:r>
            <a:r>
              <a:rPr lang="ja-JP" altLang="en-US" dirty="0"/>
              <a:t>ファイル作成 無償ツール</a:t>
            </a:r>
            <a:endParaRPr lang="en-US" altLang="ja-JP" dirty="0"/>
          </a:p>
          <a:p>
            <a:r>
              <a:rPr lang="ja-JP" altLang="en-US" dirty="0"/>
              <a:t>治験報告の承認後の続報の取り扱いについて</a:t>
            </a:r>
            <a:endParaRPr lang="en-US" altLang="ja-JP" dirty="0"/>
          </a:p>
          <a:p>
            <a:endParaRPr kumimoji="1" lang="ja-JP" altLang="en-US" dirty="0"/>
          </a:p>
        </p:txBody>
      </p:sp>
      <p:sp>
        <p:nvSpPr>
          <p:cNvPr id="5" name="Slide Number Placeholder 4">
            <a:extLst>
              <a:ext uri="{FF2B5EF4-FFF2-40B4-BE49-F238E27FC236}">
                <a16:creationId xmlns:a16="http://schemas.microsoft.com/office/drawing/2014/main" id="{C5917AF3-6AFC-F8C4-9CF3-6812A7483114}"/>
              </a:ext>
            </a:extLst>
          </p:cNvPr>
          <p:cNvSpPr>
            <a:spLocks noGrp="1"/>
          </p:cNvSpPr>
          <p:nvPr>
            <p:ph type="sldNum" sz="quarter" idx="12"/>
          </p:nvPr>
        </p:nvSpPr>
        <p:spPr/>
        <p:txBody>
          <a:bodyPr/>
          <a:lstStyle/>
          <a:p>
            <a:pPr>
              <a:defRPr/>
            </a:pPr>
            <a:fld id="{41B56E46-C364-443B-A6EC-EF4639A1E9E4}" type="slidenum">
              <a:rPr lang="ja-JP" altLang="en-US" smtClean="0"/>
              <a:pPr>
                <a:defRPr/>
              </a:pPr>
              <a:t>53</a:t>
            </a:fld>
            <a:endParaRPr lang="ja-JP" altLang="en-US"/>
          </a:p>
        </p:txBody>
      </p:sp>
    </p:spTree>
    <p:extLst>
      <p:ext uri="{BB962C8B-B14F-4D97-AF65-F5344CB8AC3E}">
        <p14:creationId xmlns:p14="http://schemas.microsoft.com/office/powerpoint/2010/main" val="1071535799"/>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0813"/>
            <a:ext cx="8229600" cy="583304"/>
          </a:xfrm>
        </p:spPr>
        <p:txBody>
          <a:bodyPr/>
          <a:lstStyle/>
          <a:p>
            <a:pPr algn="l"/>
            <a:r>
              <a:rPr kumimoji="1" lang="ja-JP" altLang="en-US" sz="3200" dirty="0"/>
              <a:t>電送の仕組み（</a:t>
            </a:r>
            <a:r>
              <a:rPr kumimoji="1" lang="en-US" altLang="ja-JP" sz="3200" dirty="0"/>
              <a:t>AS1 vs AS2</a:t>
            </a:r>
            <a:r>
              <a:rPr kumimoji="1" lang="ja-JP" altLang="en-US" sz="3200" dirty="0"/>
              <a:t>）</a:t>
            </a:r>
          </a:p>
        </p:txBody>
      </p:sp>
      <p:sp>
        <p:nvSpPr>
          <p:cNvPr id="5" name="TextBox 4"/>
          <p:cNvSpPr txBox="1"/>
          <p:nvPr/>
        </p:nvSpPr>
        <p:spPr>
          <a:xfrm>
            <a:off x="611560" y="1052736"/>
            <a:ext cx="648072" cy="369332"/>
          </a:xfrm>
          <a:prstGeom prst="rect">
            <a:avLst/>
          </a:prstGeom>
          <a:noFill/>
        </p:spPr>
        <p:txBody>
          <a:bodyPr wrap="square" rtlCol="0">
            <a:spAutoFit/>
          </a:bodyPr>
          <a:lstStyle/>
          <a:p>
            <a:r>
              <a:rPr lang="ja-JP" altLang="en-US" dirty="0"/>
              <a:t>企業</a:t>
            </a:r>
            <a:endParaRPr kumimoji="1" lang="ja-JP" altLang="en-US" dirty="0"/>
          </a:p>
        </p:txBody>
      </p:sp>
      <p:sp>
        <p:nvSpPr>
          <p:cNvPr id="7" name="TextBox 6"/>
          <p:cNvSpPr txBox="1"/>
          <p:nvPr/>
        </p:nvSpPr>
        <p:spPr>
          <a:xfrm>
            <a:off x="7020272" y="1052736"/>
            <a:ext cx="648072" cy="369332"/>
          </a:xfrm>
          <a:prstGeom prst="rect">
            <a:avLst/>
          </a:prstGeom>
          <a:noFill/>
        </p:spPr>
        <p:txBody>
          <a:bodyPr wrap="square" rtlCol="0">
            <a:spAutoFit/>
          </a:bodyPr>
          <a:lstStyle/>
          <a:p>
            <a:r>
              <a:rPr kumimoji="1" lang="ja-JP" altLang="en-US" dirty="0"/>
              <a:t>当局</a:t>
            </a:r>
          </a:p>
        </p:txBody>
      </p:sp>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70106" y="1443674"/>
            <a:ext cx="8123237" cy="49625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TextBox 5"/>
          <p:cNvSpPr txBox="1"/>
          <p:nvPr/>
        </p:nvSpPr>
        <p:spPr>
          <a:xfrm>
            <a:off x="467544" y="6309320"/>
            <a:ext cx="1152128" cy="415498"/>
          </a:xfrm>
          <a:prstGeom prst="rect">
            <a:avLst/>
          </a:prstGeom>
          <a:noFill/>
        </p:spPr>
        <p:txBody>
          <a:bodyPr wrap="square" rtlCol="0">
            <a:spAutoFit/>
          </a:bodyPr>
          <a:lstStyle/>
          <a:p>
            <a:r>
              <a:rPr kumimoji="1" lang="en-US" altLang="ja-JP" sz="1050" dirty="0">
                <a:latin typeface="+mj-lt"/>
                <a:ea typeface="+mj-ea"/>
              </a:rPr>
              <a:t>AS1:10MB</a:t>
            </a:r>
            <a:r>
              <a:rPr kumimoji="1" lang="ja-JP" altLang="en-US" sz="1050" dirty="0">
                <a:latin typeface="+mj-lt"/>
                <a:ea typeface="+mj-ea"/>
              </a:rPr>
              <a:t>まで</a:t>
            </a:r>
            <a:endParaRPr kumimoji="1" lang="en-US" altLang="ja-JP" sz="1050" dirty="0">
              <a:latin typeface="+mj-lt"/>
              <a:ea typeface="+mj-ea"/>
            </a:endParaRPr>
          </a:p>
          <a:p>
            <a:r>
              <a:rPr lang="en-US" altLang="ja-JP" sz="1050" dirty="0">
                <a:latin typeface="+mj-lt"/>
                <a:ea typeface="+mj-ea"/>
              </a:rPr>
              <a:t>AS2:50MB</a:t>
            </a:r>
            <a:r>
              <a:rPr lang="ja-JP" altLang="en-US" sz="1050" dirty="0">
                <a:latin typeface="+mj-lt"/>
                <a:ea typeface="+mj-ea"/>
              </a:rPr>
              <a:t>まで</a:t>
            </a:r>
            <a:endParaRPr kumimoji="1" lang="ja-JP" altLang="en-US" sz="1050" dirty="0">
              <a:latin typeface="+mj-lt"/>
              <a:ea typeface="+mj-ea"/>
            </a:endParaRPr>
          </a:p>
        </p:txBody>
      </p:sp>
      <p:sp>
        <p:nvSpPr>
          <p:cNvPr id="10" name="Line 4"/>
          <p:cNvSpPr>
            <a:spLocks noChangeShapeType="1"/>
          </p:cNvSpPr>
          <p:nvPr/>
        </p:nvSpPr>
        <p:spPr bwMode="auto">
          <a:xfrm>
            <a:off x="179388" y="836613"/>
            <a:ext cx="8713787" cy="0"/>
          </a:xfrm>
          <a:prstGeom prst="line">
            <a:avLst/>
          </a:prstGeom>
          <a:noFill/>
          <a:ln w="28575">
            <a:solidFill>
              <a:schemeClr val="bg2">
                <a:lumMod val="75000"/>
              </a:schemeClr>
            </a:solidFill>
            <a:round/>
            <a:headEnd/>
            <a:tailEnd/>
          </a:ln>
          <a:effectLst/>
        </p:spPr>
        <p:txBody>
          <a:bodyPr/>
          <a:lstStyle/>
          <a:p>
            <a:pPr fontAlgn="auto">
              <a:spcBef>
                <a:spcPts val="0"/>
              </a:spcBef>
              <a:spcAft>
                <a:spcPts val="0"/>
              </a:spcAft>
              <a:defRPr/>
            </a:pPr>
            <a:endParaRPr lang="en-GB">
              <a:latin typeface="+mn-lt"/>
              <a:ea typeface="+mn-ea"/>
            </a:endParaRPr>
          </a:p>
        </p:txBody>
      </p:sp>
      <p:sp>
        <p:nvSpPr>
          <p:cNvPr id="3" name="Slide Number Placeholder 2">
            <a:extLst>
              <a:ext uri="{FF2B5EF4-FFF2-40B4-BE49-F238E27FC236}">
                <a16:creationId xmlns:a16="http://schemas.microsoft.com/office/drawing/2014/main" id="{1DE1522C-CB05-75CD-A21C-FF049F82B218}"/>
              </a:ext>
            </a:extLst>
          </p:cNvPr>
          <p:cNvSpPr>
            <a:spLocks noGrp="1"/>
          </p:cNvSpPr>
          <p:nvPr>
            <p:ph type="sldNum" sz="quarter" idx="12"/>
          </p:nvPr>
        </p:nvSpPr>
        <p:spPr/>
        <p:txBody>
          <a:bodyPr/>
          <a:lstStyle/>
          <a:p>
            <a:pPr>
              <a:defRPr/>
            </a:pPr>
            <a:fld id="{41B56E46-C364-443B-A6EC-EF4639A1E9E4}" type="slidenum">
              <a:rPr lang="ja-JP" altLang="en-US" smtClean="0"/>
              <a:pPr>
                <a:defRPr/>
              </a:pPr>
              <a:t>54</a:t>
            </a:fld>
            <a:endParaRPr lang="ja-JP" altLang="en-US"/>
          </a:p>
        </p:txBody>
      </p:sp>
    </p:spTree>
    <p:extLst>
      <p:ext uri="{BB962C8B-B14F-4D97-AF65-F5344CB8AC3E}">
        <p14:creationId xmlns:p14="http://schemas.microsoft.com/office/powerpoint/2010/main" val="3721369499"/>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表 6">
            <a:extLst>
              <a:ext uri="{FF2B5EF4-FFF2-40B4-BE49-F238E27FC236}">
                <a16:creationId xmlns:a16="http://schemas.microsoft.com/office/drawing/2014/main" id="{BBD98F2E-64B2-44B5-B3BD-CA5C23A633FF}"/>
              </a:ext>
            </a:extLst>
          </p:cNvPr>
          <p:cNvGraphicFramePr>
            <a:graphicFrameLocks noGrp="1"/>
          </p:cNvGraphicFramePr>
          <p:nvPr>
            <p:extLst>
              <p:ext uri="{D42A27DB-BD31-4B8C-83A1-F6EECF244321}">
                <p14:modId xmlns:p14="http://schemas.microsoft.com/office/powerpoint/2010/main" val="3643520672"/>
              </p:ext>
            </p:extLst>
          </p:nvPr>
        </p:nvGraphicFramePr>
        <p:xfrm>
          <a:off x="879475" y="1773238"/>
          <a:ext cx="7570787" cy="4087671"/>
        </p:xfrm>
        <a:graphic>
          <a:graphicData uri="http://schemas.openxmlformats.org/drawingml/2006/table">
            <a:tbl>
              <a:tblPr firstRow="1" bandRow="1">
                <a:tableStyleId>{5C22544A-7EE6-4342-B048-85BDC9FD1C3A}</a:tableStyleId>
              </a:tblPr>
              <a:tblGrid>
                <a:gridCol w="5345103">
                  <a:extLst>
                    <a:ext uri="{9D8B030D-6E8A-4147-A177-3AD203B41FA5}">
                      <a16:colId xmlns:a16="http://schemas.microsoft.com/office/drawing/2014/main" val="20000"/>
                    </a:ext>
                  </a:extLst>
                </a:gridCol>
                <a:gridCol w="1112842">
                  <a:extLst>
                    <a:ext uri="{9D8B030D-6E8A-4147-A177-3AD203B41FA5}">
                      <a16:colId xmlns:a16="http://schemas.microsoft.com/office/drawing/2014/main" val="20001"/>
                    </a:ext>
                  </a:extLst>
                </a:gridCol>
                <a:gridCol w="1112842">
                  <a:extLst>
                    <a:ext uri="{9D8B030D-6E8A-4147-A177-3AD203B41FA5}">
                      <a16:colId xmlns:a16="http://schemas.microsoft.com/office/drawing/2014/main" val="20002"/>
                    </a:ext>
                  </a:extLst>
                </a:gridCol>
              </a:tblGrid>
              <a:tr h="410438">
                <a:tc>
                  <a:txBody>
                    <a:bodyPr/>
                    <a:lstStyle/>
                    <a:p>
                      <a:pPr algn="ctr"/>
                      <a:r>
                        <a:rPr kumimoji="1" lang="ja-JP" altLang="en-US" sz="1800" dirty="0"/>
                        <a:t>提供機能</a:t>
                      </a:r>
                    </a:p>
                  </a:txBody>
                  <a:tcPr marL="91432" marR="91432" marT="45710" marB="45710" anchor="ctr"/>
                </a:tc>
                <a:tc>
                  <a:txBody>
                    <a:bodyPr/>
                    <a:lstStyle/>
                    <a:p>
                      <a:pPr algn="ctr"/>
                      <a:r>
                        <a:rPr kumimoji="1" lang="en-US" altLang="ja-JP" sz="1800" dirty="0"/>
                        <a:t>E2B(R3)</a:t>
                      </a:r>
                      <a:endParaRPr kumimoji="1" lang="ja-JP" altLang="en-US" sz="1800" dirty="0"/>
                    </a:p>
                  </a:txBody>
                  <a:tcPr marL="91432" marR="91432" marT="45710" marB="45710" anchor="ctr"/>
                </a:tc>
                <a:tc>
                  <a:txBody>
                    <a:bodyPr/>
                    <a:lstStyle/>
                    <a:p>
                      <a:pPr algn="ctr"/>
                      <a:r>
                        <a:rPr kumimoji="1" lang="en-US" altLang="ja-JP" sz="1800" dirty="0"/>
                        <a:t>E2B(R2)</a:t>
                      </a:r>
                      <a:endParaRPr kumimoji="1" lang="ja-JP" altLang="en-US" sz="1800" dirty="0"/>
                    </a:p>
                  </a:txBody>
                  <a:tcPr marL="91432" marR="91432" marT="45710" marB="45710" anchor="ctr"/>
                </a:tc>
                <a:extLst>
                  <a:ext uri="{0D108BD9-81ED-4DB2-BD59-A6C34878D82A}">
                    <a16:rowId xmlns:a16="http://schemas.microsoft.com/office/drawing/2014/main" val="10000"/>
                  </a:ext>
                </a:extLst>
              </a:tr>
              <a:tr h="525319">
                <a:tc>
                  <a:txBody>
                    <a:bodyPr/>
                    <a:lstStyle/>
                    <a:p>
                      <a:pPr algn="l"/>
                      <a:r>
                        <a:rPr kumimoji="1" lang="ja-JP" altLang="en-US" sz="1800" dirty="0"/>
                        <a:t>報告書の提出（アップロード）</a:t>
                      </a:r>
                    </a:p>
                  </a:txBody>
                  <a:tcPr marL="91432" marR="91432" marT="45710" marB="45710" anchor="ctr"/>
                </a:tc>
                <a:tc>
                  <a:txBody>
                    <a:bodyPr/>
                    <a:lstStyle/>
                    <a:p>
                      <a:pPr algn="ctr"/>
                      <a:r>
                        <a:rPr lang="ja-JP" altLang="en-US" sz="1800" dirty="0"/>
                        <a:t>○</a:t>
                      </a:r>
                    </a:p>
                  </a:txBody>
                  <a:tcPr marL="91432" marR="91432" marT="45710" marB="45710"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1" lang="en-US" altLang="ja-JP" sz="1800" dirty="0"/>
                        <a:t>×</a:t>
                      </a:r>
                      <a:endParaRPr kumimoji="1" lang="ja-JP" altLang="en-US" sz="1800" dirty="0"/>
                    </a:p>
                  </a:txBody>
                  <a:tcPr marL="91432" marR="91432" marT="45710" marB="45710" anchor="ctr"/>
                </a:tc>
                <a:extLst>
                  <a:ext uri="{0D108BD9-81ED-4DB2-BD59-A6C34878D82A}">
                    <a16:rowId xmlns:a16="http://schemas.microsoft.com/office/drawing/2014/main" val="10001"/>
                  </a:ext>
                </a:extLst>
              </a:tr>
              <a:tr h="525319">
                <a:tc>
                  <a:txBody>
                    <a:bodyPr/>
                    <a:lstStyle/>
                    <a:p>
                      <a:pPr algn="l"/>
                      <a:r>
                        <a:rPr kumimoji="1" lang="en-US" altLang="ja-JP" sz="1800" dirty="0"/>
                        <a:t>※</a:t>
                      </a:r>
                      <a:r>
                        <a:rPr kumimoji="1" lang="ja-JP" altLang="en-US" sz="1800" dirty="0"/>
                        <a:t>提出した報告の受付状況確認</a:t>
                      </a:r>
                    </a:p>
                  </a:txBody>
                  <a:tcPr marL="91432" marR="91432" marT="45710" marB="45710" anchor="ctr"/>
                </a:tc>
                <a:tc>
                  <a:txBody>
                    <a:bodyPr/>
                    <a:lstStyle/>
                    <a:p>
                      <a:pPr algn="ctr"/>
                      <a:r>
                        <a:rPr lang="ja-JP" altLang="en-US" sz="1800" dirty="0"/>
                        <a:t>○</a:t>
                      </a:r>
                    </a:p>
                  </a:txBody>
                  <a:tcPr marL="91432" marR="91432" marT="45710" marB="45710" anchor="ctr"/>
                </a:tc>
                <a:tc>
                  <a:txBody>
                    <a:bodyPr/>
                    <a:lstStyle/>
                    <a:p>
                      <a:pPr algn="ctr"/>
                      <a:r>
                        <a:rPr kumimoji="1" lang="ja-JP" altLang="en-US" sz="1800" dirty="0"/>
                        <a:t>○</a:t>
                      </a:r>
                    </a:p>
                  </a:txBody>
                  <a:tcPr marL="91432" marR="91432" marT="45710" marB="45710" anchor="ctr"/>
                </a:tc>
                <a:extLst>
                  <a:ext uri="{0D108BD9-81ED-4DB2-BD59-A6C34878D82A}">
                    <a16:rowId xmlns:a16="http://schemas.microsoft.com/office/drawing/2014/main" val="10002"/>
                  </a:ext>
                </a:extLst>
              </a:tr>
              <a:tr h="525319">
                <a:tc>
                  <a:txBody>
                    <a:bodyPr/>
                    <a:lstStyle/>
                    <a:p>
                      <a:pPr algn="l"/>
                      <a:r>
                        <a:rPr kumimoji="1" lang="en-US" altLang="ja-JP" sz="1800" dirty="0"/>
                        <a:t>※ACK</a:t>
                      </a:r>
                      <a:r>
                        <a:rPr kumimoji="1" lang="ja-JP" altLang="en-US" sz="1800" dirty="0"/>
                        <a:t>のダウンロード</a:t>
                      </a:r>
                    </a:p>
                  </a:txBody>
                  <a:tcPr marL="91432" marR="91432" marT="45710" marB="45710" anchor="ctr"/>
                </a:tc>
                <a:tc>
                  <a:txBody>
                    <a:bodyPr/>
                    <a:lstStyle/>
                    <a:p>
                      <a:pPr algn="ctr"/>
                      <a:r>
                        <a:rPr lang="ja-JP" altLang="en-US" sz="1800" dirty="0"/>
                        <a:t>○</a:t>
                      </a:r>
                    </a:p>
                  </a:txBody>
                  <a:tcPr marL="91432" marR="91432" marT="45710" marB="45710" anchor="ctr"/>
                </a:tc>
                <a:tc>
                  <a:txBody>
                    <a:bodyPr/>
                    <a:lstStyle/>
                    <a:p>
                      <a:pPr algn="ctr"/>
                      <a:r>
                        <a:rPr kumimoji="1" lang="ja-JP" altLang="en-US" sz="1800" dirty="0"/>
                        <a:t>○</a:t>
                      </a:r>
                    </a:p>
                  </a:txBody>
                  <a:tcPr marL="91432" marR="91432" marT="45710" marB="45710" anchor="ctr"/>
                </a:tc>
                <a:extLst>
                  <a:ext uri="{0D108BD9-81ED-4DB2-BD59-A6C34878D82A}">
                    <a16:rowId xmlns:a16="http://schemas.microsoft.com/office/drawing/2014/main" val="10003"/>
                  </a:ext>
                </a:extLst>
              </a:tr>
              <a:tr h="525319">
                <a:tc>
                  <a:txBody>
                    <a:bodyPr/>
                    <a:lstStyle/>
                    <a:p>
                      <a:pPr algn="l"/>
                      <a:r>
                        <a:rPr kumimoji="1" lang="en-US" altLang="ja-JP" sz="1800" dirty="0"/>
                        <a:t>※</a:t>
                      </a:r>
                      <a:r>
                        <a:rPr kumimoji="1" lang="ja-JP" altLang="en-US" sz="1800" dirty="0"/>
                        <a:t>提出済みの</a:t>
                      </a:r>
                      <a:r>
                        <a:rPr kumimoji="1" lang="en-US" altLang="ja-JP" sz="1800" dirty="0"/>
                        <a:t>ICSR</a:t>
                      </a:r>
                      <a:r>
                        <a:rPr kumimoji="1" lang="ja-JP" altLang="en-US" sz="1800" dirty="0"/>
                        <a:t>のダウンロード</a:t>
                      </a:r>
                    </a:p>
                  </a:txBody>
                  <a:tcPr marL="91432" marR="91432" marT="45710" marB="45710" anchor="ctr"/>
                </a:tc>
                <a:tc>
                  <a:txBody>
                    <a:bodyPr/>
                    <a:lstStyle/>
                    <a:p>
                      <a:pPr algn="ctr"/>
                      <a:r>
                        <a:rPr lang="ja-JP" altLang="en-US" sz="1800" dirty="0"/>
                        <a:t>〇</a:t>
                      </a:r>
                    </a:p>
                  </a:txBody>
                  <a:tcPr marL="91432" marR="91432" marT="45710" marB="45710" anchor="ctr"/>
                </a:tc>
                <a:tc>
                  <a:txBody>
                    <a:bodyPr/>
                    <a:lstStyle/>
                    <a:p>
                      <a:pPr algn="ctr"/>
                      <a:r>
                        <a:rPr kumimoji="1" lang="en-US" altLang="ja-JP" sz="1800" dirty="0"/>
                        <a:t>×</a:t>
                      </a:r>
                      <a:endParaRPr kumimoji="1" lang="ja-JP" altLang="en-US" sz="1800" dirty="0"/>
                    </a:p>
                  </a:txBody>
                  <a:tcPr marL="91432" marR="91432" marT="45710" marB="45710" anchor="ctr"/>
                </a:tc>
                <a:extLst>
                  <a:ext uri="{0D108BD9-81ED-4DB2-BD59-A6C34878D82A}">
                    <a16:rowId xmlns:a16="http://schemas.microsoft.com/office/drawing/2014/main" val="424013816"/>
                  </a:ext>
                </a:extLst>
              </a:tr>
              <a:tr h="525319">
                <a:tc>
                  <a:txBody>
                    <a:bodyPr/>
                    <a:lstStyle/>
                    <a:p>
                      <a:pPr algn="l"/>
                      <a:r>
                        <a:rPr kumimoji="1" lang="en-US" altLang="ja-JP" sz="1800" dirty="0"/>
                        <a:t>※</a:t>
                      </a:r>
                      <a:r>
                        <a:rPr kumimoji="1" lang="ja-JP" altLang="en-US" sz="1800" dirty="0"/>
                        <a:t>報告のエラー内容確認</a:t>
                      </a:r>
                    </a:p>
                  </a:txBody>
                  <a:tcPr marL="91432" marR="91432" marT="45710" marB="45710" anchor="ctr"/>
                </a:tc>
                <a:tc>
                  <a:txBody>
                    <a:bodyPr/>
                    <a:lstStyle/>
                    <a:p>
                      <a:pPr algn="ctr"/>
                      <a:r>
                        <a:rPr lang="ja-JP" altLang="en-US" sz="1800" dirty="0"/>
                        <a:t>○</a:t>
                      </a:r>
                    </a:p>
                  </a:txBody>
                  <a:tcPr marL="91432" marR="91432" marT="45710" marB="45710" anchor="ctr"/>
                </a:tc>
                <a:tc>
                  <a:txBody>
                    <a:bodyPr/>
                    <a:lstStyle/>
                    <a:p>
                      <a:pPr algn="ctr"/>
                      <a:r>
                        <a:rPr kumimoji="1" lang="en-US" altLang="ja-JP" sz="1800" dirty="0"/>
                        <a:t>×</a:t>
                      </a:r>
                      <a:endParaRPr kumimoji="1" lang="ja-JP" altLang="en-US" sz="1800" dirty="0"/>
                    </a:p>
                  </a:txBody>
                  <a:tcPr marL="91432" marR="91432" marT="45710" marB="45710" anchor="ctr"/>
                </a:tc>
                <a:extLst>
                  <a:ext uri="{0D108BD9-81ED-4DB2-BD59-A6C34878D82A}">
                    <a16:rowId xmlns:a16="http://schemas.microsoft.com/office/drawing/2014/main" val="10004"/>
                  </a:ext>
                </a:extLst>
              </a:tr>
              <a:tr h="525319">
                <a:tc>
                  <a:txBody>
                    <a:bodyPr/>
                    <a:lstStyle/>
                    <a:p>
                      <a:pPr algn="l"/>
                      <a:r>
                        <a:rPr kumimoji="1" lang="ja-JP" altLang="en-US" sz="1800" dirty="0"/>
                        <a:t>ユーザアカウントの管理</a:t>
                      </a:r>
                    </a:p>
                  </a:txBody>
                  <a:tcPr marL="91432" marR="91432" marT="45710" marB="45710" anchor="ctr"/>
                </a:tc>
                <a:tc>
                  <a:txBody>
                    <a:bodyPr/>
                    <a:lstStyle/>
                    <a:p>
                      <a:pPr algn="ctr"/>
                      <a:r>
                        <a:rPr lang="ja-JP" altLang="en-US" sz="1800" dirty="0"/>
                        <a:t>○</a:t>
                      </a:r>
                    </a:p>
                  </a:txBody>
                  <a:tcPr marL="91432" marR="91432" marT="45710" marB="45710" anchor="ctr"/>
                </a:tc>
                <a:tc>
                  <a:txBody>
                    <a:bodyPr/>
                    <a:lstStyle/>
                    <a:p>
                      <a:pPr algn="ctr"/>
                      <a:r>
                        <a:rPr kumimoji="1" lang="en-US" altLang="ja-JP" sz="1800" dirty="0"/>
                        <a:t>×</a:t>
                      </a:r>
                      <a:endParaRPr kumimoji="1" lang="ja-JP" altLang="en-US" sz="1800" dirty="0"/>
                    </a:p>
                  </a:txBody>
                  <a:tcPr marL="91432" marR="91432" marT="45710" marB="45710" anchor="ctr"/>
                </a:tc>
                <a:extLst>
                  <a:ext uri="{0D108BD9-81ED-4DB2-BD59-A6C34878D82A}">
                    <a16:rowId xmlns:a16="http://schemas.microsoft.com/office/drawing/2014/main" val="10005"/>
                  </a:ext>
                </a:extLst>
              </a:tr>
              <a:tr h="525319">
                <a:tc>
                  <a:txBody>
                    <a:bodyPr/>
                    <a:lstStyle/>
                    <a:p>
                      <a:pPr algn="l"/>
                      <a:r>
                        <a:rPr kumimoji="1" lang="ja-JP" altLang="en-US" sz="1800" dirty="0"/>
                        <a:t>証明書の管理</a:t>
                      </a:r>
                    </a:p>
                  </a:txBody>
                  <a:tcPr marL="91432" marR="91432" marT="45710" marB="45710" anchor="ctr"/>
                </a:tc>
                <a:tc>
                  <a:txBody>
                    <a:bodyPr/>
                    <a:lstStyle/>
                    <a:p>
                      <a:pPr algn="ctr"/>
                      <a:r>
                        <a:rPr lang="ja-JP" altLang="en-US" sz="1800" dirty="0"/>
                        <a:t>○</a:t>
                      </a:r>
                    </a:p>
                  </a:txBody>
                  <a:tcPr marL="91432" marR="91432" marT="45710" marB="45710" anchor="ctr"/>
                </a:tc>
                <a:tc>
                  <a:txBody>
                    <a:bodyPr/>
                    <a:lstStyle/>
                    <a:p>
                      <a:pPr algn="ctr"/>
                      <a:r>
                        <a:rPr kumimoji="1" lang="en-US" altLang="ja-JP" sz="1800" dirty="0"/>
                        <a:t>×</a:t>
                      </a:r>
                      <a:endParaRPr kumimoji="1" lang="ja-JP" altLang="en-US" sz="1800" dirty="0"/>
                    </a:p>
                  </a:txBody>
                  <a:tcPr marL="91432" marR="91432" marT="45710" marB="45710" anchor="ctr"/>
                </a:tc>
                <a:extLst>
                  <a:ext uri="{0D108BD9-81ED-4DB2-BD59-A6C34878D82A}">
                    <a16:rowId xmlns:a16="http://schemas.microsoft.com/office/drawing/2014/main" val="10006"/>
                  </a:ext>
                </a:extLst>
              </a:tr>
            </a:tbl>
          </a:graphicData>
        </a:graphic>
      </p:graphicFrame>
      <p:sp>
        <p:nvSpPr>
          <p:cNvPr id="39972" name="テキスト ボックス 8">
            <a:extLst>
              <a:ext uri="{FF2B5EF4-FFF2-40B4-BE49-F238E27FC236}">
                <a16:creationId xmlns:a16="http://schemas.microsoft.com/office/drawing/2014/main" id="{C1404754-E411-4A58-B079-979B29CDA3F6}"/>
              </a:ext>
            </a:extLst>
          </p:cNvPr>
          <p:cNvSpPr txBox="1">
            <a:spLocks noChangeArrowheads="1"/>
          </p:cNvSpPr>
          <p:nvPr/>
        </p:nvSpPr>
        <p:spPr bwMode="auto">
          <a:xfrm>
            <a:off x="6392862" y="5954642"/>
            <a:ext cx="205740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kumimoji="1">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eaLnBrk="1" hangingPunct="1"/>
            <a:r>
              <a:rPr lang="ja-JP" altLang="en-US" sz="1400" dirty="0">
                <a:solidFill>
                  <a:srgbClr val="000000"/>
                </a:solidFill>
                <a:latin typeface="Calibri" panose="020F0502020204030204" pitchFamily="34" charset="0"/>
              </a:rPr>
              <a:t>○：利用可　</a:t>
            </a:r>
            <a:r>
              <a:rPr lang="en-US" altLang="ja-JP" sz="1400" dirty="0">
                <a:solidFill>
                  <a:srgbClr val="000000"/>
                </a:solidFill>
                <a:latin typeface="Calibri" panose="020F0502020204030204" pitchFamily="34" charset="0"/>
              </a:rPr>
              <a:t>×:</a:t>
            </a:r>
            <a:r>
              <a:rPr lang="ja-JP" altLang="en-US" sz="1400" dirty="0">
                <a:solidFill>
                  <a:srgbClr val="000000"/>
                </a:solidFill>
                <a:latin typeface="Calibri" panose="020F0502020204030204" pitchFamily="34" charset="0"/>
              </a:rPr>
              <a:t>利用不可</a:t>
            </a:r>
          </a:p>
        </p:txBody>
      </p:sp>
      <p:sp>
        <p:nvSpPr>
          <p:cNvPr id="39973" name="タイトル 3">
            <a:extLst>
              <a:ext uri="{FF2B5EF4-FFF2-40B4-BE49-F238E27FC236}">
                <a16:creationId xmlns:a16="http://schemas.microsoft.com/office/drawing/2014/main" id="{076E3479-68D0-4249-BD76-FDB7336CFDA4}"/>
              </a:ext>
            </a:extLst>
          </p:cNvPr>
          <p:cNvSpPr>
            <a:spLocks noGrp="1"/>
          </p:cNvSpPr>
          <p:nvPr>
            <p:ph type="title"/>
          </p:nvPr>
        </p:nvSpPr>
        <p:spPr>
          <a:xfrm>
            <a:off x="736600" y="217488"/>
            <a:ext cx="7886700" cy="788987"/>
          </a:xfrm>
        </p:spPr>
        <p:txBody>
          <a:bodyPr/>
          <a:lstStyle/>
          <a:p>
            <a:r>
              <a:rPr lang="en-US" altLang="ja-JP" dirty="0"/>
              <a:t>PMDA</a:t>
            </a:r>
            <a:r>
              <a:rPr lang="ja-JP" altLang="en-US" dirty="0"/>
              <a:t>　</a:t>
            </a:r>
            <a:r>
              <a:rPr lang="en-US" altLang="ja-JP" dirty="0"/>
              <a:t>ICSR</a:t>
            </a:r>
            <a:r>
              <a:rPr lang="ja-JP" altLang="en-US" dirty="0"/>
              <a:t>受付サイト</a:t>
            </a:r>
          </a:p>
        </p:txBody>
      </p:sp>
      <p:sp>
        <p:nvSpPr>
          <p:cNvPr id="2" name="Slide Number Placeholder 1">
            <a:extLst>
              <a:ext uri="{FF2B5EF4-FFF2-40B4-BE49-F238E27FC236}">
                <a16:creationId xmlns:a16="http://schemas.microsoft.com/office/drawing/2014/main" id="{61858A1B-1452-5944-AAF7-B7BB19B84913}"/>
              </a:ext>
            </a:extLst>
          </p:cNvPr>
          <p:cNvSpPr>
            <a:spLocks noGrp="1"/>
          </p:cNvSpPr>
          <p:nvPr>
            <p:ph type="sldNum" sz="quarter" idx="12"/>
          </p:nvPr>
        </p:nvSpPr>
        <p:spPr/>
        <p:txBody>
          <a:bodyPr/>
          <a:lstStyle/>
          <a:p>
            <a:pPr>
              <a:defRPr/>
            </a:pPr>
            <a:fld id="{41B56E46-C364-443B-A6EC-EF4639A1E9E4}" type="slidenum">
              <a:rPr lang="ja-JP" altLang="en-US" smtClean="0"/>
              <a:pPr>
                <a:defRPr/>
              </a:pPr>
              <a:t>55</a:t>
            </a:fld>
            <a:endParaRPr lang="ja-JP" altLang="en-US"/>
          </a:p>
        </p:txBody>
      </p:sp>
    </p:spTree>
    <p:extLst>
      <p:ext uri="{BB962C8B-B14F-4D97-AF65-F5344CB8AC3E}">
        <p14:creationId xmlns:p14="http://schemas.microsoft.com/office/powerpoint/2010/main" val="1635421284"/>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タイトル 1">
            <a:extLst>
              <a:ext uri="{FF2B5EF4-FFF2-40B4-BE49-F238E27FC236}">
                <a16:creationId xmlns:a16="http://schemas.microsoft.com/office/drawing/2014/main" id="{73FCE053-A2EC-4243-AADE-603992C83852}"/>
              </a:ext>
            </a:extLst>
          </p:cNvPr>
          <p:cNvSpPr>
            <a:spLocks noGrp="1"/>
          </p:cNvSpPr>
          <p:nvPr>
            <p:ph type="title"/>
          </p:nvPr>
        </p:nvSpPr>
        <p:spPr>
          <a:xfrm>
            <a:off x="431800" y="125413"/>
            <a:ext cx="8229600" cy="1143000"/>
          </a:xfrm>
        </p:spPr>
        <p:txBody>
          <a:bodyPr/>
          <a:lstStyle/>
          <a:p>
            <a:r>
              <a:rPr lang="en-US" altLang="ja-JP"/>
              <a:t>PMDA</a:t>
            </a:r>
            <a:r>
              <a:rPr lang="ja-JP" altLang="en-US"/>
              <a:t>　</a:t>
            </a:r>
            <a:r>
              <a:rPr lang="en-US" altLang="ja-JP"/>
              <a:t>ICSR</a:t>
            </a:r>
            <a:r>
              <a:rPr lang="ja-JP" altLang="en-US"/>
              <a:t>受付サイト</a:t>
            </a:r>
          </a:p>
        </p:txBody>
      </p:sp>
      <p:pic>
        <p:nvPicPr>
          <p:cNvPr id="5" name="コンテンツ プレースホルダー 1"/>
          <p:cNvPicPr>
            <a:picLocks noGrp="1" noChangeAspect="1"/>
          </p:cNvPicPr>
          <p:nvPr>
            <p:ph idx="1"/>
          </p:nvPr>
        </p:nvPicPr>
        <p:blipFill>
          <a:blip r:embed="rId3"/>
          <a:stretch>
            <a:fillRect/>
          </a:stretch>
        </p:blipFill>
        <p:spPr>
          <a:xfrm>
            <a:off x="457200" y="1886418"/>
            <a:ext cx="8229600" cy="3953527"/>
          </a:xfrm>
          <a:prstGeom prst="rect">
            <a:avLst/>
          </a:prstGeom>
        </p:spPr>
      </p:pic>
      <p:sp>
        <p:nvSpPr>
          <p:cNvPr id="3" name="Slide Number Placeholder 2">
            <a:extLst>
              <a:ext uri="{FF2B5EF4-FFF2-40B4-BE49-F238E27FC236}">
                <a16:creationId xmlns:a16="http://schemas.microsoft.com/office/drawing/2014/main" id="{4943D924-6E9F-4324-5D71-7F99E8931741}"/>
              </a:ext>
            </a:extLst>
          </p:cNvPr>
          <p:cNvSpPr>
            <a:spLocks noGrp="1"/>
          </p:cNvSpPr>
          <p:nvPr>
            <p:ph type="sldNum" sz="quarter" idx="12"/>
          </p:nvPr>
        </p:nvSpPr>
        <p:spPr/>
        <p:txBody>
          <a:bodyPr/>
          <a:lstStyle/>
          <a:p>
            <a:pPr>
              <a:defRPr/>
            </a:pPr>
            <a:fld id="{41B56E46-C364-443B-A6EC-EF4639A1E9E4}" type="slidenum">
              <a:rPr lang="ja-JP" altLang="en-US" smtClean="0"/>
              <a:pPr>
                <a:defRPr/>
              </a:pPr>
              <a:t>56</a:t>
            </a:fld>
            <a:endParaRPr lang="ja-JP" altLang="en-US"/>
          </a:p>
        </p:txBody>
      </p:sp>
    </p:spTree>
    <p:extLst>
      <p:ext uri="{BB962C8B-B14F-4D97-AF65-F5344CB8AC3E}">
        <p14:creationId xmlns:p14="http://schemas.microsoft.com/office/powerpoint/2010/main" val="2863606261"/>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z="3600" dirty="0"/>
              <a:t>企業向け</a:t>
            </a:r>
            <a:r>
              <a:rPr lang="en-US" altLang="ja-JP" sz="3600" dirty="0"/>
              <a:t>ICSR</a:t>
            </a:r>
            <a:r>
              <a:rPr lang="ja-JP" altLang="en-US" sz="3600" dirty="0"/>
              <a:t>ファイル作成 無償</a:t>
            </a:r>
            <a:r>
              <a:rPr kumimoji="1" lang="ja-JP" altLang="en-US" sz="3600" dirty="0"/>
              <a:t>ツール</a:t>
            </a:r>
            <a:endParaRPr kumimoji="1" lang="ja-JP" altLang="en-US" sz="2400" dirty="0"/>
          </a:p>
        </p:txBody>
      </p:sp>
      <p:pic>
        <p:nvPicPr>
          <p:cNvPr id="6" name="図 5">
            <a:extLst>
              <a:ext uri="{FF2B5EF4-FFF2-40B4-BE49-F238E27FC236}">
                <a16:creationId xmlns:a16="http://schemas.microsoft.com/office/drawing/2014/main" id="{BC043D81-1C65-8422-01B6-11FD57A213CA}"/>
              </a:ext>
            </a:extLst>
          </p:cNvPr>
          <p:cNvPicPr>
            <a:picLocks noChangeAspect="1"/>
          </p:cNvPicPr>
          <p:nvPr/>
        </p:nvPicPr>
        <p:blipFill>
          <a:blip r:embed="rId3"/>
          <a:stretch>
            <a:fillRect/>
          </a:stretch>
        </p:blipFill>
        <p:spPr>
          <a:xfrm>
            <a:off x="97160" y="2418748"/>
            <a:ext cx="8949680" cy="2936492"/>
          </a:xfrm>
          <a:prstGeom prst="rect">
            <a:avLst/>
          </a:prstGeom>
        </p:spPr>
      </p:pic>
      <p:sp>
        <p:nvSpPr>
          <p:cNvPr id="7" name="テキスト ボックス 6">
            <a:extLst>
              <a:ext uri="{FF2B5EF4-FFF2-40B4-BE49-F238E27FC236}">
                <a16:creationId xmlns:a16="http://schemas.microsoft.com/office/drawing/2014/main" id="{EBF209BC-6114-756B-E03C-9C4CE2A4C808}"/>
              </a:ext>
            </a:extLst>
          </p:cNvPr>
          <p:cNvSpPr txBox="1"/>
          <p:nvPr/>
        </p:nvSpPr>
        <p:spPr>
          <a:xfrm>
            <a:off x="251520" y="1700808"/>
            <a:ext cx="8435280" cy="1200329"/>
          </a:xfrm>
          <a:prstGeom prst="rect">
            <a:avLst/>
          </a:prstGeom>
          <a:noFill/>
        </p:spPr>
        <p:txBody>
          <a:bodyPr wrap="square" rtlCol="0">
            <a:spAutoFit/>
          </a:bodyPr>
          <a:lstStyle/>
          <a:p>
            <a:r>
              <a:rPr lang="ja-JP" altLang="en-US" sz="1800" dirty="0"/>
              <a:t>詳細は次の</a:t>
            </a:r>
            <a:r>
              <a:rPr lang="en-US" altLang="ja-JP" sz="1800" dirty="0"/>
              <a:t>URL</a:t>
            </a:r>
            <a:r>
              <a:rPr lang="ja-JP" altLang="en-US" sz="1800" dirty="0"/>
              <a:t>でご確認ください。</a:t>
            </a:r>
            <a:endParaRPr lang="en-US" altLang="ja-JP" sz="1800" dirty="0"/>
          </a:p>
          <a:p>
            <a:r>
              <a:rPr lang="en-US" altLang="ja-JP" sz="1800" dirty="0">
                <a:hlinkClick r:id="rId4"/>
              </a:rPr>
              <a:t>https://skw.info.pmda.go.jp/notice/e2br3_index.html#3</a:t>
            </a:r>
            <a:endParaRPr lang="en-US" altLang="ja-JP" dirty="0"/>
          </a:p>
          <a:p>
            <a:br>
              <a:rPr lang="en-US" altLang="ja-JP" sz="1800" dirty="0"/>
            </a:br>
            <a:endParaRPr kumimoji="1" lang="ja-JP" altLang="en-US" dirty="0"/>
          </a:p>
        </p:txBody>
      </p:sp>
      <p:sp>
        <p:nvSpPr>
          <p:cNvPr id="3" name="Slide Number Placeholder 2">
            <a:extLst>
              <a:ext uri="{FF2B5EF4-FFF2-40B4-BE49-F238E27FC236}">
                <a16:creationId xmlns:a16="http://schemas.microsoft.com/office/drawing/2014/main" id="{3119AE7B-4B51-32E5-526A-7B7441E40CDD}"/>
              </a:ext>
            </a:extLst>
          </p:cNvPr>
          <p:cNvSpPr>
            <a:spLocks noGrp="1"/>
          </p:cNvSpPr>
          <p:nvPr>
            <p:ph type="sldNum" sz="quarter" idx="12"/>
          </p:nvPr>
        </p:nvSpPr>
        <p:spPr/>
        <p:txBody>
          <a:bodyPr/>
          <a:lstStyle/>
          <a:p>
            <a:pPr>
              <a:defRPr/>
            </a:pPr>
            <a:fld id="{41B56E46-C364-443B-A6EC-EF4639A1E9E4}" type="slidenum">
              <a:rPr lang="ja-JP" altLang="en-US" smtClean="0"/>
              <a:pPr>
                <a:defRPr/>
              </a:pPr>
              <a:t>57</a:t>
            </a:fld>
            <a:endParaRPr lang="ja-JP" altLang="en-US"/>
          </a:p>
        </p:txBody>
      </p:sp>
    </p:spTree>
    <p:extLst>
      <p:ext uri="{BB962C8B-B14F-4D97-AF65-F5344CB8AC3E}">
        <p14:creationId xmlns:p14="http://schemas.microsoft.com/office/powerpoint/2010/main" val="1861315314"/>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44008" y="130259"/>
            <a:ext cx="8468986" cy="696218"/>
          </a:xfrm>
        </p:spPr>
        <p:txBody>
          <a:bodyPr>
            <a:noAutofit/>
          </a:bodyPr>
          <a:lstStyle/>
          <a:p>
            <a:pPr lvl="1" algn="l"/>
            <a:r>
              <a:rPr lang="ja-JP" altLang="en-US" sz="3200" dirty="0">
                <a:latin typeface="+mn-lt"/>
                <a:ea typeface="+mn-ea"/>
              </a:rPr>
              <a:t>治験報告の承認後の続報の取り扱いについて</a:t>
            </a:r>
            <a:endParaRPr kumimoji="1" lang="ja-JP" altLang="en-US" sz="3200" dirty="0">
              <a:latin typeface="+mn-lt"/>
              <a:ea typeface="+mn-ea"/>
            </a:endParaRPr>
          </a:p>
        </p:txBody>
      </p:sp>
      <p:cxnSp>
        <p:nvCxnSpPr>
          <p:cNvPr id="5" name="直線コネクタ 4"/>
          <p:cNvCxnSpPr/>
          <p:nvPr/>
        </p:nvCxnSpPr>
        <p:spPr>
          <a:xfrm>
            <a:off x="6410188" y="1276746"/>
            <a:ext cx="0" cy="1293794"/>
          </a:xfrm>
          <a:prstGeom prst="line">
            <a:avLst/>
          </a:prstGeom>
          <a:ln w="57150">
            <a:solidFill>
              <a:srgbClr val="319422"/>
            </a:solidFill>
          </a:ln>
        </p:spPr>
        <p:style>
          <a:lnRef idx="1">
            <a:schemeClr val="accent1"/>
          </a:lnRef>
          <a:fillRef idx="0">
            <a:schemeClr val="accent1"/>
          </a:fillRef>
          <a:effectRef idx="0">
            <a:schemeClr val="accent1"/>
          </a:effectRef>
          <a:fontRef idx="minor">
            <a:schemeClr val="tx1"/>
          </a:fontRef>
        </p:style>
      </p:cxnSp>
      <p:sp>
        <p:nvSpPr>
          <p:cNvPr id="6" name="テキスト ボックス 5"/>
          <p:cNvSpPr txBox="1"/>
          <p:nvPr/>
        </p:nvSpPr>
        <p:spPr>
          <a:xfrm>
            <a:off x="5904133" y="902478"/>
            <a:ext cx="1012111" cy="369332"/>
          </a:xfrm>
          <a:prstGeom prst="rect">
            <a:avLst/>
          </a:prstGeom>
          <a:noFill/>
        </p:spPr>
        <p:txBody>
          <a:bodyPr wrap="square" rtlCol="0">
            <a:spAutoFit/>
          </a:bodyPr>
          <a:lstStyle/>
          <a:p>
            <a:pPr algn="ctr"/>
            <a:r>
              <a:rPr kumimoji="1" lang="ja-JP" altLang="en-US" dirty="0"/>
              <a:t>承認日</a:t>
            </a:r>
          </a:p>
        </p:txBody>
      </p:sp>
      <p:sp>
        <p:nvSpPr>
          <p:cNvPr id="7" name="ホームベース 6"/>
          <p:cNvSpPr/>
          <p:nvPr/>
        </p:nvSpPr>
        <p:spPr>
          <a:xfrm>
            <a:off x="3983443" y="1348754"/>
            <a:ext cx="2160240" cy="508702"/>
          </a:xfrm>
          <a:prstGeom prst="homePlate">
            <a:avLst/>
          </a:prstGeom>
          <a:noFill/>
          <a:ln>
            <a:solidFill>
              <a:srgbClr val="31942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dirty="0">
                <a:solidFill>
                  <a:schemeClr val="tx1"/>
                </a:solidFill>
              </a:rPr>
              <a:t>治験（続報）</a:t>
            </a:r>
          </a:p>
        </p:txBody>
      </p:sp>
      <p:sp>
        <p:nvSpPr>
          <p:cNvPr id="8" name="ホームベース 7"/>
          <p:cNvSpPr/>
          <p:nvPr/>
        </p:nvSpPr>
        <p:spPr>
          <a:xfrm>
            <a:off x="1607179" y="1348754"/>
            <a:ext cx="2160240" cy="508702"/>
          </a:xfrm>
          <a:prstGeom prst="homePlate">
            <a:avLst/>
          </a:prstGeom>
          <a:noFill/>
          <a:ln>
            <a:solidFill>
              <a:srgbClr val="31942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dirty="0">
                <a:solidFill>
                  <a:schemeClr val="tx1"/>
                </a:solidFill>
              </a:rPr>
              <a:t>治験（第</a:t>
            </a:r>
            <a:r>
              <a:rPr kumimoji="1" lang="en-US" altLang="ja-JP" dirty="0">
                <a:solidFill>
                  <a:schemeClr val="tx1"/>
                </a:solidFill>
              </a:rPr>
              <a:t>1</a:t>
            </a:r>
            <a:r>
              <a:rPr kumimoji="1" lang="ja-JP" altLang="en-US" dirty="0">
                <a:solidFill>
                  <a:schemeClr val="tx1"/>
                </a:solidFill>
              </a:rPr>
              <a:t>報）</a:t>
            </a:r>
          </a:p>
        </p:txBody>
      </p:sp>
      <p:sp>
        <p:nvSpPr>
          <p:cNvPr id="9" name="ホームベース 8"/>
          <p:cNvSpPr/>
          <p:nvPr/>
        </p:nvSpPr>
        <p:spPr>
          <a:xfrm>
            <a:off x="1607179" y="2061838"/>
            <a:ext cx="2160240" cy="508702"/>
          </a:xfrm>
          <a:prstGeom prst="homePlate">
            <a:avLst/>
          </a:prstGeom>
          <a:noFill/>
          <a:ln>
            <a:solidFill>
              <a:srgbClr val="31942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dirty="0">
                <a:solidFill>
                  <a:schemeClr val="tx1"/>
                </a:solidFill>
              </a:rPr>
              <a:t>治験（第</a:t>
            </a:r>
            <a:r>
              <a:rPr lang="en-US" altLang="ja-JP" dirty="0">
                <a:solidFill>
                  <a:schemeClr val="tx1"/>
                </a:solidFill>
              </a:rPr>
              <a:t>1</a:t>
            </a:r>
            <a:r>
              <a:rPr lang="ja-JP" altLang="en-US" dirty="0">
                <a:solidFill>
                  <a:schemeClr val="tx1"/>
                </a:solidFill>
              </a:rPr>
              <a:t>報）</a:t>
            </a:r>
          </a:p>
        </p:txBody>
      </p:sp>
      <p:sp>
        <p:nvSpPr>
          <p:cNvPr id="10" name="ホームベース 9"/>
          <p:cNvSpPr/>
          <p:nvPr/>
        </p:nvSpPr>
        <p:spPr>
          <a:xfrm>
            <a:off x="3983443" y="2061838"/>
            <a:ext cx="2160240" cy="508702"/>
          </a:xfrm>
          <a:prstGeom prst="homePlate">
            <a:avLst/>
          </a:prstGeom>
          <a:noFill/>
          <a:ln>
            <a:solidFill>
              <a:srgbClr val="31942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dirty="0">
                <a:solidFill>
                  <a:schemeClr val="tx1"/>
                </a:solidFill>
              </a:rPr>
              <a:t>治験（続報）</a:t>
            </a:r>
          </a:p>
        </p:txBody>
      </p:sp>
      <p:sp>
        <p:nvSpPr>
          <p:cNvPr id="11" name="ホームベース 10"/>
          <p:cNvSpPr/>
          <p:nvPr/>
        </p:nvSpPr>
        <p:spPr>
          <a:xfrm>
            <a:off x="6791755" y="2061838"/>
            <a:ext cx="2160240" cy="508702"/>
          </a:xfrm>
          <a:prstGeom prst="homePlate">
            <a:avLst/>
          </a:prstGeom>
          <a:noFill/>
          <a:ln>
            <a:solidFill>
              <a:srgbClr val="31942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dirty="0">
                <a:solidFill>
                  <a:schemeClr val="tx1"/>
                </a:solidFill>
              </a:rPr>
              <a:t>治験（続報）</a:t>
            </a:r>
          </a:p>
        </p:txBody>
      </p:sp>
      <p:sp>
        <p:nvSpPr>
          <p:cNvPr id="12" name="ホームベース 11"/>
          <p:cNvSpPr/>
          <p:nvPr/>
        </p:nvSpPr>
        <p:spPr>
          <a:xfrm>
            <a:off x="6791755" y="1348754"/>
            <a:ext cx="2160240" cy="508702"/>
          </a:xfrm>
          <a:prstGeom prst="homePlate">
            <a:avLst/>
          </a:prstGeom>
          <a:noFill/>
          <a:ln>
            <a:solidFill>
              <a:srgbClr val="31942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dirty="0">
                <a:solidFill>
                  <a:schemeClr val="tx1"/>
                </a:solidFill>
              </a:rPr>
              <a:t>治験（続報）</a:t>
            </a:r>
          </a:p>
        </p:txBody>
      </p:sp>
      <p:sp>
        <p:nvSpPr>
          <p:cNvPr id="13" name="テキスト ボックス 12"/>
          <p:cNvSpPr txBox="1"/>
          <p:nvPr/>
        </p:nvSpPr>
        <p:spPr>
          <a:xfrm>
            <a:off x="599067" y="1488124"/>
            <a:ext cx="745766" cy="369332"/>
          </a:xfrm>
          <a:prstGeom prst="rect">
            <a:avLst/>
          </a:prstGeom>
          <a:noFill/>
        </p:spPr>
        <p:txBody>
          <a:bodyPr wrap="square" rtlCol="0">
            <a:spAutoFit/>
          </a:bodyPr>
          <a:lstStyle/>
          <a:p>
            <a:r>
              <a:rPr kumimoji="1" lang="ja-JP" altLang="en-US" dirty="0"/>
              <a:t>国内</a:t>
            </a:r>
          </a:p>
        </p:txBody>
      </p:sp>
      <p:sp>
        <p:nvSpPr>
          <p:cNvPr id="14" name="テキスト ボックス 13"/>
          <p:cNvSpPr txBox="1"/>
          <p:nvPr/>
        </p:nvSpPr>
        <p:spPr>
          <a:xfrm>
            <a:off x="599067" y="2123151"/>
            <a:ext cx="745766" cy="369332"/>
          </a:xfrm>
          <a:prstGeom prst="rect">
            <a:avLst/>
          </a:prstGeom>
          <a:noFill/>
        </p:spPr>
        <p:txBody>
          <a:bodyPr wrap="square" rtlCol="0">
            <a:spAutoFit/>
          </a:bodyPr>
          <a:lstStyle/>
          <a:p>
            <a:r>
              <a:rPr lang="ja-JP" altLang="en-US" dirty="0"/>
              <a:t>外国</a:t>
            </a:r>
            <a:endParaRPr kumimoji="1" lang="ja-JP" altLang="en-US" dirty="0"/>
          </a:p>
        </p:txBody>
      </p:sp>
      <p:cxnSp>
        <p:nvCxnSpPr>
          <p:cNvPr id="15" name="直線コネクタ 14"/>
          <p:cNvCxnSpPr/>
          <p:nvPr/>
        </p:nvCxnSpPr>
        <p:spPr>
          <a:xfrm>
            <a:off x="6410188" y="3099981"/>
            <a:ext cx="0" cy="1438757"/>
          </a:xfrm>
          <a:prstGeom prst="line">
            <a:avLst/>
          </a:prstGeom>
          <a:ln w="57150">
            <a:solidFill>
              <a:srgbClr val="319422"/>
            </a:solidFill>
          </a:ln>
        </p:spPr>
        <p:style>
          <a:lnRef idx="1">
            <a:schemeClr val="accent1"/>
          </a:lnRef>
          <a:fillRef idx="0">
            <a:schemeClr val="accent1"/>
          </a:fillRef>
          <a:effectRef idx="0">
            <a:schemeClr val="accent1"/>
          </a:effectRef>
          <a:fontRef idx="minor">
            <a:schemeClr val="tx1"/>
          </a:fontRef>
        </p:style>
      </p:cxnSp>
      <p:sp>
        <p:nvSpPr>
          <p:cNvPr id="16" name="テキスト ボックス 15"/>
          <p:cNvSpPr txBox="1"/>
          <p:nvPr/>
        </p:nvSpPr>
        <p:spPr>
          <a:xfrm>
            <a:off x="5783643" y="2730649"/>
            <a:ext cx="1253090" cy="369332"/>
          </a:xfrm>
          <a:prstGeom prst="rect">
            <a:avLst/>
          </a:prstGeom>
          <a:noFill/>
          <a:ln>
            <a:noFill/>
          </a:ln>
        </p:spPr>
        <p:txBody>
          <a:bodyPr wrap="square" rtlCol="0">
            <a:spAutoFit/>
          </a:bodyPr>
          <a:lstStyle/>
          <a:p>
            <a:pPr algn="ctr"/>
            <a:r>
              <a:rPr kumimoji="1" lang="ja-JP" altLang="en-US" dirty="0"/>
              <a:t>承認日</a:t>
            </a:r>
          </a:p>
        </p:txBody>
      </p:sp>
      <p:sp>
        <p:nvSpPr>
          <p:cNvPr id="17" name="ホームベース 16"/>
          <p:cNvSpPr/>
          <p:nvPr/>
        </p:nvSpPr>
        <p:spPr>
          <a:xfrm>
            <a:off x="3983443" y="3171989"/>
            <a:ext cx="2160240" cy="508702"/>
          </a:xfrm>
          <a:prstGeom prst="homePlate">
            <a:avLst/>
          </a:prstGeom>
          <a:noFill/>
          <a:ln>
            <a:solidFill>
              <a:srgbClr val="31942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dirty="0">
                <a:solidFill>
                  <a:schemeClr val="tx1"/>
                </a:solidFill>
              </a:rPr>
              <a:t>治験（続報）</a:t>
            </a:r>
          </a:p>
        </p:txBody>
      </p:sp>
      <p:sp>
        <p:nvSpPr>
          <p:cNvPr id="18" name="ホームベース 17"/>
          <p:cNvSpPr/>
          <p:nvPr/>
        </p:nvSpPr>
        <p:spPr>
          <a:xfrm>
            <a:off x="1607179" y="3171989"/>
            <a:ext cx="2160240" cy="514929"/>
          </a:xfrm>
          <a:prstGeom prst="homePlate">
            <a:avLst/>
          </a:prstGeom>
          <a:noFill/>
          <a:ln>
            <a:solidFill>
              <a:srgbClr val="31942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dirty="0">
                <a:solidFill>
                  <a:schemeClr val="tx1"/>
                </a:solidFill>
              </a:rPr>
              <a:t>治験（第</a:t>
            </a:r>
            <a:r>
              <a:rPr kumimoji="1" lang="en-US" altLang="ja-JP" dirty="0">
                <a:solidFill>
                  <a:schemeClr val="tx1"/>
                </a:solidFill>
              </a:rPr>
              <a:t>1</a:t>
            </a:r>
            <a:r>
              <a:rPr kumimoji="1" lang="ja-JP" altLang="en-US" dirty="0">
                <a:solidFill>
                  <a:schemeClr val="tx1"/>
                </a:solidFill>
              </a:rPr>
              <a:t>報）</a:t>
            </a:r>
          </a:p>
        </p:txBody>
      </p:sp>
      <p:sp>
        <p:nvSpPr>
          <p:cNvPr id="19" name="ホームベース 18"/>
          <p:cNvSpPr/>
          <p:nvPr/>
        </p:nvSpPr>
        <p:spPr>
          <a:xfrm>
            <a:off x="1607179" y="4030036"/>
            <a:ext cx="2160240" cy="508702"/>
          </a:xfrm>
          <a:prstGeom prst="homePlate">
            <a:avLst/>
          </a:prstGeom>
          <a:noFill/>
          <a:ln>
            <a:solidFill>
              <a:srgbClr val="31942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dirty="0">
                <a:solidFill>
                  <a:schemeClr val="tx1"/>
                </a:solidFill>
              </a:rPr>
              <a:t>治験（第</a:t>
            </a:r>
            <a:r>
              <a:rPr lang="en-US" altLang="ja-JP" dirty="0">
                <a:solidFill>
                  <a:schemeClr val="tx1"/>
                </a:solidFill>
              </a:rPr>
              <a:t>1</a:t>
            </a:r>
            <a:r>
              <a:rPr lang="ja-JP" altLang="en-US" dirty="0">
                <a:solidFill>
                  <a:schemeClr val="tx1"/>
                </a:solidFill>
              </a:rPr>
              <a:t>報）</a:t>
            </a:r>
          </a:p>
        </p:txBody>
      </p:sp>
      <p:sp>
        <p:nvSpPr>
          <p:cNvPr id="20" name="ホームベース 19"/>
          <p:cNvSpPr/>
          <p:nvPr/>
        </p:nvSpPr>
        <p:spPr>
          <a:xfrm>
            <a:off x="3983443" y="4030036"/>
            <a:ext cx="2160240" cy="508702"/>
          </a:xfrm>
          <a:prstGeom prst="homePlate">
            <a:avLst/>
          </a:prstGeom>
          <a:noFill/>
          <a:ln>
            <a:solidFill>
              <a:srgbClr val="31942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dirty="0">
                <a:solidFill>
                  <a:schemeClr val="tx1"/>
                </a:solidFill>
              </a:rPr>
              <a:t>治験（続報）</a:t>
            </a:r>
          </a:p>
        </p:txBody>
      </p:sp>
      <p:sp>
        <p:nvSpPr>
          <p:cNvPr id="21" name="ホームベース 20"/>
          <p:cNvSpPr/>
          <p:nvPr/>
        </p:nvSpPr>
        <p:spPr>
          <a:xfrm>
            <a:off x="6791755" y="4030036"/>
            <a:ext cx="2160240" cy="508702"/>
          </a:xfrm>
          <a:prstGeom prst="homePlat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dirty="0">
                <a:solidFill>
                  <a:srgbClr val="FF0000"/>
                </a:solidFill>
              </a:rPr>
              <a:t>市販後（第</a:t>
            </a:r>
            <a:r>
              <a:rPr lang="en-US" altLang="ja-JP" dirty="0">
                <a:solidFill>
                  <a:srgbClr val="FF0000"/>
                </a:solidFill>
              </a:rPr>
              <a:t>1</a:t>
            </a:r>
            <a:r>
              <a:rPr lang="ja-JP" altLang="en-US" dirty="0">
                <a:solidFill>
                  <a:srgbClr val="FF0000"/>
                </a:solidFill>
              </a:rPr>
              <a:t>報）</a:t>
            </a:r>
            <a:r>
              <a:rPr lang="en-US" altLang="ja-JP" baseline="30000" dirty="0">
                <a:solidFill>
                  <a:schemeClr val="tx1"/>
                </a:solidFill>
              </a:rPr>
              <a:t>3)</a:t>
            </a:r>
            <a:endParaRPr lang="ja-JP" altLang="en-US" baseline="30000" dirty="0">
              <a:solidFill>
                <a:schemeClr val="tx1"/>
              </a:solidFill>
            </a:endParaRPr>
          </a:p>
        </p:txBody>
      </p:sp>
      <p:sp>
        <p:nvSpPr>
          <p:cNvPr id="22" name="ホームベース 21"/>
          <p:cNvSpPr/>
          <p:nvPr/>
        </p:nvSpPr>
        <p:spPr>
          <a:xfrm>
            <a:off x="6791755" y="3171989"/>
            <a:ext cx="2160240" cy="324036"/>
          </a:xfrm>
          <a:prstGeom prst="homePlate">
            <a:avLst/>
          </a:prstGeom>
          <a:noFill/>
          <a:ln>
            <a:solidFill>
              <a:srgbClr val="31942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dirty="0">
                <a:solidFill>
                  <a:schemeClr val="tx1"/>
                </a:solidFill>
              </a:rPr>
              <a:t>治験（続報）</a:t>
            </a:r>
            <a:r>
              <a:rPr lang="en-US" altLang="ja-JP" baseline="30000" dirty="0">
                <a:solidFill>
                  <a:schemeClr val="tx1"/>
                </a:solidFill>
              </a:rPr>
              <a:t>1)</a:t>
            </a:r>
            <a:endParaRPr lang="ja-JP" altLang="en-US" baseline="30000" dirty="0">
              <a:solidFill>
                <a:schemeClr val="tx1"/>
              </a:solidFill>
            </a:endParaRPr>
          </a:p>
        </p:txBody>
      </p:sp>
      <p:sp>
        <p:nvSpPr>
          <p:cNvPr id="23" name="テキスト ボックス 22"/>
          <p:cNvSpPr txBox="1"/>
          <p:nvPr/>
        </p:nvSpPr>
        <p:spPr>
          <a:xfrm>
            <a:off x="599067" y="3311359"/>
            <a:ext cx="745766" cy="369332"/>
          </a:xfrm>
          <a:prstGeom prst="rect">
            <a:avLst/>
          </a:prstGeom>
          <a:noFill/>
        </p:spPr>
        <p:txBody>
          <a:bodyPr wrap="square" rtlCol="0">
            <a:spAutoFit/>
          </a:bodyPr>
          <a:lstStyle/>
          <a:p>
            <a:r>
              <a:rPr kumimoji="1" lang="ja-JP" altLang="en-US" dirty="0"/>
              <a:t>国内</a:t>
            </a:r>
          </a:p>
        </p:txBody>
      </p:sp>
      <p:sp>
        <p:nvSpPr>
          <p:cNvPr id="24" name="テキスト ボックス 23"/>
          <p:cNvSpPr txBox="1"/>
          <p:nvPr/>
        </p:nvSpPr>
        <p:spPr>
          <a:xfrm>
            <a:off x="599067" y="4080198"/>
            <a:ext cx="745766" cy="369332"/>
          </a:xfrm>
          <a:prstGeom prst="rect">
            <a:avLst/>
          </a:prstGeom>
          <a:noFill/>
        </p:spPr>
        <p:txBody>
          <a:bodyPr wrap="square" rtlCol="0">
            <a:spAutoFit/>
          </a:bodyPr>
          <a:lstStyle/>
          <a:p>
            <a:r>
              <a:rPr lang="ja-JP" altLang="en-US" dirty="0"/>
              <a:t>外国</a:t>
            </a:r>
            <a:endParaRPr kumimoji="1" lang="ja-JP" altLang="en-US" dirty="0"/>
          </a:p>
        </p:txBody>
      </p:sp>
      <p:sp>
        <p:nvSpPr>
          <p:cNvPr id="25" name="テキスト ボックス 24"/>
          <p:cNvSpPr txBox="1"/>
          <p:nvPr/>
        </p:nvSpPr>
        <p:spPr>
          <a:xfrm>
            <a:off x="378518" y="825534"/>
            <a:ext cx="4517583" cy="523220"/>
          </a:xfrm>
          <a:prstGeom prst="rect">
            <a:avLst/>
          </a:prstGeom>
          <a:noFill/>
        </p:spPr>
        <p:txBody>
          <a:bodyPr wrap="none" rtlCol="0">
            <a:spAutoFit/>
          </a:bodyPr>
          <a:lstStyle/>
          <a:p>
            <a:r>
              <a:rPr kumimoji="1" lang="en-US" altLang="ja-JP" sz="2800" b="1" dirty="0">
                <a:latin typeface="+mn-lt"/>
              </a:rPr>
              <a:t>2016/3/31 </a:t>
            </a:r>
            <a:r>
              <a:rPr kumimoji="1" lang="ja-JP" altLang="en-US" sz="2800" b="1" dirty="0">
                <a:latin typeface="+mn-lt"/>
              </a:rPr>
              <a:t>三部長通知以前</a:t>
            </a:r>
          </a:p>
        </p:txBody>
      </p:sp>
      <p:sp>
        <p:nvSpPr>
          <p:cNvPr id="26" name="テキスト ボックス 25"/>
          <p:cNvSpPr txBox="1"/>
          <p:nvPr/>
        </p:nvSpPr>
        <p:spPr>
          <a:xfrm>
            <a:off x="378518" y="2648769"/>
            <a:ext cx="4549643" cy="523220"/>
          </a:xfrm>
          <a:prstGeom prst="rect">
            <a:avLst/>
          </a:prstGeom>
          <a:noFill/>
        </p:spPr>
        <p:txBody>
          <a:bodyPr wrap="none" rtlCol="0">
            <a:spAutoFit/>
          </a:bodyPr>
          <a:lstStyle/>
          <a:p>
            <a:r>
              <a:rPr lang="en-US" altLang="ja-JP" sz="2800" b="1" dirty="0">
                <a:latin typeface="+mn-lt"/>
              </a:rPr>
              <a:t>2016/3/31</a:t>
            </a:r>
            <a:r>
              <a:rPr lang="ja-JP" altLang="en-US" sz="2800" b="1" dirty="0">
                <a:latin typeface="+mn-lt"/>
              </a:rPr>
              <a:t> </a:t>
            </a:r>
            <a:r>
              <a:rPr lang="ja-JP" altLang="en-US" sz="2800" b="1" dirty="0"/>
              <a:t>三部長通知以降</a:t>
            </a:r>
          </a:p>
        </p:txBody>
      </p:sp>
      <p:sp>
        <p:nvSpPr>
          <p:cNvPr id="60" name="正方形/長方形 59"/>
          <p:cNvSpPr/>
          <p:nvPr/>
        </p:nvSpPr>
        <p:spPr>
          <a:xfrm>
            <a:off x="221380" y="4790373"/>
            <a:ext cx="8764067" cy="1661993"/>
          </a:xfrm>
          <a:prstGeom prst="rect">
            <a:avLst/>
          </a:prstGeom>
        </p:spPr>
        <p:txBody>
          <a:bodyPr wrap="square">
            <a:spAutoFit/>
          </a:bodyPr>
          <a:lstStyle/>
          <a:p>
            <a:pPr marL="268288" indent="-268288"/>
            <a:r>
              <a:rPr lang="en-US" altLang="ja-JP" sz="1700" dirty="0">
                <a:latin typeface="+mn-lt"/>
              </a:rPr>
              <a:t>1)	</a:t>
            </a:r>
            <a:r>
              <a:rPr lang="ja-JP" altLang="en-US" sz="1700" dirty="0"/>
              <a:t>承認日より前に発現した副作用に関する追加情報は、</a:t>
            </a:r>
            <a:r>
              <a:rPr lang="ja-JP" altLang="en-US" sz="1700" dirty="0">
                <a:solidFill>
                  <a:srgbClr val="00B050"/>
                </a:solidFill>
              </a:rPr>
              <a:t>「治験副作用等報告」</a:t>
            </a:r>
            <a:r>
              <a:rPr lang="ja-JP" altLang="en-US" sz="1700" dirty="0"/>
              <a:t>として追加報告をする。</a:t>
            </a:r>
            <a:endParaRPr lang="en-US" altLang="ja-JP" sz="1700" dirty="0"/>
          </a:p>
          <a:p>
            <a:pPr marL="268288" indent="-268288"/>
            <a:r>
              <a:rPr lang="en-US" altLang="ja-JP" sz="1700" dirty="0">
                <a:latin typeface="+mn-lt"/>
              </a:rPr>
              <a:t>2)	</a:t>
            </a:r>
            <a:r>
              <a:rPr lang="ja-JP" altLang="en-US" sz="1700" dirty="0"/>
              <a:t>承認日より前に「治験副作用等報告」として報告した患者に承認日以降に新たに発現した別の副作用に関する情報は</a:t>
            </a:r>
            <a:r>
              <a:rPr lang="ja-JP" altLang="en-US" sz="1700" dirty="0">
                <a:solidFill>
                  <a:srgbClr val="FF0000"/>
                </a:solidFill>
              </a:rPr>
              <a:t>「市販後副作用等報告（第一報）」</a:t>
            </a:r>
            <a:r>
              <a:rPr lang="ja-JP" altLang="en-US" sz="1700" dirty="0"/>
              <a:t>として報告する。</a:t>
            </a:r>
            <a:endParaRPr lang="en-US" altLang="ja-JP" sz="1700" dirty="0"/>
          </a:p>
          <a:p>
            <a:pPr marL="268288" indent="-268288"/>
            <a:r>
              <a:rPr lang="en-US" altLang="ja-JP" sz="1700" dirty="0">
                <a:latin typeface="+mn-lt"/>
              </a:rPr>
              <a:t>3)	</a:t>
            </a:r>
            <a:r>
              <a:rPr lang="ja-JP" altLang="en-US" sz="1700" dirty="0"/>
              <a:t>承認日以降に外国治験副作用等報告の追加情報を報告する場合は、</a:t>
            </a:r>
            <a:r>
              <a:rPr lang="ja-JP" altLang="en-US" sz="1700" dirty="0">
                <a:solidFill>
                  <a:srgbClr val="FF0000"/>
                </a:solidFill>
              </a:rPr>
              <a:t>「市販後副作用等報告（第一報）」</a:t>
            </a:r>
            <a:r>
              <a:rPr lang="ja-JP" altLang="en-US" sz="1700" dirty="0"/>
              <a:t>として報告する。</a:t>
            </a:r>
            <a:endParaRPr lang="en-US" altLang="ja-JP" sz="1700" dirty="0"/>
          </a:p>
        </p:txBody>
      </p:sp>
      <p:sp>
        <p:nvSpPr>
          <p:cNvPr id="27" name="ホームベース 26"/>
          <p:cNvSpPr/>
          <p:nvPr/>
        </p:nvSpPr>
        <p:spPr>
          <a:xfrm>
            <a:off x="6791755" y="3524900"/>
            <a:ext cx="2160240" cy="324036"/>
          </a:xfrm>
          <a:prstGeom prst="homePlat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dirty="0">
                <a:solidFill>
                  <a:srgbClr val="FF0000"/>
                </a:solidFill>
              </a:rPr>
              <a:t>市販後（第</a:t>
            </a:r>
            <a:r>
              <a:rPr lang="en-US" altLang="ja-JP" dirty="0">
                <a:solidFill>
                  <a:srgbClr val="FF0000"/>
                </a:solidFill>
              </a:rPr>
              <a:t>1</a:t>
            </a:r>
            <a:r>
              <a:rPr lang="ja-JP" altLang="en-US" dirty="0">
                <a:solidFill>
                  <a:srgbClr val="FF0000"/>
                </a:solidFill>
              </a:rPr>
              <a:t>報）</a:t>
            </a:r>
            <a:r>
              <a:rPr lang="en-US" altLang="ja-JP" baseline="30000" dirty="0">
                <a:solidFill>
                  <a:schemeClr val="tx1"/>
                </a:solidFill>
              </a:rPr>
              <a:t>2)</a:t>
            </a:r>
            <a:endParaRPr lang="ja-JP" altLang="en-US" baseline="30000" dirty="0">
              <a:solidFill>
                <a:schemeClr val="tx1"/>
              </a:solidFill>
            </a:endParaRPr>
          </a:p>
        </p:txBody>
      </p:sp>
      <p:sp>
        <p:nvSpPr>
          <p:cNvPr id="28" name="Line 4"/>
          <p:cNvSpPr>
            <a:spLocks noChangeShapeType="1"/>
          </p:cNvSpPr>
          <p:nvPr/>
        </p:nvSpPr>
        <p:spPr bwMode="auto">
          <a:xfrm>
            <a:off x="179388" y="836613"/>
            <a:ext cx="8713787" cy="0"/>
          </a:xfrm>
          <a:prstGeom prst="line">
            <a:avLst/>
          </a:prstGeom>
          <a:noFill/>
          <a:ln w="28575">
            <a:solidFill>
              <a:schemeClr val="bg2">
                <a:lumMod val="75000"/>
              </a:schemeClr>
            </a:solidFill>
            <a:round/>
            <a:headEnd/>
            <a:tailEnd/>
          </a:ln>
          <a:effectLst/>
        </p:spPr>
        <p:txBody>
          <a:bodyPr/>
          <a:lstStyle/>
          <a:p>
            <a:pPr fontAlgn="auto">
              <a:spcBef>
                <a:spcPts val="0"/>
              </a:spcBef>
              <a:spcAft>
                <a:spcPts val="0"/>
              </a:spcAft>
              <a:defRPr/>
            </a:pPr>
            <a:endParaRPr lang="en-GB">
              <a:latin typeface="+mn-lt"/>
              <a:ea typeface="+mn-ea"/>
            </a:endParaRPr>
          </a:p>
        </p:txBody>
      </p:sp>
      <p:sp>
        <p:nvSpPr>
          <p:cNvPr id="3" name="Slide Number Placeholder 2">
            <a:extLst>
              <a:ext uri="{FF2B5EF4-FFF2-40B4-BE49-F238E27FC236}">
                <a16:creationId xmlns:a16="http://schemas.microsoft.com/office/drawing/2014/main" id="{BA1DCE92-CAB2-7E02-9990-DD4358C54DE6}"/>
              </a:ext>
            </a:extLst>
          </p:cNvPr>
          <p:cNvSpPr>
            <a:spLocks noGrp="1"/>
          </p:cNvSpPr>
          <p:nvPr>
            <p:ph type="sldNum" sz="quarter" idx="12"/>
          </p:nvPr>
        </p:nvSpPr>
        <p:spPr/>
        <p:txBody>
          <a:bodyPr/>
          <a:lstStyle/>
          <a:p>
            <a:pPr>
              <a:defRPr/>
            </a:pPr>
            <a:fld id="{41B56E46-C364-443B-A6EC-EF4639A1E9E4}" type="slidenum">
              <a:rPr lang="ja-JP" altLang="en-US" smtClean="0"/>
              <a:pPr>
                <a:defRPr/>
              </a:pPr>
              <a:t>58</a:t>
            </a:fld>
            <a:endParaRPr lang="ja-JP" altLang="en-US"/>
          </a:p>
        </p:txBody>
      </p:sp>
    </p:spTree>
    <p:extLst>
      <p:ext uri="{BB962C8B-B14F-4D97-AF65-F5344CB8AC3E}">
        <p14:creationId xmlns:p14="http://schemas.microsoft.com/office/powerpoint/2010/main" val="4268023319"/>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A6F17187-B105-D026-5C7F-5F2CD5B90C94}"/>
              </a:ext>
            </a:extLst>
          </p:cNvPr>
          <p:cNvSpPr>
            <a:spLocks noGrp="1"/>
          </p:cNvSpPr>
          <p:nvPr>
            <p:ph type="title"/>
          </p:nvPr>
        </p:nvSpPr>
        <p:spPr>
          <a:xfrm>
            <a:off x="446802" y="122405"/>
            <a:ext cx="8229600" cy="498283"/>
          </a:xfrm>
        </p:spPr>
        <p:txBody>
          <a:bodyPr/>
          <a:lstStyle/>
          <a:p>
            <a:r>
              <a:rPr kumimoji="1" lang="ja-JP" altLang="en-US" sz="3600" dirty="0"/>
              <a:t>更新内容</a:t>
            </a:r>
          </a:p>
        </p:txBody>
      </p:sp>
      <p:sp>
        <p:nvSpPr>
          <p:cNvPr id="3" name="コンテンツ プレースホルダー 2">
            <a:extLst>
              <a:ext uri="{FF2B5EF4-FFF2-40B4-BE49-F238E27FC236}">
                <a16:creationId xmlns:a16="http://schemas.microsoft.com/office/drawing/2014/main" id="{05701892-8006-2F07-80E2-3BB6CFB214DD}"/>
              </a:ext>
            </a:extLst>
          </p:cNvPr>
          <p:cNvSpPr>
            <a:spLocks noGrp="1"/>
          </p:cNvSpPr>
          <p:nvPr>
            <p:ph idx="1"/>
          </p:nvPr>
        </p:nvSpPr>
        <p:spPr>
          <a:xfrm>
            <a:off x="446802" y="738125"/>
            <a:ext cx="8229600" cy="5983350"/>
          </a:xfrm>
        </p:spPr>
        <p:txBody>
          <a:bodyPr/>
          <a:lstStyle/>
          <a:p>
            <a:pPr marL="0" indent="0" algn="l">
              <a:buNone/>
            </a:pPr>
            <a:r>
              <a:rPr lang="ja-JP" altLang="en-US" sz="1800" dirty="0">
                <a:latin typeface="Arial" charset="0"/>
                <a:ea typeface="ＭＳ Ｐゴシック" charset="-128"/>
              </a:rPr>
              <a:t>＜スライド追加＞</a:t>
            </a:r>
            <a:endParaRPr lang="en-US" altLang="ja-JP" sz="1800" dirty="0">
              <a:latin typeface="Arial" charset="0"/>
              <a:ea typeface="ＭＳ Ｐゴシック" charset="-128"/>
            </a:endParaRPr>
          </a:p>
          <a:p>
            <a:pPr algn="l"/>
            <a:r>
              <a:rPr lang="en-US" altLang="ja-JP" sz="1800" dirty="0">
                <a:latin typeface="Arial" charset="0"/>
                <a:ea typeface="ＭＳ Ｐゴシック" charset="-128"/>
              </a:rPr>
              <a:t>P.22:</a:t>
            </a:r>
            <a:r>
              <a:rPr lang="ja-JP" altLang="en-US" sz="1800" dirty="0">
                <a:latin typeface="Arial" charset="0"/>
                <a:ea typeface="ＭＳ Ｐゴシック" charset="-128"/>
              </a:rPr>
              <a:t>送信者識別子に大文字小文字の区別がない事を追加</a:t>
            </a:r>
            <a:endParaRPr lang="en-US" altLang="ja-JP" sz="1800" dirty="0">
              <a:latin typeface="Arial" charset="0"/>
              <a:ea typeface="ＭＳ Ｐゴシック" charset="-128"/>
            </a:endParaRPr>
          </a:p>
          <a:p>
            <a:pPr algn="l"/>
            <a:r>
              <a:rPr lang="en-US" altLang="ja-JP" sz="1800" dirty="0">
                <a:latin typeface="Arial" charset="0"/>
                <a:ea typeface="ＭＳ Ｐゴシック" charset="-128"/>
              </a:rPr>
              <a:t>P.29:</a:t>
            </a:r>
            <a:r>
              <a:rPr lang="ja-JP" altLang="en-US" sz="1800" dirty="0">
                <a:latin typeface="Arial" charset="0"/>
                <a:ea typeface="ＭＳ Ｐゴシック" charset="-128"/>
              </a:rPr>
              <a:t>患者特性で一人の識別できる患者と判定される項目</a:t>
            </a:r>
            <a:endParaRPr lang="en-US" altLang="ja-JP" sz="1800" dirty="0">
              <a:latin typeface="Arial" charset="0"/>
              <a:ea typeface="ＭＳ Ｐゴシック" charset="-128"/>
            </a:endParaRPr>
          </a:p>
          <a:p>
            <a:pPr algn="l"/>
            <a:r>
              <a:rPr lang="en-US" altLang="ja-JP" sz="1800" dirty="0">
                <a:latin typeface="Arial" charset="0"/>
                <a:ea typeface="ＭＳ Ｐゴシック" charset="-128"/>
              </a:rPr>
              <a:t>P.50:H</a:t>
            </a:r>
            <a:r>
              <a:rPr lang="ja-JP" altLang="en-US" sz="1800" dirty="0">
                <a:latin typeface="Arial" charset="0"/>
                <a:ea typeface="ＭＳ Ｐゴシック" charset="-128"/>
              </a:rPr>
              <a:t>項目</a:t>
            </a:r>
            <a:r>
              <a:rPr lang="en-US" altLang="ja-JP" sz="1800" dirty="0">
                <a:latin typeface="Arial" charset="0"/>
                <a:ea typeface="ＭＳ Ｐゴシック" charset="-128"/>
              </a:rPr>
              <a:t>R2vsR3</a:t>
            </a:r>
          </a:p>
          <a:p>
            <a:pPr algn="l"/>
            <a:endParaRPr lang="en-US" altLang="ja-JP" sz="1800" dirty="0">
              <a:latin typeface="Arial" charset="0"/>
              <a:ea typeface="ＭＳ Ｐゴシック" charset="-128"/>
            </a:endParaRPr>
          </a:p>
          <a:p>
            <a:pPr marL="0" indent="0" algn="l">
              <a:buNone/>
            </a:pPr>
            <a:r>
              <a:rPr lang="ja-JP" altLang="en-US" sz="1800" dirty="0">
                <a:latin typeface="Arial" charset="0"/>
                <a:ea typeface="ＭＳ Ｐゴシック" charset="-128"/>
              </a:rPr>
              <a:t>＜スライド変更＞</a:t>
            </a:r>
            <a:endParaRPr lang="en-US" altLang="ja-JP" sz="1800" dirty="0">
              <a:latin typeface="Arial" charset="0"/>
              <a:ea typeface="ＭＳ Ｐゴシック" charset="-128"/>
            </a:endParaRPr>
          </a:p>
          <a:p>
            <a:r>
              <a:rPr lang="en-US" altLang="ja-JP" sz="1800" dirty="0">
                <a:latin typeface="Arial" charset="0"/>
                <a:ea typeface="ＭＳ Ｐゴシック" charset="-128"/>
              </a:rPr>
              <a:t>P.1:</a:t>
            </a:r>
            <a:r>
              <a:rPr lang="ja-JP" altLang="en-US" sz="1800" dirty="0">
                <a:latin typeface="Arial" charset="0"/>
                <a:ea typeface="ＭＳ Ｐゴシック" charset="-128"/>
              </a:rPr>
              <a:t>発行日</a:t>
            </a:r>
            <a:endParaRPr lang="en-US" altLang="ja-JP" sz="1800" dirty="0">
              <a:latin typeface="Arial" charset="0"/>
              <a:ea typeface="ＭＳ Ｐゴシック" charset="-128"/>
            </a:endParaRPr>
          </a:p>
          <a:p>
            <a:r>
              <a:rPr lang="en-US" altLang="ja-JP" sz="1800" dirty="0">
                <a:latin typeface="Arial" charset="0"/>
                <a:ea typeface="ＭＳ Ｐゴシック" charset="-128"/>
              </a:rPr>
              <a:t>P.2:</a:t>
            </a:r>
            <a:r>
              <a:rPr lang="ja-JP" altLang="en-US" sz="1800" dirty="0">
                <a:latin typeface="Arial" charset="0"/>
                <a:ea typeface="ＭＳ Ｐゴシック" charset="-128"/>
              </a:rPr>
              <a:t>対象者について</a:t>
            </a:r>
            <a:r>
              <a:rPr lang="en-US" altLang="ja-JP" sz="1800" dirty="0">
                <a:latin typeface="Arial" charset="0"/>
                <a:ea typeface="ＭＳ Ｐゴシック" charset="-128"/>
              </a:rPr>
              <a:t>E2B(R3)</a:t>
            </a:r>
            <a:r>
              <a:rPr lang="ja-JP" altLang="en-US" sz="1800" dirty="0">
                <a:latin typeface="Arial" charset="0"/>
                <a:ea typeface="ＭＳ Ｐゴシック" charset="-128"/>
              </a:rPr>
              <a:t>に変更</a:t>
            </a:r>
            <a:endParaRPr lang="en-US" altLang="ja-JP" sz="1800" dirty="0">
              <a:latin typeface="Arial" charset="0"/>
              <a:ea typeface="ＭＳ Ｐゴシック" charset="-128"/>
            </a:endParaRPr>
          </a:p>
          <a:p>
            <a:pPr algn="l"/>
            <a:r>
              <a:rPr lang="en-US" altLang="ja-JP" sz="1800" dirty="0">
                <a:latin typeface="Arial" charset="0"/>
                <a:ea typeface="ＭＳ Ｐゴシック" charset="-128"/>
              </a:rPr>
              <a:t>P.16:J2.13</a:t>
            </a:r>
            <a:r>
              <a:rPr lang="ja-JP" altLang="en-US" sz="1800" dirty="0">
                <a:latin typeface="Arial" charset="0"/>
                <a:ea typeface="ＭＳ Ｐゴシック" charset="-128"/>
              </a:rPr>
              <a:t>治験情報、「主たる被験薬」を追記</a:t>
            </a:r>
            <a:endParaRPr lang="en-US" altLang="ja-JP" sz="1800" dirty="0">
              <a:latin typeface="Arial" charset="0"/>
              <a:ea typeface="ＭＳ Ｐゴシック" charset="-128"/>
            </a:endParaRPr>
          </a:p>
          <a:p>
            <a:r>
              <a:rPr lang="en-US" altLang="ja-JP" sz="1800" dirty="0">
                <a:latin typeface="Arial" charset="0"/>
                <a:ea typeface="ＭＳ Ｐゴシック" charset="-128"/>
              </a:rPr>
              <a:t>P.17:J2.14.i</a:t>
            </a:r>
            <a:r>
              <a:rPr lang="ja-JP" altLang="en-US" sz="1800" dirty="0">
                <a:latin typeface="Arial" charset="0"/>
                <a:ea typeface="ＭＳ Ｐゴシック" charset="-128"/>
              </a:rPr>
              <a:t>　複数被疑薬を追記</a:t>
            </a:r>
            <a:endParaRPr lang="en-US" altLang="ja-JP" sz="1800" dirty="0">
              <a:latin typeface="Arial" charset="0"/>
              <a:ea typeface="ＭＳ Ｐゴシック" charset="-128"/>
            </a:endParaRPr>
          </a:p>
          <a:p>
            <a:r>
              <a:rPr lang="en-US" altLang="ja-JP" sz="1800" dirty="0">
                <a:latin typeface="Arial" charset="0"/>
                <a:ea typeface="ＭＳ Ｐゴシック" charset="-128"/>
              </a:rPr>
              <a:t>P.19:Note</a:t>
            </a:r>
            <a:r>
              <a:rPr lang="ja-JP" altLang="en-US" sz="1800" dirty="0">
                <a:latin typeface="Arial" charset="0"/>
                <a:ea typeface="ＭＳ Ｐゴシック" charset="-128"/>
              </a:rPr>
              <a:t>欄を修正</a:t>
            </a:r>
            <a:endParaRPr lang="en-US" altLang="ja-JP" sz="1800" dirty="0">
              <a:latin typeface="Arial" charset="0"/>
              <a:ea typeface="ＭＳ Ｐゴシック" charset="-128"/>
            </a:endParaRPr>
          </a:p>
          <a:p>
            <a:r>
              <a:rPr lang="en-US" altLang="ja-JP" sz="1800" dirty="0">
                <a:latin typeface="Arial" charset="0"/>
                <a:ea typeface="ＭＳ Ｐゴシック" charset="-128"/>
              </a:rPr>
              <a:t>P.38:Note</a:t>
            </a:r>
            <a:r>
              <a:rPr lang="ja-JP" altLang="en-US" sz="1800" dirty="0">
                <a:latin typeface="Arial" charset="0"/>
                <a:ea typeface="ＭＳ Ｐゴシック" charset="-128"/>
              </a:rPr>
              <a:t>欄に治験関連報告に関して追記</a:t>
            </a:r>
            <a:endParaRPr lang="en-US" altLang="ja-JP" sz="1800" dirty="0">
              <a:latin typeface="Arial" charset="0"/>
              <a:ea typeface="ＭＳ Ｐゴシック" charset="-128"/>
            </a:endParaRPr>
          </a:p>
          <a:p>
            <a:r>
              <a:rPr lang="en-US" altLang="ja-JP" sz="1800" dirty="0">
                <a:latin typeface="Arial" charset="0"/>
                <a:ea typeface="ＭＳ Ｐゴシック" charset="-128"/>
              </a:rPr>
              <a:t>P.52:2024/2/1</a:t>
            </a:r>
            <a:r>
              <a:rPr lang="ja-JP" altLang="en-US" sz="1800" dirty="0">
                <a:latin typeface="Arial" charset="0"/>
                <a:ea typeface="ＭＳ Ｐゴシック" charset="-128"/>
              </a:rPr>
              <a:t>時点の通知を掲載</a:t>
            </a:r>
            <a:endParaRPr lang="en-US" altLang="ja-JP" sz="1800" dirty="0">
              <a:latin typeface="Arial" charset="0"/>
              <a:ea typeface="ＭＳ Ｐゴシック" charset="-128"/>
            </a:endParaRPr>
          </a:p>
          <a:p>
            <a:r>
              <a:rPr lang="en-US" altLang="ja-JP" sz="1800" dirty="0">
                <a:latin typeface="Arial" charset="0"/>
                <a:ea typeface="ＭＳ Ｐゴシック" charset="-128"/>
              </a:rPr>
              <a:t>P.55:</a:t>
            </a:r>
            <a:r>
              <a:rPr lang="ja-JP" altLang="en-US" sz="1800" dirty="0">
                <a:latin typeface="Arial" charset="0"/>
                <a:ea typeface="ＭＳ Ｐゴシック" charset="-128"/>
              </a:rPr>
              <a:t>提出済みの</a:t>
            </a:r>
            <a:r>
              <a:rPr lang="en-US" altLang="ja-JP" sz="1800" dirty="0">
                <a:latin typeface="Arial" charset="0"/>
                <a:ea typeface="ＭＳ Ｐゴシック" charset="-128"/>
              </a:rPr>
              <a:t>ICSR</a:t>
            </a:r>
            <a:r>
              <a:rPr lang="ja-JP" altLang="en-US" sz="1800" dirty="0">
                <a:latin typeface="Arial" charset="0"/>
                <a:ea typeface="ＭＳ Ｐゴシック" charset="-128"/>
              </a:rPr>
              <a:t>のダウンロードについて追記</a:t>
            </a:r>
            <a:endParaRPr lang="en-US" altLang="ja-JP" sz="1800" dirty="0">
              <a:latin typeface="Arial" charset="0"/>
              <a:ea typeface="ＭＳ Ｐゴシック" charset="-128"/>
            </a:endParaRPr>
          </a:p>
          <a:p>
            <a:pPr algn="l"/>
            <a:r>
              <a:rPr lang="en-US" altLang="ja-JP" sz="1800" dirty="0">
                <a:latin typeface="Arial" charset="0"/>
                <a:ea typeface="ＭＳ Ｐゴシック" charset="-128"/>
              </a:rPr>
              <a:t>P.57:2024/2/1</a:t>
            </a:r>
            <a:r>
              <a:rPr lang="ja-JP" altLang="en-US" sz="1800" dirty="0">
                <a:latin typeface="Arial" charset="0"/>
                <a:ea typeface="ＭＳ Ｐゴシック" charset="-128"/>
              </a:rPr>
              <a:t>時点のツールを掲載</a:t>
            </a:r>
            <a:endParaRPr lang="en-US" altLang="ja-JP" sz="1800" dirty="0">
              <a:latin typeface="Arial" charset="0"/>
              <a:ea typeface="ＭＳ Ｐゴシック" charset="-128"/>
            </a:endParaRPr>
          </a:p>
          <a:p>
            <a:pPr algn="l"/>
            <a:endParaRPr lang="en-US" altLang="ja-JP" sz="1800" dirty="0">
              <a:latin typeface="Arial" charset="0"/>
              <a:ea typeface="ＭＳ Ｐゴシック" charset="-128"/>
            </a:endParaRPr>
          </a:p>
          <a:p>
            <a:pPr marL="0" indent="0">
              <a:buNone/>
            </a:pPr>
            <a:r>
              <a:rPr lang="ja-JP" altLang="en-US" sz="1800" dirty="0">
                <a:latin typeface="Arial" charset="0"/>
                <a:ea typeface="ＭＳ Ｐゴシック" charset="-128"/>
              </a:rPr>
              <a:t>＜スライド削除＞</a:t>
            </a:r>
            <a:endParaRPr lang="en-US" altLang="ja-JP" sz="1800" dirty="0">
              <a:latin typeface="Arial" charset="0"/>
              <a:ea typeface="ＭＳ Ｐゴシック" charset="-128"/>
            </a:endParaRPr>
          </a:p>
          <a:p>
            <a:pPr algn="l"/>
            <a:r>
              <a:rPr lang="en-US" altLang="ja-JP" sz="1800" dirty="0">
                <a:latin typeface="Arial" charset="0"/>
                <a:ea typeface="ＭＳ Ｐゴシック" charset="-128"/>
              </a:rPr>
              <a:t>ICSR</a:t>
            </a:r>
            <a:r>
              <a:rPr lang="ja-JP" altLang="en-US" sz="1800" dirty="0">
                <a:latin typeface="Arial" charset="0"/>
                <a:ea typeface="ＭＳ Ｐゴシック" charset="-128"/>
              </a:rPr>
              <a:t>ファイル及び</a:t>
            </a:r>
            <a:r>
              <a:rPr lang="en-US" altLang="ja-JP" sz="1800" dirty="0">
                <a:latin typeface="Arial" charset="0"/>
                <a:ea typeface="ＭＳ Ｐゴシック" charset="-128"/>
              </a:rPr>
              <a:t>Acknowledgement(</a:t>
            </a:r>
            <a:r>
              <a:rPr lang="ja-JP" altLang="en-US" sz="1800" dirty="0">
                <a:latin typeface="Arial" charset="0"/>
                <a:ea typeface="ＭＳ Ｐゴシック" charset="-128"/>
              </a:rPr>
              <a:t>バッチ報告</a:t>
            </a:r>
            <a:r>
              <a:rPr lang="en-US" altLang="ja-JP" sz="1800" dirty="0">
                <a:latin typeface="Arial" charset="0"/>
                <a:ea typeface="ＭＳ Ｐゴシック" charset="-128"/>
              </a:rPr>
              <a:t>)</a:t>
            </a:r>
          </a:p>
          <a:p>
            <a:pPr algn="l"/>
            <a:endParaRPr kumimoji="1" lang="ja-JP" altLang="en-US" sz="1800" dirty="0">
              <a:latin typeface="游明朝" panose="02020400000000000000" pitchFamily="18" charset="-128"/>
              <a:ea typeface="游明朝" panose="02020400000000000000" pitchFamily="18" charset="-128"/>
            </a:endParaRPr>
          </a:p>
        </p:txBody>
      </p:sp>
      <p:sp>
        <p:nvSpPr>
          <p:cNvPr id="5" name="Slide Number Placeholder 4">
            <a:extLst>
              <a:ext uri="{FF2B5EF4-FFF2-40B4-BE49-F238E27FC236}">
                <a16:creationId xmlns:a16="http://schemas.microsoft.com/office/drawing/2014/main" id="{66CAFE4A-EE01-2D98-3520-8AF62DC2797D}"/>
              </a:ext>
            </a:extLst>
          </p:cNvPr>
          <p:cNvSpPr>
            <a:spLocks noGrp="1"/>
          </p:cNvSpPr>
          <p:nvPr>
            <p:ph type="sldNum" sz="quarter" idx="12"/>
          </p:nvPr>
        </p:nvSpPr>
        <p:spPr/>
        <p:txBody>
          <a:bodyPr/>
          <a:lstStyle/>
          <a:p>
            <a:pPr>
              <a:defRPr/>
            </a:pPr>
            <a:fld id="{41B56E46-C364-443B-A6EC-EF4639A1E9E4}" type="slidenum">
              <a:rPr lang="ja-JP" altLang="en-US" smtClean="0"/>
              <a:pPr>
                <a:defRPr/>
              </a:pPr>
              <a:t>59</a:t>
            </a:fld>
            <a:endParaRPr lang="ja-JP" altLang="en-US"/>
          </a:p>
        </p:txBody>
      </p:sp>
    </p:spTree>
    <p:extLst>
      <p:ext uri="{BB962C8B-B14F-4D97-AF65-F5344CB8AC3E}">
        <p14:creationId xmlns:p14="http://schemas.microsoft.com/office/powerpoint/2010/main" val="298181413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タイトル 2"/>
          <p:cNvSpPr>
            <a:spLocks noGrp="1"/>
          </p:cNvSpPr>
          <p:nvPr>
            <p:ph type="title"/>
          </p:nvPr>
        </p:nvSpPr>
        <p:spPr>
          <a:xfrm>
            <a:off x="465479" y="151984"/>
            <a:ext cx="8229600" cy="562074"/>
          </a:xfrm>
        </p:spPr>
        <p:txBody>
          <a:bodyPr/>
          <a:lstStyle/>
          <a:p>
            <a:pPr algn="l"/>
            <a:r>
              <a:rPr lang="en-US" altLang="ja-JP" sz="3200" dirty="0"/>
              <a:t>E2B(R2)</a:t>
            </a:r>
            <a:r>
              <a:rPr lang="ja-JP" altLang="en-US" sz="3200" dirty="0"/>
              <a:t>と</a:t>
            </a:r>
            <a:r>
              <a:rPr lang="en-US" altLang="ja-JP" sz="3200" dirty="0"/>
              <a:t>E2B(R3)</a:t>
            </a:r>
            <a:r>
              <a:rPr lang="ja-JP" altLang="en-US" sz="3200" dirty="0"/>
              <a:t>の比較の概要</a:t>
            </a:r>
            <a:endParaRPr kumimoji="1" lang="ja-JP" altLang="en-US" sz="3200" dirty="0"/>
          </a:p>
        </p:txBody>
      </p:sp>
      <p:graphicFrame>
        <p:nvGraphicFramePr>
          <p:cNvPr id="5" name="コンテンツ プレースホルダー 4"/>
          <p:cNvGraphicFramePr>
            <a:graphicFrameLocks noGrp="1"/>
          </p:cNvGraphicFramePr>
          <p:nvPr>
            <p:ph idx="1"/>
          </p:nvPr>
        </p:nvGraphicFramePr>
        <p:xfrm>
          <a:off x="191669" y="1235074"/>
          <a:ext cx="8854645" cy="5054600"/>
        </p:xfrm>
        <a:graphic>
          <a:graphicData uri="http://schemas.openxmlformats.org/drawingml/2006/table">
            <a:tbl>
              <a:tblPr firstRow="1" bandRow="1">
                <a:tableStyleId>{3B4B98B0-60AC-42C2-AFA5-B58CD77FA1E5}</a:tableStyleId>
              </a:tblPr>
              <a:tblGrid>
                <a:gridCol w="432047">
                  <a:extLst>
                    <a:ext uri="{9D8B030D-6E8A-4147-A177-3AD203B41FA5}">
                      <a16:colId xmlns:a16="http://schemas.microsoft.com/office/drawing/2014/main" val="20000"/>
                    </a:ext>
                  </a:extLst>
                </a:gridCol>
                <a:gridCol w="1296144">
                  <a:extLst>
                    <a:ext uri="{9D8B030D-6E8A-4147-A177-3AD203B41FA5}">
                      <a16:colId xmlns:a16="http://schemas.microsoft.com/office/drawing/2014/main" val="20001"/>
                    </a:ext>
                  </a:extLst>
                </a:gridCol>
                <a:gridCol w="3472943">
                  <a:extLst>
                    <a:ext uri="{9D8B030D-6E8A-4147-A177-3AD203B41FA5}">
                      <a16:colId xmlns:a16="http://schemas.microsoft.com/office/drawing/2014/main" val="20002"/>
                    </a:ext>
                  </a:extLst>
                </a:gridCol>
                <a:gridCol w="3653511">
                  <a:extLst>
                    <a:ext uri="{9D8B030D-6E8A-4147-A177-3AD203B41FA5}">
                      <a16:colId xmlns:a16="http://schemas.microsoft.com/office/drawing/2014/main" val="20003"/>
                    </a:ext>
                  </a:extLst>
                </a:gridCol>
              </a:tblGrid>
              <a:tr h="370840">
                <a:tc gridSpan="2">
                  <a:txBody>
                    <a:bodyPr/>
                    <a:lstStyle/>
                    <a:p>
                      <a:endParaRPr kumimoji="1" lang="ja-JP"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endParaRPr kumimoji="1" lang="ja-JP" altLang="en-US"/>
                    </a:p>
                  </a:txBody>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ja-JP" sz="1400" u="none" strike="noStrike" cap="none" normalizeH="0" baseline="0" dirty="0">
                          <a:ln>
                            <a:noFill/>
                          </a:ln>
                          <a:effectLst/>
                        </a:rPr>
                        <a:t>E2B(R2)</a:t>
                      </a:r>
                      <a:endParaRPr kumimoji="1" lang="ja-JP" altLang="en-US" sz="1400" b="0" i="0" u="none" strike="noStrike" cap="none" normalizeH="0" baseline="0" dirty="0">
                        <a:ln>
                          <a:noFill/>
                        </a:ln>
                        <a:solidFill>
                          <a:schemeClr val="tx1"/>
                        </a:solidFill>
                        <a:effectLst/>
                        <a:latin typeface="+mn-lt"/>
                        <a:ea typeface="+mn-ea"/>
                      </a:endParaRPr>
                    </a:p>
                  </a:txBody>
                  <a:tcPr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40000"/>
                        <a:lumOff val="60000"/>
                      </a:schemeClr>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ja-JP" sz="1400" u="none" strike="noStrike" cap="none" normalizeH="0" baseline="0" dirty="0">
                          <a:ln>
                            <a:noFill/>
                          </a:ln>
                          <a:effectLst/>
                        </a:rPr>
                        <a:t>E2B(R3)</a:t>
                      </a:r>
                      <a:endParaRPr kumimoji="1" lang="ja-JP" altLang="en-US" sz="1400" b="0" i="0" u="none" strike="noStrike" cap="none" normalizeH="0" baseline="0" dirty="0">
                        <a:ln>
                          <a:noFill/>
                        </a:ln>
                        <a:solidFill>
                          <a:schemeClr val="tx1"/>
                        </a:solidFill>
                        <a:effectLst/>
                        <a:latin typeface="+mn-lt"/>
                        <a:ea typeface="+mn-ea"/>
                      </a:endParaRPr>
                    </a:p>
                  </a:txBody>
                  <a:tcPr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extLst>
                  <a:ext uri="{0D108BD9-81ED-4DB2-BD59-A6C34878D82A}">
                    <a16:rowId xmlns:a16="http://schemas.microsoft.com/office/drawing/2014/main" val="10000"/>
                  </a:ext>
                </a:extLst>
              </a:tr>
              <a:tr h="370840">
                <a:tc rowSpan="2" gridSpan="2">
                  <a:txBody>
                    <a:bodyPr/>
                    <a:lstStyle/>
                    <a:p>
                      <a:pPr marL="0" marR="0" lvl="0" indent="0" algn="ctr" defTabSz="914400" rtl="0" eaLnBrk="1" fontAlgn="base" latinLnBrk="0" hangingPunct="1">
                        <a:lnSpc>
                          <a:spcPct val="100000"/>
                        </a:lnSpc>
                        <a:spcBef>
                          <a:spcPts val="0"/>
                        </a:spcBef>
                        <a:spcAft>
                          <a:spcPts val="0"/>
                        </a:spcAft>
                        <a:buClrTx/>
                        <a:buSzTx/>
                        <a:buFontTx/>
                        <a:buNone/>
                        <a:tabLst/>
                        <a:defRPr/>
                      </a:pPr>
                      <a:r>
                        <a:rPr kumimoji="1" lang="ja-JP" altLang="en-US" sz="1400" u="none" strike="noStrike" kern="0" cap="none" normalizeH="0" baseline="0" dirty="0">
                          <a:ln>
                            <a:noFill/>
                          </a:ln>
                          <a:effectLst/>
                        </a:rPr>
                        <a:t>報告様式</a:t>
                      </a:r>
                      <a:endParaRPr kumimoji="1" lang="ja-JP" altLang="en-US" sz="1400" b="0" i="0" u="none" strike="noStrike" kern="0" cap="none" normalizeH="0" baseline="0" dirty="0">
                        <a:ln>
                          <a:noFill/>
                        </a:ln>
                        <a:solidFill>
                          <a:schemeClr val="tx1"/>
                        </a:solidFill>
                        <a:effectLst/>
                        <a:latin typeface="+mn-lt"/>
                        <a:ea typeface="+mn-ea"/>
                      </a:endParaRPr>
                    </a:p>
                  </a:txBody>
                  <a:tcPr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rowSpan="2" hMerge="1">
                  <a:txBody>
                    <a:bodyPr/>
                    <a:lstStyle/>
                    <a:p>
                      <a:endParaRPr kumimoji="1" lang="ja-JP" altLang="en-US"/>
                    </a:p>
                  </a:txBody>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ja-JP" sz="1400" u="none" strike="noStrike" cap="none" normalizeH="0" baseline="0" dirty="0">
                          <a:ln>
                            <a:noFill/>
                          </a:ln>
                          <a:effectLst/>
                        </a:rPr>
                        <a:t>SGML</a:t>
                      </a:r>
                      <a:endParaRPr kumimoji="1" lang="en-US" altLang="ja-JP" sz="1400" b="0" i="0" u="none" strike="noStrike" cap="none" normalizeH="0" baseline="0" dirty="0">
                        <a:ln>
                          <a:noFill/>
                        </a:ln>
                        <a:solidFill>
                          <a:schemeClr val="tx1"/>
                        </a:solidFill>
                        <a:effectLst/>
                        <a:latin typeface="+mn-lt"/>
                        <a:ea typeface="+mn-ea"/>
                      </a:endParaRPr>
                    </a:p>
                  </a:txBody>
                  <a:tcPr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ja-JP" sz="1400" u="none" strike="noStrike" cap="none" normalizeH="0" baseline="0" dirty="0">
                          <a:ln>
                            <a:noFill/>
                          </a:ln>
                          <a:effectLst/>
                        </a:rPr>
                        <a:t>XML</a:t>
                      </a:r>
                      <a:r>
                        <a:rPr kumimoji="1" lang="ja-JP" altLang="en-US" sz="1400" u="none" strike="noStrike" cap="none" normalizeH="0" baseline="0" dirty="0">
                          <a:ln>
                            <a:noFill/>
                          </a:ln>
                          <a:effectLst/>
                        </a:rPr>
                        <a:t>（</a:t>
                      </a:r>
                      <a:r>
                        <a:rPr kumimoji="1" lang="en-US" altLang="ja-JP" sz="1400" u="none" strike="noStrike" cap="none" normalizeH="0" baseline="0" dirty="0">
                          <a:ln>
                            <a:noFill/>
                          </a:ln>
                          <a:effectLst/>
                        </a:rPr>
                        <a:t>HL7</a:t>
                      </a:r>
                      <a:r>
                        <a:rPr kumimoji="1" lang="ja-JP" altLang="en-US" sz="1400" u="none" strike="noStrike" cap="none" normalizeH="0" baseline="0" dirty="0">
                          <a:ln>
                            <a:noFill/>
                          </a:ln>
                          <a:effectLst/>
                        </a:rPr>
                        <a:t>形式）</a:t>
                      </a:r>
                      <a:endParaRPr kumimoji="1" lang="ja-JP" altLang="en-US" sz="1400" b="0" i="0" u="none" strike="noStrike" cap="none" normalizeH="0" baseline="0" dirty="0">
                        <a:ln>
                          <a:noFill/>
                        </a:ln>
                        <a:solidFill>
                          <a:schemeClr val="tx1"/>
                        </a:solidFill>
                        <a:effectLst/>
                        <a:latin typeface="+mn-lt"/>
                        <a:ea typeface="+mn-ea"/>
                      </a:endParaRPr>
                    </a:p>
                  </a:txBody>
                  <a:tcPr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1"/>
                  </a:ext>
                </a:extLst>
              </a:tr>
              <a:tr h="370840">
                <a:tc gridSpan="2" vMerge="1">
                  <a:txBody>
                    <a:bodyPr/>
                    <a:lstStyle/>
                    <a:p>
                      <a:endParaRPr kumimoji="1" lang="ja-JP" altLang="en-US"/>
                    </a:p>
                  </a:txBody>
                  <a:tcPr/>
                </a:tc>
                <a:tc hMerge="1" vMerge="1">
                  <a:txBody>
                    <a:bodyPr/>
                    <a:lstStyle/>
                    <a:p>
                      <a:endParaRPr kumimoji="1" lang="ja-JP" altLang="en-US"/>
                    </a:p>
                  </a:txBody>
                  <a:tcPr/>
                </a:tc>
                <a:tc>
                  <a:txBody>
                    <a:bodyPr/>
                    <a:lstStyle/>
                    <a:p>
                      <a:pPr marL="0" marR="0" lvl="0" indent="0" algn="l" defTabSz="914400" rtl="0" eaLnBrk="1" fontAlgn="base" latinLnBrk="0" hangingPunct="1">
                        <a:lnSpc>
                          <a:spcPct val="100000"/>
                        </a:lnSpc>
                        <a:spcBef>
                          <a:spcPts val="0"/>
                        </a:spcBef>
                        <a:spcAft>
                          <a:spcPts val="0"/>
                        </a:spcAft>
                        <a:buClrTx/>
                        <a:buSzTx/>
                        <a:buFont typeface="Arial" pitchFamily="34" charset="0"/>
                        <a:buNone/>
                        <a:tabLst/>
                        <a:defRPr/>
                      </a:pPr>
                      <a:r>
                        <a:rPr kumimoji="1" lang="ja-JP" altLang="en-US" sz="1400" u="none" strike="noStrike" kern="0" cap="none" normalizeH="0" baseline="0" dirty="0">
                          <a:ln>
                            <a:noFill/>
                          </a:ln>
                          <a:effectLst/>
                        </a:rPr>
                        <a:t>下記</a:t>
                      </a:r>
                      <a:r>
                        <a:rPr kumimoji="1" lang="en-US" altLang="ja-JP" sz="1400" u="none" strike="noStrike" kern="0" cap="none" normalizeH="0" baseline="0" dirty="0">
                          <a:ln>
                            <a:noFill/>
                          </a:ln>
                          <a:effectLst/>
                        </a:rPr>
                        <a:t>2</a:t>
                      </a:r>
                      <a:r>
                        <a:rPr kumimoji="1" lang="ja-JP" altLang="en-US" sz="1400" u="none" strike="noStrike" kern="0" cap="none" normalizeH="0" baseline="0" dirty="0" err="1">
                          <a:ln>
                            <a:noFill/>
                          </a:ln>
                          <a:effectLst/>
                        </a:rPr>
                        <a:t>つの</a:t>
                      </a:r>
                      <a:r>
                        <a:rPr kumimoji="1" lang="en-US" altLang="ja-JP" sz="1400" u="none" strike="noStrike" kern="0" cap="none" normalizeH="0" baseline="0" dirty="0">
                          <a:ln>
                            <a:noFill/>
                          </a:ln>
                          <a:effectLst/>
                        </a:rPr>
                        <a:t>SGML</a:t>
                      </a:r>
                      <a:r>
                        <a:rPr kumimoji="1" lang="ja-JP" altLang="en-US" sz="1400" u="none" strike="noStrike" kern="0" cap="none" normalizeH="0" baseline="0" dirty="0">
                          <a:ln>
                            <a:noFill/>
                          </a:ln>
                          <a:effectLst/>
                        </a:rPr>
                        <a:t>ファイル</a:t>
                      </a:r>
                      <a:endParaRPr kumimoji="1" lang="en-US" altLang="ja-JP" sz="1400" u="none" strike="noStrike" kern="0" cap="none" normalizeH="0" baseline="0" dirty="0">
                        <a:ln>
                          <a:noFill/>
                        </a:ln>
                        <a:effectLst/>
                      </a:endParaRPr>
                    </a:p>
                    <a:p>
                      <a:pPr marL="342900" marR="0" lvl="0" indent="-342900" algn="l" defTabSz="914400" rtl="0" eaLnBrk="1" fontAlgn="base" latinLnBrk="0" hangingPunct="1">
                        <a:lnSpc>
                          <a:spcPct val="100000"/>
                        </a:lnSpc>
                        <a:spcBef>
                          <a:spcPts val="0"/>
                        </a:spcBef>
                        <a:spcAft>
                          <a:spcPts val="0"/>
                        </a:spcAft>
                        <a:buClrTx/>
                        <a:buSzTx/>
                        <a:buFont typeface="Arial" pitchFamily="34" charset="0"/>
                        <a:buChar char="•"/>
                        <a:tabLst/>
                        <a:defRPr/>
                      </a:pPr>
                      <a:r>
                        <a:rPr kumimoji="1" lang="en-US" altLang="ja-JP" sz="1400" u="none" strike="noStrike" kern="0" cap="none" normalizeH="0" baseline="0" dirty="0">
                          <a:ln>
                            <a:noFill/>
                          </a:ln>
                          <a:effectLst/>
                        </a:rPr>
                        <a:t>ICH</a:t>
                      </a:r>
                      <a:r>
                        <a:rPr kumimoji="1" lang="ja-JP" altLang="en-US" sz="1400" u="none" strike="noStrike" kern="0" cap="none" normalizeH="0" baseline="0" dirty="0">
                          <a:ln>
                            <a:noFill/>
                          </a:ln>
                          <a:effectLst/>
                        </a:rPr>
                        <a:t>項目 </a:t>
                      </a:r>
                      <a:r>
                        <a:rPr kumimoji="1" lang="en-US" altLang="ja-JP" sz="1400" u="none" strike="noStrike" kern="0" cap="none" normalizeH="0" baseline="0" dirty="0">
                          <a:ln>
                            <a:noFill/>
                          </a:ln>
                          <a:effectLst/>
                        </a:rPr>
                        <a:t>(ICSR)</a:t>
                      </a:r>
                    </a:p>
                    <a:p>
                      <a:pPr marL="342900" marR="0" lvl="0" indent="-342900" algn="l" defTabSz="914400" rtl="0" eaLnBrk="1" fontAlgn="base" latinLnBrk="0" hangingPunct="1">
                        <a:lnSpc>
                          <a:spcPct val="100000"/>
                        </a:lnSpc>
                        <a:spcBef>
                          <a:spcPts val="0"/>
                        </a:spcBef>
                        <a:spcAft>
                          <a:spcPts val="0"/>
                        </a:spcAft>
                        <a:buClrTx/>
                        <a:buSzTx/>
                        <a:buFont typeface="Arial" pitchFamily="34" charset="0"/>
                        <a:buChar char="•"/>
                        <a:tabLst/>
                        <a:defRPr/>
                      </a:pPr>
                      <a:r>
                        <a:rPr kumimoji="1" lang="en-US" altLang="ja-JP" sz="1400" u="none" strike="noStrike" kern="0" cap="none" normalizeH="0" baseline="0" dirty="0">
                          <a:ln>
                            <a:noFill/>
                          </a:ln>
                          <a:effectLst/>
                        </a:rPr>
                        <a:t>J</a:t>
                      </a:r>
                      <a:r>
                        <a:rPr kumimoji="1" lang="ja-JP" altLang="en-US" sz="1400" u="none" strike="noStrike" kern="0" cap="none" normalizeH="0" baseline="0" dirty="0">
                          <a:ln>
                            <a:noFill/>
                          </a:ln>
                          <a:effectLst/>
                        </a:rPr>
                        <a:t>項目</a:t>
                      </a:r>
                      <a:endParaRPr kumimoji="1" lang="en-US" altLang="ja-JP" sz="1400" b="0" i="0" u="none" strike="noStrike" kern="0" cap="none" normalizeH="0" baseline="0" dirty="0">
                        <a:ln>
                          <a:noFill/>
                        </a:ln>
                        <a:solidFill>
                          <a:schemeClr val="tx1"/>
                        </a:solidFill>
                        <a:effectLst/>
                        <a:latin typeface="+mn-lt"/>
                        <a:ea typeface="+mn-ea"/>
                      </a:endParaRPr>
                    </a:p>
                  </a:txBody>
                  <a:tcPr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1" fontAlgn="base" latinLnBrk="0" hangingPunct="1">
                        <a:lnSpc>
                          <a:spcPct val="100000"/>
                        </a:lnSpc>
                        <a:spcBef>
                          <a:spcPts val="0"/>
                        </a:spcBef>
                        <a:spcAft>
                          <a:spcPts val="0"/>
                        </a:spcAft>
                        <a:buClrTx/>
                        <a:buSzTx/>
                        <a:buFontTx/>
                        <a:buNone/>
                        <a:tabLst/>
                      </a:pPr>
                      <a:r>
                        <a:rPr kumimoji="1" lang="ja-JP" altLang="en-US" sz="1400" u="none" strike="noStrike" kern="0" cap="none" normalizeH="0" baseline="0" dirty="0">
                          <a:ln>
                            <a:noFill/>
                          </a:ln>
                          <a:effectLst/>
                        </a:rPr>
                        <a:t>（</a:t>
                      </a:r>
                      <a:r>
                        <a:rPr kumimoji="1" lang="en-US" altLang="ja-JP" sz="1400" u="none" strike="noStrike" kern="0" cap="none" normalizeH="0" baseline="0" dirty="0">
                          <a:ln>
                            <a:noFill/>
                          </a:ln>
                          <a:effectLst/>
                        </a:rPr>
                        <a:t>J</a:t>
                      </a:r>
                      <a:r>
                        <a:rPr kumimoji="1" lang="ja-JP" altLang="en-US" sz="1400" u="none" strike="noStrike" kern="0" cap="none" normalizeH="0" baseline="0" dirty="0">
                          <a:ln>
                            <a:noFill/>
                          </a:ln>
                          <a:effectLst/>
                        </a:rPr>
                        <a:t>項目も含めた）</a:t>
                      </a:r>
                      <a:endParaRPr kumimoji="1" lang="en-US" altLang="ja-JP" sz="1400" u="none" strike="noStrike" kern="0" cap="none" normalizeH="0" baseline="0" dirty="0">
                        <a:ln>
                          <a:noFill/>
                        </a:ln>
                        <a:effectLst/>
                      </a:endParaRPr>
                    </a:p>
                    <a:p>
                      <a:pPr marL="0" marR="0" lvl="0" indent="0" algn="l" defTabSz="914400" rtl="0" eaLnBrk="1" fontAlgn="base" latinLnBrk="0" hangingPunct="1">
                        <a:lnSpc>
                          <a:spcPct val="100000"/>
                        </a:lnSpc>
                        <a:spcBef>
                          <a:spcPts val="0"/>
                        </a:spcBef>
                        <a:spcAft>
                          <a:spcPts val="0"/>
                        </a:spcAft>
                        <a:buClrTx/>
                        <a:buSzTx/>
                        <a:buFontTx/>
                        <a:buNone/>
                        <a:tabLst/>
                      </a:pPr>
                      <a:r>
                        <a:rPr kumimoji="1" lang="en-US" altLang="ja-JP" sz="1400" b="0" u="none" strike="noStrike" kern="0" cap="none" normalizeH="0" baseline="0" dirty="0">
                          <a:ln>
                            <a:noFill/>
                          </a:ln>
                          <a:solidFill>
                            <a:srgbClr val="FF0000"/>
                          </a:solidFill>
                          <a:effectLst/>
                        </a:rPr>
                        <a:t>1</a:t>
                      </a:r>
                      <a:r>
                        <a:rPr kumimoji="1" lang="ja-JP" altLang="en-US" sz="1400" b="0" u="none" strike="noStrike" kern="0" cap="none" normalizeH="0" baseline="0" dirty="0" err="1">
                          <a:ln>
                            <a:noFill/>
                          </a:ln>
                          <a:solidFill>
                            <a:srgbClr val="FF0000"/>
                          </a:solidFill>
                          <a:effectLst/>
                        </a:rPr>
                        <a:t>つの</a:t>
                      </a:r>
                      <a:r>
                        <a:rPr kumimoji="1" lang="en-US" altLang="ja-JP" sz="1400" b="0" u="none" strike="noStrike" kern="0" cap="none" normalizeH="0" baseline="0" dirty="0">
                          <a:ln>
                            <a:noFill/>
                          </a:ln>
                          <a:solidFill>
                            <a:srgbClr val="FF0000"/>
                          </a:solidFill>
                          <a:effectLst/>
                        </a:rPr>
                        <a:t>XML</a:t>
                      </a:r>
                      <a:r>
                        <a:rPr kumimoji="1" lang="ja-JP" altLang="en-US" sz="1400" b="0" u="none" strike="noStrike" kern="0" cap="none" normalizeH="0" baseline="0" dirty="0">
                          <a:ln>
                            <a:noFill/>
                          </a:ln>
                          <a:solidFill>
                            <a:srgbClr val="FF0000"/>
                          </a:solidFill>
                          <a:effectLst/>
                        </a:rPr>
                        <a:t>ファイル</a:t>
                      </a:r>
                      <a:endParaRPr kumimoji="1" lang="en-US" altLang="ja-JP" sz="1400" b="0" i="0" u="none" strike="noStrike" kern="0" cap="none" normalizeH="0" baseline="0" dirty="0">
                        <a:ln>
                          <a:noFill/>
                        </a:ln>
                        <a:solidFill>
                          <a:srgbClr val="FF0000"/>
                        </a:solidFill>
                        <a:effectLst/>
                        <a:latin typeface="+mn-lt"/>
                        <a:ea typeface="+mn-ea"/>
                      </a:endParaRPr>
                    </a:p>
                  </a:txBody>
                  <a:tcPr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2"/>
                  </a:ext>
                </a:extLst>
              </a:tr>
              <a:tr h="370840">
                <a:tc gridSpan="2">
                  <a:txBody>
                    <a:bodyPr/>
                    <a:lstStyle/>
                    <a:p>
                      <a:pPr marL="0" marR="0" lvl="0" indent="0" algn="ctr" defTabSz="914400" rtl="0" eaLnBrk="1" fontAlgn="base" latinLnBrk="0" hangingPunct="1">
                        <a:lnSpc>
                          <a:spcPct val="100000"/>
                        </a:lnSpc>
                        <a:spcBef>
                          <a:spcPts val="0"/>
                        </a:spcBef>
                        <a:spcAft>
                          <a:spcPts val="0"/>
                        </a:spcAft>
                        <a:buClrTx/>
                        <a:buSzTx/>
                        <a:buFontTx/>
                        <a:buNone/>
                        <a:tabLst/>
                      </a:pPr>
                      <a:r>
                        <a:rPr kumimoji="1" lang="ja-JP" altLang="en-US" sz="1400" u="none" strike="noStrike" kern="0" cap="none" normalizeH="0" baseline="0" dirty="0">
                          <a:ln>
                            <a:noFill/>
                          </a:ln>
                          <a:effectLst/>
                        </a:rPr>
                        <a:t>特徴</a:t>
                      </a:r>
                      <a:endParaRPr kumimoji="1" lang="ja-JP" altLang="en-US" sz="1400" b="0" i="0" u="none" strike="noStrike" kern="0" cap="none" normalizeH="0" baseline="0" dirty="0">
                        <a:ln>
                          <a:noFill/>
                        </a:ln>
                        <a:solidFill>
                          <a:schemeClr val="tx1"/>
                        </a:solidFill>
                        <a:effectLst/>
                        <a:latin typeface="+mn-lt"/>
                        <a:ea typeface="+mn-ea"/>
                      </a:endParaRPr>
                    </a:p>
                  </a:txBody>
                  <a:tcPr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endParaRPr kumimoji="1" lang="ja-JP" altLang="en-US"/>
                    </a:p>
                  </a:txBody>
                  <a:tcPr/>
                </a:tc>
                <a:tc>
                  <a:txBody>
                    <a:bodyPr/>
                    <a:lstStyle/>
                    <a:p>
                      <a:pPr marL="0" marR="0" lvl="0" indent="0" algn="l" defTabSz="914400" rtl="0" eaLnBrk="1" fontAlgn="base" latinLnBrk="0" hangingPunct="1">
                        <a:lnSpc>
                          <a:spcPct val="100000"/>
                        </a:lnSpc>
                        <a:spcBef>
                          <a:spcPts val="0"/>
                        </a:spcBef>
                        <a:spcAft>
                          <a:spcPts val="0"/>
                        </a:spcAft>
                        <a:buClrTx/>
                        <a:buSzTx/>
                        <a:buFontTx/>
                        <a:buNone/>
                        <a:tabLst/>
                      </a:pPr>
                      <a:r>
                        <a:rPr kumimoji="1" lang="ja-JP" altLang="en-US" sz="1400" u="none" strike="noStrike" kern="0" cap="none" normalizeH="0" baseline="0" dirty="0">
                          <a:ln>
                            <a:noFill/>
                          </a:ln>
                          <a:effectLst/>
                        </a:rPr>
                        <a:t>汎用性が無い（固定化情報）</a:t>
                      </a:r>
                      <a:endParaRPr kumimoji="1" lang="ja-JP" altLang="en-US" sz="1400" b="0" i="0" u="none" strike="noStrike" kern="0" cap="none" normalizeH="0" baseline="0" dirty="0">
                        <a:ln>
                          <a:noFill/>
                        </a:ln>
                        <a:solidFill>
                          <a:schemeClr val="tx1"/>
                        </a:solidFill>
                        <a:effectLst/>
                        <a:latin typeface="+mn-lt"/>
                        <a:ea typeface="+mn-ea"/>
                      </a:endParaRPr>
                    </a:p>
                  </a:txBody>
                  <a:tcPr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1" fontAlgn="base" latinLnBrk="0" hangingPunct="1">
                        <a:lnSpc>
                          <a:spcPct val="100000"/>
                        </a:lnSpc>
                        <a:spcBef>
                          <a:spcPts val="0"/>
                        </a:spcBef>
                        <a:spcAft>
                          <a:spcPts val="0"/>
                        </a:spcAft>
                        <a:buClrTx/>
                        <a:buSzTx/>
                        <a:buFontTx/>
                        <a:buNone/>
                        <a:tabLst/>
                      </a:pPr>
                      <a:r>
                        <a:rPr kumimoji="1" lang="ja-JP" altLang="en-US" sz="1400" u="none" strike="noStrike" kern="0" cap="none" normalizeH="0" baseline="0" dirty="0">
                          <a:ln>
                            <a:noFill/>
                          </a:ln>
                          <a:effectLst/>
                        </a:rPr>
                        <a:t>汎用性が非常に高い</a:t>
                      </a:r>
                      <a:endParaRPr kumimoji="1" lang="ja-JP" altLang="en-US" sz="1400" b="0" i="0" u="none" strike="noStrike" kern="0" cap="none" normalizeH="0" baseline="0" dirty="0">
                        <a:ln>
                          <a:noFill/>
                        </a:ln>
                        <a:solidFill>
                          <a:schemeClr val="tx1"/>
                        </a:solidFill>
                        <a:effectLst/>
                        <a:latin typeface="+mn-lt"/>
                        <a:ea typeface="+mn-ea"/>
                      </a:endParaRPr>
                    </a:p>
                  </a:txBody>
                  <a:tcPr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3"/>
                  </a:ext>
                </a:extLst>
              </a:tr>
              <a:tr h="370840">
                <a:tc gridSpan="2">
                  <a:txBody>
                    <a:bodyPr/>
                    <a:lstStyle/>
                    <a:p>
                      <a:pPr marL="0" marR="0" lvl="0" indent="0" algn="ctr" defTabSz="914400" rtl="0" eaLnBrk="1" fontAlgn="base" latinLnBrk="0" hangingPunct="1">
                        <a:lnSpc>
                          <a:spcPct val="100000"/>
                        </a:lnSpc>
                        <a:spcBef>
                          <a:spcPts val="0"/>
                        </a:spcBef>
                        <a:spcAft>
                          <a:spcPts val="0"/>
                        </a:spcAft>
                        <a:buClrTx/>
                        <a:buSzTx/>
                        <a:buFontTx/>
                        <a:buNone/>
                        <a:tabLst/>
                      </a:pPr>
                      <a:r>
                        <a:rPr kumimoji="1" lang="ja-JP" altLang="en-US" sz="1400" u="none" strike="noStrike" kern="0" cap="none" normalizeH="0" baseline="0" dirty="0">
                          <a:ln>
                            <a:noFill/>
                          </a:ln>
                          <a:effectLst/>
                        </a:rPr>
                        <a:t>使用文字コード</a:t>
                      </a:r>
                      <a:endParaRPr kumimoji="1" lang="ja-JP" altLang="en-US" sz="1400" b="0" i="0" u="none" strike="noStrike" kern="0" cap="none" normalizeH="0" baseline="0" dirty="0">
                        <a:ln>
                          <a:noFill/>
                        </a:ln>
                        <a:solidFill>
                          <a:schemeClr val="tx1"/>
                        </a:solidFill>
                        <a:effectLst/>
                        <a:latin typeface="+mn-lt"/>
                        <a:ea typeface="+mn-ea"/>
                      </a:endParaRPr>
                    </a:p>
                  </a:txBody>
                  <a:tcPr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endParaRPr kumimoji="1" lang="ja-JP" altLang="en-US"/>
                    </a:p>
                  </a:txBody>
                  <a:tcPr/>
                </a:tc>
                <a:tc>
                  <a:txBody>
                    <a:bodyPr/>
                    <a:lstStyle/>
                    <a:p>
                      <a:pPr marL="0" marR="0" lvl="0" indent="0" algn="l" defTabSz="914400" rtl="0" eaLnBrk="1" fontAlgn="base" latinLnBrk="0" hangingPunct="1">
                        <a:lnSpc>
                          <a:spcPct val="100000"/>
                        </a:lnSpc>
                        <a:spcBef>
                          <a:spcPts val="0"/>
                        </a:spcBef>
                        <a:spcAft>
                          <a:spcPts val="0"/>
                        </a:spcAft>
                        <a:buClrTx/>
                        <a:buSzTx/>
                        <a:buFontTx/>
                        <a:buNone/>
                        <a:tabLst/>
                      </a:pPr>
                      <a:r>
                        <a:rPr kumimoji="1" lang="ja-JP" altLang="en-US" sz="1400" u="none" strike="noStrike" kern="0" cap="none" normalizeH="0" baseline="0" dirty="0">
                          <a:ln>
                            <a:noFill/>
                          </a:ln>
                          <a:effectLst/>
                        </a:rPr>
                        <a:t>シフト</a:t>
                      </a:r>
                      <a:r>
                        <a:rPr kumimoji="1" lang="en-US" altLang="ja-JP" sz="1400" u="none" strike="noStrike" kern="0" cap="none" normalizeH="0" baseline="0" dirty="0">
                          <a:ln>
                            <a:noFill/>
                          </a:ln>
                          <a:effectLst/>
                        </a:rPr>
                        <a:t>JIS</a:t>
                      </a:r>
                      <a:br>
                        <a:rPr kumimoji="1" lang="en-US" altLang="ja-JP" sz="1400" u="none" strike="noStrike" kern="0" cap="none" normalizeH="0" baseline="0" dirty="0">
                          <a:ln>
                            <a:noFill/>
                          </a:ln>
                          <a:effectLst/>
                        </a:rPr>
                      </a:br>
                      <a:r>
                        <a:rPr kumimoji="1" lang="ja-JP" altLang="en-US" sz="1400" u="none" strike="noStrike" kern="0" cap="none" normalizeH="0" baseline="0" dirty="0">
                          <a:ln>
                            <a:noFill/>
                          </a:ln>
                          <a:effectLst/>
                        </a:rPr>
                        <a:t>（日本語は</a:t>
                      </a:r>
                      <a:r>
                        <a:rPr kumimoji="1" lang="en-US" altLang="ja-JP" sz="1400" u="none" strike="noStrike" kern="0" cap="none" normalizeH="0" baseline="0" dirty="0">
                          <a:ln>
                            <a:noFill/>
                          </a:ln>
                          <a:effectLst/>
                        </a:rPr>
                        <a:t>JIS</a:t>
                      </a:r>
                      <a:r>
                        <a:rPr kumimoji="1" lang="ja-JP" altLang="en-US" sz="1400" u="none" strike="noStrike" kern="0" cap="none" normalizeH="0" baseline="0" dirty="0">
                          <a:ln>
                            <a:noFill/>
                          </a:ln>
                          <a:effectLst/>
                        </a:rPr>
                        <a:t>の第一、第</a:t>
                      </a:r>
                      <a:r>
                        <a:rPr kumimoji="1" lang="en-US" altLang="ja-JP" sz="1400" u="none" strike="noStrike" kern="0" cap="none" normalizeH="0" baseline="0" dirty="0">
                          <a:ln>
                            <a:noFill/>
                          </a:ln>
                          <a:effectLst/>
                        </a:rPr>
                        <a:t>2</a:t>
                      </a:r>
                      <a:r>
                        <a:rPr kumimoji="1" lang="ja-JP" altLang="en-US" sz="1400" u="none" strike="noStrike" kern="0" cap="none" normalizeH="0" baseline="0" dirty="0">
                          <a:ln>
                            <a:noFill/>
                          </a:ln>
                          <a:effectLst/>
                        </a:rPr>
                        <a:t>基準まで）</a:t>
                      </a:r>
                      <a:endParaRPr kumimoji="1" lang="ja-JP" altLang="en-US" sz="1400" b="0" i="0" u="none" strike="noStrike" kern="0" cap="none" normalizeH="0" baseline="0" dirty="0">
                        <a:ln>
                          <a:noFill/>
                        </a:ln>
                        <a:solidFill>
                          <a:schemeClr val="tx1"/>
                        </a:solidFill>
                        <a:effectLst/>
                        <a:latin typeface="+mn-lt"/>
                        <a:ea typeface="+mn-ea"/>
                      </a:endParaRPr>
                    </a:p>
                  </a:txBody>
                  <a:tcPr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1" fontAlgn="base" latinLnBrk="0" hangingPunct="1">
                        <a:lnSpc>
                          <a:spcPct val="100000"/>
                        </a:lnSpc>
                        <a:spcBef>
                          <a:spcPts val="0"/>
                        </a:spcBef>
                        <a:spcAft>
                          <a:spcPts val="0"/>
                        </a:spcAft>
                        <a:buClrTx/>
                        <a:buSzTx/>
                        <a:buFontTx/>
                        <a:buNone/>
                        <a:tabLst/>
                      </a:pPr>
                      <a:r>
                        <a:rPr kumimoji="1" lang="en-US" altLang="ja-JP" sz="1400" u="none" strike="noStrike" kern="0" cap="none" normalizeH="0" baseline="0" dirty="0">
                          <a:ln>
                            <a:noFill/>
                          </a:ln>
                          <a:solidFill>
                            <a:srgbClr val="FF0000"/>
                          </a:solidFill>
                          <a:effectLst/>
                        </a:rPr>
                        <a:t>UTF-8</a:t>
                      </a:r>
                      <a:br>
                        <a:rPr kumimoji="1" lang="en-US" altLang="ja-JP" sz="1400" u="none" strike="noStrike" kern="0" cap="none" normalizeH="0" baseline="0" dirty="0">
                          <a:ln>
                            <a:noFill/>
                          </a:ln>
                          <a:effectLst/>
                        </a:rPr>
                      </a:br>
                      <a:r>
                        <a:rPr kumimoji="1" lang="ja-JP" altLang="en-US" sz="1400" u="none" strike="noStrike" kern="0" cap="none" normalizeH="0" baseline="0" dirty="0">
                          <a:ln>
                            <a:noFill/>
                          </a:ln>
                          <a:effectLst/>
                        </a:rPr>
                        <a:t>（</a:t>
                      </a:r>
                      <a:r>
                        <a:rPr kumimoji="1" lang="en-US" altLang="ja-JP" sz="1400" u="none" strike="noStrike" kern="0" cap="none" normalizeH="0" baseline="0" dirty="0">
                          <a:ln>
                            <a:noFill/>
                          </a:ln>
                          <a:effectLst/>
                        </a:rPr>
                        <a:t>AN, J</a:t>
                      </a:r>
                      <a:r>
                        <a:rPr kumimoji="1" lang="ja-JP" altLang="en-US" sz="1400" u="none" strike="noStrike" kern="0" cap="none" normalizeH="0" baseline="0" dirty="0">
                          <a:ln>
                            <a:noFill/>
                          </a:ln>
                          <a:effectLst/>
                        </a:rPr>
                        <a:t>の区別廃止、全て</a:t>
                      </a:r>
                      <a:r>
                        <a:rPr kumimoji="1" lang="en-US" altLang="ja-JP" sz="1400" u="none" strike="noStrike" kern="0" cap="none" normalizeH="0" baseline="0" dirty="0">
                          <a:ln>
                            <a:noFill/>
                          </a:ln>
                          <a:effectLst/>
                        </a:rPr>
                        <a:t>AN</a:t>
                      </a:r>
                      <a:r>
                        <a:rPr kumimoji="1" lang="ja-JP" altLang="en-US" sz="1400" u="none" strike="noStrike" kern="0" cap="none" normalizeH="0" baseline="0" dirty="0">
                          <a:ln>
                            <a:noFill/>
                          </a:ln>
                          <a:effectLst/>
                        </a:rPr>
                        <a:t>に統一）</a:t>
                      </a:r>
                      <a:endParaRPr kumimoji="1" lang="ja-JP" altLang="en-US" sz="1400" b="0" i="0" u="none" strike="noStrike" kern="0" cap="none" normalizeH="0" baseline="0" dirty="0">
                        <a:ln>
                          <a:noFill/>
                        </a:ln>
                        <a:solidFill>
                          <a:schemeClr val="tx1"/>
                        </a:solidFill>
                        <a:effectLst/>
                        <a:latin typeface="+mn-lt"/>
                        <a:ea typeface="+mn-ea"/>
                      </a:endParaRPr>
                    </a:p>
                  </a:txBody>
                  <a:tcPr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4"/>
                  </a:ext>
                </a:extLst>
              </a:tr>
              <a:tr h="370840">
                <a:tc gridSpan="2">
                  <a:txBody>
                    <a:bodyPr/>
                    <a:lstStyle/>
                    <a:p>
                      <a:pPr marL="0" marR="0" lvl="0" indent="0" algn="ctr" defTabSz="914400" rtl="0" eaLnBrk="1" fontAlgn="base" latinLnBrk="0" hangingPunct="1">
                        <a:lnSpc>
                          <a:spcPct val="100000"/>
                        </a:lnSpc>
                        <a:spcBef>
                          <a:spcPts val="0"/>
                        </a:spcBef>
                        <a:spcAft>
                          <a:spcPts val="0"/>
                        </a:spcAft>
                        <a:buClrTx/>
                        <a:buSzTx/>
                        <a:buFontTx/>
                        <a:buNone/>
                        <a:tabLst/>
                      </a:pPr>
                      <a:r>
                        <a:rPr kumimoji="1" lang="ja-JP" altLang="en-US" sz="1400" u="none" strike="noStrike" kern="0" cap="none" normalizeH="0" baseline="0" dirty="0">
                          <a:ln>
                            <a:noFill/>
                          </a:ln>
                          <a:effectLst/>
                        </a:rPr>
                        <a:t>添付資料</a:t>
                      </a:r>
                      <a:endParaRPr kumimoji="1" lang="ja-JP" altLang="en-US" sz="1400" b="0" i="0" u="none" strike="noStrike" kern="0" cap="none" normalizeH="0" baseline="0" dirty="0">
                        <a:ln>
                          <a:noFill/>
                        </a:ln>
                        <a:solidFill>
                          <a:schemeClr val="tx1"/>
                        </a:solidFill>
                        <a:effectLst/>
                        <a:latin typeface="+mn-lt"/>
                        <a:ea typeface="+mn-ea"/>
                      </a:endParaRPr>
                    </a:p>
                  </a:txBody>
                  <a:tcPr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endParaRPr kumimoji="1" lang="ja-JP" altLang="en-US"/>
                    </a:p>
                  </a:txBody>
                  <a:tcPr/>
                </a:tc>
                <a:tc>
                  <a:txBody>
                    <a:bodyPr/>
                    <a:lstStyle/>
                    <a:p>
                      <a:pPr marL="0" marR="0" lvl="0" indent="0" algn="l" defTabSz="914400" rtl="0" eaLnBrk="1" fontAlgn="base" latinLnBrk="0" hangingPunct="1">
                        <a:lnSpc>
                          <a:spcPct val="100000"/>
                        </a:lnSpc>
                        <a:spcBef>
                          <a:spcPts val="0"/>
                        </a:spcBef>
                        <a:spcAft>
                          <a:spcPts val="0"/>
                        </a:spcAft>
                        <a:buClrTx/>
                        <a:buSzTx/>
                        <a:buFontTx/>
                        <a:buNone/>
                        <a:tabLst/>
                      </a:pPr>
                      <a:r>
                        <a:rPr kumimoji="1" lang="ja-JP" altLang="en-US" sz="1400" u="none" strike="noStrike" kern="0" cap="none" normalizeH="0" baseline="0" dirty="0">
                          <a:ln>
                            <a:noFill/>
                          </a:ln>
                          <a:effectLst/>
                        </a:rPr>
                        <a:t>郵送または持参</a:t>
                      </a:r>
                      <a:endParaRPr kumimoji="1" lang="en-US" altLang="ja-JP" sz="1400" u="none" strike="noStrike" kern="0" cap="none" normalizeH="0" baseline="0" dirty="0">
                        <a:ln>
                          <a:noFill/>
                        </a:ln>
                        <a:effectLst/>
                      </a:endParaRPr>
                    </a:p>
                    <a:p>
                      <a:pPr marL="0" marR="0" lvl="0" indent="0" algn="l" defTabSz="914400" rtl="0" eaLnBrk="1" fontAlgn="base" latinLnBrk="0" hangingPunct="1">
                        <a:lnSpc>
                          <a:spcPct val="100000"/>
                        </a:lnSpc>
                        <a:spcBef>
                          <a:spcPts val="0"/>
                        </a:spcBef>
                        <a:spcAft>
                          <a:spcPts val="0"/>
                        </a:spcAft>
                        <a:buClrTx/>
                        <a:buSzTx/>
                        <a:buFontTx/>
                        <a:buNone/>
                        <a:tabLst/>
                      </a:pPr>
                      <a:r>
                        <a:rPr kumimoji="1" lang="ja-JP" altLang="en-US" sz="1400" u="none" strike="noStrike" kern="0" cap="none" normalizeH="0" baseline="0" dirty="0">
                          <a:ln>
                            <a:noFill/>
                          </a:ln>
                          <a:effectLst/>
                        </a:rPr>
                        <a:t>紙又は</a:t>
                      </a:r>
                      <a:r>
                        <a:rPr kumimoji="1" lang="en-US" altLang="ja-JP" sz="1400" u="none" strike="noStrike" kern="0" cap="none" normalizeH="0" baseline="0" dirty="0">
                          <a:ln>
                            <a:noFill/>
                          </a:ln>
                          <a:effectLst/>
                        </a:rPr>
                        <a:t>PDF</a:t>
                      </a:r>
                      <a:endParaRPr kumimoji="1" lang="ja-JP" altLang="en-US" sz="1400" b="0" i="0" u="none" strike="noStrike" kern="0" cap="none" normalizeH="0" baseline="0" dirty="0">
                        <a:ln>
                          <a:noFill/>
                        </a:ln>
                        <a:solidFill>
                          <a:schemeClr val="tx1"/>
                        </a:solidFill>
                        <a:effectLst/>
                        <a:latin typeface="+mn-lt"/>
                        <a:ea typeface="+mn-ea"/>
                      </a:endParaRPr>
                    </a:p>
                  </a:txBody>
                  <a:tcPr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1" fontAlgn="base" latinLnBrk="0" hangingPunct="1">
                        <a:lnSpc>
                          <a:spcPct val="100000"/>
                        </a:lnSpc>
                        <a:spcBef>
                          <a:spcPts val="0"/>
                        </a:spcBef>
                        <a:spcAft>
                          <a:spcPts val="0"/>
                        </a:spcAft>
                        <a:buClrTx/>
                        <a:buSzTx/>
                        <a:buFontTx/>
                        <a:buNone/>
                        <a:tabLst/>
                      </a:pPr>
                      <a:r>
                        <a:rPr kumimoji="1" lang="ja-JP" altLang="en-US" sz="1400" u="none" strike="noStrike" kern="0" cap="none" normalizeH="0" baseline="0" dirty="0">
                          <a:ln>
                            <a:noFill/>
                          </a:ln>
                          <a:solidFill>
                            <a:srgbClr val="FF0000"/>
                          </a:solidFill>
                          <a:effectLst/>
                        </a:rPr>
                        <a:t>電子化した添付資料を</a:t>
                      </a:r>
                      <a:r>
                        <a:rPr kumimoji="1" lang="en-US" altLang="ja-JP" sz="1400" u="none" strike="noStrike" kern="0" cap="none" normalizeH="0" baseline="0" dirty="0">
                          <a:ln>
                            <a:noFill/>
                          </a:ln>
                          <a:solidFill>
                            <a:srgbClr val="FF0000"/>
                          </a:solidFill>
                          <a:effectLst/>
                        </a:rPr>
                        <a:t>XML</a:t>
                      </a:r>
                      <a:r>
                        <a:rPr kumimoji="1" lang="ja-JP" altLang="en-US" sz="1400" u="none" strike="noStrike" kern="0" cap="none" normalizeH="0" baseline="0" dirty="0">
                          <a:ln>
                            <a:noFill/>
                          </a:ln>
                          <a:solidFill>
                            <a:srgbClr val="FF0000"/>
                          </a:solidFill>
                          <a:effectLst/>
                        </a:rPr>
                        <a:t>に同梱可能</a:t>
                      </a:r>
                      <a:r>
                        <a:rPr kumimoji="1" lang="ja-JP" altLang="en-US" sz="1400" u="none" strike="noStrike" kern="0" cap="none" normalizeH="0" baseline="0" dirty="0">
                          <a:ln>
                            <a:noFill/>
                          </a:ln>
                          <a:effectLst/>
                        </a:rPr>
                        <a:t>（ただし、報告方法によって異なる容量制限）</a:t>
                      </a:r>
                      <a:endParaRPr kumimoji="1" lang="ja-JP" altLang="en-US" sz="1400" b="0" i="0" u="none" strike="noStrike" kern="0" cap="none" normalizeH="0" baseline="0" dirty="0">
                        <a:ln>
                          <a:noFill/>
                        </a:ln>
                        <a:solidFill>
                          <a:schemeClr val="tx1"/>
                        </a:solidFill>
                        <a:effectLst/>
                        <a:latin typeface="+mn-lt"/>
                        <a:ea typeface="+mn-ea"/>
                      </a:endParaRPr>
                    </a:p>
                  </a:txBody>
                  <a:tcPr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5"/>
                  </a:ext>
                </a:extLst>
              </a:tr>
              <a:tr h="370840">
                <a:tc rowSpan="3">
                  <a:txBody>
                    <a:bodyPr/>
                    <a:lstStyle/>
                    <a:p>
                      <a:pPr algn="ctr"/>
                      <a:r>
                        <a:rPr lang="ja-JP" altLang="en-US" dirty="0"/>
                        <a:t>辞書</a:t>
                      </a:r>
                    </a:p>
                  </a:txBody>
                  <a:tcPr vert="eaVert"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base" latinLnBrk="0" hangingPunct="1">
                        <a:lnSpc>
                          <a:spcPct val="100000"/>
                        </a:lnSpc>
                        <a:spcBef>
                          <a:spcPts val="0"/>
                        </a:spcBef>
                        <a:spcAft>
                          <a:spcPts val="0"/>
                        </a:spcAft>
                        <a:buClrTx/>
                        <a:buSzTx/>
                        <a:buFontTx/>
                        <a:buNone/>
                        <a:tabLst/>
                      </a:pPr>
                      <a:r>
                        <a:rPr kumimoji="1" lang="ja-JP" altLang="en-US" sz="1400" u="none" strike="noStrike" kern="0" cap="none" normalizeH="0" baseline="0" dirty="0">
                          <a:ln>
                            <a:noFill/>
                          </a:ln>
                          <a:effectLst/>
                        </a:rPr>
                        <a:t>副作用・病名</a:t>
                      </a:r>
                      <a:endParaRPr kumimoji="1" lang="en-US" altLang="ja-JP" sz="1400" b="0" i="0" u="none" strike="noStrike" kern="0" cap="none" normalizeH="0" baseline="0" dirty="0">
                        <a:ln>
                          <a:noFill/>
                        </a:ln>
                        <a:solidFill>
                          <a:schemeClr val="tx1"/>
                        </a:solidFill>
                        <a:effectLst/>
                        <a:latin typeface="+mn-lt"/>
                        <a:ea typeface="+mn-ea"/>
                      </a:endParaRPr>
                    </a:p>
                  </a:txBody>
                  <a:tcPr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gridSpan="2">
                  <a:txBody>
                    <a:bodyPr/>
                    <a:lstStyle/>
                    <a:p>
                      <a:pPr marL="0" marR="0" lvl="0" indent="0" algn="ctr" defTabSz="914400" rtl="0" eaLnBrk="1" fontAlgn="base" latinLnBrk="0" hangingPunct="1">
                        <a:lnSpc>
                          <a:spcPct val="100000"/>
                        </a:lnSpc>
                        <a:spcBef>
                          <a:spcPts val="0"/>
                        </a:spcBef>
                        <a:spcAft>
                          <a:spcPts val="0"/>
                        </a:spcAft>
                        <a:buClrTx/>
                        <a:buSzTx/>
                        <a:buFontTx/>
                        <a:buNone/>
                        <a:tabLst/>
                      </a:pPr>
                      <a:r>
                        <a:rPr kumimoji="1" lang="en-US" altLang="ja-JP" sz="1400" u="none" strike="noStrike" kern="0" cap="none" normalizeH="0" baseline="0" dirty="0" err="1">
                          <a:ln>
                            <a:noFill/>
                          </a:ln>
                          <a:effectLst/>
                        </a:rPr>
                        <a:t>MedDRA</a:t>
                      </a:r>
                      <a:endParaRPr kumimoji="1" lang="en-US" altLang="ja-JP" sz="1400" b="0" i="0" u="none" strike="noStrike" kern="0" cap="none" normalizeH="0" baseline="0" dirty="0">
                        <a:ln>
                          <a:noFill/>
                        </a:ln>
                        <a:solidFill>
                          <a:schemeClr val="tx1"/>
                        </a:solidFill>
                        <a:effectLst/>
                        <a:latin typeface="+mn-lt"/>
                        <a:ea typeface="+mn-ea"/>
                      </a:endParaRPr>
                    </a:p>
                  </a:txBody>
                  <a:tcPr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endParaRPr kumimoji="1" lang="ja-JP" altLang="en-US"/>
                    </a:p>
                  </a:txBody>
                  <a:tcPr/>
                </a:tc>
                <a:extLst>
                  <a:ext uri="{0D108BD9-81ED-4DB2-BD59-A6C34878D82A}">
                    <a16:rowId xmlns:a16="http://schemas.microsoft.com/office/drawing/2014/main" val="10006"/>
                  </a:ext>
                </a:extLst>
              </a:tr>
              <a:tr h="370840">
                <a:tc vMerge="1">
                  <a:txBody>
                    <a:bodyPr/>
                    <a:lstStyle/>
                    <a:p>
                      <a:endParaRPr kumimoji="1" lang="ja-JP" altLang="en-US"/>
                    </a:p>
                  </a:txBody>
                  <a:tcPr/>
                </a:tc>
                <a:tc>
                  <a:txBody>
                    <a:bodyPr/>
                    <a:lstStyle/>
                    <a:p>
                      <a:pPr marL="0" marR="0" lvl="0" indent="0" algn="ctr" defTabSz="914400" rtl="0" eaLnBrk="1" fontAlgn="base" latinLnBrk="0" hangingPunct="1">
                        <a:lnSpc>
                          <a:spcPct val="100000"/>
                        </a:lnSpc>
                        <a:spcBef>
                          <a:spcPts val="0"/>
                        </a:spcBef>
                        <a:spcAft>
                          <a:spcPts val="0"/>
                        </a:spcAft>
                        <a:buClrTx/>
                        <a:buSzTx/>
                        <a:buFontTx/>
                        <a:buNone/>
                        <a:tabLst/>
                        <a:defRPr/>
                      </a:pPr>
                      <a:r>
                        <a:rPr kumimoji="1" lang="ja-JP" altLang="en-US" sz="1400" u="none" strike="noStrike" kern="0" cap="none" normalizeH="0" baseline="0" dirty="0">
                          <a:ln>
                            <a:noFill/>
                          </a:ln>
                          <a:effectLst/>
                        </a:rPr>
                        <a:t>臨床検査値名</a:t>
                      </a:r>
                      <a:endParaRPr kumimoji="1" lang="ja-JP" altLang="en-US" sz="1400" b="0" i="0" u="none" strike="noStrike" kern="0" cap="none" normalizeH="0" baseline="0" dirty="0">
                        <a:ln>
                          <a:noFill/>
                        </a:ln>
                        <a:solidFill>
                          <a:schemeClr val="tx1"/>
                        </a:solidFill>
                        <a:effectLst/>
                        <a:latin typeface="+mn-lt"/>
                        <a:ea typeface="+mn-ea"/>
                      </a:endParaRPr>
                    </a:p>
                  </a:txBody>
                  <a:tcPr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1" fontAlgn="base" latinLnBrk="0" hangingPunct="1">
                        <a:lnSpc>
                          <a:spcPct val="100000"/>
                        </a:lnSpc>
                        <a:spcBef>
                          <a:spcPts val="0"/>
                        </a:spcBef>
                        <a:spcAft>
                          <a:spcPts val="0"/>
                        </a:spcAft>
                        <a:buClrTx/>
                        <a:buSzTx/>
                        <a:buFontTx/>
                        <a:buNone/>
                        <a:tabLst/>
                      </a:pPr>
                      <a:r>
                        <a:rPr kumimoji="1" lang="ja-JP" altLang="en-US" sz="1400" u="none" strike="noStrike" kern="0" cap="none" normalizeH="0" baseline="0" dirty="0">
                          <a:ln>
                            <a:noFill/>
                          </a:ln>
                          <a:effectLst/>
                        </a:rPr>
                        <a:t>一覧から選択（無ければ自由記載）</a:t>
                      </a:r>
                      <a:endParaRPr kumimoji="1" lang="en-US" altLang="ja-JP" sz="1400" b="0" i="0" u="none" strike="noStrike" kern="0" cap="none" normalizeH="0" baseline="0" dirty="0">
                        <a:ln>
                          <a:noFill/>
                        </a:ln>
                        <a:solidFill>
                          <a:schemeClr val="tx1"/>
                        </a:solidFill>
                        <a:effectLst/>
                        <a:latin typeface="+mn-lt"/>
                        <a:ea typeface="+mn-ea"/>
                      </a:endParaRPr>
                    </a:p>
                  </a:txBody>
                  <a:tcPr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1" fontAlgn="base" latinLnBrk="0" hangingPunct="1">
                        <a:lnSpc>
                          <a:spcPct val="100000"/>
                        </a:lnSpc>
                        <a:spcBef>
                          <a:spcPts val="0"/>
                        </a:spcBef>
                        <a:spcAft>
                          <a:spcPts val="0"/>
                        </a:spcAft>
                        <a:buClrTx/>
                        <a:buSzTx/>
                        <a:buFontTx/>
                        <a:buNone/>
                        <a:tabLst/>
                      </a:pPr>
                      <a:r>
                        <a:rPr kumimoji="1" lang="en-US" altLang="ja-JP" sz="1400" u="none" strike="noStrike" kern="0" cap="none" normalizeH="0" baseline="0" dirty="0" err="1">
                          <a:ln>
                            <a:noFill/>
                          </a:ln>
                          <a:solidFill>
                            <a:srgbClr val="FF0000"/>
                          </a:solidFill>
                          <a:effectLst/>
                        </a:rPr>
                        <a:t>MedDRA</a:t>
                      </a:r>
                      <a:endParaRPr kumimoji="1" lang="en-US" altLang="ja-JP" sz="1400" b="0" i="0" u="none" strike="noStrike" kern="0" cap="none" normalizeH="0" baseline="0" dirty="0">
                        <a:ln>
                          <a:noFill/>
                        </a:ln>
                        <a:solidFill>
                          <a:srgbClr val="FF0000"/>
                        </a:solidFill>
                        <a:effectLst/>
                        <a:latin typeface="+mn-lt"/>
                        <a:ea typeface="+mn-ea"/>
                      </a:endParaRPr>
                    </a:p>
                  </a:txBody>
                  <a:tcPr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7"/>
                  </a:ext>
                </a:extLst>
              </a:tr>
              <a:tr h="370840">
                <a:tc vMerge="1">
                  <a:txBody>
                    <a:bodyPr/>
                    <a:lstStyle/>
                    <a:p>
                      <a:endParaRPr kumimoji="1" lang="ja-JP" altLang="en-US"/>
                    </a:p>
                  </a:txBody>
                  <a:tcPr/>
                </a:tc>
                <a:tc>
                  <a:txBody>
                    <a:bodyPr/>
                    <a:lstStyle/>
                    <a:p>
                      <a:pPr marL="0" marR="0" lvl="0" indent="0" algn="ctr" defTabSz="914400" rtl="0" eaLnBrk="1" fontAlgn="base" latinLnBrk="0" hangingPunct="1">
                        <a:lnSpc>
                          <a:spcPct val="100000"/>
                        </a:lnSpc>
                        <a:spcBef>
                          <a:spcPts val="0"/>
                        </a:spcBef>
                        <a:spcAft>
                          <a:spcPts val="0"/>
                        </a:spcAft>
                        <a:buClrTx/>
                        <a:buSzTx/>
                        <a:buFontTx/>
                        <a:buNone/>
                        <a:tabLst/>
                      </a:pPr>
                      <a:r>
                        <a:rPr kumimoji="1" lang="ja-JP" altLang="en-US" sz="1400" u="none" strike="noStrike" kern="0" cap="none" normalizeH="0" baseline="0" dirty="0">
                          <a:ln>
                            <a:noFill/>
                          </a:ln>
                          <a:effectLst/>
                        </a:rPr>
                        <a:t>医薬品</a:t>
                      </a:r>
                      <a:endParaRPr kumimoji="1" lang="ja-JP" altLang="en-US" sz="1400" b="0" i="0" u="none" strike="noStrike" kern="0" cap="none" normalizeH="0" baseline="0" dirty="0">
                        <a:ln>
                          <a:noFill/>
                        </a:ln>
                        <a:solidFill>
                          <a:schemeClr val="tx1"/>
                        </a:solidFill>
                        <a:effectLst/>
                        <a:latin typeface="+mn-lt"/>
                        <a:ea typeface="+mn-ea"/>
                      </a:endParaRPr>
                    </a:p>
                  </a:txBody>
                  <a:tcPr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984250" marR="0" lvl="0" indent="-984250" algn="l" defTabSz="914400" rtl="0" eaLnBrk="1" fontAlgn="base" latinLnBrk="0" hangingPunct="1">
                        <a:lnSpc>
                          <a:spcPct val="100000"/>
                        </a:lnSpc>
                        <a:spcBef>
                          <a:spcPts val="0"/>
                        </a:spcBef>
                        <a:spcAft>
                          <a:spcPts val="0"/>
                        </a:spcAft>
                        <a:buClrTx/>
                        <a:buSzTx/>
                        <a:buFontTx/>
                        <a:buNone/>
                        <a:tabLst/>
                      </a:pPr>
                      <a:r>
                        <a:rPr kumimoji="1" lang="ja-JP" altLang="en-US" sz="1400" u="none" strike="noStrike" kern="0" cap="none" normalizeH="0" baseline="0" dirty="0">
                          <a:ln>
                            <a:noFill/>
                          </a:ln>
                          <a:effectLst/>
                        </a:rPr>
                        <a:t>医療用：再審査用コード</a:t>
                      </a:r>
                    </a:p>
                    <a:p>
                      <a:pPr marL="984250" marR="0" lvl="0" indent="-984250" algn="l" defTabSz="914400" rtl="0" eaLnBrk="1" fontAlgn="base" latinLnBrk="0" hangingPunct="1">
                        <a:lnSpc>
                          <a:spcPct val="100000"/>
                        </a:lnSpc>
                        <a:spcBef>
                          <a:spcPts val="0"/>
                        </a:spcBef>
                        <a:spcAft>
                          <a:spcPts val="0"/>
                        </a:spcAft>
                        <a:buClrTx/>
                        <a:buSzTx/>
                        <a:buFontTx/>
                        <a:buNone/>
                        <a:tabLst/>
                      </a:pPr>
                      <a:r>
                        <a:rPr kumimoji="1" lang="ja-JP" altLang="en-US" sz="1400" u="none" strike="noStrike" kern="0" cap="none" normalizeH="0" baseline="0" dirty="0">
                          <a:ln>
                            <a:noFill/>
                          </a:ln>
                          <a:effectLst/>
                        </a:rPr>
                        <a:t>一般用：一般用医薬品コード表</a:t>
                      </a:r>
                    </a:p>
                    <a:p>
                      <a:pPr marL="984250" marR="0" lvl="0" indent="-984250" algn="l" defTabSz="914400" rtl="0" eaLnBrk="1" fontAlgn="base" latinLnBrk="0" hangingPunct="1">
                        <a:lnSpc>
                          <a:spcPct val="100000"/>
                        </a:lnSpc>
                        <a:spcBef>
                          <a:spcPts val="0"/>
                        </a:spcBef>
                        <a:spcAft>
                          <a:spcPts val="0"/>
                        </a:spcAft>
                        <a:buClrTx/>
                        <a:buSzTx/>
                        <a:buFontTx/>
                        <a:buNone/>
                        <a:tabLst/>
                      </a:pPr>
                      <a:r>
                        <a:rPr kumimoji="1" lang="ja-JP" altLang="en-US" sz="1400" u="none" strike="noStrike" kern="0" cap="none" normalizeH="0" baseline="0" dirty="0">
                          <a:ln>
                            <a:noFill/>
                          </a:ln>
                          <a:effectLst/>
                        </a:rPr>
                        <a:t>治験品：下記のいずれか</a:t>
                      </a:r>
                      <a:endParaRPr kumimoji="1" lang="en-US" altLang="ja-JP" sz="1400" u="none" strike="noStrike" kern="0" cap="none" normalizeH="0" baseline="0" dirty="0">
                        <a:ln>
                          <a:noFill/>
                        </a:ln>
                        <a:effectLst/>
                      </a:endParaRPr>
                    </a:p>
                    <a:p>
                      <a:pPr marL="808038" marR="0" lvl="0" indent="-808038" algn="l" defTabSz="914400" rtl="0" eaLnBrk="1" fontAlgn="base" latinLnBrk="0" hangingPunct="1">
                        <a:lnSpc>
                          <a:spcPct val="100000"/>
                        </a:lnSpc>
                        <a:spcBef>
                          <a:spcPts val="0"/>
                        </a:spcBef>
                        <a:spcAft>
                          <a:spcPts val="0"/>
                        </a:spcAft>
                        <a:buClrTx/>
                        <a:buSzTx/>
                        <a:buFontTx/>
                        <a:buNone/>
                        <a:tabLst/>
                      </a:pPr>
                      <a:r>
                        <a:rPr kumimoji="1" lang="en-US" altLang="ja-JP" sz="1400" u="none" strike="noStrike" kern="0" cap="none" normalizeH="0" baseline="0" dirty="0">
                          <a:ln>
                            <a:noFill/>
                          </a:ln>
                          <a:effectLst/>
                        </a:rPr>
                        <a:t>	</a:t>
                      </a:r>
                      <a:r>
                        <a:rPr kumimoji="1" lang="ja-JP" altLang="en-US" sz="1400" u="none" strike="noStrike" kern="0" cap="none" normalizeH="0" baseline="0" dirty="0">
                          <a:ln>
                            <a:noFill/>
                          </a:ln>
                          <a:effectLst/>
                        </a:rPr>
                        <a:t>・治験成分記号</a:t>
                      </a:r>
                      <a:endParaRPr kumimoji="1" lang="en-US" altLang="ja-JP" sz="1400" u="none" strike="noStrike" kern="0" cap="none" normalizeH="0" baseline="0" dirty="0">
                        <a:ln>
                          <a:noFill/>
                        </a:ln>
                        <a:effectLst/>
                      </a:endParaRPr>
                    </a:p>
                    <a:p>
                      <a:pPr marL="808038" marR="0" lvl="0" indent="-808038" algn="l" defTabSz="914400" rtl="0" eaLnBrk="1" fontAlgn="base" latinLnBrk="0" hangingPunct="1">
                        <a:lnSpc>
                          <a:spcPct val="100000"/>
                        </a:lnSpc>
                        <a:spcBef>
                          <a:spcPts val="0"/>
                        </a:spcBef>
                        <a:spcAft>
                          <a:spcPts val="0"/>
                        </a:spcAft>
                        <a:buClrTx/>
                        <a:buSzTx/>
                        <a:buFontTx/>
                        <a:buNone/>
                        <a:tabLst/>
                      </a:pPr>
                      <a:r>
                        <a:rPr kumimoji="1" lang="en-US" altLang="ja-JP" sz="1400" u="none" strike="noStrike" kern="0" cap="none" normalizeH="0" baseline="0" dirty="0">
                          <a:ln>
                            <a:noFill/>
                          </a:ln>
                          <a:effectLst/>
                        </a:rPr>
                        <a:t>	</a:t>
                      </a:r>
                      <a:r>
                        <a:rPr kumimoji="1" lang="ja-JP" altLang="en-US" sz="1400" u="none" strike="noStrike" kern="0" cap="none" normalizeH="0" baseline="0" dirty="0">
                          <a:ln>
                            <a:noFill/>
                          </a:ln>
                          <a:effectLst/>
                        </a:rPr>
                        <a:t>・再審査用コード</a:t>
                      </a:r>
                      <a:endParaRPr kumimoji="1" lang="en-US" altLang="ja-JP" sz="1400" u="none" strike="noStrike" kern="0" cap="none" normalizeH="0" baseline="0" dirty="0">
                        <a:ln>
                          <a:noFill/>
                        </a:ln>
                        <a:effectLst/>
                      </a:endParaRPr>
                    </a:p>
                    <a:p>
                      <a:pPr marL="808038" marR="0" lvl="0" indent="-808038" algn="l" defTabSz="914400" rtl="0" eaLnBrk="1" fontAlgn="base" latinLnBrk="0" hangingPunct="1">
                        <a:lnSpc>
                          <a:spcPct val="100000"/>
                        </a:lnSpc>
                        <a:spcBef>
                          <a:spcPts val="0"/>
                        </a:spcBef>
                        <a:spcAft>
                          <a:spcPts val="0"/>
                        </a:spcAft>
                        <a:buClrTx/>
                        <a:buSzTx/>
                        <a:buFontTx/>
                        <a:buNone/>
                        <a:tabLst/>
                      </a:pPr>
                      <a:r>
                        <a:rPr kumimoji="1" lang="en-US" altLang="ja-JP" sz="1400" u="none" strike="noStrike" kern="0" cap="none" normalizeH="0" baseline="0" dirty="0">
                          <a:ln>
                            <a:noFill/>
                          </a:ln>
                          <a:effectLst/>
                        </a:rPr>
                        <a:t>	</a:t>
                      </a:r>
                      <a:r>
                        <a:rPr kumimoji="1" lang="ja-JP" altLang="en-US" sz="1400" u="none" strike="noStrike" kern="0" cap="none" normalizeH="0" baseline="0" dirty="0">
                          <a:ln>
                            <a:noFill/>
                          </a:ln>
                          <a:effectLst/>
                        </a:rPr>
                        <a:t>・一般用医薬品コード表</a:t>
                      </a:r>
                      <a:endParaRPr kumimoji="1" lang="ja-JP" altLang="en-US" sz="1400" b="0" i="0" u="none" strike="noStrike" kern="0" cap="none" normalizeH="0" baseline="0" dirty="0">
                        <a:ln>
                          <a:noFill/>
                        </a:ln>
                        <a:solidFill>
                          <a:schemeClr val="tx1"/>
                        </a:solidFill>
                        <a:effectLst/>
                        <a:latin typeface="+mn-lt"/>
                        <a:ea typeface="+mn-ea"/>
                      </a:endParaRPr>
                    </a:p>
                  </a:txBody>
                  <a:tcPr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spcBef>
                          <a:spcPts val="0"/>
                        </a:spcBef>
                        <a:spcAft>
                          <a:spcPts val="0"/>
                        </a:spcAft>
                      </a:pPr>
                      <a:r>
                        <a:rPr kumimoji="1" lang="ja-JP" altLang="en-US" sz="1400" kern="0" baseline="0" dirty="0"/>
                        <a:t>当面は</a:t>
                      </a:r>
                      <a:r>
                        <a:rPr kumimoji="1" lang="en-US" altLang="ja-JP" sz="1400" kern="0" baseline="0" dirty="0"/>
                        <a:t>R2</a:t>
                      </a:r>
                      <a:r>
                        <a:rPr kumimoji="1" lang="ja-JP" altLang="en-US" sz="1400" kern="0" baseline="0" dirty="0"/>
                        <a:t>と同じ</a:t>
                      </a:r>
                      <a:endParaRPr kumimoji="1" lang="en-US" altLang="ja-JP" sz="1400" kern="0" baseline="0" dirty="0"/>
                    </a:p>
                    <a:p>
                      <a:pPr>
                        <a:spcBef>
                          <a:spcPts val="0"/>
                        </a:spcBef>
                        <a:spcAft>
                          <a:spcPts val="0"/>
                        </a:spcAft>
                      </a:pPr>
                      <a:endParaRPr kumimoji="1" lang="en-US" altLang="ja-JP" sz="1400" kern="0" baseline="0" dirty="0"/>
                    </a:p>
                    <a:p>
                      <a:pPr>
                        <a:spcBef>
                          <a:spcPts val="0"/>
                        </a:spcBef>
                        <a:spcAft>
                          <a:spcPts val="0"/>
                        </a:spcAft>
                      </a:pPr>
                      <a:r>
                        <a:rPr kumimoji="1" lang="ja-JP" altLang="en-US" sz="1400" kern="0" baseline="0" dirty="0"/>
                        <a:t>現在</a:t>
                      </a:r>
                      <a:r>
                        <a:rPr kumimoji="1" lang="en-US" altLang="ja-JP" sz="1400" kern="0" baseline="0" dirty="0"/>
                        <a:t>ISO</a:t>
                      </a:r>
                      <a:r>
                        <a:rPr kumimoji="1" lang="ja-JP" altLang="en-US" sz="1400" kern="0" baseline="0" dirty="0"/>
                        <a:t>で検討中の医薬品コード</a:t>
                      </a:r>
                      <a:r>
                        <a:rPr kumimoji="1" lang="en-US" altLang="ja-JP" sz="1400" kern="0" baseline="0" dirty="0"/>
                        <a:t>(IDMP)</a:t>
                      </a:r>
                      <a:r>
                        <a:rPr kumimoji="1" lang="ja-JP" altLang="en-US" sz="1400" kern="0" baseline="0" dirty="0"/>
                        <a:t>の利用も視野</a:t>
                      </a:r>
                      <a:endParaRPr kumimoji="1" lang="ja-JP" altLang="en-US" sz="1400" kern="0" baseline="0" dirty="0">
                        <a:latin typeface="+mn-lt"/>
                        <a:ea typeface="+mn-ea"/>
                      </a:endParaRPr>
                    </a:p>
                  </a:txBody>
                  <a:tcPr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8"/>
                  </a:ext>
                </a:extLst>
              </a:tr>
              <a:tr h="370840">
                <a:tc gridSpan="2">
                  <a:txBody>
                    <a:bodyPr/>
                    <a:lstStyle/>
                    <a:p>
                      <a:pPr marL="0" marR="0" lvl="0" indent="0" algn="ctr" defTabSz="914400" rtl="0" eaLnBrk="1" fontAlgn="base" latinLnBrk="0" hangingPunct="1">
                        <a:lnSpc>
                          <a:spcPct val="100000"/>
                        </a:lnSpc>
                        <a:spcBef>
                          <a:spcPts val="0"/>
                        </a:spcBef>
                        <a:spcAft>
                          <a:spcPts val="0"/>
                        </a:spcAft>
                        <a:buClrTx/>
                        <a:buSzTx/>
                        <a:buFontTx/>
                        <a:buNone/>
                        <a:tabLst/>
                      </a:pPr>
                      <a:r>
                        <a:rPr kumimoji="1" lang="ja-JP" altLang="en-US" sz="1400" u="none" strike="noStrike" kern="0" cap="none" normalizeH="0" baseline="0" dirty="0">
                          <a:ln>
                            <a:noFill/>
                          </a:ln>
                          <a:effectLst/>
                        </a:rPr>
                        <a:t>提出方法</a:t>
                      </a:r>
                      <a:endParaRPr kumimoji="1" lang="ja-JP" altLang="en-US" sz="1400" b="0" i="0" u="none" strike="noStrike" kern="0" cap="none" normalizeH="0" baseline="0" dirty="0">
                        <a:ln>
                          <a:noFill/>
                        </a:ln>
                        <a:solidFill>
                          <a:schemeClr val="tx1"/>
                        </a:solidFill>
                        <a:effectLst/>
                        <a:latin typeface="+mn-lt"/>
                        <a:ea typeface="+mn-ea"/>
                      </a:endParaRPr>
                    </a:p>
                  </a:txBody>
                  <a:tcPr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endParaRPr kumimoji="1" lang="ja-JP" altLang="en-US"/>
                    </a:p>
                  </a:txBody>
                  <a:tcPr/>
                </a:tc>
                <a:tc>
                  <a:txBody>
                    <a:bodyPr/>
                    <a:lstStyle/>
                    <a:p>
                      <a:pPr marL="0" marR="0" lvl="0" indent="0" algn="l" defTabSz="914400" rtl="0" eaLnBrk="1" fontAlgn="base" latinLnBrk="0" hangingPunct="1">
                        <a:lnSpc>
                          <a:spcPct val="100000"/>
                        </a:lnSpc>
                        <a:spcBef>
                          <a:spcPts val="0"/>
                        </a:spcBef>
                        <a:spcAft>
                          <a:spcPts val="0"/>
                        </a:spcAft>
                        <a:buClrTx/>
                        <a:buSzTx/>
                        <a:buFontTx/>
                        <a:buNone/>
                        <a:tabLst/>
                      </a:pPr>
                      <a:r>
                        <a:rPr kumimoji="1" lang="ja-JP" altLang="en-US" sz="1400" u="none" strike="noStrike" kern="0" cap="none" normalizeH="0" baseline="0" dirty="0">
                          <a:ln>
                            <a:noFill/>
                          </a:ln>
                          <a:solidFill>
                            <a:schemeClr val="tx1"/>
                          </a:solidFill>
                          <a:effectLst/>
                          <a:latin typeface="+mn-lt"/>
                          <a:ea typeface="+mn-ea"/>
                          <a:cs typeface="+mn-cs"/>
                        </a:rPr>
                        <a:t>電子的な伝送（</a:t>
                      </a:r>
                      <a:r>
                        <a:rPr kumimoji="1" lang="en-US" altLang="ja-JP" sz="1400" u="none" strike="noStrike" kern="0" cap="none" normalizeH="0" baseline="0" dirty="0">
                          <a:ln>
                            <a:noFill/>
                          </a:ln>
                          <a:solidFill>
                            <a:schemeClr val="tx1"/>
                          </a:solidFill>
                          <a:effectLst/>
                          <a:latin typeface="+mn-lt"/>
                          <a:ea typeface="+mn-ea"/>
                          <a:cs typeface="+mn-cs"/>
                        </a:rPr>
                        <a:t>AS1</a:t>
                      </a:r>
                      <a:r>
                        <a:rPr kumimoji="1" lang="ja-JP" altLang="en-US" sz="1400" u="none" strike="noStrike" kern="0" cap="none" normalizeH="0" baseline="0" dirty="0">
                          <a:ln>
                            <a:noFill/>
                          </a:ln>
                          <a:solidFill>
                            <a:schemeClr val="tx1"/>
                          </a:solidFill>
                          <a:effectLst/>
                          <a:latin typeface="+mn-lt"/>
                          <a:ea typeface="+mn-ea"/>
                          <a:cs typeface="+mn-cs"/>
                        </a:rPr>
                        <a:t>のみ）、</a:t>
                      </a:r>
                      <a:endParaRPr kumimoji="1" lang="en-US" altLang="ja-JP" sz="1400" u="none" strike="noStrike" kern="0" cap="none" normalizeH="0" baseline="0" dirty="0">
                        <a:ln>
                          <a:noFill/>
                        </a:ln>
                        <a:solidFill>
                          <a:schemeClr val="tx1"/>
                        </a:solidFill>
                        <a:effectLst/>
                        <a:latin typeface="+mn-lt"/>
                        <a:ea typeface="+mn-ea"/>
                        <a:cs typeface="+mn-cs"/>
                      </a:endParaRPr>
                    </a:p>
                    <a:p>
                      <a:pPr marL="0" marR="0" lvl="0" indent="0" algn="l" defTabSz="914400" rtl="0" eaLnBrk="1" fontAlgn="base" latinLnBrk="0" hangingPunct="1">
                        <a:lnSpc>
                          <a:spcPct val="100000"/>
                        </a:lnSpc>
                        <a:spcBef>
                          <a:spcPts val="0"/>
                        </a:spcBef>
                        <a:spcAft>
                          <a:spcPts val="0"/>
                        </a:spcAft>
                        <a:buClrTx/>
                        <a:buSzTx/>
                        <a:buFontTx/>
                        <a:buNone/>
                        <a:tabLst/>
                      </a:pPr>
                      <a:r>
                        <a:rPr kumimoji="1" lang="ja-JP" altLang="en-US" sz="1400" u="none" strike="noStrike" kern="0" cap="none" normalizeH="0" baseline="0" dirty="0">
                          <a:ln>
                            <a:noFill/>
                          </a:ln>
                          <a:solidFill>
                            <a:schemeClr val="tx1"/>
                          </a:solidFill>
                          <a:effectLst/>
                          <a:latin typeface="+mn-lt"/>
                          <a:ea typeface="+mn-ea"/>
                          <a:cs typeface="+mn-cs"/>
                        </a:rPr>
                        <a:t>持参または郵送（</a:t>
                      </a:r>
                      <a:r>
                        <a:rPr kumimoji="1" lang="en-US" altLang="ja-JP" sz="1400" u="none" strike="noStrike" kern="0" cap="none" normalizeH="0" baseline="0" dirty="0">
                          <a:ln>
                            <a:noFill/>
                          </a:ln>
                          <a:solidFill>
                            <a:schemeClr val="tx1"/>
                          </a:solidFill>
                          <a:effectLst/>
                          <a:latin typeface="+mn-lt"/>
                          <a:ea typeface="+mn-ea"/>
                          <a:cs typeface="+mn-cs"/>
                        </a:rPr>
                        <a:t>CD</a:t>
                      </a:r>
                      <a:r>
                        <a:rPr kumimoji="1" lang="ja-JP" altLang="en-US" sz="1400" u="none" strike="noStrike" kern="0" cap="none" normalizeH="0" baseline="0" dirty="0">
                          <a:ln>
                            <a:noFill/>
                          </a:ln>
                          <a:solidFill>
                            <a:schemeClr val="tx1"/>
                          </a:solidFill>
                          <a:effectLst/>
                          <a:latin typeface="+mn-lt"/>
                          <a:ea typeface="+mn-ea"/>
                          <a:cs typeface="+mn-cs"/>
                        </a:rPr>
                        <a:t>等報告）</a:t>
                      </a:r>
                    </a:p>
                  </a:txBody>
                  <a:tcPr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kumimoji="1" lang="ja-JP" altLang="en-US" sz="1400" dirty="0"/>
                        <a:t>電子的な伝送（</a:t>
                      </a:r>
                      <a:r>
                        <a:rPr kumimoji="1" lang="en-US" altLang="ja-JP" sz="1400" dirty="0"/>
                        <a:t>AS1</a:t>
                      </a:r>
                      <a:r>
                        <a:rPr kumimoji="1" lang="ja-JP" altLang="en-US" sz="1400" dirty="0" err="1"/>
                        <a:t>、</a:t>
                      </a:r>
                      <a:r>
                        <a:rPr kumimoji="1" lang="en-US" altLang="ja-JP" sz="1400" dirty="0">
                          <a:solidFill>
                            <a:srgbClr val="FF0000"/>
                          </a:solidFill>
                        </a:rPr>
                        <a:t>AS2</a:t>
                      </a:r>
                      <a:r>
                        <a:rPr kumimoji="1" lang="ja-JP" altLang="en-US" sz="1400" dirty="0" err="1">
                          <a:solidFill>
                            <a:srgbClr val="FF0000"/>
                          </a:solidFill>
                        </a:rPr>
                        <a:t>、</a:t>
                      </a:r>
                      <a:r>
                        <a:rPr kumimoji="1" lang="ja-JP" altLang="en-US" sz="1400" dirty="0">
                          <a:solidFill>
                            <a:srgbClr val="FF0000"/>
                          </a:solidFill>
                        </a:rPr>
                        <a:t>受付サイト</a:t>
                      </a:r>
                      <a:r>
                        <a:rPr kumimoji="1" lang="ja-JP" altLang="en-US" sz="1400" dirty="0"/>
                        <a:t>）、</a:t>
                      </a:r>
                      <a:endParaRPr kumimoji="1" lang="en-US" altLang="ja-JP" sz="1400" dirty="0"/>
                    </a:p>
                    <a:p>
                      <a:r>
                        <a:rPr kumimoji="1" lang="ja-JP" altLang="en-US" sz="1400" dirty="0"/>
                        <a:t>持参または郵送（</a:t>
                      </a:r>
                      <a:r>
                        <a:rPr kumimoji="1" lang="en-US" altLang="ja-JP" sz="1400" dirty="0"/>
                        <a:t>CD</a:t>
                      </a:r>
                      <a:r>
                        <a:rPr kumimoji="1" lang="ja-JP" altLang="en-US" sz="1400" dirty="0"/>
                        <a:t>等報告）</a:t>
                      </a:r>
                      <a:endParaRPr kumimoji="1" lang="ja-JP" altLang="en-US" dirty="0"/>
                    </a:p>
                  </a:txBody>
                  <a:tcPr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9"/>
                  </a:ext>
                </a:extLst>
              </a:tr>
            </a:tbl>
          </a:graphicData>
        </a:graphic>
      </p:graphicFrame>
      <p:sp>
        <p:nvSpPr>
          <p:cNvPr id="6" name="Line 4"/>
          <p:cNvSpPr>
            <a:spLocks noChangeShapeType="1"/>
          </p:cNvSpPr>
          <p:nvPr/>
        </p:nvSpPr>
        <p:spPr bwMode="auto">
          <a:xfrm>
            <a:off x="179388" y="836613"/>
            <a:ext cx="8713787" cy="0"/>
          </a:xfrm>
          <a:prstGeom prst="line">
            <a:avLst/>
          </a:prstGeom>
          <a:noFill/>
          <a:ln w="28575">
            <a:solidFill>
              <a:schemeClr val="bg2">
                <a:lumMod val="75000"/>
              </a:schemeClr>
            </a:solidFill>
            <a:round/>
            <a:headEnd/>
            <a:tailEnd/>
          </a:ln>
          <a:effec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GB" sz="1800" b="0" i="0" u="none" strike="noStrike" kern="1200" cap="none" spc="0" normalizeH="0" baseline="0" noProof="0">
              <a:ln>
                <a:noFill/>
              </a:ln>
              <a:solidFill>
                <a:prstClr val="black"/>
              </a:solidFill>
              <a:effectLst/>
              <a:uLnTx/>
              <a:uFillTx/>
              <a:latin typeface="Calibri"/>
              <a:ea typeface="ＭＳ Ｐゴシック" charset="-128"/>
              <a:cs typeface="+mn-cs"/>
            </a:endParaRPr>
          </a:p>
        </p:txBody>
      </p:sp>
      <p:sp>
        <p:nvSpPr>
          <p:cNvPr id="4" name="Slide Number Placeholder 3">
            <a:extLst>
              <a:ext uri="{FF2B5EF4-FFF2-40B4-BE49-F238E27FC236}">
                <a16:creationId xmlns:a16="http://schemas.microsoft.com/office/drawing/2014/main" id="{70BBC65E-4312-A76B-AB0E-30E91E0AD243}"/>
              </a:ext>
            </a:extLst>
          </p:cNvPr>
          <p:cNvSpPr>
            <a:spLocks noGrp="1"/>
          </p:cNvSpPr>
          <p:nvPr>
            <p:ph type="sldNum" sz="quarter" idx="12"/>
          </p:nvPr>
        </p:nvSpPr>
        <p:spPr/>
        <p:txBody>
          <a:bodyPr/>
          <a:lstStyle/>
          <a:p>
            <a:pPr>
              <a:defRPr/>
            </a:pPr>
            <a:fld id="{41B56E46-C364-443B-A6EC-EF4639A1E9E4}" type="slidenum">
              <a:rPr lang="ja-JP" altLang="en-US" smtClean="0"/>
              <a:pPr>
                <a:defRPr/>
              </a:pPr>
              <a:t>6</a:t>
            </a:fld>
            <a:endParaRPr lang="ja-JP" altLang="en-US"/>
          </a:p>
        </p:txBody>
      </p:sp>
    </p:spTree>
    <p:extLst>
      <p:ext uri="{BB962C8B-B14F-4D97-AF65-F5344CB8AC3E}">
        <p14:creationId xmlns:p14="http://schemas.microsoft.com/office/powerpoint/2010/main" val="94367633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366660" y="130259"/>
            <a:ext cx="8352928" cy="716764"/>
          </a:xfrm>
        </p:spPr>
        <p:txBody>
          <a:bodyPr>
            <a:normAutofit/>
          </a:bodyPr>
          <a:lstStyle/>
          <a:p>
            <a:pPr algn="l"/>
            <a:r>
              <a:rPr kumimoji="1" lang="en-US" altLang="ja-JP" sz="3200" dirty="0" err="1"/>
              <a:t>MedDRA</a:t>
            </a:r>
            <a:r>
              <a:rPr kumimoji="1" lang="ja-JP" altLang="en-US" sz="3200" dirty="0"/>
              <a:t>の使用</a:t>
            </a:r>
          </a:p>
        </p:txBody>
      </p:sp>
      <p:sp>
        <p:nvSpPr>
          <p:cNvPr id="4" name="コンテンツ プレースホルダー 2"/>
          <p:cNvSpPr>
            <a:spLocks noGrp="1"/>
          </p:cNvSpPr>
          <p:nvPr>
            <p:ph idx="1"/>
          </p:nvPr>
        </p:nvSpPr>
        <p:spPr>
          <a:xfrm>
            <a:off x="472176" y="989626"/>
            <a:ext cx="8229600" cy="1368562"/>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355600" lvl="1" indent="-355600">
              <a:lnSpc>
                <a:spcPct val="110000"/>
              </a:lnSpc>
              <a:spcBef>
                <a:spcPts val="600"/>
              </a:spcBef>
              <a:buFont typeface="Wingdings" panose="05000000000000000000" pitchFamily="2" charset="2"/>
              <a:buChar char="Ø"/>
            </a:pPr>
            <a:r>
              <a:rPr lang="en-US" altLang="ja-JP" sz="2000" dirty="0" err="1"/>
              <a:t>MedDRA</a:t>
            </a:r>
            <a:r>
              <a:rPr lang="ja-JP" altLang="en-US" sz="2000" dirty="0"/>
              <a:t>を使用する項目は全て</a:t>
            </a:r>
            <a:r>
              <a:rPr lang="en-US" altLang="ja-JP" sz="2000" dirty="0"/>
              <a:t>LLT</a:t>
            </a:r>
            <a:r>
              <a:rPr lang="ja-JP" altLang="en-US" sz="2000" dirty="0"/>
              <a:t>で入力</a:t>
            </a:r>
            <a:endParaRPr lang="en-US" altLang="ja-JP" sz="2000" dirty="0"/>
          </a:p>
          <a:p>
            <a:pPr marL="355600" lvl="1" indent="-355600">
              <a:lnSpc>
                <a:spcPct val="110000"/>
              </a:lnSpc>
              <a:spcBef>
                <a:spcPts val="600"/>
              </a:spcBef>
              <a:buFont typeface="Wingdings" panose="05000000000000000000" pitchFamily="2" charset="2"/>
              <a:buChar char="Ø"/>
            </a:pPr>
            <a:r>
              <a:rPr lang="en-US" altLang="ja-JP" sz="2000" dirty="0"/>
              <a:t>1</a:t>
            </a:r>
            <a:r>
              <a:rPr lang="ja-JP" altLang="en-US" sz="2000" dirty="0"/>
              <a:t>症例につき使用できる</a:t>
            </a:r>
            <a:r>
              <a:rPr lang="en-US" altLang="ja-JP" sz="2000" dirty="0" err="1"/>
              <a:t>MedDRA</a:t>
            </a:r>
            <a:r>
              <a:rPr lang="ja-JP" altLang="en-US" sz="2000" dirty="0"/>
              <a:t>は</a:t>
            </a:r>
            <a:r>
              <a:rPr lang="en-US" altLang="ja-JP" sz="2000" dirty="0"/>
              <a:t>1</a:t>
            </a:r>
            <a:r>
              <a:rPr lang="ja-JP" altLang="en-US" sz="2000" dirty="0"/>
              <a:t>バージョンのみ</a:t>
            </a:r>
            <a:endParaRPr lang="en-US" altLang="ja-JP" sz="2000" dirty="0"/>
          </a:p>
          <a:p>
            <a:pPr marL="355600" lvl="1" indent="-355600">
              <a:lnSpc>
                <a:spcPct val="110000"/>
              </a:lnSpc>
              <a:spcBef>
                <a:spcPts val="600"/>
              </a:spcBef>
              <a:buFont typeface="Wingdings" panose="05000000000000000000" pitchFamily="2" charset="2"/>
              <a:buChar char="Ø"/>
            </a:pPr>
            <a:r>
              <a:rPr lang="ja-JP" altLang="en-US" sz="2000" dirty="0"/>
              <a:t>臨床検査値名も</a:t>
            </a:r>
            <a:r>
              <a:rPr lang="en-US" altLang="ja-JP" sz="2000" dirty="0" err="1"/>
              <a:t>MedDRA</a:t>
            </a:r>
            <a:r>
              <a:rPr lang="ja-JP" altLang="en-US" sz="2000" dirty="0"/>
              <a:t>を使用</a:t>
            </a:r>
            <a:endParaRPr lang="en-US" altLang="ja-JP" dirty="0"/>
          </a:p>
        </p:txBody>
      </p:sp>
      <p:graphicFrame>
        <p:nvGraphicFramePr>
          <p:cNvPr id="5" name="コンテンツ プレースホルダ 13"/>
          <p:cNvGraphicFramePr>
            <a:graphicFrameLocks/>
          </p:cNvGraphicFramePr>
          <p:nvPr/>
        </p:nvGraphicFramePr>
        <p:xfrm>
          <a:off x="467544" y="2492896"/>
          <a:ext cx="8229600" cy="3657647"/>
        </p:xfrm>
        <a:graphic>
          <a:graphicData uri="http://schemas.openxmlformats.org/drawingml/2006/table">
            <a:tbl>
              <a:tblPr firstRow="1" bandRow="1">
                <a:tableStyleId>{3B4B98B0-60AC-42C2-AFA5-B58CD77FA1E5}</a:tableStyleId>
              </a:tblPr>
              <a:tblGrid>
                <a:gridCol w="1162472">
                  <a:extLst>
                    <a:ext uri="{9D8B030D-6E8A-4147-A177-3AD203B41FA5}">
                      <a16:colId xmlns:a16="http://schemas.microsoft.com/office/drawing/2014/main" val="20000"/>
                    </a:ext>
                  </a:extLst>
                </a:gridCol>
                <a:gridCol w="4032448">
                  <a:extLst>
                    <a:ext uri="{9D8B030D-6E8A-4147-A177-3AD203B41FA5}">
                      <a16:colId xmlns:a16="http://schemas.microsoft.com/office/drawing/2014/main" val="20001"/>
                    </a:ext>
                  </a:extLst>
                </a:gridCol>
                <a:gridCol w="3034680">
                  <a:extLst>
                    <a:ext uri="{9D8B030D-6E8A-4147-A177-3AD203B41FA5}">
                      <a16:colId xmlns:a16="http://schemas.microsoft.com/office/drawing/2014/main" val="20002"/>
                    </a:ext>
                  </a:extLst>
                </a:gridCol>
              </a:tblGrid>
              <a:tr h="370840">
                <a:tc>
                  <a:txBody>
                    <a:bodyPr/>
                    <a:lstStyle/>
                    <a:p>
                      <a:endParaRPr kumimoji="1" lang="ja-JP" altLang="en-US"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kumimoji="1" lang="en-US" altLang="ja-JP" sz="1600" dirty="0"/>
                        <a:t>E2B(R2)</a:t>
                      </a:r>
                      <a:endParaRPr kumimoji="1" lang="ja-JP" altLang="en-US"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40000"/>
                        <a:lumOff val="60000"/>
                      </a:schemeClr>
                    </a:solidFill>
                  </a:tcPr>
                </a:tc>
                <a:tc>
                  <a:txBody>
                    <a:bodyPr/>
                    <a:lstStyle/>
                    <a:p>
                      <a:pPr algn="ctr"/>
                      <a:r>
                        <a:rPr kumimoji="1" lang="en-US" altLang="ja-JP" sz="1600" dirty="0"/>
                        <a:t>E2B(R3)</a:t>
                      </a:r>
                      <a:endParaRPr kumimoji="1" lang="ja-JP" altLang="en-US"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extLst>
                  <a:ext uri="{0D108BD9-81ED-4DB2-BD59-A6C34878D82A}">
                    <a16:rowId xmlns:a16="http://schemas.microsoft.com/office/drawing/2014/main" val="10000"/>
                  </a:ext>
                </a:extLst>
              </a:tr>
              <a:tr h="909367">
                <a:tc>
                  <a:txBody>
                    <a:bodyPr/>
                    <a:lstStyle/>
                    <a:p>
                      <a:r>
                        <a:rPr kumimoji="1" lang="ja-JP" altLang="en-US" sz="1600" dirty="0"/>
                        <a:t>国内症例</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kumimoji="1" lang="ja-JP" altLang="en-US" sz="1600" dirty="0"/>
                        <a:t>原則として、</a:t>
                      </a:r>
                      <a:r>
                        <a:rPr kumimoji="1" lang="ja-JP" altLang="en-US" sz="1600" u="sng" dirty="0">
                          <a:solidFill>
                            <a:srgbClr val="FF0000"/>
                          </a:solidFill>
                        </a:rPr>
                        <a:t>日本語版カレントフラグがＹ</a:t>
                      </a:r>
                      <a:r>
                        <a:rPr kumimoji="1" lang="ja-JP" altLang="en-US" sz="1600" dirty="0"/>
                        <a:t>の用語を選択すること。</a:t>
                      </a:r>
                      <a:endParaRPr kumimoji="1" lang="en-US" altLang="ja-JP"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kumimoji="1" lang="ja-JP" altLang="en-US" sz="1600" u="sng" dirty="0">
                          <a:solidFill>
                            <a:srgbClr val="FF0000"/>
                          </a:solidFill>
                        </a:rPr>
                        <a:t>英語版カレントフラグがＹ</a:t>
                      </a:r>
                      <a:r>
                        <a:rPr kumimoji="1" lang="ja-JP" altLang="en-US" sz="1600" dirty="0"/>
                        <a:t>の用語を選択すること。</a:t>
                      </a:r>
                      <a:endParaRPr kumimoji="1" lang="en-US" altLang="ja-JP" sz="1600" dirty="0"/>
                    </a:p>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1600" u="none" dirty="0">
                          <a:solidFill>
                            <a:srgbClr val="FF0000"/>
                          </a:solidFill>
                        </a:rPr>
                        <a:t>（日本語</a:t>
                      </a:r>
                      <a:r>
                        <a:rPr lang="ja-JP" altLang="en-US" sz="1600" u="none" dirty="0">
                          <a:solidFill>
                            <a:srgbClr val="FF0000"/>
                          </a:solidFill>
                        </a:rPr>
                        <a:t>カレント</a:t>
                      </a:r>
                      <a:r>
                        <a:rPr lang="en-US" altLang="ja-JP" sz="1600" u="none" dirty="0">
                          <a:solidFill>
                            <a:srgbClr val="FF0000"/>
                          </a:solidFill>
                        </a:rPr>
                        <a:t>N</a:t>
                      </a:r>
                      <a:r>
                        <a:rPr lang="ja-JP" altLang="en-US" sz="1600" u="none" dirty="0">
                          <a:solidFill>
                            <a:srgbClr val="FF0000"/>
                          </a:solidFill>
                        </a:rPr>
                        <a:t>も</a:t>
                      </a:r>
                      <a:r>
                        <a:rPr lang="en-US" altLang="ja-JP" sz="1600" u="none" dirty="0">
                          <a:solidFill>
                            <a:srgbClr val="FF0000"/>
                          </a:solidFill>
                        </a:rPr>
                        <a:t>OK</a:t>
                      </a:r>
                      <a:r>
                        <a:rPr lang="ja-JP" altLang="en-US" sz="1600" u="none" dirty="0">
                          <a:solidFill>
                            <a:srgbClr val="FF0000"/>
                          </a:solidFill>
                        </a:rPr>
                        <a:t>）</a:t>
                      </a:r>
                      <a:endParaRPr kumimoji="1" lang="ja-JP" altLang="en-US" sz="1600" u="none" dirty="0">
                        <a:solidFill>
                          <a:srgbClr val="FF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1"/>
                  </a:ext>
                </a:extLst>
              </a:tr>
              <a:tr h="712270">
                <a:tc>
                  <a:txBody>
                    <a:bodyPr/>
                    <a:lstStyle/>
                    <a:p>
                      <a:r>
                        <a:rPr kumimoji="1" lang="ja-JP" altLang="en-US" sz="1600" dirty="0"/>
                        <a:t>外国症例</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kumimoji="1" lang="ja-JP" altLang="en-US" sz="1600" dirty="0"/>
                        <a:t>英語版カレントフラグがＹの用語を選択すること。</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1600" dirty="0"/>
                        <a:t>英語版カレントフラグがＹの用語を選択すること。</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2"/>
                  </a:ext>
                </a:extLst>
              </a:tr>
              <a:tr h="1665170">
                <a:tc>
                  <a:txBody>
                    <a:bodyPr/>
                    <a:lstStyle/>
                    <a:p>
                      <a:r>
                        <a:rPr kumimoji="1" lang="ja-JP" altLang="en-US" sz="1600" dirty="0"/>
                        <a:t>チェンジリクエスト</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kumimoji="1" lang="ja-JP" altLang="en-US" sz="1600" dirty="0"/>
                        <a:t>使用するバージョンから最も医学的概念の近い用語を選択し、暫定追加用語（日本語名とコード）を指定する項目に入力して報告。</a:t>
                      </a:r>
                      <a:endParaRPr kumimoji="1" lang="en-US" altLang="ja-JP" sz="1600" dirty="0"/>
                    </a:p>
                    <a:p>
                      <a:r>
                        <a:rPr kumimoji="1" lang="ja-JP" altLang="en-US" sz="1600" dirty="0"/>
                        <a:t>正式に</a:t>
                      </a:r>
                      <a:r>
                        <a:rPr kumimoji="1" lang="en-US" altLang="ja-JP" sz="1600" dirty="0" err="1"/>
                        <a:t>MedDRA</a:t>
                      </a:r>
                      <a:r>
                        <a:rPr kumimoji="1" lang="ja-JP" altLang="en-US" sz="1600" dirty="0" err="1"/>
                        <a:t>に収</a:t>
                      </a:r>
                      <a:r>
                        <a:rPr kumimoji="1" lang="ja-JP" altLang="en-US" sz="1600" dirty="0"/>
                        <a:t>載された際は、</a:t>
                      </a:r>
                      <a:r>
                        <a:rPr kumimoji="1" lang="en-US" altLang="ja-JP" sz="1600" dirty="0" err="1"/>
                        <a:t>MedDRA</a:t>
                      </a:r>
                      <a:r>
                        <a:rPr kumimoji="1" lang="ja-JP" altLang="en-US" sz="1600" dirty="0"/>
                        <a:t>用語を変更して追加報告を行う。</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1600" u="sng" dirty="0">
                          <a:solidFill>
                            <a:srgbClr val="FF0000"/>
                          </a:solidFill>
                        </a:rPr>
                        <a:t>暫定追加用語は使用しない。</a:t>
                      </a:r>
                      <a:endParaRPr kumimoji="1" lang="en-US" altLang="ja-JP" sz="1600" u="sng" dirty="0">
                        <a:solidFill>
                          <a:srgbClr val="FF0000"/>
                        </a:solidFill>
                      </a:endParaRPr>
                    </a:p>
                    <a:p>
                      <a:pPr marL="0" marR="0" indent="0" algn="l" defTabSz="914400" rtl="0" eaLnBrk="1" fontAlgn="auto" latinLnBrk="0" hangingPunct="1">
                        <a:lnSpc>
                          <a:spcPct val="100000"/>
                        </a:lnSpc>
                        <a:spcBef>
                          <a:spcPts val="0"/>
                        </a:spcBef>
                        <a:spcAft>
                          <a:spcPts val="0"/>
                        </a:spcAft>
                        <a:buClrTx/>
                        <a:buSzTx/>
                        <a:buFontTx/>
                        <a:buNone/>
                        <a:tabLst/>
                        <a:defRPr/>
                      </a:pPr>
                      <a:r>
                        <a:rPr kumimoji="1" lang="en-US" altLang="ja-JP" sz="1600" dirty="0"/>
                        <a:t>【</a:t>
                      </a:r>
                      <a:r>
                        <a:rPr kumimoji="1" lang="ja-JP" altLang="en-US" sz="1600" dirty="0"/>
                        <a:t>チェンジリクエストに関する記載は削除</a:t>
                      </a:r>
                      <a:r>
                        <a:rPr kumimoji="1" lang="en-US" altLang="ja-JP" sz="1600" dirty="0"/>
                        <a:t>】</a:t>
                      </a:r>
                      <a:endParaRPr kumimoji="1" lang="ja-JP" altLang="en-US"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3"/>
                  </a:ext>
                </a:extLst>
              </a:tr>
            </a:tbl>
          </a:graphicData>
        </a:graphic>
      </p:graphicFrame>
      <p:sp>
        <p:nvSpPr>
          <p:cNvPr id="6" name="Line 4"/>
          <p:cNvSpPr>
            <a:spLocks noChangeShapeType="1"/>
          </p:cNvSpPr>
          <p:nvPr/>
        </p:nvSpPr>
        <p:spPr bwMode="auto">
          <a:xfrm>
            <a:off x="179388" y="836613"/>
            <a:ext cx="8713787" cy="0"/>
          </a:xfrm>
          <a:prstGeom prst="line">
            <a:avLst/>
          </a:prstGeom>
          <a:noFill/>
          <a:ln w="28575">
            <a:solidFill>
              <a:schemeClr val="bg2">
                <a:lumMod val="75000"/>
              </a:schemeClr>
            </a:solidFill>
            <a:round/>
            <a:headEnd/>
            <a:tailEnd/>
          </a:ln>
          <a:effec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GB" sz="1800" b="0" i="0" u="none" strike="noStrike" kern="1200" cap="none" spc="0" normalizeH="0" baseline="0" noProof="0">
              <a:ln>
                <a:noFill/>
              </a:ln>
              <a:solidFill>
                <a:prstClr val="black"/>
              </a:solidFill>
              <a:effectLst/>
              <a:uLnTx/>
              <a:uFillTx/>
              <a:latin typeface="Calibri"/>
              <a:ea typeface="ＭＳ Ｐゴシック" charset="-128"/>
              <a:cs typeface="+mn-cs"/>
            </a:endParaRPr>
          </a:p>
        </p:txBody>
      </p:sp>
      <p:sp>
        <p:nvSpPr>
          <p:cNvPr id="7" name="Slide Number Placeholder 6">
            <a:extLst>
              <a:ext uri="{FF2B5EF4-FFF2-40B4-BE49-F238E27FC236}">
                <a16:creationId xmlns:a16="http://schemas.microsoft.com/office/drawing/2014/main" id="{A1BEA390-761C-2BB7-F2BE-FED5C60D010E}"/>
              </a:ext>
            </a:extLst>
          </p:cNvPr>
          <p:cNvSpPr>
            <a:spLocks noGrp="1"/>
          </p:cNvSpPr>
          <p:nvPr>
            <p:ph type="sldNum" sz="quarter" idx="12"/>
          </p:nvPr>
        </p:nvSpPr>
        <p:spPr/>
        <p:txBody>
          <a:bodyPr/>
          <a:lstStyle/>
          <a:p>
            <a:pPr>
              <a:defRPr/>
            </a:pPr>
            <a:fld id="{41B56E46-C364-443B-A6EC-EF4639A1E9E4}" type="slidenum">
              <a:rPr lang="ja-JP" altLang="en-US" smtClean="0"/>
              <a:pPr>
                <a:defRPr/>
              </a:pPr>
              <a:t>7</a:t>
            </a:fld>
            <a:endParaRPr lang="ja-JP" altLang="en-US"/>
          </a:p>
        </p:txBody>
      </p:sp>
    </p:spTree>
    <p:extLst>
      <p:ext uri="{BB962C8B-B14F-4D97-AF65-F5344CB8AC3E}">
        <p14:creationId xmlns:p14="http://schemas.microsoft.com/office/powerpoint/2010/main" val="37148962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188011"/>
            <a:ext cx="8229600" cy="706090"/>
          </a:xfrm>
        </p:spPr>
        <p:txBody>
          <a:bodyPr>
            <a:normAutofit/>
          </a:bodyPr>
          <a:lstStyle/>
          <a:p>
            <a:pPr algn="l"/>
            <a:r>
              <a:rPr kumimoji="1" lang="ja-JP" altLang="en-US" sz="3200" dirty="0"/>
              <a:t>データ項目名の変更</a:t>
            </a:r>
          </a:p>
        </p:txBody>
      </p:sp>
      <p:graphicFrame>
        <p:nvGraphicFramePr>
          <p:cNvPr id="3" name="表 2"/>
          <p:cNvGraphicFramePr>
            <a:graphicFrameLocks noGrp="1"/>
          </p:cNvGraphicFramePr>
          <p:nvPr/>
        </p:nvGraphicFramePr>
        <p:xfrm>
          <a:off x="395536" y="1772816"/>
          <a:ext cx="8352928" cy="3332480"/>
        </p:xfrm>
        <a:graphic>
          <a:graphicData uri="http://schemas.openxmlformats.org/drawingml/2006/table">
            <a:tbl>
              <a:tblPr firstRow="1" bandRow="1">
                <a:tableStyleId>{3B4B98B0-60AC-42C2-AFA5-B58CD77FA1E5}</a:tableStyleId>
              </a:tblPr>
              <a:tblGrid>
                <a:gridCol w="2270662">
                  <a:extLst>
                    <a:ext uri="{9D8B030D-6E8A-4147-A177-3AD203B41FA5}">
                      <a16:colId xmlns:a16="http://schemas.microsoft.com/office/drawing/2014/main" val="20000"/>
                    </a:ext>
                  </a:extLst>
                </a:gridCol>
                <a:gridCol w="1087655">
                  <a:extLst>
                    <a:ext uri="{9D8B030D-6E8A-4147-A177-3AD203B41FA5}">
                      <a16:colId xmlns:a16="http://schemas.microsoft.com/office/drawing/2014/main" val="20001"/>
                    </a:ext>
                  </a:extLst>
                </a:gridCol>
                <a:gridCol w="760395">
                  <a:extLst>
                    <a:ext uri="{9D8B030D-6E8A-4147-A177-3AD203B41FA5}">
                      <a16:colId xmlns:a16="http://schemas.microsoft.com/office/drawing/2014/main" val="20002"/>
                    </a:ext>
                  </a:extLst>
                </a:gridCol>
                <a:gridCol w="1135781">
                  <a:extLst>
                    <a:ext uri="{9D8B030D-6E8A-4147-A177-3AD203B41FA5}">
                      <a16:colId xmlns:a16="http://schemas.microsoft.com/office/drawing/2014/main" val="20003"/>
                    </a:ext>
                  </a:extLst>
                </a:gridCol>
                <a:gridCol w="3098435">
                  <a:extLst>
                    <a:ext uri="{9D8B030D-6E8A-4147-A177-3AD203B41FA5}">
                      <a16:colId xmlns:a16="http://schemas.microsoft.com/office/drawing/2014/main" val="20004"/>
                    </a:ext>
                  </a:extLst>
                </a:gridCol>
              </a:tblGrid>
              <a:tr h="129624">
                <a:tc>
                  <a:txBody>
                    <a:bodyPr/>
                    <a:lstStyle/>
                    <a:p>
                      <a:pPr algn="ctr"/>
                      <a:endParaRPr kumimoji="1" lang="ja-JP" altLang="en-US"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kumimoji="1" lang="en-US" altLang="ja-JP" dirty="0"/>
                        <a:t>E2B(R2)</a:t>
                      </a:r>
                      <a:endParaRPr kumimoji="1" lang="ja-JP"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40000"/>
                        <a:lumOff val="60000"/>
                      </a:schemeClr>
                    </a:solidFill>
                  </a:tcPr>
                </a:tc>
                <a:tc>
                  <a:txBody>
                    <a:bodyPr/>
                    <a:lstStyle/>
                    <a:p>
                      <a:pPr algn="ctr"/>
                      <a:endParaRPr kumimoji="1" lang="ja-JP"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kumimoji="1" lang="en-US" altLang="ja-JP" dirty="0"/>
                        <a:t>E2B(R3)</a:t>
                      </a:r>
                      <a:endParaRPr kumimoji="1" lang="ja-JP"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tc>
                  <a:txBody>
                    <a:bodyPr/>
                    <a:lstStyle/>
                    <a:p>
                      <a:pPr algn="ctr"/>
                      <a:r>
                        <a:rPr kumimoji="1" lang="ja-JP" altLang="en-US" dirty="0"/>
                        <a:t>語呂合わせ（暗記用）</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extLst>
                  <a:ext uri="{0D108BD9-81ED-4DB2-BD59-A6C34878D82A}">
                    <a16:rowId xmlns:a16="http://schemas.microsoft.com/office/drawing/2014/main" val="10000"/>
                  </a:ext>
                </a:extLst>
              </a:tr>
              <a:tr h="370840">
                <a:tc>
                  <a:txBody>
                    <a:bodyPr/>
                    <a:lstStyle/>
                    <a:p>
                      <a:r>
                        <a:rPr kumimoji="1" lang="ja-JP" altLang="en-US" sz="1600" dirty="0"/>
                        <a:t>メッセージヘッダー</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kumimoji="1" lang="en-US" altLang="ja-JP" dirty="0"/>
                        <a:t>M</a:t>
                      </a:r>
                      <a:endParaRPr kumimoji="1" lang="ja-JP"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kumimoji="1" lang="ja-JP" altLang="en-US" dirty="0"/>
                        <a: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kumimoji="1" lang="en-US" altLang="ja-JP" dirty="0"/>
                        <a:t>N</a:t>
                      </a:r>
                      <a:endParaRPr kumimoji="1" lang="ja-JP"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kumimoji="1" lang="en-US" altLang="ja-JP" dirty="0"/>
                        <a:t>Number</a:t>
                      </a:r>
                      <a:r>
                        <a:rPr kumimoji="1" lang="ja-JP" altLang="en-US" dirty="0"/>
                        <a:t>（番号）の</a:t>
                      </a:r>
                      <a:r>
                        <a:rPr kumimoji="1" lang="en-US" altLang="ja-JP" dirty="0"/>
                        <a:t>N</a:t>
                      </a:r>
                      <a:endParaRPr kumimoji="1" lang="ja-JP"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1"/>
                  </a:ext>
                </a:extLst>
              </a:tr>
              <a:tr h="370840">
                <a:tc>
                  <a:txBody>
                    <a:bodyPr/>
                    <a:lstStyle/>
                    <a:p>
                      <a:r>
                        <a:rPr kumimoji="1" lang="ja-JP" altLang="en-US" sz="1600" dirty="0"/>
                        <a:t>管理項目</a:t>
                      </a:r>
                      <a:endParaRPr kumimoji="1" lang="ja-JP" altLang="en-US" sz="16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kumimoji="1" lang="en-US" altLang="ja-JP" dirty="0"/>
                        <a:t>A</a:t>
                      </a:r>
                      <a:endParaRPr kumimoji="1" lang="ja-JP" altLang="en-US"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kumimoji="1" lang="ja-JP" altLang="en-US" dirty="0"/>
                        <a:t>⇒</a:t>
                      </a:r>
                      <a:endParaRPr kumimoji="1" lang="ja-JP" altLang="en-US"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kumimoji="1" lang="en-US" altLang="ja-JP" dirty="0"/>
                        <a:t>C</a:t>
                      </a:r>
                      <a:endParaRPr kumimoji="1" lang="ja-JP" altLang="en-US"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kumimoji="1" lang="en-US" altLang="ja-JP" dirty="0"/>
                        <a:t>Common</a:t>
                      </a:r>
                      <a:r>
                        <a:rPr kumimoji="1" lang="ja-JP" altLang="en-US" dirty="0"/>
                        <a:t>（共通）の</a:t>
                      </a:r>
                      <a:r>
                        <a:rPr kumimoji="1" lang="en-US" altLang="ja-JP" dirty="0"/>
                        <a:t>C</a:t>
                      </a:r>
                      <a:endParaRPr kumimoji="1" lang="ja-JP" altLang="en-US"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2"/>
                  </a:ext>
                </a:extLst>
              </a:tr>
              <a:tr h="370840">
                <a:tc>
                  <a:txBody>
                    <a:bodyPr/>
                    <a:lstStyle/>
                    <a:p>
                      <a:r>
                        <a:rPr kumimoji="1" lang="ja-JP" altLang="en-US" sz="1600" dirty="0"/>
                        <a:t>患者情報</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kumimoji="1" lang="en-US" altLang="ja-JP" dirty="0"/>
                        <a:t>B.1</a:t>
                      </a:r>
                      <a:endParaRPr kumimoji="1" lang="ja-JP"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kumimoji="1" lang="ja-JP" altLang="en-US" dirty="0"/>
                        <a: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kumimoji="1" lang="en-US" altLang="ja-JP" dirty="0"/>
                        <a:t>D</a:t>
                      </a:r>
                      <a:endParaRPr kumimoji="1" lang="ja-JP"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kumimoji="1" lang="en-US" altLang="ja-JP" dirty="0"/>
                        <a:t>Demographics</a:t>
                      </a:r>
                      <a:r>
                        <a:rPr kumimoji="1" lang="ja-JP" altLang="en-US" dirty="0"/>
                        <a:t>（患者背景）の</a:t>
                      </a:r>
                      <a:r>
                        <a:rPr kumimoji="1" lang="en-US" altLang="ja-JP" dirty="0"/>
                        <a:t>D</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3"/>
                  </a:ext>
                </a:extLst>
              </a:tr>
              <a:tr h="370840">
                <a:tc>
                  <a:txBody>
                    <a:bodyPr/>
                    <a:lstStyle/>
                    <a:p>
                      <a:r>
                        <a:rPr kumimoji="1" lang="ja-JP" altLang="en-US" sz="1600" dirty="0"/>
                        <a:t>副作用情報</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kumimoji="1" lang="en-US" altLang="ja-JP" dirty="0"/>
                        <a:t>B.2</a:t>
                      </a:r>
                      <a:endParaRPr kumimoji="1" lang="ja-JP"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kumimoji="1" lang="ja-JP" altLang="en-US" dirty="0"/>
                        <a: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kumimoji="1" lang="en-US" altLang="ja-JP" dirty="0" err="1"/>
                        <a:t>E.i</a:t>
                      </a:r>
                      <a:endParaRPr kumimoji="1" lang="ja-JP"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kumimoji="1" lang="en-US" altLang="ja-JP" dirty="0"/>
                        <a:t>Event</a:t>
                      </a:r>
                      <a:r>
                        <a:rPr kumimoji="1" lang="ja-JP" altLang="en-US" dirty="0"/>
                        <a:t>（事象）の</a:t>
                      </a:r>
                      <a:r>
                        <a:rPr kumimoji="1" lang="en-US" altLang="ja-JP" dirty="0"/>
                        <a:t>E</a:t>
                      </a:r>
                      <a:endParaRPr kumimoji="1" lang="ja-JP"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4"/>
                  </a:ext>
                </a:extLst>
              </a:tr>
              <a:tr h="370840">
                <a:tc>
                  <a:txBody>
                    <a:bodyPr/>
                    <a:lstStyle/>
                    <a:p>
                      <a:r>
                        <a:rPr kumimoji="1" lang="ja-JP" altLang="en-US" sz="1600" dirty="0"/>
                        <a:t>臨床検査値</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kumimoji="1" lang="en-US" altLang="ja-JP" dirty="0"/>
                        <a:t>B.3</a:t>
                      </a:r>
                      <a:endParaRPr kumimoji="1" lang="ja-JP"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kumimoji="1" lang="ja-JP" altLang="en-US" dirty="0"/>
                        <a: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kumimoji="1" lang="en-US" altLang="ja-JP" dirty="0" err="1"/>
                        <a:t>F.r</a:t>
                      </a:r>
                      <a:endParaRPr kumimoji="1" lang="ja-JP"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kumimoji="1" lang="en-US" altLang="ja-JP" dirty="0"/>
                        <a:t>Findings</a:t>
                      </a:r>
                      <a:r>
                        <a:rPr kumimoji="1" lang="ja-JP" altLang="en-US" dirty="0"/>
                        <a:t>（観察項目）の</a:t>
                      </a:r>
                      <a:r>
                        <a:rPr kumimoji="1" lang="en-US" altLang="ja-JP" dirty="0"/>
                        <a:t>F</a:t>
                      </a:r>
                      <a:endParaRPr kumimoji="1" lang="ja-JP"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5"/>
                  </a:ext>
                </a:extLst>
              </a:tr>
              <a:tr h="370840">
                <a:tc>
                  <a:txBody>
                    <a:bodyPr/>
                    <a:lstStyle/>
                    <a:p>
                      <a:r>
                        <a:rPr kumimoji="1" lang="ja-JP" altLang="en-US" sz="1600" dirty="0"/>
                        <a:t>医薬品情報</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kumimoji="1" lang="en-US" altLang="ja-JP" dirty="0"/>
                        <a:t>B.4</a:t>
                      </a:r>
                      <a:endParaRPr kumimoji="1" lang="ja-JP"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kumimoji="1" lang="ja-JP" altLang="en-US" dirty="0"/>
                        <a: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kumimoji="1" lang="en-US" altLang="ja-JP" dirty="0" err="1"/>
                        <a:t>G.k</a:t>
                      </a:r>
                      <a:endParaRPr kumimoji="1" lang="ja-JP"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kumimoji="1" lang="en-US" altLang="ja-JP" dirty="0"/>
                        <a:t>Dru</a:t>
                      </a:r>
                      <a:r>
                        <a:rPr kumimoji="1" lang="en-US" altLang="ja-JP" dirty="0">
                          <a:solidFill>
                            <a:srgbClr val="FF0000"/>
                          </a:solidFill>
                        </a:rPr>
                        <a:t>g</a:t>
                      </a:r>
                      <a:r>
                        <a:rPr kumimoji="1" lang="ja-JP" altLang="en-US" dirty="0"/>
                        <a:t>（薬剤）の</a:t>
                      </a:r>
                      <a:r>
                        <a:rPr kumimoji="1" lang="en-US" altLang="ja-JP" dirty="0"/>
                        <a:t>G</a:t>
                      </a:r>
                      <a:endParaRPr kumimoji="1" lang="ja-JP"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6"/>
                  </a:ext>
                </a:extLst>
              </a:tr>
              <a:tr h="370840">
                <a:tc>
                  <a:txBody>
                    <a:bodyPr/>
                    <a:lstStyle/>
                    <a:p>
                      <a:r>
                        <a:rPr kumimoji="1" lang="ja-JP" altLang="en-US" sz="1600" dirty="0"/>
                        <a:t>症例経過等</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kumimoji="1" lang="en-US" altLang="ja-JP" dirty="0"/>
                        <a:t>B.5</a:t>
                      </a:r>
                      <a:endParaRPr kumimoji="1" lang="ja-JP"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kumimoji="1" lang="ja-JP" altLang="en-US" dirty="0"/>
                        <a: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kumimoji="1" lang="en-US" altLang="ja-JP" dirty="0"/>
                        <a:t>H</a:t>
                      </a:r>
                      <a:endParaRPr kumimoji="1" lang="ja-JP"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kumimoji="1" lang="en-US" altLang="ja-JP" dirty="0"/>
                        <a:t>History</a:t>
                      </a:r>
                      <a:r>
                        <a:rPr kumimoji="1" lang="ja-JP" altLang="en-US" dirty="0"/>
                        <a:t>（経過）の</a:t>
                      </a:r>
                      <a:r>
                        <a:rPr kumimoji="1" lang="en-US" altLang="ja-JP" dirty="0"/>
                        <a:t>H</a:t>
                      </a:r>
                      <a:endParaRPr kumimoji="1" lang="ja-JP"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7"/>
                  </a:ext>
                </a:extLst>
              </a:tr>
              <a:tr h="370840">
                <a:tc>
                  <a:txBody>
                    <a:bodyPr/>
                    <a:lstStyle/>
                    <a:p>
                      <a:r>
                        <a:rPr kumimoji="1" lang="en-US" altLang="ja-JP" sz="1600" dirty="0"/>
                        <a:t>J</a:t>
                      </a:r>
                      <a:r>
                        <a:rPr kumimoji="1" lang="ja-JP" altLang="en-US" sz="1600" dirty="0"/>
                        <a:t>項目</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kumimoji="1" lang="en-US" altLang="ja-JP" dirty="0"/>
                        <a:t>J</a:t>
                      </a:r>
                      <a:endParaRPr kumimoji="1" lang="ja-JP"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kumimoji="1" lang="ja-JP" altLang="en-US" dirty="0"/>
                        <a: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kumimoji="1" lang="en-US" altLang="ja-JP" dirty="0"/>
                        <a:t>J2</a:t>
                      </a:r>
                      <a:endParaRPr kumimoji="1" lang="ja-JP"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kumimoji="1" lang="en-US" altLang="ja-JP" dirty="0"/>
                        <a:t>J2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8"/>
                  </a:ext>
                </a:extLst>
              </a:tr>
            </a:tbl>
          </a:graphicData>
        </a:graphic>
      </p:graphicFrame>
      <p:sp>
        <p:nvSpPr>
          <p:cNvPr id="4" name="Line 4"/>
          <p:cNvSpPr>
            <a:spLocks noChangeShapeType="1"/>
          </p:cNvSpPr>
          <p:nvPr/>
        </p:nvSpPr>
        <p:spPr bwMode="auto">
          <a:xfrm>
            <a:off x="179388" y="836613"/>
            <a:ext cx="8713787" cy="0"/>
          </a:xfrm>
          <a:prstGeom prst="line">
            <a:avLst/>
          </a:prstGeom>
          <a:noFill/>
          <a:ln w="28575">
            <a:solidFill>
              <a:schemeClr val="bg2">
                <a:lumMod val="75000"/>
              </a:schemeClr>
            </a:solidFill>
            <a:round/>
            <a:headEnd/>
            <a:tailEnd/>
          </a:ln>
          <a:effec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GB" sz="1800" b="0" i="0" u="none" strike="noStrike" kern="1200" cap="none" spc="0" normalizeH="0" baseline="0" noProof="0">
              <a:ln>
                <a:noFill/>
              </a:ln>
              <a:solidFill>
                <a:prstClr val="black"/>
              </a:solidFill>
              <a:effectLst/>
              <a:uLnTx/>
              <a:uFillTx/>
              <a:latin typeface="Calibri"/>
              <a:ea typeface="ＭＳ Ｐゴシック" charset="-128"/>
              <a:cs typeface="+mn-cs"/>
            </a:endParaRPr>
          </a:p>
        </p:txBody>
      </p:sp>
      <p:sp>
        <p:nvSpPr>
          <p:cNvPr id="6" name="Slide Number Placeholder 5">
            <a:extLst>
              <a:ext uri="{FF2B5EF4-FFF2-40B4-BE49-F238E27FC236}">
                <a16:creationId xmlns:a16="http://schemas.microsoft.com/office/drawing/2014/main" id="{84D4DB29-1251-2DAB-5612-0C5A5ED22E4D}"/>
              </a:ext>
            </a:extLst>
          </p:cNvPr>
          <p:cNvSpPr>
            <a:spLocks noGrp="1"/>
          </p:cNvSpPr>
          <p:nvPr>
            <p:ph type="sldNum" sz="quarter" idx="12"/>
          </p:nvPr>
        </p:nvSpPr>
        <p:spPr/>
        <p:txBody>
          <a:bodyPr/>
          <a:lstStyle/>
          <a:p>
            <a:pPr>
              <a:defRPr/>
            </a:pPr>
            <a:fld id="{AE6FB307-9DC3-4954-A0C3-C19590EA2153}" type="slidenum">
              <a:rPr lang="ja-JP" altLang="en-US" smtClean="0"/>
              <a:pPr>
                <a:defRPr/>
              </a:pPr>
              <a:t>8</a:t>
            </a:fld>
            <a:endParaRPr lang="ja-JP" altLang="en-US"/>
          </a:p>
        </p:txBody>
      </p:sp>
    </p:spTree>
    <p:extLst>
      <p:ext uri="{BB962C8B-B14F-4D97-AF65-F5344CB8AC3E}">
        <p14:creationId xmlns:p14="http://schemas.microsoft.com/office/powerpoint/2010/main" val="333015408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370573" y="207261"/>
            <a:ext cx="8229600" cy="562074"/>
          </a:xfrm>
        </p:spPr>
        <p:txBody>
          <a:bodyPr>
            <a:noAutofit/>
          </a:bodyPr>
          <a:lstStyle/>
          <a:p>
            <a:pPr algn="l"/>
            <a:r>
              <a:rPr kumimoji="1" lang="en-US" altLang="ja-JP" sz="3200" dirty="0"/>
              <a:t>ACK</a:t>
            </a:r>
            <a:r>
              <a:rPr kumimoji="1" lang="ja-JP" altLang="en-US" sz="3200" dirty="0"/>
              <a:t>コードの変更</a:t>
            </a:r>
          </a:p>
        </p:txBody>
      </p:sp>
      <p:graphicFrame>
        <p:nvGraphicFramePr>
          <p:cNvPr id="5" name="コンテンツ プレースホルダー 4"/>
          <p:cNvGraphicFramePr>
            <a:graphicFrameLocks noGrp="1"/>
          </p:cNvGraphicFramePr>
          <p:nvPr>
            <p:ph idx="1"/>
          </p:nvPr>
        </p:nvGraphicFramePr>
        <p:xfrm>
          <a:off x="160261" y="836713"/>
          <a:ext cx="8810484" cy="5609874"/>
        </p:xfrm>
        <a:graphic>
          <a:graphicData uri="http://schemas.openxmlformats.org/drawingml/2006/table">
            <a:tbl>
              <a:tblPr firstRow="1" bandRow="1">
                <a:tableStyleId>{C083E6E3-FA7D-4D7B-A595-EF9225AFEA82}</a:tableStyleId>
              </a:tblPr>
              <a:tblGrid>
                <a:gridCol w="696387">
                  <a:extLst>
                    <a:ext uri="{9D8B030D-6E8A-4147-A177-3AD203B41FA5}">
                      <a16:colId xmlns:a16="http://schemas.microsoft.com/office/drawing/2014/main" val="20000"/>
                    </a:ext>
                  </a:extLst>
                </a:gridCol>
                <a:gridCol w="885525">
                  <a:extLst>
                    <a:ext uri="{9D8B030D-6E8A-4147-A177-3AD203B41FA5}">
                      <a16:colId xmlns:a16="http://schemas.microsoft.com/office/drawing/2014/main" val="20001"/>
                    </a:ext>
                  </a:extLst>
                </a:gridCol>
                <a:gridCol w="1078029">
                  <a:extLst>
                    <a:ext uri="{9D8B030D-6E8A-4147-A177-3AD203B41FA5}">
                      <a16:colId xmlns:a16="http://schemas.microsoft.com/office/drawing/2014/main" val="20002"/>
                    </a:ext>
                  </a:extLst>
                </a:gridCol>
                <a:gridCol w="4860758">
                  <a:extLst>
                    <a:ext uri="{9D8B030D-6E8A-4147-A177-3AD203B41FA5}">
                      <a16:colId xmlns:a16="http://schemas.microsoft.com/office/drawing/2014/main" val="20003"/>
                    </a:ext>
                  </a:extLst>
                </a:gridCol>
                <a:gridCol w="1289785">
                  <a:extLst>
                    <a:ext uri="{9D8B030D-6E8A-4147-A177-3AD203B41FA5}">
                      <a16:colId xmlns:a16="http://schemas.microsoft.com/office/drawing/2014/main" val="20004"/>
                    </a:ext>
                  </a:extLst>
                </a:gridCol>
              </a:tblGrid>
              <a:tr h="288031">
                <a:tc rowSpan="2">
                  <a:txBody>
                    <a:bodyPr/>
                    <a:lstStyle/>
                    <a:p>
                      <a:pPr algn="ctr"/>
                      <a:r>
                        <a:rPr kumimoji="1" lang="en-US" altLang="ja-JP" sz="1600" dirty="0"/>
                        <a:t>E2B</a:t>
                      </a:r>
                    </a:p>
                    <a:p>
                      <a:pPr algn="ctr"/>
                      <a:r>
                        <a:rPr kumimoji="1" lang="en-US" altLang="ja-JP" sz="1600" dirty="0"/>
                        <a:t>(R2)</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40000"/>
                        <a:lumOff val="60000"/>
                      </a:schemeClr>
                    </a:solidFill>
                  </a:tcPr>
                </a:tc>
                <a:tc gridSpan="4">
                  <a:txBody>
                    <a:bodyPr/>
                    <a:lstStyle/>
                    <a:p>
                      <a:pPr algn="ctr"/>
                      <a:r>
                        <a:rPr kumimoji="1" lang="en-US" altLang="ja-JP" sz="1600" dirty="0"/>
                        <a:t>E2B(R3)</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tc hMerge="1">
                  <a:txBody>
                    <a:bodyPr/>
                    <a:lstStyle/>
                    <a:p>
                      <a:endParaRPr kumimoji="1" lang="en-US" altLang="ja-JP" sz="1600" dirty="0"/>
                    </a:p>
                  </a:txBody>
                  <a:tcPr/>
                </a:tc>
                <a:tc hMerge="1">
                  <a:txBody>
                    <a:bodyPr/>
                    <a:lstStyle/>
                    <a:p>
                      <a:endParaRPr kumimoji="1" lang="en-US" altLang="ja-JP" sz="1600" dirty="0"/>
                    </a:p>
                  </a:txBody>
                  <a:tcPr/>
                </a:tc>
                <a:tc hMerge="1">
                  <a:txBody>
                    <a:bodyPr/>
                    <a:lstStyle/>
                    <a:p>
                      <a:pPr algn="ctr"/>
                      <a:endParaRPr kumimoji="1" lang="en-US" altLang="ja-JP"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extLst>
                  <a:ext uri="{0D108BD9-81ED-4DB2-BD59-A6C34878D82A}">
                    <a16:rowId xmlns:a16="http://schemas.microsoft.com/office/drawing/2014/main" val="10000"/>
                  </a:ext>
                </a:extLst>
              </a:tr>
              <a:tr h="456807">
                <a:tc vMerge="1">
                  <a:txBody>
                    <a:bodyPr/>
                    <a:lstStyle/>
                    <a:p>
                      <a:endParaRPr kumimoji="1" lang="en-US" altLang="ja-JP"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kumimoji="1" lang="en-US" altLang="ja-JP" sz="1600" dirty="0"/>
                        <a:t>ACK.A.4</a:t>
                      </a:r>
                    </a:p>
                    <a:p>
                      <a:r>
                        <a:rPr kumimoji="1" lang="ja-JP" altLang="en-US" sz="1600" dirty="0"/>
                        <a:t>バッチ</a:t>
                      </a:r>
                      <a:endParaRPr kumimoji="1" lang="en-US" altLang="ja-JP"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tc>
                  <a:txBody>
                    <a:bodyPr/>
                    <a:lstStyle/>
                    <a:p>
                      <a:r>
                        <a:rPr kumimoji="1" lang="en-US" altLang="ja-JP" sz="1600" dirty="0"/>
                        <a:t>ACK.B.r.6</a:t>
                      </a:r>
                    </a:p>
                    <a:p>
                      <a:r>
                        <a:rPr kumimoji="1" lang="ja-JP" altLang="en-US" sz="1600" dirty="0"/>
                        <a:t>報告ごと</a:t>
                      </a:r>
                      <a:endParaRPr kumimoji="1" lang="en-US" altLang="ja-JP"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tc>
                  <a:txBody>
                    <a:bodyPr/>
                    <a:lstStyle/>
                    <a:p>
                      <a:pPr algn="l"/>
                      <a:r>
                        <a:rPr kumimoji="1" lang="ja-JP" altLang="en-US" sz="1600" dirty="0"/>
                        <a:t>詳細</a:t>
                      </a:r>
                      <a:endParaRPr kumimoji="1" lang="en-US" altLang="ja-JP" sz="16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tc>
                  <a:txBody>
                    <a:bodyPr/>
                    <a:lstStyle/>
                    <a:p>
                      <a:pPr algn="l"/>
                      <a:r>
                        <a:rPr kumimoji="1" lang="ja-JP" altLang="en-US" sz="1600" dirty="0"/>
                        <a:t>イメージ</a:t>
                      </a:r>
                      <a:endParaRPr kumimoji="1" lang="en-US" altLang="ja-JP" sz="16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extLst>
                  <a:ext uri="{0D108BD9-81ED-4DB2-BD59-A6C34878D82A}">
                    <a16:rowId xmlns:a16="http://schemas.microsoft.com/office/drawing/2014/main" val="10001"/>
                  </a:ext>
                </a:extLst>
              </a:tr>
              <a:tr h="763574">
                <a:tc>
                  <a:txBody>
                    <a:bodyPr/>
                    <a:lstStyle/>
                    <a:p>
                      <a:r>
                        <a:rPr kumimoji="1" lang="en-US" altLang="ja-JP" sz="1600" dirty="0"/>
                        <a:t>01,01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kumimoji="1" lang="en-US" altLang="ja-JP" sz="1600" b="1" dirty="0">
                          <a:solidFill>
                            <a:srgbClr val="0070C0"/>
                          </a:solidFill>
                        </a:rPr>
                        <a:t>AA</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l" defTabSz="914400" rtl="0" eaLnBrk="1" latinLnBrk="0" hangingPunct="1"/>
                      <a:r>
                        <a:rPr kumimoji="1" lang="en-US" altLang="ja-JP" sz="1600" b="1" kern="1200" dirty="0">
                          <a:solidFill>
                            <a:srgbClr val="0070C0"/>
                          </a:solidFill>
                          <a:latin typeface="+mn-lt"/>
                          <a:ea typeface="+mn-ea"/>
                          <a:cs typeface="+mn-cs"/>
                        </a:rPr>
                        <a:t>CA</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285750" indent="-285750">
                        <a:buFont typeface="Arial" panose="020B0604020202020204" pitchFamily="34" charset="0"/>
                        <a:buChar char="•"/>
                      </a:pPr>
                      <a:r>
                        <a:rPr kumimoji="1" lang="ja-JP" altLang="en-US" sz="1400" b="1" dirty="0">
                          <a:solidFill>
                            <a:srgbClr val="0070C0"/>
                          </a:solidFill>
                        </a:rPr>
                        <a:t>受付成功。</a:t>
                      </a:r>
                      <a:endParaRPr kumimoji="1" lang="en-US" altLang="ja-JP" sz="1400" b="1" dirty="0">
                        <a:solidFill>
                          <a:srgbClr val="0070C0"/>
                        </a:solidFill>
                      </a:endParaRPr>
                    </a:p>
                    <a:p>
                      <a:pPr marL="285750" indent="-285750">
                        <a:buFont typeface="Arial" panose="020B0604020202020204" pitchFamily="34" charset="0"/>
                        <a:buChar char="•"/>
                      </a:pPr>
                      <a:r>
                        <a:rPr kumimoji="1" lang="ja-JP" altLang="en-US" sz="1400" dirty="0"/>
                        <a:t>受付不可エラーおよび受付可エラー共になし。</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indent="0">
                        <a:buFont typeface="Arial" panose="020B0604020202020204" pitchFamily="34" charset="0"/>
                        <a:buNone/>
                      </a:pPr>
                      <a:endParaRPr kumimoji="1" lang="ja-JP" altLang="en-US"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2"/>
                  </a:ext>
                </a:extLst>
              </a:tr>
              <a:tr h="1150141">
                <a:tc>
                  <a:txBody>
                    <a:bodyPr/>
                    <a:lstStyle/>
                    <a:p>
                      <a:r>
                        <a:rPr kumimoji="1" lang="en-US" altLang="ja-JP" sz="1600" dirty="0"/>
                        <a:t>01,02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kumimoji="1" lang="en-US" altLang="ja-JP" sz="1600" b="1" dirty="0">
                          <a:solidFill>
                            <a:schemeClr val="accent6"/>
                          </a:solidFill>
                        </a:rPr>
                        <a:t>AE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l" defTabSz="914400" rtl="0" eaLnBrk="1" latinLnBrk="0" hangingPunct="1"/>
                      <a:r>
                        <a:rPr kumimoji="1" lang="en-US" altLang="ja-JP" sz="1600" b="1" kern="1200" dirty="0">
                          <a:solidFill>
                            <a:srgbClr val="0070C0"/>
                          </a:solidFill>
                          <a:latin typeface="+mn-lt"/>
                          <a:ea typeface="+mn-ea"/>
                          <a:cs typeface="+mn-cs"/>
                        </a:rPr>
                        <a:t>CA</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285750" indent="-285750">
                        <a:buFont typeface="Arial" panose="020B0604020202020204" pitchFamily="34" charset="0"/>
                        <a:buChar char="•"/>
                      </a:pPr>
                      <a:r>
                        <a:rPr kumimoji="1" lang="ja-JP" altLang="en-US" sz="1400" b="1" dirty="0">
                          <a:solidFill>
                            <a:srgbClr val="0070C0"/>
                          </a:solidFill>
                        </a:rPr>
                        <a:t>受付成功。</a:t>
                      </a:r>
                      <a:endParaRPr kumimoji="1" lang="en-US" altLang="ja-JP" sz="1400" b="1" dirty="0">
                        <a:solidFill>
                          <a:srgbClr val="0070C0"/>
                        </a:solidFill>
                      </a:endParaRPr>
                    </a:p>
                    <a:p>
                      <a:pPr marL="285750" indent="-285750">
                        <a:buFont typeface="Arial" panose="020B0604020202020204" pitchFamily="34" charset="0"/>
                        <a:buChar char="•"/>
                      </a:pPr>
                      <a:r>
                        <a:rPr kumimoji="1" lang="ja-JP" altLang="en-US" sz="1400" dirty="0"/>
                        <a:t>受付不可エラーはないが、</a:t>
                      </a:r>
                      <a:r>
                        <a:rPr kumimoji="1" lang="ja-JP" altLang="en-US" sz="1400" u="sng" dirty="0">
                          <a:solidFill>
                            <a:srgbClr val="FF0000"/>
                          </a:solidFill>
                        </a:rPr>
                        <a:t>受付可エラーが</a:t>
                      </a:r>
                      <a:r>
                        <a:rPr kumimoji="1" lang="en-US" altLang="ja-JP" sz="1400" u="sng" dirty="0">
                          <a:solidFill>
                            <a:srgbClr val="FF0000"/>
                          </a:solidFill>
                        </a:rPr>
                        <a:t>1</a:t>
                      </a:r>
                      <a:r>
                        <a:rPr kumimoji="1" lang="ja-JP" altLang="en-US" sz="1400" u="sng" dirty="0">
                          <a:solidFill>
                            <a:srgbClr val="FF0000"/>
                          </a:solidFill>
                        </a:rPr>
                        <a:t>件以上</a:t>
                      </a:r>
                      <a:r>
                        <a:rPr kumimoji="1" lang="ja-JP" altLang="en-US" sz="1400" dirty="0"/>
                        <a:t>ある。</a:t>
                      </a:r>
                      <a:endParaRPr kumimoji="1" lang="en-US" altLang="ja-JP" sz="1400" dirty="0"/>
                    </a:p>
                    <a:p>
                      <a:pPr marL="285750" indent="-285750">
                        <a:buFont typeface="Arial" panose="020B0604020202020204" pitchFamily="34" charset="0"/>
                        <a:buChar char="•"/>
                      </a:pPr>
                      <a:r>
                        <a:rPr kumimoji="1" lang="ja-JP" altLang="en-US" sz="1400" dirty="0"/>
                        <a:t>複数の個別報告をまとめてバッチ報告した場合は、いずれかの個別報告で受付可エラーが含まれることを示し、当該個別報告にはエラーがない場合がある。</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indent="0">
                        <a:buFont typeface="Arial" panose="020B0604020202020204" pitchFamily="34" charset="0"/>
                        <a:buNone/>
                      </a:pPr>
                      <a:endParaRPr kumimoji="1" lang="ja-JP" altLang="en-US"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3"/>
                  </a:ext>
                </a:extLst>
              </a:tr>
              <a:tr h="761980">
                <a:tc>
                  <a:txBody>
                    <a:bodyPr/>
                    <a:lstStyle/>
                    <a:p>
                      <a:r>
                        <a:rPr kumimoji="1" lang="en-US" altLang="ja-JP" sz="1600" dirty="0"/>
                        <a:t>02,02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kumimoji="1" lang="en-US" altLang="ja-JP" sz="1600" b="1" dirty="0">
                          <a:solidFill>
                            <a:srgbClr val="FF0000"/>
                          </a:solidFill>
                        </a:rPr>
                        <a:t>AR</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kumimoji="1" lang="en-US" altLang="ja-JP" sz="1600" b="1" dirty="0">
                          <a:solidFill>
                            <a:srgbClr val="FF0000"/>
                          </a:solidFill>
                        </a:rPr>
                        <a:t>CR</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285750" indent="-285750">
                        <a:buFont typeface="Arial" panose="020B0604020202020204" pitchFamily="34" charset="0"/>
                        <a:buChar char="•"/>
                      </a:pPr>
                      <a:r>
                        <a:rPr kumimoji="1" lang="ja-JP" altLang="en-US" sz="1400" b="1" dirty="0">
                          <a:solidFill>
                            <a:srgbClr val="FF0000"/>
                          </a:solidFill>
                        </a:rPr>
                        <a:t>受付失敗。</a:t>
                      </a:r>
                      <a:endParaRPr kumimoji="1" lang="en-US" altLang="ja-JP" sz="1400" b="1" dirty="0">
                        <a:solidFill>
                          <a:srgbClr val="FF0000"/>
                        </a:solidFill>
                      </a:endParaRPr>
                    </a:p>
                    <a:p>
                      <a:pPr marL="285750" indent="-285750">
                        <a:buFont typeface="Arial" panose="020B0604020202020204" pitchFamily="34" charset="0"/>
                        <a:buChar char="•"/>
                      </a:pPr>
                      <a:r>
                        <a:rPr kumimoji="1" lang="ja-JP" altLang="en-US" sz="1400" u="sng" dirty="0">
                          <a:solidFill>
                            <a:srgbClr val="FF0000"/>
                          </a:solidFill>
                        </a:rPr>
                        <a:t>受付不可エラーが</a:t>
                      </a:r>
                      <a:r>
                        <a:rPr kumimoji="1" lang="en-US" altLang="ja-JP" sz="1400" u="sng" dirty="0">
                          <a:solidFill>
                            <a:srgbClr val="FF0000"/>
                          </a:solidFill>
                        </a:rPr>
                        <a:t>1</a:t>
                      </a:r>
                      <a:r>
                        <a:rPr kumimoji="1" lang="ja-JP" altLang="en-US" sz="1400" u="sng" dirty="0">
                          <a:solidFill>
                            <a:srgbClr val="FF0000"/>
                          </a:solidFill>
                        </a:rPr>
                        <a:t>件以上</a:t>
                      </a:r>
                      <a:r>
                        <a:rPr kumimoji="1" lang="ja-JP" altLang="en-US" sz="1400" dirty="0"/>
                        <a:t>ある。</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indent="0">
                        <a:buFont typeface="Arial" panose="020B0604020202020204" pitchFamily="34" charset="0"/>
                        <a:buNone/>
                      </a:pPr>
                      <a:endParaRPr kumimoji="1" lang="ja-JP" altLang="en-US"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4"/>
                  </a:ext>
                </a:extLst>
              </a:tr>
              <a:tr h="1997613">
                <a:tc>
                  <a:txBody>
                    <a:bodyPr/>
                    <a:lstStyle/>
                    <a:p>
                      <a:r>
                        <a:rPr kumimoji="1" lang="en-US" altLang="ja-JP" sz="1600" dirty="0"/>
                        <a:t>-</a:t>
                      </a:r>
                      <a:endParaRPr kumimoji="1" lang="ja-JP" altLang="en-US"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kumimoji="1" lang="en-US" altLang="ja-JP" sz="1600" b="1" dirty="0">
                          <a:solidFill>
                            <a:srgbClr val="FF0000"/>
                          </a:solidFill>
                        </a:rPr>
                        <a:t>AR</a:t>
                      </a:r>
                      <a:endParaRPr kumimoji="1" lang="ja-JP" altLang="en-US" sz="1600" b="1" dirty="0">
                        <a:solidFill>
                          <a:srgbClr val="FF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l" defTabSz="914400" rtl="0" eaLnBrk="1" latinLnBrk="0" hangingPunct="1"/>
                      <a:r>
                        <a:rPr kumimoji="1" lang="en-US" altLang="ja-JP" sz="1600" b="1" kern="1200" dirty="0">
                          <a:solidFill>
                            <a:srgbClr val="0070C0"/>
                          </a:solidFill>
                          <a:latin typeface="+mn-lt"/>
                          <a:ea typeface="+mn-ea"/>
                          <a:cs typeface="+mn-cs"/>
                        </a:rPr>
                        <a:t>CA</a:t>
                      </a:r>
                      <a:endParaRPr kumimoji="1" lang="ja-JP" altLang="en-US" sz="1600" b="1" kern="1200" dirty="0">
                        <a:solidFill>
                          <a:srgbClr val="0070C0"/>
                        </a:solidFill>
                        <a:latin typeface="+mn-lt"/>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285750" indent="-285750">
                        <a:buFont typeface="Arial" panose="020B0604020202020204" pitchFamily="34" charset="0"/>
                        <a:buChar char="•"/>
                      </a:pPr>
                      <a:r>
                        <a:rPr kumimoji="1" lang="ja-JP" altLang="en-US" sz="1400" b="1" dirty="0">
                          <a:solidFill>
                            <a:srgbClr val="FF0000"/>
                          </a:solidFill>
                        </a:rPr>
                        <a:t>受付失敗。</a:t>
                      </a:r>
                      <a:endParaRPr kumimoji="1" lang="en-US" altLang="ja-JP" sz="1400" b="1" dirty="0">
                        <a:solidFill>
                          <a:srgbClr val="FF0000"/>
                        </a:solidFill>
                      </a:endParaRPr>
                    </a:p>
                    <a:p>
                      <a:pPr marL="285750" indent="-285750">
                        <a:buFont typeface="Arial" panose="020B0604020202020204" pitchFamily="34" charset="0"/>
                        <a:buChar char="•"/>
                      </a:pPr>
                      <a:r>
                        <a:rPr kumimoji="1" lang="ja-JP" altLang="en-US" sz="1400" dirty="0"/>
                        <a:t>複数の個別報告をまとめて</a:t>
                      </a:r>
                      <a:r>
                        <a:rPr kumimoji="1" lang="ja-JP" altLang="en-US" sz="1400" u="sng" dirty="0"/>
                        <a:t>バッチ報告</a:t>
                      </a:r>
                      <a:r>
                        <a:rPr kumimoji="1" lang="ja-JP" altLang="en-US" sz="1400" dirty="0"/>
                        <a:t>した場合にのみ発生する組み合わせ。</a:t>
                      </a:r>
                      <a:endParaRPr kumimoji="1" lang="en-US" altLang="ja-JP" sz="1400" dirty="0"/>
                    </a:p>
                    <a:p>
                      <a:pPr marL="285750" indent="-285750">
                        <a:buFont typeface="Arial" panose="020B0604020202020204" pitchFamily="34" charset="0"/>
                        <a:buChar char="•"/>
                      </a:pPr>
                      <a:r>
                        <a:rPr kumimoji="1" lang="ja-JP" altLang="en-US" sz="1400" u="sng" dirty="0"/>
                        <a:t>当該個別報告には受付不可エラーはない</a:t>
                      </a:r>
                      <a:r>
                        <a:rPr kumimoji="1" lang="ja-JP" altLang="en-US" sz="1400" dirty="0"/>
                        <a:t>（受付可エラーが含まれる可能性はある）が、</a:t>
                      </a:r>
                      <a:r>
                        <a:rPr kumimoji="1" lang="ja-JP" altLang="en-US" sz="1400" u="sng" dirty="0"/>
                        <a:t>バッチ報告に含まれる他の個別報告で受付不可エラー（</a:t>
                      </a:r>
                      <a:r>
                        <a:rPr kumimoji="1" lang="en-US" altLang="ja-JP" sz="1400" u="sng" dirty="0"/>
                        <a:t>CR</a:t>
                      </a:r>
                      <a:r>
                        <a:rPr kumimoji="1" lang="ja-JP" altLang="en-US" sz="1400" u="sng" dirty="0"/>
                        <a:t>）</a:t>
                      </a:r>
                      <a:r>
                        <a:rPr kumimoji="1" lang="ja-JP" altLang="en-US" sz="1400" dirty="0"/>
                        <a:t>がある。</a:t>
                      </a:r>
                      <a:endParaRPr kumimoji="1" lang="en-US" altLang="ja-JP" sz="1400" dirty="0"/>
                    </a:p>
                    <a:p>
                      <a:pPr marL="285750" indent="-285750">
                        <a:buFont typeface="Arial" panose="020B0604020202020204" pitchFamily="34" charset="0"/>
                        <a:buChar char="•"/>
                      </a:pPr>
                      <a:r>
                        <a:rPr kumimoji="1" lang="ja-JP" altLang="en-US" sz="1400" dirty="0"/>
                        <a:t>バッチ報告は</a:t>
                      </a:r>
                      <a:r>
                        <a:rPr kumimoji="1" lang="ja-JP" altLang="en-US" sz="1400" u="sng" dirty="0">
                          <a:solidFill>
                            <a:srgbClr val="FF0000"/>
                          </a:solidFill>
                        </a:rPr>
                        <a:t>一つでも受付け不可の症例報告等が含まれていると同一バッチ内の全ての報告を受付けない</a:t>
                      </a:r>
                      <a:r>
                        <a:rPr kumimoji="1" lang="ja-JP" altLang="en-US" sz="1400" u="none" dirty="0">
                          <a:solidFill>
                            <a:schemeClr val="tx1"/>
                          </a:solidFill>
                        </a:rPr>
                        <a:t>ため、当該報告についても再報告が必要。</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indent="0">
                        <a:buFont typeface="Arial" panose="020B0604020202020204" pitchFamily="34" charset="0"/>
                        <a:buNone/>
                      </a:pPr>
                      <a:endParaRPr kumimoji="1" lang="ja-JP" altLang="en-US"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5"/>
                  </a:ext>
                </a:extLst>
              </a:tr>
            </a:tbl>
          </a:graphicData>
        </a:graphic>
      </p:graphicFrame>
      <p:grpSp>
        <p:nvGrpSpPr>
          <p:cNvPr id="3" name="グループ化 2"/>
          <p:cNvGrpSpPr/>
          <p:nvPr/>
        </p:nvGrpSpPr>
        <p:grpSpPr>
          <a:xfrm>
            <a:off x="7965175" y="5145053"/>
            <a:ext cx="797627" cy="915531"/>
            <a:chOff x="1656690" y="5196511"/>
            <a:chExt cx="797627" cy="915531"/>
          </a:xfrm>
        </p:grpSpPr>
        <p:sp>
          <p:nvSpPr>
            <p:cNvPr id="6" name="メモ 5"/>
            <p:cNvSpPr/>
            <p:nvPr/>
          </p:nvSpPr>
          <p:spPr>
            <a:xfrm>
              <a:off x="1656690" y="5196511"/>
              <a:ext cx="797627" cy="915531"/>
            </a:xfrm>
            <a:prstGeom prst="foldedCorner">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a:ea typeface="ＭＳ Ｐゴシック" panose="020B0600070205080204" pitchFamily="50" charset="-128"/>
                <a:cs typeface="+mn-cs"/>
              </a:endParaRPr>
            </a:p>
          </p:txBody>
        </p:sp>
        <p:sp>
          <p:nvSpPr>
            <p:cNvPr id="14" name="フローチャート : 書類 13"/>
            <p:cNvSpPr/>
            <p:nvPr/>
          </p:nvSpPr>
          <p:spPr>
            <a:xfrm>
              <a:off x="2054811" y="5352712"/>
              <a:ext cx="305492" cy="342114"/>
            </a:xfrm>
            <a:prstGeom prst="flowChartDocument">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1" lang="ja-JP" altLang="en-US" sz="18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p:txBody>
        </p:sp>
        <p:sp>
          <p:nvSpPr>
            <p:cNvPr id="13" name="フローチャート : 書類 12"/>
            <p:cNvSpPr/>
            <p:nvPr/>
          </p:nvSpPr>
          <p:spPr>
            <a:xfrm>
              <a:off x="1902065" y="5523769"/>
              <a:ext cx="305492" cy="342114"/>
            </a:xfrm>
            <a:prstGeom prst="flowChartDocument">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1" lang="ja-JP" altLang="en-US" sz="18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p:txBody>
        </p:sp>
        <p:sp>
          <p:nvSpPr>
            <p:cNvPr id="12" name="フローチャート : 書類 11"/>
            <p:cNvSpPr/>
            <p:nvPr/>
          </p:nvSpPr>
          <p:spPr>
            <a:xfrm>
              <a:off x="1750011" y="5692777"/>
              <a:ext cx="305492" cy="342114"/>
            </a:xfrm>
            <a:prstGeom prst="flowChartDocument">
              <a:avLst/>
            </a:prstGeom>
            <a:solidFill>
              <a:srgbClr val="0070C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1" lang="ja-JP" altLang="en-US" sz="18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p:txBody>
        </p:sp>
      </p:grpSp>
      <p:grpSp>
        <p:nvGrpSpPr>
          <p:cNvPr id="26" name="グループ化 25"/>
          <p:cNvGrpSpPr/>
          <p:nvPr/>
        </p:nvGrpSpPr>
        <p:grpSpPr>
          <a:xfrm>
            <a:off x="8021323" y="1932321"/>
            <a:ext cx="494719" cy="488567"/>
            <a:chOff x="8016212" y="2314647"/>
            <a:chExt cx="578850" cy="593209"/>
          </a:xfrm>
        </p:grpSpPr>
        <p:sp>
          <p:nvSpPr>
            <p:cNvPr id="16" name="メモ 15"/>
            <p:cNvSpPr/>
            <p:nvPr/>
          </p:nvSpPr>
          <p:spPr>
            <a:xfrm>
              <a:off x="8016212" y="2314647"/>
              <a:ext cx="578850" cy="593209"/>
            </a:xfrm>
            <a:prstGeom prst="foldedCorner">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a:ea typeface="ＭＳ Ｐゴシック" panose="020B0600070205080204" pitchFamily="50" charset="-128"/>
                <a:cs typeface="+mn-cs"/>
              </a:endParaRPr>
            </a:p>
          </p:txBody>
        </p:sp>
        <p:sp>
          <p:nvSpPr>
            <p:cNvPr id="19" name="フローチャート : 書類 18"/>
            <p:cNvSpPr/>
            <p:nvPr/>
          </p:nvSpPr>
          <p:spPr>
            <a:xfrm>
              <a:off x="8195678" y="2432362"/>
              <a:ext cx="221700" cy="300633"/>
            </a:xfrm>
            <a:prstGeom prst="flowChartDocument">
              <a:avLst/>
            </a:prstGeom>
            <a:solidFill>
              <a:srgbClr val="0070C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1" lang="ja-JP" altLang="en-US" sz="18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p:txBody>
        </p:sp>
      </p:grpSp>
      <p:sp>
        <p:nvSpPr>
          <p:cNvPr id="20" name="メモ 19"/>
          <p:cNvSpPr/>
          <p:nvPr/>
        </p:nvSpPr>
        <p:spPr>
          <a:xfrm>
            <a:off x="8028384" y="2852936"/>
            <a:ext cx="578850" cy="593209"/>
          </a:xfrm>
          <a:prstGeom prst="foldedCorner">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a:ea typeface="ＭＳ Ｐゴシック" panose="020B0600070205080204" pitchFamily="50" charset="-128"/>
              <a:cs typeface="+mn-cs"/>
            </a:endParaRPr>
          </a:p>
        </p:txBody>
      </p:sp>
      <p:sp>
        <p:nvSpPr>
          <p:cNvPr id="22" name="フローチャート : 書類 21"/>
          <p:cNvSpPr/>
          <p:nvPr/>
        </p:nvSpPr>
        <p:spPr>
          <a:xfrm>
            <a:off x="8207627" y="3022742"/>
            <a:ext cx="221700" cy="300632"/>
          </a:xfrm>
          <a:prstGeom prst="flowChartDocument">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1" lang="ja-JP" altLang="en-US" sz="18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p:txBody>
      </p:sp>
      <p:sp>
        <p:nvSpPr>
          <p:cNvPr id="21" name="メモ 20"/>
          <p:cNvSpPr/>
          <p:nvPr/>
        </p:nvSpPr>
        <p:spPr>
          <a:xfrm>
            <a:off x="8060098" y="3789040"/>
            <a:ext cx="578850" cy="593209"/>
          </a:xfrm>
          <a:prstGeom prst="foldedCorner">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a:ea typeface="ＭＳ Ｐゴシック" panose="020B0600070205080204" pitchFamily="50" charset="-128"/>
              <a:cs typeface="+mn-cs"/>
            </a:endParaRPr>
          </a:p>
        </p:txBody>
      </p:sp>
      <p:sp>
        <p:nvSpPr>
          <p:cNvPr id="23" name="フローチャート : 書類 22"/>
          <p:cNvSpPr/>
          <p:nvPr/>
        </p:nvSpPr>
        <p:spPr>
          <a:xfrm>
            <a:off x="8238673" y="3972883"/>
            <a:ext cx="221700" cy="300632"/>
          </a:xfrm>
          <a:prstGeom prst="flowChartDocument">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1" lang="ja-JP" altLang="en-US" sz="18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p:txBody>
      </p:sp>
      <p:sp>
        <p:nvSpPr>
          <p:cNvPr id="17" name="Line 4"/>
          <p:cNvSpPr>
            <a:spLocks noChangeShapeType="1"/>
          </p:cNvSpPr>
          <p:nvPr/>
        </p:nvSpPr>
        <p:spPr bwMode="auto">
          <a:xfrm>
            <a:off x="179388" y="764704"/>
            <a:ext cx="8713787" cy="0"/>
          </a:xfrm>
          <a:prstGeom prst="line">
            <a:avLst/>
          </a:prstGeom>
          <a:noFill/>
          <a:ln w="28575">
            <a:solidFill>
              <a:schemeClr val="bg2">
                <a:lumMod val="75000"/>
              </a:schemeClr>
            </a:solidFill>
            <a:round/>
            <a:headEnd/>
            <a:tailEnd/>
          </a:ln>
          <a:effec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GB" sz="1800" b="0" i="0" u="none" strike="noStrike" kern="1200" cap="none" spc="0" normalizeH="0" baseline="0" noProof="0">
              <a:ln>
                <a:noFill/>
              </a:ln>
              <a:solidFill>
                <a:prstClr val="black"/>
              </a:solidFill>
              <a:effectLst/>
              <a:uLnTx/>
              <a:uFillTx/>
              <a:latin typeface="Calibri"/>
              <a:ea typeface="ＭＳ Ｐゴシック" charset="-128"/>
              <a:cs typeface="+mn-cs"/>
            </a:endParaRPr>
          </a:p>
        </p:txBody>
      </p:sp>
      <p:sp>
        <p:nvSpPr>
          <p:cNvPr id="7" name="Slide Number Placeholder 6">
            <a:extLst>
              <a:ext uri="{FF2B5EF4-FFF2-40B4-BE49-F238E27FC236}">
                <a16:creationId xmlns:a16="http://schemas.microsoft.com/office/drawing/2014/main" id="{C5ACF372-DE6E-5AFE-4E4E-AFD0FC8DC22B}"/>
              </a:ext>
            </a:extLst>
          </p:cNvPr>
          <p:cNvSpPr>
            <a:spLocks noGrp="1"/>
          </p:cNvSpPr>
          <p:nvPr>
            <p:ph type="sldNum" sz="quarter" idx="12"/>
          </p:nvPr>
        </p:nvSpPr>
        <p:spPr/>
        <p:txBody>
          <a:bodyPr/>
          <a:lstStyle/>
          <a:p>
            <a:pPr>
              <a:defRPr/>
            </a:pPr>
            <a:fld id="{41B56E46-C364-443B-A6EC-EF4639A1E9E4}" type="slidenum">
              <a:rPr lang="ja-JP" altLang="en-US" smtClean="0"/>
              <a:pPr>
                <a:defRPr/>
              </a:pPr>
              <a:t>9</a:t>
            </a:fld>
            <a:endParaRPr lang="ja-JP" altLang="en-US"/>
          </a:p>
        </p:txBody>
      </p:sp>
    </p:spTree>
    <p:extLst>
      <p:ext uri="{BB962C8B-B14F-4D97-AF65-F5344CB8AC3E}">
        <p14:creationId xmlns:p14="http://schemas.microsoft.com/office/powerpoint/2010/main" val="1790618893"/>
      </p:ext>
    </p:extLst>
  </p:cSld>
  <p:clrMapOvr>
    <a:masterClrMapping/>
  </p:clrMapOvr>
</p:sld>
</file>

<file path=ppt/theme/theme1.xml><?xml version="1.0" encoding="utf-8"?>
<a:theme xmlns:a="http://schemas.openxmlformats.org/drawingml/2006/main" name="Blank">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bg1"/>
        </a:solidFill>
        <a:ln w="12700">
          <a:solidFill>
            <a:schemeClr val="tx1"/>
          </a:solidFill>
          <a:miter lim="800000"/>
        </a:ln>
      </a:spPr>
      <a:bodyPr rtlCol="0" anchor="ctr"/>
      <a:lstStyle>
        <a:defPPr algn="ctr">
          <a:defRPr kumimoji="1" dirty="0" smtClean="0">
            <a:solidFill>
              <a:schemeClr val="tx1"/>
            </a:solidFill>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blank</Template>
  <TotalTime>333</TotalTime>
  <Words>13300</Words>
  <Application>Microsoft Office PowerPoint</Application>
  <PresentationFormat>画面に合わせる (4:3)</PresentationFormat>
  <Paragraphs>1520</Paragraphs>
  <Slides>59</Slides>
  <Notes>58</Notes>
  <HiddenSlides>0</HiddenSlides>
  <MMClips>0</MMClips>
  <ScaleCrop>false</ScaleCrop>
  <HeadingPairs>
    <vt:vector size="6" baseType="variant">
      <vt:variant>
        <vt:lpstr>使用されているフォント</vt:lpstr>
      </vt:variant>
      <vt:variant>
        <vt:i4>9</vt:i4>
      </vt:variant>
      <vt:variant>
        <vt:lpstr>テーマ</vt:lpstr>
      </vt:variant>
      <vt:variant>
        <vt:i4>1</vt:i4>
      </vt:variant>
      <vt:variant>
        <vt:lpstr>スライド タイトル</vt:lpstr>
      </vt:variant>
      <vt:variant>
        <vt:i4>59</vt:i4>
      </vt:variant>
    </vt:vector>
  </HeadingPairs>
  <TitlesOfParts>
    <vt:vector size="69" baseType="lpstr">
      <vt:lpstr>ＭＳ Ｐゴシック</vt:lpstr>
      <vt:lpstr>ＭＳ Ｐ明朝</vt:lpstr>
      <vt:lpstr>ＭＳ ゴシック</vt:lpstr>
      <vt:lpstr>游ゴシック</vt:lpstr>
      <vt:lpstr>游明朝</vt:lpstr>
      <vt:lpstr>Arial</vt:lpstr>
      <vt:lpstr>Calibri</vt:lpstr>
      <vt:lpstr>Times New Roman</vt:lpstr>
      <vt:lpstr>Wingdings</vt:lpstr>
      <vt:lpstr>Blank</vt:lpstr>
      <vt:lpstr>E2B(R3)解説－実務編－</vt:lpstr>
      <vt:lpstr>はじめに</vt:lpstr>
      <vt:lpstr>利用上の注意点</vt:lpstr>
      <vt:lpstr>目次</vt:lpstr>
      <vt:lpstr>目次</vt:lpstr>
      <vt:lpstr>E2B(R2)とE2B(R3)の比較の概要</vt:lpstr>
      <vt:lpstr>MedDRAの使用</vt:lpstr>
      <vt:lpstr>データ項目名の変更</vt:lpstr>
      <vt:lpstr>ACKコードの変更</vt:lpstr>
      <vt:lpstr>PowerPoint プレゼンテーション</vt:lpstr>
      <vt:lpstr>日付と時間の入力</vt:lpstr>
      <vt:lpstr>目次</vt:lpstr>
      <vt:lpstr>各項目の説明</vt:lpstr>
      <vt:lpstr>J2項目</vt:lpstr>
      <vt:lpstr>PowerPoint プレゼンテーション</vt:lpstr>
      <vt:lpstr>PowerPoint プレゼンテーション</vt:lpstr>
      <vt:lpstr>PowerPoint プレゼンテーション</vt:lpstr>
      <vt:lpstr>報告分類 (J2.1a)</vt:lpstr>
      <vt:lpstr>即時報告フラグ[市販後] (J2.3)　</vt:lpstr>
      <vt:lpstr>報告起算日 (J2.2.1)、報告起算日に関するコメント (J2.2.2) </vt:lpstr>
      <vt:lpstr>C項目</vt:lpstr>
      <vt:lpstr>送信者識別子について</vt:lpstr>
      <vt:lpstr>PowerPoint プレゼンテーション</vt:lpstr>
      <vt:lpstr>世界的に固有の症例識別番号</vt:lpstr>
      <vt:lpstr>報告破棄／修正 (C.1.11.1)、報告破棄／修正理由 (C.1.11.2 )</vt:lpstr>
      <vt:lpstr>第一次情報源国と副作用発現国</vt:lpstr>
      <vt:lpstr>D項目</vt:lpstr>
      <vt:lpstr>D 患者特性 にE2B(R3)で追加された項目</vt:lpstr>
      <vt:lpstr>D 患者特性で一人の識別できる患者と判定される項目</vt:lpstr>
      <vt:lpstr>E項目</vt:lpstr>
      <vt:lpstr>有害事象の入力</vt:lpstr>
      <vt:lpstr>有害事象ごとの重篤性の基準 (E.i.3.2)</vt:lpstr>
      <vt:lpstr>医療専門家による医学的確認 (E.i.8)</vt:lpstr>
      <vt:lpstr>F項目</vt:lpstr>
      <vt:lpstr>F　診断に関連する検査及び処置の結果</vt:lpstr>
      <vt:lpstr>臨床検査（追加項目）</vt:lpstr>
      <vt:lpstr>報告様式上の表示</vt:lpstr>
      <vt:lpstr>G項目</vt:lpstr>
      <vt:lpstr>G　医薬品情報</vt:lpstr>
      <vt:lpstr>投与量情報 (G.k.4.r)</vt:lpstr>
      <vt:lpstr>投与情報 </vt:lpstr>
      <vt:lpstr>医薬品と副作用／有害事象のマトリクス</vt:lpstr>
      <vt:lpstr>医薬品と副作用／有害事象の因果関係</vt:lpstr>
      <vt:lpstr>医薬品投与と副作用発現までの時間間隔 </vt:lpstr>
      <vt:lpstr>医薬品投与と副作用発現までの時間間隔</vt:lpstr>
      <vt:lpstr>再投与再発</vt:lpstr>
      <vt:lpstr>再投与再発</vt:lpstr>
      <vt:lpstr>G.k.10.r 医薬品に関するその他の情報</vt:lpstr>
      <vt:lpstr>H項目</vt:lpstr>
      <vt:lpstr>H項目 – R2項目との対比</vt:lpstr>
      <vt:lpstr>目次</vt:lpstr>
      <vt:lpstr>関連通知 </vt:lpstr>
      <vt:lpstr>参考資料</vt:lpstr>
      <vt:lpstr>電送の仕組み（AS1 vs AS2）</vt:lpstr>
      <vt:lpstr>PMDA　ICSR受付サイト</vt:lpstr>
      <vt:lpstr>PMDA　ICSR受付サイト</vt:lpstr>
      <vt:lpstr>企業向けICSRファイル作成 無償ツール</vt:lpstr>
      <vt:lpstr>治験報告の承認後の続報の取り扱いについて</vt:lpstr>
      <vt:lpstr>更新内容</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E2B(R3)解説－実務編－</dc:title>
  <dc:creator/>
  <cp:lastModifiedBy>Yuki Yonemasu</cp:lastModifiedBy>
  <cp:revision>1</cp:revision>
  <dcterms:created xsi:type="dcterms:W3CDTF">2020-02-07T02:03:34Z</dcterms:created>
  <dcterms:modified xsi:type="dcterms:W3CDTF">2024-03-28T05:55:08Z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7f850223-87a8-40c3-9eb2-432606efca2a_Enabled">
    <vt:lpwstr>True</vt:lpwstr>
  </property>
  <property fmtid="{D5CDD505-2E9C-101B-9397-08002B2CF9AE}" pid="3" name="MSIP_Label_7f850223-87a8-40c3-9eb2-432606efca2a_SiteId">
    <vt:lpwstr>fcb2b37b-5da0-466b-9b83-0014b67a7c78</vt:lpwstr>
  </property>
  <property fmtid="{D5CDD505-2E9C-101B-9397-08002B2CF9AE}" pid="4" name="MSIP_Label_7f850223-87a8-40c3-9eb2-432606efca2a_Owner">
    <vt:lpwstr>yuki.yonemasu@bayer.com</vt:lpwstr>
  </property>
  <property fmtid="{D5CDD505-2E9C-101B-9397-08002B2CF9AE}" pid="5" name="MSIP_Label_7f850223-87a8-40c3-9eb2-432606efca2a_SetDate">
    <vt:lpwstr>2020-02-07T02:03:54.9747881Z</vt:lpwstr>
  </property>
  <property fmtid="{D5CDD505-2E9C-101B-9397-08002B2CF9AE}" pid="6" name="MSIP_Label_7f850223-87a8-40c3-9eb2-432606efca2a_Name">
    <vt:lpwstr>NO CLASSIFICATION</vt:lpwstr>
  </property>
  <property fmtid="{D5CDD505-2E9C-101B-9397-08002B2CF9AE}" pid="7" name="MSIP_Label_7f850223-87a8-40c3-9eb2-432606efca2a_Application">
    <vt:lpwstr>Microsoft Azure Information Protection</vt:lpwstr>
  </property>
  <property fmtid="{D5CDD505-2E9C-101B-9397-08002B2CF9AE}" pid="8" name="MSIP_Label_7f850223-87a8-40c3-9eb2-432606efca2a_Extended_MSFT_Method">
    <vt:lpwstr>Automatic</vt:lpwstr>
  </property>
  <property fmtid="{D5CDD505-2E9C-101B-9397-08002B2CF9AE}" pid="9" name="Sensitivity">
    <vt:lpwstr>NO CLASSIFICATION</vt:lpwstr>
  </property>
</Properties>
</file>