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70" r:id="rId4"/>
    <p:sldId id="310" r:id="rId5"/>
    <p:sldId id="278" r:id="rId6"/>
    <p:sldId id="267" r:id="rId7"/>
    <p:sldId id="257" r:id="rId8"/>
    <p:sldId id="277" r:id="rId9"/>
    <p:sldId id="268" r:id="rId10"/>
    <p:sldId id="305" r:id="rId11"/>
    <p:sldId id="258" r:id="rId12"/>
    <p:sldId id="312" r:id="rId13"/>
    <p:sldId id="259" r:id="rId14"/>
    <p:sldId id="260" r:id="rId15"/>
    <p:sldId id="261" r:id="rId16"/>
    <p:sldId id="262" r:id="rId17"/>
    <p:sldId id="263" r:id="rId18"/>
    <p:sldId id="264" r:id="rId19"/>
    <p:sldId id="306" r:id="rId20"/>
    <p:sldId id="291" r:id="rId21"/>
    <p:sldId id="307" r:id="rId22"/>
    <p:sldId id="286" r:id="rId23"/>
    <p:sldId id="308" r:id="rId24"/>
    <p:sldId id="311" r:id="rId25"/>
    <p:sldId id="309" r:id="rId26"/>
    <p:sldId id="289" r:id="rId27"/>
    <p:sldId id="292" r:id="rId28"/>
    <p:sldId id="303" r:id="rId29"/>
    <p:sldId id="273" r:id="rId30"/>
    <p:sldId id="274" r:id="rId31"/>
    <p:sldId id="275" r:id="rId32"/>
    <p:sldId id="282" r:id="rId33"/>
    <p:sldId id="290" r:id="rId34"/>
    <p:sldId id="287" r:id="rId35"/>
    <p:sldId id="288" r:id="rId36"/>
    <p:sldId id="313" r:id="rId37"/>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3EAE1646-3B0E-D23D-C09D-46885E8D7D90}" name="Iida,Orie (HP Med PV) NBI-JP-T" initials="I(MPNJT" userId="S::orie.iida@boehringer-ingelheim.com::46418472-e167-463a-a524-b53647c7197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4" autoAdjust="0"/>
    <p:restoredTop sz="67887" autoAdjust="0"/>
  </p:normalViewPr>
  <p:slideViewPr>
    <p:cSldViewPr>
      <p:cViewPr varScale="1">
        <p:scale>
          <a:sx n="63" d="100"/>
          <a:sy n="63" d="100"/>
        </p:scale>
        <p:origin x="1182" y="78"/>
      </p:cViewPr>
      <p:guideLst>
        <p:guide orient="horz" pos="2160"/>
        <p:guide pos="2880"/>
      </p:guideLst>
    </p:cSldViewPr>
  </p:slideViewPr>
  <p:outlineViewPr>
    <p:cViewPr>
      <p:scale>
        <a:sx n="33" d="100"/>
        <a:sy n="33" d="100"/>
      </p:scale>
      <p:origin x="0" y="7074"/>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180" d="100"/>
          <a:sy n="180" d="100"/>
        </p:scale>
        <p:origin x="-1860" y="525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ki Yonemasu" userId="e38e0d4e-53e3-49ad-bf82-b3aa660ddaf8" providerId="ADAL" clId="{11E2DB6C-D246-465D-BE51-5E86DEE614F1}"/>
    <pc:docChg chg="undo custSel modSld">
      <pc:chgData name="Yuki Yonemasu" userId="e38e0d4e-53e3-49ad-bf82-b3aa660ddaf8" providerId="ADAL" clId="{11E2DB6C-D246-465D-BE51-5E86DEE614F1}" dt="2024-03-28T05:54:48.092" v="13" actId="20577"/>
      <pc:docMkLst>
        <pc:docMk/>
      </pc:docMkLst>
      <pc:sldChg chg="modSp mod">
        <pc:chgData name="Yuki Yonemasu" userId="e38e0d4e-53e3-49ad-bf82-b3aa660ddaf8" providerId="ADAL" clId="{11E2DB6C-D246-465D-BE51-5E86DEE614F1}" dt="2024-03-28T05:54:48.092" v="13" actId="20577"/>
        <pc:sldMkLst>
          <pc:docMk/>
          <pc:sldMk cId="0" sldId="256"/>
        </pc:sldMkLst>
        <pc:spChg chg="mod">
          <ac:chgData name="Yuki Yonemasu" userId="e38e0d4e-53e3-49ad-bf82-b3aa660ddaf8" providerId="ADAL" clId="{11E2DB6C-D246-465D-BE51-5E86DEE614F1}" dt="2024-03-28T05:54:48.092" v="13" actId="20577"/>
          <ac:spMkLst>
            <pc:docMk/>
            <pc:sldMk cId="0" sldId="256"/>
            <ac:spMk id="2051" creationId="{542156CF-B738-453E-B1E8-482B4ECC98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7917941-2C3A-4A19-9A83-83F35CF05BD1}"/>
              </a:ext>
            </a:extLst>
          </p:cNvPr>
          <p:cNvSpPr>
            <a:spLocks noGrp="1"/>
          </p:cNvSpPr>
          <p:nvPr>
            <p:ph type="hdr" sz="quarter"/>
          </p:nvPr>
        </p:nvSpPr>
        <p:spPr>
          <a:xfrm>
            <a:off x="0" y="0"/>
            <a:ext cx="3076917" cy="512058"/>
          </a:xfrm>
          <a:prstGeom prst="rect">
            <a:avLst/>
          </a:prstGeom>
        </p:spPr>
        <p:txBody>
          <a:bodyPr vert="horz" lIns="94759" tIns="47380" rIns="94759" bIns="47380" rtlCol="0"/>
          <a:lstStyle>
            <a:lvl1pPr algn="l">
              <a:defRPr sz="1200">
                <a:latin typeface="Arial" charset="0"/>
                <a:ea typeface="ＭＳ Ｐゴシック"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B7F78AC4-4D33-4BD5-A585-23474B5F6A6B}"/>
              </a:ext>
            </a:extLst>
          </p:cNvPr>
          <p:cNvSpPr>
            <a:spLocks noGrp="1"/>
          </p:cNvSpPr>
          <p:nvPr>
            <p:ph type="dt" idx="1"/>
          </p:nvPr>
        </p:nvSpPr>
        <p:spPr>
          <a:xfrm>
            <a:off x="4020725" y="0"/>
            <a:ext cx="3076917" cy="512058"/>
          </a:xfrm>
          <a:prstGeom prst="rect">
            <a:avLst/>
          </a:prstGeom>
        </p:spPr>
        <p:txBody>
          <a:bodyPr vert="horz" lIns="94759" tIns="47380" rIns="94759" bIns="47380" rtlCol="0"/>
          <a:lstStyle>
            <a:lvl1pPr algn="r">
              <a:defRPr sz="1200" smtClean="0">
                <a:latin typeface="Arial" charset="0"/>
                <a:ea typeface="ＭＳ Ｐゴシック" charset="-128"/>
              </a:defRPr>
            </a:lvl1pPr>
          </a:lstStyle>
          <a:p>
            <a:pPr>
              <a:defRPr/>
            </a:pPr>
            <a:fld id="{3669BF20-1A38-4968-9A86-7EC6FF049778}" type="datetimeFigureOut">
              <a:rPr lang="ja-JP" altLang="en-US"/>
              <a:pPr>
                <a:defRPr/>
              </a:pPr>
              <a:t>2024/3/28</a:t>
            </a:fld>
            <a:endParaRPr lang="ja-JP" altLang="en-US"/>
          </a:p>
        </p:txBody>
      </p:sp>
      <p:sp>
        <p:nvSpPr>
          <p:cNvPr id="4" name="スライド イメージ プレースホルダー 3">
            <a:extLst>
              <a:ext uri="{FF2B5EF4-FFF2-40B4-BE49-F238E27FC236}">
                <a16:creationId xmlns:a16="http://schemas.microsoft.com/office/drawing/2014/main" id="{42720BD9-EF05-460D-80D3-FDCA78F71D91}"/>
              </a:ext>
            </a:extLst>
          </p:cNvPr>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5780839D-6CE7-46DC-A963-981742EC51EF}"/>
              </a:ext>
            </a:extLst>
          </p:cNvPr>
          <p:cNvSpPr>
            <a:spLocks noGrp="1"/>
          </p:cNvSpPr>
          <p:nvPr>
            <p:ph type="body" sz="quarter" idx="3"/>
          </p:nvPr>
        </p:nvSpPr>
        <p:spPr>
          <a:xfrm>
            <a:off x="709930" y="4862096"/>
            <a:ext cx="5679440" cy="4605249"/>
          </a:xfrm>
          <a:prstGeom prst="rect">
            <a:avLst/>
          </a:prstGeom>
        </p:spPr>
        <p:txBody>
          <a:bodyPr vert="horz" lIns="94759" tIns="47380" rIns="94759" bIns="4738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3EF57B23-D387-45CB-BFF5-DE389890EB70}"/>
              </a:ext>
            </a:extLst>
          </p:cNvPr>
          <p:cNvSpPr>
            <a:spLocks noGrp="1"/>
          </p:cNvSpPr>
          <p:nvPr>
            <p:ph type="ftr" sz="quarter" idx="4"/>
          </p:nvPr>
        </p:nvSpPr>
        <p:spPr>
          <a:xfrm>
            <a:off x="0" y="9720919"/>
            <a:ext cx="3076917" cy="512058"/>
          </a:xfrm>
          <a:prstGeom prst="rect">
            <a:avLst/>
          </a:prstGeom>
        </p:spPr>
        <p:txBody>
          <a:bodyPr vert="horz" lIns="94759" tIns="47380" rIns="94759" bIns="47380" rtlCol="0" anchor="b"/>
          <a:lstStyle>
            <a:lvl1pPr algn="l">
              <a:defRPr sz="1200">
                <a:latin typeface="Arial" charset="0"/>
                <a:ea typeface="ＭＳ Ｐゴシック"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E869138A-40F1-4A3B-A27F-41B8C5313E29}"/>
              </a:ext>
            </a:extLst>
          </p:cNvPr>
          <p:cNvSpPr>
            <a:spLocks noGrp="1"/>
          </p:cNvSpPr>
          <p:nvPr>
            <p:ph type="sldNum" sz="quarter" idx="5"/>
          </p:nvPr>
        </p:nvSpPr>
        <p:spPr>
          <a:xfrm>
            <a:off x="4020725" y="9720919"/>
            <a:ext cx="3076917" cy="512058"/>
          </a:xfrm>
          <a:prstGeom prst="rect">
            <a:avLst/>
          </a:prstGeom>
        </p:spPr>
        <p:txBody>
          <a:bodyPr vert="horz" wrap="square" lIns="94759" tIns="47380" rIns="94759" bIns="47380" numCol="1" anchor="b" anchorCtr="0" compatLnSpc="1">
            <a:prstTxWarp prst="textNoShape">
              <a:avLst/>
            </a:prstTxWarp>
          </a:bodyPr>
          <a:lstStyle>
            <a:lvl1pPr algn="r">
              <a:defRPr sz="1200"/>
            </a:lvl1pPr>
          </a:lstStyle>
          <a:p>
            <a:fld id="{DDD476C8-5651-43FE-B1C7-C4D4A3259CD1}" type="slidenum">
              <a:rPr lang="ja-JP" altLang="en-US"/>
              <a:pPr/>
              <a:t>‹#›</a:t>
            </a:fld>
            <a:endParaRPr lang="ja-JP" altLang="en-US"/>
          </a:p>
        </p:txBody>
      </p:sp>
    </p:spTree>
    <p:extLst>
      <p:ext uri="{BB962C8B-B14F-4D97-AF65-F5344CB8AC3E}">
        <p14:creationId xmlns:p14="http://schemas.microsoft.com/office/powerpoint/2010/main" val="2832920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13A2F808-9C76-4835-A275-7B56E289E8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1B0DF7D-B088-4F88-BD0A-544460955656}"/>
              </a:ext>
            </a:extLst>
          </p:cNvPr>
          <p:cNvSpPr>
            <a:spLocks noGrp="1"/>
          </p:cNvSpPr>
          <p:nvPr>
            <p:ph type="body" idx="1"/>
          </p:nvPr>
        </p:nvSpPr>
        <p:spPr/>
        <p:txBody>
          <a:bodyPr/>
          <a:lstStyle/>
          <a:p>
            <a:pPr fontAlgn="auto">
              <a:spcBef>
                <a:spcPts val="0"/>
              </a:spcBef>
              <a:spcAft>
                <a:spcPts val="0"/>
              </a:spcAft>
              <a:defRPr/>
            </a:pPr>
            <a:endParaRPr lang="ja-JP" altLang="en-US" dirty="0"/>
          </a:p>
        </p:txBody>
      </p:sp>
      <p:sp>
        <p:nvSpPr>
          <p:cNvPr id="43012" name="スライド番号プレースホルダー 3">
            <a:extLst>
              <a:ext uri="{FF2B5EF4-FFF2-40B4-BE49-F238E27FC236}">
                <a16:creationId xmlns:a16="http://schemas.microsoft.com/office/drawing/2014/main" id="{AB4F5235-30E5-4A09-8F3A-A3CD8D022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CB3C8D3-C10E-45BB-B8AE-A2D038CD5869}" type="slidenum">
              <a:rPr lang="ja-JP" altLang="en-US"/>
              <a:pPr eaLnBrk="1" hangingPunct="1"/>
              <a:t>1</a:t>
            </a:fld>
            <a:endParaRPr lang="ja-JP" altLang="en-US"/>
          </a:p>
        </p:txBody>
      </p:sp>
    </p:spTree>
    <p:extLst>
      <p:ext uri="{BB962C8B-B14F-4D97-AF65-F5344CB8AC3E}">
        <p14:creationId xmlns:p14="http://schemas.microsoft.com/office/powerpoint/2010/main" val="829022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2A20F33A-6D76-4888-B58B-03427F2B4173}"/>
              </a:ext>
            </a:extLst>
          </p:cNvPr>
          <p:cNvSpPr>
            <a:spLocks noGrp="1" noRot="1" noChangeAspect="1" noTextEdit="1"/>
          </p:cNvSpPr>
          <p:nvPr>
            <p:ph type="sldImg"/>
          </p:nvPr>
        </p:nvSpPr>
        <p:spPr bwMode="auto">
          <a:xfrm>
            <a:off x="990600" y="663575"/>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3073179D-658B-4782-A27B-76EFA2C358A0}"/>
              </a:ext>
            </a:extLst>
          </p:cNvPr>
          <p:cNvSpPr>
            <a:spLocks noGrp="1"/>
          </p:cNvSpPr>
          <p:nvPr>
            <p:ph type="body" idx="1"/>
          </p:nvPr>
        </p:nvSpPr>
        <p:spPr/>
        <p:txBody>
          <a:bodyPr/>
          <a:lstStyle/>
          <a:p>
            <a:pPr fontAlgn="auto">
              <a:lnSpc>
                <a:spcPts val="1492"/>
              </a:lnSpc>
              <a:spcBef>
                <a:spcPts val="0"/>
              </a:spcBef>
              <a:spcAft>
                <a:spcPts val="0"/>
              </a:spcAft>
              <a:defRPr/>
            </a:pPr>
            <a:r>
              <a:rPr lang="ja-JP" altLang="en-US" dirty="0">
                <a:latin typeface="+mj-ea"/>
                <a:ea typeface="+mj-ea"/>
              </a:rPr>
              <a:t>まず、</a:t>
            </a:r>
            <a:r>
              <a:rPr lang="en-US" altLang="ja-JP" dirty="0">
                <a:latin typeface="+mj-ea"/>
                <a:ea typeface="+mj-ea"/>
              </a:rPr>
              <a:t>J2</a:t>
            </a:r>
            <a:r>
              <a:rPr lang="ja-JP" altLang="en-US" dirty="0">
                <a:latin typeface="+mj-ea"/>
                <a:ea typeface="+mj-ea"/>
              </a:rPr>
              <a:t>項目とは、</a:t>
            </a:r>
            <a:r>
              <a:rPr lang="en-US" altLang="ja-JP" dirty="0">
                <a:latin typeface="+mj-ea"/>
                <a:ea typeface="+mj-ea"/>
              </a:rPr>
              <a:t>ICH</a:t>
            </a:r>
            <a:r>
              <a:rPr lang="ja-JP" altLang="en-US" dirty="0">
                <a:latin typeface="+mj-ea"/>
                <a:ea typeface="+mj-ea"/>
              </a:rPr>
              <a:t>で合意した項目以外に、日本で独自に追加された項目です。</a:t>
            </a:r>
            <a:endParaRPr lang="en-US" altLang="ja-JP" dirty="0">
              <a:latin typeface="+mj-ea"/>
              <a:ea typeface="+mj-ea"/>
            </a:endParaRPr>
          </a:p>
          <a:p>
            <a:pPr fontAlgn="auto">
              <a:lnSpc>
                <a:spcPts val="1492"/>
              </a:lnSpc>
              <a:spcBef>
                <a:spcPts val="0"/>
              </a:spcBef>
              <a:spcAft>
                <a:spcPts val="0"/>
              </a:spcAft>
              <a:defRPr/>
            </a:pPr>
            <a:endParaRPr lang="en-US" altLang="ja-JP" dirty="0">
              <a:latin typeface="+mj-ea"/>
              <a:ea typeface="+mj-ea"/>
            </a:endParaRPr>
          </a:p>
          <a:p>
            <a:pPr fontAlgn="auto">
              <a:lnSpc>
                <a:spcPts val="1492"/>
              </a:lnSpc>
              <a:spcBef>
                <a:spcPts val="0"/>
              </a:spcBef>
              <a:spcAft>
                <a:spcPts val="0"/>
              </a:spcAft>
              <a:defRPr/>
            </a:pPr>
            <a:r>
              <a:rPr lang="en-US" altLang="ja-JP" dirty="0"/>
              <a:t>E2B(R2)</a:t>
            </a:r>
            <a:r>
              <a:rPr lang="ja-JP" altLang="en-US" dirty="0">
                <a:latin typeface="+mj-ea"/>
                <a:ea typeface="+mj-ea"/>
              </a:rPr>
              <a:t>では</a:t>
            </a:r>
            <a:r>
              <a:rPr lang="en-US" altLang="ja-JP" dirty="0">
                <a:latin typeface="+mj-ea"/>
                <a:ea typeface="+mj-ea"/>
              </a:rPr>
              <a:t>J</a:t>
            </a:r>
            <a:r>
              <a:rPr lang="ja-JP" altLang="en-US" dirty="0">
                <a:latin typeface="+mj-ea"/>
                <a:ea typeface="+mj-ea"/>
              </a:rPr>
              <a:t>項目でしたが、</a:t>
            </a:r>
            <a:r>
              <a:rPr lang="en-US" altLang="ja-JP" dirty="0">
                <a:latin typeface="+mj-ea"/>
                <a:ea typeface="+mj-ea"/>
              </a:rPr>
              <a:t>E2B(R3)</a:t>
            </a:r>
            <a:r>
              <a:rPr lang="ja-JP" altLang="en-US" dirty="0">
                <a:latin typeface="+mj-ea"/>
                <a:ea typeface="+mj-ea"/>
              </a:rPr>
              <a:t>において</a:t>
            </a:r>
            <a:r>
              <a:rPr lang="en-US" altLang="ja-JP" dirty="0">
                <a:latin typeface="+mj-ea"/>
                <a:ea typeface="+mj-ea"/>
              </a:rPr>
              <a:t>J2</a:t>
            </a:r>
            <a:r>
              <a:rPr lang="ja-JP" altLang="en-US" dirty="0">
                <a:latin typeface="+mj-ea"/>
                <a:ea typeface="+mj-ea"/>
              </a:rPr>
              <a:t>項目と名称変更されました。</a:t>
            </a:r>
            <a:r>
              <a:rPr lang="en-US" altLang="ja-JP" dirty="0">
                <a:latin typeface="+mj-ea"/>
                <a:ea typeface="+mj-ea"/>
              </a:rPr>
              <a:t>PMDA</a:t>
            </a:r>
            <a:r>
              <a:rPr lang="ja-JP" altLang="en-US" dirty="0">
                <a:latin typeface="+mj-ea"/>
                <a:ea typeface="+mj-ea"/>
              </a:rPr>
              <a:t>が</a:t>
            </a:r>
            <a:r>
              <a:rPr lang="en-US" altLang="ja-JP" dirty="0">
                <a:latin typeface="+mj-ea"/>
                <a:ea typeface="+mj-ea"/>
              </a:rPr>
              <a:t>ICSR</a:t>
            </a:r>
            <a:r>
              <a:rPr lang="ja-JP" altLang="en-US" dirty="0">
                <a:latin typeface="+mj-ea"/>
                <a:ea typeface="+mj-ea"/>
              </a:rPr>
              <a:t>を受付時に独自に採番する識別番号などが含まれます。</a:t>
            </a:r>
            <a:endParaRPr lang="en-US" altLang="ja-JP" dirty="0">
              <a:latin typeface="+mj-ea"/>
              <a:ea typeface="+mj-ea"/>
            </a:endParaRPr>
          </a:p>
          <a:p>
            <a:pPr fontAlgn="auto">
              <a:lnSpc>
                <a:spcPts val="1492"/>
              </a:lnSpc>
              <a:spcBef>
                <a:spcPts val="0"/>
              </a:spcBef>
              <a:spcAft>
                <a:spcPts val="0"/>
              </a:spcAft>
              <a:defRPr/>
            </a:pPr>
            <a:endParaRPr lang="en-US" altLang="ja-JP" dirty="0">
              <a:latin typeface="+mj-ea"/>
            </a:endParaRPr>
          </a:p>
          <a:p>
            <a:pPr fontAlgn="auto">
              <a:lnSpc>
                <a:spcPts val="1492"/>
              </a:lnSpc>
              <a:spcBef>
                <a:spcPts val="0"/>
              </a:spcBef>
              <a:spcAft>
                <a:spcPts val="0"/>
              </a:spcAft>
              <a:defRPr/>
            </a:pPr>
            <a:r>
              <a:rPr lang="en-US" altLang="ja-JP" dirty="0">
                <a:latin typeface="+mj-ea"/>
              </a:rPr>
              <a:t>PMDA</a:t>
            </a:r>
            <a:r>
              <a:rPr lang="ja-JP" altLang="en-US" dirty="0">
                <a:latin typeface="+mj-ea"/>
              </a:rPr>
              <a:t>では、</a:t>
            </a:r>
            <a:r>
              <a:rPr lang="en-US" altLang="ja-JP" dirty="0">
                <a:latin typeface="+mj-ea"/>
                <a:ea typeface="+mj-ea"/>
              </a:rPr>
              <a:t>J2.1a</a:t>
            </a:r>
            <a:r>
              <a:rPr lang="ja-JP" altLang="en-US" dirty="0">
                <a:latin typeface="+mj-ea"/>
                <a:ea typeface="+mj-ea"/>
              </a:rPr>
              <a:t>（識別番号（報告分類））と</a:t>
            </a:r>
            <a:r>
              <a:rPr lang="en-US" altLang="ja-JP" dirty="0">
                <a:latin typeface="+mj-ea"/>
                <a:ea typeface="+mj-ea"/>
              </a:rPr>
              <a:t>J2.1b</a:t>
            </a:r>
            <a:r>
              <a:rPr lang="ja-JP" altLang="en-US" dirty="0">
                <a:latin typeface="+mj-ea"/>
                <a:ea typeface="+mj-ea"/>
              </a:rPr>
              <a:t>（識別番号（番号））の組み合わせで、症例を特定しています。したがって、</a:t>
            </a:r>
            <a:r>
              <a:rPr lang="en-US" altLang="ja-JP" dirty="0">
                <a:latin typeface="+mj-ea"/>
                <a:ea typeface="+mj-ea"/>
              </a:rPr>
              <a:t>PMDA</a:t>
            </a:r>
            <a:r>
              <a:rPr lang="ja-JP" altLang="en-US" dirty="0">
                <a:latin typeface="+mj-ea"/>
                <a:ea typeface="+mj-ea"/>
              </a:rPr>
              <a:t>から企業へ問い合わせがある場合に用いられます。また、安全性定期報告や再審査申請資料において、別紙様式に記載することもあります。</a:t>
            </a:r>
            <a:endParaRPr lang="en-US" altLang="ja-JP" dirty="0">
              <a:latin typeface="+mj-ea"/>
              <a:ea typeface="+mj-ea"/>
            </a:endParaRPr>
          </a:p>
          <a:p>
            <a:pPr fontAlgn="auto">
              <a:lnSpc>
                <a:spcPts val="1492"/>
              </a:lnSpc>
              <a:spcBef>
                <a:spcPts val="0"/>
              </a:spcBef>
              <a:spcAft>
                <a:spcPts val="0"/>
              </a:spcAft>
              <a:defRPr/>
            </a:pPr>
            <a:r>
              <a:rPr lang="en-US" altLang="ja-JP" dirty="0">
                <a:latin typeface="+mj-ea"/>
                <a:ea typeface="+mj-ea"/>
              </a:rPr>
              <a:t>J2.2.2</a:t>
            </a:r>
            <a:r>
              <a:rPr lang="ja-JP" altLang="en-US" dirty="0">
                <a:latin typeface="+mj-ea"/>
                <a:ea typeface="+mj-ea"/>
              </a:rPr>
              <a:t>には、</a:t>
            </a:r>
            <a:r>
              <a:rPr kumimoji="1" lang="ja-JP" altLang="en-US" sz="1200" kern="1200" dirty="0">
                <a:solidFill>
                  <a:schemeClr val="tx1"/>
                </a:solidFill>
                <a:latin typeface="+mj-ea"/>
                <a:ea typeface="+mn-ea"/>
                <a:cs typeface="+mn-cs"/>
              </a:rPr>
              <a:t>起算日について説明が必要な場合、</a:t>
            </a:r>
            <a:r>
              <a:rPr lang="ja-JP" altLang="en-US" dirty="0">
                <a:latin typeface="+mj-ea"/>
                <a:ea typeface="+mj-ea"/>
              </a:rPr>
              <a:t>報告起算日に関するコメントを入力します。</a:t>
            </a:r>
            <a:endParaRPr lang="en-US" altLang="ja-JP" dirty="0">
              <a:latin typeface="+mj-ea"/>
              <a:ea typeface="+mj-ea"/>
            </a:endParaRPr>
          </a:p>
          <a:p>
            <a:pPr fontAlgn="auto">
              <a:lnSpc>
                <a:spcPts val="1492"/>
              </a:lnSpc>
              <a:spcBef>
                <a:spcPts val="0"/>
              </a:spcBef>
              <a:spcAft>
                <a:spcPts val="0"/>
              </a:spcAft>
              <a:defRPr/>
            </a:pPr>
            <a:r>
              <a:rPr lang="en-US" altLang="ja-JP" dirty="0">
                <a:latin typeface="+mj-ea"/>
                <a:ea typeface="+mj-ea"/>
              </a:rPr>
              <a:t>J2.3</a:t>
            </a:r>
            <a:r>
              <a:rPr lang="ja-JP" altLang="en-US" dirty="0">
                <a:latin typeface="+mj-ea"/>
                <a:ea typeface="+mj-ea"/>
              </a:rPr>
              <a:t> （即時報告フラグ）を利用することにより、</a:t>
            </a:r>
            <a:r>
              <a:rPr lang="en-US" altLang="ja-JP" dirty="0">
                <a:latin typeface="+mj-ea"/>
                <a:ea typeface="+mj-ea"/>
              </a:rPr>
              <a:t>FAX</a:t>
            </a:r>
            <a:r>
              <a:rPr lang="ja-JP" altLang="en-US" dirty="0">
                <a:latin typeface="+mj-ea"/>
                <a:ea typeface="+mj-ea"/>
              </a:rPr>
              <a:t>報告と同等の意味を持った報告が行えます。</a:t>
            </a:r>
            <a:endParaRPr lang="en-US" altLang="ja-JP" dirty="0">
              <a:latin typeface="+mj-ea"/>
              <a:ea typeface="+mj-ea"/>
            </a:endParaRPr>
          </a:p>
          <a:p>
            <a:pPr fontAlgn="auto">
              <a:lnSpc>
                <a:spcPts val="1492"/>
              </a:lnSpc>
              <a:spcBef>
                <a:spcPts val="0"/>
              </a:spcBef>
              <a:spcAft>
                <a:spcPts val="0"/>
              </a:spcAft>
              <a:defRPr/>
            </a:pPr>
            <a:endParaRPr lang="en-US" altLang="ja-JP" dirty="0">
              <a:latin typeface="+mj-ea"/>
              <a:ea typeface="+mj-ea"/>
            </a:endParaRPr>
          </a:p>
          <a:p>
            <a:pPr fontAlgn="auto">
              <a:lnSpc>
                <a:spcPts val="1492"/>
              </a:lnSpc>
              <a:spcBef>
                <a:spcPts val="0"/>
              </a:spcBef>
              <a:spcAft>
                <a:spcPts val="0"/>
              </a:spcAft>
              <a:defRPr/>
            </a:pPr>
            <a:endParaRPr lang="en-US" altLang="ja-JP" dirty="0">
              <a:latin typeface="+mj-ea"/>
              <a:ea typeface="+mj-ea"/>
            </a:endParaRPr>
          </a:p>
          <a:p>
            <a:pPr fontAlgn="auto">
              <a:lnSpc>
                <a:spcPts val="1492"/>
              </a:lnSpc>
              <a:spcBef>
                <a:spcPts val="0"/>
              </a:spcBef>
              <a:spcAft>
                <a:spcPts val="0"/>
              </a:spcAft>
              <a:defRPr/>
            </a:pPr>
            <a:r>
              <a:rPr lang="ja-JP" altLang="en-US" dirty="0">
                <a:latin typeface="+mj-ea"/>
                <a:ea typeface="+mj-ea"/>
              </a:rPr>
              <a:t>補足事項</a:t>
            </a:r>
            <a:endParaRPr lang="en-US" altLang="ja-JP" dirty="0">
              <a:latin typeface="+mj-ea"/>
              <a:ea typeface="+mj-ea"/>
            </a:endParaRPr>
          </a:p>
          <a:p>
            <a:pPr fontAlgn="auto">
              <a:lnSpc>
                <a:spcPts val="1492"/>
              </a:lnSpc>
              <a:spcBef>
                <a:spcPts val="0"/>
              </a:spcBef>
              <a:spcAft>
                <a:spcPts val="0"/>
              </a:spcAft>
              <a:defRPr/>
            </a:pPr>
            <a:r>
              <a:rPr lang="ja-JP" altLang="en-US" dirty="0">
                <a:latin typeface="+mj-ea"/>
                <a:ea typeface="+mj-ea"/>
              </a:rPr>
              <a:t>スライドにはありませんが、他に以下の様な項目があります。</a:t>
            </a:r>
            <a:endParaRPr lang="en-US" altLang="ja-JP" dirty="0">
              <a:latin typeface="+mj-ea"/>
              <a:ea typeface="+mj-ea"/>
            </a:endParaRPr>
          </a:p>
          <a:p>
            <a:pPr fontAlgn="auto">
              <a:lnSpc>
                <a:spcPts val="1492"/>
              </a:lnSpc>
              <a:spcBef>
                <a:spcPts val="0"/>
              </a:spcBef>
              <a:spcAft>
                <a:spcPts val="0"/>
              </a:spcAft>
              <a:defRPr/>
            </a:pPr>
            <a:r>
              <a:rPr lang="en-US" altLang="ja-JP" dirty="0">
                <a:solidFill>
                  <a:srgbClr val="FF0000"/>
                </a:solidFill>
                <a:latin typeface="+mj-ea"/>
                <a:ea typeface="+mj-ea"/>
              </a:rPr>
              <a:t>J2.5.k</a:t>
            </a:r>
            <a:r>
              <a:rPr lang="ja-JP" altLang="en-US" dirty="0">
                <a:solidFill>
                  <a:srgbClr val="FF0000"/>
                </a:solidFill>
                <a:latin typeface="+mj-ea"/>
                <a:ea typeface="+mj-ea"/>
              </a:rPr>
              <a:t>や</a:t>
            </a:r>
            <a:r>
              <a:rPr lang="en-US" altLang="ja-JP" dirty="0">
                <a:solidFill>
                  <a:srgbClr val="FF0000"/>
                </a:solidFill>
                <a:latin typeface="+mj-ea"/>
                <a:ea typeface="+mj-ea"/>
              </a:rPr>
              <a:t>J2.6.k</a:t>
            </a:r>
            <a:r>
              <a:rPr lang="ja-JP" altLang="en-US" dirty="0">
                <a:solidFill>
                  <a:srgbClr val="FF0000"/>
                </a:solidFill>
                <a:latin typeface="+mj-ea"/>
                <a:ea typeface="+mj-ea"/>
              </a:rPr>
              <a:t>は、一般用医薬品を報告する際の管理用として</a:t>
            </a:r>
            <a:r>
              <a:rPr lang="en-US" altLang="ja-JP" dirty="0">
                <a:solidFill>
                  <a:srgbClr val="FF0000"/>
                </a:solidFill>
                <a:latin typeface="+mj-ea"/>
                <a:ea typeface="+mj-ea"/>
              </a:rPr>
              <a:t>E2B(R3)</a:t>
            </a:r>
            <a:r>
              <a:rPr lang="ja-JP" altLang="en-US" dirty="0">
                <a:solidFill>
                  <a:srgbClr val="FF0000"/>
                </a:solidFill>
                <a:latin typeface="+mj-ea"/>
                <a:ea typeface="+mj-ea"/>
              </a:rPr>
              <a:t>で新設されました。例えば</a:t>
            </a:r>
            <a:r>
              <a:rPr lang="en-US" altLang="ja-JP" dirty="0">
                <a:solidFill>
                  <a:srgbClr val="FF0000"/>
                </a:solidFill>
                <a:latin typeface="+mj-ea"/>
                <a:ea typeface="+mj-ea"/>
              </a:rPr>
              <a:t>OTC</a:t>
            </a:r>
            <a:r>
              <a:rPr lang="ja-JP" altLang="en-US" dirty="0">
                <a:solidFill>
                  <a:srgbClr val="FF0000"/>
                </a:solidFill>
                <a:latin typeface="+mj-ea"/>
                <a:ea typeface="+mj-ea"/>
              </a:rPr>
              <a:t>薬のリスク分類、入手経路などが該当します。</a:t>
            </a:r>
            <a:endParaRPr lang="en-US" altLang="ja-JP" dirty="0">
              <a:solidFill>
                <a:srgbClr val="FF0000"/>
              </a:solidFill>
              <a:latin typeface="+mj-ea"/>
              <a:ea typeface="+mj-ea"/>
            </a:endParaRPr>
          </a:p>
          <a:p>
            <a:pPr fontAlgn="auto">
              <a:lnSpc>
                <a:spcPts val="1492"/>
              </a:lnSpc>
              <a:spcBef>
                <a:spcPts val="0"/>
              </a:spcBef>
              <a:spcAft>
                <a:spcPts val="0"/>
              </a:spcAft>
              <a:defRPr/>
            </a:pPr>
            <a:r>
              <a:rPr lang="en-US" altLang="ja-JP" dirty="0">
                <a:solidFill>
                  <a:srgbClr val="FF0000"/>
                </a:solidFill>
                <a:latin typeface="+mj-ea"/>
                <a:ea typeface="+mj-ea"/>
              </a:rPr>
              <a:t>J2.9</a:t>
            </a:r>
            <a:r>
              <a:rPr lang="ja-JP" altLang="en-US" dirty="0">
                <a:solidFill>
                  <a:srgbClr val="FF0000"/>
                </a:solidFill>
                <a:latin typeface="+mj-ea"/>
                <a:ea typeface="+mj-ea"/>
              </a:rPr>
              <a:t>は　感染症の遡及調査</a:t>
            </a:r>
            <a:r>
              <a:rPr lang="en-US" altLang="ja-JP" dirty="0">
                <a:solidFill>
                  <a:srgbClr val="FF0000"/>
                </a:solidFill>
                <a:latin typeface="+mj-ea"/>
                <a:ea typeface="+mj-ea"/>
              </a:rPr>
              <a:t>: </a:t>
            </a:r>
            <a:r>
              <a:rPr lang="ja-JP" altLang="en-US" dirty="0">
                <a:solidFill>
                  <a:srgbClr val="FF0000"/>
                </a:solidFill>
                <a:latin typeface="+mj-ea"/>
                <a:ea typeface="+mj-ea"/>
              </a:rPr>
              <a:t>感染症報告の場合に感染症の遡及調査の調査内容を記載するのに使用します。</a:t>
            </a:r>
            <a:endParaRPr lang="en-US" altLang="ja-JP" dirty="0">
              <a:solidFill>
                <a:srgbClr val="FF0000"/>
              </a:solidFill>
              <a:latin typeface="+mj-ea"/>
              <a:ea typeface="+mj-ea"/>
            </a:endParaRPr>
          </a:p>
        </p:txBody>
      </p:sp>
      <p:sp>
        <p:nvSpPr>
          <p:cNvPr id="56324" name="スライド番号プレースホルダー 3">
            <a:extLst>
              <a:ext uri="{FF2B5EF4-FFF2-40B4-BE49-F238E27FC236}">
                <a16:creationId xmlns:a16="http://schemas.microsoft.com/office/drawing/2014/main" id="{C09C8EDE-A4CF-4570-A347-6B85DA31A9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AB8D6C-E0D1-4E7D-B409-689ADE12832C}" type="slidenum">
              <a:rPr lang="ja-JP" altLang="en-US"/>
              <a:pPr eaLnBrk="1" hangingPunct="1"/>
              <a:t>10</a:t>
            </a:fld>
            <a:endParaRPr lang="ja-JP" altLang="en-US"/>
          </a:p>
        </p:txBody>
      </p:sp>
    </p:spTree>
    <p:extLst>
      <p:ext uri="{BB962C8B-B14F-4D97-AF65-F5344CB8AC3E}">
        <p14:creationId xmlns:p14="http://schemas.microsoft.com/office/powerpoint/2010/main" val="336422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2A20F33A-6D76-4888-B58B-03427F2B4173}"/>
              </a:ext>
            </a:extLst>
          </p:cNvPr>
          <p:cNvSpPr>
            <a:spLocks noGrp="1" noRot="1" noChangeAspect="1" noTextEdit="1"/>
          </p:cNvSpPr>
          <p:nvPr>
            <p:ph type="sldImg"/>
          </p:nvPr>
        </p:nvSpPr>
        <p:spPr bwMode="auto">
          <a:xfrm>
            <a:off x="990600" y="663575"/>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3073179D-658B-4782-A27B-76EFA2C358A0}"/>
              </a:ext>
            </a:extLst>
          </p:cNvPr>
          <p:cNvSpPr>
            <a:spLocks noGrp="1"/>
          </p:cNvSpPr>
          <p:nvPr>
            <p:ph type="body" idx="1"/>
          </p:nvPr>
        </p:nvSpPr>
        <p:spPr/>
        <p:txBody>
          <a:bodyPr/>
          <a:lstStyle/>
          <a:p>
            <a:pPr fontAlgn="auto">
              <a:lnSpc>
                <a:spcPts val="1492"/>
              </a:lnSpc>
              <a:spcBef>
                <a:spcPts val="0"/>
              </a:spcBef>
              <a:spcAft>
                <a:spcPts val="0"/>
              </a:spcAft>
              <a:defRPr/>
            </a:pPr>
            <a:r>
              <a:rPr lang="en-US" altLang="ja-JP" dirty="0">
                <a:solidFill>
                  <a:srgbClr val="FF0000"/>
                </a:solidFill>
                <a:latin typeface="+mj-ea"/>
                <a:ea typeface="+mj-ea"/>
              </a:rPr>
              <a:t>J2.12</a:t>
            </a:r>
            <a:r>
              <a:rPr lang="ja-JP" altLang="en-US" dirty="0">
                <a:solidFill>
                  <a:srgbClr val="FF0000"/>
                </a:solidFill>
                <a:latin typeface="+mj-ea"/>
                <a:ea typeface="+mj-ea"/>
              </a:rPr>
              <a:t>は、報告対象の治験使用薬が使用される臨床試験の主たる被験薬の治験成分記号を出力する必要があります。</a:t>
            </a:r>
            <a:endParaRPr lang="en-US" altLang="ja-JP" dirty="0">
              <a:solidFill>
                <a:srgbClr val="FF0000"/>
              </a:solidFill>
              <a:latin typeface="+mj-ea"/>
              <a:ea typeface="+mj-ea"/>
            </a:endParaRPr>
          </a:p>
          <a:p>
            <a:pPr fontAlgn="auto">
              <a:lnSpc>
                <a:spcPts val="1492"/>
              </a:lnSpc>
              <a:spcBef>
                <a:spcPts val="0"/>
              </a:spcBef>
              <a:spcAft>
                <a:spcPts val="0"/>
              </a:spcAft>
              <a:defRPr/>
            </a:pPr>
            <a:r>
              <a:rPr lang="en-US" altLang="ja-JP" dirty="0">
                <a:solidFill>
                  <a:srgbClr val="FF0000"/>
                </a:solidFill>
                <a:latin typeface="+mj-ea"/>
                <a:ea typeface="+mj-ea"/>
              </a:rPr>
              <a:t>J2.13</a:t>
            </a:r>
            <a:r>
              <a:rPr lang="ja-JP" altLang="en-US" dirty="0">
                <a:solidFill>
                  <a:srgbClr val="FF0000"/>
                </a:solidFill>
                <a:latin typeface="+mj-ea"/>
                <a:ea typeface="+mj-ea"/>
              </a:rPr>
              <a:t>で始まる項目では、治験の概要を説明するために使用します。</a:t>
            </a:r>
            <a:r>
              <a:rPr lang="en-US" altLang="ja-JP" dirty="0">
                <a:solidFill>
                  <a:srgbClr val="FF0000"/>
                </a:solidFill>
                <a:latin typeface="+mj-ea"/>
                <a:ea typeface="+mj-ea"/>
              </a:rPr>
              <a:t>J2.12</a:t>
            </a:r>
            <a:r>
              <a:rPr lang="ja-JP" altLang="en-US" dirty="0">
                <a:solidFill>
                  <a:srgbClr val="FF0000"/>
                </a:solidFill>
                <a:latin typeface="+mj-ea"/>
                <a:ea typeface="+mj-ea"/>
              </a:rPr>
              <a:t>で出力した主たる被験薬に関する治験情報を出力します（繰り返し可能）。</a:t>
            </a:r>
            <a:endParaRPr lang="en-US" altLang="ja-JP" dirty="0">
              <a:solidFill>
                <a:srgbClr val="FF0000"/>
              </a:solidFill>
              <a:latin typeface="+mj-ea"/>
              <a:ea typeface="+mj-ea"/>
            </a:endParaRPr>
          </a:p>
        </p:txBody>
      </p:sp>
      <p:sp>
        <p:nvSpPr>
          <p:cNvPr id="56324" name="スライド番号プレースホルダー 3">
            <a:extLst>
              <a:ext uri="{FF2B5EF4-FFF2-40B4-BE49-F238E27FC236}">
                <a16:creationId xmlns:a16="http://schemas.microsoft.com/office/drawing/2014/main" id="{C09C8EDE-A4CF-4570-A347-6B85DA31A9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AB8D6C-E0D1-4E7D-B409-689ADE12832C}" type="slidenum">
              <a:rPr lang="ja-JP" altLang="en-US"/>
              <a:pPr eaLnBrk="1" hangingPunct="1"/>
              <a:t>11</a:t>
            </a:fld>
            <a:endParaRPr lang="ja-JP" altLang="en-US"/>
          </a:p>
        </p:txBody>
      </p:sp>
    </p:spTree>
    <p:extLst>
      <p:ext uri="{BB962C8B-B14F-4D97-AF65-F5344CB8AC3E}">
        <p14:creationId xmlns:p14="http://schemas.microsoft.com/office/powerpoint/2010/main" val="359966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EA77AE8A-888C-4415-8D14-214A206580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3DCACE24-2124-46C9-9FD2-25036060D8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a:t>C</a:t>
            </a:r>
            <a:r>
              <a:rPr lang="ja-JP" altLang="en-US" dirty="0"/>
              <a:t>項目とは、</a:t>
            </a:r>
            <a:r>
              <a:rPr lang="en-US" altLang="ja-JP" dirty="0"/>
              <a:t>ICSR</a:t>
            </a:r>
            <a:r>
              <a:rPr lang="ja-JP" altLang="en-US" dirty="0"/>
              <a:t>の管理用の項目です。</a:t>
            </a:r>
            <a:endParaRPr lang="en-US" altLang="ja-JP" dirty="0"/>
          </a:p>
          <a:p>
            <a:pPr>
              <a:spcBef>
                <a:spcPct val="0"/>
              </a:spcBef>
            </a:pPr>
            <a:endParaRPr lang="en-US" altLang="ja-JP" dirty="0"/>
          </a:p>
          <a:p>
            <a:pPr>
              <a:spcBef>
                <a:spcPct val="0"/>
              </a:spcBef>
            </a:pPr>
            <a:r>
              <a:rPr lang="en-US" altLang="ja-JP" dirty="0"/>
              <a:t>C.1.1</a:t>
            </a:r>
            <a:r>
              <a:rPr lang="ja-JP" altLang="en-US" dirty="0"/>
              <a:t>は、</a:t>
            </a:r>
            <a:r>
              <a:rPr lang="en-US" altLang="ja-JP" dirty="0"/>
              <a:t>E2B(R2)</a:t>
            </a:r>
            <a:r>
              <a:rPr lang="ja-JP" altLang="en-US" dirty="0"/>
              <a:t>では</a:t>
            </a:r>
            <a:r>
              <a:rPr lang="en-US" altLang="ja-JP" dirty="0"/>
              <a:t>A.1.0.1</a:t>
            </a:r>
            <a:r>
              <a:rPr lang="ja-JP" altLang="en-US" dirty="0"/>
              <a:t>でした。本項目は一意</a:t>
            </a:r>
            <a:r>
              <a:rPr lang="en-US" altLang="ja-JP" dirty="0"/>
              <a:t>(unique)</a:t>
            </a:r>
            <a:r>
              <a:rPr lang="ja-JP" altLang="en-US" dirty="0"/>
              <a:t>である必要があります。</a:t>
            </a:r>
            <a:endParaRPr lang="en-US" altLang="ja-JP" dirty="0"/>
          </a:p>
          <a:p>
            <a:pPr>
              <a:spcBef>
                <a:spcPct val="0"/>
              </a:spcBef>
            </a:pPr>
            <a:r>
              <a:rPr lang="en-US" altLang="ja-JP" dirty="0"/>
              <a:t>C.1.6.1/C.1.6.2</a:t>
            </a:r>
            <a:r>
              <a:rPr lang="ja-JP" altLang="en-US" dirty="0"/>
              <a:t>には、心電図、</a:t>
            </a:r>
            <a:r>
              <a:rPr lang="en-US" altLang="ja-JP" dirty="0"/>
              <a:t>X</a:t>
            </a:r>
            <a:r>
              <a:rPr lang="ja-JP" altLang="en-US" dirty="0"/>
              <a:t>線等を電子データとして、</a:t>
            </a:r>
            <a:r>
              <a:rPr lang="en-US" altLang="ja-JP" dirty="0"/>
              <a:t>ICSR</a:t>
            </a:r>
            <a:r>
              <a:rPr lang="ja-JP" altLang="en-US" dirty="0" err="1"/>
              <a:t>に添</a:t>
            </a:r>
            <a:r>
              <a:rPr lang="ja-JP" altLang="en-US" dirty="0"/>
              <a:t>付して報告することができます。</a:t>
            </a:r>
            <a:endParaRPr lang="en-US" altLang="ja-JP" dirty="0"/>
          </a:p>
          <a:p>
            <a:pPr>
              <a:spcBef>
                <a:spcPct val="0"/>
              </a:spcBef>
            </a:pPr>
            <a:r>
              <a:rPr lang="en-US" altLang="ja-JP" dirty="0"/>
              <a:t>C.1.11.1/C.1.11.2</a:t>
            </a:r>
            <a:r>
              <a:rPr lang="ja-JP" altLang="en-US" dirty="0"/>
              <a:t>では、 取下げ報告または修正報告の場合に、その旨とその理由を説明することができます。</a:t>
            </a:r>
            <a:endParaRPr lang="en-US" altLang="ja-JP" dirty="0"/>
          </a:p>
          <a:p>
            <a:pPr>
              <a:spcBef>
                <a:spcPct val="0"/>
              </a:spcBef>
            </a:pPr>
            <a:r>
              <a:rPr lang="ja-JP" altLang="en-US" dirty="0"/>
              <a:t>なお、修正報告とは、追加情報は入手していないが、前回の報告内容を修正する（評価の再考時等）際に行う報告です。</a:t>
            </a:r>
          </a:p>
          <a:p>
            <a:pPr>
              <a:spcBef>
                <a:spcPct val="0"/>
              </a:spcBef>
            </a:pPr>
            <a:endParaRPr lang="en-US" altLang="ja-JP" dirty="0"/>
          </a:p>
          <a:p>
            <a:pPr>
              <a:spcBef>
                <a:spcPct val="0"/>
              </a:spcBef>
            </a:pPr>
            <a:r>
              <a:rPr lang="en-US" altLang="ja-JP" dirty="0"/>
              <a:t>C.4.r</a:t>
            </a:r>
            <a:r>
              <a:rPr lang="ja-JP" altLang="en-US" dirty="0"/>
              <a:t>（引用文献）には、</a:t>
            </a:r>
            <a:r>
              <a:rPr lang="en-US" altLang="ja-JP" dirty="0"/>
              <a:t>C.1.6.1/C.1.6.2</a:t>
            </a:r>
            <a:r>
              <a:rPr lang="ja-JP" altLang="en-US" dirty="0"/>
              <a:t>と同様に、文献の電子ファイルを</a:t>
            </a:r>
            <a:r>
              <a:rPr lang="en-US" altLang="ja-JP" dirty="0"/>
              <a:t>ICSR</a:t>
            </a:r>
            <a:r>
              <a:rPr lang="ja-JP" altLang="en-US" dirty="0" err="1"/>
              <a:t>に添</a:t>
            </a:r>
            <a:r>
              <a:rPr lang="ja-JP" altLang="en-US" dirty="0"/>
              <a:t>付して報告することができます。</a:t>
            </a:r>
            <a:endParaRPr lang="en-US" altLang="ja-JP" dirty="0"/>
          </a:p>
          <a:p>
            <a:pPr>
              <a:spcBef>
                <a:spcPct val="0"/>
              </a:spcBef>
            </a:pPr>
            <a:r>
              <a:rPr lang="ja-JP" altLang="en-US" dirty="0"/>
              <a:t>これまで通り郵送・持参も可能です。</a:t>
            </a:r>
          </a:p>
        </p:txBody>
      </p:sp>
      <p:sp>
        <p:nvSpPr>
          <p:cNvPr id="57348" name="スライド番号プレースホルダー 3">
            <a:extLst>
              <a:ext uri="{FF2B5EF4-FFF2-40B4-BE49-F238E27FC236}">
                <a16:creationId xmlns:a16="http://schemas.microsoft.com/office/drawing/2014/main" id="{C6D709FC-CA9B-4972-A7F8-B146201317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585CAFF-CDA3-4F7C-B999-94C536BD91D1}" type="slidenum">
              <a:rPr lang="ja-JP" altLang="en-US"/>
              <a:pPr eaLnBrk="1" hangingPunct="1"/>
              <a:t>12</a:t>
            </a:fld>
            <a:endParaRPr lang="ja-JP" altLang="en-US"/>
          </a:p>
        </p:txBody>
      </p:sp>
    </p:spTree>
    <p:extLst>
      <p:ext uri="{BB962C8B-B14F-4D97-AF65-F5344CB8AC3E}">
        <p14:creationId xmlns:p14="http://schemas.microsoft.com/office/powerpoint/2010/main" val="2538077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BC2A9ED3-0A1B-471A-8A1C-CDE9E9C4FA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id="{BF23AC8E-2F3A-420E-A47A-9CDA7F5BB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altLang="ja-JP" dirty="0"/>
              <a:t>D</a:t>
            </a:r>
            <a:r>
              <a:rPr lang="ja-JP" altLang="en-US" dirty="0"/>
              <a:t>項目は患者に関する情報です。</a:t>
            </a:r>
            <a:endParaRPr lang="en-US" altLang="ja-JP" dirty="0"/>
          </a:p>
          <a:p>
            <a:pPr marL="0" lvl="1">
              <a:spcBef>
                <a:spcPct val="0"/>
              </a:spcBef>
            </a:pPr>
            <a:endParaRPr lang="en-US" altLang="ja-JP" dirty="0"/>
          </a:p>
          <a:p>
            <a:pPr marL="0" lvl="1">
              <a:spcBef>
                <a:spcPct val="0"/>
              </a:spcBef>
            </a:pPr>
            <a:r>
              <a:rPr lang="en-US" altLang="ja-JP" dirty="0"/>
              <a:t>D.1</a:t>
            </a:r>
            <a:r>
              <a:rPr lang="ja-JP" altLang="en-US" dirty="0"/>
              <a:t>には、患者のイニシャルを、</a:t>
            </a:r>
            <a:endParaRPr lang="en-US" altLang="ja-JP" dirty="0"/>
          </a:p>
          <a:p>
            <a:pPr marL="0" lvl="1">
              <a:spcBef>
                <a:spcPct val="0"/>
              </a:spcBef>
            </a:pPr>
            <a:r>
              <a:rPr lang="en-US" altLang="ja-JP" dirty="0"/>
              <a:t>D.2</a:t>
            </a:r>
            <a:r>
              <a:rPr lang="ja-JP" altLang="en-US" dirty="0"/>
              <a:t>には、具体的な年齢や年齢群を、</a:t>
            </a:r>
            <a:endParaRPr lang="en-US" altLang="ja-JP" dirty="0"/>
          </a:p>
          <a:p>
            <a:pPr marL="0" lvl="1">
              <a:spcBef>
                <a:spcPct val="0"/>
              </a:spcBef>
            </a:pPr>
            <a:r>
              <a:rPr lang="en-US" altLang="ja-JP" dirty="0"/>
              <a:t>D.5</a:t>
            </a:r>
            <a:r>
              <a:rPr lang="ja-JP" altLang="en-US" dirty="0"/>
              <a:t>には、患者の性別を入力できます。</a:t>
            </a:r>
            <a:endParaRPr lang="en-US" altLang="ja-JP" dirty="0"/>
          </a:p>
          <a:p>
            <a:pPr marL="0" lvl="1">
              <a:spcBef>
                <a:spcPct val="0"/>
              </a:spcBef>
            </a:pPr>
            <a:r>
              <a:rPr lang="ja-JP" altLang="en-US" dirty="0"/>
              <a:t>これらは患者を特定する情報となります。</a:t>
            </a:r>
            <a:endParaRPr lang="en-US" altLang="ja-JP" dirty="0"/>
          </a:p>
          <a:p>
            <a:pPr marL="0" lvl="1">
              <a:spcBef>
                <a:spcPct val="0"/>
              </a:spcBef>
            </a:pPr>
            <a:endParaRPr lang="en-US" altLang="ja-JP" dirty="0"/>
          </a:p>
          <a:p>
            <a:pPr marL="0" lvl="1">
              <a:spcBef>
                <a:spcPct val="0"/>
              </a:spcBef>
            </a:pPr>
            <a:r>
              <a:rPr lang="en-US" altLang="ja-JP" dirty="0"/>
              <a:t>D.7</a:t>
            </a:r>
            <a:r>
              <a:rPr lang="ja-JP" altLang="en-US" dirty="0"/>
              <a:t>　関連する治療歴及び随伴症状には合併症・既往歴・家族歴等を入力します。</a:t>
            </a:r>
            <a:r>
              <a:rPr lang="en-US" altLang="ja-JP" dirty="0"/>
              <a:t>D.8</a:t>
            </a:r>
            <a:r>
              <a:rPr lang="ja-JP" altLang="en-US" dirty="0"/>
              <a:t>　関連する過去の医薬品使用歴には過去に投与した薬剤名やそれにより発現した過去の副作用歴を入力します。</a:t>
            </a:r>
            <a:endParaRPr lang="en-US" altLang="ja-JP" dirty="0"/>
          </a:p>
          <a:p>
            <a:pPr marL="0" lvl="1">
              <a:spcBef>
                <a:spcPct val="0"/>
              </a:spcBef>
            </a:pPr>
            <a:r>
              <a:rPr lang="en-US" altLang="ja-JP" dirty="0"/>
              <a:t>D.9</a:t>
            </a:r>
            <a:r>
              <a:rPr lang="ja-JP" altLang="en-US" dirty="0"/>
              <a:t>には、死因を入力します。</a:t>
            </a:r>
            <a:endParaRPr lang="en-US" altLang="ja-JP" dirty="0"/>
          </a:p>
          <a:p>
            <a:pPr marL="0" lvl="1">
              <a:spcBef>
                <a:spcPct val="0"/>
              </a:spcBef>
            </a:pPr>
            <a:endParaRPr lang="en-US" altLang="ja-JP" dirty="0"/>
          </a:p>
          <a:p>
            <a:pPr marL="0" marR="0" lvl="1" indent="0" algn="l" defTabSz="914400" rtl="0" eaLnBrk="1" fontAlgn="base" latinLnBrk="0" hangingPunct="1">
              <a:lnSpc>
                <a:spcPct val="100000"/>
              </a:lnSpc>
              <a:spcBef>
                <a:spcPct val="0"/>
              </a:spcBef>
              <a:spcAft>
                <a:spcPct val="0"/>
              </a:spcAft>
              <a:buClrTx/>
              <a:buSzTx/>
              <a:buFontTx/>
              <a:buNone/>
              <a:tabLst/>
              <a:defRPr/>
            </a:pPr>
            <a:r>
              <a:rPr lang="ja-JP" altLang="en-US" dirty="0"/>
              <a:t>なお、</a:t>
            </a:r>
            <a:r>
              <a:rPr lang="en-US" altLang="ja-JP" dirty="0" err="1"/>
              <a:t>MedDRA</a:t>
            </a:r>
            <a:r>
              <a:rPr lang="ja-JP" altLang="en-US" dirty="0"/>
              <a:t>を使用する項目では</a:t>
            </a:r>
            <a:r>
              <a:rPr lang="en-US" altLang="ja-JP" dirty="0"/>
              <a:t>LLT</a:t>
            </a:r>
            <a:r>
              <a:rPr lang="ja-JP" altLang="en-US" dirty="0"/>
              <a:t>を使用します。</a:t>
            </a:r>
            <a:r>
              <a:rPr lang="en-US" altLang="ja-JP" dirty="0"/>
              <a:t>E2B(R2)</a:t>
            </a:r>
            <a:r>
              <a:rPr lang="ja-JP" altLang="en-US" dirty="0"/>
              <a:t>では</a:t>
            </a:r>
            <a:r>
              <a:rPr lang="en-US" altLang="ja-JP" dirty="0"/>
              <a:t>PT</a:t>
            </a:r>
            <a:r>
              <a:rPr lang="ja-JP" altLang="en-US" dirty="0"/>
              <a:t>を使っていました。</a:t>
            </a:r>
            <a:endParaRPr lang="en-US" altLang="ja-JP" dirty="0"/>
          </a:p>
          <a:p>
            <a:pPr marL="0" lvl="1">
              <a:spcBef>
                <a:spcPct val="0"/>
              </a:spcBef>
            </a:pPr>
            <a:endParaRPr lang="ja-JP" altLang="en-US" dirty="0"/>
          </a:p>
          <a:p>
            <a:pPr marL="0" lvl="1">
              <a:spcBef>
                <a:spcPct val="0"/>
              </a:spcBef>
            </a:pPr>
            <a:endParaRPr lang="ja-JP" altLang="en-US" dirty="0"/>
          </a:p>
          <a:p>
            <a:pPr>
              <a:spcBef>
                <a:spcPct val="0"/>
              </a:spcBef>
            </a:pPr>
            <a:endParaRPr lang="ja-JP" altLang="en-US" dirty="0"/>
          </a:p>
        </p:txBody>
      </p:sp>
      <p:sp>
        <p:nvSpPr>
          <p:cNvPr id="58372" name="スライド番号プレースホルダー 3">
            <a:extLst>
              <a:ext uri="{FF2B5EF4-FFF2-40B4-BE49-F238E27FC236}">
                <a16:creationId xmlns:a16="http://schemas.microsoft.com/office/drawing/2014/main" id="{7C47FB87-F241-4260-8F09-2F43471E6D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A1DD2DA-7DFA-4CD4-ABB3-9BAA8CCA7D6C}" type="slidenum">
              <a:rPr lang="ja-JP" altLang="en-US"/>
              <a:pPr eaLnBrk="1" hangingPunct="1"/>
              <a:t>13</a:t>
            </a:fld>
            <a:endParaRPr lang="ja-JP" altLang="en-US"/>
          </a:p>
        </p:txBody>
      </p:sp>
    </p:spTree>
    <p:extLst>
      <p:ext uri="{BB962C8B-B14F-4D97-AF65-F5344CB8AC3E}">
        <p14:creationId xmlns:p14="http://schemas.microsoft.com/office/powerpoint/2010/main" val="2747354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3B8AA62C-A7FE-4956-9A0E-FA5340380A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7B888584-C50C-40C8-AC73-25C984344C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altLang="ja-JP" dirty="0"/>
              <a:t>E</a:t>
            </a:r>
            <a:r>
              <a:rPr lang="ja-JP" altLang="en-US" dirty="0"/>
              <a:t>項目は、有害事象に関する情報です。</a:t>
            </a:r>
            <a:endParaRPr lang="en-US" altLang="ja-JP" dirty="0"/>
          </a:p>
          <a:p>
            <a:pPr marL="0" lvl="1">
              <a:spcBef>
                <a:spcPct val="0"/>
              </a:spcBef>
            </a:pPr>
            <a:endParaRPr lang="en-US" altLang="ja-JP" dirty="0"/>
          </a:p>
          <a:p>
            <a:pPr marL="0" lvl="1">
              <a:spcBef>
                <a:spcPct val="0"/>
              </a:spcBef>
            </a:pPr>
            <a:endParaRPr lang="ja-JP" altLang="en-US" dirty="0"/>
          </a:p>
          <a:p>
            <a:pPr marL="0" lvl="1">
              <a:spcBef>
                <a:spcPct val="0"/>
              </a:spcBef>
            </a:pPr>
            <a:r>
              <a:rPr lang="en-US" altLang="ja-JP" dirty="0"/>
              <a:t>E.i.1</a:t>
            </a:r>
            <a:r>
              <a:rPr lang="ja-JP" altLang="en-US" dirty="0"/>
              <a:t>には、副作用／有害事象名を入力することができます。</a:t>
            </a:r>
            <a:endParaRPr lang="en-US" altLang="ja-JP" dirty="0"/>
          </a:p>
          <a:p>
            <a:pPr marL="0" lvl="1">
              <a:spcBef>
                <a:spcPct val="0"/>
              </a:spcBef>
            </a:pPr>
            <a:endParaRPr lang="ja-JP" altLang="en-US" dirty="0"/>
          </a:p>
          <a:p>
            <a:pPr marL="0" lvl="1">
              <a:spcBef>
                <a:spcPct val="0"/>
              </a:spcBef>
            </a:pPr>
            <a:r>
              <a:rPr lang="en-US" altLang="ja-JP" dirty="0"/>
              <a:t>E.i.3.2</a:t>
            </a:r>
            <a:r>
              <a:rPr lang="ja-JP" altLang="en-US" dirty="0"/>
              <a:t>の重篤性の基準は、事象ごとに入力します。</a:t>
            </a:r>
            <a:endParaRPr lang="en-US" altLang="ja-JP" dirty="0"/>
          </a:p>
          <a:p>
            <a:pPr marL="0" lvl="1">
              <a:spcBef>
                <a:spcPct val="0"/>
              </a:spcBef>
            </a:pPr>
            <a:r>
              <a:rPr lang="en-US" altLang="ja-JP" dirty="0"/>
              <a:t>E2B(R2)</a:t>
            </a:r>
            <a:r>
              <a:rPr lang="ja-JP" altLang="en-US" dirty="0"/>
              <a:t>では症例単位での項目であったため、重篤性の基準が異なる事象が複数ある場合に、事象毎の重篤性がわかりませんでした。</a:t>
            </a:r>
            <a:endParaRPr lang="en-US" altLang="ja-JP" dirty="0"/>
          </a:p>
          <a:p>
            <a:pPr marL="0" lvl="1">
              <a:spcBef>
                <a:spcPct val="0"/>
              </a:spcBef>
            </a:pPr>
            <a:endParaRPr lang="ja-JP" altLang="en-US" dirty="0"/>
          </a:p>
          <a:p>
            <a:pPr marL="0" lvl="1">
              <a:spcBef>
                <a:spcPct val="0"/>
              </a:spcBef>
            </a:pPr>
            <a:r>
              <a:rPr lang="en-US" altLang="ja-JP" dirty="0"/>
              <a:t>E2B(R3)</a:t>
            </a:r>
            <a:r>
              <a:rPr lang="ja-JP" altLang="en-US" dirty="0"/>
              <a:t>では、</a:t>
            </a:r>
            <a:r>
              <a:rPr lang="en-US" altLang="ja-JP" dirty="0"/>
              <a:t>E.i.8</a:t>
            </a:r>
            <a:r>
              <a:rPr lang="ja-JP" altLang="en-US" dirty="0"/>
              <a:t>（医療専門家による医学的確認）、</a:t>
            </a:r>
            <a:r>
              <a:rPr lang="en-US" altLang="ja-JP" dirty="0"/>
              <a:t>E.i.9</a:t>
            </a:r>
            <a:r>
              <a:rPr lang="ja-JP" altLang="en-US" dirty="0"/>
              <a:t>（副作用／有害事象が発現した国の識別）は、事象毎に入力することになりました。</a:t>
            </a:r>
            <a:endParaRPr lang="en-US" altLang="ja-JP" dirty="0"/>
          </a:p>
          <a:p>
            <a:pPr marL="0" lvl="1">
              <a:spcBef>
                <a:spcPct val="0"/>
              </a:spcBef>
            </a:pPr>
            <a:endParaRPr lang="ja-JP" altLang="en-US" dirty="0"/>
          </a:p>
        </p:txBody>
      </p:sp>
      <p:sp>
        <p:nvSpPr>
          <p:cNvPr id="59396" name="スライド番号プレースホルダー 3">
            <a:extLst>
              <a:ext uri="{FF2B5EF4-FFF2-40B4-BE49-F238E27FC236}">
                <a16:creationId xmlns:a16="http://schemas.microsoft.com/office/drawing/2014/main" id="{CE3980E9-3EAF-475A-BBF3-19C8A141B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48CE962-444A-4D9D-BB16-53DF1590D0FC}" type="slidenum">
              <a:rPr lang="ja-JP" altLang="en-US"/>
              <a:pPr eaLnBrk="1" hangingPunct="1"/>
              <a:t>14</a:t>
            </a:fld>
            <a:endParaRPr lang="ja-JP" altLang="en-US"/>
          </a:p>
        </p:txBody>
      </p:sp>
    </p:spTree>
    <p:extLst>
      <p:ext uri="{BB962C8B-B14F-4D97-AF65-F5344CB8AC3E}">
        <p14:creationId xmlns:p14="http://schemas.microsoft.com/office/powerpoint/2010/main" val="50426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AD7DB94-A834-456C-A106-261E57615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55046557-2AD3-4AAC-AE1C-D1343A560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a:t>F</a:t>
            </a:r>
            <a:r>
              <a:rPr lang="ja-JP" altLang="en-US" dirty="0"/>
              <a:t>項目は、臨床検査データに関する情報です。</a:t>
            </a:r>
            <a:endParaRPr lang="en-US" altLang="ja-JP" dirty="0"/>
          </a:p>
          <a:p>
            <a:pPr>
              <a:spcBef>
                <a:spcPct val="0"/>
              </a:spcBef>
            </a:pPr>
            <a:endParaRPr lang="en-US" altLang="ja-JP" dirty="0"/>
          </a:p>
          <a:p>
            <a:pPr>
              <a:spcBef>
                <a:spcPct val="0"/>
              </a:spcBef>
            </a:pPr>
            <a:r>
              <a:rPr lang="en-US" altLang="ja-JP" dirty="0"/>
              <a:t>E2B(R3)</a:t>
            </a:r>
            <a:r>
              <a:rPr lang="ja-JP" altLang="en-US" dirty="0"/>
              <a:t>では、臨床検査名は</a:t>
            </a:r>
            <a:r>
              <a:rPr lang="en-US" altLang="ja-JP" dirty="0" err="1"/>
              <a:t>MedDRA</a:t>
            </a:r>
            <a:r>
              <a:rPr lang="en-US" altLang="ja-JP" dirty="0"/>
              <a:t> LLT</a:t>
            </a:r>
            <a:r>
              <a:rPr lang="ja-JP" altLang="en-US" dirty="0"/>
              <a:t>を使用します。</a:t>
            </a:r>
            <a:endParaRPr lang="en-US" altLang="ja-JP" dirty="0"/>
          </a:p>
          <a:p>
            <a:pPr>
              <a:spcBef>
                <a:spcPct val="0"/>
              </a:spcBef>
            </a:pPr>
            <a:r>
              <a:rPr lang="ja-JP" altLang="en-US" dirty="0"/>
              <a:t>なお、適切なコードがない場合は自由記載が可能です。</a:t>
            </a:r>
            <a:endParaRPr lang="en-US" altLang="ja-JP" dirty="0"/>
          </a:p>
          <a:p>
            <a:pPr>
              <a:spcBef>
                <a:spcPct val="0"/>
              </a:spcBef>
            </a:pPr>
            <a:endParaRPr lang="en-US" altLang="ja-JP" dirty="0"/>
          </a:p>
          <a:p>
            <a:pPr>
              <a:spcBef>
                <a:spcPct val="0"/>
              </a:spcBef>
            </a:pPr>
            <a:r>
              <a:rPr lang="ja-JP" altLang="en-US" dirty="0"/>
              <a:t>検査結果は、</a:t>
            </a:r>
            <a:r>
              <a:rPr lang="en-US" altLang="ja-JP" dirty="0"/>
              <a:t>3</a:t>
            </a:r>
            <a:r>
              <a:rPr lang="ja-JP" altLang="en-US" dirty="0"/>
              <a:t>種類の記載方法があります。</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a:t>①陽性、陰性のようにあらかじめ</a:t>
            </a:r>
            <a:r>
              <a:rPr lang="en-US" altLang="ja-JP" dirty="0"/>
              <a:t>E2B(R3)</a:t>
            </a:r>
            <a:r>
              <a:rPr lang="ja-JP" altLang="en-US" dirty="0"/>
              <a:t>で定められているコード、②値と単位のセット、この単位には、</a:t>
            </a:r>
            <a:r>
              <a:rPr lang="en-US" altLang="ja-JP" dirty="0"/>
              <a:t>UCUM</a:t>
            </a:r>
            <a:r>
              <a:rPr lang="ja-JP" altLang="en-US" dirty="0"/>
              <a:t>（</a:t>
            </a:r>
            <a:r>
              <a:rPr lang="en-US" altLang="ja-JP" dirty="0"/>
              <a:t>The Unified Code for Units of Measure)</a:t>
            </a:r>
            <a:r>
              <a:rPr lang="ja-JP" altLang="en-US" dirty="0"/>
              <a:t>コードを使用します。③は、①②で表せない非構造化データ（自由記載）になります。</a:t>
            </a:r>
            <a:endParaRPr lang="en-US" altLang="ja-JP" dirty="0"/>
          </a:p>
        </p:txBody>
      </p:sp>
      <p:sp>
        <p:nvSpPr>
          <p:cNvPr id="60420" name="スライド番号プレースホルダー 3">
            <a:extLst>
              <a:ext uri="{FF2B5EF4-FFF2-40B4-BE49-F238E27FC236}">
                <a16:creationId xmlns:a16="http://schemas.microsoft.com/office/drawing/2014/main" id="{5296C360-D482-453F-908B-D1F07FD481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AAAFC44-F9E6-47ED-8185-3754FE0FB75D}" type="slidenum">
              <a:rPr lang="ja-JP" altLang="en-US"/>
              <a:pPr eaLnBrk="1" hangingPunct="1"/>
              <a:t>15</a:t>
            </a:fld>
            <a:endParaRPr lang="ja-JP" altLang="en-US"/>
          </a:p>
        </p:txBody>
      </p:sp>
    </p:spTree>
    <p:extLst>
      <p:ext uri="{BB962C8B-B14F-4D97-AF65-F5344CB8AC3E}">
        <p14:creationId xmlns:p14="http://schemas.microsoft.com/office/powerpoint/2010/main" val="230876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FA32094A-C960-4307-824D-D9B4ABAC52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A7602AB-E330-4106-9EEC-1B5E385B09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a:t>G</a:t>
            </a:r>
            <a:r>
              <a:rPr lang="ja-JP" altLang="en-US" dirty="0"/>
              <a:t>項目は、薬剤に関する情報です。</a:t>
            </a:r>
            <a:endParaRPr lang="en-US" altLang="ja-JP" dirty="0"/>
          </a:p>
          <a:p>
            <a:pPr>
              <a:spcBef>
                <a:spcPct val="0"/>
              </a:spcBef>
            </a:pPr>
            <a:endParaRPr lang="en-US" altLang="ja-JP" dirty="0"/>
          </a:p>
          <a:p>
            <a:pPr defTabSz="947593">
              <a:spcBef>
                <a:spcPct val="0"/>
              </a:spcBef>
              <a:defRPr/>
            </a:pPr>
            <a:r>
              <a:rPr lang="en-US" altLang="ja-JP" dirty="0"/>
              <a:t>G.k.2.1</a:t>
            </a:r>
            <a:r>
              <a:rPr lang="ja-JP" altLang="en-US" dirty="0"/>
              <a:t>（医薬品の固有識別子</a:t>
            </a:r>
            <a:r>
              <a:rPr lang="en-US" altLang="ja-JP" dirty="0"/>
              <a:t>/</a:t>
            </a:r>
            <a:r>
              <a:rPr lang="ja-JP" altLang="en-US" dirty="0"/>
              <a:t>製剤の固有識別子）は、再審査用コードなど日本独自の薬剤コードで報告します。例えば、市販後自社製品では</a:t>
            </a:r>
            <a:r>
              <a:rPr lang="en-US" altLang="ja-JP" dirty="0"/>
              <a:t>G.k.2.2</a:t>
            </a:r>
            <a:r>
              <a:rPr lang="ja-JP" altLang="en-US" dirty="0"/>
              <a:t>に再審査用コードを出力します。</a:t>
            </a:r>
            <a:endParaRPr lang="en-US" altLang="ja-JP" dirty="0"/>
          </a:p>
          <a:p>
            <a:pPr defTabSz="947593">
              <a:spcBef>
                <a:spcPct val="0"/>
              </a:spcBef>
              <a:defRPr/>
            </a:pPr>
            <a:r>
              <a:rPr lang="ja-JP" altLang="en-US" dirty="0"/>
              <a:t>なお、今後、</a:t>
            </a:r>
            <a:r>
              <a:rPr lang="en-US" altLang="ja-JP" dirty="0"/>
              <a:t>MPID</a:t>
            </a:r>
            <a:r>
              <a:rPr lang="ja-JP" altLang="en-US" dirty="0"/>
              <a:t>や</a:t>
            </a:r>
            <a:r>
              <a:rPr lang="en-US" altLang="ja-JP" dirty="0" err="1"/>
              <a:t>PhPID</a:t>
            </a:r>
            <a:r>
              <a:rPr lang="ja-JP" altLang="en-US" dirty="0"/>
              <a:t>等の世界共通コードに変更となる可能性があります。</a:t>
            </a:r>
            <a:endParaRPr lang="en-US" altLang="ja-JP" dirty="0"/>
          </a:p>
          <a:p>
            <a:pPr defTabSz="947593">
              <a:spcBef>
                <a:spcPct val="0"/>
              </a:spcBef>
              <a:defRPr/>
            </a:pPr>
            <a:endParaRPr lang="ja-JP" altLang="en-US" dirty="0"/>
          </a:p>
          <a:p>
            <a:pPr>
              <a:spcBef>
                <a:spcPct val="0"/>
              </a:spcBef>
            </a:pPr>
            <a:r>
              <a:rPr lang="en-US" altLang="ja-JP" dirty="0"/>
              <a:t>G.k.2.5</a:t>
            </a:r>
            <a:r>
              <a:rPr lang="ja-JP" altLang="en-US" dirty="0"/>
              <a:t>（治験薬の盲検状況）</a:t>
            </a:r>
            <a:endParaRPr lang="en-US" altLang="ja-JP" dirty="0"/>
          </a:p>
          <a:p>
            <a:pPr algn="l"/>
            <a:r>
              <a:rPr lang="ja-JP" altLang="en-US" sz="1800" b="0" i="0" u="none" strike="noStrike" baseline="0" dirty="0">
                <a:latin typeface="MS-Mincho"/>
              </a:rPr>
              <a:t>このデータ項目に「</a:t>
            </a:r>
            <a:r>
              <a:rPr lang="en-US" altLang="ja-JP" sz="1800" b="0" i="0" u="none" strike="noStrike" baseline="0" dirty="0">
                <a:latin typeface="TimesNewRomanPSMT"/>
              </a:rPr>
              <a:t>true</a:t>
            </a:r>
            <a:r>
              <a:rPr lang="ja-JP" altLang="en-US" sz="1800" b="0" i="0" u="none" strike="noStrike" baseline="0" dirty="0">
                <a:latin typeface="MS-Mincho"/>
              </a:rPr>
              <a:t>」を入力することで「盲検下」という状況を表示します。治験報告だけでなく、市販後報告でも使用します。</a:t>
            </a:r>
            <a:endParaRPr lang="en-US" altLang="ja-JP" dirty="0"/>
          </a:p>
        </p:txBody>
      </p:sp>
      <p:sp>
        <p:nvSpPr>
          <p:cNvPr id="62468" name="スライド番号プレースホルダー 3">
            <a:extLst>
              <a:ext uri="{FF2B5EF4-FFF2-40B4-BE49-F238E27FC236}">
                <a16:creationId xmlns:a16="http://schemas.microsoft.com/office/drawing/2014/main" id="{FB60E8A7-2466-4C8F-88BC-5CF015CA9E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9D39E0D-9199-4035-9F15-BB30D7249FAC}" type="slidenum">
              <a:rPr lang="ja-JP" altLang="en-US"/>
              <a:pPr eaLnBrk="1" hangingPunct="1"/>
              <a:t>16</a:t>
            </a:fld>
            <a:endParaRPr lang="ja-JP" altLang="en-US"/>
          </a:p>
        </p:txBody>
      </p:sp>
    </p:spTree>
    <p:extLst>
      <p:ext uri="{BB962C8B-B14F-4D97-AF65-F5344CB8AC3E}">
        <p14:creationId xmlns:p14="http://schemas.microsoft.com/office/powerpoint/2010/main" val="313935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BC2DE55E-04B4-46A1-96E8-D5AFE5567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6CF03391-5CF9-42AA-8E52-B0BBB4F6EF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a:t>H</a:t>
            </a:r>
            <a:r>
              <a:rPr lang="ja-JP" altLang="en-US" dirty="0"/>
              <a:t>項目は、経過やコメントに関する情報です。</a:t>
            </a:r>
            <a:endParaRPr lang="en-US" altLang="ja-JP" dirty="0"/>
          </a:p>
          <a:p>
            <a:pPr>
              <a:spcBef>
                <a:spcPct val="0"/>
              </a:spcBef>
            </a:pPr>
            <a:endParaRPr lang="en-US" altLang="ja-JP" dirty="0"/>
          </a:p>
          <a:p>
            <a:pPr>
              <a:spcBef>
                <a:spcPct val="0"/>
              </a:spcBef>
            </a:pPr>
            <a:r>
              <a:rPr lang="en-US" altLang="ja-JP" dirty="0"/>
              <a:t>H.1</a:t>
            </a:r>
            <a:r>
              <a:rPr lang="ja-JP" altLang="en-US" dirty="0"/>
              <a:t>には、症例経過を、</a:t>
            </a:r>
            <a:endParaRPr lang="en-US" altLang="ja-JP" dirty="0"/>
          </a:p>
          <a:p>
            <a:pPr>
              <a:spcBef>
                <a:spcPct val="0"/>
              </a:spcBef>
            </a:pPr>
            <a:r>
              <a:rPr lang="en-US" altLang="ja-JP" dirty="0"/>
              <a:t>H.2</a:t>
            </a:r>
            <a:r>
              <a:rPr lang="ja-JP" altLang="en-US" dirty="0"/>
              <a:t>には、報告者の意見を、</a:t>
            </a:r>
            <a:endParaRPr lang="en-US" altLang="ja-JP" dirty="0"/>
          </a:p>
          <a:p>
            <a:pPr>
              <a:spcBef>
                <a:spcPct val="0"/>
              </a:spcBef>
            </a:pPr>
            <a:r>
              <a:rPr lang="en-US" altLang="ja-JP" dirty="0"/>
              <a:t>H.4</a:t>
            </a:r>
            <a:r>
              <a:rPr lang="ja-JP" altLang="en-US" dirty="0"/>
              <a:t>には、日本の送信者の意見を入力します。</a:t>
            </a:r>
            <a:endParaRPr lang="en-US" altLang="ja-JP" dirty="0"/>
          </a:p>
          <a:p>
            <a:pPr>
              <a:spcBef>
                <a:spcPct val="0"/>
              </a:spcBef>
            </a:pPr>
            <a:endParaRPr lang="ja-JP" altLang="en-US" dirty="0"/>
          </a:p>
          <a:p>
            <a:pPr>
              <a:spcBef>
                <a:spcPct val="0"/>
              </a:spcBef>
            </a:pPr>
            <a:r>
              <a:rPr lang="en-US" altLang="ja-JP" dirty="0"/>
              <a:t>H.5.r</a:t>
            </a:r>
            <a:r>
              <a:rPr lang="ja-JP" altLang="en-US" dirty="0"/>
              <a:t>には、母国語で記載された症例概要及び報告者の意見を入力します。</a:t>
            </a:r>
            <a:endParaRPr lang="en-US" altLang="ja-JP" dirty="0"/>
          </a:p>
          <a:p>
            <a:pPr>
              <a:spcBef>
                <a:spcPct val="0"/>
              </a:spcBef>
            </a:pPr>
            <a:r>
              <a:rPr lang="ja-JP" altLang="en-US" dirty="0"/>
              <a:t>なお、日本においては、日本語以外で報告された経過を入力するのに使用できます。</a:t>
            </a:r>
            <a:endParaRPr lang="en-US" altLang="ja-JP" dirty="0"/>
          </a:p>
        </p:txBody>
      </p:sp>
      <p:sp>
        <p:nvSpPr>
          <p:cNvPr id="63492" name="スライド番号プレースホルダー 3">
            <a:extLst>
              <a:ext uri="{FF2B5EF4-FFF2-40B4-BE49-F238E27FC236}">
                <a16:creationId xmlns:a16="http://schemas.microsoft.com/office/drawing/2014/main" id="{A8E87EA2-7148-4C20-99ED-0177D38C2A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998879B-9FD4-4EE9-B2F3-91F2CABB1642}" type="slidenum">
              <a:rPr lang="ja-JP" altLang="en-US"/>
              <a:pPr eaLnBrk="1" hangingPunct="1"/>
              <a:t>17</a:t>
            </a:fld>
            <a:endParaRPr lang="ja-JP" altLang="en-US"/>
          </a:p>
        </p:txBody>
      </p:sp>
    </p:spTree>
    <p:extLst>
      <p:ext uri="{BB962C8B-B14F-4D97-AF65-F5344CB8AC3E}">
        <p14:creationId xmlns:p14="http://schemas.microsoft.com/office/powerpoint/2010/main" val="52634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FE9AA63-98F6-4A8B-880F-862D7BBD5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C9B0106-0402-4265-ADB8-D57B53CAFE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5060" name="スライド番号プレースホルダー 3">
            <a:extLst>
              <a:ext uri="{FF2B5EF4-FFF2-40B4-BE49-F238E27FC236}">
                <a16:creationId xmlns:a16="http://schemas.microsoft.com/office/drawing/2014/main" id="{D585E708-2643-43C5-B109-37D246622F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47E15B-4427-4F4D-A402-A3A137424405}" type="slidenum">
              <a:rPr lang="ja-JP" altLang="en-US"/>
              <a:pPr eaLnBrk="1" hangingPunct="1"/>
              <a:t>18</a:t>
            </a:fld>
            <a:endParaRPr lang="ja-JP" altLang="en-US"/>
          </a:p>
        </p:txBody>
      </p:sp>
    </p:spTree>
    <p:extLst>
      <p:ext uri="{BB962C8B-B14F-4D97-AF65-F5344CB8AC3E}">
        <p14:creationId xmlns:p14="http://schemas.microsoft.com/office/powerpoint/2010/main" val="486770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3C27FBE5-B77C-47AD-BEC5-5E80B2669B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0A7EF8AF-5C16-48F4-80E4-4ACDDE0AF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a:t>nullFlavor</a:t>
            </a:r>
            <a:r>
              <a:rPr lang="ja-JP" altLang="en-US" dirty="0"/>
              <a:t>とは、</a:t>
            </a:r>
            <a:r>
              <a:rPr lang="en-US" altLang="ja-JP" dirty="0"/>
              <a:t>E2B(R3)</a:t>
            </a:r>
            <a:r>
              <a:rPr lang="ja-JP" altLang="en-US" dirty="0"/>
              <a:t>で取り入れられた概念です。</a:t>
            </a:r>
            <a:endParaRPr lang="en-US" altLang="ja-JP" dirty="0"/>
          </a:p>
          <a:p>
            <a:pPr>
              <a:spcBef>
                <a:spcPct val="0"/>
              </a:spcBef>
            </a:pPr>
            <a:r>
              <a:rPr lang="en-US" altLang="ja-JP" dirty="0"/>
              <a:t>E2B(R2)</a:t>
            </a:r>
            <a:r>
              <a:rPr lang="ja-JP" altLang="en-US" dirty="0"/>
              <a:t>では、「不明」と報告された場合、データが得られていない場合、何らかの事情でデータを入力できない場合、該当項目では区別がつかず、いずれかの記述欄（症例経過、送信者の意見等）にて、その区別を説明する必要がありました。</a:t>
            </a:r>
            <a:endParaRPr lang="en-US" altLang="ja-JP" dirty="0"/>
          </a:p>
          <a:p>
            <a:pPr>
              <a:spcBef>
                <a:spcPct val="0"/>
              </a:spcBef>
            </a:pPr>
            <a:endParaRPr lang="en-US" altLang="ja-JP" dirty="0"/>
          </a:p>
          <a:p>
            <a:pPr>
              <a:spcBef>
                <a:spcPct val="0"/>
              </a:spcBef>
            </a:pPr>
            <a:r>
              <a:rPr lang="ja-JP" altLang="en-US" dirty="0"/>
              <a:t>項目によっては使用できない</a:t>
            </a:r>
            <a:r>
              <a:rPr lang="en-US" altLang="ja-JP" dirty="0"/>
              <a:t>nullFlavor</a:t>
            </a:r>
            <a:r>
              <a:rPr lang="ja-JP" altLang="en-US" dirty="0"/>
              <a:t>もあります。また、</a:t>
            </a:r>
            <a:r>
              <a:rPr lang="en-US" altLang="ja-JP" dirty="0"/>
              <a:t>E2B</a:t>
            </a:r>
            <a:r>
              <a:rPr lang="ja-JP" altLang="en-US" dirty="0"/>
              <a:t>を利用する各国で、各項目で使用できる</a:t>
            </a:r>
            <a:r>
              <a:rPr lang="en-US" altLang="ja-JP" dirty="0"/>
              <a:t>nullFlavor</a:t>
            </a:r>
            <a:r>
              <a:rPr lang="ja-JP" altLang="en-US" dirty="0"/>
              <a:t>を規定することができます。</a:t>
            </a:r>
            <a:endParaRPr lang="en-US" altLang="ja-JP" dirty="0"/>
          </a:p>
          <a:p>
            <a:pPr>
              <a:spcBef>
                <a:spcPct val="0"/>
              </a:spcBef>
            </a:pPr>
            <a:endParaRPr lang="en-US" altLang="ja-JP" dirty="0"/>
          </a:p>
          <a:p>
            <a:pPr>
              <a:spcBef>
                <a:spcPct val="0"/>
              </a:spcBef>
            </a:pPr>
            <a:r>
              <a:rPr lang="ja-JP" altLang="en-US" dirty="0"/>
              <a:t>日本における</a:t>
            </a:r>
            <a:r>
              <a:rPr lang="en-US" altLang="ja-JP" dirty="0"/>
              <a:t>nullFlavor</a:t>
            </a:r>
            <a:r>
              <a:rPr lang="ja-JP" altLang="en-US" dirty="0"/>
              <a:t>の事例を一つ紹介します。</a:t>
            </a:r>
            <a:endParaRPr lang="en-US" altLang="ja-JP" dirty="0"/>
          </a:p>
          <a:p>
            <a:pPr>
              <a:spcBef>
                <a:spcPct val="0"/>
              </a:spcBef>
            </a:pPr>
            <a:r>
              <a:rPr lang="en-US" altLang="ja-JP" dirty="0"/>
              <a:t>D.5</a:t>
            </a:r>
            <a:r>
              <a:rPr lang="ja-JP" altLang="en-US" dirty="0"/>
              <a:t>では</a:t>
            </a:r>
            <a:r>
              <a:rPr lang="en-US" altLang="ja-JP" dirty="0"/>
              <a:t>ICH</a:t>
            </a:r>
            <a:r>
              <a:rPr lang="ja-JP" altLang="en-US" dirty="0"/>
              <a:t>では</a:t>
            </a:r>
            <a:r>
              <a:rPr lang="en-US" altLang="ja-JP" dirty="0"/>
              <a:t>MSK</a:t>
            </a:r>
            <a:r>
              <a:rPr lang="ja-JP" altLang="en-US" dirty="0" err="1"/>
              <a:t>、</a:t>
            </a:r>
            <a:r>
              <a:rPr lang="en-US" altLang="ja-JP" dirty="0"/>
              <a:t>UNK</a:t>
            </a:r>
            <a:r>
              <a:rPr lang="ja-JP" altLang="en-US" dirty="0" err="1"/>
              <a:t>、</a:t>
            </a:r>
            <a:r>
              <a:rPr lang="en-US" altLang="ja-JP" dirty="0"/>
              <a:t>ASKU</a:t>
            </a:r>
            <a:r>
              <a:rPr lang="ja-JP" altLang="en-US" dirty="0" err="1"/>
              <a:t>、</a:t>
            </a:r>
            <a:r>
              <a:rPr lang="en-US" altLang="ja-JP" dirty="0"/>
              <a:t>NASK</a:t>
            </a:r>
            <a:r>
              <a:rPr lang="ja-JP" altLang="en-US" dirty="0"/>
              <a:t>が利用可能ですが、</a:t>
            </a:r>
            <a:r>
              <a:rPr lang="en-US" altLang="ja-JP" dirty="0"/>
              <a:t>PMDA</a:t>
            </a:r>
            <a:r>
              <a:rPr lang="ja-JP" altLang="en-US" dirty="0"/>
              <a:t>では、国内症例については</a:t>
            </a:r>
            <a:r>
              <a:rPr lang="en-US" altLang="ja-JP" dirty="0"/>
              <a:t>MSK</a:t>
            </a:r>
            <a:r>
              <a:rPr lang="ja-JP" altLang="en-US" dirty="0"/>
              <a:t>の利用は禁止されています。</a:t>
            </a:r>
            <a:endParaRPr lang="en-US" altLang="ja-JP" dirty="0"/>
          </a:p>
        </p:txBody>
      </p:sp>
      <p:sp>
        <p:nvSpPr>
          <p:cNvPr id="65540" name="スライド番号プレースホルダー 3">
            <a:extLst>
              <a:ext uri="{FF2B5EF4-FFF2-40B4-BE49-F238E27FC236}">
                <a16:creationId xmlns:a16="http://schemas.microsoft.com/office/drawing/2014/main" id="{97972827-EFF7-49F0-8329-3E30AD1BB1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ACCF6CB-E4D9-4A81-8717-AE523A999B6F}" type="slidenum">
              <a:rPr lang="ja-JP" altLang="en-US"/>
              <a:pPr eaLnBrk="1" hangingPunct="1"/>
              <a:t>19</a:t>
            </a:fld>
            <a:endParaRPr lang="ja-JP" altLang="en-US"/>
          </a:p>
        </p:txBody>
      </p:sp>
    </p:spTree>
    <p:extLst>
      <p:ext uri="{BB962C8B-B14F-4D97-AF65-F5344CB8AC3E}">
        <p14:creationId xmlns:p14="http://schemas.microsoft.com/office/powerpoint/2010/main" val="328233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8C1D0427-27B1-4717-88DA-F112693BE0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DBD4695-2CC2-453D-9777-8ABD1F3C17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本教育資料は、</a:t>
            </a:r>
            <a:r>
              <a:rPr lang="en-US" altLang="ja-JP" sz="1200" dirty="0"/>
              <a:t>E2B(R3)</a:t>
            </a:r>
            <a:r>
              <a:rPr lang="ja-JP" altLang="en-US" sz="1200" dirty="0"/>
              <a:t>で初めて副作用等報告業務に従事する</a:t>
            </a:r>
            <a:r>
              <a:rPr lang="ja-JP" altLang="en-US" dirty="0"/>
              <a:t>方、もしくは、</a:t>
            </a:r>
            <a:r>
              <a:rPr lang="en-US" altLang="ja-JP" sz="1200" dirty="0"/>
              <a:t>E2B(R3)</a:t>
            </a:r>
            <a:r>
              <a:rPr lang="ja-JP" altLang="en-US" sz="1200" dirty="0"/>
              <a:t>について復習したい</a:t>
            </a:r>
            <a:r>
              <a:rPr lang="ja-JP" altLang="en-US" dirty="0"/>
              <a:t>方を対象として、</a:t>
            </a:r>
            <a:r>
              <a:rPr lang="en-US" altLang="ja-JP" sz="1200" dirty="0"/>
              <a:t>E2B(R3)</a:t>
            </a:r>
            <a:r>
              <a:rPr lang="ja-JP" altLang="en-US" sz="1200" dirty="0"/>
              <a:t>の概要を把握し、</a:t>
            </a:r>
            <a:r>
              <a:rPr lang="en-US" altLang="ja-JP" sz="1200" dirty="0"/>
              <a:t>E2B(R3)</a:t>
            </a:r>
            <a:r>
              <a:rPr lang="ja-JP" altLang="en-US" sz="1200" dirty="0"/>
              <a:t>の詳細を理解する準備を整えることを目的とし、副作用等の電子的報告に関連する基礎知識、</a:t>
            </a:r>
            <a:r>
              <a:rPr lang="en-US" altLang="ja-JP" sz="1200" dirty="0"/>
              <a:t>E2B(R3)</a:t>
            </a:r>
            <a:r>
              <a:rPr lang="ja-JP" altLang="en-US" sz="1200" dirty="0"/>
              <a:t>を構成する項目の概要、</a:t>
            </a:r>
            <a:r>
              <a:rPr lang="en-US" altLang="ja-JP" sz="1200" dirty="0"/>
              <a:t>E2B(R3)</a:t>
            </a:r>
            <a:r>
              <a:rPr lang="ja-JP" altLang="en-US" sz="1200" dirty="0"/>
              <a:t>において新たに追加された</a:t>
            </a:r>
            <a:r>
              <a:rPr lang="en-US" altLang="ja-JP" sz="1200" dirty="0"/>
              <a:t>nullFlavor</a:t>
            </a:r>
            <a:r>
              <a:rPr lang="ja-JP" altLang="en-US" sz="1200" dirty="0"/>
              <a:t>の概念、そして、日本独自の報告要件である措置報告・研究報告における</a:t>
            </a:r>
            <a:r>
              <a:rPr lang="en-US" altLang="ja-JP" sz="1200" dirty="0"/>
              <a:t>E2B(R3)</a:t>
            </a:r>
            <a:r>
              <a:rPr lang="ja-JP" altLang="en-US" sz="1200" dirty="0"/>
              <a:t>対応について紹介しています。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fontAlgn="auto">
              <a:spcBef>
                <a:spcPts val="0"/>
              </a:spcBef>
              <a:spcAft>
                <a:spcPts val="0"/>
              </a:spcAft>
              <a:defRPr/>
            </a:pPr>
            <a:r>
              <a:rPr lang="ja-JP" altLang="en-US" dirty="0"/>
              <a:t>ただし、スライドに記載はなく、ノートでのみで説明している項目もあります。</a:t>
            </a:r>
            <a:endParaRPr lang="en-US" altLang="ja-JP" dirty="0"/>
          </a:p>
          <a:p>
            <a:pPr fontAlgn="auto">
              <a:spcBef>
                <a:spcPts val="0"/>
              </a:spcBef>
              <a:spcAft>
                <a:spcPts val="0"/>
              </a:spcAft>
              <a:defRPr/>
            </a:pPr>
            <a:r>
              <a:rPr lang="ja-JP" altLang="en-US" dirty="0"/>
              <a:t>なお、本資料では通知等の膨大な内容をもとに、</a:t>
            </a:r>
            <a:r>
              <a:rPr lang="en-US" altLang="ja-JP" dirty="0"/>
              <a:t>E2B(R3)</a:t>
            </a:r>
            <a:r>
              <a:rPr lang="ja-JP" altLang="en-US" dirty="0"/>
              <a:t> を簡単に理解できるよう、内容を少し噛み砕いています。</a:t>
            </a:r>
            <a:endParaRPr lang="en-US" altLang="ja-JP" dirty="0"/>
          </a:p>
          <a:p>
            <a:pPr fontAlgn="auto">
              <a:spcBef>
                <a:spcPts val="0"/>
              </a:spcBef>
              <a:spcAft>
                <a:spcPts val="0"/>
              </a:spcAft>
              <a:defRPr/>
            </a:pPr>
            <a:r>
              <a:rPr lang="ja-JP" altLang="en-US" dirty="0"/>
              <a:t>詳細については、最新の通知、および、グリーンブックを参照してください。</a:t>
            </a:r>
            <a:endParaRPr lang="en-US" altLang="ja-JP" dirty="0"/>
          </a:p>
        </p:txBody>
      </p:sp>
      <p:sp>
        <p:nvSpPr>
          <p:cNvPr id="44036" name="スライド番号プレースホルダー 3">
            <a:extLst>
              <a:ext uri="{FF2B5EF4-FFF2-40B4-BE49-F238E27FC236}">
                <a16:creationId xmlns:a16="http://schemas.microsoft.com/office/drawing/2014/main" id="{B9E877DC-415C-45E5-B127-F6BFD260E4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3A03CC7-685C-4330-9D1E-AA7EB9480E4E}" type="slidenum">
              <a:rPr lang="ja-JP" altLang="en-US"/>
              <a:pPr eaLnBrk="1" hangingPunct="1"/>
              <a:t>2</a:t>
            </a:fld>
            <a:endParaRPr lang="ja-JP" altLang="en-US"/>
          </a:p>
        </p:txBody>
      </p:sp>
    </p:spTree>
    <p:extLst>
      <p:ext uri="{BB962C8B-B14F-4D97-AF65-F5344CB8AC3E}">
        <p14:creationId xmlns:p14="http://schemas.microsoft.com/office/powerpoint/2010/main" val="2505903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FE9AA63-98F6-4A8B-880F-862D7BBD5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C9B0106-0402-4265-ADB8-D57B53CAFE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5060" name="スライド番号プレースホルダー 3">
            <a:extLst>
              <a:ext uri="{FF2B5EF4-FFF2-40B4-BE49-F238E27FC236}">
                <a16:creationId xmlns:a16="http://schemas.microsoft.com/office/drawing/2014/main" id="{D585E708-2643-43C5-B109-37D246622F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47E15B-4427-4F4D-A402-A3A137424405}" type="slidenum">
              <a:rPr lang="ja-JP" altLang="en-US"/>
              <a:pPr eaLnBrk="1" hangingPunct="1"/>
              <a:t>20</a:t>
            </a:fld>
            <a:endParaRPr lang="ja-JP" altLang="en-US"/>
          </a:p>
        </p:txBody>
      </p:sp>
    </p:spTree>
    <p:extLst>
      <p:ext uri="{BB962C8B-B14F-4D97-AF65-F5344CB8AC3E}">
        <p14:creationId xmlns:p14="http://schemas.microsoft.com/office/powerpoint/2010/main" val="4052840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a:extLst>
              <a:ext uri="{FF2B5EF4-FFF2-40B4-BE49-F238E27FC236}">
                <a16:creationId xmlns:a16="http://schemas.microsoft.com/office/drawing/2014/main" id="{81FAA821-A06A-4C5D-A707-17CCDE8FF5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a:extLst>
              <a:ext uri="{FF2B5EF4-FFF2-40B4-BE49-F238E27FC236}">
                <a16:creationId xmlns:a16="http://schemas.microsoft.com/office/drawing/2014/main" id="{527B2986-AB00-4AC2-B816-0C5F78140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ここでは措置報告、研究報告特有の項目をまとめて紹介します。</a:t>
            </a:r>
            <a:endParaRPr lang="en-US" altLang="ja-JP" dirty="0"/>
          </a:p>
          <a:p>
            <a:pPr>
              <a:spcBef>
                <a:spcPct val="0"/>
              </a:spcBef>
            </a:pPr>
            <a:endParaRPr lang="en-US" altLang="ja-JP" dirty="0"/>
          </a:p>
          <a:p>
            <a:pPr>
              <a:spcBef>
                <a:spcPct val="0"/>
              </a:spcBef>
            </a:pPr>
            <a:r>
              <a:rPr lang="ja-JP" altLang="en-US" dirty="0"/>
              <a:t>「措置報告」「研究報告」は日本独自の報告ルールです。特定の患者に関する情報ではありませんが、</a:t>
            </a:r>
            <a:r>
              <a:rPr lang="en-US" altLang="ja-JP" dirty="0"/>
              <a:t>PMDA</a:t>
            </a:r>
            <a:r>
              <a:rPr lang="ja-JP" altLang="en-US" dirty="0"/>
              <a:t>では</a:t>
            </a:r>
            <a:r>
              <a:rPr lang="en-US" altLang="ja-JP" dirty="0"/>
              <a:t>E2B</a:t>
            </a:r>
            <a:r>
              <a:rPr lang="ja-JP" altLang="en-US" dirty="0"/>
              <a:t>の形式での報告が求められています。</a:t>
            </a:r>
            <a:endParaRPr lang="en-US" altLang="ja-JP" dirty="0"/>
          </a:p>
          <a:p>
            <a:pPr>
              <a:spcBef>
                <a:spcPct val="0"/>
              </a:spcBef>
            </a:pPr>
            <a:endParaRPr lang="en-US" altLang="ja-JP" dirty="0"/>
          </a:p>
          <a:p>
            <a:pPr>
              <a:spcBef>
                <a:spcPct val="0"/>
              </a:spcBef>
            </a:pPr>
            <a:r>
              <a:rPr lang="en-US" altLang="ja-JP" dirty="0"/>
              <a:t>J2.15.r</a:t>
            </a:r>
            <a:r>
              <a:rPr lang="ja-JP" altLang="en-US" dirty="0"/>
              <a:t>には、外国において報告内容が公表されている場合、公表国を入力します。</a:t>
            </a:r>
            <a:endParaRPr lang="en-US" altLang="ja-JP" dirty="0"/>
          </a:p>
          <a:p>
            <a:pPr>
              <a:spcBef>
                <a:spcPct val="0"/>
              </a:spcBef>
            </a:pPr>
            <a:r>
              <a:rPr lang="en-US" altLang="ja-JP" dirty="0"/>
              <a:t>J2.16.r</a:t>
            </a:r>
            <a:r>
              <a:rPr lang="ja-JP" altLang="en-US" dirty="0"/>
              <a:t>には、研究報告又は措置報告の要点を入力します。</a:t>
            </a:r>
            <a:endParaRPr lang="en-US" altLang="ja-JP" dirty="0"/>
          </a:p>
          <a:p>
            <a:pPr>
              <a:spcBef>
                <a:spcPct val="0"/>
              </a:spcBef>
            </a:pPr>
            <a:r>
              <a:rPr lang="en-US" altLang="ja-JP" dirty="0"/>
              <a:t>E2B(R2)</a:t>
            </a:r>
            <a:r>
              <a:rPr lang="ja-JP" altLang="en-US" dirty="0"/>
              <a:t>では、</a:t>
            </a:r>
            <a:r>
              <a:rPr lang="en-US" altLang="ja-JP" dirty="0"/>
              <a:t>B.5.1</a:t>
            </a:r>
            <a:r>
              <a:rPr lang="ja-JP" altLang="en-US" dirty="0"/>
              <a:t>（措置や研究報告の概要を入力する項目で、</a:t>
            </a:r>
            <a:r>
              <a:rPr lang="en-US" altLang="ja-JP" dirty="0"/>
              <a:t>E2B(R3)</a:t>
            </a:r>
            <a:r>
              <a:rPr lang="ja-JP" altLang="en-US" dirty="0"/>
              <a:t>の</a:t>
            </a:r>
            <a:r>
              <a:rPr lang="en-US" altLang="ja-JP" dirty="0"/>
              <a:t>H.1</a:t>
            </a:r>
            <a:r>
              <a:rPr lang="ja-JP" altLang="en-US" dirty="0"/>
              <a:t>に該当）の冒頭に同様の内容を括弧書きで記載していましたが、</a:t>
            </a:r>
            <a:r>
              <a:rPr lang="en-US" altLang="ja-JP" dirty="0"/>
              <a:t>E2B(R3)</a:t>
            </a:r>
            <a:r>
              <a:rPr lang="ja-JP" altLang="en-US" dirty="0"/>
              <a:t>では新規項目として独立しました。</a:t>
            </a:r>
            <a:endParaRPr lang="en-US" altLang="ja-JP" dirty="0"/>
          </a:p>
          <a:p>
            <a:pPr>
              <a:spcBef>
                <a:spcPct val="0"/>
              </a:spcBef>
            </a:pPr>
            <a:endParaRPr lang="ja-JP" altLang="en-US" dirty="0"/>
          </a:p>
          <a:p>
            <a:pPr>
              <a:spcBef>
                <a:spcPct val="0"/>
              </a:spcBef>
            </a:pPr>
            <a:r>
              <a:rPr lang="en-US" altLang="ja-JP" dirty="0"/>
              <a:t>C.4.r</a:t>
            </a:r>
            <a:r>
              <a:rPr lang="ja-JP" altLang="en-US" dirty="0"/>
              <a:t>には、出典情報となる文献等を電子データとして添付することができます。</a:t>
            </a:r>
          </a:p>
          <a:p>
            <a:pPr>
              <a:spcBef>
                <a:spcPct val="0"/>
              </a:spcBef>
            </a:pPr>
            <a:endParaRPr lang="ja-JP" altLang="en-US" dirty="0"/>
          </a:p>
          <a:p>
            <a:pPr>
              <a:spcBef>
                <a:spcPct val="0"/>
              </a:spcBef>
            </a:pPr>
            <a:r>
              <a:rPr lang="en-US" altLang="ja-JP" dirty="0"/>
              <a:t>J2.17.r</a:t>
            </a:r>
            <a:r>
              <a:rPr lang="ja-JP" altLang="en-US" dirty="0"/>
              <a:t>は研究報告独自の項目で、</a:t>
            </a:r>
            <a:r>
              <a:rPr lang="en-US" altLang="ja-JP" dirty="0"/>
              <a:t>C.1.3</a:t>
            </a:r>
            <a:r>
              <a:rPr lang="ja-JP" altLang="en-US" dirty="0"/>
              <a:t>報告の種類が「試験」の場合に、臨床試験か非臨床試験かを入力します。</a:t>
            </a:r>
            <a:endParaRPr lang="en-US" altLang="ja-JP" dirty="0"/>
          </a:p>
          <a:p>
            <a:pPr>
              <a:spcBef>
                <a:spcPct val="0"/>
              </a:spcBef>
            </a:pPr>
            <a:endParaRPr lang="en-US" altLang="ja-JP" dirty="0"/>
          </a:p>
          <a:p>
            <a:pPr>
              <a:spcBef>
                <a:spcPct val="0"/>
              </a:spcBef>
            </a:pPr>
            <a:r>
              <a:rPr lang="ja-JP" altLang="en-US" dirty="0"/>
              <a:t>令和</a:t>
            </a:r>
            <a:r>
              <a:rPr lang="en-US" altLang="ja-JP" dirty="0"/>
              <a:t>2</a:t>
            </a:r>
            <a:r>
              <a:rPr lang="ja-JP" altLang="en-US" dirty="0"/>
              <a:t>年施行の改正薬機法により、治験措置報告は、主たる被験薬ごとに報告することが求められています。</a:t>
            </a:r>
            <a:endParaRPr lang="en-US" altLang="ja-JP" dirty="0"/>
          </a:p>
        </p:txBody>
      </p:sp>
      <p:sp>
        <p:nvSpPr>
          <p:cNvPr id="66564" name="スライド番号プレースホルダー 3">
            <a:extLst>
              <a:ext uri="{FF2B5EF4-FFF2-40B4-BE49-F238E27FC236}">
                <a16:creationId xmlns:a16="http://schemas.microsoft.com/office/drawing/2014/main" id="{D6A669C6-4348-43E0-A807-033180B678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2395781-5646-4610-ACF9-32029519C3BC}" type="slidenum">
              <a:rPr lang="ja-JP" altLang="en-US"/>
              <a:pPr eaLnBrk="1" hangingPunct="1"/>
              <a:t>21</a:t>
            </a:fld>
            <a:endParaRPr lang="ja-JP" altLang="en-US"/>
          </a:p>
        </p:txBody>
      </p:sp>
    </p:spTree>
    <p:extLst>
      <p:ext uri="{BB962C8B-B14F-4D97-AF65-F5344CB8AC3E}">
        <p14:creationId xmlns:p14="http://schemas.microsoft.com/office/powerpoint/2010/main" val="1483642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FE9AA63-98F6-4A8B-880F-862D7BBD5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C9B0106-0402-4265-ADB8-D57B53CAFE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5060" name="スライド番号プレースホルダー 3">
            <a:extLst>
              <a:ext uri="{FF2B5EF4-FFF2-40B4-BE49-F238E27FC236}">
                <a16:creationId xmlns:a16="http://schemas.microsoft.com/office/drawing/2014/main" id="{D585E708-2643-43C5-B109-37D246622F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47E15B-4427-4F4D-A402-A3A137424405}" type="slidenum">
              <a:rPr lang="ja-JP" altLang="en-US"/>
              <a:pPr eaLnBrk="1" hangingPunct="1"/>
              <a:t>22</a:t>
            </a:fld>
            <a:endParaRPr lang="ja-JP" altLang="en-US"/>
          </a:p>
        </p:txBody>
      </p:sp>
    </p:spTree>
    <p:extLst>
      <p:ext uri="{BB962C8B-B14F-4D97-AF65-F5344CB8AC3E}">
        <p14:creationId xmlns:p14="http://schemas.microsoft.com/office/powerpoint/2010/main" val="3987517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C49F7DC3-FC50-4F17-B0BC-CDB50A82C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4946E91C-B405-42DE-B5D2-BDE9A92EF5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最後に、</a:t>
            </a:r>
            <a:r>
              <a:rPr lang="en-US" altLang="ja-JP" dirty="0"/>
              <a:t>2024</a:t>
            </a:r>
            <a:r>
              <a:rPr lang="ja-JP" altLang="en-US" dirty="0"/>
              <a:t>年</a:t>
            </a:r>
            <a:r>
              <a:rPr lang="en-US" altLang="ja-JP" dirty="0"/>
              <a:t>2</a:t>
            </a:r>
            <a:r>
              <a:rPr lang="ja-JP" altLang="en-US" dirty="0"/>
              <a:t>月</a:t>
            </a:r>
            <a:r>
              <a:rPr lang="en-US" altLang="ja-JP" dirty="0"/>
              <a:t>1</a:t>
            </a:r>
            <a:r>
              <a:rPr lang="ja-JP" altLang="en-US" dirty="0"/>
              <a:t>日時点における関連通知はこちらの通りです。</a:t>
            </a:r>
            <a:endParaRPr lang="en-US" altLang="ja-JP" dirty="0"/>
          </a:p>
          <a:p>
            <a:pPr>
              <a:spcBef>
                <a:spcPct val="0"/>
              </a:spcBef>
            </a:pPr>
            <a:r>
              <a:rPr lang="ja-JP" altLang="en-US" dirty="0"/>
              <a:t>各スライドの該当項目と通知との関連はグリーンブックを確認してください。</a:t>
            </a:r>
          </a:p>
        </p:txBody>
      </p:sp>
      <p:sp>
        <p:nvSpPr>
          <p:cNvPr id="67588" name="スライド番号プレースホルダー 3">
            <a:extLst>
              <a:ext uri="{FF2B5EF4-FFF2-40B4-BE49-F238E27FC236}">
                <a16:creationId xmlns:a16="http://schemas.microsoft.com/office/drawing/2014/main" id="{C2F77B09-A165-46C5-8CAD-D2578237BB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A94FA4B-AD11-4904-B4FE-76FAF01B5D11}" type="slidenum">
              <a:rPr lang="ja-JP" altLang="en-US"/>
              <a:pPr eaLnBrk="1" hangingPunct="1"/>
              <a:t>23</a:t>
            </a:fld>
            <a:endParaRPr lang="ja-JP" altLang="en-US"/>
          </a:p>
        </p:txBody>
      </p:sp>
    </p:spTree>
    <p:extLst>
      <p:ext uri="{BB962C8B-B14F-4D97-AF65-F5344CB8AC3E}">
        <p14:creationId xmlns:p14="http://schemas.microsoft.com/office/powerpoint/2010/main" val="823925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FE9AA63-98F6-4A8B-880F-862D7BBD5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C9B0106-0402-4265-ADB8-D57B53CAFE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5060" name="スライド番号プレースホルダー 3">
            <a:extLst>
              <a:ext uri="{FF2B5EF4-FFF2-40B4-BE49-F238E27FC236}">
                <a16:creationId xmlns:a16="http://schemas.microsoft.com/office/drawing/2014/main" id="{D585E708-2643-43C5-B109-37D246622F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47E15B-4427-4F4D-A402-A3A137424405}" type="slidenum">
              <a:rPr lang="ja-JP" altLang="en-US"/>
              <a:pPr eaLnBrk="1" hangingPunct="1"/>
              <a:t>24</a:t>
            </a:fld>
            <a:endParaRPr lang="ja-JP" altLang="en-US"/>
          </a:p>
        </p:txBody>
      </p:sp>
    </p:spTree>
    <p:extLst>
      <p:ext uri="{BB962C8B-B14F-4D97-AF65-F5344CB8AC3E}">
        <p14:creationId xmlns:p14="http://schemas.microsoft.com/office/powerpoint/2010/main" val="698843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9774F46-D531-484E-A39B-C09FA71C2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BD239BC-1F29-4ADF-8D35-97D73E1B9654}"/>
              </a:ext>
            </a:extLst>
          </p:cNvPr>
          <p:cNvSpPr>
            <a:spLocks noGrp="1"/>
          </p:cNvSpPr>
          <p:nvPr>
            <p:ph type="body" idx="1"/>
          </p:nvPr>
        </p:nvSpPr>
        <p:spPr/>
        <p:txBody>
          <a:bodyPr/>
          <a:lstStyle/>
          <a:p>
            <a:pPr fontAlgn="auto">
              <a:spcBef>
                <a:spcPts val="0"/>
              </a:spcBef>
              <a:spcAft>
                <a:spcPts val="0"/>
              </a:spcAft>
              <a:defRPr/>
            </a:pPr>
            <a:r>
              <a:rPr lang="ja-JP" altLang="en-US" dirty="0"/>
              <a:t>クイズ</a:t>
            </a:r>
            <a:endParaRPr lang="en-US" altLang="ja-JP" dirty="0"/>
          </a:p>
          <a:p>
            <a:pPr fontAlgn="auto">
              <a:spcBef>
                <a:spcPts val="0"/>
              </a:spcBef>
              <a:spcAft>
                <a:spcPts val="0"/>
              </a:spcAft>
              <a:defRPr/>
            </a:pPr>
            <a:r>
              <a:rPr lang="en-US" altLang="ja-JP" dirty="0"/>
              <a:t>Q1</a:t>
            </a:r>
            <a:r>
              <a:rPr lang="ja-JP" altLang="en-US" dirty="0"/>
              <a:t>：図に示した情報のうち、</a:t>
            </a:r>
            <a:r>
              <a:rPr lang="en-US" altLang="ja-JP" dirty="0"/>
              <a:t>C</a:t>
            </a:r>
            <a:r>
              <a:rPr lang="ja-JP" altLang="en-US" dirty="0"/>
              <a:t>項目に分類される情報は何でしょうか？</a:t>
            </a:r>
            <a:endParaRPr lang="en-US" altLang="ja-JP" dirty="0"/>
          </a:p>
          <a:p>
            <a:pPr fontAlgn="auto">
              <a:spcBef>
                <a:spcPts val="0"/>
              </a:spcBef>
              <a:spcAft>
                <a:spcPts val="0"/>
              </a:spcAft>
              <a:defRPr/>
            </a:pPr>
            <a:r>
              <a:rPr lang="en-US" altLang="ja-JP" dirty="0"/>
              <a:t>A1</a:t>
            </a:r>
          </a:p>
          <a:p>
            <a:pPr fontAlgn="auto">
              <a:spcBef>
                <a:spcPts val="0"/>
              </a:spcBef>
              <a:spcAft>
                <a:spcPts val="0"/>
              </a:spcAft>
              <a:defRPr/>
            </a:pPr>
            <a:r>
              <a:rPr lang="ja-JP" altLang="en-US" dirty="0"/>
              <a:t>①心電図。心電図を入手していれば，</a:t>
            </a:r>
            <a:r>
              <a:rPr lang="en-US" altLang="ja-JP" dirty="0"/>
              <a:t>C</a:t>
            </a:r>
            <a:r>
              <a:rPr lang="ja-JP" altLang="en-US" dirty="0"/>
              <a:t>項目にデータ化されていない資料として添付して報告することが可能</a:t>
            </a:r>
            <a:endParaRPr lang="en-US" altLang="ja-JP" dirty="0"/>
          </a:p>
          <a:p>
            <a:pPr fontAlgn="auto">
              <a:spcBef>
                <a:spcPts val="0"/>
              </a:spcBef>
              <a:spcAft>
                <a:spcPts val="0"/>
              </a:spcAft>
              <a:defRPr/>
            </a:pPr>
            <a:r>
              <a:rPr lang="ja-JP" altLang="en-US" dirty="0"/>
              <a:t>②安全性報告識別子。送信者が付加する管理情報。本項目によりその症例報告が一意</a:t>
            </a:r>
            <a:r>
              <a:rPr lang="en-US" altLang="ja-JP" dirty="0"/>
              <a:t>(unique)</a:t>
            </a:r>
            <a:r>
              <a:rPr lang="ja-JP" altLang="en-US" dirty="0"/>
              <a:t>となる必要がある。</a:t>
            </a:r>
            <a:endParaRPr lang="en-US" altLang="ja-JP" dirty="0"/>
          </a:p>
          <a:p>
            <a:pPr fontAlgn="auto">
              <a:spcBef>
                <a:spcPts val="0"/>
              </a:spcBef>
              <a:spcAft>
                <a:spcPts val="0"/>
              </a:spcAft>
              <a:defRPr/>
            </a:pPr>
            <a:endParaRPr lang="en-US" altLang="ja-JP" dirty="0"/>
          </a:p>
          <a:p>
            <a:pPr fontAlgn="auto">
              <a:spcBef>
                <a:spcPts val="0"/>
              </a:spcBef>
              <a:spcAft>
                <a:spcPts val="0"/>
              </a:spcAft>
              <a:defRPr/>
            </a:pPr>
            <a:r>
              <a:rPr lang="en-US" altLang="ja-JP" dirty="0"/>
              <a:t>Q2</a:t>
            </a:r>
            <a:r>
              <a:rPr lang="ja-JP" altLang="en-US" dirty="0"/>
              <a:t>：</a:t>
            </a:r>
            <a:r>
              <a:rPr lang="en-US" altLang="ja-JP" dirty="0"/>
              <a:t>D</a:t>
            </a:r>
            <a:r>
              <a:rPr lang="ja-JP" altLang="en-US" dirty="0"/>
              <a:t>項目に分類される情報は何でしょうか？</a:t>
            </a:r>
            <a:endParaRPr lang="en-US" altLang="ja-JP" dirty="0"/>
          </a:p>
          <a:p>
            <a:pPr fontAlgn="auto">
              <a:spcBef>
                <a:spcPts val="0"/>
              </a:spcBef>
              <a:spcAft>
                <a:spcPts val="0"/>
              </a:spcAft>
              <a:defRPr/>
            </a:pPr>
            <a:r>
              <a:rPr lang="en-US" altLang="ja-JP" dirty="0"/>
              <a:t>A2</a:t>
            </a:r>
            <a:r>
              <a:rPr lang="ja-JP" altLang="en-US" dirty="0"/>
              <a:t>：</a:t>
            </a:r>
            <a:r>
              <a:rPr lang="en-US" altLang="ja-JP" dirty="0"/>
              <a:t>20</a:t>
            </a:r>
            <a:r>
              <a:rPr lang="ja-JP" altLang="en-US" dirty="0"/>
              <a:t>歳，女性。</a:t>
            </a:r>
            <a:r>
              <a:rPr lang="en-US" altLang="ja-JP" dirty="0"/>
              <a:t>D</a:t>
            </a:r>
            <a:r>
              <a:rPr lang="ja-JP" altLang="en-US" dirty="0"/>
              <a:t>項目は患者背景に関する情報</a:t>
            </a:r>
            <a:endParaRPr lang="en-US" altLang="ja-JP" dirty="0"/>
          </a:p>
          <a:p>
            <a:pPr fontAlgn="auto">
              <a:spcBef>
                <a:spcPts val="0"/>
              </a:spcBef>
              <a:spcAft>
                <a:spcPts val="0"/>
              </a:spcAft>
              <a:defRPr/>
            </a:pPr>
            <a:endParaRPr lang="en-US" altLang="ja-JP" dirty="0"/>
          </a:p>
          <a:p>
            <a:pPr fontAlgn="auto">
              <a:spcBef>
                <a:spcPts val="0"/>
              </a:spcBef>
              <a:spcAft>
                <a:spcPts val="0"/>
              </a:spcAft>
              <a:defRPr/>
            </a:pPr>
            <a:r>
              <a:rPr lang="en-US" altLang="ja-JP" dirty="0"/>
              <a:t>Q3</a:t>
            </a:r>
            <a:r>
              <a:rPr lang="ja-JP" altLang="en-US" dirty="0"/>
              <a:t>：</a:t>
            </a:r>
            <a:r>
              <a:rPr lang="en-US" altLang="ja-JP" dirty="0"/>
              <a:t>E</a:t>
            </a:r>
            <a:r>
              <a:rPr lang="ja-JP" altLang="en-US" dirty="0"/>
              <a:t>項目に分類される情報は何でしょうか？</a:t>
            </a:r>
            <a:endParaRPr lang="en-US" altLang="ja-JP" dirty="0"/>
          </a:p>
          <a:p>
            <a:pPr fontAlgn="auto">
              <a:spcBef>
                <a:spcPts val="0"/>
              </a:spcBef>
              <a:spcAft>
                <a:spcPts val="0"/>
              </a:spcAft>
              <a:defRPr/>
            </a:pPr>
            <a:r>
              <a:rPr lang="en-US" altLang="ja-JP" dirty="0"/>
              <a:t>A3</a:t>
            </a:r>
            <a:r>
              <a:rPr lang="ja-JP" altLang="en-US" dirty="0"/>
              <a:t>：動悸。</a:t>
            </a:r>
            <a:r>
              <a:rPr lang="en-US" altLang="ja-JP" dirty="0"/>
              <a:t>E</a:t>
            </a:r>
            <a:r>
              <a:rPr lang="ja-JP" altLang="en-US" dirty="0"/>
              <a:t>項目は有害事象に関する情報。胸がドキドキという患者の訴えを医師が動悸と診断。</a:t>
            </a:r>
            <a:endParaRPr lang="en-US" altLang="ja-JP" dirty="0"/>
          </a:p>
          <a:p>
            <a:pPr fontAlgn="auto">
              <a:spcBef>
                <a:spcPts val="0"/>
              </a:spcBef>
              <a:spcAft>
                <a:spcPts val="0"/>
              </a:spcAft>
              <a:defRPr/>
            </a:pPr>
            <a:endParaRPr lang="en-US" altLang="ja-JP" dirty="0"/>
          </a:p>
          <a:p>
            <a:pPr fontAlgn="auto">
              <a:spcBef>
                <a:spcPts val="0"/>
              </a:spcBef>
              <a:spcAft>
                <a:spcPts val="0"/>
              </a:spcAft>
              <a:defRPr/>
            </a:pPr>
            <a:r>
              <a:rPr lang="en-US" altLang="ja-JP" dirty="0"/>
              <a:t>Q4</a:t>
            </a:r>
            <a:r>
              <a:rPr lang="ja-JP" altLang="en-US" dirty="0"/>
              <a:t>：</a:t>
            </a:r>
            <a:r>
              <a:rPr lang="en-US" altLang="ja-JP" dirty="0"/>
              <a:t>F</a:t>
            </a:r>
            <a:r>
              <a:rPr lang="ja-JP" altLang="en-US" dirty="0"/>
              <a:t>項目に分類される情報は何でしょうか？</a:t>
            </a:r>
            <a:endParaRPr lang="en-US" altLang="ja-JP" dirty="0"/>
          </a:p>
          <a:p>
            <a:pPr fontAlgn="auto">
              <a:spcBef>
                <a:spcPts val="0"/>
              </a:spcBef>
              <a:spcAft>
                <a:spcPts val="0"/>
              </a:spcAft>
              <a:defRPr/>
            </a:pPr>
            <a:r>
              <a:rPr lang="en-US" altLang="ja-JP" dirty="0"/>
              <a:t>A4</a:t>
            </a:r>
            <a:r>
              <a:rPr lang="ja-JP" altLang="en-US" dirty="0"/>
              <a:t>：血圧</a:t>
            </a:r>
            <a:r>
              <a:rPr lang="en-US" altLang="ja-JP" dirty="0"/>
              <a:t>110-70</a:t>
            </a:r>
            <a:r>
              <a:rPr lang="ja-JP" altLang="en-US" dirty="0" err="1"/>
              <a:t>。</a:t>
            </a:r>
            <a:r>
              <a:rPr lang="ja-JP" altLang="en-US" dirty="0"/>
              <a:t>臨床検査データに関する情報。</a:t>
            </a:r>
            <a:endParaRPr lang="en-US" altLang="ja-JP" dirty="0"/>
          </a:p>
          <a:p>
            <a:pPr fontAlgn="auto">
              <a:spcBef>
                <a:spcPts val="0"/>
              </a:spcBef>
              <a:spcAft>
                <a:spcPts val="0"/>
              </a:spcAft>
              <a:defRPr/>
            </a:pPr>
            <a:endParaRPr lang="en-US" altLang="ja-JP" dirty="0"/>
          </a:p>
          <a:p>
            <a:pPr fontAlgn="auto">
              <a:spcBef>
                <a:spcPts val="0"/>
              </a:spcBef>
              <a:spcAft>
                <a:spcPts val="0"/>
              </a:spcAft>
              <a:defRPr/>
            </a:pPr>
            <a:r>
              <a:rPr lang="en-US" altLang="ja-JP" dirty="0"/>
              <a:t>Q5</a:t>
            </a:r>
            <a:r>
              <a:rPr lang="ja-JP" altLang="en-US" dirty="0"/>
              <a:t>：</a:t>
            </a:r>
            <a:r>
              <a:rPr lang="en-US" altLang="ja-JP" dirty="0"/>
              <a:t>G</a:t>
            </a:r>
            <a:r>
              <a:rPr lang="ja-JP" altLang="en-US" dirty="0"/>
              <a:t>項目に分類される情報は何でしょうか？</a:t>
            </a:r>
            <a:endParaRPr lang="en-US" altLang="ja-JP" dirty="0"/>
          </a:p>
          <a:p>
            <a:pPr fontAlgn="auto">
              <a:spcBef>
                <a:spcPts val="0"/>
              </a:spcBef>
              <a:spcAft>
                <a:spcPts val="0"/>
              </a:spcAft>
              <a:defRPr/>
            </a:pPr>
            <a:r>
              <a:rPr lang="en-US" altLang="ja-JP" dirty="0"/>
              <a:t>A5</a:t>
            </a:r>
            <a:r>
              <a:rPr lang="ja-JP" altLang="en-US" dirty="0"/>
              <a:t>：</a:t>
            </a:r>
            <a:r>
              <a:rPr lang="en-US" altLang="ja-JP" dirty="0"/>
              <a:t>A</a:t>
            </a:r>
            <a:r>
              <a:rPr lang="ja-JP" altLang="en-US" dirty="0"/>
              <a:t>カプセル，投与中止，因果関係。</a:t>
            </a:r>
            <a:r>
              <a:rPr lang="en-US" altLang="ja-JP" dirty="0"/>
              <a:t>G</a:t>
            </a:r>
            <a:r>
              <a:rPr lang="ja-JP" altLang="en-US" dirty="0"/>
              <a:t>項目は、薬剤に関する情報。因果関係は医薬品と有害事象の組み合わせで特定され，</a:t>
            </a:r>
            <a:r>
              <a:rPr lang="en-US" altLang="ja-JP" dirty="0"/>
              <a:t>G</a:t>
            </a:r>
            <a:r>
              <a:rPr lang="ja-JP" altLang="en-US" dirty="0"/>
              <a:t>項目下の階層に存在する。</a:t>
            </a:r>
            <a:endParaRPr lang="en-US" altLang="ja-JP" dirty="0"/>
          </a:p>
          <a:p>
            <a:pPr fontAlgn="auto">
              <a:spcBef>
                <a:spcPts val="0"/>
              </a:spcBef>
              <a:spcAft>
                <a:spcPts val="0"/>
              </a:spcAft>
              <a:defRPr/>
            </a:pPr>
            <a:endParaRPr lang="en-US" altLang="ja-JP" dirty="0"/>
          </a:p>
          <a:p>
            <a:pPr fontAlgn="auto">
              <a:spcBef>
                <a:spcPts val="0"/>
              </a:spcBef>
              <a:spcAft>
                <a:spcPts val="0"/>
              </a:spcAft>
              <a:defRPr/>
            </a:pPr>
            <a:r>
              <a:rPr lang="en-US" altLang="ja-JP" dirty="0"/>
              <a:t>Q6</a:t>
            </a:r>
            <a:r>
              <a:rPr lang="ja-JP" altLang="en-US" dirty="0"/>
              <a:t>：</a:t>
            </a:r>
            <a:r>
              <a:rPr lang="en-US" altLang="ja-JP" dirty="0"/>
              <a:t>H</a:t>
            </a:r>
            <a:r>
              <a:rPr lang="ja-JP" altLang="en-US" dirty="0"/>
              <a:t>項目に分類される情報は何でしょうか？</a:t>
            </a:r>
            <a:endParaRPr lang="en-US" altLang="ja-JP" dirty="0"/>
          </a:p>
          <a:p>
            <a:pPr fontAlgn="auto">
              <a:spcBef>
                <a:spcPts val="0"/>
              </a:spcBef>
              <a:spcAft>
                <a:spcPts val="0"/>
              </a:spcAft>
              <a:defRPr/>
            </a:pPr>
            <a:r>
              <a:rPr lang="en-US" altLang="ja-JP" dirty="0"/>
              <a:t>A6</a:t>
            </a:r>
            <a:r>
              <a:rPr lang="ja-JP" altLang="en-US" dirty="0"/>
              <a:t>：</a:t>
            </a:r>
            <a:r>
              <a:rPr lang="en-US" altLang="ja-JP" dirty="0"/>
              <a:t>” </a:t>
            </a:r>
            <a:r>
              <a:rPr lang="ja-JP" altLang="en-US" dirty="0"/>
              <a:t>原疾患悪化の可能性。</a:t>
            </a:r>
            <a:r>
              <a:rPr lang="en-US" altLang="ja-JP" dirty="0"/>
              <a:t>” H</a:t>
            </a:r>
            <a:r>
              <a:rPr lang="ja-JP" altLang="en-US" dirty="0"/>
              <a:t>項目は症例経過や医師コメント等のテキスト系の情報。</a:t>
            </a:r>
            <a:endParaRPr lang="en-US" altLang="ja-JP" dirty="0"/>
          </a:p>
          <a:p>
            <a:pPr fontAlgn="auto">
              <a:spcBef>
                <a:spcPts val="0"/>
              </a:spcBef>
              <a:spcAft>
                <a:spcPts val="0"/>
              </a:spcAft>
              <a:defRPr/>
            </a:pPr>
            <a:endParaRPr lang="en-US" altLang="ja-JP" dirty="0"/>
          </a:p>
          <a:p>
            <a:pPr fontAlgn="auto">
              <a:spcBef>
                <a:spcPts val="0"/>
              </a:spcBef>
              <a:spcAft>
                <a:spcPts val="0"/>
              </a:spcAft>
              <a:defRPr/>
            </a:pPr>
            <a:r>
              <a:rPr lang="en-US" altLang="ja-JP" dirty="0"/>
              <a:t>Q7</a:t>
            </a:r>
            <a:r>
              <a:rPr lang="ja-JP" altLang="en-US" dirty="0"/>
              <a:t>：</a:t>
            </a:r>
            <a:r>
              <a:rPr lang="en-US" altLang="ja-JP" dirty="0"/>
              <a:t>J2</a:t>
            </a:r>
            <a:r>
              <a:rPr lang="ja-JP" altLang="en-US" dirty="0"/>
              <a:t>項目に分類される情報は何でしょうか？</a:t>
            </a:r>
            <a:endParaRPr lang="en-US" altLang="ja-JP" dirty="0"/>
          </a:p>
          <a:p>
            <a:pPr fontAlgn="auto">
              <a:spcBef>
                <a:spcPts val="0"/>
              </a:spcBef>
              <a:spcAft>
                <a:spcPts val="0"/>
              </a:spcAft>
              <a:defRPr/>
            </a:pPr>
            <a:r>
              <a:rPr lang="en-US" altLang="ja-JP" dirty="0"/>
              <a:t>A7</a:t>
            </a:r>
            <a:r>
              <a:rPr lang="ja-JP" altLang="en-US" dirty="0"/>
              <a:t>：報告分類。送信者が付加する管理情報。この場合は国内の市販医薬品における副作用症例報告であるので</a:t>
            </a:r>
            <a:r>
              <a:rPr lang="en-US" altLang="ja-JP" dirty="0"/>
              <a:t>AB</a:t>
            </a:r>
            <a:r>
              <a:rPr lang="ja-JP" altLang="en-US" dirty="0" err="1"/>
              <a:t>。</a:t>
            </a:r>
            <a:r>
              <a:rPr lang="en-US" altLang="ja-JP" dirty="0"/>
              <a:t>J2</a:t>
            </a:r>
            <a:r>
              <a:rPr lang="ja-JP" altLang="en-US" dirty="0"/>
              <a:t>項目は</a:t>
            </a:r>
            <a:r>
              <a:rPr lang="en-US" altLang="ja-JP" dirty="0">
                <a:latin typeface="+mj-ea"/>
              </a:rPr>
              <a:t>PMDA</a:t>
            </a:r>
            <a:r>
              <a:rPr lang="ja-JP" altLang="en-US" dirty="0">
                <a:latin typeface="+mj-ea"/>
              </a:rPr>
              <a:t>が独自に設定した日本固有の項目。海外の</a:t>
            </a:r>
            <a:r>
              <a:rPr lang="en-US" altLang="ja-JP" dirty="0">
                <a:latin typeface="+mj-ea"/>
              </a:rPr>
              <a:t>ICSR</a:t>
            </a:r>
            <a:r>
              <a:rPr lang="ja-JP" altLang="en-US" dirty="0">
                <a:latin typeface="+mj-ea"/>
              </a:rPr>
              <a:t>報告では不要の項目。</a:t>
            </a:r>
            <a:endParaRPr lang="en-US" altLang="ja-JP" dirty="0">
              <a:latin typeface="+mj-ea"/>
            </a:endParaRPr>
          </a:p>
          <a:p>
            <a:pPr fontAlgn="auto">
              <a:spcBef>
                <a:spcPts val="0"/>
              </a:spcBef>
              <a:spcAft>
                <a:spcPts val="0"/>
              </a:spcAft>
              <a:defRPr/>
            </a:pPr>
            <a:endParaRPr lang="en-US" altLang="ja-JP" dirty="0">
              <a:latin typeface="+mj-ea"/>
            </a:endParaRPr>
          </a:p>
          <a:p>
            <a:pPr fontAlgn="auto">
              <a:spcBef>
                <a:spcPts val="0"/>
              </a:spcBef>
              <a:spcAft>
                <a:spcPts val="0"/>
              </a:spcAft>
              <a:defRPr/>
            </a:pPr>
            <a:endParaRPr lang="en-US" altLang="ja-JP" dirty="0">
              <a:latin typeface="+mj-ea"/>
            </a:endParaRPr>
          </a:p>
          <a:p>
            <a:pPr fontAlgn="auto">
              <a:spcBef>
                <a:spcPts val="0"/>
              </a:spcBef>
              <a:spcAft>
                <a:spcPts val="0"/>
              </a:spcAft>
              <a:defRPr/>
            </a:pPr>
            <a:endParaRPr lang="en-US" altLang="ja-JP" dirty="0">
              <a:latin typeface="+mj-ea"/>
            </a:endParaRPr>
          </a:p>
          <a:p>
            <a:pPr fontAlgn="auto">
              <a:spcBef>
                <a:spcPts val="0"/>
              </a:spcBef>
              <a:spcAft>
                <a:spcPts val="0"/>
              </a:spcAft>
              <a:defRPr/>
            </a:pPr>
            <a:r>
              <a:rPr lang="ja-JP" altLang="en-US" dirty="0">
                <a:latin typeface="+mj-ea"/>
              </a:rPr>
              <a:t>紙に例えるなら，情報が記載されたレポート用紙に</a:t>
            </a:r>
            <a:r>
              <a:rPr lang="en-US" altLang="ja-JP" dirty="0">
                <a:latin typeface="+mj-ea"/>
              </a:rPr>
              <a:t>C</a:t>
            </a:r>
            <a:r>
              <a:rPr lang="ja-JP" altLang="en-US" dirty="0">
                <a:latin typeface="+mj-ea"/>
              </a:rPr>
              <a:t>～</a:t>
            </a:r>
            <a:r>
              <a:rPr lang="en-US" altLang="ja-JP" dirty="0">
                <a:latin typeface="+mj-ea"/>
              </a:rPr>
              <a:t>H</a:t>
            </a:r>
            <a:r>
              <a:rPr lang="ja-JP" altLang="en-US" dirty="0" err="1">
                <a:latin typeface="+mj-ea"/>
              </a:rPr>
              <a:t>，</a:t>
            </a:r>
            <a:r>
              <a:rPr lang="en-US" altLang="ja-JP" dirty="0">
                <a:latin typeface="+mj-ea"/>
              </a:rPr>
              <a:t>J2</a:t>
            </a:r>
            <a:r>
              <a:rPr lang="ja-JP" altLang="en-US" dirty="0">
                <a:latin typeface="+mj-ea"/>
              </a:rPr>
              <a:t>の付箋でラベルをつけ，</a:t>
            </a:r>
            <a:r>
              <a:rPr lang="en-US" altLang="ja-JP" dirty="0">
                <a:latin typeface="+mj-ea"/>
              </a:rPr>
              <a:t>N</a:t>
            </a:r>
            <a:r>
              <a:rPr lang="ja-JP" altLang="en-US" dirty="0">
                <a:latin typeface="+mj-ea"/>
              </a:rPr>
              <a:t>という封筒に入れ本人限定の受け取りにして郵送する，その規格が</a:t>
            </a:r>
            <a:r>
              <a:rPr lang="en-US" altLang="ja-JP" dirty="0">
                <a:latin typeface="+mj-ea"/>
              </a:rPr>
              <a:t>J2</a:t>
            </a:r>
            <a:r>
              <a:rPr lang="ja-JP" altLang="en-US" dirty="0">
                <a:latin typeface="+mj-ea"/>
              </a:rPr>
              <a:t>以外は世界でほぼ共通ということです。</a:t>
            </a:r>
            <a:endParaRPr lang="en-US" altLang="ja-JP" dirty="0"/>
          </a:p>
          <a:p>
            <a:pPr fontAlgn="auto">
              <a:spcBef>
                <a:spcPts val="0"/>
              </a:spcBef>
              <a:spcAft>
                <a:spcPts val="0"/>
              </a:spcAft>
              <a:defRPr/>
            </a:pPr>
            <a:endParaRPr lang="en-US" altLang="ja-JP" dirty="0"/>
          </a:p>
          <a:p>
            <a:pPr fontAlgn="auto">
              <a:spcBef>
                <a:spcPts val="0"/>
              </a:spcBef>
              <a:spcAft>
                <a:spcPts val="0"/>
              </a:spcAft>
              <a:defRPr/>
            </a:pPr>
            <a:endParaRPr lang="en-US" altLang="ja-JP" dirty="0"/>
          </a:p>
          <a:p>
            <a:pPr fontAlgn="auto">
              <a:spcBef>
                <a:spcPts val="0"/>
              </a:spcBef>
              <a:spcAft>
                <a:spcPts val="0"/>
              </a:spcAft>
              <a:defRPr/>
            </a:pPr>
            <a:endParaRPr lang="en-US" altLang="ja-JP" dirty="0"/>
          </a:p>
          <a:p>
            <a:pPr fontAlgn="auto">
              <a:spcBef>
                <a:spcPts val="0"/>
              </a:spcBef>
              <a:spcAft>
                <a:spcPts val="0"/>
              </a:spcAft>
              <a:defRPr/>
            </a:pPr>
            <a:endParaRPr lang="en-US" altLang="ja-JP" dirty="0"/>
          </a:p>
          <a:p>
            <a:pPr fontAlgn="auto">
              <a:spcBef>
                <a:spcPts val="0"/>
              </a:spcBef>
              <a:spcAft>
                <a:spcPts val="0"/>
              </a:spcAft>
              <a:defRPr/>
            </a:pPr>
            <a:endParaRPr lang="ja-JP" altLang="en-US" dirty="0"/>
          </a:p>
        </p:txBody>
      </p:sp>
      <p:sp>
        <p:nvSpPr>
          <p:cNvPr id="68612" name="Slide Number Placeholder 3">
            <a:extLst>
              <a:ext uri="{FF2B5EF4-FFF2-40B4-BE49-F238E27FC236}">
                <a16:creationId xmlns:a16="http://schemas.microsoft.com/office/drawing/2014/main" id="{90402BA3-6B1E-40F7-8ECC-1C8FC1621B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8C1A8AB-F01C-46B2-B660-26B5A6C4EAF8}" type="slidenum">
              <a:rPr lang="ja-JP" altLang="en-US"/>
              <a:pPr eaLnBrk="1" hangingPunct="1"/>
              <a:t>25</a:t>
            </a:fld>
            <a:endParaRPr lang="ja-JP" altLang="en-US"/>
          </a:p>
        </p:txBody>
      </p:sp>
    </p:spTree>
    <p:extLst>
      <p:ext uri="{BB962C8B-B14F-4D97-AF65-F5344CB8AC3E}">
        <p14:creationId xmlns:p14="http://schemas.microsoft.com/office/powerpoint/2010/main" val="935247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DD476C8-5651-43FE-B1C7-C4D4A3259CD1}" type="slidenum">
              <a:rPr lang="ja-JP" altLang="en-US" smtClean="0"/>
              <a:pPr/>
              <a:t>26</a:t>
            </a:fld>
            <a:endParaRPr lang="ja-JP" altLang="en-US"/>
          </a:p>
        </p:txBody>
      </p:sp>
    </p:spTree>
    <p:extLst>
      <p:ext uri="{BB962C8B-B14F-4D97-AF65-F5344CB8AC3E}">
        <p14:creationId xmlns:p14="http://schemas.microsoft.com/office/powerpoint/2010/main" val="307264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9A8D917-2A2B-472B-8950-E013792C14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E7D5AD0-3C61-4215-AB4F-7C53DF31C2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副作用報告と</a:t>
            </a:r>
            <a:r>
              <a:rPr lang="en-US" altLang="ja-JP" dirty="0"/>
              <a:t>ICH</a:t>
            </a:r>
            <a:r>
              <a:rPr lang="ja-JP" altLang="en-US" dirty="0"/>
              <a:t>による標準化について説明します。</a:t>
            </a:r>
            <a:endParaRPr lang="en-US" altLang="ja-JP" dirty="0"/>
          </a:p>
          <a:p>
            <a:pPr>
              <a:spcBef>
                <a:spcPct val="0"/>
              </a:spcBef>
            </a:pPr>
            <a:endParaRPr lang="en-US" altLang="ja-JP" dirty="0"/>
          </a:p>
          <a:p>
            <a:pPr>
              <a:spcBef>
                <a:spcPct val="0"/>
              </a:spcBef>
            </a:pPr>
            <a:r>
              <a:rPr lang="ja-JP" altLang="en-US" dirty="0"/>
              <a:t>副作用等報告は、医薬品医療機器等法において、企業に義務付けられています。</a:t>
            </a:r>
          </a:p>
          <a:p>
            <a:pPr>
              <a:spcBef>
                <a:spcPct val="0"/>
              </a:spcBef>
            </a:pPr>
            <a:endParaRPr lang="ja-JP" altLang="en-US" dirty="0"/>
          </a:p>
          <a:p>
            <a:pPr>
              <a:spcBef>
                <a:spcPct val="0"/>
              </a:spcBef>
            </a:pPr>
            <a:r>
              <a:rPr lang="ja-JP" altLang="en-US" dirty="0"/>
              <a:t>副作用等報告の電子的伝送の仕様は</a:t>
            </a:r>
            <a:r>
              <a:rPr lang="en-US" altLang="ja-JP" dirty="0"/>
              <a:t>ICH</a:t>
            </a:r>
            <a:r>
              <a:rPr lang="ja-JP" altLang="en-US" dirty="0"/>
              <a:t>により標準化されており、これにより、世界共通フォーマットで合理的な情報交換が可能となりました。</a:t>
            </a:r>
            <a:endParaRPr lang="en-US" altLang="ja-JP" dirty="0"/>
          </a:p>
        </p:txBody>
      </p:sp>
      <p:sp>
        <p:nvSpPr>
          <p:cNvPr id="69636" name="Slide Number Placeholder 3">
            <a:extLst>
              <a:ext uri="{FF2B5EF4-FFF2-40B4-BE49-F238E27FC236}">
                <a16:creationId xmlns:a16="http://schemas.microsoft.com/office/drawing/2014/main" id="{4676DE48-405D-4388-9E60-B0DA435F8F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6A52823-AEB2-4470-96F1-F18813A5540F}" type="slidenum">
              <a:rPr lang="ja-JP" altLang="en-US"/>
              <a:pPr eaLnBrk="1" hangingPunct="1"/>
              <a:t>27</a:t>
            </a:fld>
            <a:endParaRPr lang="ja-JP" altLang="en-US"/>
          </a:p>
        </p:txBody>
      </p:sp>
    </p:spTree>
    <p:extLst>
      <p:ext uri="{BB962C8B-B14F-4D97-AF65-F5344CB8AC3E}">
        <p14:creationId xmlns:p14="http://schemas.microsoft.com/office/powerpoint/2010/main" val="1805572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2717F563-E3CB-4B04-99A4-508E19BEC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a:extLst>
              <a:ext uri="{FF2B5EF4-FFF2-40B4-BE49-F238E27FC236}">
                <a16:creationId xmlns:a16="http://schemas.microsoft.com/office/drawing/2014/main" id="{64AF2F09-FB86-4688-B535-34CC62A7A5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70660" name="スライド番号プレースホルダー 3">
            <a:extLst>
              <a:ext uri="{FF2B5EF4-FFF2-40B4-BE49-F238E27FC236}">
                <a16:creationId xmlns:a16="http://schemas.microsoft.com/office/drawing/2014/main" id="{B1F3F1BC-8BD5-4171-9805-615FA47D3F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2C5DBA0-5736-4A57-B110-83191ED62A97}" type="slidenum">
              <a:rPr lang="ja-JP" altLang="en-US"/>
              <a:pPr eaLnBrk="1" hangingPunct="1"/>
              <a:t>28</a:t>
            </a:fld>
            <a:endParaRPr lang="ja-JP" altLang="en-US"/>
          </a:p>
        </p:txBody>
      </p:sp>
    </p:spTree>
    <p:extLst>
      <p:ext uri="{BB962C8B-B14F-4D97-AF65-F5344CB8AC3E}">
        <p14:creationId xmlns:p14="http://schemas.microsoft.com/office/powerpoint/2010/main" val="3243406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3F38B9D1-DA34-4D19-93EB-74B1016A27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D1EF89B1-AFE1-44B1-A1F6-A27468E56E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a:p>
        </p:txBody>
      </p:sp>
      <p:sp>
        <p:nvSpPr>
          <p:cNvPr id="71684" name="スライド番号プレースホルダー 3">
            <a:extLst>
              <a:ext uri="{FF2B5EF4-FFF2-40B4-BE49-F238E27FC236}">
                <a16:creationId xmlns:a16="http://schemas.microsoft.com/office/drawing/2014/main" id="{E5EED72C-C251-4CBE-B1D9-6C87B6FE6B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E622398-0490-4D5B-8A9A-A19C1660CA2C}" type="slidenum">
              <a:rPr lang="ja-JP" altLang="en-US"/>
              <a:pPr eaLnBrk="1" hangingPunct="1"/>
              <a:t>29</a:t>
            </a:fld>
            <a:endParaRPr lang="ja-JP" altLang="en-US"/>
          </a:p>
        </p:txBody>
      </p:sp>
    </p:spTree>
    <p:extLst>
      <p:ext uri="{BB962C8B-B14F-4D97-AF65-F5344CB8AC3E}">
        <p14:creationId xmlns:p14="http://schemas.microsoft.com/office/powerpoint/2010/main" val="371750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8C1D0427-27B1-4717-88DA-F112693BE0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DBD4695-2CC2-453D-9777-8ABD1F3C17D9}"/>
              </a:ext>
            </a:extLst>
          </p:cNvPr>
          <p:cNvSpPr>
            <a:spLocks noGrp="1"/>
          </p:cNvSpPr>
          <p:nvPr>
            <p:ph type="body" idx="1"/>
          </p:nvPr>
        </p:nvSpPr>
        <p:spPr/>
        <p:txBody>
          <a:bodyPr>
            <a:normAutofit/>
          </a:bodyPr>
          <a:lstStyle/>
          <a:p>
            <a:pPr fontAlgn="auto">
              <a:spcBef>
                <a:spcPts val="0"/>
              </a:spcBef>
              <a:spcAft>
                <a:spcPts val="0"/>
              </a:spcAft>
              <a:defRPr/>
            </a:pPr>
            <a:endParaRPr lang="en-US" altLang="ja-JP" dirty="0">
              <a:solidFill>
                <a:srgbClr val="FF0000"/>
              </a:solidFill>
              <a:latin typeface="+mj-ea"/>
            </a:endParaRPr>
          </a:p>
        </p:txBody>
      </p:sp>
      <p:sp>
        <p:nvSpPr>
          <p:cNvPr id="44036" name="スライド番号プレースホルダー 3">
            <a:extLst>
              <a:ext uri="{FF2B5EF4-FFF2-40B4-BE49-F238E27FC236}">
                <a16:creationId xmlns:a16="http://schemas.microsoft.com/office/drawing/2014/main" id="{B9E877DC-415C-45E5-B127-F6BFD260E4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3A03CC7-685C-4330-9D1E-AA7EB9480E4E}" type="slidenum">
              <a:rPr lang="ja-JP" altLang="en-US">
                <a:solidFill>
                  <a:prstClr val="black"/>
                </a:solidFill>
              </a:rPr>
              <a:pPr eaLnBrk="1" hangingPunct="1"/>
              <a:t>3</a:t>
            </a:fld>
            <a:endParaRPr lang="ja-JP" altLang="en-US">
              <a:solidFill>
                <a:prstClr val="black"/>
              </a:solidFill>
            </a:endParaRPr>
          </a:p>
        </p:txBody>
      </p:sp>
    </p:spTree>
    <p:extLst>
      <p:ext uri="{BB962C8B-B14F-4D97-AF65-F5344CB8AC3E}">
        <p14:creationId xmlns:p14="http://schemas.microsoft.com/office/powerpoint/2010/main" val="496044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C496E8CE-67EB-4352-8EF8-C3460204A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a:extLst>
              <a:ext uri="{FF2B5EF4-FFF2-40B4-BE49-F238E27FC236}">
                <a16:creationId xmlns:a16="http://schemas.microsoft.com/office/drawing/2014/main" id="{FC03FD85-677B-4872-BBA4-D456D7BF7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72708" name="スライド番号プレースホルダー 3">
            <a:extLst>
              <a:ext uri="{FF2B5EF4-FFF2-40B4-BE49-F238E27FC236}">
                <a16:creationId xmlns:a16="http://schemas.microsoft.com/office/drawing/2014/main" id="{9A9D052A-0EC5-4D00-87BF-9FE07FDD59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2EFCBFB-04B0-43D0-BB85-D8B3C938E7AB}" type="slidenum">
              <a:rPr lang="ja-JP" altLang="en-US"/>
              <a:pPr eaLnBrk="1" hangingPunct="1"/>
              <a:t>30</a:t>
            </a:fld>
            <a:endParaRPr lang="ja-JP" altLang="en-US"/>
          </a:p>
        </p:txBody>
      </p:sp>
    </p:spTree>
    <p:extLst>
      <p:ext uri="{BB962C8B-B14F-4D97-AF65-F5344CB8AC3E}">
        <p14:creationId xmlns:p14="http://schemas.microsoft.com/office/powerpoint/2010/main" val="3668065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797114EC-79FC-464C-91AD-7011E44FB1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F5E5141E-BD43-42F5-97A1-3D1626039F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図のように異なる報告者から異なった用語で同じ事象について報告された場合、データの把握、集約、共有が困難となります。</a:t>
            </a:r>
            <a:endParaRPr lang="en-US" altLang="ja-JP" dirty="0"/>
          </a:p>
          <a:p>
            <a:pPr>
              <a:spcBef>
                <a:spcPct val="0"/>
              </a:spcBef>
            </a:pPr>
            <a:r>
              <a:rPr lang="ja-JP" altLang="en-US" dirty="0"/>
              <a:t>また、英語以外の言語例えばドイツ語などで報告された場合、他の国の人が事象が何かを判断することは困難です。</a:t>
            </a:r>
            <a:endParaRPr lang="en-US" altLang="ja-JP" dirty="0"/>
          </a:p>
          <a:p>
            <a:pPr>
              <a:spcBef>
                <a:spcPct val="0"/>
              </a:spcBef>
            </a:pPr>
            <a:endParaRPr lang="en-US" altLang="ja-JP" dirty="0"/>
          </a:p>
          <a:p>
            <a:pPr>
              <a:spcBef>
                <a:spcPct val="0"/>
              </a:spcBef>
            </a:pPr>
            <a:r>
              <a:rPr lang="en-US" altLang="ja-JP" dirty="0"/>
              <a:t>【</a:t>
            </a:r>
            <a:r>
              <a:rPr lang="ja-JP" altLang="en-US" dirty="0"/>
              <a:t>クリックする</a:t>
            </a:r>
            <a:r>
              <a:rPr lang="en-US" altLang="ja-JP" dirty="0"/>
              <a:t>】</a:t>
            </a:r>
          </a:p>
          <a:p>
            <a:pPr>
              <a:spcBef>
                <a:spcPct val="0"/>
              </a:spcBef>
            </a:pPr>
            <a:endParaRPr lang="en-US" altLang="ja-JP" dirty="0"/>
          </a:p>
          <a:p>
            <a:pPr>
              <a:spcBef>
                <a:spcPct val="0"/>
              </a:spcBef>
            </a:pPr>
            <a:r>
              <a:rPr lang="en-US" altLang="ja-JP" dirty="0" err="1"/>
              <a:t>MedDRA</a:t>
            </a:r>
            <a:r>
              <a:rPr lang="ja-JP" altLang="en-US" dirty="0"/>
              <a:t>はこれらの異なった用語を体系的にまとめた用語集で、事象が「発熱」の場合は「</a:t>
            </a:r>
            <a:r>
              <a:rPr lang="en-US" altLang="ja-JP" dirty="0"/>
              <a:t>1007660</a:t>
            </a:r>
            <a:r>
              <a:rPr lang="ja-JP" altLang="en-US" dirty="0"/>
              <a:t>」というコードが割り当てられています。</a:t>
            </a:r>
            <a:endParaRPr lang="en-US" altLang="ja-JP" dirty="0"/>
          </a:p>
          <a:p>
            <a:pPr>
              <a:spcBef>
                <a:spcPct val="0"/>
              </a:spcBef>
            </a:pPr>
            <a:r>
              <a:rPr lang="ja-JP" altLang="en-US" dirty="0"/>
              <a:t>このコードは全世界共通のため、「</a:t>
            </a:r>
            <a:r>
              <a:rPr lang="en-US" altLang="ja-JP" dirty="0"/>
              <a:t>1007660</a:t>
            </a:r>
            <a:r>
              <a:rPr lang="ja-JP" altLang="en-US" dirty="0"/>
              <a:t>」は英語でもフランス語でも「発熱」を意味する事象コードとなります。</a:t>
            </a:r>
            <a:endParaRPr lang="en-US" altLang="ja-JP" dirty="0"/>
          </a:p>
          <a:p>
            <a:pPr>
              <a:spcBef>
                <a:spcPct val="0"/>
              </a:spcBef>
            </a:pPr>
            <a:r>
              <a:rPr lang="ja-JP" altLang="en-US" dirty="0"/>
              <a:t>つまり、</a:t>
            </a:r>
            <a:r>
              <a:rPr lang="en-US" altLang="ja-JP" dirty="0" err="1"/>
              <a:t>MedDRA</a:t>
            </a:r>
            <a:r>
              <a:rPr lang="ja-JP" altLang="en-US" dirty="0"/>
              <a:t>を用いることで全世界的に用語選択の正確性と一貫性が向上することになります。</a:t>
            </a:r>
            <a:endParaRPr lang="en-US" altLang="ja-JP" dirty="0"/>
          </a:p>
          <a:p>
            <a:pPr>
              <a:spcBef>
                <a:spcPct val="0"/>
              </a:spcBef>
            </a:pPr>
            <a:endParaRPr lang="en-US" altLang="ja-JP" dirty="0"/>
          </a:p>
        </p:txBody>
      </p:sp>
      <p:sp>
        <p:nvSpPr>
          <p:cNvPr id="73732" name="ヘッダー プレースホルダー 3">
            <a:extLst>
              <a:ext uri="{FF2B5EF4-FFF2-40B4-BE49-F238E27FC236}">
                <a16:creationId xmlns:a16="http://schemas.microsoft.com/office/drawing/2014/main" id="{48BFD49F-16EF-48EA-A235-80899E65A42D}"/>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33" name="フッター プレースホルダー 4">
            <a:extLst>
              <a:ext uri="{FF2B5EF4-FFF2-40B4-BE49-F238E27FC236}">
                <a16:creationId xmlns:a16="http://schemas.microsoft.com/office/drawing/2014/main" id="{DA2ECC76-9864-41FF-8E29-29251E2DB5F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34" name="スライド番号プレースホルダー 5">
            <a:extLst>
              <a:ext uri="{FF2B5EF4-FFF2-40B4-BE49-F238E27FC236}">
                <a16:creationId xmlns:a16="http://schemas.microsoft.com/office/drawing/2014/main" id="{A149B62C-A774-4331-AE33-0442F96C99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F4EF82E-0DF9-48F1-9538-ED772FEB5791}" type="slidenum">
              <a:rPr lang="ja-JP" altLang="en-US"/>
              <a:pPr eaLnBrk="1" hangingPunct="1"/>
              <a:t>31</a:t>
            </a:fld>
            <a:endParaRPr lang="ja-JP" altLang="en-US"/>
          </a:p>
        </p:txBody>
      </p:sp>
    </p:spTree>
    <p:extLst>
      <p:ext uri="{BB962C8B-B14F-4D97-AF65-F5344CB8AC3E}">
        <p14:creationId xmlns:p14="http://schemas.microsoft.com/office/powerpoint/2010/main" val="454779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6E46C109-2E8F-49A1-ACB9-038381F28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a:extLst>
              <a:ext uri="{FF2B5EF4-FFF2-40B4-BE49-F238E27FC236}">
                <a16:creationId xmlns:a16="http://schemas.microsoft.com/office/drawing/2014/main" id="{9893DEB5-FFF8-4643-B14B-F6A07AEF8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err="1"/>
              <a:t>MedDRA</a:t>
            </a:r>
            <a:r>
              <a:rPr lang="ja-JP" altLang="en-US" dirty="0"/>
              <a:t>は</a:t>
            </a:r>
            <a:r>
              <a:rPr lang="en-US" altLang="ja-JP" dirty="0"/>
              <a:t>5</a:t>
            </a:r>
            <a:r>
              <a:rPr lang="ja-JP" altLang="en-US" dirty="0"/>
              <a:t>層構造になっており、最も大きな概念として</a:t>
            </a:r>
            <a:r>
              <a:rPr lang="en-US" altLang="ja-JP" dirty="0"/>
              <a:t>SOC</a:t>
            </a:r>
            <a:r>
              <a:rPr lang="ja-JP" altLang="en-US" dirty="0"/>
              <a:t>があり、その下層に</a:t>
            </a:r>
            <a:r>
              <a:rPr lang="en-US" altLang="ja-JP" dirty="0"/>
              <a:t>HLGT</a:t>
            </a:r>
            <a:r>
              <a:rPr lang="ja-JP" altLang="en-US" dirty="0" err="1"/>
              <a:t>、</a:t>
            </a:r>
            <a:r>
              <a:rPr lang="en-US" altLang="ja-JP" dirty="0"/>
              <a:t>HLT</a:t>
            </a:r>
            <a:r>
              <a:rPr lang="ja-JP" altLang="en-US" dirty="0" err="1"/>
              <a:t>、</a:t>
            </a:r>
            <a:r>
              <a:rPr lang="en-US" altLang="ja-JP" dirty="0"/>
              <a:t>PT</a:t>
            </a:r>
            <a:r>
              <a:rPr lang="ja-JP" altLang="en-US" dirty="0"/>
              <a:t>そして、最も詳細な用語である</a:t>
            </a:r>
            <a:r>
              <a:rPr lang="en-US" altLang="ja-JP" dirty="0"/>
              <a:t>LLT</a:t>
            </a:r>
            <a:r>
              <a:rPr lang="ja-JP" altLang="en-US" dirty="0"/>
              <a:t>があります。</a:t>
            </a:r>
            <a:endParaRPr lang="en-US" altLang="ja-JP" dirty="0"/>
          </a:p>
          <a:p>
            <a:pPr>
              <a:spcBef>
                <a:spcPct val="0"/>
              </a:spcBef>
            </a:pPr>
            <a:endParaRPr lang="en-US" altLang="ja-JP" dirty="0"/>
          </a:p>
          <a:p>
            <a:pPr>
              <a:spcBef>
                <a:spcPct val="0"/>
              </a:spcBef>
            </a:pPr>
            <a:r>
              <a:rPr lang="ja-JP" altLang="en-US" dirty="0"/>
              <a:t>例えば、発熱であれば、もっとも大きな概念の</a:t>
            </a:r>
            <a:r>
              <a:rPr lang="en-US" altLang="ja-JP" dirty="0"/>
              <a:t>SOC</a:t>
            </a:r>
            <a:r>
              <a:rPr lang="ja-JP" altLang="en-US" dirty="0"/>
              <a:t>が一般・全身障害及び投与部位の状態、そこから体温異常、発熱異常、発熱と下層になるに従い特定の医学概念になっていきます。</a:t>
            </a:r>
            <a:endParaRPr lang="en-US" altLang="ja-JP" dirty="0"/>
          </a:p>
        </p:txBody>
      </p:sp>
      <p:sp>
        <p:nvSpPr>
          <p:cNvPr id="74756" name="ヘッダー プレースホルダー 3">
            <a:extLst>
              <a:ext uri="{FF2B5EF4-FFF2-40B4-BE49-F238E27FC236}">
                <a16:creationId xmlns:a16="http://schemas.microsoft.com/office/drawing/2014/main" id="{3F35D5BD-ACA0-42AC-B160-2866C413D5F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4757" name="フッター プレースホルダー 4">
            <a:extLst>
              <a:ext uri="{FF2B5EF4-FFF2-40B4-BE49-F238E27FC236}">
                <a16:creationId xmlns:a16="http://schemas.microsoft.com/office/drawing/2014/main" id="{D4E3CBFC-19A7-4E2E-AA00-11994290E53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4758" name="スライド番号プレースホルダー 5">
            <a:extLst>
              <a:ext uri="{FF2B5EF4-FFF2-40B4-BE49-F238E27FC236}">
                <a16:creationId xmlns:a16="http://schemas.microsoft.com/office/drawing/2014/main" id="{EF48263B-7F7E-4879-AADF-FC3F04BC40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5CDDB23-DF1A-4B8B-8C4E-85B058356FC7}" type="slidenum">
              <a:rPr lang="ja-JP" altLang="en-US"/>
              <a:pPr eaLnBrk="1" hangingPunct="1"/>
              <a:t>32</a:t>
            </a:fld>
            <a:endParaRPr lang="ja-JP" altLang="en-US"/>
          </a:p>
        </p:txBody>
      </p:sp>
    </p:spTree>
    <p:extLst>
      <p:ext uri="{BB962C8B-B14F-4D97-AF65-F5344CB8AC3E}">
        <p14:creationId xmlns:p14="http://schemas.microsoft.com/office/powerpoint/2010/main" val="882006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39ACB1C3-58C6-449E-8697-D1473264CF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849329AF-0455-462D-803F-8603D94AD9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dirty="0"/>
          </a:p>
          <a:p>
            <a:pPr>
              <a:spcBef>
                <a:spcPct val="0"/>
              </a:spcBef>
            </a:pPr>
            <a:r>
              <a:rPr lang="en-US" altLang="ja-JP" dirty="0"/>
              <a:t>PMDA</a:t>
            </a:r>
            <a:r>
              <a:rPr lang="ja-JP" altLang="en-US" dirty="0"/>
              <a:t>は、副作用等報告の受付サイトを開設しています。利用に際しては登録手続きが必要です。</a:t>
            </a:r>
            <a:endParaRPr lang="en-US" altLang="ja-JP" dirty="0"/>
          </a:p>
          <a:p>
            <a:pPr>
              <a:spcBef>
                <a:spcPct val="0"/>
              </a:spcBef>
            </a:pPr>
            <a:endParaRPr lang="en-US" altLang="ja-JP" dirty="0"/>
          </a:p>
          <a:p>
            <a:pPr>
              <a:spcBef>
                <a:spcPct val="0"/>
              </a:spcBef>
            </a:pPr>
            <a:r>
              <a:rPr lang="ja-JP" altLang="en-US" dirty="0"/>
              <a:t>当該サイトでは、</a:t>
            </a:r>
            <a:endParaRPr lang="en-US" altLang="ja-JP" dirty="0"/>
          </a:p>
          <a:p>
            <a:pPr>
              <a:spcBef>
                <a:spcPct val="0"/>
              </a:spcBef>
            </a:pPr>
            <a:r>
              <a:rPr lang="en-US" altLang="ja-JP" dirty="0"/>
              <a:t>PMDA</a:t>
            </a:r>
            <a:r>
              <a:rPr lang="ja-JP" altLang="en-US" dirty="0"/>
              <a:t>における副作用報告の受付状況の確認、また、</a:t>
            </a:r>
            <a:endParaRPr lang="en-US" altLang="ja-JP" dirty="0"/>
          </a:p>
          <a:p>
            <a:pPr>
              <a:spcBef>
                <a:spcPct val="0"/>
              </a:spcBef>
            </a:pPr>
            <a:r>
              <a:rPr lang="en-US" altLang="ja-JP" dirty="0"/>
              <a:t>ICSR</a:t>
            </a:r>
            <a:r>
              <a:rPr lang="ja-JP" altLang="en-US" dirty="0"/>
              <a:t>ファイルをアップロードして副作用等報告の実施が可能です。</a:t>
            </a:r>
          </a:p>
        </p:txBody>
      </p:sp>
    </p:spTree>
    <p:extLst>
      <p:ext uri="{BB962C8B-B14F-4D97-AF65-F5344CB8AC3E}">
        <p14:creationId xmlns:p14="http://schemas.microsoft.com/office/powerpoint/2010/main" val="794984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EFE47C63-538A-4CA0-8281-F06FFBCCC5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a:extLst>
              <a:ext uri="{FF2B5EF4-FFF2-40B4-BE49-F238E27FC236}">
                <a16:creationId xmlns:a16="http://schemas.microsoft.com/office/drawing/2014/main" id="{0DF09D9F-B0B3-470B-AF19-69BAF39337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76804" name="ヘッダー プレースホルダー 3">
            <a:extLst>
              <a:ext uri="{FF2B5EF4-FFF2-40B4-BE49-F238E27FC236}">
                <a16:creationId xmlns:a16="http://schemas.microsoft.com/office/drawing/2014/main" id="{CF0911B7-1FCB-44AC-B32C-5BFFC0C56B4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6805" name="フッター プレースホルダー 4">
            <a:extLst>
              <a:ext uri="{FF2B5EF4-FFF2-40B4-BE49-F238E27FC236}">
                <a16:creationId xmlns:a16="http://schemas.microsoft.com/office/drawing/2014/main" id="{8E870872-673C-4902-A9B3-AEB16452187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6806" name="スライド番号プレースホルダー 5">
            <a:extLst>
              <a:ext uri="{FF2B5EF4-FFF2-40B4-BE49-F238E27FC236}">
                <a16:creationId xmlns:a16="http://schemas.microsoft.com/office/drawing/2014/main" id="{2CD7430B-E229-4656-87BC-CBC936DC7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028E182-4508-437A-8789-23338D63AFE0}" type="slidenum">
              <a:rPr lang="ja-JP" altLang="en-US"/>
              <a:pPr eaLnBrk="1" hangingPunct="1"/>
              <a:t>34</a:t>
            </a:fld>
            <a:endParaRPr lang="ja-JP" altLang="en-US"/>
          </a:p>
        </p:txBody>
      </p:sp>
    </p:spTree>
    <p:extLst>
      <p:ext uri="{BB962C8B-B14F-4D97-AF65-F5344CB8AC3E}">
        <p14:creationId xmlns:p14="http://schemas.microsoft.com/office/powerpoint/2010/main" val="70162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FE9AA63-98F6-4A8B-880F-862D7BBD5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C9B0106-0402-4265-ADB8-D57B53CAFE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5060" name="スライド番号プレースホルダー 3">
            <a:extLst>
              <a:ext uri="{FF2B5EF4-FFF2-40B4-BE49-F238E27FC236}">
                <a16:creationId xmlns:a16="http://schemas.microsoft.com/office/drawing/2014/main" id="{D585E708-2643-43C5-B109-37D246622F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47E15B-4427-4F4D-A402-A3A137424405}" type="slidenum">
              <a:rPr lang="ja-JP" altLang="en-US"/>
              <a:pPr eaLnBrk="1" hangingPunct="1"/>
              <a:t>4</a:t>
            </a:fld>
            <a:endParaRPr lang="ja-JP" altLang="en-US"/>
          </a:p>
        </p:txBody>
      </p:sp>
    </p:spTree>
    <p:extLst>
      <p:ext uri="{BB962C8B-B14F-4D97-AF65-F5344CB8AC3E}">
        <p14:creationId xmlns:p14="http://schemas.microsoft.com/office/powerpoint/2010/main" val="177413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A219FC8E-B6AD-495F-99C6-23D08631E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77A741ED-A38D-4FCC-9872-2789489EDD21}"/>
              </a:ext>
            </a:extLst>
          </p:cNvPr>
          <p:cNvSpPr>
            <a:spLocks noGrp="1"/>
          </p:cNvSpPr>
          <p:nvPr>
            <p:ph type="body" idx="1"/>
          </p:nvPr>
        </p:nvSpPr>
        <p:spPr bwMode="auto">
          <a:xfrm>
            <a:off x="540741" y="4745942"/>
            <a:ext cx="5679440" cy="4605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グリーンブックとは、日本製薬工業協会が業務内容ごとに通知等に基づき作成した手引きを総称し、電子的医薬品等副作用報告に関するものだけではなく、添付文書作成、再審査申請、安全性定期報告、</a:t>
            </a:r>
            <a:r>
              <a:rPr lang="ja-JP" altLang="en-US" sz="1200" dirty="0"/>
              <a:t>医薬品リスク管理計画</a:t>
            </a:r>
            <a:r>
              <a:rPr lang="ja-JP" altLang="en-US" dirty="0"/>
              <a:t>、市販直後調査等が発行されています。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ja-JP" altLang="en-US" dirty="0"/>
          </a:p>
          <a:p>
            <a:pPr>
              <a:spcBef>
                <a:spcPct val="0"/>
              </a:spcBef>
            </a:pPr>
            <a:r>
              <a:rPr lang="ja-JP" altLang="en-US" dirty="0"/>
              <a:t>本資料におけるグリーンブックとは、「電子的医薬品等副作用・感染症症例報告等作成の手引き</a:t>
            </a:r>
            <a:r>
              <a:rPr lang="en-US" altLang="ja-JP" dirty="0"/>
              <a:t>-E2B(R3)</a:t>
            </a:r>
            <a:r>
              <a:rPr lang="ja-JP" altLang="en-US" dirty="0"/>
              <a:t>対応</a:t>
            </a:r>
            <a:r>
              <a:rPr lang="en-US" altLang="ja-JP" dirty="0"/>
              <a:t>-</a:t>
            </a:r>
            <a:r>
              <a:rPr lang="ja-JP" altLang="en-US" dirty="0"/>
              <a:t>」を指し、本資料作成時点における最新版（</a:t>
            </a:r>
            <a:r>
              <a:rPr lang="en-US" altLang="ja-JP" dirty="0"/>
              <a:t>2022</a:t>
            </a:r>
            <a:r>
              <a:rPr lang="ja-JP" altLang="en-US" dirty="0"/>
              <a:t>年版　解説編）を参照しています。</a:t>
            </a:r>
            <a:endParaRPr lang="en-US" altLang="ja-JP" dirty="0"/>
          </a:p>
          <a:p>
            <a:pPr>
              <a:spcBef>
                <a:spcPct val="0"/>
              </a:spcBef>
            </a:pPr>
            <a:endParaRPr lang="en-US" altLang="ja-JP" dirty="0"/>
          </a:p>
          <a:p>
            <a:pPr>
              <a:spcBef>
                <a:spcPct val="0"/>
              </a:spcBef>
            </a:pPr>
            <a:endParaRPr lang="ja-JP" altLang="en-US" dirty="0"/>
          </a:p>
        </p:txBody>
      </p:sp>
      <p:sp>
        <p:nvSpPr>
          <p:cNvPr id="47108" name="スライド番号プレースホルダー 3">
            <a:extLst>
              <a:ext uri="{FF2B5EF4-FFF2-40B4-BE49-F238E27FC236}">
                <a16:creationId xmlns:a16="http://schemas.microsoft.com/office/drawing/2014/main" id="{27FC57C2-39A1-47A9-B71B-227E98D3D2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F67186C-63CB-477F-A9F5-FEB45F0C75A1}" type="slidenum">
              <a:rPr lang="ja-JP" altLang="en-US"/>
              <a:pPr eaLnBrk="1" hangingPunct="1"/>
              <a:t>5</a:t>
            </a:fld>
            <a:endParaRPr lang="ja-JP" altLang="en-US"/>
          </a:p>
        </p:txBody>
      </p:sp>
    </p:spTree>
    <p:extLst>
      <p:ext uri="{BB962C8B-B14F-4D97-AF65-F5344CB8AC3E}">
        <p14:creationId xmlns:p14="http://schemas.microsoft.com/office/powerpoint/2010/main" val="176972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1541102E-3328-4ABE-9FEC-D6B3909975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EABEC24-C867-4422-84C8-E8F3B6C8A4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電子的医薬品副作用・感染症症例報告によく出てくる</a:t>
            </a:r>
            <a:r>
              <a:rPr lang="en-US" altLang="ja-JP" dirty="0"/>
              <a:t>E2B(R3)</a:t>
            </a:r>
            <a:r>
              <a:rPr lang="ja-JP" altLang="en-US" dirty="0"/>
              <a:t>と</a:t>
            </a:r>
            <a:r>
              <a:rPr lang="en-US" altLang="ja-JP" dirty="0"/>
              <a:t>ICSR</a:t>
            </a:r>
            <a:r>
              <a:rPr lang="ja-JP" altLang="en-US" dirty="0"/>
              <a:t>について説明します。</a:t>
            </a:r>
          </a:p>
          <a:p>
            <a:pPr>
              <a:spcBef>
                <a:spcPct val="0"/>
              </a:spcBef>
            </a:pPr>
            <a:endParaRPr lang="en-US" altLang="ja-JP" dirty="0"/>
          </a:p>
          <a:p>
            <a:pPr>
              <a:spcBef>
                <a:spcPct val="0"/>
              </a:spcBef>
            </a:pPr>
            <a:endParaRPr lang="en-US" altLang="ja-JP" dirty="0"/>
          </a:p>
          <a:p>
            <a:pPr>
              <a:spcBef>
                <a:spcPct val="0"/>
              </a:spcBef>
            </a:pPr>
            <a:r>
              <a:rPr lang="en-US" altLang="ja-JP" dirty="0"/>
              <a:t>E2B</a:t>
            </a:r>
            <a:r>
              <a:rPr lang="ja-JP" altLang="en-US" dirty="0"/>
              <a:t>とは、</a:t>
            </a:r>
            <a:r>
              <a:rPr lang="en-US" altLang="ja-JP" dirty="0"/>
              <a:t>ICH</a:t>
            </a:r>
            <a:r>
              <a:rPr lang="ja-JP" altLang="en-US" dirty="0" err="1"/>
              <a:t>にて</a:t>
            </a:r>
            <a:r>
              <a:rPr lang="ja-JP" altLang="en-US" dirty="0"/>
              <a:t>作成されたガイドラインの</a:t>
            </a:r>
            <a:r>
              <a:rPr lang="en-US" altLang="ja-JP" dirty="0"/>
              <a:t>1</a:t>
            </a:r>
            <a:r>
              <a:rPr lang="ja-JP" altLang="en-US" dirty="0"/>
              <a:t>つで、</a:t>
            </a:r>
            <a:r>
              <a:rPr lang="en-US" altLang="ja-JP" dirty="0"/>
              <a:t>ICSR</a:t>
            </a:r>
            <a:r>
              <a:rPr lang="ja-JP" altLang="en-US" dirty="0"/>
              <a:t>を電子的に伝送するための標準的規格を実行するための指針となります。</a:t>
            </a:r>
            <a:endParaRPr lang="en-US" altLang="ja-JP" dirty="0"/>
          </a:p>
          <a:p>
            <a:pPr>
              <a:spcBef>
                <a:spcPct val="0"/>
              </a:spcBef>
            </a:pPr>
            <a:r>
              <a:rPr lang="en-US" altLang="ja-JP" dirty="0"/>
              <a:t>E2B(R3)</a:t>
            </a:r>
            <a:r>
              <a:rPr lang="ja-JP" altLang="en-US" dirty="0"/>
              <a:t>の「</a:t>
            </a:r>
            <a:r>
              <a:rPr lang="en-US" altLang="ja-JP" dirty="0"/>
              <a:t>R3</a:t>
            </a:r>
            <a:r>
              <a:rPr lang="ja-JP" altLang="en-US" dirty="0"/>
              <a:t>」とは「</a:t>
            </a:r>
            <a:r>
              <a:rPr lang="en-US" altLang="ja-JP" dirty="0"/>
              <a:t>Revision3</a:t>
            </a:r>
            <a:r>
              <a:rPr lang="ja-JP" altLang="en-US" dirty="0"/>
              <a:t>」（第</a:t>
            </a:r>
            <a:r>
              <a:rPr lang="en-US" altLang="ja-JP" dirty="0"/>
              <a:t>3</a:t>
            </a:r>
            <a:r>
              <a:rPr lang="ja-JP" altLang="en-US" dirty="0"/>
              <a:t>版）の意味です。</a:t>
            </a:r>
            <a:endParaRPr lang="en-US" altLang="ja-JP" dirty="0"/>
          </a:p>
          <a:p>
            <a:pPr>
              <a:spcBef>
                <a:spcPct val="0"/>
              </a:spcBef>
            </a:pP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t>ICSR</a:t>
            </a:r>
            <a:r>
              <a:rPr lang="ja-JP" altLang="en-US" dirty="0"/>
              <a:t>とは</a:t>
            </a:r>
            <a:r>
              <a:rPr lang="en-US" altLang="ja-JP" dirty="0"/>
              <a:t>Individual case safety report</a:t>
            </a:r>
            <a:r>
              <a:rPr lang="ja-JP" altLang="en-US" dirty="0"/>
              <a:t>の略で、識別可能な患者に発現した副作用（</a:t>
            </a:r>
            <a:r>
              <a:rPr lang="en-US" altLang="ja-JP" dirty="0"/>
              <a:t>ADR: Adverse Drug Reaction</a:t>
            </a:r>
            <a:r>
              <a:rPr lang="ja-JP" altLang="en-US" dirty="0"/>
              <a:t>）／有害事象 （</a:t>
            </a:r>
            <a:r>
              <a:rPr lang="en-US" altLang="ja-JP" dirty="0"/>
              <a:t>AE: Adverse Event</a:t>
            </a:r>
            <a:r>
              <a:rPr lang="ja-JP" altLang="en-US" dirty="0"/>
              <a:t>）を説明する報告です。</a:t>
            </a:r>
            <a:endParaRPr lang="en-US" altLang="ja-JP" dirty="0"/>
          </a:p>
          <a:p>
            <a:pPr>
              <a:spcBef>
                <a:spcPct val="0"/>
              </a:spcBef>
            </a:pPr>
            <a:endParaRPr lang="en-US" altLang="ja-JP" dirty="0"/>
          </a:p>
        </p:txBody>
      </p:sp>
      <p:sp>
        <p:nvSpPr>
          <p:cNvPr id="49156" name="スライド番号プレースホルダー 3">
            <a:extLst>
              <a:ext uri="{FF2B5EF4-FFF2-40B4-BE49-F238E27FC236}">
                <a16:creationId xmlns:a16="http://schemas.microsoft.com/office/drawing/2014/main" id="{C3F0A1A4-8CF0-45D6-85B5-27AF32A7A0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8A0C738-666A-43C3-AA08-5FD5A1CA4C3D}" type="slidenum">
              <a:rPr lang="ja-JP" altLang="en-US"/>
              <a:pPr eaLnBrk="1" hangingPunct="1"/>
              <a:t>6</a:t>
            </a:fld>
            <a:endParaRPr lang="ja-JP" altLang="en-US"/>
          </a:p>
        </p:txBody>
      </p:sp>
    </p:spTree>
    <p:extLst>
      <p:ext uri="{BB962C8B-B14F-4D97-AF65-F5344CB8AC3E}">
        <p14:creationId xmlns:p14="http://schemas.microsoft.com/office/powerpoint/2010/main" val="25378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A5C6720E-3C44-4A1E-85C9-8DD5161B34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41085482-6AFC-44BE-BD30-6A5DE0EC2E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err="1"/>
              <a:t>MedDRA</a:t>
            </a:r>
            <a:r>
              <a:rPr lang="ja-JP" altLang="en-US" dirty="0"/>
              <a:t>（メドラ）とは</a:t>
            </a:r>
            <a:r>
              <a:rPr lang="en-US" altLang="ja-JP" dirty="0"/>
              <a:t>Medical Dictionary for Regulatory Activities</a:t>
            </a:r>
            <a:r>
              <a:rPr lang="ja-JP" altLang="en-US" dirty="0"/>
              <a:t>の略で、</a:t>
            </a:r>
            <a:r>
              <a:rPr lang="en-US" altLang="ja-JP" dirty="0"/>
              <a:t>ICH</a:t>
            </a:r>
            <a:r>
              <a:rPr lang="ja-JP" altLang="en-US" dirty="0"/>
              <a:t>が開発した国際医薬用語集です。</a:t>
            </a:r>
            <a:endParaRPr lang="en-US" altLang="ja-JP" dirty="0"/>
          </a:p>
          <a:p>
            <a:r>
              <a:rPr lang="en-US" altLang="ja-JP" dirty="0"/>
              <a:t>ICSR</a:t>
            </a:r>
            <a:r>
              <a:rPr lang="ja-JP" altLang="en-US" dirty="0"/>
              <a:t>では副作用又は有害事象、薬剤の使用理由、治療歴、臨床検査名等のコード化に</a:t>
            </a:r>
            <a:r>
              <a:rPr lang="en-US" altLang="ja-JP" dirty="0" err="1"/>
              <a:t>MedDRA</a:t>
            </a:r>
            <a:r>
              <a:rPr lang="ja-JP" altLang="en-US" dirty="0"/>
              <a:t>を使用します。</a:t>
            </a:r>
            <a:endParaRPr lang="en-US" altLang="ja-JP" dirty="0"/>
          </a:p>
          <a:p>
            <a:pPr>
              <a:spcBef>
                <a:spcPct val="0"/>
              </a:spcBef>
            </a:pPr>
            <a:r>
              <a:rPr lang="en-US" altLang="ja-JP" dirty="0" err="1"/>
              <a:t>MedDRA</a:t>
            </a:r>
            <a:r>
              <a:rPr lang="ja-JP" altLang="en-US" dirty="0"/>
              <a:t>は</a:t>
            </a:r>
            <a:r>
              <a:rPr lang="en-US" altLang="ja-JP" dirty="0"/>
              <a:t>5</a:t>
            </a:r>
            <a:r>
              <a:rPr lang="ja-JP" altLang="en-US" dirty="0" err="1"/>
              <a:t>つの</a:t>
            </a:r>
            <a:r>
              <a:rPr lang="ja-JP" altLang="en-US" dirty="0"/>
              <a:t>階層で構成されていますが、</a:t>
            </a:r>
            <a:r>
              <a:rPr lang="en-US" altLang="ja-JP" dirty="0"/>
              <a:t>E2B(R3)</a:t>
            </a:r>
            <a:r>
              <a:rPr lang="ja-JP" altLang="en-US" dirty="0"/>
              <a:t>では下層語</a:t>
            </a:r>
            <a:r>
              <a:rPr lang="en-US" altLang="ja-JP" dirty="0"/>
              <a:t>LLT</a:t>
            </a:r>
            <a:r>
              <a:rPr lang="ja-JP" altLang="en-US" dirty="0"/>
              <a:t>を使用します。</a:t>
            </a:r>
            <a:endParaRPr lang="en-US" altLang="ja-JP" dirty="0"/>
          </a:p>
        </p:txBody>
      </p:sp>
      <p:sp>
        <p:nvSpPr>
          <p:cNvPr id="51204" name="ヘッダー プレースホルダー 3">
            <a:extLst>
              <a:ext uri="{FF2B5EF4-FFF2-40B4-BE49-F238E27FC236}">
                <a16:creationId xmlns:a16="http://schemas.microsoft.com/office/drawing/2014/main" id="{59766BA2-1704-460B-95ED-7FA83D13716F}"/>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205" name="フッター プレースホルダー 4">
            <a:extLst>
              <a:ext uri="{FF2B5EF4-FFF2-40B4-BE49-F238E27FC236}">
                <a16:creationId xmlns:a16="http://schemas.microsoft.com/office/drawing/2014/main" id="{A4A7F5EC-7FE1-4CCA-9429-986F9E8EA90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206" name="スライド番号プレースホルダー 5">
            <a:extLst>
              <a:ext uri="{FF2B5EF4-FFF2-40B4-BE49-F238E27FC236}">
                <a16:creationId xmlns:a16="http://schemas.microsoft.com/office/drawing/2014/main" id="{23EE76DB-E9B8-4C6F-BAEE-5DB38C04EA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5FEF99C-BCFF-4AA9-B8D9-12ADB35E4A09}" type="slidenum">
              <a:rPr lang="ja-JP" altLang="en-US"/>
              <a:pPr eaLnBrk="1" hangingPunct="1"/>
              <a:t>7</a:t>
            </a:fld>
            <a:endParaRPr lang="ja-JP" altLang="en-US"/>
          </a:p>
        </p:txBody>
      </p:sp>
    </p:spTree>
    <p:extLst>
      <p:ext uri="{BB962C8B-B14F-4D97-AF65-F5344CB8AC3E}">
        <p14:creationId xmlns:p14="http://schemas.microsoft.com/office/powerpoint/2010/main" val="172088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67BB06A8-6319-48AA-B4EF-417EA4387D73}"/>
              </a:ext>
            </a:extLst>
          </p:cNvPr>
          <p:cNvSpPr>
            <a:spLocks noGrp="1" noRot="1" noChangeAspect="1" noTextEdit="1"/>
          </p:cNvSpPr>
          <p:nvPr>
            <p:ph type="sldImg"/>
          </p:nvPr>
        </p:nvSpPr>
        <p:spPr bwMode="auto">
          <a:xfrm>
            <a:off x="989013" y="766763"/>
            <a:ext cx="4784725" cy="3589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0576B924-F9B0-4321-96CB-28B41294CC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電子報告では</a:t>
            </a:r>
            <a:r>
              <a:rPr lang="en-US" altLang="ja-JP" dirty="0"/>
              <a:t>EDI</a:t>
            </a:r>
            <a:r>
              <a:rPr lang="ja-JP" altLang="en-US" dirty="0"/>
              <a:t>ツールを介して</a:t>
            </a:r>
            <a:r>
              <a:rPr lang="en-US" altLang="ja-JP" dirty="0"/>
              <a:t>PMDA</a:t>
            </a:r>
            <a:r>
              <a:rPr lang="ja-JP" altLang="en-US" dirty="0"/>
              <a:t>等とのファイル交換を行います。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t>EDI</a:t>
            </a:r>
            <a:r>
              <a:rPr lang="ja-JP" altLang="en-US" dirty="0"/>
              <a:t>とは、</a:t>
            </a:r>
            <a:r>
              <a:rPr lang="en-GB" altLang="ja-JP" dirty="0"/>
              <a:t>Electronic Data Interchange</a:t>
            </a:r>
            <a:r>
              <a:rPr lang="en-US" altLang="ja-JP" dirty="0"/>
              <a:t>(</a:t>
            </a:r>
            <a:r>
              <a:rPr lang="ja-JP" altLang="en-US" dirty="0"/>
              <a:t>電子データ交換</a:t>
            </a:r>
            <a:r>
              <a:rPr lang="en-US" altLang="ja-JP" dirty="0"/>
              <a:t>)</a:t>
            </a:r>
            <a:r>
              <a:rPr lang="ja-JP" altLang="en-US" dirty="0"/>
              <a:t>の略で、ファイルの暗号化と復号化を行うことにより、安全にファイル交換が行えます。</a:t>
            </a:r>
            <a:endParaRPr lang="en-US" altLang="ja-JP" dirty="0"/>
          </a:p>
          <a:p>
            <a:pPr>
              <a:spcBef>
                <a:spcPct val="0"/>
              </a:spcBef>
            </a:pPr>
            <a:endParaRPr lang="en-US" altLang="ja-JP" dirty="0"/>
          </a:p>
          <a:p>
            <a:pPr>
              <a:spcBef>
                <a:spcPct val="0"/>
              </a:spcBef>
            </a:pPr>
            <a:r>
              <a:rPr lang="en-US" altLang="ja-JP" dirty="0"/>
              <a:t>PMDA</a:t>
            </a:r>
            <a:r>
              <a:rPr lang="ja-JP" altLang="en-US" dirty="0"/>
              <a:t>は、受付完了後、企業に</a:t>
            </a:r>
            <a:r>
              <a:rPr lang="en-US" altLang="ja-JP" dirty="0"/>
              <a:t>ACK</a:t>
            </a:r>
            <a:r>
              <a:rPr lang="ja-JP" altLang="en-US" dirty="0"/>
              <a:t>ファイルを送信します。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t>ACK</a:t>
            </a:r>
            <a:r>
              <a:rPr lang="ja-JP" altLang="en-US" dirty="0"/>
              <a:t>ファイルの</a:t>
            </a:r>
            <a:r>
              <a:rPr lang="en-US" altLang="ja-JP" dirty="0"/>
              <a:t>ACK</a:t>
            </a:r>
            <a:r>
              <a:rPr lang="ja-JP" altLang="en-US" dirty="0"/>
              <a:t>とは</a:t>
            </a:r>
            <a:r>
              <a:rPr lang="en-US" altLang="ja-JP" dirty="0"/>
              <a:t>Acknowledgement(</a:t>
            </a:r>
            <a:r>
              <a:rPr lang="ja-JP" altLang="en-US" dirty="0"/>
              <a:t>確認応答</a:t>
            </a:r>
            <a:r>
              <a:rPr lang="en-US" altLang="ja-JP" dirty="0"/>
              <a:t>)</a:t>
            </a:r>
            <a:r>
              <a:rPr lang="ja-JP" altLang="en-US" dirty="0"/>
              <a:t>の略で、</a:t>
            </a:r>
            <a:endParaRPr lang="en-US" altLang="ja-JP" dirty="0"/>
          </a:p>
          <a:p>
            <a:pPr>
              <a:spcBef>
                <a:spcPct val="0"/>
              </a:spcBef>
            </a:pPr>
            <a:r>
              <a:rPr lang="en-US" altLang="ja-JP" dirty="0"/>
              <a:t>ACK</a:t>
            </a:r>
            <a:r>
              <a:rPr lang="ja-JP" altLang="en-US" dirty="0"/>
              <a:t>ファイルには受付可否、エラーがあった場合にはエラーの内容が記載されています。</a:t>
            </a:r>
            <a:endParaRPr lang="en-US" altLang="ja-JP" dirty="0"/>
          </a:p>
          <a:p>
            <a:pPr>
              <a:spcBef>
                <a:spcPct val="0"/>
              </a:spcBef>
            </a:pPr>
            <a:endParaRPr lang="en-US" altLang="ja-JP" dirty="0"/>
          </a:p>
          <a:p>
            <a:pPr>
              <a:spcBef>
                <a:spcPct val="0"/>
              </a:spcBef>
            </a:pPr>
            <a:endParaRPr lang="en-US" altLang="ja-JP" dirty="0"/>
          </a:p>
        </p:txBody>
      </p:sp>
      <p:sp>
        <p:nvSpPr>
          <p:cNvPr id="53252" name="スライド番号プレースホルダー 3">
            <a:extLst>
              <a:ext uri="{FF2B5EF4-FFF2-40B4-BE49-F238E27FC236}">
                <a16:creationId xmlns:a16="http://schemas.microsoft.com/office/drawing/2014/main" id="{53281749-D6DF-4B67-BB3E-8D9429831B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339BF8E-7AF1-4080-BA3A-4BEE953A7FA4}" type="slidenum">
              <a:rPr lang="ja-JP" altLang="en-US"/>
              <a:pPr eaLnBrk="1" hangingPunct="1"/>
              <a:t>8</a:t>
            </a:fld>
            <a:endParaRPr lang="ja-JP" altLang="en-US"/>
          </a:p>
        </p:txBody>
      </p:sp>
    </p:spTree>
    <p:extLst>
      <p:ext uri="{BB962C8B-B14F-4D97-AF65-F5344CB8AC3E}">
        <p14:creationId xmlns:p14="http://schemas.microsoft.com/office/powerpoint/2010/main" val="170255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FE9AA63-98F6-4A8B-880F-862D7BBD5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C9B0106-0402-4265-ADB8-D57B53CAFE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200" dirty="0"/>
              <a:t>ここからは</a:t>
            </a:r>
            <a:r>
              <a:rPr lang="en-US" altLang="ja-JP" sz="1200" dirty="0"/>
              <a:t>E2B(R3)</a:t>
            </a:r>
            <a:r>
              <a:rPr lang="ja-JP" altLang="en-US" sz="1200" dirty="0"/>
              <a:t>の各大項目の概要を紹介します。</a:t>
            </a:r>
            <a:endParaRPr lang="en-US" altLang="ja-JP" sz="1200" dirty="0"/>
          </a:p>
          <a:p>
            <a:r>
              <a:rPr lang="ja-JP" altLang="en-US" sz="1200" dirty="0"/>
              <a:t>なお、詳細については「</a:t>
            </a:r>
            <a:r>
              <a:rPr lang="en-US" altLang="ja-JP" sz="1200" dirty="0"/>
              <a:t>E2B(R3)</a:t>
            </a:r>
            <a:r>
              <a:rPr lang="ja-JP" altLang="en-US" sz="1200" dirty="0"/>
              <a:t>解説－実務編－」で解説します。</a:t>
            </a:r>
          </a:p>
        </p:txBody>
      </p:sp>
      <p:sp>
        <p:nvSpPr>
          <p:cNvPr id="45060" name="スライド番号プレースホルダー 3">
            <a:extLst>
              <a:ext uri="{FF2B5EF4-FFF2-40B4-BE49-F238E27FC236}">
                <a16:creationId xmlns:a16="http://schemas.microsoft.com/office/drawing/2014/main" id="{D585E708-2643-43C5-B109-37D246622F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9919" indent="-296123" eaLnBrk="0" hangingPunct="0">
              <a:defRPr kumimoji="1">
                <a:solidFill>
                  <a:schemeClr val="tx1"/>
                </a:solidFill>
                <a:latin typeface="Arial" panose="020B0604020202020204" pitchFamily="34" charset="0"/>
                <a:ea typeface="ＭＳ Ｐゴシック" panose="020B0600070205080204" pitchFamily="50" charset="-128"/>
              </a:defRPr>
            </a:lvl2pPr>
            <a:lvl3pPr marL="1184491" indent="-236898" eaLnBrk="0" hangingPunct="0">
              <a:defRPr kumimoji="1">
                <a:solidFill>
                  <a:schemeClr val="tx1"/>
                </a:solidFill>
                <a:latin typeface="Arial" panose="020B0604020202020204" pitchFamily="34" charset="0"/>
                <a:ea typeface="ＭＳ Ｐゴシック" panose="020B0600070205080204" pitchFamily="50" charset="-128"/>
              </a:defRPr>
            </a:lvl3pPr>
            <a:lvl4pPr marL="1658287" indent="-236898" eaLnBrk="0" hangingPunct="0">
              <a:defRPr kumimoji="1">
                <a:solidFill>
                  <a:schemeClr val="tx1"/>
                </a:solidFill>
                <a:latin typeface="Arial" panose="020B0604020202020204" pitchFamily="34" charset="0"/>
                <a:ea typeface="ＭＳ Ｐゴシック" panose="020B0600070205080204" pitchFamily="50" charset="-128"/>
              </a:defRPr>
            </a:lvl4pPr>
            <a:lvl5pPr marL="2132084" indent="-236898" eaLnBrk="0" hangingPunct="0">
              <a:defRPr kumimoji="1">
                <a:solidFill>
                  <a:schemeClr val="tx1"/>
                </a:solidFill>
                <a:latin typeface="Arial" panose="020B0604020202020204" pitchFamily="34" charset="0"/>
                <a:ea typeface="ＭＳ Ｐゴシック" panose="020B0600070205080204" pitchFamily="50" charset="-128"/>
              </a:defRPr>
            </a:lvl5pPr>
            <a:lvl6pPr marL="2605880"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9676"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3473"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7269" indent="-23689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647E15B-4427-4F4D-A402-A3A137424405}" type="slidenum">
              <a:rPr lang="ja-JP" altLang="en-US"/>
              <a:pPr eaLnBrk="1" hangingPunct="1"/>
              <a:t>9</a:t>
            </a:fld>
            <a:endParaRPr lang="ja-JP" altLang="en-US"/>
          </a:p>
        </p:txBody>
      </p:sp>
    </p:spTree>
    <p:extLst>
      <p:ext uri="{BB962C8B-B14F-4D97-AF65-F5344CB8AC3E}">
        <p14:creationId xmlns:p14="http://schemas.microsoft.com/office/powerpoint/2010/main" val="100440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a:extLst>
              <a:ext uri="{FF2B5EF4-FFF2-40B4-BE49-F238E27FC236}">
                <a16:creationId xmlns:a16="http://schemas.microsoft.com/office/drawing/2014/main" id="{55956133-8B96-4992-88E9-4630B3C247C2}"/>
              </a:ext>
            </a:extLst>
          </p:cNvPr>
          <p:cNvSpPr>
            <a:spLocks noGrp="1"/>
          </p:cNvSpPr>
          <p:nvPr>
            <p:ph type="dt" sz="half" idx="10"/>
          </p:nvPr>
        </p:nvSpPr>
        <p:spPr/>
        <p:txBody>
          <a:bodyPr/>
          <a:lstStyle>
            <a:lvl1pPr>
              <a:defRPr/>
            </a:lvl1pPr>
          </a:lstStyle>
          <a:p>
            <a:pPr>
              <a:defRPr/>
            </a:pPr>
            <a:fld id="{EE15225D-6F3F-4153-B610-94F4BEB9EF0B}" type="datetime1">
              <a:rPr lang="ja-JP" altLang="en-US"/>
              <a:pPr>
                <a:defRPr/>
              </a:pPr>
              <a:t>2024/3/28</a:t>
            </a:fld>
            <a:endParaRPr lang="ja-JP" altLang="en-US"/>
          </a:p>
        </p:txBody>
      </p:sp>
      <p:sp>
        <p:nvSpPr>
          <p:cNvPr id="5" name="フッター プレースホルダ 4">
            <a:extLst>
              <a:ext uri="{FF2B5EF4-FFF2-40B4-BE49-F238E27FC236}">
                <a16:creationId xmlns:a16="http://schemas.microsoft.com/office/drawing/2014/main" id="{B22E45C4-F13B-46C5-BDD6-C00E8FB0C5C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2A2BD12-748D-45A2-AFCF-FC07604B9C1D}"/>
              </a:ext>
            </a:extLst>
          </p:cNvPr>
          <p:cNvSpPr>
            <a:spLocks noGrp="1"/>
          </p:cNvSpPr>
          <p:nvPr>
            <p:ph type="sldNum" sz="quarter" idx="12"/>
          </p:nvPr>
        </p:nvSpPr>
        <p:spPr/>
        <p:txBody>
          <a:bodyPr/>
          <a:lstStyle>
            <a:lvl1pPr>
              <a:defRPr/>
            </a:lvl1pPr>
          </a:lstStyle>
          <a:p>
            <a:fld id="{44FCDC00-CD65-4677-BFDC-53BA5C6ADC1E}" type="slidenum">
              <a:rPr lang="ja-JP" altLang="en-US"/>
              <a:pPr/>
              <a:t>‹#›</a:t>
            </a:fld>
            <a:endParaRPr lang="ja-JP" altLang="en-US"/>
          </a:p>
        </p:txBody>
      </p:sp>
    </p:spTree>
    <p:extLst>
      <p:ext uri="{BB962C8B-B14F-4D97-AF65-F5344CB8AC3E}">
        <p14:creationId xmlns:p14="http://schemas.microsoft.com/office/powerpoint/2010/main" val="92090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ACF18329-9218-418C-80F9-7CA58D621BCE}"/>
              </a:ext>
            </a:extLst>
          </p:cNvPr>
          <p:cNvSpPr>
            <a:spLocks noGrp="1"/>
          </p:cNvSpPr>
          <p:nvPr>
            <p:ph type="dt" sz="half" idx="10"/>
          </p:nvPr>
        </p:nvSpPr>
        <p:spPr/>
        <p:txBody>
          <a:bodyPr/>
          <a:lstStyle>
            <a:lvl1pPr>
              <a:defRPr/>
            </a:lvl1pPr>
          </a:lstStyle>
          <a:p>
            <a:pPr>
              <a:defRPr/>
            </a:pPr>
            <a:fld id="{ECFD1894-0E34-44D9-AE0B-9CF78E9D53EF}" type="datetime1">
              <a:rPr lang="ja-JP" altLang="en-US"/>
              <a:pPr>
                <a:defRPr/>
              </a:pPr>
              <a:t>2024/3/28</a:t>
            </a:fld>
            <a:endParaRPr lang="ja-JP" altLang="en-US"/>
          </a:p>
        </p:txBody>
      </p:sp>
      <p:sp>
        <p:nvSpPr>
          <p:cNvPr id="5" name="フッター プレースホルダ 4">
            <a:extLst>
              <a:ext uri="{FF2B5EF4-FFF2-40B4-BE49-F238E27FC236}">
                <a16:creationId xmlns:a16="http://schemas.microsoft.com/office/drawing/2014/main" id="{B7F9ACB8-7BD9-4CC1-B344-6886775A735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40ECF47E-D183-4CD5-93C6-34999291CD8C}"/>
              </a:ext>
            </a:extLst>
          </p:cNvPr>
          <p:cNvSpPr>
            <a:spLocks noGrp="1"/>
          </p:cNvSpPr>
          <p:nvPr>
            <p:ph type="sldNum" sz="quarter" idx="12"/>
          </p:nvPr>
        </p:nvSpPr>
        <p:spPr/>
        <p:txBody>
          <a:bodyPr/>
          <a:lstStyle>
            <a:lvl1pPr>
              <a:defRPr/>
            </a:lvl1pPr>
          </a:lstStyle>
          <a:p>
            <a:fld id="{21A21C59-4B97-4764-89F7-22C8E6892FEC}" type="slidenum">
              <a:rPr lang="ja-JP" altLang="en-US"/>
              <a:pPr/>
              <a:t>‹#›</a:t>
            </a:fld>
            <a:endParaRPr lang="ja-JP" altLang="en-US"/>
          </a:p>
        </p:txBody>
      </p:sp>
    </p:spTree>
    <p:extLst>
      <p:ext uri="{BB962C8B-B14F-4D97-AF65-F5344CB8AC3E}">
        <p14:creationId xmlns:p14="http://schemas.microsoft.com/office/powerpoint/2010/main" val="119883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E659382D-5C5B-427E-9479-BE5847A9C9FA}"/>
              </a:ext>
            </a:extLst>
          </p:cNvPr>
          <p:cNvSpPr>
            <a:spLocks noGrp="1"/>
          </p:cNvSpPr>
          <p:nvPr>
            <p:ph type="dt" sz="half" idx="10"/>
          </p:nvPr>
        </p:nvSpPr>
        <p:spPr/>
        <p:txBody>
          <a:bodyPr/>
          <a:lstStyle>
            <a:lvl1pPr>
              <a:defRPr/>
            </a:lvl1pPr>
          </a:lstStyle>
          <a:p>
            <a:pPr>
              <a:defRPr/>
            </a:pPr>
            <a:fld id="{0A0D7F44-66CC-44F7-9D71-48D06C3C90BE}" type="datetime1">
              <a:rPr lang="ja-JP" altLang="en-US"/>
              <a:pPr>
                <a:defRPr/>
              </a:pPr>
              <a:t>2024/3/28</a:t>
            </a:fld>
            <a:endParaRPr lang="ja-JP" altLang="en-US"/>
          </a:p>
        </p:txBody>
      </p:sp>
      <p:sp>
        <p:nvSpPr>
          <p:cNvPr id="5" name="フッター プレースホルダ 4">
            <a:extLst>
              <a:ext uri="{FF2B5EF4-FFF2-40B4-BE49-F238E27FC236}">
                <a16:creationId xmlns:a16="http://schemas.microsoft.com/office/drawing/2014/main" id="{15102E5A-9693-4391-A5C0-0116204DAB6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FE379AC-9892-4752-A668-D0DA0A6F8352}"/>
              </a:ext>
            </a:extLst>
          </p:cNvPr>
          <p:cNvSpPr>
            <a:spLocks noGrp="1"/>
          </p:cNvSpPr>
          <p:nvPr>
            <p:ph type="sldNum" sz="quarter" idx="12"/>
          </p:nvPr>
        </p:nvSpPr>
        <p:spPr/>
        <p:txBody>
          <a:bodyPr/>
          <a:lstStyle>
            <a:lvl1pPr>
              <a:defRPr/>
            </a:lvl1pPr>
          </a:lstStyle>
          <a:p>
            <a:fld id="{ECEB965B-1265-4C65-A2C6-457A53B47D99}" type="slidenum">
              <a:rPr lang="ja-JP" altLang="en-US"/>
              <a:pPr/>
              <a:t>‹#›</a:t>
            </a:fld>
            <a:endParaRPr lang="ja-JP" altLang="en-US"/>
          </a:p>
        </p:txBody>
      </p:sp>
    </p:spTree>
    <p:extLst>
      <p:ext uri="{BB962C8B-B14F-4D97-AF65-F5344CB8AC3E}">
        <p14:creationId xmlns:p14="http://schemas.microsoft.com/office/powerpoint/2010/main" val="401503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userDrawn="1"/>
        </p:nvSpPr>
        <p:spPr>
          <a:xfrm>
            <a:off x="481192" y="3527297"/>
            <a:ext cx="8208912" cy="45719"/>
          </a:xfrm>
          <a:prstGeom prst="rect">
            <a:avLst/>
          </a:prstGeom>
          <a:gradFill flip="none" rotWithShape="1">
            <a:gsLst>
              <a:gs pos="0">
                <a:srgbClr val="0033CC"/>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Tree>
    <p:extLst>
      <p:ext uri="{BB962C8B-B14F-4D97-AF65-F5344CB8AC3E}">
        <p14:creationId xmlns:p14="http://schemas.microsoft.com/office/powerpoint/2010/main" val="485594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5122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79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939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4575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6601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10261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0895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255A2C0-7DFD-4D94-A626-39BF5FEB5650}"/>
              </a:ext>
            </a:extLst>
          </p:cNvPr>
          <p:cNvSpPr>
            <a:spLocks noGrp="1"/>
          </p:cNvSpPr>
          <p:nvPr>
            <p:ph type="dt" sz="half" idx="10"/>
          </p:nvPr>
        </p:nvSpPr>
        <p:spPr/>
        <p:txBody>
          <a:bodyPr/>
          <a:lstStyle>
            <a:lvl1pPr>
              <a:defRPr/>
            </a:lvl1pPr>
          </a:lstStyle>
          <a:p>
            <a:pPr>
              <a:defRPr/>
            </a:pPr>
            <a:fld id="{95D40037-4585-4436-BBDA-6FC6D91D1641}" type="datetime1">
              <a:rPr lang="ja-JP" altLang="en-US"/>
              <a:pPr>
                <a:defRPr/>
              </a:pPr>
              <a:t>2024/3/28</a:t>
            </a:fld>
            <a:endParaRPr lang="ja-JP" altLang="en-US"/>
          </a:p>
        </p:txBody>
      </p:sp>
      <p:sp>
        <p:nvSpPr>
          <p:cNvPr id="5" name="フッター プレースホルダ 4">
            <a:extLst>
              <a:ext uri="{FF2B5EF4-FFF2-40B4-BE49-F238E27FC236}">
                <a16:creationId xmlns:a16="http://schemas.microsoft.com/office/drawing/2014/main" id="{A0F13B57-0163-4BD7-A7C3-3B883236673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403BC37-5E76-44F3-8348-8F745C995554}"/>
              </a:ext>
            </a:extLst>
          </p:cNvPr>
          <p:cNvSpPr>
            <a:spLocks noGrp="1"/>
          </p:cNvSpPr>
          <p:nvPr>
            <p:ph type="sldNum" sz="quarter" idx="12"/>
          </p:nvPr>
        </p:nvSpPr>
        <p:spPr/>
        <p:txBody>
          <a:bodyPr/>
          <a:lstStyle>
            <a:lvl1pPr>
              <a:defRPr/>
            </a:lvl1pPr>
          </a:lstStyle>
          <a:p>
            <a:fld id="{FF87C5A5-7BC4-460E-8ECF-8815E5BC2ACD}" type="slidenum">
              <a:rPr lang="ja-JP" altLang="en-US"/>
              <a:pPr/>
              <a:t>‹#›</a:t>
            </a:fld>
            <a:endParaRPr lang="ja-JP" altLang="en-US"/>
          </a:p>
        </p:txBody>
      </p:sp>
    </p:spTree>
    <p:extLst>
      <p:ext uri="{BB962C8B-B14F-4D97-AF65-F5344CB8AC3E}">
        <p14:creationId xmlns:p14="http://schemas.microsoft.com/office/powerpoint/2010/main" val="4199828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2991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722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2506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850106"/>
          </a:xfrm>
        </p:spPr>
        <p:txBody>
          <a:bodyPr/>
          <a:lstStyle>
            <a:lvl1pPr algn="l">
              <a:defRPr/>
            </a:lvl1p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lvl2pPr marL="361950" indent="-180975">
              <a:defRPr/>
            </a:lvl2pPr>
            <a:lvl3pPr marL="534988" indent="-173038">
              <a:defRPr/>
            </a:lvl3pPr>
            <a:lvl4pPr marL="715963" indent="-180975">
              <a:defRPr/>
            </a:lvl4pPr>
            <a:lvl5pPr marL="1077913" indent="-180975">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 6"/>
          <p:cNvSpPr>
            <a:spLocks noGrp="1"/>
          </p:cNvSpPr>
          <p:nvPr>
            <p:ph type="dt" sz="half" idx="10"/>
          </p:nvPr>
        </p:nvSpPr>
        <p:spPr/>
        <p:txBody>
          <a:bodyPr/>
          <a:lstStyle/>
          <a:p>
            <a:r>
              <a:rPr lang="en-US" altLang="ja-JP">
                <a:solidFill>
                  <a:prstClr val="black">
                    <a:tint val="75000"/>
                  </a:prstClr>
                </a:solidFill>
              </a:rPr>
              <a:t>2019/05/XX</a:t>
            </a:r>
            <a:endParaRPr lang="ja-JP" altLang="en-US" dirty="0">
              <a:solidFill>
                <a:prstClr val="black">
                  <a:tint val="75000"/>
                </a:prstClr>
              </a:solidFill>
            </a:endParaRPr>
          </a:p>
        </p:txBody>
      </p:sp>
      <p:sp>
        <p:nvSpPr>
          <p:cNvPr id="8" name="スライド番号プレースホルダ 7"/>
          <p:cNvSpPr>
            <a:spLocks noGrp="1"/>
          </p:cNvSpPr>
          <p:nvPr>
            <p:ph type="sldNum" sz="quarter" idx="11"/>
          </p:nvPr>
        </p:nvSpPr>
        <p:spPr/>
        <p:txBody>
          <a:bodyPr/>
          <a:lstStyle/>
          <a:p>
            <a:fld id="{D761C6AA-5BBF-48E0-8547-258AE0D563E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フッター プレースホルダ 8"/>
          <p:cNvSpPr>
            <a:spLocks noGrp="1"/>
          </p:cNvSpPr>
          <p:nvPr>
            <p:ph type="ftr" sz="quarter" idx="12"/>
          </p:nvPr>
        </p:nvSpPr>
        <p:spPr/>
        <p:txBody>
          <a:bodyPr/>
          <a:lstStyle/>
          <a:p>
            <a:r>
              <a:rPr lang="ja-JP" altLang="en-US">
                <a:solidFill>
                  <a:prstClr val="black">
                    <a:tint val="75000"/>
                  </a:prstClr>
                </a:solidFill>
              </a:rPr>
              <a:t>電子化情報部会総会</a:t>
            </a:r>
            <a:endParaRPr lang="ja-JP" altLang="en-US" dirty="0">
              <a:solidFill>
                <a:prstClr val="black">
                  <a:tint val="75000"/>
                </a:prstClr>
              </a:solidFill>
            </a:endParaRPr>
          </a:p>
        </p:txBody>
      </p:sp>
    </p:spTree>
    <p:extLst>
      <p:ext uri="{BB962C8B-B14F-4D97-AF65-F5344CB8AC3E}">
        <p14:creationId xmlns:p14="http://schemas.microsoft.com/office/powerpoint/2010/main" val="200121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a:extLst>
              <a:ext uri="{FF2B5EF4-FFF2-40B4-BE49-F238E27FC236}">
                <a16:creationId xmlns:a16="http://schemas.microsoft.com/office/drawing/2014/main" id="{65E4083A-417B-49C2-9F1A-49781B49D156}"/>
              </a:ext>
            </a:extLst>
          </p:cNvPr>
          <p:cNvSpPr>
            <a:spLocks noGrp="1"/>
          </p:cNvSpPr>
          <p:nvPr>
            <p:ph type="dt" sz="half" idx="10"/>
          </p:nvPr>
        </p:nvSpPr>
        <p:spPr/>
        <p:txBody>
          <a:bodyPr/>
          <a:lstStyle>
            <a:lvl1pPr>
              <a:defRPr/>
            </a:lvl1pPr>
          </a:lstStyle>
          <a:p>
            <a:pPr>
              <a:defRPr/>
            </a:pPr>
            <a:fld id="{C3BB9624-14EE-44EF-8621-00B13CB4B0A3}" type="datetime1">
              <a:rPr lang="ja-JP" altLang="en-US"/>
              <a:pPr>
                <a:defRPr/>
              </a:pPr>
              <a:t>2024/3/28</a:t>
            </a:fld>
            <a:endParaRPr lang="ja-JP" altLang="en-US"/>
          </a:p>
        </p:txBody>
      </p:sp>
      <p:sp>
        <p:nvSpPr>
          <p:cNvPr id="5" name="フッター プレースホルダ 4">
            <a:extLst>
              <a:ext uri="{FF2B5EF4-FFF2-40B4-BE49-F238E27FC236}">
                <a16:creationId xmlns:a16="http://schemas.microsoft.com/office/drawing/2014/main" id="{1AE8F9BA-3AE4-4F03-A068-4DC440EF5AC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442B8654-01AD-4E47-858B-9D3B8AFB0444}"/>
              </a:ext>
            </a:extLst>
          </p:cNvPr>
          <p:cNvSpPr>
            <a:spLocks noGrp="1"/>
          </p:cNvSpPr>
          <p:nvPr>
            <p:ph type="sldNum" sz="quarter" idx="12"/>
          </p:nvPr>
        </p:nvSpPr>
        <p:spPr/>
        <p:txBody>
          <a:bodyPr/>
          <a:lstStyle>
            <a:lvl1pPr>
              <a:defRPr/>
            </a:lvl1pPr>
          </a:lstStyle>
          <a:p>
            <a:fld id="{D5CDFA2C-ADDD-42C0-97C6-50FD79DE7F16}" type="slidenum">
              <a:rPr lang="ja-JP" altLang="en-US"/>
              <a:pPr/>
              <a:t>‹#›</a:t>
            </a:fld>
            <a:endParaRPr lang="ja-JP" altLang="en-US"/>
          </a:p>
        </p:txBody>
      </p:sp>
    </p:spTree>
    <p:extLst>
      <p:ext uri="{BB962C8B-B14F-4D97-AF65-F5344CB8AC3E}">
        <p14:creationId xmlns:p14="http://schemas.microsoft.com/office/powerpoint/2010/main" val="407346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94A08F70-9AFA-457B-8A8F-E71347117CD8}"/>
              </a:ext>
            </a:extLst>
          </p:cNvPr>
          <p:cNvSpPr>
            <a:spLocks noGrp="1"/>
          </p:cNvSpPr>
          <p:nvPr>
            <p:ph type="dt" sz="half" idx="10"/>
          </p:nvPr>
        </p:nvSpPr>
        <p:spPr/>
        <p:txBody>
          <a:bodyPr/>
          <a:lstStyle>
            <a:lvl1pPr>
              <a:defRPr/>
            </a:lvl1pPr>
          </a:lstStyle>
          <a:p>
            <a:pPr>
              <a:defRPr/>
            </a:pPr>
            <a:fld id="{5908E2D8-F38A-450D-AFAE-ACC97FD1FB25}" type="datetime1">
              <a:rPr lang="ja-JP" altLang="en-US"/>
              <a:pPr>
                <a:defRPr/>
              </a:pPr>
              <a:t>2024/3/28</a:t>
            </a:fld>
            <a:endParaRPr lang="ja-JP" altLang="en-US"/>
          </a:p>
        </p:txBody>
      </p:sp>
      <p:sp>
        <p:nvSpPr>
          <p:cNvPr id="6" name="フッター プレースホルダ 4">
            <a:extLst>
              <a:ext uri="{FF2B5EF4-FFF2-40B4-BE49-F238E27FC236}">
                <a16:creationId xmlns:a16="http://schemas.microsoft.com/office/drawing/2014/main" id="{5FB3BAA7-F68E-4646-943F-C9F1EEF9781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D6EF5E2F-894F-47E7-83B9-1530EF2B9899}"/>
              </a:ext>
            </a:extLst>
          </p:cNvPr>
          <p:cNvSpPr>
            <a:spLocks noGrp="1"/>
          </p:cNvSpPr>
          <p:nvPr>
            <p:ph type="sldNum" sz="quarter" idx="12"/>
          </p:nvPr>
        </p:nvSpPr>
        <p:spPr/>
        <p:txBody>
          <a:bodyPr/>
          <a:lstStyle>
            <a:lvl1pPr>
              <a:defRPr/>
            </a:lvl1pPr>
          </a:lstStyle>
          <a:p>
            <a:fld id="{E46467F3-B174-4C16-A14B-B9E318C66745}" type="slidenum">
              <a:rPr lang="ja-JP" altLang="en-US"/>
              <a:pPr/>
              <a:t>‹#›</a:t>
            </a:fld>
            <a:endParaRPr lang="ja-JP" altLang="en-US"/>
          </a:p>
        </p:txBody>
      </p:sp>
    </p:spTree>
    <p:extLst>
      <p:ext uri="{BB962C8B-B14F-4D97-AF65-F5344CB8AC3E}">
        <p14:creationId xmlns:p14="http://schemas.microsoft.com/office/powerpoint/2010/main" val="164918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F8AF87ED-A3E4-4D11-8E08-F68B3249C1B5}"/>
              </a:ext>
            </a:extLst>
          </p:cNvPr>
          <p:cNvSpPr>
            <a:spLocks noGrp="1"/>
          </p:cNvSpPr>
          <p:nvPr>
            <p:ph type="dt" sz="half" idx="10"/>
          </p:nvPr>
        </p:nvSpPr>
        <p:spPr/>
        <p:txBody>
          <a:bodyPr/>
          <a:lstStyle>
            <a:lvl1pPr>
              <a:defRPr/>
            </a:lvl1pPr>
          </a:lstStyle>
          <a:p>
            <a:pPr>
              <a:defRPr/>
            </a:pPr>
            <a:fld id="{FE3A8DF6-390F-426F-8B32-68172AC03347}" type="datetime1">
              <a:rPr lang="ja-JP" altLang="en-US"/>
              <a:pPr>
                <a:defRPr/>
              </a:pPr>
              <a:t>2024/3/28</a:t>
            </a:fld>
            <a:endParaRPr lang="ja-JP" altLang="en-US"/>
          </a:p>
        </p:txBody>
      </p:sp>
      <p:sp>
        <p:nvSpPr>
          <p:cNvPr id="8" name="フッター プレースホルダ 4">
            <a:extLst>
              <a:ext uri="{FF2B5EF4-FFF2-40B4-BE49-F238E27FC236}">
                <a16:creationId xmlns:a16="http://schemas.microsoft.com/office/drawing/2014/main" id="{91FDCD63-1AE1-4947-B262-7F3D9E13CB4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3631A76C-6226-48E7-A425-A3C1DBBBE44E}"/>
              </a:ext>
            </a:extLst>
          </p:cNvPr>
          <p:cNvSpPr>
            <a:spLocks noGrp="1"/>
          </p:cNvSpPr>
          <p:nvPr>
            <p:ph type="sldNum" sz="quarter" idx="12"/>
          </p:nvPr>
        </p:nvSpPr>
        <p:spPr/>
        <p:txBody>
          <a:bodyPr/>
          <a:lstStyle>
            <a:lvl1pPr>
              <a:defRPr/>
            </a:lvl1pPr>
          </a:lstStyle>
          <a:p>
            <a:fld id="{ADA92392-15E9-406E-9C00-E718C5B908AA}" type="slidenum">
              <a:rPr lang="ja-JP" altLang="en-US"/>
              <a:pPr/>
              <a:t>‹#›</a:t>
            </a:fld>
            <a:endParaRPr lang="ja-JP" altLang="en-US"/>
          </a:p>
        </p:txBody>
      </p:sp>
    </p:spTree>
    <p:extLst>
      <p:ext uri="{BB962C8B-B14F-4D97-AF65-F5344CB8AC3E}">
        <p14:creationId xmlns:p14="http://schemas.microsoft.com/office/powerpoint/2010/main" val="111752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a:extLst>
              <a:ext uri="{FF2B5EF4-FFF2-40B4-BE49-F238E27FC236}">
                <a16:creationId xmlns:a16="http://schemas.microsoft.com/office/drawing/2014/main" id="{47B913A4-AFE8-485C-8D11-F4A26CCD136F}"/>
              </a:ext>
            </a:extLst>
          </p:cNvPr>
          <p:cNvSpPr>
            <a:spLocks noGrp="1"/>
          </p:cNvSpPr>
          <p:nvPr>
            <p:ph type="dt" sz="half" idx="10"/>
          </p:nvPr>
        </p:nvSpPr>
        <p:spPr/>
        <p:txBody>
          <a:bodyPr/>
          <a:lstStyle>
            <a:lvl1pPr>
              <a:defRPr/>
            </a:lvl1pPr>
          </a:lstStyle>
          <a:p>
            <a:pPr>
              <a:defRPr/>
            </a:pPr>
            <a:fld id="{3982B9A8-E02E-4C72-B86A-51D1A130FCC8}" type="datetime1">
              <a:rPr lang="ja-JP" altLang="en-US"/>
              <a:pPr>
                <a:defRPr/>
              </a:pPr>
              <a:t>2024/3/28</a:t>
            </a:fld>
            <a:endParaRPr lang="ja-JP" altLang="en-US"/>
          </a:p>
        </p:txBody>
      </p:sp>
      <p:sp>
        <p:nvSpPr>
          <p:cNvPr id="4" name="フッター プレースホルダ 4">
            <a:extLst>
              <a:ext uri="{FF2B5EF4-FFF2-40B4-BE49-F238E27FC236}">
                <a16:creationId xmlns:a16="http://schemas.microsoft.com/office/drawing/2014/main" id="{AB454EA6-DCA7-4A3A-9401-596FBAE11B34}"/>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9FDF2D34-8C04-4955-B337-6DD1B2E76DFC}"/>
              </a:ext>
            </a:extLst>
          </p:cNvPr>
          <p:cNvSpPr>
            <a:spLocks noGrp="1"/>
          </p:cNvSpPr>
          <p:nvPr>
            <p:ph type="sldNum" sz="quarter" idx="12"/>
          </p:nvPr>
        </p:nvSpPr>
        <p:spPr/>
        <p:txBody>
          <a:bodyPr/>
          <a:lstStyle>
            <a:lvl1pPr>
              <a:defRPr/>
            </a:lvl1pPr>
          </a:lstStyle>
          <a:p>
            <a:fld id="{E969AE79-DE5B-43B4-B9AA-949A6D1D528C}" type="slidenum">
              <a:rPr lang="ja-JP" altLang="en-US"/>
              <a:pPr/>
              <a:t>‹#›</a:t>
            </a:fld>
            <a:endParaRPr lang="ja-JP" altLang="en-US"/>
          </a:p>
        </p:txBody>
      </p:sp>
    </p:spTree>
    <p:extLst>
      <p:ext uri="{BB962C8B-B14F-4D97-AF65-F5344CB8AC3E}">
        <p14:creationId xmlns:p14="http://schemas.microsoft.com/office/powerpoint/2010/main" val="421390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E1A17B37-2098-4210-AB79-67F8E45E5CE1}"/>
              </a:ext>
            </a:extLst>
          </p:cNvPr>
          <p:cNvSpPr>
            <a:spLocks noGrp="1"/>
          </p:cNvSpPr>
          <p:nvPr>
            <p:ph type="dt" sz="half" idx="10"/>
          </p:nvPr>
        </p:nvSpPr>
        <p:spPr/>
        <p:txBody>
          <a:bodyPr/>
          <a:lstStyle>
            <a:lvl1pPr>
              <a:defRPr/>
            </a:lvl1pPr>
          </a:lstStyle>
          <a:p>
            <a:pPr>
              <a:defRPr/>
            </a:pPr>
            <a:fld id="{D6EFAC5E-6528-4A4B-ACD9-4942462BB091}" type="datetime1">
              <a:rPr lang="ja-JP" altLang="en-US"/>
              <a:pPr>
                <a:defRPr/>
              </a:pPr>
              <a:t>2024/3/28</a:t>
            </a:fld>
            <a:endParaRPr lang="ja-JP" altLang="en-US"/>
          </a:p>
        </p:txBody>
      </p:sp>
      <p:sp>
        <p:nvSpPr>
          <p:cNvPr id="3" name="フッター プレースホルダ 4">
            <a:extLst>
              <a:ext uri="{FF2B5EF4-FFF2-40B4-BE49-F238E27FC236}">
                <a16:creationId xmlns:a16="http://schemas.microsoft.com/office/drawing/2014/main" id="{23588F99-9E73-4297-B771-598FB68DCEEE}"/>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A1CF3C94-A137-41F0-B52D-804D7A48C498}"/>
              </a:ext>
            </a:extLst>
          </p:cNvPr>
          <p:cNvSpPr>
            <a:spLocks noGrp="1"/>
          </p:cNvSpPr>
          <p:nvPr>
            <p:ph type="sldNum" sz="quarter" idx="12"/>
          </p:nvPr>
        </p:nvSpPr>
        <p:spPr/>
        <p:txBody>
          <a:bodyPr/>
          <a:lstStyle>
            <a:lvl1pPr>
              <a:defRPr/>
            </a:lvl1pPr>
          </a:lstStyle>
          <a:p>
            <a:fld id="{7D34720B-6C58-4320-855A-E356261BD157}" type="slidenum">
              <a:rPr lang="ja-JP" altLang="en-US"/>
              <a:pPr/>
              <a:t>‹#›</a:t>
            </a:fld>
            <a:endParaRPr lang="ja-JP" altLang="en-US"/>
          </a:p>
        </p:txBody>
      </p:sp>
    </p:spTree>
    <p:extLst>
      <p:ext uri="{BB962C8B-B14F-4D97-AF65-F5344CB8AC3E}">
        <p14:creationId xmlns:p14="http://schemas.microsoft.com/office/powerpoint/2010/main" val="153004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a:extLst>
              <a:ext uri="{FF2B5EF4-FFF2-40B4-BE49-F238E27FC236}">
                <a16:creationId xmlns:a16="http://schemas.microsoft.com/office/drawing/2014/main" id="{E2EE3DC8-1E76-4D45-9CB0-81312F2BDB68}"/>
              </a:ext>
            </a:extLst>
          </p:cNvPr>
          <p:cNvSpPr>
            <a:spLocks noGrp="1"/>
          </p:cNvSpPr>
          <p:nvPr>
            <p:ph type="dt" sz="half" idx="10"/>
          </p:nvPr>
        </p:nvSpPr>
        <p:spPr/>
        <p:txBody>
          <a:bodyPr/>
          <a:lstStyle>
            <a:lvl1pPr>
              <a:defRPr/>
            </a:lvl1pPr>
          </a:lstStyle>
          <a:p>
            <a:pPr>
              <a:defRPr/>
            </a:pPr>
            <a:fld id="{946B2CE3-53B9-46DF-9738-E1CFC3C7ED3E}" type="datetime1">
              <a:rPr lang="ja-JP" altLang="en-US"/>
              <a:pPr>
                <a:defRPr/>
              </a:pPr>
              <a:t>2024/3/28</a:t>
            </a:fld>
            <a:endParaRPr lang="ja-JP" altLang="en-US"/>
          </a:p>
        </p:txBody>
      </p:sp>
      <p:sp>
        <p:nvSpPr>
          <p:cNvPr id="6" name="フッター プレースホルダ 4">
            <a:extLst>
              <a:ext uri="{FF2B5EF4-FFF2-40B4-BE49-F238E27FC236}">
                <a16:creationId xmlns:a16="http://schemas.microsoft.com/office/drawing/2014/main" id="{8E896DE5-90D7-41CD-8734-3D8156C828C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3C4B12FF-10AB-4C00-9B4F-149FFE82E7A0}"/>
              </a:ext>
            </a:extLst>
          </p:cNvPr>
          <p:cNvSpPr>
            <a:spLocks noGrp="1"/>
          </p:cNvSpPr>
          <p:nvPr>
            <p:ph type="sldNum" sz="quarter" idx="12"/>
          </p:nvPr>
        </p:nvSpPr>
        <p:spPr/>
        <p:txBody>
          <a:bodyPr/>
          <a:lstStyle>
            <a:lvl1pPr>
              <a:defRPr/>
            </a:lvl1pPr>
          </a:lstStyle>
          <a:p>
            <a:fld id="{4A59E4FB-EC0F-4104-914B-327476401E47}" type="slidenum">
              <a:rPr lang="ja-JP" altLang="en-US"/>
              <a:pPr/>
              <a:t>‹#›</a:t>
            </a:fld>
            <a:endParaRPr lang="ja-JP" altLang="en-US"/>
          </a:p>
        </p:txBody>
      </p:sp>
    </p:spTree>
    <p:extLst>
      <p:ext uri="{BB962C8B-B14F-4D97-AF65-F5344CB8AC3E}">
        <p14:creationId xmlns:p14="http://schemas.microsoft.com/office/powerpoint/2010/main" val="423864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a:extLst>
              <a:ext uri="{FF2B5EF4-FFF2-40B4-BE49-F238E27FC236}">
                <a16:creationId xmlns:a16="http://schemas.microsoft.com/office/drawing/2014/main" id="{F35E8711-0C7F-46FB-917A-CD97CC7E7F7E}"/>
              </a:ext>
            </a:extLst>
          </p:cNvPr>
          <p:cNvSpPr>
            <a:spLocks noGrp="1"/>
          </p:cNvSpPr>
          <p:nvPr>
            <p:ph type="dt" sz="half" idx="10"/>
          </p:nvPr>
        </p:nvSpPr>
        <p:spPr/>
        <p:txBody>
          <a:bodyPr/>
          <a:lstStyle>
            <a:lvl1pPr>
              <a:defRPr/>
            </a:lvl1pPr>
          </a:lstStyle>
          <a:p>
            <a:pPr>
              <a:defRPr/>
            </a:pPr>
            <a:fld id="{6A5EFCC9-C393-4B78-B23A-ECB5B1793D37}" type="datetime1">
              <a:rPr lang="ja-JP" altLang="en-US"/>
              <a:pPr>
                <a:defRPr/>
              </a:pPr>
              <a:t>2024/3/28</a:t>
            </a:fld>
            <a:endParaRPr lang="ja-JP" altLang="en-US"/>
          </a:p>
        </p:txBody>
      </p:sp>
      <p:sp>
        <p:nvSpPr>
          <p:cNvPr id="6" name="フッター プレースホルダ 4">
            <a:extLst>
              <a:ext uri="{FF2B5EF4-FFF2-40B4-BE49-F238E27FC236}">
                <a16:creationId xmlns:a16="http://schemas.microsoft.com/office/drawing/2014/main" id="{23D01254-38F1-4ACA-9215-DF5BA5C075D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E0B2F2C1-0EB6-4BA4-990A-12E501F767F3}"/>
              </a:ext>
            </a:extLst>
          </p:cNvPr>
          <p:cNvSpPr>
            <a:spLocks noGrp="1"/>
          </p:cNvSpPr>
          <p:nvPr>
            <p:ph type="sldNum" sz="quarter" idx="12"/>
          </p:nvPr>
        </p:nvSpPr>
        <p:spPr/>
        <p:txBody>
          <a:bodyPr/>
          <a:lstStyle>
            <a:lvl1pPr>
              <a:defRPr/>
            </a:lvl1pPr>
          </a:lstStyle>
          <a:p>
            <a:fld id="{C08C0F59-ECA7-4ABF-8554-A236BDB3B14D}" type="slidenum">
              <a:rPr lang="ja-JP" altLang="en-US"/>
              <a:pPr/>
              <a:t>‹#›</a:t>
            </a:fld>
            <a:endParaRPr lang="ja-JP" altLang="en-US"/>
          </a:p>
        </p:txBody>
      </p:sp>
    </p:spTree>
    <p:extLst>
      <p:ext uri="{BB962C8B-B14F-4D97-AF65-F5344CB8AC3E}">
        <p14:creationId xmlns:p14="http://schemas.microsoft.com/office/powerpoint/2010/main" val="271308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1B967918-D893-49A9-9181-8E7E430F8AD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A663E195-9C7C-4CEE-9A97-3703FC2FDD4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EE8BA70D-CB81-4240-AEAA-66554AEE77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F6F1EEA-2C0E-41B2-9C42-53E418473351}" type="datetime1">
              <a:rPr lang="ja-JP" altLang="en-US"/>
              <a:pPr>
                <a:defRPr/>
              </a:pPr>
              <a:t>2024/3/28</a:t>
            </a:fld>
            <a:endParaRPr lang="ja-JP" altLang="en-US"/>
          </a:p>
        </p:txBody>
      </p:sp>
      <p:sp>
        <p:nvSpPr>
          <p:cNvPr id="5" name="フッター プレースホルダ 4">
            <a:extLst>
              <a:ext uri="{FF2B5EF4-FFF2-40B4-BE49-F238E27FC236}">
                <a16:creationId xmlns:a16="http://schemas.microsoft.com/office/drawing/2014/main" id="{A1D4EEC2-44A9-4917-A37F-3D29CD54EF0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B74F6740-B1F0-45EC-83A0-BB1E8DF408E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E6E60FD-BCA3-407B-A00F-7776F1D87547}"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r>
              <a:rPr lang="en-US" altLang="ja-JP">
                <a:solidFill>
                  <a:prstClr val="black">
                    <a:tint val="75000"/>
                  </a:prstClr>
                </a:solidFill>
                <a:latin typeface="Calibri" panose="020F0502020204030204"/>
              </a:rPr>
              <a:t>2019/05/XX</a:t>
            </a:r>
            <a:endParaRPr lang="ja-JP" altLang="en-US" dirty="0">
              <a:solidFill>
                <a:prstClr val="black">
                  <a:tint val="75000"/>
                </a:prstClr>
              </a:solidFill>
              <a:latin typeface="Calibri" panose="020F0502020204030204"/>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r>
              <a:rPr lang="ja-JP" altLang="en-US">
                <a:solidFill>
                  <a:prstClr val="black">
                    <a:tint val="75000"/>
                  </a:prstClr>
                </a:solidFill>
                <a:latin typeface="Calibri" panose="020F0502020204030204"/>
              </a:rPr>
              <a:t>電子化情報部会総会</a:t>
            </a:r>
            <a:endParaRPr lang="ja-JP" altLang="en-US" dirty="0">
              <a:solidFill>
                <a:prstClr val="black">
                  <a:tint val="75000"/>
                </a:prstClr>
              </a:solidFill>
              <a:latin typeface="Calibri" panose="020F0502020204030204"/>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761C6AA-5BBF-48E0-8547-258AE0D563E8}" type="slidenum">
              <a:rPr lang="ja-JP" altLang="en-US" smtClean="0">
                <a:solidFill>
                  <a:prstClr val="black">
                    <a:tint val="75000"/>
                  </a:prstClr>
                </a:solidFill>
                <a:latin typeface="Calibri" panose="020F0502020204030204"/>
              </a:rPr>
              <a:pPr fontAlgn="auto">
                <a:spcBef>
                  <a:spcPts val="0"/>
                </a:spcBef>
                <a:spcAft>
                  <a:spcPts val="0"/>
                </a:spcAft>
              </a:pPr>
              <a:t>‹#›</a:t>
            </a:fld>
            <a:endParaRPr lang="ja-JP" altLang="en-US" dirty="0">
              <a:solidFill>
                <a:prstClr val="black">
                  <a:tint val="75000"/>
                </a:prstClr>
              </a:solidFill>
              <a:latin typeface="Calibri" panose="020F0502020204030204"/>
            </a:endParaRPr>
          </a:p>
        </p:txBody>
      </p:sp>
      <p:sp>
        <p:nvSpPr>
          <p:cNvPr id="7" name="正方形/長方形 6"/>
          <p:cNvSpPr/>
          <p:nvPr userDrawn="1"/>
        </p:nvSpPr>
        <p:spPr>
          <a:xfrm>
            <a:off x="481192" y="1052736"/>
            <a:ext cx="8208912" cy="45719"/>
          </a:xfrm>
          <a:prstGeom prst="rect">
            <a:avLst/>
          </a:prstGeom>
          <a:gradFill flip="none" rotWithShape="1">
            <a:gsLst>
              <a:gs pos="0">
                <a:srgbClr val="0033CC"/>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Tree>
    <p:extLst>
      <p:ext uri="{BB962C8B-B14F-4D97-AF65-F5344CB8AC3E}">
        <p14:creationId xmlns:p14="http://schemas.microsoft.com/office/powerpoint/2010/main" val="132528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pma.or.jp/information/evaluation/results/message/clinical_trial_notificatio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kw.info.pmda.go.jp/notice/notice_index3.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a:extLst>
              <a:ext uri="{FF2B5EF4-FFF2-40B4-BE49-F238E27FC236}">
                <a16:creationId xmlns:a16="http://schemas.microsoft.com/office/drawing/2014/main" id="{AFE160E2-9A03-4F94-B9FC-50D7C3AD95C2}"/>
              </a:ext>
            </a:extLst>
          </p:cNvPr>
          <p:cNvSpPr>
            <a:spLocks noGrp="1"/>
          </p:cNvSpPr>
          <p:nvPr>
            <p:ph type="ctrTitle"/>
          </p:nvPr>
        </p:nvSpPr>
        <p:spPr/>
        <p:txBody>
          <a:bodyPr/>
          <a:lstStyle/>
          <a:p>
            <a:r>
              <a:rPr lang="en-US" altLang="ja-JP" sz="3600" dirty="0">
                <a:latin typeface="+mj-ea"/>
              </a:rPr>
              <a:t>E2B(R3)</a:t>
            </a:r>
            <a:r>
              <a:rPr lang="ja-JP" altLang="en-US" sz="3600" dirty="0">
                <a:latin typeface="+mj-ea"/>
              </a:rPr>
              <a:t>解説－導入編－</a:t>
            </a:r>
          </a:p>
        </p:txBody>
      </p:sp>
      <p:sp>
        <p:nvSpPr>
          <p:cNvPr id="2051" name="サブタイトル 2">
            <a:extLst>
              <a:ext uri="{FF2B5EF4-FFF2-40B4-BE49-F238E27FC236}">
                <a16:creationId xmlns:a16="http://schemas.microsoft.com/office/drawing/2014/main" id="{542156CF-B738-453E-B1E8-482B4ECC98BD}"/>
              </a:ext>
            </a:extLst>
          </p:cNvPr>
          <p:cNvSpPr>
            <a:spLocks noGrp="1"/>
          </p:cNvSpPr>
          <p:nvPr>
            <p:ph type="subTitle" idx="1"/>
          </p:nvPr>
        </p:nvSpPr>
        <p:spPr>
          <a:xfrm>
            <a:off x="1371600" y="3886200"/>
            <a:ext cx="6400800" cy="2279104"/>
          </a:xfrm>
        </p:spPr>
        <p:txBody>
          <a:bodyPr/>
          <a:lstStyle/>
          <a:p>
            <a:r>
              <a:rPr lang="ja-JP" altLang="en-US" dirty="0">
                <a:solidFill>
                  <a:schemeClr val="tx1"/>
                </a:solidFill>
                <a:latin typeface="+mn-ea"/>
              </a:rPr>
              <a:t>電子化情報部会</a:t>
            </a:r>
            <a:endParaRPr lang="en-US" altLang="ja-JP" dirty="0">
              <a:solidFill>
                <a:schemeClr val="tx1"/>
              </a:solidFill>
              <a:latin typeface="+mn-ea"/>
            </a:endParaRPr>
          </a:p>
          <a:p>
            <a:r>
              <a:rPr lang="en-US" altLang="ja-JP" dirty="0">
                <a:solidFill>
                  <a:schemeClr val="tx1"/>
                </a:solidFill>
                <a:latin typeface="+mn-ea"/>
              </a:rPr>
              <a:t>TF2-1</a:t>
            </a:r>
          </a:p>
          <a:p>
            <a:endParaRPr lang="en-US" altLang="ja-JP" dirty="0">
              <a:solidFill>
                <a:schemeClr val="tx1"/>
              </a:solidFill>
              <a:latin typeface="+mn-ea"/>
            </a:endParaRPr>
          </a:p>
          <a:p>
            <a:pPr fontAlgn="auto">
              <a:spcAft>
                <a:spcPts val="0"/>
              </a:spcAft>
              <a:defRPr/>
            </a:pPr>
            <a:r>
              <a:rPr lang="en-US" altLang="ja-JP" sz="2400" dirty="0">
                <a:solidFill>
                  <a:schemeClr val="tx1"/>
                </a:solidFill>
                <a:latin typeface="+mn-ea"/>
              </a:rPr>
              <a:t>2024/04</a:t>
            </a:r>
            <a:r>
              <a:rPr lang="ja-JP" altLang="en-US" sz="2400">
                <a:solidFill>
                  <a:schemeClr val="tx1"/>
                </a:solidFill>
                <a:latin typeface="+mn-ea"/>
              </a:rPr>
              <a:t>改訂</a:t>
            </a:r>
            <a:endParaRPr lang="en-US" altLang="ja-JP" sz="2400" dirty="0">
              <a:solidFill>
                <a:schemeClr val="tx1"/>
              </a:solidFill>
              <a:latin typeface="+mn-ea"/>
            </a:endParaRPr>
          </a:p>
          <a:p>
            <a:endParaRPr lang="en-US" altLang="ja-JP" sz="2400" dirty="0">
              <a:solidFill>
                <a:schemeClr val="tx1"/>
              </a:solidFill>
            </a:endParaRPr>
          </a:p>
        </p:txBody>
      </p:sp>
      <p:sp>
        <p:nvSpPr>
          <p:cNvPr id="2" name="スライド番号プレースホルダー 1">
            <a:extLst>
              <a:ext uri="{FF2B5EF4-FFF2-40B4-BE49-F238E27FC236}">
                <a16:creationId xmlns:a16="http://schemas.microsoft.com/office/drawing/2014/main" id="{BA3A4056-777C-4495-AE91-9584170E61D5}"/>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88EE9FC-9D56-48DA-9157-27A16BD3FD6E}" type="slidenum">
              <a:rPr lang="ja-JP" altLang="en-US">
                <a:solidFill>
                  <a:srgbClr val="898989"/>
                </a:solidFill>
                <a:latin typeface="Calibri" panose="020F0502020204030204" pitchFamily="34" charset="0"/>
              </a:rPr>
              <a:pPr eaLnBrk="1" hangingPunct="1"/>
              <a:t>1</a:t>
            </a:fld>
            <a:endParaRPr lang="ja-JP" altLang="en-US" dirty="0">
              <a:solidFill>
                <a:srgbClr val="898989"/>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757EADC9-E90B-43FD-9C89-7D56899D3D8F}"/>
              </a:ext>
            </a:extLst>
          </p:cNvPr>
          <p:cNvSpPr>
            <a:spLocks noGrp="1"/>
          </p:cNvSpPr>
          <p:nvPr>
            <p:ph type="title"/>
          </p:nvPr>
        </p:nvSpPr>
        <p:spPr/>
        <p:txBody>
          <a:bodyPr/>
          <a:lstStyle/>
          <a:p>
            <a:r>
              <a:rPr lang="en-US" altLang="ja-JP" dirty="0"/>
              <a:t>J2</a:t>
            </a:r>
            <a:r>
              <a:rPr lang="ja-JP" altLang="en-US" dirty="0"/>
              <a:t>項目</a:t>
            </a:r>
          </a:p>
        </p:txBody>
      </p:sp>
      <p:sp>
        <p:nvSpPr>
          <p:cNvPr id="4" name="コンテンツ プレースホルダー 2">
            <a:extLst>
              <a:ext uri="{FF2B5EF4-FFF2-40B4-BE49-F238E27FC236}">
                <a16:creationId xmlns:a16="http://schemas.microsoft.com/office/drawing/2014/main" id="{8B10C416-9635-4DB7-B16A-58CAAD0FB9D8}"/>
              </a:ext>
            </a:extLst>
          </p:cNvPr>
          <p:cNvSpPr>
            <a:spLocks noGrp="1"/>
          </p:cNvSpPr>
          <p:nvPr>
            <p:ph idx="1"/>
          </p:nvPr>
        </p:nvSpPr>
        <p:spPr>
          <a:xfrm>
            <a:off x="457200" y="1600200"/>
            <a:ext cx="8229600" cy="4852988"/>
          </a:xfr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indent="-355600">
              <a:lnSpc>
                <a:spcPct val="110000"/>
              </a:lnSpc>
              <a:spcBef>
                <a:spcPts val="600"/>
              </a:spcBef>
              <a:buFont typeface="Wingdings" panose="05000000000000000000" pitchFamily="2" charset="2"/>
              <a:buChar char="Ø"/>
              <a:defRPr/>
            </a:pPr>
            <a:r>
              <a:rPr lang="en-US" altLang="ja-JP" dirty="0" err="1"/>
              <a:t>J2</a:t>
            </a:r>
            <a:r>
              <a:rPr lang="ja-JP" altLang="en-US" dirty="0"/>
              <a:t>項目とは</a:t>
            </a:r>
            <a:r>
              <a:rPr lang="en-US" altLang="ja-JP" dirty="0"/>
              <a:t>?</a:t>
            </a:r>
          </a:p>
          <a:p>
            <a:pPr lvl="1">
              <a:lnSpc>
                <a:spcPct val="110000"/>
              </a:lnSpc>
              <a:spcBef>
                <a:spcPts val="600"/>
              </a:spcBef>
              <a:defRPr/>
            </a:pPr>
            <a:r>
              <a:rPr lang="en-US" altLang="ja-JP" dirty="0" err="1"/>
              <a:t>ICH</a:t>
            </a:r>
            <a:r>
              <a:rPr lang="ja-JP" altLang="en-US" dirty="0"/>
              <a:t>で合意した項目以外に、日本で独自に追加された項目</a:t>
            </a:r>
            <a:endParaRPr lang="en-US" altLang="ja-JP" dirty="0"/>
          </a:p>
          <a:p>
            <a:pPr marL="355600" lvl="1" indent="-355600">
              <a:lnSpc>
                <a:spcPct val="110000"/>
              </a:lnSpc>
              <a:spcBef>
                <a:spcPts val="600"/>
              </a:spcBef>
              <a:buFont typeface="Wingdings" panose="05000000000000000000" pitchFamily="2" charset="2"/>
              <a:buChar char="Ø"/>
              <a:defRPr/>
            </a:pPr>
            <a:r>
              <a:rPr lang="en-US" altLang="ja-JP" sz="2800" dirty="0"/>
              <a:t>J2</a:t>
            </a:r>
            <a:r>
              <a:rPr lang="ja-JP" altLang="en-US" sz="2800" dirty="0"/>
              <a:t>項目</a:t>
            </a:r>
            <a:r>
              <a:rPr lang="en-US" altLang="ja-JP" sz="2800" dirty="0"/>
              <a:t>(J2.1 </a:t>
            </a:r>
            <a:r>
              <a:rPr lang="ja-JP" altLang="en-US" sz="2800" dirty="0"/>
              <a:t>～</a:t>
            </a:r>
            <a:r>
              <a:rPr lang="en-US" altLang="ja-JP" sz="2800" dirty="0"/>
              <a:t> 22)</a:t>
            </a:r>
            <a:r>
              <a:rPr lang="ja-JP" altLang="en-US" sz="2800" dirty="0"/>
              <a:t>の例</a:t>
            </a:r>
            <a:endParaRPr lang="en-US" altLang="ja-JP" sz="2800" dirty="0"/>
          </a:p>
          <a:p>
            <a:pPr lvl="1">
              <a:lnSpc>
                <a:spcPct val="110000"/>
              </a:lnSpc>
              <a:spcBef>
                <a:spcPts val="600"/>
              </a:spcBef>
              <a:defRPr/>
            </a:pPr>
            <a:r>
              <a:rPr lang="en-US" altLang="ja-JP" dirty="0" err="1"/>
              <a:t>J2.1a</a:t>
            </a:r>
            <a:r>
              <a:rPr lang="en-US" altLang="ja-JP" dirty="0"/>
              <a:t>	</a:t>
            </a:r>
            <a:r>
              <a:rPr lang="ja-JP" altLang="en-US" dirty="0"/>
              <a:t>識別番号（報告分類）</a:t>
            </a:r>
            <a:endParaRPr lang="en-US" altLang="ja-JP" dirty="0"/>
          </a:p>
          <a:p>
            <a:pPr lvl="1">
              <a:lnSpc>
                <a:spcPct val="110000"/>
              </a:lnSpc>
              <a:spcBef>
                <a:spcPts val="600"/>
              </a:spcBef>
              <a:defRPr/>
            </a:pPr>
            <a:r>
              <a:rPr lang="en-US" altLang="ja-JP" dirty="0" err="1"/>
              <a:t>J2.1b</a:t>
            </a:r>
            <a:r>
              <a:rPr lang="en-US" altLang="ja-JP" dirty="0"/>
              <a:t> 	</a:t>
            </a:r>
            <a:r>
              <a:rPr lang="ja-JP" altLang="en-US" dirty="0"/>
              <a:t>識別番号（番号）</a:t>
            </a:r>
            <a:endParaRPr lang="en-US" altLang="ja-JP" dirty="0"/>
          </a:p>
          <a:p>
            <a:pPr lvl="1">
              <a:lnSpc>
                <a:spcPct val="110000"/>
              </a:lnSpc>
              <a:spcBef>
                <a:spcPts val="600"/>
              </a:spcBef>
              <a:defRPr/>
            </a:pPr>
            <a:r>
              <a:rPr lang="en-US" altLang="ja-JP" dirty="0" err="1"/>
              <a:t>J2.2.1</a:t>
            </a:r>
            <a:r>
              <a:rPr lang="ja-JP" altLang="en-US" dirty="0"/>
              <a:t> </a:t>
            </a:r>
            <a:r>
              <a:rPr lang="en-US" altLang="ja-JP" dirty="0"/>
              <a:t>	</a:t>
            </a:r>
            <a:r>
              <a:rPr lang="ja-JP" altLang="en-US" dirty="0"/>
              <a:t>報告起算日</a:t>
            </a:r>
            <a:endParaRPr lang="en-US" altLang="ja-JP" dirty="0"/>
          </a:p>
          <a:p>
            <a:pPr lvl="1">
              <a:lnSpc>
                <a:spcPct val="110000"/>
              </a:lnSpc>
              <a:spcBef>
                <a:spcPts val="600"/>
              </a:spcBef>
              <a:defRPr/>
            </a:pPr>
            <a:r>
              <a:rPr lang="en-US" altLang="ja-JP" dirty="0" err="1"/>
              <a:t>J2.2.2</a:t>
            </a:r>
            <a:r>
              <a:rPr lang="en-US" altLang="ja-JP" dirty="0"/>
              <a:t> 	</a:t>
            </a:r>
            <a:r>
              <a:rPr lang="ja-JP" altLang="en-US" dirty="0"/>
              <a:t>報告起算日に関するコメント</a:t>
            </a:r>
            <a:endParaRPr lang="en-US" altLang="ja-JP" dirty="0"/>
          </a:p>
          <a:p>
            <a:pPr lvl="1">
              <a:lnSpc>
                <a:spcPct val="110000"/>
              </a:lnSpc>
              <a:spcBef>
                <a:spcPts val="600"/>
              </a:spcBef>
              <a:defRPr/>
            </a:pPr>
            <a:r>
              <a:rPr lang="en-US" altLang="ja-JP" dirty="0" err="1"/>
              <a:t>J2.3</a:t>
            </a:r>
            <a:r>
              <a:rPr lang="en-US" altLang="ja-JP" dirty="0"/>
              <a:t> 	</a:t>
            </a:r>
            <a:r>
              <a:rPr lang="ja-JP" altLang="en-US" dirty="0"/>
              <a:t>即時報告フラグ</a:t>
            </a:r>
            <a:endParaRPr lang="en-US" altLang="ja-JP" dirty="0"/>
          </a:p>
        </p:txBody>
      </p:sp>
      <p:sp>
        <p:nvSpPr>
          <p:cNvPr id="3" name="スライド番号プレースホルダー 2">
            <a:extLst>
              <a:ext uri="{FF2B5EF4-FFF2-40B4-BE49-F238E27FC236}">
                <a16:creationId xmlns:a16="http://schemas.microsoft.com/office/drawing/2014/main" id="{BB815D28-67F1-407E-A99F-301ECF563D03}"/>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10727C1-20AB-4CAD-AF76-CD52938E462F}" type="slidenum">
              <a:rPr lang="ja-JP" altLang="en-US">
                <a:solidFill>
                  <a:srgbClr val="898989"/>
                </a:solidFill>
                <a:latin typeface="Calibri" panose="020F0502020204030204" pitchFamily="34" charset="0"/>
              </a:rPr>
              <a:pPr eaLnBrk="1" hangingPunct="1"/>
              <a:t>10</a:t>
            </a:fld>
            <a:endParaRPr lang="ja-JP" altLang="en-US">
              <a:solidFill>
                <a:srgbClr val="898989"/>
              </a:solidFill>
              <a:latin typeface="Calibri" panose="020F0502020204030204" pitchFamily="34"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096388"/>
            <a:ext cx="1741086" cy="2356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757EADC9-E90B-43FD-9C89-7D56899D3D8F}"/>
              </a:ext>
            </a:extLst>
          </p:cNvPr>
          <p:cNvSpPr>
            <a:spLocks noGrp="1"/>
          </p:cNvSpPr>
          <p:nvPr>
            <p:ph type="title"/>
          </p:nvPr>
        </p:nvSpPr>
        <p:spPr/>
        <p:txBody>
          <a:bodyPr/>
          <a:lstStyle/>
          <a:p>
            <a:r>
              <a:rPr lang="en-US" altLang="ja-JP" dirty="0"/>
              <a:t>J2</a:t>
            </a:r>
            <a:r>
              <a:rPr lang="ja-JP" altLang="en-US" dirty="0"/>
              <a:t>項目（続き）</a:t>
            </a:r>
          </a:p>
        </p:txBody>
      </p:sp>
      <p:sp>
        <p:nvSpPr>
          <p:cNvPr id="4" name="コンテンツ プレースホルダー 2">
            <a:extLst>
              <a:ext uri="{FF2B5EF4-FFF2-40B4-BE49-F238E27FC236}">
                <a16:creationId xmlns:a16="http://schemas.microsoft.com/office/drawing/2014/main" id="{8B10C416-9635-4DB7-B16A-58CAAD0FB9D8}"/>
              </a:ext>
            </a:extLst>
          </p:cNvPr>
          <p:cNvSpPr>
            <a:spLocks noGrp="1"/>
          </p:cNvSpPr>
          <p:nvPr>
            <p:ph idx="1"/>
          </p:nvPr>
        </p:nvSpPr>
        <p:spPr>
          <a:xfrm>
            <a:off x="457200" y="1600200"/>
            <a:ext cx="8229600" cy="4852988"/>
          </a:xfrm>
        </p:spPr>
        <p:txBody>
          <a:bodyPr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lvl="1" indent="-355600">
              <a:lnSpc>
                <a:spcPct val="110000"/>
              </a:lnSpc>
              <a:spcBef>
                <a:spcPts val="600"/>
              </a:spcBef>
              <a:buFont typeface="Wingdings" panose="05000000000000000000" pitchFamily="2" charset="2"/>
              <a:buChar char="Ø"/>
              <a:defRPr/>
            </a:pPr>
            <a:r>
              <a:rPr lang="en-US" altLang="ja-JP" sz="2800" dirty="0"/>
              <a:t>J2</a:t>
            </a:r>
            <a:r>
              <a:rPr lang="ja-JP" altLang="en-US" sz="2800" dirty="0"/>
              <a:t>項目</a:t>
            </a:r>
            <a:r>
              <a:rPr lang="en-US" altLang="ja-JP" sz="2800" dirty="0"/>
              <a:t>(J2.1 </a:t>
            </a:r>
            <a:r>
              <a:rPr lang="ja-JP" altLang="en-US" sz="2800" dirty="0"/>
              <a:t>～</a:t>
            </a:r>
            <a:r>
              <a:rPr lang="en-US" altLang="ja-JP" sz="2800" dirty="0"/>
              <a:t> 22)</a:t>
            </a:r>
            <a:r>
              <a:rPr lang="ja-JP" altLang="en-US" sz="2800" dirty="0"/>
              <a:t>の例</a:t>
            </a:r>
            <a:endParaRPr lang="en-US" altLang="ja-JP" sz="2800" dirty="0"/>
          </a:p>
          <a:p>
            <a:pPr lvl="1">
              <a:lnSpc>
                <a:spcPct val="110000"/>
              </a:lnSpc>
              <a:spcBef>
                <a:spcPts val="600"/>
              </a:spcBef>
              <a:defRPr/>
            </a:pPr>
            <a:r>
              <a:rPr lang="en-US" altLang="ja-JP" dirty="0"/>
              <a:t>J2.12	</a:t>
            </a:r>
            <a:r>
              <a:rPr lang="ja-JP" altLang="en-US" dirty="0"/>
              <a:t>主たる治験薬の治験成分記号</a:t>
            </a:r>
            <a:endParaRPr lang="en-US" altLang="ja-JP" dirty="0"/>
          </a:p>
          <a:p>
            <a:pPr lvl="1">
              <a:lnSpc>
                <a:spcPct val="110000"/>
              </a:lnSpc>
              <a:spcBef>
                <a:spcPts val="600"/>
              </a:spcBef>
              <a:defRPr/>
            </a:pPr>
            <a:r>
              <a:rPr lang="en-US" altLang="ja-JP" dirty="0"/>
              <a:t>J2.13.r 	</a:t>
            </a:r>
            <a:r>
              <a:rPr lang="ja-JP" altLang="en-US" dirty="0"/>
              <a:t>主たる治験薬の治験に関する情報</a:t>
            </a:r>
            <a:endParaRPr lang="en-US" altLang="ja-JP" dirty="0"/>
          </a:p>
          <a:p>
            <a:pPr lvl="1">
              <a:lnSpc>
                <a:spcPct val="110000"/>
              </a:lnSpc>
              <a:spcBef>
                <a:spcPts val="600"/>
              </a:spcBef>
              <a:defRPr/>
            </a:pPr>
            <a:endParaRPr lang="en-US" altLang="ja-JP" dirty="0"/>
          </a:p>
          <a:p>
            <a:pPr>
              <a:lnSpc>
                <a:spcPct val="110000"/>
              </a:lnSpc>
              <a:spcBef>
                <a:spcPts val="600"/>
              </a:spcBef>
              <a:defRPr/>
            </a:pPr>
            <a:r>
              <a:rPr lang="ja-JP" altLang="en-US" dirty="0"/>
              <a:t>改正薬機法（令和</a:t>
            </a:r>
            <a:r>
              <a:rPr lang="en-US" altLang="ja-JP" dirty="0"/>
              <a:t>2</a:t>
            </a:r>
            <a:r>
              <a:rPr lang="ja-JP" altLang="en-US" dirty="0"/>
              <a:t>年施行）により、治験成分記号毎の報告から症例毎の報告形式へ変更</a:t>
            </a:r>
            <a:endParaRPr lang="en-US" altLang="ja-JP" dirty="0"/>
          </a:p>
          <a:p>
            <a:pPr>
              <a:lnSpc>
                <a:spcPct val="110000"/>
              </a:lnSpc>
              <a:spcBef>
                <a:spcPts val="600"/>
              </a:spcBef>
              <a:defRPr/>
            </a:pPr>
            <a:r>
              <a:rPr lang="ja-JP" altLang="en-US" dirty="0"/>
              <a:t>法改正以前に複数報告をした症例も追加報告時に</a:t>
            </a:r>
            <a:r>
              <a:rPr lang="en-US" altLang="ja-JP" dirty="0"/>
              <a:t>1</a:t>
            </a:r>
            <a:r>
              <a:rPr lang="ja-JP" altLang="en-US" dirty="0"/>
              <a:t>症例でまとめて報告が可能（存続症例はいずれを選択することも可能。それ以外の症例の取り下げ報告は不要）</a:t>
            </a:r>
            <a:r>
              <a:rPr lang="en-US" altLang="ja-JP" sz="1800" u="sng" kern="100" dirty="0" err="1">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医薬品医療機器等法改正説明会（治験届・治験副作用等報告関連）資料</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 | </a:t>
            </a:r>
            <a:r>
              <a:rPr lang="en-US" altLang="ja-JP" sz="1800" u="sng" kern="100" dirty="0" err="1">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医薬品評価委員会からの連絡</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　</a:t>
            </a:r>
            <a:r>
              <a:rPr lang="en-US" altLang="ja-JP" sz="1800" u="sng" kern="100" dirty="0" err="1">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すべての連絡一覧</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 | </a:t>
            </a:r>
            <a:r>
              <a:rPr lang="en-US" altLang="ja-JP" sz="1800" u="sng" kern="100" dirty="0" err="1">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日本製薬工業協会</a:t>
            </a:r>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 (jpma.or.jp)</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10000"/>
              </a:lnSpc>
              <a:spcBef>
                <a:spcPts val="600"/>
              </a:spcBef>
              <a:defRPr/>
            </a:pPr>
            <a:endParaRPr lang="en-US" altLang="ja-JP" dirty="0"/>
          </a:p>
        </p:txBody>
      </p:sp>
      <p:sp>
        <p:nvSpPr>
          <p:cNvPr id="3" name="スライド番号プレースホルダー 2">
            <a:extLst>
              <a:ext uri="{FF2B5EF4-FFF2-40B4-BE49-F238E27FC236}">
                <a16:creationId xmlns:a16="http://schemas.microsoft.com/office/drawing/2014/main" id="{BB815D28-67F1-407E-A99F-301ECF563D03}"/>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10727C1-20AB-4CAD-AF76-CD52938E462F}" type="slidenum">
              <a:rPr lang="ja-JP" altLang="en-US">
                <a:solidFill>
                  <a:srgbClr val="898989"/>
                </a:solidFill>
                <a:latin typeface="Calibri" panose="020F0502020204030204" pitchFamily="34" charset="0"/>
              </a:rPr>
              <a:pPr eaLnBrk="1" hangingPunct="1"/>
              <a:t>11</a:t>
            </a:fld>
            <a:endParaRPr lang="ja-JP" altLang="en-US">
              <a:solidFill>
                <a:srgbClr val="898989"/>
              </a:solidFill>
              <a:latin typeface="Calibri" panose="020F0502020204030204" pitchFamily="34" charset="0"/>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5714" y="409140"/>
            <a:ext cx="1741086" cy="2356800"/>
          </a:xfrm>
          <a:prstGeom prst="rect">
            <a:avLst/>
          </a:prstGeom>
        </p:spPr>
      </p:pic>
      <p:sp>
        <p:nvSpPr>
          <p:cNvPr id="5" name="テキスト ボックス 4">
            <a:extLst>
              <a:ext uri="{FF2B5EF4-FFF2-40B4-BE49-F238E27FC236}">
                <a16:creationId xmlns:a16="http://schemas.microsoft.com/office/drawing/2014/main" id="{FFB99A67-CB16-3B6C-3ED1-5A2B7D248C35}"/>
              </a:ext>
            </a:extLst>
          </p:cNvPr>
          <p:cNvSpPr txBox="1"/>
          <p:nvPr/>
        </p:nvSpPr>
        <p:spPr>
          <a:xfrm>
            <a:off x="323528" y="409140"/>
            <a:ext cx="1741086" cy="369332"/>
          </a:xfrm>
          <a:prstGeom prst="rect">
            <a:avLst/>
          </a:prstGeom>
          <a:noFill/>
        </p:spPr>
        <p:txBody>
          <a:bodyPr wrap="square" rtlCol="0">
            <a:spAutoFit/>
          </a:bodyPr>
          <a:lstStyle/>
          <a:p>
            <a:r>
              <a:rPr kumimoji="1" lang="en-US" altLang="ja-JP" dirty="0">
                <a:solidFill>
                  <a:srgbClr val="FF0000"/>
                </a:solidFill>
              </a:rPr>
              <a:t>New</a:t>
            </a:r>
            <a:endParaRPr kumimoji="1" lang="ja-JP" altLang="en-US" dirty="0">
              <a:solidFill>
                <a:srgbClr val="FF0000"/>
              </a:solidFill>
            </a:endParaRPr>
          </a:p>
        </p:txBody>
      </p:sp>
    </p:spTree>
    <p:extLst>
      <p:ext uri="{BB962C8B-B14F-4D97-AF65-F5344CB8AC3E}">
        <p14:creationId xmlns:p14="http://schemas.microsoft.com/office/powerpoint/2010/main" val="314800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FC718138-858E-4248-8CE4-B978EC56DA9C}"/>
              </a:ext>
            </a:extLst>
          </p:cNvPr>
          <p:cNvSpPr>
            <a:spLocks noGrp="1"/>
          </p:cNvSpPr>
          <p:nvPr>
            <p:ph type="title"/>
          </p:nvPr>
        </p:nvSpPr>
        <p:spPr/>
        <p:txBody>
          <a:bodyPr/>
          <a:lstStyle/>
          <a:p>
            <a:r>
              <a:rPr lang="en-US" altLang="ja-JP"/>
              <a:t>C</a:t>
            </a:r>
            <a:r>
              <a:rPr lang="ja-JP" altLang="en-US"/>
              <a:t>項目</a:t>
            </a:r>
          </a:p>
        </p:txBody>
      </p:sp>
      <p:sp>
        <p:nvSpPr>
          <p:cNvPr id="4" name="コンテンツ プレースホルダー 2">
            <a:extLst>
              <a:ext uri="{FF2B5EF4-FFF2-40B4-BE49-F238E27FC236}">
                <a16:creationId xmlns:a16="http://schemas.microsoft.com/office/drawing/2014/main" id="{EF387C90-DB38-4043-BCBF-3EC5FA379E81}"/>
              </a:ext>
            </a:extLst>
          </p:cNvPr>
          <p:cNvSpPr>
            <a:spLocks noGrp="1"/>
          </p:cNvSpPr>
          <p:nvPr>
            <p:ph idx="1"/>
          </p:nvPr>
        </p:nvSpPr>
        <p:spPr>
          <a:xfrm>
            <a:off x="457200" y="1600200"/>
            <a:ext cx="8229600" cy="4852988"/>
          </a:xfr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indent="-355600">
              <a:lnSpc>
                <a:spcPct val="110000"/>
              </a:lnSpc>
              <a:spcBef>
                <a:spcPts val="600"/>
              </a:spcBef>
              <a:buFont typeface="Wingdings" panose="05000000000000000000" pitchFamily="2" charset="2"/>
              <a:buChar char="Ø"/>
              <a:defRPr/>
            </a:pPr>
            <a:r>
              <a:rPr lang="en-US" altLang="ja-JP" dirty="0"/>
              <a:t>C</a:t>
            </a:r>
            <a:r>
              <a:rPr lang="ja-JP" altLang="en-US" dirty="0"/>
              <a:t>項目とは</a:t>
            </a:r>
            <a:r>
              <a:rPr lang="en-US" altLang="ja-JP" dirty="0"/>
              <a:t>?</a:t>
            </a:r>
          </a:p>
          <a:p>
            <a:pPr lvl="1">
              <a:lnSpc>
                <a:spcPct val="110000"/>
              </a:lnSpc>
              <a:spcBef>
                <a:spcPts val="600"/>
              </a:spcBef>
              <a:defRPr/>
            </a:pPr>
            <a:r>
              <a:rPr lang="en-US" altLang="ja-JP" dirty="0"/>
              <a:t>ICSR</a:t>
            </a:r>
            <a:r>
              <a:rPr lang="ja-JP" altLang="en-US" dirty="0"/>
              <a:t>の管理用の項目</a:t>
            </a:r>
            <a:endParaRPr lang="en-US" altLang="ja-JP" dirty="0"/>
          </a:p>
          <a:p>
            <a:pPr marL="355600" lvl="1" indent="-355600">
              <a:lnSpc>
                <a:spcPct val="110000"/>
              </a:lnSpc>
              <a:spcBef>
                <a:spcPts val="600"/>
              </a:spcBef>
              <a:buFont typeface="Wingdings" panose="05000000000000000000" pitchFamily="2" charset="2"/>
              <a:buChar char="Ø"/>
              <a:defRPr/>
            </a:pPr>
            <a:r>
              <a:rPr lang="en-US" altLang="ja-JP" sz="2800" dirty="0"/>
              <a:t>C</a:t>
            </a:r>
            <a:r>
              <a:rPr lang="ja-JP" altLang="en-US" sz="2800" dirty="0"/>
              <a:t>項目（</a:t>
            </a:r>
            <a:r>
              <a:rPr lang="en-US" altLang="ja-JP" sz="2800" dirty="0"/>
              <a:t>C.1</a:t>
            </a:r>
            <a:r>
              <a:rPr lang="ja-JP" altLang="en-US" sz="2800" dirty="0"/>
              <a:t> ～</a:t>
            </a:r>
            <a:r>
              <a:rPr lang="en-US" altLang="ja-JP" sz="2800" dirty="0"/>
              <a:t>5</a:t>
            </a:r>
            <a:r>
              <a:rPr lang="ja-JP" altLang="en-US" sz="2800" dirty="0"/>
              <a:t>）の例</a:t>
            </a:r>
            <a:endParaRPr lang="en-US" altLang="ja-JP" sz="2800" dirty="0"/>
          </a:p>
          <a:p>
            <a:pPr lvl="1">
              <a:lnSpc>
                <a:spcPct val="110000"/>
              </a:lnSpc>
              <a:spcBef>
                <a:spcPts val="600"/>
              </a:spcBef>
              <a:defRPr/>
            </a:pPr>
            <a:r>
              <a:rPr lang="en-US" altLang="ja-JP" dirty="0" err="1"/>
              <a:t>C.1.1</a:t>
            </a:r>
            <a:r>
              <a:rPr lang="en-US" altLang="ja-JP" dirty="0"/>
              <a:t>	</a:t>
            </a:r>
            <a:r>
              <a:rPr lang="ja-JP" altLang="en-US" dirty="0"/>
              <a:t>送信者ごとに固有の（症例）安全性報告識別子</a:t>
            </a:r>
            <a:endParaRPr lang="en-US" altLang="ja-JP" dirty="0"/>
          </a:p>
          <a:p>
            <a:pPr lvl="1">
              <a:lnSpc>
                <a:spcPct val="110000"/>
              </a:lnSpc>
              <a:spcBef>
                <a:spcPts val="600"/>
              </a:spcBef>
              <a:defRPr/>
            </a:pPr>
            <a:r>
              <a:rPr lang="en-US" altLang="ja-JP" dirty="0" err="1"/>
              <a:t>C.1.6.1</a:t>
            </a:r>
            <a:r>
              <a:rPr lang="en-US" altLang="ja-JP" dirty="0"/>
              <a:t> 	</a:t>
            </a:r>
            <a:r>
              <a:rPr lang="ja-JP" altLang="en-US" dirty="0"/>
              <a:t>利用可能なその他の資料はあるか？</a:t>
            </a:r>
            <a:endParaRPr lang="en-US" altLang="ja-JP" dirty="0"/>
          </a:p>
          <a:p>
            <a:pPr lvl="1">
              <a:lnSpc>
                <a:spcPct val="110000"/>
              </a:lnSpc>
              <a:spcBef>
                <a:spcPts val="600"/>
              </a:spcBef>
              <a:defRPr/>
            </a:pPr>
            <a:r>
              <a:rPr lang="en-US" altLang="ja-JP" dirty="0" err="1"/>
              <a:t>C.1.11.1</a:t>
            </a:r>
            <a:r>
              <a:rPr lang="en-US" altLang="ja-JP" dirty="0"/>
              <a:t>	</a:t>
            </a:r>
            <a:r>
              <a:rPr lang="zh-TW" altLang="en-US" dirty="0">
                <a:latin typeface="ＭＳ Ｐゴシック" panose="020B0600070205080204" pitchFamily="50" charset="-128"/>
                <a:ea typeface="ＭＳ Ｐゴシック" panose="020B0600070205080204" pitchFamily="50" charset="-128"/>
              </a:rPr>
              <a:t>報告破棄／修正</a:t>
            </a:r>
            <a:endParaRPr lang="en-US" altLang="zh-TW" dirty="0">
              <a:latin typeface="ＭＳ Ｐゴシック" panose="020B0600070205080204" pitchFamily="50" charset="-128"/>
              <a:ea typeface="ＭＳ Ｐゴシック" panose="020B0600070205080204" pitchFamily="50" charset="-128"/>
            </a:endParaRPr>
          </a:p>
          <a:p>
            <a:pPr lvl="1">
              <a:lnSpc>
                <a:spcPct val="110000"/>
              </a:lnSpc>
              <a:spcBef>
                <a:spcPts val="600"/>
              </a:spcBef>
              <a:defRPr/>
            </a:pPr>
            <a:r>
              <a:rPr lang="en-US" altLang="ja-JP" dirty="0" err="1"/>
              <a:t>C.1.11.2</a:t>
            </a:r>
            <a:r>
              <a:rPr lang="en-US" altLang="ja-JP" dirty="0"/>
              <a:t> 	</a:t>
            </a:r>
            <a:r>
              <a:rPr lang="zh-TW" altLang="en-US" dirty="0">
                <a:latin typeface="ＭＳ Ｐゴシック" panose="020B0600070205080204" pitchFamily="50" charset="-128"/>
                <a:ea typeface="ＭＳ Ｐゴシック" panose="020B0600070205080204" pitchFamily="50" charset="-128"/>
              </a:rPr>
              <a:t>報告破棄／修正理由</a:t>
            </a:r>
            <a:endParaRPr lang="en-US" altLang="ja-JP" dirty="0">
              <a:latin typeface="ＭＳ Ｐゴシック" panose="020B0600070205080204" pitchFamily="50" charset="-128"/>
              <a:ea typeface="ＭＳ Ｐゴシック" panose="020B0600070205080204" pitchFamily="50" charset="-128"/>
            </a:endParaRPr>
          </a:p>
          <a:p>
            <a:pPr lvl="1">
              <a:lnSpc>
                <a:spcPct val="110000"/>
              </a:lnSpc>
              <a:spcBef>
                <a:spcPts val="600"/>
              </a:spcBef>
              <a:defRPr/>
            </a:pPr>
            <a:r>
              <a:rPr lang="en-US" altLang="ja-JP" dirty="0" err="1"/>
              <a:t>C.4.r</a:t>
            </a:r>
            <a:r>
              <a:rPr lang="en-US" altLang="ja-JP" dirty="0"/>
              <a:t> 	</a:t>
            </a:r>
            <a:r>
              <a:rPr lang="ja-JP" altLang="en-US" dirty="0"/>
              <a:t>引用文献</a:t>
            </a:r>
            <a:endParaRPr lang="en-US" altLang="ja-JP" dirty="0"/>
          </a:p>
        </p:txBody>
      </p:sp>
      <p:sp>
        <p:nvSpPr>
          <p:cNvPr id="3" name="スライド番号プレースホルダー 2">
            <a:extLst>
              <a:ext uri="{FF2B5EF4-FFF2-40B4-BE49-F238E27FC236}">
                <a16:creationId xmlns:a16="http://schemas.microsoft.com/office/drawing/2014/main" id="{5915643C-C673-425B-A54A-B92A048059B2}"/>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5B4E52B-781C-45D1-A8D5-CBED1E881481}" type="slidenum">
              <a:rPr lang="ja-JP" altLang="en-US">
                <a:solidFill>
                  <a:srgbClr val="898989"/>
                </a:solidFill>
                <a:latin typeface="Calibri" panose="020F0502020204030204" pitchFamily="34" charset="0"/>
              </a:rPr>
              <a:pPr eaLnBrk="1" hangingPunct="1"/>
              <a:t>12</a:t>
            </a:fld>
            <a:endParaRPr lang="ja-JP" altLang="en-US">
              <a:solidFill>
                <a:srgbClr val="898989"/>
              </a:solidFill>
              <a:latin typeface="Calibri" panose="020F0502020204030204" pitchFamily="34" charset="0"/>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430284"/>
            <a:ext cx="1743504" cy="17435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A53DD5DF-4AC9-4B30-ABA2-F701076FE7E1}"/>
              </a:ext>
            </a:extLst>
          </p:cNvPr>
          <p:cNvSpPr>
            <a:spLocks noGrp="1"/>
          </p:cNvSpPr>
          <p:nvPr>
            <p:ph type="title"/>
          </p:nvPr>
        </p:nvSpPr>
        <p:spPr/>
        <p:txBody>
          <a:bodyPr/>
          <a:lstStyle/>
          <a:p>
            <a:r>
              <a:rPr lang="en-US" altLang="ja-JP"/>
              <a:t>D</a:t>
            </a:r>
            <a:r>
              <a:rPr lang="ja-JP" altLang="en-US"/>
              <a:t>項目</a:t>
            </a:r>
          </a:p>
        </p:txBody>
      </p:sp>
      <p:sp>
        <p:nvSpPr>
          <p:cNvPr id="17411" name="コンテンツ プレースホルダー 2">
            <a:extLst>
              <a:ext uri="{FF2B5EF4-FFF2-40B4-BE49-F238E27FC236}">
                <a16:creationId xmlns:a16="http://schemas.microsoft.com/office/drawing/2014/main" id="{6C2686FA-5B47-4A1E-87E3-50F5172BA692}"/>
              </a:ext>
            </a:extLst>
          </p:cNvPr>
          <p:cNvSpPr>
            <a:spLocks noGrp="1"/>
          </p:cNvSpPr>
          <p:nvPr>
            <p:ph idx="1"/>
          </p:nvPr>
        </p:nvSpPr>
        <p:spPr>
          <a:xfrm>
            <a:off x="457200" y="1600200"/>
            <a:ext cx="8229600"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D</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400" dirty="0"/>
              <a:t>患者に関する情報</a:t>
            </a:r>
            <a:endParaRPr lang="en-US" altLang="ja-JP" sz="2400" dirty="0"/>
          </a:p>
          <a:p>
            <a:pPr marL="355600" indent="-355600">
              <a:lnSpc>
                <a:spcPct val="110000"/>
              </a:lnSpc>
              <a:spcBef>
                <a:spcPts val="600"/>
              </a:spcBef>
              <a:buFont typeface="Wingdings" panose="05000000000000000000" pitchFamily="2" charset="2"/>
              <a:buChar char="Ø"/>
            </a:pPr>
            <a:r>
              <a:rPr lang="en-US" altLang="ja-JP" sz="2800" dirty="0"/>
              <a:t>D</a:t>
            </a:r>
            <a:r>
              <a:rPr lang="ja-JP" altLang="en-US" sz="2800" dirty="0"/>
              <a:t>項目（</a:t>
            </a:r>
            <a:r>
              <a:rPr lang="en-US" altLang="ja-JP" sz="2800" dirty="0"/>
              <a:t>D.1</a:t>
            </a:r>
            <a:r>
              <a:rPr lang="ja-JP" altLang="en-US" sz="2800" dirty="0"/>
              <a:t>～</a:t>
            </a:r>
            <a:r>
              <a:rPr lang="en-US" altLang="ja-JP" sz="2800" dirty="0"/>
              <a:t>10</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400" dirty="0"/>
              <a:t>D.1 	</a:t>
            </a:r>
            <a:r>
              <a:rPr lang="ja-JP" altLang="en-US" sz="2400" dirty="0"/>
              <a:t>イニシャル</a:t>
            </a:r>
          </a:p>
          <a:p>
            <a:pPr marL="685800" lvl="1" indent="-228600">
              <a:lnSpc>
                <a:spcPct val="110000"/>
              </a:lnSpc>
              <a:spcBef>
                <a:spcPts val="600"/>
              </a:spcBef>
              <a:buFont typeface="Arial" panose="020B0604020202020204" pitchFamily="34" charset="0"/>
              <a:buChar char="•"/>
            </a:pPr>
            <a:r>
              <a:rPr lang="en-US" altLang="ja-JP" sz="2400" dirty="0"/>
              <a:t>D.2	</a:t>
            </a:r>
            <a:r>
              <a:rPr lang="ja-JP" altLang="en-US" sz="2400" dirty="0"/>
              <a:t>年齢情報</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D.5	</a:t>
            </a:r>
            <a:r>
              <a:rPr lang="ja-JP" altLang="en-US" sz="2400" dirty="0"/>
              <a:t>性別</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D.7	</a:t>
            </a:r>
            <a:r>
              <a:rPr lang="ja-JP" altLang="en-US" sz="2400" dirty="0"/>
              <a:t>関連する治療歴及び随伴症状</a:t>
            </a:r>
          </a:p>
          <a:p>
            <a:pPr marL="685800" lvl="1" indent="-228600">
              <a:lnSpc>
                <a:spcPct val="110000"/>
              </a:lnSpc>
              <a:spcBef>
                <a:spcPts val="600"/>
              </a:spcBef>
              <a:buFont typeface="Arial" panose="020B0604020202020204" pitchFamily="34" charset="0"/>
              <a:buChar char="•"/>
            </a:pPr>
            <a:r>
              <a:rPr lang="en-US" altLang="ja-JP" sz="2400" dirty="0"/>
              <a:t>D.8	</a:t>
            </a:r>
            <a:r>
              <a:rPr lang="ja-JP" altLang="en-US" sz="2400" dirty="0"/>
              <a:t>関連する過去の医薬品使用歴</a:t>
            </a:r>
          </a:p>
          <a:p>
            <a:pPr marL="685800" lvl="1" indent="-228600">
              <a:lnSpc>
                <a:spcPct val="110000"/>
              </a:lnSpc>
              <a:spcBef>
                <a:spcPts val="600"/>
              </a:spcBef>
              <a:buFont typeface="Arial" panose="020B0604020202020204" pitchFamily="34" charset="0"/>
              <a:buChar char="•"/>
            </a:pPr>
            <a:r>
              <a:rPr lang="en-US" altLang="ja-JP" sz="2400" dirty="0"/>
              <a:t>D.9	</a:t>
            </a:r>
            <a:r>
              <a:rPr lang="ja-JP" altLang="en-US" sz="2400" dirty="0"/>
              <a:t>死亡の場合</a:t>
            </a:r>
            <a:endParaRPr lang="en-US" altLang="ja-JP" sz="2400" dirty="0"/>
          </a:p>
        </p:txBody>
      </p:sp>
      <p:sp>
        <p:nvSpPr>
          <p:cNvPr id="3" name="スライド番号プレースホルダー 2">
            <a:extLst>
              <a:ext uri="{FF2B5EF4-FFF2-40B4-BE49-F238E27FC236}">
                <a16:creationId xmlns:a16="http://schemas.microsoft.com/office/drawing/2014/main" id="{9CFF345B-A943-4CEB-A946-A45548A7686E}"/>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8564928-FE72-412F-879A-D6EABCE9A2A3}" type="slidenum">
              <a:rPr lang="ja-JP" altLang="en-US">
                <a:solidFill>
                  <a:srgbClr val="898989"/>
                </a:solidFill>
                <a:latin typeface="Calibri" panose="020F0502020204030204" pitchFamily="34" charset="0"/>
              </a:rPr>
              <a:pPr eaLnBrk="1" hangingPunct="1"/>
              <a:t>13</a:t>
            </a:fld>
            <a:endParaRPr lang="ja-JP" altLang="en-US">
              <a:solidFill>
                <a:srgbClr val="898989"/>
              </a:solidFill>
              <a:latin typeface="Calibri" panose="020F0502020204030204" pitchFamily="34" charset="0"/>
            </a:endParaRPr>
          </a:p>
        </p:txBody>
      </p:sp>
      <p:grpSp>
        <p:nvGrpSpPr>
          <p:cNvPr id="17413" name="グループ化 8">
            <a:extLst>
              <a:ext uri="{FF2B5EF4-FFF2-40B4-BE49-F238E27FC236}">
                <a16:creationId xmlns:a16="http://schemas.microsoft.com/office/drawing/2014/main" id="{F3400274-3FF7-42F0-B586-E5E974739A00}"/>
              </a:ext>
            </a:extLst>
          </p:cNvPr>
          <p:cNvGrpSpPr>
            <a:grpSpLocks/>
          </p:cNvGrpSpPr>
          <p:nvPr/>
        </p:nvGrpSpPr>
        <p:grpSpPr bwMode="auto">
          <a:xfrm>
            <a:off x="6364288" y="3638550"/>
            <a:ext cx="2744787" cy="2814638"/>
            <a:chOff x="6162632" y="3611562"/>
            <a:chExt cx="2744831" cy="2815545"/>
          </a:xfrm>
        </p:grpSpPr>
        <p:pic>
          <p:nvPicPr>
            <p:cNvPr id="17414" name="図 6">
              <a:extLst>
                <a:ext uri="{FF2B5EF4-FFF2-40B4-BE49-F238E27FC236}">
                  <a16:creationId xmlns:a16="http://schemas.microsoft.com/office/drawing/2014/main" id="{51B4FC81-0479-45E4-B298-48F9080ACE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9338" y="4918982"/>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図 7">
              <a:extLst>
                <a:ext uri="{FF2B5EF4-FFF2-40B4-BE49-F238E27FC236}">
                  <a16:creationId xmlns:a16="http://schemas.microsoft.com/office/drawing/2014/main" id="{B341E487-1E93-4933-A569-3EFE9AD1AD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2632" y="4437112"/>
              <a:ext cx="150571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図 5">
              <a:extLst>
                <a:ext uri="{FF2B5EF4-FFF2-40B4-BE49-F238E27FC236}">
                  <a16:creationId xmlns:a16="http://schemas.microsoft.com/office/drawing/2014/main" id="{4A521C01-2A34-4F24-8DCE-1DCE4CEF84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8675" y="3611562"/>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277A43E0-0A5D-49D7-8650-65CBBA4DC418}"/>
              </a:ext>
            </a:extLst>
          </p:cNvPr>
          <p:cNvSpPr>
            <a:spLocks noGrp="1"/>
          </p:cNvSpPr>
          <p:nvPr>
            <p:ph type="title"/>
          </p:nvPr>
        </p:nvSpPr>
        <p:spPr/>
        <p:txBody>
          <a:bodyPr/>
          <a:lstStyle/>
          <a:p>
            <a:r>
              <a:rPr lang="en-US" altLang="ja-JP"/>
              <a:t>E</a:t>
            </a:r>
            <a:r>
              <a:rPr lang="ja-JP" altLang="en-US"/>
              <a:t>項目</a:t>
            </a:r>
          </a:p>
        </p:txBody>
      </p:sp>
      <p:sp>
        <p:nvSpPr>
          <p:cNvPr id="18435" name="コンテンツ プレースホルダー 2">
            <a:extLst>
              <a:ext uri="{FF2B5EF4-FFF2-40B4-BE49-F238E27FC236}">
                <a16:creationId xmlns:a16="http://schemas.microsoft.com/office/drawing/2014/main" id="{C8AADCB6-33C7-4DA5-B0E0-075219A4634B}"/>
              </a:ext>
            </a:extLst>
          </p:cNvPr>
          <p:cNvSpPr>
            <a:spLocks noGrp="1"/>
          </p:cNvSpPr>
          <p:nvPr>
            <p:ph idx="1"/>
          </p:nvPr>
        </p:nvSpPr>
        <p:spPr>
          <a:xfrm>
            <a:off x="457200" y="1600200"/>
            <a:ext cx="8229600"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E</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400" dirty="0"/>
              <a:t>有害事象に関する情報</a:t>
            </a:r>
            <a:endParaRPr lang="en-US" altLang="ja-JP" sz="2400" dirty="0"/>
          </a:p>
          <a:p>
            <a:pPr marL="355600" indent="-355600">
              <a:lnSpc>
                <a:spcPct val="110000"/>
              </a:lnSpc>
              <a:spcBef>
                <a:spcPts val="600"/>
              </a:spcBef>
              <a:buFont typeface="Wingdings" panose="05000000000000000000" pitchFamily="2" charset="2"/>
              <a:buChar char="Ø"/>
            </a:pPr>
            <a:r>
              <a:rPr lang="en-US" altLang="ja-JP" sz="2800" dirty="0"/>
              <a:t>E</a:t>
            </a:r>
            <a:r>
              <a:rPr lang="ja-JP" altLang="en-US" sz="2800" dirty="0"/>
              <a:t>項目（</a:t>
            </a:r>
            <a:r>
              <a:rPr lang="en-US" altLang="ja-JP" sz="2800" dirty="0"/>
              <a:t>E.i.1</a:t>
            </a:r>
            <a:r>
              <a:rPr lang="ja-JP" altLang="en-US" sz="2800" dirty="0"/>
              <a:t>～</a:t>
            </a:r>
            <a:r>
              <a:rPr lang="en-US" altLang="ja-JP" sz="2800" dirty="0"/>
              <a:t>9</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400" dirty="0"/>
              <a:t>E.i.1	</a:t>
            </a:r>
            <a:r>
              <a:rPr lang="ja-JP" altLang="en-US" sz="2400" dirty="0"/>
              <a:t>副作用／有害事象名</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E.i.3.2	</a:t>
            </a:r>
            <a:r>
              <a:rPr lang="ja-JP" altLang="en-US" sz="2400" dirty="0"/>
              <a:t>有害事象ごとの重篤性の基準</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E.i.8	</a:t>
            </a:r>
            <a:r>
              <a:rPr lang="ja-JP" altLang="en-US" sz="2400" dirty="0"/>
              <a:t>医療専門家による医学的確認</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E.i.9	</a:t>
            </a:r>
            <a:r>
              <a:rPr lang="ja-JP" altLang="en-US" sz="2400" dirty="0"/>
              <a:t>副作用／有害事象が発現した国の識別</a:t>
            </a:r>
            <a:endParaRPr lang="en-US" altLang="ja-JP" sz="2400" dirty="0"/>
          </a:p>
        </p:txBody>
      </p:sp>
      <p:sp>
        <p:nvSpPr>
          <p:cNvPr id="3" name="スライド番号プレースホルダー 2">
            <a:extLst>
              <a:ext uri="{FF2B5EF4-FFF2-40B4-BE49-F238E27FC236}">
                <a16:creationId xmlns:a16="http://schemas.microsoft.com/office/drawing/2014/main" id="{4C62FC59-A2C8-46FE-9694-5B96ED5AC46A}"/>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6840103-43F3-4AC7-B165-6A3619F20611}" type="slidenum">
              <a:rPr lang="ja-JP" altLang="en-US">
                <a:solidFill>
                  <a:srgbClr val="898989"/>
                </a:solidFill>
                <a:latin typeface="Calibri" panose="020F0502020204030204" pitchFamily="34" charset="0"/>
              </a:rPr>
              <a:pPr eaLnBrk="1" hangingPunct="1"/>
              <a:t>14</a:t>
            </a:fld>
            <a:endParaRPr lang="ja-JP" altLang="en-US">
              <a:solidFill>
                <a:srgbClr val="898989"/>
              </a:solidFill>
              <a:latin typeface="Calibri" panose="020F0502020204030204" pitchFamily="34" charset="0"/>
            </a:endParaRPr>
          </a:p>
        </p:txBody>
      </p:sp>
      <p:pic>
        <p:nvPicPr>
          <p:cNvPr id="18437" name="図 5">
            <a:extLst>
              <a:ext uri="{FF2B5EF4-FFF2-40B4-BE49-F238E27FC236}">
                <a16:creationId xmlns:a16="http://schemas.microsoft.com/office/drawing/2014/main" id="{88E004F4-4221-4FB5-913F-08A87AE37C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5097463"/>
            <a:ext cx="15065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コンテンツ プレースホルダー 2">
            <a:extLst>
              <a:ext uri="{FF2B5EF4-FFF2-40B4-BE49-F238E27FC236}">
                <a16:creationId xmlns:a16="http://schemas.microsoft.com/office/drawing/2014/main" id="{F3F7A562-5DF0-455A-94A9-9AFD22171160}"/>
              </a:ext>
            </a:extLst>
          </p:cNvPr>
          <p:cNvSpPr>
            <a:spLocks noGrp="1"/>
          </p:cNvSpPr>
          <p:nvPr>
            <p:ph idx="1"/>
          </p:nvPr>
        </p:nvSpPr>
        <p:spPr>
          <a:xfrm>
            <a:off x="457200" y="1600200"/>
            <a:ext cx="8229600"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F</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400" dirty="0"/>
              <a:t>臨床検査データに関する情報</a:t>
            </a:r>
            <a:endParaRPr lang="en-US" altLang="ja-JP" sz="2400" dirty="0"/>
          </a:p>
          <a:p>
            <a:pPr marL="355600" indent="-355600">
              <a:lnSpc>
                <a:spcPct val="110000"/>
              </a:lnSpc>
              <a:spcBef>
                <a:spcPts val="600"/>
              </a:spcBef>
              <a:buFont typeface="Wingdings" panose="05000000000000000000" pitchFamily="2" charset="2"/>
              <a:buChar char="Ø"/>
            </a:pPr>
            <a:r>
              <a:rPr lang="en-US" altLang="ja-JP" sz="2800" dirty="0"/>
              <a:t>F</a:t>
            </a:r>
            <a:r>
              <a:rPr lang="ja-JP" altLang="en-US" sz="2800" dirty="0"/>
              <a:t>項目（</a:t>
            </a:r>
            <a:r>
              <a:rPr lang="en-US" altLang="ja-JP" sz="2800" dirty="0"/>
              <a:t>F.r.1</a:t>
            </a:r>
            <a:r>
              <a:rPr lang="ja-JP" altLang="en-US" sz="2800" dirty="0"/>
              <a:t>～</a:t>
            </a:r>
            <a:r>
              <a:rPr lang="en-US" altLang="ja-JP" sz="2800" dirty="0"/>
              <a:t>7)</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400" dirty="0"/>
              <a:t>F.r.2	</a:t>
            </a:r>
            <a:r>
              <a:rPr lang="ja-JP" altLang="en-US" sz="2400" dirty="0"/>
              <a:t>臨床検査名　⇒　</a:t>
            </a:r>
            <a:r>
              <a:rPr lang="en-US" altLang="ja-JP" sz="2400" dirty="0" err="1"/>
              <a:t>MedDRA</a:t>
            </a:r>
            <a:r>
              <a:rPr lang="ja-JP" altLang="en-US" sz="2400" dirty="0"/>
              <a:t> </a:t>
            </a:r>
            <a:r>
              <a:rPr lang="en-US" altLang="ja-JP" sz="2400" dirty="0"/>
              <a:t>LLT or </a:t>
            </a:r>
            <a:r>
              <a:rPr lang="ja-JP" altLang="en-US" sz="2400" dirty="0"/>
              <a:t>自由記載</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F.r.3	</a:t>
            </a:r>
            <a:r>
              <a:rPr lang="ja-JP" altLang="en-US" sz="2400" dirty="0"/>
              <a:t>検査結果　⇒　以下の</a:t>
            </a:r>
            <a:r>
              <a:rPr lang="en-US" altLang="ja-JP" sz="2400" dirty="0"/>
              <a:t>3</a:t>
            </a:r>
            <a:r>
              <a:rPr lang="ja-JP" altLang="en-US" sz="2400" dirty="0"/>
              <a:t>種類の記載方法</a:t>
            </a:r>
            <a:endParaRPr lang="en-US" altLang="ja-JP" sz="2400" dirty="0"/>
          </a:p>
          <a:p>
            <a:pPr marL="1528763" lvl="1" indent="-457200">
              <a:lnSpc>
                <a:spcPct val="110000"/>
              </a:lnSpc>
              <a:spcBef>
                <a:spcPts val="600"/>
              </a:spcBef>
              <a:buFont typeface="+mj-ea"/>
              <a:buAutoNum type="circleNumDbPlain"/>
            </a:pPr>
            <a:r>
              <a:rPr lang="ja-JP" altLang="en-US" sz="2400" dirty="0"/>
              <a:t> コード（例：</a:t>
            </a:r>
            <a:r>
              <a:rPr lang="en-US" altLang="ja-JP" sz="2400" dirty="0"/>
              <a:t>1=</a:t>
            </a:r>
            <a:r>
              <a:rPr lang="ja-JP" altLang="en-US" sz="2400" dirty="0"/>
              <a:t>陽性、</a:t>
            </a:r>
            <a:r>
              <a:rPr lang="en-US" altLang="ja-JP" sz="2400" dirty="0"/>
              <a:t>2=</a:t>
            </a:r>
            <a:r>
              <a:rPr lang="ja-JP" altLang="en-US" sz="2400" dirty="0"/>
              <a:t>陰性　等）</a:t>
            </a:r>
            <a:endParaRPr lang="en-US" altLang="ja-JP" sz="2400" dirty="0"/>
          </a:p>
          <a:p>
            <a:pPr marL="1528763" lvl="1" indent="-457200">
              <a:lnSpc>
                <a:spcPct val="110000"/>
              </a:lnSpc>
              <a:spcBef>
                <a:spcPts val="600"/>
              </a:spcBef>
              <a:buFont typeface="+mj-ea"/>
              <a:buAutoNum type="circleNumDbPlain"/>
            </a:pPr>
            <a:r>
              <a:rPr lang="ja-JP" altLang="en-US" sz="2400" dirty="0"/>
              <a:t>値＋単位　（例：</a:t>
            </a:r>
            <a:r>
              <a:rPr lang="en-US" altLang="ja-JP" sz="2400" dirty="0"/>
              <a:t>37.0 </a:t>
            </a:r>
            <a:r>
              <a:rPr lang="ja-JP" altLang="en-US" sz="2400" dirty="0"/>
              <a:t>℃　等）</a:t>
            </a:r>
            <a:endParaRPr lang="en-US" altLang="ja-JP" sz="2400" dirty="0"/>
          </a:p>
          <a:p>
            <a:pPr marL="1528763" lvl="1" indent="-457200">
              <a:lnSpc>
                <a:spcPct val="110000"/>
              </a:lnSpc>
              <a:spcBef>
                <a:spcPts val="600"/>
              </a:spcBef>
              <a:buFont typeface="+mj-ea"/>
              <a:buAutoNum type="circleNumDbPlain"/>
            </a:pPr>
            <a:r>
              <a:rPr lang="ja-JP" altLang="en-US" sz="2400" dirty="0"/>
              <a:t>自由記載　（例：腎嚢胞　等）</a:t>
            </a:r>
            <a:endParaRPr lang="en-US" altLang="ja-JP" sz="2400" dirty="0"/>
          </a:p>
        </p:txBody>
      </p:sp>
      <p:sp>
        <p:nvSpPr>
          <p:cNvPr id="19459" name="タイトル 1">
            <a:extLst>
              <a:ext uri="{FF2B5EF4-FFF2-40B4-BE49-F238E27FC236}">
                <a16:creationId xmlns:a16="http://schemas.microsoft.com/office/drawing/2014/main" id="{12748585-790E-4EC5-BF68-FBE3DE8BFBFA}"/>
              </a:ext>
            </a:extLst>
          </p:cNvPr>
          <p:cNvSpPr>
            <a:spLocks noGrp="1"/>
          </p:cNvSpPr>
          <p:nvPr>
            <p:ph type="title"/>
          </p:nvPr>
        </p:nvSpPr>
        <p:spPr/>
        <p:txBody>
          <a:bodyPr/>
          <a:lstStyle/>
          <a:p>
            <a:r>
              <a:rPr lang="en-US" altLang="ja-JP"/>
              <a:t>F</a:t>
            </a:r>
            <a:r>
              <a:rPr lang="ja-JP" altLang="en-US"/>
              <a:t>項目</a:t>
            </a:r>
          </a:p>
        </p:txBody>
      </p:sp>
      <p:sp>
        <p:nvSpPr>
          <p:cNvPr id="3" name="スライド番号プレースホルダー 2">
            <a:extLst>
              <a:ext uri="{FF2B5EF4-FFF2-40B4-BE49-F238E27FC236}">
                <a16:creationId xmlns:a16="http://schemas.microsoft.com/office/drawing/2014/main" id="{8715E6C9-04F4-4BAE-8D71-364BDCBA1EEE}"/>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3F27DBA-0A2B-4D14-961A-252B3ED1F772}" type="slidenum">
              <a:rPr lang="ja-JP" altLang="en-US">
                <a:solidFill>
                  <a:srgbClr val="898989"/>
                </a:solidFill>
                <a:latin typeface="Calibri" panose="020F0502020204030204" pitchFamily="34" charset="0"/>
              </a:rPr>
              <a:pPr eaLnBrk="1" hangingPunct="1"/>
              <a:t>15</a:t>
            </a:fld>
            <a:endParaRPr lang="ja-JP" altLang="en-US">
              <a:solidFill>
                <a:srgbClr val="898989"/>
              </a:solidFill>
              <a:latin typeface="Calibri" panose="020F0502020204030204" pitchFamily="34" charset="0"/>
            </a:endParaRPr>
          </a:p>
        </p:txBody>
      </p:sp>
      <p:grpSp>
        <p:nvGrpSpPr>
          <p:cNvPr id="19461" name="グループ化 10">
            <a:extLst>
              <a:ext uri="{FF2B5EF4-FFF2-40B4-BE49-F238E27FC236}">
                <a16:creationId xmlns:a16="http://schemas.microsoft.com/office/drawing/2014/main" id="{FD01D01E-A118-4EBE-BF10-4090CD5B18E2}"/>
              </a:ext>
            </a:extLst>
          </p:cNvPr>
          <p:cNvGrpSpPr>
            <a:grpSpLocks/>
          </p:cNvGrpSpPr>
          <p:nvPr/>
        </p:nvGrpSpPr>
        <p:grpSpPr bwMode="auto">
          <a:xfrm>
            <a:off x="6660232" y="4149080"/>
            <a:ext cx="2005533" cy="2145110"/>
            <a:chOff x="5211936" y="4180032"/>
            <a:chExt cx="2941464" cy="2545500"/>
          </a:xfrm>
        </p:grpSpPr>
        <p:pic>
          <p:nvPicPr>
            <p:cNvPr id="19462" name="図 9">
              <a:extLst>
                <a:ext uri="{FF2B5EF4-FFF2-40B4-BE49-F238E27FC236}">
                  <a16:creationId xmlns:a16="http://schemas.microsoft.com/office/drawing/2014/main" id="{7F3C3410-F546-4284-8C2A-97DDBB301E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936" y="4317468"/>
              <a:ext cx="2408064" cy="240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図 5">
              <a:extLst>
                <a:ext uri="{FF2B5EF4-FFF2-40B4-BE49-F238E27FC236}">
                  <a16:creationId xmlns:a16="http://schemas.microsoft.com/office/drawing/2014/main" id="{D1E85FA8-5955-4FF9-AB14-CB106AAF3E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7688" y="4180032"/>
              <a:ext cx="1505712" cy="15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コンテンツ プレースホルダー 2">
            <a:extLst>
              <a:ext uri="{FF2B5EF4-FFF2-40B4-BE49-F238E27FC236}">
                <a16:creationId xmlns:a16="http://schemas.microsoft.com/office/drawing/2014/main" id="{369B7D19-E793-4C7E-BDA7-E94743BE4995}"/>
              </a:ext>
            </a:extLst>
          </p:cNvPr>
          <p:cNvSpPr>
            <a:spLocks noGrp="1"/>
          </p:cNvSpPr>
          <p:nvPr>
            <p:ph idx="1"/>
          </p:nvPr>
        </p:nvSpPr>
        <p:spPr>
          <a:xfrm>
            <a:off x="457200" y="1600200"/>
            <a:ext cx="8229600"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G</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000" dirty="0"/>
              <a:t>薬剤に関する情報</a:t>
            </a:r>
            <a:endParaRPr lang="en-US" altLang="ja-JP" sz="2000" dirty="0"/>
          </a:p>
          <a:p>
            <a:pPr marL="355600" indent="-355600">
              <a:lnSpc>
                <a:spcPct val="110000"/>
              </a:lnSpc>
              <a:spcBef>
                <a:spcPts val="600"/>
              </a:spcBef>
              <a:buFont typeface="Wingdings" panose="05000000000000000000" pitchFamily="2" charset="2"/>
              <a:buChar char="Ø"/>
            </a:pPr>
            <a:r>
              <a:rPr lang="en-US" altLang="ja-JP" sz="2800" dirty="0"/>
              <a:t>G</a:t>
            </a:r>
            <a:r>
              <a:rPr lang="ja-JP" altLang="en-US" sz="2800" dirty="0"/>
              <a:t>項目（</a:t>
            </a:r>
            <a:r>
              <a:rPr lang="en-US" altLang="ja-JP" sz="2800" dirty="0"/>
              <a:t>G.k.1</a:t>
            </a:r>
            <a:r>
              <a:rPr lang="ja-JP" altLang="en-US" sz="2800" dirty="0"/>
              <a:t>～</a:t>
            </a:r>
            <a:r>
              <a:rPr lang="en-US" altLang="ja-JP" sz="2800" dirty="0"/>
              <a:t>10</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000" dirty="0"/>
              <a:t>G.k.2.1</a:t>
            </a:r>
            <a:r>
              <a:rPr lang="ja-JP" altLang="en-US" sz="2000" dirty="0"/>
              <a:t>　医薬品の固有識別子／製剤の固有識別子</a:t>
            </a:r>
          </a:p>
          <a:p>
            <a:pPr marL="685800" lvl="1" indent="-228600">
              <a:lnSpc>
                <a:spcPct val="110000"/>
              </a:lnSpc>
              <a:spcBef>
                <a:spcPts val="600"/>
              </a:spcBef>
              <a:buFont typeface="Arial" panose="020B0604020202020204" pitchFamily="34" charset="0"/>
              <a:buChar char="•"/>
            </a:pPr>
            <a:r>
              <a:rPr lang="en-US" altLang="ja-JP" sz="2000" dirty="0"/>
              <a:t>G.k.2.2</a:t>
            </a:r>
            <a:r>
              <a:rPr lang="ja-JP" altLang="en-US" sz="2000" dirty="0"/>
              <a:t>　第一次情報源により報告された医薬品名</a:t>
            </a:r>
            <a:endParaRPr lang="en-US" altLang="ja-JP" sz="2000" dirty="0"/>
          </a:p>
          <a:p>
            <a:pPr marL="685800" lvl="1" indent="-228600">
              <a:lnSpc>
                <a:spcPct val="110000"/>
              </a:lnSpc>
              <a:spcBef>
                <a:spcPts val="600"/>
              </a:spcBef>
              <a:buFont typeface="Arial" panose="020B0604020202020204" pitchFamily="34" charset="0"/>
              <a:buChar char="•"/>
            </a:pPr>
            <a:r>
              <a:rPr lang="en-US" altLang="ja-JP" sz="2000" dirty="0"/>
              <a:t>G.k.2.5	</a:t>
            </a:r>
            <a:r>
              <a:rPr lang="ja-JP" altLang="en-US" sz="2000" dirty="0"/>
              <a:t>治療薬の盲検状況</a:t>
            </a:r>
            <a:endParaRPr lang="en-US" altLang="ja-JP" sz="2000" dirty="0"/>
          </a:p>
          <a:p>
            <a:pPr marL="685800" lvl="1" indent="-228600">
              <a:lnSpc>
                <a:spcPct val="110000"/>
              </a:lnSpc>
              <a:spcBef>
                <a:spcPts val="600"/>
              </a:spcBef>
              <a:buFont typeface="Arial" panose="020B0604020202020204" pitchFamily="34" charset="0"/>
              <a:buChar char="•"/>
            </a:pPr>
            <a:r>
              <a:rPr lang="en-US" altLang="ja-JP" sz="2000" dirty="0"/>
              <a:t>G.k.8	</a:t>
            </a:r>
            <a:r>
              <a:rPr lang="ja-JP" altLang="en-US" sz="2000" dirty="0"/>
              <a:t>医薬品に対してとられた処置</a:t>
            </a:r>
            <a:endParaRPr lang="en-US" altLang="ja-JP" sz="2000" dirty="0"/>
          </a:p>
          <a:p>
            <a:pPr marL="685800" lvl="1" indent="-228600">
              <a:lnSpc>
                <a:spcPct val="110000"/>
              </a:lnSpc>
              <a:spcBef>
                <a:spcPts val="600"/>
              </a:spcBef>
              <a:buFont typeface="Arial" panose="020B0604020202020204" pitchFamily="34" charset="0"/>
              <a:buChar char="•"/>
            </a:pPr>
            <a:r>
              <a:rPr lang="en-US" altLang="ja-JP" sz="2000" dirty="0"/>
              <a:t>G.k.9.i	</a:t>
            </a:r>
            <a:r>
              <a:rPr lang="ja-JP" altLang="en-US" sz="2000" dirty="0"/>
              <a:t>医薬品と副作用／有害事象マトリクス</a:t>
            </a:r>
          </a:p>
          <a:p>
            <a:pPr lvl="2">
              <a:lnSpc>
                <a:spcPct val="110000"/>
              </a:lnSpc>
              <a:spcBef>
                <a:spcPts val="600"/>
              </a:spcBef>
            </a:pPr>
            <a:r>
              <a:rPr lang="en-US" altLang="ja-JP" sz="2000" dirty="0"/>
              <a:t>G.k.9.i.2</a:t>
            </a:r>
            <a:r>
              <a:rPr lang="ja-JP" altLang="en-US" sz="2000" dirty="0"/>
              <a:t>　因果関係</a:t>
            </a:r>
            <a:endParaRPr lang="en-US" altLang="ja-JP" sz="2000" dirty="0"/>
          </a:p>
          <a:p>
            <a:pPr lvl="2">
              <a:lnSpc>
                <a:spcPct val="110000"/>
              </a:lnSpc>
              <a:spcBef>
                <a:spcPts val="600"/>
              </a:spcBef>
            </a:pPr>
            <a:r>
              <a:rPr lang="en-US" altLang="ja-JP" sz="2000" dirty="0"/>
              <a:t>G.k.9.i.3</a:t>
            </a:r>
            <a:r>
              <a:rPr lang="ja-JP" altLang="en-US" sz="2000" dirty="0"/>
              <a:t>　発現までの時間</a:t>
            </a:r>
            <a:endParaRPr lang="en-US" altLang="ja-JP" sz="2000" dirty="0"/>
          </a:p>
          <a:p>
            <a:pPr lvl="2">
              <a:lnSpc>
                <a:spcPct val="110000"/>
              </a:lnSpc>
              <a:spcBef>
                <a:spcPts val="600"/>
              </a:spcBef>
            </a:pPr>
            <a:r>
              <a:rPr lang="en-US" altLang="ja-JP" sz="2000" dirty="0"/>
              <a:t>G.k.9.i.4</a:t>
            </a:r>
            <a:r>
              <a:rPr lang="ja-JP" altLang="en-US" sz="2000" dirty="0"/>
              <a:t>　再投与再発</a:t>
            </a:r>
            <a:endParaRPr lang="en-US" altLang="ja-JP" sz="2000" dirty="0"/>
          </a:p>
        </p:txBody>
      </p:sp>
      <p:sp>
        <p:nvSpPr>
          <p:cNvPr id="21507" name="タイトル 1">
            <a:extLst>
              <a:ext uri="{FF2B5EF4-FFF2-40B4-BE49-F238E27FC236}">
                <a16:creationId xmlns:a16="http://schemas.microsoft.com/office/drawing/2014/main" id="{1A4CAA57-1358-4840-BA57-02908EF52707}"/>
              </a:ext>
            </a:extLst>
          </p:cNvPr>
          <p:cNvSpPr>
            <a:spLocks noGrp="1"/>
          </p:cNvSpPr>
          <p:nvPr>
            <p:ph type="title"/>
          </p:nvPr>
        </p:nvSpPr>
        <p:spPr/>
        <p:txBody>
          <a:bodyPr/>
          <a:lstStyle/>
          <a:p>
            <a:r>
              <a:rPr lang="en-US" altLang="ja-JP"/>
              <a:t>G</a:t>
            </a:r>
            <a:r>
              <a:rPr lang="ja-JP" altLang="en-US"/>
              <a:t>項目</a:t>
            </a:r>
          </a:p>
        </p:txBody>
      </p:sp>
      <p:sp>
        <p:nvSpPr>
          <p:cNvPr id="3" name="スライド番号プレースホルダー 2">
            <a:extLst>
              <a:ext uri="{FF2B5EF4-FFF2-40B4-BE49-F238E27FC236}">
                <a16:creationId xmlns:a16="http://schemas.microsoft.com/office/drawing/2014/main" id="{0CEC63C8-E72C-45AF-931A-C82656B0BB33}"/>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A1E80C9-3CAC-4C29-A290-DA467004DEC9}" type="slidenum">
              <a:rPr lang="ja-JP" altLang="en-US">
                <a:solidFill>
                  <a:srgbClr val="898989"/>
                </a:solidFill>
                <a:latin typeface="Calibri" panose="020F0502020204030204" pitchFamily="34" charset="0"/>
              </a:rPr>
              <a:pPr eaLnBrk="1" hangingPunct="1"/>
              <a:t>16</a:t>
            </a:fld>
            <a:endParaRPr lang="ja-JP" altLang="en-US">
              <a:solidFill>
                <a:srgbClr val="898989"/>
              </a:solidFill>
              <a:latin typeface="Calibri" panose="020F0502020204030204" pitchFamily="34" charset="0"/>
            </a:endParaRPr>
          </a:p>
        </p:txBody>
      </p:sp>
      <p:pic>
        <p:nvPicPr>
          <p:cNvPr id="21509" name="図 5">
            <a:extLst>
              <a:ext uri="{FF2B5EF4-FFF2-40B4-BE49-F238E27FC236}">
                <a16:creationId xmlns:a16="http://schemas.microsoft.com/office/drawing/2014/main" id="{C509D70F-63E0-4706-9739-734DE78DAF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5097463"/>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コンテンツ プレースホルダー 2">
            <a:extLst>
              <a:ext uri="{FF2B5EF4-FFF2-40B4-BE49-F238E27FC236}">
                <a16:creationId xmlns:a16="http://schemas.microsoft.com/office/drawing/2014/main" id="{BD65CB63-1827-429C-860C-B8CC66A3A91F}"/>
              </a:ext>
            </a:extLst>
          </p:cNvPr>
          <p:cNvSpPr>
            <a:spLocks noGrp="1"/>
          </p:cNvSpPr>
          <p:nvPr>
            <p:ph idx="1"/>
          </p:nvPr>
        </p:nvSpPr>
        <p:spPr>
          <a:xfrm>
            <a:off x="457200" y="1600200"/>
            <a:ext cx="8363272" cy="4852988"/>
          </a:xfrm>
        </p:spPr>
        <p:txBody>
          <a:bodyPr/>
          <a:lstStyle/>
          <a:p>
            <a:pPr marL="355600" indent="-355600">
              <a:lnSpc>
                <a:spcPct val="110000"/>
              </a:lnSpc>
              <a:spcBef>
                <a:spcPts val="600"/>
              </a:spcBef>
              <a:buFont typeface="Wingdings" panose="05000000000000000000" pitchFamily="2" charset="2"/>
              <a:buChar char="Ø"/>
            </a:pPr>
            <a:r>
              <a:rPr lang="en-US" altLang="ja-JP" sz="2800" dirty="0"/>
              <a:t>H</a:t>
            </a:r>
            <a:r>
              <a:rPr lang="ja-JP" altLang="en-US" sz="2800" dirty="0"/>
              <a:t>項目とは</a:t>
            </a:r>
            <a:r>
              <a:rPr lang="en-US" altLang="ja-JP" sz="2800" dirty="0"/>
              <a:t>?</a:t>
            </a:r>
          </a:p>
          <a:p>
            <a:pPr marL="685800" lvl="1" indent="-228600">
              <a:lnSpc>
                <a:spcPct val="110000"/>
              </a:lnSpc>
              <a:spcBef>
                <a:spcPts val="600"/>
              </a:spcBef>
              <a:buFont typeface="Arial" panose="020B0604020202020204" pitchFamily="34" charset="0"/>
              <a:buChar char="•"/>
            </a:pPr>
            <a:r>
              <a:rPr lang="ja-JP" altLang="en-US" sz="2400" dirty="0"/>
              <a:t>経過やコメントに関する情報</a:t>
            </a:r>
            <a:endParaRPr lang="en-US" altLang="ja-JP" sz="2400" dirty="0"/>
          </a:p>
          <a:p>
            <a:pPr marL="355600" indent="-355600">
              <a:lnSpc>
                <a:spcPct val="110000"/>
              </a:lnSpc>
              <a:spcBef>
                <a:spcPts val="600"/>
              </a:spcBef>
              <a:buFont typeface="Wingdings" panose="05000000000000000000" pitchFamily="2" charset="2"/>
              <a:buChar char="Ø"/>
            </a:pPr>
            <a:r>
              <a:rPr lang="en-US" altLang="ja-JP" sz="2800" dirty="0"/>
              <a:t>H</a:t>
            </a:r>
            <a:r>
              <a:rPr lang="ja-JP" altLang="en-US" sz="2800" dirty="0"/>
              <a:t>項目（</a:t>
            </a:r>
            <a:r>
              <a:rPr lang="en-US" altLang="ja-JP" sz="2800" dirty="0"/>
              <a:t>H.1</a:t>
            </a:r>
            <a:r>
              <a:rPr lang="ja-JP" altLang="en-US" sz="2800" dirty="0"/>
              <a:t>～</a:t>
            </a:r>
            <a:r>
              <a:rPr lang="en-US" altLang="ja-JP" sz="2800" dirty="0"/>
              <a:t>5</a:t>
            </a:r>
            <a:r>
              <a:rPr lang="ja-JP" altLang="en-US" sz="2800" dirty="0"/>
              <a:t>）の例</a:t>
            </a:r>
            <a:endParaRPr lang="en-US" altLang="ja-JP" sz="2800" dirty="0"/>
          </a:p>
          <a:p>
            <a:pPr marL="685800" lvl="1" indent="-228600">
              <a:lnSpc>
                <a:spcPct val="110000"/>
              </a:lnSpc>
              <a:spcBef>
                <a:spcPts val="600"/>
              </a:spcBef>
              <a:buFont typeface="Arial" panose="020B0604020202020204" pitchFamily="34" charset="0"/>
              <a:buChar char="•"/>
            </a:pPr>
            <a:r>
              <a:rPr lang="en-US" altLang="ja-JP" sz="2400" dirty="0"/>
              <a:t>H.1	</a:t>
            </a:r>
            <a:r>
              <a:rPr lang="ja-JP" altLang="en-US" sz="2400" dirty="0"/>
              <a:t>臨床経過、治療措置、転帰及びその他</a:t>
            </a:r>
            <a:endParaRPr lang="en-US" altLang="ja-JP" sz="2400" dirty="0"/>
          </a:p>
          <a:p>
            <a:pPr marL="685800" lvl="1" indent="-228600">
              <a:lnSpc>
                <a:spcPct val="110000"/>
              </a:lnSpc>
              <a:spcBef>
                <a:spcPts val="600"/>
              </a:spcBef>
              <a:buFont typeface="Arial" panose="020B0604020202020204" pitchFamily="34" charset="0"/>
              <a:buChar char="•"/>
            </a:pPr>
            <a:r>
              <a:rPr lang="en-US" altLang="ja-JP" sz="2400" dirty="0"/>
              <a:t>H.2	</a:t>
            </a:r>
            <a:r>
              <a:rPr lang="ja-JP" altLang="en-US" sz="2400" dirty="0"/>
              <a:t>報告者の意見</a:t>
            </a:r>
          </a:p>
          <a:p>
            <a:pPr marL="685800" lvl="1" indent="-228600">
              <a:lnSpc>
                <a:spcPct val="110000"/>
              </a:lnSpc>
              <a:spcBef>
                <a:spcPts val="600"/>
              </a:spcBef>
              <a:buFont typeface="Arial" panose="020B0604020202020204" pitchFamily="34" charset="0"/>
              <a:buChar char="•"/>
            </a:pPr>
            <a:r>
              <a:rPr lang="en-US" altLang="ja-JP" sz="2400" dirty="0"/>
              <a:t>H.4	</a:t>
            </a:r>
            <a:r>
              <a:rPr lang="ja-JP" altLang="en-US" sz="2400" dirty="0"/>
              <a:t>送信者の意見</a:t>
            </a:r>
          </a:p>
          <a:p>
            <a:pPr marL="685800" lvl="1" indent="-228600">
              <a:lnSpc>
                <a:spcPct val="110000"/>
              </a:lnSpc>
              <a:spcBef>
                <a:spcPts val="600"/>
              </a:spcBef>
              <a:buFont typeface="Arial" panose="020B0604020202020204" pitchFamily="34" charset="0"/>
              <a:buChar char="•"/>
            </a:pPr>
            <a:r>
              <a:rPr lang="en-US" altLang="ja-JP" sz="2400" dirty="0"/>
              <a:t>H.5.r	</a:t>
            </a:r>
            <a:r>
              <a:rPr lang="ja-JP" altLang="en-US" sz="2400" dirty="0">
                <a:latin typeface="ＭＳ Ｐゴシック" panose="020B0600070205080204" pitchFamily="50" charset="-128"/>
                <a:ea typeface="ＭＳ Ｐゴシック" panose="020B0600070205080204" pitchFamily="50" charset="-128"/>
              </a:rPr>
              <a:t>母国語で記載された症例概要及び報告者の意見</a:t>
            </a:r>
            <a:endParaRPr lang="en-US" altLang="ja-JP" sz="2400" dirty="0">
              <a:latin typeface="ＭＳ Ｐゴシック" panose="020B0600070205080204" pitchFamily="50" charset="-128"/>
              <a:ea typeface="ＭＳ Ｐゴシック" panose="020B0600070205080204" pitchFamily="50" charset="-128"/>
            </a:endParaRPr>
          </a:p>
        </p:txBody>
      </p:sp>
      <p:sp>
        <p:nvSpPr>
          <p:cNvPr id="22531" name="タイトル 1">
            <a:extLst>
              <a:ext uri="{FF2B5EF4-FFF2-40B4-BE49-F238E27FC236}">
                <a16:creationId xmlns:a16="http://schemas.microsoft.com/office/drawing/2014/main" id="{9E488DE4-1020-4C77-975A-58E7947E4122}"/>
              </a:ext>
            </a:extLst>
          </p:cNvPr>
          <p:cNvSpPr>
            <a:spLocks noGrp="1"/>
          </p:cNvSpPr>
          <p:nvPr>
            <p:ph type="title"/>
          </p:nvPr>
        </p:nvSpPr>
        <p:spPr/>
        <p:txBody>
          <a:bodyPr/>
          <a:lstStyle/>
          <a:p>
            <a:r>
              <a:rPr lang="en-US" altLang="ja-JP"/>
              <a:t>H</a:t>
            </a:r>
            <a:r>
              <a:rPr lang="ja-JP" altLang="en-US"/>
              <a:t>項目</a:t>
            </a:r>
          </a:p>
        </p:txBody>
      </p:sp>
      <p:sp>
        <p:nvSpPr>
          <p:cNvPr id="3" name="スライド番号プレースホルダー 2">
            <a:extLst>
              <a:ext uri="{FF2B5EF4-FFF2-40B4-BE49-F238E27FC236}">
                <a16:creationId xmlns:a16="http://schemas.microsoft.com/office/drawing/2014/main" id="{56F15EBC-DDDC-4CA0-BD78-55B525294DD9}"/>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43DD755-3273-448D-B6E0-6CE6DAC70483}" type="slidenum">
              <a:rPr lang="ja-JP" altLang="en-US">
                <a:solidFill>
                  <a:srgbClr val="898989"/>
                </a:solidFill>
                <a:latin typeface="Calibri" panose="020F0502020204030204" pitchFamily="34" charset="0"/>
              </a:rPr>
              <a:pPr eaLnBrk="1" hangingPunct="1"/>
              <a:t>17</a:t>
            </a:fld>
            <a:endParaRPr lang="ja-JP" altLang="en-US">
              <a:solidFill>
                <a:srgbClr val="898989"/>
              </a:solidFill>
              <a:latin typeface="Calibri" panose="020F0502020204030204" pitchFamily="34" charset="0"/>
            </a:endParaRPr>
          </a:p>
        </p:txBody>
      </p:sp>
      <p:pic>
        <p:nvPicPr>
          <p:cNvPr id="22533" name="図 5">
            <a:extLst>
              <a:ext uri="{FF2B5EF4-FFF2-40B4-BE49-F238E27FC236}">
                <a16:creationId xmlns:a16="http://schemas.microsoft.com/office/drawing/2014/main" id="{61428A46-AD95-423C-8B53-15B675BA86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099050"/>
            <a:ext cx="14890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67EA16EB-FF5B-4268-8BA3-61EBDCE9DA7A}"/>
              </a:ext>
            </a:extLst>
          </p:cNvPr>
          <p:cNvSpPr>
            <a:spLocks noGrp="1"/>
          </p:cNvSpPr>
          <p:nvPr>
            <p:ph type="title"/>
          </p:nvPr>
        </p:nvSpPr>
        <p:spPr/>
        <p:txBody>
          <a:bodyPr/>
          <a:lstStyle/>
          <a:p>
            <a:r>
              <a:rPr lang="ja-JP" altLang="en-US" dirty="0"/>
              <a:t>目次</a:t>
            </a:r>
          </a:p>
        </p:txBody>
      </p:sp>
      <p:sp>
        <p:nvSpPr>
          <p:cNvPr id="4099" name="コンテンツ プレースホルダー 2">
            <a:extLst>
              <a:ext uri="{FF2B5EF4-FFF2-40B4-BE49-F238E27FC236}">
                <a16:creationId xmlns:a16="http://schemas.microsoft.com/office/drawing/2014/main" id="{BB8D3A9D-AACA-4D35-877E-DE5147C5E62B}"/>
              </a:ext>
            </a:extLst>
          </p:cNvPr>
          <p:cNvSpPr>
            <a:spLocks noGrp="1"/>
          </p:cNvSpPr>
          <p:nvPr>
            <p:ph idx="1"/>
          </p:nvPr>
        </p:nvSpPr>
        <p:spPr/>
        <p:txBody>
          <a:bodyPr/>
          <a:lstStyle/>
          <a:p>
            <a:pPr marL="514350" indent="-514350">
              <a:buFont typeface="Calibri" panose="020F0502020204030204" pitchFamily="34" charset="0"/>
              <a:buAutoNum type="arabicPeriod"/>
            </a:pPr>
            <a:r>
              <a:rPr lang="ja-JP" altLang="en-US" sz="2400" dirty="0">
                <a:solidFill>
                  <a:schemeClr val="bg1">
                    <a:lumMod val="75000"/>
                  </a:schemeClr>
                </a:solidFill>
              </a:rPr>
              <a:t>副作用等の電子的報告に関連する基礎知識</a:t>
            </a:r>
            <a:endParaRPr lang="en-US" altLang="ja-JP" sz="24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グリーンブックとは</a:t>
            </a:r>
          </a:p>
          <a:p>
            <a:pPr marL="914400" lvl="1" indent="-514350">
              <a:buFont typeface="Arial" panose="020B0604020202020204" pitchFamily="34" charset="0"/>
              <a:buChar char="•"/>
            </a:pPr>
            <a:r>
              <a:rPr lang="en-US" altLang="ja-JP" sz="2000" dirty="0">
                <a:solidFill>
                  <a:schemeClr val="bg1">
                    <a:lumMod val="75000"/>
                  </a:schemeClr>
                </a:solidFill>
              </a:rPr>
              <a:t>E2B(R3)</a:t>
            </a:r>
            <a:r>
              <a:rPr lang="ja-JP" altLang="en-US" sz="2000" dirty="0">
                <a:solidFill>
                  <a:schemeClr val="bg1">
                    <a:lumMod val="75000"/>
                  </a:schemeClr>
                </a:solidFill>
              </a:rPr>
              <a:t>とは</a:t>
            </a:r>
          </a:p>
          <a:p>
            <a:pPr marL="914400" lvl="1" indent="-514350">
              <a:buFont typeface="Arial" panose="020B0604020202020204" pitchFamily="34" charset="0"/>
              <a:buChar char="•"/>
            </a:pPr>
            <a:r>
              <a:rPr lang="en-US" altLang="ja-JP" sz="2000" dirty="0" err="1">
                <a:solidFill>
                  <a:schemeClr val="bg1">
                    <a:lumMod val="75000"/>
                  </a:schemeClr>
                </a:solidFill>
              </a:rPr>
              <a:t>MedDRA</a:t>
            </a:r>
            <a:endParaRPr lang="en-US" altLang="ja-JP" sz="20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伝送の仕組み</a:t>
            </a:r>
          </a:p>
          <a:p>
            <a:pPr marL="514350" indent="-514350">
              <a:buFont typeface="Calibri" panose="020F0502020204030204" pitchFamily="34" charset="0"/>
              <a:buAutoNum type="arabicPeriod"/>
            </a:pPr>
            <a:r>
              <a:rPr lang="en-US" altLang="ja-JP" sz="2400" dirty="0">
                <a:solidFill>
                  <a:schemeClr val="bg1">
                    <a:lumMod val="75000"/>
                  </a:schemeClr>
                </a:solidFill>
              </a:rPr>
              <a:t>E2B(R3)</a:t>
            </a:r>
            <a:r>
              <a:rPr lang="ja-JP" altLang="en-US" sz="2400" dirty="0">
                <a:solidFill>
                  <a:schemeClr val="bg1">
                    <a:lumMod val="75000"/>
                  </a:schemeClr>
                </a:solidFill>
              </a:rPr>
              <a:t>を構成する項目の概要</a:t>
            </a:r>
          </a:p>
          <a:p>
            <a:pPr marL="514350" indent="-514350">
              <a:buFont typeface="Calibri" panose="020F0502020204030204" pitchFamily="34" charset="0"/>
              <a:buAutoNum type="arabicPeriod"/>
            </a:pPr>
            <a:r>
              <a:rPr lang="en-US" altLang="ja-JP" sz="2400" dirty="0" err="1"/>
              <a:t>nullFlavor</a:t>
            </a:r>
            <a:endParaRPr lang="en-US" altLang="ja-JP" sz="2400" dirty="0"/>
          </a:p>
          <a:p>
            <a:pPr marL="514350" indent="-514350">
              <a:buFont typeface="Calibri" panose="020F0502020204030204" pitchFamily="34" charset="0"/>
              <a:buAutoNum type="arabicPeriod"/>
            </a:pPr>
            <a:r>
              <a:rPr lang="ja-JP" altLang="en-US" sz="2400" dirty="0">
                <a:solidFill>
                  <a:schemeClr val="bg1">
                    <a:lumMod val="75000"/>
                  </a:schemeClr>
                </a:solidFill>
              </a:rPr>
              <a:t>措置報告・研究報告</a:t>
            </a:r>
          </a:p>
          <a:p>
            <a:pPr marL="514350" indent="-514350">
              <a:buFont typeface="Calibri" panose="020F0502020204030204" pitchFamily="34" charset="0"/>
              <a:buAutoNum type="arabicPeriod"/>
            </a:pPr>
            <a:r>
              <a:rPr lang="ja-JP" altLang="en-US" sz="2400" dirty="0">
                <a:solidFill>
                  <a:schemeClr val="bg1">
                    <a:lumMod val="75000"/>
                  </a:schemeClr>
                </a:solidFill>
              </a:rPr>
              <a:t>参考通知</a:t>
            </a:r>
          </a:p>
          <a:p>
            <a:pPr marL="514350" indent="-514350">
              <a:buFont typeface="Calibri" panose="020F0502020204030204" pitchFamily="34" charset="0"/>
              <a:buAutoNum type="arabicPeriod"/>
            </a:pPr>
            <a:r>
              <a:rPr lang="ja-JP" altLang="en-US" sz="2400" dirty="0">
                <a:solidFill>
                  <a:schemeClr val="bg1">
                    <a:lumMod val="75000"/>
                  </a:schemeClr>
                </a:solidFill>
              </a:rPr>
              <a:t>クイズ</a:t>
            </a:r>
            <a:endParaRPr lang="en-US" altLang="ja-JP" sz="2400" dirty="0">
              <a:solidFill>
                <a:schemeClr val="bg1">
                  <a:lumMod val="75000"/>
                </a:schemeClr>
              </a:solidFill>
            </a:endParaRPr>
          </a:p>
        </p:txBody>
      </p:sp>
      <p:sp>
        <p:nvSpPr>
          <p:cNvPr id="4" name="スライド番号プレースホルダー 3">
            <a:extLst>
              <a:ext uri="{FF2B5EF4-FFF2-40B4-BE49-F238E27FC236}">
                <a16:creationId xmlns:a16="http://schemas.microsoft.com/office/drawing/2014/main" id="{883C099D-C961-4200-9A78-18A31729771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9AA2ADB-0313-4852-9C26-438335DDF847}" type="slidenum">
              <a:rPr lang="ja-JP" altLang="en-US">
                <a:solidFill>
                  <a:srgbClr val="898989"/>
                </a:solidFill>
                <a:latin typeface="Calibri" panose="020F0502020204030204" pitchFamily="34" charset="0"/>
              </a:rPr>
              <a:pPr eaLnBrk="1" hangingPunct="1"/>
              <a:t>18</a:t>
            </a:fld>
            <a:endParaRPr lang="ja-JP"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586373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CA76B6D8-2EC4-4DCD-9A9A-7A1FFF41E592}"/>
              </a:ext>
            </a:extLst>
          </p:cNvPr>
          <p:cNvSpPr>
            <a:spLocks noGrp="1"/>
          </p:cNvSpPr>
          <p:nvPr>
            <p:ph idx="1"/>
          </p:nvPr>
        </p:nvSpPr>
        <p:spPr>
          <a:xfrm>
            <a:off x="457200" y="1600200"/>
            <a:ext cx="8229600" cy="4852988"/>
          </a:xfr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indent="-355600">
              <a:lnSpc>
                <a:spcPct val="110000"/>
              </a:lnSpc>
              <a:spcBef>
                <a:spcPts val="600"/>
              </a:spcBef>
              <a:buFont typeface="Wingdings" panose="05000000000000000000" pitchFamily="2" charset="2"/>
              <a:buChar char="Ø"/>
              <a:defRPr/>
            </a:pPr>
            <a:r>
              <a:rPr lang="en-US" altLang="ja-JP" sz="2400" dirty="0"/>
              <a:t>nullFlavor</a:t>
            </a:r>
            <a:r>
              <a:rPr lang="ja-JP" altLang="en-US" sz="2400" dirty="0"/>
              <a:t>とは</a:t>
            </a:r>
            <a:r>
              <a:rPr lang="en-US" altLang="ja-JP" sz="2400" dirty="0"/>
              <a:t>?</a:t>
            </a:r>
          </a:p>
          <a:p>
            <a:pPr lvl="1">
              <a:lnSpc>
                <a:spcPct val="110000"/>
              </a:lnSpc>
              <a:spcBef>
                <a:spcPts val="600"/>
              </a:spcBef>
              <a:defRPr/>
            </a:pPr>
            <a:r>
              <a:rPr lang="ja-JP" altLang="en-US" sz="2000" dirty="0"/>
              <a:t>不明、データがないことを示す値</a:t>
            </a:r>
            <a:endParaRPr lang="en-US" altLang="ja-JP" sz="2000" dirty="0"/>
          </a:p>
          <a:p>
            <a:pPr marL="0" indent="0">
              <a:lnSpc>
                <a:spcPct val="110000"/>
              </a:lnSpc>
              <a:spcBef>
                <a:spcPts val="600"/>
              </a:spcBef>
              <a:buFont typeface="Arial" panose="020B0604020202020204" pitchFamily="34" charset="0"/>
              <a:buNone/>
              <a:defRPr/>
            </a:pPr>
            <a:endParaRPr lang="en-US" altLang="ja-JP" sz="2400" dirty="0"/>
          </a:p>
          <a:p>
            <a:pPr marL="355600" indent="-355600">
              <a:lnSpc>
                <a:spcPct val="110000"/>
              </a:lnSpc>
              <a:spcBef>
                <a:spcPts val="600"/>
              </a:spcBef>
              <a:buFont typeface="Wingdings" panose="05000000000000000000" pitchFamily="2" charset="2"/>
              <a:buChar char="Ø"/>
              <a:defRPr/>
            </a:pPr>
            <a:r>
              <a:rPr lang="en-US" altLang="ja-JP" sz="2400" dirty="0"/>
              <a:t>nullFlavor</a:t>
            </a:r>
            <a:r>
              <a:rPr lang="ja-JP" altLang="en-US" sz="2400" dirty="0"/>
              <a:t>の事例</a:t>
            </a:r>
            <a:endParaRPr lang="en-US" altLang="ja-JP" sz="2400" dirty="0"/>
          </a:p>
        </p:txBody>
      </p:sp>
      <p:sp>
        <p:nvSpPr>
          <p:cNvPr id="24579" name="タイトル 1">
            <a:extLst>
              <a:ext uri="{FF2B5EF4-FFF2-40B4-BE49-F238E27FC236}">
                <a16:creationId xmlns:a16="http://schemas.microsoft.com/office/drawing/2014/main" id="{DF3E026B-2375-4F71-93B4-24CCBB2A82B3}"/>
              </a:ext>
            </a:extLst>
          </p:cNvPr>
          <p:cNvSpPr>
            <a:spLocks noGrp="1"/>
          </p:cNvSpPr>
          <p:nvPr>
            <p:ph type="title"/>
          </p:nvPr>
        </p:nvSpPr>
        <p:spPr/>
        <p:txBody>
          <a:bodyPr/>
          <a:lstStyle/>
          <a:p>
            <a:r>
              <a:rPr lang="en-US" altLang="ja-JP" dirty="0"/>
              <a:t>nullFlavor</a:t>
            </a:r>
            <a:endParaRPr lang="ja-JP" altLang="en-US" dirty="0"/>
          </a:p>
        </p:txBody>
      </p:sp>
      <p:sp>
        <p:nvSpPr>
          <p:cNvPr id="3" name="スライド番号プレースホルダー 2">
            <a:extLst>
              <a:ext uri="{FF2B5EF4-FFF2-40B4-BE49-F238E27FC236}">
                <a16:creationId xmlns:a16="http://schemas.microsoft.com/office/drawing/2014/main" id="{89E7485C-1F69-4269-BCD7-739C2CBCD06C}"/>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B0A609D-B5B1-4018-B0E8-0F4C65EFCE55}" type="slidenum">
              <a:rPr lang="ja-JP" altLang="en-US">
                <a:solidFill>
                  <a:srgbClr val="898989"/>
                </a:solidFill>
                <a:latin typeface="Calibri" panose="020F0502020204030204" pitchFamily="34" charset="0"/>
              </a:rPr>
              <a:pPr eaLnBrk="1" hangingPunct="1"/>
              <a:t>19</a:t>
            </a:fld>
            <a:endParaRPr lang="ja-JP" altLang="en-US">
              <a:solidFill>
                <a:srgbClr val="898989"/>
              </a:solidFill>
              <a:latin typeface="Calibri" panose="020F0502020204030204" pitchFamily="34" charset="0"/>
            </a:endParaRPr>
          </a:p>
        </p:txBody>
      </p:sp>
      <p:graphicFrame>
        <p:nvGraphicFramePr>
          <p:cNvPr id="8" name="表 7">
            <a:extLst>
              <a:ext uri="{FF2B5EF4-FFF2-40B4-BE49-F238E27FC236}">
                <a16:creationId xmlns:a16="http://schemas.microsoft.com/office/drawing/2014/main" id="{08908890-6A62-4F6B-9E71-78AB079F9E66}"/>
              </a:ext>
            </a:extLst>
          </p:cNvPr>
          <p:cNvGraphicFramePr>
            <a:graphicFrameLocks noGrp="1"/>
          </p:cNvGraphicFramePr>
          <p:nvPr>
            <p:extLst>
              <p:ext uri="{D42A27DB-BD31-4B8C-83A1-F6EECF244321}">
                <p14:modId xmlns:p14="http://schemas.microsoft.com/office/powerpoint/2010/main" val="2603500167"/>
              </p:ext>
            </p:extLst>
          </p:nvPr>
        </p:nvGraphicFramePr>
        <p:xfrm>
          <a:off x="971550" y="3373438"/>
          <a:ext cx="7345363" cy="3005137"/>
        </p:xfrm>
        <a:graphic>
          <a:graphicData uri="http://schemas.openxmlformats.org/drawingml/2006/table">
            <a:tbl>
              <a:tblPr firstRow="1" bandRow="1">
                <a:tableStyleId>{5C22544A-7EE6-4342-B048-85BDC9FD1C3A}</a:tableStyleId>
              </a:tblPr>
              <a:tblGrid>
                <a:gridCol w="1187128">
                  <a:extLst>
                    <a:ext uri="{9D8B030D-6E8A-4147-A177-3AD203B41FA5}">
                      <a16:colId xmlns:a16="http://schemas.microsoft.com/office/drawing/2014/main" val="20000"/>
                    </a:ext>
                  </a:extLst>
                </a:gridCol>
                <a:gridCol w="2629580">
                  <a:extLst>
                    <a:ext uri="{9D8B030D-6E8A-4147-A177-3AD203B41FA5}">
                      <a16:colId xmlns:a16="http://schemas.microsoft.com/office/drawing/2014/main" val="20001"/>
                    </a:ext>
                  </a:extLst>
                </a:gridCol>
                <a:gridCol w="3528655">
                  <a:extLst>
                    <a:ext uri="{9D8B030D-6E8A-4147-A177-3AD203B41FA5}">
                      <a16:colId xmlns:a16="http://schemas.microsoft.com/office/drawing/2014/main" val="20002"/>
                    </a:ext>
                  </a:extLst>
                </a:gridCol>
              </a:tblGrid>
              <a:tr h="446542">
                <a:tc>
                  <a:txBody>
                    <a:bodyPr/>
                    <a:lstStyle/>
                    <a:p>
                      <a:r>
                        <a:rPr kumimoji="1" lang="ja-JP" altLang="en-US" sz="1800" dirty="0">
                          <a:solidFill>
                            <a:schemeClr val="tx1"/>
                          </a:solidFill>
                        </a:rPr>
                        <a:t>値</a:t>
                      </a:r>
                    </a:p>
                  </a:txBody>
                  <a:tcPr marL="91447" marR="91447" marT="45725" marB="45725"/>
                </a:tc>
                <a:tc gridSpan="2">
                  <a:txBody>
                    <a:bodyPr/>
                    <a:lstStyle/>
                    <a:p>
                      <a:r>
                        <a:rPr kumimoji="1" lang="ja-JP" altLang="en-US" sz="1800" dirty="0">
                          <a:solidFill>
                            <a:schemeClr val="tx1"/>
                          </a:solidFill>
                        </a:rPr>
                        <a:t>意味</a:t>
                      </a:r>
                    </a:p>
                  </a:txBody>
                  <a:tcPr marL="91447" marR="91447" marT="45725" marB="45725"/>
                </a:tc>
                <a:tc hMerge="1">
                  <a:txBody>
                    <a:bodyPr/>
                    <a:lstStyle/>
                    <a:p>
                      <a:endParaRPr kumimoji="1" lang="ja-JP" altLang="en-US" sz="1800" dirty="0">
                        <a:solidFill>
                          <a:schemeClr val="tx1"/>
                        </a:solidFill>
                      </a:endParaRPr>
                    </a:p>
                  </a:txBody>
                  <a:tcPr/>
                </a:tc>
                <a:extLst>
                  <a:ext uri="{0D108BD9-81ED-4DB2-BD59-A6C34878D82A}">
                    <a16:rowId xmlns:a16="http://schemas.microsoft.com/office/drawing/2014/main" val="10000"/>
                  </a:ext>
                </a:extLst>
              </a:tr>
              <a:tr h="365804">
                <a:tc>
                  <a:txBody>
                    <a:bodyPr/>
                    <a:lstStyle/>
                    <a:p>
                      <a:r>
                        <a:rPr kumimoji="1" lang="en-US" altLang="ja-JP" sz="1800" dirty="0">
                          <a:solidFill>
                            <a:schemeClr val="tx1"/>
                          </a:solidFill>
                        </a:rPr>
                        <a:t>NI</a:t>
                      </a:r>
                      <a:endParaRPr kumimoji="1" lang="ja-JP" altLang="en-US" sz="1800" dirty="0">
                        <a:solidFill>
                          <a:schemeClr val="tx1"/>
                        </a:solidFill>
                      </a:endParaRPr>
                    </a:p>
                  </a:txBody>
                  <a:tcPr marL="91447" marR="91447" marT="45725" marB="45725"/>
                </a:tc>
                <a:tc>
                  <a:txBody>
                    <a:bodyPr/>
                    <a:lstStyle/>
                    <a:p>
                      <a:r>
                        <a:rPr kumimoji="1" lang="en-US" altLang="ja-JP" sz="1800" dirty="0">
                          <a:solidFill>
                            <a:schemeClr val="tx1"/>
                          </a:solidFill>
                        </a:rPr>
                        <a:t>No Information</a:t>
                      </a:r>
                      <a:endParaRPr kumimoji="1" lang="ja-JP" altLang="en-US" sz="1800" dirty="0">
                        <a:solidFill>
                          <a:schemeClr val="tx1"/>
                        </a:solidFill>
                      </a:endParaRPr>
                    </a:p>
                  </a:txBody>
                  <a:tcPr marL="91447" marR="91447"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rPr>
                        <a:t>情報なし</a:t>
                      </a:r>
                      <a:endParaRPr lang="en-US" altLang="ja-JP" sz="1800" dirty="0">
                        <a:solidFill>
                          <a:schemeClr val="tx1"/>
                        </a:solidFill>
                      </a:endParaRPr>
                    </a:p>
                  </a:txBody>
                  <a:tcPr marL="91447" marR="91447" marT="45725" marB="45725"/>
                </a:tc>
                <a:extLst>
                  <a:ext uri="{0D108BD9-81ED-4DB2-BD59-A6C34878D82A}">
                    <a16:rowId xmlns:a16="http://schemas.microsoft.com/office/drawing/2014/main" val="10001"/>
                  </a:ext>
                </a:extLst>
              </a:tr>
              <a:tr h="640156">
                <a:tc>
                  <a:txBody>
                    <a:bodyPr/>
                    <a:lstStyle/>
                    <a:p>
                      <a:r>
                        <a:rPr kumimoji="1" lang="en-US" altLang="ja-JP" sz="1800" dirty="0">
                          <a:solidFill>
                            <a:schemeClr val="tx1"/>
                          </a:solidFill>
                        </a:rPr>
                        <a:t>MSK</a:t>
                      </a:r>
                      <a:endParaRPr kumimoji="1" lang="ja-JP" altLang="en-US" sz="1800" dirty="0">
                        <a:solidFill>
                          <a:schemeClr val="tx1"/>
                        </a:solidFill>
                      </a:endParaRPr>
                    </a:p>
                  </a:txBody>
                  <a:tcPr marL="91447" marR="91447" marT="45725" marB="45725"/>
                </a:tc>
                <a:tc>
                  <a:txBody>
                    <a:bodyPr/>
                    <a:lstStyle/>
                    <a:p>
                      <a:r>
                        <a:rPr kumimoji="1" lang="en-US" altLang="ja-JP" sz="1800" dirty="0">
                          <a:solidFill>
                            <a:schemeClr val="tx1"/>
                          </a:solidFill>
                        </a:rPr>
                        <a:t>Masked</a:t>
                      </a:r>
                      <a:endParaRPr kumimoji="1" lang="ja-JP" altLang="en-US" sz="1800" dirty="0">
                        <a:solidFill>
                          <a:schemeClr val="tx1"/>
                        </a:solidFill>
                      </a:endParaRPr>
                    </a:p>
                  </a:txBody>
                  <a:tcPr marL="91447" marR="91447"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安全確保、個人情報保護等の理由で送信者が情報を提供しない</a:t>
                      </a:r>
                      <a:endParaRPr kumimoji="1" lang="en-US" altLang="ja-JP" sz="1800" dirty="0">
                        <a:solidFill>
                          <a:schemeClr val="tx1"/>
                        </a:solidFill>
                      </a:endParaRPr>
                    </a:p>
                  </a:txBody>
                  <a:tcPr marL="91447" marR="91447" marT="45725" marB="45725"/>
                </a:tc>
                <a:extLst>
                  <a:ext uri="{0D108BD9-81ED-4DB2-BD59-A6C34878D82A}">
                    <a16:rowId xmlns:a16="http://schemas.microsoft.com/office/drawing/2014/main" val="10002"/>
                  </a:ext>
                </a:extLst>
              </a:tr>
              <a:tr h="365804">
                <a:tc>
                  <a:txBody>
                    <a:bodyPr/>
                    <a:lstStyle/>
                    <a:p>
                      <a:r>
                        <a:rPr kumimoji="1" lang="en-US" altLang="ja-JP" sz="1800" dirty="0">
                          <a:solidFill>
                            <a:schemeClr val="tx1"/>
                          </a:solidFill>
                        </a:rPr>
                        <a:t>UNK</a:t>
                      </a:r>
                      <a:endParaRPr kumimoji="1" lang="ja-JP" altLang="en-US" sz="1800" dirty="0">
                        <a:solidFill>
                          <a:schemeClr val="tx1"/>
                        </a:solidFill>
                      </a:endParaRPr>
                    </a:p>
                  </a:txBody>
                  <a:tcPr marL="91447" marR="91447" marT="45725" marB="45725"/>
                </a:tc>
                <a:tc>
                  <a:txBody>
                    <a:bodyPr/>
                    <a:lstStyle/>
                    <a:p>
                      <a:r>
                        <a:rPr kumimoji="1" lang="en-US" altLang="ja-JP" sz="1800" dirty="0">
                          <a:solidFill>
                            <a:schemeClr val="tx1"/>
                          </a:solidFill>
                        </a:rPr>
                        <a:t>Unknown</a:t>
                      </a:r>
                      <a:endParaRPr kumimoji="1" lang="ja-JP" altLang="en-US" sz="1800" dirty="0">
                        <a:solidFill>
                          <a:schemeClr val="tx1"/>
                        </a:solidFill>
                      </a:endParaRPr>
                    </a:p>
                  </a:txBody>
                  <a:tcPr marL="91447" marR="91447"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rPr>
                        <a:t>値が不明</a:t>
                      </a:r>
                      <a:endParaRPr lang="en-US" altLang="ja-JP" sz="1800" dirty="0">
                        <a:solidFill>
                          <a:schemeClr val="tx1"/>
                        </a:solidFill>
                      </a:endParaRPr>
                    </a:p>
                  </a:txBody>
                  <a:tcPr marL="91447" marR="91447" marT="45725" marB="45725"/>
                </a:tc>
                <a:extLst>
                  <a:ext uri="{0D108BD9-81ED-4DB2-BD59-A6C34878D82A}">
                    <a16:rowId xmlns:a16="http://schemas.microsoft.com/office/drawing/2014/main" val="10003"/>
                  </a:ext>
                </a:extLst>
              </a:tr>
              <a:tr h="365804">
                <a:tc>
                  <a:txBody>
                    <a:bodyPr/>
                    <a:lstStyle/>
                    <a:p>
                      <a:r>
                        <a:rPr kumimoji="1" lang="en-US" altLang="ja-JP" sz="1800" dirty="0">
                          <a:solidFill>
                            <a:schemeClr val="tx1"/>
                          </a:solidFill>
                        </a:rPr>
                        <a:t>NA</a:t>
                      </a:r>
                      <a:endParaRPr kumimoji="1" lang="ja-JP" altLang="en-US" sz="1800" dirty="0">
                        <a:solidFill>
                          <a:schemeClr val="tx1"/>
                        </a:solidFill>
                      </a:endParaRPr>
                    </a:p>
                  </a:txBody>
                  <a:tcPr marL="91447" marR="91447" marT="45725" marB="45725"/>
                </a:tc>
                <a:tc>
                  <a:txBody>
                    <a:bodyPr/>
                    <a:lstStyle/>
                    <a:p>
                      <a:r>
                        <a:rPr kumimoji="1" lang="en-US" altLang="ja-JP" sz="1800" dirty="0">
                          <a:solidFill>
                            <a:schemeClr val="tx1"/>
                          </a:solidFill>
                        </a:rPr>
                        <a:t>Not Applicable</a:t>
                      </a:r>
                      <a:endParaRPr kumimoji="1" lang="ja-JP" altLang="en-US" sz="1800" dirty="0">
                        <a:solidFill>
                          <a:schemeClr val="tx1"/>
                        </a:solidFill>
                      </a:endParaRPr>
                    </a:p>
                  </a:txBody>
                  <a:tcPr marL="91447" marR="91447"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あてはまる適切な値がない</a:t>
                      </a:r>
                      <a:endParaRPr kumimoji="1" lang="en-US" altLang="ja-JP" sz="1800" dirty="0">
                        <a:solidFill>
                          <a:schemeClr val="tx1"/>
                        </a:solidFill>
                      </a:endParaRPr>
                    </a:p>
                  </a:txBody>
                  <a:tcPr marL="91447" marR="91447" marT="45725" marB="45725"/>
                </a:tc>
                <a:extLst>
                  <a:ext uri="{0D108BD9-81ED-4DB2-BD59-A6C34878D82A}">
                    <a16:rowId xmlns:a16="http://schemas.microsoft.com/office/drawing/2014/main" val="10004"/>
                  </a:ext>
                </a:extLst>
              </a:tr>
              <a:tr h="365804">
                <a:tc>
                  <a:txBody>
                    <a:bodyPr/>
                    <a:lstStyle/>
                    <a:p>
                      <a:r>
                        <a:rPr kumimoji="1" lang="en-US" altLang="ja-JP" sz="1800" dirty="0">
                          <a:solidFill>
                            <a:schemeClr val="tx1"/>
                          </a:solidFill>
                        </a:rPr>
                        <a:t>ASKU</a:t>
                      </a:r>
                      <a:endParaRPr kumimoji="1" lang="ja-JP" altLang="en-US" sz="1800" dirty="0">
                        <a:solidFill>
                          <a:schemeClr val="tx1"/>
                        </a:solidFill>
                      </a:endParaRPr>
                    </a:p>
                  </a:txBody>
                  <a:tcPr marL="91447" marR="91447" marT="45725" marB="45725"/>
                </a:tc>
                <a:tc>
                  <a:txBody>
                    <a:bodyPr/>
                    <a:lstStyle/>
                    <a:p>
                      <a:r>
                        <a:rPr kumimoji="1" lang="en-US" altLang="ja-JP" sz="1800" dirty="0">
                          <a:solidFill>
                            <a:schemeClr val="tx1"/>
                          </a:solidFill>
                        </a:rPr>
                        <a:t>Asked But Unknown</a:t>
                      </a:r>
                      <a:endParaRPr kumimoji="1" lang="ja-JP" altLang="en-US" sz="1800" dirty="0">
                        <a:solidFill>
                          <a:schemeClr val="tx1"/>
                        </a:solidFill>
                      </a:endParaRPr>
                    </a:p>
                  </a:txBody>
                  <a:tcPr marL="91447" marR="91447"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入手を試みたが得られなかった</a:t>
                      </a:r>
                    </a:p>
                  </a:txBody>
                  <a:tcPr marL="91447" marR="91447" marT="45725" marB="45725"/>
                </a:tc>
                <a:extLst>
                  <a:ext uri="{0D108BD9-81ED-4DB2-BD59-A6C34878D82A}">
                    <a16:rowId xmlns:a16="http://schemas.microsoft.com/office/drawing/2014/main" val="10005"/>
                  </a:ext>
                </a:extLst>
              </a:tr>
              <a:tr h="455223">
                <a:tc>
                  <a:txBody>
                    <a:bodyPr/>
                    <a:lstStyle/>
                    <a:p>
                      <a:r>
                        <a:rPr kumimoji="1" lang="en-US" altLang="ja-JP" sz="1800" dirty="0">
                          <a:solidFill>
                            <a:schemeClr val="tx1"/>
                          </a:solidFill>
                        </a:rPr>
                        <a:t>NASK</a:t>
                      </a:r>
                      <a:endParaRPr kumimoji="1" lang="ja-JP" altLang="en-US" sz="1800" dirty="0">
                        <a:solidFill>
                          <a:schemeClr val="tx1"/>
                        </a:solidFill>
                      </a:endParaRPr>
                    </a:p>
                  </a:txBody>
                  <a:tcPr marL="91447" marR="91447" marT="45725" marB="45725"/>
                </a:tc>
                <a:tc>
                  <a:txBody>
                    <a:bodyPr/>
                    <a:lstStyle/>
                    <a:p>
                      <a:r>
                        <a:rPr kumimoji="1" lang="en-US" altLang="ja-JP" sz="1800" dirty="0">
                          <a:solidFill>
                            <a:schemeClr val="tx1"/>
                          </a:solidFill>
                        </a:rPr>
                        <a:t>Not Asked</a:t>
                      </a:r>
                      <a:endParaRPr kumimoji="1" lang="ja-JP" altLang="en-US" sz="1800" dirty="0">
                        <a:solidFill>
                          <a:schemeClr val="tx1"/>
                        </a:solidFill>
                      </a:endParaRPr>
                    </a:p>
                  </a:txBody>
                  <a:tcPr marL="91447" marR="91447" marT="45725" marB="4572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入手を試みていない</a:t>
                      </a:r>
                    </a:p>
                  </a:txBody>
                  <a:tcPr marL="91447" marR="91447" marT="45725" marB="45725"/>
                </a:tc>
                <a:extLst>
                  <a:ext uri="{0D108BD9-81ED-4DB2-BD59-A6C34878D82A}">
                    <a16:rowId xmlns:a16="http://schemas.microsoft.com/office/drawing/2014/main" val="10006"/>
                  </a:ext>
                </a:extLst>
              </a:tr>
            </a:tbl>
          </a:graphicData>
        </a:graphic>
      </p:graphicFrame>
      <p:sp>
        <p:nvSpPr>
          <p:cNvPr id="5" name="四角形吹き出し 4">
            <a:extLst>
              <a:ext uri="{FF2B5EF4-FFF2-40B4-BE49-F238E27FC236}">
                <a16:creationId xmlns:a16="http://schemas.microsoft.com/office/drawing/2014/main" id="{85E35CD9-D6A1-4331-B9D6-8482D7D3D2A0}"/>
              </a:ext>
            </a:extLst>
          </p:cNvPr>
          <p:cNvSpPr/>
          <p:nvPr/>
        </p:nvSpPr>
        <p:spPr>
          <a:xfrm>
            <a:off x="5545138" y="1125538"/>
            <a:ext cx="3311525" cy="1798637"/>
          </a:xfrm>
          <a:prstGeom prst="wedgeRectCallout">
            <a:avLst>
              <a:gd name="adj1" fmla="val -73795"/>
              <a:gd name="adj2" fmla="val 14889"/>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srgbClr val="FF0000"/>
              </a:solidFill>
            </a:endParaRPr>
          </a:p>
          <a:p>
            <a:pPr>
              <a:defRPr/>
            </a:pPr>
            <a:r>
              <a:rPr lang="ja-JP" altLang="en-US" dirty="0">
                <a:solidFill>
                  <a:srgbClr val="FF0000"/>
                </a:solidFill>
              </a:rPr>
              <a:t>項目によっては使用できない</a:t>
            </a:r>
            <a:r>
              <a:rPr lang="en-US" altLang="ja-JP" dirty="0">
                <a:solidFill>
                  <a:srgbClr val="FF0000"/>
                </a:solidFill>
              </a:rPr>
              <a:t>nullFlavor</a:t>
            </a:r>
            <a:r>
              <a:rPr lang="ja-JP" altLang="en-US" dirty="0">
                <a:solidFill>
                  <a:srgbClr val="FF0000"/>
                </a:solidFill>
              </a:rPr>
              <a:t>もあります。</a:t>
            </a:r>
            <a:r>
              <a:rPr lang="en-US" altLang="ja-JP" dirty="0">
                <a:solidFill>
                  <a:srgbClr val="FF0000"/>
                </a:solidFill>
              </a:rPr>
              <a:t>E2B</a:t>
            </a:r>
            <a:r>
              <a:rPr lang="ja-JP" altLang="en-US" dirty="0">
                <a:solidFill>
                  <a:srgbClr val="FF0000"/>
                </a:solidFill>
              </a:rPr>
              <a:t>を利用する各国で、各項目で使用できる</a:t>
            </a:r>
            <a:r>
              <a:rPr lang="en-US" altLang="ja-JP" dirty="0">
                <a:solidFill>
                  <a:srgbClr val="FF0000"/>
                </a:solidFill>
              </a:rPr>
              <a:t>nullFlavor</a:t>
            </a:r>
            <a:r>
              <a:rPr lang="ja-JP" altLang="en-US" dirty="0">
                <a:solidFill>
                  <a:srgbClr val="FF0000"/>
                </a:solidFill>
              </a:rPr>
              <a:t>を規定することができます。</a:t>
            </a:r>
            <a:endParaRPr lang="en-US" altLang="ja-JP" dirty="0">
              <a:solidFill>
                <a:srgbClr val="FF0000"/>
              </a:solidFill>
            </a:endParaRPr>
          </a:p>
          <a:p>
            <a:pPr>
              <a:defRPr/>
            </a:pPr>
            <a:endParaRPr lang="en-US" altLang="ja-JP" dirty="0">
              <a:solidFill>
                <a:srgbClr val="FF0000"/>
              </a:solidFill>
            </a:endParaRPr>
          </a:p>
          <a:p>
            <a:pPr algn="ctr">
              <a:defRPr/>
            </a:pPr>
            <a:endParaRPr lang="ja-JP" alt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8881399B-B55D-471A-A886-707FDBEEFDC0}"/>
              </a:ext>
            </a:extLst>
          </p:cNvPr>
          <p:cNvSpPr>
            <a:spLocks noGrp="1"/>
          </p:cNvSpPr>
          <p:nvPr>
            <p:ph type="title"/>
          </p:nvPr>
        </p:nvSpPr>
        <p:spPr/>
        <p:txBody>
          <a:bodyPr/>
          <a:lstStyle/>
          <a:p>
            <a:r>
              <a:rPr lang="ja-JP" altLang="en-US" sz="4000" dirty="0">
                <a:solidFill>
                  <a:prstClr val="black"/>
                </a:solidFill>
              </a:rPr>
              <a:t>はじめに</a:t>
            </a:r>
            <a:endParaRPr lang="ja-JP" altLang="en-US" sz="4000" dirty="0"/>
          </a:p>
        </p:txBody>
      </p:sp>
      <p:sp>
        <p:nvSpPr>
          <p:cNvPr id="3075" name="コンテンツ プレースホルダー 2">
            <a:extLst>
              <a:ext uri="{FF2B5EF4-FFF2-40B4-BE49-F238E27FC236}">
                <a16:creationId xmlns:a16="http://schemas.microsoft.com/office/drawing/2014/main" id="{E11A0A9F-3753-4E9F-9F32-A2AFC0408E87}"/>
              </a:ext>
            </a:extLst>
          </p:cNvPr>
          <p:cNvSpPr>
            <a:spLocks noGrp="1"/>
          </p:cNvSpPr>
          <p:nvPr>
            <p:ph idx="1"/>
          </p:nvPr>
        </p:nvSpPr>
        <p:spPr>
          <a:xfrm>
            <a:off x="457200" y="1268412"/>
            <a:ext cx="8229600" cy="5256931"/>
          </a:xfrm>
        </p:spPr>
        <p:txBody>
          <a:bodyPr/>
          <a:lstStyle/>
          <a:p>
            <a:r>
              <a:rPr lang="ja-JP" altLang="en-US" sz="2000" dirty="0"/>
              <a:t>目的</a:t>
            </a:r>
            <a:endParaRPr lang="en-US" altLang="ja-JP" sz="2000" dirty="0"/>
          </a:p>
          <a:p>
            <a:pPr lvl="1"/>
            <a:r>
              <a:rPr lang="en-US" altLang="ja-JP" sz="2000" dirty="0"/>
              <a:t>E2B(R3)</a:t>
            </a:r>
            <a:r>
              <a:rPr lang="ja-JP" altLang="en-US" sz="2000" dirty="0"/>
              <a:t>の概要を把握し、</a:t>
            </a:r>
            <a:r>
              <a:rPr lang="en-US" altLang="ja-JP" sz="2000" dirty="0"/>
              <a:t>E2B(R3)</a:t>
            </a:r>
            <a:r>
              <a:rPr lang="ja-JP" altLang="en-US" sz="2000" dirty="0"/>
              <a:t>の詳細を理解する準備を整える</a:t>
            </a:r>
            <a:endParaRPr lang="en-US" altLang="ja-JP" sz="2000" dirty="0"/>
          </a:p>
          <a:p>
            <a:pPr marL="0" indent="0">
              <a:buNone/>
            </a:pPr>
            <a:endParaRPr lang="en-US" altLang="ja-JP" sz="2000" dirty="0"/>
          </a:p>
          <a:p>
            <a:r>
              <a:rPr lang="ja-JP" altLang="en-US" sz="2000" dirty="0"/>
              <a:t>対象者</a:t>
            </a:r>
            <a:endParaRPr lang="en-US" altLang="ja-JP" sz="2000" dirty="0"/>
          </a:p>
          <a:p>
            <a:pPr lvl="1"/>
            <a:r>
              <a:rPr lang="en-US" altLang="ja-JP" sz="2000" dirty="0"/>
              <a:t>E2B(R3)</a:t>
            </a:r>
            <a:r>
              <a:rPr lang="ja-JP" altLang="en-US" sz="2000" dirty="0"/>
              <a:t>で初めて副作用等報告業務に従事する方</a:t>
            </a:r>
            <a:endParaRPr lang="en-US" altLang="ja-JP" sz="2000" dirty="0"/>
          </a:p>
          <a:p>
            <a:pPr lvl="1"/>
            <a:r>
              <a:rPr lang="en-US" altLang="ja-JP" sz="2000" dirty="0"/>
              <a:t>E2B(R3)</a:t>
            </a:r>
            <a:r>
              <a:rPr lang="ja-JP" altLang="en-US" sz="2000" dirty="0"/>
              <a:t>について復習したい方</a:t>
            </a:r>
            <a:endParaRPr lang="en-US" altLang="ja-JP" sz="2000" dirty="0"/>
          </a:p>
          <a:p>
            <a:pPr marL="898525" lvl="1" indent="0">
              <a:buNone/>
            </a:pPr>
            <a:r>
              <a:rPr lang="ja-JP" altLang="ja-JP" sz="2000" dirty="0">
                <a:latin typeface="Yu Gothic" panose="020B0400000000000000" pitchFamily="50" charset="-128"/>
                <a:ea typeface="Yu Gothic" panose="020B0400000000000000" pitchFamily="50" charset="-128"/>
              </a:rPr>
              <a:t>※</a:t>
            </a:r>
            <a:r>
              <a:rPr lang="ja-JP" altLang="en-US" sz="2000" dirty="0"/>
              <a:t>本資料は電子的報告を理解する事を目的としており、安全性業務全般はカバーしていません。</a:t>
            </a:r>
            <a:endParaRPr lang="en-US" altLang="ja-JP" sz="2000" dirty="0"/>
          </a:p>
          <a:p>
            <a:pPr marL="898525" lvl="1" indent="0">
              <a:buNone/>
            </a:pPr>
            <a:endParaRPr lang="en-US" altLang="ja-JP" sz="2000" dirty="0"/>
          </a:p>
          <a:p>
            <a:r>
              <a:rPr lang="ja-JP" altLang="en-US" sz="2000" dirty="0"/>
              <a:t>内容</a:t>
            </a:r>
            <a:endParaRPr lang="en-US" altLang="ja-JP" sz="2000" dirty="0"/>
          </a:p>
          <a:p>
            <a:pPr lvl="1"/>
            <a:r>
              <a:rPr lang="ja-JP" altLang="en-US" sz="2000" dirty="0"/>
              <a:t>副作用等の電子的報告に関連する基礎知識</a:t>
            </a:r>
            <a:endParaRPr lang="en-US" altLang="ja-JP" sz="2000" dirty="0"/>
          </a:p>
          <a:p>
            <a:pPr lvl="1"/>
            <a:r>
              <a:rPr lang="en-US" altLang="ja-JP" sz="2000" dirty="0"/>
              <a:t>E2B(R3)</a:t>
            </a:r>
            <a:r>
              <a:rPr lang="ja-JP" altLang="en-US" sz="2000" dirty="0"/>
              <a:t>を構成する項目の概要</a:t>
            </a:r>
            <a:endParaRPr lang="en-US" altLang="ja-JP" sz="2000" dirty="0"/>
          </a:p>
          <a:p>
            <a:pPr lvl="1"/>
            <a:r>
              <a:rPr lang="en-US" altLang="ja-JP" sz="2000" dirty="0"/>
              <a:t>nullFlavor</a:t>
            </a:r>
          </a:p>
          <a:p>
            <a:pPr lvl="1"/>
            <a:r>
              <a:rPr lang="ja-JP" altLang="en-US" sz="2000" dirty="0"/>
              <a:t>措置報告・研究報告</a:t>
            </a:r>
            <a:endParaRPr lang="en-US" altLang="ja-JP" sz="2000" dirty="0"/>
          </a:p>
          <a:p>
            <a:pPr lvl="1"/>
            <a:endParaRPr lang="ja-JP" altLang="en-US" sz="2000" dirty="0"/>
          </a:p>
        </p:txBody>
      </p:sp>
      <p:sp>
        <p:nvSpPr>
          <p:cNvPr id="4" name="スライド番号プレースホルダー 3">
            <a:extLst>
              <a:ext uri="{FF2B5EF4-FFF2-40B4-BE49-F238E27FC236}">
                <a16:creationId xmlns:a16="http://schemas.microsoft.com/office/drawing/2014/main" id="{2E74EB75-8604-4533-B88D-0EBBF490E7EA}"/>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AAC9C1C-9F88-4B29-957F-56CAFD1EF735}" type="slidenum">
              <a:rPr lang="ja-JP" altLang="en-US">
                <a:solidFill>
                  <a:srgbClr val="898989"/>
                </a:solidFill>
                <a:latin typeface="Calibri" panose="020F0502020204030204" pitchFamily="34" charset="0"/>
              </a:rPr>
              <a:pPr eaLnBrk="1" hangingPunct="1"/>
              <a:t>2</a:t>
            </a:fld>
            <a:endParaRPr lang="ja-JP" altLang="en-US">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67EA16EB-FF5B-4268-8BA3-61EBDCE9DA7A}"/>
              </a:ext>
            </a:extLst>
          </p:cNvPr>
          <p:cNvSpPr>
            <a:spLocks noGrp="1"/>
          </p:cNvSpPr>
          <p:nvPr>
            <p:ph type="title"/>
          </p:nvPr>
        </p:nvSpPr>
        <p:spPr/>
        <p:txBody>
          <a:bodyPr/>
          <a:lstStyle/>
          <a:p>
            <a:r>
              <a:rPr lang="ja-JP" altLang="en-US" dirty="0"/>
              <a:t>目次</a:t>
            </a:r>
          </a:p>
        </p:txBody>
      </p:sp>
      <p:sp>
        <p:nvSpPr>
          <p:cNvPr id="4099" name="コンテンツ プレースホルダー 2">
            <a:extLst>
              <a:ext uri="{FF2B5EF4-FFF2-40B4-BE49-F238E27FC236}">
                <a16:creationId xmlns:a16="http://schemas.microsoft.com/office/drawing/2014/main" id="{BB8D3A9D-AACA-4D35-877E-DE5147C5E62B}"/>
              </a:ext>
            </a:extLst>
          </p:cNvPr>
          <p:cNvSpPr>
            <a:spLocks noGrp="1"/>
          </p:cNvSpPr>
          <p:nvPr>
            <p:ph idx="1"/>
          </p:nvPr>
        </p:nvSpPr>
        <p:spPr/>
        <p:txBody>
          <a:bodyPr/>
          <a:lstStyle/>
          <a:p>
            <a:pPr marL="514350" indent="-514350">
              <a:buFont typeface="Calibri" panose="020F0502020204030204" pitchFamily="34" charset="0"/>
              <a:buAutoNum type="arabicPeriod"/>
            </a:pPr>
            <a:r>
              <a:rPr lang="ja-JP" altLang="en-US" sz="2400" dirty="0">
                <a:solidFill>
                  <a:schemeClr val="bg1">
                    <a:lumMod val="75000"/>
                  </a:schemeClr>
                </a:solidFill>
              </a:rPr>
              <a:t>副作用等の電子的報告に関連する基礎知識</a:t>
            </a:r>
            <a:endParaRPr lang="en-US" altLang="ja-JP" sz="24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グリーンブックとは</a:t>
            </a:r>
          </a:p>
          <a:p>
            <a:pPr marL="914400" lvl="1" indent="-514350">
              <a:buFont typeface="Arial" panose="020B0604020202020204" pitchFamily="34" charset="0"/>
              <a:buChar char="•"/>
            </a:pPr>
            <a:r>
              <a:rPr lang="en-US" altLang="ja-JP" sz="2000" dirty="0">
                <a:solidFill>
                  <a:schemeClr val="bg1">
                    <a:lumMod val="75000"/>
                  </a:schemeClr>
                </a:solidFill>
              </a:rPr>
              <a:t>E2B(R3)</a:t>
            </a:r>
            <a:r>
              <a:rPr lang="ja-JP" altLang="en-US" sz="2000" dirty="0">
                <a:solidFill>
                  <a:schemeClr val="bg1">
                    <a:lumMod val="75000"/>
                  </a:schemeClr>
                </a:solidFill>
              </a:rPr>
              <a:t>とは</a:t>
            </a:r>
          </a:p>
          <a:p>
            <a:pPr marL="914400" lvl="1" indent="-514350">
              <a:buFont typeface="Arial" panose="020B0604020202020204" pitchFamily="34" charset="0"/>
              <a:buChar char="•"/>
            </a:pPr>
            <a:r>
              <a:rPr lang="en-US" altLang="ja-JP" sz="2000" dirty="0" err="1">
                <a:solidFill>
                  <a:schemeClr val="bg1">
                    <a:lumMod val="75000"/>
                  </a:schemeClr>
                </a:solidFill>
              </a:rPr>
              <a:t>MedDRA</a:t>
            </a:r>
            <a:endParaRPr lang="en-US" altLang="ja-JP" sz="20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伝送の仕組み</a:t>
            </a:r>
          </a:p>
          <a:p>
            <a:pPr marL="514350" indent="-514350">
              <a:buFont typeface="Calibri" panose="020F0502020204030204" pitchFamily="34" charset="0"/>
              <a:buAutoNum type="arabicPeriod"/>
            </a:pPr>
            <a:r>
              <a:rPr lang="en-US" altLang="ja-JP" sz="2400" dirty="0">
                <a:solidFill>
                  <a:schemeClr val="bg1">
                    <a:lumMod val="75000"/>
                  </a:schemeClr>
                </a:solidFill>
              </a:rPr>
              <a:t>E2B(R3)</a:t>
            </a:r>
            <a:r>
              <a:rPr lang="ja-JP" altLang="en-US" sz="2400" dirty="0">
                <a:solidFill>
                  <a:schemeClr val="bg1">
                    <a:lumMod val="75000"/>
                  </a:schemeClr>
                </a:solidFill>
              </a:rPr>
              <a:t>を構成する項目の概要</a:t>
            </a:r>
          </a:p>
          <a:p>
            <a:pPr marL="514350" indent="-514350">
              <a:buFont typeface="Calibri" panose="020F0502020204030204" pitchFamily="34" charset="0"/>
              <a:buAutoNum type="arabicPeriod"/>
            </a:pPr>
            <a:r>
              <a:rPr lang="en-US" altLang="ja-JP" sz="2400" dirty="0" err="1">
                <a:solidFill>
                  <a:schemeClr val="bg1">
                    <a:lumMod val="75000"/>
                  </a:schemeClr>
                </a:solidFill>
              </a:rPr>
              <a:t>nullFlavor</a:t>
            </a:r>
            <a:endParaRPr lang="en-US" altLang="ja-JP" sz="2400" dirty="0">
              <a:solidFill>
                <a:schemeClr val="bg1">
                  <a:lumMod val="75000"/>
                </a:schemeClr>
              </a:solidFill>
            </a:endParaRPr>
          </a:p>
          <a:p>
            <a:pPr marL="514350" indent="-514350">
              <a:buFont typeface="Calibri" panose="020F0502020204030204" pitchFamily="34" charset="0"/>
              <a:buAutoNum type="arabicPeriod"/>
            </a:pPr>
            <a:r>
              <a:rPr lang="ja-JP" altLang="en-US" sz="2400" dirty="0"/>
              <a:t>措置報告・研究報告</a:t>
            </a:r>
          </a:p>
          <a:p>
            <a:pPr marL="514350" indent="-514350">
              <a:buFont typeface="Calibri" panose="020F0502020204030204" pitchFamily="34" charset="0"/>
              <a:buAutoNum type="arabicPeriod"/>
            </a:pPr>
            <a:r>
              <a:rPr lang="ja-JP" altLang="en-US" sz="2400" dirty="0">
                <a:solidFill>
                  <a:schemeClr val="bg1">
                    <a:lumMod val="75000"/>
                  </a:schemeClr>
                </a:solidFill>
              </a:rPr>
              <a:t>参考通知</a:t>
            </a:r>
          </a:p>
          <a:p>
            <a:pPr marL="514350" indent="-514350">
              <a:buFont typeface="Calibri" panose="020F0502020204030204" pitchFamily="34" charset="0"/>
              <a:buAutoNum type="arabicPeriod"/>
            </a:pPr>
            <a:r>
              <a:rPr lang="ja-JP" altLang="en-US" sz="2400" dirty="0">
                <a:solidFill>
                  <a:schemeClr val="bg1">
                    <a:lumMod val="75000"/>
                  </a:schemeClr>
                </a:solidFill>
              </a:rPr>
              <a:t>クイズ</a:t>
            </a:r>
            <a:endParaRPr lang="en-US" altLang="ja-JP" sz="2400" dirty="0">
              <a:solidFill>
                <a:schemeClr val="bg1">
                  <a:lumMod val="75000"/>
                </a:schemeClr>
              </a:solidFill>
            </a:endParaRPr>
          </a:p>
        </p:txBody>
      </p:sp>
      <p:sp>
        <p:nvSpPr>
          <p:cNvPr id="4" name="スライド番号プレースホルダー 3">
            <a:extLst>
              <a:ext uri="{FF2B5EF4-FFF2-40B4-BE49-F238E27FC236}">
                <a16:creationId xmlns:a16="http://schemas.microsoft.com/office/drawing/2014/main" id="{883C099D-C961-4200-9A78-18A31729771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9AA2ADB-0313-4852-9C26-438335DDF847}" type="slidenum">
              <a:rPr lang="ja-JP" altLang="en-US">
                <a:solidFill>
                  <a:srgbClr val="898989"/>
                </a:solidFill>
                <a:latin typeface="Calibri" panose="020F0502020204030204" pitchFamily="34" charset="0"/>
              </a:rPr>
              <a:pPr eaLnBrk="1" hangingPunct="1"/>
              <a:t>20</a:t>
            </a:fld>
            <a:endParaRPr lang="ja-JP"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07004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a:extLst>
              <a:ext uri="{FF2B5EF4-FFF2-40B4-BE49-F238E27FC236}">
                <a16:creationId xmlns:a16="http://schemas.microsoft.com/office/drawing/2014/main" id="{0EF4F834-469D-4205-AA76-5E8752F604CA}"/>
              </a:ext>
            </a:extLst>
          </p:cNvPr>
          <p:cNvSpPr>
            <a:spLocks noGrp="1"/>
          </p:cNvSpPr>
          <p:nvPr>
            <p:ph type="title"/>
          </p:nvPr>
        </p:nvSpPr>
        <p:spPr/>
        <p:txBody>
          <a:bodyPr/>
          <a:lstStyle/>
          <a:p>
            <a:r>
              <a:rPr lang="ja-JP" altLang="en-US"/>
              <a:t>措置報告・研究報告</a:t>
            </a:r>
          </a:p>
        </p:txBody>
      </p:sp>
      <p:sp>
        <p:nvSpPr>
          <p:cNvPr id="26627" name="コンテンツ プレースホルダー 2">
            <a:extLst>
              <a:ext uri="{FF2B5EF4-FFF2-40B4-BE49-F238E27FC236}">
                <a16:creationId xmlns:a16="http://schemas.microsoft.com/office/drawing/2014/main" id="{FA3D3F6E-2B3E-4B33-9D78-696C5C9B15A3}"/>
              </a:ext>
            </a:extLst>
          </p:cNvPr>
          <p:cNvSpPr>
            <a:spLocks noGrp="1"/>
          </p:cNvSpPr>
          <p:nvPr>
            <p:ph idx="1"/>
          </p:nvPr>
        </p:nvSpPr>
        <p:spPr/>
        <p:txBody>
          <a:bodyPr/>
          <a:lstStyle/>
          <a:p>
            <a:r>
              <a:rPr lang="ja-JP" altLang="en-US" dirty="0">
                <a:solidFill>
                  <a:srgbClr val="FF0000"/>
                </a:solidFill>
              </a:rPr>
              <a:t>日本特有の報告ルール</a:t>
            </a:r>
            <a:endParaRPr lang="en-US" altLang="ja-JP" dirty="0">
              <a:solidFill>
                <a:srgbClr val="FF0000"/>
              </a:solidFill>
            </a:endParaRPr>
          </a:p>
          <a:p>
            <a:r>
              <a:rPr lang="ja-JP" altLang="en-US" dirty="0"/>
              <a:t>措置報告・研究報告共通項目</a:t>
            </a:r>
            <a:endParaRPr lang="en-US" altLang="ja-JP" dirty="0"/>
          </a:p>
          <a:p>
            <a:pPr lvl="1"/>
            <a:r>
              <a:rPr lang="en-US" altLang="ja-JP" dirty="0"/>
              <a:t>J2.15.r	</a:t>
            </a:r>
            <a:r>
              <a:rPr lang="ja-JP" altLang="en-US" dirty="0"/>
              <a:t>公表国</a:t>
            </a:r>
            <a:endParaRPr lang="en-US" altLang="ja-JP" dirty="0"/>
          </a:p>
          <a:p>
            <a:pPr lvl="1"/>
            <a:r>
              <a:rPr lang="en-US" altLang="ja-JP" dirty="0"/>
              <a:t>J2.16	</a:t>
            </a:r>
            <a:r>
              <a:rPr lang="ja-JP" altLang="en-US" dirty="0"/>
              <a:t>報告内容の要点</a:t>
            </a:r>
            <a:endParaRPr lang="en-US" altLang="ja-JP" dirty="0"/>
          </a:p>
          <a:p>
            <a:pPr lvl="1"/>
            <a:r>
              <a:rPr lang="en-US" altLang="ja-JP" dirty="0"/>
              <a:t>C.4.r	</a:t>
            </a:r>
            <a:r>
              <a:rPr lang="ja-JP" altLang="en-US" dirty="0"/>
              <a:t>引用文献</a:t>
            </a:r>
            <a:endParaRPr lang="en-US" altLang="ja-JP" dirty="0"/>
          </a:p>
          <a:p>
            <a:r>
              <a:rPr lang="ja-JP" altLang="en-US" dirty="0"/>
              <a:t>研究報告独自の項目</a:t>
            </a:r>
            <a:endParaRPr lang="en-US" altLang="ja-JP" dirty="0"/>
          </a:p>
          <a:p>
            <a:pPr lvl="1"/>
            <a:r>
              <a:rPr lang="en-US" altLang="ja-JP" dirty="0"/>
              <a:t>J2.17.r	</a:t>
            </a:r>
            <a:r>
              <a:rPr lang="ja-JP" altLang="en-US" dirty="0"/>
              <a:t>試験</a:t>
            </a:r>
            <a:r>
              <a:rPr lang="en-US" altLang="ja-JP" dirty="0"/>
              <a:t>/</a:t>
            </a:r>
            <a:r>
              <a:rPr lang="ja-JP" altLang="en-US" dirty="0"/>
              <a:t>研究の分類</a:t>
            </a:r>
            <a:endParaRPr lang="en-US" altLang="ja-JP" dirty="0"/>
          </a:p>
          <a:p>
            <a:pPr lvl="1"/>
            <a:endParaRPr lang="en-US" altLang="ja-JP" dirty="0"/>
          </a:p>
          <a:p>
            <a:pPr lvl="1"/>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85D83F9E-B9D1-472C-B1C5-8948FA63EB2F}"/>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A4D0C5C-068E-4288-881A-4417BFF2AD34}" type="slidenum">
              <a:rPr lang="ja-JP" altLang="en-US">
                <a:solidFill>
                  <a:srgbClr val="898989"/>
                </a:solidFill>
                <a:latin typeface="Calibri" panose="020F0502020204030204" pitchFamily="34" charset="0"/>
              </a:rPr>
              <a:pPr eaLnBrk="1" hangingPunct="1"/>
              <a:t>21</a:t>
            </a:fld>
            <a:endParaRPr lang="ja-JP" altLang="en-US">
              <a:solidFill>
                <a:srgbClr val="898989"/>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67EA16EB-FF5B-4268-8BA3-61EBDCE9DA7A}"/>
              </a:ext>
            </a:extLst>
          </p:cNvPr>
          <p:cNvSpPr>
            <a:spLocks noGrp="1"/>
          </p:cNvSpPr>
          <p:nvPr>
            <p:ph type="title"/>
          </p:nvPr>
        </p:nvSpPr>
        <p:spPr/>
        <p:txBody>
          <a:bodyPr/>
          <a:lstStyle/>
          <a:p>
            <a:r>
              <a:rPr lang="ja-JP" altLang="en-US" dirty="0"/>
              <a:t>目次</a:t>
            </a:r>
          </a:p>
        </p:txBody>
      </p:sp>
      <p:sp>
        <p:nvSpPr>
          <p:cNvPr id="4099" name="コンテンツ プレースホルダー 2">
            <a:extLst>
              <a:ext uri="{FF2B5EF4-FFF2-40B4-BE49-F238E27FC236}">
                <a16:creationId xmlns:a16="http://schemas.microsoft.com/office/drawing/2014/main" id="{BB8D3A9D-AACA-4D35-877E-DE5147C5E62B}"/>
              </a:ext>
            </a:extLst>
          </p:cNvPr>
          <p:cNvSpPr>
            <a:spLocks noGrp="1"/>
          </p:cNvSpPr>
          <p:nvPr>
            <p:ph idx="1"/>
          </p:nvPr>
        </p:nvSpPr>
        <p:spPr/>
        <p:txBody>
          <a:bodyPr/>
          <a:lstStyle/>
          <a:p>
            <a:pPr marL="514350" indent="-514350">
              <a:buFont typeface="Calibri" panose="020F0502020204030204" pitchFamily="34" charset="0"/>
              <a:buAutoNum type="arabicPeriod"/>
            </a:pPr>
            <a:r>
              <a:rPr lang="ja-JP" altLang="en-US" sz="2400" dirty="0">
                <a:solidFill>
                  <a:schemeClr val="bg1">
                    <a:lumMod val="75000"/>
                  </a:schemeClr>
                </a:solidFill>
              </a:rPr>
              <a:t>副作用等の電子的報告に関連する基礎知識</a:t>
            </a:r>
            <a:endParaRPr lang="en-US" altLang="ja-JP" sz="24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グリーンブックとは</a:t>
            </a:r>
          </a:p>
          <a:p>
            <a:pPr marL="914400" lvl="1" indent="-514350">
              <a:buFont typeface="Arial" panose="020B0604020202020204" pitchFamily="34" charset="0"/>
              <a:buChar char="•"/>
            </a:pPr>
            <a:r>
              <a:rPr lang="en-US" altLang="ja-JP" sz="2000" dirty="0">
                <a:solidFill>
                  <a:schemeClr val="bg1">
                    <a:lumMod val="75000"/>
                  </a:schemeClr>
                </a:solidFill>
              </a:rPr>
              <a:t>E2B(R3)</a:t>
            </a:r>
            <a:r>
              <a:rPr lang="ja-JP" altLang="en-US" sz="2000" dirty="0">
                <a:solidFill>
                  <a:schemeClr val="bg1">
                    <a:lumMod val="75000"/>
                  </a:schemeClr>
                </a:solidFill>
              </a:rPr>
              <a:t>とは</a:t>
            </a:r>
          </a:p>
          <a:p>
            <a:pPr marL="914400" lvl="1" indent="-514350">
              <a:buFont typeface="Arial" panose="020B0604020202020204" pitchFamily="34" charset="0"/>
              <a:buChar char="•"/>
            </a:pPr>
            <a:r>
              <a:rPr lang="en-US" altLang="ja-JP" sz="2000" dirty="0" err="1">
                <a:solidFill>
                  <a:schemeClr val="bg1">
                    <a:lumMod val="75000"/>
                  </a:schemeClr>
                </a:solidFill>
              </a:rPr>
              <a:t>MedDRA</a:t>
            </a:r>
            <a:endParaRPr lang="en-US" altLang="ja-JP" sz="20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伝送の仕組み</a:t>
            </a:r>
          </a:p>
          <a:p>
            <a:pPr marL="514350" indent="-514350">
              <a:buFont typeface="Calibri" panose="020F0502020204030204" pitchFamily="34" charset="0"/>
              <a:buAutoNum type="arabicPeriod"/>
            </a:pPr>
            <a:r>
              <a:rPr lang="en-US" altLang="ja-JP" sz="2400" dirty="0">
                <a:solidFill>
                  <a:schemeClr val="bg1">
                    <a:lumMod val="75000"/>
                  </a:schemeClr>
                </a:solidFill>
              </a:rPr>
              <a:t>E2B(R3)</a:t>
            </a:r>
            <a:r>
              <a:rPr lang="ja-JP" altLang="en-US" sz="2400" dirty="0">
                <a:solidFill>
                  <a:schemeClr val="bg1">
                    <a:lumMod val="75000"/>
                  </a:schemeClr>
                </a:solidFill>
              </a:rPr>
              <a:t>を構成する項目の概要</a:t>
            </a:r>
          </a:p>
          <a:p>
            <a:pPr marL="514350" indent="-514350">
              <a:buFont typeface="Calibri" panose="020F0502020204030204" pitchFamily="34" charset="0"/>
              <a:buAutoNum type="arabicPeriod"/>
            </a:pPr>
            <a:r>
              <a:rPr lang="en-US" altLang="ja-JP" sz="2400" dirty="0" err="1">
                <a:solidFill>
                  <a:schemeClr val="bg1">
                    <a:lumMod val="75000"/>
                  </a:schemeClr>
                </a:solidFill>
              </a:rPr>
              <a:t>nullFlavor</a:t>
            </a:r>
            <a:endParaRPr lang="en-US" altLang="ja-JP" sz="2400" dirty="0">
              <a:solidFill>
                <a:schemeClr val="bg1">
                  <a:lumMod val="75000"/>
                </a:schemeClr>
              </a:solidFill>
            </a:endParaRPr>
          </a:p>
          <a:p>
            <a:pPr marL="514350" indent="-514350">
              <a:buFont typeface="Calibri" panose="020F0502020204030204" pitchFamily="34" charset="0"/>
              <a:buAutoNum type="arabicPeriod"/>
            </a:pPr>
            <a:r>
              <a:rPr lang="ja-JP" altLang="en-US" sz="2400" dirty="0">
                <a:solidFill>
                  <a:schemeClr val="bg1">
                    <a:lumMod val="75000"/>
                  </a:schemeClr>
                </a:solidFill>
              </a:rPr>
              <a:t>措置報告・研究報告</a:t>
            </a:r>
          </a:p>
          <a:p>
            <a:pPr marL="514350" indent="-514350">
              <a:buFont typeface="Calibri" panose="020F0502020204030204" pitchFamily="34" charset="0"/>
              <a:buAutoNum type="arabicPeriod"/>
            </a:pPr>
            <a:r>
              <a:rPr lang="ja-JP" altLang="en-US" sz="2400" dirty="0"/>
              <a:t>参考通知</a:t>
            </a:r>
          </a:p>
          <a:p>
            <a:pPr marL="514350" indent="-514350">
              <a:buFont typeface="Calibri" panose="020F0502020204030204" pitchFamily="34" charset="0"/>
              <a:buAutoNum type="arabicPeriod"/>
            </a:pPr>
            <a:r>
              <a:rPr lang="ja-JP" altLang="en-US" sz="2400" dirty="0">
                <a:solidFill>
                  <a:schemeClr val="bg1">
                    <a:lumMod val="75000"/>
                  </a:schemeClr>
                </a:solidFill>
              </a:rPr>
              <a:t>クイズ</a:t>
            </a:r>
            <a:endParaRPr lang="en-US" altLang="ja-JP" sz="2400" dirty="0">
              <a:solidFill>
                <a:schemeClr val="bg1">
                  <a:lumMod val="75000"/>
                </a:schemeClr>
              </a:solidFill>
            </a:endParaRPr>
          </a:p>
        </p:txBody>
      </p:sp>
      <p:sp>
        <p:nvSpPr>
          <p:cNvPr id="4" name="スライド番号プレースホルダー 3">
            <a:extLst>
              <a:ext uri="{FF2B5EF4-FFF2-40B4-BE49-F238E27FC236}">
                <a16:creationId xmlns:a16="http://schemas.microsoft.com/office/drawing/2014/main" id="{883C099D-C961-4200-9A78-18A31729771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9AA2ADB-0313-4852-9C26-438335DDF847}" type="slidenum">
              <a:rPr lang="ja-JP" altLang="en-US">
                <a:solidFill>
                  <a:srgbClr val="898989"/>
                </a:solidFill>
                <a:latin typeface="Calibri" panose="020F0502020204030204" pitchFamily="34" charset="0"/>
              </a:rPr>
              <a:pPr eaLnBrk="1" hangingPunct="1"/>
              <a:t>22</a:t>
            </a:fld>
            <a:endParaRPr lang="ja-JP"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735511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a:extLst>
              <a:ext uri="{FF2B5EF4-FFF2-40B4-BE49-F238E27FC236}">
                <a16:creationId xmlns:a16="http://schemas.microsoft.com/office/drawing/2014/main" id="{FEF098BB-814F-4A3B-A52D-A6034DA997D2}"/>
              </a:ext>
            </a:extLst>
          </p:cNvPr>
          <p:cNvSpPr>
            <a:spLocks noGrp="1"/>
          </p:cNvSpPr>
          <p:nvPr>
            <p:ph type="title"/>
          </p:nvPr>
        </p:nvSpPr>
        <p:spPr/>
        <p:txBody>
          <a:bodyPr/>
          <a:lstStyle/>
          <a:p>
            <a:r>
              <a:rPr lang="ja-JP" altLang="en-US" dirty="0"/>
              <a:t>関連通知</a:t>
            </a:r>
            <a:br>
              <a:rPr lang="en-US" altLang="ja-JP" dirty="0"/>
            </a:br>
            <a:endParaRPr lang="ja-JP" altLang="en-US" sz="2400" dirty="0"/>
          </a:p>
        </p:txBody>
      </p:sp>
      <p:sp>
        <p:nvSpPr>
          <p:cNvPr id="3" name="スライド番号プレースホルダー 2">
            <a:extLst>
              <a:ext uri="{FF2B5EF4-FFF2-40B4-BE49-F238E27FC236}">
                <a16:creationId xmlns:a16="http://schemas.microsoft.com/office/drawing/2014/main" id="{46D2D4B7-2518-47CA-A27E-1ECCFD8D546A}"/>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7B2CC69-B8E1-4CED-86D9-7B974546F532}" type="slidenum">
              <a:rPr lang="ja-JP" altLang="en-US">
                <a:solidFill>
                  <a:srgbClr val="898989"/>
                </a:solidFill>
                <a:latin typeface="Calibri" panose="020F0502020204030204" pitchFamily="34" charset="0"/>
              </a:rPr>
              <a:pPr eaLnBrk="1" hangingPunct="1"/>
              <a:t>23</a:t>
            </a:fld>
            <a:endParaRPr lang="ja-JP" altLang="en-US">
              <a:solidFill>
                <a:srgbClr val="898989"/>
              </a:solidFill>
              <a:latin typeface="Calibri" panose="020F0502020204030204" pitchFamily="34" charset="0"/>
            </a:endParaRPr>
          </a:p>
        </p:txBody>
      </p:sp>
      <p:sp>
        <p:nvSpPr>
          <p:cNvPr id="7" name="コンテンツ プレースホルダー 6">
            <a:extLst>
              <a:ext uri="{FF2B5EF4-FFF2-40B4-BE49-F238E27FC236}">
                <a16:creationId xmlns:a16="http://schemas.microsoft.com/office/drawing/2014/main" id="{A137DE7E-4C80-60F7-F95C-7B72543E7811}"/>
              </a:ext>
            </a:extLst>
          </p:cNvPr>
          <p:cNvSpPr>
            <a:spLocks noGrp="1"/>
          </p:cNvSpPr>
          <p:nvPr>
            <p:ph idx="1"/>
          </p:nvPr>
        </p:nvSpPr>
        <p:spPr/>
        <p:txBody>
          <a:bodyPr/>
          <a:lstStyle/>
          <a:p>
            <a:r>
              <a:rPr lang="ja-JP" altLang="en-US" sz="2000" dirty="0"/>
              <a:t>通知詳細は次の</a:t>
            </a:r>
            <a:r>
              <a:rPr lang="en-US" altLang="ja-JP" sz="2000" dirty="0"/>
              <a:t>URL</a:t>
            </a:r>
            <a:r>
              <a:rPr lang="ja-JP" altLang="en-US" sz="2000" dirty="0"/>
              <a:t>でご確認ください。</a:t>
            </a:r>
            <a:br>
              <a:rPr lang="en-US" altLang="ja-JP" sz="2000" dirty="0"/>
            </a:br>
            <a:r>
              <a:rPr lang="en-US" altLang="ja-JP" sz="2000" dirty="0">
                <a:hlinkClick r:id="rId3"/>
              </a:rPr>
              <a:t>https://skw.info.pmda.go.jp/notice/notice_index3.html</a:t>
            </a:r>
            <a:endParaRPr lang="en-US" altLang="ja-JP" sz="2000" dirty="0"/>
          </a:p>
          <a:p>
            <a:pPr marL="0" indent="0">
              <a:buNone/>
            </a:pPr>
            <a:endParaRPr lang="en-US" altLang="ja-JP" sz="2000" dirty="0"/>
          </a:p>
        </p:txBody>
      </p:sp>
      <p:pic>
        <p:nvPicPr>
          <p:cNvPr id="8" name="図 7">
            <a:extLst>
              <a:ext uri="{FF2B5EF4-FFF2-40B4-BE49-F238E27FC236}">
                <a16:creationId xmlns:a16="http://schemas.microsoft.com/office/drawing/2014/main" id="{EC88EB5D-B2EF-F160-8C15-3F60BC1A578A}"/>
              </a:ext>
            </a:extLst>
          </p:cNvPr>
          <p:cNvPicPr>
            <a:picLocks noChangeAspect="1"/>
          </p:cNvPicPr>
          <p:nvPr/>
        </p:nvPicPr>
        <p:blipFill>
          <a:blip r:embed="rId4"/>
          <a:stretch>
            <a:fillRect/>
          </a:stretch>
        </p:blipFill>
        <p:spPr>
          <a:xfrm>
            <a:off x="827584" y="2276872"/>
            <a:ext cx="7704856" cy="3609207"/>
          </a:xfrm>
          <a:prstGeom prst="rect">
            <a:avLst/>
          </a:prstGeom>
        </p:spPr>
      </p:pic>
    </p:spTree>
    <p:extLst>
      <p:ext uri="{BB962C8B-B14F-4D97-AF65-F5344CB8AC3E}">
        <p14:creationId xmlns:p14="http://schemas.microsoft.com/office/powerpoint/2010/main" val="3674290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67EA16EB-FF5B-4268-8BA3-61EBDCE9DA7A}"/>
              </a:ext>
            </a:extLst>
          </p:cNvPr>
          <p:cNvSpPr>
            <a:spLocks noGrp="1"/>
          </p:cNvSpPr>
          <p:nvPr>
            <p:ph type="title"/>
          </p:nvPr>
        </p:nvSpPr>
        <p:spPr/>
        <p:txBody>
          <a:bodyPr/>
          <a:lstStyle/>
          <a:p>
            <a:r>
              <a:rPr lang="ja-JP" altLang="en-US" dirty="0"/>
              <a:t>目次</a:t>
            </a:r>
          </a:p>
        </p:txBody>
      </p:sp>
      <p:sp>
        <p:nvSpPr>
          <p:cNvPr id="4099" name="コンテンツ プレースホルダー 2">
            <a:extLst>
              <a:ext uri="{FF2B5EF4-FFF2-40B4-BE49-F238E27FC236}">
                <a16:creationId xmlns:a16="http://schemas.microsoft.com/office/drawing/2014/main" id="{BB8D3A9D-AACA-4D35-877E-DE5147C5E62B}"/>
              </a:ext>
            </a:extLst>
          </p:cNvPr>
          <p:cNvSpPr>
            <a:spLocks noGrp="1"/>
          </p:cNvSpPr>
          <p:nvPr>
            <p:ph idx="1"/>
          </p:nvPr>
        </p:nvSpPr>
        <p:spPr/>
        <p:txBody>
          <a:bodyPr/>
          <a:lstStyle/>
          <a:p>
            <a:pPr marL="514350" indent="-514350">
              <a:buFont typeface="Calibri" panose="020F0502020204030204" pitchFamily="34" charset="0"/>
              <a:buAutoNum type="arabicPeriod"/>
            </a:pPr>
            <a:r>
              <a:rPr lang="ja-JP" altLang="en-US" sz="2400" dirty="0">
                <a:solidFill>
                  <a:schemeClr val="bg1">
                    <a:lumMod val="75000"/>
                  </a:schemeClr>
                </a:solidFill>
              </a:rPr>
              <a:t>副作用等の電子的報告に関連する基礎知識</a:t>
            </a:r>
            <a:endParaRPr lang="en-US" altLang="ja-JP" sz="24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グリーンブックとは</a:t>
            </a:r>
          </a:p>
          <a:p>
            <a:pPr marL="914400" lvl="1" indent="-514350">
              <a:buFont typeface="Arial" panose="020B0604020202020204" pitchFamily="34" charset="0"/>
              <a:buChar char="•"/>
            </a:pPr>
            <a:r>
              <a:rPr lang="en-US" altLang="ja-JP" sz="2000" dirty="0">
                <a:solidFill>
                  <a:schemeClr val="bg1">
                    <a:lumMod val="75000"/>
                  </a:schemeClr>
                </a:solidFill>
              </a:rPr>
              <a:t>E2B(R3)</a:t>
            </a:r>
            <a:r>
              <a:rPr lang="ja-JP" altLang="en-US" sz="2000" dirty="0">
                <a:solidFill>
                  <a:schemeClr val="bg1">
                    <a:lumMod val="75000"/>
                  </a:schemeClr>
                </a:solidFill>
              </a:rPr>
              <a:t>とは</a:t>
            </a:r>
          </a:p>
          <a:p>
            <a:pPr marL="914400" lvl="1" indent="-514350">
              <a:buFont typeface="Arial" panose="020B0604020202020204" pitchFamily="34" charset="0"/>
              <a:buChar char="•"/>
            </a:pPr>
            <a:r>
              <a:rPr lang="en-US" altLang="ja-JP" sz="2000" dirty="0" err="1">
                <a:solidFill>
                  <a:schemeClr val="bg1">
                    <a:lumMod val="75000"/>
                  </a:schemeClr>
                </a:solidFill>
              </a:rPr>
              <a:t>MedDRA</a:t>
            </a:r>
            <a:endParaRPr lang="en-US" altLang="ja-JP" sz="20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伝送の仕組み</a:t>
            </a:r>
          </a:p>
          <a:p>
            <a:pPr marL="514350" indent="-514350">
              <a:buFont typeface="Calibri" panose="020F0502020204030204" pitchFamily="34" charset="0"/>
              <a:buAutoNum type="arabicPeriod"/>
            </a:pPr>
            <a:r>
              <a:rPr lang="en-US" altLang="ja-JP" sz="2400" dirty="0">
                <a:solidFill>
                  <a:schemeClr val="bg1">
                    <a:lumMod val="75000"/>
                  </a:schemeClr>
                </a:solidFill>
              </a:rPr>
              <a:t>E2B(R3)</a:t>
            </a:r>
            <a:r>
              <a:rPr lang="ja-JP" altLang="en-US" sz="2400" dirty="0">
                <a:solidFill>
                  <a:schemeClr val="bg1">
                    <a:lumMod val="75000"/>
                  </a:schemeClr>
                </a:solidFill>
              </a:rPr>
              <a:t>を構成する項目の概要</a:t>
            </a:r>
          </a:p>
          <a:p>
            <a:pPr marL="514350" indent="-514350">
              <a:buFont typeface="Calibri" panose="020F0502020204030204" pitchFamily="34" charset="0"/>
              <a:buAutoNum type="arabicPeriod"/>
            </a:pPr>
            <a:r>
              <a:rPr lang="en-US" altLang="ja-JP" sz="2400" dirty="0" err="1">
                <a:solidFill>
                  <a:schemeClr val="bg1">
                    <a:lumMod val="75000"/>
                  </a:schemeClr>
                </a:solidFill>
              </a:rPr>
              <a:t>nullFlavor</a:t>
            </a:r>
            <a:endParaRPr lang="en-US" altLang="ja-JP" sz="2400" dirty="0">
              <a:solidFill>
                <a:schemeClr val="bg1">
                  <a:lumMod val="75000"/>
                </a:schemeClr>
              </a:solidFill>
            </a:endParaRPr>
          </a:p>
          <a:p>
            <a:pPr marL="514350" indent="-514350">
              <a:buFont typeface="Calibri" panose="020F0502020204030204" pitchFamily="34" charset="0"/>
              <a:buAutoNum type="arabicPeriod"/>
            </a:pPr>
            <a:r>
              <a:rPr lang="ja-JP" altLang="en-US" sz="2400" dirty="0">
                <a:solidFill>
                  <a:schemeClr val="bg1">
                    <a:lumMod val="75000"/>
                  </a:schemeClr>
                </a:solidFill>
              </a:rPr>
              <a:t>措置報告・研究報告</a:t>
            </a:r>
          </a:p>
          <a:p>
            <a:pPr marL="514350" indent="-514350">
              <a:buFont typeface="Calibri" panose="020F0502020204030204" pitchFamily="34" charset="0"/>
              <a:buAutoNum type="arabicPeriod"/>
            </a:pPr>
            <a:r>
              <a:rPr lang="ja-JP" altLang="en-US" sz="2400" dirty="0">
                <a:solidFill>
                  <a:schemeClr val="bg1">
                    <a:lumMod val="75000"/>
                  </a:schemeClr>
                </a:solidFill>
              </a:rPr>
              <a:t>参考通知</a:t>
            </a:r>
          </a:p>
          <a:p>
            <a:pPr marL="514350" indent="-514350">
              <a:buFont typeface="Calibri" panose="020F0502020204030204" pitchFamily="34" charset="0"/>
              <a:buAutoNum type="arabicPeriod"/>
            </a:pPr>
            <a:r>
              <a:rPr lang="ja-JP" altLang="en-US" sz="2400" dirty="0"/>
              <a:t>クイズ</a:t>
            </a:r>
            <a:endParaRPr lang="en-US" altLang="ja-JP" sz="2400" dirty="0"/>
          </a:p>
        </p:txBody>
      </p:sp>
      <p:sp>
        <p:nvSpPr>
          <p:cNvPr id="4" name="スライド番号プレースホルダー 3">
            <a:extLst>
              <a:ext uri="{FF2B5EF4-FFF2-40B4-BE49-F238E27FC236}">
                <a16:creationId xmlns:a16="http://schemas.microsoft.com/office/drawing/2014/main" id="{883C099D-C961-4200-9A78-18A31729771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9AA2ADB-0313-4852-9C26-438335DDF847}" type="slidenum">
              <a:rPr lang="ja-JP" altLang="en-US">
                <a:solidFill>
                  <a:srgbClr val="898989"/>
                </a:solidFill>
                <a:latin typeface="Calibri" panose="020F0502020204030204" pitchFamily="34" charset="0"/>
              </a:rPr>
              <a:pPr eaLnBrk="1" hangingPunct="1"/>
              <a:t>24</a:t>
            </a:fld>
            <a:endParaRPr lang="ja-JP"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827836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319A50-B055-426A-B5C5-5A3703769C15}"/>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A756F98-D965-4348-8876-F771030868CA}" type="slidenum">
              <a:rPr lang="ja-JP" altLang="en-US">
                <a:solidFill>
                  <a:srgbClr val="898989"/>
                </a:solidFill>
                <a:latin typeface="Calibri" panose="020F0502020204030204" pitchFamily="34" charset="0"/>
              </a:rPr>
              <a:pPr eaLnBrk="1" hangingPunct="1"/>
              <a:t>25</a:t>
            </a:fld>
            <a:endParaRPr lang="ja-JP" altLang="en-US">
              <a:solidFill>
                <a:srgbClr val="898989"/>
              </a:solidFill>
              <a:latin typeface="Calibri" panose="020F0502020204030204" pitchFamily="34" charset="0"/>
            </a:endParaRPr>
          </a:p>
        </p:txBody>
      </p:sp>
      <p:sp>
        <p:nvSpPr>
          <p:cNvPr id="13" name="Oval Callout 12">
            <a:extLst>
              <a:ext uri="{FF2B5EF4-FFF2-40B4-BE49-F238E27FC236}">
                <a16:creationId xmlns:a16="http://schemas.microsoft.com/office/drawing/2014/main" id="{2E979D2B-09B7-483A-B4D8-78B2F5421B09}"/>
              </a:ext>
            </a:extLst>
          </p:cNvPr>
          <p:cNvSpPr/>
          <p:nvPr/>
        </p:nvSpPr>
        <p:spPr>
          <a:xfrm>
            <a:off x="122238" y="1393825"/>
            <a:ext cx="1374775" cy="500063"/>
          </a:xfrm>
          <a:prstGeom prst="wedgeEllipseCallout">
            <a:avLst>
              <a:gd name="adj1" fmla="val 48259"/>
              <a:gd name="adj2" fmla="val 58725"/>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600" dirty="0">
                <a:solidFill>
                  <a:schemeClr val="tx1"/>
                </a:solidFill>
              </a:rPr>
              <a:t>胸が</a:t>
            </a:r>
            <a:endParaRPr lang="en-US" altLang="ja-JP" sz="1600" dirty="0">
              <a:solidFill>
                <a:schemeClr val="tx1"/>
              </a:solidFill>
            </a:endParaRPr>
          </a:p>
          <a:p>
            <a:pPr algn="ctr">
              <a:defRPr/>
            </a:pPr>
            <a:r>
              <a:rPr lang="ja-JP" altLang="en-US" sz="1600" dirty="0">
                <a:solidFill>
                  <a:schemeClr val="tx1"/>
                </a:solidFill>
              </a:rPr>
              <a:t>ドキドキ</a:t>
            </a:r>
          </a:p>
        </p:txBody>
      </p:sp>
      <p:sp>
        <p:nvSpPr>
          <p:cNvPr id="16" name="TextBox 15">
            <a:extLst>
              <a:ext uri="{FF2B5EF4-FFF2-40B4-BE49-F238E27FC236}">
                <a16:creationId xmlns:a16="http://schemas.microsoft.com/office/drawing/2014/main" id="{00A6CC73-BCC1-4CC7-97C7-60B8F519F612}"/>
              </a:ext>
            </a:extLst>
          </p:cNvPr>
          <p:cNvSpPr txBox="1">
            <a:spLocks noChangeArrowheads="1"/>
          </p:cNvSpPr>
          <p:nvPr/>
        </p:nvSpPr>
        <p:spPr bwMode="auto">
          <a:xfrm>
            <a:off x="990600" y="1990725"/>
            <a:ext cx="658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20</a:t>
            </a:r>
            <a:r>
              <a:rPr lang="ja-JP" altLang="en-US" sz="1600"/>
              <a:t>歳</a:t>
            </a:r>
            <a:endParaRPr lang="en-US" altLang="ja-JP" sz="1600"/>
          </a:p>
          <a:p>
            <a:pPr eaLnBrk="1" hangingPunct="1"/>
            <a:r>
              <a:rPr lang="ja-JP" altLang="en-US" sz="1600"/>
              <a:t>女性</a:t>
            </a:r>
          </a:p>
        </p:txBody>
      </p:sp>
      <p:pic>
        <p:nvPicPr>
          <p:cNvPr id="30725" name="Picture 12">
            <a:extLst>
              <a:ext uri="{FF2B5EF4-FFF2-40B4-BE49-F238E27FC236}">
                <a16:creationId xmlns:a16="http://schemas.microsoft.com/office/drawing/2014/main" id="{E1F4DE8E-2263-4A9A-86C6-B3A5AF5AD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568450"/>
            <a:ext cx="1671638" cy="186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a:extLst>
              <a:ext uri="{FF2B5EF4-FFF2-40B4-BE49-F238E27FC236}">
                <a16:creationId xmlns:a16="http://schemas.microsoft.com/office/drawing/2014/main" id="{D9BDD77F-DAFD-4577-BFF0-CBEB49FD817B}"/>
              </a:ext>
            </a:extLst>
          </p:cNvPr>
          <p:cNvGrpSpPr>
            <a:grpSpLocks/>
          </p:cNvGrpSpPr>
          <p:nvPr/>
        </p:nvGrpSpPr>
        <p:grpSpPr bwMode="auto">
          <a:xfrm>
            <a:off x="1511300" y="1465263"/>
            <a:ext cx="1200150" cy="576262"/>
            <a:chOff x="1511087" y="2698781"/>
            <a:chExt cx="1200688" cy="576618"/>
          </a:xfrm>
        </p:grpSpPr>
        <p:pic>
          <p:nvPicPr>
            <p:cNvPr id="30765" name="Picture 4">
              <a:extLst>
                <a:ext uri="{FF2B5EF4-FFF2-40B4-BE49-F238E27FC236}">
                  <a16:creationId xmlns:a16="http://schemas.microsoft.com/office/drawing/2014/main" id="{F11741EF-FC76-4BB8-B49C-4E8CD9216F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315" y="2993547"/>
              <a:ext cx="284788" cy="28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6" name="TextBox 29">
              <a:extLst>
                <a:ext uri="{FF2B5EF4-FFF2-40B4-BE49-F238E27FC236}">
                  <a16:creationId xmlns:a16="http://schemas.microsoft.com/office/drawing/2014/main" id="{AD210366-1E5B-4E49-A272-B2C48637FAA1}"/>
                </a:ext>
              </a:extLst>
            </p:cNvPr>
            <p:cNvSpPr txBox="1">
              <a:spLocks noChangeArrowheads="1"/>
            </p:cNvSpPr>
            <p:nvPr/>
          </p:nvSpPr>
          <p:spPr bwMode="auto">
            <a:xfrm>
              <a:off x="1511087" y="2698781"/>
              <a:ext cx="1200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A</a:t>
              </a:r>
              <a:r>
                <a:rPr lang="ja-JP" altLang="en-US" sz="1600"/>
                <a:t>カプセル</a:t>
              </a:r>
              <a:endParaRPr lang="en-US" altLang="ja-JP" sz="1600"/>
            </a:p>
          </p:txBody>
        </p:sp>
      </p:grpSp>
      <p:sp>
        <p:nvSpPr>
          <p:cNvPr id="17" name="Cloud Callout 16">
            <a:extLst>
              <a:ext uri="{FF2B5EF4-FFF2-40B4-BE49-F238E27FC236}">
                <a16:creationId xmlns:a16="http://schemas.microsoft.com/office/drawing/2014/main" id="{C9D09DB3-2B0E-453A-AF7F-28022025D9BE}"/>
              </a:ext>
            </a:extLst>
          </p:cNvPr>
          <p:cNvSpPr/>
          <p:nvPr/>
        </p:nvSpPr>
        <p:spPr>
          <a:xfrm>
            <a:off x="3067050" y="1465263"/>
            <a:ext cx="793750" cy="481012"/>
          </a:xfrm>
          <a:prstGeom prst="cloudCallout">
            <a:avLst>
              <a:gd name="adj1" fmla="val -60009"/>
              <a:gd name="adj2" fmla="val 13210"/>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600" dirty="0">
                <a:solidFill>
                  <a:schemeClr val="tx1"/>
                </a:solidFill>
              </a:rPr>
              <a:t>動悸</a:t>
            </a:r>
            <a:endParaRPr lang="en-US" altLang="ja-JP" sz="1600" dirty="0">
              <a:solidFill>
                <a:schemeClr val="tx1"/>
              </a:solidFill>
            </a:endParaRPr>
          </a:p>
        </p:txBody>
      </p:sp>
      <p:sp>
        <p:nvSpPr>
          <p:cNvPr id="32" name="TextBox 31">
            <a:extLst>
              <a:ext uri="{FF2B5EF4-FFF2-40B4-BE49-F238E27FC236}">
                <a16:creationId xmlns:a16="http://schemas.microsoft.com/office/drawing/2014/main" id="{59FB3912-01CA-49D8-8EB3-156274B6B64C}"/>
              </a:ext>
            </a:extLst>
          </p:cNvPr>
          <p:cNvSpPr txBox="1">
            <a:spLocks noChangeArrowheads="1"/>
          </p:cNvSpPr>
          <p:nvPr/>
        </p:nvSpPr>
        <p:spPr bwMode="auto">
          <a:xfrm>
            <a:off x="288925" y="2576513"/>
            <a:ext cx="1439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t>血圧：</a:t>
            </a:r>
            <a:r>
              <a:rPr lang="en-US" altLang="ja-JP" sz="1600"/>
              <a:t>110-70</a:t>
            </a:r>
            <a:endParaRPr lang="ja-JP" altLang="en-US" sz="1600"/>
          </a:p>
        </p:txBody>
      </p:sp>
      <p:sp>
        <p:nvSpPr>
          <p:cNvPr id="18" name="Oval Callout 17">
            <a:extLst>
              <a:ext uri="{FF2B5EF4-FFF2-40B4-BE49-F238E27FC236}">
                <a16:creationId xmlns:a16="http://schemas.microsoft.com/office/drawing/2014/main" id="{22798D28-A22B-44A4-8896-818F67544B12}"/>
              </a:ext>
            </a:extLst>
          </p:cNvPr>
          <p:cNvSpPr/>
          <p:nvPr/>
        </p:nvSpPr>
        <p:spPr>
          <a:xfrm>
            <a:off x="1835150" y="841375"/>
            <a:ext cx="1241425" cy="544513"/>
          </a:xfrm>
          <a:prstGeom prst="wedgeEllipseCallout">
            <a:avLst>
              <a:gd name="adj1" fmla="val 18037"/>
              <a:gd name="adj2" fmla="val 66111"/>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1600" dirty="0">
                <a:solidFill>
                  <a:schemeClr val="tx1"/>
                </a:solidFill>
              </a:rPr>
              <a:t>A</a:t>
            </a:r>
            <a:r>
              <a:rPr lang="ja-JP" altLang="en-US" sz="1600" dirty="0">
                <a:solidFill>
                  <a:schemeClr val="tx1"/>
                </a:solidFill>
              </a:rPr>
              <a:t>カプセル</a:t>
            </a:r>
            <a:endParaRPr lang="en-US" altLang="ja-JP" sz="1600" dirty="0">
              <a:solidFill>
                <a:schemeClr val="tx1"/>
              </a:solidFill>
            </a:endParaRPr>
          </a:p>
          <a:p>
            <a:pPr algn="ctr">
              <a:defRPr/>
            </a:pPr>
            <a:r>
              <a:rPr lang="ja-JP" altLang="en-US" sz="1600" dirty="0">
                <a:solidFill>
                  <a:schemeClr val="tx1"/>
                </a:solidFill>
              </a:rPr>
              <a:t>中止</a:t>
            </a:r>
          </a:p>
        </p:txBody>
      </p:sp>
      <p:sp>
        <p:nvSpPr>
          <p:cNvPr id="34" name="Cloud Callout 33">
            <a:extLst>
              <a:ext uri="{FF2B5EF4-FFF2-40B4-BE49-F238E27FC236}">
                <a16:creationId xmlns:a16="http://schemas.microsoft.com/office/drawing/2014/main" id="{BECE176F-1F26-4E1E-9E3C-23868E4AC60E}"/>
              </a:ext>
            </a:extLst>
          </p:cNvPr>
          <p:cNvSpPr/>
          <p:nvPr/>
        </p:nvSpPr>
        <p:spPr>
          <a:xfrm>
            <a:off x="3140075" y="1954213"/>
            <a:ext cx="1389063" cy="657225"/>
          </a:xfrm>
          <a:prstGeom prst="cloudCallout">
            <a:avLst>
              <a:gd name="adj1" fmla="val -47005"/>
              <a:gd name="adj2" fmla="val -37062"/>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600" dirty="0">
                <a:solidFill>
                  <a:schemeClr val="tx1"/>
                </a:solidFill>
              </a:rPr>
              <a:t>因果否定できない</a:t>
            </a:r>
            <a:endParaRPr lang="en-US" altLang="ja-JP" sz="1600" dirty="0">
              <a:solidFill>
                <a:schemeClr val="tx1"/>
              </a:solidFill>
            </a:endParaRPr>
          </a:p>
        </p:txBody>
      </p:sp>
      <p:sp>
        <p:nvSpPr>
          <p:cNvPr id="35" name="Cloud Callout 34">
            <a:extLst>
              <a:ext uri="{FF2B5EF4-FFF2-40B4-BE49-F238E27FC236}">
                <a16:creationId xmlns:a16="http://schemas.microsoft.com/office/drawing/2014/main" id="{5E70E126-EB53-43EA-AEEE-36C4BB8F7828}"/>
              </a:ext>
            </a:extLst>
          </p:cNvPr>
          <p:cNvSpPr/>
          <p:nvPr/>
        </p:nvSpPr>
        <p:spPr>
          <a:xfrm>
            <a:off x="3095625" y="2681288"/>
            <a:ext cx="1943100" cy="747712"/>
          </a:xfrm>
          <a:prstGeom prst="cloudCallout">
            <a:avLst>
              <a:gd name="adj1" fmla="val -31414"/>
              <a:gd name="adj2" fmla="val -52884"/>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600" dirty="0">
                <a:solidFill>
                  <a:schemeClr val="tx1"/>
                </a:solidFill>
              </a:rPr>
              <a:t> 原疾患悪化の可能性もある</a:t>
            </a:r>
            <a:endParaRPr lang="en-US" altLang="ja-JP" sz="1600" dirty="0">
              <a:solidFill>
                <a:schemeClr val="tx1"/>
              </a:solidFill>
            </a:endParaRPr>
          </a:p>
        </p:txBody>
      </p:sp>
      <p:pic>
        <p:nvPicPr>
          <p:cNvPr id="30732" name="Picture 13">
            <a:extLst>
              <a:ext uri="{FF2B5EF4-FFF2-40B4-BE49-F238E27FC236}">
                <a16:creationId xmlns:a16="http://schemas.microsoft.com/office/drawing/2014/main" id="{5A87E9A5-ECCB-4087-8420-6CEBE344A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050" y="1851025"/>
            <a:ext cx="1654175" cy="12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a:extLst>
              <a:ext uri="{FF2B5EF4-FFF2-40B4-BE49-F238E27FC236}">
                <a16:creationId xmlns:a16="http://schemas.microsoft.com/office/drawing/2014/main" id="{414788DD-3CDC-4D00-AD7F-393132520DF5}"/>
              </a:ext>
            </a:extLst>
          </p:cNvPr>
          <p:cNvSpPr txBox="1">
            <a:spLocks noChangeArrowheads="1"/>
          </p:cNvSpPr>
          <p:nvPr/>
        </p:nvSpPr>
        <p:spPr bwMode="auto">
          <a:xfrm>
            <a:off x="6953250" y="1978025"/>
            <a:ext cx="20097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重複のない症例番号</a:t>
            </a:r>
            <a:endParaRPr lang="en-US" altLang="ja-JP" sz="1000"/>
          </a:p>
          <a:p>
            <a:pPr eaLnBrk="1" hangingPunct="1"/>
            <a:r>
              <a:rPr lang="ja-JP" altLang="en-US" sz="1600"/>
              <a:t>安全性報告識別子</a:t>
            </a:r>
            <a:r>
              <a:rPr lang="en-US" altLang="ja-JP" sz="1600"/>
              <a:t>...</a:t>
            </a:r>
            <a:endParaRPr lang="ja-JP" altLang="en-US" sz="1600"/>
          </a:p>
        </p:txBody>
      </p:sp>
      <p:sp>
        <p:nvSpPr>
          <p:cNvPr id="42" name="TextBox 41">
            <a:extLst>
              <a:ext uri="{FF2B5EF4-FFF2-40B4-BE49-F238E27FC236}">
                <a16:creationId xmlns:a16="http://schemas.microsoft.com/office/drawing/2014/main" id="{768D706D-DFC8-4F39-886C-77C391A63895}"/>
              </a:ext>
            </a:extLst>
          </p:cNvPr>
          <p:cNvSpPr txBox="1">
            <a:spLocks noChangeArrowheads="1"/>
          </p:cNvSpPr>
          <p:nvPr/>
        </p:nvSpPr>
        <p:spPr bwMode="auto">
          <a:xfrm>
            <a:off x="7277100" y="2505075"/>
            <a:ext cx="1616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a:t>国内副作用症例。</a:t>
            </a:r>
            <a:endParaRPr lang="en-US" altLang="ja-JP" sz="1000"/>
          </a:p>
          <a:p>
            <a:pPr eaLnBrk="1" hangingPunct="1"/>
            <a:r>
              <a:rPr lang="ja-JP" altLang="en-US" sz="1000"/>
              <a:t>市販医薬品における報告。</a:t>
            </a:r>
            <a:r>
              <a:rPr lang="ja-JP" altLang="en-US" sz="1600"/>
              <a:t>報告分類</a:t>
            </a:r>
            <a:r>
              <a:rPr lang="en-US" altLang="ja-JP" sz="1600"/>
              <a:t>...</a:t>
            </a:r>
            <a:endParaRPr lang="ja-JP" altLang="en-US" sz="1600"/>
          </a:p>
        </p:txBody>
      </p:sp>
      <p:grpSp>
        <p:nvGrpSpPr>
          <p:cNvPr id="30735" name="Group 36">
            <a:extLst>
              <a:ext uri="{FF2B5EF4-FFF2-40B4-BE49-F238E27FC236}">
                <a16:creationId xmlns:a16="http://schemas.microsoft.com/office/drawing/2014/main" id="{59F557F6-B41D-4BF1-906E-58D350EA5BF2}"/>
              </a:ext>
            </a:extLst>
          </p:cNvPr>
          <p:cNvGrpSpPr>
            <a:grpSpLocks/>
          </p:cNvGrpSpPr>
          <p:nvPr/>
        </p:nvGrpSpPr>
        <p:grpSpPr bwMode="auto">
          <a:xfrm>
            <a:off x="515938" y="3733800"/>
            <a:ext cx="8013700" cy="1603375"/>
            <a:chOff x="516178" y="3734549"/>
            <a:chExt cx="8013251" cy="1602703"/>
          </a:xfrm>
        </p:grpSpPr>
        <p:grpSp>
          <p:nvGrpSpPr>
            <p:cNvPr id="30744" name="Group 30">
              <a:extLst>
                <a:ext uri="{FF2B5EF4-FFF2-40B4-BE49-F238E27FC236}">
                  <a16:creationId xmlns:a16="http://schemas.microsoft.com/office/drawing/2014/main" id="{CE3BB128-84FA-404B-9017-3AE99D64A91F}"/>
                </a:ext>
              </a:extLst>
            </p:cNvPr>
            <p:cNvGrpSpPr>
              <a:grpSpLocks/>
            </p:cNvGrpSpPr>
            <p:nvPr/>
          </p:nvGrpSpPr>
          <p:grpSpPr bwMode="auto">
            <a:xfrm>
              <a:off x="7271844" y="4951399"/>
              <a:ext cx="1257585" cy="385853"/>
              <a:chOff x="7213182" y="5013368"/>
              <a:chExt cx="1257585" cy="385853"/>
            </a:xfrm>
          </p:grpSpPr>
          <p:pic>
            <p:nvPicPr>
              <p:cNvPr id="30763" name="Picture 14">
                <a:extLst>
                  <a:ext uri="{FF2B5EF4-FFF2-40B4-BE49-F238E27FC236}">
                    <a16:creationId xmlns:a16="http://schemas.microsoft.com/office/drawing/2014/main" id="{5120D152-29E4-472E-AD7D-E74E0400F3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7213182" y="5013368"/>
                <a:ext cx="1257585" cy="35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4" name="TextBox 39">
                <a:extLst>
                  <a:ext uri="{FF2B5EF4-FFF2-40B4-BE49-F238E27FC236}">
                    <a16:creationId xmlns:a16="http://schemas.microsoft.com/office/drawing/2014/main" id="{9C7AEADC-10A3-45A0-A024-CD4C37A2D05F}"/>
                  </a:ext>
                </a:extLst>
              </p:cNvPr>
              <p:cNvSpPr txBox="1">
                <a:spLocks noChangeArrowheads="1"/>
              </p:cNvSpPr>
              <p:nvPr/>
            </p:nvSpPr>
            <p:spPr bwMode="auto">
              <a:xfrm>
                <a:off x="7340947" y="5060667"/>
                <a:ext cx="8125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J2</a:t>
                </a:r>
                <a:r>
                  <a:rPr lang="ja-JP" altLang="en-US" sz="1600"/>
                  <a:t>項目</a:t>
                </a:r>
              </a:p>
            </p:txBody>
          </p:sp>
        </p:grpSp>
        <p:grpSp>
          <p:nvGrpSpPr>
            <p:cNvPr id="30745" name="Group 21">
              <a:extLst>
                <a:ext uri="{FF2B5EF4-FFF2-40B4-BE49-F238E27FC236}">
                  <a16:creationId xmlns:a16="http://schemas.microsoft.com/office/drawing/2014/main" id="{C2A337F1-26FF-4743-A5AE-D468141DB033}"/>
                </a:ext>
              </a:extLst>
            </p:cNvPr>
            <p:cNvGrpSpPr>
              <a:grpSpLocks/>
            </p:cNvGrpSpPr>
            <p:nvPr/>
          </p:nvGrpSpPr>
          <p:grpSpPr bwMode="auto">
            <a:xfrm>
              <a:off x="516178" y="3760574"/>
              <a:ext cx="1204915" cy="432784"/>
              <a:chOff x="7056387" y="3019250"/>
              <a:chExt cx="1204913" cy="457130"/>
            </a:xfrm>
          </p:grpSpPr>
          <p:pic>
            <p:nvPicPr>
              <p:cNvPr id="30761" name="Picture 15">
                <a:extLst>
                  <a:ext uri="{FF2B5EF4-FFF2-40B4-BE49-F238E27FC236}">
                    <a16:creationId xmlns:a16="http://schemas.microsoft.com/office/drawing/2014/main" id="{A2C1851B-1BC6-463C-B7E0-306A15A798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056387" y="3019250"/>
                <a:ext cx="1204913" cy="42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2" name="TextBox 42">
                <a:extLst>
                  <a:ext uri="{FF2B5EF4-FFF2-40B4-BE49-F238E27FC236}">
                    <a16:creationId xmlns:a16="http://schemas.microsoft.com/office/drawing/2014/main" id="{C04DC790-CF4F-4418-9633-C3944697B373}"/>
                  </a:ext>
                </a:extLst>
              </p:cNvPr>
              <p:cNvSpPr txBox="1">
                <a:spLocks noChangeArrowheads="1"/>
              </p:cNvSpPr>
              <p:nvPr/>
            </p:nvSpPr>
            <p:spPr bwMode="auto">
              <a:xfrm>
                <a:off x="7179101" y="3118781"/>
                <a:ext cx="772336" cy="3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C</a:t>
                </a:r>
                <a:r>
                  <a:rPr lang="ja-JP" altLang="en-US" sz="1600"/>
                  <a:t>項目</a:t>
                </a:r>
              </a:p>
            </p:txBody>
          </p:sp>
        </p:grpSp>
        <p:grpSp>
          <p:nvGrpSpPr>
            <p:cNvPr id="30746" name="Group 59">
              <a:extLst>
                <a:ext uri="{FF2B5EF4-FFF2-40B4-BE49-F238E27FC236}">
                  <a16:creationId xmlns:a16="http://schemas.microsoft.com/office/drawing/2014/main" id="{AEF90A52-F6D0-40FA-AA1A-D404933897E1}"/>
                </a:ext>
              </a:extLst>
            </p:cNvPr>
            <p:cNvGrpSpPr>
              <a:grpSpLocks/>
            </p:cNvGrpSpPr>
            <p:nvPr/>
          </p:nvGrpSpPr>
          <p:grpSpPr bwMode="auto">
            <a:xfrm>
              <a:off x="1853974" y="3760574"/>
              <a:ext cx="1204915" cy="432784"/>
              <a:chOff x="7056387" y="3019250"/>
              <a:chExt cx="1204913" cy="457130"/>
            </a:xfrm>
          </p:grpSpPr>
          <p:pic>
            <p:nvPicPr>
              <p:cNvPr id="30759" name="Picture 15">
                <a:extLst>
                  <a:ext uri="{FF2B5EF4-FFF2-40B4-BE49-F238E27FC236}">
                    <a16:creationId xmlns:a16="http://schemas.microsoft.com/office/drawing/2014/main" id="{660C13C6-6C0E-4024-A846-7C65274EB9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056387" y="3019250"/>
                <a:ext cx="1204913" cy="42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0" name="TextBox 61">
                <a:extLst>
                  <a:ext uri="{FF2B5EF4-FFF2-40B4-BE49-F238E27FC236}">
                    <a16:creationId xmlns:a16="http://schemas.microsoft.com/office/drawing/2014/main" id="{4C26E9AF-FC58-4CBC-B33A-1A9953861A01}"/>
                  </a:ext>
                </a:extLst>
              </p:cNvPr>
              <p:cNvSpPr txBox="1">
                <a:spLocks noChangeArrowheads="1"/>
              </p:cNvSpPr>
              <p:nvPr/>
            </p:nvSpPr>
            <p:spPr bwMode="auto">
              <a:xfrm>
                <a:off x="7179101" y="3118781"/>
                <a:ext cx="772336" cy="3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D</a:t>
                </a:r>
                <a:r>
                  <a:rPr lang="ja-JP" altLang="en-US" sz="1600"/>
                  <a:t>項目</a:t>
                </a:r>
              </a:p>
            </p:txBody>
          </p:sp>
        </p:grpSp>
        <p:grpSp>
          <p:nvGrpSpPr>
            <p:cNvPr id="30747" name="Group 62">
              <a:extLst>
                <a:ext uri="{FF2B5EF4-FFF2-40B4-BE49-F238E27FC236}">
                  <a16:creationId xmlns:a16="http://schemas.microsoft.com/office/drawing/2014/main" id="{EDACDCF8-128C-44DA-91CC-2AFAF6363EA9}"/>
                </a:ext>
              </a:extLst>
            </p:cNvPr>
            <p:cNvGrpSpPr>
              <a:grpSpLocks/>
            </p:cNvGrpSpPr>
            <p:nvPr/>
          </p:nvGrpSpPr>
          <p:grpSpPr bwMode="auto">
            <a:xfrm>
              <a:off x="3191770" y="3760574"/>
              <a:ext cx="1204915" cy="432784"/>
              <a:chOff x="7056387" y="3019250"/>
              <a:chExt cx="1204913" cy="457130"/>
            </a:xfrm>
          </p:grpSpPr>
          <p:pic>
            <p:nvPicPr>
              <p:cNvPr id="30757" name="Picture 15">
                <a:extLst>
                  <a:ext uri="{FF2B5EF4-FFF2-40B4-BE49-F238E27FC236}">
                    <a16:creationId xmlns:a16="http://schemas.microsoft.com/office/drawing/2014/main" id="{B77AD067-FD9A-428B-AA1A-D856A63774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056387" y="3019250"/>
                <a:ext cx="1204913" cy="42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8" name="TextBox 64">
                <a:extLst>
                  <a:ext uri="{FF2B5EF4-FFF2-40B4-BE49-F238E27FC236}">
                    <a16:creationId xmlns:a16="http://schemas.microsoft.com/office/drawing/2014/main" id="{7962BEE5-519D-4E03-87AF-3B06BFC80E7D}"/>
                  </a:ext>
                </a:extLst>
              </p:cNvPr>
              <p:cNvSpPr txBox="1">
                <a:spLocks noChangeArrowheads="1"/>
              </p:cNvSpPr>
              <p:nvPr/>
            </p:nvSpPr>
            <p:spPr bwMode="auto">
              <a:xfrm>
                <a:off x="7179101" y="3118781"/>
                <a:ext cx="772336" cy="3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E</a:t>
                </a:r>
                <a:r>
                  <a:rPr lang="ja-JP" altLang="en-US" sz="1600"/>
                  <a:t>項目</a:t>
                </a:r>
              </a:p>
            </p:txBody>
          </p:sp>
        </p:grpSp>
        <p:grpSp>
          <p:nvGrpSpPr>
            <p:cNvPr id="30748" name="Group 65">
              <a:extLst>
                <a:ext uri="{FF2B5EF4-FFF2-40B4-BE49-F238E27FC236}">
                  <a16:creationId xmlns:a16="http://schemas.microsoft.com/office/drawing/2014/main" id="{DBABD3F2-8F54-4185-9F9A-57E8C254917F}"/>
                </a:ext>
              </a:extLst>
            </p:cNvPr>
            <p:cNvGrpSpPr>
              <a:grpSpLocks/>
            </p:cNvGrpSpPr>
            <p:nvPr/>
          </p:nvGrpSpPr>
          <p:grpSpPr bwMode="auto">
            <a:xfrm>
              <a:off x="4529566" y="3760574"/>
              <a:ext cx="1204915" cy="432784"/>
              <a:chOff x="7056387" y="3019250"/>
              <a:chExt cx="1204913" cy="457130"/>
            </a:xfrm>
          </p:grpSpPr>
          <p:pic>
            <p:nvPicPr>
              <p:cNvPr id="30755" name="Picture 15">
                <a:extLst>
                  <a:ext uri="{FF2B5EF4-FFF2-40B4-BE49-F238E27FC236}">
                    <a16:creationId xmlns:a16="http://schemas.microsoft.com/office/drawing/2014/main" id="{5C76418E-E045-4AAC-B6F9-F0505D321D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056387" y="3019250"/>
                <a:ext cx="1204913" cy="42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6" name="TextBox 67">
                <a:extLst>
                  <a:ext uri="{FF2B5EF4-FFF2-40B4-BE49-F238E27FC236}">
                    <a16:creationId xmlns:a16="http://schemas.microsoft.com/office/drawing/2014/main" id="{41B77E18-BBBF-4F55-B8A2-7D9B9B5370DB}"/>
                  </a:ext>
                </a:extLst>
              </p:cNvPr>
              <p:cNvSpPr txBox="1">
                <a:spLocks noChangeArrowheads="1"/>
              </p:cNvSpPr>
              <p:nvPr/>
            </p:nvSpPr>
            <p:spPr bwMode="auto">
              <a:xfrm>
                <a:off x="7179101" y="3118781"/>
                <a:ext cx="772336" cy="3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F</a:t>
                </a:r>
                <a:r>
                  <a:rPr lang="ja-JP" altLang="en-US" sz="1600"/>
                  <a:t>項目</a:t>
                </a:r>
              </a:p>
            </p:txBody>
          </p:sp>
        </p:grpSp>
        <p:grpSp>
          <p:nvGrpSpPr>
            <p:cNvPr id="30749" name="Group 68">
              <a:extLst>
                <a:ext uri="{FF2B5EF4-FFF2-40B4-BE49-F238E27FC236}">
                  <a16:creationId xmlns:a16="http://schemas.microsoft.com/office/drawing/2014/main" id="{47ABDDC3-F5BD-4A59-BA08-9743CA4FFDD9}"/>
                </a:ext>
              </a:extLst>
            </p:cNvPr>
            <p:cNvGrpSpPr>
              <a:grpSpLocks/>
            </p:cNvGrpSpPr>
            <p:nvPr/>
          </p:nvGrpSpPr>
          <p:grpSpPr bwMode="auto">
            <a:xfrm>
              <a:off x="5867362" y="3760574"/>
              <a:ext cx="1204915" cy="432784"/>
              <a:chOff x="7056387" y="3019250"/>
              <a:chExt cx="1204913" cy="457130"/>
            </a:xfrm>
          </p:grpSpPr>
          <p:pic>
            <p:nvPicPr>
              <p:cNvPr id="30753" name="Picture 15">
                <a:extLst>
                  <a:ext uri="{FF2B5EF4-FFF2-40B4-BE49-F238E27FC236}">
                    <a16:creationId xmlns:a16="http://schemas.microsoft.com/office/drawing/2014/main" id="{D3C4DC5D-F1E4-40B8-BE2D-2F78C40597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056387" y="3019250"/>
                <a:ext cx="1204913" cy="42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4" name="TextBox 70">
                <a:extLst>
                  <a:ext uri="{FF2B5EF4-FFF2-40B4-BE49-F238E27FC236}">
                    <a16:creationId xmlns:a16="http://schemas.microsoft.com/office/drawing/2014/main" id="{89D1BA6D-0A8E-4DC0-A2D1-AB2991E764B8}"/>
                  </a:ext>
                </a:extLst>
              </p:cNvPr>
              <p:cNvSpPr txBox="1">
                <a:spLocks noChangeArrowheads="1"/>
              </p:cNvSpPr>
              <p:nvPr/>
            </p:nvSpPr>
            <p:spPr bwMode="auto">
              <a:xfrm>
                <a:off x="7179101" y="3118781"/>
                <a:ext cx="772336" cy="3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G</a:t>
                </a:r>
                <a:r>
                  <a:rPr lang="ja-JP" altLang="en-US" sz="1600"/>
                  <a:t>項目</a:t>
                </a:r>
              </a:p>
            </p:txBody>
          </p:sp>
        </p:grpSp>
        <p:grpSp>
          <p:nvGrpSpPr>
            <p:cNvPr id="30750" name="Group 74">
              <a:extLst>
                <a:ext uri="{FF2B5EF4-FFF2-40B4-BE49-F238E27FC236}">
                  <a16:creationId xmlns:a16="http://schemas.microsoft.com/office/drawing/2014/main" id="{B6FBBEC3-796F-499D-8581-699366FA96CF}"/>
                </a:ext>
              </a:extLst>
            </p:cNvPr>
            <p:cNvGrpSpPr>
              <a:grpSpLocks/>
            </p:cNvGrpSpPr>
            <p:nvPr/>
          </p:nvGrpSpPr>
          <p:grpSpPr bwMode="auto">
            <a:xfrm>
              <a:off x="7281425" y="3734549"/>
              <a:ext cx="1204915" cy="432784"/>
              <a:chOff x="7056387" y="3019250"/>
              <a:chExt cx="1204913" cy="457130"/>
            </a:xfrm>
          </p:grpSpPr>
          <p:pic>
            <p:nvPicPr>
              <p:cNvPr id="30751" name="Picture 15">
                <a:extLst>
                  <a:ext uri="{FF2B5EF4-FFF2-40B4-BE49-F238E27FC236}">
                    <a16:creationId xmlns:a16="http://schemas.microsoft.com/office/drawing/2014/main" id="{80F3EEB8-B56D-4067-9BA9-38263868CB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056387" y="3019250"/>
                <a:ext cx="1204913" cy="42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2" name="TextBox 76">
                <a:extLst>
                  <a:ext uri="{FF2B5EF4-FFF2-40B4-BE49-F238E27FC236}">
                    <a16:creationId xmlns:a16="http://schemas.microsoft.com/office/drawing/2014/main" id="{6C4FB93A-92F2-4E3C-ADE0-B53FC9C6C3B3}"/>
                  </a:ext>
                </a:extLst>
              </p:cNvPr>
              <p:cNvSpPr txBox="1">
                <a:spLocks noChangeArrowheads="1"/>
              </p:cNvSpPr>
              <p:nvPr/>
            </p:nvSpPr>
            <p:spPr bwMode="auto">
              <a:xfrm>
                <a:off x="7179101" y="3118781"/>
                <a:ext cx="772336" cy="3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H</a:t>
                </a:r>
                <a:r>
                  <a:rPr lang="ja-JP" altLang="en-US" sz="1600"/>
                  <a:t>項目</a:t>
                </a:r>
              </a:p>
            </p:txBody>
          </p:sp>
        </p:grpSp>
      </p:grpSp>
      <p:sp>
        <p:nvSpPr>
          <p:cNvPr id="82" name="Oval Callout 81">
            <a:extLst>
              <a:ext uri="{FF2B5EF4-FFF2-40B4-BE49-F238E27FC236}">
                <a16:creationId xmlns:a16="http://schemas.microsoft.com/office/drawing/2014/main" id="{ED9539CC-99A1-4E1A-ABFC-C56629292EA2}"/>
              </a:ext>
            </a:extLst>
          </p:cNvPr>
          <p:cNvSpPr/>
          <p:nvPr/>
        </p:nvSpPr>
        <p:spPr>
          <a:xfrm>
            <a:off x="3095625" y="639763"/>
            <a:ext cx="1301750" cy="708025"/>
          </a:xfrm>
          <a:prstGeom prst="wedgeEllipseCallout">
            <a:avLst>
              <a:gd name="adj1" fmla="val -44264"/>
              <a:gd name="adj2" fmla="val 49718"/>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600" dirty="0">
                <a:solidFill>
                  <a:schemeClr val="tx1"/>
                </a:solidFill>
              </a:rPr>
              <a:t>心電図取りましょう</a:t>
            </a:r>
          </a:p>
        </p:txBody>
      </p:sp>
      <p:grpSp>
        <p:nvGrpSpPr>
          <p:cNvPr id="45" name="Group 44">
            <a:extLst>
              <a:ext uri="{FF2B5EF4-FFF2-40B4-BE49-F238E27FC236}">
                <a16:creationId xmlns:a16="http://schemas.microsoft.com/office/drawing/2014/main" id="{DBA9520F-D2CC-463A-A8C4-16370AE4D948}"/>
              </a:ext>
            </a:extLst>
          </p:cNvPr>
          <p:cNvGrpSpPr>
            <a:grpSpLocks/>
          </p:cNvGrpSpPr>
          <p:nvPr/>
        </p:nvGrpSpPr>
        <p:grpSpPr bwMode="auto">
          <a:xfrm>
            <a:off x="4122738" y="6002338"/>
            <a:ext cx="788987" cy="573087"/>
            <a:chOff x="3380753" y="5700444"/>
            <a:chExt cx="788709" cy="573139"/>
          </a:xfrm>
        </p:grpSpPr>
        <p:pic>
          <p:nvPicPr>
            <p:cNvPr id="30742" name="Picture 22">
              <a:extLst>
                <a:ext uri="{FF2B5EF4-FFF2-40B4-BE49-F238E27FC236}">
                  <a16:creationId xmlns:a16="http://schemas.microsoft.com/office/drawing/2014/main" id="{8E57C498-BF8F-4DD7-8579-A59227AF69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4994" y="5700444"/>
              <a:ext cx="702898" cy="53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3" name="TextBox 90">
              <a:extLst>
                <a:ext uri="{FF2B5EF4-FFF2-40B4-BE49-F238E27FC236}">
                  <a16:creationId xmlns:a16="http://schemas.microsoft.com/office/drawing/2014/main" id="{F312D6CA-D640-47F1-90B8-AE7284470289}"/>
                </a:ext>
              </a:extLst>
            </p:cNvPr>
            <p:cNvSpPr txBox="1">
              <a:spLocks noChangeArrowheads="1"/>
            </p:cNvSpPr>
            <p:nvPr/>
          </p:nvSpPr>
          <p:spPr bwMode="auto">
            <a:xfrm>
              <a:off x="3380753" y="5935029"/>
              <a:ext cx="788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N</a:t>
              </a:r>
              <a:r>
                <a:rPr lang="ja-JP" altLang="en-US" sz="1600"/>
                <a:t>項目</a:t>
              </a:r>
            </a:p>
          </p:txBody>
        </p:sp>
      </p:grpSp>
      <p:pic>
        <p:nvPicPr>
          <p:cNvPr id="1047" name="Picture 23">
            <a:extLst>
              <a:ext uri="{FF2B5EF4-FFF2-40B4-BE49-F238E27FC236}">
                <a16:creationId xmlns:a16="http://schemas.microsoft.com/office/drawing/2014/main" id="{EC9B0B49-3746-4050-AC01-1B993C7576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3338" y="6030913"/>
            <a:ext cx="354012" cy="41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ounded Rectangle 46">
            <a:extLst>
              <a:ext uri="{FF2B5EF4-FFF2-40B4-BE49-F238E27FC236}">
                <a16:creationId xmlns:a16="http://schemas.microsoft.com/office/drawing/2014/main" id="{DC0DAAB1-1B33-461C-9A6D-8D442EDEF79E}"/>
              </a:ext>
            </a:extLst>
          </p:cNvPr>
          <p:cNvSpPr/>
          <p:nvPr/>
        </p:nvSpPr>
        <p:spPr>
          <a:xfrm>
            <a:off x="122238" y="3644900"/>
            <a:ext cx="8840787" cy="2354263"/>
          </a:xfrm>
          <a:prstGeom prst="roundRect">
            <a:avLst/>
          </a:prstGeom>
          <a:noFill/>
          <a:ln w="12700">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0740" name="TextBox 47">
            <a:extLst>
              <a:ext uri="{FF2B5EF4-FFF2-40B4-BE49-F238E27FC236}">
                <a16:creationId xmlns:a16="http://schemas.microsoft.com/office/drawing/2014/main" id="{771ED9B1-B1F8-4E1D-9855-45D730A64EE0}"/>
              </a:ext>
            </a:extLst>
          </p:cNvPr>
          <p:cNvSpPr txBox="1">
            <a:spLocks noChangeArrowheads="1"/>
          </p:cNvSpPr>
          <p:nvPr/>
        </p:nvSpPr>
        <p:spPr bwMode="auto">
          <a:xfrm>
            <a:off x="2362200" y="220663"/>
            <a:ext cx="925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報告者</a:t>
            </a:r>
          </a:p>
        </p:txBody>
      </p:sp>
      <p:sp>
        <p:nvSpPr>
          <p:cNvPr id="30741" name="TextBox 97">
            <a:extLst>
              <a:ext uri="{FF2B5EF4-FFF2-40B4-BE49-F238E27FC236}">
                <a16:creationId xmlns:a16="http://schemas.microsoft.com/office/drawing/2014/main" id="{44D52350-B0C6-4B4C-80A4-7CD326CDD223}"/>
              </a:ext>
            </a:extLst>
          </p:cNvPr>
          <p:cNvSpPr txBox="1">
            <a:spLocks noChangeArrowheads="1"/>
          </p:cNvSpPr>
          <p:nvPr/>
        </p:nvSpPr>
        <p:spPr bwMode="auto">
          <a:xfrm>
            <a:off x="6191250" y="220663"/>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送信者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path" presetSubtype="0" accel="50000" decel="50000" fill="hold" grpId="0" nodeType="clickEffect">
                                  <p:stCondLst>
                                    <p:cond delay="0"/>
                                  </p:stCondLst>
                                  <p:childTnLst>
                                    <p:animMotion origin="layout" path="M -2.22222E-6 1.15607E-7 L -0.1559 1.15607E-7 C -0.22587 1.15607E-7 -0.31128 0.14358 -0.31128 0.26058 L -0.31128 0.52254 " pathEditMode="relative" rAng="0" ptsTypes="FfFF">
                                      <p:cBhvr>
                                        <p:cTn id="6" dur="500" fill="hold"/>
                                        <p:tgtEl>
                                          <p:spTgt spid="82"/>
                                        </p:tgtEl>
                                        <p:attrNameLst>
                                          <p:attrName>ppt_x</p:attrName>
                                          <p:attrName>ppt_y</p:attrName>
                                        </p:attrNameLst>
                                      </p:cBhvr>
                                      <p:rCtr x="-15573" y="2612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0" presetClass="path" presetSubtype="0" accel="50000" decel="50000" fill="hold" grpId="0" nodeType="clickEffect">
                                  <p:stCondLst>
                                    <p:cond delay="0"/>
                                  </p:stCondLst>
                                  <p:childTnLst>
                                    <p:animMotion origin="layout" path="M -2.5E-6 -1.15607E-6 L -0.3743 -1.15607E-6 C -0.54236 -1.15607E-6 -0.74826 0.12023 -0.74826 0.21896 L -0.74826 0.43861 " pathEditMode="relative" rAng="0" ptsTypes="FfFF">
                                      <p:cBhvr>
                                        <p:cTn id="10" dur="500" fill="hold"/>
                                        <p:tgtEl>
                                          <p:spTgt spid="41"/>
                                        </p:tgtEl>
                                        <p:attrNameLst>
                                          <p:attrName>ppt_x</p:attrName>
                                          <p:attrName>ppt_y</p:attrName>
                                        </p:attrNameLst>
                                      </p:cBhvr>
                                      <p:rCtr x="-37413" y="21919"/>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6" presetClass="path" presetSubtype="0" accel="50000" decel="50000" fill="hold" grpId="0" nodeType="clickEffect">
                                  <p:stCondLst>
                                    <p:cond delay="0"/>
                                  </p:stCondLst>
                                  <p:childTnLst>
                                    <p:animMotion origin="layout" path="M -8.33333E-7 4.45087E-6 L -8.33333E-7 0.15075 C -8.33333E-7 0.21919 0.02813 0.30335 0.05122 0.30335 L 0.10382 0.30335 " pathEditMode="relative" rAng="0" ptsTypes="FfFF">
                                      <p:cBhvr>
                                        <p:cTn id="14" dur="500" fill="hold"/>
                                        <p:tgtEl>
                                          <p:spTgt spid="16"/>
                                        </p:tgtEl>
                                        <p:attrNameLst>
                                          <p:attrName>ppt_x</p:attrName>
                                          <p:attrName>ppt_y</p:attrName>
                                        </p:attrNameLst>
                                      </p:cBhvr>
                                      <p:rCtr x="5191" y="1516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path" presetSubtype="0" accel="50000" decel="50000" fill="hold" grpId="0" nodeType="clickEffect">
                                  <p:stCondLst>
                                    <p:cond delay="0"/>
                                  </p:stCondLst>
                                  <p:childTnLst>
                                    <p:animMotion origin="layout" path="M 5.55556E-7 -3.69942E-6 L 0.01788 -3.69942E-6 C 0.02552 -3.69942E-6 0.03455 0.1059 0.03455 0.19307 L 0.03455 0.38752 " pathEditMode="relative" rAng="0" ptsTypes="FfFF">
                                      <p:cBhvr>
                                        <p:cTn id="18" dur="500" fill="hold"/>
                                        <p:tgtEl>
                                          <p:spTgt spid="17"/>
                                        </p:tgtEl>
                                        <p:attrNameLst>
                                          <p:attrName>ppt_x</p:attrName>
                                          <p:attrName>ppt_y</p:attrName>
                                        </p:attrNameLst>
                                      </p:cBhvr>
                                      <p:rCtr x="1719" y="1937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path" presetSubtype="0" accel="50000" decel="50000" fill="hold" grpId="0" nodeType="clickEffect">
                                  <p:stCondLst>
                                    <p:cond delay="0"/>
                                  </p:stCondLst>
                                  <p:childTnLst>
                                    <p:animMotion origin="layout" path="M -0.05902 0.00532 L 0.19636 0.00532 C 0.31146 0.00532 0.45278 0.06543 0.45278 0.11491 L 0.45278 0.22543 " pathEditMode="relative" rAng="0" ptsTypes="FfFF">
                                      <p:cBhvr>
                                        <p:cTn id="22" dur="500" fill="hold"/>
                                        <p:tgtEl>
                                          <p:spTgt spid="32"/>
                                        </p:tgtEl>
                                        <p:attrNameLst>
                                          <p:attrName>ppt_x</p:attrName>
                                          <p:attrName>ppt_y</p:attrName>
                                        </p:attrNameLst>
                                      </p:cBhvr>
                                      <p:rCtr x="25590" y="1100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path" presetSubtype="0" accel="50000" decel="50000" fill="hold" nodeType="clickEffect">
                                  <p:stCondLst>
                                    <p:cond delay="0"/>
                                  </p:stCondLst>
                                  <p:childTnLst>
                                    <p:animMotion origin="layout" path="M -2.77778E-6 -1.15607E-7 L 0.24479 -1.15607E-7 C 0.35417 -1.15607E-7 0.48959 0.10751 0.48959 0.19538 L 0.48959 0.39098 " pathEditMode="relative" rAng="0" ptsTypes="FfFF">
                                      <p:cBhvr>
                                        <p:cTn id="26" dur="500" fill="hold"/>
                                        <p:tgtEl>
                                          <p:spTgt spid="28"/>
                                        </p:tgtEl>
                                        <p:attrNameLst>
                                          <p:attrName>ppt_x</p:attrName>
                                          <p:attrName>ppt_y</p:attrName>
                                        </p:attrNameLst>
                                      </p:cBhvr>
                                      <p:rCtr x="24479" y="19538"/>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path" presetSubtype="0" accel="50000" decel="50000" fill="hold" grpId="0" nodeType="clickEffect">
                                  <p:stCondLst>
                                    <p:cond delay="0"/>
                                  </p:stCondLst>
                                  <p:childTnLst>
                                    <p:animMotion origin="layout" path="M 0.07205 0.01619 L 0.25382 0.01619 C 0.33489 0.01619 0.43611 0.16509 0.43611 0.28624 L 0.43611 0.55769 " pathEditMode="relative" rAng="0" ptsTypes="FfFF">
                                      <p:cBhvr>
                                        <p:cTn id="30" dur="500" fill="hold"/>
                                        <p:tgtEl>
                                          <p:spTgt spid="18"/>
                                        </p:tgtEl>
                                        <p:attrNameLst>
                                          <p:attrName>ppt_x</p:attrName>
                                          <p:attrName>ppt_y</p:attrName>
                                        </p:attrNameLst>
                                      </p:cBhvr>
                                      <p:rCtr x="18194" y="27075"/>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path" presetSubtype="0" accel="50000" decel="50000" fill="hold" grpId="0" nodeType="clickEffect">
                                  <p:stCondLst>
                                    <p:cond delay="0"/>
                                  </p:stCondLst>
                                  <p:childTnLst>
                                    <p:animMotion origin="layout" path="M -8.33333E-7 4.45087E-6 L 0.15347 4.45087E-6 C 0.22153 4.45087E-6 0.30122 0.12809 0.30122 0.23445 L 0.30122 0.47098 " pathEditMode="relative" rAng="0" ptsTypes="FfFF">
                                      <p:cBhvr>
                                        <p:cTn id="34" dur="500" fill="hold"/>
                                        <p:tgtEl>
                                          <p:spTgt spid="34"/>
                                        </p:tgtEl>
                                        <p:attrNameLst>
                                          <p:attrName>ppt_x</p:attrName>
                                          <p:attrName>ppt_y</p:attrName>
                                        </p:attrNameLst>
                                      </p:cBhvr>
                                      <p:rCtr x="15052" y="2353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50" presetClass="path" presetSubtype="0" accel="50000" decel="50000" fill="hold" grpId="0" nodeType="clickEffect">
                                  <p:stCondLst>
                                    <p:cond delay="0"/>
                                  </p:stCondLst>
                                  <p:childTnLst>
                                    <p:animMotion origin="layout" path="M 0.06459 0.03237 L 0.24861 0.03237 C 0.33229 0.03237 0.43316 0.08138 0.43316 0.12208 L 0.43316 0.21179 " pathEditMode="relative" rAng="0" ptsTypes="FfFF">
                                      <p:cBhvr>
                                        <p:cTn id="38" dur="500" fill="hold"/>
                                        <p:tgtEl>
                                          <p:spTgt spid="35"/>
                                        </p:tgtEl>
                                        <p:attrNameLst>
                                          <p:attrName>ppt_x</p:attrName>
                                          <p:attrName>ppt_y</p:attrName>
                                        </p:attrNameLst>
                                      </p:cBhvr>
                                      <p:rCtr x="18420" y="8971"/>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path" presetSubtype="0" accel="50000" decel="50000" fill="hold" grpId="0" nodeType="clickEffect">
                                  <p:stCondLst>
                                    <p:cond delay="0"/>
                                  </p:stCondLst>
                                  <p:childTnLst>
                                    <p:animMotion origin="layout" path="M -0.02187 -0.00671 L -0.00035 -0.00671 C 0.00833 -0.00671 0.02118 0.10694 0.02118 0.2 L 0.02118 0.40741 " pathEditMode="relative" rAng="0" ptsTypes="FfFF">
                                      <p:cBhvr>
                                        <p:cTn id="42" dur="300" fill="hold"/>
                                        <p:tgtEl>
                                          <p:spTgt spid="42"/>
                                        </p:tgtEl>
                                        <p:attrNameLst>
                                          <p:attrName>ppt_x</p:attrName>
                                          <p:attrName>ppt_y</p:attrName>
                                        </p:attrNameLst>
                                      </p:cBhvr>
                                      <p:rCtr x="2153" y="20694"/>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4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1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32" grpId="0"/>
      <p:bldP spid="18" grpId="0" animBg="1"/>
      <p:bldP spid="34" grpId="0" animBg="1"/>
      <p:bldP spid="35" grpId="0" animBg="1"/>
      <p:bldP spid="41" grpId="0"/>
      <p:bldP spid="42" grpId="0"/>
      <p:bldP spid="82"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4">
            <a:extLst>
              <a:ext uri="{FF2B5EF4-FFF2-40B4-BE49-F238E27FC236}">
                <a16:creationId xmlns:a16="http://schemas.microsoft.com/office/drawing/2014/main" id="{5962876B-3E1C-4215-9870-1625AF6BB5D5}"/>
              </a:ext>
            </a:extLst>
          </p:cNvPr>
          <p:cNvSpPr>
            <a:spLocks noGrp="1"/>
          </p:cNvSpPr>
          <p:nvPr>
            <p:ph type="title"/>
          </p:nvPr>
        </p:nvSpPr>
        <p:spPr/>
        <p:txBody>
          <a:bodyPr/>
          <a:lstStyle/>
          <a:p>
            <a:pPr algn="l"/>
            <a:r>
              <a:rPr lang="ja-JP" altLang="en-US" dirty="0"/>
              <a:t>参考資料</a:t>
            </a:r>
          </a:p>
        </p:txBody>
      </p:sp>
      <p:sp>
        <p:nvSpPr>
          <p:cNvPr id="32771" name="コンテンツ プレースホルダー 5">
            <a:extLst>
              <a:ext uri="{FF2B5EF4-FFF2-40B4-BE49-F238E27FC236}">
                <a16:creationId xmlns:a16="http://schemas.microsoft.com/office/drawing/2014/main" id="{833D2A1A-ECDA-4E95-A732-AC1740585AE7}"/>
              </a:ext>
            </a:extLst>
          </p:cNvPr>
          <p:cNvSpPr>
            <a:spLocks noGrp="1"/>
          </p:cNvSpPr>
          <p:nvPr>
            <p:ph idx="1"/>
          </p:nvPr>
        </p:nvSpPr>
        <p:spPr/>
        <p:txBody>
          <a:bodyPr/>
          <a:lstStyle/>
          <a:p>
            <a:r>
              <a:rPr lang="ja-JP" altLang="en-US" sz="2400" dirty="0"/>
              <a:t>副作用報告と</a:t>
            </a:r>
            <a:r>
              <a:rPr lang="en-US" altLang="ja-JP" sz="2400" dirty="0"/>
              <a:t>ICH</a:t>
            </a:r>
            <a:r>
              <a:rPr lang="ja-JP" altLang="en-US" sz="2400" dirty="0"/>
              <a:t>による標準化</a:t>
            </a:r>
          </a:p>
          <a:p>
            <a:r>
              <a:rPr lang="ja-JP" altLang="en-US" sz="2400" dirty="0"/>
              <a:t>詳細調査票と</a:t>
            </a:r>
            <a:r>
              <a:rPr lang="en-US" altLang="ja-JP" sz="2400" dirty="0"/>
              <a:t>E2B(R3)</a:t>
            </a:r>
            <a:r>
              <a:rPr lang="ja-JP" altLang="en-US" sz="2400" dirty="0"/>
              <a:t>項目</a:t>
            </a:r>
          </a:p>
          <a:p>
            <a:r>
              <a:rPr lang="en-US" altLang="ja-JP" sz="2400" dirty="0" err="1"/>
              <a:t>MedDRA</a:t>
            </a:r>
            <a:endParaRPr lang="en-US" altLang="ja-JP" sz="2400" dirty="0"/>
          </a:p>
          <a:p>
            <a:r>
              <a:rPr lang="en-US" altLang="ja-JP" sz="2400" dirty="0"/>
              <a:t>PMDA ICSR</a:t>
            </a:r>
            <a:r>
              <a:rPr lang="ja-JP" altLang="en-US" sz="2400" dirty="0"/>
              <a:t>受付サイト</a:t>
            </a:r>
          </a:p>
        </p:txBody>
      </p:sp>
      <p:sp>
        <p:nvSpPr>
          <p:cNvPr id="4" name="スライド番号プレースホルダー 3">
            <a:extLst>
              <a:ext uri="{FF2B5EF4-FFF2-40B4-BE49-F238E27FC236}">
                <a16:creationId xmlns:a16="http://schemas.microsoft.com/office/drawing/2014/main" id="{DC8D2462-3CEE-4CA4-BFC1-9DDE2BC8774A}"/>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04048DF-1A46-46BE-8ED9-92B6DC2D78DB}" type="slidenum">
              <a:rPr lang="ja-JP" altLang="en-US">
                <a:solidFill>
                  <a:srgbClr val="898989"/>
                </a:solidFill>
                <a:latin typeface="Calibri" panose="020F0502020204030204" pitchFamily="34" charset="0"/>
              </a:rPr>
              <a:pPr eaLnBrk="1" hangingPunct="1"/>
              <a:t>26</a:t>
            </a:fld>
            <a:endParaRPr lang="ja-JP" altLang="en-US">
              <a:solidFill>
                <a:srgbClr val="898989"/>
              </a:solidFill>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id="{02AB1943-DE10-4C0B-8524-F975A7D03025}"/>
              </a:ext>
            </a:extLst>
          </p:cNvPr>
          <p:cNvSpPr>
            <a:spLocks noGrp="1"/>
          </p:cNvSpPr>
          <p:nvPr>
            <p:ph type="title"/>
          </p:nvPr>
        </p:nvSpPr>
        <p:spPr/>
        <p:txBody>
          <a:bodyPr/>
          <a:lstStyle/>
          <a:p>
            <a:r>
              <a:rPr lang="ja-JP" altLang="en-US" dirty="0"/>
              <a:t>副作用報告と</a:t>
            </a:r>
            <a:r>
              <a:rPr lang="en-US" altLang="ja-JP" dirty="0"/>
              <a:t>ICH</a:t>
            </a:r>
            <a:r>
              <a:rPr lang="ja-JP" altLang="en-US" dirty="0"/>
              <a:t>による標準化</a:t>
            </a:r>
          </a:p>
        </p:txBody>
      </p:sp>
      <p:sp>
        <p:nvSpPr>
          <p:cNvPr id="33795" name="コンテンツ プレースホルダー 2">
            <a:extLst>
              <a:ext uri="{FF2B5EF4-FFF2-40B4-BE49-F238E27FC236}">
                <a16:creationId xmlns:a16="http://schemas.microsoft.com/office/drawing/2014/main" id="{2FBD9F91-D7CA-4E84-BF66-68A84FC4C504}"/>
              </a:ext>
            </a:extLst>
          </p:cNvPr>
          <p:cNvSpPr>
            <a:spLocks noGrp="1"/>
          </p:cNvSpPr>
          <p:nvPr>
            <p:ph idx="1"/>
          </p:nvPr>
        </p:nvSpPr>
        <p:spPr>
          <a:xfrm>
            <a:off x="457200" y="1484313"/>
            <a:ext cx="8229600" cy="4525962"/>
          </a:xfrm>
        </p:spPr>
        <p:txBody>
          <a:bodyPr/>
          <a:lstStyle/>
          <a:p>
            <a:pPr marL="355600" lvl="1" indent="-355600">
              <a:lnSpc>
                <a:spcPct val="110000"/>
              </a:lnSpc>
              <a:spcBef>
                <a:spcPts val="600"/>
              </a:spcBef>
              <a:buFont typeface="Wingdings" panose="05000000000000000000" pitchFamily="2" charset="2"/>
              <a:buChar char="Ø"/>
            </a:pPr>
            <a:r>
              <a:rPr lang="ja-JP" altLang="en-US" sz="2400" dirty="0">
                <a:latin typeface="26"/>
              </a:rPr>
              <a:t>医薬品医療機器等法第</a:t>
            </a:r>
            <a:r>
              <a:rPr lang="en-US" altLang="ja-JP" sz="2400" dirty="0">
                <a:latin typeface="26"/>
              </a:rPr>
              <a:t>68</a:t>
            </a:r>
            <a:r>
              <a:rPr lang="ja-JP" altLang="en-US" sz="2400" dirty="0">
                <a:latin typeface="26"/>
              </a:rPr>
              <a:t>条の</a:t>
            </a:r>
            <a:r>
              <a:rPr lang="en-US" altLang="ja-JP" sz="2400" dirty="0">
                <a:latin typeface="26"/>
              </a:rPr>
              <a:t>10</a:t>
            </a:r>
            <a:r>
              <a:rPr lang="ja-JP" altLang="en-US" sz="2400" dirty="0">
                <a:latin typeface="26"/>
              </a:rPr>
              <a:t>第</a:t>
            </a:r>
            <a:r>
              <a:rPr lang="en-US" altLang="ja-JP" sz="2400" dirty="0">
                <a:latin typeface="26"/>
              </a:rPr>
              <a:t>1</a:t>
            </a:r>
            <a:r>
              <a:rPr lang="ja-JP" altLang="en-US" sz="2400" dirty="0">
                <a:latin typeface="26"/>
              </a:rPr>
              <a:t>項の規定により厚生労働省に対して医薬品の副作用を報告することが義務づけられており、またこれらの報告については同法第</a:t>
            </a:r>
            <a:r>
              <a:rPr lang="en-US" altLang="ja-JP" sz="2400" dirty="0">
                <a:latin typeface="26"/>
              </a:rPr>
              <a:t>68</a:t>
            </a:r>
            <a:r>
              <a:rPr lang="ja-JP" altLang="en-US" sz="2400" dirty="0">
                <a:latin typeface="26"/>
              </a:rPr>
              <a:t>条の</a:t>
            </a:r>
            <a:r>
              <a:rPr lang="en-US" altLang="ja-JP" sz="2400" dirty="0">
                <a:latin typeface="26"/>
              </a:rPr>
              <a:t>13</a:t>
            </a:r>
            <a:r>
              <a:rPr lang="ja-JP" altLang="en-US" sz="2400" dirty="0">
                <a:latin typeface="26"/>
              </a:rPr>
              <a:t>第</a:t>
            </a:r>
            <a:r>
              <a:rPr lang="en-US" altLang="ja-JP" sz="2400" dirty="0">
                <a:latin typeface="26"/>
              </a:rPr>
              <a:t>3</a:t>
            </a:r>
            <a:r>
              <a:rPr lang="ja-JP" altLang="en-US" sz="2400" dirty="0">
                <a:latin typeface="26"/>
              </a:rPr>
              <a:t>項の規定に基づき、</a:t>
            </a:r>
            <a:r>
              <a:rPr lang="en-US" altLang="ja-JP" sz="2400" dirty="0">
                <a:latin typeface="26"/>
              </a:rPr>
              <a:t>PMDA</a:t>
            </a:r>
            <a:r>
              <a:rPr lang="ja-JP" altLang="en-US" sz="2400" dirty="0">
                <a:latin typeface="26"/>
              </a:rPr>
              <a:t>に対して報告することが義務づけられています。</a:t>
            </a:r>
            <a:endParaRPr lang="en-US" altLang="ja-JP" sz="2400" dirty="0">
              <a:latin typeface="26"/>
            </a:endParaRPr>
          </a:p>
          <a:p>
            <a:pPr marL="355600" lvl="1" indent="-355600">
              <a:lnSpc>
                <a:spcPct val="110000"/>
              </a:lnSpc>
              <a:spcBef>
                <a:spcPts val="600"/>
              </a:spcBef>
              <a:buFont typeface="Wingdings" panose="05000000000000000000" pitchFamily="2" charset="2"/>
              <a:buChar char="Ø"/>
            </a:pPr>
            <a:r>
              <a:rPr lang="ja-JP" altLang="en-US" sz="2400" dirty="0">
                <a:latin typeface="26"/>
              </a:rPr>
              <a:t>副作用報告の電子的伝送についてすべてのデータ項目の定義が</a:t>
            </a:r>
            <a:r>
              <a:rPr lang="en-US" altLang="ja-JP" sz="2400" dirty="0">
                <a:latin typeface="26"/>
              </a:rPr>
              <a:t>ICH</a:t>
            </a:r>
            <a:r>
              <a:rPr lang="ja-JP" altLang="en-US" sz="2400" dirty="0">
                <a:latin typeface="26"/>
              </a:rPr>
              <a:t>により標準化されることで、世界の各地域の規制要件を満たすとともに、世界共通フォーマットにより情報交換を合理的に行うこと</a:t>
            </a:r>
            <a:r>
              <a:rPr lang="ja-JP" altLang="en-US" sz="2400">
                <a:latin typeface="26"/>
              </a:rPr>
              <a:t>が可能となりました。</a:t>
            </a:r>
            <a:endParaRPr lang="en-US" altLang="ja-JP" sz="2400" dirty="0">
              <a:latin typeface="26"/>
            </a:endParaRPr>
          </a:p>
        </p:txBody>
      </p:sp>
      <p:sp>
        <p:nvSpPr>
          <p:cNvPr id="4" name="スライド番号プレースホルダー 3">
            <a:extLst>
              <a:ext uri="{FF2B5EF4-FFF2-40B4-BE49-F238E27FC236}">
                <a16:creationId xmlns:a16="http://schemas.microsoft.com/office/drawing/2014/main" id="{78747C45-F308-416A-AE32-B56C5DD61E82}"/>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9F3BF90-F494-401E-BB88-1E8CC45715DC}" type="slidenum">
              <a:rPr lang="ja-JP" altLang="en-US">
                <a:solidFill>
                  <a:srgbClr val="898989"/>
                </a:solidFill>
                <a:latin typeface="Calibri" panose="020F0502020204030204" pitchFamily="34" charset="0"/>
              </a:rPr>
              <a:pPr eaLnBrk="1" hangingPunct="1"/>
              <a:t>27</a:t>
            </a:fld>
            <a:endParaRPr lang="ja-JP" altLang="en-US">
              <a:solidFill>
                <a:srgbClr val="898989"/>
              </a:solidFill>
              <a:latin typeface="Calibri" panose="020F0502020204030204" pitchFamily="34" charset="0"/>
            </a:endParaRPr>
          </a:p>
        </p:txBody>
      </p:sp>
      <p:sp>
        <p:nvSpPr>
          <p:cNvPr id="5" name="正方形/長方形 4">
            <a:extLst>
              <a:ext uri="{FF2B5EF4-FFF2-40B4-BE49-F238E27FC236}">
                <a16:creationId xmlns:a16="http://schemas.microsoft.com/office/drawing/2014/main" id="{2915912C-738A-435D-96D5-3AAE02131E46}"/>
              </a:ext>
            </a:extLst>
          </p:cNvPr>
          <p:cNvSpPr/>
          <p:nvPr/>
        </p:nvSpPr>
        <p:spPr>
          <a:xfrm>
            <a:off x="250825" y="6021288"/>
            <a:ext cx="8642350" cy="646331"/>
          </a:xfrm>
          <a:prstGeom prst="rect">
            <a:avLst/>
          </a:prstGeom>
        </p:spPr>
        <p:txBody>
          <a:bodyPr>
            <a:spAutoFit/>
          </a:bodyPr>
          <a:lstStyle/>
          <a:p>
            <a:pPr lvl="1">
              <a:defRPr/>
            </a:pPr>
            <a:r>
              <a:rPr lang="ja-JP" altLang="en-US" sz="1200" dirty="0">
                <a:latin typeface="Arial" charset="0"/>
                <a:ea typeface="ＭＳ Ｐゴシック" charset="-128"/>
              </a:rPr>
              <a:t>医薬品医療機器等法：医薬品、医療機器等の品質、有効性及び安全性の確保等に関する法律</a:t>
            </a:r>
            <a:endParaRPr lang="en-US" altLang="zh-TW" sz="1200" dirty="0">
              <a:latin typeface="Arial" charset="0"/>
              <a:ea typeface="ＭＳ Ｐゴシック" charset="-128"/>
            </a:endParaRPr>
          </a:p>
          <a:p>
            <a:pPr lvl="1">
              <a:defRPr/>
            </a:pPr>
            <a:r>
              <a:rPr lang="en-US" altLang="ja-JP" sz="1200" dirty="0">
                <a:latin typeface="Arial" charset="0"/>
                <a:ea typeface="ＭＳ Ｐゴシック" charset="-128"/>
              </a:rPr>
              <a:t>ICH</a:t>
            </a:r>
            <a:r>
              <a:rPr lang="ja-JP" altLang="en-US" sz="1200" dirty="0">
                <a:latin typeface="Arial" charset="0"/>
                <a:ea typeface="ＭＳ Ｐゴシック" charset="-128"/>
              </a:rPr>
              <a:t>：</a:t>
            </a:r>
            <a:r>
              <a:rPr lang="en-US" altLang="ja-JP" sz="1200" dirty="0">
                <a:latin typeface="Arial" charset="0"/>
                <a:ea typeface="ＭＳ Ｐゴシック" charset="-128"/>
              </a:rPr>
              <a:t> International Conference on Harmonization of Technical Requirement for Registration on Pharmaceuticals for Human Use</a:t>
            </a:r>
            <a:r>
              <a:rPr lang="ja-JP" altLang="en-US" sz="1200" dirty="0">
                <a:latin typeface="Arial" charset="0"/>
                <a:ea typeface="ＭＳ Ｐゴシック" charset="-128"/>
              </a:rPr>
              <a:t>（</a:t>
            </a:r>
            <a:r>
              <a:rPr lang="zh-TW" altLang="en-US" sz="1200" dirty="0">
                <a:latin typeface="Arial" charset="0"/>
                <a:ea typeface="ＭＳ Ｐゴシック" charset="-128"/>
              </a:rPr>
              <a:t>医薬品規制調和国際会議</a:t>
            </a:r>
            <a:r>
              <a:rPr lang="ja-JP" altLang="en-US" sz="1200" dirty="0">
                <a:latin typeface="Arial" charset="0"/>
                <a:ea typeface="ＭＳ Ｐゴシック" charset="-128"/>
              </a:rPr>
              <a:t>）</a:t>
            </a:r>
            <a:endParaRPr lang="en-US" altLang="ja-JP" sz="1200" dirty="0">
              <a:latin typeface="Arial" charset="0"/>
              <a:ea typeface="ＭＳ Ｐゴシック"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a:extLst>
              <a:ext uri="{FF2B5EF4-FFF2-40B4-BE49-F238E27FC236}">
                <a16:creationId xmlns:a16="http://schemas.microsoft.com/office/drawing/2014/main" id="{EAB724AF-8946-4E72-B722-1F5ACD133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276475"/>
            <a:ext cx="4267200" cy="118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タイトル 1">
            <a:extLst>
              <a:ext uri="{FF2B5EF4-FFF2-40B4-BE49-F238E27FC236}">
                <a16:creationId xmlns:a16="http://schemas.microsoft.com/office/drawing/2014/main" id="{DD80829E-23DB-4B9F-8886-9B5A25BA33B7}"/>
              </a:ext>
            </a:extLst>
          </p:cNvPr>
          <p:cNvSpPr>
            <a:spLocks noGrp="1"/>
          </p:cNvSpPr>
          <p:nvPr>
            <p:ph type="title"/>
          </p:nvPr>
        </p:nvSpPr>
        <p:spPr/>
        <p:txBody>
          <a:bodyPr/>
          <a:lstStyle/>
          <a:p>
            <a:r>
              <a:rPr lang="ja-JP" altLang="en-US" dirty="0"/>
              <a:t>詳細調査票と</a:t>
            </a:r>
            <a:r>
              <a:rPr lang="en-US" altLang="ja-JP" dirty="0"/>
              <a:t>E2B(R3)</a:t>
            </a:r>
            <a:r>
              <a:rPr lang="ja-JP" altLang="en-US" dirty="0"/>
              <a:t>項目 </a:t>
            </a:r>
            <a:r>
              <a:rPr lang="en-US" altLang="ja-JP" dirty="0"/>
              <a:t>1/3</a:t>
            </a:r>
            <a:endParaRPr lang="ja-JP" altLang="en-US" dirty="0"/>
          </a:p>
        </p:txBody>
      </p:sp>
      <p:sp>
        <p:nvSpPr>
          <p:cNvPr id="4" name="スライド番号プレースホルダー 3">
            <a:extLst>
              <a:ext uri="{FF2B5EF4-FFF2-40B4-BE49-F238E27FC236}">
                <a16:creationId xmlns:a16="http://schemas.microsoft.com/office/drawing/2014/main" id="{06932192-AEFA-41A6-8A28-0D0CED865B43}"/>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B8254C3-EBCA-427A-A6E6-C4260E42BAD1}" type="slidenum">
              <a:rPr lang="ja-JP" altLang="en-US">
                <a:solidFill>
                  <a:srgbClr val="898989"/>
                </a:solidFill>
                <a:latin typeface="Calibri" panose="020F0502020204030204" pitchFamily="34" charset="0"/>
              </a:rPr>
              <a:pPr eaLnBrk="1" hangingPunct="1"/>
              <a:t>28</a:t>
            </a:fld>
            <a:endParaRPr lang="ja-JP" altLang="en-US">
              <a:solidFill>
                <a:srgbClr val="898989"/>
              </a:solidFill>
              <a:latin typeface="Calibri" panose="020F0502020204030204" pitchFamily="34" charset="0"/>
            </a:endParaRPr>
          </a:p>
        </p:txBody>
      </p:sp>
      <p:sp>
        <p:nvSpPr>
          <p:cNvPr id="34821" name="正方形/長方形 5">
            <a:extLst>
              <a:ext uri="{FF2B5EF4-FFF2-40B4-BE49-F238E27FC236}">
                <a16:creationId xmlns:a16="http://schemas.microsoft.com/office/drawing/2014/main" id="{EAEA0331-92DC-42FE-8A5F-40FDD3AB9C31}"/>
              </a:ext>
            </a:extLst>
          </p:cNvPr>
          <p:cNvSpPr>
            <a:spLocks noChangeArrowheads="1"/>
          </p:cNvSpPr>
          <p:nvPr/>
        </p:nvSpPr>
        <p:spPr bwMode="auto">
          <a:xfrm>
            <a:off x="4787900" y="2276475"/>
            <a:ext cx="4032250" cy="831850"/>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a:solidFill>
                  <a:srgbClr val="0000FF"/>
                </a:solidFill>
              </a:rPr>
              <a:t>施設名・報告者氏名・記入日</a:t>
            </a:r>
            <a:endParaRPr lang="en-US" altLang="ja-JP" sz="1200" b="1">
              <a:solidFill>
                <a:srgbClr val="0000FF"/>
              </a:solidFill>
            </a:endParaRPr>
          </a:p>
          <a:p>
            <a:pPr eaLnBrk="1" hangingPunct="1"/>
            <a:r>
              <a:rPr lang="en-US" altLang="ja-JP" sz="1200" b="1"/>
              <a:t>C1</a:t>
            </a:r>
            <a:r>
              <a:rPr lang="ja-JP" altLang="en-US" sz="1200" b="1"/>
              <a:t>： 症例安全性報告の識別</a:t>
            </a:r>
            <a:endParaRPr lang="en-US" altLang="ja-JP" sz="1200" b="1"/>
          </a:p>
          <a:p>
            <a:pPr eaLnBrk="1" hangingPunct="1"/>
            <a:r>
              <a:rPr lang="en-US" altLang="ja-JP" sz="1200" b="1"/>
              <a:t>C.2.r</a:t>
            </a:r>
            <a:r>
              <a:rPr lang="ja-JP" altLang="en-US" sz="1200" b="1"/>
              <a:t>：  第一次情報源</a:t>
            </a:r>
            <a:endParaRPr lang="en-US" altLang="ja-JP" sz="1200" b="1"/>
          </a:p>
          <a:p>
            <a:pPr eaLnBrk="1" hangingPunct="1"/>
            <a:r>
              <a:rPr lang="en-US" altLang="ja-JP" sz="1200" b="1"/>
              <a:t>C3</a:t>
            </a:r>
            <a:r>
              <a:rPr lang="ja-JP" altLang="en-US" sz="1200" b="1"/>
              <a:t>： 症例安全性報告の送信者に関する情報</a:t>
            </a:r>
          </a:p>
        </p:txBody>
      </p:sp>
      <p:pic>
        <p:nvPicPr>
          <p:cNvPr id="34822" name="Picture 9">
            <a:extLst>
              <a:ext uri="{FF2B5EF4-FFF2-40B4-BE49-F238E27FC236}">
                <a16:creationId xmlns:a16="http://schemas.microsoft.com/office/drawing/2014/main" id="{67707430-6C74-42E9-99BF-968A47385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989138"/>
            <a:ext cx="37274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表 7">
            <a:extLst>
              <a:ext uri="{FF2B5EF4-FFF2-40B4-BE49-F238E27FC236}">
                <a16:creationId xmlns:a16="http://schemas.microsoft.com/office/drawing/2014/main" id="{E4A63FC9-59A0-4169-8C96-BCA82E3D8A3C}"/>
              </a:ext>
            </a:extLst>
          </p:cNvPr>
          <p:cNvGraphicFramePr>
            <a:graphicFrameLocks noGrp="1"/>
          </p:cNvGraphicFramePr>
          <p:nvPr>
            <p:extLst>
              <p:ext uri="{D42A27DB-BD31-4B8C-83A1-F6EECF244321}">
                <p14:modId xmlns:p14="http://schemas.microsoft.com/office/powerpoint/2010/main" val="3512608205"/>
              </p:ext>
            </p:extLst>
          </p:nvPr>
        </p:nvGraphicFramePr>
        <p:xfrm>
          <a:off x="468313" y="1397000"/>
          <a:ext cx="8191498" cy="371475"/>
        </p:xfrm>
        <a:graphic>
          <a:graphicData uri="http://schemas.openxmlformats.org/drawingml/2006/table">
            <a:tbl>
              <a:tblPr firstRow="1" bandRow="1">
                <a:tableStyleId>{5940675A-B579-460E-94D1-54222C63F5DA}</a:tableStyleId>
              </a:tblPr>
              <a:tblGrid>
                <a:gridCol w="1527379">
                  <a:extLst>
                    <a:ext uri="{9D8B030D-6E8A-4147-A177-3AD203B41FA5}">
                      <a16:colId xmlns:a16="http://schemas.microsoft.com/office/drawing/2014/main" val="20000"/>
                    </a:ext>
                  </a:extLst>
                </a:gridCol>
                <a:gridCol w="881314">
                  <a:extLst>
                    <a:ext uri="{9D8B030D-6E8A-4147-A177-3AD203B41FA5}">
                      <a16:colId xmlns:a16="http://schemas.microsoft.com/office/drawing/2014/main" val="20001"/>
                    </a:ext>
                  </a:extLst>
                </a:gridCol>
                <a:gridCol w="826115">
                  <a:extLst>
                    <a:ext uri="{9D8B030D-6E8A-4147-A177-3AD203B41FA5}">
                      <a16:colId xmlns:a16="http://schemas.microsoft.com/office/drawing/2014/main" val="20002"/>
                    </a:ext>
                  </a:extLst>
                </a:gridCol>
                <a:gridCol w="826115">
                  <a:extLst>
                    <a:ext uri="{9D8B030D-6E8A-4147-A177-3AD203B41FA5}">
                      <a16:colId xmlns:a16="http://schemas.microsoft.com/office/drawing/2014/main" val="20003"/>
                    </a:ext>
                  </a:extLst>
                </a:gridCol>
                <a:gridCol w="826115">
                  <a:extLst>
                    <a:ext uri="{9D8B030D-6E8A-4147-A177-3AD203B41FA5}">
                      <a16:colId xmlns:a16="http://schemas.microsoft.com/office/drawing/2014/main" val="20004"/>
                    </a:ext>
                  </a:extLst>
                </a:gridCol>
                <a:gridCol w="826115">
                  <a:extLst>
                    <a:ext uri="{9D8B030D-6E8A-4147-A177-3AD203B41FA5}">
                      <a16:colId xmlns:a16="http://schemas.microsoft.com/office/drawing/2014/main" val="20005"/>
                    </a:ext>
                  </a:extLst>
                </a:gridCol>
                <a:gridCol w="826115">
                  <a:extLst>
                    <a:ext uri="{9D8B030D-6E8A-4147-A177-3AD203B41FA5}">
                      <a16:colId xmlns:a16="http://schemas.microsoft.com/office/drawing/2014/main" val="20006"/>
                    </a:ext>
                  </a:extLst>
                </a:gridCol>
                <a:gridCol w="826115">
                  <a:extLst>
                    <a:ext uri="{9D8B030D-6E8A-4147-A177-3AD203B41FA5}">
                      <a16:colId xmlns:a16="http://schemas.microsoft.com/office/drawing/2014/main" val="20007"/>
                    </a:ext>
                  </a:extLst>
                </a:gridCol>
                <a:gridCol w="826115">
                  <a:extLst>
                    <a:ext uri="{9D8B030D-6E8A-4147-A177-3AD203B41FA5}">
                      <a16:colId xmlns:a16="http://schemas.microsoft.com/office/drawing/2014/main" val="20008"/>
                    </a:ext>
                  </a:extLst>
                </a:gridCol>
              </a:tblGrid>
              <a:tr h="371475">
                <a:tc>
                  <a:txBody>
                    <a:bodyPr/>
                    <a:lstStyle/>
                    <a:p>
                      <a:r>
                        <a:rPr kumimoji="1" lang="en-US" altLang="ja-JP" sz="1800" dirty="0"/>
                        <a:t>E2B(R3) </a:t>
                      </a:r>
                      <a:r>
                        <a:rPr kumimoji="1" lang="ja-JP" altLang="en-US" sz="1800" dirty="0"/>
                        <a:t>項目</a:t>
                      </a:r>
                    </a:p>
                  </a:txBody>
                  <a:tcPr marL="91433" marR="91433" marT="45798" marB="45798">
                    <a:solidFill>
                      <a:schemeClr val="accent5">
                        <a:lumMod val="20000"/>
                        <a:lumOff val="80000"/>
                      </a:schemeClr>
                    </a:solidFill>
                  </a:tcPr>
                </a:tc>
                <a:tc>
                  <a:txBody>
                    <a:bodyPr/>
                    <a:lstStyle/>
                    <a:p>
                      <a:r>
                        <a:rPr kumimoji="1" lang="en-US" altLang="ja-JP" sz="1800" dirty="0"/>
                        <a:t>J2</a:t>
                      </a:r>
                      <a:r>
                        <a:rPr kumimoji="1" lang="ja-JP" altLang="en-US" sz="1800" dirty="0"/>
                        <a:t>項目</a:t>
                      </a:r>
                    </a:p>
                  </a:txBody>
                  <a:tcPr marL="91433" marR="91433" marT="45798" marB="45798"/>
                </a:tc>
                <a:tc>
                  <a:txBody>
                    <a:bodyPr/>
                    <a:lstStyle/>
                    <a:p>
                      <a:r>
                        <a:rPr kumimoji="1" lang="en-US" altLang="ja-JP" sz="1800" dirty="0"/>
                        <a:t>N</a:t>
                      </a:r>
                      <a:r>
                        <a:rPr kumimoji="1" lang="ja-JP" altLang="en-US" sz="1800" dirty="0"/>
                        <a:t>項目</a:t>
                      </a:r>
                    </a:p>
                  </a:txBody>
                  <a:tcPr marL="91433" marR="91433" marT="45798" marB="45798"/>
                </a:tc>
                <a:tc>
                  <a:txBody>
                    <a:bodyPr/>
                    <a:lstStyle/>
                    <a:p>
                      <a:r>
                        <a:rPr kumimoji="1" lang="en-US" altLang="ja-JP" sz="1800" dirty="0"/>
                        <a:t>C</a:t>
                      </a:r>
                      <a:r>
                        <a:rPr kumimoji="1" lang="ja-JP" altLang="en-US" sz="1800" dirty="0"/>
                        <a:t>項目</a:t>
                      </a:r>
                    </a:p>
                  </a:txBody>
                  <a:tcPr marL="91433" marR="91433" marT="45798" marB="45798">
                    <a:solidFill>
                      <a:srgbClr val="FFFF00"/>
                    </a:solidFill>
                  </a:tcPr>
                </a:tc>
                <a:tc>
                  <a:txBody>
                    <a:bodyPr/>
                    <a:lstStyle/>
                    <a:p>
                      <a:r>
                        <a:rPr kumimoji="1" lang="en-US" altLang="ja-JP" sz="1800" dirty="0"/>
                        <a:t>D</a:t>
                      </a:r>
                      <a:r>
                        <a:rPr kumimoji="1" lang="ja-JP" altLang="en-US" sz="1800" dirty="0"/>
                        <a:t>項目</a:t>
                      </a:r>
                    </a:p>
                  </a:txBody>
                  <a:tcPr marL="91433" marR="91433" marT="45798" marB="45798">
                    <a:solidFill>
                      <a:srgbClr val="FFFF00"/>
                    </a:solidFill>
                  </a:tcPr>
                </a:tc>
                <a:tc>
                  <a:txBody>
                    <a:bodyPr/>
                    <a:lstStyle/>
                    <a:p>
                      <a:r>
                        <a:rPr kumimoji="1" lang="en-US" altLang="ja-JP" sz="1800" dirty="0"/>
                        <a:t>E</a:t>
                      </a:r>
                      <a:r>
                        <a:rPr kumimoji="1" lang="ja-JP" altLang="en-US" sz="1800" dirty="0"/>
                        <a:t>項目</a:t>
                      </a:r>
                    </a:p>
                  </a:txBody>
                  <a:tcPr marL="91433" marR="91433" marT="45798" marB="45798">
                    <a:solidFill>
                      <a:srgbClr val="FFFF00"/>
                    </a:solidFill>
                  </a:tcPr>
                </a:tc>
                <a:tc>
                  <a:txBody>
                    <a:bodyPr/>
                    <a:lstStyle/>
                    <a:p>
                      <a:r>
                        <a:rPr kumimoji="1" lang="en-US" altLang="ja-JP" sz="1800" dirty="0"/>
                        <a:t>F</a:t>
                      </a:r>
                      <a:r>
                        <a:rPr kumimoji="1" lang="ja-JP" altLang="en-US" sz="1800" dirty="0"/>
                        <a:t>項目</a:t>
                      </a:r>
                    </a:p>
                  </a:txBody>
                  <a:tcPr marL="91433" marR="91433" marT="45798" marB="45798"/>
                </a:tc>
                <a:tc>
                  <a:txBody>
                    <a:bodyPr/>
                    <a:lstStyle/>
                    <a:p>
                      <a:r>
                        <a:rPr kumimoji="1" lang="en-US" altLang="ja-JP" sz="1800" dirty="0"/>
                        <a:t>G</a:t>
                      </a:r>
                      <a:r>
                        <a:rPr kumimoji="1" lang="ja-JP" altLang="en-US" sz="1800" dirty="0"/>
                        <a:t>項目</a:t>
                      </a:r>
                    </a:p>
                  </a:txBody>
                  <a:tcPr marL="91433" marR="91433" marT="45798" marB="45798"/>
                </a:tc>
                <a:tc>
                  <a:txBody>
                    <a:bodyPr/>
                    <a:lstStyle/>
                    <a:p>
                      <a:r>
                        <a:rPr kumimoji="1" lang="en-US" altLang="ja-JP" sz="1800" dirty="0"/>
                        <a:t>H</a:t>
                      </a:r>
                      <a:r>
                        <a:rPr kumimoji="1" lang="ja-JP" altLang="en-US" sz="1800" dirty="0"/>
                        <a:t>項目</a:t>
                      </a:r>
                    </a:p>
                  </a:txBody>
                  <a:tcPr marL="91433" marR="91433" marT="45798" marB="45798"/>
                </a:tc>
                <a:extLst>
                  <a:ext uri="{0D108BD9-81ED-4DB2-BD59-A6C34878D82A}">
                    <a16:rowId xmlns:a16="http://schemas.microsoft.com/office/drawing/2014/main" val="10000"/>
                  </a:ext>
                </a:extLst>
              </a:tr>
            </a:tbl>
          </a:graphicData>
        </a:graphic>
      </p:graphicFrame>
      <p:pic>
        <p:nvPicPr>
          <p:cNvPr id="34845" name="Picture 10">
            <a:extLst>
              <a:ext uri="{FF2B5EF4-FFF2-40B4-BE49-F238E27FC236}">
                <a16:creationId xmlns:a16="http://schemas.microsoft.com/office/drawing/2014/main" id="{B9173196-A5F0-4A43-A933-FFC753EB36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3530600"/>
            <a:ext cx="4294188"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46" name="正方形/長方形 31">
            <a:extLst>
              <a:ext uri="{FF2B5EF4-FFF2-40B4-BE49-F238E27FC236}">
                <a16:creationId xmlns:a16="http://schemas.microsoft.com/office/drawing/2014/main" id="{D5296700-7AB0-4EE2-889C-EEE7708D5AB6}"/>
              </a:ext>
            </a:extLst>
          </p:cNvPr>
          <p:cNvSpPr>
            <a:spLocks noChangeArrowheads="1"/>
          </p:cNvSpPr>
          <p:nvPr/>
        </p:nvSpPr>
        <p:spPr bwMode="auto">
          <a:xfrm>
            <a:off x="4787900" y="3573463"/>
            <a:ext cx="4032250" cy="461962"/>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1. </a:t>
            </a:r>
            <a:r>
              <a:rPr lang="ja-JP" altLang="en-US" sz="1200" b="1">
                <a:solidFill>
                  <a:srgbClr val="0000FF"/>
                </a:solidFill>
              </a:rPr>
              <a:t>患者背景</a:t>
            </a:r>
            <a:endParaRPr lang="en-US" altLang="ja-JP" sz="1200" b="1">
              <a:solidFill>
                <a:srgbClr val="0000FF"/>
              </a:solidFill>
            </a:endParaRPr>
          </a:p>
          <a:p>
            <a:pPr eaLnBrk="1" hangingPunct="1"/>
            <a:r>
              <a:rPr lang="en-US" altLang="ja-JP" sz="1200" b="1"/>
              <a:t>D</a:t>
            </a:r>
            <a:r>
              <a:rPr lang="ja-JP" altLang="en-US" sz="1200" b="1"/>
              <a:t>： 患者特性</a:t>
            </a:r>
          </a:p>
        </p:txBody>
      </p:sp>
      <p:pic>
        <p:nvPicPr>
          <p:cNvPr id="34847" name="Picture 15">
            <a:extLst>
              <a:ext uri="{FF2B5EF4-FFF2-40B4-BE49-F238E27FC236}">
                <a16:creationId xmlns:a16="http://schemas.microsoft.com/office/drawing/2014/main" id="{A88DDEE5-EFED-4237-B997-4A9331C0DC4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49250" y="4378325"/>
            <a:ext cx="4295775" cy="57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8" name="Picture 15">
            <a:extLst>
              <a:ext uri="{FF2B5EF4-FFF2-40B4-BE49-F238E27FC236}">
                <a16:creationId xmlns:a16="http://schemas.microsoft.com/office/drawing/2014/main" id="{014D71A1-BF6C-470B-8A64-AE47F6C1DFD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47663" y="4941888"/>
            <a:ext cx="42957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9" name="Picture 15">
            <a:extLst>
              <a:ext uri="{FF2B5EF4-FFF2-40B4-BE49-F238E27FC236}">
                <a16:creationId xmlns:a16="http://schemas.microsoft.com/office/drawing/2014/main" id="{1C520683-A2BC-4ECF-9E67-103505BD49B8}"/>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47663" y="5373688"/>
            <a:ext cx="4295775" cy="49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50" name="正方形/長方形 39">
            <a:extLst>
              <a:ext uri="{FF2B5EF4-FFF2-40B4-BE49-F238E27FC236}">
                <a16:creationId xmlns:a16="http://schemas.microsoft.com/office/drawing/2014/main" id="{F650AA9C-6BD3-45EC-BAD5-F54A46798D77}"/>
              </a:ext>
            </a:extLst>
          </p:cNvPr>
          <p:cNvSpPr>
            <a:spLocks noChangeArrowheads="1"/>
          </p:cNvSpPr>
          <p:nvPr/>
        </p:nvSpPr>
        <p:spPr bwMode="auto">
          <a:xfrm>
            <a:off x="4787900" y="4437063"/>
            <a:ext cx="4032250" cy="1384300"/>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2. </a:t>
            </a:r>
            <a:r>
              <a:rPr lang="ja-JP" altLang="en-US" sz="1200" b="1">
                <a:solidFill>
                  <a:srgbClr val="0000FF"/>
                </a:solidFill>
              </a:rPr>
              <a:t>原疾患、合併症、既往歴、アレルギー履歴および家族歴</a:t>
            </a:r>
            <a:endParaRPr lang="en-US" altLang="ja-JP" sz="1200" b="1">
              <a:solidFill>
                <a:srgbClr val="0000FF"/>
              </a:solidFill>
            </a:endParaRPr>
          </a:p>
          <a:p>
            <a:pPr eaLnBrk="1" hangingPunct="1"/>
            <a:r>
              <a:rPr lang="en-US" altLang="ja-JP" sz="1200" b="1"/>
              <a:t>D.7 </a:t>
            </a:r>
            <a:r>
              <a:rPr lang="ja-JP" altLang="en-US" sz="1200" b="1"/>
              <a:t>関連する治療歴及び随伴症状（副作用／有害事象を除く）</a:t>
            </a:r>
            <a:endParaRPr lang="en-US" altLang="ja-JP" sz="1200" b="1"/>
          </a:p>
          <a:p>
            <a:pPr eaLnBrk="1" hangingPunct="1"/>
            <a:r>
              <a:rPr lang="en-US" altLang="ja-JP" sz="1200" b="1"/>
              <a:t>D.7.1.r.6</a:t>
            </a:r>
            <a:r>
              <a:rPr lang="ja-JP" altLang="en-US" sz="1200" b="1"/>
              <a:t>：  家族歴  ／ </a:t>
            </a:r>
            <a:r>
              <a:rPr lang="en-US" altLang="ja-JP" sz="1200" b="1"/>
              <a:t>D.10.7</a:t>
            </a:r>
            <a:r>
              <a:rPr lang="ja-JP" altLang="en-US" sz="1200" b="1"/>
              <a:t>： 親に関連する治療歴及び随伴症状の記述情報</a:t>
            </a:r>
            <a:endParaRPr lang="en-US" altLang="ja-JP" sz="1200" b="1"/>
          </a:p>
          <a:p>
            <a:pPr eaLnBrk="1" hangingPunct="1"/>
            <a:r>
              <a:rPr lang="en-US" altLang="ja-JP" sz="1200" b="1"/>
              <a:t>D.8</a:t>
            </a:r>
            <a:r>
              <a:rPr lang="ja-JP" altLang="en-US" sz="1200" b="1"/>
              <a:t>： 関連する過去の医薬品使用歴</a:t>
            </a:r>
            <a:endParaRPr lang="en-US" altLang="ja-JP" sz="1200" b="1"/>
          </a:p>
          <a:p>
            <a:pPr eaLnBrk="1" hangingPunct="1"/>
            <a:r>
              <a:rPr lang="en-US" altLang="ja-JP" sz="1200" b="1"/>
              <a:t>Ei</a:t>
            </a:r>
            <a:r>
              <a:rPr lang="ja-JP" altLang="en-US" sz="1200" b="1"/>
              <a:t>： 副作用／有害事象</a:t>
            </a:r>
          </a:p>
        </p:txBody>
      </p:sp>
      <p:pic>
        <p:nvPicPr>
          <p:cNvPr id="34851" name="Picture 16">
            <a:extLst>
              <a:ext uri="{FF2B5EF4-FFF2-40B4-BE49-F238E27FC236}">
                <a16:creationId xmlns:a16="http://schemas.microsoft.com/office/drawing/2014/main" id="{61E6EF41-05F7-4513-83C9-C483DC72C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075" y="5862638"/>
            <a:ext cx="4297363"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52" name="正方形/長方形 41">
            <a:extLst>
              <a:ext uri="{FF2B5EF4-FFF2-40B4-BE49-F238E27FC236}">
                <a16:creationId xmlns:a16="http://schemas.microsoft.com/office/drawing/2014/main" id="{49D50CCB-34AB-4F1E-AF29-F31409CD42D4}"/>
              </a:ext>
            </a:extLst>
          </p:cNvPr>
          <p:cNvSpPr>
            <a:spLocks noChangeArrowheads="1"/>
          </p:cNvSpPr>
          <p:nvPr/>
        </p:nvSpPr>
        <p:spPr bwMode="auto">
          <a:xfrm>
            <a:off x="4787900" y="5991225"/>
            <a:ext cx="4032250" cy="461963"/>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3.</a:t>
            </a:r>
            <a:r>
              <a:rPr lang="ja-JP" altLang="en-US" sz="1200" b="1">
                <a:solidFill>
                  <a:srgbClr val="0000FF"/>
                </a:solidFill>
              </a:rPr>
              <a:t> 過去の医薬品副作用歴（今回の副作用を除く）</a:t>
            </a:r>
            <a:endParaRPr lang="en-US" altLang="ja-JP" sz="1200" b="1">
              <a:solidFill>
                <a:srgbClr val="0000FF"/>
              </a:solidFill>
            </a:endParaRPr>
          </a:p>
          <a:p>
            <a:pPr eaLnBrk="1" hangingPunct="1"/>
            <a:r>
              <a:rPr lang="en-US" altLang="ja-JP" sz="1200" b="1"/>
              <a:t>D.8.r</a:t>
            </a:r>
            <a:r>
              <a:rPr lang="ja-JP" altLang="en-US" sz="1200" b="1"/>
              <a:t>： 関連する過去の医薬品使用歴</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A4845AEB-6836-4BAB-9FE9-FE7EAEF64BA7}"/>
              </a:ext>
            </a:extLst>
          </p:cNvPr>
          <p:cNvSpPr>
            <a:spLocks noGrp="1"/>
          </p:cNvSpPr>
          <p:nvPr>
            <p:ph type="title"/>
          </p:nvPr>
        </p:nvSpPr>
        <p:spPr/>
        <p:txBody>
          <a:bodyPr/>
          <a:lstStyle/>
          <a:p>
            <a:r>
              <a:rPr lang="ja-JP" altLang="en-US" dirty="0"/>
              <a:t>詳細調査票と</a:t>
            </a:r>
            <a:r>
              <a:rPr lang="en-US" altLang="ja-JP" dirty="0"/>
              <a:t>E2B(R3)</a:t>
            </a:r>
            <a:r>
              <a:rPr lang="ja-JP" altLang="en-US" dirty="0"/>
              <a:t>項目 </a:t>
            </a:r>
            <a:r>
              <a:rPr lang="en-US" altLang="ja-JP" dirty="0"/>
              <a:t>2/3</a:t>
            </a:r>
            <a:endParaRPr lang="ja-JP" altLang="en-US" dirty="0"/>
          </a:p>
        </p:txBody>
      </p:sp>
      <p:sp>
        <p:nvSpPr>
          <p:cNvPr id="35843" name="正方形/長方形 5">
            <a:extLst>
              <a:ext uri="{FF2B5EF4-FFF2-40B4-BE49-F238E27FC236}">
                <a16:creationId xmlns:a16="http://schemas.microsoft.com/office/drawing/2014/main" id="{08BC5685-F7B5-4766-91AA-DB9249230075}"/>
              </a:ext>
            </a:extLst>
          </p:cNvPr>
          <p:cNvSpPr>
            <a:spLocks noChangeArrowheads="1"/>
          </p:cNvSpPr>
          <p:nvPr/>
        </p:nvSpPr>
        <p:spPr bwMode="auto">
          <a:xfrm>
            <a:off x="4806950" y="1933575"/>
            <a:ext cx="4032250" cy="830263"/>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4. </a:t>
            </a:r>
            <a:r>
              <a:rPr lang="ja-JP" altLang="en-US" sz="1200" b="1">
                <a:solidFill>
                  <a:srgbClr val="0000FF"/>
                </a:solidFill>
              </a:rPr>
              <a:t>併用療法（原疾患・合併症に対する医薬品以外の治療</a:t>
            </a:r>
            <a:endParaRPr lang="en-US" altLang="ja-JP" sz="1200" b="1">
              <a:solidFill>
                <a:srgbClr val="0000FF"/>
              </a:solidFill>
            </a:endParaRPr>
          </a:p>
          <a:p>
            <a:pPr eaLnBrk="1" hangingPunct="1"/>
            <a:r>
              <a:rPr lang="en-US" altLang="ja-JP" sz="1200" b="1"/>
              <a:t>G.k</a:t>
            </a:r>
            <a:r>
              <a:rPr lang="ja-JP" altLang="en-US" sz="1200" b="1"/>
              <a:t>：</a:t>
            </a:r>
            <a:r>
              <a:rPr lang="en-US" altLang="ja-JP" sz="1200" b="1"/>
              <a:t> </a:t>
            </a:r>
            <a:r>
              <a:rPr lang="ja-JP" altLang="en-US" sz="1200" b="1"/>
              <a:t>医薬品情報</a:t>
            </a:r>
            <a:endParaRPr lang="en-US" altLang="ja-JP" sz="1200" b="1"/>
          </a:p>
          <a:p>
            <a:pPr eaLnBrk="1" hangingPunct="1"/>
            <a:r>
              <a:rPr lang="ja-JP" altLang="en-US" sz="1200" b="1"/>
              <a:t>（</a:t>
            </a:r>
            <a:r>
              <a:rPr lang="en-US" altLang="ja-JP" sz="1200" b="1"/>
              <a:t>D.7.3</a:t>
            </a:r>
            <a:r>
              <a:rPr lang="ja-JP" altLang="en-US" sz="1200" b="1"/>
              <a:t>：</a:t>
            </a:r>
            <a:r>
              <a:rPr lang="en-US" altLang="ja-JP" sz="1200" b="1"/>
              <a:t> </a:t>
            </a:r>
            <a:r>
              <a:rPr lang="ja-JP" altLang="en-US" sz="1200" b="1"/>
              <a:t>併用療法、</a:t>
            </a:r>
            <a:r>
              <a:rPr lang="en-US" altLang="ja-JP" sz="1200" b="1"/>
              <a:t>H.1</a:t>
            </a:r>
            <a:r>
              <a:rPr lang="ja-JP" altLang="en-US" sz="1200" b="1"/>
              <a:t>：臨床経過、治療処置、転帰及びその他の関連情報を含む症例の記述情報）</a:t>
            </a:r>
          </a:p>
        </p:txBody>
      </p:sp>
      <p:graphicFrame>
        <p:nvGraphicFramePr>
          <p:cNvPr id="8" name="表 7">
            <a:extLst>
              <a:ext uri="{FF2B5EF4-FFF2-40B4-BE49-F238E27FC236}">
                <a16:creationId xmlns:a16="http://schemas.microsoft.com/office/drawing/2014/main" id="{BA671B5C-E1FB-48E3-9AAC-2476C5FCD6BC}"/>
              </a:ext>
            </a:extLst>
          </p:cNvPr>
          <p:cNvGraphicFramePr>
            <a:graphicFrameLocks noGrp="1"/>
          </p:cNvGraphicFramePr>
          <p:nvPr>
            <p:extLst>
              <p:ext uri="{D42A27DB-BD31-4B8C-83A1-F6EECF244321}">
                <p14:modId xmlns:p14="http://schemas.microsoft.com/office/powerpoint/2010/main" val="702842489"/>
              </p:ext>
            </p:extLst>
          </p:nvPr>
        </p:nvGraphicFramePr>
        <p:xfrm>
          <a:off x="468313" y="1397000"/>
          <a:ext cx="8191498" cy="371475"/>
        </p:xfrm>
        <a:graphic>
          <a:graphicData uri="http://schemas.openxmlformats.org/drawingml/2006/table">
            <a:tbl>
              <a:tblPr firstRow="1" bandRow="1">
                <a:tableStyleId>{5940675A-B579-460E-94D1-54222C63F5DA}</a:tableStyleId>
              </a:tblPr>
              <a:tblGrid>
                <a:gridCol w="1527379">
                  <a:extLst>
                    <a:ext uri="{9D8B030D-6E8A-4147-A177-3AD203B41FA5}">
                      <a16:colId xmlns:a16="http://schemas.microsoft.com/office/drawing/2014/main" val="20000"/>
                    </a:ext>
                  </a:extLst>
                </a:gridCol>
                <a:gridCol w="881314">
                  <a:extLst>
                    <a:ext uri="{9D8B030D-6E8A-4147-A177-3AD203B41FA5}">
                      <a16:colId xmlns:a16="http://schemas.microsoft.com/office/drawing/2014/main" val="20001"/>
                    </a:ext>
                  </a:extLst>
                </a:gridCol>
                <a:gridCol w="826115">
                  <a:extLst>
                    <a:ext uri="{9D8B030D-6E8A-4147-A177-3AD203B41FA5}">
                      <a16:colId xmlns:a16="http://schemas.microsoft.com/office/drawing/2014/main" val="20002"/>
                    </a:ext>
                  </a:extLst>
                </a:gridCol>
                <a:gridCol w="826115">
                  <a:extLst>
                    <a:ext uri="{9D8B030D-6E8A-4147-A177-3AD203B41FA5}">
                      <a16:colId xmlns:a16="http://schemas.microsoft.com/office/drawing/2014/main" val="20003"/>
                    </a:ext>
                  </a:extLst>
                </a:gridCol>
                <a:gridCol w="826115">
                  <a:extLst>
                    <a:ext uri="{9D8B030D-6E8A-4147-A177-3AD203B41FA5}">
                      <a16:colId xmlns:a16="http://schemas.microsoft.com/office/drawing/2014/main" val="20004"/>
                    </a:ext>
                  </a:extLst>
                </a:gridCol>
                <a:gridCol w="826115">
                  <a:extLst>
                    <a:ext uri="{9D8B030D-6E8A-4147-A177-3AD203B41FA5}">
                      <a16:colId xmlns:a16="http://schemas.microsoft.com/office/drawing/2014/main" val="20005"/>
                    </a:ext>
                  </a:extLst>
                </a:gridCol>
                <a:gridCol w="826115">
                  <a:extLst>
                    <a:ext uri="{9D8B030D-6E8A-4147-A177-3AD203B41FA5}">
                      <a16:colId xmlns:a16="http://schemas.microsoft.com/office/drawing/2014/main" val="20006"/>
                    </a:ext>
                  </a:extLst>
                </a:gridCol>
                <a:gridCol w="826115">
                  <a:extLst>
                    <a:ext uri="{9D8B030D-6E8A-4147-A177-3AD203B41FA5}">
                      <a16:colId xmlns:a16="http://schemas.microsoft.com/office/drawing/2014/main" val="20007"/>
                    </a:ext>
                  </a:extLst>
                </a:gridCol>
                <a:gridCol w="826115">
                  <a:extLst>
                    <a:ext uri="{9D8B030D-6E8A-4147-A177-3AD203B41FA5}">
                      <a16:colId xmlns:a16="http://schemas.microsoft.com/office/drawing/2014/main" val="20008"/>
                    </a:ext>
                  </a:extLst>
                </a:gridCol>
              </a:tblGrid>
              <a:tr h="371475">
                <a:tc>
                  <a:txBody>
                    <a:bodyPr/>
                    <a:lstStyle/>
                    <a:p>
                      <a:r>
                        <a:rPr kumimoji="1" lang="en-US" altLang="ja-JP" sz="1800" dirty="0"/>
                        <a:t>E2B(R3) </a:t>
                      </a:r>
                      <a:r>
                        <a:rPr kumimoji="1" lang="ja-JP" altLang="en-US" sz="1800" dirty="0"/>
                        <a:t>項目</a:t>
                      </a:r>
                    </a:p>
                  </a:txBody>
                  <a:tcPr marL="91433" marR="91433" marT="45798" marB="45798">
                    <a:solidFill>
                      <a:schemeClr val="accent5">
                        <a:lumMod val="20000"/>
                        <a:lumOff val="80000"/>
                      </a:schemeClr>
                    </a:solidFill>
                  </a:tcPr>
                </a:tc>
                <a:tc>
                  <a:txBody>
                    <a:bodyPr/>
                    <a:lstStyle/>
                    <a:p>
                      <a:r>
                        <a:rPr kumimoji="1" lang="en-US" altLang="ja-JP" sz="1800" dirty="0"/>
                        <a:t>J2</a:t>
                      </a:r>
                      <a:r>
                        <a:rPr kumimoji="1" lang="ja-JP" altLang="en-US" sz="1800" dirty="0"/>
                        <a:t>項目</a:t>
                      </a:r>
                    </a:p>
                  </a:txBody>
                  <a:tcPr marL="91433" marR="91433" marT="45798" marB="45798"/>
                </a:tc>
                <a:tc>
                  <a:txBody>
                    <a:bodyPr/>
                    <a:lstStyle/>
                    <a:p>
                      <a:r>
                        <a:rPr kumimoji="1" lang="en-US" altLang="ja-JP" sz="1800" dirty="0"/>
                        <a:t>N</a:t>
                      </a:r>
                      <a:r>
                        <a:rPr kumimoji="1" lang="ja-JP" altLang="en-US" sz="1800" dirty="0"/>
                        <a:t>項目</a:t>
                      </a:r>
                    </a:p>
                  </a:txBody>
                  <a:tcPr marL="91433" marR="91433" marT="45798" marB="45798"/>
                </a:tc>
                <a:tc>
                  <a:txBody>
                    <a:bodyPr/>
                    <a:lstStyle/>
                    <a:p>
                      <a:r>
                        <a:rPr kumimoji="1" lang="en-US" altLang="ja-JP" sz="1800" dirty="0"/>
                        <a:t>C</a:t>
                      </a:r>
                      <a:r>
                        <a:rPr kumimoji="1" lang="ja-JP" altLang="en-US" sz="1800" dirty="0"/>
                        <a:t>項目</a:t>
                      </a:r>
                    </a:p>
                  </a:txBody>
                  <a:tcPr marL="91433" marR="91433" marT="45798" marB="45798"/>
                </a:tc>
                <a:tc>
                  <a:txBody>
                    <a:bodyPr/>
                    <a:lstStyle/>
                    <a:p>
                      <a:r>
                        <a:rPr kumimoji="1" lang="en-US" altLang="ja-JP" sz="1800" dirty="0"/>
                        <a:t>D</a:t>
                      </a:r>
                      <a:r>
                        <a:rPr kumimoji="1" lang="ja-JP" altLang="en-US" sz="1800" dirty="0"/>
                        <a:t>項目</a:t>
                      </a:r>
                    </a:p>
                  </a:txBody>
                  <a:tcPr marL="91433" marR="91433" marT="45798" marB="45798"/>
                </a:tc>
                <a:tc>
                  <a:txBody>
                    <a:bodyPr/>
                    <a:lstStyle/>
                    <a:p>
                      <a:r>
                        <a:rPr kumimoji="1" lang="en-US" altLang="ja-JP" sz="1800" dirty="0"/>
                        <a:t>E</a:t>
                      </a:r>
                      <a:r>
                        <a:rPr kumimoji="1" lang="ja-JP" altLang="en-US" sz="1800" dirty="0"/>
                        <a:t>項目</a:t>
                      </a:r>
                    </a:p>
                  </a:txBody>
                  <a:tcPr marL="91433" marR="91433" marT="45798" marB="45798">
                    <a:solidFill>
                      <a:srgbClr val="FFFF00"/>
                    </a:solidFill>
                  </a:tcPr>
                </a:tc>
                <a:tc>
                  <a:txBody>
                    <a:bodyPr/>
                    <a:lstStyle/>
                    <a:p>
                      <a:r>
                        <a:rPr kumimoji="1" lang="en-US" altLang="ja-JP" sz="1800" dirty="0"/>
                        <a:t>F</a:t>
                      </a:r>
                      <a:r>
                        <a:rPr kumimoji="1" lang="ja-JP" altLang="en-US" sz="1800" dirty="0"/>
                        <a:t>項目</a:t>
                      </a:r>
                    </a:p>
                  </a:txBody>
                  <a:tcPr marL="91433" marR="91433" marT="45798" marB="45798"/>
                </a:tc>
                <a:tc>
                  <a:txBody>
                    <a:bodyPr/>
                    <a:lstStyle/>
                    <a:p>
                      <a:r>
                        <a:rPr kumimoji="1" lang="en-US" altLang="ja-JP" sz="1800" dirty="0"/>
                        <a:t>G</a:t>
                      </a:r>
                      <a:r>
                        <a:rPr kumimoji="1" lang="ja-JP" altLang="en-US" sz="1800" dirty="0"/>
                        <a:t>項目</a:t>
                      </a:r>
                    </a:p>
                  </a:txBody>
                  <a:tcPr marL="91433" marR="91433" marT="45798" marB="45798">
                    <a:solidFill>
                      <a:srgbClr val="FFFF00"/>
                    </a:solidFill>
                  </a:tcPr>
                </a:tc>
                <a:tc>
                  <a:txBody>
                    <a:bodyPr/>
                    <a:lstStyle/>
                    <a:p>
                      <a:r>
                        <a:rPr kumimoji="1" lang="en-US" altLang="ja-JP" sz="1800" dirty="0"/>
                        <a:t>H</a:t>
                      </a:r>
                      <a:r>
                        <a:rPr kumimoji="1" lang="ja-JP" altLang="en-US" sz="1800" dirty="0"/>
                        <a:t>項目</a:t>
                      </a:r>
                    </a:p>
                  </a:txBody>
                  <a:tcPr marL="91433" marR="91433" marT="45798" marB="45798"/>
                </a:tc>
                <a:extLst>
                  <a:ext uri="{0D108BD9-81ED-4DB2-BD59-A6C34878D82A}">
                    <a16:rowId xmlns:a16="http://schemas.microsoft.com/office/drawing/2014/main" val="10000"/>
                  </a:ext>
                </a:extLst>
              </a:tr>
            </a:tbl>
          </a:graphicData>
        </a:graphic>
      </p:graphicFrame>
      <p:pic>
        <p:nvPicPr>
          <p:cNvPr id="35866" name="Picture 2">
            <a:extLst>
              <a:ext uri="{FF2B5EF4-FFF2-40B4-BE49-F238E27FC236}">
                <a16:creationId xmlns:a16="http://schemas.microsoft.com/office/drawing/2014/main" id="{CED8490B-BF9B-473F-909F-F6590E2C4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849438"/>
            <a:ext cx="4268788"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67" name="Picture 3">
            <a:extLst>
              <a:ext uri="{FF2B5EF4-FFF2-40B4-BE49-F238E27FC236}">
                <a16:creationId xmlns:a16="http://schemas.microsoft.com/office/drawing/2014/main" id="{A503FE7D-7F91-443B-A823-54040029D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2949575"/>
            <a:ext cx="4268788" cy="86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68" name="正方形/長方形 17">
            <a:extLst>
              <a:ext uri="{FF2B5EF4-FFF2-40B4-BE49-F238E27FC236}">
                <a16:creationId xmlns:a16="http://schemas.microsoft.com/office/drawing/2014/main" id="{B7BE27AA-E8B1-4F2F-8FCB-BC05D9FB866F}"/>
              </a:ext>
            </a:extLst>
          </p:cNvPr>
          <p:cNvSpPr>
            <a:spLocks noChangeArrowheads="1"/>
          </p:cNvSpPr>
          <p:nvPr/>
        </p:nvSpPr>
        <p:spPr bwMode="auto">
          <a:xfrm>
            <a:off x="4806950" y="3068638"/>
            <a:ext cx="4032250" cy="461962"/>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5. </a:t>
            </a:r>
            <a:r>
              <a:rPr lang="ja-JP" altLang="en-US" sz="1200" b="1">
                <a:solidFill>
                  <a:srgbClr val="0000FF"/>
                </a:solidFill>
              </a:rPr>
              <a:t>医薬品投与状況（本剤及び併用薬）</a:t>
            </a:r>
            <a:endParaRPr lang="en-US" altLang="ja-JP" sz="1200" b="1">
              <a:solidFill>
                <a:srgbClr val="0000FF"/>
              </a:solidFill>
            </a:endParaRPr>
          </a:p>
          <a:p>
            <a:pPr eaLnBrk="1" hangingPunct="1"/>
            <a:r>
              <a:rPr lang="en-US" altLang="ja-JP" sz="1200" b="1"/>
              <a:t>G.k</a:t>
            </a:r>
            <a:r>
              <a:rPr lang="ja-JP" altLang="en-US" sz="1200" b="1"/>
              <a:t>：</a:t>
            </a:r>
            <a:r>
              <a:rPr lang="en-US" altLang="ja-JP" sz="1200" b="1"/>
              <a:t> </a:t>
            </a:r>
            <a:r>
              <a:rPr lang="ja-JP" altLang="en-US" sz="1200" b="1"/>
              <a:t>医薬品情報</a:t>
            </a:r>
            <a:endParaRPr lang="en-US" altLang="ja-JP" sz="1200" b="1"/>
          </a:p>
        </p:txBody>
      </p:sp>
      <p:pic>
        <p:nvPicPr>
          <p:cNvPr id="35869" name="Picture 4">
            <a:extLst>
              <a:ext uri="{FF2B5EF4-FFF2-40B4-BE49-F238E27FC236}">
                <a16:creationId xmlns:a16="http://schemas.microsoft.com/office/drawing/2014/main" id="{895960B2-FEC3-4272-94D7-13C597B2E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3814763"/>
            <a:ext cx="4268788"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70" name="正方形/長方形 19">
            <a:extLst>
              <a:ext uri="{FF2B5EF4-FFF2-40B4-BE49-F238E27FC236}">
                <a16:creationId xmlns:a16="http://schemas.microsoft.com/office/drawing/2014/main" id="{1B105785-B78B-407C-B3DF-B14AD9C122EC}"/>
              </a:ext>
            </a:extLst>
          </p:cNvPr>
          <p:cNvSpPr>
            <a:spLocks noChangeArrowheads="1"/>
          </p:cNvSpPr>
          <p:nvPr/>
        </p:nvSpPr>
        <p:spPr bwMode="auto">
          <a:xfrm>
            <a:off x="4806950" y="3946525"/>
            <a:ext cx="4032250" cy="461963"/>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6. </a:t>
            </a:r>
            <a:r>
              <a:rPr lang="ja-JP" altLang="en-US" sz="1200" b="1">
                <a:solidFill>
                  <a:srgbClr val="0000FF"/>
                </a:solidFill>
              </a:rPr>
              <a:t>被疑薬の再投与</a:t>
            </a:r>
            <a:endParaRPr lang="en-US" altLang="ja-JP" sz="1200" b="1">
              <a:solidFill>
                <a:srgbClr val="0000FF"/>
              </a:solidFill>
            </a:endParaRPr>
          </a:p>
          <a:p>
            <a:pPr eaLnBrk="1" hangingPunct="1"/>
            <a:r>
              <a:rPr lang="en-US" altLang="ja-JP" sz="1200" b="1"/>
              <a:t>G.k</a:t>
            </a:r>
            <a:r>
              <a:rPr lang="ja-JP" altLang="en-US" sz="1200" b="1"/>
              <a:t>：</a:t>
            </a:r>
            <a:r>
              <a:rPr lang="en-US" altLang="ja-JP" sz="1200" b="1"/>
              <a:t> </a:t>
            </a:r>
            <a:r>
              <a:rPr lang="ja-JP" altLang="en-US" sz="1200" b="1"/>
              <a:t>医薬品情報</a:t>
            </a:r>
            <a:endParaRPr lang="en-US" altLang="ja-JP" sz="1200" b="1"/>
          </a:p>
        </p:txBody>
      </p:sp>
      <p:pic>
        <p:nvPicPr>
          <p:cNvPr id="35871" name="Picture 5">
            <a:extLst>
              <a:ext uri="{FF2B5EF4-FFF2-40B4-BE49-F238E27FC236}">
                <a16:creationId xmlns:a16="http://schemas.microsoft.com/office/drawing/2014/main" id="{9C145441-3762-41E3-8D34-E7CFC85F30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 y="4541838"/>
            <a:ext cx="4268788" cy="227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スライド番号プレースホルダー 3">
            <a:extLst>
              <a:ext uri="{FF2B5EF4-FFF2-40B4-BE49-F238E27FC236}">
                <a16:creationId xmlns:a16="http://schemas.microsoft.com/office/drawing/2014/main" id="{59FD77F0-40D7-485F-A55F-4400D0FB7FF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1FE3B9A-214D-492C-A4C3-1172618B91B7}" type="slidenum">
              <a:rPr lang="ja-JP" altLang="en-US">
                <a:solidFill>
                  <a:srgbClr val="898989"/>
                </a:solidFill>
                <a:latin typeface="Calibri" panose="020F0502020204030204" pitchFamily="34" charset="0"/>
              </a:rPr>
              <a:pPr eaLnBrk="1" hangingPunct="1"/>
              <a:t>29</a:t>
            </a:fld>
            <a:endParaRPr lang="ja-JP" altLang="en-US">
              <a:solidFill>
                <a:srgbClr val="898989"/>
              </a:solidFill>
              <a:latin typeface="Calibri" panose="020F0502020204030204" pitchFamily="34" charset="0"/>
            </a:endParaRPr>
          </a:p>
        </p:txBody>
      </p:sp>
      <p:sp>
        <p:nvSpPr>
          <p:cNvPr id="35873" name="正方形/長方形 22">
            <a:extLst>
              <a:ext uri="{FF2B5EF4-FFF2-40B4-BE49-F238E27FC236}">
                <a16:creationId xmlns:a16="http://schemas.microsoft.com/office/drawing/2014/main" id="{406967B2-22C7-403B-AF22-E74C056B5D26}"/>
              </a:ext>
            </a:extLst>
          </p:cNvPr>
          <p:cNvSpPr>
            <a:spLocks noChangeArrowheads="1"/>
          </p:cNvSpPr>
          <p:nvPr/>
        </p:nvSpPr>
        <p:spPr bwMode="auto">
          <a:xfrm>
            <a:off x="4799013" y="4652963"/>
            <a:ext cx="4032250" cy="646112"/>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7. </a:t>
            </a:r>
            <a:r>
              <a:rPr lang="ja-JP" altLang="en-US" sz="1200" b="1">
                <a:solidFill>
                  <a:srgbClr val="0000FF"/>
                </a:solidFill>
              </a:rPr>
              <a:t>副作用・感染症</a:t>
            </a:r>
            <a:endParaRPr lang="en-US" altLang="ja-JP" sz="1200" b="1">
              <a:solidFill>
                <a:srgbClr val="0000FF"/>
              </a:solidFill>
            </a:endParaRPr>
          </a:p>
          <a:p>
            <a:pPr eaLnBrk="1" hangingPunct="1"/>
            <a:r>
              <a:rPr lang="en-US" altLang="ja-JP" sz="1200" b="1"/>
              <a:t>E.i</a:t>
            </a:r>
            <a:r>
              <a:rPr lang="ja-JP" altLang="en-US" sz="1200" b="1"/>
              <a:t>： 副作用／有害事象</a:t>
            </a:r>
            <a:endParaRPr lang="en-US" altLang="ja-JP" sz="1200" b="1"/>
          </a:p>
          <a:p>
            <a:pPr eaLnBrk="1" hangingPunct="1"/>
            <a:r>
              <a:rPr lang="en-US" altLang="ja-JP" sz="1200" b="1"/>
              <a:t>G.k.9.i.2.r: </a:t>
            </a:r>
            <a:r>
              <a:rPr lang="ja-JP" altLang="en-US" sz="1200" b="1"/>
              <a:t>医薬品と副作用／有害事象の因果関係</a:t>
            </a:r>
            <a:endParaRPr lang="en-US" altLang="ja-JP" sz="1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8881399B-B55D-471A-A886-707FDBEEFDC0}"/>
              </a:ext>
            </a:extLst>
          </p:cNvPr>
          <p:cNvSpPr>
            <a:spLocks noGrp="1"/>
          </p:cNvSpPr>
          <p:nvPr>
            <p:ph type="title"/>
          </p:nvPr>
        </p:nvSpPr>
        <p:spPr>
          <a:xfrm>
            <a:off x="628650" y="365126"/>
            <a:ext cx="7886700" cy="903287"/>
          </a:xfrm>
        </p:spPr>
        <p:txBody>
          <a:bodyPr>
            <a:normAutofit/>
          </a:bodyPr>
          <a:lstStyle/>
          <a:p>
            <a:pPr algn="ctr"/>
            <a:r>
              <a:rPr lang="ja-JP" altLang="en-US" sz="3600" b="1" dirty="0">
                <a:latin typeface="+mj-ea"/>
              </a:rPr>
              <a:t>利用上の注意点</a:t>
            </a:r>
          </a:p>
        </p:txBody>
      </p:sp>
      <p:sp>
        <p:nvSpPr>
          <p:cNvPr id="3075" name="コンテンツ プレースホルダー 2">
            <a:extLst>
              <a:ext uri="{FF2B5EF4-FFF2-40B4-BE49-F238E27FC236}">
                <a16:creationId xmlns:a16="http://schemas.microsoft.com/office/drawing/2014/main" id="{E11A0A9F-3753-4E9F-9F32-A2AFC0408E87}"/>
              </a:ext>
            </a:extLst>
          </p:cNvPr>
          <p:cNvSpPr>
            <a:spLocks noGrp="1"/>
          </p:cNvSpPr>
          <p:nvPr>
            <p:ph idx="1"/>
          </p:nvPr>
        </p:nvSpPr>
        <p:spPr>
          <a:xfrm>
            <a:off x="457200" y="1556791"/>
            <a:ext cx="8229600" cy="4569371"/>
          </a:xfrm>
        </p:spPr>
        <p:txBody>
          <a:bodyPr>
            <a:normAutofit/>
          </a:bodyPr>
          <a:lstStyle/>
          <a:p>
            <a:r>
              <a:rPr lang="ja-JP" altLang="en-US" sz="3200" dirty="0"/>
              <a:t>本資材は、</a:t>
            </a:r>
            <a:r>
              <a:rPr lang="zh-TW" altLang="en-US" sz="3200" dirty="0">
                <a:latin typeface="ＭＳ Ｐゴシック" panose="020B0600070205080204" pitchFamily="50" charset="-128"/>
                <a:ea typeface="ＭＳ Ｐゴシック" panose="020B0600070205080204" pitchFamily="50" charset="-128"/>
              </a:rPr>
              <a:t>日本製薬工業協会</a:t>
            </a:r>
            <a:r>
              <a:rPr lang="ja-JP" altLang="en-US" sz="3200" dirty="0"/>
              <a:t>参加企業の社内教育訓練にのみ利用可能です。</a:t>
            </a:r>
            <a:endParaRPr lang="en-US" altLang="ja-JP" sz="3200" dirty="0"/>
          </a:p>
          <a:p>
            <a:r>
              <a:rPr lang="ja-JP" altLang="en-US" sz="3200" dirty="0"/>
              <a:t>それ以外の目的での利用については、電子化情報部会の許諾が必要となります。</a:t>
            </a:r>
            <a:endParaRPr lang="en-US" altLang="ja-JP" sz="3200" dirty="0"/>
          </a:p>
          <a:p>
            <a:r>
              <a:rPr lang="en-US" altLang="ja-JP" sz="3200" dirty="0"/>
              <a:t>PDF</a:t>
            </a:r>
            <a:r>
              <a:rPr lang="ja-JP" altLang="en-US" sz="3200" dirty="0"/>
              <a:t>ファイル（電子化情報部会で作成した原本）の改変はできません。</a:t>
            </a:r>
            <a:endParaRPr lang="en-US" altLang="ja-JP" sz="3200" dirty="0"/>
          </a:p>
          <a:p>
            <a:r>
              <a:rPr lang="en-US" altLang="ja-JP" sz="3200" dirty="0"/>
              <a:t>PPT</a:t>
            </a:r>
            <a:r>
              <a:rPr lang="ja-JP" altLang="en-US" sz="3200" dirty="0"/>
              <a:t>ファイルについては、各社の責任で適宜改変して利用できますが、改変後の内容についての責任は負いかねます。</a:t>
            </a:r>
            <a:endParaRPr lang="en-US" altLang="ja-JP" sz="3200" dirty="0"/>
          </a:p>
        </p:txBody>
      </p:sp>
      <p:sp>
        <p:nvSpPr>
          <p:cNvPr id="4" name="スライド番号プレースホルダー 3">
            <a:extLst>
              <a:ext uri="{FF2B5EF4-FFF2-40B4-BE49-F238E27FC236}">
                <a16:creationId xmlns:a16="http://schemas.microsoft.com/office/drawing/2014/main" id="{2E74EB75-8604-4533-B88D-0EBBF490E7EA}"/>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AAC9C1C-9F88-4B29-957F-56CAFD1EF735}" type="slidenum">
              <a:rPr lang="ja-JP" altLang="en-US" sz="1200">
                <a:solidFill>
                  <a:srgbClr val="898989"/>
                </a:solidFill>
                <a:latin typeface="Calibri" panose="020F0502020204030204" pitchFamily="34" charset="0"/>
              </a:rPr>
              <a:pPr eaLnBrk="1" hangingPunct="1"/>
              <a:t>3</a:t>
            </a:fld>
            <a:endParaRPr lang="ja-JP"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161196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a:extLst>
              <a:ext uri="{FF2B5EF4-FFF2-40B4-BE49-F238E27FC236}">
                <a16:creationId xmlns:a16="http://schemas.microsoft.com/office/drawing/2014/main" id="{BEB26E22-3B93-4C9F-8757-152F5C908D46}"/>
              </a:ext>
            </a:extLst>
          </p:cNvPr>
          <p:cNvSpPr>
            <a:spLocks noGrp="1"/>
          </p:cNvSpPr>
          <p:nvPr>
            <p:ph type="title"/>
          </p:nvPr>
        </p:nvSpPr>
        <p:spPr/>
        <p:txBody>
          <a:bodyPr/>
          <a:lstStyle/>
          <a:p>
            <a:r>
              <a:rPr lang="ja-JP" altLang="en-US" dirty="0"/>
              <a:t>詳細調査票と</a:t>
            </a:r>
            <a:r>
              <a:rPr lang="en-US" altLang="ja-JP" dirty="0"/>
              <a:t>E2B(R3)</a:t>
            </a:r>
            <a:r>
              <a:rPr lang="ja-JP" altLang="en-US" dirty="0"/>
              <a:t>項目 </a:t>
            </a:r>
            <a:r>
              <a:rPr lang="en-US" altLang="ja-JP" dirty="0"/>
              <a:t>3/3</a:t>
            </a:r>
            <a:endParaRPr lang="ja-JP" altLang="en-US" dirty="0"/>
          </a:p>
        </p:txBody>
      </p:sp>
      <p:sp>
        <p:nvSpPr>
          <p:cNvPr id="36867" name="正方形/長方形 5">
            <a:extLst>
              <a:ext uri="{FF2B5EF4-FFF2-40B4-BE49-F238E27FC236}">
                <a16:creationId xmlns:a16="http://schemas.microsoft.com/office/drawing/2014/main" id="{7E9F6A11-5B94-4963-9C0A-9107E1DFDA1E}"/>
              </a:ext>
            </a:extLst>
          </p:cNvPr>
          <p:cNvSpPr>
            <a:spLocks noChangeArrowheads="1"/>
          </p:cNvSpPr>
          <p:nvPr/>
        </p:nvSpPr>
        <p:spPr bwMode="auto">
          <a:xfrm>
            <a:off x="4787900" y="1968500"/>
            <a:ext cx="4032250" cy="461963"/>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8. </a:t>
            </a:r>
            <a:r>
              <a:rPr lang="ja-JP" altLang="en-US" sz="1200" b="1">
                <a:solidFill>
                  <a:srgbClr val="0000FF"/>
                </a:solidFill>
              </a:rPr>
              <a:t>死亡例の場合の情報</a:t>
            </a:r>
            <a:endParaRPr lang="en-US" altLang="ja-JP" sz="1200" b="1">
              <a:solidFill>
                <a:srgbClr val="0000FF"/>
              </a:solidFill>
            </a:endParaRPr>
          </a:p>
          <a:p>
            <a:pPr eaLnBrk="1" hangingPunct="1"/>
            <a:r>
              <a:rPr lang="en-US" altLang="ja-JP" sz="1200" b="1"/>
              <a:t>D9:</a:t>
            </a:r>
            <a:r>
              <a:rPr lang="ja-JP" altLang="en-US" sz="1200" b="1"/>
              <a:t> 死亡の場合</a:t>
            </a:r>
            <a:endParaRPr lang="en-US" altLang="ja-JP" sz="1200" b="1"/>
          </a:p>
        </p:txBody>
      </p:sp>
      <p:graphicFrame>
        <p:nvGraphicFramePr>
          <p:cNvPr id="8" name="表 7">
            <a:extLst>
              <a:ext uri="{FF2B5EF4-FFF2-40B4-BE49-F238E27FC236}">
                <a16:creationId xmlns:a16="http://schemas.microsoft.com/office/drawing/2014/main" id="{9FBA9A86-81D1-4199-82BE-BF156CCDA78C}"/>
              </a:ext>
            </a:extLst>
          </p:cNvPr>
          <p:cNvGraphicFramePr>
            <a:graphicFrameLocks noGrp="1"/>
          </p:cNvGraphicFramePr>
          <p:nvPr>
            <p:extLst>
              <p:ext uri="{D42A27DB-BD31-4B8C-83A1-F6EECF244321}">
                <p14:modId xmlns:p14="http://schemas.microsoft.com/office/powerpoint/2010/main" val="2633436574"/>
              </p:ext>
            </p:extLst>
          </p:nvPr>
        </p:nvGraphicFramePr>
        <p:xfrm>
          <a:off x="468313" y="1397000"/>
          <a:ext cx="8191498" cy="371475"/>
        </p:xfrm>
        <a:graphic>
          <a:graphicData uri="http://schemas.openxmlformats.org/drawingml/2006/table">
            <a:tbl>
              <a:tblPr firstRow="1" bandRow="1">
                <a:tableStyleId>{5940675A-B579-460E-94D1-54222C63F5DA}</a:tableStyleId>
              </a:tblPr>
              <a:tblGrid>
                <a:gridCol w="1527379">
                  <a:extLst>
                    <a:ext uri="{9D8B030D-6E8A-4147-A177-3AD203B41FA5}">
                      <a16:colId xmlns:a16="http://schemas.microsoft.com/office/drawing/2014/main" val="20000"/>
                    </a:ext>
                  </a:extLst>
                </a:gridCol>
                <a:gridCol w="881314">
                  <a:extLst>
                    <a:ext uri="{9D8B030D-6E8A-4147-A177-3AD203B41FA5}">
                      <a16:colId xmlns:a16="http://schemas.microsoft.com/office/drawing/2014/main" val="20001"/>
                    </a:ext>
                  </a:extLst>
                </a:gridCol>
                <a:gridCol w="826115">
                  <a:extLst>
                    <a:ext uri="{9D8B030D-6E8A-4147-A177-3AD203B41FA5}">
                      <a16:colId xmlns:a16="http://schemas.microsoft.com/office/drawing/2014/main" val="20002"/>
                    </a:ext>
                  </a:extLst>
                </a:gridCol>
                <a:gridCol w="826115">
                  <a:extLst>
                    <a:ext uri="{9D8B030D-6E8A-4147-A177-3AD203B41FA5}">
                      <a16:colId xmlns:a16="http://schemas.microsoft.com/office/drawing/2014/main" val="20003"/>
                    </a:ext>
                  </a:extLst>
                </a:gridCol>
                <a:gridCol w="826115">
                  <a:extLst>
                    <a:ext uri="{9D8B030D-6E8A-4147-A177-3AD203B41FA5}">
                      <a16:colId xmlns:a16="http://schemas.microsoft.com/office/drawing/2014/main" val="20004"/>
                    </a:ext>
                  </a:extLst>
                </a:gridCol>
                <a:gridCol w="826115">
                  <a:extLst>
                    <a:ext uri="{9D8B030D-6E8A-4147-A177-3AD203B41FA5}">
                      <a16:colId xmlns:a16="http://schemas.microsoft.com/office/drawing/2014/main" val="20005"/>
                    </a:ext>
                  </a:extLst>
                </a:gridCol>
                <a:gridCol w="826115">
                  <a:extLst>
                    <a:ext uri="{9D8B030D-6E8A-4147-A177-3AD203B41FA5}">
                      <a16:colId xmlns:a16="http://schemas.microsoft.com/office/drawing/2014/main" val="20006"/>
                    </a:ext>
                  </a:extLst>
                </a:gridCol>
                <a:gridCol w="826115">
                  <a:extLst>
                    <a:ext uri="{9D8B030D-6E8A-4147-A177-3AD203B41FA5}">
                      <a16:colId xmlns:a16="http://schemas.microsoft.com/office/drawing/2014/main" val="20007"/>
                    </a:ext>
                  </a:extLst>
                </a:gridCol>
                <a:gridCol w="826115">
                  <a:extLst>
                    <a:ext uri="{9D8B030D-6E8A-4147-A177-3AD203B41FA5}">
                      <a16:colId xmlns:a16="http://schemas.microsoft.com/office/drawing/2014/main" val="20008"/>
                    </a:ext>
                  </a:extLst>
                </a:gridCol>
              </a:tblGrid>
              <a:tr h="371475">
                <a:tc>
                  <a:txBody>
                    <a:bodyPr/>
                    <a:lstStyle/>
                    <a:p>
                      <a:r>
                        <a:rPr kumimoji="1" lang="en-US" altLang="ja-JP" sz="1800" dirty="0"/>
                        <a:t>E2B(R3) </a:t>
                      </a:r>
                      <a:r>
                        <a:rPr kumimoji="1" lang="ja-JP" altLang="en-US" sz="1800" dirty="0"/>
                        <a:t>項目</a:t>
                      </a:r>
                    </a:p>
                  </a:txBody>
                  <a:tcPr marL="91433" marR="91433" marT="45798" marB="45798">
                    <a:solidFill>
                      <a:schemeClr val="accent5">
                        <a:lumMod val="20000"/>
                        <a:lumOff val="80000"/>
                      </a:schemeClr>
                    </a:solidFill>
                  </a:tcPr>
                </a:tc>
                <a:tc>
                  <a:txBody>
                    <a:bodyPr/>
                    <a:lstStyle/>
                    <a:p>
                      <a:r>
                        <a:rPr kumimoji="1" lang="en-US" altLang="ja-JP" sz="1800" dirty="0"/>
                        <a:t>J2</a:t>
                      </a:r>
                      <a:r>
                        <a:rPr kumimoji="1" lang="ja-JP" altLang="en-US" sz="1800" dirty="0"/>
                        <a:t>項目</a:t>
                      </a:r>
                    </a:p>
                  </a:txBody>
                  <a:tcPr marL="91433" marR="91433" marT="45798" marB="45798"/>
                </a:tc>
                <a:tc>
                  <a:txBody>
                    <a:bodyPr/>
                    <a:lstStyle/>
                    <a:p>
                      <a:r>
                        <a:rPr kumimoji="1" lang="en-US" altLang="ja-JP" sz="1800" dirty="0"/>
                        <a:t>N</a:t>
                      </a:r>
                      <a:r>
                        <a:rPr kumimoji="1" lang="ja-JP" altLang="en-US" sz="1800" dirty="0"/>
                        <a:t>項目</a:t>
                      </a:r>
                    </a:p>
                  </a:txBody>
                  <a:tcPr marL="91433" marR="91433" marT="45798" marB="45798"/>
                </a:tc>
                <a:tc>
                  <a:txBody>
                    <a:bodyPr/>
                    <a:lstStyle/>
                    <a:p>
                      <a:r>
                        <a:rPr kumimoji="1" lang="en-US" altLang="ja-JP" sz="1800" dirty="0"/>
                        <a:t>C</a:t>
                      </a:r>
                      <a:r>
                        <a:rPr kumimoji="1" lang="ja-JP" altLang="en-US" sz="1800" dirty="0"/>
                        <a:t>項目</a:t>
                      </a:r>
                    </a:p>
                  </a:txBody>
                  <a:tcPr marL="91433" marR="91433" marT="45798" marB="45798"/>
                </a:tc>
                <a:tc>
                  <a:txBody>
                    <a:bodyPr/>
                    <a:lstStyle/>
                    <a:p>
                      <a:r>
                        <a:rPr kumimoji="1" lang="en-US" altLang="ja-JP" sz="1800" dirty="0"/>
                        <a:t>D</a:t>
                      </a:r>
                      <a:r>
                        <a:rPr kumimoji="1" lang="ja-JP" altLang="en-US" sz="1800" dirty="0"/>
                        <a:t>項目</a:t>
                      </a:r>
                    </a:p>
                  </a:txBody>
                  <a:tcPr marL="91433" marR="91433" marT="45798" marB="45798">
                    <a:solidFill>
                      <a:srgbClr val="FFFF00"/>
                    </a:solidFill>
                  </a:tcPr>
                </a:tc>
                <a:tc>
                  <a:txBody>
                    <a:bodyPr/>
                    <a:lstStyle/>
                    <a:p>
                      <a:r>
                        <a:rPr kumimoji="1" lang="en-US" altLang="ja-JP" sz="1800" dirty="0"/>
                        <a:t>E</a:t>
                      </a:r>
                      <a:r>
                        <a:rPr kumimoji="1" lang="ja-JP" altLang="en-US" sz="1800" dirty="0"/>
                        <a:t>項目</a:t>
                      </a:r>
                    </a:p>
                  </a:txBody>
                  <a:tcPr marL="91433" marR="91433" marT="45798" marB="45798">
                    <a:solidFill>
                      <a:srgbClr val="FFFF00"/>
                    </a:solidFill>
                  </a:tcPr>
                </a:tc>
                <a:tc>
                  <a:txBody>
                    <a:bodyPr/>
                    <a:lstStyle/>
                    <a:p>
                      <a:r>
                        <a:rPr kumimoji="1" lang="en-US" altLang="ja-JP" sz="1800" dirty="0"/>
                        <a:t>F</a:t>
                      </a:r>
                      <a:r>
                        <a:rPr kumimoji="1" lang="ja-JP" altLang="en-US" sz="1800" dirty="0"/>
                        <a:t>項目</a:t>
                      </a:r>
                    </a:p>
                  </a:txBody>
                  <a:tcPr marL="91433" marR="91433" marT="45798" marB="45798">
                    <a:solidFill>
                      <a:srgbClr val="FFFF00"/>
                    </a:solidFill>
                  </a:tcPr>
                </a:tc>
                <a:tc>
                  <a:txBody>
                    <a:bodyPr/>
                    <a:lstStyle/>
                    <a:p>
                      <a:r>
                        <a:rPr kumimoji="1" lang="en-US" altLang="ja-JP" sz="1800" dirty="0"/>
                        <a:t>G</a:t>
                      </a:r>
                      <a:r>
                        <a:rPr kumimoji="1" lang="ja-JP" altLang="en-US" sz="1800" dirty="0"/>
                        <a:t>項目</a:t>
                      </a:r>
                    </a:p>
                  </a:txBody>
                  <a:tcPr marL="91433" marR="91433" marT="45798" marB="45798"/>
                </a:tc>
                <a:tc>
                  <a:txBody>
                    <a:bodyPr/>
                    <a:lstStyle/>
                    <a:p>
                      <a:r>
                        <a:rPr kumimoji="1" lang="en-US" altLang="ja-JP" sz="1800" dirty="0"/>
                        <a:t>H</a:t>
                      </a:r>
                      <a:r>
                        <a:rPr kumimoji="1" lang="ja-JP" altLang="en-US" sz="1800" dirty="0"/>
                        <a:t>項目</a:t>
                      </a:r>
                    </a:p>
                  </a:txBody>
                  <a:tcPr marL="91433" marR="91433" marT="45798" marB="45798">
                    <a:solidFill>
                      <a:srgbClr val="FFFF00"/>
                    </a:solidFill>
                  </a:tcPr>
                </a:tc>
                <a:extLst>
                  <a:ext uri="{0D108BD9-81ED-4DB2-BD59-A6C34878D82A}">
                    <a16:rowId xmlns:a16="http://schemas.microsoft.com/office/drawing/2014/main" val="10000"/>
                  </a:ext>
                </a:extLst>
              </a:tr>
            </a:tbl>
          </a:graphicData>
        </a:graphic>
      </p:graphicFrame>
      <p:sp>
        <p:nvSpPr>
          <p:cNvPr id="16" name="スライド番号プレースホルダー 3">
            <a:extLst>
              <a:ext uri="{FF2B5EF4-FFF2-40B4-BE49-F238E27FC236}">
                <a16:creationId xmlns:a16="http://schemas.microsoft.com/office/drawing/2014/main" id="{037A21DE-5FCF-4E72-B4AE-D314AEB8814A}"/>
              </a:ext>
            </a:extLst>
          </p:cNvPr>
          <p:cNvSpPr>
            <a:spLocks noGrp="1"/>
          </p:cNvSpPr>
          <p:nvPr>
            <p:ph type="sldNum" sz="quarter" idx="12"/>
          </p:nvPr>
        </p:nvSpPr>
        <p:spPr>
          <a:xfrm>
            <a:off x="6553200" y="6448425"/>
            <a:ext cx="2133600" cy="365125"/>
          </a:xfrm>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E03C1C1-9AD2-42BB-8661-3DD7ECB21AD9}" type="slidenum">
              <a:rPr lang="ja-JP" altLang="en-US">
                <a:solidFill>
                  <a:srgbClr val="898989"/>
                </a:solidFill>
                <a:latin typeface="Calibri" panose="020F0502020204030204" pitchFamily="34" charset="0"/>
              </a:rPr>
              <a:pPr eaLnBrk="1" hangingPunct="1"/>
              <a:t>30</a:t>
            </a:fld>
            <a:endParaRPr lang="ja-JP" altLang="en-US">
              <a:solidFill>
                <a:srgbClr val="898989"/>
              </a:solidFill>
              <a:latin typeface="Calibri" panose="020F0502020204030204" pitchFamily="34" charset="0"/>
            </a:endParaRPr>
          </a:p>
        </p:txBody>
      </p:sp>
      <p:pic>
        <p:nvPicPr>
          <p:cNvPr id="36891" name="Picture 2">
            <a:extLst>
              <a:ext uri="{FF2B5EF4-FFF2-40B4-BE49-F238E27FC236}">
                <a16:creationId xmlns:a16="http://schemas.microsoft.com/office/drawing/2014/main" id="{9CE7EDEE-C560-4B8D-AFFF-BFC045BE4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1865313"/>
            <a:ext cx="4292600" cy="56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2" name="Picture 3">
            <a:extLst>
              <a:ext uri="{FF2B5EF4-FFF2-40B4-BE49-F238E27FC236}">
                <a16:creationId xmlns:a16="http://schemas.microsoft.com/office/drawing/2014/main" id="{927E523E-43D7-4D56-8BFF-845B51D74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2513013"/>
            <a:ext cx="42799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93" name="正方形/長方形 18">
            <a:extLst>
              <a:ext uri="{FF2B5EF4-FFF2-40B4-BE49-F238E27FC236}">
                <a16:creationId xmlns:a16="http://schemas.microsoft.com/office/drawing/2014/main" id="{CEE2C154-6416-471F-AFC2-8B24E76A8180}"/>
              </a:ext>
            </a:extLst>
          </p:cNvPr>
          <p:cNvSpPr>
            <a:spLocks noChangeArrowheads="1"/>
          </p:cNvSpPr>
          <p:nvPr/>
        </p:nvSpPr>
        <p:spPr bwMode="auto">
          <a:xfrm>
            <a:off x="4803775" y="2570163"/>
            <a:ext cx="4032250" cy="646112"/>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9. </a:t>
            </a:r>
            <a:r>
              <a:rPr lang="ja-JP" altLang="en-US" sz="1200" b="1">
                <a:solidFill>
                  <a:srgbClr val="0000FF"/>
                </a:solidFill>
              </a:rPr>
              <a:t>副作用等の経過</a:t>
            </a:r>
            <a:endParaRPr lang="en-US" altLang="ja-JP" sz="1200" b="1">
              <a:solidFill>
                <a:srgbClr val="0000FF"/>
              </a:solidFill>
            </a:endParaRPr>
          </a:p>
          <a:p>
            <a:pPr eaLnBrk="1" hangingPunct="1"/>
            <a:r>
              <a:rPr lang="en-US" altLang="ja-JP" sz="1200" b="1"/>
              <a:t>E.i:</a:t>
            </a:r>
            <a:r>
              <a:rPr lang="ja-JP" altLang="en-US" sz="1200" b="1"/>
              <a:t> 副作用／有害事象</a:t>
            </a:r>
            <a:endParaRPr lang="en-US" altLang="ja-JP" sz="1200" b="1"/>
          </a:p>
          <a:p>
            <a:pPr eaLnBrk="1" hangingPunct="1"/>
            <a:r>
              <a:rPr lang="en-US" altLang="ja-JP" sz="1200" b="1"/>
              <a:t>H:</a:t>
            </a:r>
            <a:r>
              <a:rPr lang="ja-JP" altLang="en-US" sz="1200" b="1"/>
              <a:t> 症例概要及びその他の情報の記述 </a:t>
            </a:r>
            <a:endParaRPr lang="en-US" altLang="ja-JP" sz="1200" b="1"/>
          </a:p>
        </p:txBody>
      </p:sp>
      <p:pic>
        <p:nvPicPr>
          <p:cNvPr id="36894" name="Picture 4">
            <a:extLst>
              <a:ext uri="{FF2B5EF4-FFF2-40B4-BE49-F238E27FC236}">
                <a16:creationId xmlns:a16="http://schemas.microsoft.com/office/drawing/2014/main" id="{BE37B094-471C-41C6-890B-D0A31B683A8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14325" y="3232150"/>
            <a:ext cx="4329113" cy="85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5" name="Picture 5">
            <a:extLst>
              <a:ext uri="{FF2B5EF4-FFF2-40B4-BE49-F238E27FC236}">
                <a16:creationId xmlns:a16="http://schemas.microsoft.com/office/drawing/2014/main" id="{BF87726D-EF0A-469E-9D13-F4780FD6031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28613" y="4240213"/>
            <a:ext cx="4324350" cy="116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6" name="Picture 6">
            <a:extLst>
              <a:ext uri="{FF2B5EF4-FFF2-40B4-BE49-F238E27FC236}">
                <a16:creationId xmlns:a16="http://schemas.microsoft.com/office/drawing/2014/main" id="{AF4CAD4E-E529-4948-ADA7-014A4B178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8" y="5589588"/>
            <a:ext cx="4279900"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97" name="正方形/長方形 22">
            <a:extLst>
              <a:ext uri="{FF2B5EF4-FFF2-40B4-BE49-F238E27FC236}">
                <a16:creationId xmlns:a16="http://schemas.microsoft.com/office/drawing/2014/main" id="{B0CF4A9B-B971-4394-9C6B-3D179FBB7007}"/>
              </a:ext>
            </a:extLst>
          </p:cNvPr>
          <p:cNvSpPr>
            <a:spLocks noChangeArrowheads="1"/>
          </p:cNvSpPr>
          <p:nvPr/>
        </p:nvSpPr>
        <p:spPr bwMode="auto">
          <a:xfrm>
            <a:off x="4803775" y="3338513"/>
            <a:ext cx="4032250" cy="461962"/>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10. </a:t>
            </a:r>
            <a:r>
              <a:rPr lang="ja-JP" altLang="en-US" sz="1200" b="1">
                <a:solidFill>
                  <a:srgbClr val="0000FF"/>
                </a:solidFill>
              </a:rPr>
              <a:t>副作用等に対するご意見</a:t>
            </a:r>
            <a:endParaRPr lang="en-US" altLang="ja-JP" sz="1200" b="1">
              <a:solidFill>
                <a:srgbClr val="0000FF"/>
              </a:solidFill>
            </a:endParaRPr>
          </a:p>
          <a:p>
            <a:pPr eaLnBrk="1" hangingPunct="1"/>
            <a:r>
              <a:rPr lang="en-US" altLang="ja-JP" sz="1200" b="1"/>
              <a:t>H:</a:t>
            </a:r>
            <a:r>
              <a:rPr lang="ja-JP" altLang="en-US" sz="1200" b="1"/>
              <a:t> 症例概要及びその他の情報の記述 </a:t>
            </a:r>
            <a:endParaRPr lang="en-US" altLang="ja-JP" sz="1200" b="1"/>
          </a:p>
        </p:txBody>
      </p:sp>
      <p:sp>
        <p:nvSpPr>
          <p:cNvPr id="36898" name="正方形/長方形 23">
            <a:extLst>
              <a:ext uri="{FF2B5EF4-FFF2-40B4-BE49-F238E27FC236}">
                <a16:creationId xmlns:a16="http://schemas.microsoft.com/office/drawing/2014/main" id="{4BF4A1F0-64E2-4EDB-B228-5E9BC07704C6}"/>
              </a:ext>
            </a:extLst>
          </p:cNvPr>
          <p:cNvSpPr>
            <a:spLocks noChangeArrowheads="1"/>
          </p:cNvSpPr>
          <p:nvPr/>
        </p:nvSpPr>
        <p:spPr bwMode="auto">
          <a:xfrm>
            <a:off x="4803775" y="4457700"/>
            <a:ext cx="4032250" cy="460375"/>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11. </a:t>
            </a:r>
            <a:r>
              <a:rPr lang="ja-JP" altLang="en-US" sz="1200" b="1">
                <a:solidFill>
                  <a:srgbClr val="0000FF"/>
                </a:solidFill>
              </a:rPr>
              <a:t>臨床検査値</a:t>
            </a:r>
            <a:endParaRPr lang="en-US" altLang="ja-JP" sz="1200" b="1">
              <a:solidFill>
                <a:srgbClr val="0000FF"/>
              </a:solidFill>
            </a:endParaRPr>
          </a:p>
          <a:p>
            <a:pPr eaLnBrk="1" hangingPunct="1"/>
            <a:r>
              <a:rPr lang="en-US" altLang="ja-JP" sz="1200" b="1"/>
              <a:t>F.r:</a:t>
            </a:r>
            <a:r>
              <a:rPr lang="ja-JP" altLang="en-US" sz="1200" b="1"/>
              <a:t> 患者の診断に関連する検査及び処置の結果</a:t>
            </a:r>
            <a:endParaRPr lang="en-US" altLang="ja-JP" sz="1200" b="1"/>
          </a:p>
        </p:txBody>
      </p:sp>
      <p:sp>
        <p:nvSpPr>
          <p:cNvPr id="36899" name="正方形/長方形 24">
            <a:extLst>
              <a:ext uri="{FF2B5EF4-FFF2-40B4-BE49-F238E27FC236}">
                <a16:creationId xmlns:a16="http://schemas.microsoft.com/office/drawing/2014/main" id="{FA424BA7-42D1-4338-8AB9-9E5F8D0B8334}"/>
              </a:ext>
            </a:extLst>
          </p:cNvPr>
          <p:cNvSpPr>
            <a:spLocks noChangeArrowheads="1"/>
          </p:cNvSpPr>
          <p:nvPr/>
        </p:nvSpPr>
        <p:spPr bwMode="auto">
          <a:xfrm>
            <a:off x="4803775" y="5772150"/>
            <a:ext cx="4032250" cy="461963"/>
          </a:xfrm>
          <a:prstGeom prst="rect">
            <a:avLst/>
          </a:prstGeom>
          <a:solidFill>
            <a:schemeClr val="bg1"/>
          </a:solidFill>
          <a:ln w="9525">
            <a:solidFill>
              <a:srgbClr val="0070C0"/>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solidFill>
                  <a:srgbClr val="0000FF"/>
                </a:solidFill>
              </a:rPr>
              <a:t>12. </a:t>
            </a:r>
            <a:r>
              <a:rPr lang="ja-JP" altLang="en-US" sz="1200" b="1">
                <a:solidFill>
                  <a:srgbClr val="0000FF"/>
                </a:solidFill>
              </a:rPr>
              <a:t>副作用等の診断・評価に関連した検査結果</a:t>
            </a:r>
            <a:endParaRPr lang="en-US" altLang="ja-JP" sz="1200" b="1">
              <a:solidFill>
                <a:srgbClr val="0000FF"/>
              </a:solidFill>
            </a:endParaRPr>
          </a:p>
          <a:p>
            <a:pPr eaLnBrk="1" hangingPunct="1"/>
            <a:r>
              <a:rPr lang="en-US" altLang="ja-JP" sz="1200" b="1"/>
              <a:t>F.r:</a:t>
            </a:r>
            <a:r>
              <a:rPr lang="ja-JP" altLang="en-US" sz="1200" b="1"/>
              <a:t> 患者の診断に関連する検査及び処置の結果</a:t>
            </a:r>
            <a:endParaRPr lang="en-US" altLang="ja-JP" sz="12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a:extLst>
              <a:ext uri="{FF2B5EF4-FFF2-40B4-BE49-F238E27FC236}">
                <a16:creationId xmlns:a16="http://schemas.microsoft.com/office/drawing/2014/main" id="{74627B69-6BA6-4BFE-8790-67499A83CCA9}"/>
              </a:ext>
            </a:extLst>
          </p:cNvPr>
          <p:cNvSpPr>
            <a:spLocks noGrp="1"/>
          </p:cNvSpPr>
          <p:nvPr>
            <p:ph type="title"/>
          </p:nvPr>
        </p:nvSpPr>
        <p:spPr/>
        <p:txBody>
          <a:bodyPr/>
          <a:lstStyle/>
          <a:p>
            <a:r>
              <a:rPr lang="en-US" altLang="ja-JP"/>
              <a:t>MedDRA</a:t>
            </a:r>
            <a:endParaRPr lang="ja-JP" altLang="en-US"/>
          </a:p>
        </p:txBody>
      </p:sp>
      <p:sp>
        <p:nvSpPr>
          <p:cNvPr id="4" name="スライド番号プレースホルダー 3">
            <a:extLst>
              <a:ext uri="{FF2B5EF4-FFF2-40B4-BE49-F238E27FC236}">
                <a16:creationId xmlns:a16="http://schemas.microsoft.com/office/drawing/2014/main" id="{943C8F3E-133F-4D7F-AF78-25F1D990B52B}"/>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7AE196B-D891-4426-BF5C-9308873AEA57}" type="slidenum">
              <a:rPr lang="ja-JP" altLang="en-US">
                <a:solidFill>
                  <a:srgbClr val="898989"/>
                </a:solidFill>
                <a:latin typeface="Calibri" panose="020F0502020204030204" pitchFamily="34" charset="0"/>
              </a:rPr>
              <a:pPr eaLnBrk="1" hangingPunct="1"/>
              <a:t>31</a:t>
            </a:fld>
            <a:endParaRPr lang="ja-JP" altLang="en-US">
              <a:solidFill>
                <a:srgbClr val="898989"/>
              </a:solidFill>
              <a:latin typeface="Calibri" panose="020F0502020204030204" pitchFamily="34" charset="0"/>
            </a:endParaRPr>
          </a:p>
        </p:txBody>
      </p:sp>
      <p:sp>
        <p:nvSpPr>
          <p:cNvPr id="37892" name="テキスト ボックス 9">
            <a:extLst>
              <a:ext uri="{FF2B5EF4-FFF2-40B4-BE49-F238E27FC236}">
                <a16:creationId xmlns:a16="http://schemas.microsoft.com/office/drawing/2014/main" id="{1259A439-5AA1-4354-A44F-2DB9E20CC774}"/>
              </a:ext>
            </a:extLst>
          </p:cNvPr>
          <p:cNvSpPr txBox="1">
            <a:spLocks noChangeArrowheads="1"/>
          </p:cNvSpPr>
          <p:nvPr/>
        </p:nvSpPr>
        <p:spPr bwMode="auto">
          <a:xfrm>
            <a:off x="539750" y="1484313"/>
            <a:ext cx="800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異なる表現でデータを格納すると、必要な情報の把握、集約、共有が困難となる。</a:t>
            </a:r>
          </a:p>
        </p:txBody>
      </p:sp>
      <p:pic>
        <p:nvPicPr>
          <p:cNvPr id="37893" name="Picture 2">
            <a:extLst>
              <a:ext uri="{FF2B5EF4-FFF2-40B4-BE49-F238E27FC236}">
                <a16:creationId xmlns:a16="http://schemas.microsoft.com/office/drawing/2014/main" id="{C9A551E4-0E75-4182-93FA-49B7D8B0E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2652713"/>
            <a:ext cx="784225" cy="137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2">
            <a:extLst>
              <a:ext uri="{FF2B5EF4-FFF2-40B4-BE49-F238E27FC236}">
                <a16:creationId xmlns:a16="http://schemas.microsoft.com/office/drawing/2014/main" id="{440F671F-B757-4D76-9A0D-6A6367ED7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3876675"/>
            <a:ext cx="784225" cy="137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5" name="Picture 2">
            <a:extLst>
              <a:ext uri="{FF2B5EF4-FFF2-40B4-BE49-F238E27FC236}">
                <a16:creationId xmlns:a16="http://schemas.microsoft.com/office/drawing/2014/main" id="{13E3E371-E097-4322-8092-568D72460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4419600"/>
            <a:ext cx="784225" cy="137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6" name="Picture 2">
            <a:extLst>
              <a:ext uri="{FF2B5EF4-FFF2-40B4-BE49-F238E27FC236}">
                <a16:creationId xmlns:a16="http://schemas.microsoft.com/office/drawing/2014/main" id="{77CF68D9-6BD3-4A20-830E-B0C015947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4538663"/>
            <a:ext cx="784225" cy="137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円形吹き出し 10">
            <a:extLst>
              <a:ext uri="{FF2B5EF4-FFF2-40B4-BE49-F238E27FC236}">
                <a16:creationId xmlns:a16="http://schemas.microsoft.com/office/drawing/2014/main" id="{5907B219-55CA-4076-98AA-998419855878}"/>
              </a:ext>
            </a:extLst>
          </p:cNvPr>
          <p:cNvSpPr/>
          <p:nvPr/>
        </p:nvSpPr>
        <p:spPr>
          <a:xfrm>
            <a:off x="1630363" y="2185988"/>
            <a:ext cx="1535112" cy="685800"/>
          </a:xfrm>
          <a:prstGeom prst="wedgeEllipseCallout">
            <a:avLst/>
          </a:prstGeom>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t>熱が出た</a:t>
            </a:r>
          </a:p>
        </p:txBody>
      </p:sp>
      <p:sp>
        <p:nvSpPr>
          <p:cNvPr id="17" name="円形吹き出し 16">
            <a:extLst>
              <a:ext uri="{FF2B5EF4-FFF2-40B4-BE49-F238E27FC236}">
                <a16:creationId xmlns:a16="http://schemas.microsoft.com/office/drawing/2014/main" id="{C02D5EFD-F44C-42A0-8BA2-937EB8EE1F65}"/>
              </a:ext>
            </a:extLst>
          </p:cNvPr>
          <p:cNvSpPr/>
          <p:nvPr/>
        </p:nvSpPr>
        <p:spPr>
          <a:xfrm>
            <a:off x="2203450" y="3238500"/>
            <a:ext cx="1536700" cy="684213"/>
          </a:xfrm>
          <a:prstGeom prst="wedgeEllipseCallout">
            <a:avLst/>
          </a:prstGeom>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t>発熱した</a:t>
            </a:r>
          </a:p>
        </p:txBody>
      </p:sp>
      <p:sp>
        <p:nvSpPr>
          <p:cNvPr id="18" name="円形吹き出し 17">
            <a:extLst>
              <a:ext uri="{FF2B5EF4-FFF2-40B4-BE49-F238E27FC236}">
                <a16:creationId xmlns:a16="http://schemas.microsoft.com/office/drawing/2014/main" id="{5725CBBF-8FE0-409A-918E-A980B437CD1A}"/>
              </a:ext>
            </a:extLst>
          </p:cNvPr>
          <p:cNvSpPr/>
          <p:nvPr/>
        </p:nvSpPr>
        <p:spPr>
          <a:xfrm>
            <a:off x="3492500" y="3895725"/>
            <a:ext cx="1535113" cy="685800"/>
          </a:xfrm>
          <a:prstGeom prst="wedgeEllipseCallou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dirty="0"/>
              <a:t>fever</a:t>
            </a:r>
            <a:endParaRPr lang="ja-JP" altLang="en-US" dirty="0"/>
          </a:p>
        </p:txBody>
      </p:sp>
      <p:sp>
        <p:nvSpPr>
          <p:cNvPr id="19" name="円形吹き出し 18">
            <a:extLst>
              <a:ext uri="{FF2B5EF4-FFF2-40B4-BE49-F238E27FC236}">
                <a16:creationId xmlns:a16="http://schemas.microsoft.com/office/drawing/2014/main" id="{9CDB54BA-487A-4D78-B724-F7FDAFB57308}"/>
              </a:ext>
            </a:extLst>
          </p:cNvPr>
          <p:cNvSpPr/>
          <p:nvPr/>
        </p:nvSpPr>
        <p:spPr>
          <a:xfrm>
            <a:off x="5281613" y="3846513"/>
            <a:ext cx="1536700" cy="685800"/>
          </a:xfrm>
          <a:prstGeom prst="wedgeEllipseCallou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dirty="0"/>
              <a:t>pyrexia</a:t>
            </a:r>
            <a:endParaRPr lang="ja-JP" altLang="en-US" dirty="0"/>
          </a:p>
        </p:txBody>
      </p:sp>
      <p:sp>
        <p:nvSpPr>
          <p:cNvPr id="37901" name="正方形/長方形 25">
            <a:extLst>
              <a:ext uri="{FF2B5EF4-FFF2-40B4-BE49-F238E27FC236}">
                <a16:creationId xmlns:a16="http://schemas.microsoft.com/office/drawing/2014/main" id="{D18C8FA7-CB01-4873-B34F-BD6B55E3DAC3}"/>
              </a:ext>
            </a:extLst>
          </p:cNvPr>
          <p:cNvSpPr>
            <a:spLocks noChangeArrowheads="1"/>
          </p:cNvSpPr>
          <p:nvPr/>
        </p:nvSpPr>
        <p:spPr bwMode="auto">
          <a:xfrm>
            <a:off x="1908175" y="6257925"/>
            <a:ext cx="4741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t>用語選択の</a:t>
            </a:r>
            <a:r>
              <a:rPr lang="ja-JP" altLang="en-US" sz="2400" b="1"/>
              <a:t>正確性と一貫性</a:t>
            </a:r>
            <a:r>
              <a:rPr lang="ja-JP" altLang="en-US" sz="2400"/>
              <a:t>の向上</a:t>
            </a:r>
          </a:p>
        </p:txBody>
      </p:sp>
      <p:pic>
        <p:nvPicPr>
          <p:cNvPr id="37902" name="Picture 2">
            <a:extLst>
              <a:ext uri="{FF2B5EF4-FFF2-40B4-BE49-F238E27FC236}">
                <a16:creationId xmlns:a16="http://schemas.microsoft.com/office/drawing/2014/main" id="{2D4E9C84-67A0-4C2C-9681-321D14DEE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0" y="4162425"/>
            <a:ext cx="784225" cy="137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円形吹き出し 23">
            <a:extLst>
              <a:ext uri="{FF2B5EF4-FFF2-40B4-BE49-F238E27FC236}">
                <a16:creationId xmlns:a16="http://schemas.microsoft.com/office/drawing/2014/main" id="{68060405-FC45-49DA-BE4A-B5BC984A7DE1}"/>
              </a:ext>
            </a:extLst>
          </p:cNvPr>
          <p:cNvSpPr/>
          <p:nvPr/>
        </p:nvSpPr>
        <p:spPr>
          <a:xfrm>
            <a:off x="7096125" y="3244850"/>
            <a:ext cx="1535113" cy="684213"/>
          </a:xfrm>
          <a:prstGeom prst="wedgeEllipseCallou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dirty="0" err="1">
                <a:solidFill>
                  <a:schemeClr val="tx1"/>
                </a:solidFill>
              </a:rPr>
              <a:t>Fieber</a:t>
            </a:r>
            <a:endParaRPr lang="ja-JP" altLang="en-US" dirty="0"/>
          </a:p>
        </p:txBody>
      </p:sp>
      <p:grpSp>
        <p:nvGrpSpPr>
          <p:cNvPr id="7" name="グループ化 6">
            <a:extLst>
              <a:ext uri="{FF2B5EF4-FFF2-40B4-BE49-F238E27FC236}">
                <a16:creationId xmlns:a16="http://schemas.microsoft.com/office/drawing/2014/main" id="{BCEA3D7C-10B5-4071-BABB-18269E30540C}"/>
              </a:ext>
            </a:extLst>
          </p:cNvPr>
          <p:cNvGrpSpPr>
            <a:grpSpLocks/>
          </p:cNvGrpSpPr>
          <p:nvPr/>
        </p:nvGrpSpPr>
        <p:grpSpPr bwMode="auto">
          <a:xfrm>
            <a:off x="3600450" y="2389188"/>
            <a:ext cx="3506788" cy="1438275"/>
            <a:chOff x="3600130" y="2389757"/>
            <a:chExt cx="3506611" cy="1438464"/>
          </a:xfrm>
        </p:grpSpPr>
        <p:sp>
          <p:nvSpPr>
            <p:cNvPr id="9" name="正方形/長方形 8">
              <a:extLst>
                <a:ext uri="{FF2B5EF4-FFF2-40B4-BE49-F238E27FC236}">
                  <a16:creationId xmlns:a16="http://schemas.microsoft.com/office/drawing/2014/main" id="{0A34A65A-0B77-4A3C-A48A-523D07149108}"/>
                </a:ext>
              </a:extLst>
            </p:cNvPr>
            <p:cNvSpPr/>
            <p:nvPr/>
          </p:nvSpPr>
          <p:spPr>
            <a:xfrm>
              <a:off x="4282721" y="2410397"/>
              <a:ext cx="2079520" cy="866889"/>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ltLang="ja-JP" dirty="0">
                  <a:solidFill>
                    <a:schemeClr val="tx1"/>
                  </a:solidFill>
                </a:rPr>
                <a:t>1007660</a:t>
              </a:r>
            </a:p>
            <a:p>
              <a:pPr algn="ctr">
                <a:defRPr/>
              </a:pPr>
              <a:r>
                <a:rPr lang="ja-JP" altLang="en-US" dirty="0">
                  <a:solidFill>
                    <a:schemeClr val="tx1"/>
                  </a:solidFill>
                </a:rPr>
                <a:t>発熱</a:t>
              </a:r>
              <a:endParaRPr lang="en-US" altLang="ja-JP" dirty="0">
                <a:solidFill>
                  <a:schemeClr val="tx1"/>
                </a:solidFill>
              </a:endParaRPr>
            </a:p>
            <a:p>
              <a:pPr algn="ctr">
                <a:defRPr/>
              </a:pPr>
              <a:r>
                <a:rPr lang="en-US" altLang="ja-JP" dirty="0">
                  <a:solidFill>
                    <a:schemeClr val="tx1"/>
                  </a:solidFill>
                </a:rPr>
                <a:t>Pyrexia</a:t>
              </a:r>
              <a:endParaRPr lang="ja-JP" altLang="en-US" dirty="0">
                <a:solidFill>
                  <a:schemeClr val="tx1"/>
                </a:solidFill>
              </a:endParaRPr>
            </a:p>
          </p:txBody>
        </p:sp>
        <p:sp>
          <p:nvSpPr>
            <p:cNvPr id="31" name="右矢印 30">
              <a:extLst>
                <a:ext uri="{FF2B5EF4-FFF2-40B4-BE49-F238E27FC236}">
                  <a16:creationId xmlns:a16="http://schemas.microsoft.com/office/drawing/2014/main" id="{70BF764C-BA43-4482-BB1E-246F8EB9CF99}"/>
                </a:ext>
              </a:extLst>
            </p:cNvPr>
            <p:cNvSpPr/>
            <p:nvPr/>
          </p:nvSpPr>
          <p:spPr>
            <a:xfrm rot="574242">
              <a:off x="3600130" y="2389757"/>
              <a:ext cx="685765" cy="246094"/>
            </a:xfrm>
            <a:prstGeom prst="rightArrow">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4" name="右矢印 33">
              <a:extLst>
                <a:ext uri="{FF2B5EF4-FFF2-40B4-BE49-F238E27FC236}">
                  <a16:creationId xmlns:a16="http://schemas.microsoft.com/office/drawing/2014/main" id="{416A7B20-0C82-4601-8DDF-7648714B86A2}"/>
                </a:ext>
              </a:extLst>
            </p:cNvPr>
            <p:cNvSpPr/>
            <p:nvPr/>
          </p:nvSpPr>
          <p:spPr>
            <a:xfrm rot="20246802">
              <a:off x="3649341" y="3083585"/>
              <a:ext cx="442890" cy="244507"/>
            </a:xfrm>
            <a:prstGeom prst="rightArrow">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5" name="右矢印 34">
              <a:extLst>
                <a:ext uri="{FF2B5EF4-FFF2-40B4-BE49-F238E27FC236}">
                  <a16:creationId xmlns:a16="http://schemas.microsoft.com/office/drawing/2014/main" id="{24FADFA0-3E0E-4EDF-A923-8D29A9739FDA}"/>
                </a:ext>
              </a:extLst>
            </p:cNvPr>
            <p:cNvSpPr/>
            <p:nvPr/>
          </p:nvSpPr>
          <p:spPr>
            <a:xfrm rot="17714799">
              <a:off x="4361257" y="3414645"/>
              <a:ext cx="442971" cy="244463"/>
            </a:xfrm>
            <a:prstGeom prst="rightArrow">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6" name="右矢印 35">
              <a:extLst>
                <a:ext uri="{FF2B5EF4-FFF2-40B4-BE49-F238E27FC236}">
                  <a16:creationId xmlns:a16="http://schemas.microsoft.com/office/drawing/2014/main" id="{2D32ED2F-7097-4729-BB50-954660796C1A}"/>
                </a:ext>
              </a:extLst>
            </p:cNvPr>
            <p:cNvSpPr/>
            <p:nvPr/>
          </p:nvSpPr>
          <p:spPr>
            <a:xfrm rot="14344045">
              <a:off x="5473241" y="3488469"/>
              <a:ext cx="485839" cy="193665"/>
            </a:xfrm>
            <a:prstGeom prst="rightArrow">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5" name="右矢印 24">
              <a:extLst>
                <a:ext uri="{FF2B5EF4-FFF2-40B4-BE49-F238E27FC236}">
                  <a16:creationId xmlns:a16="http://schemas.microsoft.com/office/drawing/2014/main" id="{F83B8179-9A8F-4D62-B3F5-F7F24D5FCF5D}"/>
                </a:ext>
              </a:extLst>
            </p:cNvPr>
            <p:cNvSpPr/>
            <p:nvPr/>
          </p:nvSpPr>
          <p:spPr>
            <a:xfrm rot="12595939">
              <a:off x="6620991" y="3115339"/>
              <a:ext cx="485750" cy="193700"/>
            </a:xfrm>
            <a:prstGeom prst="rightArrow">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a:extLst>
              <a:ext uri="{FF2B5EF4-FFF2-40B4-BE49-F238E27FC236}">
                <a16:creationId xmlns:a16="http://schemas.microsoft.com/office/drawing/2014/main" id="{9B1F55BB-8A42-44EC-A0EC-0237499CA0A7}"/>
              </a:ext>
            </a:extLst>
          </p:cNvPr>
          <p:cNvSpPr>
            <a:spLocks noGrp="1"/>
          </p:cNvSpPr>
          <p:nvPr>
            <p:ph type="title"/>
          </p:nvPr>
        </p:nvSpPr>
        <p:spPr>
          <a:xfrm>
            <a:off x="457200" y="274638"/>
            <a:ext cx="8229600" cy="922337"/>
          </a:xfrm>
        </p:spPr>
        <p:txBody>
          <a:bodyPr/>
          <a:lstStyle/>
          <a:p>
            <a:r>
              <a:rPr lang="en-US" altLang="ja-JP"/>
              <a:t>MedDRA</a:t>
            </a:r>
            <a:endParaRPr lang="ja-JP" altLang="en-US"/>
          </a:p>
        </p:txBody>
      </p:sp>
      <p:sp>
        <p:nvSpPr>
          <p:cNvPr id="38915" name="コンテンツ プレースホルダー 2">
            <a:extLst>
              <a:ext uri="{FF2B5EF4-FFF2-40B4-BE49-F238E27FC236}">
                <a16:creationId xmlns:a16="http://schemas.microsoft.com/office/drawing/2014/main" id="{D4BF5736-8737-48F9-85E3-D58A1197F020}"/>
              </a:ext>
            </a:extLst>
          </p:cNvPr>
          <p:cNvSpPr>
            <a:spLocks noGrp="1"/>
          </p:cNvSpPr>
          <p:nvPr>
            <p:ph idx="1"/>
          </p:nvPr>
        </p:nvSpPr>
        <p:spPr>
          <a:xfrm>
            <a:off x="539750" y="981075"/>
            <a:ext cx="8229600" cy="647700"/>
          </a:xfrm>
        </p:spPr>
        <p:txBody>
          <a:bodyPr/>
          <a:lstStyle/>
          <a:p>
            <a:r>
              <a:rPr lang="en-US" altLang="ja-JP"/>
              <a:t>5</a:t>
            </a:r>
            <a:r>
              <a:rPr lang="ja-JP" altLang="en-US"/>
              <a:t>層構造</a:t>
            </a:r>
            <a:endParaRPr lang="en-US" altLang="ja-JP"/>
          </a:p>
        </p:txBody>
      </p:sp>
      <p:graphicFrame>
        <p:nvGraphicFramePr>
          <p:cNvPr id="6" name="表 5">
            <a:extLst>
              <a:ext uri="{FF2B5EF4-FFF2-40B4-BE49-F238E27FC236}">
                <a16:creationId xmlns:a16="http://schemas.microsoft.com/office/drawing/2014/main" id="{A1E22049-20BA-4EA4-B77E-E86D937F8504}"/>
              </a:ext>
            </a:extLst>
          </p:cNvPr>
          <p:cNvGraphicFramePr>
            <a:graphicFrameLocks noGrp="1"/>
          </p:cNvGraphicFramePr>
          <p:nvPr>
            <p:extLst>
              <p:ext uri="{D42A27DB-BD31-4B8C-83A1-F6EECF244321}">
                <p14:modId xmlns:p14="http://schemas.microsoft.com/office/powerpoint/2010/main" val="4133943868"/>
              </p:ext>
            </p:extLst>
          </p:nvPr>
        </p:nvGraphicFramePr>
        <p:xfrm>
          <a:off x="4427984" y="1600200"/>
          <a:ext cx="4176464" cy="2913453"/>
        </p:xfrm>
        <a:graphic>
          <a:graphicData uri="http://schemas.openxmlformats.org/drawingml/2006/table">
            <a:tbl>
              <a:tblPr firstRow="1" bandRow="1">
                <a:tableStyleId>{5C22544A-7EE6-4342-B048-85BDC9FD1C3A}</a:tableStyleId>
              </a:tblPr>
              <a:tblGrid>
                <a:gridCol w="2384689">
                  <a:extLst>
                    <a:ext uri="{9D8B030D-6E8A-4147-A177-3AD203B41FA5}">
                      <a16:colId xmlns:a16="http://schemas.microsoft.com/office/drawing/2014/main" val="20000"/>
                    </a:ext>
                  </a:extLst>
                </a:gridCol>
                <a:gridCol w="1791775">
                  <a:extLst>
                    <a:ext uri="{9D8B030D-6E8A-4147-A177-3AD203B41FA5}">
                      <a16:colId xmlns:a16="http://schemas.microsoft.com/office/drawing/2014/main" val="20001"/>
                    </a:ext>
                  </a:extLst>
                </a:gridCol>
              </a:tblGrid>
              <a:tr h="478464">
                <a:tc>
                  <a:txBody>
                    <a:bodyPr/>
                    <a:lstStyle/>
                    <a:p>
                      <a:r>
                        <a:rPr kumimoji="1" lang="ja-JP" altLang="en-US" sz="1800" dirty="0">
                          <a:solidFill>
                            <a:schemeClr val="tx1"/>
                          </a:solidFill>
                        </a:rPr>
                        <a:t>英名</a:t>
                      </a:r>
                    </a:p>
                  </a:txBody>
                  <a:tcPr marL="91425" marR="91425" marT="45716" marB="45716"/>
                </a:tc>
                <a:tc>
                  <a:txBody>
                    <a:bodyPr/>
                    <a:lstStyle/>
                    <a:p>
                      <a:r>
                        <a:rPr kumimoji="1" lang="ja-JP" altLang="en-US" sz="1800" dirty="0">
                          <a:solidFill>
                            <a:schemeClr val="tx1"/>
                          </a:solidFill>
                        </a:rPr>
                        <a:t>日本語名称</a:t>
                      </a:r>
                    </a:p>
                  </a:txBody>
                  <a:tcPr marL="91425" marR="91425" marT="45716" marB="45716"/>
                </a:tc>
                <a:extLst>
                  <a:ext uri="{0D108BD9-81ED-4DB2-BD59-A6C34878D82A}">
                    <a16:rowId xmlns:a16="http://schemas.microsoft.com/office/drawing/2014/main" val="10000"/>
                  </a:ext>
                </a:extLst>
              </a:tr>
              <a:tr h="478464">
                <a:tc>
                  <a:txBody>
                    <a:bodyPr/>
                    <a:lstStyle/>
                    <a:p>
                      <a:r>
                        <a:rPr lang="en-US" altLang="ja-JP" sz="1800" dirty="0"/>
                        <a:t>System Organ Class</a:t>
                      </a:r>
                      <a:endParaRPr kumimoji="1" lang="ja-JP" altLang="en-US" sz="1800" dirty="0"/>
                    </a:p>
                  </a:txBody>
                  <a:tcPr marL="91425" marR="91425" marT="45716" marB="45716"/>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t>器官別大分類</a:t>
                      </a:r>
                      <a:endParaRPr lang="en-US" altLang="ja-JP" sz="1800" dirty="0"/>
                    </a:p>
                  </a:txBody>
                  <a:tcPr marL="91425" marR="91425" marT="45716" marB="45716"/>
                </a:tc>
                <a:extLst>
                  <a:ext uri="{0D108BD9-81ED-4DB2-BD59-A6C34878D82A}">
                    <a16:rowId xmlns:a16="http://schemas.microsoft.com/office/drawing/2014/main" val="10001"/>
                  </a:ext>
                </a:extLst>
              </a:tr>
              <a:tr h="511832">
                <a:tc>
                  <a:txBody>
                    <a:bodyPr/>
                    <a:lstStyle/>
                    <a:p>
                      <a:r>
                        <a:rPr lang="en-US" altLang="ja-JP" sz="1800" dirty="0"/>
                        <a:t>High Level Group Term</a:t>
                      </a:r>
                      <a:endParaRPr kumimoji="1" lang="ja-JP" altLang="en-US" sz="1800" dirty="0"/>
                    </a:p>
                  </a:txBody>
                  <a:tcPr marL="91425" marR="91425" marT="45716" marB="45716"/>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t>高位グループ語</a:t>
                      </a:r>
                      <a:endParaRPr kumimoji="1" lang="en-US" altLang="ja-JP" sz="1800" dirty="0"/>
                    </a:p>
                  </a:txBody>
                  <a:tcPr marL="91425" marR="91425" marT="45716" marB="45716"/>
                </a:tc>
                <a:extLst>
                  <a:ext uri="{0D108BD9-81ED-4DB2-BD59-A6C34878D82A}">
                    <a16:rowId xmlns:a16="http://schemas.microsoft.com/office/drawing/2014/main" val="10002"/>
                  </a:ext>
                </a:extLst>
              </a:tr>
              <a:tr h="478464">
                <a:tc>
                  <a:txBody>
                    <a:bodyPr/>
                    <a:lstStyle/>
                    <a:p>
                      <a:r>
                        <a:rPr lang="en-US" altLang="ja-JP" sz="1800" dirty="0"/>
                        <a:t>High Level Term</a:t>
                      </a:r>
                      <a:endParaRPr kumimoji="1" lang="ja-JP" altLang="en-US" sz="1800" dirty="0"/>
                    </a:p>
                  </a:txBody>
                  <a:tcPr marL="91425" marR="91425" marT="45716" marB="45716"/>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t>高位語</a:t>
                      </a:r>
                      <a:endParaRPr lang="en-US" altLang="ja-JP" sz="1800" dirty="0"/>
                    </a:p>
                  </a:txBody>
                  <a:tcPr marL="91425" marR="91425" marT="45716" marB="45716"/>
                </a:tc>
                <a:extLst>
                  <a:ext uri="{0D108BD9-81ED-4DB2-BD59-A6C34878D82A}">
                    <a16:rowId xmlns:a16="http://schemas.microsoft.com/office/drawing/2014/main" val="10003"/>
                  </a:ext>
                </a:extLst>
              </a:tr>
              <a:tr h="478464">
                <a:tc>
                  <a:txBody>
                    <a:bodyPr/>
                    <a:lstStyle/>
                    <a:p>
                      <a:r>
                        <a:rPr lang="en-US" altLang="ja-JP" sz="1800" dirty="0"/>
                        <a:t>Preferred Term</a:t>
                      </a:r>
                      <a:endParaRPr kumimoji="1" lang="ja-JP" altLang="en-US" sz="1800" dirty="0"/>
                    </a:p>
                  </a:txBody>
                  <a:tcPr marL="91425" marR="91425" marT="45716" marB="45716"/>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t>基本語</a:t>
                      </a:r>
                      <a:endParaRPr kumimoji="1" lang="en-US" altLang="ja-JP" sz="1800" dirty="0"/>
                    </a:p>
                  </a:txBody>
                  <a:tcPr marL="91425" marR="91425" marT="45716" marB="45716"/>
                </a:tc>
                <a:extLst>
                  <a:ext uri="{0D108BD9-81ED-4DB2-BD59-A6C34878D82A}">
                    <a16:rowId xmlns:a16="http://schemas.microsoft.com/office/drawing/2014/main" val="10004"/>
                  </a:ext>
                </a:extLst>
              </a:tr>
              <a:tr h="487765">
                <a:tc>
                  <a:txBody>
                    <a:bodyPr/>
                    <a:lstStyle/>
                    <a:p>
                      <a:r>
                        <a:rPr kumimoji="1" lang="en-US" altLang="ja-JP" sz="1800" dirty="0"/>
                        <a:t>Lowest Level Term</a:t>
                      </a:r>
                      <a:endParaRPr kumimoji="1" lang="ja-JP" altLang="en-US" sz="1800" dirty="0"/>
                    </a:p>
                  </a:txBody>
                  <a:tcPr marL="91425" marR="91425" marT="45716" marB="45716"/>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下層語</a:t>
                      </a:r>
                    </a:p>
                  </a:txBody>
                  <a:tcPr marL="91425" marR="91425" marT="45716" marB="45716"/>
                </a:tc>
                <a:extLst>
                  <a:ext uri="{0D108BD9-81ED-4DB2-BD59-A6C34878D82A}">
                    <a16:rowId xmlns:a16="http://schemas.microsoft.com/office/drawing/2014/main" val="10005"/>
                  </a:ext>
                </a:extLst>
              </a:tr>
            </a:tbl>
          </a:graphicData>
        </a:graphic>
      </p:graphicFrame>
      <p:grpSp>
        <p:nvGrpSpPr>
          <p:cNvPr id="38939" name="グループ化 17">
            <a:extLst>
              <a:ext uri="{FF2B5EF4-FFF2-40B4-BE49-F238E27FC236}">
                <a16:creationId xmlns:a16="http://schemas.microsoft.com/office/drawing/2014/main" id="{AD074B0D-F0BC-43D9-8EF9-5567ABB8205B}"/>
              </a:ext>
            </a:extLst>
          </p:cNvPr>
          <p:cNvGrpSpPr>
            <a:grpSpLocks/>
          </p:cNvGrpSpPr>
          <p:nvPr/>
        </p:nvGrpSpPr>
        <p:grpSpPr bwMode="auto">
          <a:xfrm>
            <a:off x="34925" y="1508125"/>
            <a:ext cx="4537075" cy="3910013"/>
            <a:chOff x="-4816404" y="1123864"/>
            <a:chExt cx="4536504" cy="3910780"/>
          </a:xfrm>
        </p:grpSpPr>
        <p:sp>
          <p:nvSpPr>
            <p:cNvPr id="13" name="二等辺三角形 12">
              <a:extLst>
                <a:ext uri="{FF2B5EF4-FFF2-40B4-BE49-F238E27FC236}">
                  <a16:creationId xmlns:a16="http://schemas.microsoft.com/office/drawing/2014/main" id="{6034D473-EACD-4D5D-A59E-CA013BADFCCA}"/>
                </a:ext>
              </a:extLst>
            </p:cNvPr>
            <p:cNvSpPr/>
            <p:nvPr/>
          </p:nvSpPr>
          <p:spPr>
            <a:xfrm>
              <a:off x="-4816404" y="1123864"/>
              <a:ext cx="4536504" cy="3910780"/>
            </a:xfrm>
            <a:prstGeom prst="triangle">
              <a:avLst/>
            </a:prstGeom>
            <a:solidFill>
              <a:schemeClr val="accent6">
                <a:lumMod val="20000"/>
                <a:lumOff val="8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2" name="二等辺三角形 11">
              <a:extLst>
                <a:ext uri="{FF2B5EF4-FFF2-40B4-BE49-F238E27FC236}">
                  <a16:creationId xmlns:a16="http://schemas.microsoft.com/office/drawing/2014/main" id="{2D3EDA54-D824-4752-9C43-72188D143C79}"/>
                </a:ext>
              </a:extLst>
            </p:cNvPr>
            <p:cNvSpPr/>
            <p:nvPr/>
          </p:nvSpPr>
          <p:spPr>
            <a:xfrm>
              <a:off x="-4337039" y="1125452"/>
              <a:ext cx="3580949" cy="3085117"/>
            </a:xfrm>
            <a:prstGeom prst="triangle">
              <a:avLst/>
            </a:prstGeom>
            <a:solidFill>
              <a:schemeClr val="accent5">
                <a:lumMod val="40000"/>
                <a:lumOff val="6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 name="二等辺三角形 9">
              <a:extLst>
                <a:ext uri="{FF2B5EF4-FFF2-40B4-BE49-F238E27FC236}">
                  <a16:creationId xmlns:a16="http://schemas.microsoft.com/office/drawing/2014/main" id="{B86DB7A9-859B-4568-A7DD-02D38BD1C8C6}"/>
                </a:ext>
              </a:extLst>
            </p:cNvPr>
            <p:cNvSpPr/>
            <p:nvPr/>
          </p:nvSpPr>
          <p:spPr>
            <a:xfrm>
              <a:off x="-3891007" y="1146093"/>
              <a:ext cx="2685712" cy="2316617"/>
            </a:xfrm>
            <a:prstGeom prst="triangle">
              <a:avLst/>
            </a:prstGeom>
            <a:solidFill>
              <a:schemeClr val="accent4">
                <a:lumMod val="20000"/>
                <a:lumOff val="8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9" name="二等辺三角形 8">
              <a:extLst>
                <a:ext uri="{FF2B5EF4-FFF2-40B4-BE49-F238E27FC236}">
                  <a16:creationId xmlns:a16="http://schemas.microsoft.com/office/drawing/2014/main" id="{C0894784-CACB-4188-AABA-9F3FCDA40C3A}"/>
                </a:ext>
              </a:extLst>
            </p:cNvPr>
            <p:cNvSpPr/>
            <p:nvPr/>
          </p:nvSpPr>
          <p:spPr>
            <a:xfrm>
              <a:off x="-3498945" y="1146093"/>
              <a:ext cx="1901586" cy="1638621"/>
            </a:xfrm>
            <a:prstGeom prst="triangle">
              <a:avLst/>
            </a:prstGeom>
            <a:solidFill>
              <a:schemeClr val="accent2">
                <a:lumMod val="20000"/>
                <a:lumOff val="8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 name="二等辺三角形 3">
              <a:extLst>
                <a:ext uri="{FF2B5EF4-FFF2-40B4-BE49-F238E27FC236}">
                  <a16:creationId xmlns:a16="http://schemas.microsoft.com/office/drawing/2014/main" id="{E8A819BF-226B-4286-B85C-067898886EDC}"/>
                </a:ext>
              </a:extLst>
            </p:cNvPr>
            <p:cNvSpPr/>
            <p:nvPr/>
          </p:nvSpPr>
          <p:spPr>
            <a:xfrm>
              <a:off x="-3132278" y="1125452"/>
              <a:ext cx="1168253" cy="1006672"/>
            </a:xfrm>
            <a:prstGeom prst="triangle">
              <a:avLst/>
            </a:prstGeom>
            <a:solidFill>
              <a:schemeClr val="accent1">
                <a:lumMod val="20000"/>
                <a:lumOff val="80000"/>
              </a:schemeClr>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8952" name="テキスト ボックス 4">
              <a:extLst>
                <a:ext uri="{FF2B5EF4-FFF2-40B4-BE49-F238E27FC236}">
                  <a16:creationId xmlns:a16="http://schemas.microsoft.com/office/drawing/2014/main" id="{783BBA16-91D2-4FFB-A078-48FFCC6C7106}"/>
                </a:ext>
              </a:extLst>
            </p:cNvPr>
            <p:cNvSpPr txBox="1">
              <a:spLocks noChangeArrowheads="1"/>
            </p:cNvSpPr>
            <p:nvPr/>
          </p:nvSpPr>
          <p:spPr bwMode="auto">
            <a:xfrm>
              <a:off x="-2867255" y="1634947"/>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SOC</a:t>
              </a:r>
              <a:endParaRPr lang="ja-JP" altLang="en-US"/>
            </a:p>
          </p:txBody>
        </p:sp>
        <p:sp>
          <p:nvSpPr>
            <p:cNvPr id="38953" name="テキスト ボックス 13">
              <a:extLst>
                <a:ext uri="{FF2B5EF4-FFF2-40B4-BE49-F238E27FC236}">
                  <a16:creationId xmlns:a16="http://schemas.microsoft.com/office/drawing/2014/main" id="{24919542-464B-4AE0-986A-8404715BF424}"/>
                </a:ext>
              </a:extLst>
            </p:cNvPr>
            <p:cNvSpPr txBox="1">
              <a:spLocks noChangeArrowheads="1"/>
            </p:cNvSpPr>
            <p:nvPr/>
          </p:nvSpPr>
          <p:spPr bwMode="auto">
            <a:xfrm>
              <a:off x="-2924963" y="2306278"/>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HLGT</a:t>
              </a:r>
              <a:endParaRPr lang="ja-JP" altLang="en-US"/>
            </a:p>
          </p:txBody>
        </p:sp>
        <p:sp>
          <p:nvSpPr>
            <p:cNvPr id="38954" name="テキスト ボックス 14">
              <a:extLst>
                <a:ext uri="{FF2B5EF4-FFF2-40B4-BE49-F238E27FC236}">
                  <a16:creationId xmlns:a16="http://schemas.microsoft.com/office/drawing/2014/main" id="{900CA51D-AB3D-46FB-AD59-B21F8055E0D0}"/>
                </a:ext>
              </a:extLst>
            </p:cNvPr>
            <p:cNvSpPr txBox="1">
              <a:spLocks noChangeArrowheads="1"/>
            </p:cNvSpPr>
            <p:nvPr/>
          </p:nvSpPr>
          <p:spPr bwMode="auto">
            <a:xfrm>
              <a:off x="-2826635" y="2894588"/>
              <a:ext cx="603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HLT</a:t>
              </a:r>
              <a:endParaRPr lang="ja-JP" altLang="en-US"/>
            </a:p>
          </p:txBody>
        </p:sp>
        <p:sp>
          <p:nvSpPr>
            <p:cNvPr id="38955" name="テキスト ボックス 15">
              <a:extLst>
                <a:ext uri="{FF2B5EF4-FFF2-40B4-BE49-F238E27FC236}">
                  <a16:creationId xmlns:a16="http://schemas.microsoft.com/office/drawing/2014/main" id="{C975F3E4-2F3D-400F-B2EB-F646653BC262}"/>
                </a:ext>
              </a:extLst>
            </p:cNvPr>
            <p:cNvSpPr txBox="1">
              <a:spLocks noChangeArrowheads="1"/>
            </p:cNvSpPr>
            <p:nvPr/>
          </p:nvSpPr>
          <p:spPr bwMode="auto">
            <a:xfrm>
              <a:off x="-2764663" y="3645024"/>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PT</a:t>
              </a:r>
              <a:endParaRPr lang="ja-JP" altLang="en-US"/>
            </a:p>
          </p:txBody>
        </p:sp>
        <p:sp>
          <p:nvSpPr>
            <p:cNvPr id="38956" name="テキスト ボックス 16">
              <a:extLst>
                <a:ext uri="{FF2B5EF4-FFF2-40B4-BE49-F238E27FC236}">
                  <a16:creationId xmlns:a16="http://schemas.microsoft.com/office/drawing/2014/main" id="{F86FC194-D2A5-4B32-A2C0-C81CD16F6170}"/>
                </a:ext>
              </a:extLst>
            </p:cNvPr>
            <p:cNvSpPr txBox="1">
              <a:spLocks noChangeArrowheads="1"/>
            </p:cNvSpPr>
            <p:nvPr/>
          </p:nvSpPr>
          <p:spPr bwMode="auto">
            <a:xfrm>
              <a:off x="-2807399" y="4446568"/>
              <a:ext cx="565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LLT</a:t>
              </a:r>
              <a:endParaRPr lang="ja-JP" altLang="en-US"/>
            </a:p>
          </p:txBody>
        </p:sp>
      </p:grpSp>
      <p:grpSp>
        <p:nvGrpSpPr>
          <p:cNvPr id="23" name="グループ化 22">
            <a:extLst>
              <a:ext uri="{FF2B5EF4-FFF2-40B4-BE49-F238E27FC236}">
                <a16:creationId xmlns:a16="http://schemas.microsoft.com/office/drawing/2014/main" id="{FFF37F9B-4A78-45BE-9695-EDA6B70AB577}"/>
              </a:ext>
            </a:extLst>
          </p:cNvPr>
          <p:cNvGrpSpPr>
            <a:grpSpLocks/>
          </p:cNvGrpSpPr>
          <p:nvPr/>
        </p:nvGrpSpPr>
        <p:grpSpPr bwMode="auto">
          <a:xfrm>
            <a:off x="88900" y="1895475"/>
            <a:ext cx="1890713" cy="3333750"/>
            <a:chOff x="160279" y="1836113"/>
            <a:chExt cx="1891441" cy="3332977"/>
          </a:xfrm>
        </p:grpSpPr>
        <p:sp>
          <p:nvSpPr>
            <p:cNvPr id="38942" name="テキスト ボックス 7">
              <a:extLst>
                <a:ext uri="{FF2B5EF4-FFF2-40B4-BE49-F238E27FC236}">
                  <a16:creationId xmlns:a16="http://schemas.microsoft.com/office/drawing/2014/main" id="{01BD77F4-7751-4C53-9AB7-15ACA05C7B1F}"/>
                </a:ext>
              </a:extLst>
            </p:cNvPr>
            <p:cNvSpPr txBox="1">
              <a:spLocks noChangeArrowheads="1"/>
            </p:cNvSpPr>
            <p:nvPr/>
          </p:nvSpPr>
          <p:spPr bwMode="auto">
            <a:xfrm>
              <a:off x="160279" y="1836113"/>
              <a:ext cx="1891441" cy="584775"/>
            </a:xfrm>
            <a:prstGeom prst="rect">
              <a:avLst/>
            </a:prstGeom>
            <a:solidFill>
              <a:schemeClr val="bg1"/>
            </a:solidFill>
            <a:ln w="9525">
              <a:solidFill>
                <a:schemeClr val="tx1"/>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t>一般・全身障害および投与部位の状態</a:t>
              </a:r>
            </a:p>
          </p:txBody>
        </p:sp>
        <p:sp>
          <p:nvSpPr>
            <p:cNvPr id="38943" name="テキスト ボックス 18">
              <a:extLst>
                <a:ext uri="{FF2B5EF4-FFF2-40B4-BE49-F238E27FC236}">
                  <a16:creationId xmlns:a16="http://schemas.microsoft.com/office/drawing/2014/main" id="{215FB054-C816-4D75-A3E9-D38C997381BA}"/>
                </a:ext>
              </a:extLst>
            </p:cNvPr>
            <p:cNvSpPr txBox="1">
              <a:spLocks noChangeArrowheads="1"/>
            </p:cNvSpPr>
            <p:nvPr/>
          </p:nvSpPr>
          <p:spPr bwMode="auto">
            <a:xfrm>
              <a:off x="160279" y="2627249"/>
              <a:ext cx="1891441" cy="338554"/>
            </a:xfrm>
            <a:prstGeom prst="rect">
              <a:avLst/>
            </a:prstGeom>
            <a:solidFill>
              <a:schemeClr val="bg1"/>
            </a:solidFill>
            <a:ln w="9525">
              <a:solidFill>
                <a:schemeClr val="tx1"/>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t>体温異常</a:t>
              </a:r>
            </a:p>
          </p:txBody>
        </p:sp>
        <p:sp>
          <p:nvSpPr>
            <p:cNvPr id="38944" name="テキスト ボックス 19">
              <a:extLst>
                <a:ext uri="{FF2B5EF4-FFF2-40B4-BE49-F238E27FC236}">
                  <a16:creationId xmlns:a16="http://schemas.microsoft.com/office/drawing/2014/main" id="{D9D5B063-96D2-4E66-8F18-C87869D390FF}"/>
                </a:ext>
              </a:extLst>
            </p:cNvPr>
            <p:cNvSpPr txBox="1">
              <a:spLocks noChangeArrowheads="1"/>
            </p:cNvSpPr>
            <p:nvPr/>
          </p:nvSpPr>
          <p:spPr bwMode="auto">
            <a:xfrm>
              <a:off x="160279" y="3278556"/>
              <a:ext cx="1891441" cy="338554"/>
            </a:xfrm>
            <a:prstGeom prst="rect">
              <a:avLst/>
            </a:prstGeom>
            <a:solidFill>
              <a:schemeClr val="bg1"/>
            </a:solidFill>
            <a:ln w="9525">
              <a:solidFill>
                <a:schemeClr val="tx1"/>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t>発熱異常</a:t>
              </a:r>
            </a:p>
          </p:txBody>
        </p:sp>
        <p:sp>
          <p:nvSpPr>
            <p:cNvPr id="38945" name="テキスト ボックス 20">
              <a:extLst>
                <a:ext uri="{FF2B5EF4-FFF2-40B4-BE49-F238E27FC236}">
                  <a16:creationId xmlns:a16="http://schemas.microsoft.com/office/drawing/2014/main" id="{0B4AAD1B-FF39-47F4-82A2-E9520726D403}"/>
                </a:ext>
              </a:extLst>
            </p:cNvPr>
            <p:cNvSpPr txBox="1">
              <a:spLocks noChangeArrowheads="1"/>
            </p:cNvSpPr>
            <p:nvPr/>
          </p:nvSpPr>
          <p:spPr bwMode="auto">
            <a:xfrm>
              <a:off x="160279" y="4028992"/>
              <a:ext cx="1891441" cy="338554"/>
            </a:xfrm>
            <a:prstGeom prst="rect">
              <a:avLst/>
            </a:prstGeom>
            <a:solidFill>
              <a:schemeClr val="bg1"/>
            </a:solidFill>
            <a:ln w="9525">
              <a:solidFill>
                <a:schemeClr val="tx1"/>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t>発熱</a:t>
              </a:r>
            </a:p>
          </p:txBody>
        </p:sp>
        <p:sp>
          <p:nvSpPr>
            <p:cNvPr id="38946" name="テキスト ボックス 21">
              <a:extLst>
                <a:ext uri="{FF2B5EF4-FFF2-40B4-BE49-F238E27FC236}">
                  <a16:creationId xmlns:a16="http://schemas.microsoft.com/office/drawing/2014/main" id="{F5A8C657-2146-4BAF-BE42-05DCCAF3EBEB}"/>
                </a:ext>
              </a:extLst>
            </p:cNvPr>
            <p:cNvSpPr txBox="1">
              <a:spLocks noChangeArrowheads="1"/>
            </p:cNvSpPr>
            <p:nvPr/>
          </p:nvSpPr>
          <p:spPr bwMode="auto">
            <a:xfrm>
              <a:off x="160279" y="4830536"/>
              <a:ext cx="1891441" cy="338554"/>
            </a:xfrm>
            <a:prstGeom prst="rect">
              <a:avLst/>
            </a:prstGeom>
            <a:solidFill>
              <a:schemeClr val="bg1"/>
            </a:solidFill>
            <a:ln w="9525">
              <a:solidFill>
                <a:schemeClr val="tx1"/>
              </a:solid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t>発熱</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BBD98F2E-64B2-44B5-B3BD-CA5C23A633FF}"/>
              </a:ext>
            </a:extLst>
          </p:cNvPr>
          <p:cNvGraphicFramePr>
            <a:graphicFrameLocks noGrp="1"/>
          </p:cNvGraphicFramePr>
          <p:nvPr>
            <p:extLst>
              <p:ext uri="{D42A27DB-BD31-4B8C-83A1-F6EECF244321}">
                <p14:modId xmlns:p14="http://schemas.microsoft.com/office/powerpoint/2010/main" val="4067678434"/>
              </p:ext>
            </p:extLst>
          </p:nvPr>
        </p:nvGraphicFramePr>
        <p:xfrm>
          <a:off x="879476" y="1556792"/>
          <a:ext cx="7570787" cy="3562352"/>
        </p:xfrm>
        <a:graphic>
          <a:graphicData uri="http://schemas.openxmlformats.org/drawingml/2006/table">
            <a:tbl>
              <a:tblPr firstRow="1" bandRow="1">
                <a:tableStyleId>{5C22544A-7EE6-4342-B048-85BDC9FD1C3A}</a:tableStyleId>
              </a:tblPr>
              <a:tblGrid>
                <a:gridCol w="5345103">
                  <a:extLst>
                    <a:ext uri="{9D8B030D-6E8A-4147-A177-3AD203B41FA5}">
                      <a16:colId xmlns:a16="http://schemas.microsoft.com/office/drawing/2014/main" val="20000"/>
                    </a:ext>
                  </a:extLst>
                </a:gridCol>
                <a:gridCol w="1112842">
                  <a:extLst>
                    <a:ext uri="{9D8B030D-6E8A-4147-A177-3AD203B41FA5}">
                      <a16:colId xmlns:a16="http://schemas.microsoft.com/office/drawing/2014/main" val="20001"/>
                    </a:ext>
                  </a:extLst>
                </a:gridCol>
                <a:gridCol w="1112842">
                  <a:extLst>
                    <a:ext uri="{9D8B030D-6E8A-4147-A177-3AD203B41FA5}">
                      <a16:colId xmlns:a16="http://schemas.microsoft.com/office/drawing/2014/main" val="20002"/>
                    </a:ext>
                  </a:extLst>
                </a:gridCol>
              </a:tblGrid>
              <a:tr h="410438">
                <a:tc>
                  <a:txBody>
                    <a:bodyPr/>
                    <a:lstStyle/>
                    <a:p>
                      <a:pPr algn="ctr"/>
                      <a:r>
                        <a:rPr kumimoji="1" lang="ja-JP" altLang="en-US" sz="1800" dirty="0"/>
                        <a:t>提供機能</a:t>
                      </a:r>
                    </a:p>
                  </a:txBody>
                  <a:tcPr marL="91432" marR="91432" marT="45710" marB="45710" anchor="ctr"/>
                </a:tc>
                <a:tc>
                  <a:txBody>
                    <a:bodyPr/>
                    <a:lstStyle/>
                    <a:p>
                      <a:pPr algn="ctr"/>
                      <a:r>
                        <a:rPr kumimoji="1" lang="en-US" altLang="ja-JP" sz="1800" dirty="0"/>
                        <a:t>E2B(R3)</a:t>
                      </a:r>
                      <a:endParaRPr kumimoji="1" lang="ja-JP" altLang="en-US" sz="1800" dirty="0"/>
                    </a:p>
                  </a:txBody>
                  <a:tcPr marL="91432" marR="91432" marT="45710" marB="45710" anchor="ctr"/>
                </a:tc>
                <a:tc>
                  <a:txBody>
                    <a:bodyPr/>
                    <a:lstStyle/>
                    <a:p>
                      <a:pPr algn="ctr"/>
                      <a:r>
                        <a:rPr kumimoji="1" lang="en-US" altLang="ja-JP" sz="1800" dirty="0"/>
                        <a:t>E2B(R2)</a:t>
                      </a:r>
                      <a:endParaRPr kumimoji="1" lang="ja-JP" altLang="en-US" sz="1800" dirty="0"/>
                    </a:p>
                  </a:txBody>
                  <a:tcPr marL="91432" marR="91432" marT="45710" marB="45710" anchor="ctr"/>
                </a:tc>
                <a:extLst>
                  <a:ext uri="{0D108BD9-81ED-4DB2-BD59-A6C34878D82A}">
                    <a16:rowId xmlns:a16="http://schemas.microsoft.com/office/drawing/2014/main" val="10000"/>
                  </a:ext>
                </a:extLst>
              </a:tr>
              <a:tr h="525319">
                <a:tc>
                  <a:txBody>
                    <a:bodyPr/>
                    <a:lstStyle/>
                    <a:p>
                      <a:pPr algn="l"/>
                      <a:r>
                        <a:rPr kumimoji="1" lang="ja-JP" altLang="en-US" sz="1800" dirty="0"/>
                        <a:t>報告書の提出（アップロード）</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10001"/>
                  </a:ext>
                </a:extLst>
              </a:tr>
              <a:tr h="525319">
                <a:tc>
                  <a:txBody>
                    <a:bodyPr/>
                    <a:lstStyle/>
                    <a:p>
                      <a:pPr algn="l"/>
                      <a:r>
                        <a:rPr kumimoji="1" lang="ja-JP" altLang="en-US" sz="1800" dirty="0"/>
                        <a:t>提出した報告の受付状況確認</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ja-JP" altLang="en-US" sz="1800" dirty="0"/>
                        <a:t>○</a:t>
                      </a:r>
                    </a:p>
                  </a:txBody>
                  <a:tcPr marL="91432" marR="91432" marT="45710" marB="45710" anchor="ctr"/>
                </a:tc>
                <a:extLst>
                  <a:ext uri="{0D108BD9-81ED-4DB2-BD59-A6C34878D82A}">
                    <a16:rowId xmlns:a16="http://schemas.microsoft.com/office/drawing/2014/main" val="10002"/>
                  </a:ext>
                </a:extLst>
              </a:tr>
              <a:tr h="525319">
                <a:tc>
                  <a:txBody>
                    <a:bodyPr/>
                    <a:lstStyle/>
                    <a:p>
                      <a:pPr algn="l"/>
                      <a:r>
                        <a:rPr kumimoji="1" lang="en-US" altLang="ja-JP" sz="1800" dirty="0"/>
                        <a:t>ACK</a:t>
                      </a:r>
                      <a:r>
                        <a:rPr kumimoji="1" lang="ja-JP" altLang="en-US" sz="1800" dirty="0"/>
                        <a:t>のダウンロード</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en-US" altLang="ja-JP" sz="1800" dirty="0">
                          <a:solidFill>
                            <a:srgbClr val="FF0000"/>
                          </a:solidFill>
                        </a:rPr>
                        <a:t>×</a:t>
                      </a:r>
                      <a:endParaRPr kumimoji="1" lang="ja-JP" altLang="en-US" sz="1800" dirty="0">
                        <a:solidFill>
                          <a:srgbClr val="FF0000"/>
                        </a:solidFill>
                      </a:endParaRPr>
                    </a:p>
                  </a:txBody>
                  <a:tcPr marL="91432" marR="91432" marT="45710" marB="45710" anchor="ctr"/>
                </a:tc>
                <a:extLst>
                  <a:ext uri="{0D108BD9-81ED-4DB2-BD59-A6C34878D82A}">
                    <a16:rowId xmlns:a16="http://schemas.microsoft.com/office/drawing/2014/main" val="10003"/>
                  </a:ext>
                </a:extLst>
              </a:tr>
              <a:tr h="525319">
                <a:tc>
                  <a:txBody>
                    <a:bodyPr/>
                    <a:lstStyle/>
                    <a:p>
                      <a:pPr algn="l"/>
                      <a:r>
                        <a:rPr kumimoji="1" lang="ja-JP" altLang="en-US" sz="1800" dirty="0"/>
                        <a:t>報告のエラー内容確認</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10004"/>
                  </a:ext>
                </a:extLst>
              </a:tr>
              <a:tr h="525319">
                <a:tc>
                  <a:txBody>
                    <a:bodyPr/>
                    <a:lstStyle/>
                    <a:p>
                      <a:pPr algn="l"/>
                      <a:r>
                        <a:rPr kumimoji="1" lang="ja-JP" altLang="en-US" sz="1800" dirty="0"/>
                        <a:t>ユーザアカウントの管理</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10005"/>
                  </a:ext>
                </a:extLst>
              </a:tr>
              <a:tr h="525319">
                <a:tc>
                  <a:txBody>
                    <a:bodyPr/>
                    <a:lstStyle/>
                    <a:p>
                      <a:pPr algn="l"/>
                      <a:r>
                        <a:rPr kumimoji="1" lang="ja-JP" altLang="en-US" sz="1800" dirty="0"/>
                        <a:t>証明書の管理</a:t>
                      </a:r>
                    </a:p>
                  </a:txBody>
                  <a:tcPr marL="91432" marR="91432" marT="45710" marB="45710" anchor="ctr"/>
                </a:tc>
                <a:tc>
                  <a:txBody>
                    <a:bodyPr/>
                    <a:lstStyle/>
                    <a:p>
                      <a:pPr algn="ctr"/>
                      <a:r>
                        <a:rPr lang="ja-JP" altLang="en-US" sz="1800" dirty="0"/>
                        <a:t>○</a:t>
                      </a:r>
                    </a:p>
                  </a:txBody>
                  <a:tcPr marL="91432" marR="91432" marT="45710" marB="45710" anchor="ctr"/>
                </a:tc>
                <a:tc>
                  <a:txBody>
                    <a:bodyPr/>
                    <a:lstStyle/>
                    <a:p>
                      <a:pPr algn="ctr"/>
                      <a:r>
                        <a:rPr kumimoji="1" lang="en-US" altLang="ja-JP" sz="1800" dirty="0"/>
                        <a:t>×</a:t>
                      </a:r>
                      <a:endParaRPr kumimoji="1" lang="ja-JP" altLang="en-US" sz="1800" dirty="0"/>
                    </a:p>
                  </a:txBody>
                  <a:tcPr marL="91432" marR="91432" marT="45710" marB="45710" anchor="ctr"/>
                </a:tc>
                <a:extLst>
                  <a:ext uri="{0D108BD9-81ED-4DB2-BD59-A6C34878D82A}">
                    <a16:rowId xmlns:a16="http://schemas.microsoft.com/office/drawing/2014/main" val="10006"/>
                  </a:ext>
                </a:extLst>
              </a:tr>
            </a:tbl>
          </a:graphicData>
        </a:graphic>
      </p:graphicFrame>
      <p:sp>
        <p:nvSpPr>
          <p:cNvPr id="39972" name="テキスト ボックス 8">
            <a:extLst>
              <a:ext uri="{FF2B5EF4-FFF2-40B4-BE49-F238E27FC236}">
                <a16:creationId xmlns:a16="http://schemas.microsoft.com/office/drawing/2014/main" id="{C1404754-E411-4A58-B079-979B29CDA3F6}"/>
              </a:ext>
            </a:extLst>
          </p:cNvPr>
          <p:cNvSpPr txBox="1">
            <a:spLocks noChangeArrowheads="1"/>
          </p:cNvSpPr>
          <p:nvPr/>
        </p:nvSpPr>
        <p:spPr bwMode="auto">
          <a:xfrm>
            <a:off x="6392863" y="5507037"/>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solidFill>
                  <a:srgbClr val="000000"/>
                </a:solidFill>
                <a:latin typeface="Calibri" panose="020F0502020204030204" pitchFamily="34" charset="0"/>
              </a:rPr>
              <a:t>○：利用可　</a:t>
            </a:r>
            <a:r>
              <a:rPr lang="en-US" altLang="ja-JP" sz="1400" dirty="0">
                <a:solidFill>
                  <a:srgbClr val="000000"/>
                </a:solidFill>
                <a:latin typeface="Calibri" panose="020F0502020204030204" pitchFamily="34" charset="0"/>
              </a:rPr>
              <a:t>×:</a:t>
            </a:r>
            <a:r>
              <a:rPr lang="ja-JP" altLang="en-US" sz="1400" dirty="0">
                <a:solidFill>
                  <a:srgbClr val="000000"/>
                </a:solidFill>
                <a:latin typeface="Calibri" panose="020F0502020204030204" pitchFamily="34" charset="0"/>
              </a:rPr>
              <a:t>利用不可</a:t>
            </a:r>
          </a:p>
        </p:txBody>
      </p:sp>
      <p:sp>
        <p:nvSpPr>
          <p:cNvPr id="39973" name="タイトル 3">
            <a:extLst>
              <a:ext uri="{FF2B5EF4-FFF2-40B4-BE49-F238E27FC236}">
                <a16:creationId xmlns:a16="http://schemas.microsoft.com/office/drawing/2014/main" id="{076E3479-68D0-4249-BD76-FDB7336CFDA4}"/>
              </a:ext>
            </a:extLst>
          </p:cNvPr>
          <p:cNvSpPr>
            <a:spLocks noGrp="1"/>
          </p:cNvSpPr>
          <p:nvPr>
            <p:ph type="title"/>
          </p:nvPr>
        </p:nvSpPr>
        <p:spPr>
          <a:xfrm>
            <a:off x="736600" y="217488"/>
            <a:ext cx="7886700" cy="788987"/>
          </a:xfrm>
        </p:spPr>
        <p:txBody>
          <a:bodyPr/>
          <a:lstStyle/>
          <a:p>
            <a:r>
              <a:rPr lang="en-US" altLang="ja-JP"/>
              <a:t>PMDA</a:t>
            </a:r>
            <a:r>
              <a:rPr lang="ja-JP" altLang="en-US"/>
              <a:t>　</a:t>
            </a:r>
            <a:r>
              <a:rPr lang="en-US" altLang="ja-JP"/>
              <a:t>ICSR</a:t>
            </a:r>
            <a:r>
              <a:rPr lang="ja-JP" altLang="en-US"/>
              <a:t>受付サイト</a:t>
            </a:r>
          </a:p>
        </p:txBody>
      </p:sp>
      <p:sp>
        <p:nvSpPr>
          <p:cNvPr id="5" name="スライド番号プレースホルダー 4">
            <a:extLst>
              <a:ext uri="{FF2B5EF4-FFF2-40B4-BE49-F238E27FC236}">
                <a16:creationId xmlns:a16="http://schemas.microsoft.com/office/drawing/2014/main" id="{40B1AB18-9FEC-4BC5-AAB1-17FEB5E526E9}"/>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D1D386E7-8E6F-413C-A381-A6117AC2AE33}" type="slidenum">
              <a:rPr lang="ja-JP" altLang="en-US">
                <a:solidFill>
                  <a:srgbClr val="000000"/>
                </a:solidFill>
                <a:latin typeface="Calibri" panose="020F0502020204030204" pitchFamily="34" charset="0"/>
              </a:rPr>
              <a:pPr eaLnBrk="1" hangingPunct="1"/>
              <a:t>33</a:t>
            </a:fld>
            <a:endParaRPr lang="ja-JP" altLang="en-US">
              <a:solidFill>
                <a:srgbClr val="000000"/>
              </a:solidFill>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a:extLst>
              <a:ext uri="{FF2B5EF4-FFF2-40B4-BE49-F238E27FC236}">
                <a16:creationId xmlns:a16="http://schemas.microsoft.com/office/drawing/2014/main" id="{73FCE053-A2EC-4243-AADE-603992C83852}"/>
              </a:ext>
            </a:extLst>
          </p:cNvPr>
          <p:cNvSpPr>
            <a:spLocks noGrp="1"/>
          </p:cNvSpPr>
          <p:nvPr>
            <p:ph type="title"/>
          </p:nvPr>
        </p:nvSpPr>
        <p:spPr>
          <a:xfrm>
            <a:off x="431800" y="125413"/>
            <a:ext cx="8229600" cy="1143000"/>
          </a:xfrm>
        </p:spPr>
        <p:txBody>
          <a:bodyPr/>
          <a:lstStyle/>
          <a:p>
            <a:r>
              <a:rPr lang="en-US" altLang="ja-JP"/>
              <a:t>PMDA</a:t>
            </a:r>
            <a:r>
              <a:rPr lang="ja-JP" altLang="en-US"/>
              <a:t>　</a:t>
            </a:r>
            <a:r>
              <a:rPr lang="en-US" altLang="ja-JP"/>
              <a:t>ICSR</a:t>
            </a:r>
            <a:r>
              <a:rPr lang="ja-JP" altLang="en-US"/>
              <a:t>受付サイト</a:t>
            </a:r>
          </a:p>
        </p:txBody>
      </p:sp>
      <p:pic>
        <p:nvPicPr>
          <p:cNvPr id="2" name="コンテンツ プレースホルダー 1"/>
          <p:cNvPicPr>
            <a:picLocks noGrp="1" noChangeAspect="1"/>
          </p:cNvPicPr>
          <p:nvPr>
            <p:ph idx="1"/>
          </p:nvPr>
        </p:nvPicPr>
        <p:blipFill>
          <a:blip r:embed="rId3"/>
          <a:stretch>
            <a:fillRect/>
          </a:stretch>
        </p:blipFill>
        <p:spPr>
          <a:xfrm>
            <a:off x="457200" y="1886418"/>
            <a:ext cx="8229600" cy="395352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17187-B105-D026-5C7F-5F2CD5B90C94}"/>
              </a:ext>
            </a:extLst>
          </p:cNvPr>
          <p:cNvSpPr>
            <a:spLocks noGrp="1"/>
          </p:cNvSpPr>
          <p:nvPr>
            <p:ph type="title"/>
          </p:nvPr>
        </p:nvSpPr>
        <p:spPr/>
        <p:txBody>
          <a:bodyPr/>
          <a:lstStyle/>
          <a:p>
            <a:r>
              <a:rPr kumimoji="1" lang="ja-JP" altLang="en-US"/>
              <a:t>更新内容</a:t>
            </a:r>
            <a:endParaRPr kumimoji="1" lang="ja-JP" altLang="en-US" dirty="0"/>
          </a:p>
        </p:txBody>
      </p:sp>
      <p:sp>
        <p:nvSpPr>
          <p:cNvPr id="3" name="コンテンツ プレースホルダー 2">
            <a:extLst>
              <a:ext uri="{FF2B5EF4-FFF2-40B4-BE49-F238E27FC236}">
                <a16:creationId xmlns:a16="http://schemas.microsoft.com/office/drawing/2014/main" id="{05701892-8006-2F07-80E2-3BB6CFB214DD}"/>
              </a:ext>
            </a:extLst>
          </p:cNvPr>
          <p:cNvSpPr>
            <a:spLocks noGrp="1"/>
          </p:cNvSpPr>
          <p:nvPr>
            <p:ph idx="1"/>
          </p:nvPr>
        </p:nvSpPr>
        <p:spPr>
          <a:xfrm>
            <a:off x="457200" y="1600200"/>
            <a:ext cx="8363272" cy="4525963"/>
          </a:xfrm>
        </p:spPr>
        <p:txBody>
          <a:bodyPr/>
          <a:lstStyle/>
          <a:p>
            <a:pPr algn="just"/>
            <a:r>
              <a:rPr lang="en-US" altLang="ja-JP" sz="1800" dirty="0">
                <a:latin typeface="Arial" panose="020B0604020202020204" pitchFamily="34" charset="0"/>
                <a:ea typeface="ＭＳ Ｐゴシック" panose="020B0600070205080204" pitchFamily="50" charset="-128"/>
              </a:rPr>
              <a:t>P.1:</a:t>
            </a:r>
            <a:r>
              <a:rPr lang="ja-JP" altLang="ja-JP" sz="1800" dirty="0">
                <a:latin typeface="Arial" panose="020B0604020202020204" pitchFamily="34" charset="0"/>
                <a:ea typeface="ＭＳ Ｐゴシック" panose="020B0600070205080204" pitchFamily="50" charset="-128"/>
              </a:rPr>
              <a:t>発行日</a:t>
            </a:r>
          </a:p>
          <a:p>
            <a:pPr algn="just"/>
            <a:r>
              <a:rPr lang="en-US" altLang="ja-JP" sz="1800" dirty="0">
                <a:latin typeface="Arial" panose="020B0604020202020204" pitchFamily="34" charset="0"/>
                <a:ea typeface="ＭＳ Ｐゴシック" panose="020B0600070205080204" pitchFamily="50" charset="-128"/>
              </a:rPr>
              <a:t>P.2</a:t>
            </a:r>
            <a:r>
              <a:rPr lang="ja-JP" altLang="ja-JP" sz="1800" dirty="0">
                <a:latin typeface="Arial" panose="020B0604020202020204" pitchFamily="34" charset="0"/>
                <a:ea typeface="ＭＳ Ｐゴシック" panose="020B0600070205080204" pitchFamily="50" charset="-128"/>
              </a:rPr>
              <a:t>：対象者を「</a:t>
            </a:r>
            <a:r>
              <a:rPr lang="en-US" altLang="ja-JP" sz="1800" dirty="0">
                <a:latin typeface="Arial" panose="020B0604020202020204" pitchFamily="34" charset="0"/>
                <a:ea typeface="ＭＳ Ｐゴシック" panose="020B0600070205080204" pitchFamily="50" charset="-128"/>
              </a:rPr>
              <a:t>E2B(R3)</a:t>
            </a:r>
            <a:r>
              <a:rPr lang="ja-JP" altLang="ja-JP" sz="1800" dirty="0">
                <a:latin typeface="Arial" panose="020B0604020202020204" pitchFamily="34" charset="0"/>
                <a:ea typeface="ＭＳ Ｐゴシック" panose="020B0600070205080204" pitchFamily="50" charset="-128"/>
              </a:rPr>
              <a:t>への移行にあたり</a:t>
            </a:r>
            <a:r>
              <a:rPr lang="en-US" altLang="ja-JP" sz="1800" dirty="0">
                <a:latin typeface="Arial" panose="020B0604020202020204" pitchFamily="34" charset="0"/>
                <a:ea typeface="ＭＳ Ｐゴシック" panose="020B0600070205080204" pitchFamily="50" charset="-128"/>
              </a:rPr>
              <a:t>E2B</a:t>
            </a:r>
            <a:r>
              <a:rPr lang="ja-JP" altLang="ja-JP" sz="1800" dirty="0">
                <a:latin typeface="Arial" panose="020B0604020202020204" pitchFamily="34" charset="0"/>
                <a:ea typeface="ＭＳ Ｐゴシック" panose="020B0600070205080204" pitchFamily="50" charset="-128"/>
              </a:rPr>
              <a:t>について復習したい方」から、「</a:t>
            </a:r>
            <a:r>
              <a:rPr lang="en-US" altLang="ja-JP" sz="1800" dirty="0">
                <a:latin typeface="Arial" panose="020B0604020202020204" pitchFamily="34" charset="0"/>
                <a:ea typeface="ＭＳ Ｐゴシック" panose="020B0600070205080204" pitchFamily="50" charset="-128"/>
              </a:rPr>
              <a:t>E2B(R3)</a:t>
            </a:r>
            <a:r>
              <a:rPr lang="ja-JP" altLang="ja-JP" sz="1800" dirty="0">
                <a:latin typeface="Arial" panose="020B0604020202020204" pitchFamily="34" charset="0"/>
                <a:ea typeface="ＭＳ Ｐゴシック" panose="020B0600070205080204" pitchFamily="50" charset="-128"/>
              </a:rPr>
              <a:t>について復習したい方」に修正</a:t>
            </a:r>
          </a:p>
          <a:p>
            <a:pPr marL="0" indent="0" algn="just">
              <a:buNone/>
            </a:pPr>
            <a:r>
              <a:rPr lang="ja-JP" altLang="en-US" sz="1800" dirty="0">
                <a:latin typeface="Arial" panose="020B0604020202020204" pitchFamily="34" charset="0"/>
                <a:ea typeface="ＭＳ Ｐゴシック" panose="020B0600070205080204" pitchFamily="50" charset="-128"/>
              </a:rPr>
              <a:t>　  </a:t>
            </a:r>
            <a:r>
              <a:rPr lang="en-US" altLang="ja-JP" sz="1800" dirty="0">
                <a:latin typeface="Arial" panose="020B0604020202020204" pitchFamily="34" charset="0"/>
                <a:ea typeface="ＭＳ Ｐゴシック" panose="020B0600070205080204" pitchFamily="50" charset="-128"/>
              </a:rPr>
              <a:t>Note</a:t>
            </a:r>
            <a:r>
              <a:rPr lang="ja-JP" altLang="ja-JP" sz="1800" dirty="0">
                <a:latin typeface="Arial" panose="020B0604020202020204" pitchFamily="34" charset="0"/>
                <a:ea typeface="ＭＳ Ｐゴシック" panose="020B0600070205080204" pitchFamily="50" charset="-128"/>
              </a:rPr>
              <a:t>欄も同様に修正</a:t>
            </a:r>
          </a:p>
          <a:p>
            <a:pPr algn="just"/>
            <a:r>
              <a:rPr lang="en-US" altLang="ja-JP" sz="1800" dirty="0">
                <a:latin typeface="Arial" panose="020B0604020202020204" pitchFamily="34" charset="0"/>
                <a:ea typeface="ＭＳ Ｐゴシック" panose="020B0600070205080204" pitchFamily="50" charset="-128"/>
              </a:rPr>
              <a:t>P.5:Note</a:t>
            </a:r>
            <a:r>
              <a:rPr lang="ja-JP" altLang="ja-JP" sz="1800" dirty="0">
                <a:latin typeface="Arial" panose="020B0604020202020204" pitchFamily="34" charset="0"/>
                <a:ea typeface="ＭＳ Ｐゴシック" panose="020B0600070205080204" pitchFamily="50" charset="-128"/>
              </a:rPr>
              <a:t>欄のグリー</a:t>
            </a:r>
            <a:r>
              <a:rPr lang="ja-JP" altLang="en-US" sz="1800" dirty="0">
                <a:latin typeface="Arial" panose="020B0604020202020204" pitchFamily="34" charset="0"/>
                <a:ea typeface="ＭＳ Ｐゴシック" panose="020B0600070205080204" pitchFamily="50" charset="-128"/>
              </a:rPr>
              <a:t>ン</a:t>
            </a:r>
            <a:r>
              <a:rPr lang="ja-JP" altLang="ja-JP" sz="1800" dirty="0">
                <a:latin typeface="Arial" panose="020B0604020202020204" pitchFamily="34" charset="0"/>
                <a:ea typeface="ＭＳ Ｐゴシック" panose="020B0600070205080204" pitchFamily="50" charset="-128"/>
              </a:rPr>
              <a:t>ブックを最新版の名称に更新</a:t>
            </a:r>
            <a:endParaRPr lang="en-US" altLang="ja-JP" sz="1800" dirty="0">
              <a:latin typeface="Arial" panose="020B0604020202020204" pitchFamily="34" charset="0"/>
              <a:ea typeface="ＭＳ Ｐゴシック" panose="020B0600070205080204" pitchFamily="50" charset="-128"/>
            </a:endParaRPr>
          </a:p>
          <a:p>
            <a:pPr algn="just"/>
            <a:r>
              <a:rPr lang="en-US" altLang="ja-JP" sz="1800" dirty="0">
                <a:latin typeface="Arial" panose="020B0604020202020204" pitchFamily="34" charset="0"/>
                <a:ea typeface="ＭＳ Ｐゴシック" panose="020B0600070205080204" pitchFamily="50" charset="-128"/>
              </a:rPr>
              <a:t>P.6:Note</a:t>
            </a:r>
            <a:r>
              <a:rPr lang="ja-JP" altLang="en-US" sz="1800" dirty="0">
                <a:latin typeface="Arial" panose="020B0604020202020204" pitchFamily="34" charset="0"/>
                <a:ea typeface="ＭＳ Ｐゴシック" panose="020B0600070205080204" pitchFamily="50" charset="-128"/>
              </a:rPr>
              <a:t>欄の記載を実装ガイドの表記と統一</a:t>
            </a:r>
            <a:endParaRPr lang="ja-JP" altLang="ja-JP" sz="1800" dirty="0">
              <a:latin typeface="Arial" panose="020B0604020202020204" pitchFamily="34" charset="0"/>
              <a:ea typeface="ＭＳ Ｐゴシック" panose="020B0600070205080204" pitchFamily="50" charset="-128"/>
            </a:endParaRPr>
          </a:p>
          <a:p>
            <a:pPr algn="just"/>
            <a:r>
              <a:rPr lang="en-US" altLang="ja-JP" sz="1800" dirty="0">
                <a:latin typeface="Arial" panose="020B0604020202020204" pitchFamily="34" charset="0"/>
                <a:ea typeface="ＭＳ Ｐゴシック" panose="020B0600070205080204" pitchFamily="50" charset="-128"/>
              </a:rPr>
              <a:t>P.7:MedDRA version</a:t>
            </a:r>
            <a:r>
              <a:rPr lang="ja-JP" altLang="ja-JP" sz="1800" dirty="0">
                <a:latin typeface="Arial" panose="020B0604020202020204" pitchFamily="34" charset="0"/>
                <a:ea typeface="ＭＳ Ｐゴシック" panose="020B0600070205080204" pitchFamily="50" charset="-128"/>
              </a:rPr>
              <a:t>を最新版に更新</a:t>
            </a:r>
          </a:p>
          <a:p>
            <a:pPr algn="just"/>
            <a:r>
              <a:rPr lang="en-US" altLang="ja-JP" sz="1800" dirty="0">
                <a:latin typeface="Arial" panose="020B0604020202020204" pitchFamily="34" charset="0"/>
                <a:ea typeface="ＭＳ Ｐゴシック" panose="020B0600070205080204" pitchFamily="50" charset="-128"/>
              </a:rPr>
              <a:t>P.10:Notes</a:t>
            </a:r>
            <a:r>
              <a:rPr lang="ja-JP" altLang="ja-JP" sz="1800" dirty="0">
                <a:latin typeface="Arial" panose="020B0604020202020204" pitchFamily="34" charset="0"/>
                <a:ea typeface="ＭＳ Ｐゴシック" panose="020B0600070205080204" pitchFamily="50" charset="-128"/>
              </a:rPr>
              <a:t>から</a:t>
            </a:r>
            <a:r>
              <a:rPr lang="en-US" altLang="ja-JP" sz="1800" dirty="0">
                <a:latin typeface="Arial" panose="020B0604020202020204" pitchFamily="34" charset="0"/>
                <a:ea typeface="ＭＳ Ｐゴシック" panose="020B0600070205080204" pitchFamily="50" charset="-128"/>
              </a:rPr>
              <a:t>J2.13</a:t>
            </a:r>
            <a:r>
              <a:rPr lang="ja-JP" altLang="ja-JP" sz="1800" dirty="0">
                <a:latin typeface="Arial" panose="020B0604020202020204" pitchFamily="34" charset="0"/>
                <a:ea typeface="ＭＳ Ｐゴシック" panose="020B0600070205080204" pitchFamily="50" charset="-128"/>
              </a:rPr>
              <a:t>に関する記載を削除し、</a:t>
            </a:r>
            <a:r>
              <a:rPr lang="en-US" altLang="ja-JP" sz="1800" dirty="0">
                <a:latin typeface="Arial" panose="020B0604020202020204" pitchFamily="34" charset="0"/>
                <a:ea typeface="ＭＳ Ｐゴシック" panose="020B0600070205080204" pitchFamily="50" charset="-128"/>
              </a:rPr>
              <a:t>P.11</a:t>
            </a:r>
            <a:r>
              <a:rPr lang="ja-JP" altLang="ja-JP" sz="1800" dirty="0">
                <a:latin typeface="Arial" panose="020B0604020202020204" pitchFamily="34" charset="0"/>
                <a:ea typeface="ＭＳ Ｐゴシック" panose="020B0600070205080204" pitchFamily="50" charset="-128"/>
              </a:rPr>
              <a:t>のスライドで説明</a:t>
            </a:r>
          </a:p>
          <a:p>
            <a:pPr algn="just"/>
            <a:r>
              <a:rPr lang="en-US" altLang="ja-JP" sz="1800" dirty="0">
                <a:latin typeface="Arial" panose="020B0604020202020204" pitchFamily="34" charset="0"/>
                <a:ea typeface="ＭＳ Ｐゴシック" panose="020B0600070205080204" pitchFamily="50" charset="-128"/>
              </a:rPr>
              <a:t>P.11:</a:t>
            </a:r>
            <a:r>
              <a:rPr lang="ja-JP" altLang="ja-JP" sz="1800" dirty="0">
                <a:latin typeface="Arial" panose="020B0604020202020204" pitchFamily="34" charset="0"/>
                <a:ea typeface="ＭＳ Ｐゴシック" panose="020B0600070205080204" pitchFamily="50" charset="-128"/>
              </a:rPr>
              <a:t>スライドを新規追加</a:t>
            </a:r>
          </a:p>
          <a:p>
            <a:r>
              <a:rPr lang="en-US" altLang="ja-JP" sz="1800" dirty="0">
                <a:latin typeface="Arial" panose="020B0604020202020204" pitchFamily="34" charset="0"/>
                <a:ea typeface="ＭＳ Ｐゴシック" panose="020B0600070205080204" pitchFamily="50" charset="-128"/>
              </a:rPr>
              <a:t>P.23:2024/2/1</a:t>
            </a:r>
            <a:r>
              <a:rPr lang="ja-JP" altLang="en-US" sz="1800" dirty="0">
                <a:latin typeface="Arial" panose="020B0604020202020204" pitchFamily="34" charset="0"/>
                <a:ea typeface="ＭＳ Ｐゴシック" panose="020B0600070205080204" pitchFamily="50" charset="-128"/>
              </a:rPr>
              <a:t>時点の通知を掲載</a:t>
            </a:r>
            <a:endParaRPr lang="en-US" altLang="ja-JP" sz="1800" dirty="0">
              <a:latin typeface="Arial" panose="020B0604020202020204" pitchFamily="34" charset="0"/>
              <a:ea typeface="ＭＳ Ｐゴシック" panose="020B0600070205080204" pitchFamily="50" charset="-128"/>
            </a:endParaRPr>
          </a:p>
          <a:p>
            <a:r>
              <a:rPr lang="en-US" altLang="ja-JP" sz="1800" dirty="0">
                <a:latin typeface="Arial" panose="020B0604020202020204" pitchFamily="34" charset="0"/>
                <a:ea typeface="ＭＳ Ｐゴシック" panose="020B0600070205080204" pitchFamily="50" charset="-128"/>
              </a:rPr>
              <a:t>P.33</a:t>
            </a:r>
            <a:r>
              <a:rPr lang="ja-JP" altLang="en-US" sz="1800" dirty="0">
                <a:latin typeface="Arial" panose="020B0604020202020204" pitchFamily="34" charset="0"/>
                <a:ea typeface="ＭＳ Ｐゴシック" panose="020B0600070205080204" pitchFamily="50" charset="-128"/>
              </a:rPr>
              <a:t>：</a:t>
            </a:r>
            <a:r>
              <a:rPr lang="en-US" altLang="ja-JP" sz="1800" dirty="0">
                <a:latin typeface="Arial" panose="020B0604020202020204" pitchFamily="34" charset="0"/>
                <a:ea typeface="ＭＳ Ｐゴシック" panose="020B0600070205080204" pitchFamily="50" charset="-128"/>
              </a:rPr>
              <a:t>E2B(R2)</a:t>
            </a:r>
            <a:r>
              <a:rPr lang="ja-JP" altLang="en-US" sz="1800" dirty="0">
                <a:latin typeface="Arial" panose="020B0604020202020204" pitchFamily="34" charset="0"/>
                <a:ea typeface="ＭＳ Ｐゴシック" panose="020B0600070205080204" pitchFamily="50" charset="-128"/>
              </a:rPr>
              <a:t>の</a:t>
            </a:r>
            <a:r>
              <a:rPr lang="en-US" altLang="ja-JP" sz="1800" dirty="0">
                <a:latin typeface="Arial" panose="020B0604020202020204" pitchFamily="34" charset="0"/>
                <a:ea typeface="ＭＳ Ｐゴシック" panose="020B0600070205080204" pitchFamily="50" charset="-128"/>
              </a:rPr>
              <a:t>Ack</a:t>
            </a:r>
            <a:r>
              <a:rPr lang="ja-JP" altLang="en-US" sz="1800" dirty="0">
                <a:latin typeface="Arial" panose="020B0604020202020204" pitchFamily="34" charset="0"/>
                <a:ea typeface="ＭＳ Ｐゴシック" panose="020B0600070205080204" pitchFamily="50" charset="-128"/>
              </a:rPr>
              <a:t>ダウンロードについて記載修正</a:t>
            </a:r>
          </a:p>
        </p:txBody>
      </p:sp>
      <p:sp>
        <p:nvSpPr>
          <p:cNvPr id="4" name="スライド番号プレースホルダー 3">
            <a:extLst>
              <a:ext uri="{FF2B5EF4-FFF2-40B4-BE49-F238E27FC236}">
                <a16:creationId xmlns:a16="http://schemas.microsoft.com/office/drawing/2014/main" id="{8AF4BA4E-0465-3686-F7EB-1102FC051812}"/>
              </a:ext>
            </a:extLst>
          </p:cNvPr>
          <p:cNvSpPr>
            <a:spLocks noGrp="1"/>
          </p:cNvSpPr>
          <p:nvPr>
            <p:ph type="sldNum" sz="quarter" idx="12"/>
          </p:nvPr>
        </p:nvSpPr>
        <p:spPr/>
        <p:txBody>
          <a:bodyPr/>
          <a:lstStyle/>
          <a:p>
            <a:fld id="{FF87C5A5-7BC4-460E-8ECF-8815E5BC2ACD}" type="slidenum">
              <a:rPr lang="ja-JP" altLang="en-US" smtClean="0"/>
              <a:pPr/>
              <a:t>35</a:t>
            </a:fld>
            <a:endParaRPr lang="ja-JP" altLang="en-US"/>
          </a:p>
        </p:txBody>
      </p:sp>
    </p:spTree>
    <p:extLst>
      <p:ext uri="{BB962C8B-B14F-4D97-AF65-F5344CB8AC3E}">
        <p14:creationId xmlns:p14="http://schemas.microsoft.com/office/powerpoint/2010/main" val="208726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67EA16EB-FF5B-4268-8BA3-61EBDCE9DA7A}"/>
              </a:ext>
            </a:extLst>
          </p:cNvPr>
          <p:cNvSpPr>
            <a:spLocks noGrp="1"/>
          </p:cNvSpPr>
          <p:nvPr>
            <p:ph type="title"/>
          </p:nvPr>
        </p:nvSpPr>
        <p:spPr/>
        <p:txBody>
          <a:bodyPr/>
          <a:lstStyle/>
          <a:p>
            <a:r>
              <a:rPr lang="ja-JP" altLang="en-US" dirty="0"/>
              <a:t>目次</a:t>
            </a:r>
          </a:p>
        </p:txBody>
      </p:sp>
      <p:sp>
        <p:nvSpPr>
          <p:cNvPr id="4099" name="コンテンツ プレースホルダー 2">
            <a:extLst>
              <a:ext uri="{FF2B5EF4-FFF2-40B4-BE49-F238E27FC236}">
                <a16:creationId xmlns:a16="http://schemas.microsoft.com/office/drawing/2014/main" id="{BB8D3A9D-AACA-4D35-877E-DE5147C5E62B}"/>
              </a:ext>
            </a:extLst>
          </p:cNvPr>
          <p:cNvSpPr>
            <a:spLocks noGrp="1"/>
          </p:cNvSpPr>
          <p:nvPr>
            <p:ph idx="1"/>
          </p:nvPr>
        </p:nvSpPr>
        <p:spPr/>
        <p:txBody>
          <a:bodyPr/>
          <a:lstStyle/>
          <a:p>
            <a:pPr marL="514350" indent="-514350">
              <a:buFont typeface="Calibri" panose="020F0502020204030204" pitchFamily="34" charset="0"/>
              <a:buAutoNum type="arabicPeriod"/>
            </a:pPr>
            <a:r>
              <a:rPr lang="ja-JP" altLang="en-US" sz="2400" dirty="0"/>
              <a:t>副作用等の電子的報告に関連する基礎知識</a:t>
            </a:r>
            <a:endParaRPr lang="en-US" altLang="ja-JP" sz="2400" dirty="0"/>
          </a:p>
          <a:p>
            <a:pPr marL="914400" lvl="1" indent="-514350">
              <a:buFont typeface="Arial" panose="020B0604020202020204" pitchFamily="34" charset="0"/>
              <a:buChar char="•"/>
            </a:pPr>
            <a:r>
              <a:rPr lang="ja-JP" altLang="en-US" sz="2000" dirty="0"/>
              <a:t>グリーンブックとは</a:t>
            </a:r>
          </a:p>
          <a:p>
            <a:pPr marL="914400" lvl="1" indent="-514350">
              <a:buFont typeface="Arial" panose="020B0604020202020204" pitchFamily="34" charset="0"/>
              <a:buChar char="•"/>
            </a:pPr>
            <a:r>
              <a:rPr lang="en-US" altLang="ja-JP" sz="2000" dirty="0"/>
              <a:t>E2B(R3)</a:t>
            </a:r>
            <a:r>
              <a:rPr lang="ja-JP" altLang="en-US" sz="2000" dirty="0"/>
              <a:t>とは</a:t>
            </a:r>
          </a:p>
          <a:p>
            <a:pPr marL="914400" lvl="1" indent="-514350">
              <a:buFont typeface="Arial" panose="020B0604020202020204" pitchFamily="34" charset="0"/>
              <a:buChar char="•"/>
            </a:pPr>
            <a:r>
              <a:rPr lang="en-US" altLang="ja-JP" sz="2000" dirty="0" err="1"/>
              <a:t>MedDRA</a:t>
            </a:r>
            <a:endParaRPr lang="en-US" altLang="ja-JP" sz="2000" dirty="0"/>
          </a:p>
          <a:p>
            <a:pPr marL="914400" lvl="1" indent="-514350">
              <a:buFont typeface="Arial" panose="020B0604020202020204" pitchFamily="34" charset="0"/>
              <a:buChar char="•"/>
            </a:pPr>
            <a:r>
              <a:rPr lang="ja-JP" altLang="en-US" sz="2000" dirty="0"/>
              <a:t>伝送の仕組み</a:t>
            </a:r>
          </a:p>
          <a:p>
            <a:pPr marL="514350" indent="-514350">
              <a:buFont typeface="Calibri" panose="020F0502020204030204" pitchFamily="34" charset="0"/>
              <a:buAutoNum type="arabicPeriod"/>
            </a:pPr>
            <a:r>
              <a:rPr lang="en-US" altLang="ja-JP" sz="2400" dirty="0"/>
              <a:t>E2B(R3)</a:t>
            </a:r>
            <a:r>
              <a:rPr lang="ja-JP" altLang="en-US" sz="2400" dirty="0"/>
              <a:t>を構成する項目の概要</a:t>
            </a:r>
          </a:p>
          <a:p>
            <a:pPr marL="514350" indent="-514350">
              <a:buFont typeface="Calibri" panose="020F0502020204030204" pitchFamily="34" charset="0"/>
              <a:buAutoNum type="arabicPeriod"/>
            </a:pPr>
            <a:r>
              <a:rPr lang="en-US" altLang="ja-JP" sz="2400" dirty="0" err="1"/>
              <a:t>nullFlavor</a:t>
            </a:r>
            <a:endParaRPr lang="en-US" altLang="ja-JP" sz="2400" dirty="0"/>
          </a:p>
          <a:p>
            <a:pPr marL="514350" indent="-514350">
              <a:buFont typeface="Calibri" panose="020F0502020204030204" pitchFamily="34" charset="0"/>
              <a:buAutoNum type="arabicPeriod"/>
            </a:pPr>
            <a:r>
              <a:rPr lang="ja-JP" altLang="en-US" sz="2400" dirty="0"/>
              <a:t>措置報告・研究報告</a:t>
            </a:r>
          </a:p>
          <a:p>
            <a:pPr marL="514350" indent="-514350">
              <a:buFont typeface="Calibri" panose="020F0502020204030204" pitchFamily="34" charset="0"/>
              <a:buAutoNum type="arabicPeriod"/>
            </a:pPr>
            <a:r>
              <a:rPr lang="ja-JP" altLang="en-US" sz="2400" dirty="0"/>
              <a:t>関連通知</a:t>
            </a:r>
          </a:p>
          <a:p>
            <a:pPr marL="514350" indent="-514350">
              <a:buFont typeface="Calibri" panose="020F0502020204030204" pitchFamily="34" charset="0"/>
              <a:buAutoNum type="arabicPeriod"/>
            </a:pPr>
            <a:r>
              <a:rPr lang="ja-JP" altLang="en-US" sz="2400" dirty="0"/>
              <a:t>クイズ</a:t>
            </a:r>
            <a:endParaRPr lang="en-US" altLang="ja-JP" sz="2400" dirty="0"/>
          </a:p>
        </p:txBody>
      </p:sp>
      <p:sp>
        <p:nvSpPr>
          <p:cNvPr id="4" name="スライド番号プレースホルダー 3">
            <a:extLst>
              <a:ext uri="{FF2B5EF4-FFF2-40B4-BE49-F238E27FC236}">
                <a16:creationId xmlns:a16="http://schemas.microsoft.com/office/drawing/2014/main" id="{883C099D-C961-4200-9A78-18A31729771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9AA2ADB-0313-4852-9C26-438335DDF847}" type="slidenum">
              <a:rPr lang="ja-JP" altLang="en-US">
                <a:solidFill>
                  <a:srgbClr val="898989"/>
                </a:solidFill>
                <a:latin typeface="Calibri" panose="020F0502020204030204" pitchFamily="34" charset="0"/>
              </a:rPr>
              <a:pPr eaLnBrk="1" hangingPunct="1"/>
              <a:t>4</a:t>
            </a:fld>
            <a:endParaRPr lang="ja-JP" altLang="en-US">
              <a:solidFill>
                <a:srgbClr val="898989"/>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A5393FA5-CB81-4C38-9D46-250BEFAC6875}"/>
              </a:ext>
            </a:extLst>
          </p:cNvPr>
          <p:cNvSpPr>
            <a:spLocks noGrp="1"/>
          </p:cNvSpPr>
          <p:nvPr>
            <p:ph type="title"/>
          </p:nvPr>
        </p:nvSpPr>
        <p:spPr/>
        <p:txBody>
          <a:bodyPr/>
          <a:lstStyle/>
          <a:p>
            <a:r>
              <a:rPr lang="ja-JP" altLang="en-US" dirty="0"/>
              <a:t>グリーンブックとは</a:t>
            </a:r>
          </a:p>
        </p:txBody>
      </p:sp>
      <p:sp>
        <p:nvSpPr>
          <p:cNvPr id="6147" name="コンテンツ プレースホルダー 2">
            <a:extLst>
              <a:ext uri="{FF2B5EF4-FFF2-40B4-BE49-F238E27FC236}">
                <a16:creationId xmlns:a16="http://schemas.microsoft.com/office/drawing/2014/main" id="{C2E1A7EE-74E0-43CE-922D-B5B2A69EC901}"/>
              </a:ext>
            </a:extLst>
          </p:cNvPr>
          <p:cNvSpPr>
            <a:spLocks noGrp="1"/>
          </p:cNvSpPr>
          <p:nvPr>
            <p:ph idx="1"/>
          </p:nvPr>
        </p:nvSpPr>
        <p:spPr/>
        <p:txBody>
          <a:bodyPr/>
          <a:lstStyle/>
          <a:p>
            <a:r>
              <a:rPr lang="ja-JP" altLang="en-US" sz="2800" dirty="0"/>
              <a:t>グリーンブックとは、日本製薬工業協会が業務内容ごとに通知等に基づき作成した手引きを総称しています。</a:t>
            </a:r>
            <a:endParaRPr lang="en-US" altLang="ja-JP" sz="2800" dirty="0"/>
          </a:p>
          <a:p>
            <a:pPr lvl="1"/>
            <a:r>
              <a:rPr lang="ja-JP" altLang="en-US" sz="2400" dirty="0"/>
              <a:t>添付文書作成、再審査申請、安全性定期報告、医薬品リスク管理計画、市販直後調査等についても発行されています。</a:t>
            </a:r>
            <a:endParaRPr lang="en-US" altLang="ja-JP" sz="2400" dirty="0"/>
          </a:p>
          <a:p>
            <a:r>
              <a:rPr lang="ja-JP" altLang="en-US" sz="2800" dirty="0"/>
              <a:t>本資料におけるグリーンブックとは、「電子的医薬品等副作用・感染症症例報告等作成の手引き</a:t>
            </a:r>
            <a:r>
              <a:rPr lang="en-US" altLang="ja-JP" sz="2800" dirty="0"/>
              <a:t>-E2B(R3)</a:t>
            </a:r>
            <a:r>
              <a:rPr lang="ja-JP" altLang="en-US" sz="2800" dirty="0"/>
              <a:t>対応</a:t>
            </a:r>
            <a:r>
              <a:rPr lang="en-US" altLang="ja-JP" sz="2800" dirty="0"/>
              <a:t>-</a:t>
            </a:r>
            <a:r>
              <a:rPr lang="ja-JP" altLang="en-US" sz="2800" dirty="0"/>
              <a:t>」をさしています。</a:t>
            </a:r>
            <a:endParaRPr lang="en-US" altLang="ja-JP" sz="2800" dirty="0"/>
          </a:p>
        </p:txBody>
      </p:sp>
      <p:sp>
        <p:nvSpPr>
          <p:cNvPr id="4" name="スライド番号プレースホルダー 3">
            <a:extLst>
              <a:ext uri="{FF2B5EF4-FFF2-40B4-BE49-F238E27FC236}">
                <a16:creationId xmlns:a16="http://schemas.microsoft.com/office/drawing/2014/main" id="{9A2DB2E0-278B-4D35-BB8B-56B86E6F296E}"/>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4116CC7-3EBE-4C73-BD09-BA04C531E3CC}" type="slidenum">
              <a:rPr lang="ja-JP" altLang="en-US">
                <a:solidFill>
                  <a:srgbClr val="898989"/>
                </a:solidFill>
                <a:latin typeface="Calibri" panose="020F0502020204030204" pitchFamily="34" charset="0"/>
              </a:rPr>
              <a:pPr eaLnBrk="1" hangingPunct="1"/>
              <a:t>5</a:t>
            </a:fld>
            <a:endParaRPr lang="ja-JP" altLang="en-US">
              <a:solidFill>
                <a:srgbClr val="898989"/>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62C777B2-5627-49A3-9211-BFD0337D9410}"/>
              </a:ext>
            </a:extLst>
          </p:cNvPr>
          <p:cNvSpPr>
            <a:spLocks noGrp="1"/>
          </p:cNvSpPr>
          <p:nvPr>
            <p:ph type="title"/>
          </p:nvPr>
        </p:nvSpPr>
        <p:spPr/>
        <p:txBody>
          <a:bodyPr/>
          <a:lstStyle/>
          <a:p>
            <a:r>
              <a:rPr lang="en-US" altLang="ja-JP" dirty="0"/>
              <a:t>E2B(R3)</a:t>
            </a:r>
            <a:r>
              <a:rPr lang="ja-JP" altLang="en-US" dirty="0"/>
              <a:t>とは</a:t>
            </a:r>
            <a:endParaRPr lang="en-US" altLang="ja-JP" dirty="0"/>
          </a:p>
        </p:txBody>
      </p:sp>
      <p:sp>
        <p:nvSpPr>
          <p:cNvPr id="4" name="コンテンツ プレースホルダー 2">
            <a:extLst>
              <a:ext uri="{FF2B5EF4-FFF2-40B4-BE49-F238E27FC236}">
                <a16:creationId xmlns:a16="http://schemas.microsoft.com/office/drawing/2014/main" id="{A9E497CF-3EB1-4685-AE5B-212B45A4A311}"/>
              </a:ext>
            </a:extLst>
          </p:cNvPr>
          <p:cNvSpPr>
            <a:spLocks noGrp="1"/>
          </p:cNvSpPr>
          <p:nvPr>
            <p:ph idx="1"/>
          </p:nvPr>
        </p:nvSpPr>
        <p:spPr>
          <a:xfrm>
            <a:off x="251520" y="1600200"/>
            <a:ext cx="8784976" cy="4852988"/>
          </a:xfr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indent="-355600">
              <a:lnSpc>
                <a:spcPct val="110000"/>
              </a:lnSpc>
              <a:spcBef>
                <a:spcPts val="600"/>
              </a:spcBef>
              <a:buFont typeface="Wingdings" panose="05000000000000000000" pitchFamily="2" charset="2"/>
              <a:buChar char="Ø"/>
              <a:defRPr/>
            </a:pPr>
            <a:r>
              <a:rPr lang="en-US" altLang="ja-JP" dirty="0"/>
              <a:t>E2B(R3)</a:t>
            </a:r>
          </a:p>
          <a:p>
            <a:pPr lvl="1">
              <a:lnSpc>
                <a:spcPct val="110000"/>
              </a:lnSpc>
              <a:spcBef>
                <a:spcPts val="600"/>
              </a:spcBef>
              <a:defRPr/>
            </a:pPr>
            <a:r>
              <a:rPr lang="en-US" altLang="ja-JP" dirty="0"/>
              <a:t>ICH(International Council for Harmonization of Technical Requirements for Pharmaceuticals for Human Use, </a:t>
            </a:r>
            <a:r>
              <a:rPr lang="ja-JP" altLang="en-US" dirty="0"/>
              <a:t>医薬品規制調和国際会議</a:t>
            </a:r>
            <a:r>
              <a:rPr lang="en-US" altLang="ja-JP" dirty="0"/>
              <a:t>)</a:t>
            </a:r>
            <a:r>
              <a:rPr lang="ja-JP" altLang="en-US" dirty="0" err="1"/>
              <a:t>にて</a:t>
            </a:r>
            <a:r>
              <a:rPr lang="ja-JP" altLang="en-US" dirty="0"/>
              <a:t>作成されたガイドラインの１つ。</a:t>
            </a:r>
            <a:endParaRPr lang="en-US" altLang="ja-JP" dirty="0"/>
          </a:p>
          <a:p>
            <a:pPr lvl="2">
              <a:lnSpc>
                <a:spcPct val="110000"/>
              </a:lnSpc>
              <a:spcBef>
                <a:spcPts val="600"/>
              </a:spcBef>
              <a:defRPr/>
            </a:pPr>
            <a:r>
              <a:rPr lang="en-US" altLang="ja-JP" dirty="0"/>
              <a:t>E2A</a:t>
            </a:r>
            <a:r>
              <a:rPr lang="ja-JP" altLang="en-US" dirty="0"/>
              <a:t>　治験中に得られた安全性情報について</a:t>
            </a:r>
            <a:endParaRPr lang="en-US" altLang="ja-JP" dirty="0"/>
          </a:p>
          <a:p>
            <a:pPr lvl="2">
              <a:lnSpc>
                <a:spcPct val="110000"/>
              </a:lnSpc>
              <a:spcBef>
                <a:spcPts val="600"/>
              </a:spcBef>
              <a:defRPr/>
            </a:pPr>
            <a:r>
              <a:rPr lang="en-US" altLang="ja-JP" u="sng" dirty="0">
                <a:solidFill>
                  <a:srgbClr val="FF0000"/>
                </a:solidFill>
              </a:rPr>
              <a:t>E2B</a:t>
            </a:r>
            <a:r>
              <a:rPr lang="ja-JP" altLang="en-US" u="sng" dirty="0">
                <a:solidFill>
                  <a:srgbClr val="FF0000"/>
                </a:solidFill>
              </a:rPr>
              <a:t>　</a:t>
            </a:r>
            <a:r>
              <a:rPr lang="en-US" altLang="ja-JP" u="sng" dirty="0">
                <a:solidFill>
                  <a:srgbClr val="FF0000"/>
                </a:solidFill>
              </a:rPr>
              <a:t>ICSR</a:t>
            </a:r>
            <a:r>
              <a:rPr lang="ja-JP" altLang="en-US" u="sng" dirty="0">
                <a:solidFill>
                  <a:srgbClr val="FF0000"/>
                </a:solidFill>
              </a:rPr>
              <a:t>を伝送するためのデータ項目及びメッセージ仕様について</a:t>
            </a:r>
            <a:endParaRPr lang="en-US" altLang="ja-JP" u="sng" dirty="0">
              <a:solidFill>
                <a:srgbClr val="FF0000"/>
              </a:solidFill>
            </a:endParaRPr>
          </a:p>
          <a:p>
            <a:pPr lvl="2">
              <a:lnSpc>
                <a:spcPct val="110000"/>
              </a:lnSpc>
              <a:spcBef>
                <a:spcPts val="600"/>
              </a:spcBef>
              <a:defRPr/>
            </a:pPr>
            <a:r>
              <a:rPr lang="en-US" altLang="ja-JP" dirty="0"/>
              <a:t>E2C</a:t>
            </a:r>
            <a:r>
              <a:rPr lang="ja-JP" altLang="en-US" dirty="0"/>
              <a:t>　</a:t>
            </a:r>
            <a:r>
              <a:rPr lang="ja-JP" altLang="en-US" dirty="0">
                <a:latin typeface="ＭＳ Ｐゴシック" panose="020B0600070205080204" pitchFamily="50" charset="-128"/>
              </a:rPr>
              <a:t>定期的ベネフィット・リスク評価報告</a:t>
            </a:r>
            <a:endParaRPr lang="en-US" altLang="ja-JP" dirty="0">
              <a:latin typeface="ＭＳ Ｐゴシック" panose="020B0600070205080204" pitchFamily="50" charset="-128"/>
            </a:endParaRPr>
          </a:p>
          <a:p>
            <a:pPr lvl="2">
              <a:lnSpc>
                <a:spcPct val="110000"/>
              </a:lnSpc>
              <a:spcBef>
                <a:spcPts val="600"/>
              </a:spcBef>
              <a:defRPr/>
            </a:pPr>
            <a:r>
              <a:rPr lang="en-US" altLang="ja-JP" dirty="0"/>
              <a:t>E2D</a:t>
            </a:r>
            <a:r>
              <a:rPr lang="ja-JP" altLang="en-US" dirty="0"/>
              <a:t>　承認後（市販後）の安全性情報について</a:t>
            </a:r>
            <a:endParaRPr lang="en-US" altLang="ja-JP" dirty="0"/>
          </a:p>
          <a:p>
            <a:pPr lvl="2">
              <a:lnSpc>
                <a:spcPct val="110000"/>
              </a:lnSpc>
              <a:spcBef>
                <a:spcPts val="600"/>
              </a:spcBef>
              <a:defRPr/>
            </a:pPr>
            <a:r>
              <a:rPr lang="en-US" altLang="ja-JP" dirty="0"/>
              <a:t>E2E</a:t>
            </a:r>
            <a:r>
              <a:rPr lang="ja-JP" altLang="en-US" dirty="0">
                <a:latin typeface="+mn-ea"/>
              </a:rPr>
              <a:t>　</a:t>
            </a:r>
            <a:r>
              <a:rPr lang="zh-TW" altLang="en-US" dirty="0">
                <a:latin typeface="ＭＳ Ｐゴシック" panose="020B0600070205080204" pitchFamily="50" charset="-128"/>
                <a:ea typeface="ＭＳ Ｐゴシック" panose="020B0600070205080204" pitchFamily="50" charset="-128"/>
              </a:rPr>
              <a:t>医薬品安全性監視計画</a:t>
            </a:r>
            <a:endParaRPr lang="en-US" altLang="ja-JP" dirty="0">
              <a:latin typeface="ＭＳ Ｐゴシック" panose="020B0600070205080204" pitchFamily="50" charset="-128"/>
            </a:endParaRPr>
          </a:p>
          <a:p>
            <a:pPr lvl="2">
              <a:lnSpc>
                <a:spcPct val="110000"/>
              </a:lnSpc>
              <a:spcBef>
                <a:spcPts val="600"/>
              </a:spcBef>
              <a:defRPr/>
            </a:pPr>
            <a:r>
              <a:rPr lang="en-US" altLang="ja-JP" dirty="0"/>
              <a:t>E2F</a:t>
            </a:r>
            <a:r>
              <a:rPr lang="ja-JP" altLang="en-US" dirty="0"/>
              <a:t>　治験安全性最新報告</a:t>
            </a:r>
            <a:endParaRPr lang="en-US" altLang="ja-JP" sz="2800" dirty="0"/>
          </a:p>
          <a:p>
            <a:pPr marL="355600" lvl="1" indent="-355600">
              <a:lnSpc>
                <a:spcPct val="110000"/>
              </a:lnSpc>
              <a:spcBef>
                <a:spcPts val="600"/>
              </a:spcBef>
              <a:buFont typeface="Wingdings" panose="05000000000000000000" pitchFamily="2" charset="2"/>
              <a:buChar char="Ø"/>
              <a:defRPr/>
            </a:pPr>
            <a:r>
              <a:rPr lang="en-US" altLang="ja-JP" sz="2800" dirty="0"/>
              <a:t>ICSR</a:t>
            </a:r>
            <a:endParaRPr lang="en-US" altLang="ja-JP" sz="2400" dirty="0"/>
          </a:p>
          <a:p>
            <a:pPr lvl="1">
              <a:lnSpc>
                <a:spcPct val="110000"/>
              </a:lnSpc>
              <a:spcBef>
                <a:spcPts val="600"/>
              </a:spcBef>
              <a:defRPr/>
            </a:pPr>
            <a:r>
              <a:rPr lang="en-US" altLang="ja-JP" dirty="0"/>
              <a:t>Individual Case Safety Report (</a:t>
            </a:r>
            <a:r>
              <a:rPr lang="ja-JP" altLang="en-US" dirty="0"/>
              <a:t>個別症例安全性報告</a:t>
            </a:r>
            <a:r>
              <a:rPr lang="en-US" altLang="ja-JP" dirty="0"/>
              <a:t>)</a:t>
            </a:r>
            <a:r>
              <a:rPr lang="ja-JP" altLang="en-US" dirty="0"/>
              <a:t>の略</a:t>
            </a:r>
            <a:endParaRPr lang="en-US" altLang="ja-JP" dirty="0"/>
          </a:p>
          <a:p>
            <a:pPr lvl="1">
              <a:lnSpc>
                <a:spcPct val="110000"/>
              </a:lnSpc>
              <a:spcBef>
                <a:spcPts val="600"/>
              </a:spcBef>
              <a:defRPr/>
            </a:pPr>
            <a:r>
              <a:rPr lang="ja-JP" altLang="en-US" dirty="0"/>
              <a:t>識別可能な患者に発現した副作用（</a:t>
            </a:r>
            <a:r>
              <a:rPr lang="en-US" altLang="ja-JP" dirty="0"/>
              <a:t>ADR: Adverse Drug Reaction</a:t>
            </a:r>
            <a:r>
              <a:rPr lang="ja-JP" altLang="en-US" dirty="0"/>
              <a:t>）／有害事象 （</a:t>
            </a:r>
            <a:r>
              <a:rPr lang="en-US" altLang="ja-JP" dirty="0"/>
              <a:t>AE: Adverse Event</a:t>
            </a:r>
            <a:r>
              <a:rPr lang="ja-JP" altLang="en-US" dirty="0"/>
              <a:t>）を説明する報告</a:t>
            </a:r>
            <a:endParaRPr lang="en-US" altLang="ja-JP" dirty="0"/>
          </a:p>
          <a:p>
            <a:pPr marL="355600" indent="-355600">
              <a:lnSpc>
                <a:spcPct val="110000"/>
              </a:lnSpc>
              <a:spcBef>
                <a:spcPts val="600"/>
              </a:spcBef>
              <a:buFont typeface="Wingdings" panose="05000000000000000000" pitchFamily="2" charset="2"/>
              <a:buChar char="Ø"/>
              <a:defRPr/>
            </a:pPr>
            <a:endParaRPr lang="en-US" altLang="ja-JP" dirty="0"/>
          </a:p>
        </p:txBody>
      </p:sp>
      <p:sp>
        <p:nvSpPr>
          <p:cNvPr id="3" name="スライド番号プレースホルダー 2">
            <a:extLst>
              <a:ext uri="{FF2B5EF4-FFF2-40B4-BE49-F238E27FC236}">
                <a16:creationId xmlns:a16="http://schemas.microsoft.com/office/drawing/2014/main" id="{4E75DD27-0F1B-47A1-B3E0-7A349D494C1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B5BA1BF-39C3-4F3F-A3C9-AABCD97FEC13}" type="slidenum">
              <a:rPr lang="ja-JP" altLang="en-US">
                <a:solidFill>
                  <a:srgbClr val="898989"/>
                </a:solidFill>
                <a:latin typeface="Calibri" panose="020F0502020204030204" pitchFamily="34" charset="0"/>
              </a:rPr>
              <a:pPr eaLnBrk="1" hangingPunct="1"/>
              <a:t>6</a:t>
            </a:fld>
            <a:endParaRPr lang="ja-JP" altLang="en-US">
              <a:solidFill>
                <a:srgbClr val="898989"/>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コンテンツ プレースホルダー 2">
            <a:extLst>
              <a:ext uri="{FF2B5EF4-FFF2-40B4-BE49-F238E27FC236}">
                <a16:creationId xmlns:a16="http://schemas.microsoft.com/office/drawing/2014/main" id="{91A9EDA6-590F-482C-84A8-963B6B6678DD}"/>
              </a:ext>
            </a:extLst>
          </p:cNvPr>
          <p:cNvSpPr>
            <a:spLocks noGrp="1"/>
          </p:cNvSpPr>
          <p:nvPr>
            <p:ph idx="1"/>
          </p:nvPr>
        </p:nvSpPr>
        <p:spPr>
          <a:xfrm>
            <a:off x="250825" y="1196975"/>
            <a:ext cx="8642350" cy="4525963"/>
          </a:xfrm>
        </p:spPr>
        <p:txBody>
          <a:bodyPr/>
          <a:lstStyle/>
          <a:p>
            <a:r>
              <a:rPr lang="en-US" altLang="ja-JP" sz="2400" b="1" dirty="0">
                <a:solidFill>
                  <a:srgbClr val="FF0000"/>
                </a:solidFill>
              </a:rPr>
              <a:t>Med</a:t>
            </a:r>
            <a:r>
              <a:rPr lang="en-US" altLang="ja-JP" sz="2400" dirty="0"/>
              <a:t>ical </a:t>
            </a:r>
            <a:r>
              <a:rPr lang="en-US" altLang="ja-JP" sz="2400" b="1" dirty="0">
                <a:solidFill>
                  <a:srgbClr val="FF0000"/>
                </a:solidFill>
              </a:rPr>
              <a:t>D</a:t>
            </a:r>
            <a:r>
              <a:rPr lang="en-US" altLang="ja-JP" sz="2400" dirty="0"/>
              <a:t>ictionary for </a:t>
            </a:r>
            <a:r>
              <a:rPr lang="en-US" altLang="ja-JP" sz="2400" b="1" dirty="0">
                <a:solidFill>
                  <a:srgbClr val="FF0000"/>
                </a:solidFill>
              </a:rPr>
              <a:t>R</a:t>
            </a:r>
            <a:r>
              <a:rPr lang="en-US" altLang="ja-JP" sz="2400" dirty="0"/>
              <a:t>egulatory </a:t>
            </a:r>
            <a:r>
              <a:rPr lang="en-US" altLang="ja-JP" sz="2400" b="1" dirty="0">
                <a:solidFill>
                  <a:srgbClr val="FF0000"/>
                </a:solidFill>
              </a:rPr>
              <a:t>A</a:t>
            </a:r>
            <a:r>
              <a:rPr lang="en-US" altLang="ja-JP" sz="2400" dirty="0"/>
              <a:t>ctivities</a:t>
            </a:r>
            <a:r>
              <a:rPr lang="ja-JP" altLang="en-US" sz="2400" dirty="0"/>
              <a:t>の略</a:t>
            </a:r>
            <a:endParaRPr lang="en-US" altLang="ja-JP" sz="2400" dirty="0"/>
          </a:p>
          <a:p>
            <a:r>
              <a:rPr lang="en-US" altLang="ja-JP" sz="2400" dirty="0"/>
              <a:t>ICH</a:t>
            </a:r>
            <a:r>
              <a:rPr lang="ja-JP" altLang="en-US" sz="2400" dirty="0"/>
              <a:t>（医薬品規制調和国際会議）が開発した国際医薬用語集</a:t>
            </a:r>
            <a:endParaRPr lang="en-US" altLang="ja-JP" sz="2400" dirty="0"/>
          </a:p>
          <a:p>
            <a:r>
              <a:rPr lang="en-US" altLang="ja-JP" sz="2400" dirty="0"/>
              <a:t>ICSR</a:t>
            </a:r>
            <a:r>
              <a:rPr lang="ja-JP" altLang="en-US" sz="2400" dirty="0"/>
              <a:t>では副作用又は有害事象、薬剤の使用理由、治療歴、臨床検査名等のコード化に</a:t>
            </a:r>
            <a:r>
              <a:rPr lang="en-US" altLang="ja-JP" sz="2400" dirty="0" err="1"/>
              <a:t>MedDRA</a:t>
            </a:r>
            <a:r>
              <a:rPr lang="ja-JP" altLang="en-US" sz="2400" dirty="0"/>
              <a:t>を使用する。</a:t>
            </a:r>
            <a:endParaRPr lang="en-US" altLang="ja-JP" sz="2400" dirty="0"/>
          </a:p>
          <a:p>
            <a:r>
              <a:rPr lang="en-US" altLang="ja-JP" sz="2400" dirty="0"/>
              <a:t>5</a:t>
            </a:r>
            <a:r>
              <a:rPr lang="ja-JP" altLang="en-US" sz="2400" dirty="0"/>
              <a:t>階層構造</a:t>
            </a:r>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dirty="0"/>
          </a:p>
        </p:txBody>
      </p:sp>
      <p:sp>
        <p:nvSpPr>
          <p:cNvPr id="10243" name="タイトル 1">
            <a:extLst>
              <a:ext uri="{FF2B5EF4-FFF2-40B4-BE49-F238E27FC236}">
                <a16:creationId xmlns:a16="http://schemas.microsoft.com/office/drawing/2014/main" id="{F6EBADE9-A920-4661-BF50-78C7070C1885}"/>
              </a:ext>
            </a:extLst>
          </p:cNvPr>
          <p:cNvSpPr>
            <a:spLocks noGrp="1"/>
          </p:cNvSpPr>
          <p:nvPr>
            <p:ph type="title"/>
          </p:nvPr>
        </p:nvSpPr>
        <p:spPr>
          <a:xfrm>
            <a:off x="468313" y="115888"/>
            <a:ext cx="8229600" cy="1143000"/>
          </a:xfrm>
        </p:spPr>
        <p:txBody>
          <a:bodyPr/>
          <a:lstStyle/>
          <a:p>
            <a:r>
              <a:rPr lang="en-US" altLang="ja-JP" dirty="0" err="1"/>
              <a:t>MedDRA</a:t>
            </a:r>
            <a:r>
              <a:rPr lang="ja-JP" altLang="en-US" dirty="0"/>
              <a:t>とは</a:t>
            </a:r>
            <a:endParaRPr lang="en-US" altLang="ja-JP" dirty="0"/>
          </a:p>
        </p:txBody>
      </p:sp>
      <p:graphicFrame>
        <p:nvGraphicFramePr>
          <p:cNvPr id="4" name="表 3">
            <a:extLst>
              <a:ext uri="{FF2B5EF4-FFF2-40B4-BE49-F238E27FC236}">
                <a16:creationId xmlns:a16="http://schemas.microsoft.com/office/drawing/2014/main" id="{D7E6458C-D64C-40F7-80A5-D1FDE99D4FF3}"/>
              </a:ext>
            </a:extLst>
          </p:cNvPr>
          <p:cNvGraphicFramePr>
            <a:graphicFrameLocks noGrp="1"/>
          </p:cNvGraphicFramePr>
          <p:nvPr>
            <p:extLst>
              <p:ext uri="{D42A27DB-BD31-4B8C-83A1-F6EECF244321}">
                <p14:modId xmlns:p14="http://schemas.microsoft.com/office/powerpoint/2010/main" val="2242055935"/>
              </p:ext>
            </p:extLst>
          </p:nvPr>
        </p:nvGraphicFramePr>
        <p:xfrm>
          <a:off x="1049338" y="3495047"/>
          <a:ext cx="7561263" cy="2664295"/>
        </p:xfrm>
        <a:graphic>
          <a:graphicData uri="http://schemas.openxmlformats.org/drawingml/2006/table">
            <a:tbl>
              <a:tblPr firstRow="1" bandRow="1">
                <a:tableStyleId>{5C22544A-7EE6-4342-B048-85BDC9FD1C3A}</a:tableStyleId>
              </a:tblPr>
              <a:tblGrid>
                <a:gridCol w="916516">
                  <a:extLst>
                    <a:ext uri="{9D8B030D-6E8A-4147-A177-3AD203B41FA5}">
                      <a16:colId xmlns:a16="http://schemas.microsoft.com/office/drawing/2014/main" val="20000"/>
                    </a:ext>
                  </a:extLst>
                </a:gridCol>
                <a:gridCol w="2864115">
                  <a:extLst>
                    <a:ext uri="{9D8B030D-6E8A-4147-A177-3AD203B41FA5}">
                      <a16:colId xmlns:a16="http://schemas.microsoft.com/office/drawing/2014/main" val="20001"/>
                    </a:ext>
                  </a:extLst>
                </a:gridCol>
                <a:gridCol w="1890316">
                  <a:extLst>
                    <a:ext uri="{9D8B030D-6E8A-4147-A177-3AD203B41FA5}">
                      <a16:colId xmlns:a16="http://schemas.microsoft.com/office/drawing/2014/main" val="20002"/>
                    </a:ext>
                  </a:extLst>
                </a:gridCol>
                <a:gridCol w="1890316">
                  <a:extLst>
                    <a:ext uri="{9D8B030D-6E8A-4147-A177-3AD203B41FA5}">
                      <a16:colId xmlns:a16="http://schemas.microsoft.com/office/drawing/2014/main" val="20003"/>
                    </a:ext>
                  </a:extLst>
                </a:gridCol>
              </a:tblGrid>
              <a:tr h="442615">
                <a:tc>
                  <a:txBody>
                    <a:bodyPr/>
                    <a:lstStyle/>
                    <a:p>
                      <a:r>
                        <a:rPr kumimoji="1" lang="ja-JP" altLang="en-US" sz="1800" dirty="0">
                          <a:solidFill>
                            <a:schemeClr val="tx1"/>
                          </a:solidFill>
                        </a:rPr>
                        <a:t>略号</a:t>
                      </a:r>
                    </a:p>
                  </a:txBody>
                  <a:tcPr marL="91445" marR="91445" marT="45711" marB="45711"/>
                </a:tc>
                <a:tc>
                  <a:txBody>
                    <a:bodyPr/>
                    <a:lstStyle/>
                    <a:p>
                      <a:r>
                        <a:rPr kumimoji="1" lang="ja-JP" altLang="en-US" sz="1800" dirty="0">
                          <a:solidFill>
                            <a:schemeClr val="tx1"/>
                          </a:solidFill>
                        </a:rPr>
                        <a:t>英名</a:t>
                      </a:r>
                    </a:p>
                  </a:txBody>
                  <a:tcPr marL="91445" marR="91445" marT="45711" marB="45711"/>
                </a:tc>
                <a:tc>
                  <a:txBody>
                    <a:bodyPr/>
                    <a:lstStyle/>
                    <a:p>
                      <a:r>
                        <a:rPr kumimoji="1" lang="ja-JP" altLang="en-US" sz="1800" dirty="0">
                          <a:solidFill>
                            <a:schemeClr val="tx1"/>
                          </a:solidFill>
                        </a:rPr>
                        <a:t>日本語名称</a:t>
                      </a:r>
                    </a:p>
                  </a:txBody>
                  <a:tcPr marL="91445" marR="91445" marT="45711" marB="45711"/>
                </a:tc>
                <a:tc>
                  <a:txBody>
                    <a:bodyPr/>
                    <a:lstStyle/>
                    <a:p>
                      <a:r>
                        <a:rPr kumimoji="1" lang="ja-JP" altLang="en-US" sz="1800" dirty="0">
                          <a:solidFill>
                            <a:schemeClr val="tx1"/>
                          </a:solidFill>
                        </a:rPr>
                        <a:t>用語数（</a:t>
                      </a:r>
                      <a:r>
                        <a:rPr kumimoji="1" lang="en-US" altLang="ja-JP" sz="1800" dirty="0">
                          <a:solidFill>
                            <a:schemeClr val="tx1"/>
                          </a:solidFill>
                        </a:rPr>
                        <a:t>v26.0</a:t>
                      </a:r>
                      <a:r>
                        <a:rPr kumimoji="1" lang="ja-JP" altLang="en-US" sz="1800" dirty="0">
                          <a:solidFill>
                            <a:schemeClr val="tx1"/>
                          </a:solidFill>
                        </a:rPr>
                        <a:t>）</a:t>
                      </a:r>
                    </a:p>
                  </a:txBody>
                  <a:tcPr marL="91445" marR="91445" marT="45711" marB="45711"/>
                </a:tc>
                <a:extLst>
                  <a:ext uri="{0D108BD9-81ED-4DB2-BD59-A6C34878D82A}">
                    <a16:rowId xmlns:a16="http://schemas.microsoft.com/office/drawing/2014/main" val="10000"/>
                  </a:ext>
                </a:extLst>
              </a:tr>
              <a:tr h="442615">
                <a:tc>
                  <a:txBody>
                    <a:bodyPr/>
                    <a:lstStyle/>
                    <a:p>
                      <a:r>
                        <a:rPr lang="en-US" altLang="ja-JP" sz="1800" dirty="0"/>
                        <a:t>SOC</a:t>
                      </a:r>
                      <a:endParaRPr kumimoji="1" lang="ja-JP" altLang="en-US" sz="1800" dirty="0"/>
                    </a:p>
                  </a:txBody>
                  <a:tcPr marL="91445" marR="91445" marT="45711" marB="45711"/>
                </a:tc>
                <a:tc>
                  <a:txBody>
                    <a:bodyPr/>
                    <a:lstStyle/>
                    <a:p>
                      <a:r>
                        <a:rPr lang="en-US" altLang="ja-JP" sz="1800" dirty="0"/>
                        <a:t>System Organ Class</a:t>
                      </a:r>
                      <a:endParaRPr kumimoji="1" lang="ja-JP" altLang="en-US" sz="1800" dirty="0"/>
                    </a:p>
                  </a:txBody>
                  <a:tcPr marL="91445" marR="91445" marT="45711" marB="45711"/>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t>器官別大分類</a:t>
                      </a:r>
                      <a:endParaRPr lang="en-US" altLang="ja-JP" sz="1800" dirty="0"/>
                    </a:p>
                  </a:txBody>
                  <a:tcPr marL="91445" marR="91445" marT="45711" marB="45711"/>
                </a:tc>
                <a:tc>
                  <a:txBody>
                    <a:bodyPr/>
                    <a:lstStyle/>
                    <a:p>
                      <a:pPr algn="r"/>
                      <a:r>
                        <a:rPr kumimoji="1" lang="en-US" altLang="ja-JP" sz="1800" dirty="0"/>
                        <a:t>27</a:t>
                      </a:r>
                      <a:endParaRPr kumimoji="1" lang="ja-JP" altLang="en-US" sz="1800" dirty="0"/>
                    </a:p>
                  </a:txBody>
                  <a:tcPr marL="91445" marR="91445" marT="45711" marB="45711"/>
                </a:tc>
                <a:extLst>
                  <a:ext uri="{0D108BD9-81ED-4DB2-BD59-A6C34878D82A}">
                    <a16:rowId xmlns:a16="http://schemas.microsoft.com/office/drawing/2014/main" val="10001"/>
                  </a:ext>
                </a:extLst>
              </a:tr>
              <a:tr h="442615">
                <a:tc>
                  <a:txBody>
                    <a:bodyPr/>
                    <a:lstStyle/>
                    <a:p>
                      <a:r>
                        <a:rPr lang="en-US" altLang="ja-JP" sz="1800" dirty="0"/>
                        <a:t>HLGT</a:t>
                      </a:r>
                      <a:endParaRPr kumimoji="1" lang="ja-JP" altLang="en-US" sz="1800" dirty="0"/>
                    </a:p>
                  </a:txBody>
                  <a:tcPr marL="91445" marR="91445" marT="45711" marB="45711"/>
                </a:tc>
                <a:tc>
                  <a:txBody>
                    <a:bodyPr/>
                    <a:lstStyle/>
                    <a:p>
                      <a:r>
                        <a:rPr lang="en-US" altLang="ja-JP" sz="1800" dirty="0"/>
                        <a:t>High Level Group Term</a:t>
                      </a:r>
                      <a:endParaRPr kumimoji="1" lang="ja-JP" altLang="en-US" sz="1800" dirty="0"/>
                    </a:p>
                  </a:txBody>
                  <a:tcPr marL="91445" marR="91445" marT="45711" marB="45711"/>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t>高位グループ語</a:t>
                      </a:r>
                      <a:endParaRPr kumimoji="1" lang="en-US" altLang="ja-JP" sz="1800" dirty="0"/>
                    </a:p>
                  </a:txBody>
                  <a:tcPr marL="91445" marR="91445" marT="45711" marB="45711"/>
                </a:tc>
                <a:tc>
                  <a:txBody>
                    <a:bodyPr/>
                    <a:lstStyle/>
                    <a:p>
                      <a:pPr algn="r"/>
                      <a:r>
                        <a:rPr kumimoji="1" lang="en-US" altLang="ja-JP" sz="1800" dirty="0"/>
                        <a:t>337</a:t>
                      </a:r>
                      <a:endParaRPr kumimoji="1" lang="ja-JP" altLang="en-US" sz="1800" dirty="0"/>
                    </a:p>
                  </a:txBody>
                  <a:tcPr marL="91445" marR="91445" marT="45711" marB="45711"/>
                </a:tc>
                <a:extLst>
                  <a:ext uri="{0D108BD9-81ED-4DB2-BD59-A6C34878D82A}">
                    <a16:rowId xmlns:a16="http://schemas.microsoft.com/office/drawing/2014/main" val="10002"/>
                  </a:ext>
                </a:extLst>
              </a:tr>
              <a:tr h="442615">
                <a:tc>
                  <a:txBody>
                    <a:bodyPr/>
                    <a:lstStyle/>
                    <a:p>
                      <a:r>
                        <a:rPr kumimoji="1" lang="en-US" altLang="ja-JP" sz="1800" dirty="0"/>
                        <a:t>HLT</a:t>
                      </a:r>
                      <a:endParaRPr kumimoji="1" lang="ja-JP" altLang="en-US" sz="1800" dirty="0"/>
                    </a:p>
                  </a:txBody>
                  <a:tcPr marL="91445" marR="91445" marT="45711" marB="45711"/>
                </a:tc>
                <a:tc>
                  <a:txBody>
                    <a:bodyPr/>
                    <a:lstStyle/>
                    <a:p>
                      <a:r>
                        <a:rPr lang="en-US" altLang="ja-JP" sz="1800" dirty="0"/>
                        <a:t>High Level Term</a:t>
                      </a:r>
                      <a:endParaRPr kumimoji="1" lang="ja-JP" altLang="en-US" sz="1800" dirty="0"/>
                    </a:p>
                  </a:txBody>
                  <a:tcPr marL="91445" marR="91445" marT="45711" marB="45711"/>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t>高位語</a:t>
                      </a:r>
                      <a:endParaRPr lang="en-US" altLang="ja-JP" sz="1800" dirty="0"/>
                    </a:p>
                  </a:txBody>
                  <a:tcPr marL="91445" marR="91445" marT="45711" marB="45711"/>
                </a:tc>
                <a:tc>
                  <a:txBody>
                    <a:bodyPr/>
                    <a:lstStyle/>
                    <a:p>
                      <a:pPr algn="r"/>
                      <a:r>
                        <a:rPr kumimoji="1" lang="en-US" altLang="ja-JP" sz="1800" dirty="0"/>
                        <a:t>1,737</a:t>
                      </a:r>
                      <a:endParaRPr kumimoji="1" lang="ja-JP" altLang="en-US" sz="1800" dirty="0"/>
                    </a:p>
                  </a:txBody>
                  <a:tcPr marL="91445" marR="91445" marT="45711" marB="45711"/>
                </a:tc>
                <a:extLst>
                  <a:ext uri="{0D108BD9-81ED-4DB2-BD59-A6C34878D82A}">
                    <a16:rowId xmlns:a16="http://schemas.microsoft.com/office/drawing/2014/main" val="10003"/>
                  </a:ext>
                </a:extLst>
              </a:tr>
              <a:tr h="442615">
                <a:tc>
                  <a:txBody>
                    <a:bodyPr/>
                    <a:lstStyle/>
                    <a:p>
                      <a:r>
                        <a:rPr kumimoji="1" lang="en-US" altLang="ja-JP" sz="1800" dirty="0"/>
                        <a:t>PT</a:t>
                      </a:r>
                      <a:endParaRPr kumimoji="1" lang="ja-JP" altLang="en-US" sz="1800" dirty="0"/>
                    </a:p>
                  </a:txBody>
                  <a:tcPr marL="91445" marR="91445" marT="45711" marB="45711"/>
                </a:tc>
                <a:tc>
                  <a:txBody>
                    <a:bodyPr/>
                    <a:lstStyle/>
                    <a:p>
                      <a:r>
                        <a:rPr lang="en-US" altLang="ja-JP" sz="1800" dirty="0"/>
                        <a:t>Preferred Term</a:t>
                      </a:r>
                      <a:endParaRPr kumimoji="1" lang="ja-JP" altLang="en-US" sz="1800" dirty="0"/>
                    </a:p>
                  </a:txBody>
                  <a:tcPr marL="91445" marR="91445" marT="45711" marB="45711"/>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a:t>基本語</a:t>
                      </a:r>
                      <a:endParaRPr kumimoji="1" lang="en-US" altLang="ja-JP" sz="1800" dirty="0"/>
                    </a:p>
                  </a:txBody>
                  <a:tcPr marL="91445" marR="91445" marT="45711" marB="45711"/>
                </a:tc>
                <a:tc>
                  <a:txBody>
                    <a:bodyPr/>
                    <a:lstStyle/>
                    <a:p>
                      <a:pPr algn="r"/>
                      <a:r>
                        <a:rPr lang="en-US" altLang="ja-JP" sz="1800" dirty="0"/>
                        <a:t>25,916</a:t>
                      </a:r>
                      <a:endParaRPr kumimoji="1" lang="ja-JP" altLang="en-US" sz="1800" dirty="0"/>
                    </a:p>
                  </a:txBody>
                  <a:tcPr marL="91445" marR="91445" marT="45711" marB="45711"/>
                </a:tc>
                <a:extLst>
                  <a:ext uri="{0D108BD9-81ED-4DB2-BD59-A6C34878D82A}">
                    <a16:rowId xmlns:a16="http://schemas.microsoft.com/office/drawing/2014/main" val="10004"/>
                  </a:ext>
                </a:extLst>
              </a:tr>
              <a:tr h="451220">
                <a:tc>
                  <a:txBody>
                    <a:bodyPr/>
                    <a:lstStyle/>
                    <a:p>
                      <a:r>
                        <a:rPr kumimoji="1" lang="en-US" altLang="ja-JP" sz="1800" dirty="0">
                          <a:solidFill>
                            <a:schemeClr val="tx1"/>
                          </a:solidFill>
                        </a:rPr>
                        <a:t>LLT</a:t>
                      </a:r>
                      <a:endParaRPr kumimoji="1" lang="ja-JP" altLang="en-US" sz="2400" dirty="0">
                        <a:solidFill>
                          <a:schemeClr val="tx1"/>
                        </a:solidFill>
                      </a:endParaRPr>
                    </a:p>
                  </a:txBody>
                  <a:tcPr marL="91445" marR="91445" marT="45711" marB="45711"/>
                </a:tc>
                <a:tc>
                  <a:txBody>
                    <a:bodyPr/>
                    <a:lstStyle/>
                    <a:p>
                      <a:r>
                        <a:rPr kumimoji="1" lang="en-US" altLang="ja-JP" sz="1800" dirty="0"/>
                        <a:t>Lowest Level Term</a:t>
                      </a:r>
                      <a:endParaRPr kumimoji="1" lang="ja-JP" altLang="en-US" sz="1800" dirty="0"/>
                    </a:p>
                  </a:txBody>
                  <a:tcPr marL="91445" marR="91445" marT="45711" marB="45711"/>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下層語</a:t>
                      </a:r>
                    </a:p>
                  </a:txBody>
                  <a:tcPr marL="91445" marR="91445" marT="45711" marB="45711"/>
                </a:tc>
                <a:tc>
                  <a:txBody>
                    <a:bodyPr/>
                    <a:lstStyle/>
                    <a:p>
                      <a:pPr algn="r"/>
                      <a:r>
                        <a:rPr lang="en-US" altLang="ja-JP" sz="1800" dirty="0"/>
                        <a:t>86,714 </a:t>
                      </a:r>
                      <a:endParaRPr kumimoji="1" lang="ja-JP" altLang="en-US" sz="1800" dirty="0"/>
                    </a:p>
                  </a:txBody>
                  <a:tcPr marL="91445" marR="91445" marT="45711" marB="45711"/>
                </a:tc>
                <a:extLst>
                  <a:ext uri="{0D108BD9-81ED-4DB2-BD59-A6C34878D82A}">
                    <a16:rowId xmlns:a16="http://schemas.microsoft.com/office/drawing/2014/main" val="10005"/>
                  </a:ext>
                </a:extLst>
              </a:tr>
            </a:tbl>
          </a:graphicData>
        </a:graphic>
      </p:graphicFrame>
      <p:sp>
        <p:nvSpPr>
          <p:cNvPr id="5" name="角丸四角形 4">
            <a:extLst>
              <a:ext uri="{FF2B5EF4-FFF2-40B4-BE49-F238E27FC236}">
                <a16:creationId xmlns:a16="http://schemas.microsoft.com/office/drawing/2014/main" id="{925B8E7F-40F2-4676-8C55-AD0E5A7C81E0}"/>
              </a:ext>
            </a:extLst>
          </p:cNvPr>
          <p:cNvSpPr/>
          <p:nvPr/>
        </p:nvSpPr>
        <p:spPr>
          <a:xfrm>
            <a:off x="1042988" y="5722938"/>
            <a:ext cx="7561262" cy="441548"/>
          </a:xfrm>
          <a:prstGeom prst="roundRect">
            <a:avLst/>
          </a:prstGeom>
          <a:noFill/>
          <a:ln w="254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282" name="テキスト ボックス 6">
            <a:extLst>
              <a:ext uri="{FF2B5EF4-FFF2-40B4-BE49-F238E27FC236}">
                <a16:creationId xmlns:a16="http://schemas.microsoft.com/office/drawing/2014/main" id="{DD28717B-5D90-4400-83B2-8159A76E77FF}"/>
              </a:ext>
            </a:extLst>
          </p:cNvPr>
          <p:cNvSpPr txBox="1">
            <a:spLocks noChangeArrowheads="1"/>
          </p:cNvSpPr>
          <p:nvPr/>
        </p:nvSpPr>
        <p:spPr bwMode="auto">
          <a:xfrm>
            <a:off x="1352550" y="6351711"/>
            <a:ext cx="698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t>E2B(R3)</a:t>
            </a:r>
            <a:r>
              <a:rPr lang="ja-JP" altLang="en-US" sz="2400" dirty="0"/>
              <a:t>では</a:t>
            </a:r>
            <a:r>
              <a:rPr lang="en-US" altLang="ja-JP" sz="2400" dirty="0" err="1"/>
              <a:t>MedDRA</a:t>
            </a:r>
            <a:r>
              <a:rPr lang="ja-JP" altLang="en-US" sz="2400" dirty="0"/>
              <a:t>を使用する項目は全て</a:t>
            </a:r>
            <a:r>
              <a:rPr lang="en-US" altLang="ja-JP" sz="2400" dirty="0">
                <a:solidFill>
                  <a:srgbClr val="FF0000"/>
                </a:solidFill>
              </a:rPr>
              <a:t>LLT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18705F21-4A8F-4970-BAA3-C580231CF9F0}"/>
              </a:ext>
            </a:extLst>
          </p:cNvPr>
          <p:cNvSpPr>
            <a:spLocks noGrp="1"/>
          </p:cNvSpPr>
          <p:nvPr>
            <p:ph type="title"/>
          </p:nvPr>
        </p:nvSpPr>
        <p:spPr>
          <a:xfrm>
            <a:off x="450850" y="-11113"/>
            <a:ext cx="8229600" cy="1143001"/>
          </a:xfrm>
        </p:spPr>
        <p:txBody>
          <a:bodyPr/>
          <a:lstStyle/>
          <a:p>
            <a:r>
              <a:rPr lang="ja-JP" altLang="en-US"/>
              <a:t>伝送の仕組み</a:t>
            </a:r>
          </a:p>
        </p:txBody>
      </p:sp>
      <p:sp>
        <p:nvSpPr>
          <p:cNvPr id="4" name="スライド番号プレースホルダー 3">
            <a:extLst>
              <a:ext uri="{FF2B5EF4-FFF2-40B4-BE49-F238E27FC236}">
                <a16:creationId xmlns:a16="http://schemas.microsoft.com/office/drawing/2014/main" id="{48848DDC-8BFB-41FC-8D1B-C0D21E075ECE}"/>
              </a:ext>
            </a:extLst>
          </p:cNvPr>
          <p:cNvSpPr>
            <a:spLocks noGrp="1"/>
          </p:cNvSpPr>
          <p:nvPr>
            <p:ph type="sldNum" sz="quarter" idx="12"/>
          </p:nvPr>
        </p:nvSpPr>
        <p:spPr>
          <a:xfrm>
            <a:off x="6330950" y="6092825"/>
            <a:ext cx="2133600" cy="365125"/>
          </a:xfrm>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90FC34C-69D6-463D-AA63-03B1429E0487}" type="slidenum">
              <a:rPr lang="ja-JP" altLang="en-US">
                <a:solidFill>
                  <a:srgbClr val="898989"/>
                </a:solidFill>
                <a:latin typeface="Calibri" panose="020F0502020204030204" pitchFamily="34" charset="0"/>
              </a:rPr>
              <a:pPr eaLnBrk="1" hangingPunct="1"/>
              <a:t>8</a:t>
            </a:fld>
            <a:endParaRPr lang="ja-JP" altLang="en-US">
              <a:solidFill>
                <a:srgbClr val="898989"/>
              </a:solidFill>
              <a:latin typeface="Calibri" panose="020F0502020204030204" pitchFamily="34" charset="0"/>
            </a:endParaRPr>
          </a:p>
        </p:txBody>
      </p:sp>
      <p:sp>
        <p:nvSpPr>
          <p:cNvPr id="6" name="Rectangle 8">
            <a:extLst>
              <a:ext uri="{FF2B5EF4-FFF2-40B4-BE49-F238E27FC236}">
                <a16:creationId xmlns:a16="http://schemas.microsoft.com/office/drawing/2014/main" id="{5000136E-A879-4678-A010-73FE3D3E9352}"/>
              </a:ext>
            </a:extLst>
          </p:cNvPr>
          <p:cNvSpPr/>
          <p:nvPr/>
        </p:nvSpPr>
        <p:spPr bwMode="auto">
          <a:xfrm>
            <a:off x="2820708" y="1076596"/>
            <a:ext cx="3478970" cy="825654"/>
          </a:xfrm>
          <a:prstGeom prst="flowChartMagneticDisk">
            <a:avLst/>
          </a:prstGeom>
          <a:ln w="31750">
            <a:headEnd/>
            <a:tailEnd/>
          </a:ln>
        </p:spPr>
        <p:style>
          <a:lnRef idx="1">
            <a:schemeClr val="accent1"/>
          </a:lnRef>
          <a:fillRef idx="2">
            <a:schemeClr val="accent1"/>
          </a:fillRef>
          <a:effectRef idx="1">
            <a:schemeClr val="accent1"/>
          </a:effectRef>
          <a:fontRef idx="minor">
            <a:schemeClr val="dk1"/>
          </a:fontRef>
        </p:style>
        <p:txBody>
          <a:bodyPr lIns="72000" tIns="72000" rIns="72000" bIns="72000"/>
          <a:lstStyle/>
          <a:p>
            <a:pPr algn="ctr" eaLnBrk="0" fontAlgn="auto" hangingPunct="0">
              <a:spcBef>
                <a:spcPts val="0"/>
              </a:spcBef>
              <a:spcAft>
                <a:spcPts val="0"/>
              </a:spcAft>
              <a:buClr>
                <a:schemeClr val="bg1"/>
              </a:buClr>
              <a:defRPr/>
            </a:pPr>
            <a:r>
              <a:rPr lang="ja-JP" altLang="en-US" sz="2400" kern="0" dirty="0">
                <a:solidFill>
                  <a:schemeClr val="tx1"/>
                </a:solidFill>
                <a:latin typeface="Arial"/>
              </a:rPr>
              <a:t>企業データベース</a:t>
            </a:r>
            <a:endParaRPr lang="en-US" sz="2400" kern="0" dirty="0">
              <a:solidFill>
                <a:schemeClr val="tx1"/>
              </a:solidFill>
              <a:latin typeface="Arial"/>
            </a:endParaRPr>
          </a:p>
        </p:txBody>
      </p:sp>
      <p:cxnSp>
        <p:nvCxnSpPr>
          <p:cNvPr id="8" name="Straight Arrow Connector 15">
            <a:extLst>
              <a:ext uri="{FF2B5EF4-FFF2-40B4-BE49-F238E27FC236}">
                <a16:creationId xmlns:a16="http://schemas.microsoft.com/office/drawing/2014/main" id="{0204D53E-2D50-42EF-9CB7-2096EB97D551}"/>
              </a:ext>
            </a:extLst>
          </p:cNvPr>
          <p:cNvCxnSpPr>
            <a:cxnSpLocks/>
          </p:cNvCxnSpPr>
          <p:nvPr/>
        </p:nvCxnSpPr>
        <p:spPr>
          <a:xfrm flipH="1">
            <a:off x="3597286" y="1902250"/>
            <a:ext cx="16828" cy="103887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20">
            <a:extLst>
              <a:ext uri="{FF2B5EF4-FFF2-40B4-BE49-F238E27FC236}">
                <a16:creationId xmlns:a16="http://schemas.microsoft.com/office/drawing/2014/main" id="{F574985D-2660-4C8C-9A76-B1498611C551}"/>
              </a:ext>
            </a:extLst>
          </p:cNvPr>
          <p:cNvSpPr/>
          <p:nvPr/>
        </p:nvSpPr>
        <p:spPr bwMode="auto">
          <a:xfrm>
            <a:off x="679450" y="4264747"/>
            <a:ext cx="832205" cy="236484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vert270" lIns="72000" tIns="72000" rIns="72000" bIns="72000" anchor="ctr" anchorCtr="1"/>
          <a:lstStyle/>
          <a:p>
            <a:pPr algn="ctr" eaLnBrk="0" fontAlgn="auto" hangingPunct="0">
              <a:spcBef>
                <a:spcPts val="0"/>
              </a:spcBef>
              <a:spcAft>
                <a:spcPts val="0"/>
              </a:spcAft>
              <a:buClr>
                <a:schemeClr val="bg1"/>
              </a:buClr>
              <a:defRPr/>
            </a:pPr>
            <a:r>
              <a:rPr lang="en-US" sz="2400" b="1" kern="0" dirty="0">
                <a:solidFill>
                  <a:schemeClr val="tx1"/>
                </a:solidFill>
                <a:latin typeface="Arial"/>
              </a:rPr>
              <a:t>PMDA</a:t>
            </a:r>
          </a:p>
        </p:txBody>
      </p:sp>
      <p:sp>
        <p:nvSpPr>
          <p:cNvPr id="12" name="Rectangle 21">
            <a:extLst>
              <a:ext uri="{FF2B5EF4-FFF2-40B4-BE49-F238E27FC236}">
                <a16:creationId xmlns:a16="http://schemas.microsoft.com/office/drawing/2014/main" id="{1B2C6A9E-804E-4CD4-AEDF-A0125D5A8459}"/>
              </a:ext>
            </a:extLst>
          </p:cNvPr>
          <p:cNvSpPr/>
          <p:nvPr/>
        </p:nvSpPr>
        <p:spPr bwMode="auto">
          <a:xfrm>
            <a:off x="2848110" y="5876851"/>
            <a:ext cx="3478970" cy="881062"/>
          </a:xfrm>
          <a:prstGeom prst="flowChartMagneticDisk">
            <a:avLst/>
          </a:prstGeom>
          <a:ln>
            <a:headEnd/>
            <a:tailEnd/>
          </a:ln>
        </p:spPr>
        <p:style>
          <a:lnRef idx="1">
            <a:schemeClr val="accent3"/>
          </a:lnRef>
          <a:fillRef idx="2">
            <a:schemeClr val="accent3"/>
          </a:fillRef>
          <a:effectRef idx="1">
            <a:schemeClr val="accent3"/>
          </a:effectRef>
          <a:fontRef idx="minor">
            <a:schemeClr val="dk1"/>
          </a:fontRef>
        </p:style>
        <p:txBody>
          <a:bodyPr lIns="72000" tIns="72000" rIns="72000" bIns="72000" anchor="ctr" anchorCtr="1"/>
          <a:lstStyle/>
          <a:p>
            <a:pPr algn="ctr" eaLnBrk="0" fontAlgn="auto" hangingPunct="0">
              <a:spcBef>
                <a:spcPts val="0"/>
              </a:spcBef>
              <a:spcAft>
                <a:spcPts val="0"/>
              </a:spcAft>
              <a:buClr>
                <a:schemeClr val="bg1"/>
              </a:buClr>
              <a:defRPr/>
            </a:pPr>
            <a:r>
              <a:rPr lang="en-US" altLang="ja-JP" sz="2400" kern="0" dirty="0">
                <a:solidFill>
                  <a:schemeClr val="tx1"/>
                </a:solidFill>
                <a:latin typeface="Arial"/>
              </a:rPr>
              <a:t>PMDA</a:t>
            </a:r>
            <a:r>
              <a:rPr lang="ja-JP" altLang="en-US" sz="2400" kern="0" dirty="0">
                <a:solidFill>
                  <a:schemeClr val="tx1"/>
                </a:solidFill>
                <a:latin typeface="Arial"/>
              </a:rPr>
              <a:t>データベース</a:t>
            </a:r>
            <a:endParaRPr lang="en-US" altLang="ja-JP" sz="2400" kern="0" dirty="0">
              <a:solidFill>
                <a:schemeClr val="tx1"/>
              </a:solidFill>
              <a:latin typeface="Arial"/>
            </a:endParaRPr>
          </a:p>
        </p:txBody>
      </p:sp>
      <p:cxnSp>
        <p:nvCxnSpPr>
          <p:cNvPr id="13" name="Straight Arrow Connector 22">
            <a:extLst>
              <a:ext uri="{FF2B5EF4-FFF2-40B4-BE49-F238E27FC236}">
                <a16:creationId xmlns:a16="http://schemas.microsoft.com/office/drawing/2014/main" id="{B8C1D513-BD73-4BB2-89FB-C3E2DD165AC7}"/>
              </a:ext>
            </a:extLst>
          </p:cNvPr>
          <p:cNvCxnSpPr>
            <a:cxnSpLocks/>
          </p:cNvCxnSpPr>
          <p:nvPr/>
        </p:nvCxnSpPr>
        <p:spPr>
          <a:xfrm flipH="1">
            <a:off x="3590936" y="4726905"/>
            <a:ext cx="6350" cy="1222375"/>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20">
            <a:extLst>
              <a:ext uri="{FF2B5EF4-FFF2-40B4-BE49-F238E27FC236}">
                <a16:creationId xmlns:a16="http://schemas.microsoft.com/office/drawing/2014/main" id="{98E320C0-CD0E-4EF6-9FE5-F4AD2CFF9720}"/>
              </a:ext>
            </a:extLst>
          </p:cNvPr>
          <p:cNvSpPr/>
          <p:nvPr/>
        </p:nvSpPr>
        <p:spPr bwMode="auto">
          <a:xfrm>
            <a:off x="683568" y="875535"/>
            <a:ext cx="832205" cy="27405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vert270" lIns="72000" tIns="72000" rIns="72000" bIns="72000" anchor="ctr" anchorCtr="1"/>
          <a:lstStyle/>
          <a:p>
            <a:pPr algn="ctr" eaLnBrk="0" fontAlgn="auto" hangingPunct="0">
              <a:spcBef>
                <a:spcPts val="0"/>
              </a:spcBef>
              <a:spcAft>
                <a:spcPts val="0"/>
              </a:spcAft>
              <a:buClr>
                <a:schemeClr val="bg1"/>
              </a:buClr>
              <a:defRPr/>
            </a:pPr>
            <a:r>
              <a:rPr lang="ja-JP" altLang="en-US" sz="2400" b="1" kern="0" dirty="0">
                <a:solidFill>
                  <a:schemeClr val="tx1"/>
                </a:solidFill>
                <a:latin typeface="Arial"/>
              </a:rPr>
              <a:t>製薬企業</a:t>
            </a:r>
            <a:endParaRPr lang="en-US" sz="2400" b="1" kern="0" dirty="0">
              <a:solidFill>
                <a:schemeClr val="tx1"/>
              </a:solidFill>
              <a:latin typeface="Arial"/>
            </a:endParaRPr>
          </a:p>
        </p:txBody>
      </p:sp>
      <p:cxnSp>
        <p:nvCxnSpPr>
          <p:cNvPr id="18" name="Straight Arrow Connector 15">
            <a:extLst>
              <a:ext uri="{FF2B5EF4-FFF2-40B4-BE49-F238E27FC236}">
                <a16:creationId xmlns:a16="http://schemas.microsoft.com/office/drawing/2014/main" id="{7B413D40-B703-4DD4-BB2D-63D712F8C2C6}"/>
              </a:ext>
            </a:extLst>
          </p:cNvPr>
          <p:cNvCxnSpPr>
            <a:cxnSpLocks/>
          </p:cNvCxnSpPr>
          <p:nvPr/>
        </p:nvCxnSpPr>
        <p:spPr>
          <a:xfrm flipV="1">
            <a:off x="5272098" y="1864555"/>
            <a:ext cx="7938" cy="110479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2">
            <a:extLst>
              <a:ext uri="{FF2B5EF4-FFF2-40B4-BE49-F238E27FC236}">
                <a16:creationId xmlns:a16="http://schemas.microsoft.com/office/drawing/2014/main" id="{9756D66E-416B-4C7C-8422-D741EC85DDCB}"/>
              </a:ext>
            </a:extLst>
          </p:cNvPr>
          <p:cNvCxnSpPr>
            <a:cxnSpLocks/>
          </p:cNvCxnSpPr>
          <p:nvPr/>
        </p:nvCxnSpPr>
        <p:spPr>
          <a:xfrm flipV="1">
            <a:off x="5272098" y="4779822"/>
            <a:ext cx="0" cy="109702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Document 18">
            <a:extLst>
              <a:ext uri="{FF2B5EF4-FFF2-40B4-BE49-F238E27FC236}">
                <a16:creationId xmlns:a16="http://schemas.microsoft.com/office/drawing/2014/main" id="{91E4026C-B210-445F-9105-A67E9EE9C301}"/>
              </a:ext>
            </a:extLst>
          </p:cNvPr>
          <p:cNvSpPr/>
          <p:nvPr/>
        </p:nvSpPr>
        <p:spPr bwMode="auto">
          <a:xfrm>
            <a:off x="4773629" y="2109850"/>
            <a:ext cx="1064679" cy="546098"/>
          </a:xfrm>
          <a:prstGeom prst="flowChartDocumen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72000" bIns="36000"/>
          <a:lstStyle/>
          <a:p>
            <a:pPr algn="ctr" eaLnBrk="0" fontAlgn="auto" hangingPunct="0">
              <a:spcBef>
                <a:spcPts val="0"/>
              </a:spcBef>
              <a:spcAft>
                <a:spcPts val="0"/>
              </a:spcAft>
              <a:buClr>
                <a:schemeClr val="bg1"/>
              </a:buClr>
              <a:defRPr/>
            </a:pPr>
            <a:r>
              <a:rPr lang="en-US" altLang="ja-JP" sz="1400" kern="0" dirty="0">
                <a:solidFill>
                  <a:schemeClr val="tx1"/>
                </a:solidFill>
                <a:latin typeface="Arial"/>
              </a:rPr>
              <a:t>ACK</a:t>
            </a:r>
          </a:p>
          <a:p>
            <a:pPr algn="ctr" eaLnBrk="0" fontAlgn="auto" hangingPunct="0">
              <a:spcBef>
                <a:spcPts val="0"/>
              </a:spcBef>
              <a:spcAft>
                <a:spcPts val="0"/>
              </a:spcAft>
              <a:buClr>
                <a:schemeClr val="bg1"/>
              </a:buClr>
              <a:defRPr/>
            </a:pPr>
            <a:r>
              <a:rPr lang="ja-JP" altLang="en-US" sz="1400" kern="0" dirty="0">
                <a:solidFill>
                  <a:schemeClr val="tx1"/>
                </a:solidFill>
                <a:latin typeface="Arial"/>
              </a:rPr>
              <a:t>ファイル</a:t>
            </a:r>
            <a:endParaRPr lang="en-US" sz="1400" kern="0" dirty="0">
              <a:solidFill>
                <a:schemeClr val="tx1"/>
              </a:solidFill>
              <a:latin typeface="Arial"/>
            </a:endParaRPr>
          </a:p>
          <a:p>
            <a:pPr algn="ctr" eaLnBrk="0" fontAlgn="auto" hangingPunct="0">
              <a:spcBef>
                <a:spcPts val="0"/>
              </a:spcBef>
              <a:spcAft>
                <a:spcPts val="0"/>
              </a:spcAft>
              <a:buClr>
                <a:schemeClr val="bg1"/>
              </a:buClr>
              <a:defRPr/>
            </a:pPr>
            <a:endParaRPr lang="en-US" sz="1400" kern="0" dirty="0">
              <a:solidFill>
                <a:schemeClr val="tx1"/>
              </a:solidFill>
              <a:latin typeface="Arial"/>
            </a:endParaRPr>
          </a:p>
        </p:txBody>
      </p:sp>
      <p:sp>
        <p:nvSpPr>
          <p:cNvPr id="30" name="思考の吹き出し: 雲形 29">
            <a:extLst>
              <a:ext uri="{FF2B5EF4-FFF2-40B4-BE49-F238E27FC236}">
                <a16:creationId xmlns:a16="http://schemas.microsoft.com/office/drawing/2014/main" id="{072D33C0-8F9D-42AE-AB66-E145B05F005A}"/>
              </a:ext>
            </a:extLst>
          </p:cNvPr>
          <p:cNvSpPr/>
          <p:nvPr/>
        </p:nvSpPr>
        <p:spPr>
          <a:xfrm>
            <a:off x="6938019" y="1374507"/>
            <a:ext cx="2101850" cy="1036637"/>
          </a:xfrm>
          <a:prstGeom prst="cloudCallout">
            <a:avLst>
              <a:gd name="adj1" fmla="val -95390"/>
              <a:gd name="adj2" fmla="val 51664"/>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ja-JP" altLang="en-US" sz="1400" dirty="0">
                <a:solidFill>
                  <a:schemeClr val="tx1"/>
                </a:solidFill>
              </a:rPr>
              <a:t>エラーなし</a:t>
            </a:r>
            <a:endParaRPr lang="en-US" altLang="ja-JP" sz="1400" dirty="0">
              <a:solidFill>
                <a:schemeClr val="tx1"/>
              </a:solidFill>
            </a:endParaRPr>
          </a:p>
          <a:p>
            <a:pPr algn="ctr">
              <a:defRPr/>
            </a:pPr>
            <a:r>
              <a:rPr lang="ja-JP" altLang="en-US" sz="1400" dirty="0">
                <a:solidFill>
                  <a:schemeClr val="tx1"/>
                </a:solidFill>
              </a:rPr>
              <a:t>エラーあり</a:t>
            </a:r>
            <a:endParaRPr lang="en-US" altLang="ja-JP" sz="1400" dirty="0">
              <a:solidFill>
                <a:schemeClr val="tx1"/>
              </a:solidFill>
            </a:endParaRPr>
          </a:p>
          <a:p>
            <a:pPr algn="ctr">
              <a:defRPr/>
            </a:pPr>
            <a:r>
              <a:rPr lang="ja-JP" altLang="en-US" sz="1400" dirty="0">
                <a:solidFill>
                  <a:schemeClr val="tx1"/>
                </a:solidFill>
              </a:rPr>
              <a:t>一部エラーあり</a:t>
            </a:r>
          </a:p>
        </p:txBody>
      </p:sp>
      <p:sp>
        <p:nvSpPr>
          <p:cNvPr id="35" name="吹き出し: 円形 34">
            <a:extLst>
              <a:ext uri="{FF2B5EF4-FFF2-40B4-BE49-F238E27FC236}">
                <a16:creationId xmlns:a16="http://schemas.microsoft.com/office/drawing/2014/main" id="{A19DF242-5E7C-4FA9-B77C-47CE65ED6661}"/>
              </a:ext>
            </a:extLst>
          </p:cNvPr>
          <p:cNvSpPr/>
          <p:nvPr/>
        </p:nvSpPr>
        <p:spPr>
          <a:xfrm>
            <a:off x="6675122" y="5424285"/>
            <a:ext cx="2033709" cy="1036637"/>
          </a:xfrm>
          <a:prstGeom prst="wedgeEllipseCallout">
            <a:avLst>
              <a:gd name="adj1" fmla="val -63996"/>
              <a:gd name="adj2" fmla="val 33762"/>
            </a:avLst>
          </a:prstGeom>
          <a:ln>
            <a:solidFill>
              <a:schemeClr val="accent3"/>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ja-JP" altLang="en-US" sz="1400" dirty="0">
                <a:solidFill>
                  <a:schemeClr val="tx1"/>
                </a:solidFill>
              </a:rPr>
              <a:t>データチェックが行われ</a:t>
            </a:r>
            <a:br>
              <a:rPr lang="en-US" altLang="ja-JP" sz="1400" dirty="0">
                <a:solidFill>
                  <a:schemeClr val="tx1"/>
                </a:solidFill>
              </a:rPr>
            </a:br>
            <a:r>
              <a:rPr lang="ja-JP" altLang="en-US" sz="1400" dirty="0">
                <a:solidFill>
                  <a:schemeClr val="tx1"/>
                </a:solidFill>
              </a:rPr>
              <a:t>結果は</a:t>
            </a:r>
            <a:r>
              <a:rPr lang="en-US" altLang="ja-JP" sz="1400" dirty="0">
                <a:solidFill>
                  <a:schemeClr val="tx1"/>
                </a:solidFill>
              </a:rPr>
              <a:t>ACK</a:t>
            </a:r>
            <a:r>
              <a:rPr lang="ja-JP" altLang="en-US" sz="1400" dirty="0">
                <a:solidFill>
                  <a:schemeClr val="tx1"/>
                </a:solidFill>
              </a:rPr>
              <a:t>の中に記載される</a:t>
            </a:r>
          </a:p>
        </p:txBody>
      </p:sp>
      <p:sp>
        <p:nvSpPr>
          <p:cNvPr id="22" name="Flowchart: Document 18">
            <a:extLst>
              <a:ext uri="{FF2B5EF4-FFF2-40B4-BE49-F238E27FC236}">
                <a16:creationId xmlns:a16="http://schemas.microsoft.com/office/drawing/2014/main" id="{53A2BFE4-22D8-4592-8628-B9977AFBC95D}"/>
              </a:ext>
            </a:extLst>
          </p:cNvPr>
          <p:cNvSpPr/>
          <p:nvPr/>
        </p:nvSpPr>
        <p:spPr bwMode="auto">
          <a:xfrm>
            <a:off x="4773630" y="5107857"/>
            <a:ext cx="1064679" cy="546098"/>
          </a:xfrm>
          <a:prstGeom prst="flowChartDocumen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72000" bIns="36000"/>
          <a:lstStyle/>
          <a:p>
            <a:pPr algn="ctr" eaLnBrk="0" fontAlgn="auto" hangingPunct="0">
              <a:spcBef>
                <a:spcPts val="0"/>
              </a:spcBef>
              <a:spcAft>
                <a:spcPts val="0"/>
              </a:spcAft>
              <a:buClr>
                <a:schemeClr val="bg1"/>
              </a:buClr>
              <a:defRPr/>
            </a:pPr>
            <a:r>
              <a:rPr lang="en-US" altLang="ja-JP" sz="1400" kern="0" dirty="0">
                <a:solidFill>
                  <a:schemeClr val="tx1"/>
                </a:solidFill>
                <a:latin typeface="Arial"/>
              </a:rPr>
              <a:t>ACK</a:t>
            </a:r>
          </a:p>
          <a:p>
            <a:pPr algn="ctr" eaLnBrk="0" fontAlgn="auto" hangingPunct="0">
              <a:spcBef>
                <a:spcPts val="0"/>
              </a:spcBef>
              <a:spcAft>
                <a:spcPts val="0"/>
              </a:spcAft>
              <a:buClr>
                <a:schemeClr val="bg1"/>
              </a:buClr>
              <a:defRPr/>
            </a:pPr>
            <a:r>
              <a:rPr lang="ja-JP" altLang="en-US" sz="1400" kern="0" dirty="0">
                <a:solidFill>
                  <a:schemeClr val="tx1"/>
                </a:solidFill>
                <a:latin typeface="Arial"/>
              </a:rPr>
              <a:t>ファイル</a:t>
            </a:r>
            <a:endParaRPr lang="en-US" sz="1400" kern="0" dirty="0">
              <a:solidFill>
                <a:schemeClr val="tx1"/>
              </a:solidFill>
              <a:latin typeface="Arial"/>
            </a:endParaRPr>
          </a:p>
          <a:p>
            <a:pPr algn="ctr" eaLnBrk="0" fontAlgn="auto" hangingPunct="0">
              <a:spcBef>
                <a:spcPts val="0"/>
              </a:spcBef>
              <a:spcAft>
                <a:spcPts val="0"/>
              </a:spcAft>
              <a:buClr>
                <a:schemeClr val="bg1"/>
              </a:buClr>
              <a:defRPr/>
            </a:pPr>
            <a:endParaRPr lang="en-US" sz="1400" kern="0" dirty="0">
              <a:solidFill>
                <a:schemeClr val="tx1"/>
              </a:solidFill>
              <a:latin typeface="Arial"/>
            </a:endParaRPr>
          </a:p>
        </p:txBody>
      </p:sp>
      <p:sp>
        <p:nvSpPr>
          <p:cNvPr id="23" name="Flowchart: Document 18">
            <a:extLst>
              <a:ext uri="{FF2B5EF4-FFF2-40B4-BE49-F238E27FC236}">
                <a16:creationId xmlns:a16="http://schemas.microsoft.com/office/drawing/2014/main" id="{B4565D3B-536B-4C33-80DB-104E7A50CFDB}"/>
              </a:ext>
            </a:extLst>
          </p:cNvPr>
          <p:cNvSpPr/>
          <p:nvPr/>
        </p:nvSpPr>
        <p:spPr bwMode="auto">
          <a:xfrm>
            <a:off x="3073360" y="2107815"/>
            <a:ext cx="1064679" cy="546098"/>
          </a:xfrm>
          <a:prstGeom prst="flowChartDocumen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72000" bIns="36000"/>
          <a:lstStyle/>
          <a:p>
            <a:pPr algn="ctr" eaLnBrk="0" fontAlgn="auto" hangingPunct="0">
              <a:spcBef>
                <a:spcPts val="0"/>
              </a:spcBef>
              <a:spcAft>
                <a:spcPts val="0"/>
              </a:spcAft>
              <a:buClr>
                <a:schemeClr val="bg1"/>
              </a:buClr>
              <a:defRPr/>
            </a:pPr>
            <a:r>
              <a:rPr lang="en-US" altLang="ja-JP" sz="1400" kern="0" dirty="0">
                <a:solidFill>
                  <a:schemeClr val="tx1"/>
                </a:solidFill>
                <a:latin typeface="Arial"/>
              </a:rPr>
              <a:t>E2B</a:t>
            </a:r>
          </a:p>
          <a:p>
            <a:pPr algn="ctr" eaLnBrk="0" fontAlgn="auto" hangingPunct="0">
              <a:spcBef>
                <a:spcPts val="0"/>
              </a:spcBef>
              <a:spcAft>
                <a:spcPts val="0"/>
              </a:spcAft>
              <a:buClr>
                <a:schemeClr val="bg1"/>
              </a:buClr>
              <a:defRPr/>
            </a:pPr>
            <a:r>
              <a:rPr lang="ja-JP" altLang="en-US" sz="1400" kern="0" dirty="0">
                <a:solidFill>
                  <a:schemeClr val="tx1"/>
                </a:solidFill>
                <a:latin typeface="Arial"/>
              </a:rPr>
              <a:t>ファイル</a:t>
            </a:r>
            <a:endParaRPr lang="en-US" sz="1400" kern="0" dirty="0">
              <a:solidFill>
                <a:schemeClr val="tx1"/>
              </a:solidFill>
              <a:latin typeface="Arial"/>
            </a:endParaRPr>
          </a:p>
          <a:p>
            <a:pPr algn="ctr" eaLnBrk="0" fontAlgn="auto" hangingPunct="0">
              <a:spcBef>
                <a:spcPts val="0"/>
              </a:spcBef>
              <a:spcAft>
                <a:spcPts val="0"/>
              </a:spcAft>
              <a:buClr>
                <a:schemeClr val="bg1"/>
              </a:buClr>
              <a:defRPr/>
            </a:pPr>
            <a:endParaRPr lang="en-US" sz="1400" kern="0" dirty="0">
              <a:solidFill>
                <a:schemeClr val="tx1"/>
              </a:solidFill>
              <a:latin typeface="Arial"/>
            </a:endParaRPr>
          </a:p>
        </p:txBody>
      </p:sp>
      <p:sp>
        <p:nvSpPr>
          <p:cNvPr id="24" name="Flowchart: Document 18">
            <a:extLst>
              <a:ext uri="{FF2B5EF4-FFF2-40B4-BE49-F238E27FC236}">
                <a16:creationId xmlns:a16="http://schemas.microsoft.com/office/drawing/2014/main" id="{5E188B72-34D9-4A83-89F9-D1BEE445D944}"/>
              </a:ext>
            </a:extLst>
          </p:cNvPr>
          <p:cNvSpPr/>
          <p:nvPr/>
        </p:nvSpPr>
        <p:spPr bwMode="auto">
          <a:xfrm>
            <a:off x="3081774" y="5116154"/>
            <a:ext cx="1064679" cy="546098"/>
          </a:xfrm>
          <a:prstGeom prst="flowChartDocument">
            <a:avLst/>
          </a:prstGeom>
          <a:ln>
            <a:headEnd/>
            <a:tailEnd/>
          </a:ln>
        </p:spPr>
        <p:style>
          <a:lnRef idx="1">
            <a:schemeClr val="accent6"/>
          </a:lnRef>
          <a:fillRef idx="2">
            <a:schemeClr val="accent6"/>
          </a:fillRef>
          <a:effectRef idx="1">
            <a:schemeClr val="accent6"/>
          </a:effectRef>
          <a:fontRef idx="minor">
            <a:schemeClr val="dk1"/>
          </a:fontRef>
        </p:style>
        <p:txBody>
          <a:bodyPr lIns="36000" tIns="36000" rIns="72000" bIns="36000"/>
          <a:lstStyle/>
          <a:p>
            <a:pPr algn="ctr" eaLnBrk="0" fontAlgn="auto" hangingPunct="0">
              <a:spcBef>
                <a:spcPts val="0"/>
              </a:spcBef>
              <a:spcAft>
                <a:spcPts val="0"/>
              </a:spcAft>
              <a:buClr>
                <a:schemeClr val="bg1"/>
              </a:buClr>
              <a:defRPr/>
            </a:pPr>
            <a:r>
              <a:rPr lang="en-US" altLang="ja-JP" sz="1400" kern="0" dirty="0">
                <a:solidFill>
                  <a:schemeClr val="tx1"/>
                </a:solidFill>
                <a:latin typeface="Arial"/>
              </a:rPr>
              <a:t>E2B</a:t>
            </a:r>
          </a:p>
          <a:p>
            <a:pPr algn="ctr" eaLnBrk="0" fontAlgn="auto" hangingPunct="0">
              <a:spcBef>
                <a:spcPts val="0"/>
              </a:spcBef>
              <a:spcAft>
                <a:spcPts val="0"/>
              </a:spcAft>
              <a:buClr>
                <a:schemeClr val="bg1"/>
              </a:buClr>
              <a:defRPr/>
            </a:pPr>
            <a:r>
              <a:rPr lang="ja-JP" altLang="en-US" sz="1400" kern="0" dirty="0">
                <a:solidFill>
                  <a:schemeClr val="tx1"/>
                </a:solidFill>
                <a:latin typeface="Arial"/>
              </a:rPr>
              <a:t>ファイル</a:t>
            </a:r>
            <a:endParaRPr lang="en-US" sz="1400" kern="0" dirty="0">
              <a:solidFill>
                <a:schemeClr val="tx1"/>
              </a:solidFill>
              <a:latin typeface="Arial"/>
            </a:endParaRPr>
          </a:p>
          <a:p>
            <a:pPr algn="ctr" eaLnBrk="0" fontAlgn="auto" hangingPunct="0">
              <a:spcBef>
                <a:spcPts val="0"/>
              </a:spcBef>
              <a:spcAft>
                <a:spcPts val="0"/>
              </a:spcAft>
              <a:buClr>
                <a:schemeClr val="bg1"/>
              </a:buClr>
              <a:defRPr/>
            </a:pPr>
            <a:endParaRPr lang="en-US" sz="1400" kern="0" dirty="0">
              <a:solidFill>
                <a:schemeClr val="tx1"/>
              </a:solidFill>
              <a:latin typeface="Arial"/>
            </a:endParaRPr>
          </a:p>
        </p:txBody>
      </p:sp>
      <p:cxnSp>
        <p:nvCxnSpPr>
          <p:cNvPr id="33" name="Straight Arrow Connector 22">
            <a:extLst>
              <a:ext uri="{FF2B5EF4-FFF2-40B4-BE49-F238E27FC236}">
                <a16:creationId xmlns:a16="http://schemas.microsoft.com/office/drawing/2014/main" id="{D9473E3E-6F98-4F1E-AB30-EACF1B052D04}"/>
              </a:ext>
            </a:extLst>
          </p:cNvPr>
          <p:cNvCxnSpPr>
            <a:cxnSpLocks/>
          </p:cNvCxnSpPr>
          <p:nvPr/>
        </p:nvCxnSpPr>
        <p:spPr>
          <a:xfrm flipV="1">
            <a:off x="5272098" y="3551236"/>
            <a:ext cx="0" cy="64669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5">
            <a:extLst>
              <a:ext uri="{FF2B5EF4-FFF2-40B4-BE49-F238E27FC236}">
                <a16:creationId xmlns:a16="http://schemas.microsoft.com/office/drawing/2014/main" id="{BE14506F-C652-4D6A-9660-DE67415E4E88}"/>
              </a:ext>
            </a:extLst>
          </p:cNvPr>
          <p:cNvCxnSpPr>
            <a:cxnSpLocks/>
          </p:cNvCxnSpPr>
          <p:nvPr/>
        </p:nvCxnSpPr>
        <p:spPr>
          <a:xfrm flipH="1">
            <a:off x="3597286" y="3551236"/>
            <a:ext cx="16828" cy="64669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直方体 25"/>
          <p:cNvSpPr/>
          <p:nvPr/>
        </p:nvSpPr>
        <p:spPr>
          <a:xfrm>
            <a:off x="3040811" y="2949060"/>
            <a:ext cx="2952328" cy="590668"/>
          </a:xfrm>
          <a:prstGeom prst="cube">
            <a:avLst/>
          </a:prstGeom>
          <a:ln>
            <a:headEnd/>
            <a:tailEnd/>
          </a:ln>
        </p:spPr>
        <p:style>
          <a:lnRef idx="1">
            <a:schemeClr val="accent1"/>
          </a:lnRef>
          <a:fillRef idx="2">
            <a:schemeClr val="accent1"/>
          </a:fillRef>
          <a:effectRef idx="1">
            <a:schemeClr val="accent1"/>
          </a:effectRef>
          <a:fontRef idx="minor">
            <a:schemeClr val="dk1"/>
          </a:fontRef>
        </p:style>
        <p:txBody>
          <a:bodyPr lIns="72000" tIns="108000" rIns="72000" bIns="72000" anchor="ctr" anchorCtr="1"/>
          <a:lstStyle/>
          <a:p>
            <a:pPr algn="ctr" eaLnBrk="0" fontAlgn="auto" hangingPunct="0">
              <a:spcBef>
                <a:spcPts val="0"/>
              </a:spcBef>
              <a:spcAft>
                <a:spcPts val="0"/>
              </a:spcAft>
              <a:buClr>
                <a:schemeClr val="bg1"/>
              </a:buClr>
            </a:pPr>
            <a:r>
              <a:rPr lang="en-US" altLang="ja-JP" sz="2400" kern="0" dirty="0">
                <a:solidFill>
                  <a:schemeClr val="tx1"/>
                </a:solidFill>
                <a:latin typeface="Arial"/>
              </a:rPr>
              <a:t>EDI</a:t>
            </a:r>
            <a:r>
              <a:rPr lang="ja-JP" altLang="en-US" sz="2400" kern="0" dirty="0">
                <a:solidFill>
                  <a:schemeClr val="tx1"/>
                </a:solidFill>
                <a:latin typeface="Arial"/>
              </a:rPr>
              <a:t>ツール</a:t>
            </a:r>
            <a:endParaRPr lang="en-US" altLang="ja-JP" sz="2400" kern="0" dirty="0">
              <a:solidFill>
                <a:schemeClr val="tx1"/>
              </a:solidFill>
              <a:latin typeface="Arial"/>
            </a:endParaRPr>
          </a:p>
        </p:txBody>
      </p:sp>
      <p:sp>
        <p:nvSpPr>
          <p:cNvPr id="27" name="直方体 26"/>
          <p:cNvSpPr/>
          <p:nvPr/>
        </p:nvSpPr>
        <p:spPr>
          <a:xfrm>
            <a:off x="3052110" y="4189154"/>
            <a:ext cx="2952328" cy="590668"/>
          </a:xfrm>
          <a:prstGeom prst="cube">
            <a:avLst/>
          </a:prstGeom>
          <a:ln>
            <a:headEnd/>
            <a:tailEnd/>
          </a:ln>
        </p:spPr>
        <p:style>
          <a:lnRef idx="1">
            <a:schemeClr val="accent3"/>
          </a:lnRef>
          <a:fillRef idx="2">
            <a:schemeClr val="accent3"/>
          </a:fillRef>
          <a:effectRef idx="1">
            <a:schemeClr val="accent3"/>
          </a:effectRef>
          <a:fontRef idx="minor">
            <a:schemeClr val="dk1"/>
          </a:fontRef>
        </p:style>
        <p:txBody>
          <a:bodyPr lIns="72000" tIns="108000" rIns="72000" bIns="72000" anchor="ctr" anchorCtr="1"/>
          <a:lstStyle/>
          <a:p>
            <a:pPr algn="ctr" eaLnBrk="0" fontAlgn="auto" hangingPunct="0">
              <a:spcBef>
                <a:spcPts val="0"/>
              </a:spcBef>
              <a:spcAft>
                <a:spcPts val="0"/>
              </a:spcAft>
              <a:buClr>
                <a:schemeClr val="bg1"/>
              </a:buClr>
            </a:pPr>
            <a:r>
              <a:rPr lang="en-US" altLang="ja-JP" sz="2400" kern="0" dirty="0">
                <a:solidFill>
                  <a:schemeClr val="tx1"/>
                </a:solidFill>
                <a:latin typeface="Arial"/>
              </a:rPr>
              <a:t>EDI</a:t>
            </a:r>
            <a:r>
              <a:rPr lang="ja-JP" altLang="en-US" sz="2400" kern="0" dirty="0">
                <a:solidFill>
                  <a:schemeClr val="tx1"/>
                </a:solidFill>
                <a:latin typeface="Arial"/>
              </a:rPr>
              <a:t>ツール</a:t>
            </a:r>
            <a:endParaRPr lang="en-US" altLang="ja-JP" sz="2400" kern="0" dirty="0">
              <a:solidFill>
                <a:schemeClr val="tx1"/>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67EA16EB-FF5B-4268-8BA3-61EBDCE9DA7A}"/>
              </a:ext>
            </a:extLst>
          </p:cNvPr>
          <p:cNvSpPr>
            <a:spLocks noGrp="1"/>
          </p:cNvSpPr>
          <p:nvPr>
            <p:ph type="title"/>
          </p:nvPr>
        </p:nvSpPr>
        <p:spPr/>
        <p:txBody>
          <a:bodyPr/>
          <a:lstStyle/>
          <a:p>
            <a:r>
              <a:rPr lang="ja-JP" altLang="en-US" dirty="0"/>
              <a:t>目次</a:t>
            </a:r>
          </a:p>
        </p:txBody>
      </p:sp>
      <p:sp>
        <p:nvSpPr>
          <p:cNvPr id="4099" name="コンテンツ プレースホルダー 2">
            <a:extLst>
              <a:ext uri="{FF2B5EF4-FFF2-40B4-BE49-F238E27FC236}">
                <a16:creationId xmlns:a16="http://schemas.microsoft.com/office/drawing/2014/main" id="{BB8D3A9D-AACA-4D35-877E-DE5147C5E62B}"/>
              </a:ext>
            </a:extLst>
          </p:cNvPr>
          <p:cNvSpPr>
            <a:spLocks noGrp="1"/>
          </p:cNvSpPr>
          <p:nvPr>
            <p:ph idx="1"/>
          </p:nvPr>
        </p:nvSpPr>
        <p:spPr/>
        <p:txBody>
          <a:bodyPr/>
          <a:lstStyle/>
          <a:p>
            <a:pPr marL="514350" indent="-514350">
              <a:buFont typeface="Calibri" panose="020F0502020204030204" pitchFamily="34" charset="0"/>
              <a:buAutoNum type="arabicPeriod"/>
            </a:pPr>
            <a:r>
              <a:rPr lang="ja-JP" altLang="en-US" sz="2400" dirty="0">
                <a:solidFill>
                  <a:schemeClr val="bg1">
                    <a:lumMod val="75000"/>
                  </a:schemeClr>
                </a:solidFill>
              </a:rPr>
              <a:t>副作用等の電子的報告に関連する基礎知識</a:t>
            </a:r>
            <a:endParaRPr lang="en-US" altLang="ja-JP" sz="24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グリーンブックとは</a:t>
            </a:r>
          </a:p>
          <a:p>
            <a:pPr marL="914400" lvl="1" indent="-514350">
              <a:buFont typeface="Arial" panose="020B0604020202020204" pitchFamily="34" charset="0"/>
              <a:buChar char="•"/>
            </a:pPr>
            <a:r>
              <a:rPr lang="en-US" altLang="ja-JP" sz="2000" dirty="0">
                <a:solidFill>
                  <a:schemeClr val="bg1">
                    <a:lumMod val="75000"/>
                  </a:schemeClr>
                </a:solidFill>
              </a:rPr>
              <a:t>E2B(R3)</a:t>
            </a:r>
            <a:r>
              <a:rPr lang="ja-JP" altLang="en-US" sz="2000" dirty="0">
                <a:solidFill>
                  <a:schemeClr val="bg1">
                    <a:lumMod val="75000"/>
                  </a:schemeClr>
                </a:solidFill>
              </a:rPr>
              <a:t>とは</a:t>
            </a:r>
          </a:p>
          <a:p>
            <a:pPr marL="914400" lvl="1" indent="-514350">
              <a:buFont typeface="Arial" panose="020B0604020202020204" pitchFamily="34" charset="0"/>
              <a:buChar char="•"/>
            </a:pPr>
            <a:r>
              <a:rPr lang="en-US" altLang="ja-JP" sz="2000" dirty="0" err="1">
                <a:solidFill>
                  <a:schemeClr val="bg1">
                    <a:lumMod val="75000"/>
                  </a:schemeClr>
                </a:solidFill>
              </a:rPr>
              <a:t>MedDRA</a:t>
            </a:r>
            <a:endParaRPr lang="en-US" altLang="ja-JP" sz="2000" dirty="0">
              <a:solidFill>
                <a:schemeClr val="bg1">
                  <a:lumMod val="75000"/>
                </a:schemeClr>
              </a:solidFill>
            </a:endParaRPr>
          </a:p>
          <a:p>
            <a:pPr marL="914400" lvl="1" indent="-514350">
              <a:buFont typeface="Arial" panose="020B0604020202020204" pitchFamily="34" charset="0"/>
              <a:buChar char="•"/>
            </a:pPr>
            <a:r>
              <a:rPr lang="ja-JP" altLang="en-US" sz="2000" dirty="0">
                <a:solidFill>
                  <a:schemeClr val="bg1">
                    <a:lumMod val="75000"/>
                  </a:schemeClr>
                </a:solidFill>
              </a:rPr>
              <a:t>伝送の仕組み</a:t>
            </a:r>
          </a:p>
          <a:p>
            <a:pPr marL="514350" indent="-514350">
              <a:buFont typeface="Calibri" panose="020F0502020204030204" pitchFamily="34" charset="0"/>
              <a:buAutoNum type="arabicPeriod"/>
            </a:pPr>
            <a:r>
              <a:rPr lang="en-US" altLang="ja-JP" sz="2400" dirty="0"/>
              <a:t>E2B(R3)</a:t>
            </a:r>
            <a:r>
              <a:rPr lang="ja-JP" altLang="en-US" sz="2400" dirty="0"/>
              <a:t>を構成する項目の概要</a:t>
            </a:r>
          </a:p>
          <a:p>
            <a:pPr marL="514350" indent="-514350">
              <a:buFont typeface="Calibri" panose="020F0502020204030204" pitchFamily="34" charset="0"/>
              <a:buAutoNum type="arabicPeriod"/>
            </a:pPr>
            <a:r>
              <a:rPr lang="en-US" altLang="ja-JP" sz="2400" dirty="0" err="1">
                <a:solidFill>
                  <a:schemeClr val="bg1">
                    <a:lumMod val="75000"/>
                  </a:schemeClr>
                </a:solidFill>
              </a:rPr>
              <a:t>nullFlavor</a:t>
            </a:r>
            <a:endParaRPr lang="en-US" altLang="ja-JP" sz="2400" dirty="0">
              <a:solidFill>
                <a:schemeClr val="bg1">
                  <a:lumMod val="75000"/>
                </a:schemeClr>
              </a:solidFill>
            </a:endParaRPr>
          </a:p>
          <a:p>
            <a:pPr marL="514350" indent="-514350">
              <a:buFont typeface="Calibri" panose="020F0502020204030204" pitchFamily="34" charset="0"/>
              <a:buAutoNum type="arabicPeriod"/>
            </a:pPr>
            <a:r>
              <a:rPr lang="ja-JP" altLang="en-US" sz="2400" dirty="0">
                <a:solidFill>
                  <a:schemeClr val="bg1">
                    <a:lumMod val="75000"/>
                  </a:schemeClr>
                </a:solidFill>
              </a:rPr>
              <a:t>措置報告・研究報告</a:t>
            </a:r>
          </a:p>
          <a:p>
            <a:pPr marL="514350" indent="-514350">
              <a:buFont typeface="Calibri" panose="020F0502020204030204" pitchFamily="34" charset="0"/>
              <a:buAutoNum type="arabicPeriod"/>
            </a:pPr>
            <a:r>
              <a:rPr lang="ja-JP" altLang="en-US" sz="2400" dirty="0">
                <a:solidFill>
                  <a:schemeClr val="bg1">
                    <a:lumMod val="75000"/>
                  </a:schemeClr>
                </a:solidFill>
              </a:rPr>
              <a:t>参考通知</a:t>
            </a:r>
          </a:p>
          <a:p>
            <a:pPr marL="514350" indent="-514350">
              <a:buFont typeface="Calibri" panose="020F0502020204030204" pitchFamily="34" charset="0"/>
              <a:buAutoNum type="arabicPeriod"/>
            </a:pPr>
            <a:r>
              <a:rPr lang="ja-JP" altLang="en-US" sz="2400" dirty="0">
                <a:solidFill>
                  <a:schemeClr val="bg1">
                    <a:lumMod val="75000"/>
                  </a:schemeClr>
                </a:solidFill>
              </a:rPr>
              <a:t>クイズ</a:t>
            </a:r>
            <a:endParaRPr lang="en-US" altLang="ja-JP" sz="2400" dirty="0">
              <a:solidFill>
                <a:schemeClr val="bg1">
                  <a:lumMod val="75000"/>
                </a:schemeClr>
              </a:solidFill>
            </a:endParaRPr>
          </a:p>
        </p:txBody>
      </p:sp>
      <p:sp>
        <p:nvSpPr>
          <p:cNvPr id="4" name="スライド番号プレースホルダー 3">
            <a:extLst>
              <a:ext uri="{FF2B5EF4-FFF2-40B4-BE49-F238E27FC236}">
                <a16:creationId xmlns:a16="http://schemas.microsoft.com/office/drawing/2014/main" id="{883C099D-C961-4200-9A78-18A31729771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9AA2ADB-0313-4852-9C26-438335DDF847}" type="slidenum">
              <a:rPr lang="ja-JP" altLang="en-US">
                <a:solidFill>
                  <a:srgbClr val="898989"/>
                </a:solidFill>
                <a:latin typeface="Calibri" panose="020F0502020204030204" pitchFamily="34" charset="0"/>
              </a:rPr>
              <a:pPr eaLnBrk="1" hangingPunct="1"/>
              <a:t>9</a:t>
            </a:fld>
            <a:endParaRPr lang="ja-JP"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01585934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miter lim="800000"/>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126</TotalTime>
  <Words>5671</Words>
  <Application>Microsoft Office PowerPoint</Application>
  <PresentationFormat>画面に合わせる (4:3)</PresentationFormat>
  <Paragraphs>673</Paragraphs>
  <Slides>35</Slides>
  <Notes>34</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35</vt:i4>
      </vt:variant>
    </vt:vector>
  </HeadingPairs>
  <TitlesOfParts>
    <vt:vector size="47" baseType="lpstr">
      <vt:lpstr>26</vt:lpstr>
      <vt:lpstr>ＭＳ Ｐゴシック</vt:lpstr>
      <vt:lpstr>MS-Mincho</vt:lpstr>
      <vt:lpstr>TimesNewRomanPSMT</vt:lpstr>
      <vt:lpstr>Yu Gothic</vt:lpstr>
      <vt:lpstr>游明朝</vt:lpstr>
      <vt:lpstr>Arial</vt:lpstr>
      <vt:lpstr>Calibri</vt:lpstr>
      <vt:lpstr>Calibri Light</vt:lpstr>
      <vt:lpstr>Wingdings</vt:lpstr>
      <vt:lpstr>Blank</vt:lpstr>
      <vt:lpstr>Office テーマ</vt:lpstr>
      <vt:lpstr>E2B(R3)解説－導入編－</vt:lpstr>
      <vt:lpstr>はじめに</vt:lpstr>
      <vt:lpstr>利用上の注意点</vt:lpstr>
      <vt:lpstr>目次</vt:lpstr>
      <vt:lpstr>グリーンブックとは</vt:lpstr>
      <vt:lpstr>E2B(R3)とは</vt:lpstr>
      <vt:lpstr>MedDRAとは</vt:lpstr>
      <vt:lpstr>伝送の仕組み</vt:lpstr>
      <vt:lpstr>目次</vt:lpstr>
      <vt:lpstr>J2項目</vt:lpstr>
      <vt:lpstr>J2項目（続き）</vt:lpstr>
      <vt:lpstr>C項目</vt:lpstr>
      <vt:lpstr>D項目</vt:lpstr>
      <vt:lpstr>E項目</vt:lpstr>
      <vt:lpstr>F項目</vt:lpstr>
      <vt:lpstr>G項目</vt:lpstr>
      <vt:lpstr>H項目</vt:lpstr>
      <vt:lpstr>目次</vt:lpstr>
      <vt:lpstr>nullFlavor</vt:lpstr>
      <vt:lpstr>目次</vt:lpstr>
      <vt:lpstr>措置報告・研究報告</vt:lpstr>
      <vt:lpstr>目次</vt:lpstr>
      <vt:lpstr>関連通知 </vt:lpstr>
      <vt:lpstr>目次</vt:lpstr>
      <vt:lpstr>PowerPoint プレゼンテーション</vt:lpstr>
      <vt:lpstr>参考資料</vt:lpstr>
      <vt:lpstr>副作用報告とICHによる標準化</vt:lpstr>
      <vt:lpstr>詳細調査票とE2B(R3)項目 1/3</vt:lpstr>
      <vt:lpstr>詳細調査票とE2B(R3)項目 2/3</vt:lpstr>
      <vt:lpstr>詳細調査票とE2B(R3)項目 3/3</vt:lpstr>
      <vt:lpstr>MedDRA</vt:lpstr>
      <vt:lpstr>MedDRA</vt:lpstr>
      <vt:lpstr>PMDA　ICSR受付サイト</vt:lpstr>
      <vt:lpstr>PMDA　ICSR受付サイト</vt:lpstr>
      <vt:lpstr>更新内容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E2B(R3)解説－導入編－</dc:title>
  <dc:creator/>
  <cp:lastModifiedBy>Yuki Yonemasu</cp:lastModifiedBy>
  <cp:revision>1</cp:revision>
  <dcterms:created xsi:type="dcterms:W3CDTF">2020-02-07T02:07:49Z</dcterms:created>
  <dcterms:modified xsi:type="dcterms:W3CDTF">2024-03-28T05:54:53Z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iteId">
    <vt:lpwstr>fcb2b37b-5da0-466b-9b83-0014b67a7c78</vt:lpwstr>
  </property>
  <property fmtid="{D5CDD505-2E9C-101B-9397-08002B2CF9AE}" pid="4" name="MSIP_Label_7f850223-87a8-40c3-9eb2-432606efca2a_Owner">
    <vt:lpwstr>yuki.yonemasu@bayer.com</vt:lpwstr>
  </property>
  <property fmtid="{D5CDD505-2E9C-101B-9397-08002B2CF9AE}" pid="5" name="MSIP_Label_7f850223-87a8-40c3-9eb2-432606efca2a_SetDate">
    <vt:lpwstr>2020-02-07T02:07:56.0585102Z</vt:lpwstr>
  </property>
  <property fmtid="{D5CDD505-2E9C-101B-9397-08002B2CF9AE}" pid="6" name="MSIP_Label_7f850223-87a8-40c3-9eb2-432606efca2a_Name">
    <vt:lpwstr>NO CLASSIFICATION</vt:lpwstr>
  </property>
  <property fmtid="{D5CDD505-2E9C-101B-9397-08002B2CF9AE}" pid="7" name="MSIP_Label_7f850223-87a8-40c3-9eb2-432606efca2a_Application">
    <vt:lpwstr>Microsoft Azure Information Protection</vt:lpwstr>
  </property>
  <property fmtid="{D5CDD505-2E9C-101B-9397-08002B2CF9AE}" pid="8" name="MSIP_Label_7f850223-87a8-40c3-9eb2-432606efca2a_Extended_MSFT_Method">
    <vt:lpwstr>Automatic</vt:lpwstr>
  </property>
  <property fmtid="{D5CDD505-2E9C-101B-9397-08002B2CF9AE}" pid="9" name="MSIP_Label_68f72598-90ab-4748-9618-88402b5e95d2_Enabled">
    <vt:lpwstr>true</vt:lpwstr>
  </property>
  <property fmtid="{D5CDD505-2E9C-101B-9397-08002B2CF9AE}" pid="10" name="MSIP_Label_68f72598-90ab-4748-9618-88402b5e95d2_SetDate">
    <vt:lpwstr>2023-01-31T05:09:05Z</vt:lpwstr>
  </property>
  <property fmtid="{D5CDD505-2E9C-101B-9397-08002B2CF9AE}" pid="11" name="MSIP_Label_68f72598-90ab-4748-9618-88402b5e95d2_Method">
    <vt:lpwstr>Privileged</vt:lpwstr>
  </property>
  <property fmtid="{D5CDD505-2E9C-101B-9397-08002B2CF9AE}" pid="12" name="MSIP_Label_68f72598-90ab-4748-9618-88402b5e95d2_Name">
    <vt:lpwstr>68f72598-90ab-4748-9618-88402b5e95d2</vt:lpwstr>
  </property>
  <property fmtid="{D5CDD505-2E9C-101B-9397-08002B2CF9AE}" pid="13" name="MSIP_Label_68f72598-90ab-4748-9618-88402b5e95d2_SiteId">
    <vt:lpwstr>7a916015-20ae-4ad1-9170-eefd915e9272</vt:lpwstr>
  </property>
  <property fmtid="{D5CDD505-2E9C-101B-9397-08002B2CF9AE}" pid="14" name="MSIP_Label_68f72598-90ab-4748-9618-88402b5e95d2_ActionId">
    <vt:lpwstr>ef98382d-6f6b-412c-9fff-e7473025adb7</vt:lpwstr>
  </property>
  <property fmtid="{D5CDD505-2E9C-101B-9397-08002B2CF9AE}" pid="15" name="MSIP_Label_68f72598-90ab-4748-9618-88402b5e95d2_ContentBits">
    <vt:lpwstr>0</vt:lpwstr>
  </property>
</Properties>
</file>