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262" r:id="rId2"/>
    <p:sldId id="265" r:id="rId3"/>
    <p:sldId id="260" r:id="rId4"/>
    <p:sldId id="266" r:id="rId5"/>
    <p:sldId id="263" r:id="rId6"/>
    <p:sldId id="261" r:id="rId7"/>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638"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455D2B8C-59D9-4F4F-A402-47695976DDE8}" type="datetimeFigureOut">
              <a:rPr lang="ja-JP" altLang="en-US"/>
              <a:pPr>
                <a:defRPr/>
              </a:pPr>
              <a:t>2013/8/16</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C0444C28-3FC0-47E2-8894-CB84924D6604}"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E2963A-0707-4015-B087-09286205A319}" type="slidenum">
              <a:rPr lang="en-US" altLang="ja-JP" smtClean="0">
                <a:solidFill>
                  <a:srgbClr val="000000"/>
                </a:solidFill>
              </a:rPr>
              <a:pPr fontAlgn="base">
                <a:spcBef>
                  <a:spcPct val="0"/>
                </a:spcBef>
                <a:spcAft>
                  <a:spcPct val="0"/>
                </a:spcAft>
                <a:defRPr/>
              </a:pPr>
              <a:t>6</a:t>
            </a:fld>
            <a:endParaRPr lang="en-US" altLang="ja-JP" smtClean="0">
              <a:solidFill>
                <a:srgbClr val="000000"/>
              </a:solidFill>
            </a:endParaRPr>
          </a:p>
        </p:txBody>
      </p:sp>
      <p:sp>
        <p:nvSpPr>
          <p:cNvPr id="7171" name="Rectangle 2"/>
          <p:cNvSpPr>
            <a:spLocks noGrp="1" noRot="1" noChangeAspect="1" noChangeArrowheads="1" noTextEdit="1"/>
          </p:cNvSpPr>
          <p:nvPr>
            <p:ph type="sldImg"/>
          </p:nvPr>
        </p:nvSpPr>
        <p:spPr bwMode="auto">
          <a:xfrm>
            <a:off x="1193800" y="706438"/>
            <a:ext cx="4518025" cy="3389312"/>
          </a:xfrm>
          <a:noFill/>
          <a:ln>
            <a:solidFill>
              <a:srgbClr val="000000"/>
            </a:solidFill>
            <a:miter lim="800000"/>
            <a:headEnd/>
            <a:tailEnd/>
          </a:ln>
        </p:spPr>
      </p:sp>
      <p:sp>
        <p:nvSpPr>
          <p:cNvPr id="7172" name="Rectangle 3"/>
          <p:cNvSpPr>
            <a:spLocks noGrp="1" noChangeArrowheads="1"/>
          </p:cNvSpPr>
          <p:nvPr>
            <p:ph type="body" idx="1"/>
          </p:nvPr>
        </p:nvSpPr>
        <p:spPr bwMode="auto">
          <a:xfrm>
            <a:off x="930275" y="4378325"/>
            <a:ext cx="5043488" cy="4095750"/>
          </a:xfrm>
          <a:noFill/>
        </p:spPr>
        <p:txBody>
          <a:bodyPr wrap="square"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D140E36-1B75-481D-9B2D-D63C1C5D54A5}"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002F3C6-B9E9-4597-A87E-547FB1C46B04}"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4F5A3DD-50FC-48E9-A78E-2BF7E4856EE9}"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57A5308-C7BC-4C82-96E1-7DF493AE1E58}"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6C2783B-1360-4ABE-9BDE-F7EB0EBBBACC}"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2F2E1A9-3B6F-4AF4-B071-09FB9099EEA9}"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085970DE-B13A-4A29-8F5D-28B95C6758A5}"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677ADEA4-BDDF-495F-8BF1-D915A4A23CF9}"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AF3F9C65-5476-492A-8976-60053A9C952D}"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E7A76C5A-622C-43A9-BE9C-61FB0E338999}"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t>RMP</a:t>
            </a:r>
            <a:r>
              <a:rPr lang="ja-JP" altLang="en-US" smtClean="0"/>
              <a:t>啓発資料ご利用にあたって</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598CB40-683B-497C-A12C-6CE0B9FF1238}"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r>
              <a:rPr lang="en-US" altLang="ja-JP" smtClean="0"/>
              <a:t>RMP</a:t>
            </a:r>
            <a:r>
              <a:rPr lang="ja-JP" altLang="en-US" smtClean="0"/>
              <a:t>啓発資料ご利用にあたって</a:t>
            </a: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7DE8E6B-F832-4452-ACAF-BF5E2C7BF9DE}"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タイトル 1"/>
          <p:cNvSpPr>
            <a:spLocks noGrp="1"/>
          </p:cNvSpPr>
          <p:nvPr>
            <p:ph type="ctrTitle"/>
          </p:nvPr>
        </p:nvSpPr>
        <p:spPr/>
        <p:txBody>
          <a:bodyPr/>
          <a:lstStyle/>
          <a:p>
            <a:pPr eaLnBrk="1" hangingPunct="1"/>
            <a:r>
              <a:rPr lang="en-US" altLang="ja-JP" sz="4000" smtClean="0"/>
              <a:t>RMP</a:t>
            </a:r>
            <a:r>
              <a:rPr lang="ja-JP" altLang="en-US" sz="4000" smtClean="0"/>
              <a:t>啓発資料のご利用にあたって</a:t>
            </a:r>
          </a:p>
        </p:txBody>
      </p:sp>
      <p:sp>
        <p:nvSpPr>
          <p:cNvPr id="3" name="サブタイトル 2"/>
          <p:cNvSpPr>
            <a:spLocks noGrp="1"/>
          </p:cNvSpPr>
          <p:nvPr>
            <p:ph type="subTitle" idx="1"/>
          </p:nvPr>
        </p:nvSpPr>
        <p:spPr/>
        <p:txBody>
          <a:bodyPr/>
          <a:lstStyle/>
          <a:p>
            <a:pPr eaLnBrk="1" hangingPunct="1">
              <a:defRPr/>
            </a:pPr>
            <a:r>
              <a:rPr lang="en-US" altLang="ja-JP" smtClean="0"/>
              <a:t>PMS</a:t>
            </a:r>
            <a:r>
              <a:rPr lang="ja-JP" altLang="en-US" smtClean="0"/>
              <a:t>部会</a:t>
            </a:r>
            <a:r>
              <a:rPr lang="en-US" altLang="ja-JP" smtClean="0"/>
              <a:t>TF-1</a:t>
            </a:r>
          </a:p>
          <a:p>
            <a:pPr eaLnBrk="1" hangingPunct="1">
              <a:defRPr/>
            </a:pPr>
            <a:r>
              <a:rPr lang="en-US" altLang="ja-JP" smtClean="0"/>
              <a:t>2013</a:t>
            </a:r>
            <a:r>
              <a:rPr lang="ja-JP" altLang="en-US" smtClean="0"/>
              <a:t>年</a:t>
            </a:r>
            <a:r>
              <a:rPr lang="en-US" altLang="ja-JP" smtClean="0"/>
              <a:t>8</a:t>
            </a:r>
            <a:r>
              <a:rPr lang="ja-JP" altLang="en-US" smtClean="0"/>
              <a:t>月</a:t>
            </a:r>
            <a:endParaRPr lang="ja-JP" alt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資料作成・公表の目的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平成</a:t>
            </a:r>
            <a:r>
              <a:rPr lang="en-US" altLang="ja-JP" dirty="0" smtClean="0"/>
              <a:t>25(2013)</a:t>
            </a:r>
            <a:r>
              <a:rPr lang="ja-JP" altLang="en-US" dirty="0" smtClean="0"/>
              <a:t>年</a:t>
            </a:r>
            <a:r>
              <a:rPr lang="en-US" altLang="ja-JP" dirty="0" smtClean="0"/>
              <a:t>4</a:t>
            </a:r>
            <a:r>
              <a:rPr lang="ja-JP" altLang="en-US" dirty="0" smtClean="0"/>
              <a:t>月から実装された</a:t>
            </a:r>
            <a:r>
              <a:rPr lang="en-US" altLang="ja-JP" dirty="0" err="1" smtClean="0"/>
              <a:t>RMP</a:t>
            </a:r>
            <a:r>
              <a:rPr lang="ja-JP" altLang="en-US" dirty="0" smtClean="0"/>
              <a:t>に対する関係者の理解・協力を促進するために，啓発資料を作成しました</a:t>
            </a:r>
          </a:p>
          <a:p>
            <a:r>
              <a:rPr lang="ja-JP" altLang="en-US" dirty="0" smtClean="0"/>
              <a:t>本資材を参考に各社での社内外関係者の教育・啓発にご活用ください</a:t>
            </a:r>
            <a:endParaRPr lang="en-US" altLang="ja-JP" dirty="0" smtClean="0"/>
          </a:p>
          <a:p>
            <a:r>
              <a:rPr lang="ja-JP" altLang="en-US" dirty="0" smtClean="0"/>
              <a:t>すでに社内教育が終わられた会社様におかれましては，今後の教育・啓発活動の参考にしていただければと思います</a:t>
            </a:r>
          </a:p>
        </p:txBody>
      </p:sp>
      <p:sp>
        <p:nvSpPr>
          <p:cNvPr id="7" name="日付プレースホルダ 6"/>
          <p:cNvSpPr>
            <a:spLocks noGrp="1"/>
          </p:cNvSpPr>
          <p:nvPr>
            <p:ph type="dt" sz="half" idx="10"/>
          </p:nvPr>
        </p:nvSpPr>
        <p:spPr/>
        <p:txBody>
          <a:body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8" name="スライド番号プレースホルダ 7"/>
          <p:cNvSpPr>
            <a:spLocks noGrp="1"/>
          </p:cNvSpPr>
          <p:nvPr>
            <p:ph type="sldNum" sz="quarter" idx="12"/>
          </p:nvPr>
        </p:nvSpPr>
        <p:spPr/>
        <p:txBody>
          <a:bodyPr/>
          <a:lstStyle/>
          <a:p>
            <a:pPr>
              <a:defRPr/>
            </a:pPr>
            <a:fld id="{A57A5308-C7BC-4C82-96E1-7DF493AE1E58}" type="slidenum">
              <a:rPr lang="ja-JP" altLang="en-US" smtClean="0"/>
              <a:pPr>
                <a:defRPr/>
              </a:pPr>
              <a:t>2</a:t>
            </a:fld>
            <a:endParaRPr lang="ja-JP" altLang="en-US"/>
          </a:p>
        </p:txBody>
      </p:sp>
      <p:sp>
        <p:nvSpPr>
          <p:cNvPr id="9" name="フッター プレースホルダ 8"/>
          <p:cNvSpPr>
            <a:spLocks noGrp="1"/>
          </p:cNvSpPr>
          <p:nvPr>
            <p:ph type="ftr" sz="quarter" idx="11"/>
          </p:nvPr>
        </p:nvSpPr>
        <p:spPr/>
        <p:txBody>
          <a:bodyPr/>
          <a:lstStyle/>
          <a:p>
            <a:pPr>
              <a:defRPr/>
            </a:pPr>
            <a:r>
              <a:rPr lang="en-US" altLang="ja-JP" smtClean="0"/>
              <a:t>RMP</a:t>
            </a:r>
            <a:r>
              <a:rPr lang="ja-JP" altLang="en-US" smtClean="0"/>
              <a:t>啓発資料ご利用にあたって</a:t>
            </a:r>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p:txBody>
          <a:bodyPr/>
          <a:lstStyle/>
          <a:p>
            <a:pPr eaLnBrk="1" hangingPunct="1"/>
            <a:r>
              <a:rPr lang="ja-JP" altLang="en-US" smtClean="0"/>
              <a:t>各啓発資料の想定</a:t>
            </a:r>
          </a:p>
        </p:txBody>
      </p:sp>
      <p:sp>
        <p:nvSpPr>
          <p:cNvPr id="3" name="コンテンツ プレースホルダ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ja-JP" altLang="en-US" dirty="0" smtClean="0"/>
              <a:t>パンフレット</a:t>
            </a:r>
            <a:endParaRPr lang="en-US" altLang="ja-JP" dirty="0" smtClean="0"/>
          </a:p>
          <a:p>
            <a:pPr lvl="1" eaLnBrk="1" fontAlgn="auto" hangingPunct="1">
              <a:spcAft>
                <a:spcPts val="0"/>
              </a:spcAft>
              <a:buFont typeface="Arial" pitchFamily="34" charset="0"/>
              <a:buChar char="–"/>
              <a:defRPr/>
            </a:pPr>
            <a:r>
              <a:rPr lang="ja-JP" altLang="en-US" dirty="0" smtClean="0"/>
              <a:t>市販直後調査導入の時のようなものをイメージ</a:t>
            </a:r>
          </a:p>
          <a:p>
            <a:pPr lvl="1" eaLnBrk="1" fontAlgn="auto" hangingPunct="1">
              <a:spcAft>
                <a:spcPts val="0"/>
              </a:spcAft>
              <a:buFont typeface="Arial" pitchFamily="34" charset="0"/>
              <a:buChar char="–"/>
              <a:defRPr/>
            </a:pPr>
            <a:r>
              <a:rPr lang="en-US" altLang="ja-JP" dirty="0" smtClean="0"/>
              <a:t>2013/3/27</a:t>
            </a:r>
            <a:r>
              <a:rPr lang="ja-JP" altLang="en-US" dirty="0" smtClean="0"/>
              <a:t>発行の医薬品・医療機器等安全性情報</a:t>
            </a:r>
            <a:r>
              <a:rPr lang="en-US" altLang="ja-JP" dirty="0" err="1" smtClean="0"/>
              <a:t>No.300</a:t>
            </a:r>
            <a:r>
              <a:rPr lang="ja-JP" altLang="en-US" dirty="0" smtClean="0"/>
              <a:t>を参考に検討</a:t>
            </a:r>
            <a:endParaRPr lang="en-US" altLang="ja-JP" dirty="0" smtClean="0"/>
          </a:p>
          <a:p>
            <a:pPr eaLnBrk="1" fontAlgn="auto" hangingPunct="1">
              <a:spcAft>
                <a:spcPts val="0"/>
              </a:spcAft>
              <a:buFont typeface="Arial" pitchFamily="34" charset="0"/>
              <a:buChar char="•"/>
              <a:defRPr/>
            </a:pPr>
            <a:r>
              <a:rPr lang="en-US" altLang="ja-JP" dirty="0" err="1" smtClean="0"/>
              <a:t>MR</a:t>
            </a:r>
            <a:r>
              <a:rPr lang="ja-JP" altLang="en-US" dirty="0" smtClean="0"/>
              <a:t>教育資料</a:t>
            </a:r>
          </a:p>
          <a:p>
            <a:pPr lvl="1" eaLnBrk="1" fontAlgn="auto" hangingPunct="1">
              <a:spcAft>
                <a:spcPts val="0"/>
              </a:spcAft>
              <a:buFont typeface="Arial" pitchFamily="34" charset="0"/>
              <a:buChar char="–"/>
              <a:defRPr/>
            </a:pPr>
            <a:r>
              <a:rPr lang="ja-JP" altLang="en-US" dirty="0" smtClean="0"/>
              <a:t>制度についての説明資料として検討</a:t>
            </a:r>
            <a:endParaRPr lang="en-US" altLang="ja-JP" dirty="0" smtClean="0"/>
          </a:p>
          <a:p>
            <a:pPr eaLnBrk="1" fontAlgn="auto" hangingPunct="1">
              <a:spcAft>
                <a:spcPts val="0"/>
              </a:spcAft>
              <a:buFont typeface="Arial" pitchFamily="34" charset="0"/>
              <a:buChar char="•"/>
              <a:defRPr/>
            </a:pPr>
            <a:r>
              <a:rPr lang="ja-JP" altLang="en-US" dirty="0" smtClean="0"/>
              <a:t>医療関係者向け説明資料</a:t>
            </a:r>
            <a:endParaRPr lang="en-US" altLang="ja-JP" dirty="0" smtClean="0"/>
          </a:p>
          <a:p>
            <a:pPr lvl="1" eaLnBrk="1" fontAlgn="auto" hangingPunct="1">
              <a:spcAft>
                <a:spcPts val="0"/>
              </a:spcAft>
              <a:buFont typeface="Arial" pitchFamily="34" charset="0"/>
              <a:buChar char="–"/>
              <a:defRPr/>
            </a:pPr>
            <a:r>
              <a:rPr lang="en-US" altLang="ja-JP" dirty="0" err="1" smtClean="0"/>
              <a:t>RMP</a:t>
            </a:r>
            <a:r>
              <a:rPr lang="ja-JP" altLang="en-US" dirty="0" smtClean="0"/>
              <a:t>をまだあまりご存じのない医療関係者に対して、</a:t>
            </a:r>
            <a:r>
              <a:rPr lang="en-US" altLang="ja-JP" dirty="0" err="1" smtClean="0"/>
              <a:t>RMP</a:t>
            </a:r>
            <a:r>
              <a:rPr lang="ja-JP" altLang="en-US" dirty="0" smtClean="0"/>
              <a:t>とはどのようなものか</a:t>
            </a:r>
            <a:r>
              <a:rPr lang="en-US" altLang="ja-JP" dirty="0" err="1" smtClean="0"/>
              <a:t>MR</a:t>
            </a:r>
            <a:r>
              <a:rPr lang="ja-JP" altLang="en-US" dirty="0" smtClean="0"/>
              <a:t>が薬審などで説明する資料として検討</a:t>
            </a:r>
            <a:endParaRPr lang="en-US" altLang="ja-JP" dirty="0" smtClean="0"/>
          </a:p>
        </p:txBody>
      </p:sp>
      <p:sp>
        <p:nvSpPr>
          <p:cNvPr id="7" name="日付プレースホルダ 6"/>
          <p:cNvSpPr>
            <a:spLocks noGrp="1"/>
          </p:cNvSpPr>
          <p:nvPr>
            <p:ph type="dt" sz="half" idx="10"/>
          </p:nvPr>
        </p:nvSpPr>
        <p:spPr/>
        <p:txBody>
          <a:body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8" name="スライド番号プレースホルダ 7"/>
          <p:cNvSpPr>
            <a:spLocks noGrp="1"/>
          </p:cNvSpPr>
          <p:nvPr>
            <p:ph type="sldNum" sz="quarter" idx="12"/>
          </p:nvPr>
        </p:nvSpPr>
        <p:spPr/>
        <p:txBody>
          <a:bodyPr/>
          <a:lstStyle/>
          <a:p>
            <a:pPr>
              <a:defRPr/>
            </a:pPr>
            <a:fld id="{A57A5308-C7BC-4C82-96E1-7DF493AE1E58}" type="slidenum">
              <a:rPr lang="ja-JP" altLang="en-US" smtClean="0"/>
              <a:pPr>
                <a:defRPr/>
              </a:pPr>
              <a:t>3</a:t>
            </a:fld>
            <a:endParaRPr lang="ja-JP" altLang="en-US"/>
          </a:p>
        </p:txBody>
      </p:sp>
      <p:sp>
        <p:nvSpPr>
          <p:cNvPr id="9" name="フッター プレースホルダ 8"/>
          <p:cNvSpPr>
            <a:spLocks noGrp="1"/>
          </p:cNvSpPr>
          <p:nvPr>
            <p:ph type="ftr" sz="quarter" idx="11"/>
          </p:nvPr>
        </p:nvSpPr>
        <p:spPr/>
        <p:txBody>
          <a:bodyPr/>
          <a:lstStyle/>
          <a:p>
            <a:pPr>
              <a:defRPr/>
            </a:pPr>
            <a:r>
              <a:rPr lang="en-US" altLang="ja-JP" smtClean="0"/>
              <a:t>RMP</a:t>
            </a:r>
            <a:r>
              <a:rPr lang="ja-JP" altLang="en-US" smtClean="0"/>
              <a:t>啓発資料ご利用にあたって</a:t>
            </a:r>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0"/>
            <a:r>
              <a:rPr lang="ja-JP" altLang="en-US" smtClean="0"/>
              <a:t>使用方法と留意事項</a:t>
            </a:r>
            <a:endParaRPr lang="ja-JP" altLang="en-US" dirty="0"/>
          </a:p>
        </p:txBody>
      </p:sp>
      <p:sp>
        <p:nvSpPr>
          <p:cNvPr id="3" name="コンテンツ プレースホルダ 2"/>
          <p:cNvSpPr>
            <a:spLocks noGrp="1"/>
          </p:cNvSpPr>
          <p:nvPr>
            <p:ph idx="1"/>
          </p:nvPr>
        </p:nvSpPr>
        <p:spPr/>
        <p:txBody>
          <a:bodyPr/>
          <a:lstStyle/>
          <a:p>
            <a:r>
              <a:rPr lang="ja-JP" altLang="en-US" sz="2800" dirty="0" smtClean="0"/>
              <a:t>パンフレット</a:t>
            </a:r>
            <a:endParaRPr lang="en-US" altLang="ja-JP" sz="2800" dirty="0" smtClean="0"/>
          </a:p>
          <a:p>
            <a:pPr lvl="1"/>
            <a:r>
              <a:rPr lang="ja-JP" altLang="en-US" sz="2400" dirty="0" smtClean="0"/>
              <a:t>各社印刷してご利用ください</a:t>
            </a:r>
            <a:endParaRPr lang="en-US" altLang="ja-JP" sz="2400" dirty="0" smtClean="0"/>
          </a:p>
          <a:p>
            <a:pPr lvl="1"/>
            <a:r>
              <a:rPr lang="ja-JP" altLang="en-US" sz="2400" dirty="0" smtClean="0"/>
              <a:t>会社名等の記載は差し支えありません。ただし，原則内容の改変はしないでください</a:t>
            </a:r>
            <a:endParaRPr lang="en-US" altLang="ja-JP" sz="2400" dirty="0" smtClean="0"/>
          </a:p>
          <a:p>
            <a:r>
              <a:rPr lang="en-US" altLang="ja-JP" sz="2800" dirty="0" err="1" smtClean="0"/>
              <a:t>MR</a:t>
            </a:r>
            <a:r>
              <a:rPr lang="ja-JP" altLang="en-US" sz="2800" dirty="0" smtClean="0"/>
              <a:t>教育資料および医療関係者向け説明資料</a:t>
            </a:r>
            <a:endParaRPr lang="en-US" altLang="ja-JP" sz="2800" dirty="0" smtClean="0"/>
          </a:p>
          <a:p>
            <a:pPr lvl="1"/>
            <a:r>
              <a:rPr lang="ja-JP" altLang="en-US" sz="2400" dirty="0" smtClean="0"/>
              <a:t>各社のご都合により改変してご利用いただいて差し支えありません</a:t>
            </a:r>
          </a:p>
          <a:p>
            <a:pPr lvl="1"/>
            <a:r>
              <a:rPr lang="ja-JP" altLang="en-US" sz="2400" dirty="0" smtClean="0"/>
              <a:t>改変した場合は，製薬協医薬品評価委員会</a:t>
            </a:r>
            <a:r>
              <a:rPr lang="en-US" altLang="ja-JP" sz="2400" dirty="0" smtClean="0"/>
              <a:t>PMS</a:t>
            </a:r>
            <a:r>
              <a:rPr lang="ja-JP" altLang="en-US" sz="2400" dirty="0" smtClean="0"/>
              <a:t>部会作成資料を改変したことを明記してください</a:t>
            </a:r>
          </a:p>
          <a:p>
            <a:pPr lvl="1"/>
            <a:endParaRPr lang="en-US" altLang="ja-JP" sz="2400" dirty="0" smtClean="0"/>
          </a:p>
        </p:txBody>
      </p:sp>
      <p:sp>
        <p:nvSpPr>
          <p:cNvPr id="7" name="日付プレースホルダ 6"/>
          <p:cNvSpPr>
            <a:spLocks noGrp="1"/>
          </p:cNvSpPr>
          <p:nvPr>
            <p:ph type="dt" sz="half" idx="10"/>
          </p:nvPr>
        </p:nvSpPr>
        <p:spPr/>
        <p:txBody>
          <a:body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8" name="スライド番号プレースホルダ 7"/>
          <p:cNvSpPr>
            <a:spLocks noGrp="1"/>
          </p:cNvSpPr>
          <p:nvPr>
            <p:ph type="sldNum" sz="quarter" idx="12"/>
          </p:nvPr>
        </p:nvSpPr>
        <p:spPr/>
        <p:txBody>
          <a:bodyPr/>
          <a:lstStyle/>
          <a:p>
            <a:pPr>
              <a:defRPr/>
            </a:pPr>
            <a:fld id="{A57A5308-C7BC-4C82-96E1-7DF493AE1E58}" type="slidenum">
              <a:rPr lang="ja-JP" altLang="en-US" smtClean="0"/>
              <a:pPr>
                <a:defRPr/>
              </a:pPr>
              <a:t>4</a:t>
            </a:fld>
            <a:endParaRPr lang="ja-JP" altLang="en-US"/>
          </a:p>
        </p:txBody>
      </p:sp>
      <p:sp>
        <p:nvSpPr>
          <p:cNvPr id="9" name="フッター プレースホルダ 8"/>
          <p:cNvSpPr>
            <a:spLocks noGrp="1"/>
          </p:cNvSpPr>
          <p:nvPr>
            <p:ph type="ftr" sz="quarter" idx="11"/>
          </p:nvPr>
        </p:nvSpPr>
        <p:spPr/>
        <p:txBody>
          <a:bodyPr/>
          <a:lstStyle/>
          <a:p>
            <a:pPr>
              <a:defRPr/>
            </a:pPr>
            <a:r>
              <a:rPr lang="en-US" altLang="ja-JP" smtClean="0"/>
              <a:t>RMP</a:t>
            </a:r>
            <a:r>
              <a:rPr lang="ja-JP" altLang="en-US" smtClean="0"/>
              <a:t>啓発資料ご利用にあたって</a:t>
            </a:r>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p:txBody>
          <a:bodyPr/>
          <a:lstStyle/>
          <a:p>
            <a:r>
              <a:rPr lang="ja-JP" altLang="en-US" smtClean="0"/>
              <a:t>利用開始時期</a:t>
            </a:r>
            <a:endParaRPr lang="ja-JP" altLang="en-US" dirty="0" smtClean="0"/>
          </a:p>
        </p:txBody>
      </p:sp>
      <p:sp>
        <p:nvSpPr>
          <p:cNvPr id="4099" name="コンテンツ プレースホルダ 2"/>
          <p:cNvSpPr>
            <a:spLocks noGrp="1"/>
          </p:cNvSpPr>
          <p:nvPr>
            <p:ph idx="1"/>
          </p:nvPr>
        </p:nvSpPr>
        <p:spPr/>
        <p:txBody>
          <a:bodyPr/>
          <a:lstStyle/>
          <a:p>
            <a:pPr lvl="0"/>
            <a:r>
              <a:rPr lang="ja-JP" altLang="en-US" dirty="0" smtClean="0"/>
              <a:t>特に制限はありません。本資料発行後いつからご利用いただいてもかまいません</a:t>
            </a:r>
          </a:p>
          <a:p>
            <a:endParaRPr lang="ja-JP" altLang="en-US" dirty="0" smtClean="0"/>
          </a:p>
        </p:txBody>
      </p:sp>
      <p:sp>
        <p:nvSpPr>
          <p:cNvPr id="7" name="日付プレースホルダ 6"/>
          <p:cNvSpPr>
            <a:spLocks noGrp="1"/>
          </p:cNvSpPr>
          <p:nvPr>
            <p:ph type="dt" sz="half" idx="10"/>
          </p:nvPr>
        </p:nvSpPr>
        <p:spPr/>
        <p:txBody>
          <a:body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8" name="スライド番号プレースホルダ 7"/>
          <p:cNvSpPr>
            <a:spLocks noGrp="1"/>
          </p:cNvSpPr>
          <p:nvPr>
            <p:ph type="sldNum" sz="quarter" idx="12"/>
          </p:nvPr>
        </p:nvSpPr>
        <p:spPr/>
        <p:txBody>
          <a:bodyPr/>
          <a:lstStyle/>
          <a:p>
            <a:pPr>
              <a:defRPr/>
            </a:pPr>
            <a:fld id="{A57A5308-C7BC-4C82-96E1-7DF493AE1E58}" type="slidenum">
              <a:rPr lang="ja-JP" altLang="en-US" smtClean="0"/>
              <a:pPr>
                <a:defRPr/>
              </a:pPr>
              <a:t>5</a:t>
            </a:fld>
            <a:endParaRPr lang="ja-JP" altLang="en-US"/>
          </a:p>
        </p:txBody>
      </p:sp>
      <p:sp>
        <p:nvSpPr>
          <p:cNvPr id="9" name="フッター プレースホルダ 8"/>
          <p:cNvSpPr>
            <a:spLocks noGrp="1"/>
          </p:cNvSpPr>
          <p:nvPr>
            <p:ph type="ftr" sz="quarter" idx="11"/>
          </p:nvPr>
        </p:nvSpPr>
        <p:spPr/>
        <p:txBody>
          <a:bodyPr/>
          <a:lstStyle/>
          <a:p>
            <a:pPr>
              <a:defRPr/>
            </a:pPr>
            <a:r>
              <a:rPr lang="en-US" altLang="ja-JP" smtClean="0"/>
              <a:t>RMP</a:t>
            </a:r>
            <a:r>
              <a:rPr lang="ja-JP" altLang="en-US" smtClean="0"/>
              <a:t>啓発資料ご利用にあたって</a:t>
            </a:r>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ja-JP" smtClean="0"/>
              <a:t>PMS</a:t>
            </a:r>
            <a:r>
              <a:rPr lang="ja-JP" altLang="en-US" smtClean="0"/>
              <a:t>部会</a:t>
            </a:r>
            <a:r>
              <a:rPr lang="en-US" altLang="ja-JP" smtClean="0"/>
              <a:t>TF-1</a:t>
            </a:r>
            <a:r>
              <a:rPr lang="ja-JP" altLang="en-US" smtClean="0"/>
              <a:t>　運営体制</a:t>
            </a:r>
          </a:p>
        </p:txBody>
      </p:sp>
      <p:graphicFrame>
        <p:nvGraphicFramePr>
          <p:cNvPr id="6" name="Group 189"/>
          <p:cNvGraphicFramePr>
            <a:graphicFrameLocks noGrp="1"/>
          </p:cNvGraphicFramePr>
          <p:nvPr>
            <p:ph idx="1"/>
          </p:nvPr>
        </p:nvGraphicFramePr>
        <p:xfrm>
          <a:off x="457200" y="1357313"/>
          <a:ext cx="8530534" cy="4922520"/>
        </p:xfrm>
        <a:graphic>
          <a:graphicData uri="http://schemas.openxmlformats.org/drawingml/2006/table">
            <a:tbl>
              <a:tblPr/>
              <a:tblGrid>
                <a:gridCol w="4076828"/>
                <a:gridCol w="256540"/>
                <a:gridCol w="4197166"/>
              </a:tblGrid>
              <a:tr h="2880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700" b="1" i="0" u="sng" strike="noStrike" cap="none" normalizeH="0" baseline="0" dirty="0" smtClean="0">
                          <a:ln>
                            <a:noFill/>
                          </a:ln>
                          <a:solidFill>
                            <a:schemeClr val="tx1"/>
                          </a:solidFill>
                          <a:effectLst/>
                          <a:latin typeface="ＭＳ Ｐゴシック" pitchFamily="50" charset="-128"/>
                          <a:ea typeface="ＭＳ Ｐゴシック" pitchFamily="50" charset="-128"/>
                        </a:rPr>
                        <a:t>リーダー：</a:t>
                      </a: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慶徳一浩（ファイザー）</a:t>
                      </a:r>
                    </a:p>
                  </a:txBody>
                  <a:tcPr marL="102870" marR="102870" anchor="ctr" horzOverflow="overflow">
                    <a:lnL cap="flat">
                      <a:noFill/>
                    </a:lnL>
                    <a:lnR>
                      <a:noFill/>
                    </a:lnR>
                    <a:lnT cap="flat">
                      <a:noFill/>
                    </a:lnT>
                    <a:lnB>
                      <a:noFill/>
                    </a:lnB>
                    <a:lnTlToBr>
                      <a:noFill/>
                    </a:lnTlToBr>
                    <a:lnBlToTr>
                      <a:noFill/>
                    </a:lnBlToTr>
                    <a:solidFill>
                      <a:schemeClr val="bg1">
                        <a:alpha val="50000"/>
                      </a:schemeClr>
                    </a:solid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cap="flat">
                      <a:noFill/>
                    </a:lnT>
                    <a:lnB>
                      <a:noFill/>
                    </a:lnB>
                    <a:lnTlToBr>
                      <a:noFill/>
                    </a:lnTlToBr>
                    <a:lnBlToTr>
                      <a:noFill/>
                    </a:lnBlToTr>
                    <a:solidFill>
                      <a:schemeClr val="bg1">
                        <a:alpha val="50000"/>
                      </a:schemeClr>
                    </a:solidFill>
                  </a:tcPr>
                </a:tc>
              </a:tr>
              <a:tr h="288000">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sng" strike="noStrike" cap="none" normalizeH="0" baseline="0" dirty="0" smtClean="0">
                          <a:ln>
                            <a:noFill/>
                          </a:ln>
                          <a:solidFill>
                            <a:schemeClr val="tx1"/>
                          </a:solidFill>
                          <a:effectLst/>
                          <a:latin typeface="ＭＳ Ｐゴシック" pitchFamily="50" charset="-128"/>
                          <a:ea typeface="ＭＳ Ｐゴシック" pitchFamily="50" charset="-128"/>
                        </a:rPr>
                        <a:t>拡大幹事：</a:t>
                      </a: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甲斐靖彦（参天）、梅津恒星（中外）、原　直子（大鵬）、堀田宗丈（ノバルティス）</a:t>
                      </a:r>
                    </a:p>
                  </a:txBody>
                  <a:tcPr marL="102870" marR="102870" anchor="ctr" horzOverflow="overflow">
                    <a:lnL cap="flat">
                      <a:noFill/>
                    </a:lnL>
                    <a:lnR>
                      <a:noFill/>
                    </a:lnR>
                    <a:lnT cap="flat">
                      <a:noFill/>
                    </a:lnT>
                    <a:lnB>
                      <a:noFill/>
                    </a:lnB>
                    <a:lnTlToBr>
                      <a:noFill/>
                    </a:lnTlToBr>
                    <a:lnBlToTr>
                      <a:noFill/>
                    </a:lnBlToTr>
                    <a:solidFill>
                      <a:schemeClr val="bg1">
                        <a:alpha val="50000"/>
                      </a:schemeClr>
                    </a:solidFill>
                  </a:tcPr>
                </a:tc>
                <a:tc hMerge="1">
                  <a:txBody>
                    <a:bodyPr/>
                    <a:lstStyle/>
                    <a:p>
                      <a:endParaRPr kumimoji="1" lang="ja-JP" altLang="en-US"/>
                    </a:p>
                  </a:txBody>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horzOverflow="overflow">
                    <a:lnL>
                      <a:noFill/>
                    </a:lnL>
                    <a:lnR cap="flat">
                      <a:noFill/>
                    </a:lnR>
                    <a:lnT cap="flat">
                      <a:noFill/>
                    </a:lnT>
                    <a:lnB>
                      <a:noFill/>
                    </a:lnB>
                    <a:lnTlToBr>
                      <a:noFill/>
                    </a:lnTlToBr>
                    <a:lnBlToTr>
                      <a:noFill/>
                    </a:lnBlToTr>
                    <a:solidFill>
                      <a:schemeClr val="bg1">
                        <a:alpha val="50000"/>
                      </a:schemeClr>
                    </a:solidFill>
                  </a:tcPr>
                </a:tc>
              </a:tr>
              <a:tr h="28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700" b="1" i="0" u="sng" strike="noStrike" cap="none" normalizeH="0" baseline="0" dirty="0" smtClean="0">
                          <a:ln>
                            <a:noFill/>
                          </a:ln>
                          <a:solidFill>
                            <a:schemeClr val="tx1"/>
                          </a:solidFill>
                          <a:effectLst/>
                          <a:latin typeface="ＭＳ Ｐゴシック" pitchFamily="50" charset="-128"/>
                          <a:ea typeface="ＭＳ Ｐゴシック" pitchFamily="50" charset="-128"/>
                        </a:rPr>
                        <a:t>メンバー：</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endParaRPr kumimoji="1" lang="ja-JP" altLang="en-US"/>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渡辺晶子→木野孝一（大日本住友）</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小林　恵（ヤンセン）</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小松文美（日本たばこ産業）</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松本典丈（小野）</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水谷寛人（エーザイ）</a:t>
                      </a:r>
                      <a:endParaRPr kumimoji="1" lang="en-US" altLang="ja-JP"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鈴木誠一郎（杏林）</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市川　清（アストラゼネカ）</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河野　仁（</a:t>
                      </a:r>
                      <a:r>
                        <a:rPr kumimoji="1" lang="en-US" altLang="ja-JP" sz="1700" b="1" i="0" u="none" strike="noStrike" cap="none" normalizeH="0" baseline="0" dirty="0" smtClean="0">
                          <a:ln>
                            <a:noFill/>
                          </a:ln>
                          <a:solidFill>
                            <a:schemeClr val="tx1"/>
                          </a:solidFill>
                          <a:effectLst/>
                          <a:latin typeface="ＭＳ Ｐゴシック" pitchFamily="50" charset="-128"/>
                          <a:ea typeface="ＭＳ Ｐゴシック" pitchFamily="50" charset="-128"/>
                        </a:rPr>
                        <a:t>Meiji Seika</a:t>
                      </a: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ファルマ）</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小畑清隆（大正）</a:t>
                      </a:r>
                      <a:endParaRPr kumimoji="1" lang="en-US" altLang="ja-JP"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三木田武司（アステラス）</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小川公平（グラクソ・スミスクライン）</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白石修一（第一三共）</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宮川　功（武田）</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栗山和也（キッセイ）</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福田泰彦（大塚）</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柳瀬秀明（塩野義）</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福岡政実（帝人ファーマ）</a:t>
                      </a: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r>
                        <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rPr>
                        <a:t>西谷敏彦（丸石）</a:t>
                      </a: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c hMerge="1">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r h="28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gridSpan="2">
                  <a:txBody>
                    <a:bodyPr/>
                    <a:lstStyle/>
                    <a:p>
                      <a:pPr marL="457200" marR="0" lvl="1" indent="0" algn="l" defTabSz="914400" rtl="0" eaLnBrk="1" fontAlgn="base" latinLnBrk="0" hangingPunct="1">
                        <a:lnSpc>
                          <a:spcPct val="100000"/>
                        </a:lnSpc>
                        <a:spcBef>
                          <a:spcPct val="20000"/>
                        </a:spcBef>
                        <a:spcAft>
                          <a:spcPct val="0"/>
                        </a:spcAft>
                        <a:buClrTx/>
                        <a:buSzTx/>
                        <a:buFontTx/>
                        <a:buNone/>
                        <a:tabLst/>
                        <a:defRPr/>
                      </a:pPr>
                      <a:endParaRPr kumimoji="1" lang="ja-JP" altLang="en-US"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hMerge="1">
                  <a:txBody>
                    <a:bodyPr/>
                    <a:lstStyle/>
                    <a:p>
                      <a:endParaRPr kumimoji="1" lang="ja-JP" altLang="en-US"/>
                    </a:p>
                  </a:txBody>
                  <a:tcPr/>
                </a:tc>
              </a:tr>
              <a:tr h="288000">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700" b="1" i="0" u="sng" strike="noStrike" cap="none" normalizeH="0" baseline="0" dirty="0" smtClean="0">
                          <a:ln>
                            <a:noFill/>
                          </a:ln>
                          <a:solidFill>
                            <a:schemeClr val="tx1"/>
                          </a:solidFill>
                          <a:effectLst/>
                          <a:latin typeface="ＭＳ Ｐゴシック" pitchFamily="50" charset="-128"/>
                          <a:ea typeface="ＭＳ Ｐゴシック" pitchFamily="50" charset="-128"/>
                        </a:rPr>
                        <a:t>担当副部会長：</a:t>
                      </a:r>
                      <a:r>
                        <a:rPr lang="ja-JP" altLang="en-US" sz="1700" b="1" u="none" dirty="0" smtClean="0">
                          <a:latin typeface="ＭＳ Ｐゴシック" pitchFamily="50" charset="-128"/>
                        </a:rPr>
                        <a:t>熊野伸策（旭化成ファーマ）</a:t>
                      </a:r>
                      <a:endParaRPr kumimoji="1" lang="en-US" altLang="ja-JP" sz="17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cap="flat">
                      <a:noFill/>
                    </a:lnL>
                    <a:lnR>
                      <a:noFill/>
                    </a:lnR>
                    <a:lnT>
                      <a:noFill/>
                    </a:lnT>
                    <a:lnB>
                      <a:noFill/>
                    </a:lnB>
                    <a:lnTlToBr>
                      <a:noFill/>
                    </a:lnTlToBr>
                    <a:lnBlToTr>
                      <a:noFill/>
                    </a:lnBlToTr>
                    <a:solidFill>
                      <a:schemeClr val="bg1">
                        <a:alpha val="50000"/>
                      </a:schemeClr>
                    </a:solidFill>
                  </a:tcPr>
                </a:tc>
                <a:tc hMerge="1">
                  <a:txBody>
                    <a:bodyPr/>
                    <a:lstStyle/>
                    <a:p>
                      <a:endParaRPr kumimoji="1" lang="ja-JP" altLang="en-US"/>
                    </a:p>
                  </a:txBody>
                  <a:tcPr/>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marL="102870" marR="102870" anchor="ctr" horzOverflow="overflow">
                    <a:lnL>
                      <a:noFill/>
                    </a:lnL>
                    <a:lnR cap="flat">
                      <a:noFill/>
                    </a:lnR>
                    <a:lnT>
                      <a:noFill/>
                    </a:lnT>
                    <a:lnB>
                      <a:noFill/>
                    </a:lnB>
                    <a:lnTlToBr>
                      <a:noFill/>
                    </a:lnTlToBr>
                    <a:lnBlToTr>
                      <a:noFill/>
                    </a:lnBlToTr>
                    <a:solidFill>
                      <a:schemeClr val="bg1">
                        <a:alpha val="50000"/>
                      </a:schemeClr>
                    </a:solidFill>
                  </a:tcPr>
                </a:tc>
              </a:tr>
            </a:tbl>
          </a:graphicData>
        </a:graphic>
      </p:graphicFrame>
      <p:sp>
        <p:nvSpPr>
          <p:cNvPr id="7" name="日付プレースホルダ 6"/>
          <p:cNvSpPr>
            <a:spLocks noGrp="1"/>
          </p:cNvSpPr>
          <p:nvPr>
            <p:ph type="dt" sz="half" idx="10"/>
          </p:nvPr>
        </p:nvSpPr>
        <p:spPr/>
        <p:txBody>
          <a:bodyPr/>
          <a:lstStyle/>
          <a:p>
            <a:pPr>
              <a:defRPr/>
            </a:pPr>
            <a:r>
              <a:rPr lang="en-US" altLang="ja-JP" smtClean="0"/>
              <a:t>2013</a:t>
            </a:r>
            <a:r>
              <a:rPr lang="ja-JP" altLang="en-US" smtClean="0"/>
              <a:t>年</a:t>
            </a:r>
            <a:r>
              <a:rPr lang="en-US" altLang="ja-JP" smtClean="0"/>
              <a:t>8</a:t>
            </a:r>
            <a:r>
              <a:rPr lang="ja-JP" altLang="en-US" smtClean="0"/>
              <a:t>月</a:t>
            </a:r>
            <a:endParaRPr lang="ja-JP" altLang="en-US"/>
          </a:p>
        </p:txBody>
      </p:sp>
      <p:sp>
        <p:nvSpPr>
          <p:cNvPr id="8" name="スライド番号プレースホルダ 7"/>
          <p:cNvSpPr>
            <a:spLocks noGrp="1"/>
          </p:cNvSpPr>
          <p:nvPr>
            <p:ph type="sldNum" sz="quarter" idx="12"/>
          </p:nvPr>
        </p:nvSpPr>
        <p:spPr/>
        <p:txBody>
          <a:bodyPr/>
          <a:lstStyle/>
          <a:p>
            <a:pPr>
              <a:defRPr/>
            </a:pPr>
            <a:fld id="{A57A5308-C7BC-4C82-96E1-7DF493AE1E58}" type="slidenum">
              <a:rPr lang="ja-JP" altLang="en-US" smtClean="0"/>
              <a:pPr>
                <a:defRPr/>
              </a:pPr>
              <a:t>6</a:t>
            </a:fld>
            <a:endParaRPr lang="ja-JP" altLang="en-US"/>
          </a:p>
        </p:txBody>
      </p:sp>
      <p:sp>
        <p:nvSpPr>
          <p:cNvPr id="9" name="フッター プレースホルダ 8"/>
          <p:cNvSpPr>
            <a:spLocks noGrp="1"/>
          </p:cNvSpPr>
          <p:nvPr>
            <p:ph type="ftr" sz="quarter" idx="11"/>
          </p:nvPr>
        </p:nvSpPr>
        <p:spPr/>
        <p:txBody>
          <a:bodyPr/>
          <a:lstStyle/>
          <a:p>
            <a:pPr>
              <a:defRPr/>
            </a:pPr>
            <a:r>
              <a:rPr lang="en-US" altLang="ja-JP" smtClean="0"/>
              <a:t>RMP</a:t>
            </a:r>
            <a:r>
              <a:rPr lang="ja-JP" altLang="en-US" smtClean="0"/>
              <a:t>啓発資料ご利用にあたって</a:t>
            </a:r>
            <a:endParaRPr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435</Words>
  <Application>Microsoft Office PowerPoint</Application>
  <PresentationFormat>画面に合わせる (4:3)</PresentationFormat>
  <Paragraphs>63</Paragraphs>
  <Slides>6</Slides>
  <Notes>1</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RMP啓発資料のご利用にあたって</vt:lpstr>
      <vt:lpstr>資料作成・公表の目的</vt:lpstr>
      <vt:lpstr>各啓発資料の想定</vt:lpstr>
      <vt:lpstr>使用方法と留意事項</vt:lpstr>
      <vt:lpstr>利用開始時期</vt:lpstr>
      <vt:lpstr>PMS部会TF-1　運営体制</vt:lpstr>
    </vt:vector>
  </TitlesOfParts>
  <Company>Pfizer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RMP啓発資料について</dc:title>
  <dc:creator>keitokk</dc:creator>
  <cp:lastModifiedBy>JPMA</cp:lastModifiedBy>
  <cp:revision>6</cp:revision>
  <dcterms:created xsi:type="dcterms:W3CDTF">2013-08-02T08:26:05Z</dcterms:created>
  <dcterms:modified xsi:type="dcterms:W3CDTF">2013-08-16T06:19:01Z</dcterms:modified>
</cp:coreProperties>
</file>