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ags/tag1.xml" ContentType="application/vnd.openxmlformats-officedocument.presentationml.tags+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256" r:id="rId2"/>
    <p:sldId id="257" r:id="rId3"/>
    <p:sldId id="330" r:id="rId4"/>
    <p:sldId id="316" r:id="rId5"/>
    <p:sldId id="261" r:id="rId6"/>
    <p:sldId id="325" r:id="rId7"/>
    <p:sldId id="332" r:id="rId8"/>
    <p:sldId id="326" r:id="rId9"/>
    <p:sldId id="350" r:id="rId10"/>
    <p:sldId id="354" r:id="rId11"/>
    <p:sldId id="333" r:id="rId12"/>
    <p:sldId id="334" r:id="rId13"/>
    <p:sldId id="335" r:id="rId14"/>
    <p:sldId id="336" r:id="rId15"/>
    <p:sldId id="337" r:id="rId16"/>
    <p:sldId id="338" r:id="rId17"/>
    <p:sldId id="339" r:id="rId18"/>
    <p:sldId id="355" r:id="rId19"/>
    <p:sldId id="341" r:id="rId20"/>
    <p:sldId id="342" r:id="rId21"/>
    <p:sldId id="343" r:id="rId22"/>
    <p:sldId id="344" r:id="rId23"/>
    <p:sldId id="345" r:id="rId24"/>
    <p:sldId id="346" r:id="rId25"/>
    <p:sldId id="347" r:id="rId26"/>
    <p:sldId id="348" r:id="rId27"/>
    <p:sldId id="349" r:id="rId28"/>
    <p:sldId id="352" r:id="rId29"/>
    <p:sldId id="353" r:id="rId30"/>
    <p:sldId id="351" r:id="rId31"/>
    <p:sldId id="263" r:id="rId32"/>
    <p:sldId id="329" r:id="rId33"/>
    <p:sldId id="265" r:id="rId34"/>
    <p:sldId id="268" r:id="rId35"/>
    <p:sldId id="267" r:id="rId36"/>
    <p:sldId id="303" r:id="rId37"/>
    <p:sldId id="304" r:id="rId38"/>
    <p:sldId id="258" r:id="rId39"/>
    <p:sldId id="269" r:id="rId40"/>
    <p:sldId id="284" r:id="rId41"/>
    <p:sldId id="285" r:id="rId42"/>
    <p:sldId id="289" r:id="rId43"/>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FF"/>
    <a:srgbClr val="FFCC66"/>
    <a:srgbClr val="66FFFF"/>
    <a:srgbClr val="CCECFF"/>
    <a:srgbClr val="CC99FF"/>
    <a:srgbClr val="FFCC99"/>
    <a:srgbClr val="FFFF99"/>
    <a:srgbClr val="CC9900"/>
    <a:srgbClr val="96969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49" autoAdjust="0"/>
    <p:restoredTop sz="76471" autoAdjust="0"/>
  </p:normalViewPr>
  <p:slideViewPr>
    <p:cSldViewPr>
      <p:cViewPr varScale="1">
        <p:scale>
          <a:sx n="50" d="100"/>
          <a:sy n="50" d="100"/>
        </p:scale>
        <p:origin x="-955" y="-6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40" d="100"/>
        <a:sy n="4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bwMode="auto">
          <a:xfrm>
            <a:off x="0" y="0"/>
            <a:ext cx="2951163" cy="496888"/>
          </a:xfrm>
          <a:prstGeom prst="rect">
            <a:avLst/>
          </a:prstGeom>
          <a:noFill/>
          <a:ln w="9525">
            <a:noFill/>
            <a:miter lim="800000"/>
            <a:headEnd/>
            <a:tailEnd/>
          </a:ln>
        </p:spPr>
        <p:txBody>
          <a:bodyPr vert="horz" wrap="square" lIns="91433" tIns="45716" rIns="91433" bIns="45716" numCol="1" anchor="t" anchorCtr="0" compatLnSpc="1">
            <a:prstTxWarp prst="textNoShape">
              <a:avLst/>
            </a:prstTxWarp>
          </a:bodyPr>
          <a:lstStyle>
            <a:lvl1pPr defTabSz="914349">
              <a:defRPr sz="1200">
                <a:latin typeface="Calibri" pitchFamily="34" charset="0"/>
                <a:ea typeface="ＭＳ Ｐゴシック" pitchFamily="50" charset="-128"/>
              </a:defRPr>
            </a:lvl1pPr>
          </a:lstStyle>
          <a:p>
            <a:pPr>
              <a:defRPr/>
            </a:pPr>
            <a:endParaRPr lang="ja-JP" altLang="en-US"/>
          </a:p>
        </p:txBody>
      </p:sp>
      <p:sp>
        <p:nvSpPr>
          <p:cNvPr id="3" name="日付プレースホルダー 2"/>
          <p:cNvSpPr>
            <a:spLocks noGrp="1"/>
          </p:cNvSpPr>
          <p:nvPr>
            <p:ph type="dt" sz="quarter" idx="1"/>
          </p:nvPr>
        </p:nvSpPr>
        <p:spPr bwMode="auto">
          <a:xfrm>
            <a:off x="3856038" y="0"/>
            <a:ext cx="2949575" cy="496888"/>
          </a:xfrm>
          <a:prstGeom prst="rect">
            <a:avLst/>
          </a:prstGeom>
          <a:noFill/>
          <a:ln w="9525">
            <a:noFill/>
            <a:miter lim="800000"/>
            <a:headEnd/>
            <a:tailEnd/>
          </a:ln>
        </p:spPr>
        <p:txBody>
          <a:bodyPr vert="horz" wrap="square" lIns="91433" tIns="45716" rIns="91433" bIns="45716" numCol="1" anchor="t" anchorCtr="0" compatLnSpc="1">
            <a:prstTxWarp prst="textNoShape">
              <a:avLst/>
            </a:prstTxWarp>
          </a:bodyPr>
          <a:lstStyle>
            <a:lvl1pPr algn="r" defTabSz="914349">
              <a:defRPr sz="1200">
                <a:latin typeface="Calibri" pitchFamily="34" charset="0"/>
                <a:ea typeface="ＭＳ Ｐゴシック" pitchFamily="50" charset="-128"/>
              </a:defRPr>
            </a:lvl1pPr>
          </a:lstStyle>
          <a:p>
            <a:pPr>
              <a:defRPr/>
            </a:pPr>
            <a:fld id="{CE8CB499-F9EE-457D-B18E-36649DD2782E}" type="datetimeFigureOut">
              <a:rPr lang="ja-JP" altLang="en-US"/>
              <a:pPr>
                <a:defRPr/>
              </a:pPr>
              <a:t>2013/8/16</a:t>
            </a:fld>
            <a:endParaRPr lang="en-US" altLang="ja-JP"/>
          </a:p>
        </p:txBody>
      </p:sp>
      <p:sp>
        <p:nvSpPr>
          <p:cNvPr id="4" name="フッター プレースホルダー 3"/>
          <p:cNvSpPr>
            <a:spLocks noGrp="1"/>
          </p:cNvSpPr>
          <p:nvPr>
            <p:ph type="ftr" sz="quarter" idx="2"/>
          </p:nvPr>
        </p:nvSpPr>
        <p:spPr bwMode="auto">
          <a:xfrm>
            <a:off x="0" y="9440863"/>
            <a:ext cx="2951163" cy="496887"/>
          </a:xfrm>
          <a:prstGeom prst="rect">
            <a:avLst/>
          </a:prstGeom>
          <a:noFill/>
          <a:ln w="9525">
            <a:noFill/>
            <a:miter lim="800000"/>
            <a:headEnd/>
            <a:tailEnd/>
          </a:ln>
        </p:spPr>
        <p:txBody>
          <a:bodyPr vert="horz" wrap="square" lIns="91433" tIns="45716" rIns="91433" bIns="45716" numCol="1" anchor="b" anchorCtr="0" compatLnSpc="1">
            <a:prstTxWarp prst="textNoShape">
              <a:avLst/>
            </a:prstTxWarp>
          </a:bodyPr>
          <a:lstStyle>
            <a:lvl1pPr defTabSz="914349">
              <a:defRPr sz="1200">
                <a:latin typeface="Calibri" pitchFamily="34" charset="0"/>
                <a:ea typeface="ＭＳ Ｐゴシック" pitchFamily="50" charset="-128"/>
              </a:defRPr>
            </a:lvl1pPr>
          </a:lstStyle>
          <a:p>
            <a:pPr>
              <a:defRPr/>
            </a:pPr>
            <a:endParaRPr lang="ja-JP" altLang="en-US"/>
          </a:p>
        </p:txBody>
      </p:sp>
      <p:sp>
        <p:nvSpPr>
          <p:cNvPr id="5" name="スライド番号プレースホルダー 4"/>
          <p:cNvSpPr>
            <a:spLocks noGrp="1"/>
          </p:cNvSpPr>
          <p:nvPr>
            <p:ph type="sldNum" sz="quarter" idx="3"/>
          </p:nvPr>
        </p:nvSpPr>
        <p:spPr bwMode="auto">
          <a:xfrm>
            <a:off x="3856038" y="9440863"/>
            <a:ext cx="2949575" cy="496887"/>
          </a:xfrm>
          <a:prstGeom prst="rect">
            <a:avLst/>
          </a:prstGeom>
          <a:noFill/>
          <a:ln w="9525">
            <a:noFill/>
            <a:miter lim="800000"/>
            <a:headEnd/>
            <a:tailEnd/>
          </a:ln>
        </p:spPr>
        <p:txBody>
          <a:bodyPr vert="horz" wrap="square" lIns="91433" tIns="45716" rIns="91433" bIns="45716" numCol="1" anchor="b" anchorCtr="0" compatLnSpc="1">
            <a:prstTxWarp prst="textNoShape">
              <a:avLst/>
            </a:prstTxWarp>
          </a:bodyPr>
          <a:lstStyle>
            <a:lvl1pPr algn="r" defTabSz="914349">
              <a:defRPr sz="1200">
                <a:latin typeface="Calibri" pitchFamily="34" charset="0"/>
                <a:ea typeface="ＭＳ Ｐゴシック" pitchFamily="50" charset="-128"/>
              </a:defRPr>
            </a:lvl1pPr>
          </a:lstStyle>
          <a:p>
            <a:pPr>
              <a:defRPr/>
            </a:pPr>
            <a:fld id="{76B68DDC-63DB-4A90-BBBF-4B303A922125}" type="slidenum">
              <a:rPr lang="ja-JP" altLang="en-US"/>
              <a:pPr>
                <a:defRPr/>
              </a:pPr>
              <a:t>&lt;#&gt;</a:t>
            </a:fld>
            <a:endParaRPr lang="en-US" altLang="ja-JP"/>
          </a:p>
        </p:txBody>
      </p:sp>
    </p:spTree>
    <p:extLst>
      <p:ext uri="{BB962C8B-B14F-4D97-AF65-F5344CB8AC3E}">
        <p14:creationId xmlns="" xmlns:p14="http://schemas.microsoft.com/office/powerpoint/2010/main" val="33321893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bwMode="auto">
          <a:xfrm>
            <a:off x="0" y="0"/>
            <a:ext cx="2951163" cy="496888"/>
          </a:xfrm>
          <a:prstGeom prst="rect">
            <a:avLst/>
          </a:prstGeom>
          <a:noFill/>
          <a:ln w="9525">
            <a:noFill/>
            <a:miter lim="800000"/>
            <a:headEnd/>
            <a:tailEnd/>
          </a:ln>
        </p:spPr>
        <p:txBody>
          <a:bodyPr vert="horz" wrap="square" lIns="91433" tIns="45716" rIns="91433" bIns="45716" numCol="1" anchor="t" anchorCtr="0" compatLnSpc="1">
            <a:prstTxWarp prst="textNoShape">
              <a:avLst/>
            </a:prstTxWarp>
          </a:bodyPr>
          <a:lstStyle>
            <a:lvl1pPr defTabSz="914349">
              <a:defRPr sz="1200">
                <a:latin typeface="Calibri" pitchFamily="34" charset="0"/>
                <a:ea typeface="ＭＳ Ｐゴシック" pitchFamily="50" charset="-128"/>
              </a:defRPr>
            </a:lvl1pPr>
          </a:lstStyle>
          <a:p>
            <a:pPr>
              <a:defRPr/>
            </a:pPr>
            <a:endParaRPr lang="ja-JP" altLang="en-US"/>
          </a:p>
        </p:txBody>
      </p:sp>
      <p:sp>
        <p:nvSpPr>
          <p:cNvPr id="3" name="日付プレースホルダー 2"/>
          <p:cNvSpPr>
            <a:spLocks noGrp="1"/>
          </p:cNvSpPr>
          <p:nvPr>
            <p:ph type="dt" idx="1"/>
          </p:nvPr>
        </p:nvSpPr>
        <p:spPr bwMode="auto">
          <a:xfrm>
            <a:off x="3856038" y="0"/>
            <a:ext cx="2949575" cy="496888"/>
          </a:xfrm>
          <a:prstGeom prst="rect">
            <a:avLst/>
          </a:prstGeom>
          <a:noFill/>
          <a:ln w="9525">
            <a:noFill/>
            <a:miter lim="800000"/>
            <a:headEnd/>
            <a:tailEnd/>
          </a:ln>
        </p:spPr>
        <p:txBody>
          <a:bodyPr vert="horz" wrap="square" lIns="91433" tIns="45716" rIns="91433" bIns="45716" numCol="1" anchor="t" anchorCtr="0" compatLnSpc="1">
            <a:prstTxWarp prst="textNoShape">
              <a:avLst/>
            </a:prstTxWarp>
          </a:bodyPr>
          <a:lstStyle>
            <a:lvl1pPr algn="r" defTabSz="914349">
              <a:defRPr sz="1200">
                <a:latin typeface="Calibri" pitchFamily="34" charset="0"/>
                <a:ea typeface="ＭＳ Ｐゴシック" pitchFamily="50" charset="-128"/>
              </a:defRPr>
            </a:lvl1pPr>
          </a:lstStyle>
          <a:p>
            <a:pPr>
              <a:defRPr/>
            </a:pPr>
            <a:fld id="{B542CFC1-23F1-4673-AFAF-04A46C8251B2}" type="datetimeFigureOut">
              <a:rPr lang="ja-JP" altLang="en-US"/>
              <a:pPr>
                <a:defRPr/>
              </a:pPr>
              <a:t>2013/8/16</a:t>
            </a:fld>
            <a:endParaRPr lang="en-US" altLang="ja-JP"/>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2236" tIns="46118" rIns="92236" bIns="46118" rtlCol="0" anchor="ctr"/>
          <a:lstStyle/>
          <a:p>
            <a:pPr lvl="0"/>
            <a:endParaRPr lang="ja-JP" altLang="en-US" noProof="0"/>
          </a:p>
        </p:txBody>
      </p:sp>
      <p:sp>
        <p:nvSpPr>
          <p:cNvPr id="5" name="ノート プレースホルダー 4"/>
          <p:cNvSpPr>
            <a:spLocks noGrp="1"/>
          </p:cNvSpPr>
          <p:nvPr>
            <p:ph type="body" sz="quarter" idx="3"/>
          </p:nvPr>
        </p:nvSpPr>
        <p:spPr bwMode="auto">
          <a:xfrm>
            <a:off x="679450" y="4721225"/>
            <a:ext cx="5448300" cy="4471988"/>
          </a:xfrm>
          <a:prstGeom prst="rect">
            <a:avLst/>
          </a:prstGeom>
          <a:noFill/>
          <a:ln w="9525">
            <a:noFill/>
            <a:miter lim="800000"/>
            <a:headEnd/>
            <a:tailEnd/>
          </a:ln>
        </p:spPr>
        <p:txBody>
          <a:bodyPr vert="horz" wrap="square" lIns="91433" tIns="45716" rIns="91433" bIns="45716" numCol="1" anchor="t" anchorCtr="0" compatLnSpc="1">
            <a:prstTxWarp prst="textNoShape">
              <a:avLst/>
            </a:prstTxWarp>
          </a:bodyPr>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ー 5"/>
          <p:cNvSpPr>
            <a:spLocks noGrp="1"/>
          </p:cNvSpPr>
          <p:nvPr>
            <p:ph type="ftr" sz="quarter" idx="4"/>
          </p:nvPr>
        </p:nvSpPr>
        <p:spPr bwMode="auto">
          <a:xfrm>
            <a:off x="0" y="9440863"/>
            <a:ext cx="2951163" cy="496887"/>
          </a:xfrm>
          <a:prstGeom prst="rect">
            <a:avLst/>
          </a:prstGeom>
          <a:noFill/>
          <a:ln w="9525">
            <a:noFill/>
            <a:miter lim="800000"/>
            <a:headEnd/>
            <a:tailEnd/>
          </a:ln>
        </p:spPr>
        <p:txBody>
          <a:bodyPr vert="horz" wrap="square" lIns="91433" tIns="45716" rIns="91433" bIns="45716" numCol="1" anchor="b" anchorCtr="0" compatLnSpc="1">
            <a:prstTxWarp prst="textNoShape">
              <a:avLst/>
            </a:prstTxWarp>
          </a:bodyPr>
          <a:lstStyle>
            <a:lvl1pPr defTabSz="914349">
              <a:defRPr sz="1200">
                <a:latin typeface="Calibri" pitchFamily="34" charset="0"/>
                <a:ea typeface="ＭＳ Ｐゴシック" pitchFamily="50" charset="-128"/>
              </a:defRPr>
            </a:lvl1pPr>
          </a:lstStyle>
          <a:p>
            <a:pPr>
              <a:defRPr/>
            </a:pPr>
            <a:endParaRPr lang="ja-JP" altLang="en-US"/>
          </a:p>
        </p:txBody>
      </p:sp>
      <p:sp>
        <p:nvSpPr>
          <p:cNvPr id="7" name="スライド番号プレースホルダー 6"/>
          <p:cNvSpPr>
            <a:spLocks noGrp="1"/>
          </p:cNvSpPr>
          <p:nvPr>
            <p:ph type="sldNum" sz="quarter" idx="5"/>
          </p:nvPr>
        </p:nvSpPr>
        <p:spPr bwMode="auto">
          <a:xfrm>
            <a:off x="3856038" y="9440863"/>
            <a:ext cx="2949575" cy="496887"/>
          </a:xfrm>
          <a:prstGeom prst="rect">
            <a:avLst/>
          </a:prstGeom>
          <a:noFill/>
          <a:ln w="9525">
            <a:noFill/>
            <a:miter lim="800000"/>
            <a:headEnd/>
            <a:tailEnd/>
          </a:ln>
        </p:spPr>
        <p:txBody>
          <a:bodyPr vert="horz" wrap="square" lIns="91433" tIns="45716" rIns="91433" bIns="45716" numCol="1" anchor="b" anchorCtr="0" compatLnSpc="1">
            <a:prstTxWarp prst="textNoShape">
              <a:avLst/>
            </a:prstTxWarp>
          </a:bodyPr>
          <a:lstStyle>
            <a:lvl1pPr algn="r" defTabSz="914349">
              <a:defRPr sz="1200">
                <a:latin typeface="Calibri" pitchFamily="34" charset="0"/>
                <a:ea typeface="ＭＳ Ｐゴシック" pitchFamily="50" charset="-128"/>
              </a:defRPr>
            </a:lvl1pPr>
          </a:lstStyle>
          <a:p>
            <a:pPr>
              <a:defRPr/>
            </a:pPr>
            <a:fld id="{3C94A536-87EA-4594-AA78-E4D434CAD034}" type="slidenum">
              <a:rPr lang="ja-JP" altLang="en-US"/>
              <a:pPr>
                <a:defRPr/>
              </a:pPr>
              <a:t>&lt;#&gt;</a:t>
            </a:fld>
            <a:endParaRPr lang="en-US" altLang="ja-JP"/>
          </a:p>
        </p:txBody>
      </p:sp>
    </p:spTree>
    <p:extLst>
      <p:ext uri="{BB962C8B-B14F-4D97-AF65-F5344CB8AC3E}">
        <p14:creationId xmlns="" xmlns:p14="http://schemas.microsoft.com/office/powerpoint/2010/main" val="29993768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46083" name="ノート プレースホルダー 2"/>
          <p:cNvSpPr>
            <a:spLocks noGrp="1"/>
          </p:cNvSpPr>
          <p:nvPr>
            <p:ph type="body" idx="1"/>
          </p:nvPr>
        </p:nvSpPr>
        <p:spPr>
          <a:noFill/>
          <a:ln/>
        </p:spPr>
        <p:txBody>
          <a:bodyPr/>
          <a:lstStyle/>
          <a:p>
            <a:pPr eaLnBrk="1" hangingPunct="1"/>
            <a:r>
              <a:rPr lang="ja-JP" altLang="en-US" smtClean="0"/>
              <a:t>○○株式会社の○○です。</a:t>
            </a:r>
            <a:endParaRPr lang="en-US" altLang="ja-JP" smtClean="0"/>
          </a:p>
          <a:p>
            <a:pPr eaLnBrk="1" hangingPunct="1"/>
            <a:r>
              <a:rPr lang="ja-JP" altLang="en-US" smtClean="0"/>
              <a:t>この</a:t>
            </a:r>
            <a:r>
              <a:rPr lang="en-US" altLang="ja-JP" smtClean="0"/>
              <a:t>4</a:t>
            </a:r>
            <a:r>
              <a:rPr lang="ja-JP" altLang="en-US" smtClean="0"/>
              <a:t>月から導入された新たな制度である</a:t>
            </a:r>
            <a:r>
              <a:rPr lang="ja-JP" altLang="en-US" smtClean="0">
                <a:latin typeface="ＭＳ Ｐゴシック" charset="-128"/>
              </a:rPr>
              <a:t>「リスクマネジメントプラン」についてご説明します。</a:t>
            </a:r>
            <a:endParaRPr lang="ja-JP" altLang="en-US" smtClean="0"/>
          </a:p>
        </p:txBody>
      </p:sp>
      <p:sp>
        <p:nvSpPr>
          <p:cNvPr id="46084" name="スライド番号プレースホルダー 3"/>
          <p:cNvSpPr>
            <a:spLocks noGrp="1"/>
          </p:cNvSpPr>
          <p:nvPr>
            <p:ph type="sldNum" sz="quarter" idx="5"/>
          </p:nvPr>
        </p:nvSpPr>
        <p:spPr>
          <a:noFill/>
        </p:spPr>
        <p:txBody>
          <a:bodyPr/>
          <a:lstStyle/>
          <a:p>
            <a:pPr defTabSz="912813"/>
            <a:fld id="{129AF183-0F1A-4E15-AD33-C9C8E7D5B3BB}" type="slidenum">
              <a:rPr lang="ja-JP" altLang="en-US" smtClean="0">
                <a:ea typeface="ＭＳ Ｐゴシック" charset="-128"/>
              </a:rPr>
              <a:pPr defTabSz="912813"/>
              <a:t>1</a:t>
            </a:fld>
            <a:endParaRPr lang="en-US" altLang="ja-JP" smtClean="0">
              <a:ea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a:noFill/>
          <a:ln/>
        </p:spPr>
        <p:txBody>
          <a:bodyPr/>
          <a:lstStyle/>
          <a:p>
            <a:r>
              <a:rPr lang="ja-JP" altLang="en-US" dirty="0" smtClean="0"/>
              <a:t>先程ご紹介した薬害肝炎を契機とした薬害再発防止のための最終提言を受けて，昨年</a:t>
            </a:r>
            <a:r>
              <a:rPr lang="en-US" altLang="ja-JP" dirty="0" smtClean="0"/>
              <a:t>4</a:t>
            </a:r>
            <a:r>
              <a:rPr lang="ja-JP" altLang="en-US" dirty="0" smtClean="0"/>
              <a:t>月に</a:t>
            </a:r>
            <a:r>
              <a:rPr lang="en-US" altLang="ja-JP" dirty="0" smtClean="0"/>
              <a:t>RMP</a:t>
            </a:r>
            <a:r>
              <a:rPr lang="ja-JP" altLang="en-US" dirty="0" smtClean="0"/>
              <a:t>のガイダンスが通知されました。</a:t>
            </a:r>
            <a:endParaRPr lang="en-US" altLang="ja-JP" dirty="0" smtClean="0"/>
          </a:p>
          <a:p>
            <a:r>
              <a:rPr lang="ja-JP" altLang="en-US" dirty="0" smtClean="0"/>
              <a:t>この通知には，</a:t>
            </a:r>
            <a:r>
              <a:rPr lang="en-US" altLang="ja-JP" dirty="0" smtClean="0"/>
              <a:t>RMP</a:t>
            </a:r>
            <a:r>
              <a:rPr lang="ja-JP" altLang="en-US" dirty="0" smtClean="0"/>
              <a:t>の対象となる医薬品や</a:t>
            </a:r>
            <a:r>
              <a:rPr lang="en-US" altLang="ja-JP" dirty="0" smtClean="0"/>
              <a:t>RMP</a:t>
            </a:r>
            <a:r>
              <a:rPr lang="ja-JP" altLang="en-US" dirty="0" smtClean="0"/>
              <a:t>の策定方法などについてのガイダンスが規定されています。今回のパワーポイントでは，このガイダンスの内容をご紹介いたします。</a:t>
            </a:r>
            <a:endParaRPr lang="en-US" altLang="ja-JP" dirty="0" smtClean="0"/>
          </a:p>
          <a:p>
            <a:r>
              <a:rPr lang="ja-JP" altLang="en-US" dirty="0" smtClean="0"/>
              <a:t>先ず，</a:t>
            </a:r>
            <a:r>
              <a:rPr lang="en-US" altLang="ja-JP" dirty="0" smtClean="0"/>
              <a:t>RMP</a:t>
            </a:r>
            <a:r>
              <a:rPr lang="ja-JP" altLang="en-US" dirty="0" smtClean="0"/>
              <a:t>の対象となる医薬品は，医療用医薬品です。これには，新医薬品，バイオ後続品，後発医薬品が含まれます。</a:t>
            </a:r>
          </a:p>
          <a:p>
            <a:r>
              <a:rPr lang="ja-JP" altLang="en-US" dirty="0" smtClean="0"/>
              <a:t>一般用医薬品には適用されません。</a:t>
            </a:r>
          </a:p>
          <a:p>
            <a:r>
              <a:rPr lang="ja-JP" altLang="en-US" dirty="0" smtClean="0"/>
              <a:t>適用時期は，新医薬品、バイオ後続品は今年の</a:t>
            </a:r>
            <a:r>
              <a:rPr lang="en-US" altLang="ja-JP" dirty="0" smtClean="0"/>
              <a:t>4</a:t>
            </a:r>
            <a:r>
              <a:rPr lang="ja-JP" altLang="en-US" dirty="0" smtClean="0"/>
              <a:t>月以降に承認申請される品目から適用されます。</a:t>
            </a:r>
          </a:p>
          <a:p>
            <a:r>
              <a:rPr lang="ja-JP" altLang="en-US" dirty="0" smtClean="0"/>
              <a:t>後発医薬品については，適用時期は未定ですが，現在いくつかの品目でパイロットスタディが行われており別途通知される予定です。</a:t>
            </a:r>
          </a:p>
          <a:p>
            <a:r>
              <a:rPr lang="ja-JP" altLang="en-US" dirty="0" smtClean="0"/>
              <a:t>また，</a:t>
            </a:r>
            <a:r>
              <a:rPr lang="en-US" altLang="ja-JP" dirty="0" smtClean="0"/>
              <a:t>4</a:t>
            </a:r>
            <a:r>
              <a:rPr lang="ja-JP" altLang="en-US" dirty="0" smtClean="0"/>
              <a:t>月以降、市販後に新たな安全性の懸念が判明した医療用医薬品も対象となることから，既存の医薬品でも緊急安全性情報（イエローレター）、安全性速報（ブルーレター）などが出された場合など重大な安全性の懸念が判明した時には対象となる可能性があります。</a:t>
            </a:r>
            <a:endParaRPr lang="en-US" altLang="ja-JP" dirty="0" smtClean="0"/>
          </a:p>
          <a:p>
            <a:r>
              <a:rPr lang="ja-JP" altLang="en-US" dirty="0" smtClean="0"/>
              <a:t>次に，</a:t>
            </a:r>
            <a:r>
              <a:rPr lang="en-US" altLang="ja-JP" dirty="0" smtClean="0"/>
              <a:t>RMP</a:t>
            </a:r>
            <a:r>
              <a:rPr lang="ja-JP" altLang="en-US" dirty="0" smtClean="0"/>
              <a:t>の内容についてご説明します。</a:t>
            </a:r>
            <a:endParaRPr lang="en-US" altLang="ja-JP" dirty="0" smtClean="0"/>
          </a:p>
          <a:p>
            <a:endParaRPr lang="ja-JP" altLang="en-US" dirty="0" smtClean="0"/>
          </a:p>
        </p:txBody>
      </p:sp>
      <p:sp>
        <p:nvSpPr>
          <p:cNvPr id="55300" name="スライド番号プレースホルダ 3"/>
          <p:cNvSpPr>
            <a:spLocks noGrp="1"/>
          </p:cNvSpPr>
          <p:nvPr>
            <p:ph type="sldNum" sz="quarter" idx="5"/>
          </p:nvPr>
        </p:nvSpPr>
        <p:spPr>
          <a:noFill/>
        </p:spPr>
        <p:txBody>
          <a:bodyPr/>
          <a:lstStyle/>
          <a:p>
            <a:pPr defTabSz="912813"/>
            <a:fld id="{97DA7D38-D0C5-475D-9E65-DE331BE8CCCF}" type="slidenum">
              <a:rPr lang="ja-JP" altLang="en-US" smtClean="0">
                <a:ea typeface="ＭＳ Ｐゴシック" charset="-128"/>
              </a:rPr>
              <a:pPr defTabSz="912813"/>
              <a:t>10</a:t>
            </a:fld>
            <a:endParaRPr lang="en-US" altLang="ja-JP" smtClean="0">
              <a:ea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6323" name="ノート プレースホルダ 2"/>
          <p:cNvSpPr>
            <a:spLocks noGrp="1"/>
          </p:cNvSpPr>
          <p:nvPr>
            <p:ph type="body" idx="1"/>
          </p:nvPr>
        </p:nvSpPr>
        <p:spPr>
          <a:noFill/>
          <a:ln/>
        </p:spPr>
        <p:txBody>
          <a:bodyPr/>
          <a:lstStyle/>
          <a:p>
            <a:r>
              <a:rPr lang="en-US" altLang="ja-JP" smtClean="0"/>
              <a:t>RMP</a:t>
            </a:r>
            <a:r>
              <a:rPr lang="ja-JP" altLang="en-US" smtClean="0"/>
              <a:t>は，主に</a:t>
            </a:r>
            <a:r>
              <a:rPr lang="en-US" altLang="ja-JP" smtClean="0"/>
              <a:t>3</a:t>
            </a:r>
            <a:r>
              <a:rPr lang="ja-JP" altLang="en-US" smtClean="0"/>
              <a:t>つの項目から成り立っています。</a:t>
            </a:r>
            <a:endParaRPr lang="en-US" altLang="ja-JP" smtClean="0"/>
          </a:p>
          <a:p>
            <a:r>
              <a:rPr lang="ja-JP" altLang="en-US" smtClean="0"/>
              <a:t>最初は安全性検討事項です。安全性検討事項にはその医薬品について特定されているリスク，潜在的なリスクおよび不足している情報が含まれます。</a:t>
            </a:r>
            <a:endParaRPr lang="en-US" altLang="ja-JP" smtClean="0"/>
          </a:p>
          <a:p>
            <a:r>
              <a:rPr lang="ja-JP" altLang="en-US" smtClean="0"/>
              <a:t>安全性検討事項を特定することは，その医薬品の安全対策を検討し，実行するうえでとても重要なことですので，これが</a:t>
            </a:r>
            <a:r>
              <a:rPr lang="en-US" altLang="ja-JP" smtClean="0"/>
              <a:t>RMP</a:t>
            </a:r>
            <a:r>
              <a:rPr lang="ja-JP" altLang="en-US" smtClean="0"/>
              <a:t>の出発点になります。</a:t>
            </a:r>
            <a:endParaRPr lang="en-US" altLang="ja-JP" smtClean="0"/>
          </a:p>
          <a:p>
            <a:r>
              <a:rPr lang="ja-JP" altLang="en-US" smtClean="0"/>
              <a:t>次に，特定した安全性検討事項に基づき，どのような監視活動を行っていくかを計画します。これを医薬品安全性監視計画と呼びます。</a:t>
            </a:r>
            <a:endParaRPr lang="en-US" altLang="ja-JP" smtClean="0"/>
          </a:p>
          <a:p>
            <a:r>
              <a:rPr lang="ja-JP" altLang="en-US" smtClean="0"/>
              <a:t>最後はリスク最小化計画です。これは，特定されたリスクについて、それを最小化するための活動計画です。</a:t>
            </a:r>
            <a:endParaRPr lang="en-US" altLang="ja-JP" smtClean="0"/>
          </a:p>
          <a:p>
            <a:r>
              <a:rPr lang="en-US" altLang="ja-JP" smtClean="0"/>
              <a:t>RMP</a:t>
            </a:r>
            <a:r>
              <a:rPr lang="ja-JP" altLang="en-US" smtClean="0"/>
              <a:t>は，これらの</a:t>
            </a:r>
            <a:r>
              <a:rPr lang="en-US" altLang="ja-JP" smtClean="0"/>
              <a:t>3</a:t>
            </a:r>
            <a:r>
              <a:rPr lang="ja-JP" altLang="en-US" smtClean="0"/>
              <a:t>つの要素から構成されています。</a:t>
            </a:r>
            <a:endParaRPr lang="en-US" altLang="ja-JP" smtClean="0"/>
          </a:p>
          <a:p>
            <a:r>
              <a:rPr lang="ja-JP" altLang="en-US" smtClean="0"/>
              <a:t>次のスライドよりそれぞれの項目について細かくご説明します。</a:t>
            </a:r>
          </a:p>
          <a:p>
            <a:endParaRPr lang="ja-JP" altLang="en-US" smtClean="0"/>
          </a:p>
        </p:txBody>
      </p:sp>
      <p:sp>
        <p:nvSpPr>
          <p:cNvPr id="56324" name="スライド番号プレースホルダ 3"/>
          <p:cNvSpPr>
            <a:spLocks noGrp="1"/>
          </p:cNvSpPr>
          <p:nvPr>
            <p:ph type="sldNum" sz="quarter" idx="5"/>
          </p:nvPr>
        </p:nvSpPr>
        <p:spPr>
          <a:noFill/>
        </p:spPr>
        <p:txBody>
          <a:bodyPr/>
          <a:lstStyle/>
          <a:p>
            <a:pPr defTabSz="912813"/>
            <a:fld id="{2B43ADC2-C5C4-4EFE-BE14-6D78348269A4}" type="slidenum">
              <a:rPr lang="ja-JP" altLang="en-US" smtClean="0">
                <a:ea typeface="ＭＳ Ｐゴシック" charset="-128"/>
              </a:rPr>
              <a:pPr defTabSz="912813"/>
              <a:t>11</a:t>
            </a:fld>
            <a:endParaRPr lang="en-US" altLang="ja-JP" smtClean="0">
              <a:ea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a:noFill/>
          <a:ln/>
        </p:spPr>
        <p:txBody>
          <a:bodyPr/>
          <a:lstStyle/>
          <a:p>
            <a:r>
              <a:rPr lang="ja-JP" altLang="en-US" smtClean="0"/>
              <a:t>では，安全性検討事項から始めます。</a:t>
            </a:r>
          </a:p>
          <a:p>
            <a:endParaRPr lang="ja-JP" altLang="en-US" smtClean="0"/>
          </a:p>
        </p:txBody>
      </p:sp>
      <p:sp>
        <p:nvSpPr>
          <p:cNvPr id="57348" name="スライド番号プレースホルダ 3"/>
          <p:cNvSpPr>
            <a:spLocks noGrp="1"/>
          </p:cNvSpPr>
          <p:nvPr>
            <p:ph type="sldNum" sz="quarter" idx="5"/>
          </p:nvPr>
        </p:nvSpPr>
        <p:spPr>
          <a:noFill/>
        </p:spPr>
        <p:txBody>
          <a:bodyPr/>
          <a:lstStyle/>
          <a:p>
            <a:pPr defTabSz="912813"/>
            <a:fld id="{1344EC73-1CF4-4CC3-9128-06F9DE4598E4}" type="slidenum">
              <a:rPr lang="ja-JP" altLang="en-US" smtClean="0">
                <a:ea typeface="ＭＳ Ｐゴシック" charset="-128"/>
              </a:rPr>
              <a:pPr defTabSz="912813"/>
              <a:t>12</a:t>
            </a:fld>
            <a:endParaRPr lang="en-US" altLang="ja-JP" smtClean="0">
              <a:ea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8371" name="ノート プレースホルダ 2"/>
          <p:cNvSpPr>
            <a:spLocks noGrp="1"/>
          </p:cNvSpPr>
          <p:nvPr>
            <p:ph type="body" idx="1"/>
          </p:nvPr>
        </p:nvSpPr>
        <p:spPr>
          <a:noFill/>
          <a:ln/>
        </p:spPr>
        <p:txBody>
          <a:bodyPr/>
          <a:lstStyle/>
          <a:p>
            <a:r>
              <a:rPr lang="ja-JP" altLang="en-US" smtClean="0"/>
              <a:t>安全性検討事項の内訳は，重要な特定されたリスク，重要な潜在的リスク，重要な不足情報です。</a:t>
            </a:r>
            <a:endParaRPr lang="en-US" altLang="ja-JP" smtClean="0"/>
          </a:p>
          <a:p>
            <a:r>
              <a:rPr lang="ja-JP" altLang="en-US" smtClean="0"/>
              <a:t>重要な特定されたリスクは，すでに医薬品との関連性がわかっているリスクのうち重要なものです。</a:t>
            </a:r>
            <a:endParaRPr lang="en-US" altLang="ja-JP" smtClean="0"/>
          </a:p>
          <a:p>
            <a:r>
              <a:rPr lang="ja-JP" altLang="en-US" smtClean="0"/>
              <a:t>重要な潜在的リスクは，関連性が疑われるものの十分に確認されていないリスクのうち重要なものです。</a:t>
            </a:r>
            <a:endParaRPr lang="en-US" altLang="ja-JP" smtClean="0"/>
          </a:p>
          <a:p>
            <a:r>
              <a:rPr lang="ja-JP" altLang="en-US" smtClean="0"/>
              <a:t>重要な不足情報は，安全性を予測するうえで重要ではあるが十分でない情報です。</a:t>
            </a:r>
            <a:endParaRPr lang="en-US" altLang="ja-JP" smtClean="0"/>
          </a:p>
          <a:p>
            <a:r>
              <a:rPr lang="en-US" altLang="ja-JP" smtClean="0"/>
              <a:t>3</a:t>
            </a:r>
            <a:r>
              <a:rPr lang="ja-JP" altLang="en-US" smtClean="0"/>
              <a:t>つともに頭に冒頭に「重要な」がつくことがポイントで，定義について次のスライドでご説明します。</a:t>
            </a:r>
          </a:p>
          <a:p>
            <a:endParaRPr lang="ja-JP" altLang="en-US" smtClean="0"/>
          </a:p>
        </p:txBody>
      </p:sp>
      <p:sp>
        <p:nvSpPr>
          <p:cNvPr id="58372" name="スライド番号プレースホルダ 3"/>
          <p:cNvSpPr>
            <a:spLocks noGrp="1"/>
          </p:cNvSpPr>
          <p:nvPr>
            <p:ph type="sldNum" sz="quarter" idx="5"/>
          </p:nvPr>
        </p:nvSpPr>
        <p:spPr>
          <a:noFill/>
        </p:spPr>
        <p:txBody>
          <a:bodyPr/>
          <a:lstStyle/>
          <a:p>
            <a:pPr defTabSz="912813"/>
            <a:fld id="{4E49677D-55E7-4C73-B842-15FBFBAA5B94}" type="slidenum">
              <a:rPr lang="ja-JP" altLang="en-US" smtClean="0">
                <a:ea typeface="ＭＳ Ｐゴシック" charset="-128"/>
              </a:rPr>
              <a:pPr defTabSz="912813"/>
              <a:t>13</a:t>
            </a:fld>
            <a:endParaRPr lang="en-US" altLang="ja-JP" smtClean="0">
              <a:ea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a:noFill/>
          <a:ln/>
        </p:spPr>
        <p:txBody>
          <a:bodyPr/>
          <a:lstStyle/>
          <a:p>
            <a:r>
              <a:rPr lang="en-US" altLang="ja-JP" smtClean="0"/>
              <a:t>RMP</a:t>
            </a:r>
            <a:r>
              <a:rPr lang="ja-JP" altLang="en-US" smtClean="0"/>
              <a:t>に記載されるのは重要なリスクです。</a:t>
            </a:r>
          </a:p>
          <a:p>
            <a:r>
              <a:rPr lang="ja-JP" altLang="en-US" smtClean="0"/>
              <a:t>これは，リスクのうち、ヒトに発現した場合に重篤である、又は高頻度に発現する等の理由から、当該医薬品のベネフィット・リスクバランスに影響あるいは、保健衛生上の危害発生・拡大のおそれがあるものになります。</a:t>
            </a:r>
            <a:endParaRPr lang="en-US" altLang="ja-JP" smtClean="0"/>
          </a:p>
          <a:p>
            <a:r>
              <a:rPr lang="ja-JP" altLang="en-US" smtClean="0"/>
              <a:t>必ずしも添付文書の記載事項すべてが記載されるわけではありません。また「重大な副作用」の項に記載されていても、</a:t>
            </a:r>
            <a:r>
              <a:rPr lang="en-US" altLang="ja-JP" smtClean="0"/>
              <a:t>RMP</a:t>
            </a:r>
            <a:r>
              <a:rPr lang="ja-JP" altLang="en-US" smtClean="0"/>
              <a:t>の安全性検討事項にならない場合もあります。</a:t>
            </a:r>
          </a:p>
          <a:p>
            <a:endParaRPr lang="ja-JP" altLang="en-US" smtClean="0"/>
          </a:p>
          <a:p>
            <a:endParaRPr lang="ja-JP" altLang="en-US" smtClean="0"/>
          </a:p>
        </p:txBody>
      </p:sp>
      <p:sp>
        <p:nvSpPr>
          <p:cNvPr id="59396" name="スライド番号プレースホルダ 3"/>
          <p:cNvSpPr>
            <a:spLocks noGrp="1"/>
          </p:cNvSpPr>
          <p:nvPr>
            <p:ph type="sldNum" sz="quarter" idx="5"/>
          </p:nvPr>
        </p:nvSpPr>
        <p:spPr>
          <a:noFill/>
        </p:spPr>
        <p:txBody>
          <a:bodyPr/>
          <a:lstStyle/>
          <a:p>
            <a:pPr defTabSz="912813"/>
            <a:fld id="{C0F5C299-6926-4BDF-A4C6-12108345C82D}" type="slidenum">
              <a:rPr lang="ja-JP" altLang="en-US" smtClean="0">
                <a:ea typeface="ＭＳ Ｐゴシック" charset="-128"/>
              </a:rPr>
              <a:pPr defTabSz="912813"/>
              <a:t>14</a:t>
            </a:fld>
            <a:endParaRPr lang="en-US" altLang="ja-JP" smtClean="0">
              <a:ea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0419" name="ノート プレースホルダ 2"/>
          <p:cNvSpPr>
            <a:spLocks noGrp="1"/>
          </p:cNvSpPr>
          <p:nvPr>
            <p:ph type="body" idx="1"/>
          </p:nvPr>
        </p:nvSpPr>
        <p:spPr>
          <a:noFill/>
          <a:ln/>
        </p:spPr>
        <p:txBody>
          <a:bodyPr/>
          <a:lstStyle/>
          <a:p>
            <a:r>
              <a:rPr lang="ja-JP" altLang="en-US" dirty="0" smtClean="0"/>
              <a:t>特定されたリスクとは，</a:t>
            </a:r>
            <a:endParaRPr lang="en-US" altLang="ja-JP" dirty="0" smtClean="0"/>
          </a:p>
          <a:p>
            <a:r>
              <a:rPr lang="ja-JP" altLang="en-US" dirty="0" smtClean="0"/>
              <a:t>すでに医薬品との関連性がわかっているリスク（当該医薬品との関連性が十分な根拠から示される有害な事象）です。</a:t>
            </a:r>
            <a:endParaRPr lang="en-US" altLang="ja-JP" dirty="0" smtClean="0"/>
          </a:p>
          <a:p>
            <a:r>
              <a:rPr lang="ja-JP" altLang="en-US" dirty="0" smtClean="0"/>
              <a:t>例えば</a:t>
            </a:r>
          </a:p>
          <a:p>
            <a:r>
              <a:rPr lang="ja-JP" altLang="en-US" dirty="0" smtClean="0"/>
              <a:t>非臨床試験において当該医薬品との関連性が十分に明らかにされており、臨床データにおいても確認されている副作用等，</a:t>
            </a:r>
          </a:p>
          <a:p>
            <a:r>
              <a:rPr lang="ja-JP" altLang="en-US" dirty="0" smtClean="0"/>
              <a:t>適切に設計された臨床試験や疫学研究において、比較対照群との発現頻度の相違から医薬品との因果関係が示された副作用等，</a:t>
            </a:r>
          </a:p>
          <a:p>
            <a:r>
              <a:rPr lang="ja-JP" altLang="en-US" dirty="0" smtClean="0"/>
              <a:t>製造販売後に多くの自発報告があり、これらにより時間的関連性や生物学的妥当性から因果関係が示唆される副作用等です。</a:t>
            </a:r>
            <a:endParaRPr lang="en-US" altLang="ja-JP" dirty="0" smtClean="0"/>
          </a:p>
          <a:p>
            <a:endParaRPr lang="en-US" altLang="ja-JP" dirty="0" smtClean="0"/>
          </a:p>
          <a:p>
            <a:r>
              <a:rPr lang="en-US" altLang="ja-JP" dirty="0" smtClean="0"/>
              <a:t>RMP</a:t>
            </a:r>
            <a:r>
              <a:rPr lang="ja-JP" altLang="en-US" dirty="0" smtClean="0"/>
              <a:t>に記載されるのは重要な特定されたリスクです。</a:t>
            </a:r>
          </a:p>
          <a:p>
            <a:r>
              <a:rPr lang="ja-JP" altLang="en-US" dirty="0" smtClean="0"/>
              <a:t>これは，特定されたリスクのうち、発現した場合に重篤である、又は高頻度に発現する等の理由から、当該医薬品のベネフィット・リスクバランスに影響あるいは、保健衛生上の危害発生・拡大のおそれがあるものになります。</a:t>
            </a:r>
          </a:p>
          <a:p>
            <a:endParaRPr lang="ja-JP" altLang="en-US" dirty="0" smtClean="0"/>
          </a:p>
        </p:txBody>
      </p:sp>
      <p:sp>
        <p:nvSpPr>
          <p:cNvPr id="60420" name="スライド番号プレースホルダ 3"/>
          <p:cNvSpPr>
            <a:spLocks noGrp="1"/>
          </p:cNvSpPr>
          <p:nvPr>
            <p:ph type="sldNum" sz="quarter" idx="5"/>
          </p:nvPr>
        </p:nvSpPr>
        <p:spPr>
          <a:noFill/>
        </p:spPr>
        <p:txBody>
          <a:bodyPr/>
          <a:lstStyle/>
          <a:p>
            <a:pPr defTabSz="912813"/>
            <a:fld id="{CA5B02FB-9598-455B-8C46-9B4B1BDCF445}" type="slidenum">
              <a:rPr lang="ja-JP" altLang="en-US" smtClean="0">
                <a:ea typeface="ＭＳ Ｐゴシック" charset="-128"/>
              </a:rPr>
              <a:pPr defTabSz="912813"/>
              <a:t>15</a:t>
            </a:fld>
            <a:endParaRPr lang="en-US" altLang="ja-JP" smtClean="0">
              <a:ea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a:noFill/>
          <a:ln/>
        </p:spPr>
        <p:txBody>
          <a:bodyPr/>
          <a:lstStyle/>
          <a:p>
            <a:r>
              <a:rPr lang="ja-JP" altLang="en-US" dirty="0" smtClean="0"/>
              <a:t>次に，潜在的リスクとは</a:t>
            </a:r>
            <a:endParaRPr lang="en-US" altLang="ja-JP" dirty="0" smtClean="0"/>
          </a:p>
          <a:p>
            <a:r>
              <a:rPr lang="ja-JP" altLang="en-US" dirty="0" smtClean="0"/>
              <a:t>関連性が疑われるが十分確認されていないリスク（当該医薬品との関連性が疑われる要因はあるが、臨床データ等からの確認が十分でない有害な事象）です。</a:t>
            </a:r>
            <a:endParaRPr lang="en-US" altLang="ja-JP" dirty="0" smtClean="0"/>
          </a:p>
          <a:p>
            <a:r>
              <a:rPr lang="ja-JP" altLang="en-US" dirty="0" smtClean="0"/>
              <a:t>例えば</a:t>
            </a:r>
          </a:p>
          <a:p>
            <a:r>
              <a:rPr lang="ja-JP" altLang="en-US" dirty="0" smtClean="0"/>
              <a:t>非臨床データから当該医薬品の安全性の懸念となり得る所見が示されているが、臨床データ等では認められていない事象，</a:t>
            </a:r>
          </a:p>
          <a:p>
            <a:r>
              <a:rPr lang="ja-JP" altLang="en-US" dirty="0" smtClean="0"/>
              <a:t>臨床試験や疫学研究で、比較対照群との相違から因果関係が疑われるが、十分に因果関係が示されていない有害事象，</a:t>
            </a:r>
          </a:p>
          <a:p>
            <a:r>
              <a:rPr lang="ja-JP" altLang="en-US" dirty="0" smtClean="0"/>
              <a:t>製造販売後に自発報告からシグナルとして検出された当該医薬品との因果関係が明らかでない有害事象，</a:t>
            </a:r>
          </a:p>
          <a:p>
            <a:r>
              <a:rPr lang="ja-JP" altLang="en-US" dirty="0" smtClean="0"/>
              <a:t>当該医薬品では認めらないが同種同効薬で認められる副作用等，</a:t>
            </a:r>
          </a:p>
          <a:p>
            <a:r>
              <a:rPr lang="ja-JP" altLang="en-US" dirty="0" smtClean="0"/>
              <a:t>当該医薬品の薬理作用等の性質から発現が予測されるが、臨床データ等では確認されていない事象などです。</a:t>
            </a:r>
            <a:endParaRPr lang="en-US" altLang="ja-JP" dirty="0" smtClean="0"/>
          </a:p>
          <a:p>
            <a:endParaRPr lang="en-US" altLang="ja-JP" dirty="0" smtClean="0"/>
          </a:p>
          <a:p>
            <a:r>
              <a:rPr lang="en-US" altLang="ja-JP" dirty="0" smtClean="0"/>
              <a:t>RMP</a:t>
            </a:r>
            <a:r>
              <a:rPr lang="ja-JP" altLang="en-US" dirty="0" smtClean="0"/>
              <a:t>に記載されるのは重要な潜在的リスクですので，</a:t>
            </a:r>
          </a:p>
          <a:p>
            <a:r>
              <a:rPr lang="ja-JP" altLang="en-US" dirty="0" smtClean="0"/>
              <a:t>これらのうち、発現した場合に重篤である、又は高頻度に発現する等の理由から、当該医薬品のベネフィット・リスクバランスに影響あるいは、保健衛生上の危害発生・拡大のおそれがあるものです。</a:t>
            </a:r>
          </a:p>
          <a:p>
            <a:endParaRPr lang="ja-JP" altLang="en-US" dirty="0" smtClean="0"/>
          </a:p>
        </p:txBody>
      </p:sp>
      <p:sp>
        <p:nvSpPr>
          <p:cNvPr id="61444" name="スライド番号プレースホルダ 3"/>
          <p:cNvSpPr>
            <a:spLocks noGrp="1"/>
          </p:cNvSpPr>
          <p:nvPr>
            <p:ph type="sldNum" sz="quarter" idx="5"/>
          </p:nvPr>
        </p:nvSpPr>
        <p:spPr>
          <a:noFill/>
        </p:spPr>
        <p:txBody>
          <a:bodyPr/>
          <a:lstStyle/>
          <a:p>
            <a:pPr defTabSz="912813"/>
            <a:fld id="{01ABFB2B-B4B9-4A29-BE25-ABA3A90D1D5D}" type="slidenum">
              <a:rPr lang="ja-JP" altLang="en-US" smtClean="0">
                <a:ea typeface="ＭＳ Ｐゴシック" charset="-128"/>
              </a:rPr>
              <a:pPr defTabSz="912813"/>
              <a:t>16</a:t>
            </a:fld>
            <a:endParaRPr lang="en-US" altLang="ja-JP" smtClean="0">
              <a:ea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2467" name="ノート プレースホルダ 2"/>
          <p:cNvSpPr>
            <a:spLocks noGrp="1"/>
          </p:cNvSpPr>
          <p:nvPr>
            <p:ph type="body" idx="1"/>
          </p:nvPr>
        </p:nvSpPr>
        <p:spPr>
          <a:noFill/>
          <a:ln/>
        </p:spPr>
        <p:txBody>
          <a:bodyPr/>
          <a:lstStyle/>
          <a:p>
            <a:r>
              <a:rPr lang="ja-JP" altLang="en-US" smtClean="0"/>
              <a:t>安全性検討事項の最後，不足情報，とは</a:t>
            </a:r>
            <a:endParaRPr lang="en-US" altLang="ja-JP" smtClean="0"/>
          </a:p>
          <a:p>
            <a:r>
              <a:rPr lang="ja-JP" altLang="en-US" smtClean="0"/>
              <a:t>安全性を予測するうえで十分に得られていない情報（</a:t>
            </a:r>
            <a:r>
              <a:rPr lang="en-US" altLang="ja-JP" smtClean="0"/>
              <a:t>RMP</a:t>
            </a:r>
            <a:r>
              <a:rPr lang="ja-JP" altLang="en-US" smtClean="0"/>
              <a:t>を策定した時点では十分な情報が得られておらず、製造販売後の当該医薬品の安全性を予測する上で不足している情報）です。</a:t>
            </a:r>
            <a:endParaRPr lang="en-US" altLang="ja-JP" smtClean="0"/>
          </a:p>
          <a:p>
            <a:r>
              <a:rPr lang="ja-JP" altLang="en-US" smtClean="0"/>
              <a:t>例えば</a:t>
            </a:r>
          </a:p>
          <a:p>
            <a:r>
              <a:rPr lang="ja-JP" altLang="en-US" smtClean="0"/>
              <a:t>治験の対象から除外されていた患者集団であるが、実地医療では高頻度での使用が想定される等の理由により、その患者集団での安全性の検討が必要となる情報です。</a:t>
            </a:r>
            <a:endParaRPr lang="en-US" altLang="ja-JP" smtClean="0"/>
          </a:p>
          <a:p>
            <a:endParaRPr lang="en-US" altLang="ja-JP" smtClean="0"/>
          </a:p>
          <a:p>
            <a:r>
              <a:rPr lang="en-US" altLang="ja-JP" smtClean="0"/>
              <a:t>RMP</a:t>
            </a:r>
            <a:r>
              <a:rPr lang="ja-JP" altLang="en-US" smtClean="0"/>
              <a:t>に記載されるのは重要な不足情報ですので，</a:t>
            </a:r>
          </a:p>
          <a:p>
            <a:r>
              <a:rPr lang="ja-JP" altLang="en-US" smtClean="0"/>
              <a:t>不足情報のうち、発現が予想される事象の重篤性、又は発現頻度等の観点から、当該医薬品のベネフィット・リスクバランスに影響あるいは、保健衛生上の危害発生・拡大のおそれがあるものになります。</a:t>
            </a:r>
          </a:p>
          <a:p>
            <a:endParaRPr lang="ja-JP" altLang="en-US" smtClean="0"/>
          </a:p>
        </p:txBody>
      </p:sp>
      <p:sp>
        <p:nvSpPr>
          <p:cNvPr id="62468" name="スライド番号プレースホルダ 3"/>
          <p:cNvSpPr>
            <a:spLocks noGrp="1"/>
          </p:cNvSpPr>
          <p:nvPr>
            <p:ph type="sldNum" sz="quarter" idx="5"/>
          </p:nvPr>
        </p:nvSpPr>
        <p:spPr>
          <a:noFill/>
        </p:spPr>
        <p:txBody>
          <a:bodyPr/>
          <a:lstStyle/>
          <a:p>
            <a:pPr defTabSz="912813"/>
            <a:fld id="{C7782214-B139-4D4D-AE3D-5736A912D91F}" type="slidenum">
              <a:rPr lang="ja-JP" altLang="en-US" smtClean="0">
                <a:ea typeface="ＭＳ Ｐゴシック" charset="-128"/>
              </a:rPr>
              <a:pPr defTabSz="912813"/>
              <a:t>17</a:t>
            </a:fld>
            <a:endParaRPr lang="en-US" altLang="ja-JP" smtClean="0">
              <a:ea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3491" name="ノート プレースホルダ 2"/>
          <p:cNvSpPr>
            <a:spLocks noGrp="1"/>
          </p:cNvSpPr>
          <p:nvPr>
            <p:ph type="body" idx="1"/>
          </p:nvPr>
        </p:nvSpPr>
        <p:spPr>
          <a:noFill/>
          <a:ln/>
        </p:spPr>
        <p:txBody>
          <a:bodyPr/>
          <a:lstStyle/>
          <a:p>
            <a:r>
              <a:rPr lang="ja-JP" altLang="en-US" dirty="0" smtClean="0"/>
              <a:t>次に医薬品安全性監視計画についてご説明します。</a:t>
            </a:r>
          </a:p>
          <a:p>
            <a:endParaRPr lang="ja-JP" altLang="en-US" dirty="0" smtClean="0"/>
          </a:p>
        </p:txBody>
      </p:sp>
      <p:sp>
        <p:nvSpPr>
          <p:cNvPr id="63492" name="スライド番号プレースホルダ 3"/>
          <p:cNvSpPr>
            <a:spLocks noGrp="1"/>
          </p:cNvSpPr>
          <p:nvPr>
            <p:ph type="sldNum" sz="quarter" idx="5"/>
          </p:nvPr>
        </p:nvSpPr>
        <p:spPr>
          <a:noFill/>
        </p:spPr>
        <p:txBody>
          <a:bodyPr/>
          <a:lstStyle/>
          <a:p>
            <a:pPr defTabSz="912813"/>
            <a:fld id="{2B88C27D-AD46-4BEF-AE12-C2FA55193155}" type="slidenum">
              <a:rPr lang="ja-JP" altLang="en-US" smtClean="0">
                <a:ea typeface="ＭＳ Ｐゴシック" charset="-128"/>
              </a:rPr>
              <a:pPr defTabSz="912813"/>
              <a:t>18</a:t>
            </a:fld>
            <a:endParaRPr lang="en-US" altLang="ja-JP" smtClean="0">
              <a:ea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 name="ノート プレースホルダ 2"/>
          <p:cNvSpPr>
            <a:spLocks noGrp="1"/>
          </p:cNvSpPr>
          <p:nvPr>
            <p:ph type="body" idx="1"/>
          </p:nvPr>
        </p:nvSpPr>
        <p:spPr/>
        <p:txBody>
          <a:bodyPr>
            <a:normAutofit fontScale="92500" lnSpcReduction="10000"/>
          </a:bodyPr>
          <a:lstStyle/>
          <a:p>
            <a:pPr>
              <a:defRPr/>
            </a:pPr>
            <a:r>
              <a:rPr lang="ja-JP" altLang="en-US" dirty="0" smtClean="0"/>
              <a:t>医薬品安全性監視計画とはファーマコビジランスプラン（</a:t>
            </a:r>
            <a:r>
              <a:rPr lang="en-US" altLang="ja-JP" dirty="0" smtClean="0"/>
              <a:t>Pharmacovigilance Plan</a:t>
            </a:r>
            <a:r>
              <a:rPr lang="ja-JP" altLang="en-US" dirty="0" smtClean="0"/>
              <a:t>）の日本語訳で，ファーマコビジランスは</a:t>
            </a:r>
            <a:r>
              <a:rPr lang="en-US" altLang="ja-JP" dirty="0" smtClean="0"/>
              <a:t>WHO</a:t>
            </a:r>
            <a:r>
              <a:rPr lang="ja-JP" altLang="en-US" dirty="0" smtClean="0"/>
              <a:t>の定義で「医薬品の有害作用又は関連する諸問題の検出、評価、理解及び防止に関する科学及び活動」とされています。</a:t>
            </a:r>
            <a:endParaRPr lang="en-US" altLang="ja-JP" dirty="0" smtClean="0"/>
          </a:p>
          <a:p>
            <a:pPr>
              <a:defRPr/>
            </a:pPr>
            <a:r>
              <a:rPr lang="ja-JP" altLang="en-US" dirty="0" smtClean="0"/>
              <a:t>医薬品安全性監視計画には，</a:t>
            </a:r>
            <a:r>
              <a:rPr lang="en-US" altLang="ja-JP" dirty="0" smtClean="0"/>
              <a:t>2</a:t>
            </a:r>
            <a:r>
              <a:rPr lang="ja-JP" altLang="en-US" dirty="0" err="1" smtClean="0"/>
              <a:t>つの</a:t>
            </a:r>
            <a:r>
              <a:rPr lang="ja-JP" altLang="en-US" dirty="0" smtClean="0"/>
              <a:t>活動に関する行動計画が含まれます。</a:t>
            </a:r>
            <a:endParaRPr lang="en-US" altLang="ja-JP" dirty="0" smtClean="0"/>
          </a:p>
          <a:p>
            <a:pPr>
              <a:defRPr/>
            </a:pPr>
            <a:r>
              <a:rPr lang="ja-JP" altLang="en-US" dirty="0" smtClean="0"/>
              <a:t>ひとつ目は，通常の医薬品安全性監視活動に関する行動計画です。</a:t>
            </a:r>
            <a:endParaRPr lang="en-US" altLang="ja-JP" dirty="0" smtClean="0"/>
          </a:p>
          <a:p>
            <a:pPr>
              <a:defRPr/>
            </a:pPr>
            <a:r>
              <a:rPr lang="ja-JP" altLang="en-US" dirty="0" smtClean="0"/>
              <a:t>これは，全ての医薬品において通常行われる活動で、皆様にいつもご協力いただいている</a:t>
            </a:r>
            <a:r>
              <a:rPr lang="en-US" altLang="ja-JP" dirty="0" smtClean="0"/>
              <a:t>AE</a:t>
            </a:r>
            <a:r>
              <a:rPr lang="ja-JP" altLang="en-US" dirty="0" smtClean="0"/>
              <a:t>情報の収集や文献学会情報の収集に関する活動です。ふたつ目は，追加の医薬品安全性監視活動に関する行動計画です。これは、医薬品の特性等を踏まえ、必要に応じて通常の活動に追加して行われる活動です。</a:t>
            </a:r>
            <a:endParaRPr lang="en-US" altLang="ja-JP" dirty="0" smtClean="0"/>
          </a:p>
          <a:p>
            <a:pPr>
              <a:defRPr/>
            </a:pPr>
            <a:r>
              <a:rPr lang="ja-JP" altLang="en-US" dirty="0" smtClean="0"/>
              <a:t>追加の監視活動にはいくつかの種類があります。</a:t>
            </a:r>
            <a:endParaRPr lang="en-US" altLang="ja-JP" dirty="0" smtClean="0"/>
          </a:p>
          <a:p>
            <a:pPr>
              <a:buSzPts val="2400"/>
              <a:buFontTx/>
              <a:buChar char="•"/>
              <a:defRPr/>
            </a:pPr>
            <a:r>
              <a:rPr lang="ja-JP" altLang="en-US" dirty="0" smtClean="0">
                <a:solidFill>
                  <a:srgbClr val="000000"/>
                </a:solidFill>
                <a:latin typeface="ＭＳ Ｐゴシック" pitchFamily="50" charset="-128"/>
              </a:rPr>
              <a:t>市販直後調査による重篤な副作用等の収集</a:t>
            </a:r>
          </a:p>
          <a:p>
            <a:pPr>
              <a:buSzPts val="2400"/>
              <a:buFontTx/>
              <a:buChar char="•"/>
              <a:defRPr/>
            </a:pPr>
            <a:r>
              <a:rPr lang="zh-TW" altLang="en-US" dirty="0" smtClean="0">
                <a:solidFill>
                  <a:srgbClr val="000000"/>
                </a:solidFill>
                <a:latin typeface="ＭＳ Ｐゴシック" pitchFamily="50" charset="-128"/>
                <a:ea typeface="ＭＳ Ｐゴシック" pitchFamily="50" charset="-128"/>
              </a:rPr>
              <a:t>使用成績調査</a:t>
            </a:r>
          </a:p>
          <a:p>
            <a:pPr>
              <a:buSzPts val="2400"/>
              <a:buFontTx/>
              <a:buChar char="•"/>
              <a:defRPr/>
            </a:pPr>
            <a:r>
              <a:rPr lang="zh-TW" altLang="en-US" dirty="0" smtClean="0">
                <a:solidFill>
                  <a:srgbClr val="000000"/>
                </a:solidFill>
                <a:latin typeface="ＭＳ Ｐゴシック" pitchFamily="50" charset="-128"/>
                <a:ea typeface="ＭＳ Ｐゴシック" pitchFamily="50" charset="-128"/>
              </a:rPr>
              <a:t>特定使用成績調査</a:t>
            </a:r>
          </a:p>
          <a:p>
            <a:pPr>
              <a:buSzPts val="2400"/>
              <a:buFontTx/>
              <a:buChar char="•"/>
              <a:defRPr/>
            </a:pPr>
            <a:r>
              <a:rPr lang="ja-JP" altLang="en-US" dirty="0" smtClean="0">
                <a:solidFill>
                  <a:srgbClr val="000000"/>
                </a:solidFill>
                <a:latin typeface="ＭＳ Ｐゴシック" pitchFamily="50" charset="-128"/>
              </a:rPr>
              <a:t>製造販売</a:t>
            </a:r>
            <a:r>
              <a:rPr lang="zh-TW" altLang="en-US" dirty="0" smtClean="0">
                <a:solidFill>
                  <a:srgbClr val="000000"/>
                </a:solidFill>
                <a:latin typeface="ＭＳ Ｐゴシック" pitchFamily="50" charset="-128"/>
                <a:ea typeface="ＭＳ Ｐゴシック" pitchFamily="50" charset="-128"/>
              </a:rPr>
              <a:t>後臨床試験</a:t>
            </a:r>
          </a:p>
          <a:p>
            <a:pPr>
              <a:buSzPts val="2400"/>
              <a:buFontTx/>
              <a:buChar char="•"/>
              <a:defRPr/>
            </a:pPr>
            <a:r>
              <a:rPr lang="zh-CN" altLang="en-US" dirty="0" smtClean="0">
                <a:solidFill>
                  <a:srgbClr val="000000"/>
                </a:solidFill>
                <a:latin typeface="ＭＳ Ｐゴシック" pitchFamily="50" charset="-128"/>
                <a:ea typeface="ＭＳ Ｐゴシック" pitchFamily="50" charset="-128"/>
              </a:rPr>
              <a:t>薬剤疫学研究</a:t>
            </a:r>
            <a:endParaRPr lang="en-US" altLang="ja-JP" dirty="0" smtClean="0"/>
          </a:p>
          <a:p>
            <a:pPr>
              <a:defRPr/>
            </a:pPr>
            <a:r>
              <a:rPr lang="ja-JP" altLang="en-US" dirty="0" smtClean="0"/>
              <a:t>などですが，どれも皆様のご協力なしには実行不可能なものばかりです。</a:t>
            </a:r>
            <a:endParaRPr lang="en-US" altLang="ja-JP" dirty="0" smtClean="0"/>
          </a:p>
          <a:p>
            <a:pPr>
              <a:defRPr/>
            </a:pPr>
            <a:r>
              <a:rPr lang="ja-JP" altLang="en-US" dirty="0" smtClean="0"/>
              <a:t>今後、</a:t>
            </a:r>
            <a:r>
              <a:rPr lang="en-US" altLang="ja-JP" dirty="0" err="1" smtClean="0"/>
              <a:t>RMP</a:t>
            </a:r>
            <a:r>
              <a:rPr lang="ja-JP" altLang="en-US" dirty="0" smtClean="0"/>
              <a:t>は公表されますので、企業がどのようなものをリスクと捉え、それに対してどのような安全対策をしているか、皆様や患者さまも容易に情報が入手できるようになります。</a:t>
            </a:r>
            <a:endParaRPr lang="en-US" altLang="ja-JP" dirty="0" smtClean="0"/>
          </a:p>
          <a:p>
            <a:pPr>
              <a:defRPr/>
            </a:pPr>
            <a:endParaRPr lang="en-US" altLang="ja-JP" dirty="0" smtClean="0"/>
          </a:p>
          <a:p>
            <a:pPr>
              <a:defRPr/>
            </a:pPr>
            <a:endParaRPr lang="ja-JP" altLang="en-US" dirty="0"/>
          </a:p>
        </p:txBody>
      </p:sp>
      <p:sp>
        <p:nvSpPr>
          <p:cNvPr id="64516" name="スライド番号プレースホルダ 3"/>
          <p:cNvSpPr>
            <a:spLocks noGrp="1"/>
          </p:cNvSpPr>
          <p:nvPr>
            <p:ph type="sldNum" sz="quarter" idx="5"/>
          </p:nvPr>
        </p:nvSpPr>
        <p:spPr>
          <a:noFill/>
        </p:spPr>
        <p:txBody>
          <a:bodyPr/>
          <a:lstStyle/>
          <a:p>
            <a:pPr defTabSz="912813"/>
            <a:fld id="{578867D4-4B3C-4852-8397-B763F669B5D3}" type="slidenum">
              <a:rPr lang="ja-JP" altLang="en-US" smtClean="0">
                <a:ea typeface="ＭＳ Ｐゴシック" charset="-128"/>
              </a:rPr>
              <a:pPr defTabSz="912813"/>
              <a:t>19</a:t>
            </a:fld>
            <a:endParaRPr lang="en-US" altLang="ja-JP" smtClean="0">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a:noFill/>
          <a:ln/>
        </p:spPr>
        <p:txBody>
          <a:bodyPr/>
          <a:lstStyle/>
          <a:p>
            <a:r>
              <a:rPr lang="ja-JP" altLang="en-US" smtClean="0"/>
              <a:t>本日の内容です。</a:t>
            </a:r>
            <a:endParaRPr lang="en-US" altLang="ja-JP" smtClean="0"/>
          </a:p>
          <a:p>
            <a:r>
              <a:rPr lang="ja-JP" altLang="en-US" smtClean="0"/>
              <a:t>リスクマネジメントプラン（以降</a:t>
            </a:r>
            <a:r>
              <a:rPr lang="en-US" altLang="ja-JP" smtClean="0"/>
              <a:t>RMP</a:t>
            </a:r>
            <a:r>
              <a:rPr lang="ja-JP" altLang="en-US" smtClean="0"/>
              <a:t>と呼びますが，）この制度についてご理解いただくことが目的です。</a:t>
            </a:r>
            <a:endParaRPr lang="en-US" altLang="ja-JP" smtClean="0"/>
          </a:p>
          <a:p>
            <a:r>
              <a:rPr lang="en-US" altLang="ja-JP" smtClean="0"/>
              <a:t>RMP</a:t>
            </a:r>
            <a:r>
              <a:rPr lang="ja-JP" altLang="en-US" smtClean="0"/>
              <a:t>策定の背景，</a:t>
            </a:r>
            <a:r>
              <a:rPr lang="en-US" altLang="ja-JP" smtClean="0"/>
              <a:t>RMP</a:t>
            </a:r>
            <a:r>
              <a:rPr lang="ja-JP" altLang="en-US" smtClean="0"/>
              <a:t>の施行で変わることなどをご説明します。今回は，制度自体をご理解いただくことが目的なので少し退屈かもしれませんが，弊社の事例を交えて紹介し，少しでも身近に感じていただけるよう努めます。</a:t>
            </a:r>
            <a:endParaRPr lang="en-US" altLang="ja-JP" smtClean="0"/>
          </a:p>
          <a:p>
            <a:r>
              <a:rPr lang="ja-JP" altLang="en-US" smtClean="0"/>
              <a:t>では，はじめます。</a:t>
            </a:r>
            <a:endParaRPr lang="en-US" altLang="ja-JP" smtClean="0"/>
          </a:p>
          <a:p>
            <a:r>
              <a:rPr lang="ja-JP" altLang="en-US" smtClean="0"/>
              <a:t>最初に</a:t>
            </a:r>
            <a:r>
              <a:rPr lang="en-US" altLang="ja-JP" smtClean="0"/>
              <a:t>RMP</a:t>
            </a:r>
            <a:r>
              <a:rPr lang="ja-JP" altLang="en-US" smtClean="0"/>
              <a:t>策定の背景をご説明いたします。</a:t>
            </a:r>
            <a:endParaRPr lang="en-US" altLang="ja-JP" smtClean="0"/>
          </a:p>
          <a:p>
            <a:endParaRPr lang="ja-JP" altLang="en-US" smtClean="0"/>
          </a:p>
        </p:txBody>
      </p:sp>
      <p:sp>
        <p:nvSpPr>
          <p:cNvPr id="47108" name="スライド番号プレースホルダ 3"/>
          <p:cNvSpPr>
            <a:spLocks noGrp="1"/>
          </p:cNvSpPr>
          <p:nvPr>
            <p:ph type="sldNum" sz="quarter" idx="5"/>
          </p:nvPr>
        </p:nvSpPr>
        <p:spPr>
          <a:noFill/>
        </p:spPr>
        <p:txBody>
          <a:bodyPr/>
          <a:lstStyle/>
          <a:p>
            <a:pPr defTabSz="912813"/>
            <a:fld id="{E97E7223-18E0-4764-9B05-76882A98FE2D}" type="slidenum">
              <a:rPr lang="ja-JP" altLang="en-US" smtClean="0">
                <a:ea typeface="ＭＳ Ｐゴシック" charset="-128"/>
              </a:rPr>
              <a:pPr defTabSz="912813"/>
              <a:t>2</a:t>
            </a:fld>
            <a:endParaRPr lang="en-US" altLang="ja-JP" smtClean="0">
              <a:ea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5539" name="ノート プレースホルダ 2"/>
          <p:cNvSpPr>
            <a:spLocks noGrp="1"/>
          </p:cNvSpPr>
          <p:nvPr>
            <p:ph type="body" idx="1"/>
          </p:nvPr>
        </p:nvSpPr>
        <p:spPr>
          <a:noFill/>
          <a:ln/>
        </p:spPr>
        <p:txBody>
          <a:bodyPr/>
          <a:lstStyle/>
          <a:p>
            <a:r>
              <a:rPr lang="en-US" altLang="ja-JP" smtClean="0"/>
              <a:t>3</a:t>
            </a:r>
            <a:r>
              <a:rPr lang="ja-JP" altLang="en-US" smtClean="0"/>
              <a:t>番目の項目は，リスク最小化計画です。</a:t>
            </a:r>
          </a:p>
          <a:p>
            <a:endParaRPr lang="ja-JP" altLang="en-US" smtClean="0"/>
          </a:p>
        </p:txBody>
      </p:sp>
      <p:sp>
        <p:nvSpPr>
          <p:cNvPr id="65540" name="スライド番号プレースホルダ 3"/>
          <p:cNvSpPr>
            <a:spLocks noGrp="1"/>
          </p:cNvSpPr>
          <p:nvPr>
            <p:ph type="sldNum" sz="quarter" idx="5"/>
          </p:nvPr>
        </p:nvSpPr>
        <p:spPr>
          <a:noFill/>
        </p:spPr>
        <p:txBody>
          <a:bodyPr/>
          <a:lstStyle/>
          <a:p>
            <a:pPr defTabSz="912813"/>
            <a:fld id="{A49F5EE5-5F0F-4520-90DD-D7545A9E1B36}" type="slidenum">
              <a:rPr lang="ja-JP" altLang="en-US" smtClean="0">
                <a:ea typeface="ＭＳ Ｐゴシック" charset="-128"/>
              </a:rPr>
              <a:pPr defTabSz="912813"/>
              <a:t>20</a:t>
            </a:fld>
            <a:endParaRPr lang="en-US" altLang="ja-JP" smtClean="0">
              <a:ea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66563" name="ノート プレースホルダー 2"/>
          <p:cNvSpPr>
            <a:spLocks noGrp="1"/>
          </p:cNvSpPr>
          <p:nvPr>
            <p:ph type="body" idx="1"/>
          </p:nvPr>
        </p:nvSpPr>
        <p:spPr>
          <a:noFill/>
          <a:ln/>
        </p:spPr>
        <p:txBody>
          <a:bodyPr/>
          <a:lstStyle/>
          <a:p>
            <a:pPr eaLnBrk="1" hangingPunct="1">
              <a:spcBef>
                <a:spcPct val="0"/>
              </a:spcBef>
            </a:pPr>
            <a:r>
              <a:rPr lang="ja-JP" altLang="en-US" dirty="0" smtClean="0"/>
              <a:t>リスク最小化計画とは，医薬品の承認時までに得られた情報及び当該医薬品の製造販売後に医薬品安全性監視活動により収集された安全性等に関する情報並びにそれらの情報の評価に基づき、当該医薬品のリスクを最小に抑え、ベネフィット・リスクバランスを適切に維持するために実施する個々のリスク最小化活動の全般を束ねた行動計画のことです。</a:t>
            </a:r>
          </a:p>
          <a:p>
            <a:pPr eaLnBrk="1" hangingPunct="1">
              <a:spcBef>
                <a:spcPct val="0"/>
              </a:spcBef>
            </a:pPr>
            <a:r>
              <a:rPr lang="ja-JP" altLang="en-US" dirty="0" smtClean="0"/>
              <a:t>前項でご説明した医薬品安全性監視計画と同様に，リスク最小化活動にも、全ての医薬品において「</a:t>
            </a:r>
            <a:r>
              <a:rPr lang="ja-JP" altLang="en-US" b="1" dirty="0" smtClean="0"/>
              <a:t>通常」</a:t>
            </a:r>
            <a:r>
              <a:rPr lang="ja-JP" altLang="en-US" dirty="0" smtClean="0"/>
              <a:t>行われる活動と、当該医薬品の特性等を踏まえ、必要に応じて「</a:t>
            </a:r>
            <a:r>
              <a:rPr lang="ja-JP" altLang="en-US" b="1" dirty="0" smtClean="0"/>
              <a:t>追加」</a:t>
            </a:r>
            <a:r>
              <a:rPr lang="ja-JP" altLang="en-US" dirty="0" smtClean="0"/>
              <a:t>して行われる活動があります。</a:t>
            </a:r>
            <a:endParaRPr lang="en-US" altLang="ja-JP" dirty="0" smtClean="0"/>
          </a:p>
          <a:p>
            <a:pPr eaLnBrk="1" hangingPunct="1">
              <a:spcBef>
                <a:spcPct val="0"/>
              </a:spcBef>
            </a:pPr>
            <a:r>
              <a:rPr lang="ja-JP" altLang="en-US" dirty="0" smtClean="0"/>
              <a:t>詳しくは次からのスライドでご説明します。</a:t>
            </a:r>
            <a:endParaRPr lang="en-US" altLang="ja-JP" dirty="0" smtClean="0"/>
          </a:p>
          <a:p>
            <a:pPr eaLnBrk="1" hangingPunct="1">
              <a:spcBef>
                <a:spcPct val="0"/>
              </a:spcBef>
            </a:pPr>
            <a:endParaRPr lang="ja-JP" altLang="en-US" dirty="0" smtClean="0"/>
          </a:p>
        </p:txBody>
      </p:sp>
      <p:sp>
        <p:nvSpPr>
          <p:cNvPr id="66564" name="スライド番号プレースホルダー 3"/>
          <p:cNvSpPr>
            <a:spLocks noGrp="1"/>
          </p:cNvSpPr>
          <p:nvPr>
            <p:ph type="sldNum" sz="quarter" idx="5"/>
          </p:nvPr>
        </p:nvSpPr>
        <p:spPr>
          <a:noFill/>
        </p:spPr>
        <p:txBody>
          <a:bodyPr/>
          <a:lstStyle/>
          <a:p>
            <a:pPr defTabSz="912813"/>
            <a:fld id="{DB6A21E9-A696-40FC-BC60-611D0E7AD96E}" type="slidenum">
              <a:rPr lang="ja-JP" altLang="en-US" smtClean="0">
                <a:ea typeface="ＭＳ Ｐゴシック" charset="-128"/>
              </a:rPr>
              <a:pPr defTabSz="912813"/>
              <a:t>21</a:t>
            </a:fld>
            <a:endParaRPr lang="en-US" altLang="ja-JP" smtClean="0">
              <a:ea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7" name="ノート プレースホルダ 2"/>
          <p:cNvSpPr>
            <a:spLocks noGrp="1"/>
          </p:cNvSpPr>
          <p:nvPr>
            <p:ph type="body" idx="1"/>
          </p:nvPr>
        </p:nvSpPr>
        <p:spPr>
          <a:noFill/>
          <a:ln/>
        </p:spPr>
        <p:txBody>
          <a:bodyPr/>
          <a:lstStyle/>
          <a:p>
            <a:pPr eaLnBrk="1" hangingPunct="1">
              <a:spcBef>
                <a:spcPct val="0"/>
              </a:spcBef>
            </a:pPr>
            <a:r>
              <a:rPr lang="ja-JP" altLang="en-US" smtClean="0"/>
              <a:t>通常のリスク最小化活動には，添付文書の作成・改訂およびこれに伴う使用上の注意改訂のお知らせ文書の配布，患者向医薬品ガイドによる情報提供が含まれます。</a:t>
            </a:r>
            <a:endParaRPr lang="en-US" altLang="ja-JP" smtClean="0"/>
          </a:p>
          <a:p>
            <a:pPr eaLnBrk="1" hangingPunct="1">
              <a:spcBef>
                <a:spcPct val="0"/>
              </a:spcBef>
            </a:pPr>
            <a:r>
              <a:rPr lang="ja-JP" altLang="en-US" smtClean="0"/>
              <a:t>新薬発売後，一定期間配布する「新医薬品の使用上の注意の解説」による情報提供も通常の活動です。</a:t>
            </a:r>
            <a:endParaRPr lang="en-US" altLang="ja-JP" smtClean="0"/>
          </a:p>
          <a:p>
            <a:endParaRPr lang="ja-JP" altLang="en-US" smtClean="0"/>
          </a:p>
        </p:txBody>
      </p:sp>
      <p:sp>
        <p:nvSpPr>
          <p:cNvPr id="67588" name="スライド番号プレースホルダ 3"/>
          <p:cNvSpPr>
            <a:spLocks noGrp="1"/>
          </p:cNvSpPr>
          <p:nvPr>
            <p:ph type="sldNum" sz="quarter" idx="5"/>
          </p:nvPr>
        </p:nvSpPr>
        <p:spPr>
          <a:noFill/>
        </p:spPr>
        <p:txBody>
          <a:bodyPr/>
          <a:lstStyle/>
          <a:p>
            <a:pPr defTabSz="912813"/>
            <a:fld id="{BB422276-5926-463A-B256-80D473278BF4}" type="slidenum">
              <a:rPr lang="ja-JP" altLang="en-US" smtClean="0">
                <a:ea typeface="ＭＳ Ｐゴシック" charset="-128"/>
              </a:rPr>
              <a:pPr defTabSz="912813"/>
              <a:t>22</a:t>
            </a:fld>
            <a:endParaRPr lang="en-US" altLang="ja-JP" smtClean="0">
              <a:ea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8611" name="ノート プレースホルダ 2"/>
          <p:cNvSpPr>
            <a:spLocks noGrp="1"/>
          </p:cNvSpPr>
          <p:nvPr>
            <p:ph type="body" idx="1"/>
          </p:nvPr>
        </p:nvSpPr>
        <p:spPr>
          <a:noFill/>
          <a:ln/>
        </p:spPr>
        <p:txBody>
          <a:bodyPr/>
          <a:lstStyle/>
          <a:p>
            <a:r>
              <a:rPr lang="ja-JP" altLang="en-US" smtClean="0"/>
              <a:t>追加のリスク最小化活動には，</a:t>
            </a:r>
            <a:endParaRPr lang="en-US" altLang="ja-JP" smtClean="0"/>
          </a:p>
          <a:p>
            <a:pPr>
              <a:buFontTx/>
              <a:buChar char="•"/>
            </a:pPr>
            <a:r>
              <a:rPr lang="ja-JP" altLang="en-US" smtClean="0"/>
              <a:t>市販直後調査による情報提供</a:t>
            </a:r>
            <a:endParaRPr lang="en-US" altLang="ja-JP" smtClean="0"/>
          </a:p>
          <a:p>
            <a:pPr>
              <a:buFontTx/>
              <a:buChar char="•"/>
            </a:pPr>
            <a:r>
              <a:rPr lang="ja-JP" altLang="en-US" smtClean="0"/>
              <a:t>医療関係者への追加の情報提供</a:t>
            </a:r>
          </a:p>
          <a:p>
            <a:pPr>
              <a:buFontTx/>
              <a:buChar char="•"/>
            </a:pPr>
            <a:r>
              <a:rPr lang="ja-JP" altLang="en-US" smtClean="0"/>
              <a:t>使用条件の設定</a:t>
            </a:r>
            <a:endParaRPr lang="en-US" altLang="ja-JP" b="1" smtClean="0"/>
          </a:p>
          <a:p>
            <a:pPr>
              <a:buFontTx/>
              <a:buChar char="•"/>
            </a:pPr>
            <a:r>
              <a:rPr lang="ja-JP" altLang="en-US" smtClean="0"/>
              <a:t>患者への情報提供</a:t>
            </a:r>
            <a:endParaRPr lang="en-US" altLang="ja-JP" smtClean="0"/>
          </a:p>
          <a:p>
            <a:r>
              <a:rPr lang="ja-JP" altLang="en-US" smtClean="0"/>
              <a:t>などがあります。</a:t>
            </a:r>
            <a:endParaRPr lang="en-US" altLang="ja-JP" smtClean="0"/>
          </a:p>
          <a:p>
            <a:endParaRPr lang="en-US" altLang="ja-JP" smtClean="0"/>
          </a:p>
          <a:p>
            <a:r>
              <a:rPr lang="ja-JP" altLang="en-US" smtClean="0"/>
              <a:t>最初は市販直後調査による情報提供です。</a:t>
            </a:r>
            <a:endParaRPr lang="en-US" altLang="ja-JP" smtClean="0"/>
          </a:p>
          <a:p>
            <a:r>
              <a:rPr lang="ja-JP" altLang="en-US" smtClean="0"/>
              <a:t>お気づきと思いますが，市販直後調査は追加の医薬品安全性監視活動にも含まれていました。</a:t>
            </a:r>
            <a:endParaRPr lang="en-US" altLang="ja-JP" smtClean="0"/>
          </a:p>
          <a:p>
            <a:pPr eaLnBrk="1" hangingPunct="1">
              <a:spcBef>
                <a:spcPct val="0"/>
              </a:spcBef>
            </a:pPr>
            <a:r>
              <a:rPr lang="ja-JP" altLang="en-US" smtClean="0"/>
              <a:t>これは，市販直後調査が，発売直後の頻回な顧客訪問による</a:t>
            </a:r>
            <a:r>
              <a:rPr lang="en-US" altLang="ja-JP" smtClean="0"/>
              <a:t>AE</a:t>
            </a:r>
            <a:r>
              <a:rPr lang="ja-JP" altLang="en-US" smtClean="0"/>
              <a:t>情報収集という医薬品安全性監視活動の側面に加え，市販直後調査期間中に収集した情報を中間報告および最終報告として情報提供するリスク最小化活動の側面も持ち合わせた活動であることによります。</a:t>
            </a:r>
          </a:p>
          <a:p>
            <a:r>
              <a:rPr lang="ja-JP" altLang="en-US" smtClean="0"/>
              <a:t>次に，医療関係者への追加の情報提供についてご説明します。</a:t>
            </a:r>
          </a:p>
        </p:txBody>
      </p:sp>
      <p:sp>
        <p:nvSpPr>
          <p:cNvPr id="68612" name="スライド番号プレースホルダ 3"/>
          <p:cNvSpPr>
            <a:spLocks noGrp="1"/>
          </p:cNvSpPr>
          <p:nvPr>
            <p:ph type="sldNum" sz="quarter" idx="5"/>
          </p:nvPr>
        </p:nvSpPr>
        <p:spPr>
          <a:noFill/>
        </p:spPr>
        <p:txBody>
          <a:bodyPr/>
          <a:lstStyle/>
          <a:p>
            <a:pPr defTabSz="912813"/>
            <a:fld id="{C648B94F-BB34-4615-B584-C1C28E909ED4}" type="slidenum">
              <a:rPr lang="ja-JP" altLang="en-US" smtClean="0">
                <a:ea typeface="ＭＳ Ｐゴシック" charset="-128"/>
              </a:rPr>
              <a:pPr defTabSz="912813"/>
              <a:t>23</a:t>
            </a:fld>
            <a:endParaRPr lang="en-US" altLang="ja-JP" smtClean="0">
              <a:ea typeface="ＭＳ Ｐゴシック"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9635" name="ノート プレースホルダ 2"/>
          <p:cNvSpPr>
            <a:spLocks noGrp="1"/>
          </p:cNvSpPr>
          <p:nvPr>
            <p:ph type="body" idx="1"/>
          </p:nvPr>
        </p:nvSpPr>
        <p:spPr>
          <a:noFill/>
          <a:ln/>
        </p:spPr>
        <p:txBody>
          <a:bodyPr/>
          <a:lstStyle/>
          <a:p>
            <a:pPr marL="260350" indent="-260350"/>
            <a:r>
              <a:rPr lang="ja-JP" altLang="en-US" dirty="0" smtClean="0"/>
              <a:t>追加の情報提供には，適正使用のための資材の作成及び配布が含まれます。</a:t>
            </a:r>
          </a:p>
          <a:p>
            <a:pPr marL="260350" indent="-260350"/>
            <a:r>
              <a:rPr lang="ja-JP" altLang="en-US" dirty="0" smtClean="0"/>
              <a:t>これは，医療関係者に対し、安全性検討事項に関連した医薬品の適正使用情報を周知するため、</a:t>
            </a:r>
            <a:r>
              <a:rPr lang="en-US" altLang="ja-JP" dirty="0" smtClean="0"/>
              <a:t>PMDA</a:t>
            </a:r>
            <a:r>
              <a:rPr lang="ja-JP" altLang="en-US" dirty="0" smtClean="0"/>
              <a:t>と協議のうえ、資材を作成し配布することです。</a:t>
            </a:r>
          </a:p>
          <a:p>
            <a:pPr marL="260350" indent="-260350"/>
            <a:r>
              <a:rPr lang="ja-JP" altLang="en-US" dirty="0" smtClean="0"/>
              <a:t>最近の抗がん剤で多く作成されている「適正使用ガイド」による情報提供がこれに該当します。</a:t>
            </a:r>
            <a:endParaRPr lang="en-US" altLang="ja-JP" dirty="0" smtClean="0"/>
          </a:p>
          <a:p>
            <a:pPr marL="260350" indent="-260350"/>
            <a:r>
              <a:rPr lang="ja-JP" altLang="en-US" dirty="0" smtClean="0"/>
              <a:t>また，医薬品安全性監視活動により得られた情報の迅速な公表もこの活動に該当します。</a:t>
            </a:r>
          </a:p>
          <a:p>
            <a:pPr marL="260350" indent="-260350"/>
            <a:r>
              <a:rPr lang="ja-JP" altLang="en-US" dirty="0" smtClean="0"/>
              <a:t>製造販売後の医薬品安全性監視活動により得られた副作用の集積状況等を当該医薬品の企業の特定の利用者のみ対象としたものではないホームページにおいて公表し、適切な頻度で更新を行うことにより、医療関係者に対して周知します。この際には，関係学会との連携や、</a:t>
            </a:r>
            <a:r>
              <a:rPr lang="en-US" altLang="ja-JP" dirty="0" smtClean="0"/>
              <a:t>PMDA</a:t>
            </a:r>
            <a:r>
              <a:rPr lang="ja-JP" altLang="en-US" dirty="0" smtClean="0"/>
              <a:t>の医薬品医療機器情報提供ホームページにも掲載を行うこと等も考慮します。</a:t>
            </a:r>
            <a:endParaRPr lang="en-US" altLang="ja-JP" dirty="0" smtClean="0"/>
          </a:p>
          <a:p>
            <a:pPr marL="260350" indent="-260350"/>
            <a:r>
              <a:rPr lang="ja-JP" altLang="en-US" dirty="0" smtClean="0"/>
              <a:t>当社の場合も，これらの情報はホームページの会員登録を必要としない場所に掲載しています。</a:t>
            </a:r>
            <a:endParaRPr lang="en-US" altLang="ja-JP" dirty="0" smtClean="0"/>
          </a:p>
          <a:p>
            <a:pPr marL="260350" indent="-260350"/>
            <a:r>
              <a:rPr lang="ja-JP" altLang="en-US" dirty="0" smtClean="0"/>
              <a:t>次は，医薬品の使用条件の設定についてご説明します。</a:t>
            </a:r>
            <a:endParaRPr lang="en-US" altLang="ja-JP" dirty="0" smtClean="0"/>
          </a:p>
          <a:p>
            <a:pPr marL="260350" indent="-260350"/>
            <a:endParaRPr lang="ja-JP" altLang="en-US" dirty="0" smtClean="0"/>
          </a:p>
        </p:txBody>
      </p:sp>
      <p:sp>
        <p:nvSpPr>
          <p:cNvPr id="69636" name="スライド番号プレースホルダ 3"/>
          <p:cNvSpPr>
            <a:spLocks noGrp="1"/>
          </p:cNvSpPr>
          <p:nvPr>
            <p:ph type="sldNum" sz="quarter" idx="5"/>
          </p:nvPr>
        </p:nvSpPr>
        <p:spPr>
          <a:noFill/>
        </p:spPr>
        <p:txBody>
          <a:bodyPr/>
          <a:lstStyle/>
          <a:p>
            <a:pPr defTabSz="912813"/>
            <a:fld id="{AA23A2A0-5AA1-4DC0-99F2-E9BFED622F2B}" type="slidenum">
              <a:rPr lang="ja-JP" altLang="en-US" smtClean="0">
                <a:ea typeface="ＭＳ Ｐゴシック" charset="-128"/>
              </a:rPr>
              <a:pPr defTabSz="912813"/>
              <a:t>24</a:t>
            </a:fld>
            <a:endParaRPr lang="en-US" altLang="ja-JP" smtClean="0">
              <a:ea typeface="ＭＳ Ｐゴシック"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0659" name="ノート プレースホルダ 2"/>
          <p:cNvSpPr>
            <a:spLocks noGrp="1"/>
          </p:cNvSpPr>
          <p:nvPr>
            <p:ph type="body" idx="1"/>
          </p:nvPr>
        </p:nvSpPr>
        <p:spPr>
          <a:noFill/>
          <a:ln/>
        </p:spPr>
        <p:txBody>
          <a:bodyPr/>
          <a:lstStyle/>
          <a:p>
            <a:r>
              <a:rPr lang="ja-JP" altLang="en-US" smtClean="0"/>
              <a:t>◆専門知識・経験のある医師による使用の確保は，処方医に対し高度な専門的な知識、経験、講習会の受講、医師の登録等の条件を付けることです。</a:t>
            </a:r>
          </a:p>
          <a:p>
            <a:r>
              <a:rPr lang="ja-JP" altLang="en-US" smtClean="0"/>
              <a:t>◆医薬品の使用管理体制の確保は，入院管理下での投与等の使用管理や医師・薬剤師の登録などをすることです。</a:t>
            </a:r>
          </a:p>
          <a:p>
            <a:r>
              <a:rPr lang="ja-JP" altLang="en-US" smtClean="0"/>
              <a:t>◆投与対象患者の慎重な設定は，患者の事前確認、モニタリングの実施、投与患者の登録を行うことです。</a:t>
            </a:r>
          </a:p>
          <a:p>
            <a:r>
              <a:rPr lang="ja-JP" altLang="en-US" smtClean="0"/>
              <a:t>◆投与に際しての患者への説明と理解の実施は，患者向けの資材、教育プログラム等を提供し，患者の理解を得るための活動です。場合によっては，文書による同意取得が求められることもあります。</a:t>
            </a:r>
          </a:p>
          <a:p>
            <a:r>
              <a:rPr lang="ja-JP" altLang="en-US" smtClean="0"/>
              <a:t>◆特定の検査等の実施は，投与対象患者を適切に選択したり、副作用回避のために検査の実施を義務付けるなどの条件を設定することです。</a:t>
            </a:r>
            <a:endParaRPr lang="en-US" altLang="ja-JP" smtClean="0"/>
          </a:p>
          <a:p>
            <a:r>
              <a:rPr lang="ja-JP" altLang="en-US" smtClean="0"/>
              <a:t>次に，患者への情報提供についてご説明します。</a:t>
            </a:r>
            <a:endParaRPr lang="en-US" altLang="ja-JP" smtClean="0"/>
          </a:p>
          <a:p>
            <a:endParaRPr lang="ja-JP" altLang="en-US" smtClean="0"/>
          </a:p>
        </p:txBody>
      </p:sp>
      <p:sp>
        <p:nvSpPr>
          <p:cNvPr id="70660" name="スライド番号プレースホルダ 3"/>
          <p:cNvSpPr>
            <a:spLocks noGrp="1"/>
          </p:cNvSpPr>
          <p:nvPr>
            <p:ph type="sldNum" sz="quarter" idx="5"/>
          </p:nvPr>
        </p:nvSpPr>
        <p:spPr>
          <a:noFill/>
        </p:spPr>
        <p:txBody>
          <a:bodyPr/>
          <a:lstStyle/>
          <a:p>
            <a:pPr defTabSz="912813"/>
            <a:fld id="{C4E7752A-FC2D-4809-AD10-AD8ABF2081A1}" type="slidenum">
              <a:rPr lang="ja-JP" altLang="en-US" smtClean="0">
                <a:ea typeface="ＭＳ Ｐゴシック" charset="-128"/>
              </a:rPr>
              <a:pPr defTabSz="912813"/>
              <a:t>25</a:t>
            </a:fld>
            <a:endParaRPr lang="en-US" altLang="ja-JP" smtClean="0">
              <a:ea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1683" name="ノート プレースホルダ 2"/>
          <p:cNvSpPr>
            <a:spLocks noGrp="1"/>
          </p:cNvSpPr>
          <p:nvPr>
            <p:ph type="body" idx="1"/>
          </p:nvPr>
        </p:nvSpPr>
        <p:spPr>
          <a:noFill/>
          <a:ln/>
        </p:spPr>
        <p:txBody>
          <a:bodyPr/>
          <a:lstStyle/>
          <a:p>
            <a:r>
              <a:rPr lang="ja-JP" altLang="en-US" smtClean="0"/>
              <a:t>これは，処方医や薬剤師を通じて患者向けの資材を提供する活動です。</a:t>
            </a:r>
            <a:endParaRPr lang="en-US" altLang="ja-JP" smtClean="0"/>
          </a:p>
          <a:p>
            <a:r>
              <a:rPr lang="ja-JP" altLang="en-US" smtClean="0"/>
              <a:t>安全性検討事項に関連し、</a:t>
            </a:r>
            <a:r>
              <a:rPr lang="en-US" altLang="ja-JP" smtClean="0"/>
              <a:t>PMDA</a:t>
            </a:r>
            <a:r>
              <a:rPr lang="ja-JP" altLang="en-US" smtClean="0"/>
              <a:t>と協議のうえ、医薬品の特性等に応じて、患者手帳等の個別の注意点等を記載した患者向け資材を作成して提供します。</a:t>
            </a:r>
            <a:endParaRPr lang="en-US" altLang="ja-JP" smtClean="0"/>
          </a:p>
          <a:p>
            <a:r>
              <a:rPr lang="ja-JP" altLang="en-US" smtClean="0"/>
              <a:t>当社では，○○の患者用指導箋の提供などがこの活動に該当します。</a:t>
            </a:r>
          </a:p>
          <a:p>
            <a:endParaRPr lang="ja-JP" altLang="en-US" smtClean="0"/>
          </a:p>
        </p:txBody>
      </p:sp>
      <p:sp>
        <p:nvSpPr>
          <p:cNvPr id="71684" name="スライド番号プレースホルダ 3"/>
          <p:cNvSpPr>
            <a:spLocks noGrp="1"/>
          </p:cNvSpPr>
          <p:nvPr>
            <p:ph type="sldNum" sz="quarter" idx="5"/>
          </p:nvPr>
        </p:nvSpPr>
        <p:spPr>
          <a:noFill/>
        </p:spPr>
        <p:txBody>
          <a:bodyPr/>
          <a:lstStyle/>
          <a:p>
            <a:pPr defTabSz="912813"/>
            <a:fld id="{A4042FCB-21EF-4EB8-A452-ADD6B89D457A}" type="slidenum">
              <a:rPr lang="ja-JP" altLang="en-US" smtClean="0">
                <a:ea typeface="ＭＳ Ｐゴシック" charset="-128"/>
              </a:rPr>
              <a:pPr defTabSz="912813"/>
              <a:t>26</a:t>
            </a:fld>
            <a:endParaRPr lang="en-US" altLang="ja-JP" smtClean="0">
              <a:ea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2707" name="ノート プレースホルダ 2"/>
          <p:cNvSpPr>
            <a:spLocks noGrp="1"/>
          </p:cNvSpPr>
          <p:nvPr>
            <p:ph type="body" idx="1"/>
          </p:nvPr>
        </p:nvSpPr>
        <p:spPr>
          <a:noFill/>
          <a:ln/>
        </p:spPr>
        <p:txBody>
          <a:bodyPr/>
          <a:lstStyle/>
          <a:p>
            <a:r>
              <a:rPr lang="ja-JP" altLang="en-US" dirty="0" smtClean="0"/>
              <a:t>これまでご紹介した活動以外にもリスク最小化のための活動があります。</a:t>
            </a:r>
            <a:endParaRPr lang="en-US" altLang="ja-JP" dirty="0" smtClean="0"/>
          </a:p>
          <a:p>
            <a:r>
              <a:rPr lang="ja-JP" altLang="en-US" dirty="0" smtClean="0"/>
              <a:t>一つの事例としては，表示、容器・包装等の工夫があります。</a:t>
            </a:r>
            <a:endParaRPr lang="en-US" altLang="ja-JP" dirty="0" smtClean="0"/>
          </a:p>
          <a:p>
            <a:r>
              <a:rPr lang="ja-JP" altLang="en-US" dirty="0" smtClean="0"/>
              <a:t>具体的には，ヒューマンエラー防止の観点から、医薬品の表示、容器・包装等に特別の措置を講じることですが，当社の事例としては○○を防止するための工夫が該当します。</a:t>
            </a:r>
            <a:endParaRPr lang="en-US" altLang="ja-JP" dirty="0" smtClean="0"/>
          </a:p>
          <a:p>
            <a:r>
              <a:rPr lang="ja-JP" altLang="en-US" dirty="0" smtClean="0"/>
              <a:t>以上，</a:t>
            </a:r>
            <a:r>
              <a:rPr lang="en-US" altLang="ja-JP" dirty="0" err="1" smtClean="0"/>
              <a:t>RMP</a:t>
            </a:r>
            <a:r>
              <a:rPr lang="ja-JP" altLang="en-US" dirty="0" smtClean="0"/>
              <a:t>の主要な</a:t>
            </a:r>
            <a:r>
              <a:rPr lang="en-US" altLang="ja-JP" dirty="0" smtClean="0"/>
              <a:t>3</a:t>
            </a:r>
            <a:r>
              <a:rPr lang="ja-JP" altLang="en-US" dirty="0" err="1" smtClean="0"/>
              <a:t>つの</a:t>
            </a:r>
            <a:r>
              <a:rPr lang="ja-JP" altLang="en-US" dirty="0" smtClean="0"/>
              <a:t>項目についてご紹介しましたので，次に</a:t>
            </a:r>
            <a:r>
              <a:rPr lang="en-US" altLang="ja-JP" dirty="0" err="1" smtClean="0"/>
              <a:t>RMP</a:t>
            </a:r>
            <a:r>
              <a:rPr lang="ja-JP" altLang="en-US" dirty="0" smtClean="0"/>
              <a:t>の実行についてご説明します。</a:t>
            </a:r>
            <a:endParaRPr lang="en-US" altLang="ja-JP" dirty="0" smtClean="0"/>
          </a:p>
          <a:p>
            <a:endParaRPr lang="en-US" altLang="ja-JP" dirty="0" smtClean="0"/>
          </a:p>
          <a:p>
            <a:endParaRPr lang="en-US" altLang="ja-JP" dirty="0" smtClean="0"/>
          </a:p>
        </p:txBody>
      </p:sp>
      <p:sp>
        <p:nvSpPr>
          <p:cNvPr id="72708" name="スライド番号プレースホルダ 3"/>
          <p:cNvSpPr>
            <a:spLocks noGrp="1"/>
          </p:cNvSpPr>
          <p:nvPr>
            <p:ph type="sldNum" sz="quarter" idx="5"/>
          </p:nvPr>
        </p:nvSpPr>
        <p:spPr>
          <a:noFill/>
        </p:spPr>
        <p:txBody>
          <a:bodyPr/>
          <a:lstStyle/>
          <a:p>
            <a:pPr defTabSz="912813"/>
            <a:fld id="{78865382-E339-467B-BE5E-B29EBC21F03A}" type="slidenum">
              <a:rPr lang="ja-JP" altLang="en-US" smtClean="0">
                <a:ea typeface="ＭＳ Ｐゴシック" charset="-128"/>
              </a:rPr>
              <a:pPr defTabSz="912813"/>
              <a:t>27</a:t>
            </a:fld>
            <a:endParaRPr lang="en-US" altLang="ja-JP" smtClean="0">
              <a:ea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3731" name="ノート プレースホルダ 2"/>
          <p:cNvSpPr>
            <a:spLocks noGrp="1"/>
          </p:cNvSpPr>
          <p:nvPr>
            <p:ph type="body" idx="1"/>
          </p:nvPr>
        </p:nvSpPr>
        <p:spPr>
          <a:noFill/>
          <a:ln/>
        </p:spPr>
        <p:txBody>
          <a:bodyPr/>
          <a:lstStyle/>
          <a:p>
            <a:r>
              <a:rPr lang="ja-JP" altLang="en-US" smtClean="0"/>
              <a:t>最初の方でご説明したとおり，</a:t>
            </a:r>
            <a:r>
              <a:rPr lang="en-US" altLang="ja-JP" smtClean="0"/>
              <a:t>RMP</a:t>
            </a:r>
            <a:r>
              <a:rPr lang="ja-JP" altLang="en-US" smtClean="0"/>
              <a:t>は医薬品のライフサイクルに渡って行う活動ですので立案を起点として計画どおり実行し，</a:t>
            </a:r>
            <a:r>
              <a:rPr lang="en-US" altLang="ja-JP" smtClean="0"/>
              <a:t>PDCA</a:t>
            </a:r>
            <a:r>
              <a:rPr lang="ja-JP" altLang="en-US" smtClean="0"/>
              <a:t>サイクルと同じく運用しながら改善していく必要があります。</a:t>
            </a:r>
            <a:endParaRPr lang="en-US" altLang="ja-JP" smtClean="0"/>
          </a:p>
          <a:p>
            <a:r>
              <a:rPr lang="ja-JP" altLang="en-US" smtClean="0"/>
              <a:t>製造販売後の医薬品安全性監視活動の結果として、新たな安全性の懸念が判明したときは、速やかに安全性検討事項を見直す必要があります。</a:t>
            </a:r>
            <a:endParaRPr lang="en-US" altLang="ja-JP" smtClean="0"/>
          </a:p>
          <a:p>
            <a:r>
              <a:rPr lang="ja-JP" altLang="en-US" smtClean="0"/>
              <a:t>安全性検討事項を変更するときは、</a:t>
            </a:r>
            <a:r>
              <a:rPr lang="en-US" altLang="ja-JP" smtClean="0"/>
              <a:t>RMP</a:t>
            </a:r>
            <a:r>
              <a:rPr lang="ja-JP" altLang="en-US" smtClean="0"/>
              <a:t>の改訂が必要であり、使用成績調査の実施要綱やリスク最小化のための資材など関連文書を改訂するなど必要な措置をとります。</a:t>
            </a:r>
          </a:p>
          <a:p>
            <a:endParaRPr lang="ja-JP" altLang="en-US" smtClean="0"/>
          </a:p>
        </p:txBody>
      </p:sp>
      <p:sp>
        <p:nvSpPr>
          <p:cNvPr id="73732" name="スライド番号プレースホルダ 3"/>
          <p:cNvSpPr>
            <a:spLocks noGrp="1"/>
          </p:cNvSpPr>
          <p:nvPr>
            <p:ph type="sldNum" sz="quarter" idx="5"/>
          </p:nvPr>
        </p:nvSpPr>
        <p:spPr>
          <a:noFill/>
        </p:spPr>
        <p:txBody>
          <a:bodyPr/>
          <a:lstStyle/>
          <a:p>
            <a:pPr defTabSz="912813"/>
            <a:fld id="{43C838A5-6FF4-46CC-BA04-25BC789CE357}" type="slidenum">
              <a:rPr lang="ja-JP" altLang="en-US" smtClean="0">
                <a:ea typeface="ＭＳ Ｐゴシック" charset="-128"/>
              </a:rPr>
              <a:pPr defTabSz="912813"/>
              <a:t>28</a:t>
            </a:fld>
            <a:endParaRPr lang="en-US" altLang="ja-JP" smtClean="0">
              <a:ea typeface="ＭＳ Ｐゴシック"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4755" name="ノート プレースホルダ 2"/>
          <p:cNvSpPr>
            <a:spLocks noGrp="1"/>
          </p:cNvSpPr>
          <p:nvPr>
            <p:ph type="body" idx="1"/>
          </p:nvPr>
        </p:nvSpPr>
        <p:spPr>
          <a:noFill/>
          <a:ln/>
        </p:spPr>
        <p:txBody>
          <a:bodyPr/>
          <a:lstStyle/>
          <a:p>
            <a:r>
              <a:rPr lang="en-US" altLang="ja-JP" smtClean="0"/>
              <a:t>RMP</a:t>
            </a:r>
            <a:r>
              <a:rPr lang="ja-JP" altLang="en-US" smtClean="0"/>
              <a:t>を計画どおりに実行し，市販後に収集される安全性，有効性についての情報を踏まえて評価，見直しを行う必要があります。</a:t>
            </a:r>
            <a:endParaRPr lang="en-US" altLang="ja-JP" smtClean="0"/>
          </a:p>
          <a:p>
            <a:r>
              <a:rPr lang="ja-JP" altLang="en-US" smtClean="0"/>
              <a:t>冒頭で紹介した</a:t>
            </a:r>
            <a:r>
              <a:rPr lang="en-US" altLang="ja-JP" smtClean="0"/>
              <a:t>RMP</a:t>
            </a:r>
            <a:r>
              <a:rPr lang="ja-JP" altLang="en-US" smtClean="0"/>
              <a:t>ガイダンス通知には，評価・見直しとなる節目（マイルストーン）となる時期を設定することが規定されています。</a:t>
            </a:r>
            <a:endParaRPr lang="en-US" altLang="ja-JP" smtClean="0"/>
          </a:p>
          <a:p>
            <a:r>
              <a:rPr lang="ja-JP" altLang="en-US" smtClean="0"/>
              <a:t>医薬品安全性監視活動、有効性に関する調査・試験、リスク最小化活動ごとに結果の評価、ＰＭＤＡへの報告予定時期（安全性定期報告又はその他の時期）を節目としてあらかじめ設定します。</a:t>
            </a:r>
          </a:p>
          <a:p>
            <a:r>
              <a:rPr lang="ja-JP" altLang="en-US" smtClean="0"/>
              <a:t>そして，節目となる時期に、各活動の実施状況・得られた結果の評価、医薬品のベネフィット・リスクバランスについて評価・考察を行い，</a:t>
            </a:r>
            <a:r>
              <a:rPr lang="en-US" altLang="ja-JP" smtClean="0"/>
              <a:t>RMP</a:t>
            </a:r>
            <a:r>
              <a:rPr lang="ja-JP" altLang="en-US" smtClean="0"/>
              <a:t>の評価・見直しを行います。</a:t>
            </a:r>
          </a:p>
          <a:p>
            <a:r>
              <a:rPr lang="ja-JP" altLang="en-US" smtClean="0"/>
              <a:t>見直しの時点としては，</a:t>
            </a:r>
          </a:p>
          <a:p>
            <a:pPr>
              <a:buFontTx/>
              <a:buChar char="•"/>
            </a:pPr>
            <a:r>
              <a:rPr lang="ja-JP" altLang="en-US" smtClean="0"/>
              <a:t>安全性検討事項の内容に変更があった時</a:t>
            </a:r>
          </a:p>
          <a:p>
            <a:pPr>
              <a:buFontTx/>
              <a:buChar char="•"/>
            </a:pPr>
            <a:r>
              <a:rPr lang="ja-JP" altLang="en-US" smtClean="0"/>
              <a:t>予め設定した節目となる時期</a:t>
            </a:r>
          </a:p>
          <a:p>
            <a:pPr>
              <a:buFontTx/>
              <a:buChar char="•"/>
            </a:pPr>
            <a:r>
              <a:rPr lang="ja-JP" altLang="en-US" smtClean="0"/>
              <a:t>再審査申請を行う時期</a:t>
            </a:r>
          </a:p>
          <a:p>
            <a:r>
              <a:rPr lang="ja-JP" altLang="en-US" smtClean="0"/>
              <a:t>などがあります。</a:t>
            </a:r>
          </a:p>
          <a:p>
            <a:r>
              <a:rPr lang="ja-JP" altLang="en-US" smtClean="0"/>
              <a:t>節目の時期に行った評価・見直しの検討結果をＰＭＤＡに報告する必要があります。</a:t>
            </a:r>
          </a:p>
          <a:p>
            <a:r>
              <a:rPr lang="ja-JP" altLang="en-US" smtClean="0"/>
              <a:t>再審査期間中にあっては，安全性定期報告制度を利用して</a:t>
            </a:r>
            <a:r>
              <a:rPr lang="en-US" altLang="ja-JP" smtClean="0"/>
              <a:t>PMDA</a:t>
            </a:r>
            <a:r>
              <a:rPr lang="ja-JP" altLang="en-US" smtClean="0"/>
              <a:t>に報告します。</a:t>
            </a:r>
          </a:p>
          <a:p>
            <a:endParaRPr lang="en-US" altLang="ja-JP" smtClean="0"/>
          </a:p>
        </p:txBody>
      </p:sp>
      <p:sp>
        <p:nvSpPr>
          <p:cNvPr id="74756" name="スライド番号プレースホルダ 3"/>
          <p:cNvSpPr>
            <a:spLocks noGrp="1"/>
          </p:cNvSpPr>
          <p:nvPr>
            <p:ph type="sldNum" sz="quarter" idx="5"/>
          </p:nvPr>
        </p:nvSpPr>
        <p:spPr>
          <a:noFill/>
        </p:spPr>
        <p:txBody>
          <a:bodyPr/>
          <a:lstStyle/>
          <a:p>
            <a:pPr defTabSz="912813"/>
            <a:fld id="{1A83B442-A7E4-43D8-B81F-9178662600C8}" type="slidenum">
              <a:rPr lang="ja-JP" altLang="en-US" smtClean="0">
                <a:ea typeface="ＭＳ Ｐゴシック" charset="-128"/>
              </a:rPr>
              <a:pPr defTabSz="912813"/>
              <a:t>29</a:t>
            </a:fld>
            <a:endParaRPr lang="en-US" altLang="ja-JP" smtClean="0">
              <a:ea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48131" name="ノート プレースホルダー 2"/>
          <p:cNvSpPr>
            <a:spLocks noGrp="1"/>
          </p:cNvSpPr>
          <p:nvPr>
            <p:ph type="body" idx="1"/>
          </p:nvPr>
        </p:nvSpPr>
        <p:spPr>
          <a:noFill/>
          <a:ln/>
        </p:spPr>
        <p:txBody>
          <a:bodyPr/>
          <a:lstStyle/>
          <a:p>
            <a:r>
              <a:rPr lang="en-US" altLang="ja-JP" smtClean="0"/>
              <a:t>RMP</a:t>
            </a:r>
            <a:r>
              <a:rPr lang="ja-JP" altLang="en-US" smtClean="0"/>
              <a:t>の日本での規制上の正式名称は医薬品リスク管理計画で、薬害再発防止のための活動に起因しています。</a:t>
            </a:r>
            <a:endParaRPr lang="en-US" altLang="ja-JP" smtClean="0"/>
          </a:p>
          <a:p>
            <a:r>
              <a:rPr lang="ja-JP" altLang="en-US" smtClean="0">
                <a:solidFill>
                  <a:srgbClr val="000000"/>
                </a:solidFill>
              </a:rPr>
              <a:t>薬害肝炎事件の検証及び再発防止のために厚生労働大臣が設置した医薬品行政のあり方検討委員会からの最終提言が平成２２（</a:t>
            </a:r>
            <a:r>
              <a:rPr lang="en-US" altLang="ja-JP" smtClean="0">
                <a:solidFill>
                  <a:srgbClr val="000000"/>
                </a:solidFill>
              </a:rPr>
              <a:t>2010</a:t>
            </a:r>
            <a:r>
              <a:rPr lang="ja-JP" altLang="en-US" smtClean="0">
                <a:solidFill>
                  <a:srgbClr val="000000"/>
                </a:solidFill>
              </a:rPr>
              <a:t>）年４月に公表されました。</a:t>
            </a:r>
            <a:endParaRPr lang="en-US" altLang="ja-JP" smtClean="0">
              <a:solidFill>
                <a:srgbClr val="000000"/>
              </a:solidFill>
            </a:endParaRPr>
          </a:p>
          <a:p>
            <a:r>
              <a:rPr lang="ja-JP" altLang="en-US" smtClean="0">
                <a:solidFill>
                  <a:srgbClr val="000000"/>
                </a:solidFill>
              </a:rPr>
              <a:t>その中には，企業における薬害教育の実施以外にも，医薬品の市販後安全対策をさらに強化するために何をすべきかの提言が盛り込まれています。</a:t>
            </a:r>
            <a:endParaRPr lang="en-US" altLang="ja-JP" smtClean="0">
              <a:solidFill>
                <a:srgbClr val="000000"/>
              </a:solidFill>
            </a:endParaRPr>
          </a:p>
          <a:p>
            <a:r>
              <a:rPr lang="ja-JP" altLang="en-US" smtClean="0">
                <a:solidFill>
                  <a:srgbClr val="000000"/>
                </a:solidFill>
              </a:rPr>
              <a:t>この提言の中で，開発段階から、市販後に想定されるリスクを特定し、特別な懸念があれば市販後においてどのような安全性確保の措置や計画が必要かを検討する仕組みが必要であり、欧米における制度を参考に、リスクマネジメントを適切に実施すべきである，とされました。</a:t>
            </a:r>
            <a:endParaRPr lang="en-US" altLang="ja-JP" smtClean="0">
              <a:solidFill>
                <a:srgbClr val="000000"/>
              </a:solidFill>
            </a:endParaRPr>
          </a:p>
          <a:p>
            <a:r>
              <a:rPr lang="ja-JP" altLang="en-US" smtClean="0">
                <a:solidFill>
                  <a:srgbClr val="000000"/>
                </a:solidFill>
              </a:rPr>
              <a:t>このことが市販後安全対策の強化策として</a:t>
            </a:r>
            <a:r>
              <a:rPr lang="en-US" altLang="ja-JP" smtClean="0">
                <a:solidFill>
                  <a:srgbClr val="000000"/>
                </a:solidFill>
              </a:rPr>
              <a:t>RMP</a:t>
            </a:r>
            <a:r>
              <a:rPr lang="ja-JP" altLang="en-US" smtClean="0">
                <a:solidFill>
                  <a:srgbClr val="000000"/>
                </a:solidFill>
              </a:rPr>
              <a:t>が導入された経緯になっています。</a:t>
            </a:r>
            <a:endParaRPr lang="en-US" altLang="ja-JP" smtClean="0">
              <a:solidFill>
                <a:srgbClr val="000000"/>
              </a:solidFill>
            </a:endParaRPr>
          </a:p>
          <a:p>
            <a:r>
              <a:rPr lang="en-US" altLang="ja-JP" smtClean="0">
                <a:solidFill>
                  <a:srgbClr val="000000"/>
                </a:solidFill>
              </a:rPr>
              <a:t>RMP</a:t>
            </a:r>
            <a:r>
              <a:rPr lang="ja-JP" altLang="en-US" smtClean="0">
                <a:solidFill>
                  <a:srgbClr val="000000"/>
                </a:solidFill>
              </a:rPr>
              <a:t>の導入に伴い法令が改正されるなど，この最終提言は今後の薬事行政の方向性を示すとても重要な文書です。</a:t>
            </a:r>
            <a:endParaRPr lang="en-US" altLang="ja-JP" smtClean="0">
              <a:solidFill>
                <a:srgbClr val="000000"/>
              </a:solidFill>
            </a:endParaRPr>
          </a:p>
          <a:p>
            <a:r>
              <a:rPr lang="ja-JP" altLang="en-US" smtClean="0">
                <a:solidFill>
                  <a:srgbClr val="000000"/>
                </a:solidFill>
              </a:rPr>
              <a:t>それでは，</a:t>
            </a:r>
            <a:r>
              <a:rPr lang="en-US" altLang="ja-JP" smtClean="0"/>
              <a:t>RMP</a:t>
            </a:r>
            <a:r>
              <a:rPr lang="ja-JP" altLang="en-US" smtClean="0"/>
              <a:t>とはどのようなものかをご説明します。</a:t>
            </a:r>
            <a:endParaRPr lang="en-US" altLang="ja-JP" smtClean="0"/>
          </a:p>
          <a:p>
            <a:endParaRPr lang="ja-JP" altLang="en-US" smtClean="0">
              <a:solidFill>
                <a:srgbClr val="000000"/>
              </a:solidFill>
            </a:endParaRPr>
          </a:p>
        </p:txBody>
      </p:sp>
      <p:sp>
        <p:nvSpPr>
          <p:cNvPr id="48132" name="スライド番号プレースホルダー 3"/>
          <p:cNvSpPr>
            <a:spLocks noGrp="1"/>
          </p:cNvSpPr>
          <p:nvPr>
            <p:ph type="sldNum" sz="quarter" idx="5"/>
          </p:nvPr>
        </p:nvSpPr>
        <p:spPr>
          <a:noFill/>
        </p:spPr>
        <p:txBody>
          <a:bodyPr/>
          <a:lstStyle/>
          <a:p>
            <a:pPr defTabSz="912813"/>
            <a:fld id="{68329BE3-BCC6-4B05-A4E2-8F797BA5C26B}" type="slidenum">
              <a:rPr lang="ja-JP" altLang="en-US" smtClean="0">
                <a:latin typeface="Arial" charset="0"/>
                <a:ea typeface="HGPｺﾞｼｯｸE" pitchFamily="50" charset="-128"/>
              </a:rPr>
              <a:pPr defTabSz="912813"/>
              <a:t>3</a:t>
            </a:fld>
            <a:endParaRPr lang="en-US" altLang="ja-JP" smtClean="0">
              <a:latin typeface="Arial" charset="0"/>
              <a:ea typeface="HGPｺﾞｼｯｸE" pitchFamily="50"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5779" name="ノート プレースホルダ 2"/>
          <p:cNvSpPr>
            <a:spLocks noGrp="1"/>
          </p:cNvSpPr>
          <p:nvPr>
            <p:ph type="body" idx="1"/>
          </p:nvPr>
        </p:nvSpPr>
        <p:spPr>
          <a:noFill/>
          <a:ln/>
        </p:spPr>
        <p:txBody>
          <a:bodyPr/>
          <a:lstStyle/>
          <a:p>
            <a:r>
              <a:rPr lang="ja-JP" altLang="en-US" dirty="0" smtClean="0"/>
              <a:t>ここにお示しした図が，</a:t>
            </a:r>
            <a:r>
              <a:rPr lang="en-US" altLang="ja-JP" dirty="0" err="1" smtClean="0"/>
              <a:t>RMP</a:t>
            </a:r>
            <a:r>
              <a:rPr lang="ja-JP" altLang="en-US" dirty="0" smtClean="0"/>
              <a:t>の全体像を示すイメージ図です。</a:t>
            </a:r>
            <a:endParaRPr lang="en-US" altLang="ja-JP" dirty="0" smtClean="0"/>
          </a:p>
          <a:p>
            <a:r>
              <a:rPr lang="ja-JP" altLang="en-US" dirty="0" smtClean="0"/>
              <a:t>ＲＭＰを一度策定すれば終わりというものではなく、市販後に得られた新たな安全性・有効性の情報に基づき常に見直しを行う必要があり、ＲＭＰは医薬品の一生にわたって計画の策定、実施、評価、見直しが継続して行われていることになります。</a:t>
            </a:r>
            <a:endParaRPr lang="en-US" altLang="ja-JP" dirty="0" smtClean="0"/>
          </a:p>
          <a:p>
            <a:r>
              <a:rPr lang="ja-JP" altLang="en-US" dirty="0" smtClean="0"/>
              <a:t>この図は，厚生労働省や</a:t>
            </a:r>
            <a:r>
              <a:rPr lang="en-US" altLang="ja-JP" dirty="0" err="1" smtClean="0"/>
              <a:t>PMDA</a:t>
            </a:r>
            <a:r>
              <a:rPr lang="ja-JP" altLang="en-US" dirty="0" smtClean="0"/>
              <a:t>もホームページに掲載するなど頻繁に利用しています。</a:t>
            </a:r>
            <a:endParaRPr lang="en-US" altLang="ja-JP" dirty="0" smtClean="0"/>
          </a:p>
          <a:p>
            <a:endParaRPr lang="en-US" altLang="ja-JP" dirty="0" smtClean="0"/>
          </a:p>
          <a:p>
            <a:endParaRPr lang="ja-JP" altLang="en-US" dirty="0" smtClean="0"/>
          </a:p>
          <a:p>
            <a:endParaRPr lang="ja-JP" altLang="en-US" dirty="0" smtClean="0"/>
          </a:p>
        </p:txBody>
      </p:sp>
      <p:sp>
        <p:nvSpPr>
          <p:cNvPr id="75780" name="スライド番号プレースホルダ 3"/>
          <p:cNvSpPr>
            <a:spLocks noGrp="1"/>
          </p:cNvSpPr>
          <p:nvPr>
            <p:ph type="sldNum" sz="quarter" idx="5"/>
          </p:nvPr>
        </p:nvSpPr>
        <p:spPr>
          <a:noFill/>
        </p:spPr>
        <p:txBody>
          <a:bodyPr/>
          <a:lstStyle/>
          <a:p>
            <a:pPr defTabSz="912813"/>
            <a:fld id="{967F47D8-7EF1-45AF-883C-47972B7E59B2}" type="slidenum">
              <a:rPr lang="ja-JP" altLang="en-US" smtClean="0">
                <a:ea typeface="ＭＳ Ｐゴシック" charset="-128"/>
              </a:rPr>
              <a:pPr defTabSz="912813"/>
              <a:t>30</a:t>
            </a:fld>
            <a:endParaRPr lang="en-US" altLang="ja-JP" smtClean="0">
              <a:ea typeface="ＭＳ Ｐゴシック"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6803" name="ノート プレースホルダ 2"/>
          <p:cNvSpPr>
            <a:spLocks noGrp="1"/>
          </p:cNvSpPr>
          <p:nvPr>
            <p:ph type="body" idx="1"/>
          </p:nvPr>
        </p:nvSpPr>
        <p:spPr>
          <a:noFill/>
          <a:ln/>
        </p:spPr>
        <p:txBody>
          <a:bodyPr/>
          <a:lstStyle/>
          <a:p>
            <a:r>
              <a:rPr lang="ja-JP" altLang="en-US" smtClean="0"/>
              <a:t>一言でいえば，市販後安全対策の充実強化なのですが，これは</a:t>
            </a:r>
          </a:p>
          <a:p>
            <a:pPr>
              <a:buFontTx/>
              <a:buChar char="•"/>
            </a:pPr>
            <a:r>
              <a:rPr lang="ja-JP" altLang="en-US" smtClean="0"/>
              <a:t>医薬品の開発から市販後の一貫したリスク管理</a:t>
            </a:r>
          </a:p>
          <a:p>
            <a:pPr>
              <a:buFontTx/>
              <a:buChar char="•"/>
            </a:pPr>
            <a:r>
              <a:rPr lang="ja-JP" altLang="en-US" smtClean="0"/>
              <a:t>リスク管理をひとつの文書に見える化</a:t>
            </a:r>
          </a:p>
          <a:p>
            <a:pPr>
              <a:buFontTx/>
              <a:buChar char="•"/>
            </a:pPr>
            <a:r>
              <a:rPr lang="ja-JP" altLang="en-US" smtClean="0"/>
              <a:t>活動の進捗に合わせて、または、定期的に評価</a:t>
            </a:r>
          </a:p>
          <a:p>
            <a:pPr>
              <a:buFontTx/>
              <a:buChar char="•"/>
            </a:pPr>
            <a:r>
              <a:rPr lang="en-US" altLang="ja-JP" smtClean="0"/>
              <a:t>RMP </a:t>
            </a:r>
            <a:r>
              <a:rPr lang="ja-JP" altLang="en-US" smtClean="0"/>
              <a:t>を公表することにより、リスク管理の内容を医療関係者と共有</a:t>
            </a:r>
          </a:p>
          <a:p>
            <a:r>
              <a:rPr lang="ja-JP" altLang="en-US" smtClean="0"/>
              <a:t>することにより実現されることが期待されています。</a:t>
            </a:r>
            <a:endParaRPr lang="en-US" altLang="ja-JP" smtClean="0"/>
          </a:p>
          <a:p>
            <a:endParaRPr lang="en-US" altLang="ja-JP" smtClean="0"/>
          </a:p>
          <a:p>
            <a:r>
              <a:rPr lang="ja-JP" altLang="en-US" smtClean="0"/>
              <a:t>このように、</a:t>
            </a:r>
            <a:r>
              <a:rPr lang="en-US" altLang="ja-JP" smtClean="0"/>
              <a:t>RMP</a:t>
            </a:r>
            <a:r>
              <a:rPr lang="ja-JP" altLang="en-US" smtClean="0"/>
              <a:t>が公表されることにより、企業がどのようなものをリスクと捉え、それに対してどのような安全対策をしているか、皆様や患者さまも容易に情報が入手できるようになります。</a:t>
            </a:r>
            <a:endParaRPr lang="en-US" altLang="ja-JP" smtClean="0"/>
          </a:p>
          <a:p>
            <a:endParaRPr lang="ja-JP" altLang="en-US" smtClean="0"/>
          </a:p>
        </p:txBody>
      </p:sp>
      <p:sp>
        <p:nvSpPr>
          <p:cNvPr id="76804" name="スライド番号プレースホルダ 3"/>
          <p:cNvSpPr>
            <a:spLocks noGrp="1"/>
          </p:cNvSpPr>
          <p:nvPr>
            <p:ph type="sldNum" sz="quarter" idx="5"/>
          </p:nvPr>
        </p:nvSpPr>
        <p:spPr>
          <a:noFill/>
        </p:spPr>
        <p:txBody>
          <a:bodyPr/>
          <a:lstStyle/>
          <a:p>
            <a:pPr defTabSz="912813"/>
            <a:fld id="{B91FA55D-65C5-40C3-8C65-A96686A01C33}" type="slidenum">
              <a:rPr lang="ja-JP" altLang="en-US" smtClean="0">
                <a:ea typeface="ＭＳ Ｐゴシック" charset="-128"/>
              </a:rPr>
              <a:pPr defTabSz="912813"/>
              <a:t>31</a:t>
            </a:fld>
            <a:endParaRPr lang="en-US" altLang="ja-JP" smtClean="0">
              <a:ea typeface="ＭＳ Ｐゴシック"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スライド イメージ プレースホルダ 1"/>
          <p:cNvSpPr>
            <a:spLocks noGrp="1" noRot="1" noChangeAspect="1" noTextEdit="1"/>
          </p:cNvSpPr>
          <p:nvPr>
            <p:ph type="sldImg"/>
          </p:nvPr>
        </p:nvSpPr>
        <p:spPr bwMode="auto">
          <a:xfrm>
            <a:off x="865188" y="219075"/>
            <a:ext cx="4970462" cy="3727450"/>
          </a:xfrm>
          <a:noFill/>
          <a:ln>
            <a:solidFill>
              <a:srgbClr val="000000"/>
            </a:solidFill>
            <a:miter lim="800000"/>
            <a:headEnd/>
            <a:tailEnd/>
          </a:ln>
        </p:spPr>
      </p:sp>
      <p:sp>
        <p:nvSpPr>
          <p:cNvPr id="50179" name="ノート プレースホルダ 2"/>
          <p:cNvSpPr>
            <a:spLocks noGrp="1"/>
          </p:cNvSpPr>
          <p:nvPr>
            <p:ph type="body" idx="1"/>
          </p:nvPr>
        </p:nvSpPr>
        <p:spPr>
          <a:xfrm>
            <a:off x="0" y="4195763"/>
            <a:ext cx="6691313" cy="4964112"/>
          </a:xfrm>
          <a:extLst/>
        </p:spPr>
        <p:txBody>
          <a:bodyPr/>
          <a:lstStyle/>
          <a:p>
            <a:pPr>
              <a:defRPr/>
            </a:pPr>
            <a:r>
              <a:rPr lang="ja-JP" altLang="en-US" dirty="0" smtClean="0">
                <a:latin typeface="Arial" pitchFamily="34" charset="0"/>
              </a:rPr>
              <a:t>本日のまとめです。</a:t>
            </a:r>
            <a:endParaRPr lang="en-US" altLang="ja-JP" dirty="0" smtClean="0">
              <a:latin typeface="Arial" pitchFamily="34" charset="0"/>
            </a:endParaRPr>
          </a:p>
          <a:p>
            <a:pPr marL="172929" indent="-172929">
              <a:buFont typeface="Arial" pitchFamily="34" charset="0"/>
              <a:buChar char="•"/>
              <a:defRPr/>
            </a:pPr>
            <a:r>
              <a:rPr lang="en-US" altLang="ja-JP" dirty="0" smtClean="0"/>
              <a:t>2013</a:t>
            </a:r>
            <a:r>
              <a:rPr lang="ja-JP" altLang="en-US" dirty="0" smtClean="0"/>
              <a:t>年</a:t>
            </a:r>
            <a:r>
              <a:rPr lang="en-US" altLang="ja-JP" dirty="0" smtClean="0"/>
              <a:t>4</a:t>
            </a:r>
            <a:r>
              <a:rPr lang="ja-JP" altLang="en-US" dirty="0" smtClean="0"/>
              <a:t>月から医薬品リスク管理計画（</a:t>
            </a:r>
            <a:r>
              <a:rPr lang="en-US" altLang="ja-JP" dirty="0" smtClean="0"/>
              <a:t>RMP</a:t>
            </a:r>
            <a:r>
              <a:rPr lang="ja-JP" altLang="en-US" dirty="0" smtClean="0"/>
              <a:t>）が新たな安全対策として導入されました。</a:t>
            </a:r>
            <a:endParaRPr lang="en-US" altLang="ja-JP" dirty="0" smtClean="0"/>
          </a:p>
          <a:p>
            <a:pPr marL="172929" indent="-172929">
              <a:buFont typeface="Arial" pitchFamily="34" charset="0"/>
              <a:buChar char="•"/>
              <a:defRPr/>
            </a:pPr>
            <a:r>
              <a:rPr lang="en-US" altLang="ja-JP" dirty="0" smtClean="0"/>
              <a:t>RMP</a:t>
            </a:r>
            <a:r>
              <a:rPr lang="ja-JP" altLang="en-US" dirty="0" smtClean="0"/>
              <a:t>の目的は、医薬品の開発段階、承認審査時から製造販売後の全ての期間において ベネフィットとリスクの評価・見直しを行い、製造販売後の安全性の確保を図ることです。</a:t>
            </a:r>
          </a:p>
          <a:p>
            <a:pPr marL="172929" indent="-172929">
              <a:buFont typeface="Arial" pitchFamily="34" charset="0"/>
              <a:buChar char="•"/>
              <a:defRPr/>
            </a:pPr>
            <a:r>
              <a:rPr lang="en-US" altLang="ja-JP" dirty="0" smtClean="0"/>
              <a:t>RMP</a:t>
            </a:r>
            <a:r>
              <a:rPr lang="ja-JP" altLang="en-US" dirty="0" smtClean="0"/>
              <a:t>は、安全性検討事項、医薬品安全性監視計画、リスク最小化計画の</a:t>
            </a:r>
            <a:r>
              <a:rPr lang="en-US" altLang="ja-JP" dirty="0" smtClean="0"/>
              <a:t>3</a:t>
            </a:r>
            <a:r>
              <a:rPr lang="ja-JP" altLang="en-US" dirty="0" err="1" smtClean="0"/>
              <a:t>つの</a:t>
            </a:r>
            <a:r>
              <a:rPr lang="ja-JP" altLang="en-US" dirty="0" smtClean="0"/>
              <a:t>要素で成り立っています。</a:t>
            </a:r>
            <a:endParaRPr lang="en-US" altLang="ja-JP" dirty="0" smtClean="0"/>
          </a:p>
          <a:p>
            <a:pPr marL="172929" indent="-172929">
              <a:buFont typeface="Arial" pitchFamily="34" charset="0"/>
              <a:buChar char="•"/>
              <a:defRPr/>
            </a:pPr>
            <a:r>
              <a:rPr lang="en-US" altLang="ja-JP" dirty="0" smtClean="0"/>
              <a:t>RMP</a:t>
            </a:r>
            <a:r>
              <a:rPr lang="ja-JP" altLang="en-US" dirty="0" smtClean="0"/>
              <a:t>が公表されることによりリスク管理の内容を医療関係者と共有することで市販後安全対策の充実強化が期待されます。</a:t>
            </a:r>
          </a:p>
          <a:p>
            <a:pPr>
              <a:defRPr/>
            </a:pPr>
            <a:endParaRPr lang="en-US" altLang="ja-JP" dirty="0" smtClean="0">
              <a:latin typeface="Arial" pitchFamily="34" charset="0"/>
            </a:endParaRPr>
          </a:p>
          <a:p>
            <a:pPr>
              <a:defRPr/>
            </a:pPr>
            <a:r>
              <a:rPr lang="ja-JP" altLang="en-US" dirty="0" smtClean="0">
                <a:latin typeface="Arial" pitchFamily="34" charset="0"/>
              </a:rPr>
              <a:t>ご説明は以上です。ご協力ありがとうございました。</a:t>
            </a:r>
          </a:p>
        </p:txBody>
      </p:sp>
      <p:sp>
        <p:nvSpPr>
          <p:cNvPr id="77828" name="スライド番号プレースホルダ 3"/>
          <p:cNvSpPr>
            <a:spLocks noGrp="1"/>
          </p:cNvSpPr>
          <p:nvPr>
            <p:ph type="sldNum" sz="quarter" idx="5"/>
          </p:nvPr>
        </p:nvSpPr>
        <p:spPr>
          <a:noFill/>
        </p:spPr>
        <p:txBody>
          <a:bodyPr/>
          <a:lstStyle/>
          <a:p>
            <a:pPr defTabSz="912813"/>
            <a:fld id="{8BB25E51-1E86-4501-BBB7-0188F9FC9E0F}" type="slidenum">
              <a:rPr lang="ja-JP" altLang="en-US" smtClean="0">
                <a:solidFill>
                  <a:srgbClr val="000000"/>
                </a:solidFill>
                <a:ea typeface="ＭＳ Ｐゴシック" charset="-128"/>
              </a:rPr>
              <a:pPr defTabSz="912813"/>
              <a:t>32</a:t>
            </a:fld>
            <a:endParaRPr lang="en-US" altLang="ja-JP" smtClean="0">
              <a:solidFill>
                <a:srgbClr val="000000"/>
              </a:solidFill>
              <a:ea typeface="ＭＳ Ｐゴシック"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78851" name="ノート プレースホルダー 2"/>
          <p:cNvSpPr>
            <a:spLocks noGrp="1"/>
          </p:cNvSpPr>
          <p:nvPr>
            <p:ph type="body" idx="1"/>
          </p:nvPr>
        </p:nvSpPr>
        <p:spPr>
          <a:noFill/>
          <a:ln/>
        </p:spPr>
        <p:txBody>
          <a:bodyPr/>
          <a:lstStyle/>
          <a:p>
            <a:endParaRPr lang="ja-JP" altLang="en-US" smtClean="0"/>
          </a:p>
        </p:txBody>
      </p:sp>
      <p:sp>
        <p:nvSpPr>
          <p:cNvPr id="78852" name="スライド番号プレースホルダー 3"/>
          <p:cNvSpPr>
            <a:spLocks noGrp="1"/>
          </p:cNvSpPr>
          <p:nvPr>
            <p:ph type="sldNum" sz="quarter" idx="5"/>
          </p:nvPr>
        </p:nvSpPr>
        <p:spPr>
          <a:noFill/>
        </p:spPr>
        <p:txBody>
          <a:bodyPr/>
          <a:lstStyle/>
          <a:p>
            <a:pPr defTabSz="912813"/>
            <a:fld id="{BD821F68-3CF2-4CF7-ABE1-C35B21EB9AB0}" type="slidenum">
              <a:rPr lang="ja-JP" altLang="en-US" smtClean="0">
                <a:ea typeface="ＭＳ Ｐゴシック" charset="-128"/>
              </a:rPr>
              <a:pPr defTabSz="912813"/>
              <a:t>33</a:t>
            </a:fld>
            <a:endParaRPr lang="en-US" altLang="ja-JP" smtClean="0">
              <a:ea typeface="ＭＳ Ｐゴシック"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79875" name="ノート プレースホルダー 2"/>
          <p:cNvSpPr>
            <a:spLocks noGrp="1"/>
          </p:cNvSpPr>
          <p:nvPr>
            <p:ph type="body" idx="1"/>
          </p:nvPr>
        </p:nvSpPr>
        <p:spPr>
          <a:noFill/>
          <a:ln/>
        </p:spPr>
        <p:txBody>
          <a:bodyPr/>
          <a:lstStyle/>
          <a:p>
            <a:endParaRPr lang="ja-JP" altLang="en-US" smtClean="0"/>
          </a:p>
        </p:txBody>
      </p:sp>
      <p:sp>
        <p:nvSpPr>
          <p:cNvPr id="79876" name="スライド番号プレースホルダー 3"/>
          <p:cNvSpPr>
            <a:spLocks noGrp="1"/>
          </p:cNvSpPr>
          <p:nvPr>
            <p:ph type="sldNum" sz="quarter" idx="5"/>
          </p:nvPr>
        </p:nvSpPr>
        <p:spPr>
          <a:noFill/>
        </p:spPr>
        <p:txBody>
          <a:bodyPr/>
          <a:lstStyle/>
          <a:p>
            <a:pPr defTabSz="912813"/>
            <a:fld id="{A49D09AB-A476-4A5F-8F1B-6CDF135CCA85}" type="slidenum">
              <a:rPr lang="ja-JP" altLang="en-US" smtClean="0">
                <a:ea typeface="ＭＳ Ｐゴシック" charset="-128"/>
              </a:rPr>
              <a:pPr defTabSz="912813"/>
              <a:t>34</a:t>
            </a:fld>
            <a:endParaRPr lang="en-US" altLang="ja-JP" smtClean="0">
              <a:ea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80899" name="ノート プレースホルダー 2"/>
          <p:cNvSpPr>
            <a:spLocks noGrp="1"/>
          </p:cNvSpPr>
          <p:nvPr>
            <p:ph type="body" idx="1"/>
          </p:nvPr>
        </p:nvSpPr>
        <p:spPr>
          <a:noFill/>
          <a:ln/>
        </p:spPr>
        <p:txBody>
          <a:bodyPr/>
          <a:lstStyle/>
          <a:p>
            <a:endParaRPr lang="ja-JP" altLang="en-US" smtClean="0"/>
          </a:p>
        </p:txBody>
      </p:sp>
      <p:sp>
        <p:nvSpPr>
          <p:cNvPr id="80900" name="スライド番号プレースホルダー 3"/>
          <p:cNvSpPr>
            <a:spLocks noGrp="1"/>
          </p:cNvSpPr>
          <p:nvPr>
            <p:ph type="sldNum" sz="quarter" idx="5"/>
          </p:nvPr>
        </p:nvSpPr>
        <p:spPr>
          <a:noFill/>
        </p:spPr>
        <p:txBody>
          <a:bodyPr/>
          <a:lstStyle/>
          <a:p>
            <a:pPr defTabSz="912813"/>
            <a:fld id="{0B37E8E8-8D18-44FB-9418-59CA4D6A7D70}" type="slidenum">
              <a:rPr lang="ja-JP" altLang="en-US" smtClean="0">
                <a:ea typeface="ＭＳ Ｐゴシック" charset="-128"/>
              </a:rPr>
              <a:pPr defTabSz="912813"/>
              <a:t>35</a:t>
            </a:fld>
            <a:endParaRPr lang="en-US" altLang="ja-JP" smtClean="0">
              <a:ea typeface="ＭＳ Ｐゴシック"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81923" name="ノート プレースホルダー 2"/>
          <p:cNvSpPr>
            <a:spLocks noGrp="1"/>
          </p:cNvSpPr>
          <p:nvPr>
            <p:ph type="body" idx="1"/>
          </p:nvPr>
        </p:nvSpPr>
        <p:spPr>
          <a:noFill/>
          <a:ln/>
        </p:spPr>
        <p:txBody>
          <a:bodyPr/>
          <a:lstStyle/>
          <a:p>
            <a:endParaRPr lang="ja-JP" altLang="en-US" smtClean="0"/>
          </a:p>
        </p:txBody>
      </p:sp>
      <p:sp>
        <p:nvSpPr>
          <p:cNvPr id="81924" name="スライド番号プレースホルダー 3"/>
          <p:cNvSpPr>
            <a:spLocks noGrp="1"/>
          </p:cNvSpPr>
          <p:nvPr>
            <p:ph type="sldNum" sz="quarter" idx="5"/>
          </p:nvPr>
        </p:nvSpPr>
        <p:spPr>
          <a:noFill/>
        </p:spPr>
        <p:txBody>
          <a:bodyPr/>
          <a:lstStyle/>
          <a:p>
            <a:pPr defTabSz="912813"/>
            <a:fld id="{ED9AA3ED-94B9-4DE5-84BC-54147813608B}" type="slidenum">
              <a:rPr lang="ja-JP" altLang="en-US" smtClean="0">
                <a:ea typeface="ＭＳ Ｐゴシック" charset="-128"/>
              </a:rPr>
              <a:pPr defTabSz="912813"/>
              <a:t>36</a:t>
            </a:fld>
            <a:endParaRPr lang="en-US" altLang="ja-JP" smtClean="0">
              <a:ea typeface="ＭＳ Ｐゴシック"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82947" name="ノート プレースホルダー 2"/>
          <p:cNvSpPr>
            <a:spLocks noGrp="1"/>
          </p:cNvSpPr>
          <p:nvPr>
            <p:ph type="body" idx="1"/>
          </p:nvPr>
        </p:nvSpPr>
        <p:spPr>
          <a:noFill/>
          <a:ln/>
        </p:spPr>
        <p:txBody>
          <a:bodyPr/>
          <a:lstStyle/>
          <a:p>
            <a:endParaRPr lang="ja-JP" altLang="en-US" smtClean="0"/>
          </a:p>
        </p:txBody>
      </p:sp>
      <p:sp>
        <p:nvSpPr>
          <p:cNvPr id="82948" name="スライド番号プレースホルダー 3"/>
          <p:cNvSpPr>
            <a:spLocks noGrp="1"/>
          </p:cNvSpPr>
          <p:nvPr>
            <p:ph type="sldNum" sz="quarter" idx="5"/>
          </p:nvPr>
        </p:nvSpPr>
        <p:spPr>
          <a:noFill/>
        </p:spPr>
        <p:txBody>
          <a:bodyPr/>
          <a:lstStyle/>
          <a:p>
            <a:pPr defTabSz="912813"/>
            <a:fld id="{4E2C80A7-26C7-45EE-8D37-0E44001C56A6}" type="slidenum">
              <a:rPr lang="ja-JP" altLang="en-US" smtClean="0">
                <a:ea typeface="ＭＳ Ｐゴシック" charset="-128"/>
              </a:rPr>
              <a:pPr defTabSz="912813"/>
              <a:t>37</a:t>
            </a:fld>
            <a:endParaRPr lang="en-US" altLang="ja-JP" smtClean="0">
              <a:ea typeface="ＭＳ Ｐゴシック"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83971" name="ノート プレースホルダー 2"/>
          <p:cNvSpPr>
            <a:spLocks noGrp="1"/>
          </p:cNvSpPr>
          <p:nvPr>
            <p:ph type="body" idx="1"/>
          </p:nvPr>
        </p:nvSpPr>
        <p:spPr>
          <a:noFill/>
          <a:ln/>
        </p:spPr>
        <p:txBody>
          <a:bodyPr/>
          <a:lstStyle/>
          <a:p>
            <a:endParaRPr lang="ja-JP" altLang="en-US" smtClean="0"/>
          </a:p>
        </p:txBody>
      </p:sp>
      <p:sp>
        <p:nvSpPr>
          <p:cNvPr id="83972" name="スライド番号プレースホルダー 3"/>
          <p:cNvSpPr>
            <a:spLocks noGrp="1"/>
          </p:cNvSpPr>
          <p:nvPr>
            <p:ph type="sldNum" sz="quarter" idx="5"/>
          </p:nvPr>
        </p:nvSpPr>
        <p:spPr>
          <a:noFill/>
        </p:spPr>
        <p:txBody>
          <a:bodyPr/>
          <a:lstStyle/>
          <a:p>
            <a:pPr defTabSz="912813"/>
            <a:fld id="{A1CC04E8-7030-4B3D-AAC3-CE4D24777C90}" type="slidenum">
              <a:rPr lang="ja-JP" altLang="en-US" smtClean="0">
                <a:ea typeface="ＭＳ Ｐゴシック" charset="-128"/>
              </a:rPr>
              <a:pPr defTabSz="912813"/>
              <a:t>38</a:t>
            </a:fld>
            <a:endParaRPr lang="en-US" altLang="ja-JP" smtClean="0">
              <a:ea typeface="ＭＳ Ｐゴシック"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84995" name="ノート プレースホルダー 2"/>
          <p:cNvSpPr>
            <a:spLocks noGrp="1"/>
          </p:cNvSpPr>
          <p:nvPr>
            <p:ph type="body" idx="1"/>
          </p:nvPr>
        </p:nvSpPr>
        <p:spPr>
          <a:noFill/>
          <a:ln/>
        </p:spPr>
        <p:txBody>
          <a:bodyPr/>
          <a:lstStyle/>
          <a:p>
            <a:endParaRPr lang="ja-JP" altLang="en-US" smtClean="0"/>
          </a:p>
        </p:txBody>
      </p:sp>
      <p:sp>
        <p:nvSpPr>
          <p:cNvPr id="84996" name="スライド番号プレースホルダー 3"/>
          <p:cNvSpPr>
            <a:spLocks noGrp="1"/>
          </p:cNvSpPr>
          <p:nvPr>
            <p:ph type="sldNum" sz="quarter" idx="5"/>
          </p:nvPr>
        </p:nvSpPr>
        <p:spPr>
          <a:noFill/>
        </p:spPr>
        <p:txBody>
          <a:bodyPr/>
          <a:lstStyle/>
          <a:p>
            <a:pPr defTabSz="912813"/>
            <a:fld id="{51E375E7-3C36-48BD-8FD8-71FDF330EFCC}" type="slidenum">
              <a:rPr lang="ja-JP" altLang="en-US" smtClean="0">
                <a:ea typeface="ＭＳ Ｐゴシック" charset="-128"/>
              </a:rPr>
              <a:pPr defTabSz="912813"/>
              <a:t>39</a:t>
            </a:fld>
            <a:endParaRPr lang="en-US" altLang="ja-JP" smtClean="0">
              <a:ea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ー 2"/>
          <p:cNvSpPr>
            <a:spLocks noGrp="1"/>
          </p:cNvSpPr>
          <p:nvPr>
            <p:ph type="body" idx="1"/>
          </p:nvPr>
        </p:nvSpPr>
        <p:spPr>
          <a:noFill/>
          <a:ln/>
        </p:spPr>
        <p:txBody>
          <a:bodyPr/>
          <a:lstStyle/>
          <a:p>
            <a:r>
              <a:rPr lang="ja-JP" altLang="en-US" smtClean="0"/>
              <a:t>ＩＣＨーＥ２Ｅで要求される安全性検討事項、医薬品安全性監視計画は各国共通事項で、日本で通知されました</a:t>
            </a:r>
            <a:r>
              <a:rPr lang="sma-NO" altLang="ja-JP" smtClean="0"/>
              <a:t>RMP</a:t>
            </a:r>
            <a:r>
              <a:rPr lang="ja-JP" altLang="en-US" smtClean="0"/>
              <a:t>は、安全性検討事項、医薬品安全性監視計画に、特定されたリスクについて最小化するための活動計画のリスク最小化計画を加えた構成です。</a:t>
            </a:r>
          </a:p>
        </p:txBody>
      </p:sp>
      <p:sp>
        <p:nvSpPr>
          <p:cNvPr id="49156" name="スライド番号プレースホルダー 3"/>
          <p:cNvSpPr>
            <a:spLocks noGrp="1"/>
          </p:cNvSpPr>
          <p:nvPr>
            <p:ph type="sldNum" sz="quarter" idx="5"/>
          </p:nvPr>
        </p:nvSpPr>
        <p:spPr>
          <a:noFill/>
        </p:spPr>
        <p:txBody>
          <a:bodyPr/>
          <a:lstStyle/>
          <a:p>
            <a:pPr defTabSz="912813"/>
            <a:fld id="{99710AF5-9665-4C61-93BC-2DF2A5162D0B}" type="slidenum">
              <a:rPr lang="ja-JP" altLang="en-US" smtClean="0">
                <a:ea typeface="ＭＳ Ｐゴシック" charset="-128"/>
              </a:rPr>
              <a:pPr defTabSz="912813"/>
              <a:t>4</a:t>
            </a:fld>
            <a:endParaRPr lang="en-US" altLang="ja-JP" smtClean="0">
              <a:ea typeface="ＭＳ Ｐゴシック"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86019" name="ノート プレースホルダー 2"/>
          <p:cNvSpPr>
            <a:spLocks noGrp="1"/>
          </p:cNvSpPr>
          <p:nvPr>
            <p:ph type="body" idx="1"/>
          </p:nvPr>
        </p:nvSpPr>
        <p:spPr>
          <a:noFill/>
          <a:ln/>
        </p:spPr>
        <p:txBody>
          <a:bodyPr/>
          <a:lstStyle/>
          <a:p>
            <a:endParaRPr lang="ja-JP" altLang="en-US" smtClean="0"/>
          </a:p>
        </p:txBody>
      </p:sp>
      <p:sp>
        <p:nvSpPr>
          <p:cNvPr id="86020" name="スライド番号プレースホルダー 3"/>
          <p:cNvSpPr>
            <a:spLocks noGrp="1"/>
          </p:cNvSpPr>
          <p:nvPr>
            <p:ph type="sldNum" sz="quarter" idx="5"/>
          </p:nvPr>
        </p:nvSpPr>
        <p:spPr>
          <a:noFill/>
        </p:spPr>
        <p:txBody>
          <a:bodyPr/>
          <a:lstStyle/>
          <a:p>
            <a:pPr defTabSz="912813"/>
            <a:fld id="{1D0F4457-03AD-43CF-ACD2-DED6D1602AF6}" type="slidenum">
              <a:rPr lang="ja-JP" altLang="en-US" smtClean="0">
                <a:ea typeface="ＭＳ Ｐゴシック" charset="-128"/>
              </a:rPr>
              <a:pPr defTabSz="912813"/>
              <a:t>40</a:t>
            </a:fld>
            <a:endParaRPr lang="en-US" altLang="ja-JP" smtClean="0">
              <a:ea typeface="ＭＳ Ｐゴシック"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87043" name="ノート プレースホルダー 2"/>
          <p:cNvSpPr>
            <a:spLocks noGrp="1"/>
          </p:cNvSpPr>
          <p:nvPr>
            <p:ph type="body" idx="1"/>
          </p:nvPr>
        </p:nvSpPr>
        <p:spPr>
          <a:noFill/>
          <a:ln/>
        </p:spPr>
        <p:txBody>
          <a:bodyPr/>
          <a:lstStyle/>
          <a:p>
            <a:endParaRPr lang="ja-JP" altLang="en-US" smtClean="0"/>
          </a:p>
        </p:txBody>
      </p:sp>
      <p:sp>
        <p:nvSpPr>
          <p:cNvPr id="87044" name="スライド番号プレースホルダー 3"/>
          <p:cNvSpPr>
            <a:spLocks noGrp="1"/>
          </p:cNvSpPr>
          <p:nvPr>
            <p:ph type="sldNum" sz="quarter" idx="5"/>
          </p:nvPr>
        </p:nvSpPr>
        <p:spPr>
          <a:noFill/>
        </p:spPr>
        <p:txBody>
          <a:bodyPr/>
          <a:lstStyle/>
          <a:p>
            <a:pPr defTabSz="912813"/>
            <a:fld id="{EC6690CA-7BF3-460C-81C6-E5E33E2BE129}" type="slidenum">
              <a:rPr lang="ja-JP" altLang="en-US" smtClean="0">
                <a:ea typeface="ＭＳ Ｐゴシック" charset="-128"/>
              </a:rPr>
              <a:pPr defTabSz="912813"/>
              <a:t>41</a:t>
            </a:fld>
            <a:endParaRPr lang="en-US" altLang="ja-JP" smtClean="0">
              <a:ea typeface="ＭＳ Ｐゴシック"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88067" name="ノート プレースホルダー 2"/>
          <p:cNvSpPr>
            <a:spLocks noGrp="1"/>
          </p:cNvSpPr>
          <p:nvPr>
            <p:ph type="body" idx="1"/>
          </p:nvPr>
        </p:nvSpPr>
        <p:spPr>
          <a:noFill/>
          <a:ln/>
        </p:spPr>
        <p:txBody>
          <a:bodyPr/>
          <a:lstStyle/>
          <a:p>
            <a:endParaRPr lang="ja-JP" altLang="en-US" smtClean="0"/>
          </a:p>
        </p:txBody>
      </p:sp>
      <p:sp>
        <p:nvSpPr>
          <p:cNvPr id="88068" name="スライド番号プレースホルダー 3"/>
          <p:cNvSpPr>
            <a:spLocks noGrp="1"/>
          </p:cNvSpPr>
          <p:nvPr>
            <p:ph type="sldNum" sz="quarter" idx="5"/>
          </p:nvPr>
        </p:nvSpPr>
        <p:spPr>
          <a:noFill/>
        </p:spPr>
        <p:txBody>
          <a:bodyPr/>
          <a:lstStyle/>
          <a:p>
            <a:pPr defTabSz="912813"/>
            <a:fld id="{4B19A0A6-83A1-405E-A33A-3985FE3B1D34}" type="slidenum">
              <a:rPr lang="ja-JP" altLang="en-US" smtClean="0">
                <a:ea typeface="ＭＳ Ｐゴシック" charset="-128"/>
              </a:rPr>
              <a:pPr defTabSz="912813"/>
              <a:t>42</a:t>
            </a:fld>
            <a:endParaRPr lang="en-US" altLang="ja-JP" smtClean="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0179" name="ノート プレースホルダ 2"/>
          <p:cNvSpPr>
            <a:spLocks noGrp="1"/>
          </p:cNvSpPr>
          <p:nvPr>
            <p:ph type="body" idx="1"/>
          </p:nvPr>
        </p:nvSpPr>
        <p:spPr>
          <a:noFill/>
          <a:ln/>
        </p:spPr>
        <p:txBody>
          <a:bodyPr/>
          <a:lstStyle/>
          <a:p>
            <a:r>
              <a:rPr lang="en-US" altLang="ja-JP" smtClean="0"/>
              <a:t>RMP</a:t>
            </a:r>
            <a:r>
              <a:rPr lang="ja-JP" altLang="en-US" smtClean="0"/>
              <a:t>の目的は，医薬品の開発段階，承認審査時から製造販売後の全ての期間において，ベネフィットとリスクを評価し，その結果に基づいて必要な安全対策を実施することで製造販売後の安全性の確保を図ることです。</a:t>
            </a:r>
            <a:endParaRPr lang="en-US" altLang="ja-JP" smtClean="0"/>
          </a:p>
          <a:p>
            <a:r>
              <a:rPr lang="ja-JP" altLang="en-US" smtClean="0"/>
              <a:t>今までの市販後安全対策も同じ目的を持って推進されてきましたが，</a:t>
            </a:r>
            <a:r>
              <a:rPr lang="en-US" altLang="ja-JP" smtClean="0"/>
              <a:t>RMP</a:t>
            </a:r>
            <a:r>
              <a:rPr lang="ja-JP" altLang="en-US" smtClean="0"/>
              <a:t>導入によりこれまで以上に明確な見通しを持って対策を実施することで一層の安全性を確保できるようになることが期待されています。</a:t>
            </a:r>
            <a:endParaRPr lang="en-US" altLang="ja-JP" smtClean="0"/>
          </a:p>
          <a:p>
            <a:endParaRPr lang="ja-JP" altLang="en-US" smtClean="0"/>
          </a:p>
        </p:txBody>
      </p:sp>
      <p:sp>
        <p:nvSpPr>
          <p:cNvPr id="50180" name="スライド番号プレースホルダ 3"/>
          <p:cNvSpPr>
            <a:spLocks noGrp="1"/>
          </p:cNvSpPr>
          <p:nvPr>
            <p:ph type="sldNum" sz="quarter" idx="5"/>
          </p:nvPr>
        </p:nvSpPr>
        <p:spPr>
          <a:noFill/>
        </p:spPr>
        <p:txBody>
          <a:bodyPr/>
          <a:lstStyle/>
          <a:p>
            <a:pPr defTabSz="912813"/>
            <a:fld id="{B92CC316-D571-4A6B-B47E-1A8A703039F7}" type="slidenum">
              <a:rPr lang="ja-JP" altLang="en-US" smtClean="0">
                <a:ea typeface="ＭＳ Ｐゴシック" charset="-128"/>
              </a:rPr>
              <a:pPr defTabSz="912813"/>
              <a:t>5</a:t>
            </a:fld>
            <a:endParaRPr lang="en-US" altLang="ja-JP" smtClean="0">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a:noFill/>
          <a:ln/>
        </p:spPr>
        <p:txBody>
          <a:bodyPr/>
          <a:lstStyle/>
          <a:p>
            <a:r>
              <a:rPr lang="ja-JP" altLang="en-US" dirty="0" smtClean="0"/>
              <a:t>当然のことですが，医薬品は、有効性とともに有害事象などリスクを伴うものです。リスクをゼロにすることはできません。</a:t>
            </a:r>
          </a:p>
          <a:p>
            <a:r>
              <a:rPr lang="ja-JP" altLang="en-US" dirty="0" smtClean="0"/>
              <a:t>リスクを最小限に管理していくことが重要です。そのためには、リスクを特定・評価し、リスクの低減を図ることが必要です。この活動を医薬品のライフサイクルに渡って行うことが、</a:t>
            </a:r>
            <a:r>
              <a:rPr lang="sma-NO" altLang="ja-JP" dirty="0" smtClean="0"/>
              <a:t>Risk Management Plan</a:t>
            </a:r>
            <a:r>
              <a:rPr lang="ja-JP" altLang="en-US" dirty="0" smtClean="0"/>
              <a:t>すなわち</a:t>
            </a:r>
            <a:r>
              <a:rPr lang="en-US" altLang="ja-JP" dirty="0" smtClean="0"/>
              <a:t>RMP</a:t>
            </a:r>
            <a:r>
              <a:rPr lang="ja-JP" altLang="en-US" dirty="0" smtClean="0"/>
              <a:t>です。</a:t>
            </a:r>
            <a:endParaRPr lang="en-US" altLang="ja-JP" dirty="0" smtClean="0"/>
          </a:p>
          <a:p>
            <a:endParaRPr lang="ja-JP" altLang="en-US" dirty="0" smtClean="0"/>
          </a:p>
        </p:txBody>
      </p:sp>
      <p:sp>
        <p:nvSpPr>
          <p:cNvPr id="51204" name="スライド番号プレースホルダ 3"/>
          <p:cNvSpPr>
            <a:spLocks noGrp="1"/>
          </p:cNvSpPr>
          <p:nvPr>
            <p:ph type="sldNum" sz="quarter" idx="5"/>
          </p:nvPr>
        </p:nvSpPr>
        <p:spPr>
          <a:noFill/>
        </p:spPr>
        <p:txBody>
          <a:bodyPr/>
          <a:lstStyle/>
          <a:p>
            <a:pPr defTabSz="912813"/>
            <a:fld id="{A50B661A-F401-4612-B26C-90280DCDF8D5}" type="slidenum">
              <a:rPr lang="ja-JP" altLang="en-US" smtClean="0">
                <a:ea typeface="ＭＳ Ｐゴシック" charset="-128"/>
              </a:rPr>
              <a:pPr defTabSz="912813"/>
              <a:t>6</a:t>
            </a:fld>
            <a:endParaRPr lang="en-US" altLang="ja-JP" smtClean="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52227" name="ノート プレースホルダー 2"/>
          <p:cNvSpPr>
            <a:spLocks noGrp="1"/>
          </p:cNvSpPr>
          <p:nvPr>
            <p:ph type="body" idx="1"/>
          </p:nvPr>
        </p:nvSpPr>
        <p:spPr>
          <a:noFill/>
          <a:ln/>
        </p:spPr>
        <p:txBody>
          <a:bodyPr/>
          <a:lstStyle/>
          <a:p>
            <a:r>
              <a:rPr lang="en-US" altLang="ja-JP" smtClean="0"/>
              <a:t>RMP</a:t>
            </a:r>
            <a:r>
              <a:rPr lang="ja-JP" altLang="en-US" smtClean="0"/>
              <a:t>は、基本的に３つの要素、「安全性検討事項」、「医薬品安全性監視計画」、「リスク最小化計画」から構成されます。得られた知見に基づいて「安全性検討事項」を特定し、それぞれの安全性検討事項について「医薬品安全性監視計画」及び「リスク最小化計画」を策定し、またこれに加え、必要に応じて有効性に関する調査・試験の計画を作成することが求められます。これらの計画の全体をとりまとめ文書化したものがＲＭＰです。</a:t>
            </a:r>
          </a:p>
        </p:txBody>
      </p:sp>
      <p:sp>
        <p:nvSpPr>
          <p:cNvPr id="52228" name="スライド番号プレースホルダー 3"/>
          <p:cNvSpPr>
            <a:spLocks noGrp="1"/>
          </p:cNvSpPr>
          <p:nvPr>
            <p:ph type="sldNum" sz="quarter" idx="5"/>
          </p:nvPr>
        </p:nvSpPr>
        <p:spPr>
          <a:noFill/>
        </p:spPr>
        <p:txBody>
          <a:bodyPr/>
          <a:lstStyle/>
          <a:p>
            <a:pPr defTabSz="912813"/>
            <a:fld id="{97777D41-ECED-49A1-B270-BDBF4B307386}" type="slidenum">
              <a:rPr lang="ja-JP" altLang="en-US" smtClean="0">
                <a:ea typeface="ＭＳ Ｐゴシック" charset="-128"/>
              </a:rPr>
              <a:pPr defTabSz="912813"/>
              <a:t>7</a:t>
            </a:fld>
            <a:endParaRPr lang="en-US" altLang="ja-JP" smtClean="0">
              <a:ea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a:noFill/>
          <a:ln/>
        </p:spPr>
        <p:txBody>
          <a:bodyPr/>
          <a:lstStyle/>
          <a:p>
            <a:r>
              <a:rPr lang="en-US" altLang="ja-JP" dirty="0" smtClean="0"/>
              <a:t>RMP</a:t>
            </a:r>
            <a:r>
              <a:rPr lang="ja-JP" altLang="en-US" dirty="0" smtClean="0"/>
              <a:t>は，製薬企業が承認申請時に案を提出し，医薬品医療機器総合機構（</a:t>
            </a:r>
            <a:r>
              <a:rPr lang="en-US" altLang="ja-JP" dirty="0" smtClean="0"/>
              <a:t>PMDA</a:t>
            </a:r>
            <a:r>
              <a:rPr lang="ja-JP" altLang="en-US" dirty="0" smtClean="0"/>
              <a:t>）の承認審査で検討され，承認時に策定されるものですが，その内容は実際の医療現場で医薬品を適正に使用するために皆様に知っておいていただかなければならない重要なものです。</a:t>
            </a:r>
            <a:endParaRPr lang="en-US" altLang="ja-JP" dirty="0" smtClean="0"/>
          </a:p>
          <a:p>
            <a:r>
              <a:rPr lang="en-US" altLang="ja-JP" dirty="0" smtClean="0"/>
              <a:t>RMP</a:t>
            </a:r>
            <a:r>
              <a:rPr lang="ja-JP" altLang="en-US" dirty="0" smtClean="0"/>
              <a:t>に規定される安全性検討事項は、臨床現場での適正使用のための重要なポイントです。</a:t>
            </a:r>
          </a:p>
          <a:p>
            <a:r>
              <a:rPr lang="ja-JP" altLang="en-US" dirty="0" smtClean="0"/>
              <a:t>また，製薬企業の実施する情報収集活動（安全性監視活動）は皆様の協力が不可欠です。</a:t>
            </a:r>
          </a:p>
          <a:p>
            <a:r>
              <a:rPr lang="ja-JP" altLang="en-US" dirty="0" smtClean="0"/>
              <a:t>同じく，企業の実施する適正使用のための対策（リスク最小化活動）の効果的な実施が重要なポイントになりますので、医療機関内での情報伝達の徹底等、適正使用に積極的なご活用を御願いします。</a:t>
            </a:r>
          </a:p>
          <a:p>
            <a:r>
              <a:rPr lang="ja-JP" altLang="en-US" dirty="0" smtClean="0"/>
              <a:t>以上のことから，医薬品ごとに</a:t>
            </a:r>
            <a:r>
              <a:rPr lang="en-US" altLang="ja-JP" dirty="0" smtClean="0"/>
              <a:t>RMP</a:t>
            </a:r>
            <a:r>
              <a:rPr lang="ja-JP" altLang="en-US" dirty="0" smtClean="0"/>
              <a:t>を</a:t>
            </a:r>
            <a:r>
              <a:rPr lang="en-US" altLang="ja-JP" dirty="0" smtClean="0"/>
              <a:t>WEB</a:t>
            </a:r>
            <a:r>
              <a:rPr lang="ja-JP" altLang="en-US" dirty="0" smtClean="0"/>
              <a:t>で公表し，皆様にも周知されることになりました。同様に公表された</a:t>
            </a:r>
            <a:r>
              <a:rPr lang="en-US" altLang="ja-JP" dirty="0" smtClean="0"/>
              <a:t>RMP</a:t>
            </a:r>
            <a:r>
              <a:rPr lang="ja-JP" altLang="en-US" dirty="0" smtClean="0"/>
              <a:t>を一般の方も見ることができます。</a:t>
            </a:r>
            <a:endParaRPr lang="en-US" altLang="ja-JP" dirty="0" smtClean="0"/>
          </a:p>
          <a:p>
            <a:r>
              <a:rPr lang="en-US" altLang="ja-JP" dirty="0" smtClean="0"/>
              <a:t>PMDA</a:t>
            </a:r>
            <a:r>
              <a:rPr lang="ja-JP" altLang="en-US" dirty="0" smtClean="0"/>
              <a:t>の医薬品医療機器情報提供ホームページに掲載される予定です。</a:t>
            </a:r>
            <a:endParaRPr lang="en-US" altLang="ja-JP" dirty="0" smtClean="0"/>
          </a:p>
          <a:p>
            <a:r>
              <a:rPr lang="ja-JP" altLang="en-US" dirty="0" smtClean="0"/>
              <a:t>では，</a:t>
            </a:r>
            <a:r>
              <a:rPr lang="en-US" altLang="ja-JP" dirty="0" smtClean="0"/>
              <a:t>RMP</a:t>
            </a:r>
            <a:r>
              <a:rPr lang="ja-JP" altLang="en-US" dirty="0" smtClean="0"/>
              <a:t>の実施で何が変わるのでしょうか？</a:t>
            </a:r>
          </a:p>
          <a:p>
            <a:endParaRPr lang="ja-JP" altLang="en-US" dirty="0" smtClean="0"/>
          </a:p>
          <a:p>
            <a:endParaRPr lang="ja-JP" altLang="en-US" dirty="0" smtClean="0"/>
          </a:p>
        </p:txBody>
      </p:sp>
      <p:sp>
        <p:nvSpPr>
          <p:cNvPr id="53252" name="スライド番号プレースホルダ 3"/>
          <p:cNvSpPr>
            <a:spLocks noGrp="1"/>
          </p:cNvSpPr>
          <p:nvPr>
            <p:ph type="sldNum" sz="quarter" idx="5"/>
          </p:nvPr>
        </p:nvSpPr>
        <p:spPr>
          <a:noFill/>
        </p:spPr>
        <p:txBody>
          <a:bodyPr/>
          <a:lstStyle/>
          <a:p>
            <a:pPr defTabSz="912813"/>
            <a:fld id="{ABBA0400-8C0B-483B-88F1-7E163D70FCEC}" type="slidenum">
              <a:rPr lang="ja-JP" altLang="en-US" smtClean="0">
                <a:ea typeface="ＭＳ Ｐゴシック" charset="-128"/>
              </a:rPr>
              <a:pPr defTabSz="912813"/>
              <a:t>8</a:t>
            </a:fld>
            <a:endParaRPr lang="en-US" altLang="ja-JP" smtClean="0">
              <a:ea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4275" name="ノート プレースホルダ 2"/>
          <p:cNvSpPr>
            <a:spLocks noGrp="1"/>
          </p:cNvSpPr>
          <p:nvPr>
            <p:ph type="body" idx="1"/>
          </p:nvPr>
        </p:nvSpPr>
        <p:spPr>
          <a:noFill/>
          <a:ln/>
        </p:spPr>
        <p:txBody>
          <a:bodyPr/>
          <a:lstStyle/>
          <a:p>
            <a:r>
              <a:rPr lang="ja-JP" altLang="en-US" smtClean="0"/>
              <a:t>医薬品の重要なリスクやリスクを軽減するために実施する安全対策がひとつの文書に見える化され、公開されます。</a:t>
            </a:r>
          </a:p>
          <a:p>
            <a:r>
              <a:rPr lang="en-US" altLang="ja-JP" smtClean="0"/>
              <a:t>RMP</a:t>
            </a:r>
            <a:r>
              <a:rPr lang="ja-JP" altLang="en-US" smtClean="0"/>
              <a:t>が公開されることにより，皆様にとっては，臨床現場での適正使用のための情報の透明性が向上します。</a:t>
            </a:r>
          </a:p>
          <a:p>
            <a:r>
              <a:rPr lang="ja-JP" altLang="en-US" smtClean="0"/>
              <a:t>私たち製薬企業が実施する医薬品の安全対策の状況が把握しやすくなります。</a:t>
            </a:r>
          </a:p>
          <a:p>
            <a:r>
              <a:rPr lang="ja-JP" altLang="en-US" smtClean="0"/>
              <a:t>皆様に</a:t>
            </a:r>
            <a:r>
              <a:rPr lang="en-US" altLang="ja-JP" smtClean="0"/>
              <a:t>RMP</a:t>
            </a:r>
            <a:r>
              <a:rPr lang="ja-JP" altLang="en-US" smtClean="0"/>
              <a:t>をご理解いただき、ご協力いただくことで、医薬品の更なる適正使用と効果的な安全対策が実現することが期待されています。</a:t>
            </a:r>
            <a:endParaRPr lang="en-US" altLang="ja-JP" smtClean="0"/>
          </a:p>
          <a:p>
            <a:r>
              <a:rPr lang="en-US" altLang="ja-JP" smtClean="0"/>
              <a:t>RMP</a:t>
            </a:r>
            <a:r>
              <a:rPr lang="ja-JP" altLang="en-US" smtClean="0"/>
              <a:t>の対象となる医薬品は通知で規定されていますので次のスライドでご説明します。</a:t>
            </a:r>
          </a:p>
          <a:p>
            <a:endParaRPr lang="ja-JP" altLang="en-US" smtClean="0"/>
          </a:p>
        </p:txBody>
      </p:sp>
      <p:sp>
        <p:nvSpPr>
          <p:cNvPr id="54276" name="スライド番号プレースホルダ 3"/>
          <p:cNvSpPr>
            <a:spLocks noGrp="1"/>
          </p:cNvSpPr>
          <p:nvPr>
            <p:ph type="sldNum" sz="quarter" idx="5"/>
          </p:nvPr>
        </p:nvSpPr>
        <p:spPr>
          <a:noFill/>
        </p:spPr>
        <p:txBody>
          <a:bodyPr/>
          <a:lstStyle/>
          <a:p>
            <a:pPr defTabSz="912813"/>
            <a:fld id="{62E38EB6-588C-4160-B5F7-876FDBA0EDCB}" type="slidenum">
              <a:rPr lang="ja-JP" altLang="en-US" smtClean="0">
                <a:ea typeface="ＭＳ Ｐゴシック" charset="-128"/>
              </a:rPr>
              <a:pPr defTabSz="912813"/>
              <a:t>9</a:t>
            </a:fld>
            <a:endParaRPr lang="en-US" altLang="ja-JP" smtClean="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E0B286D2-AB51-46E0-96E1-84F3E84F7E7D}" type="datetime1">
              <a:rPr lang="ja-JP" altLang="en-US"/>
              <a:pPr>
                <a:defRPr/>
              </a:pPr>
              <a:t>2013/8/16</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6" name="スライド番号プレースホルダー 5"/>
          <p:cNvSpPr>
            <a:spLocks noGrp="1"/>
          </p:cNvSpPr>
          <p:nvPr>
            <p:ph type="sldNum" sz="quarter" idx="12"/>
          </p:nvPr>
        </p:nvSpPr>
        <p:spPr/>
        <p:txBody>
          <a:bodyPr/>
          <a:lstStyle>
            <a:lvl1pPr>
              <a:defRPr/>
            </a:lvl1pPr>
          </a:lstStyle>
          <a:p>
            <a:pPr>
              <a:defRPr/>
            </a:pPr>
            <a:fld id="{973A4902-042C-4717-B1F7-7009CC14AB59}" type="slidenum">
              <a:rPr lang="ja-JP" altLang="en-US"/>
              <a:pPr>
                <a:defRPr/>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2C250CD8-6A58-4796-9D62-B783B3903316}" type="datetime1">
              <a:rPr lang="ja-JP" altLang="en-US"/>
              <a:pPr>
                <a:defRPr/>
              </a:pPr>
              <a:t>2013/8/16</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6" name="スライド番号プレースホルダー 5"/>
          <p:cNvSpPr>
            <a:spLocks noGrp="1"/>
          </p:cNvSpPr>
          <p:nvPr>
            <p:ph type="sldNum" sz="quarter" idx="12"/>
          </p:nvPr>
        </p:nvSpPr>
        <p:spPr/>
        <p:txBody>
          <a:bodyPr/>
          <a:lstStyle>
            <a:lvl1pPr>
              <a:defRPr/>
            </a:lvl1pPr>
          </a:lstStyle>
          <a:p>
            <a:pPr>
              <a:defRPr/>
            </a:pPr>
            <a:fld id="{F1669938-96D9-4EC2-8855-6D8BA642DD29}" type="slidenum">
              <a:rPr lang="ja-JP" altLang="en-US"/>
              <a:pPr>
                <a:defRPr/>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8641A252-A595-4F8B-8596-912C03D0DCCE}" type="datetime1">
              <a:rPr lang="ja-JP" altLang="en-US"/>
              <a:pPr>
                <a:defRPr/>
              </a:pPr>
              <a:t>2013/8/16</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6" name="スライド番号プレースホルダー 5"/>
          <p:cNvSpPr>
            <a:spLocks noGrp="1"/>
          </p:cNvSpPr>
          <p:nvPr>
            <p:ph type="sldNum" sz="quarter" idx="12"/>
          </p:nvPr>
        </p:nvSpPr>
        <p:spPr/>
        <p:txBody>
          <a:bodyPr/>
          <a:lstStyle>
            <a:lvl1pPr>
              <a:defRPr/>
            </a:lvl1pPr>
          </a:lstStyle>
          <a:p>
            <a:pPr>
              <a:defRPr/>
            </a:pPr>
            <a:fld id="{F2870968-BD22-4DB3-865E-9D3A2E3FED6F}" type="slidenum">
              <a:rPr lang="ja-JP" altLang="en-US"/>
              <a:pPr>
                <a:defRPr/>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4DEBEF7B-A662-42F9-8A4A-6763A31522E1}" type="datetime1">
              <a:rPr lang="ja-JP" altLang="en-US"/>
              <a:pPr>
                <a:defRPr/>
              </a:pPr>
              <a:t>2013/8/16</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6" name="スライド番号プレースホルダー 5"/>
          <p:cNvSpPr>
            <a:spLocks noGrp="1"/>
          </p:cNvSpPr>
          <p:nvPr>
            <p:ph type="sldNum" sz="quarter" idx="12"/>
          </p:nvPr>
        </p:nvSpPr>
        <p:spPr/>
        <p:txBody>
          <a:bodyPr/>
          <a:lstStyle>
            <a:lvl1pPr>
              <a:defRPr/>
            </a:lvl1pPr>
          </a:lstStyle>
          <a:p>
            <a:pPr>
              <a:defRPr/>
            </a:pPr>
            <a:fld id="{8A91F01E-6A12-4CDA-9E5F-91B49030EDC3}" type="slidenum">
              <a:rPr lang="ja-JP" altLang="en-US"/>
              <a:pPr>
                <a:defRPr/>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45FA4F77-EC33-4E10-BE87-0C56508C2BA3}" type="datetime1">
              <a:rPr lang="ja-JP" altLang="en-US"/>
              <a:pPr>
                <a:defRPr/>
              </a:pPr>
              <a:t>2013/8/16</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6" name="スライド番号プレースホルダー 5"/>
          <p:cNvSpPr>
            <a:spLocks noGrp="1"/>
          </p:cNvSpPr>
          <p:nvPr>
            <p:ph type="sldNum" sz="quarter" idx="12"/>
          </p:nvPr>
        </p:nvSpPr>
        <p:spPr/>
        <p:txBody>
          <a:bodyPr/>
          <a:lstStyle>
            <a:lvl1pPr>
              <a:defRPr/>
            </a:lvl1pPr>
          </a:lstStyle>
          <a:p>
            <a:pPr>
              <a:defRPr/>
            </a:pPr>
            <a:fld id="{04366B01-A280-4014-866B-47479CBB7BB4}" type="slidenum">
              <a:rPr lang="ja-JP" altLang="en-US"/>
              <a:pPr>
                <a:defRPr/>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3"/>
          <p:cNvSpPr>
            <a:spLocks noGrp="1"/>
          </p:cNvSpPr>
          <p:nvPr>
            <p:ph type="dt" sz="half" idx="10"/>
          </p:nvPr>
        </p:nvSpPr>
        <p:spPr/>
        <p:txBody>
          <a:bodyPr/>
          <a:lstStyle>
            <a:lvl1pPr>
              <a:defRPr/>
            </a:lvl1pPr>
          </a:lstStyle>
          <a:p>
            <a:pPr>
              <a:defRPr/>
            </a:pPr>
            <a:fld id="{6E320A5C-23DE-4F30-AF72-3DF376B89E63}" type="datetime1">
              <a:rPr lang="ja-JP" altLang="en-US"/>
              <a:pPr>
                <a:defRPr/>
              </a:pPr>
              <a:t>2013/8/16</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7" name="スライド番号プレースホルダー 5"/>
          <p:cNvSpPr>
            <a:spLocks noGrp="1"/>
          </p:cNvSpPr>
          <p:nvPr>
            <p:ph type="sldNum" sz="quarter" idx="12"/>
          </p:nvPr>
        </p:nvSpPr>
        <p:spPr/>
        <p:txBody>
          <a:bodyPr/>
          <a:lstStyle>
            <a:lvl1pPr>
              <a:defRPr/>
            </a:lvl1pPr>
          </a:lstStyle>
          <a:p>
            <a:pPr>
              <a:defRPr/>
            </a:pPr>
            <a:fld id="{7CAE4451-8E04-4F1A-83C4-D2670991EABA}" type="slidenum">
              <a:rPr lang="ja-JP" altLang="en-US"/>
              <a:pPr>
                <a:defRPr/>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3"/>
          <p:cNvSpPr>
            <a:spLocks noGrp="1"/>
          </p:cNvSpPr>
          <p:nvPr>
            <p:ph type="dt" sz="half" idx="10"/>
          </p:nvPr>
        </p:nvSpPr>
        <p:spPr/>
        <p:txBody>
          <a:bodyPr/>
          <a:lstStyle>
            <a:lvl1pPr>
              <a:defRPr/>
            </a:lvl1pPr>
          </a:lstStyle>
          <a:p>
            <a:pPr>
              <a:defRPr/>
            </a:pPr>
            <a:fld id="{AC2929B5-2992-460E-BB53-AFAE7A2EED80}" type="datetime1">
              <a:rPr lang="ja-JP" altLang="en-US"/>
              <a:pPr>
                <a:defRPr/>
              </a:pPr>
              <a:t>2013/8/16</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9" name="スライド番号プレースホルダー 5"/>
          <p:cNvSpPr>
            <a:spLocks noGrp="1"/>
          </p:cNvSpPr>
          <p:nvPr>
            <p:ph type="sldNum" sz="quarter" idx="12"/>
          </p:nvPr>
        </p:nvSpPr>
        <p:spPr/>
        <p:txBody>
          <a:bodyPr/>
          <a:lstStyle>
            <a:lvl1pPr>
              <a:defRPr/>
            </a:lvl1pPr>
          </a:lstStyle>
          <a:p>
            <a:pPr>
              <a:defRPr/>
            </a:pPr>
            <a:fld id="{EBC355C9-A67F-46C0-9275-9C953ACFB18F}" type="slidenum">
              <a:rPr lang="ja-JP" altLang="en-US"/>
              <a:pPr>
                <a:defRPr/>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3"/>
          <p:cNvSpPr>
            <a:spLocks noGrp="1"/>
          </p:cNvSpPr>
          <p:nvPr>
            <p:ph type="dt" sz="half" idx="10"/>
          </p:nvPr>
        </p:nvSpPr>
        <p:spPr/>
        <p:txBody>
          <a:bodyPr/>
          <a:lstStyle>
            <a:lvl1pPr>
              <a:defRPr/>
            </a:lvl1pPr>
          </a:lstStyle>
          <a:p>
            <a:pPr>
              <a:defRPr/>
            </a:pPr>
            <a:fld id="{EF1E3FF9-0525-467E-8B2F-FFB31D81B774}" type="datetime1">
              <a:rPr lang="ja-JP" altLang="en-US"/>
              <a:pPr>
                <a:defRPr/>
              </a:pPr>
              <a:t>2013/8/16</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5" name="スライド番号プレースホルダー 5"/>
          <p:cNvSpPr>
            <a:spLocks noGrp="1"/>
          </p:cNvSpPr>
          <p:nvPr>
            <p:ph type="sldNum" sz="quarter" idx="12"/>
          </p:nvPr>
        </p:nvSpPr>
        <p:spPr/>
        <p:txBody>
          <a:bodyPr/>
          <a:lstStyle>
            <a:lvl1pPr>
              <a:defRPr/>
            </a:lvl1pPr>
          </a:lstStyle>
          <a:p>
            <a:pPr>
              <a:defRPr/>
            </a:pPr>
            <a:fld id="{1DAAC1CC-EBBA-4976-A8DC-C0D6F070E329}" type="slidenum">
              <a:rPr lang="ja-JP" altLang="en-US"/>
              <a:pPr>
                <a:defRPr/>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76CEB2CD-128A-4094-B262-0EB828B275F5}" type="datetime1">
              <a:rPr lang="ja-JP" altLang="en-US"/>
              <a:pPr>
                <a:defRPr/>
              </a:pPr>
              <a:t>2013/8/16</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4" name="スライド番号プレースホルダー 5"/>
          <p:cNvSpPr>
            <a:spLocks noGrp="1"/>
          </p:cNvSpPr>
          <p:nvPr>
            <p:ph type="sldNum" sz="quarter" idx="12"/>
          </p:nvPr>
        </p:nvSpPr>
        <p:spPr/>
        <p:txBody>
          <a:bodyPr/>
          <a:lstStyle>
            <a:lvl1pPr>
              <a:defRPr/>
            </a:lvl1pPr>
          </a:lstStyle>
          <a:p>
            <a:pPr>
              <a:defRPr/>
            </a:pPr>
            <a:fld id="{2D37A544-15A3-4A18-84E2-A4E5D6AF67EF}" type="slidenum">
              <a:rPr lang="ja-JP" altLang="en-US"/>
              <a:pPr>
                <a:defRPr/>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03AD2522-E40F-4544-B41F-BD517AF15698}" type="datetime1">
              <a:rPr lang="ja-JP" altLang="en-US"/>
              <a:pPr>
                <a:defRPr/>
              </a:pPr>
              <a:t>2013/8/16</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7" name="スライド番号プレースホルダー 5"/>
          <p:cNvSpPr>
            <a:spLocks noGrp="1"/>
          </p:cNvSpPr>
          <p:nvPr>
            <p:ph type="sldNum" sz="quarter" idx="12"/>
          </p:nvPr>
        </p:nvSpPr>
        <p:spPr/>
        <p:txBody>
          <a:bodyPr/>
          <a:lstStyle>
            <a:lvl1pPr>
              <a:defRPr/>
            </a:lvl1pPr>
          </a:lstStyle>
          <a:p>
            <a:pPr>
              <a:defRPr/>
            </a:pPr>
            <a:fld id="{8F349A2F-986E-4934-88FF-0F63335E0B7F}" type="slidenum">
              <a:rPr lang="ja-JP" altLang="en-US"/>
              <a:pPr>
                <a:defRPr/>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8805384D-DADA-47F4-80B3-E62EA22C3260}" type="datetime1">
              <a:rPr lang="ja-JP" altLang="en-US"/>
              <a:pPr>
                <a:defRPr/>
              </a:pPr>
              <a:t>2013/8/16</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7" name="スライド番号プレースホルダー 5"/>
          <p:cNvSpPr>
            <a:spLocks noGrp="1"/>
          </p:cNvSpPr>
          <p:nvPr>
            <p:ph type="sldNum" sz="quarter" idx="12"/>
          </p:nvPr>
        </p:nvSpPr>
        <p:spPr/>
        <p:txBody>
          <a:bodyPr/>
          <a:lstStyle>
            <a:lvl1pPr>
              <a:defRPr/>
            </a:lvl1pPr>
          </a:lstStyle>
          <a:p>
            <a:pPr>
              <a:defRPr/>
            </a:pPr>
            <a:fld id="{29010DBE-1DC8-419C-BD34-0D3814D4901D}" type="slidenum">
              <a:rPr lang="ja-JP" altLang="en-US"/>
              <a:pPr>
                <a:defRPr/>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マスター タイトルの書式設定</a:t>
            </a:r>
          </a:p>
        </p:txBody>
      </p:sp>
      <p:sp>
        <p:nvSpPr>
          <p:cNvPr id="1027" name="テキスト プレースホルダー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EEB7756A-8DDA-4038-99BB-E58C14D70183}" type="datetime1">
              <a:rPr lang="ja-JP" altLang="en-US"/>
              <a:pPr>
                <a:defRPr/>
              </a:pPr>
              <a:t>2013/8/16</a:t>
            </a:fld>
            <a:endParaRPr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C1DB6CE6-7F7B-4833-A644-5FF036F5C885}"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タイトル 1"/>
          <p:cNvSpPr>
            <a:spLocks noGrp="1"/>
          </p:cNvSpPr>
          <p:nvPr>
            <p:ph type="ctrTitle"/>
          </p:nvPr>
        </p:nvSpPr>
        <p:spPr/>
        <p:txBody>
          <a:bodyPr/>
          <a:lstStyle/>
          <a:p>
            <a:pPr eaLnBrk="1" hangingPunct="1"/>
            <a:r>
              <a:rPr lang="ja-JP" altLang="en-US" dirty="0" smtClean="0"/>
              <a:t>医薬品リスク管理計画について</a:t>
            </a:r>
            <a:r>
              <a:rPr lang="en-US" altLang="ja-JP" dirty="0" smtClean="0"/>
              <a:t/>
            </a:r>
            <a:br>
              <a:rPr lang="en-US" altLang="ja-JP" dirty="0" smtClean="0"/>
            </a:br>
            <a:r>
              <a:rPr lang="ja-JP" altLang="en-US" dirty="0" smtClean="0"/>
              <a:t>（</a:t>
            </a:r>
            <a:r>
              <a:rPr lang="en-US" altLang="ja-JP" dirty="0" smtClean="0"/>
              <a:t>Risk Management Plan</a:t>
            </a:r>
            <a:r>
              <a:rPr lang="ja-JP" altLang="en-US" dirty="0" err="1" smtClean="0"/>
              <a:t>，</a:t>
            </a:r>
            <a:r>
              <a:rPr lang="en-US" altLang="ja-JP" dirty="0" err="1" smtClean="0"/>
              <a:t>RMP</a:t>
            </a:r>
            <a:r>
              <a:rPr lang="ja-JP" altLang="en-US" dirty="0" smtClean="0"/>
              <a:t>）</a:t>
            </a:r>
          </a:p>
        </p:txBody>
      </p:sp>
      <p:sp>
        <p:nvSpPr>
          <p:cNvPr id="2051" name="サブタイトル 2"/>
          <p:cNvSpPr>
            <a:spLocks noGrp="1"/>
          </p:cNvSpPr>
          <p:nvPr>
            <p:ph type="subTitle" idx="1"/>
          </p:nvPr>
        </p:nvSpPr>
        <p:spPr>
          <a:xfrm>
            <a:off x="1403350" y="4581525"/>
            <a:ext cx="6400800" cy="1343025"/>
          </a:xfrm>
        </p:spPr>
        <p:txBody>
          <a:bodyPr/>
          <a:lstStyle/>
          <a:p>
            <a:pPr eaLnBrk="1" hangingPunct="1"/>
            <a:r>
              <a:rPr lang="en-US" altLang="ja-JP" sz="2400" dirty="0" smtClean="0">
                <a:solidFill>
                  <a:schemeClr val="tx1"/>
                </a:solidFill>
              </a:rPr>
              <a:t>2013</a:t>
            </a:r>
            <a:r>
              <a:rPr lang="ja-JP" altLang="en-US" sz="2400" dirty="0" smtClean="0">
                <a:solidFill>
                  <a:schemeClr val="tx1"/>
                </a:solidFill>
              </a:rPr>
              <a:t>年</a:t>
            </a:r>
            <a:r>
              <a:rPr lang="en-US" altLang="ja-JP" sz="2400" dirty="0" smtClean="0">
                <a:solidFill>
                  <a:schemeClr val="tx1"/>
                </a:solidFill>
              </a:rPr>
              <a:t>8</a:t>
            </a:r>
            <a:r>
              <a:rPr lang="ja-JP" altLang="en-US" sz="2400" dirty="0" smtClean="0">
                <a:solidFill>
                  <a:schemeClr val="tx1"/>
                </a:solidFill>
              </a:rPr>
              <a:t>月</a:t>
            </a:r>
            <a:endParaRPr lang="en-US" altLang="ja-JP" sz="2400" dirty="0" smtClean="0">
              <a:solidFill>
                <a:schemeClr val="tx1"/>
              </a:solidFill>
            </a:endParaRPr>
          </a:p>
          <a:p>
            <a:pPr eaLnBrk="1" hangingPunct="1"/>
            <a:r>
              <a:rPr lang="ja-JP" altLang="en-US" sz="2400" dirty="0" smtClean="0">
                <a:solidFill>
                  <a:schemeClr val="tx1"/>
                </a:solidFill>
              </a:rPr>
              <a:t>日本製薬工業協会医薬品評価委員会</a:t>
            </a:r>
            <a:endParaRPr lang="en-US" altLang="ja-JP" sz="2400" dirty="0" smtClean="0">
              <a:solidFill>
                <a:schemeClr val="tx1"/>
              </a:solidFill>
            </a:endParaRPr>
          </a:p>
          <a:p>
            <a:pPr eaLnBrk="1" hangingPunct="1"/>
            <a:r>
              <a:rPr lang="en-US" altLang="ja-JP" sz="2400" dirty="0" smtClean="0">
                <a:solidFill>
                  <a:schemeClr val="tx1"/>
                </a:solidFill>
              </a:rPr>
              <a:t>PMS</a:t>
            </a:r>
            <a:r>
              <a:rPr lang="ja-JP" altLang="en-US" sz="2400" dirty="0" smtClean="0">
                <a:solidFill>
                  <a:schemeClr val="tx1"/>
                </a:solidFill>
              </a:rPr>
              <a:t>部会　</a:t>
            </a:r>
            <a:r>
              <a:rPr lang="en-US" altLang="ja-JP" sz="2400" dirty="0" err="1" smtClean="0">
                <a:solidFill>
                  <a:schemeClr val="tx1"/>
                </a:solidFill>
              </a:rPr>
              <a:t>TF</a:t>
            </a:r>
            <a:r>
              <a:rPr lang="en-US" altLang="ja-JP" sz="2400" dirty="0" smtClean="0">
                <a:solidFill>
                  <a:schemeClr val="tx1"/>
                </a:solidFill>
              </a:rPr>
              <a:t>-1</a:t>
            </a:r>
            <a:endParaRPr lang="ja-JP" altLang="en-US" sz="2400" dirty="0" smtClean="0">
              <a:solidFill>
                <a:schemeClr val="tx1"/>
              </a:solidFill>
            </a:endParaRPr>
          </a:p>
        </p:txBody>
      </p:sp>
      <p:sp>
        <p:nvSpPr>
          <p:cNvPr id="5" name="スライド番号プレースホルダー 4"/>
          <p:cNvSpPr>
            <a:spLocks noGrp="1"/>
          </p:cNvSpPr>
          <p:nvPr>
            <p:ph type="sldNum" sz="quarter" idx="12"/>
          </p:nvPr>
        </p:nvSpPr>
        <p:spPr/>
        <p:txBody>
          <a:bodyPr/>
          <a:lstStyle/>
          <a:p>
            <a:pPr>
              <a:defRPr/>
            </a:pPr>
            <a:fld id="{8D49D4B5-3D98-47A6-969A-7E2B55ABFC27}" type="slidenum">
              <a:rPr lang="ja-JP" altLang="en-US"/>
              <a:pPr>
                <a:defRPr/>
              </a:pPr>
              <a:t>1</a:t>
            </a:fld>
            <a:endParaRPr lang="ja-JP" altLang="en-US"/>
          </a:p>
        </p:txBody>
      </p:sp>
      <p:sp>
        <p:nvSpPr>
          <p:cNvPr id="8" name="フッター プレースホルダー 7"/>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2054" name="テキスト ボックス 4"/>
          <p:cNvSpPr txBox="1">
            <a:spLocks noChangeArrowheads="1"/>
          </p:cNvSpPr>
          <p:nvPr/>
        </p:nvSpPr>
        <p:spPr bwMode="auto">
          <a:xfrm>
            <a:off x="571500" y="404813"/>
            <a:ext cx="8032750" cy="1570037"/>
          </a:xfrm>
          <a:prstGeom prst="rect">
            <a:avLst/>
          </a:prstGeom>
          <a:solidFill>
            <a:srgbClr val="FFC000"/>
          </a:solidFill>
          <a:ln w="9525">
            <a:noFill/>
            <a:miter lim="800000"/>
            <a:headEnd/>
            <a:tailEnd/>
          </a:ln>
        </p:spPr>
        <p:txBody>
          <a:bodyPr>
            <a:spAutoFit/>
          </a:bodyPr>
          <a:lstStyle/>
          <a:p>
            <a:r>
              <a:rPr lang="ja-JP" altLang="en-US" sz="2400">
                <a:latin typeface="Verdana" pitchFamily="34" charset="0"/>
              </a:rPr>
              <a:t>本資料は、製薬企業各社において、</a:t>
            </a:r>
            <a:r>
              <a:rPr lang="en-US" altLang="ja-JP" sz="2400">
                <a:latin typeface="Verdana" pitchFamily="34" charset="0"/>
              </a:rPr>
              <a:t>MR</a:t>
            </a:r>
            <a:r>
              <a:rPr lang="ja-JP" altLang="en-US" sz="2400">
                <a:latin typeface="Verdana" pitchFamily="34" charset="0"/>
              </a:rPr>
              <a:t>等が医療機関の薬審などで説明することを想定して作成しています。</a:t>
            </a:r>
            <a:endParaRPr lang="en-US" altLang="ja-JP" sz="2400">
              <a:latin typeface="Verdana" pitchFamily="34" charset="0"/>
            </a:endParaRPr>
          </a:p>
          <a:p>
            <a:r>
              <a:rPr lang="ja-JP" altLang="en-US" sz="2400">
                <a:latin typeface="Verdana" pitchFamily="34" charset="0"/>
              </a:rPr>
              <a:t>利用にあたっては、ノート部分も含め各社の実例を取り入れるなど工夫してお使いください。</a:t>
            </a:r>
            <a:endParaRPr lang="en-US" altLang="ja-JP" sz="2400">
              <a:latin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1"/>
          <p:cNvSpPr>
            <a:spLocks noGrp="1"/>
          </p:cNvSpPr>
          <p:nvPr>
            <p:ph type="title"/>
          </p:nvPr>
        </p:nvSpPr>
        <p:spPr>
          <a:xfrm>
            <a:off x="457200" y="44450"/>
            <a:ext cx="8229600" cy="1143000"/>
          </a:xfrm>
        </p:spPr>
        <p:txBody>
          <a:bodyPr/>
          <a:lstStyle/>
          <a:p>
            <a:pPr eaLnBrk="1" hangingPunct="1"/>
            <a:r>
              <a:rPr lang="ja-JP" altLang="en-US" smtClean="0"/>
              <a:t>対象となる医薬品</a:t>
            </a:r>
          </a:p>
        </p:txBody>
      </p:sp>
      <p:sp>
        <p:nvSpPr>
          <p:cNvPr id="3" name="コンテンツ プレースホルダー 2"/>
          <p:cNvSpPr>
            <a:spLocks noGrp="1"/>
          </p:cNvSpPr>
          <p:nvPr>
            <p:ph idx="1"/>
          </p:nvPr>
        </p:nvSpPr>
        <p:spPr>
          <a:xfrm>
            <a:off x="395288" y="1125538"/>
            <a:ext cx="8229600" cy="5111750"/>
          </a:xfrm>
        </p:spPr>
        <p:txBody>
          <a:bodyPr rtlCol="0">
            <a:normAutofit fontScale="85000" lnSpcReduction="10000"/>
          </a:bodyPr>
          <a:lstStyle/>
          <a:p>
            <a:pPr eaLnBrk="1" fontAlgn="auto" hangingPunct="1">
              <a:spcAft>
                <a:spcPts val="0"/>
              </a:spcAft>
              <a:buFont typeface="Arial" pitchFamily="34" charset="0"/>
              <a:buChar char="•"/>
              <a:defRPr/>
            </a:pPr>
            <a:r>
              <a:rPr lang="ja-JP" altLang="en-US" b="1" dirty="0" smtClean="0"/>
              <a:t>医療用医薬品</a:t>
            </a:r>
          </a:p>
          <a:p>
            <a:pPr lvl="1" eaLnBrk="1" fontAlgn="auto" hangingPunct="1">
              <a:spcAft>
                <a:spcPts val="0"/>
              </a:spcAft>
              <a:buFont typeface="Arial" pitchFamily="34" charset="0"/>
              <a:buChar char="–"/>
              <a:defRPr/>
            </a:pPr>
            <a:r>
              <a:rPr lang="ja-JP" altLang="en-US" dirty="0" smtClean="0"/>
              <a:t>新医薬品</a:t>
            </a:r>
            <a:endParaRPr lang="en-US" altLang="ja-JP" dirty="0" smtClean="0"/>
          </a:p>
          <a:p>
            <a:pPr lvl="1" eaLnBrk="1" fontAlgn="auto" hangingPunct="1">
              <a:spcAft>
                <a:spcPts val="0"/>
              </a:spcAft>
              <a:buFont typeface="Arial" pitchFamily="34" charset="0"/>
              <a:buChar char="–"/>
              <a:defRPr/>
            </a:pPr>
            <a:r>
              <a:rPr lang="ja-JP" altLang="en-US" dirty="0" smtClean="0"/>
              <a:t>バイオ後続品</a:t>
            </a:r>
            <a:endParaRPr lang="en-US" altLang="ja-JP" dirty="0" smtClean="0"/>
          </a:p>
          <a:p>
            <a:pPr lvl="1" eaLnBrk="1" fontAlgn="auto" hangingPunct="1">
              <a:spcAft>
                <a:spcPts val="0"/>
              </a:spcAft>
              <a:buFont typeface="Arial" pitchFamily="34" charset="0"/>
              <a:buChar char="–"/>
              <a:defRPr/>
            </a:pPr>
            <a:r>
              <a:rPr lang="ja-JP" altLang="en-US" dirty="0" smtClean="0"/>
              <a:t>後発医薬品</a:t>
            </a:r>
          </a:p>
          <a:p>
            <a:pPr eaLnBrk="1" fontAlgn="auto" hangingPunct="1">
              <a:spcAft>
                <a:spcPts val="0"/>
              </a:spcAft>
              <a:buFont typeface="Arial" pitchFamily="34" charset="0"/>
              <a:buChar char="•"/>
              <a:defRPr/>
            </a:pPr>
            <a:r>
              <a:rPr lang="ja-JP" altLang="en-US" dirty="0" smtClean="0"/>
              <a:t>一般用医薬品には適用されない</a:t>
            </a:r>
            <a:endParaRPr lang="en-US" altLang="ja-JP" dirty="0" smtClean="0"/>
          </a:p>
          <a:p>
            <a:pPr eaLnBrk="1" fontAlgn="auto" hangingPunct="1">
              <a:spcAft>
                <a:spcPts val="0"/>
              </a:spcAft>
              <a:buFont typeface="Arial" pitchFamily="34" charset="0"/>
              <a:buChar char="•"/>
              <a:defRPr/>
            </a:pPr>
            <a:r>
              <a:rPr lang="ja-JP" altLang="en-US" dirty="0"/>
              <a:t>適用時期</a:t>
            </a:r>
            <a:endParaRPr lang="en-US" altLang="ja-JP" dirty="0"/>
          </a:p>
          <a:p>
            <a:pPr lvl="1" eaLnBrk="1" fontAlgn="auto" hangingPunct="1">
              <a:spcAft>
                <a:spcPts val="0"/>
              </a:spcAft>
              <a:buFont typeface="Arial" pitchFamily="34" charset="0"/>
              <a:buChar char="–"/>
              <a:defRPr/>
            </a:pPr>
            <a:r>
              <a:rPr lang="ja-JP" altLang="en-US" b="1" u="sng" dirty="0" smtClean="0">
                <a:solidFill>
                  <a:srgbClr val="FF0000"/>
                </a:solidFill>
              </a:rPr>
              <a:t>新医薬品</a:t>
            </a:r>
            <a:r>
              <a:rPr lang="ja-JP" altLang="en-US" u="sng" dirty="0" smtClean="0"/>
              <a:t>、バイオ後続品</a:t>
            </a:r>
            <a:r>
              <a:rPr lang="ja-JP" altLang="en-US" u="sng" dirty="0" smtClean="0">
                <a:solidFill>
                  <a:srgbClr val="FF0000"/>
                </a:solidFill>
              </a:rPr>
              <a:t>：</a:t>
            </a:r>
            <a:r>
              <a:rPr lang="en-US" altLang="ja-JP" b="1" u="sng" dirty="0" smtClean="0">
                <a:solidFill>
                  <a:srgbClr val="FF0000"/>
                </a:solidFill>
              </a:rPr>
              <a:t>2013</a:t>
            </a:r>
            <a:r>
              <a:rPr lang="ja-JP" altLang="en-US" b="1" u="sng" dirty="0" smtClean="0">
                <a:solidFill>
                  <a:srgbClr val="FF0000"/>
                </a:solidFill>
              </a:rPr>
              <a:t>年</a:t>
            </a:r>
            <a:r>
              <a:rPr lang="en-US" altLang="ja-JP" b="1" u="sng" dirty="0" smtClean="0">
                <a:solidFill>
                  <a:srgbClr val="FF0000"/>
                </a:solidFill>
              </a:rPr>
              <a:t>4</a:t>
            </a:r>
            <a:r>
              <a:rPr lang="ja-JP" altLang="en-US" b="1" u="sng" dirty="0" smtClean="0">
                <a:solidFill>
                  <a:srgbClr val="FF0000"/>
                </a:solidFill>
              </a:rPr>
              <a:t>月以降</a:t>
            </a:r>
            <a:r>
              <a:rPr lang="ja-JP" altLang="en-US" u="sng" dirty="0" smtClean="0"/>
              <a:t>の申請品目</a:t>
            </a:r>
            <a:endParaRPr lang="en-US" altLang="ja-JP" u="sng" dirty="0" smtClean="0"/>
          </a:p>
          <a:p>
            <a:pPr lvl="1" eaLnBrk="1" fontAlgn="auto" hangingPunct="1">
              <a:spcAft>
                <a:spcPts val="0"/>
              </a:spcAft>
              <a:buFont typeface="Arial" pitchFamily="34" charset="0"/>
              <a:buChar char="–"/>
              <a:defRPr/>
            </a:pPr>
            <a:r>
              <a:rPr lang="ja-JP" altLang="en-US" dirty="0"/>
              <a:t>後発医薬品：未定（別途通知予定）</a:t>
            </a:r>
            <a:endParaRPr lang="en-US" altLang="ja-JP" dirty="0"/>
          </a:p>
          <a:p>
            <a:pPr lvl="1" eaLnBrk="1" fontAlgn="auto" hangingPunct="1">
              <a:spcAft>
                <a:spcPts val="0"/>
              </a:spcAft>
              <a:buFont typeface="Arial" pitchFamily="34" charset="0"/>
              <a:buChar char="–"/>
              <a:defRPr/>
            </a:pPr>
            <a:r>
              <a:rPr lang="en-US" altLang="ja-JP" b="1" u="sng" dirty="0" smtClean="0">
                <a:solidFill>
                  <a:srgbClr val="FF0000"/>
                </a:solidFill>
              </a:rPr>
              <a:t>2013</a:t>
            </a:r>
            <a:r>
              <a:rPr lang="ja-JP" altLang="en-US" b="1" u="sng" dirty="0" smtClean="0">
                <a:solidFill>
                  <a:srgbClr val="FF0000"/>
                </a:solidFill>
              </a:rPr>
              <a:t>年</a:t>
            </a:r>
            <a:r>
              <a:rPr lang="en-US" altLang="ja-JP" b="1" u="sng" dirty="0" smtClean="0">
                <a:solidFill>
                  <a:srgbClr val="FF0000"/>
                </a:solidFill>
              </a:rPr>
              <a:t>4</a:t>
            </a:r>
            <a:r>
              <a:rPr lang="ja-JP" altLang="en-US" b="1" u="sng" dirty="0" smtClean="0">
                <a:solidFill>
                  <a:srgbClr val="FF0000"/>
                </a:solidFill>
              </a:rPr>
              <a:t>月以降</a:t>
            </a:r>
            <a:r>
              <a:rPr lang="ja-JP" altLang="en-US" u="sng" dirty="0" smtClean="0"/>
              <a:t>、製造販売後に</a:t>
            </a:r>
            <a:r>
              <a:rPr lang="ja-JP" altLang="en-US" b="1" u="sng" dirty="0" smtClean="0">
                <a:solidFill>
                  <a:srgbClr val="FF0000"/>
                </a:solidFill>
              </a:rPr>
              <a:t>新たな安全性の懸念が判明した時点</a:t>
            </a:r>
            <a:endParaRPr lang="en-US" altLang="ja-JP" b="1" u="sng" dirty="0" smtClean="0">
              <a:solidFill>
                <a:srgbClr val="FF0000"/>
              </a:solidFill>
            </a:endParaRPr>
          </a:p>
          <a:p>
            <a:pPr lvl="2" eaLnBrk="1" fontAlgn="auto" hangingPunct="1">
              <a:spcAft>
                <a:spcPts val="0"/>
              </a:spcAft>
              <a:buFont typeface="Arial" pitchFamily="34" charset="0"/>
              <a:buChar char="•"/>
              <a:defRPr/>
            </a:pPr>
            <a:r>
              <a:rPr lang="ja-JP" altLang="en-US" dirty="0"/>
              <a:t>既存の医薬品</a:t>
            </a:r>
            <a:r>
              <a:rPr lang="ja-JP" altLang="en-US" dirty="0" smtClean="0"/>
              <a:t>でも緊急安全性情報（イエローレター）、安全性速報（ブルーレター）などが出された場合など重大な安全性の懸念が判明した時には対象となる可能性がある</a:t>
            </a:r>
            <a:endParaRPr lang="ja-JP" altLang="en-US" dirty="0"/>
          </a:p>
        </p:txBody>
      </p:sp>
      <p:sp>
        <p:nvSpPr>
          <p:cNvPr id="5" name="スライド番号プレースホルダー 4"/>
          <p:cNvSpPr>
            <a:spLocks noGrp="1"/>
          </p:cNvSpPr>
          <p:nvPr>
            <p:ph type="sldNum" sz="quarter" idx="12"/>
          </p:nvPr>
        </p:nvSpPr>
        <p:spPr/>
        <p:txBody>
          <a:bodyPr/>
          <a:lstStyle/>
          <a:p>
            <a:pPr>
              <a:defRPr/>
            </a:pPr>
            <a:fld id="{84335605-4AC6-425B-913F-764D4B9A23E7}" type="slidenum">
              <a:rPr lang="ja-JP" altLang="en-US"/>
              <a:pPr>
                <a:defRPr/>
              </a:pPr>
              <a:t>10</a:t>
            </a:fld>
            <a:endParaRPr lang="ja-JP" altLang="en-US"/>
          </a:p>
        </p:txBody>
      </p:sp>
      <p:sp>
        <p:nvSpPr>
          <p:cNvPr id="7" name="フッター プレースホルダー 6"/>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323850" y="333375"/>
            <a:ext cx="8229600" cy="1143000"/>
          </a:xfrm>
        </p:spPr>
        <p:txBody>
          <a:bodyPr/>
          <a:lstStyle/>
          <a:p>
            <a:pPr eaLnBrk="1" hangingPunct="1"/>
            <a:r>
              <a:rPr lang="sma-NO" altLang="ja-JP" smtClean="0"/>
              <a:t>RMP</a:t>
            </a:r>
            <a:r>
              <a:rPr lang="ja-JP" altLang="en-US" smtClean="0"/>
              <a:t>の内容</a:t>
            </a:r>
          </a:p>
        </p:txBody>
      </p:sp>
      <p:sp>
        <p:nvSpPr>
          <p:cNvPr id="5" name="スライド番号プレースホルダー 4"/>
          <p:cNvSpPr>
            <a:spLocks noGrp="1"/>
          </p:cNvSpPr>
          <p:nvPr>
            <p:ph type="sldNum" sz="quarter" idx="12"/>
          </p:nvPr>
        </p:nvSpPr>
        <p:spPr/>
        <p:txBody>
          <a:bodyPr/>
          <a:lstStyle/>
          <a:p>
            <a:pPr>
              <a:defRPr/>
            </a:pPr>
            <a:fld id="{0E89E79F-B212-405E-8FE2-F67A7067F57F}" type="slidenum">
              <a:rPr lang="ja-JP" altLang="en-US"/>
              <a:pPr>
                <a:defRPr/>
              </a:pPr>
              <a:t>11</a:t>
            </a:fld>
            <a:endParaRPr lang="ja-JP" altLang="en-US"/>
          </a:p>
        </p:txBody>
      </p:sp>
      <p:sp>
        <p:nvSpPr>
          <p:cNvPr id="6" name="角丸四角形 5"/>
          <p:cNvSpPr/>
          <p:nvPr/>
        </p:nvSpPr>
        <p:spPr>
          <a:xfrm>
            <a:off x="439738" y="1628775"/>
            <a:ext cx="8208962" cy="1296988"/>
          </a:xfrm>
          <a:prstGeom prst="round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chemeClr val="tx1"/>
                </a:solidFill>
                <a:latin typeface="ＭＳ Ｐゴシック" pitchFamily="50" charset="-128"/>
              </a:rPr>
              <a:t>１　安全性検討事項</a:t>
            </a:r>
            <a:endParaRPr lang="en-US" altLang="ja-JP" sz="3600" b="1" dirty="0">
              <a:solidFill>
                <a:schemeClr val="tx1"/>
              </a:solidFill>
              <a:latin typeface="ＭＳ Ｐゴシック" pitchFamily="50" charset="-128"/>
            </a:endParaRPr>
          </a:p>
          <a:p>
            <a:pPr marL="900113" lvl="2">
              <a:defRPr/>
            </a:pPr>
            <a:r>
              <a:rPr lang="ja-JP" altLang="en-US" dirty="0">
                <a:solidFill>
                  <a:schemeClr val="tx1"/>
                </a:solidFill>
                <a:latin typeface="ＭＳ Ｐゴシック" pitchFamily="50" charset="-128"/>
              </a:rPr>
              <a:t>現時点で特定されているリスク、リスクに関する不足情報</a:t>
            </a:r>
          </a:p>
        </p:txBody>
      </p:sp>
      <p:sp>
        <p:nvSpPr>
          <p:cNvPr id="7" name="角丸四角形 6"/>
          <p:cNvSpPr/>
          <p:nvPr/>
        </p:nvSpPr>
        <p:spPr>
          <a:xfrm>
            <a:off x="479425" y="3094038"/>
            <a:ext cx="8208963" cy="1295400"/>
          </a:xfrm>
          <a:prstGeom prst="roundRect">
            <a:avLst/>
          </a:prstGeom>
          <a:solidFill>
            <a:srgbClr val="FFFF99"/>
          </a:solidFill>
          <a:ln>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chemeClr val="tx1"/>
                </a:solidFill>
                <a:latin typeface="ＭＳ Ｐゴシック" pitchFamily="50" charset="-128"/>
              </a:rPr>
              <a:t>２　医薬品安全性監視計画</a:t>
            </a:r>
            <a:endParaRPr lang="en-US" altLang="ja-JP" sz="3600" b="1" dirty="0">
              <a:solidFill>
                <a:schemeClr val="tx1"/>
              </a:solidFill>
              <a:latin typeface="ＭＳ Ｐゴシック" pitchFamily="50" charset="-128"/>
            </a:endParaRPr>
          </a:p>
          <a:p>
            <a:pPr lvl="2">
              <a:defRPr/>
            </a:pPr>
            <a:r>
              <a:rPr lang="ja-JP" altLang="en-US" dirty="0">
                <a:solidFill>
                  <a:schemeClr val="tx1"/>
                </a:solidFill>
                <a:latin typeface="ＭＳ Ｐゴシック" pitchFamily="50" charset="-128"/>
              </a:rPr>
              <a:t>ハザードを特定するため、リスクについての情報を収集する活動計画</a:t>
            </a:r>
          </a:p>
        </p:txBody>
      </p:sp>
      <p:sp>
        <p:nvSpPr>
          <p:cNvPr id="8" name="角丸四角形 7"/>
          <p:cNvSpPr/>
          <p:nvPr/>
        </p:nvSpPr>
        <p:spPr>
          <a:xfrm>
            <a:off x="439738" y="4592638"/>
            <a:ext cx="8208962" cy="1295400"/>
          </a:xfrm>
          <a:prstGeom prst="roundRect">
            <a:avLst/>
          </a:prstGeom>
          <a:solidFill>
            <a:srgbClr val="FFCC99"/>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chemeClr val="tx1"/>
                </a:solidFill>
                <a:latin typeface="ＭＳ Ｐゴシック" pitchFamily="50" charset="-128"/>
              </a:rPr>
              <a:t>３　リスク最小化計画</a:t>
            </a:r>
            <a:endParaRPr lang="en-US" altLang="ja-JP" sz="3600" b="1" dirty="0">
              <a:solidFill>
                <a:schemeClr val="tx1"/>
              </a:solidFill>
              <a:latin typeface="ＭＳ Ｐゴシック" pitchFamily="50" charset="-128"/>
            </a:endParaRPr>
          </a:p>
          <a:p>
            <a:pPr lvl="2">
              <a:defRPr/>
            </a:pPr>
            <a:r>
              <a:rPr lang="ja-JP" altLang="en-US" dirty="0">
                <a:solidFill>
                  <a:schemeClr val="tx1"/>
                </a:solidFill>
                <a:latin typeface="ＭＳ Ｐゴシック" pitchFamily="50" charset="-128"/>
              </a:rPr>
              <a:t>特定されたリスクについて、それを最小化するための活動計画</a:t>
            </a:r>
          </a:p>
        </p:txBody>
      </p:sp>
      <p:sp>
        <p:nvSpPr>
          <p:cNvPr id="12295" name="テキスト ボックス 8"/>
          <p:cNvSpPr txBox="1">
            <a:spLocks noChangeArrowheads="1"/>
          </p:cNvSpPr>
          <p:nvPr/>
        </p:nvSpPr>
        <p:spPr bwMode="auto">
          <a:xfrm>
            <a:off x="6299200" y="1982788"/>
            <a:ext cx="2305050" cy="366712"/>
          </a:xfrm>
          <a:prstGeom prst="rect">
            <a:avLst/>
          </a:prstGeom>
          <a:noFill/>
          <a:ln w="9525">
            <a:noFill/>
            <a:miter lim="800000"/>
            <a:headEnd/>
            <a:tailEnd/>
          </a:ln>
        </p:spPr>
        <p:txBody>
          <a:bodyPr>
            <a:spAutoFit/>
          </a:bodyPr>
          <a:lstStyle/>
          <a:p>
            <a:r>
              <a:rPr lang="en-US" altLang="ja-JP">
                <a:latin typeface="Calibri" pitchFamily="34" charset="0"/>
              </a:rPr>
              <a:t>Safety Specification</a:t>
            </a:r>
            <a:endParaRPr lang="ja-JP" altLang="en-US">
              <a:latin typeface="Calibri" pitchFamily="34" charset="0"/>
            </a:endParaRPr>
          </a:p>
        </p:txBody>
      </p:sp>
      <p:sp>
        <p:nvSpPr>
          <p:cNvPr id="12296" name="テキスト ボックス 9"/>
          <p:cNvSpPr txBox="1">
            <a:spLocks noChangeArrowheads="1"/>
          </p:cNvSpPr>
          <p:nvPr/>
        </p:nvSpPr>
        <p:spPr bwMode="auto">
          <a:xfrm>
            <a:off x="5984875" y="3429000"/>
            <a:ext cx="2663825" cy="366713"/>
          </a:xfrm>
          <a:prstGeom prst="rect">
            <a:avLst/>
          </a:prstGeom>
          <a:noFill/>
          <a:ln w="9525">
            <a:noFill/>
            <a:miter lim="800000"/>
            <a:headEnd/>
            <a:tailEnd/>
          </a:ln>
        </p:spPr>
        <p:txBody>
          <a:bodyPr>
            <a:spAutoFit/>
          </a:bodyPr>
          <a:lstStyle/>
          <a:p>
            <a:r>
              <a:rPr lang="en-US" altLang="ja-JP" dirty="0" err="1">
                <a:latin typeface="Calibri" pitchFamily="34" charset="0"/>
              </a:rPr>
              <a:t>Pharmacovigilance</a:t>
            </a:r>
            <a:r>
              <a:rPr lang="en-US" altLang="ja-JP" dirty="0">
                <a:latin typeface="Calibri" pitchFamily="34" charset="0"/>
              </a:rPr>
              <a:t> Plan</a:t>
            </a:r>
            <a:endParaRPr lang="ja-JP" altLang="en-US" dirty="0">
              <a:latin typeface="Calibri" pitchFamily="34" charset="0"/>
            </a:endParaRPr>
          </a:p>
        </p:txBody>
      </p:sp>
      <p:sp>
        <p:nvSpPr>
          <p:cNvPr id="12297" name="テキスト ボックス 10"/>
          <p:cNvSpPr txBox="1">
            <a:spLocks noChangeArrowheads="1"/>
          </p:cNvSpPr>
          <p:nvPr/>
        </p:nvSpPr>
        <p:spPr bwMode="auto">
          <a:xfrm>
            <a:off x="5662613" y="4941888"/>
            <a:ext cx="3373437" cy="366712"/>
          </a:xfrm>
          <a:prstGeom prst="rect">
            <a:avLst/>
          </a:prstGeom>
          <a:noFill/>
          <a:ln w="9525">
            <a:noFill/>
            <a:miter lim="800000"/>
            <a:headEnd/>
            <a:tailEnd/>
          </a:ln>
        </p:spPr>
        <p:txBody>
          <a:bodyPr>
            <a:spAutoFit/>
          </a:bodyPr>
          <a:lstStyle/>
          <a:p>
            <a:r>
              <a:rPr lang="en-US" altLang="ja-JP" dirty="0">
                <a:latin typeface="Calibri" pitchFamily="34" charset="0"/>
              </a:rPr>
              <a:t>Risk </a:t>
            </a:r>
            <a:r>
              <a:rPr lang="en-US" altLang="ja-JP" dirty="0" smtClean="0">
                <a:latin typeface="Calibri" pitchFamily="34" charset="0"/>
              </a:rPr>
              <a:t>Minimization</a:t>
            </a:r>
            <a:r>
              <a:rPr lang="ja-JP" altLang="en-US" dirty="0" smtClean="0">
                <a:latin typeface="Calibri" pitchFamily="34" charset="0"/>
              </a:rPr>
              <a:t>　</a:t>
            </a:r>
            <a:r>
              <a:rPr lang="en-US" altLang="ja-JP" dirty="0" smtClean="0">
                <a:latin typeface="Calibri" pitchFamily="34" charset="0"/>
              </a:rPr>
              <a:t>Plan</a:t>
            </a:r>
            <a:endParaRPr lang="ja-JP" altLang="en-US" dirty="0">
              <a:latin typeface="Calibri" pitchFamily="34" charset="0"/>
            </a:endParaRPr>
          </a:p>
        </p:txBody>
      </p:sp>
      <p:sp>
        <p:nvSpPr>
          <p:cNvPr id="13" name="フッター プレースホルダー 1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1"/>
          <p:cNvSpPr>
            <a:spLocks noGrp="1"/>
          </p:cNvSpPr>
          <p:nvPr>
            <p:ph type="title" idx="4294967295"/>
          </p:nvPr>
        </p:nvSpPr>
        <p:spPr>
          <a:xfrm>
            <a:off x="468313" y="260350"/>
            <a:ext cx="8229600" cy="1143000"/>
          </a:xfrm>
        </p:spPr>
        <p:txBody>
          <a:bodyPr/>
          <a:lstStyle/>
          <a:p>
            <a:pPr eaLnBrk="1" hangingPunct="1"/>
            <a:r>
              <a:rPr lang="sma-NO" altLang="ja-JP" smtClean="0"/>
              <a:t>RMP</a:t>
            </a:r>
            <a:r>
              <a:rPr lang="ja-JP" altLang="en-US" smtClean="0"/>
              <a:t>の内容</a:t>
            </a:r>
          </a:p>
        </p:txBody>
      </p:sp>
      <p:sp>
        <p:nvSpPr>
          <p:cNvPr id="5" name="スライド番号プレースホルダー 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E6DAFD05-B2B0-4F4B-8454-E251C8AEA6F3}" type="slidenum">
              <a:rPr lang="ja-JP" altLang="en-US" sz="1200">
                <a:solidFill>
                  <a:schemeClr val="tx1">
                    <a:tint val="75000"/>
                  </a:schemeClr>
                </a:solidFill>
                <a:latin typeface="+mn-lt"/>
                <a:ea typeface="+mn-ea"/>
              </a:rPr>
              <a:pPr algn="r" fontAlgn="auto">
                <a:spcBef>
                  <a:spcPts val="0"/>
                </a:spcBef>
                <a:spcAft>
                  <a:spcPts val="0"/>
                </a:spcAft>
                <a:defRPr/>
              </a:pPr>
              <a:t>12</a:t>
            </a:fld>
            <a:endParaRPr lang="ja-JP" altLang="en-US" sz="1200">
              <a:solidFill>
                <a:schemeClr val="tx1">
                  <a:tint val="75000"/>
                </a:schemeClr>
              </a:solidFill>
              <a:latin typeface="+mn-lt"/>
              <a:ea typeface="+mn-ea"/>
            </a:endParaRPr>
          </a:p>
        </p:txBody>
      </p:sp>
      <p:sp>
        <p:nvSpPr>
          <p:cNvPr id="6" name="角丸四角形 5"/>
          <p:cNvSpPr/>
          <p:nvPr/>
        </p:nvSpPr>
        <p:spPr>
          <a:xfrm>
            <a:off x="439738" y="1628775"/>
            <a:ext cx="8208962" cy="1296988"/>
          </a:xfrm>
          <a:prstGeom prst="round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chemeClr val="tx1"/>
                </a:solidFill>
                <a:latin typeface="ＭＳ Ｐゴシック" pitchFamily="50" charset="-128"/>
              </a:rPr>
              <a:t>１　安全性検討事項について</a:t>
            </a:r>
            <a:endParaRPr lang="ja-JP" altLang="en-US" dirty="0">
              <a:solidFill>
                <a:schemeClr val="tx1"/>
              </a:solidFill>
              <a:latin typeface="ＭＳ Ｐゴシック" pitchFamily="50" charset="-128"/>
            </a:endParaRPr>
          </a:p>
        </p:txBody>
      </p:sp>
      <p:sp>
        <p:nvSpPr>
          <p:cNvPr id="13" name="フッター プレースホルダー 12"/>
          <p:cNvSpPr txBox="1">
            <a:spLocks noGrp="1"/>
          </p:cNvSpPr>
          <p:nvPr/>
        </p:nvSpPr>
        <p:spPr>
          <a:xfrm>
            <a:off x="3124200" y="6356350"/>
            <a:ext cx="2895600" cy="365125"/>
          </a:xfrm>
          <a:prstGeom prst="rect">
            <a:avLst/>
          </a:prstGeom>
          <a:noFill/>
        </p:spPr>
        <p:txBody>
          <a:bodyPr anchor="ctr"/>
          <a:lstStyle/>
          <a:p>
            <a:pPr algn="ctr" fontAlgn="auto">
              <a:spcBef>
                <a:spcPts val="0"/>
              </a:spcBef>
              <a:spcAft>
                <a:spcPts val="0"/>
              </a:spcAft>
              <a:defRPr/>
            </a:pPr>
            <a:r>
              <a:rPr lang="ja-JP" altLang="en-US" sz="1200" dirty="0">
                <a:solidFill>
                  <a:schemeClr val="tx1">
                    <a:tint val="75000"/>
                  </a:schemeClr>
                </a:solidFill>
                <a:latin typeface="+mn-lt"/>
                <a:ea typeface="+mn-ea"/>
              </a:rPr>
              <a:t>医療関係者向け説明資料（</a:t>
            </a:r>
            <a:r>
              <a:rPr lang="en-US" altLang="ja-JP" sz="1200" dirty="0" err="1">
                <a:solidFill>
                  <a:schemeClr val="tx1">
                    <a:tint val="75000"/>
                  </a:schemeClr>
                </a:solidFill>
                <a:latin typeface="+mn-lt"/>
                <a:ea typeface="+mn-ea"/>
              </a:rPr>
              <a:t>RMP</a:t>
            </a:r>
            <a:r>
              <a:rPr lang="ja-JP" altLang="en-US" sz="1200" dirty="0">
                <a:solidFill>
                  <a:schemeClr val="tx1">
                    <a:tint val="75000"/>
                  </a:schemeClr>
                </a:solidFill>
                <a:latin typeface="+mn-lt"/>
                <a:ea typeface="+mn-ea"/>
              </a:rPr>
              <a:t>について）</a:t>
            </a:r>
          </a:p>
        </p:txBody>
      </p:sp>
      <p:sp>
        <p:nvSpPr>
          <p:cNvPr id="9" name="角丸四角形 8"/>
          <p:cNvSpPr/>
          <p:nvPr/>
        </p:nvSpPr>
        <p:spPr>
          <a:xfrm>
            <a:off x="439738" y="4592638"/>
            <a:ext cx="8208962" cy="1295400"/>
          </a:xfrm>
          <a:prstGeom prst="roundRect">
            <a:avLst/>
          </a:prstGeom>
          <a:solidFill>
            <a:srgbClr val="FFCC99"/>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rgbClr val="969696"/>
                </a:solidFill>
                <a:latin typeface="ＭＳ Ｐゴシック" pitchFamily="50" charset="-128"/>
              </a:rPr>
              <a:t>３　リスク最小化計画</a:t>
            </a:r>
            <a:endParaRPr lang="ja-JP" altLang="en-US" dirty="0">
              <a:solidFill>
                <a:srgbClr val="969696"/>
              </a:solidFill>
              <a:latin typeface="ＭＳ Ｐゴシック" pitchFamily="50" charset="-128"/>
            </a:endParaRPr>
          </a:p>
        </p:txBody>
      </p:sp>
      <p:sp>
        <p:nvSpPr>
          <p:cNvPr id="10" name="角丸四角形 9"/>
          <p:cNvSpPr/>
          <p:nvPr/>
        </p:nvSpPr>
        <p:spPr>
          <a:xfrm>
            <a:off x="479425" y="3094038"/>
            <a:ext cx="8208963" cy="1295400"/>
          </a:xfrm>
          <a:prstGeom prst="roundRect">
            <a:avLst/>
          </a:prstGeom>
          <a:solidFill>
            <a:srgbClr val="FFFF99"/>
          </a:solidFill>
          <a:ln>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rgbClr val="969696"/>
                </a:solidFill>
                <a:latin typeface="ＭＳ Ｐゴシック" pitchFamily="50" charset="-128"/>
              </a:rPr>
              <a:t>２　医薬品安全性監視計画</a:t>
            </a:r>
            <a:endParaRPr lang="ja-JP" altLang="en-US" dirty="0">
              <a:solidFill>
                <a:srgbClr val="969696"/>
              </a:solidFill>
              <a:latin typeface="ＭＳ Ｐゴシック" pitchFamily="50"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title"/>
          </p:nvPr>
        </p:nvSpPr>
        <p:spPr>
          <a:xfrm>
            <a:off x="457200" y="115888"/>
            <a:ext cx="8229600" cy="850900"/>
          </a:xfrm>
        </p:spPr>
        <p:txBody>
          <a:bodyPr/>
          <a:lstStyle/>
          <a:p>
            <a:pPr eaLnBrk="1" hangingPunct="1"/>
            <a:r>
              <a:rPr lang="ja-JP" altLang="en-US" smtClean="0"/>
              <a:t>安全性検討事項の内訳</a:t>
            </a:r>
          </a:p>
        </p:txBody>
      </p:sp>
      <p:sp>
        <p:nvSpPr>
          <p:cNvPr id="14339" name="コンテンツ プレースホルダー 2"/>
          <p:cNvSpPr>
            <a:spLocks noGrp="1"/>
          </p:cNvSpPr>
          <p:nvPr>
            <p:ph idx="1"/>
          </p:nvPr>
        </p:nvSpPr>
        <p:spPr>
          <a:xfrm>
            <a:off x="468313" y="1185863"/>
            <a:ext cx="8064500" cy="1522412"/>
          </a:xfrm>
        </p:spPr>
        <p:txBody>
          <a:bodyPr/>
          <a:lstStyle/>
          <a:p>
            <a:pPr marL="0" indent="0" eaLnBrk="1" hangingPunct="1">
              <a:buFont typeface="Arial" charset="0"/>
              <a:buNone/>
            </a:pPr>
            <a:r>
              <a:rPr lang="ja-JP" altLang="en-US" sz="2000" dirty="0" smtClean="0"/>
              <a:t>ベネフィット・リスクバランスに影響を及ぼしうる、又は保健衛生上の危害の発生・拡大のおそれがある</a:t>
            </a:r>
            <a:r>
              <a:rPr lang="ja-JP" altLang="en-US" sz="2000" u="sng" dirty="0" smtClean="0"/>
              <a:t>重要な</a:t>
            </a:r>
            <a:r>
              <a:rPr lang="ja-JP" altLang="en-US" sz="2000" dirty="0" smtClean="0"/>
              <a:t>リスク・情報を特定</a:t>
            </a:r>
            <a:endParaRPr lang="en-US" altLang="ja-JP" sz="2000" dirty="0" smtClean="0"/>
          </a:p>
        </p:txBody>
      </p:sp>
      <p:sp>
        <p:nvSpPr>
          <p:cNvPr id="5" name="スライド番号プレースホルダー 4"/>
          <p:cNvSpPr>
            <a:spLocks noGrp="1"/>
          </p:cNvSpPr>
          <p:nvPr>
            <p:ph type="sldNum" sz="quarter" idx="12"/>
          </p:nvPr>
        </p:nvSpPr>
        <p:spPr/>
        <p:txBody>
          <a:bodyPr/>
          <a:lstStyle/>
          <a:p>
            <a:pPr>
              <a:defRPr/>
            </a:pPr>
            <a:fld id="{41072C4F-DBBF-46E3-BFE5-306B730715AD}" type="slidenum">
              <a:rPr lang="ja-JP" altLang="en-US"/>
              <a:pPr>
                <a:defRPr/>
              </a:pPr>
              <a:t>13</a:t>
            </a:fld>
            <a:endParaRPr lang="ja-JP" altLang="en-US"/>
          </a:p>
        </p:txBody>
      </p:sp>
      <p:sp>
        <p:nvSpPr>
          <p:cNvPr id="7" name="角丸四角形 6"/>
          <p:cNvSpPr/>
          <p:nvPr/>
        </p:nvSpPr>
        <p:spPr>
          <a:xfrm>
            <a:off x="611188" y="2049463"/>
            <a:ext cx="7705725" cy="1293812"/>
          </a:xfrm>
          <a:prstGeom prst="roundRect">
            <a:avLst/>
          </a:prstGeom>
          <a:solidFill>
            <a:srgbClr val="66FFFF"/>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800" b="1" dirty="0">
                <a:solidFill>
                  <a:schemeClr val="tx1"/>
                </a:solidFill>
                <a:latin typeface="ＭＳ Ｐゴシック" pitchFamily="50" charset="-128"/>
              </a:rPr>
              <a:t>◆　</a:t>
            </a:r>
            <a:r>
              <a:rPr lang="ja-JP" altLang="en-US" sz="2800" b="1" u="sng" dirty="0">
                <a:solidFill>
                  <a:schemeClr val="tx1"/>
                </a:solidFill>
                <a:latin typeface="ＭＳ Ｐゴシック" pitchFamily="50" charset="-128"/>
              </a:rPr>
              <a:t>重要な</a:t>
            </a:r>
            <a:r>
              <a:rPr lang="ja-JP" altLang="en-US" sz="2800" b="1" dirty="0">
                <a:solidFill>
                  <a:schemeClr val="tx1"/>
                </a:solidFill>
                <a:latin typeface="ＭＳ Ｐゴシック" pitchFamily="50" charset="-128"/>
              </a:rPr>
              <a:t>特定されたリスク</a:t>
            </a:r>
            <a:endParaRPr lang="en-US" altLang="ja-JP" sz="2800" b="1" dirty="0">
              <a:solidFill>
                <a:schemeClr val="tx1"/>
              </a:solidFill>
              <a:latin typeface="ＭＳ Ｐゴシック" pitchFamily="50" charset="-128"/>
            </a:endParaRPr>
          </a:p>
          <a:p>
            <a:pPr>
              <a:defRPr/>
            </a:pPr>
            <a:endParaRPr lang="en-US" altLang="ja-JP" b="1" dirty="0">
              <a:solidFill>
                <a:schemeClr val="tx1"/>
              </a:solidFill>
              <a:latin typeface="ＭＳ Ｐゴシック" pitchFamily="50" charset="-128"/>
            </a:endParaRPr>
          </a:p>
          <a:p>
            <a:pPr lvl="1">
              <a:defRPr/>
            </a:pPr>
            <a:r>
              <a:rPr lang="ja-JP" altLang="en-US" dirty="0">
                <a:solidFill>
                  <a:schemeClr val="tx1"/>
                </a:solidFill>
              </a:rPr>
              <a:t>すでに医薬品との関連性がわかっている重要なリスク</a:t>
            </a:r>
            <a:endParaRPr lang="ja-JP" altLang="en-US" dirty="0">
              <a:solidFill>
                <a:schemeClr val="tx1"/>
              </a:solidFill>
              <a:latin typeface="ＭＳ Ｐゴシック" pitchFamily="50" charset="-128"/>
            </a:endParaRPr>
          </a:p>
        </p:txBody>
      </p:sp>
      <p:sp>
        <p:nvSpPr>
          <p:cNvPr id="8" name="角丸四角形 7"/>
          <p:cNvSpPr/>
          <p:nvPr/>
        </p:nvSpPr>
        <p:spPr>
          <a:xfrm>
            <a:off x="611188" y="3470275"/>
            <a:ext cx="7705725" cy="1295400"/>
          </a:xfrm>
          <a:prstGeom prst="roundRect">
            <a:avLst/>
          </a:prstGeom>
          <a:solidFill>
            <a:srgbClr val="FFCCFF"/>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800" b="1" dirty="0">
                <a:solidFill>
                  <a:schemeClr val="tx1"/>
                </a:solidFill>
                <a:latin typeface="ＭＳ Ｐゴシック" pitchFamily="50" charset="-128"/>
              </a:rPr>
              <a:t>◆　</a:t>
            </a:r>
            <a:r>
              <a:rPr lang="ja-JP" altLang="en-US" sz="2800" b="1" u="sng" dirty="0">
                <a:solidFill>
                  <a:schemeClr val="tx1"/>
                </a:solidFill>
                <a:latin typeface="ＭＳ Ｐゴシック" pitchFamily="50" charset="-128"/>
              </a:rPr>
              <a:t>重要な</a:t>
            </a:r>
            <a:r>
              <a:rPr lang="ja-JP" altLang="en-US" sz="2800" b="1" dirty="0">
                <a:solidFill>
                  <a:schemeClr val="tx1"/>
                </a:solidFill>
                <a:latin typeface="ＭＳ Ｐゴシック" pitchFamily="50" charset="-128"/>
              </a:rPr>
              <a:t>潜在的リスク</a:t>
            </a:r>
            <a:endParaRPr lang="en-US" altLang="ja-JP" sz="2800" b="1" dirty="0">
              <a:solidFill>
                <a:schemeClr val="tx1"/>
              </a:solidFill>
              <a:latin typeface="ＭＳ Ｐゴシック" pitchFamily="50" charset="-128"/>
            </a:endParaRPr>
          </a:p>
          <a:p>
            <a:pPr>
              <a:defRPr/>
            </a:pPr>
            <a:endParaRPr lang="en-US" altLang="ja-JP" b="1" dirty="0">
              <a:solidFill>
                <a:schemeClr val="tx1"/>
              </a:solidFill>
              <a:latin typeface="ＭＳ Ｐゴシック" pitchFamily="50" charset="-128"/>
            </a:endParaRPr>
          </a:p>
          <a:p>
            <a:pPr lvl="1">
              <a:defRPr/>
            </a:pPr>
            <a:r>
              <a:rPr lang="ja-JP" altLang="en-US" dirty="0">
                <a:solidFill>
                  <a:schemeClr val="tx1"/>
                </a:solidFill>
              </a:rPr>
              <a:t>関連性が疑われるが十分確認されていない重要なリスク</a:t>
            </a:r>
            <a:endParaRPr lang="ja-JP" altLang="en-US" dirty="0">
              <a:solidFill>
                <a:schemeClr val="tx1"/>
              </a:solidFill>
              <a:latin typeface="ＭＳ Ｐゴシック" pitchFamily="50" charset="-128"/>
            </a:endParaRPr>
          </a:p>
        </p:txBody>
      </p:sp>
      <p:sp>
        <p:nvSpPr>
          <p:cNvPr id="9" name="角丸四角形 8"/>
          <p:cNvSpPr/>
          <p:nvPr/>
        </p:nvSpPr>
        <p:spPr>
          <a:xfrm>
            <a:off x="611188" y="4940300"/>
            <a:ext cx="7705725" cy="1368425"/>
          </a:xfrm>
          <a:prstGeom prst="roundRect">
            <a:avLst/>
          </a:prstGeom>
          <a:solidFill>
            <a:srgbClr val="FFFF99"/>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800" b="1">
                <a:solidFill>
                  <a:schemeClr val="tx1"/>
                </a:solidFill>
                <a:latin typeface="ＭＳ Ｐゴシック" pitchFamily="50" charset="-128"/>
              </a:rPr>
              <a:t>◆　</a:t>
            </a:r>
            <a:r>
              <a:rPr lang="ja-JP" altLang="en-US" sz="2800" b="1" u="sng">
                <a:solidFill>
                  <a:schemeClr val="tx1"/>
                </a:solidFill>
                <a:latin typeface="ＭＳ Ｐゴシック" pitchFamily="50" charset="-128"/>
              </a:rPr>
              <a:t>重要な</a:t>
            </a:r>
            <a:r>
              <a:rPr lang="ja-JP" altLang="en-US" sz="2800" b="1">
                <a:solidFill>
                  <a:schemeClr val="tx1"/>
                </a:solidFill>
                <a:latin typeface="ＭＳ Ｐゴシック" pitchFamily="50" charset="-128"/>
              </a:rPr>
              <a:t>不足情報</a:t>
            </a:r>
            <a:endParaRPr lang="en-US" altLang="ja-JP" sz="2800" b="1">
              <a:solidFill>
                <a:schemeClr val="tx1"/>
              </a:solidFill>
              <a:latin typeface="ＭＳ Ｐゴシック" pitchFamily="50" charset="-128"/>
            </a:endParaRPr>
          </a:p>
          <a:p>
            <a:pPr>
              <a:defRPr/>
            </a:pPr>
            <a:endParaRPr lang="en-US" altLang="ja-JP" b="1">
              <a:solidFill>
                <a:schemeClr val="tx1"/>
              </a:solidFill>
              <a:latin typeface="ＭＳ Ｐゴシック" pitchFamily="50" charset="-128"/>
            </a:endParaRPr>
          </a:p>
          <a:p>
            <a:pPr lvl="1">
              <a:defRPr/>
            </a:pPr>
            <a:r>
              <a:rPr lang="ja-JP" altLang="en-US">
                <a:solidFill>
                  <a:schemeClr val="tx1"/>
                </a:solidFill>
              </a:rPr>
              <a:t>安全性を予測するうえで重要であるが十分でない情報</a:t>
            </a:r>
            <a:endParaRPr lang="en-US" altLang="ja-JP">
              <a:solidFill>
                <a:schemeClr val="tx1"/>
              </a:solidFill>
            </a:endParaRPr>
          </a:p>
        </p:txBody>
      </p:sp>
      <p:sp>
        <p:nvSpPr>
          <p:cNvPr id="14344" name="テキスト ボックス 9"/>
          <p:cNvSpPr txBox="1">
            <a:spLocks noChangeArrowheads="1"/>
          </p:cNvSpPr>
          <p:nvPr/>
        </p:nvSpPr>
        <p:spPr bwMode="auto">
          <a:xfrm>
            <a:off x="5292725" y="2205038"/>
            <a:ext cx="2867025" cy="368300"/>
          </a:xfrm>
          <a:prstGeom prst="rect">
            <a:avLst/>
          </a:prstGeom>
          <a:noFill/>
          <a:ln w="9525">
            <a:noFill/>
            <a:miter lim="800000"/>
            <a:headEnd/>
            <a:tailEnd/>
          </a:ln>
        </p:spPr>
        <p:txBody>
          <a:bodyPr>
            <a:spAutoFit/>
          </a:bodyPr>
          <a:lstStyle/>
          <a:p>
            <a:r>
              <a:rPr lang="en-US" altLang="ja-JP">
                <a:latin typeface="Calibri" pitchFamily="34" charset="0"/>
              </a:rPr>
              <a:t>Important identified risks</a:t>
            </a:r>
            <a:endParaRPr lang="ja-JP" altLang="en-US">
              <a:latin typeface="Calibri" pitchFamily="34" charset="0"/>
            </a:endParaRPr>
          </a:p>
        </p:txBody>
      </p:sp>
      <p:sp>
        <p:nvSpPr>
          <p:cNvPr id="14345" name="テキスト ボックス 10"/>
          <p:cNvSpPr txBox="1">
            <a:spLocks noChangeArrowheads="1"/>
          </p:cNvSpPr>
          <p:nvPr/>
        </p:nvSpPr>
        <p:spPr bwMode="auto">
          <a:xfrm>
            <a:off x="5305425" y="3644900"/>
            <a:ext cx="2867025" cy="366713"/>
          </a:xfrm>
          <a:prstGeom prst="rect">
            <a:avLst/>
          </a:prstGeom>
          <a:noFill/>
          <a:ln w="9525">
            <a:noFill/>
            <a:miter lim="800000"/>
            <a:headEnd/>
            <a:tailEnd/>
          </a:ln>
        </p:spPr>
        <p:txBody>
          <a:bodyPr>
            <a:spAutoFit/>
          </a:bodyPr>
          <a:lstStyle/>
          <a:p>
            <a:r>
              <a:rPr lang="en-US" altLang="ja-JP">
                <a:latin typeface="Calibri" pitchFamily="34" charset="0"/>
              </a:rPr>
              <a:t>Important potential risks</a:t>
            </a:r>
            <a:endParaRPr lang="ja-JP" altLang="en-US">
              <a:latin typeface="Calibri" pitchFamily="34" charset="0"/>
            </a:endParaRPr>
          </a:p>
        </p:txBody>
      </p:sp>
      <p:sp>
        <p:nvSpPr>
          <p:cNvPr id="14346" name="テキスト ボックス 11"/>
          <p:cNvSpPr txBox="1">
            <a:spLocks noChangeArrowheads="1"/>
          </p:cNvSpPr>
          <p:nvPr/>
        </p:nvSpPr>
        <p:spPr bwMode="auto">
          <a:xfrm>
            <a:off x="4764088" y="5084763"/>
            <a:ext cx="3263900" cy="368300"/>
          </a:xfrm>
          <a:prstGeom prst="rect">
            <a:avLst/>
          </a:prstGeom>
          <a:noFill/>
          <a:ln w="9525">
            <a:noFill/>
            <a:miter lim="800000"/>
            <a:headEnd/>
            <a:tailEnd/>
          </a:ln>
        </p:spPr>
        <p:txBody>
          <a:bodyPr>
            <a:spAutoFit/>
          </a:bodyPr>
          <a:lstStyle/>
          <a:p>
            <a:r>
              <a:rPr lang="en-US" altLang="ja-JP">
                <a:latin typeface="Calibri" pitchFamily="34" charset="0"/>
              </a:rPr>
              <a:t>Important missing information</a:t>
            </a:r>
            <a:endParaRPr lang="ja-JP" altLang="en-US">
              <a:latin typeface="Calibri" pitchFamily="34" charset="0"/>
            </a:endParaRPr>
          </a:p>
        </p:txBody>
      </p:sp>
      <p:sp>
        <p:nvSpPr>
          <p:cNvPr id="6" name="フッター プレースホルダー 5"/>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6DB488FF-A6BC-43B7-A747-479694A32785}" type="slidenum">
              <a:rPr lang="ja-JP" altLang="en-US"/>
              <a:pPr>
                <a:defRPr/>
              </a:pPr>
              <a:t>14</a:t>
            </a:fld>
            <a:endParaRPr lang="ja-JP" altLang="en-US"/>
          </a:p>
        </p:txBody>
      </p:sp>
      <p:sp>
        <p:nvSpPr>
          <p:cNvPr id="15363" name="テキスト ボックス 4"/>
          <p:cNvSpPr txBox="1">
            <a:spLocks noChangeArrowheads="1"/>
          </p:cNvSpPr>
          <p:nvPr/>
        </p:nvSpPr>
        <p:spPr bwMode="auto">
          <a:xfrm>
            <a:off x="561975" y="1423988"/>
            <a:ext cx="8161338" cy="2657475"/>
          </a:xfrm>
          <a:prstGeom prst="rect">
            <a:avLst/>
          </a:prstGeom>
          <a:noFill/>
          <a:ln w="9525">
            <a:noFill/>
            <a:miter lim="800000"/>
            <a:headEnd/>
            <a:tailEnd/>
          </a:ln>
        </p:spPr>
        <p:txBody>
          <a:bodyPr>
            <a:spAutoFit/>
          </a:bodyPr>
          <a:lstStyle/>
          <a:p>
            <a:pPr>
              <a:lnSpc>
                <a:spcPct val="150000"/>
              </a:lnSpc>
            </a:pPr>
            <a:r>
              <a:rPr lang="ja-JP" altLang="en-US" sz="2800">
                <a:latin typeface="Calibri" pitchFamily="34" charset="0"/>
              </a:rPr>
              <a:t>ヒトに発現した場合に</a:t>
            </a:r>
            <a:r>
              <a:rPr lang="ja-JP" altLang="en-US" sz="2800" b="1" u="sng">
                <a:solidFill>
                  <a:srgbClr val="0070C0"/>
                </a:solidFill>
                <a:latin typeface="Calibri" pitchFamily="34" charset="0"/>
              </a:rPr>
              <a:t>重篤</a:t>
            </a:r>
            <a:r>
              <a:rPr lang="ja-JP" altLang="en-US" sz="2800">
                <a:latin typeface="Calibri" pitchFamily="34" charset="0"/>
              </a:rPr>
              <a:t>である、又は</a:t>
            </a:r>
            <a:r>
              <a:rPr lang="ja-JP" altLang="en-US" sz="2800" b="1" u="sng">
                <a:solidFill>
                  <a:srgbClr val="0070C0"/>
                </a:solidFill>
                <a:latin typeface="Calibri" pitchFamily="34" charset="0"/>
              </a:rPr>
              <a:t>高頻度</a:t>
            </a:r>
            <a:r>
              <a:rPr lang="ja-JP" altLang="en-US" sz="2800">
                <a:latin typeface="Calibri" pitchFamily="34" charset="0"/>
              </a:rPr>
              <a:t>に発現する等の理由から、当該医薬品の</a:t>
            </a:r>
            <a:r>
              <a:rPr lang="ja-JP" altLang="en-US" sz="2800" b="1" u="sng">
                <a:solidFill>
                  <a:srgbClr val="0070C0"/>
                </a:solidFill>
                <a:latin typeface="Calibri" pitchFamily="34" charset="0"/>
              </a:rPr>
              <a:t>ベネフィット・リスクバランスに影響を及ぼしうる</a:t>
            </a:r>
            <a:r>
              <a:rPr lang="ja-JP" altLang="en-US" sz="2800">
                <a:latin typeface="Calibri" pitchFamily="34" charset="0"/>
              </a:rPr>
              <a:t>、又は</a:t>
            </a:r>
            <a:r>
              <a:rPr lang="ja-JP" altLang="en-US" sz="2800" b="1" u="sng">
                <a:solidFill>
                  <a:srgbClr val="0070C0"/>
                </a:solidFill>
                <a:latin typeface="Calibri" pitchFamily="34" charset="0"/>
              </a:rPr>
              <a:t>保健衛生上の危害の発生若しくは拡大のおそれ</a:t>
            </a:r>
            <a:r>
              <a:rPr lang="ja-JP" altLang="en-US" sz="2800">
                <a:latin typeface="Calibri" pitchFamily="34" charset="0"/>
              </a:rPr>
              <a:t>があるもの</a:t>
            </a:r>
          </a:p>
        </p:txBody>
      </p:sp>
      <p:sp>
        <p:nvSpPr>
          <p:cNvPr id="15364" name="テキスト ボックス 5"/>
          <p:cNvSpPr txBox="1">
            <a:spLocks noChangeArrowheads="1"/>
          </p:cNvSpPr>
          <p:nvPr/>
        </p:nvSpPr>
        <p:spPr bwMode="auto">
          <a:xfrm>
            <a:off x="971550" y="476250"/>
            <a:ext cx="6769100" cy="769938"/>
          </a:xfrm>
          <a:prstGeom prst="rect">
            <a:avLst/>
          </a:prstGeom>
          <a:noFill/>
          <a:ln w="9525">
            <a:noFill/>
            <a:miter lim="800000"/>
            <a:headEnd/>
            <a:tailEnd/>
          </a:ln>
        </p:spPr>
        <p:txBody>
          <a:bodyPr>
            <a:spAutoFit/>
          </a:bodyPr>
          <a:lstStyle/>
          <a:p>
            <a:pPr algn="ctr"/>
            <a:r>
              <a:rPr lang="ja-JP" altLang="en-US" sz="4400">
                <a:latin typeface="Calibri" pitchFamily="34" charset="0"/>
              </a:rPr>
              <a:t>重要な・・・とは</a:t>
            </a:r>
          </a:p>
        </p:txBody>
      </p:sp>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7" name="コンテンツ プレースホルダー 2"/>
          <p:cNvSpPr txBox="1">
            <a:spLocks/>
          </p:cNvSpPr>
          <p:nvPr/>
        </p:nvSpPr>
        <p:spPr>
          <a:xfrm>
            <a:off x="539750" y="4106863"/>
            <a:ext cx="8353425" cy="2130425"/>
          </a:xfrm>
          <a:prstGeom prst="rect">
            <a:avLst/>
          </a:prstGeom>
        </p:spPr>
        <p:txBody>
          <a:bodyPr/>
          <a:lstStyle/>
          <a:p>
            <a:pPr>
              <a:spcBef>
                <a:spcPct val="20000"/>
              </a:spcBef>
              <a:buFont typeface="Arial" charset="0"/>
              <a:buNone/>
              <a:defRPr/>
            </a:pPr>
            <a:r>
              <a:rPr lang="en-US" altLang="ja-JP" sz="2400" dirty="0" err="1">
                <a:latin typeface="+mn-lt"/>
                <a:ea typeface="+mn-ea"/>
              </a:rPr>
              <a:t>RMP</a:t>
            </a:r>
            <a:r>
              <a:rPr lang="ja-JP" altLang="en-US" sz="2400" dirty="0" err="1">
                <a:latin typeface="+mn-lt"/>
                <a:ea typeface="+mn-ea"/>
              </a:rPr>
              <a:t>には</a:t>
            </a:r>
            <a:r>
              <a:rPr lang="ja-JP" altLang="en-US" sz="2400" dirty="0">
                <a:latin typeface="+mn-lt"/>
                <a:ea typeface="+mn-ea"/>
              </a:rPr>
              <a:t>重要な特定されたリスク、潜在的リスク、不足情報が記載されます。</a:t>
            </a:r>
            <a:endParaRPr lang="en-US" altLang="ja-JP" sz="2400" dirty="0">
              <a:latin typeface="+mn-lt"/>
              <a:ea typeface="+mn-ea"/>
            </a:endParaRPr>
          </a:p>
          <a:p>
            <a:pPr>
              <a:spcBef>
                <a:spcPct val="20000"/>
              </a:spcBef>
              <a:buFont typeface="Arial" charset="0"/>
              <a:buNone/>
              <a:defRPr/>
            </a:pPr>
            <a:r>
              <a:rPr lang="ja-JP" altLang="en-US" sz="2400" dirty="0">
                <a:latin typeface="+mn-lt"/>
                <a:ea typeface="+mn-ea"/>
              </a:rPr>
              <a:t>必ずしも添付文書の記載事項すべてが記載されるわけではありません。又「重大な副作用」の項に記載されていても、</a:t>
            </a:r>
            <a:r>
              <a:rPr lang="en-US" altLang="ja-JP" sz="2400" dirty="0">
                <a:latin typeface="+mn-lt"/>
                <a:ea typeface="+mn-ea"/>
              </a:rPr>
              <a:t>RMP</a:t>
            </a:r>
            <a:r>
              <a:rPr lang="ja-JP" altLang="en-US" sz="2400" dirty="0">
                <a:latin typeface="+mn-lt"/>
                <a:ea typeface="+mn-ea"/>
              </a:rPr>
              <a:t>の安全性検討事項にならない場合もあります。</a:t>
            </a:r>
            <a:endParaRPr lang="en-US" altLang="ja-JP" sz="2400" dirty="0">
              <a:latin typeface="+mn-lt"/>
              <a:ea typeface="+mn-e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F7CD3166-5974-4C4C-8819-E04B179250DF}" type="slidenum">
              <a:rPr lang="ja-JP" altLang="en-US"/>
              <a:pPr>
                <a:defRPr/>
              </a:pPr>
              <a:t>15</a:t>
            </a:fld>
            <a:endParaRPr lang="ja-JP" altLang="en-US"/>
          </a:p>
        </p:txBody>
      </p:sp>
      <p:sp>
        <p:nvSpPr>
          <p:cNvPr id="16387" name="テキスト ボックス 4"/>
          <p:cNvSpPr txBox="1">
            <a:spLocks noChangeArrowheads="1"/>
          </p:cNvSpPr>
          <p:nvPr/>
        </p:nvSpPr>
        <p:spPr bwMode="auto">
          <a:xfrm>
            <a:off x="539750" y="2062163"/>
            <a:ext cx="8064500" cy="2530475"/>
          </a:xfrm>
          <a:prstGeom prst="rect">
            <a:avLst/>
          </a:prstGeom>
          <a:noFill/>
          <a:ln w="9525">
            <a:noFill/>
            <a:miter lim="800000"/>
            <a:headEnd/>
            <a:tailEnd/>
          </a:ln>
        </p:spPr>
        <p:txBody>
          <a:bodyPr>
            <a:spAutoFit/>
          </a:bodyPr>
          <a:lstStyle/>
          <a:p>
            <a:pPr marL="266700" indent="-266700"/>
            <a:r>
              <a:rPr lang="ja-JP" altLang="en-US" sz="2000">
                <a:latin typeface="Calibri" pitchFamily="34" charset="0"/>
              </a:rPr>
              <a:t>例えば</a:t>
            </a:r>
          </a:p>
          <a:p>
            <a:pPr marL="266700" indent="-266700">
              <a:buFontTx/>
              <a:buChar char="•"/>
            </a:pPr>
            <a:r>
              <a:rPr lang="ja-JP" altLang="en-US" sz="2000">
                <a:latin typeface="Calibri" pitchFamily="34" charset="0"/>
              </a:rPr>
              <a:t>非臨床試験において当該医薬品との関連性が十分に明らかにされており、臨床データにおいても確認されている副作用及び感染症（以下「副作用等」）</a:t>
            </a:r>
          </a:p>
          <a:p>
            <a:pPr marL="266700" indent="-266700">
              <a:buFontTx/>
              <a:buChar char="•"/>
            </a:pPr>
            <a:r>
              <a:rPr lang="ja-JP" altLang="en-US" sz="2000">
                <a:latin typeface="Calibri" pitchFamily="34" charset="0"/>
              </a:rPr>
              <a:t>適切に設計された臨床試験や疫学研究において、比較対照群との相違から医薬品との因果関係が示された副作用等</a:t>
            </a:r>
          </a:p>
          <a:p>
            <a:pPr marL="266700" indent="-266700">
              <a:buFontTx/>
              <a:buChar char="•"/>
            </a:pPr>
            <a:r>
              <a:rPr lang="ja-JP" altLang="en-US" sz="2000">
                <a:latin typeface="Calibri" pitchFamily="34" charset="0"/>
              </a:rPr>
              <a:t>製造販売後に多くの自発報告があり、これらにより時間的関連性や生物学的妥当性から因果関係が示唆される副作用等</a:t>
            </a:r>
          </a:p>
        </p:txBody>
      </p:sp>
      <p:sp>
        <p:nvSpPr>
          <p:cNvPr id="16388" name="テキスト ボックス 5"/>
          <p:cNvSpPr txBox="1">
            <a:spLocks noChangeArrowheads="1"/>
          </p:cNvSpPr>
          <p:nvPr/>
        </p:nvSpPr>
        <p:spPr bwMode="auto">
          <a:xfrm>
            <a:off x="1223963" y="146050"/>
            <a:ext cx="6767512" cy="762000"/>
          </a:xfrm>
          <a:prstGeom prst="rect">
            <a:avLst/>
          </a:prstGeom>
          <a:noFill/>
          <a:ln w="9525">
            <a:noFill/>
            <a:miter lim="800000"/>
            <a:headEnd/>
            <a:tailEnd/>
          </a:ln>
        </p:spPr>
        <p:txBody>
          <a:bodyPr>
            <a:spAutoFit/>
          </a:bodyPr>
          <a:lstStyle/>
          <a:p>
            <a:pPr algn="ctr"/>
            <a:r>
              <a:rPr lang="ja-JP" altLang="en-US" sz="4400">
                <a:latin typeface="Calibri" pitchFamily="34" charset="0"/>
              </a:rPr>
              <a:t>特定されたリスクとは</a:t>
            </a:r>
          </a:p>
        </p:txBody>
      </p:sp>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7" name="角丸四角形 6"/>
          <p:cNvSpPr/>
          <p:nvPr/>
        </p:nvSpPr>
        <p:spPr>
          <a:xfrm>
            <a:off x="684213" y="4724400"/>
            <a:ext cx="7991475" cy="151288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400" b="1" dirty="0" err="1">
                <a:solidFill>
                  <a:schemeClr val="tx1"/>
                </a:solidFill>
                <a:latin typeface="Arial" charset="0"/>
              </a:rPr>
              <a:t>RMP</a:t>
            </a:r>
            <a:r>
              <a:rPr lang="ja-JP" altLang="en-US" sz="2400" b="1" dirty="0">
                <a:solidFill>
                  <a:schemeClr val="tx1"/>
                </a:solidFill>
                <a:latin typeface="Arial" charset="0"/>
              </a:rPr>
              <a:t>に記載されるのは</a:t>
            </a:r>
            <a:r>
              <a:rPr lang="ja-JP" altLang="en-US" sz="2400" b="1" u="sng" dirty="0">
                <a:solidFill>
                  <a:schemeClr val="tx1"/>
                </a:solidFill>
                <a:latin typeface="Arial" charset="0"/>
              </a:rPr>
              <a:t>重要な</a:t>
            </a:r>
            <a:r>
              <a:rPr lang="ja-JP" altLang="en-US" sz="2400" b="1" dirty="0">
                <a:solidFill>
                  <a:schemeClr val="tx1"/>
                </a:solidFill>
                <a:latin typeface="Arial" charset="0"/>
              </a:rPr>
              <a:t>特定されたリスク</a:t>
            </a:r>
          </a:p>
          <a:p>
            <a:pPr algn="ctr">
              <a:defRPr/>
            </a:pPr>
            <a:endParaRPr lang="ja-JP" altLang="en-US" sz="800" b="1" dirty="0">
              <a:solidFill>
                <a:schemeClr val="tx1"/>
              </a:solidFill>
              <a:latin typeface="ＭＳ Ｐゴシック" pitchFamily="50" charset="-128"/>
            </a:endParaRPr>
          </a:p>
          <a:p>
            <a:pPr>
              <a:defRPr/>
            </a:pPr>
            <a:r>
              <a:rPr lang="ja-JP" altLang="en-US" sz="2000" dirty="0">
                <a:solidFill>
                  <a:schemeClr val="tx1"/>
                </a:solidFill>
                <a:latin typeface="Arial" charset="0"/>
              </a:rPr>
              <a:t>特定されたリスクのうち、発現した場合に</a:t>
            </a:r>
            <a:r>
              <a:rPr lang="ja-JP" altLang="en-US" sz="2000" b="1" u="sng" dirty="0">
                <a:solidFill>
                  <a:srgbClr val="0070C0"/>
                </a:solidFill>
                <a:latin typeface="Arial" charset="0"/>
              </a:rPr>
              <a:t>重篤</a:t>
            </a:r>
            <a:r>
              <a:rPr lang="ja-JP" altLang="en-US" sz="2000" dirty="0">
                <a:solidFill>
                  <a:schemeClr val="tx1"/>
                </a:solidFill>
                <a:latin typeface="Arial" charset="0"/>
              </a:rPr>
              <a:t>である、又は</a:t>
            </a:r>
            <a:r>
              <a:rPr lang="ja-JP" altLang="en-US" sz="2000" b="1" u="sng" dirty="0">
                <a:solidFill>
                  <a:srgbClr val="0070C0"/>
                </a:solidFill>
                <a:latin typeface="Arial" charset="0"/>
              </a:rPr>
              <a:t>高頻度</a:t>
            </a:r>
            <a:r>
              <a:rPr lang="ja-JP" altLang="en-US" sz="2000" dirty="0">
                <a:solidFill>
                  <a:schemeClr val="tx1"/>
                </a:solidFill>
                <a:latin typeface="Arial" charset="0"/>
              </a:rPr>
              <a:t>に発現する等の理由から、当該医薬品の</a:t>
            </a:r>
            <a:r>
              <a:rPr lang="ja-JP" altLang="en-US" sz="2000" b="1" u="sng" dirty="0">
                <a:solidFill>
                  <a:srgbClr val="0070C0"/>
                </a:solidFill>
                <a:latin typeface="Arial" charset="0"/>
              </a:rPr>
              <a:t>ベネフィット・リスクバランスに影響</a:t>
            </a:r>
            <a:r>
              <a:rPr lang="ja-JP" altLang="en-US" sz="2000" dirty="0">
                <a:solidFill>
                  <a:schemeClr val="tx1"/>
                </a:solidFill>
                <a:latin typeface="Arial" charset="0"/>
              </a:rPr>
              <a:t>あるいは、</a:t>
            </a:r>
            <a:r>
              <a:rPr lang="ja-JP" altLang="en-US" sz="2000" b="1" u="sng" dirty="0">
                <a:solidFill>
                  <a:srgbClr val="0070C0"/>
                </a:solidFill>
                <a:latin typeface="Arial" charset="0"/>
              </a:rPr>
              <a:t>保健衛生上の危害発生・拡大</a:t>
            </a:r>
            <a:r>
              <a:rPr lang="ja-JP" altLang="en-US" sz="2000" dirty="0">
                <a:solidFill>
                  <a:schemeClr val="tx1"/>
                </a:solidFill>
                <a:latin typeface="Arial" charset="0"/>
              </a:rPr>
              <a:t>のおそれがあるもの</a:t>
            </a:r>
          </a:p>
        </p:txBody>
      </p:sp>
      <p:sp>
        <p:nvSpPr>
          <p:cNvPr id="16391" name="Rectangle 8"/>
          <p:cNvSpPr>
            <a:spLocks noChangeArrowheads="1"/>
          </p:cNvSpPr>
          <p:nvPr/>
        </p:nvSpPr>
        <p:spPr bwMode="auto">
          <a:xfrm>
            <a:off x="468313" y="1052513"/>
            <a:ext cx="8675687" cy="822325"/>
          </a:xfrm>
          <a:prstGeom prst="rect">
            <a:avLst/>
          </a:prstGeom>
          <a:noFill/>
          <a:ln w="9525">
            <a:noFill/>
            <a:miter lim="800000"/>
            <a:headEnd/>
            <a:tailEnd/>
          </a:ln>
        </p:spPr>
        <p:txBody>
          <a:bodyPr>
            <a:spAutoFit/>
          </a:bodyPr>
          <a:lstStyle/>
          <a:p>
            <a:r>
              <a:rPr lang="ja-JP" altLang="en-US" sz="2400" b="1"/>
              <a:t>すでに医薬品との関連性がわかっているリスク</a:t>
            </a:r>
          </a:p>
          <a:p>
            <a:r>
              <a:rPr lang="ja-JP" altLang="en-US" sz="2400"/>
              <a:t>（当該医薬品との</a:t>
            </a:r>
            <a:r>
              <a:rPr lang="ja-JP" altLang="en-US" sz="2400">
                <a:solidFill>
                  <a:srgbClr val="0070C0"/>
                </a:solidFill>
              </a:rPr>
              <a:t>関連性が十分な根拠</a:t>
            </a:r>
            <a:r>
              <a:rPr lang="ja-JP" altLang="en-US" sz="2400"/>
              <a:t>から示される有害な事象）</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88EAD5B9-29D9-43EC-99C4-623B63E39BA1}" type="slidenum">
              <a:rPr lang="ja-JP" altLang="en-US"/>
              <a:pPr>
                <a:defRPr/>
              </a:pPr>
              <a:t>16</a:t>
            </a:fld>
            <a:endParaRPr lang="ja-JP" altLang="en-US"/>
          </a:p>
        </p:txBody>
      </p:sp>
      <p:sp>
        <p:nvSpPr>
          <p:cNvPr id="17411" name="テキスト ボックス 2"/>
          <p:cNvSpPr txBox="1">
            <a:spLocks noChangeArrowheads="1"/>
          </p:cNvSpPr>
          <p:nvPr/>
        </p:nvSpPr>
        <p:spPr bwMode="auto">
          <a:xfrm>
            <a:off x="468313" y="2205038"/>
            <a:ext cx="8135937" cy="3140075"/>
          </a:xfrm>
          <a:prstGeom prst="rect">
            <a:avLst/>
          </a:prstGeom>
          <a:noFill/>
          <a:ln w="9525">
            <a:noFill/>
            <a:miter lim="800000"/>
            <a:headEnd/>
            <a:tailEnd/>
          </a:ln>
        </p:spPr>
        <p:txBody>
          <a:bodyPr>
            <a:spAutoFit/>
          </a:bodyPr>
          <a:lstStyle/>
          <a:p>
            <a:pPr marL="177800" indent="-177800"/>
            <a:r>
              <a:rPr lang="ja-JP" altLang="en-US" sz="2000">
                <a:latin typeface="ＭＳ Ｐゴシック" charset="-128"/>
              </a:rPr>
              <a:t>例えば</a:t>
            </a:r>
          </a:p>
          <a:p>
            <a:pPr marL="177800" indent="-177800">
              <a:buFontTx/>
              <a:buChar char="•"/>
            </a:pPr>
            <a:r>
              <a:rPr lang="ja-JP" altLang="en-US" sz="2000"/>
              <a:t>非臨床データから当該医薬品の安全性の懸念となり得る所見が示されているが、臨床データ等では認められていない事象</a:t>
            </a:r>
          </a:p>
          <a:p>
            <a:pPr marL="177800" indent="-177800">
              <a:buFontTx/>
              <a:buChar char="•"/>
            </a:pPr>
            <a:r>
              <a:rPr lang="ja-JP" altLang="en-US" sz="2000"/>
              <a:t>臨床試験や疫学研究で、比較対照群との相違から因果関係が疑われるが、十分に因果関係が示されていない有害事象</a:t>
            </a:r>
          </a:p>
          <a:p>
            <a:pPr marL="177800" indent="-177800">
              <a:buFontTx/>
              <a:buChar char="•"/>
            </a:pPr>
            <a:r>
              <a:rPr lang="ja-JP" altLang="en-US" sz="2000"/>
              <a:t>製造販売後に自発報告からシグナルとして検出された当該医薬品との因果関係が明らかでない有害事象</a:t>
            </a:r>
          </a:p>
          <a:p>
            <a:pPr marL="177800" indent="-177800">
              <a:buFontTx/>
              <a:buChar char="•"/>
            </a:pPr>
            <a:r>
              <a:rPr lang="ja-JP" altLang="en-US" sz="2000"/>
              <a:t>当該医薬品では認めらないが同種同効薬で認められる副作用等</a:t>
            </a:r>
          </a:p>
          <a:p>
            <a:pPr marL="177800" indent="-177800">
              <a:buFontTx/>
              <a:buChar char="•"/>
            </a:pPr>
            <a:r>
              <a:rPr lang="ja-JP" altLang="en-US" sz="2000"/>
              <a:t>当該医薬品の薬理作用等の性質から発現が予測されるが、臨床データ等では確認されていない事象</a:t>
            </a:r>
          </a:p>
        </p:txBody>
      </p:sp>
      <p:sp>
        <p:nvSpPr>
          <p:cNvPr id="17412" name="テキスト ボックス 3"/>
          <p:cNvSpPr txBox="1">
            <a:spLocks noChangeArrowheads="1"/>
          </p:cNvSpPr>
          <p:nvPr/>
        </p:nvSpPr>
        <p:spPr bwMode="auto">
          <a:xfrm>
            <a:off x="1187450" y="146050"/>
            <a:ext cx="6769100" cy="762000"/>
          </a:xfrm>
          <a:prstGeom prst="rect">
            <a:avLst/>
          </a:prstGeom>
          <a:noFill/>
          <a:ln w="9525">
            <a:noFill/>
            <a:miter lim="800000"/>
            <a:headEnd/>
            <a:tailEnd/>
          </a:ln>
        </p:spPr>
        <p:txBody>
          <a:bodyPr>
            <a:spAutoFit/>
          </a:bodyPr>
          <a:lstStyle/>
          <a:p>
            <a:pPr algn="ctr"/>
            <a:r>
              <a:rPr lang="ja-JP" altLang="en-US" sz="4400">
                <a:latin typeface="Calibri" pitchFamily="34" charset="0"/>
              </a:rPr>
              <a:t>潜在的リスクとは</a:t>
            </a:r>
          </a:p>
        </p:txBody>
      </p:sp>
      <p:sp>
        <p:nvSpPr>
          <p:cNvPr id="7" name="フッター プレースホルダー 6"/>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4" name="角丸四角形 6"/>
          <p:cNvSpPr/>
          <p:nvPr/>
        </p:nvSpPr>
        <p:spPr>
          <a:xfrm>
            <a:off x="611188" y="5373688"/>
            <a:ext cx="8064500" cy="148431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400" b="1" dirty="0" err="1">
                <a:solidFill>
                  <a:schemeClr val="tx1"/>
                </a:solidFill>
                <a:latin typeface="Arial" charset="0"/>
              </a:rPr>
              <a:t>RMP</a:t>
            </a:r>
            <a:r>
              <a:rPr lang="ja-JP" altLang="en-US" sz="2400" b="1" dirty="0">
                <a:solidFill>
                  <a:schemeClr val="tx1"/>
                </a:solidFill>
                <a:latin typeface="Arial" charset="0"/>
              </a:rPr>
              <a:t>に記載されるのは</a:t>
            </a:r>
            <a:r>
              <a:rPr lang="ja-JP" altLang="en-US" sz="2400" b="1" u="sng" dirty="0">
                <a:solidFill>
                  <a:schemeClr val="tx1"/>
                </a:solidFill>
                <a:latin typeface="Arial" charset="0"/>
              </a:rPr>
              <a:t>重要な</a:t>
            </a:r>
            <a:r>
              <a:rPr lang="ja-JP" altLang="en-US" sz="2400" b="1" dirty="0">
                <a:solidFill>
                  <a:schemeClr val="tx1"/>
                </a:solidFill>
                <a:latin typeface="Arial" charset="0"/>
              </a:rPr>
              <a:t>潜在的リスク</a:t>
            </a:r>
          </a:p>
          <a:p>
            <a:pPr algn="ctr">
              <a:defRPr/>
            </a:pPr>
            <a:endParaRPr lang="ja-JP" altLang="en-US" sz="800" b="1" dirty="0">
              <a:solidFill>
                <a:schemeClr val="tx1"/>
              </a:solidFill>
              <a:latin typeface="ＭＳ Ｐゴシック" pitchFamily="50" charset="-128"/>
            </a:endParaRPr>
          </a:p>
          <a:p>
            <a:pPr>
              <a:defRPr/>
            </a:pPr>
            <a:r>
              <a:rPr lang="ja-JP" altLang="en-US" sz="2000" dirty="0">
                <a:solidFill>
                  <a:schemeClr val="tx1"/>
                </a:solidFill>
                <a:latin typeface="Arial" charset="0"/>
              </a:rPr>
              <a:t>潜在的リスクのうち、発現した場合に</a:t>
            </a:r>
            <a:r>
              <a:rPr lang="ja-JP" altLang="en-US" sz="2000" b="1" u="sng" dirty="0">
                <a:solidFill>
                  <a:srgbClr val="0070C0"/>
                </a:solidFill>
                <a:latin typeface="Arial" charset="0"/>
              </a:rPr>
              <a:t>重篤</a:t>
            </a:r>
            <a:r>
              <a:rPr lang="ja-JP" altLang="en-US" sz="2000" dirty="0">
                <a:solidFill>
                  <a:schemeClr val="tx1"/>
                </a:solidFill>
                <a:latin typeface="Arial" charset="0"/>
              </a:rPr>
              <a:t>である、又は</a:t>
            </a:r>
            <a:r>
              <a:rPr lang="ja-JP" altLang="en-US" sz="2000" b="1" u="sng" dirty="0">
                <a:solidFill>
                  <a:srgbClr val="0070C0"/>
                </a:solidFill>
                <a:latin typeface="Arial" charset="0"/>
              </a:rPr>
              <a:t>高頻度</a:t>
            </a:r>
            <a:r>
              <a:rPr lang="ja-JP" altLang="en-US" sz="2000" dirty="0">
                <a:solidFill>
                  <a:schemeClr val="tx1"/>
                </a:solidFill>
                <a:latin typeface="Arial" charset="0"/>
              </a:rPr>
              <a:t>に発現する等の理由から、当該医薬品の</a:t>
            </a:r>
            <a:r>
              <a:rPr lang="ja-JP" altLang="en-US" sz="2000" b="1" u="sng" dirty="0">
                <a:solidFill>
                  <a:srgbClr val="0070C0"/>
                </a:solidFill>
                <a:latin typeface="Arial" charset="0"/>
              </a:rPr>
              <a:t>ベネフィット・リスクバランスに影響</a:t>
            </a:r>
            <a:r>
              <a:rPr lang="ja-JP" altLang="en-US" sz="2000" dirty="0">
                <a:solidFill>
                  <a:schemeClr val="tx1"/>
                </a:solidFill>
                <a:latin typeface="Arial" charset="0"/>
              </a:rPr>
              <a:t>あるいは、</a:t>
            </a:r>
            <a:r>
              <a:rPr lang="ja-JP" altLang="en-US" sz="2000" b="1" u="sng" dirty="0">
                <a:solidFill>
                  <a:srgbClr val="0070C0"/>
                </a:solidFill>
                <a:latin typeface="Arial" charset="0"/>
              </a:rPr>
              <a:t>保健衛生上の危害発生・拡大</a:t>
            </a:r>
            <a:r>
              <a:rPr lang="ja-JP" altLang="en-US" sz="2000" dirty="0">
                <a:solidFill>
                  <a:schemeClr val="tx1"/>
                </a:solidFill>
                <a:latin typeface="Arial" charset="0"/>
              </a:rPr>
              <a:t>のおそれがあるもの</a:t>
            </a:r>
          </a:p>
        </p:txBody>
      </p:sp>
      <p:sp>
        <p:nvSpPr>
          <p:cNvPr id="17415" name="Rectangle 8"/>
          <p:cNvSpPr>
            <a:spLocks noChangeArrowheads="1"/>
          </p:cNvSpPr>
          <p:nvPr/>
        </p:nvSpPr>
        <p:spPr bwMode="auto">
          <a:xfrm>
            <a:off x="468313" y="981075"/>
            <a:ext cx="8496300" cy="1187450"/>
          </a:xfrm>
          <a:prstGeom prst="rect">
            <a:avLst/>
          </a:prstGeom>
          <a:noFill/>
          <a:ln w="9525">
            <a:noFill/>
            <a:miter lim="800000"/>
            <a:headEnd/>
            <a:tailEnd/>
          </a:ln>
        </p:spPr>
        <p:txBody>
          <a:bodyPr>
            <a:spAutoFit/>
          </a:bodyPr>
          <a:lstStyle/>
          <a:p>
            <a:r>
              <a:rPr lang="ja-JP" altLang="en-US" sz="2400" b="1"/>
              <a:t>関連性が疑われるが十分確認されていないリスク</a:t>
            </a:r>
          </a:p>
          <a:p>
            <a:r>
              <a:rPr lang="ja-JP" altLang="en-US" sz="2400"/>
              <a:t>（当該医薬品との</a:t>
            </a:r>
            <a:r>
              <a:rPr lang="ja-JP" altLang="en-US" sz="2400">
                <a:solidFill>
                  <a:srgbClr val="0070C0"/>
                </a:solidFill>
              </a:rPr>
              <a:t>関連性が疑われる要因</a:t>
            </a:r>
            <a:r>
              <a:rPr lang="ja-JP" altLang="en-US" sz="2400"/>
              <a:t>はあるが、臨床データ等からの</a:t>
            </a:r>
            <a:r>
              <a:rPr lang="ja-JP" altLang="en-US" sz="2400">
                <a:solidFill>
                  <a:srgbClr val="0070C0"/>
                </a:solidFill>
              </a:rPr>
              <a:t>確認が十分でない</a:t>
            </a:r>
            <a:r>
              <a:rPr lang="ja-JP" altLang="en-US" sz="2400"/>
              <a:t>有害な事象）</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5250D3E2-53A1-4B49-A427-F1E7B2C02D9E}" type="slidenum">
              <a:rPr lang="ja-JP" altLang="en-US"/>
              <a:pPr>
                <a:defRPr/>
              </a:pPr>
              <a:t>17</a:t>
            </a:fld>
            <a:endParaRPr lang="ja-JP" altLang="en-US"/>
          </a:p>
        </p:txBody>
      </p:sp>
      <p:sp>
        <p:nvSpPr>
          <p:cNvPr id="18435" name="テキスト ボックス 2"/>
          <p:cNvSpPr txBox="1">
            <a:spLocks noChangeArrowheads="1"/>
          </p:cNvSpPr>
          <p:nvPr/>
        </p:nvSpPr>
        <p:spPr bwMode="auto">
          <a:xfrm>
            <a:off x="611188" y="2708275"/>
            <a:ext cx="7993062" cy="1784350"/>
          </a:xfrm>
          <a:prstGeom prst="rect">
            <a:avLst/>
          </a:prstGeom>
          <a:noFill/>
          <a:ln w="9525">
            <a:noFill/>
            <a:miter lim="800000"/>
            <a:headEnd/>
            <a:tailEnd/>
          </a:ln>
        </p:spPr>
        <p:txBody>
          <a:bodyPr>
            <a:spAutoFit/>
          </a:bodyPr>
          <a:lstStyle/>
          <a:p>
            <a:pPr marL="177800" indent="-177800">
              <a:lnSpc>
                <a:spcPct val="150000"/>
              </a:lnSpc>
            </a:pPr>
            <a:r>
              <a:rPr lang="ja-JP" altLang="en-US" sz="2000">
                <a:latin typeface="ＭＳ Ｐゴシック" charset="-128"/>
              </a:rPr>
              <a:t>例えば</a:t>
            </a:r>
          </a:p>
          <a:p>
            <a:pPr marL="177800" indent="-177800">
              <a:buFontTx/>
              <a:buChar char="•"/>
            </a:pPr>
            <a:r>
              <a:rPr lang="ja-JP" altLang="en-US" sz="2000"/>
              <a:t>治験の対象から除外されていた患者集団であるが、実地医療で高頻度での使用が想定される等の理由により、当該患者集団での安全性の検討に必要となる情報。例えば高齢者、腎機能障害患者、肝機能障害患者、妊婦、小児などにおける安全性情報。</a:t>
            </a:r>
            <a:endParaRPr lang="en-US" altLang="ja-JP" sz="2000"/>
          </a:p>
        </p:txBody>
      </p:sp>
      <p:sp>
        <p:nvSpPr>
          <p:cNvPr id="18436" name="テキスト ボックス 3"/>
          <p:cNvSpPr txBox="1">
            <a:spLocks noChangeArrowheads="1"/>
          </p:cNvSpPr>
          <p:nvPr/>
        </p:nvSpPr>
        <p:spPr bwMode="auto">
          <a:xfrm>
            <a:off x="1187450" y="188913"/>
            <a:ext cx="6769100" cy="762000"/>
          </a:xfrm>
          <a:prstGeom prst="rect">
            <a:avLst/>
          </a:prstGeom>
          <a:noFill/>
          <a:ln w="9525">
            <a:noFill/>
            <a:miter lim="800000"/>
            <a:headEnd/>
            <a:tailEnd/>
          </a:ln>
        </p:spPr>
        <p:txBody>
          <a:bodyPr>
            <a:spAutoFit/>
          </a:bodyPr>
          <a:lstStyle/>
          <a:p>
            <a:pPr algn="ctr"/>
            <a:r>
              <a:rPr lang="ja-JP" altLang="en-US" sz="4400">
                <a:latin typeface="Calibri" pitchFamily="34" charset="0"/>
              </a:rPr>
              <a:t>不足情報とは</a:t>
            </a:r>
          </a:p>
        </p:txBody>
      </p:sp>
      <p:pic>
        <p:nvPicPr>
          <p:cNvPr id="18437" name="Picture 2" descr="C:\Users\x21853\AppData\Local\Microsoft\Windows\Temporary Internet Files\Content.IE5\88IZGH8V\MC900341845[1].jpg"/>
          <p:cNvPicPr>
            <a:picLocks noChangeAspect="1" noChangeArrowheads="1"/>
          </p:cNvPicPr>
          <p:nvPr/>
        </p:nvPicPr>
        <p:blipFill>
          <a:blip r:embed="rId3" cstate="print"/>
          <a:srcRect/>
          <a:stretch>
            <a:fillRect/>
          </a:stretch>
        </p:blipFill>
        <p:spPr bwMode="auto">
          <a:xfrm>
            <a:off x="7461250" y="188913"/>
            <a:ext cx="1241425" cy="958850"/>
          </a:xfrm>
          <a:prstGeom prst="rect">
            <a:avLst/>
          </a:prstGeom>
          <a:noFill/>
          <a:ln w="9525">
            <a:noFill/>
            <a:miter lim="800000"/>
            <a:headEnd/>
            <a:tailEnd/>
          </a:ln>
        </p:spPr>
      </p:pic>
      <p:sp>
        <p:nvSpPr>
          <p:cNvPr id="5" name="フッター プレースホルダー 4"/>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18439" name="Rectangle 8"/>
          <p:cNvSpPr>
            <a:spLocks noChangeArrowheads="1"/>
          </p:cNvSpPr>
          <p:nvPr/>
        </p:nvSpPr>
        <p:spPr bwMode="auto">
          <a:xfrm>
            <a:off x="611188" y="1196975"/>
            <a:ext cx="8058150" cy="1570038"/>
          </a:xfrm>
          <a:prstGeom prst="rect">
            <a:avLst/>
          </a:prstGeom>
          <a:noFill/>
          <a:ln w="9525">
            <a:noFill/>
            <a:miter lim="800000"/>
            <a:headEnd/>
            <a:tailEnd/>
          </a:ln>
        </p:spPr>
        <p:txBody>
          <a:bodyPr>
            <a:spAutoFit/>
          </a:bodyPr>
          <a:lstStyle/>
          <a:p>
            <a:r>
              <a:rPr lang="ja-JP" altLang="en-US" sz="2400" b="1"/>
              <a:t>安全性を予測するうえで十分に得られていない情報</a:t>
            </a:r>
          </a:p>
          <a:p>
            <a:r>
              <a:rPr lang="ja-JP" altLang="en-US" sz="2400"/>
              <a:t>（</a:t>
            </a:r>
            <a:r>
              <a:rPr lang="sma-NO" altLang="ja-JP" sz="2400"/>
              <a:t>RMP</a:t>
            </a:r>
            <a:r>
              <a:rPr lang="ja-JP" altLang="en-US" sz="2400"/>
              <a:t>を策定した時点では十分な情報が得られておらず、製造販売後の当該医薬品の安全性を予測する上で不足している情報）</a:t>
            </a:r>
            <a:endParaRPr lang="en-US" altLang="ja-JP" sz="2400"/>
          </a:p>
        </p:txBody>
      </p:sp>
      <p:sp>
        <p:nvSpPr>
          <p:cNvPr id="7" name="角丸四角形 6"/>
          <p:cNvSpPr/>
          <p:nvPr/>
        </p:nvSpPr>
        <p:spPr>
          <a:xfrm>
            <a:off x="576263" y="4797425"/>
            <a:ext cx="8064500" cy="14843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400" b="1" dirty="0" err="1">
                <a:solidFill>
                  <a:schemeClr val="tx1"/>
                </a:solidFill>
                <a:latin typeface="Arial" charset="0"/>
              </a:rPr>
              <a:t>RMP</a:t>
            </a:r>
            <a:r>
              <a:rPr lang="ja-JP" altLang="en-US" sz="2400" b="1" dirty="0">
                <a:solidFill>
                  <a:schemeClr val="tx1"/>
                </a:solidFill>
                <a:latin typeface="Arial" charset="0"/>
              </a:rPr>
              <a:t>に記載されるのは</a:t>
            </a:r>
            <a:r>
              <a:rPr lang="ja-JP" altLang="en-US" sz="2400" b="1" u="sng" dirty="0">
                <a:solidFill>
                  <a:schemeClr val="tx1"/>
                </a:solidFill>
                <a:latin typeface="Arial" charset="0"/>
              </a:rPr>
              <a:t>重要な</a:t>
            </a:r>
            <a:r>
              <a:rPr lang="ja-JP" altLang="en-US" sz="2400" b="1" dirty="0">
                <a:solidFill>
                  <a:schemeClr val="tx1"/>
                </a:solidFill>
                <a:latin typeface="Arial" charset="0"/>
              </a:rPr>
              <a:t>不足情報</a:t>
            </a:r>
          </a:p>
          <a:p>
            <a:pPr algn="ctr">
              <a:defRPr/>
            </a:pPr>
            <a:endParaRPr lang="ja-JP" altLang="en-US" sz="800" b="1" dirty="0">
              <a:solidFill>
                <a:schemeClr val="tx1"/>
              </a:solidFill>
              <a:latin typeface="ＭＳ Ｐゴシック" pitchFamily="50" charset="-128"/>
            </a:endParaRPr>
          </a:p>
          <a:p>
            <a:pPr>
              <a:defRPr/>
            </a:pPr>
            <a:r>
              <a:rPr lang="ja-JP" altLang="en-US" sz="2000" dirty="0">
                <a:solidFill>
                  <a:schemeClr val="tx1"/>
                </a:solidFill>
                <a:latin typeface="Arial" charset="0"/>
              </a:rPr>
              <a:t>不足情報のうち、発現が予想される事象の</a:t>
            </a:r>
            <a:r>
              <a:rPr lang="ja-JP" altLang="en-US" sz="2000" b="1" u="sng" dirty="0">
                <a:solidFill>
                  <a:srgbClr val="0070C0"/>
                </a:solidFill>
                <a:latin typeface="Arial" charset="0"/>
              </a:rPr>
              <a:t>重篤</a:t>
            </a:r>
            <a:r>
              <a:rPr lang="ja-JP" altLang="en-US" sz="2000" dirty="0">
                <a:solidFill>
                  <a:schemeClr val="tx1"/>
                </a:solidFill>
                <a:latin typeface="Arial" charset="0"/>
              </a:rPr>
              <a:t>性、又は</a:t>
            </a:r>
            <a:r>
              <a:rPr lang="ja-JP" altLang="en-US" sz="2000" b="1" u="sng" dirty="0">
                <a:solidFill>
                  <a:srgbClr val="0070C0"/>
                </a:solidFill>
                <a:latin typeface="Arial" charset="0"/>
              </a:rPr>
              <a:t>発現頻度</a:t>
            </a:r>
            <a:r>
              <a:rPr lang="ja-JP" altLang="en-US" sz="2000" dirty="0">
                <a:solidFill>
                  <a:schemeClr val="tx1"/>
                </a:solidFill>
                <a:latin typeface="Arial" charset="0"/>
              </a:rPr>
              <a:t>等の観点から、当該医薬品の</a:t>
            </a:r>
            <a:r>
              <a:rPr lang="ja-JP" altLang="en-US" sz="2000" b="1" u="sng" dirty="0">
                <a:solidFill>
                  <a:srgbClr val="0070C0"/>
                </a:solidFill>
                <a:latin typeface="Arial" charset="0"/>
              </a:rPr>
              <a:t>ベネフィット・リスクバランスに影響</a:t>
            </a:r>
            <a:r>
              <a:rPr lang="ja-JP" altLang="en-US" sz="2000" dirty="0">
                <a:solidFill>
                  <a:schemeClr val="tx1"/>
                </a:solidFill>
                <a:latin typeface="Arial" charset="0"/>
              </a:rPr>
              <a:t>あるいは、</a:t>
            </a:r>
            <a:r>
              <a:rPr lang="ja-JP" altLang="en-US" sz="2000" b="1" u="sng" dirty="0">
                <a:solidFill>
                  <a:srgbClr val="0070C0"/>
                </a:solidFill>
                <a:latin typeface="Arial" charset="0"/>
              </a:rPr>
              <a:t>保健衛生上の危害発生・拡大</a:t>
            </a:r>
            <a:r>
              <a:rPr lang="ja-JP" altLang="en-US" sz="2000" dirty="0">
                <a:solidFill>
                  <a:schemeClr val="tx1"/>
                </a:solidFill>
                <a:latin typeface="Arial" charset="0"/>
              </a:rPr>
              <a:t>のおそれがあるもの</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
          <p:cNvSpPr>
            <a:spLocks noGrp="1"/>
          </p:cNvSpPr>
          <p:nvPr>
            <p:ph type="title" idx="4294967295"/>
          </p:nvPr>
        </p:nvSpPr>
        <p:spPr>
          <a:xfrm>
            <a:off x="468313" y="260350"/>
            <a:ext cx="8229600" cy="1143000"/>
          </a:xfrm>
        </p:spPr>
        <p:txBody>
          <a:bodyPr/>
          <a:lstStyle/>
          <a:p>
            <a:pPr eaLnBrk="1" hangingPunct="1"/>
            <a:r>
              <a:rPr lang="sma-NO" altLang="ja-JP" smtClean="0"/>
              <a:t>RMP</a:t>
            </a:r>
            <a:r>
              <a:rPr lang="ja-JP" altLang="en-US" smtClean="0"/>
              <a:t>の内容</a:t>
            </a:r>
          </a:p>
        </p:txBody>
      </p:sp>
      <p:sp>
        <p:nvSpPr>
          <p:cNvPr id="5" name="スライド番号プレースホルダー 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C14B7124-35D5-46A2-BE39-0AD5D28CAA3C}" type="slidenum">
              <a:rPr lang="ja-JP" altLang="en-US" sz="1200">
                <a:solidFill>
                  <a:schemeClr val="tx1">
                    <a:tint val="75000"/>
                  </a:schemeClr>
                </a:solidFill>
                <a:latin typeface="+mn-lt"/>
                <a:ea typeface="+mn-ea"/>
              </a:rPr>
              <a:pPr algn="r" fontAlgn="auto">
                <a:spcBef>
                  <a:spcPts val="0"/>
                </a:spcBef>
                <a:spcAft>
                  <a:spcPts val="0"/>
                </a:spcAft>
                <a:defRPr/>
              </a:pPr>
              <a:t>18</a:t>
            </a:fld>
            <a:endParaRPr lang="ja-JP" altLang="en-US" sz="1200">
              <a:solidFill>
                <a:schemeClr val="tx1">
                  <a:tint val="75000"/>
                </a:schemeClr>
              </a:solidFill>
              <a:latin typeface="+mn-lt"/>
              <a:ea typeface="+mn-ea"/>
            </a:endParaRPr>
          </a:p>
        </p:txBody>
      </p:sp>
      <p:sp>
        <p:nvSpPr>
          <p:cNvPr id="6" name="角丸四角形 5"/>
          <p:cNvSpPr/>
          <p:nvPr/>
        </p:nvSpPr>
        <p:spPr>
          <a:xfrm>
            <a:off x="439738" y="1628775"/>
            <a:ext cx="8208962" cy="1296988"/>
          </a:xfrm>
          <a:prstGeom prst="round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a:solidFill>
                  <a:srgbClr val="969696"/>
                </a:solidFill>
                <a:latin typeface="ＭＳ Ｐゴシック" pitchFamily="50" charset="-128"/>
              </a:rPr>
              <a:t>１　安全性検討事項</a:t>
            </a:r>
            <a:endParaRPr lang="ja-JP" altLang="en-US">
              <a:solidFill>
                <a:srgbClr val="969696"/>
              </a:solidFill>
              <a:latin typeface="ＭＳ Ｐゴシック" pitchFamily="50" charset="-128"/>
            </a:endParaRPr>
          </a:p>
        </p:txBody>
      </p:sp>
      <p:sp>
        <p:nvSpPr>
          <p:cNvPr id="7" name="角丸四角形 6"/>
          <p:cNvSpPr/>
          <p:nvPr/>
        </p:nvSpPr>
        <p:spPr>
          <a:xfrm>
            <a:off x="479425" y="3094038"/>
            <a:ext cx="8208963" cy="1295400"/>
          </a:xfrm>
          <a:prstGeom prst="roundRect">
            <a:avLst/>
          </a:prstGeom>
          <a:solidFill>
            <a:srgbClr val="FFFF99"/>
          </a:solidFill>
          <a:ln>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chemeClr val="tx1"/>
                </a:solidFill>
                <a:latin typeface="ＭＳ Ｐゴシック" pitchFamily="50" charset="-128"/>
              </a:rPr>
              <a:t>２　医薬品安全性監視計画について</a:t>
            </a:r>
            <a:endParaRPr lang="ja-JP" altLang="en-US" dirty="0">
              <a:solidFill>
                <a:schemeClr val="tx1"/>
              </a:solidFill>
              <a:latin typeface="ＭＳ Ｐゴシック" pitchFamily="50" charset="-128"/>
            </a:endParaRPr>
          </a:p>
        </p:txBody>
      </p:sp>
      <p:sp>
        <p:nvSpPr>
          <p:cNvPr id="13" name="フッター プレースホルダー 12"/>
          <p:cNvSpPr txBox="1">
            <a:spLocks noGrp="1"/>
          </p:cNvSpPr>
          <p:nvPr/>
        </p:nvSpPr>
        <p:spPr>
          <a:xfrm>
            <a:off x="3124200" y="6356350"/>
            <a:ext cx="2895600" cy="365125"/>
          </a:xfrm>
          <a:prstGeom prst="rect">
            <a:avLst/>
          </a:prstGeom>
          <a:noFill/>
        </p:spPr>
        <p:txBody>
          <a:bodyPr anchor="ctr"/>
          <a:lstStyle/>
          <a:p>
            <a:pPr algn="ctr" fontAlgn="auto">
              <a:spcBef>
                <a:spcPts val="0"/>
              </a:spcBef>
              <a:spcAft>
                <a:spcPts val="0"/>
              </a:spcAft>
              <a:defRPr/>
            </a:pPr>
            <a:r>
              <a:rPr lang="ja-JP" altLang="en-US" sz="1200" dirty="0">
                <a:solidFill>
                  <a:schemeClr val="tx1">
                    <a:tint val="75000"/>
                  </a:schemeClr>
                </a:solidFill>
                <a:latin typeface="+mn-lt"/>
                <a:ea typeface="+mn-ea"/>
              </a:rPr>
              <a:t>医療関係者向け説明資料（</a:t>
            </a:r>
            <a:r>
              <a:rPr lang="en-US" altLang="ja-JP" sz="1200" dirty="0" err="1">
                <a:solidFill>
                  <a:schemeClr val="tx1">
                    <a:tint val="75000"/>
                  </a:schemeClr>
                </a:solidFill>
                <a:latin typeface="+mn-lt"/>
                <a:ea typeface="+mn-ea"/>
              </a:rPr>
              <a:t>RMP</a:t>
            </a:r>
            <a:r>
              <a:rPr lang="ja-JP" altLang="en-US" sz="1200" dirty="0">
                <a:solidFill>
                  <a:schemeClr val="tx1">
                    <a:tint val="75000"/>
                  </a:schemeClr>
                </a:solidFill>
                <a:latin typeface="+mn-lt"/>
                <a:ea typeface="+mn-ea"/>
              </a:rPr>
              <a:t>について）</a:t>
            </a:r>
          </a:p>
        </p:txBody>
      </p:sp>
      <p:sp>
        <p:nvSpPr>
          <p:cNvPr id="9" name="角丸四角形 8"/>
          <p:cNvSpPr/>
          <p:nvPr/>
        </p:nvSpPr>
        <p:spPr>
          <a:xfrm>
            <a:off x="439738" y="4592638"/>
            <a:ext cx="8208962" cy="1295400"/>
          </a:xfrm>
          <a:prstGeom prst="roundRect">
            <a:avLst/>
          </a:prstGeom>
          <a:solidFill>
            <a:srgbClr val="FFCC99"/>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rgbClr val="969696"/>
                </a:solidFill>
                <a:latin typeface="ＭＳ Ｐゴシック" pitchFamily="50" charset="-128"/>
              </a:rPr>
              <a:t>３　リスク最小化計画</a:t>
            </a:r>
            <a:endParaRPr lang="ja-JP" altLang="en-US" dirty="0">
              <a:solidFill>
                <a:srgbClr val="969696"/>
              </a:solidFill>
              <a:latin typeface="ＭＳ Ｐゴシック" pitchFamily="50"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9DB5D445-970C-44AA-A261-AB7B012F2DEA}" type="slidenum">
              <a:rPr lang="ja-JP" altLang="en-US"/>
              <a:pPr>
                <a:defRPr/>
              </a:pPr>
              <a:t>19</a:t>
            </a:fld>
            <a:endParaRPr lang="ja-JP" altLang="en-US"/>
          </a:p>
        </p:txBody>
      </p:sp>
      <p:sp>
        <p:nvSpPr>
          <p:cNvPr id="20483" name="テキスト ボックス 3"/>
          <p:cNvSpPr txBox="1">
            <a:spLocks noChangeArrowheads="1"/>
          </p:cNvSpPr>
          <p:nvPr/>
        </p:nvSpPr>
        <p:spPr bwMode="auto">
          <a:xfrm>
            <a:off x="1187450" y="344488"/>
            <a:ext cx="6769100" cy="769937"/>
          </a:xfrm>
          <a:prstGeom prst="rect">
            <a:avLst/>
          </a:prstGeom>
          <a:noFill/>
          <a:ln w="9525">
            <a:noFill/>
            <a:miter lim="800000"/>
            <a:headEnd/>
            <a:tailEnd/>
          </a:ln>
        </p:spPr>
        <p:txBody>
          <a:bodyPr>
            <a:spAutoFit/>
          </a:bodyPr>
          <a:lstStyle/>
          <a:p>
            <a:r>
              <a:rPr lang="ja-JP" altLang="en-US" sz="4400">
                <a:latin typeface="Calibri" pitchFamily="34" charset="0"/>
              </a:rPr>
              <a:t>医薬品安全性監視計画とは</a:t>
            </a:r>
          </a:p>
        </p:txBody>
      </p:sp>
      <p:sp>
        <p:nvSpPr>
          <p:cNvPr id="5" name="角丸四角形 4"/>
          <p:cNvSpPr/>
          <p:nvPr/>
        </p:nvSpPr>
        <p:spPr>
          <a:xfrm>
            <a:off x="436563" y="1114425"/>
            <a:ext cx="8208962" cy="1954213"/>
          </a:xfrm>
          <a:prstGeom prst="roundRect">
            <a:avLst/>
          </a:prstGeom>
          <a:solidFill>
            <a:srgbClr val="CCFFCC"/>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chemeClr val="tx1"/>
                </a:solidFill>
                <a:latin typeface="ＭＳ Ｐゴシック" pitchFamily="50" charset="-128"/>
              </a:rPr>
              <a:t>　通常の医薬品安全性監視活動</a:t>
            </a:r>
            <a:endParaRPr lang="en-US" altLang="ja-JP" sz="3600" b="1" dirty="0">
              <a:solidFill>
                <a:schemeClr val="tx1"/>
              </a:solidFill>
              <a:latin typeface="ＭＳ Ｐゴシック" pitchFamily="50" charset="-128"/>
            </a:endParaRPr>
          </a:p>
          <a:p>
            <a:pPr marL="896938" lvl="2" indent="-1588">
              <a:defRPr/>
            </a:pPr>
            <a:endParaRPr lang="en-US" altLang="ja-JP" dirty="0">
              <a:solidFill>
                <a:schemeClr val="tx1"/>
              </a:solidFill>
              <a:latin typeface="ＭＳ Ｐゴシック" pitchFamily="50" charset="-128"/>
            </a:endParaRPr>
          </a:p>
          <a:p>
            <a:pPr marL="1257300" lvl="3" indent="-180975">
              <a:buFont typeface="Arial" charset="0"/>
              <a:buChar char="•"/>
              <a:defRPr/>
            </a:pPr>
            <a:r>
              <a:rPr lang="ja-JP" altLang="en-US" dirty="0">
                <a:solidFill>
                  <a:schemeClr val="tx1"/>
                </a:solidFill>
                <a:latin typeface="ＭＳ Ｐゴシック" pitchFamily="50" charset="-128"/>
              </a:rPr>
              <a:t>副作用自発報告の収集</a:t>
            </a:r>
          </a:p>
          <a:p>
            <a:pPr marL="1257300" lvl="3" indent="-180975">
              <a:buFont typeface="Arial" charset="0"/>
              <a:buChar char="•"/>
              <a:defRPr/>
            </a:pPr>
            <a:r>
              <a:rPr lang="ja-JP" altLang="en-US" dirty="0">
                <a:solidFill>
                  <a:schemeClr val="tx1"/>
                </a:solidFill>
                <a:latin typeface="ＭＳ Ｐゴシック" pitchFamily="50" charset="-128"/>
              </a:rPr>
              <a:t>文献情報の収集等</a:t>
            </a:r>
          </a:p>
        </p:txBody>
      </p:sp>
      <p:sp>
        <p:nvSpPr>
          <p:cNvPr id="6" name="角丸四角形 5"/>
          <p:cNvSpPr/>
          <p:nvPr/>
        </p:nvSpPr>
        <p:spPr>
          <a:xfrm>
            <a:off x="468313" y="3213100"/>
            <a:ext cx="8207375" cy="2952750"/>
          </a:xfrm>
          <a:prstGeom prst="roundRect">
            <a:avLst/>
          </a:prstGeom>
          <a:solidFill>
            <a:srgbClr val="FFD9FF"/>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chemeClr val="tx1"/>
                </a:solidFill>
                <a:latin typeface="ＭＳ Ｐゴシック" pitchFamily="50" charset="-128"/>
              </a:rPr>
              <a:t>　追加の医薬品安全性監視活動</a:t>
            </a:r>
            <a:endParaRPr lang="en-US" altLang="ja-JP" sz="3600" b="1" dirty="0">
              <a:solidFill>
                <a:schemeClr val="tx1"/>
              </a:solidFill>
              <a:latin typeface="ＭＳ Ｐゴシック" pitchFamily="50" charset="-128"/>
            </a:endParaRPr>
          </a:p>
          <a:p>
            <a:pPr marL="806450" lvl="1" indent="3175">
              <a:defRPr/>
            </a:pPr>
            <a:endParaRPr lang="ja-JP" altLang="en-US" dirty="0">
              <a:solidFill>
                <a:schemeClr val="tx1"/>
              </a:solidFill>
              <a:latin typeface="ＭＳ Ｐゴシック" pitchFamily="50" charset="-128"/>
            </a:endParaRPr>
          </a:p>
          <a:p>
            <a:pPr marL="1174750" lvl="2" indent="-185738">
              <a:buFont typeface="Arial" charset="0"/>
              <a:buChar char="•"/>
              <a:defRPr/>
            </a:pPr>
            <a:r>
              <a:rPr lang="ja-JP" altLang="en-US" dirty="0">
                <a:solidFill>
                  <a:schemeClr val="tx1"/>
                </a:solidFill>
                <a:latin typeface="ＭＳ Ｐゴシック" pitchFamily="50" charset="-128"/>
              </a:rPr>
              <a:t>市販直後調査による重篤な</a:t>
            </a:r>
            <a:r>
              <a:rPr lang="ja-JP" altLang="en-US" dirty="0" smtClean="0">
                <a:solidFill>
                  <a:schemeClr val="tx1"/>
                </a:solidFill>
                <a:latin typeface="ＭＳ Ｐゴシック" pitchFamily="50" charset="-128"/>
              </a:rPr>
              <a:t>副作用等の収集</a:t>
            </a:r>
            <a:endParaRPr lang="en-US" altLang="ja-JP" dirty="0">
              <a:solidFill>
                <a:schemeClr val="tx1"/>
              </a:solidFill>
              <a:latin typeface="ＭＳ Ｐゴシック" pitchFamily="50" charset="-128"/>
            </a:endParaRPr>
          </a:p>
          <a:p>
            <a:pPr marL="1174750" lvl="2" indent="-185738">
              <a:buFont typeface="Arial" charset="0"/>
              <a:buChar char="•"/>
              <a:defRPr/>
            </a:pPr>
            <a:r>
              <a:rPr lang="ja-JP" altLang="en-US" dirty="0">
                <a:solidFill>
                  <a:schemeClr val="tx1"/>
                </a:solidFill>
                <a:latin typeface="ＭＳ Ｐゴシック" pitchFamily="50" charset="-128"/>
              </a:rPr>
              <a:t>使用成績調査</a:t>
            </a:r>
            <a:endParaRPr lang="en-US" altLang="ja-JP" dirty="0">
              <a:solidFill>
                <a:schemeClr val="tx1"/>
              </a:solidFill>
              <a:latin typeface="ＭＳ Ｐゴシック" pitchFamily="50" charset="-128"/>
            </a:endParaRPr>
          </a:p>
          <a:p>
            <a:pPr marL="1174750" lvl="2" indent="-185738">
              <a:buFont typeface="Arial" charset="0"/>
              <a:buChar char="•"/>
              <a:defRPr/>
            </a:pPr>
            <a:r>
              <a:rPr lang="ja-JP" altLang="en-US" dirty="0">
                <a:solidFill>
                  <a:schemeClr val="tx1"/>
                </a:solidFill>
                <a:latin typeface="ＭＳ Ｐゴシック" pitchFamily="50" charset="-128"/>
              </a:rPr>
              <a:t>特定使用成績調査</a:t>
            </a:r>
            <a:endParaRPr lang="en-US" altLang="ja-JP" dirty="0">
              <a:solidFill>
                <a:schemeClr val="tx1"/>
              </a:solidFill>
              <a:latin typeface="ＭＳ Ｐゴシック" pitchFamily="50" charset="-128"/>
            </a:endParaRPr>
          </a:p>
          <a:p>
            <a:pPr marL="1174750" lvl="2" indent="-185738">
              <a:buFont typeface="Arial" charset="0"/>
              <a:buChar char="•"/>
              <a:defRPr/>
            </a:pPr>
            <a:r>
              <a:rPr lang="ja-JP" altLang="en-US" dirty="0">
                <a:solidFill>
                  <a:schemeClr val="tx1"/>
                </a:solidFill>
                <a:latin typeface="ＭＳ Ｐゴシック" pitchFamily="50" charset="-128"/>
              </a:rPr>
              <a:t>製造販売後</a:t>
            </a:r>
            <a:r>
              <a:rPr lang="ja-JP" altLang="en-US" dirty="0" smtClean="0">
                <a:solidFill>
                  <a:schemeClr val="tx1"/>
                </a:solidFill>
                <a:latin typeface="ＭＳ Ｐゴシック" pitchFamily="50" charset="-128"/>
              </a:rPr>
              <a:t>臨床</a:t>
            </a:r>
            <a:r>
              <a:rPr lang="ja-JP" altLang="en-US" dirty="0">
                <a:solidFill>
                  <a:schemeClr val="tx1"/>
                </a:solidFill>
                <a:latin typeface="ＭＳ Ｐゴシック" pitchFamily="50" charset="-128"/>
              </a:rPr>
              <a:t>試験</a:t>
            </a:r>
            <a:endParaRPr lang="en-US" altLang="ja-JP" dirty="0">
              <a:solidFill>
                <a:schemeClr val="tx1"/>
              </a:solidFill>
              <a:latin typeface="ＭＳ Ｐゴシック" pitchFamily="50" charset="-128"/>
            </a:endParaRPr>
          </a:p>
          <a:p>
            <a:pPr marL="1174750" lvl="2" indent="-185738">
              <a:buFont typeface="Arial" charset="0"/>
              <a:buChar char="•"/>
              <a:defRPr/>
            </a:pPr>
            <a:r>
              <a:rPr lang="ja-JP" altLang="en-US" dirty="0">
                <a:solidFill>
                  <a:schemeClr val="tx1"/>
                </a:solidFill>
                <a:latin typeface="ＭＳ Ｐゴシック" pitchFamily="50" charset="-128"/>
              </a:rPr>
              <a:t>薬剤疫学研究等</a:t>
            </a:r>
            <a:endParaRPr lang="en-US" altLang="ja-JP" dirty="0">
              <a:solidFill>
                <a:schemeClr val="tx1"/>
              </a:solidFill>
              <a:latin typeface="ＭＳ Ｐゴシック" pitchFamily="50" charset="-128"/>
            </a:endParaRPr>
          </a:p>
          <a:p>
            <a:pPr marL="1174750" lvl="2" indent="-185738">
              <a:buFont typeface="Arial" charset="0"/>
              <a:buChar char="•"/>
              <a:defRPr/>
            </a:pPr>
            <a:endParaRPr lang="ja-JP" altLang="en-US" dirty="0">
              <a:solidFill>
                <a:schemeClr val="tx1"/>
              </a:solidFill>
              <a:latin typeface="ＭＳ Ｐゴシック" pitchFamily="50" charset="-128"/>
            </a:endParaRPr>
          </a:p>
        </p:txBody>
      </p:sp>
      <p:sp>
        <p:nvSpPr>
          <p:cNvPr id="8" name="フッター プレースホルダー 7"/>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7" name="角丸四角形吹き出し 6"/>
          <p:cNvSpPr>
            <a:spLocks noChangeArrowheads="1"/>
          </p:cNvSpPr>
          <p:nvPr/>
        </p:nvSpPr>
        <p:spPr bwMode="auto">
          <a:xfrm>
            <a:off x="5748338" y="2135188"/>
            <a:ext cx="2628900" cy="792162"/>
          </a:xfrm>
          <a:prstGeom prst="wedgeRoundRectCallout">
            <a:avLst>
              <a:gd name="adj1" fmla="val -82655"/>
              <a:gd name="adj2" fmla="val -49998"/>
              <a:gd name="adj3" fmla="val 16667"/>
            </a:avLst>
          </a:prstGeom>
          <a:solidFill>
            <a:schemeClr val="bg1"/>
          </a:solidFill>
          <a:ln w="25400" algn="ctr">
            <a:solidFill>
              <a:srgbClr val="385D8A"/>
            </a:solidFill>
            <a:miter lim="800000"/>
            <a:headEnd/>
            <a:tailEnd/>
          </a:ln>
        </p:spPr>
        <p:txBody>
          <a:bodyPr anchor="ctr"/>
          <a:lstStyle/>
          <a:p>
            <a:pPr algn="ctr" fontAlgn="auto">
              <a:spcBef>
                <a:spcPts val="0"/>
              </a:spcBef>
              <a:spcAft>
                <a:spcPts val="0"/>
              </a:spcAft>
              <a:defRPr/>
            </a:pPr>
            <a:r>
              <a:rPr lang="ja-JP" altLang="en-US" dirty="0">
                <a:latin typeface="+mn-lt"/>
                <a:ea typeface="+mn-ea"/>
              </a:rPr>
              <a:t>全ての医薬品において</a:t>
            </a:r>
            <a:r>
              <a:rPr lang="ja-JP" altLang="en-US" b="1" dirty="0">
                <a:latin typeface="+mn-lt"/>
                <a:ea typeface="+mn-ea"/>
              </a:rPr>
              <a:t>通常</a:t>
            </a:r>
            <a:r>
              <a:rPr lang="ja-JP" altLang="en-US" dirty="0">
                <a:latin typeface="+mn-lt"/>
                <a:ea typeface="+mn-ea"/>
              </a:rPr>
              <a:t>行われる活動</a:t>
            </a:r>
          </a:p>
        </p:txBody>
      </p:sp>
      <p:sp>
        <p:nvSpPr>
          <p:cNvPr id="20488" name="角丸四角形吹き出し 9"/>
          <p:cNvSpPr>
            <a:spLocks noChangeArrowheads="1"/>
          </p:cNvSpPr>
          <p:nvPr/>
        </p:nvSpPr>
        <p:spPr bwMode="auto">
          <a:xfrm>
            <a:off x="5748338" y="4868863"/>
            <a:ext cx="2784475" cy="1152525"/>
          </a:xfrm>
          <a:prstGeom prst="wedgeRoundRectCallout">
            <a:avLst>
              <a:gd name="adj1" fmla="val -44185"/>
              <a:gd name="adj2" fmla="val -66944"/>
              <a:gd name="adj3" fmla="val 16667"/>
            </a:avLst>
          </a:prstGeom>
          <a:solidFill>
            <a:schemeClr val="bg1"/>
          </a:solidFill>
          <a:ln w="25400" algn="ctr">
            <a:solidFill>
              <a:srgbClr val="385D8A"/>
            </a:solidFill>
            <a:miter lim="800000"/>
            <a:headEnd/>
            <a:tailEnd/>
          </a:ln>
        </p:spPr>
        <p:txBody>
          <a:bodyPr anchor="ctr"/>
          <a:lstStyle/>
          <a:p>
            <a:r>
              <a:rPr lang="ja-JP" altLang="en-US">
                <a:latin typeface="Calibri" pitchFamily="34" charset="0"/>
              </a:rPr>
              <a:t>医薬品の特性等を踏まえ、必要に応じて通常の活動に</a:t>
            </a:r>
            <a:r>
              <a:rPr lang="ja-JP" altLang="en-US" b="1">
                <a:latin typeface="Calibri" pitchFamily="34" charset="0"/>
              </a:rPr>
              <a:t>追加</a:t>
            </a:r>
            <a:r>
              <a:rPr lang="ja-JP" altLang="en-US">
                <a:latin typeface="Calibri" pitchFamily="34" charset="0"/>
              </a:rPr>
              <a:t>して行われる活動</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title"/>
          </p:nvPr>
        </p:nvSpPr>
        <p:spPr>
          <a:xfrm>
            <a:off x="457200" y="44450"/>
            <a:ext cx="8229600" cy="1143000"/>
          </a:xfrm>
        </p:spPr>
        <p:txBody>
          <a:bodyPr/>
          <a:lstStyle/>
          <a:p>
            <a:pPr eaLnBrk="1" hangingPunct="1"/>
            <a:r>
              <a:rPr lang="ja-JP" altLang="en-US" smtClean="0"/>
              <a:t>内　容</a:t>
            </a:r>
          </a:p>
        </p:txBody>
      </p:sp>
      <p:sp>
        <p:nvSpPr>
          <p:cNvPr id="3075" name="コンテンツ プレースホルダー 2"/>
          <p:cNvSpPr>
            <a:spLocks noGrp="1"/>
          </p:cNvSpPr>
          <p:nvPr>
            <p:ph idx="1"/>
          </p:nvPr>
        </p:nvSpPr>
        <p:spPr>
          <a:xfrm>
            <a:off x="611188" y="1412875"/>
            <a:ext cx="8229600" cy="4525963"/>
          </a:xfrm>
        </p:spPr>
        <p:txBody>
          <a:bodyPr/>
          <a:lstStyle/>
          <a:p>
            <a:pPr eaLnBrk="1" hangingPunct="1"/>
            <a:r>
              <a:rPr lang="ja-JP" altLang="en-US" dirty="0" smtClean="0">
                <a:latin typeface="Arial" charset="0"/>
              </a:rPr>
              <a:t>背景と目的</a:t>
            </a:r>
            <a:endParaRPr lang="en-US" altLang="ja-JP" dirty="0" smtClean="0">
              <a:latin typeface="Arial" charset="0"/>
            </a:endParaRPr>
          </a:p>
          <a:p>
            <a:pPr eaLnBrk="1" hangingPunct="1"/>
            <a:r>
              <a:rPr lang="en-US" altLang="ja-JP" dirty="0" smtClean="0">
                <a:latin typeface="Arial" charset="0"/>
              </a:rPr>
              <a:t>RMP</a:t>
            </a:r>
            <a:r>
              <a:rPr lang="ja-JP" altLang="en-US" dirty="0" smtClean="0">
                <a:latin typeface="Arial" charset="0"/>
              </a:rPr>
              <a:t>の概要</a:t>
            </a:r>
            <a:endParaRPr lang="en-US" altLang="ja-JP" dirty="0" smtClean="0">
              <a:latin typeface="Arial" charset="0"/>
            </a:endParaRPr>
          </a:p>
          <a:p>
            <a:pPr eaLnBrk="1" hangingPunct="1"/>
            <a:r>
              <a:rPr lang="en-US" altLang="ja-JP" dirty="0" smtClean="0">
                <a:latin typeface="Arial" charset="0"/>
              </a:rPr>
              <a:t>RMP</a:t>
            </a:r>
            <a:r>
              <a:rPr lang="ja-JP" altLang="en-US" dirty="0" smtClean="0">
                <a:latin typeface="Arial" charset="0"/>
              </a:rPr>
              <a:t>の公表</a:t>
            </a:r>
            <a:endParaRPr lang="en-US" altLang="ja-JP" dirty="0" smtClean="0">
              <a:latin typeface="Arial" charset="0"/>
            </a:endParaRPr>
          </a:p>
          <a:p>
            <a:pPr eaLnBrk="1" hangingPunct="1"/>
            <a:r>
              <a:rPr lang="en-US" altLang="ja-JP" dirty="0" smtClean="0">
                <a:latin typeface="Arial" charset="0"/>
              </a:rPr>
              <a:t>RMP</a:t>
            </a:r>
            <a:r>
              <a:rPr lang="ja-JP" altLang="en-US" dirty="0" smtClean="0">
                <a:latin typeface="Arial" charset="0"/>
              </a:rPr>
              <a:t>の内容</a:t>
            </a:r>
            <a:endParaRPr lang="en-US" altLang="ja-JP" dirty="0" smtClean="0">
              <a:latin typeface="Arial" charset="0"/>
            </a:endParaRPr>
          </a:p>
          <a:p>
            <a:pPr eaLnBrk="1" hangingPunct="1"/>
            <a:r>
              <a:rPr lang="en-US" altLang="ja-JP" dirty="0" smtClean="0">
                <a:latin typeface="Arial" charset="0"/>
              </a:rPr>
              <a:t>RMP</a:t>
            </a:r>
            <a:r>
              <a:rPr lang="ja-JP" altLang="en-US" dirty="0" smtClean="0">
                <a:latin typeface="Arial" charset="0"/>
              </a:rPr>
              <a:t>の見直し</a:t>
            </a:r>
            <a:endParaRPr lang="en-US" altLang="ja-JP" dirty="0" smtClean="0">
              <a:latin typeface="Arial" charset="0"/>
            </a:endParaRPr>
          </a:p>
          <a:p>
            <a:pPr eaLnBrk="1" hangingPunct="1"/>
            <a:r>
              <a:rPr lang="ja-JP" altLang="en-US" dirty="0" smtClean="0">
                <a:latin typeface="Arial" charset="0"/>
              </a:rPr>
              <a:t>まとめ</a:t>
            </a:r>
          </a:p>
        </p:txBody>
      </p:sp>
      <p:sp>
        <p:nvSpPr>
          <p:cNvPr id="5" name="スライド番号プレースホルダー 4"/>
          <p:cNvSpPr>
            <a:spLocks noGrp="1"/>
          </p:cNvSpPr>
          <p:nvPr>
            <p:ph type="sldNum" sz="quarter" idx="12"/>
          </p:nvPr>
        </p:nvSpPr>
        <p:spPr/>
        <p:txBody>
          <a:bodyPr/>
          <a:lstStyle/>
          <a:p>
            <a:pPr>
              <a:defRPr/>
            </a:pPr>
            <a:fld id="{08B852EC-EAB6-4118-8899-8D5E084E83C2}" type="slidenum">
              <a:rPr lang="ja-JP" altLang="en-US"/>
              <a:pPr>
                <a:defRPr/>
              </a:pPr>
              <a:t>2</a:t>
            </a:fld>
            <a:endParaRPr lang="ja-JP" altLang="en-US"/>
          </a:p>
        </p:txBody>
      </p:sp>
      <p:sp>
        <p:nvSpPr>
          <p:cNvPr id="7" name="フッター プレースホルダー 6"/>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1"/>
          <p:cNvSpPr>
            <a:spLocks noGrp="1"/>
          </p:cNvSpPr>
          <p:nvPr>
            <p:ph type="title" idx="4294967295"/>
          </p:nvPr>
        </p:nvSpPr>
        <p:spPr>
          <a:xfrm>
            <a:off x="468313" y="260350"/>
            <a:ext cx="8229600" cy="1143000"/>
          </a:xfrm>
        </p:spPr>
        <p:txBody>
          <a:bodyPr/>
          <a:lstStyle/>
          <a:p>
            <a:pPr eaLnBrk="1" hangingPunct="1"/>
            <a:r>
              <a:rPr lang="sma-NO" altLang="ja-JP" smtClean="0"/>
              <a:t>RMP</a:t>
            </a:r>
            <a:r>
              <a:rPr lang="ja-JP" altLang="en-US" smtClean="0"/>
              <a:t>の内容</a:t>
            </a:r>
          </a:p>
        </p:txBody>
      </p:sp>
      <p:sp>
        <p:nvSpPr>
          <p:cNvPr id="5" name="スライド番号プレースホルダー 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EB72D16A-AB44-4283-98AA-DE67AE87B3FF}" type="slidenum">
              <a:rPr lang="ja-JP" altLang="en-US" sz="1200">
                <a:solidFill>
                  <a:schemeClr val="tx1">
                    <a:tint val="75000"/>
                  </a:schemeClr>
                </a:solidFill>
                <a:latin typeface="+mn-lt"/>
                <a:ea typeface="+mn-ea"/>
              </a:rPr>
              <a:pPr algn="r" fontAlgn="auto">
                <a:spcBef>
                  <a:spcPts val="0"/>
                </a:spcBef>
                <a:spcAft>
                  <a:spcPts val="0"/>
                </a:spcAft>
                <a:defRPr/>
              </a:pPr>
              <a:t>20</a:t>
            </a:fld>
            <a:endParaRPr lang="ja-JP" altLang="en-US" sz="1200">
              <a:solidFill>
                <a:schemeClr val="tx1">
                  <a:tint val="75000"/>
                </a:schemeClr>
              </a:solidFill>
              <a:latin typeface="+mn-lt"/>
              <a:ea typeface="+mn-ea"/>
            </a:endParaRPr>
          </a:p>
        </p:txBody>
      </p:sp>
      <p:sp>
        <p:nvSpPr>
          <p:cNvPr id="6" name="角丸四角形 5"/>
          <p:cNvSpPr/>
          <p:nvPr/>
        </p:nvSpPr>
        <p:spPr>
          <a:xfrm>
            <a:off x="439738" y="1628775"/>
            <a:ext cx="8208962" cy="1296988"/>
          </a:xfrm>
          <a:prstGeom prst="round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rgbClr val="969696"/>
                </a:solidFill>
                <a:latin typeface="ＭＳ Ｐゴシック" pitchFamily="50" charset="-128"/>
              </a:rPr>
              <a:t>１　安全性検討事項</a:t>
            </a:r>
            <a:endParaRPr lang="ja-JP" altLang="en-US" dirty="0">
              <a:solidFill>
                <a:srgbClr val="969696"/>
              </a:solidFill>
              <a:latin typeface="ＭＳ Ｐゴシック" pitchFamily="50" charset="-128"/>
            </a:endParaRPr>
          </a:p>
        </p:txBody>
      </p:sp>
      <p:sp>
        <p:nvSpPr>
          <p:cNvPr id="7" name="角丸四角形 6"/>
          <p:cNvSpPr/>
          <p:nvPr/>
        </p:nvSpPr>
        <p:spPr>
          <a:xfrm>
            <a:off x="479425" y="3094038"/>
            <a:ext cx="8208963" cy="1295400"/>
          </a:xfrm>
          <a:prstGeom prst="roundRect">
            <a:avLst/>
          </a:prstGeom>
          <a:solidFill>
            <a:srgbClr val="FFFF99"/>
          </a:solidFill>
          <a:ln>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rgbClr val="969696"/>
                </a:solidFill>
                <a:latin typeface="ＭＳ Ｐゴシック" pitchFamily="50" charset="-128"/>
              </a:rPr>
              <a:t>２　医薬品安全性監視計画</a:t>
            </a:r>
            <a:endParaRPr lang="ja-JP" altLang="en-US" dirty="0">
              <a:solidFill>
                <a:srgbClr val="969696"/>
              </a:solidFill>
              <a:latin typeface="ＭＳ Ｐゴシック" pitchFamily="50" charset="-128"/>
            </a:endParaRPr>
          </a:p>
        </p:txBody>
      </p:sp>
      <p:sp>
        <p:nvSpPr>
          <p:cNvPr id="13" name="フッター プレースホルダー 12"/>
          <p:cNvSpPr txBox="1">
            <a:spLocks noGrp="1"/>
          </p:cNvSpPr>
          <p:nvPr/>
        </p:nvSpPr>
        <p:spPr>
          <a:xfrm>
            <a:off x="3124200" y="6356350"/>
            <a:ext cx="2895600" cy="365125"/>
          </a:xfrm>
          <a:prstGeom prst="rect">
            <a:avLst/>
          </a:prstGeom>
          <a:noFill/>
        </p:spPr>
        <p:txBody>
          <a:bodyPr anchor="ctr"/>
          <a:lstStyle/>
          <a:p>
            <a:pPr algn="ctr" fontAlgn="auto">
              <a:spcBef>
                <a:spcPts val="0"/>
              </a:spcBef>
              <a:spcAft>
                <a:spcPts val="0"/>
              </a:spcAft>
              <a:defRPr/>
            </a:pPr>
            <a:r>
              <a:rPr lang="ja-JP" altLang="en-US" sz="1200" dirty="0">
                <a:solidFill>
                  <a:schemeClr val="tx1">
                    <a:tint val="75000"/>
                  </a:schemeClr>
                </a:solidFill>
                <a:latin typeface="+mn-lt"/>
                <a:ea typeface="+mn-ea"/>
              </a:rPr>
              <a:t>医療関係者向け説明資料（</a:t>
            </a:r>
            <a:r>
              <a:rPr lang="en-US" altLang="ja-JP" sz="1200" dirty="0" err="1">
                <a:solidFill>
                  <a:schemeClr val="tx1">
                    <a:tint val="75000"/>
                  </a:schemeClr>
                </a:solidFill>
                <a:latin typeface="+mn-lt"/>
                <a:ea typeface="+mn-ea"/>
              </a:rPr>
              <a:t>RMP</a:t>
            </a:r>
            <a:r>
              <a:rPr lang="ja-JP" altLang="en-US" sz="1200" dirty="0">
                <a:solidFill>
                  <a:schemeClr val="tx1">
                    <a:tint val="75000"/>
                  </a:schemeClr>
                </a:solidFill>
                <a:latin typeface="+mn-lt"/>
                <a:ea typeface="+mn-ea"/>
              </a:rPr>
              <a:t>について）</a:t>
            </a:r>
          </a:p>
        </p:txBody>
      </p:sp>
      <p:sp>
        <p:nvSpPr>
          <p:cNvPr id="9" name="角丸四角形 8"/>
          <p:cNvSpPr/>
          <p:nvPr/>
        </p:nvSpPr>
        <p:spPr>
          <a:xfrm>
            <a:off x="439738" y="4592638"/>
            <a:ext cx="8208962" cy="1295400"/>
          </a:xfrm>
          <a:prstGeom prst="roundRect">
            <a:avLst/>
          </a:prstGeom>
          <a:solidFill>
            <a:srgbClr val="FFCC99"/>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chemeClr val="tx1"/>
                </a:solidFill>
                <a:latin typeface="ＭＳ Ｐゴシック" pitchFamily="50" charset="-128"/>
              </a:rPr>
              <a:t>３　リスク最小化計画</a:t>
            </a:r>
            <a:endParaRPr lang="ja-JP" altLang="en-US" dirty="0">
              <a:solidFill>
                <a:schemeClr val="tx1"/>
              </a:solidFill>
              <a:latin typeface="ＭＳ Ｐゴシック" pitchFamily="50"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タイトル 1"/>
          <p:cNvSpPr>
            <a:spLocks noGrp="1"/>
          </p:cNvSpPr>
          <p:nvPr>
            <p:ph type="title"/>
          </p:nvPr>
        </p:nvSpPr>
        <p:spPr>
          <a:xfrm>
            <a:off x="457200" y="44450"/>
            <a:ext cx="8229600" cy="1143000"/>
          </a:xfrm>
        </p:spPr>
        <p:txBody>
          <a:bodyPr/>
          <a:lstStyle/>
          <a:p>
            <a:pPr eaLnBrk="1" hangingPunct="1"/>
            <a:r>
              <a:rPr lang="ja-JP" altLang="en-US" smtClean="0"/>
              <a:t>リスク最小化計画とは</a:t>
            </a:r>
          </a:p>
        </p:txBody>
      </p:sp>
      <p:sp>
        <p:nvSpPr>
          <p:cNvPr id="5" name="スライド番号プレースホルダー 4"/>
          <p:cNvSpPr>
            <a:spLocks noGrp="1"/>
          </p:cNvSpPr>
          <p:nvPr>
            <p:ph type="sldNum" sz="quarter" idx="12"/>
          </p:nvPr>
        </p:nvSpPr>
        <p:spPr/>
        <p:txBody>
          <a:bodyPr/>
          <a:lstStyle/>
          <a:p>
            <a:pPr>
              <a:defRPr/>
            </a:pPr>
            <a:fld id="{B1490590-B357-4359-BD10-5A9517C221D4}" type="slidenum">
              <a:rPr lang="ja-JP" altLang="en-US"/>
              <a:pPr>
                <a:defRPr/>
              </a:pPr>
              <a:t>21</a:t>
            </a:fld>
            <a:endParaRPr lang="ja-JP" altLang="en-US"/>
          </a:p>
        </p:txBody>
      </p:sp>
      <p:sp>
        <p:nvSpPr>
          <p:cNvPr id="6" name="角丸四角形 5"/>
          <p:cNvSpPr/>
          <p:nvPr/>
        </p:nvSpPr>
        <p:spPr>
          <a:xfrm>
            <a:off x="474663" y="2708275"/>
            <a:ext cx="8418512" cy="1225550"/>
          </a:xfrm>
          <a:prstGeom prst="roundRect">
            <a:avLst/>
          </a:prstGeom>
          <a:solidFill>
            <a:srgbClr val="CCFFCC"/>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rgbClr val="008000"/>
                </a:solidFill>
                <a:latin typeface="ＭＳ Ｐゴシック" pitchFamily="50" charset="-128"/>
              </a:rPr>
              <a:t>　</a:t>
            </a:r>
            <a:r>
              <a:rPr lang="ja-JP" altLang="en-US" sz="3600" b="1" dirty="0">
                <a:solidFill>
                  <a:schemeClr val="tx1"/>
                </a:solidFill>
                <a:latin typeface="ＭＳ Ｐゴシック" pitchFamily="50" charset="-128"/>
              </a:rPr>
              <a:t>通常のリスク最小化活動</a:t>
            </a:r>
            <a:endParaRPr lang="en-US" altLang="ja-JP" sz="3600" b="1" dirty="0">
              <a:solidFill>
                <a:schemeClr val="tx1"/>
              </a:solidFill>
              <a:latin typeface="ＭＳ Ｐゴシック" pitchFamily="50" charset="-128"/>
            </a:endParaRPr>
          </a:p>
          <a:p>
            <a:pPr marL="714375" lvl="1" indent="-257175">
              <a:buFont typeface="Arial" charset="0"/>
              <a:buChar char="•"/>
              <a:defRPr/>
            </a:pPr>
            <a:r>
              <a:rPr lang="ja-JP" altLang="en-US" dirty="0">
                <a:solidFill>
                  <a:schemeClr val="tx1"/>
                </a:solidFill>
                <a:latin typeface="ＭＳ Ｐゴシック" pitchFamily="50" charset="-128"/>
              </a:rPr>
              <a:t>添付文書の作成・改訂</a:t>
            </a:r>
            <a:endParaRPr lang="en-US" altLang="ja-JP" dirty="0">
              <a:solidFill>
                <a:schemeClr val="tx1"/>
              </a:solidFill>
              <a:latin typeface="ＭＳ Ｐゴシック" pitchFamily="50" charset="-128"/>
            </a:endParaRPr>
          </a:p>
          <a:p>
            <a:pPr marL="714375" lvl="1" indent="-257175">
              <a:buFont typeface="Arial" charset="0"/>
              <a:buChar char="•"/>
              <a:defRPr/>
            </a:pPr>
            <a:r>
              <a:rPr lang="ja-JP" altLang="en-US" dirty="0">
                <a:solidFill>
                  <a:schemeClr val="tx1"/>
                </a:solidFill>
                <a:latin typeface="ＭＳ Ｐゴシック" pitchFamily="50" charset="-128"/>
              </a:rPr>
              <a:t>患者</a:t>
            </a:r>
            <a:r>
              <a:rPr lang="ja-JP" altLang="en-US" dirty="0" smtClean="0">
                <a:solidFill>
                  <a:schemeClr val="tx1"/>
                </a:solidFill>
                <a:latin typeface="ＭＳ Ｐゴシック" pitchFamily="50" charset="-128"/>
              </a:rPr>
              <a:t>向医</a:t>
            </a:r>
            <a:r>
              <a:rPr lang="ja-JP" altLang="en-US" dirty="0">
                <a:solidFill>
                  <a:schemeClr val="tx1"/>
                </a:solidFill>
                <a:latin typeface="ＭＳ Ｐゴシック" pitchFamily="50" charset="-128"/>
              </a:rPr>
              <a:t>薬品ガイド</a:t>
            </a:r>
            <a:endParaRPr lang="en-US" altLang="ja-JP" dirty="0">
              <a:solidFill>
                <a:schemeClr val="tx1"/>
              </a:solidFill>
              <a:latin typeface="ＭＳ Ｐゴシック" pitchFamily="50" charset="-128"/>
            </a:endParaRPr>
          </a:p>
        </p:txBody>
      </p:sp>
      <p:sp>
        <p:nvSpPr>
          <p:cNvPr id="7" name="角丸四角形 6"/>
          <p:cNvSpPr/>
          <p:nvPr/>
        </p:nvSpPr>
        <p:spPr>
          <a:xfrm>
            <a:off x="439738" y="4076700"/>
            <a:ext cx="8453437" cy="2160588"/>
          </a:xfrm>
          <a:prstGeom prst="roundRect">
            <a:avLst/>
          </a:prstGeom>
          <a:solidFill>
            <a:srgbClr val="FFCCFF"/>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3600" b="1" dirty="0">
                <a:solidFill>
                  <a:schemeClr val="tx1"/>
                </a:solidFill>
                <a:latin typeface="ＭＳ Ｐゴシック" pitchFamily="50" charset="-128"/>
              </a:rPr>
              <a:t>　追加のリスク最小化活動</a:t>
            </a:r>
            <a:endParaRPr lang="en-US" altLang="ja-JP" dirty="0">
              <a:solidFill>
                <a:schemeClr val="tx1"/>
              </a:solidFill>
              <a:latin typeface="ＭＳ Ｐゴシック" pitchFamily="50" charset="-128"/>
            </a:endParaRPr>
          </a:p>
          <a:p>
            <a:pPr marL="714375" lvl="1" indent="-257175">
              <a:buFont typeface="Arial" charset="0"/>
              <a:buChar char="•"/>
              <a:defRPr/>
            </a:pPr>
            <a:r>
              <a:rPr lang="ja-JP" altLang="en-US" dirty="0">
                <a:solidFill>
                  <a:schemeClr val="tx1"/>
                </a:solidFill>
                <a:latin typeface="ＭＳ Ｐゴシック" pitchFamily="50" charset="-128"/>
              </a:rPr>
              <a:t>市販直後調査による情報提供</a:t>
            </a:r>
            <a:endParaRPr lang="en-US" altLang="ja-JP" dirty="0">
              <a:solidFill>
                <a:schemeClr val="tx1"/>
              </a:solidFill>
              <a:latin typeface="ＭＳ Ｐゴシック" pitchFamily="50" charset="-128"/>
            </a:endParaRPr>
          </a:p>
          <a:p>
            <a:pPr marL="714375" lvl="1" indent="-257175">
              <a:buFont typeface="Arial" charset="0"/>
              <a:buChar char="•"/>
              <a:defRPr/>
            </a:pPr>
            <a:r>
              <a:rPr lang="ja-JP" altLang="en-US" dirty="0">
                <a:solidFill>
                  <a:schemeClr val="tx1"/>
                </a:solidFill>
                <a:latin typeface="ＭＳ Ｐゴシック" pitchFamily="50" charset="-128"/>
              </a:rPr>
              <a:t>医療関係者への追加の情報提供</a:t>
            </a:r>
          </a:p>
          <a:p>
            <a:pPr marL="714375" lvl="1" indent="-257175">
              <a:buFont typeface="Arial" charset="0"/>
              <a:buChar char="•"/>
              <a:defRPr/>
            </a:pPr>
            <a:r>
              <a:rPr lang="ja-JP" altLang="en-US" dirty="0">
                <a:solidFill>
                  <a:schemeClr val="tx1"/>
                </a:solidFill>
                <a:latin typeface="ＭＳ Ｐゴシック" pitchFamily="50" charset="-128"/>
              </a:rPr>
              <a:t>使用条件の設定</a:t>
            </a:r>
            <a:endParaRPr lang="en-US" altLang="ja-JP" b="1" dirty="0">
              <a:solidFill>
                <a:schemeClr val="tx1"/>
              </a:solidFill>
              <a:latin typeface="ＭＳ Ｐゴシック" pitchFamily="50" charset="-128"/>
            </a:endParaRPr>
          </a:p>
          <a:p>
            <a:pPr marL="714375" lvl="1" indent="-257175">
              <a:buFont typeface="Arial" charset="0"/>
              <a:buChar char="•"/>
              <a:defRPr/>
            </a:pPr>
            <a:r>
              <a:rPr lang="ja-JP" altLang="en-US" dirty="0">
                <a:solidFill>
                  <a:schemeClr val="tx1"/>
                </a:solidFill>
                <a:latin typeface="ＭＳ Ｐゴシック" pitchFamily="50" charset="-128"/>
              </a:rPr>
              <a:t>患者への情報提供</a:t>
            </a:r>
          </a:p>
        </p:txBody>
      </p:sp>
      <p:sp>
        <p:nvSpPr>
          <p:cNvPr id="8" name="コンテンツ プレースホルダー 2"/>
          <p:cNvSpPr>
            <a:spLocks noGrp="1"/>
          </p:cNvSpPr>
          <p:nvPr>
            <p:ph idx="1"/>
          </p:nvPr>
        </p:nvSpPr>
        <p:spPr>
          <a:xfrm>
            <a:off x="228600" y="1258888"/>
            <a:ext cx="8632825" cy="1296987"/>
          </a:xfrm>
        </p:spPr>
        <p:txBody>
          <a:bodyPr rtlCol="0">
            <a:normAutofit fontScale="92500"/>
          </a:bodyPr>
          <a:lstStyle/>
          <a:p>
            <a:pPr marL="0" indent="0" eaLnBrk="1" fontAlgn="auto" hangingPunct="1">
              <a:spcAft>
                <a:spcPts val="0"/>
              </a:spcAft>
              <a:buFont typeface="Arial" pitchFamily="34" charset="0"/>
              <a:buNone/>
              <a:defRPr/>
            </a:pPr>
            <a:r>
              <a:rPr lang="ja-JP" altLang="en-US" sz="2000" dirty="0"/>
              <a:t>医薬品の承認時までに得られた情報及び当該医薬品の製造販売後に医薬品安全性監視活動により収集された安全性等に関する情報並びにそれらの情報の評価に基づき、当該医薬品の</a:t>
            </a:r>
            <a:r>
              <a:rPr lang="ja-JP" altLang="en-US" sz="2000" b="1" dirty="0"/>
              <a:t>リスクを最小に抑え</a:t>
            </a:r>
            <a:r>
              <a:rPr lang="ja-JP" altLang="en-US" sz="2000" dirty="0"/>
              <a:t>、</a:t>
            </a:r>
            <a:r>
              <a:rPr lang="ja-JP" altLang="en-US" sz="2000" b="1" u="sng" dirty="0">
                <a:solidFill>
                  <a:srgbClr val="FF0000"/>
                </a:solidFill>
              </a:rPr>
              <a:t>ベネフィット・リスクバランス</a:t>
            </a:r>
            <a:r>
              <a:rPr lang="ja-JP" altLang="en-US" sz="2000" b="1" dirty="0"/>
              <a:t>を適切に維持する</a:t>
            </a:r>
            <a:r>
              <a:rPr lang="ja-JP" altLang="en-US" sz="2000" dirty="0"/>
              <a:t>ために実施する個々のリスク最小化活動の全般を束ねたものをいう。</a:t>
            </a:r>
          </a:p>
        </p:txBody>
      </p:sp>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9" name="角丸四角形吹き出し 8"/>
          <p:cNvSpPr>
            <a:spLocks noChangeArrowheads="1"/>
          </p:cNvSpPr>
          <p:nvPr/>
        </p:nvSpPr>
        <p:spPr bwMode="auto">
          <a:xfrm>
            <a:off x="6018213" y="3086100"/>
            <a:ext cx="2628900" cy="792163"/>
          </a:xfrm>
          <a:prstGeom prst="wedgeRoundRectCallout">
            <a:avLst>
              <a:gd name="adj1" fmla="val -54394"/>
              <a:gd name="adj2" fmla="val -59617"/>
              <a:gd name="adj3" fmla="val 16667"/>
            </a:avLst>
          </a:prstGeom>
          <a:solidFill>
            <a:schemeClr val="bg1"/>
          </a:solidFill>
          <a:ln w="25400" algn="ctr">
            <a:solidFill>
              <a:srgbClr val="385D8A"/>
            </a:solidFill>
            <a:miter lim="800000"/>
            <a:headEnd/>
            <a:tailEnd/>
          </a:ln>
        </p:spPr>
        <p:txBody>
          <a:bodyPr anchor="ctr"/>
          <a:lstStyle/>
          <a:p>
            <a:pPr algn="ctr" fontAlgn="auto">
              <a:spcBef>
                <a:spcPts val="0"/>
              </a:spcBef>
              <a:spcAft>
                <a:spcPts val="0"/>
              </a:spcAft>
              <a:defRPr/>
            </a:pPr>
            <a:r>
              <a:rPr lang="ja-JP" altLang="en-US" dirty="0">
                <a:latin typeface="+mn-lt"/>
                <a:ea typeface="+mn-ea"/>
              </a:rPr>
              <a:t>全ての医薬品において</a:t>
            </a:r>
            <a:r>
              <a:rPr lang="ja-JP" altLang="en-US" b="1" dirty="0">
                <a:latin typeface="+mn-lt"/>
                <a:ea typeface="+mn-ea"/>
              </a:rPr>
              <a:t>通常</a:t>
            </a:r>
            <a:r>
              <a:rPr lang="ja-JP" altLang="en-US" dirty="0">
                <a:latin typeface="+mn-lt"/>
                <a:ea typeface="+mn-ea"/>
              </a:rPr>
              <a:t>行われる活動</a:t>
            </a:r>
          </a:p>
        </p:txBody>
      </p:sp>
      <p:sp>
        <p:nvSpPr>
          <p:cNvPr id="22537" name="角丸四角形吹き出し 9"/>
          <p:cNvSpPr>
            <a:spLocks noChangeArrowheads="1"/>
          </p:cNvSpPr>
          <p:nvPr/>
        </p:nvSpPr>
        <p:spPr bwMode="auto">
          <a:xfrm>
            <a:off x="5867400" y="4868863"/>
            <a:ext cx="2784475" cy="1152525"/>
          </a:xfrm>
          <a:prstGeom prst="wedgeRoundRectCallout">
            <a:avLst>
              <a:gd name="adj1" fmla="val -44185"/>
              <a:gd name="adj2" fmla="val -66944"/>
              <a:gd name="adj3" fmla="val 16667"/>
            </a:avLst>
          </a:prstGeom>
          <a:solidFill>
            <a:schemeClr val="bg1"/>
          </a:solidFill>
          <a:ln w="25400" algn="ctr">
            <a:solidFill>
              <a:srgbClr val="385D8A"/>
            </a:solidFill>
            <a:miter lim="800000"/>
            <a:headEnd/>
            <a:tailEnd/>
          </a:ln>
        </p:spPr>
        <p:txBody>
          <a:bodyPr anchor="ctr"/>
          <a:lstStyle/>
          <a:p>
            <a:r>
              <a:rPr lang="ja-JP" altLang="en-US">
                <a:latin typeface="Calibri" pitchFamily="34" charset="0"/>
              </a:rPr>
              <a:t>医薬品の特性等を踏まえ、必要に応じて通常の活動に</a:t>
            </a:r>
            <a:r>
              <a:rPr lang="ja-JP" altLang="en-US" b="1">
                <a:latin typeface="Calibri" pitchFamily="34" charset="0"/>
              </a:rPr>
              <a:t>追加</a:t>
            </a:r>
            <a:r>
              <a:rPr lang="ja-JP" altLang="en-US">
                <a:latin typeface="Calibri" pitchFamily="34" charset="0"/>
              </a:rPr>
              <a:t>して行われる活動</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p:cNvPicPr>
            <a:picLocks noChangeAspect="1" noChangeArrowheads="1"/>
          </p:cNvPicPr>
          <p:nvPr/>
        </p:nvPicPr>
        <p:blipFill>
          <a:blip r:embed="rId3" cstate="print"/>
          <a:srcRect/>
          <a:stretch>
            <a:fillRect/>
          </a:stretch>
        </p:blipFill>
        <p:spPr bwMode="auto">
          <a:xfrm>
            <a:off x="998538" y="1700213"/>
            <a:ext cx="7556500" cy="4249737"/>
          </a:xfrm>
          <a:prstGeom prst="rect">
            <a:avLst/>
          </a:prstGeom>
          <a:noFill/>
          <a:ln w="9525">
            <a:noFill/>
            <a:miter lim="800000"/>
            <a:headEnd/>
            <a:tailEnd/>
          </a:ln>
        </p:spPr>
      </p:pic>
      <p:sp>
        <p:nvSpPr>
          <p:cNvPr id="5" name="スライド番号プレースホルダー 4"/>
          <p:cNvSpPr>
            <a:spLocks noGrp="1"/>
          </p:cNvSpPr>
          <p:nvPr>
            <p:ph type="sldNum" sz="quarter" idx="12"/>
          </p:nvPr>
        </p:nvSpPr>
        <p:spPr/>
        <p:txBody>
          <a:bodyPr/>
          <a:lstStyle/>
          <a:p>
            <a:pPr>
              <a:defRPr/>
            </a:pPr>
            <a:fld id="{A0034EC7-FEAE-4247-B89E-CB8A64427EDB}" type="slidenum">
              <a:rPr lang="ja-JP" altLang="en-US"/>
              <a:pPr>
                <a:defRPr/>
              </a:pPr>
              <a:t>22</a:t>
            </a:fld>
            <a:endParaRPr lang="ja-JP" altLang="en-US"/>
          </a:p>
        </p:txBody>
      </p:sp>
      <p:sp>
        <p:nvSpPr>
          <p:cNvPr id="7" name="フッター プレースホルダー 6"/>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2" name="角丸四角形 1"/>
          <p:cNvSpPr/>
          <p:nvPr/>
        </p:nvSpPr>
        <p:spPr>
          <a:xfrm>
            <a:off x="395288" y="1412875"/>
            <a:ext cx="8424862" cy="4537075"/>
          </a:xfrm>
          <a:prstGeom prst="roundRect">
            <a:avLst/>
          </a:prstGeom>
          <a:noFill/>
          <a:ln w="5715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タイトル 1"/>
          <p:cNvSpPr txBox="1">
            <a:spLocks/>
          </p:cNvSpPr>
          <p:nvPr/>
        </p:nvSpPr>
        <p:spPr bwMode="auto">
          <a:xfrm>
            <a:off x="596900" y="296863"/>
            <a:ext cx="8064500" cy="936625"/>
          </a:xfrm>
          <a:prstGeom prst="rect">
            <a:avLst/>
          </a:prstGeom>
          <a:noFill/>
          <a:ln w="9525">
            <a:noFill/>
            <a:miter lim="800000"/>
            <a:headEnd/>
            <a:tailEnd/>
          </a:ln>
        </p:spPr>
        <p:txBody>
          <a:bodyPr anchor="ctr"/>
          <a:lstStyle/>
          <a:p>
            <a:pPr algn="ctr">
              <a:defRPr/>
            </a:pPr>
            <a:r>
              <a:rPr lang="ja-JP" altLang="en-US" sz="3600" dirty="0">
                <a:latin typeface="+mj-ea"/>
                <a:ea typeface="+mj-ea"/>
                <a:cs typeface="+mj-cs"/>
              </a:rPr>
              <a:t>通常のリスク最小化活動の例</a:t>
            </a:r>
            <a:endParaRPr lang="en-US" altLang="ja-JP" sz="3600" dirty="0">
              <a:latin typeface="+mj-ea"/>
              <a:ea typeface="+mj-ea"/>
              <a:cs typeface="+mj-cs"/>
            </a:endParaRPr>
          </a:p>
          <a:p>
            <a:pPr algn="ctr">
              <a:defRPr/>
            </a:pPr>
            <a:r>
              <a:rPr lang="ja-JP" altLang="en-US" sz="3600" dirty="0">
                <a:latin typeface="+mj-ea"/>
                <a:ea typeface="+mj-ea"/>
                <a:cs typeface="+mj-cs"/>
              </a:rPr>
              <a:t>患者</a:t>
            </a:r>
            <a:r>
              <a:rPr lang="ja-JP" altLang="en-US" sz="3600" dirty="0" smtClean="0">
                <a:latin typeface="+mj-ea"/>
                <a:ea typeface="+mj-ea"/>
                <a:cs typeface="+mj-cs"/>
              </a:rPr>
              <a:t>向医</a:t>
            </a:r>
            <a:r>
              <a:rPr lang="ja-JP" altLang="en-US" sz="3600" dirty="0">
                <a:latin typeface="+mj-ea"/>
                <a:ea typeface="+mj-ea"/>
                <a:cs typeface="+mj-cs"/>
              </a:rPr>
              <a:t>薬品ガイド</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38150" y="131763"/>
            <a:ext cx="8229600" cy="1143000"/>
          </a:xfrm>
        </p:spPr>
        <p:txBody>
          <a:bodyPr>
            <a:normAutofit fontScale="90000"/>
          </a:bodyPr>
          <a:lstStyle/>
          <a:p>
            <a:pPr eaLnBrk="1" hangingPunct="1">
              <a:defRPr/>
            </a:pPr>
            <a:r>
              <a:rPr lang="ja-JP" altLang="en-US" sz="4000" dirty="0" smtClean="0"/>
              <a:t>追加のリスク最小化活動の例</a:t>
            </a:r>
            <a:br>
              <a:rPr lang="ja-JP" altLang="en-US" sz="4000" dirty="0" smtClean="0"/>
            </a:br>
            <a:r>
              <a:rPr lang="ja-JP" altLang="en-US" sz="4000" dirty="0" smtClean="0"/>
              <a:t>市販直後調査による情報提供</a:t>
            </a:r>
          </a:p>
        </p:txBody>
      </p:sp>
      <p:sp>
        <p:nvSpPr>
          <p:cNvPr id="5" name="スライド番号プレースホルダー 4"/>
          <p:cNvSpPr>
            <a:spLocks noGrp="1"/>
          </p:cNvSpPr>
          <p:nvPr>
            <p:ph type="sldNum" sz="quarter" idx="12"/>
          </p:nvPr>
        </p:nvSpPr>
        <p:spPr/>
        <p:txBody>
          <a:bodyPr/>
          <a:lstStyle/>
          <a:p>
            <a:pPr>
              <a:defRPr/>
            </a:pPr>
            <a:fld id="{62BCBD6B-1D51-4CD9-B1F3-91E78107803F}" type="slidenum">
              <a:rPr lang="ja-JP" altLang="en-US"/>
              <a:pPr>
                <a:defRPr/>
              </a:pPr>
              <a:t>23</a:t>
            </a:fld>
            <a:endParaRPr lang="ja-JP" altLang="en-US"/>
          </a:p>
        </p:txBody>
      </p:sp>
      <p:sp>
        <p:nvSpPr>
          <p:cNvPr id="20484" name="テキスト ボックス 6"/>
          <p:cNvSpPr txBox="1">
            <a:spLocks noChangeArrowheads="1"/>
          </p:cNvSpPr>
          <p:nvPr/>
        </p:nvSpPr>
        <p:spPr bwMode="auto">
          <a:xfrm>
            <a:off x="298450" y="1412875"/>
            <a:ext cx="8640763" cy="4400550"/>
          </a:xfrm>
          <a:prstGeom prst="rect">
            <a:avLst/>
          </a:prstGeom>
          <a:noFill/>
          <a:ln>
            <a:noFill/>
          </a:ln>
          <a:extLst/>
        </p:spPr>
        <p:txBody>
          <a:bodyPr>
            <a:spAutoFit/>
          </a:bodyPr>
          <a:lstStyle>
            <a:lvl1pPr eaLnBrk="0" hangingPunct="0">
              <a:defRPr kumimoji="1">
                <a:solidFill>
                  <a:schemeClr val="tx1"/>
                </a:solidFill>
                <a:latin typeface="Arial" charset="0"/>
                <a:ea typeface="ＭＳ Ｐゴシック" pitchFamily="50" charset="-128"/>
              </a:defRPr>
            </a:lvl1pPr>
            <a:lvl2pPr marL="628650" indent="-26670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marL="361950" indent="-361950" eaLnBrk="1" hangingPunct="1">
              <a:defRPr/>
            </a:pPr>
            <a:r>
              <a:rPr lang="ja-JP" altLang="en-US" sz="3200" b="1" dirty="0" smtClean="0">
                <a:latin typeface="Calibri" pitchFamily="34" charset="0"/>
              </a:rPr>
              <a:t>◆</a:t>
            </a:r>
            <a:r>
              <a:rPr lang="ja-JP" altLang="en-US" sz="3200" dirty="0" smtClean="0">
                <a:latin typeface="Calibri" pitchFamily="34" charset="0"/>
              </a:rPr>
              <a:t>追加の医薬品安全性監視活動であるとともに、追加のリスク最小化活動である。医療機関に対し確実な情報提供、注意喚起等を行う。</a:t>
            </a:r>
            <a:endParaRPr lang="en-US" altLang="ja-JP" sz="3200" dirty="0" smtClean="0">
              <a:latin typeface="Calibri" pitchFamily="34" charset="0"/>
            </a:endParaRPr>
          </a:p>
          <a:p>
            <a:pPr eaLnBrk="1" hangingPunct="1">
              <a:defRPr/>
            </a:pPr>
            <a:endParaRPr lang="ja-JP" altLang="en-US" sz="2400" dirty="0" smtClean="0">
              <a:latin typeface="Calibri" pitchFamily="34" charset="0"/>
            </a:endParaRPr>
          </a:p>
          <a:p>
            <a:pPr marL="276225" indent="-276225" eaLnBrk="1" hangingPunct="1">
              <a:defRPr/>
            </a:pPr>
            <a:r>
              <a:rPr lang="ja-JP" altLang="en-US" sz="3200" b="1" dirty="0" smtClean="0">
                <a:latin typeface="Calibri" pitchFamily="34" charset="0"/>
              </a:rPr>
              <a:t>◆</a:t>
            </a:r>
            <a:r>
              <a:rPr lang="ja-JP" altLang="en-US" sz="3200" dirty="0" smtClean="0">
                <a:latin typeface="Calibri" pitchFamily="34" charset="0"/>
              </a:rPr>
              <a:t>当該医薬品の適正使用に関する理解を促すとともに、重篤な副作用等の情報を迅速に収集し、必要な安全対策を実施し、副作用等の被害を最小限にすることを目的として、</a:t>
            </a:r>
            <a:r>
              <a:rPr lang="ja-JP" altLang="en-US" sz="3200" b="1" dirty="0" smtClean="0">
                <a:solidFill>
                  <a:schemeClr val="accent1"/>
                </a:solidFill>
                <a:latin typeface="Calibri" pitchFamily="34" charset="0"/>
              </a:rPr>
              <a:t>販売開始後６ヵ月間行われる。</a:t>
            </a:r>
          </a:p>
        </p:txBody>
      </p:sp>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38150" y="131763"/>
            <a:ext cx="8229600" cy="1143000"/>
          </a:xfrm>
        </p:spPr>
        <p:txBody>
          <a:bodyPr>
            <a:normAutofit fontScale="90000"/>
          </a:bodyPr>
          <a:lstStyle/>
          <a:p>
            <a:pPr eaLnBrk="1" hangingPunct="1">
              <a:defRPr/>
            </a:pPr>
            <a:r>
              <a:rPr lang="ja-JP" altLang="en-US" sz="4000" dirty="0" smtClean="0"/>
              <a:t>追加のリスク最小化活動の例</a:t>
            </a:r>
            <a:br>
              <a:rPr lang="ja-JP" altLang="en-US" sz="4000" dirty="0" smtClean="0"/>
            </a:br>
            <a:r>
              <a:rPr lang="ja-JP" altLang="en-US" sz="4000" dirty="0" smtClean="0"/>
              <a:t>医療関係者への追加の情報提供</a:t>
            </a:r>
          </a:p>
        </p:txBody>
      </p:sp>
      <p:sp>
        <p:nvSpPr>
          <p:cNvPr id="5" name="スライド番号プレースホルダー 4"/>
          <p:cNvSpPr>
            <a:spLocks noGrp="1"/>
          </p:cNvSpPr>
          <p:nvPr>
            <p:ph type="sldNum" sz="quarter" idx="12"/>
          </p:nvPr>
        </p:nvSpPr>
        <p:spPr/>
        <p:txBody>
          <a:bodyPr/>
          <a:lstStyle/>
          <a:p>
            <a:pPr>
              <a:defRPr/>
            </a:pPr>
            <a:fld id="{C1FE71EB-811E-45F1-947C-17D4E97B3A48}" type="slidenum">
              <a:rPr lang="ja-JP" altLang="en-US"/>
              <a:pPr>
                <a:defRPr/>
              </a:pPr>
              <a:t>24</a:t>
            </a:fld>
            <a:endParaRPr lang="ja-JP" altLang="en-US"/>
          </a:p>
        </p:txBody>
      </p:sp>
      <p:sp>
        <p:nvSpPr>
          <p:cNvPr id="20484" name="テキスト ボックス 6"/>
          <p:cNvSpPr txBox="1">
            <a:spLocks noChangeArrowheads="1"/>
          </p:cNvSpPr>
          <p:nvPr/>
        </p:nvSpPr>
        <p:spPr bwMode="auto">
          <a:xfrm>
            <a:off x="298450" y="1412875"/>
            <a:ext cx="8640763" cy="3970338"/>
          </a:xfrm>
          <a:prstGeom prst="rect">
            <a:avLst/>
          </a:prstGeom>
          <a:noFill/>
          <a:ln>
            <a:noFill/>
          </a:ln>
          <a:extLst/>
        </p:spPr>
        <p:txBody>
          <a:bodyPr>
            <a:spAutoFit/>
          </a:bodyPr>
          <a:lstStyle>
            <a:lvl1pPr eaLnBrk="0" hangingPunct="0">
              <a:defRPr kumimoji="1">
                <a:solidFill>
                  <a:schemeClr val="tx1"/>
                </a:solidFill>
                <a:latin typeface="Arial" charset="0"/>
                <a:ea typeface="ＭＳ Ｐゴシック" pitchFamily="50" charset="-128"/>
              </a:defRPr>
            </a:lvl1pPr>
            <a:lvl2pPr marL="628650" indent="-26670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ja-JP" altLang="en-US" sz="2800" b="1" dirty="0" smtClean="0">
                <a:latin typeface="Calibri" pitchFamily="34" charset="0"/>
              </a:rPr>
              <a:t>◆適正使用のための資材の作成及び配布</a:t>
            </a:r>
          </a:p>
          <a:p>
            <a:pPr lvl="1" eaLnBrk="1" hangingPunct="1">
              <a:buFontTx/>
              <a:buChar char="•"/>
              <a:defRPr/>
            </a:pPr>
            <a:r>
              <a:rPr lang="ja-JP" altLang="en-US" sz="2000" b="1" dirty="0" smtClean="0">
                <a:solidFill>
                  <a:schemeClr val="accent1"/>
                </a:solidFill>
                <a:latin typeface="+mn-ea"/>
                <a:ea typeface="+mn-ea"/>
              </a:rPr>
              <a:t>医療</a:t>
            </a:r>
            <a:r>
              <a:rPr lang="ja-JP" altLang="en-US" sz="2000" b="1" dirty="0" smtClean="0">
                <a:solidFill>
                  <a:schemeClr val="accent1"/>
                </a:solidFill>
                <a:latin typeface="ＭＳ Ｐゴシック" pitchFamily="50" charset="-128"/>
              </a:rPr>
              <a:t>関係者</a:t>
            </a:r>
            <a:r>
              <a:rPr lang="ja-JP" altLang="en-US" sz="2000" b="1" dirty="0" smtClean="0">
                <a:solidFill>
                  <a:schemeClr val="accent1"/>
                </a:solidFill>
                <a:latin typeface="+mn-ea"/>
                <a:ea typeface="+mn-ea"/>
              </a:rPr>
              <a:t>に対し、</a:t>
            </a:r>
            <a:r>
              <a:rPr lang="ja-JP" altLang="en-US" sz="2000" dirty="0" smtClean="0">
                <a:latin typeface="+mn-ea"/>
                <a:ea typeface="+mn-ea"/>
              </a:rPr>
              <a:t>安全性検討事項に関連した</a:t>
            </a:r>
            <a:r>
              <a:rPr lang="ja-JP" altLang="en-US" sz="2000" b="1" dirty="0" smtClean="0">
                <a:solidFill>
                  <a:schemeClr val="accent1"/>
                </a:solidFill>
                <a:latin typeface="+mn-ea"/>
                <a:ea typeface="+mn-ea"/>
              </a:rPr>
              <a:t>医薬品の適正使用情報を周知するため、</a:t>
            </a:r>
            <a:r>
              <a:rPr lang="ja-JP" altLang="en-US" sz="2000" b="1" u="sng" dirty="0" smtClean="0">
                <a:latin typeface="+mn-ea"/>
                <a:ea typeface="+mn-ea"/>
              </a:rPr>
              <a:t>総合機構と協議のうえ</a:t>
            </a:r>
            <a:r>
              <a:rPr lang="ja-JP" altLang="en-US" sz="2000" dirty="0" smtClean="0">
                <a:latin typeface="+mn-ea"/>
                <a:ea typeface="+mn-ea"/>
              </a:rPr>
              <a:t>、資材を作成し配布する。</a:t>
            </a:r>
            <a:endParaRPr lang="en-US" altLang="ja-JP" sz="2000" dirty="0" smtClean="0">
              <a:latin typeface="+mn-ea"/>
              <a:ea typeface="+mn-ea"/>
            </a:endParaRPr>
          </a:p>
          <a:p>
            <a:pPr lvl="1" eaLnBrk="1" hangingPunct="1">
              <a:buFontTx/>
              <a:buChar char="•"/>
              <a:defRPr/>
            </a:pPr>
            <a:endParaRPr lang="en-US" altLang="ja-JP" sz="2800" b="1" dirty="0" smtClean="0">
              <a:latin typeface="ＭＳ Ｐゴシック" pitchFamily="50" charset="-128"/>
            </a:endParaRPr>
          </a:p>
          <a:p>
            <a:pPr fontAlgn="auto">
              <a:spcBef>
                <a:spcPts val="0"/>
              </a:spcBef>
              <a:spcAft>
                <a:spcPts val="0"/>
              </a:spcAft>
              <a:defRPr/>
            </a:pPr>
            <a:r>
              <a:rPr lang="ja-JP" altLang="en-US" sz="2800" b="1" dirty="0" smtClean="0">
                <a:latin typeface="ＭＳ Ｐゴシック" pitchFamily="50" charset="-128"/>
              </a:rPr>
              <a:t>◆医</a:t>
            </a:r>
            <a:r>
              <a:rPr lang="ja-JP" altLang="en-US" sz="2800" b="1" dirty="0">
                <a:latin typeface="ＭＳ Ｐゴシック" pitchFamily="50" charset="-128"/>
              </a:rPr>
              <a:t>薬品安全性監視活動により得られた情報の</a:t>
            </a:r>
            <a:r>
              <a:rPr lang="ja-JP" altLang="en-US" sz="2800" b="1" dirty="0">
                <a:solidFill>
                  <a:srgbClr val="0070C0"/>
                </a:solidFill>
                <a:latin typeface="ＭＳ Ｐゴシック" pitchFamily="50" charset="-128"/>
              </a:rPr>
              <a:t>迅速な公表</a:t>
            </a:r>
          </a:p>
          <a:p>
            <a:pPr marL="273050" fontAlgn="auto">
              <a:spcBef>
                <a:spcPts val="0"/>
              </a:spcBef>
              <a:spcAft>
                <a:spcPts val="0"/>
              </a:spcAft>
              <a:defRPr/>
            </a:pPr>
            <a:r>
              <a:rPr lang="ja-JP" altLang="en-US" sz="2000" dirty="0" smtClean="0"/>
              <a:t>製造</a:t>
            </a:r>
            <a:r>
              <a:rPr lang="ja-JP" altLang="en-US" sz="2000" dirty="0"/>
              <a:t>販売後の医薬品安全性監視活動により得られた副作用等の集積状況等を当該医薬品の製造販売業者等の特定の利用者のみ対象としたものではない</a:t>
            </a:r>
            <a:r>
              <a:rPr lang="ja-JP" altLang="en-US" sz="2000" b="1" dirty="0">
                <a:solidFill>
                  <a:srgbClr val="0070C0"/>
                </a:solidFill>
              </a:rPr>
              <a:t>ホームページにおいて公表</a:t>
            </a:r>
            <a:r>
              <a:rPr lang="ja-JP" altLang="en-US" sz="2000" dirty="0"/>
              <a:t>し、</a:t>
            </a:r>
            <a:r>
              <a:rPr lang="ja-JP" altLang="en-US" sz="2000" b="1" dirty="0">
                <a:solidFill>
                  <a:srgbClr val="0070C0"/>
                </a:solidFill>
              </a:rPr>
              <a:t>適切な頻度で更新</a:t>
            </a:r>
            <a:r>
              <a:rPr lang="ja-JP" altLang="en-US" sz="2000" dirty="0"/>
              <a:t>を行う等により、医療関係者に対する周知を行う</a:t>
            </a:r>
            <a:r>
              <a:rPr lang="ja-JP" altLang="en-US" sz="2000" dirty="0" smtClean="0"/>
              <a:t>。関係</a:t>
            </a:r>
            <a:r>
              <a:rPr lang="ja-JP" altLang="en-US" sz="2000" dirty="0"/>
              <a:t>学会等との</a:t>
            </a:r>
            <a:r>
              <a:rPr lang="ja-JP" altLang="en-US" sz="2000" dirty="0" smtClean="0"/>
              <a:t>連携や</a:t>
            </a:r>
            <a:r>
              <a:rPr lang="ja-JP" altLang="en-US" sz="2000" dirty="0"/>
              <a:t>、総合機構の医薬品医療機器情報提供ホームページにも掲載を行うこと等も考慮</a:t>
            </a:r>
            <a:r>
              <a:rPr lang="ja-JP" altLang="en-US" sz="2000" dirty="0" smtClean="0"/>
              <a:t>する。</a:t>
            </a:r>
            <a:endParaRPr lang="ja-JP" altLang="en-US" sz="2000" dirty="0">
              <a:latin typeface="Calibri" pitchFamily="34" charset="0"/>
            </a:endParaRPr>
          </a:p>
        </p:txBody>
      </p:sp>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41325" y="198438"/>
            <a:ext cx="8229600" cy="1143000"/>
          </a:xfrm>
        </p:spPr>
        <p:txBody>
          <a:bodyPr>
            <a:normAutofit fontScale="90000"/>
          </a:bodyPr>
          <a:lstStyle/>
          <a:p>
            <a:pPr eaLnBrk="1" hangingPunct="1">
              <a:defRPr/>
            </a:pPr>
            <a:r>
              <a:rPr lang="ja-JP" altLang="en-US" sz="4000" dirty="0" smtClean="0"/>
              <a:t>追加のリスク最小化活動の例</a:t>
            </a:r>
            <a:br>
              <a:rPr lang="ja-JP" altLang="en-US" sz="4000" dirty="0" smtClean="0"/>
            </a:br>
            <a:r>
              <a:rPr lang="ja-JP" altLang="en-US" sz="4000" dirty="0" smtClean="0"/>
              <a:t>医薬品の使用条件の設定</a:t>
            </a:r>
          </a:p>
        </p:txBody>
      </p:sp>
      <p:sp>
        <p:nvSpPr>
          <p:cNvPr id="5" name="スライド番号プレースホルダー 4"/>
          <p:cNvSpPr>
            <a:spLocks noGrp="1"/>
          </p:cNvSpPr>
          <p:nvPr>
            <p:ph type="sldNum" sz="quarter" idx="12"/>
          </p:nvPr>
        </p:nvSpPr>
        <p:spPr/>
        <p:txBody>
          <a:bodyPr/>
          <a:lstStyle/>
          <a:p>
            <a:pPr>
              <a:defRPr/>
            </a:pPr>
            <a:fld id="{D28A7D1E-C7CA-4AA9-90FA-7BE315B78417}" type="slidenum">
              <a:rPr lang="ja-JP" altLang="en-US"/>
              <a:pPr>
                <a:defRPr/>
              </a:pPr>
              <a:t>25</a:t>
            </a:fld>
            <a:endParaRPr lang="ja-JP" altLang="en-US"/>
          </a:p>
        </p:txBody>
      </p:sp>
      <p:sp>
        <p:nvSpPr>
          <p:cNvPr id="26628" name="コンテンツ プレースホルダー 5"/>
          <p:cNvSpPr>
            <a:spLocks noGrp="1"/>
          </p:cNvSpPr>
          <p:nvPr>
            <p:ph idx="1"/>
          </p:nvPr>
        </p:nvSpPr>
        <p:spPr>
          <a:xfrm>
            <a:off x="323850" y="1639888"/>
            <a:ext cx="8820150" cy="4351337"/>
          </a:xfrm>
        </p:spPr>
        <p:txBody>
          <a:bodyPr>
            <a:spAutoFit/>
          </a:bodyPr>
          <a:lstStyle/>
          <a:p>
            <a:pPr marL="180975" indent="-180975" eaLnBrk="1" hangingPunct="1">
              <a:spcBef>
                <a:spcPct val="0"/>
              </a:spcBef>
              <a:buFontTx/>
              <a:buNone/>
            </a:pPr>
            <a:r>
              <a:rPr lang="ja-JP" altLang="en-US" sz="2800" dirty="0" smtClean="0"/>
              <a:t>◆専門知識・経験のある医師による使用の確保</a:t>
            </a:r>
            <a:endParaRPr lang="en-US" altLang="ja-JP" sz="2800" dirty="0" smtClean="0"/>
          </a:p>
          <a:p>
            <a:pPr marL="714375" lvl="1" indent="-266700" eaLnBrk="1" hangingPunct="1"/>
            <a:r>
              <a:rPr lang="ja-JP" altLang="en-US" sz="2000" dirty="0" smtClean="0">
                <a:latin typeface="ＭＳ Ｐゴシック" charset="-128"/>
              </a:rPr>
              <a:t>処方医に対し高度な専門的な知識、経験、講習会の受講、医師の登録等</a:t>
            </a:r>
            <a:endParaRPr lang="en-US" altLang="ja-JP" sz="2000" dirty="0" smtClean="0">
              <a:latin typeface="ＭＳ Ｐゴシック" charset="-128"/>
            </a:endParaRPr>
          </a:p>
          <a:p>
            <a:pPr marL="180975" indent="-180975" eaLnBrk="1" hangingPunct="1">
              <a:spcBef>
                <a:spcPct val="0"/>
              </a:spcBef>
              <a:buFontTx/>
              <a:buNone/>
            </a:pPr>
            <a:r>
              <a:rPr lang="ja-JP" altLang="en-US" sz="2800" dirty="0" smtClean="0"/>
              <a:t>◆医薬品の使用管理体制の確保</a:t>
            </a:r>
            <a:endParaRPr lang="en-US" altLang="ja-JP" sz="2800" dirty="0" smtClean="0"/>
          </a:p>
          <a:p>
            <a:pPr marL="714375" lvl="1" indent="-266700" eaLnBrk="1" hangingPunct="1"/>
            <a:r>
              <a:rPr lang="ja-JP" altLang="en-US" sz="2000" dirty="0" smtClean="0">
                <a:latin typeface="ＭＳ Ｐゴシック" charset="-128"/>
              </a:rPr>
              <a:t>入院管理下での投与等の使用管理、医師・薬剤師の登録</a:t>
            </a:r>
            <a:endParaRPr lang="en-US" altLang="ja-JP" sz="2000" dirty="0" smtClean="0">
              <a:latin typeface="ＭＳ Ｐゴシック" charset="-128"/>
            </a:endParaRPr>
          </a:p>
          <a:p>
            <a:pPr marL="180975" indent="-180975" eaLnBrk="1" hangingPunct="1">
              <a:buFont typeface="Arial" charset="0"/>
              <a:buNone/>
            </a:pPr>
            <a:r>
              <a:rPr lang="ja-JP" altLang="en-US" sz="2800" dirty="0" smtClean="0"/>
              <a:t>◆投与対象患者の慎重な設定</a:t>
            </a:r>
            <a:endParaRPr lang="en-US" altLang="ja-JP" sz="2800" dirty="0" smtClean="0"/>
          </a:p>
          <a:p>
            <a:pPr marL="714375" lvl="1" indent="-266700" eaLnBrk="1" hangingPunct="1"/>
            <a:r>
              <a:rPr lang="ja-JP" altLang="en-US" sz="2000" dirty="0" smtClean="0">
                <a:latin typeface="ＭＳ Ｐゴシック" charset="-128"/>
              </a:rPr>
              <a:t>患者の事前確認、モニタリングの実施、投与患者の登録</a:t>
            </a:r>
            <a:endParaRPr lang="en-US" altLang="ja-JP" sz="2000" dirty="0" smtClean="0">
              <a:latin typeface="ＭＳ Ｐゴシック" charset="-128"/>
            </a:endParaRPr>
          </a:p>
          <a:p>
            <a:pPr marL="180975" indent="-180975" eaLnBrk="1" hangingPunct="1">
              <a:buFont typeface="Arial" charset="0"/>
              <a:buNone/>
            </a:pPr>
            <a:r>
              <a:rPr lang="ja-JP" altLang="en-US" sz="2800" dirty="0" smtClean="0"/>
              <a:t>◆投与に際しての患者への説明と理解の実施</a:t>
            </a:r>
            <a:endParaRPr lang="en-US" altLang="ja-JP" sz="2800" dirty="0" smtClean="0"/>
          </a:p>
          <a:p>
            <a:pPr marL="714375" lvl="1" indent="-266700" eaLnBrk="1" hangingPunct="1"/>
            <a:r>
              <a:rPr lang="ja-JP" altLang="en-US" sz="2000" dirty="0" smtClean="0">
                <a:latin typeface="ＭＳ Ｐゴシック" charset="-128"/>
              </a:rPr>
              <a:t>患者向けの資材、教育プログラム等の提供</a:t>
            </a:r>
            <a:endParaRPr lang="en-US" altLang="ja-JP" sz="2000" dirty="0" smtClean="0">
              <a:latin typeface="ＭＳ Ｐゴシック" charset="-128"/>
            </a:endParaRPr>
          </a:p>
          <a:p>
            <a:pPr marL="180975" indent="-180975" eaLnBrk="1" hangingPunct="1">
              <a:buFont typeface="Arial" charset="0"/>
              <a:buNone/>
            </a:pPr>
            <a:r>
              <a:rPr lang="ja-JP" altLang="en-US" sz="2800" dirty="0" smtClean="0"/>
              <a:t>◆特定の検査等の実施</a:t>
            </a:r>
          </a:p>
          <a:p>
            <a:pPr marL="714375" lvl="1" indent="-266700" eaLnBrk="1" hangingPunct="1"/>
            <a:r>
              <a:rPr lang="ja-JP" altLang="en-US" sz="2000" dirty="0" smtClean="0">
                <a:latin typeface="ＭＳ Ｐゴシック" charset="-128"/>
              </a:rPr>
              <a:t>投与対象患者の適切な選択、副作用回避のための条件設定</a:t>
            </a:r>
          </a:p>
        </p:txBody>
      </p:sp>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33375"/>
            <a:ext cx="8229600" cy="1143000"/>
          </a:xfrm>
        </p:spPr>
        <p:txBody>
          <a:bodyPr rtlCol="0">
            <a:normAutofit fontScale="90000"/>
          </a:bodyPr>
          <a:lstStyle/>
          <a:p>
            <a:pPr eaLnBrk="1" fontAlgn="auto" hangingPunct="1">
              <a:spcAft>
                <a:spcPts val="0"/>
              </a:spcAft>
              <a:defRPr/>
            </a:pPr>
            <a:r>
              <a:rPr lang="ja-JP" altLang="en-US" dirty="0"/>
              <a:t>追加のリスク最小化</a:t>
            </a:r>
            <a:r>
              <a:rPr lang="ja-JP" altLang="en-US" dirty="0" smtClean="0"/>
              <a:t>活動の例</a:t>
            </a:r>
            <a:r>
              <a:rPr lang="ja-JP" altLang="en-US" dirty="0"/>
              <a:t/>
            </a:r>
            <a:br>
              <a:rPr lang="ja-JP" altLang="en-US" dirty="0"/>
            </a:br>
            <a:r>
              <a:rPr lang="ja-JP" altLang="en-US" dirty="0" smtClean="0"/>
              <a:t>患者への情報提供</a:t>
            </a:r>
            <a:endParaRPr lang="ja-JP" altLang="en-US" dirty="0"/>
          </a:p>
        </p:txBody>
      </p:sp>
      <p:sp>
        <p:nvSpPr>
          <p:cNvPr id="5" name="スライド番号プレースホルダー 4"/>
          <p:cNvSpPr>
            <a:spLocks noGrp="1"/>
          </p:cNvSpPr>
          <p:nvPr>
            <p:ph type="sldNum" sz="quarter" idx="12"/>
          </p:nvPr>
        </p:nvSpPr>
        <p:spPr/>
        <p:txBody>
          <a:bodyPr/>
          <a:lstStyle/>
          <a:p>
            <a:pPr>
              <a:defRPr/>
            </a:pPr>
            <a:fld id="{229B9C13-1661-49CF-B245-9442209678EE}" type="slidenum">
              <a:rPr lang="ja-JP" altLang="en-US"/>
              <a:pPr>
                <a:defRPr/>
              </a:pPr>
              <a:t>26</a:t>
            </a:fld>
            <a:endParaRPr lang="ja-JP" altLang="en-US"/>
          </a:p>
        </p:txBody>
      </p:sp>
      <p:sp>
        <p:nvSpPr>
          <p:cNvPr id="27652" name="テキスト ボックス 5"/>
          <p:cNvSpPr txBox="1">
            <a:spLocks noChangeArrowheads="1"/>
          </p:cNvSpPr>
          <p:nvPr/>
        </p:nvSpPr>
        <p:spPr bwMode="auto">
          <a:xfrm>
            <a:off x="323850" y="1668463"/>
            <a:ext cx="8064500" cy="823912"/>
          </a:xfrm>
          <a:prstGeom prst="rect">
            <a:avLst/>
          </a:prstGeom>
          <a:noFill/>
          <a:ln w="9525">
            <a:noFill/>
            <a:miter lim="800000"/>
            <a:headEnd/>
            <a:tailEnd/>
          </a:ln>
        </p:spPr>
        <p:txBody>
          <a:bodyPr>
            <a:spAutoFit/>
          </a:bodyPr>
          <a:lstStyle/>
          <a:p>
            <a:pPr marL="266700" indent="-266700"/>
            <a:r>
              <a:rPr lang="ja-JP" altLang="en-US" sz="2800">
                <a:latin typeface="Calibri" pitchFamily="34" charset="0"/>
              </a:rPr>
              <a:t>◆安全性検討事項に応じた資材の作成及び提供</a:t>
            </a:r>
            <a:endParaRPr lang="en-US" altLang="ja-JP" sz="2800">
              <a:latin typeface="Calibri" pitchFamily="34" charset="0"/>
            </a:endParaRPr>
          </a:p>
          <a:p>
            <a:pPr marL="266700" indent="-266700">
              <a:buFontTx/>
              <a:buChar char="•"/>
            </a:pPr>
            <a:endParaRPr lang="ja-JP" altLang="en-US" sz="2000">
              <a:latin typeface="Calibri" pitchFamily="34" charset="0"/>
            </a:endParaRPr>
          </a:p>
        </p:txBody>
      </p:sp>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27655" name="Rectangle 8"/>
          <p:cNvSpPr>
            <a:spLocks noChangeArrowheads="1"/>
          </p:cNvSpPr>
          <p:nvPr/>
        </p:nvSpPr>
        <p:spPr bwMode="auto">
          <a:xfrm>
            <a:off x="684213" y="2133600"/>
            <a:ext cx="6913562" cy="1463675"/>
          </a:xfrm>
          <a:prstGeom prst="rect">
            <a:avLst/>
          </a:prstGeom>
          <a:noFill/>
          <a:ln w="9525">
            <a:noFill/>
            <a:miter lim="800000"/>
            <a:headEnd/>
            <a:tailEnd/>
          </a:ln>
        </p:spPr>
        <p:txBody>
          <a:bodyPr>
            <a:spAutoFit/>
          </a:bodyPr>
          <a:lstStyle/>
          <a:p>
            <a:pPr marL="180975" indent="-180975">
              <a:lnSpc>
                <a:spcPct val="150000"/>
              </a:lnSpc>
              <a:buFontTx/>
              <a:buChar char="•"/>
            </a:pPr>
            <a:r>
              <a:rPr lang="ja-JP" altLang="en-US" sz="2000"/>
              <a:t>安全性検討事項に関連し、</a:t>
            </a:r>
            <a:r>
              <a:rPr lang="ja-JP" altLang="en-US" sz="2000" u="sng"/>
              <a:t>総合機構と協議のうえ</a:t>
            </a:r>
            <a:r>
              <a:rPr lang="ja-JP" altLang="en-US" sz="2000"/>
              <a:t>、医薬品の特性等に応じて、</a:t>
            </a:r>
            <a:r>
              <a:rPr lang="ja-JP" altLang="en-US" sz="2000" b="1" u="sng">
                <a:solidFill>
                  <a:srgbClr val="FF0000"/>
                </a:solidFill>
              </a:rPr>
              <a:t>患者手帳等</a:t>
            </a:r>
            <a:r>
              <a:rPr lang="ja-JP" altLang="en-US" sz="2000"/>
              <a:t>の個別の注意点等を記載した患者向け資材を作成し、提供。</a:t>
            </a:r>
          </a:p>
        </p:txBody>
      </p:sp>
      <p:sp>
        <p:nvSpPr>
          <p:cNvPr id="4" name="正方形/長方形 3"/>
          <p:cNvSpPr/>
          <p:nvPr/>
        </p:nvSpPr>
        <p:spPr>
          <a:xfrm>
            <a:off x="4644008" y="3597274"/>
            <a:ext cx="4104456" cy="2496021"/>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5004048" y="4077072"/>
            <a:ext cx="3096344" cy="646331"/>
          </a:xfrm>
          <a:prstGeom prst="rect">
            <a:avLst/>
          </a:prstGeom>
          <a:noFill/>
        </p:spPr>
        <p:txBody>
          <a:bodyPr wrap="square" rtlCol="0">
            <a:spAutoFit/>
          </a:bodyPr>
          <a:lstStyle/>
          <a:p>
            <a:r>
              <a:rPr kumimoji="1" lang="ja-JP" altLang="en-US" dirty="0" smtClean="0"/>
              <a:t>各社での患者用指導箋の事例をご紹介ください</a:t>
            </a:r>
            <a:endParaRPr kumimoji="1" lang="ja-JP"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タイトル 1"/>
          <p:cNvSpPr>
            <a:spLocks noGrp="1"/>
          </p:cNvSpPr>
          <p:nvPr>
            <p:ph type="title"/>
          </p:nvPr>
        </p:nvSpPr>
        <p:spPr>
          <a:xfrm>
            <a:off x="427038" y="238125"/>
            <a:ext cx="8218487" cy="1641475"/>
          </a:xfrm>
        </p:spPr>
        <p:txBody>
          <a:bodyPr/>
          <a:lstStyle/>
          <a:p>
            <a:pPr eaLnBrk="1" hangingPunct="1"/>
            <a:r>
              <a:rPr lang="ja-JP" altLang="en-US" sz="4000" smtClean="0"/>
              <a:t>追加のリスク最小化活動の例</a:t>
            </a:r>
            <a:br>
              <a:rPr lang="ja-JP" altLang="en-US" sz="4000" smtClean="0"/>
            </a:br>
            <a:r>
              <a:rPr lang="ja-JP" altLang="en-US" sz="4000" smtClean="0"/>
              <a:t>その他の活動</a:t>
            </a:r>
          </a:p>
        </p:txBody>
      </p:sp>
      <p:sp>
        <p:nvSpPr>
          <p:cNvPr id="4" name="スライド番号プレースホルダー 3"/>
          <p:cNvSpPr>
            <a:spLocks noGrp="1"/>
          </p:cNvSpPr>
          <p:nvPr>
            <p:ph type="sldNum" sz="quarter" idx="12"/>
          </p:nvPr>
        </p:nvSpPr>
        <p:spPr/>
        <p:txBody>
          <a:bodyPr/>
          <a:lstStyle/>
          <a:p>
            <a:pPr>
              <a:defRPr/>
            </a:pPr>
            <a:fld id="{97B2CA35-A8D9-4F7F-B768-6DFA827383EA}" type="slidenum">
              <a:rPr lang="ja-JP" altLang="en-US"/>
              <a:pPr>
                <a:defRPr/>
              </a:pPr>
              <a:t>27</a:t>
            </a:fld>
            <a:endParaRPr lang="ja-JP" altLang="en-US"/>
          </a:p>
        </p:txBody>
      </p:sp>
      <p:sp>
        <p:nvSpPr>
          <p:cNvPr id="28676" name="テキスト ボックス 4"/>
          <p:cNvSpPr txBox="1">
            <a:spLocks noChangeArrowheads="1"/>
          </p:cNvSpPr>
          <p:nvPr/>
        </p:nvSpPr>
        <p:spPr bwMode="auto">
          <a:xfrm>
            <a:off x="395288" y="1844675"/>
            <a:ext cx="7921625" cy="519113"/>
          </a:xfrm>
          <a:prstGeom prst="rect">
            <a:avLst/>
          </a:prstGeom>
          <a:noFill/>
          <a:ln w="9525">
            <a:noFill/>
            <a:miter lim="800000"/>
            <a:headEnd/>
            <a:tailEnd/>
          </a:ln>
        </p:spPr>
        <p:txBody>
          <a:bodyPr>
            <a:spAutoFit/>
          </a:bodyPr>
          <a:lstStyle/>
          <a:p>
            <a:r>
              <a:rPr lang="ja-JP" altLang="en-US" sz="2800"/>
              <a:t>◆</a:t>
            </a:r>
            <a:r>
              <a:rPr lang="ja-JP" altLang="en-US" sz="2800">
                <a:latin typeface="Calibri" pitchFamily="34" charset="0"/>
              </a:rPr>
              <a:t>表示、容器・包装等の工夫</a:t>
            </a:r>
            <a:endParaRPr lang="ja-JP" altLang="en-US">
              <a:latin typeface="Calibri" pitchFamily="34" charset="0"/>
            </a:endParaRPr>
          </a:p>
        </p:txBody>
      </p:sp>
      <p:sp>
        <p:nvSpPr>
          <p:cNvPr id="7" name="フッター プレースホルダー 6"/>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pic>
        <p:nvPicPr>
          <p:cNvPr id="28678" name="Picture 4"/>
          <p:cNvPicPr>
            <a:picLocks noChangeAspect="1" noChangeArrowheads="1"/>
          </p:cNvPicPr>
          <p:nvPr/>
        </p:nvPicPr>
        <p:blipFill>
          <a:blip r:embed="rId3" cstate="print"/>
          <a:srcRect/>
          <a:stretch>
            <a:fillRect/>
          </a:stretch>
        </p:blipFill>
        <p:spPr bwMode="auto">
          <a:xfrm>
            <a:off x="3708400" y="2852738"/>
            <a:ext cx="2700338" cy="3902075"/>
          </a:xfrm>
          <a:prstGeom prst="rect">
            <a:avLst/>
          </a:prstGeom>
          <a:noFill/>
          <a:ln w="9525">
            <a:noFill/>
            <a:miter lim="800000"/>
            <a:headEnd/>
            <a:tailEnd/>
          </a:ln>
        </p:spPr>
      </p:pic>
      <p:pic>
        <p:nvPicPr>
          <p:cNvPr id="28679" name="Picture 5"/>
          <p:cNvPicPr>
            <a:picLocks noChangeAspect="1" noChangeArrowheads="1"/>
          </p:cNvPicPr>
          <p:nvPr/>
        </p:nvPicPr>
        <p:blipFill>
          <a:blip r:embed="rId4" cstate="print"/>
          <a:srcRect/>
          <a:stretch>
            <a:fillRect/>
          </a:stretch>
        </p:blipFill>
        <p:spPr bwMode="auto">
          <a:xfrm>
            <a:off x="6443663" y="2852738"/>
            <a:ext cx="2590800" cy="3744912"/>
          </a:xfrm>
          <a:prstGeom prst="rect">
            <a:avLst/>
          </a:prstGeom>
          <a:noFill/>
          <a:ln w="9525">
            <a:noFill/>
            <a:miter lim="800000"/>
            <a:headEnd/>
            <a:tailEnd/>
          </a:ln>
        </p:spPr>
      </p:pic>
      <p:sp>
        <p:nvSpPr>
          <p:cNvPr id="28680" name="Rectangle 9"/>
          <p:cNvSpPr>
            <a:spLocks noChangeArrowheads="1"/>
          </p:cNvSpPr>
          <p:nvPr/>
        </p:nvSpPr>
        <p:spPr bwMode="auto">
          <a:xfrm>
            <a:off x="755650" y="2492375"/>
            <a:ext cx="2808288" cy="1311275"/>
          </a:xfrm>
          <a:prstGeom prst="rect">
            <a:avLst/>
          </a:prstGeom>
          <a:noFill/>
          <a:ln w="9525">
            <a:noFill/>
            <a:miter lim="800000"/>
            <a:headEnd/>
            <a:tailEnd/>
          </a:ln>
        </p:spPr>
        <p:txBody>
          <a:bodyPr>
            <a:spAutoFit/>
          </a:bodyPr>
          <a:lstStyle/>
          <a:p>
            <a:pPr marL="180975" indent="-180975">
              <a:buFontTx/>
              <a:buChar char="•"/>
            </a:pPr>
            <a:r>
              <a:rPr lang="ja-JP" altLang="en-US" sz="2000"/>
              <a:t>ヒューマンエラー防止等の観点から、医薬品の表示、容器・包装等に特別の措置を講じる。</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458BBCD2-F8D6-4B83-9D4F-B887F5CC0750}" type="slidenum">
              <a:rPr lang="ja-JP" altLang="en-US"/>
              <a:pPr>
                <a:defRPr/>
              </a:pPr>
              <a:t>28</a:t>
            </a:fld>
            <a:endParaRPr lang="ja-JP" altLang="en-US"/>
          </a:p>
        </p:txBody>
      </p:sp>
      <p:sp>
        <p:nvSpPr>
          <p:cNvPr id="29699" name="テキスト ボックス 3"/>
          <p:cNvSpPr txBox="1">
            <a:spLocks noChangeArrowheads="1"/>
          </p:cNvSpPr>
          <p:nvPr/>
        </p:nvSpPr>
        <p:spPr bwMode="auto">
          <a:xfrm>
            <a:off x="611188" y="476250"/>
            <a:ext cx="7777162" cy="762000"/>
          </a:xfrm>
          <a:prstGeom prst="rect">
            <a:avLst/>
          </a:prstGeom>
          <a:noFill/>
          <a:ln w="9525">
            <a:noFill/>
            <a:miter lim="800000"/>
            <a:headEnd/>
            <a:tailEnd/>
          </a:ln>
        </p:spPr>
        <p:txBody>
          <a:bodyPr>
            <a:spAutoFit/>
          </a:bodyPr>
          <a:lstStyle/>
          <a:p>
            <a:r>
              <a:rPr lang="ja-JP" altLang="en-US" sz="4400">
                <a:latin typeface="Calibri" pitchFamily="34" charset="0"/>
              </a:rPr>
              <a:t>安全性検討事項</a:t>
            </a:r>
            <a:r>
              <a:rPr lang="en-US" altLang="ja-JP" sz="4400">
                <a:latin typeface="Calibri" pitchFamily="34" charset="0"/>
              </a:rPr>
              <a:t>/</a:t>
            </a:r>
            <a:r>
              <a:rPr lang="en-US" altLang="ja-JP" sz="4400"/>
              <a:t>RMP</a:t>
            </a:r>
            <a:r>
              <a:rPr lang="ja-JP" altLang="en-US" sz="4400">
                <a:latin typeface="Calibri" pitchFamily="34" charset="0"/>
              </a:rPr>
              <a:t>の見直し</a:t>
            </a:r>
          </a:p>
        </p:txBody>
      </p:sp>
      <p:pic>
        <p:nvPicPr>
          <p:cNvPr id="29700" name="Picture 2" descr="C:\Users\x21853\AppData\Local\Microsoft\Windows\Temporary Internet Files\Content.IE5\88IZGH8V\MC900423828[1].wmf"/>
          <p:cNvPicPr>
            <a:picLocks noChangeAspect="1" noChangeArrowheads="1"/>
          </p:cNvPicPr>
          <p:nvPr/>
        </p:nvPicPr>
        <p:blipFill>
          <a:blip r:embed="rId3" cstate="print"/>
          <a:srcRect/>
          <a:stretch>
            <a:fillRect/>
          </a:stretch>
        </p:blipFill>
        <p:spPr bwMode="auto">
          <a:xfrm>
            <a:off x="7380288" y="4941888"/>
            <a:ext cx="1590675" cy="1771650"/>
          </a:xfrm>
          <a:prstGeom prst="rect">
            <a:avLst/>
          </a:prstGeom>
          <a:noFill/>
          <a:ln w="9525">
            <a:noFill/>
            <a:miter lim="800000"/>
            <a:headEnd/>
            <a:tailEnd/>
          </a:ln>
        </p:spPr>
      </p:pic>
      <p:sp>
        <p:nvSpPr>
          <p:cNvPr id="5" name="フッター プレースホルダー 4"/>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grpSp>
        <p:nvGrpSpPr>
          <p:cNvPr id="29702" name="Group 9"/>
          <p:cNvGrpSpPr>
            <a:grpSpLocks/>
          </p:cNvGrpSpPr>
          <p:nvPr/>
        </p:nvGrpSpPr>
        <p:grpSpPr bwMode="auto">
          <a:xfrm>
            <a:off x="539750" y="1412875"/>
            <a:ext cx="7920038" cy="3662363"/>
            <a:chOff x="340" y="1117"/>
            <a:chExt cx="4989" cy="2307"/>
          </a:xfrm>
        </p:grpSpPr>
        <p:sp>
          <p:nvSpPr>
            <p:cNvPr id="29703" name="テキスト ボックス 5"/>
            <p:cNvSpPr txBox="1">
              <a:spLocks noChangeArrowheads="1"/>
            </p:cNvSpPr>
            <p:nvPr/>
          </p:nvSpPr>
          <p:spPr bwMode="auto">
            <a:xfrm>
              <a:off x="340" y="1117"/>
              <a:ext cx="4989" cy="2307"/>
            </a:xfrm>
            <a:prstGeom prst="rect">
              <a:avLst/>
            </a:prstGeom>
            <a:noFill/>
            <a:ln w="9525">
              <a:noFill/>
              <a:miter lim="800000"/>
              <a:headEnd/>
              <a:tailEnd/>
            </a:ln>
          </p:spPr>
          <p:txBody>
            <a:bodyPr>
              <a:spAutoFit/>
            </a:bodyPr>
            <a:lstStyle/>
            <a:p>
              <a:pPr>
                <a:buFont typeface="Wingdings" pitchFamily="2" charset="2"/>
                <a:buChar char="u"/>
              </a:pPr>
              <a:r>
                <a:rPr lang="ja-JP" altLang="en-US" sz="2800" b="1" u="sng">
                  <a:latin typeface="ＭＳ Ｐゴシック" charset="-128"/>
                </a:rPr>
                <a:t>安全性検討事項</a:t>
              </a:r>
              <a:r>
                <a:rPr lang="ja-JP" altLang="en-US" sz="2800" b="1">
                  <a:latin typeface="ＭＳ Ｐゴシック" charset="-128"/>
                </a:rPr>
                <a:t>の見直し</a:t>
              </a:r>
            </a:p>
            <a:p>
              <a:pPr marL="447675" lvl="1" indent="-268288">
                <a:buFontTx/>
                <a:buChar char="•"/>
              </a:pPr>
              <a:r>
                <a:rPr lang="ja-JP" altLang="en-US" sz="2400">
                  <a:latin typeface="ＭＳ Ｐゴシック" charset="-128"/>
                </a:rPr>
                <a:t>製造販売後の医薬品安全性監視活動等の結果として、</a:t>
              </a:r>
              <a:r>
                <a:rPr lang="ja-JP" altLang="en-US" sz="2400" u="sng">
                  <a:solidFill>
                    <a:srgbClr val="0070C0"/>
                  </a:solidFill>
                  <a:latin typeface="ＭＳ Ｐゴシック" charset="-128"/>
                </a:rPr>
                <a:t>新たな安全性の懸念が判明</a:t>
              </a:r>
              <a:r>
                <a:rPr lang="ja-JP" altLang="en-US" sz="2400">
                  <a:latin typeface="ＭＳ Ｐゴシック" charset="-128"/>
                </a:rPr>
                <a:t>したときは、速やかに</a:t>
              </a:r>
              <a:r>
                <a:rPr lang="ja-JP" altLang="en-US" sz="2400" u="sng">
                  <a:solidFill>
                    <a:srgbClr val="0070C0"/>
                  </a:solidFill>
                  <a:latin typeface="ＭＳ Ｐゴシック" charset="-128"/>
                </a:rPr>
                <a:t>安全性検討事項</a:t>
              </a:r>
              <a:r>
                <a:rPr lang="ja-JP" altLang="en-US" sz="2400">
                  <a:latin typeface="ＭＳ Ｐゴシック" charset="-128"/>
                </a:rPr>
                <a:t>を見直す。</a:t>
              </a:r>
              <a:endParaRPr lang="en-US" altLang="ja-JP" sz="2400">
                <a:latin typeface="ＭＳ Ｐゴシック" charset="-128"/>
              </a:endParaRPr>
            </a:p>
            <a:p>
              <a:endParaRPr lang="en-US" altLang="ja-JP" sz="1400">
                <a:latin typeface="ＭＳ Ｐゴシック" charset="-128"/>
              </a:endParaRPr>
            </a:p>
            <a:p>
              <a:endParaRPr lang="en-US" altLang="ja-JP" sz="1400">
                <a:latin typeface="ＭＳ Ｐゴシック" charset="-128"/>
              </a:endParaRPr>
            </a:p>
            <a:p>
              <a:endParaRPr lang="en-US" altLang="ja-JP" sz="1400">
                <a:latin typeface="ＭＳ Ｐゴシック" charset="-128"/>
              </a:endParaRPr>
            </a:p>
            <a:p>
              <a:endParaRPr lang="en-US" altLang="ja-JP" sz="1400">
                <a:latin typeface="ＭＳ Ｐゴシック" charset="-128"/>
              </a:endParaRPr>
            </a:p>
            <a:p>
              <a:pPr>
                <a:buFont typeface="Wingdings" pitchFamily="2" charset="2"/>
                <a:buChar char="u"/>
              </a:pPr>
              <a:r>
                <a:rPr lang="en-US" altLang="ja-JP" sz="2800" b="1" u="sng"/>
                <a:t>RMP</a:t>
              </a:r>
              <a:r>
                <a:rPr lang="ja-JP" altLang="en-US" sz="2800" b="1">
                  <a:latin typeface="ＭＳ Ｐゴシック" charset="-128"/>
                </a:rPr>
                <a:t>の見直し</a:t>
              </a:r>
            </a:p>
            <a:p>
              <a:pPr marL="447675" lvl="1" indent="-268288">
                <a:buFontTx/>
                <a:buChar char="•"/>
              </a:pPr>
              <a:r>
                <a:rPr lang="ja-JP" altLang="en-US" sz="2400" u="sng">
                  <a:solidFill>
                    <a:srgbClr val="0070C0"/>
                  </a:solidFill>
                  <a:latin typeface="ＭＳ Ｐゴシック" charset="-128"/>
                </a:rPr>
                <a:t>安全性検討事項を変更</a:t>
              </a:r>
              <a:r>
                <a:rPr lang="ja-JP" altLang="en-US" sz="2400">
                  <a:latin typeface="ＭＳ Ｐゴシック" charset="-128"/>
                </a:rPr>
                <a:t>するときは、</a:t>
              </a:r>
              <a:r>
                <a:rPr lang="en-US" altLang="ja-JP" sz="2400" u="sng">
                  <a:solidFill>
                    <a:srgbClr val="0070C0"/>
                  </a:solidFill>
                  <a:latin typeface="ＭＳ Ｐゴシック" charset="-128"/>
                </a:rPr>
                <a:t>RMP</a:t>
              </a:r>
              <a:r>
                <a:rPr lang="ja-JP" altLang="en-US" sz="2400" u="sng">
                  <a:solidFill>
                    <a:srgbClr val="0070C0"/>
                  </a:solidFill>
                  <a:latin typeface="ＭＳ Ｐゴシック" charset="-128"/>
                </a:rPr>
                <a:t>を見直し</a:t>
              </a:r>
              <a:r>
                <a:rPr lang="ja-JP" altLang="en-US" sz="2400">
                  <a:latin typeface="ＭＳ Ｐゴシック" charset="-128"/>
                </a:rPr>
                <a:t>、関連文書の整備など必要な措置をとる。</a:t>
              </a:r>
            </a:p>
          </p:txBody>
        </p:sp>
        <p:sp>
          <p:nvSpPr>
            <p:cNvPr id="2" name="下矢印 5"/>
            <p:cNvSpPr/>
            <p:nvPr/>
          </p:nvSpPr>
          <p:spPr>
            <a:xfrm>
              <a:off x="2562" y="2251"/>
              <a:ext cx="454" cy="3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3ECE13D9-CC38-4041-9ADB-46346E7646C0}" type="slidenum">
              <a:rPr lang="ja-JP" altLang="en-US"/>
              <a:pPr>
                <a:defRPr/>
              </a:pPr>
              <a:t>29</a:t>
            </a:fld>
            <a:endParaRPr lang="ja-JP" altLang="en-US"/>
          </a:p>
        </p:txBody>
      </p:sp>
      <p:sp>
        <p:nvSpPr>
          <p:cNvPr id="30723" name="タイトル 1"/>
          <p:cNvSpPr txBox="1">
            <a:spLocks/>
          </p:cNvSpPr>
          <p:nvPr/>
        </p:nvSpPr>
        <p:spPr bwMode="auto">
          <a:xfrm>
            <a:off x="395288" y="390525"/>
            <a:ext cx="8220075" cy="950913"/>
          </a:xfrm>
          <a:prstGeom prst="rect">
            <a:avLst/>
          </a:prstGeom>
          <a:noFill/>
          <a:ln w="9525">
            <a:noFill/>
            <a:miter lim="800000"/>
            <a:headEnd/>
            <a:tailEnd/>
          </a:ln>
        </p:spPr>
        <p:txBody>
          <a:bodyPr/>
          <a:lstStyle/>
          <a:p>
            <a:pPr algn="ctr"/>
            <a:r>
              <a:rPr lang="en-US" altLang="ja-JP" sz="4400"/>
              <a:t>RMP</a:t>
            </a:r>
            <a:r>
              <a:rPr lang="ja-JP" altLang="en-US" sz="4400">
                <a:latin typeface="Calibri" pitchFamily="34" charset="0"/>
              </a:rPr>
              <a:t>の評価・見直し・報告</a:t>
            </a:r>
          </a:p>
        </p:txBody>
      </p:sp>
      <p:sp>
        <p:nvSpPr>
          <p:cNvPr id="5" name="テキスト ボックス 4"/>
          <p:cNvSpPr txBox="1"/>
          <p:nvPr/>
        </p:nvSpPr>
        <p:spPr>
          <a:xfrm>
            <a:off x="381000" y="1196975"/>
            <a:ext cx="8512175" cy="5354638"/>
          </a:xfrm>
          <a:prstGeom prst="rect">
            <a:avLst/>
          </a:prstGeom>
          <a:noFill/>
        </p:spPr>
        <p:txBody>
          <a:bodyPr>
            <a:spAutoFit/>
          </a:bodyPr>
          <a:lstStyle/>
          <a:p>
            <a:pPr fontAlgn="auto">
              <a:spcBef>
                <a:spcPts val="0"/>
              </a:spcBef>
              <a:spcAft>
                <a:spcPts val="0"/>
              </a:spcAft>
              <a:defRPr/>
            </a:pPr>
            <a:r>
              <a:rPr lang="ja-JP" altLang="en-US" sz="2800" dirty="0">
                <a:latin typeface="+mn-ea"/>
                <a:ea typeface="+mn-ea"/>
              </a:rPr>
              <a:t>◆節目となる時期の設定</a:t>
            </a:r>
            <a:endParaRPr lang="en-US" altLang="ja-JP" sz="2800" dirty="0">
              <a:latin typeface="+mn-ea"/>
              <a:ea typeface="+mn-ea"/>
            </a:endParaRPr>
          </a:p>
          <a:p>
            <a:pPr marL="800100" lvl="1" indent="-342900" fontAlgn="auto">
              <a:spcBef>
                <a:spcPts val="0"/>
              </a:spcBef>
              <a:spcAft>
                <a:spcPts val="0"/>
              </a:spcAft>
              <a:buFont typeface="Wingdings" pitchFamily="2" charset="2"/>
              <a:buChar char="Ø"/>
              <a:defRPr/>
            </a:pPr>
            <a:r>
              <a:rPr lang="ja-JP" altLang="en-US" dirty="0">
                <a:latin typeface="+mn-ea"/>
                <a:ea typeface="+mn-ea"/>
              </a:rPr>
              <a:t>医薬品安全性監視活動、有効性に関する調査・試験、リスク最小化活動ごとに結果の評価、ＰＭＤＡへの報告予定時期（安全性定期報告又はその他の時期）をあらかじめ設定</a:t>
            </a:r>
            <a:endParaRPr lang="en-US" altLang="ja-JP" dirty="0">
              <a:latin typeface="+mn-ea"/>
              <a:ea typeface="+mn-ea"/>
            </a:endParaRPr>
          </a:p>
          <a:p>
            <a:pPr marL="800100" lvl="1" indent="-342900" fontAlgn="auto">
              <a:spcBef>
                <a:spcPts val="0"/>
              </a:spcBef>
              <a:spcAft>
                <a:spcPts val="0"/>
              </a:spcAft>
              <a:buFont typeface="Wingdings" pitchFamily="2" charset="2"/>
              <a:buChar char="Ø"/>
              <a:defRPr/>
            </a:pPr>
            <a:endParaRPr lang="en-US" altLang="ja-JP" dirty="0">
              <a:latin typeface="+mn-ea"/>
              <a:ea typeface="+mn-ea"/>
            </a:endParaRPr>
          </a:p>
          <a:p>
            <a:pPr fontAlgn="auto">
              <a:spcBef>
                <a:spcPts val="0"/>
              </a:spcBef>
              <a:spcAft>
                <a:spcPts val="0"/>
              </a:spcAft>
              <a:defRPr/>
            </a:pPr>
            <a:r>
              <a:rPr lang="ja-JP" altLang="en-US" sz="2800" dirty="0">
                <a:latin typeface="+mn-ea"/>
                <a:ea typeface="+mn-ea"/>
              </a:rPr>
              <a:t>◆</a:t>
            </a:r>
            <a:r>
              <a:rPr lang="sma-NO" altLang="ja-JP" sz="2800" dirty="0">
                <a:latin typeface="+mn-ea"/>
                <a:ea typeface="+mn-ea"/>
              </a:rPr>
              <a:t>RMP</a:t>
            </a:r>
            <a:r>
              <a:rPr lang="ja-JP" altLang="en-US" sz="2800" dirty="0">
                <a:latin typeface="+mn-ea"/>
                <a:ea typeface="+mn-ea"/>
              </a:rPr>
              <a:t>の評価・見直し</a:t>
            </a:r>
            <a:endParaRPr lang="en-US" altLang="ja-JP" sz="2800" dirty="0">
              <a:latin typeface="+mn-ea"/>
              <a:ea typeface="+mn-ea"/>
            </a:endParaRPr>
          </a:p>
          <a:p>
            <a:pPr marL="800100" lvl="1" indent="-342900" fontAlgn="auto">
              <a:spcBef>
                <a:spcPts val="0"/>
              </a:spcBef>
              <a:spcAft>
                <a:spcPts val="0"/>
              </a:spcAft>
              <a:buFont typeface="Wingdings" pitchFamily="2" charset="2"/>
              <a:buChar char="Ø"/>
              <a:defRPr/>
            </a:pPr>
            <a:r>
              <a:rPr lang="ja-JP" altLang="en-US" dirty="0">
                <a:latin typeface="+mn-ea"/>
                <a:ea typeface="+mn-ea"/>
              </a:rPr>
              <a:t>節目となる時期に、各活動の実施状況・得られた結果の評価、医薬品のベネフィット・リスクバランスについて評価・考察を実施</a:t>
            </a:r>
            <a:endParaRPr lang="en-US" altLang="ja-JP" dirty="0">
              <a:latin typeface="+mn-ea"/>
              <a:ea typeface="+mn-ea"/>
            </a:endParaRPr>
          </a:p>
          <a:p>
            <a:pPr marL="800100" lvl="1" indent="-342900" fontAlgn="auto">
              <a:spcBef>
                <a:spcPts val="0"/>
              </a:spcBef>
              <a:spcAft>
                <a:spcPts val="0"/>
              </a:spcAft>
              <a:buFont typeface="Wingdings" pitchFamily="2" charset="2"/>
              <a:buChar char="Ø"/>
              <a:defRPr/>
            </a:pPr>
            <a:r>
              <a:rPr lang="ja-JP" altLang="en-US" dirty="0">
                <a:latin typeface="+mn-ea"/>
                <a:ea typeface="+mn-ea"/>
              </a:rPr>
              <a:t>各活動の実施状況に応じて適切に見直しを実施</a:t>
            </a:r>
            <a:endParaRPr lang="en-US" altLang="ja-JP" dirty="0">
              <a:latin typeface="+mn-ea"/>
              <a:ea typeface="+mn-ea"/>
            </a:endParaRPr>
          </a:p>
          <a:p>
            <a:pPr lvl="1" fontAlgn="auto">
              <a:spcBef>
                <a:spcPts val="0"/>
              </a:spcBef>
              <a:spcAft>
                <a:spcPts val="0"/>
              </a:spcAft>
              <a:defRPr/>
            </a:pPr>
            <a:r>
              <a:rPr lang="ja-JP" altLang="en-US" dirty="0">
                <a:latin typeface="+mn-ea"/>
                <a:ea typeface="+mn-ea"/>
              </a:rPr>
              <a:t>　　（見直しの時点）</a:t>
            </a:r>
            <a:endParaRPr lang="en-US" altLang="ja-JP" dirty="0">
              <a:latin typeface="+mn-ea"/>
              <a:ea typeface="+mn-ea"/>
            </a:endParaRPr>
          </a:p>
          <a:p>
            <a:pPr marL="1257300" lvl="2" indent="-342900" fontAlgn="auto">
              <a:spcBef>
                <a:spcPts val="0"/>
              </a:spcBef>
              <a:spcAft>
                <a:spcPts val="0"/>
              </a:spcAft>
              <a:buFont typeface="Wingdings" pitchFamily="2" charset="2"/>
              <a:buChar char="Ø"/>
              <a:defRPr/>
            </a:pPr>
            <a:r>
              <a:rPr lang="ja-JP" altLang="en-US" dirty="0">
                <a:latin typeface="+mn-ea"/>
                <a:ea typeface="+mn-ea"/>
              </a:rPr>
              <a:t>安全性検討事項の内容に変更があった時</a:t>
            </a:r>
            <a:endParaRPr lang="en-US" altLang="ja-JP" dirty="0">
              <a:latin typeface="+mn-ea"/>
              <a:ea typeface="+mn-ea"/>
            </a:endParaRPr>
          </a:p>
          <a:p>
            <a:pPr marL="1257300" lvl="2" indent="-342900" fontAlgn="auto">
              <a:spcBef>
                <a:spcPts val="0"/>
              </a:spcBef>
              <a:spcAft>
                <a:spcPts val="0"/>
              </a:spcAft>
              <a:buFont typeface="Wingdings" pitchFamily="2" charset="2"/>
              <a:buChar char="Ø"/>
              <a:defRPr/>
            </a:pPr>
            <a:r>
              <a:rPr lang="ja-JP" altLang="en-US" dirty="0">
                <a:latin typeface="+mn-ea"/>
                <a:ea typeface="+mn-ea"/>
              </a:rPr>
              <a:t>予め設定した節目となる時期</a:t>
            </a:r>
            <a:endParaRPr lang="en-US" altLang="ja-JP" dirty="0">
              <a:latin typeface="+mn-ea"/>
              <a:ea typeface="+mn-ea"/>
            </a:endParaRPr>
          </a:p>
          <a:p>
            <a:pPr marL="1257300" lvl="2" indent="-342900" fontAlgn="auto">
              <a:spcBef>
                <a:spcPts val="0"/>
              </a:spcBef>
              <a:spcAft>
                <a:spcPts val="0"/>
              </a:spcAft>
              <a:buFont typeface="Wingdings" pitchFamily="2" charset="2"/>
              <a:buChar char="Ø"/>
              <a:defRPr/>
            </a:pPr>
            <a:r>
              <a:rPr lang="ja-JP" altLang="en-US" dirty="0">
                <a:latin typeface="+mn-ea"/>
                <a:ea typeface="+mn-ea"/>
              </a:rPr>
              <a:t>再審査申請を行う時期</a:t>
            </a:r>
            <a:endParaRPr lang="en-US" altLang="ja-JP" dirty="0">
              <a:latin typeface="+mn-ea"/>
              <a:ea typeface="+mn-ea"/>
            </a:endParaRPr>
          </a:p>
          <a:p>
            <a:pPr marL="1257300" lvl="2" indent="-342900" fontAlgn="auto">
              <a:spcBef>
                <a:spcPts val="0"/>
              </a:spcBef>
              <a:spcAft>
                <a:spcPts val="0"/>
              </a:spcAft>
              <a:buFont typeface="Wingdings" pitchFamily="2" charset="2"/>
              <a:buChar char="Ø"/>
              <a:defRPr/>
            </a:pPr>
            <a:endParaRPr lang="en-US" altLang="ja-JP" dirty="0">
              <a:latin typeface="+mn-ea"/>
              <a:ea typeface="+mn-ea"/>
            </a:endParaRPr>
          </a:p>
          <a:p>
            <a:pPr fontAlgn="auto">
              <a:spcBef>
                <a:spcPts val="0"/>
              </a:spcBef>
              <a:spcAft>
                <a:spcPts val="0"/>
              </a:spcAft>
              <a:defRPr/>
            </a:pPr>
            <a:r>
              <a:rPr lang="ja-JP" altLang="en-US" sz="2800" dirty="0">
                <a:latin typeface="+mn-ea"/>
                <a:ea typeface="+mn-ea"/>
              </a:rPr>
              <a:t>◆ＰＭＤＡへの報告</a:t>
            </a:r>
            <a:endParaRPr lang="en-US" altLang="ja-JP" sz="2800" dirty="0">
              <a:latin typeface="+mn-ea"/>
              <a:ea typeface="+mn-ea"/>
            </a:endParaRPr>
          </a:p>
          <a:p>
            <a:pPr marL="800100" lvl="1" indent="-342900" fontAlgn="auto">
              <a:spcBef>
                <a:spcPts val="0"/>
              </a:spcBef>
              <a:spcAft>
                <a:spcPts val="0"/>
              </a:spcAft>
              <a:buFont typeface="Wingdings" pitchFamily="2" charset="2"/>
              <a:buChar char="Ø"/>
              <a:defRPr/>
            </a:pPr>
            <a:r>
              <a:rPr lang="ja-JP" altLang="en-US" dirty="0">
                <a:latin typeface="+mn-ea"/>
                <a:ea typeface="+mn-ea"/>
              </a:rPr>
              <a:t>評価内容・見直しの検討結果をＰＭＤＡに報告</a:t>
            </a:r>
            <a:endParaRPr lang="en-US" altLang="ja-JP" dirty="0">
              <a:latin typeface="+mn-ea"/>
              <a:ea typeface="+mn-ea"/>
            </a:endParaRPr>
          </a:p>
          <a:p>
            <a:pPr marL="800100" lvl="1" indent="-342900" fontAlgn="auto">
              <a:spcBef>
                <a:spcPts val="0"/>
              </a:spcBef>
              <a:spcAft>
                <a:spcPts val="0"/>
              </a:spcAft>
              <a:buFont typeface="Wingdings" pitchFamily="2" charset="2"/>
              <a:buChar char="Ø"/>
              <a:defRPr/>
            </a:pPr>
            <a:endParaRPr lang="en-US" altLang="ja-JP" sz="2400" dirty="0">
              <a:latin typeface="+mn-lt"/>
              <a:ea typeface="+mn-ea"/>
            </a:endParaRPr>
          </a:p>
        </p:txBody>
      </p:sp>
      <p:sp>
        <p:nvSpPr>
          <p:cNvPr id="7" name="フッター プレースホルダー 6"/>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06375" y="188913"/>
            <a:ext cx="8686800" cy="1143000"/>
          </a:xfrm>
        </p:spPr>
        <p:txBody>
          <a:bodyPr>
            <a:normAutofit/>
          </a:bodyPr>
          <a:lstStyle/>
          <a:p>
            <a:pPr eaLnBrk="1" hangingPunct="1">
              <a:defRPr/>
            </a:pPr>
            <a:r>
              <a:rPr lang="sma-NO" altLang="ja-JP" dirty="0" smtClean="0">
                <a:latin typeface="+mn-ea"/>
              </a:rPr>
              <a:t>RMP</a:t>
            </a:r>
            <a:r>
              <a:rPr lang="ja-JP" altLang="en-US" dirty="0" smtClean="0">
                <a:latin typeface="+mn-ea"/>
              </a:rPr>
              <a:t>導入の</a:t>
            </a:r>
            <a:r>
              <a:rPr lang="ja-JP" altLang="en-US" dirty="0" smtClean="0"/>
              <a:t>背景</a:t>
            </a:r>
          </a:p>
        </p:txBody>
      </p:sp>
      <p:sp>
        <p:nvSpPr>
          <p:cNvPr id="4099" name="Rectangle 3"/>
          <p:cNvSpPr>
            <a:spLocks noGrp="1" noChangeArrowheads="1"/>
          </p:cNvSpPr>
          <p:nvPr>
            <p:ph type="body" idx="1"/>
          </p:nvPr>
        </p:nvSpPr>
        <p:spPr>
          <a:xfrm>
            <a:off x="539750" y="1628775"/>
            <a:ext cx="8352730" cy="4392613"/>
          </a:xfrm>
        </p:spPr>
        <p:txBody>
          <a:bodyPr/>
          <a:lstStyle/>
          <a:p>
            <a:pPr eaLnBrk="1" fontAlgn="auto" hangingPunct="1">
              <a:spcAft>
                <a:spcPts val="0"/>
              </a:spcAft>
              <a:buFont typeface="Wingdings" pitchFamily="2" charset="2"/>
              <a:buNone/>
              <a:defRPr/>
            </a:pPr>
            <a:r>
              <a:rPr lang="ja-JP" altLang="en-US" sz="2500" dirty="0"/>
              <a:t>　</a:t>
            </a:r>
            <a:r>
              <a:rPr lang="ja-JP" altLang="en-US" sz="2500" dirty="0" smtClean="0"/>
              <a:t>  </a:t>
            </a:r>
            <a:r>
              <a:rPr lang="ja-JP" altLang="en-US" sz="2800" dirty="0" smtClean="0">
                <a:latin typeface="+mn-ea"/>
              </a:rPr>
              <a:t>平成</a:t>
            </a:r>
            <a:r>
              <a:rPr lang="en-US" altLang="ja-JP" sz="2800" dirty="0">
                <a:latin typeface="+mn-ea"/>
              </a:rPr>
              <a:t>22</a:t>
            </a:r>
            <a:r>
              <a:rPr lang="ja-JP" altLang="en-US" sz="2800" dirty="0">
                <a:latin typeface="+mn-ea"/>
              </a:rPr>
              <a:t>年</a:t>
            </a:r>
            <a:r>
              <a:rPr lang="en-US" altLang="ja-JP" sz="2800" dirty="0">
                <a:latin typeface="+mn-ea"/>
              </a:rPr>
              <a:t>4</a:t>
            </a:r>
            <a:r>
              <a:rPr lang="ja-JP" altLang="en-US" sz="2800" dirty="0">
                <a:latin typeface="+mn-ea"/>
              </a:rPr>
              <a:t>月</a:t>
            </a:r>
            <a:r>
              <a:rPr lang="en-US" altLang="ja-JP" sz="2800" dirty="0">
                <a:latin typeface="+mn-ea"/>
              </a:rPr>
              <a:t>28</a:t>
            </a:r>
            <a:r>
              <a:rPr lang="ja-JP" altLang="en-US" sz="2800" dirty="0">
                <a:latin typeface="+mn-ea"/>
              </a:rPr>
              <a:t>日　薬害肝炎事件の検証及び再発防止のための医薬品行政のあり方検討</a:t>
            </a:r>
            <a:r>
              <a:rPr lang="ja-JP" altLang="en-US" sz="2800" dirty="0" smtClean="0">
                <a:latin typeface="+mn-ea"/>
              </a:rPr>
              <a:t>委員会の最終提言により、医薬品リスク管理の必要性が提言されました。</a:t>
            </a:r>
            <a:endParaRPr lang="en-US" altLang="ja-JP" sz="2800" dirty="0" smtClean="0">
              <a:latin typeface="+mn-ea"/>
            </a:endParaRPr>
          </a:p>
          <a:p>
            <a:pPr lvl="1" eaLnBrk="1" fontAlgn="auto" hangingPunct="1">
              <a:spcAft>
                <a:spcPts val="0"/>
              </a:spcAft>
              <a:buFont typeface="Arial" pitchFamily="34" charset="0"/>
              <a:buChar char="–"/>
              <a:defRPr/>
            </a:pPr>
            <a:r>
              <a:rPr lang="ja-JP" altLang="en-US" u="sng" dirty="0" smtClean="0">
                <a:solidFill>
                  <a:srgbClr val="FF0000"/>
                </a:solidFill>
                <a:latin typeface="+mn-ea"/>
              </a:rPr>
              <a:t>開発段階から、市販後に想定されるリスクを特定</a:t>
            </a:r>
            <a:r>
              <a:rPr lang="ja-JP" altLang="en-US" dirty="0" smtClean="0">
                <a:latin typeface="+mn-ea"/>
              </a:rPr>
              <a:t>し、特別な懸念があれば市販後においてどのような安全性確保の措置や計画が必要かを検討する仕組みが必要。そのために、</a:t>
            </a:r>
            <a:r>
              <a:rPr lang="ja-JP" altLang="en-US" u="sng" dirty="0" smtClean="0">
                <a:solidFill>
                  <a:srgbClr val="FF0000"/>
                </a:solidFill>
                <a:latin typeface="+mn-ea"/>
              </a:rPr>
              <a:t>医薬品リスク管理</a:t>
            </a:r>
            <a:r>
              <a:rPr lang="en-US" altLang="ja-JP" u="sng" dirty="0" smtClean="0">
                <a:solidFill>
                  <a:srgbClr val="FF0000"/>
                </a:solidFill>
                <a:latin typeface="+mn-ea"/>
              </a:rPr>
              <a:t>(</a:t>
            </a:r>
            <a:r>
              <a:rPr lang="ja-JP" altLang="en-US" u="sng" dirty="0" smtClean="0">
                <a:solidFill>
                  <a:srgbClr val="FF0000"/>
                </a:solidFill>
                <a:latin typeface="+mn-ea"/>
              </a:rPr>
              <a:t>リスクマネジメント）を適切に実施</a:t>
            </a:r>
            <a:r>
              <a:rPr lang="ja-JP" altLang="en-US" dirty="0" smtClean="0">
                <a:latin typeface="+mn-ea"/>
              </a:rPr>
              <a:t>すべきである。</a:t>
            </a:r>
          </a:p>
          <a:p>
            <a:pPr marL="342900" lvl="1" indent="-342900" eaLnBrk="1" hangingPunct="1">
              <a:buFont typeface="Arial" charset="0"/>
              <a:buNone/>
              <a:defRPr/>
            </a:pPr>
            <a:endParaRPr lang="ja-JP" altLang="en-US" dirty="0" smtClean="0">
              <a:latin typeface="+mn-ea"/>
            </a:endParaRPr>
          </a:p>
        </p:txBody>
      </p:sp>
      <p:sp>
        <p:nvSpPr>
          <p:cNvPr id="2" name="スライド番号プレースホルダー 1"/>
          <p:cNvSpPr>
            <a:spLocks noGrp="1"/>
          </p:cNvSpPr>
          <p:nvPr>
            <p:ph type="sldNum" sz="quarter" idx="12"/>
          </p:nvPr>
        </p:nvSpPr>
        <p:spPr/>
        <p:txBody>
          <a:bodyPr/>
          <a:lstStyle/>
          <a:p>
            <a:pPr>
              <a:defRPr/>
            </a:pPr>
            <a:fld id="{030E2496-21F3-4118-B569-0EE9A04A4157}" type="slidenum">
              <a:rPr lang="en-US" altLang="ja-JP" smtClean="0"/>
              <a:pPr>
                <a:defRPr/>
              </a:pPr>
              <a:t>3</a:t>
            </a:fld>
            <a:endParaRPr lang="en-US" altLang="ja-JP"/>
          </a:p>
        </p:txBody>
      </p:sp>
      <p:sp>
        <p:nvSpPr>
          <p:cNvPr id="3" name="フッター プレースホルダー 2"/>
          <p:cNvSpPr>
            <a:spLocks noGrp="1"/>
          </p:cNvSpPr>
          <p:nvPr>
            <p:ph type="ftr" sz="quarter" idx="11"/>
          </p:nvPr>
        </p:nvSpPr>
        <p:spPr/>
        <p:txBody>
          <a:bodyPr/>
          <a:lstStyle/>
          <a:p>
            <a:pPr>
              <a:defRPr/>
            </a:pPr>
            <a:r>
              <a:rPr lang="ja-JP" altLang="en-US" dirty="0" smtClean="0"/>
              <a:t>医療関係者向け説明資料（</a:t>
            </a:r>
            <a:r>
              <a:rPr lang="en-US" altLang="ja-JP" dirty="0" err="1" smtClean="0"/>
              <a:t>RMP</a:t>
            </a:r>
            <a:r>
              <a:rPr lang="ja-JP" altLang="en-US" dirty="0" smtClean="0"/>
              <a:t>について）</a:t>
            </a:r>
            <a:endParaRPr lang="ja-JP" alt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79388" y="1128734"/>
            <a:ext cx="1979612" cy="846139"/>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fontAlgn="auto">
              <a:spcBef>
                <a:spcPts val="0"/>
              </a:spcBef>
              <a:spcAft>
                <a:spcPts val="0"/>
              </a:spcAft>
              <a:defRPr/>
            </a:pPr>
            <a:r>
              <a:rPr lang="ja-JP" altLang="en-US" sz="1200" b="1" dirty="0">
                <a:solidFill>
                  <a:prstClr val="black"/>
                </a:solidFill>
              </a:rPr>
              <a:t>・重要な特定されたリスク</a:t>
            </a:r>
            <a:endParaRPr lang="en-US" altLang="ja-JP" sz="1200" b="1" dirty="0">
              <a:solidFill>
                <a:prstClr val="black"/>
              </a:solidFill>
            </a:endParaRPr>
          </a:p>
          <a:p>
            <a:pPr fontAlgn="auto">
              <a:spcBef>
                <a:spcPts val="0"/>
              </a:spcBef>
              <a:spcAft>
                <a:spcPts val="0"/>
              </a:spcAft>
              <a:defRPr/>
            </a:pPr>
            <a:r>
              <a:rPr lang="ja-JP" altLang="en-US" sz="1200" b="1" dirty="0">
                <a:solidFill>
                  <a:prstClr val="black"/>
                </a:solidFill>
              </a:rPr>
              <a:t>・重要な潜在的リスク</a:t>
            </a:r>
            <a:endParaRPr lang="en-US" altLang="ja-JP" sz="1200" b="1" dirty="0">
              <a:solidFill>
                <a:prstClr val="black"/>
              </a:solidFill>
            </a:endParaRPr>
          </a:p>
          <a:p>
            <a:pPr fontAlgn="auto">
              <a:spcBef>
                <a:spcPts val="0"/>
              </a:spcBef>
              <a:spcAft>
                <a:spcPts val="0"/>
              </a:spcAft>
              <a:defRPr/>
            </a:pPr>
            <a:r>
              <a:rPr lang="ja-JP" altLang="en-US" sz="1200" b="1" dirty="0">
                <a:solidFill>
                  <a:prstClr val="black"/>
                </a:solidFill>
              </a:rPr>
              <a:t>・重要な不足情報</a:t>
            </a:r>
          </a:p>
        </p:txBody>
      </p:sp>
      <p:sp>
        <p:nvSpPr>
          <p:cNvPr id="3" name="角丸四角形 2"/>
          <p:cNvSpPr/>
          <p:nvPr/>
        </p:nvSpPr>
        <p:spPr>
          <a:xfrm>
            <a:off x="250825" y="765175"/>
            <a:ext cx="1838325" cy="35877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ja-JP" altLang="en-US" b="1" u="sng" dirty="0">
                <a:solidFill>
                  <a:srgbClr val="000000"/>
                </a:solidFill>
              </a:rPr>
              <a:t>安全性検討事項</a:t>
            </a:r>
          </a:p>
        </p:txBody>
      </p:sp>
      <p:sp>
        <p:nvSpPr>
          <p:cNvPr id="6" name="フローチャート : 判断 5"/>
          <p:cNvSpPr/>
          <p:nvPr/>
        </p:nvSpPr>
        <p:spPr>
          <a:xfrm>
            <a:off x="0" y="2419087"/>
            <a:ext cx="2339975" cy="936625"/>
          </a:xfrm>
          <a:prstGeom prst="flowChartDecision">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ja-JP" altLang="en-US" sz="1200" b="1" dirty="0">
                <a:solidFill>
                  <a:prstClr val="black"/>
                </a:solidFill>
              </a:rPr>
              <a:t>追加の措置？</a:t>
            </a:r>
            <a:endParaRPr lang="en-US" altLang="ja-JP" sz="1200" b="1" dirty="0">
              <a:solidFill>
                <a:prstClr val="black"/>
              </a:solidFill>
            </a:endParaRPr>
          </a:p>
          <a:p>
            <a:pPr algn="ctr" fontAlgn="auto">
              <a:spcBef>
                <a:spcPts val="0"/>
              </a:spcBef>
              <a:spcAft>
                <a:spcPts val="0"/>
              </a:spcAft>
              <a:defRPr/>
            </a:pPr>
            <a:r>
              <a:rPr lang="ja-JP" altLang="en-US" sz="1200" b="1" dirty="0">
                <a:solidFill>
                  <a:prstClr val="black"/>
                </a:solidFill>
              </a:rPr>
              <a:t>（評価）</a:t>
            </a:r>
          </a:p>
        </p:txBody>
      </p:sp>
      <p:sp>
        <p:nvSpPr>
          <p:cNvPr id="8" name="フローチャート : 判断 7"/>
          <p:cNvSpPr/>
          <p:nvPr/>
        </p:nvSpPr>
        <p:spPr>
          <a:xfrm>
            <a:off x="17193" y="3928114"/>
            <a:ext cx="2339975" cy="936625"/>
          </a:xfrm>
          <a:prstGeom prst="flowChartDecision">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ja-JP" altLang="en-US" sz="1200" b="1" dirty="0">
                <a:solidFill>
                  <a:prstClr val="black"/>
                </a:solidFill>
              </a:rPr>
              <a:t>安全性監視？</a:t>
            </a:r>
            <a:endParaRPr lang="en-US" altLang="ja-JP" sz="1200" b="1" dirty="0">
              <a:solidFill>
                <a:prstClr val="black"/>
              </a:solidFill>
            </a:endParaRPr>
          </a:p>
          <a:p>
            <a:pPr algn="ctr" fontAlgn="auto">
              <a:spcBef>
                <a:spcPts val="0"/>
              </a:spcBef>
              <a:spcAft>
                <a:spcPts val="0"/>
              </a:spcAft>
              <a:defRPr/>
            </a:pPr>
            <a:r>
              <a:rPr lang="ja-JP" altLang="en-US" sz="1200" b="1" dirty="0">
                <a:solidFill>
                  <a:prstClr val="black"/>
                </a:solidFill>
              </a:rPr>
              <a:t>リスク最小化？</a:t>
            </a:r>
            <a:endParaRPr lang="en-US" altLang="ja-JP" sz="1200" b="1" dirty="0">
              <a:solidFill>
                <a:prstClr val="black"/>
              </a:solidFill>
            </a:endParaRPr>
          </a:p>
          <a:p>
            <a:pPr algn="ctr" fontAlgn="auto">
              <a:spcBef>
                <a:spcPts val="0"/>
              </a:spcBef>
              <a:spcAft>
                <a:spcPts val="0"/>
              </a:spcAft>
              <a:defRPr/>
            </a:pPr>
            <a:r>
              <a:rPr lang="ja-JP" altLang="en-US" sz="1200" b="1" dirty="0">
                <a:solidFill>
                  <a:prstClr val="black"/>
                </a:solidFill>
              </a:rPr>
              <a:t>（評価）</a:t>
            </a:r>
          </a:p>
        </p:txBody>
      </p:sp>
      <p:cxnSp>
        <p:nvCxnSpPr>
          <p:cNvPr id="10" name="直線矢印コネクタ 9"/>
          <p:cNvCxnSpPr/>
          <p:nvPr/>
        </p:nvCxnSpPr>
        <p:spPr>
          <a:xfrm>
            <a:off x="1169988" y="1969824"/>
            <a:ext cx="0" cy="4492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1168815" y="3385082"/>
            <a:ext cx="0" cy="5762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753" name="テキスト ボックス 29"/>
          <p:cNvSpPr txBox="1">
            <a:spLocks noChangeArrowheads="1"/>
          </p:cNvSpPr>
          <p:nvPr/>
        </p:nvSpPr>
        <p:spPr bwMode="auto">
          <a:xfrm>
            <a:off x="611188" y="3587840"/>
            <a:ext cx="492125" cy="277813"/>
          </a:xfrm>
          <a:prstGeom prst="rect">
            <a:avLst/>
          </a:prstGeom>
          <a:noFill/>
          <a:ln w="9525">
            <a:noFill/>
            <a:miter lim="800000"/>
            <a:headEnd/>
            <a:tailEnd/>
          </a:ln>
        </p:spPr>
        <p:txBody>
          <a:bodyPr wrap="none">
            <a:spAutoFit/>
          </a:bodyPr>
          <a:lstStyle/>
          <a:p>
            <a:r>
              <a:rPr lang="ja-JP" altLang="en-US" sz="1200" b="1">
                <a:solidFill>
                  <a:srgbClr val="000000"/>
                </a:solidFill>
                <a:latin typeface="Calibri" pitchFamily="34" charset="0"/>
              </a:rPr>
              <a:t>必要</a:t>
            </a:r>
          </a:p>
        </p:txBody>
      </p:sp>
      <p:sp>
        <p:nvSpPr>
          <p:cNvPr id="18" name="角丸四角形 17"/>
          <p:cNvSpPr/>
          <p:nvPr/>
        </p:nvSpPr>
        <p:spPr>
          <a:xfrm>
            <a:off x="2814090" y="3536950"/>
            <a:ext cx="5219700" cy="2663825"/>
          </a:xfrm>
          <a:prstGeom prst="roundRect">
            <a:avLst/>
          </a:prstGeom>
          <a:solidFill>
            <a:srgbClr val="FFCCCC"/>
          </a:solidFill>
          <a:ln/>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ja-JP" altLang="en-US">
              <a:solidFill>
                <a:prstClr val="black"/>
              </a:solidFill>
            </a:endParaRPr>
          </a:p>
        </p:txBody>
      </p:sp>
      <p:sp>
        <p:nvSpPr>
          <p:cNvPr id="31755" name="テキスト ボックス 21"/>
          <p:cNvSpPr txBox="1">
            <a:spLocks noChangeArrowheads="1"/>
          </p:cNvSpPr>
          <p:nvPr/>
        </p:nvSpPr>
        <p:spPr bwMode="auto">
          <a:xfrm>
            <a:off x="2736850" y="3922712"/>
            <a:ext cx="542925" cy="307975"/>
          </a:xfrm>
          <a:prstGeom prst="rect">
            <a:avLst/>
          </a:prstGeom>
          <a:noFill/>
          <a:ln w="9525">
            <a:noFill/>
            <a:miter lim="800000"/>
            <a:headEnd/>
            <a:tailEnd/>
          </a:ln>
        </p:spPr>
        <p:txBody>
          <a:bodyPr wrap="none">
            <a:spAutoFit/>
          </a:bodyPr>
          <a:lstStyle/>
          <a:p>
            <a:r>
              <a:rPr lang="ja-JP" altLang="en-US" sz="1400" b="1" dirty="0">
                <a:solidFill>
                  <a:srgbClr val="558ED5"/>
                </a:solidFill>
                <a:latin typeface="Calibri" pitchFamily="34" charset="0"/>
              </a:rPr>
              <a:t>追加</a:t>
            </a:r>
          </a:p>
        </p:txBody>
      </p:sp>
      <p:sp>
        <p:nvSpPr>
          <p:cNvPr id="27" name="テキスト ボックス 26"/>
          <p:cNvSpPr txBox="1"/>
          <p:nvPr/>
        </p:nvSpPr>
        <p:spPr>
          <a:xfrm>
            <a:off x="3367088" y="4643911"/>
            <a:ext cx="1906587" cy="1439863"/>
          </a:xfrm>
          <a:prstGeom prst="rect">
            <a:avLst/>
          </a:prstGeom>
          <a:solidFill>
            <a:schemeClr val="bg1"/>
          </a:solidFill>
          <a:ln w="25400">
            <a:solidFill>
              <a:schemeClr val="tx1"/>
            </a:solidFill>
          </a:ln>
        </p:spPr>
        <p:txBody>
          <a:bodyPr anchor="ctr"/>
          <a:lstStyle/>
          <a:p>
            <a:pPr fontAlgn="auto">
              <a:spcBef>
                <a:spcPts val="0"/>
              </a:spcBef>
              <a:spcAft>
                <a:spcPts val="0"/>
              </a:spcAft>
              <a:defRPr/>
            </a:pPr>
            <a:r>
              <a:rPr lang="ja-JP" altLang="en-US" sz="1200" b="1" dirty="0">
                <a:solidFill>
                  <a:prstClr val="black"/>
                </a:solidFill>
                <a:latin typeface="Calibri"/>
                <a:ea typeface="ＭＳ Ｐゴシック"/>
              </a:rPr>
              <a:t>・市販直後調査</a:t>
            </a:r>
            <a:endParaRPr lang="en-US" altLang="ja-JP" sz="1200" b="1" dirty="0">
              <a:solidFill>
                <a:prstClr val="black"/>
              </a:solidFill>
              <a:latin typeface="Calibri"/>
              <a:ea typeface="ＭＳ Ｐゴシック"/>
            </a:endParaRPr>
          </a:p>
          <a:p>
            <a:pPr indent="177800" fontAlgn="auto">
              <a:spcBef>
                <a:spcPts val="0"/>
              </a:spcBef>
              <a:spcAft>
                <a:spcPts val="0"/>
              </a:spcAft>
              <a:defRPr/>
            </a:pPr>
            <a:r>
              <a:rPr lang="ja-JP" altLang="en-US" sz="1200" b="1" dirty="0">
                <a:solidFill>
                  <a:prstClr val="black"/>
                </a:solidFill>
                <a:latin typeface="Calibri"/>
                <a:ea typeface="ＭＳ Ｐゴシック"/>
              </a:rPr>
              <a:t>（自発報告の収集強化）</a:t>
            </a:r>
            <a:endParaRPr lang="en-US" altLang="ja-JP" sz="1200" b="1" dirty="0">
              <a:solidFill>
                <a:prstClr val="black"/>
              </a:solidFill>
              <a:latin typeface="Calibri"/>
              <a:ea typeface="ＭＳ Ｐゴシック"/>
            </a:endParaRPr>
          </a:p>
          <a:p>
            <a:pPr fontAlgn="auto">
              <a:spcBef>
                <a:spcPts val="0"/>
              </a:spcBef>
              <a:spcAft>
                <a:spcPts val="0"/>
              </a:spcAft>
              <a:defRPr/>
            </a:pPr>
            <a:r>
              <a:rPr lang="ja-JP" altLang="en-US" sz="1200" b="1" dirty="0">
                <a:solidFill>
                  <a:prstClr val="black"/>
                </a:solidFill>
                <a:latin typeface="Calibri"/>
                <a:ea typeface="ＭＳ Ｐゴシック"/>
              </a:rPr>
              <a:t>・使用成績調査</a:t>
            </a:r>
            <a:endParaRPr lang="en-US" altLang="ja-JP" sz="1200" b="1" dirty="0">
              <a:solidFill>
                <a:prstClr val="black"/>
              </a:solidFill>
              <a:latin typeface="Calibri"/>
              <a:ea typeface="ＭＳ Ｐゴシック"/>
            </a:endParaRPr>
          </a:p>
          <a:p>
            <a:pPr fontAlgn="auto">
              <a:spcBef>
                <a:spcPts val="0"/>
              </a:spcBef>
              <a:spcAft>
                <a:spcPts val="0"/>
              </a:spcAft>
              <a:defRPr/>
            </a:pPr>
            <a:r>
              <a:rPr lang="ja-JP" altLang="en-US" sz="1200" b="1" dirty="0">
                <a:solidFill>
                  <a:prstClr val="black"/>
                </a:solidFill>
                <a:latin typeface="Calibri"/>
                <a:ea typeface="ＭＳ Ｐゴシック"/>
              </a:rPr>
              <a:t>・特定使用成績調査</a:t>
            </a:r>
            <a:endParaRPr lang="en-US" altLang="ja-JP" sz="1200" b="1" dirty="0">
              <a:solidFill>
                <a:prstClr val="black"/>
              </a:solidFill>
              <a:latin typeface="Calibri"/>
              <a:ea typeface="ＭＳ Ｐゴシック"/>
            </a:endParaRPr>
          </a:p>
          <a:p>
            <a:pPr fontAlgn="auto">
              <a:spcBef>
                <a:spcPts val="0"/>
              </a:spcBef>
              <a:spcAft>
                <a:spcPts val="0"/>
              </a:spcAft>
              <a:defRPr/>
            </a:pPr>
            <a:r>
              <a:rPr lang="ja-JP" altLang="en-US" sz="1200" b="1" dirty="0">
                <a:solidFill>
                  <a:prstClr val="black"/>
                </a:solidFill>
                <a:latin typeface="Calibri"/>
                <a:ea typeface="ＭＳ Ｐゴシック"/>
              </a:rPr>
              <a:t>・製造販売後臨床試験</a:t>
            </a:r>
            <a:endParaRPr lang="en-US" altLang="ja-JP" sz="1200" b="1" dirty="0">
              <a:solidFill>
                <a:prstClr val="black"/>
              </a:solidFill>
              <a:latin typeface="Calibri"/>
              <a:ea typeface="ＭＳ Ｐゴシック"/>
            </a:endParaRPr>
          </a:p>
          <a:p>
            <a:pPr algn="r" fontAlgn="auto">
              <a:spcBef>
                <a:spcPts val="0"/>
              </a:spcBef>
              <a:spcAft>
                <a:spcPts val="0"/>
              </a:spcAft>
              <a:defRPr/>
            </a:pPr>
            <a:r>
              <a:rPr lang="ja-JP" altLang="en-US" sz="1200" b="1" dirty="0">
                <a:solidFill>
                  <a:prstClr val="black"/>
                </a:solidFill>
                <a:latin typeface="Calibri"/>
                <a:ea typeface="ＭＳ Ｐゴシック"/>
              </a:rPr>
              <a:t>等</a:t>
            </a:r>
          </a:p>
        </p:txBody>
      </p:sp>
      <p:sp>
        <p:nvSpPr>
          <p:cNvPr id="28" name="テキスト ボックス 27"/>
          <p:cNvSpPr txBox="1"/>
          <p:nvPr/>
        </p:nvSpPr>
        <p:spPr>
          <a:xfrm>
            <a:off x="5741988" y="3757987"/>
            <a:ext cx="1908175" cy="1619250"/>
          </a:xfrm>
          <a:prstGeom prst="rect">
            <a:avLst/>
          </a:prstGeom>
          <a:solidFill>
            <a:schemeClr val="bg1"/>
          </a:solidFill>
          <a:ln w="25400">
            <a:solidFill>
              <a:schemeClr val="tx1"/>
            </a:solidFill>
          </a:ln>
        </p:spPr>
        <p:txBody>
          <a:bodyPr anchor="ctr"/>
          <a:lstStyle/>
          <a:p>
            <a:pPr fontAlgn="auto">
              <a:spcBef>
                <a:spcPts val="0"/>
              </a:spcBef>
              <a:spcAft>
                <a:spcPts val="0"/>
              </a:spcAft>
              <a:defRPr/>
            </a:pPr>
            <a:r>
              <a:rPr lang="ja-JP" altLang="en-US" sz="1200" b="1" dirty="0">
                <a:solidFill>
                  <a:prstClr val="black"/>
                </a:solidFill>
                <a:latin typeface="Calibri"/>
                <a:ea typeface="ＭＳ Ｐゴシック"/>
              </a:rPr>
              <a:t>・市販直後調査</a:t>
            </a:r>
            <a:endParaRPr lang="en-US" altLang="ja-JP" sz="1200" b="1" dirty="0">
              <a:solidFill>
                <a:prstClr val="black"/>
              </a:solidFill>
              <a:latin typeface="Calibri"/>
              <a:ea typeface="ＭＳ Ｐゴシック"/>
            </a:endParaRPr>
          </a:p>
          <a:p>
            <a:pPr indent="177800" fontAlgn="auto">
              <a:spcBef>
                <a:spcPts val="0"/>
              </a:spcBef>
              <a:spcAft>
                <a:spcPts val="0"/>
              </a:spcAft>
              <a:defRPr/>
            </a:pPr>
            <a:r>
              <a:rPr lang="ja-JP" altLang="en-US" sz="1200" b="1" dirty="0">
                <a:solidFill>
                  <a:prstClr val="black"/>
                </a:solidFill>
                <a:latin typeface="Calibri"/>
                <a:ea typeface="ＭＳ Ｐゴシック"/>
              </a:rPr>
              <a:t>（確実な情報提供）</a:t>
            </a:r>
            <a:endParaRPr lang="en-US" altLang="ja-JP" sz="1200" b="1" dirty="0">
              <a:solidFill>
                <a:prstClr val="black"/>
              </a:solidFill>
              <a:latin typeface="Calibri"/>
              <a:ea typeface="ＭＳ Ｐゴシック"/>
            </a:endParaRPr>
          </a:p>
          <a:p>
            <a:pPr fontAlgn="auto">
              <a:spcBef>
                <a:spcPts val="0"/>
              </a:spcBef>
              <a:spcAft>
                <a:spcPts val="0"/>
              </a:spcAft>
              <a:defRPr/>
            </a:pPr>
            <a:r>
              <a:rPr lang="ja-JP" altLang="en-US" sz="1200" b="1" dirty="0">
                <a:solidFill>
                  <a:prstClr val="black"/>
                </a:solidFill>
                <a:latin typeface="Calibri"/>
                <a:ea typeface="ＭＳ Ｐゴシック"/>
              </a:rPr>
              <a:t>・医療関係者への追加の</a:t>
            </a:r>
            <a:endParaRPr lang="en-US" altLang="ja-JP" sz="1200" b="1" dirty="0">
              <a:solidFill>
                <a:prstClr val="black"/>
              </a:solidFill>
              <a:latin typeface="Calibri"/>
              <a:ea typeface="ＭＳ Ｐゴシック"/>
            </a:endParaRPr>
          </a:p>
          <a:p>
            <a:pPr indent="82550" fontAlgn="auto">
              <a:spcBef>
                <a:spcPts val="0"/>
              </a:spcBef>
              <a:spcAft>
                <a:spcPts val="0"/>
              </a:spcAft>
              <a:defRPr/>
            </a:pPr>
            <a:r>
              <a:rPr lang="ja-JP" altLang="en-US" sz="1200" b="1" dirty="0">
                <a:solidFill>
                  <a:prstClr val="black"/>
                </a:solidFill>
                <a:latin typeface="Calibri"/>
                <a:ea typeface="ＭＳ Ｐゴシック"/>
              </a:rPr>
              <a:t>情報提供</a:t>
            </a:r>
            <a:endParaRPr lang="en-US" altLang="ja-JP" sz="1200" b="1" dirty="0">
              <a:solidFill>
                <a:prstClr val="black"/>
              </a:solidFill>
              <a:latin typeface="Calibri"/>
              <a:ea typeface="ＭＳ Ｐゴシック"/>
            </a:endParaRPr>
          </a:p>
          <a:p>
            <a:pPr fontAlgn="auto">
              <a:spcBef>
                <a:spcPts val="0"/>
              </a:spcBef>
              <a:spcAft>
                <a:spcPts val="0"/>
              </a:spcAft>
              <a:defRPr/>
            </a:pPr>
            <a:r>
              <a:rPr lang="ja-JP" altLang="en-US" sz="1200" b="1" dirty="0">
                <a:solidFill>
                  <a:prstClr val="black"/>
                </a:solidFill>
                <a:latin typeface="Calibri"/>
                <a:ea typeface="ＭＳ Ｐゴシック"/>
              </a:rPr>
              <a:t>・患者への情報提供</a:t>
            </a:r>
            <a:endParaRPr lang="en-US" altLang="ja-JP" sz="1200" b="1" dirty="0">
              <a:solidFill>
                <a:prstClr val="black"/>
              </a:solidFill>
              <a:latin typeface="Calibri"/>
              <a:ea typeface="ＭＳ Ｐゴシック"/>
            </a:endParaRPr>
          </a:p>
          <a:p>
            <a:pPr fontAlgn="auto">
              <a:spcBef>
                <a:spcPts val="0"/>
              </a:spcBef>
              <a:spcAft>
                <a:spcPts val="0"/>
              </a:spcAft>
              <a:defRPr/>
            </a:pPr>
            <a:r>
              <a:rPr lang="ja-JP" altLang="en-US" sz="1200" b="1" dirty="0">
                <a:solidFill>
                  <a:prstClr val="black"/>
                </a:solidFill>
                <a:latin typeface="Calibri"/>
                <a:ea typeface="ＭＳ Ｐゴシック"/>
              </a:rPr>
              <a:t>・使用条件の設定</a:t>
            </a:r>
            <a:endParaRPr lang="en-US" altLang="ja-JP" sz="1200" b="1" dirty="0">
              <a:solidFill>
                <a:prstClr val="black"/>
              </a:solidFill>
              <a:latin typeface="Calibri"/>
              <a:ea typeface="ＭＳ Ｐゴシック"/>
            </a:endParaRPr>
          </a:p>
          <a:p>
            <a:pPr algn="r" fontAlgn="auto">
              <a:spcBef>
                <a:spcPts val="0"/>
              </a:spcBef>
              <a:spcAft>
                <a:spcPts val="0"/>
              </a:spcAft>
              <a:defRPr/>
            </a:pPr>
            <a:r>
              <a:rPr lang="ja-JP" altLang="en-US" sz="1200" b="1" dirty="0">
                <a:solidFill>
                  <a:prstClr val="black"/>
                </a:solidFill>
                <a:latin typeface="Calibri"/>
                <a:ea typeface="ＭＳ Ｐゴシック"/>
              </a:rPr>
              <a:t>等</a:t>
            </a:r>
          </a:p>
        </p:txBody>
      </p:sp>
      <p:sp>
        <p:nvSpPr>
          <p:cNvPr id="17" name="角丸四角形 16"/>
          <p:cNvSpPr/>
          <p:nvPr/>
        </p:nvSpPr>
        <p:spPr>
          <a:xfrm>
            <a:off x="2777794" y="1773238"/>
            <a:ext cx="5219700" cy="1619250"/>
          </a:xfrm>
          <a:prstGeom prst="roundRect">
            <a:avLst/>
          </a:prstGeom>
          <a:solidFill>
            <a:srgbClr val="CCFFCC"/>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ja-JP" altLang="en-US" dirty="0">
              <a:solidFill>
                <a:prstClr val="black"/>
              </a:solidFill>
            </a:endParaRPr>
          </a:p>
        </p:txBody>
      </p:sp>
      <p:sp>
        <p:nvSpPr>
          <p:cNvPr id="31759" name="テキスト ボックス 20"/>
          <p:cNvSpPr txBox="1">
            <a:spLocks noChangeArrowheads="1"/>
          </p:cNvSpPr>
          <p:nvPr/>
        </p:nvSpPr>
        <p:spPr bwMode="auto">
          <a:xfrm>
            <a:off x="2736850" y="1844675"/>
            <a:ext cx="542925" cy="307975"/>
          </a:xfrm>
          <a:prstGeom prst="rect">
            <a:avLst/>
          </a:prstGeom>
          <a:noFill/>
          <a:ln w="9525">
            <a:noFill/>
            <a:miter lim="800000"/>
            <a:headEnd/>
            <a:tailEnd/>
          </a:ln>
        </p:spPr>
        <p:txBody>
          <a:bodyPr wrap="none">
            <a:spAutoFit/>
          </a:bodyPr>
          <a:lstStyle/>
          <a:p>
            <a:r>
              <a:rPr lang="ja-JP" altLang="en-US" sz="1400" b="1">
                <a:solidFill>
                  <a:srgbClr val="000000"/>
                </a:solidFill>
                <a:latin typeface="Calibri" pitchFamily="34" charset="0"/>
              </a:rPr>
              <a:t>通常</a:t>
            </a:r>
          </a:p>
        </p:txBody>
      </p:sp>
      <p:sp>
        <p:nvSpPr>
          <p:cNvPr id="31760" name="テキスト ボックス 25"/>
          <p:cNvSpPr txBox="1">
            <a:spLocks noChangeArrowheads="1"/>
          </p:cNvSpPr>
          <p:nvPr/>
        </p:nvSpPr>
        <p:spPr bwMode="auto">
          <a:xfrm>
            <a:off x="5741988" y="2043113"/>
            <a:ext cx="1908175" cy="1079500"/>
          </a:xfrm>
          <a:prstGeom prst="rect">
            <a:avLst/>
          </a:prstGeom>
          <a:solidFill>
            <a:schemeClr val="bg1"/>
          </a:solidFill>
          <a:ln w="25400">
            <a:solidFill>
              <a:schemeClr val="tx1"/>
            </a:solidFill>
            <a:miter lim="800000"/>
            <a:headEnd/>
            <a:tailEnd/>
          </a:ln>
        </p:spPr>
        <p:txBody>
          <a:bodyPr wrap="none" anchor="ctr"/>
          <a:lstStyle/>
          <a:p>
            <a:r>
              <a:rPr lang="ja-JP" altLang="en-US" sz="1200" b="1" dirty="0">
                <a:solidFill>
                  <a:srgbClr val="000000"/>
                </a:solidFill>
                <a:latin typeface="Calibri" pitchFamily="34" charset="0"/>
              </a:rPr>
              <a:t>・添付文書の作成・改訂</a:t>
            </a:r>
            <a:endParaRPr lang="en-US" altLang="ja-JP" sz="1200" b="1" dirty="0">
              <a:solidFill>
                <a:srgbClr val="000000"/>
              </a:solidFill>
              <a:latin typeface="Calibri" pitchFamily="34" charset="0"/>
            </a:endParaRPr>
          </a:p>
          <a:p>
            <a:r>
              <a:rPr lang="ja-JP" altLang="en-US" sz="1200" b="1" dirty="0" smtClean="0">
                <a:solidFill>
                  <a:srgbClr val="000000"/>
                </a:solidFill>
                <a:latin typeface="Calibri" pitchFamily="34" charset="0"/>
              </a:rPr>
              <a:t>・患者向医薬品ガイド</a:t>
            </a:r>
            <a:endParaRPr lang="en-US" altLang="ja-JP" sz="1200" b="1" dirty="0">
              <a:solidFill>
                <a:srgbClr val="000000"/>
              </a:solidFill>
              <a:latin typeface="Calibri" pitchFamily="34" charset="0"/>
            </a:endParaRPr>
          </a:p>
        </p:txBody>
      </p:sp>
      <p:sp>
        <p:nvSpPr>
          <p:cNvPr id="29" name="正方形/長方形 28"/>
          <p:cNvSpPr/>
          <p:nvPr/>
        </p:nvSpPr>
        <p:spPr>
          <a:xfrm>
            <a:off x="3367088" y="2043113"/>
            <a:ext cx="1906587" cy="10795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sz="1200" b="1" dirty="0">
                <a:solidFill>
                  <a:prstClr val="black"/>
                </a:solidFill>
              </a:rPr>
              <a:t>・自発報告</a:t>
            </a:r>
            <a:endParaRPr lang="en-US" altLang="ja-JP" sz="1200" b="1" dirty="0">
              <a:solidFill>
                <a:prstClr val="black"/>
              </a:solidFill>
            </a:endParaRPr>
          </a:p>
          <a:p>
            <a:pPr indent="177800" fontAlgn="auto">
              <a:spcBef>
                <a:spcPts val="0"/>
              </a:spcBef>
              <a:spcAft>
                <a:spcPts val="0"/>
              </a:spcAft>
              <a:defRPr/>
            </a:pPr>
            <a:r>
              <a:rPr lang="ja-JP" altLang="en-US" sz="1200" b="1" dirty="0">
                <a:solidFill>
                  <a:prstClr val="black"/>
                </a:solidFill>
              </a:rPr>
              <a:t>（副作用・感染症）</a:t>
            </a:r>
            <a:endParaRPr lang="en-US" altLang="ja-JP" sz="1200" b="1" dirty="0">
              <a:solidFill>
                <a:prstClr val="black"/>
              </a:solidFill>
            </a:endParaRPr>
          </a:p>
          <a:p>
            <a:pPr fontAlgn="auto">
              <a:spcBef>
                <a:spcPts val="0"/>
              </a:spcBef>
              <a:spcAft>
                <a:spcPts val="0"/>
              </a:spcAft>
              <a:defRPr/>
            </a:pPr>
            <a:r>
              <a:rPr lang="ja-JP" altLang="en-US" sz="1200" b="1" dirty="0">
                <a:solidFill>
                  <a:prstClr val="black"/>
                </a:solidFill>
              </a:rPr>
              <a:t>・研究報告</a:t>
            </a:r>
            <a:endParaRPr lang="en-US" altLang="ja-JP" sz="1200" b="1" dirty="0">
              <a:solidFill>
                <a:prstClr val="black"/>
              </a:solidFill>
            </a:endParaRPr>
          </a:p>
          <a:p>
            <a:pPr fontAlgn="auto">
              <a:spcBef>
                <a:spcPts val="0"/>
              </a:spcBef>
              <a:spcAft>
                <a:spcPts val="0"/>
              </a:spcAft>
              <a:defRPr/>
            </a:pPr>
            <a:r>
              <a:rPr lang="ja-JP" altLang="en-US" sz="1200" b="1" dirty="0">
                <a:solidFill>
                  <a:prstClr val="black"/>
                </a:solidFill>
              </a:rPr>
              <a:t>・外国措置報告</a:t>
            </a:r>
          </a:p>
        </p:txBody>
      </p:sp>
      <p:sp>
        <p:nvSpPr>
          <p:cNvPr id="15" name="角丸四角形 14"/>
          <p:cNvSpPr/>
          <p:nvPr/>
        </p:nvSpPr>
        <p:spPr>
          <a:xfrm>
            <a:off x="3240088" y="1196975"/>
            <a:ext cx="2160587" cy="5003800"/>
          </a:xfrm>
          <a:prstGeom prst="roundRect">
            <a:avLst/>
          </a:prstGeom>
          <a:noFill/>
          <a:ln>
            <a:prstDash val="sysDash"/>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ja-JP" altLang="en-US">
              <a:solidFill>
                <a:prstClr val="black"/>
              </a:solidFill>
            </a:endParaRPr>
          </a:p>
        </p:txBody>
      </p:sp>
      <p:sp>
        <p:nvSpPr>
          <p:cNvPr id="16" name="角丸四角形 15"/>
          <p:cNvSpPr/>
          <p:nvPr/>
        </p:nvSpPr>
        <p:spPr>
          <a:xfrm>
            <a:off x="5616575" y="1128735"/>
            <a:ext cx="2160588" cy="5112345"/>
          </a:xfrm>
          <a:prstGeom prst="roundRect">
            <a:avLst/>
          </a:prstGeom>
          <a:noFill/>
          <a:ln>
            <a:prstDash val="sysDash"/>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ja-JP" altLang="en-US">
              <a:solidFill>
                <a:prstClr val="black"/>
              </a:solidFill>
            </a:endParaRPr>
          </a:p>
        </p:txBody>
      </p:sp>
      <p:cxnSp>
        <p:nvCxnSpPr>
          <p:cNvPr id="41" name="カギ線コネクタ 40"/>
          <p:cNvCxnSpPr>
            <a:endCxn id="17" idx="1"/>
          </p:cNvCxnSpPr>
          <p:nvPr/>
        </p:nvCxnSpPr>
        <p:spPr>
          <a:xfrm flipV="1">
            <a:off x="2339974" y="2582863"/>
            <a:ext cx="437820" cy="304537"/>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図形 42"/>
          <p:cNvCxnSpPr>
            <a:stCxn id="8" idx="2"/>
            <a:endCxn id="27" idx="1"/>
          </p:cNvCxnSpPr>
          <p:nvPr/>
        </p:nvCxnSpPr>
        <p:spPr>
          <a:xfrm rot="16200000" flipH="1">
            <a:off x="2027582" y="4024337"/>
            <a:ext cx="499104" cy="2179907"/>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p:nvPr/>
        </p:nvCxnSpPr>
        <p:spPr>
          <a:xfrm flipV="1">
            <a:off x="2357168" y="4393966"/>
            <a:ext cx="3384820" cy="24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767" name="テキスト ボックス 47"/>
          <p:cNvSpPr txBox="1">
            <a:spLocks noChangeArrowheads="1"/>
          </p:cNvSpPr>
          <p:nvPr/>
        </p:nvSpPr>
        <p:spPr bwMode="auto">
          <a:xfrm>
            <a:off x="1979612" y="2344089"/>
            <a:ext cx="492125" cy="276225"/>
          </a:xfrm>
          <a:prstGeom prst="rect">
            <a:avLst/>
          </a:prstGeom>
          <a:noFill/>
          <a:ln w="9525">
            <a:noFill/>
            <a:miter lim="800000"/>
            <a:headEnd/>
            <a:tailEnd/>
          </a:ln>
        </p:spPr>
        <p:txBody>
          <a:bodyPr wrap="none">
            <a:spAutoFit/>
          </a:bodyPr>
          <a:lstStyle/>
          <a:p>
            <a:r>
              <a:rPr lang="ja-JP" altLang="en-US" sz="1200" b="1" dirty="0">
                <a:solidFill>
                  <a:srgbClr val="000000"/>
                </a:solidFill>
                <a:latin typeface="Calibri" pitchFamily="34" charset="0"/>
              </a:rPr>
              <a:t>不要</a:t>
            </a:r>
          </a:p>
        </p:txBody>
      </p:sp>
      <p:sp>
        <p:nvSpPr>
          <p:cNvPr id="31768" name="テキスト ボックス 48"/>
          <p:cNvSpPr txBox="1">
            <a:spLocks noChangeArrowheads="1"/>
          </p:cNvSpPr>
          <p:nvPr/>
        </p:nvSpPr>
        <p:spPr bwMode="auto">
          <a:xfrm>
            <a:off x="3426535" y="4074945"/>
            <a:ext cx="1795463" cy="276225"/>
          </a:xfrm>
          <a:prstGeom prst="rect">
            <a:avLst/>
          </a:prstGeom>
          <a:noFill/>
          <a:ln w="9525">
            <a:noFill/>
            <a:miter lim="800000"/>
            <a:headEnd/>
            <a:tailEnd/>
          </a:ln>
        </p:spPr>
        <p:txBody>
          <a:bodyPr wrap="none">
            <a:spAutoFit/>
          </a:bodyPr>
          <a:lstStyle/>
          <a:p>
            <a:r>
              <a:rPr lang="ja-JP" altLang="en-US" sz="1200" b="1" dirty="0">
                <a:solidFill>
                  <a:srgbClr val="558ED5"/>
                </a:solidFill>
                <a:latin typeface="Calibri" pitchFamily="34" charset="0"/>
              </a:rPr>
              <a:t>追加のリスク最小化活動</a:t>
            </a:r>
          </a:p>
        </p:txBody>
      </p:sp>
      <p:sp>
        <p:nvSpPr>
          <p:cNvPr id="31769" name="テキスト ボックス 49"/>
          <p:cNvSpPr txBox="1">
            <a:spLocks noChangeArrowheads="1"/>
          </p:cNvSpPr>
          <p:nvPr/>
        </p:nvSpPr>
        <p:spPr bwMode="auto">
          <a:xfrm>
            <a:off x="1284287" y="5086030"/>
            <a:ext cx="1724025" cy="277812"/>
          </a:xfrm>
          <a:prstGeom prst="rect">
            <a:avLst/>
          </a:prstGeom>
          <a:noFill/>
          <a:ln w="9525">
            <a:noFill/>
            <a:miter lim="800000"/>
            <a:headEnd/>
            <a:tailEnd/>
          </a:ln>
        </p:spPr>
        <p:txBody>
          <a:bodyPr wrap="none">
            <a:spAutoFit/>
          </a:bodyPr>
          <a:lstStyle/>
          <a:p>
            <a:r>
              <a:rPr lang="ja-JP" altLang="en-US" sz="1200" b="1" dirty="0">
                <a:solidFill>
                  <a:srgbClr val="558ED5"/>
                </a:solidFill>
                <a:latin typeface="Calibri" pitchFamily="34" charset="0"/>
              </a:rPr>
              <a:t>追加の安全性監視活動</a:t>
            </a:r>
          </a:p>
        </p:txBody>
      </p:sp>
      <p:sp>
        <p:nvSpPr>
          <p:cNvPr id="52" name="角丸四角形 51"/>
          <p:cNvSpPr/>
          <p:nvPr/>
        </p:nvSpPr>
        <p:spPr>
          <a:xfrm>
            <a:off x="8388350" y="3055938"/>
            <a:ext cx="684213" cy="3600450"/>
          </a:xfrm>
          <a:prstGeom prst="roundRect">
            <a:avLst/>
          </a:prstGeom>
        </p:spPr>
        <p:style>
          <a:lnRef idx="1">
            <a:schemeClr val="accent1"/>
          </a:lnRef>
          <a:fillRef idx="2">
            <a:schemeClr val="accent1"/>
          </a:fillRef>
          <a:effectRef idx="1">
            <a:schemeClr val="accent1"/>
          </a:effectRef>
          <a:fontRef idx="minor">
            <a:schemeClr val="dk1"/>
          </a:fontRef>
        </p:style>
        <p:txBody>
          <a:bodyPr vert="eaVert" anchor="ctr"/>
          <a:lstStyle/>
          <a:p>
            <a:pPr algn="ctr" fontAlgn="auto">
              <a:spcBef>
                <a:spcPts val="0"/>
              </a:spcBef>
              <a:spcAft>
                <a:spcPts val="0"/>
              </a:spcAft>
              <a:defRPr/>
            </a:pPr>
            <a:r>
              <a:rPr lang="ja-JP" altLang="en-US" sz="1600" b="1" dirty="0">
                <a:solidFill>
                  <a:prstClr val="black"/>
                </a:solidFill>
              </a:rPr>
              <a:t>（実施状況の報告）</a:t>
            </a:r>
          </a:p>
          <a:p>
            <a:pPr algn="ctr" fontAlgn="auto">
              <a:spcBef>
                <a:spcPts val="0"/>
              </a:spcBef>
              <a:spcAft>
                <a:spcPts val="0"/>
              </a:spcAft>
              <a:defRPr/>
            </a:pPr>
            <a:r>
              <a:rPr lang="ja-JP" altLang="en-US" sz="1600" b="1" dirty="0">
                <a:solidFill>
                  <a:prstClr val="black"/>
                </a:solidFill>
              </a:rPr>
              <a:t>ベネフィット・リスクバランスの評価</a:t>
            </a:r>
            <a:endParaRPr lang="ja-JP" altLang="en-US" sz="1600" dirty="0">
              <a:solidFill>
                <a:prstClr val="black"/>
              </a:solidFill>
            </a:endParaRPr>
          </a:p>
        </p:txBody>
      </p:sp>
      <p:cxnSp>
        <p:nvCxnSpPr>
          <p:cNvPr id="115" name="直線矢印コネクタ 114"/>
          <p:cNvCxnSpPr/>
          <p:nvPr/>
        </p:nvCxnSpPr>
        <p:spPr>
          <a:xfrm flipV="1">
            <a:off x="7668344" y="4365104"/>
            <a:ext cx="720080" cy="288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9" name="直線コネクタ 118"/>
          <p:cNvCxnSpPr/>
          <p:nvPr/>
        </p:nvCxnSpPr>
        <p:spPr>
          <a:xfrm>
            <a:off x="5292725" y="5661248"/>
            <a:ext cx="287967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直線矢印コネクタ 121"/>
          <p:cNvCxnSpPr/>
          <p:nvPr/>
        </p:nvCxnSpPr>
        <p:spPr>
          <a:xfrm flipV="1">
            <a:off x="8172400" y="4365105"/>
            <a:ext cx="0" cy="129614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5" name="図形 124"/>
          <p:cNvCxnSpPr>
            <a:stCxn id="17" idx="3"/>
          </p:cNvCxnSpPr>
          <p:nvPr/>
        </p:nvCxnSpPr>
        <p:spPr>
          <a:xfrm>
            <a:off x="7997494" y="2582863"/>
            <a:ext cx="174906" cy="1782241"/>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775" name="図形 127"/>
          <p:cNvCxnSpPr>
            <a:cxnSpLocks noChangeShapeType="1"/>
            <a:stCxn id="52" idx="0"/>
            <a:endCxn id="3" idx="3"/>
          </p:cNvCxnSpPr>
          <p:nvPr/>
        </p:nvCxnSpPr>
        <p:spPr bwMode="auto">
          <a:xfrm rot="5400000" flipH="1">
            <a:off x="4354512" y="-1320799"/>
            <a:ext cx="2111375" cy="6642100"/>
          </a:xfrm>
          <a:prstGeom prst="bentConnector2">
            <a:avLst/>
          </a:prstGeom>
          <a:noFill/>
          <a:ln w="38100" algn="ctr">
            <a:solidFill>
              <a:schemeClr val="tx1"/>
            </a:solidFill>
            <a:miter lim="800000"/>
            <a:headEnd/>
            <a:tailEnd type="arrow" w="med" len="med"/>
          </a:ln>
        </p:spPr>
      </p:cxnSp>
      <p:sp>
        <p:nvSpPr>
          <p:cNvPr id="31776" name="タイトル 1"/>
          <p:cNvSpPr txBox="1">
            <a:spLocks/>
          </p:cNvSpPr>
          <p:nvPr/>
        </p:nvSpPr>
        <p:spPr bwMode="auto">
          <a:xfrm>
            <a:off x="469900" y="119063"/>
            <a:ext cx="8229600" cy="850900"/>
          </a:xfrm>
          <a:prstGeom prst="rect">
            <a:avLst/>
          </a:prstGeom>
          <a:noFill/>
          <a:ln w="9525">
            <a:noFill/>
            <a:miter lim="800000"/>
            <a:headEnd/>
            <a:tailEnd/>
          </a:ln>
        </p:spPr>
        <p:txBody>
          <a:bodyPr anchor="ctr"/>
          <a:lstStyle/>
          <a:p>
            <a:pPr algn="ctr"/>
            <a:r>
              <a:rPr lang="sma-NO" altLang="ja-JP" sz="4400">
                <a:cs typeface="Arial" charset="0"/>
              </a:rPr>
              <a:t>RMP</a:t>
            </a:r>
            <a:r>
              <a:rPr lang="ja-JP" altLang="en-US" sz="4400">
                <a:latin typeface="Calibri" pitchFamily="34" charset="0"/>
              </a:rPr>
              <a:t>の全体像</a:t>
            </a:r>
          </a:p>
        </p:txBody>
      </p:sp>
      <p:sp>
        <p:nvSpPr>
          <p:cNvPr id="2" name="フッター プレースホルダー 1"/>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
        <p:nvSpPr>
          <p:cNvPr id="5" name="角丸四角形 2"/>
          <p:cNvSpPr/>
          <p:nvPr/>
        </p:nvSpPr>
        <p:spPr>
          <a:xfrm>
            <a:off x="3348038" y="1341438"/>
            <a:ext cx="1944687" cy="35877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ja-JP" altLang="en-US" b="1" u="sng">
                <a:solidFill>
                  <a:srgbClr val="000000"/>
                </a:solidFill>
                <a:latin typeface="Arial" charset="0"/>
              </a:rPr>
              <a:t>安全性監視計画</a:t>
            </a:r>
          </a:p>
        </p:txBody>
      </p:sp>
      <p:sp>
        <p:nvSpPr>
          <p:cNvPr id="7" name="角丸四角形 2"/>
          <p:cNvSpPr/>
          <p:nvPr/>
        </p:nvSpPr>
        <p:spPr>
          <a:xfrm>
            <a:off x="5722938" y="1341438"/>
            <a:ext cx="1944687" cy="35877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ja-JP" altLang="en-US" b="1" u="sng">
                <a:solidFill>
                  <a:srgbClr val="000000"/>
                </a:solidFill>
                <a:latin typeface="Arial" charset="0"/>
              </a:rPr>
              <a:t>リスク最小化計画</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タイトル 1"/>
          <p:cNvSpPr>
            <a:spLocks noGrp="1"/>
          </p:cNvSpPr>
          <p:nvPr>
            <p:ph type="title"/>
          </p:nvPr>
        </p:nvSpPr>
        <p:spPr/>
        <p:txBody>
          <a:bodyPr/>
          <a:lstStyle/>
          <a:p>
            <a:pPr eaLnBrk="1" hangingPunct="1"/>
            <a:r>
              <a:rPr lang="en-US" altLang="ja-JP" sz="4000" smtClean="0">
                <a:latin typeface="Arial" charset="0"/>
              </a:rPr>
              <a:t>RMP</a:t>
            </a:r>
            <a:r>
              <a:rPr lang="ja-JP" altLang="en-US" sz="4000" smtClean="0"/>
              <a:t>導入の意義、期待される効果</a:t>
            </a:r>
          </a:p>
        </p:txBody>
      </p:sp>
      <p:sp>
        <p:nvSpPr>
          <p:cNvPr id="5" name="スライド番号プレースホルダー 4"/>
          <p:cNvSpPr>
            <a:spLocks noGrp="1"/>
          </p:cNvSpPr>
          <p:nvPr>
            <p:ph type="sldNum" sz="quarter" idx="12"/>
          </p:nvPr>
        </p:nvSpPr>
        <p:spPr/>
        <p:txBody>
          <a:bodyPr/>
          <a:lstStyle/>
          <a:p>
            <a:pPr>
              <a:defRPr/>
            </a:pPr>
            <a:fld id="{3E75893D-D640-452A-9B40-9797315822A4}" type="slidenum">
              <a:rPr lang="ja-JP" altLang="en-US"/>
              <a:pPr>
                <a:defRPr/>
              </a:pPr>
              <a:t>31</a:t>
            </a:fld>
            <a:endParaRPr lang="ja-JP" altLang="en-US"/>
          </a:p>
        </p:txBody>
      </p:sp>
      <p:sp>
        <p:nvSpPr>
          <p:cNvPr id="32772" name="コンテンツ プレースホルダー 2"/>
          <p:cNvSpPr>
            <a:spLocks noGrp="1"/>
          </p:cNvSpPr>
          <p:nvPr>
            <p:ph idx="1"/>
          </p:nvPr>
        </p:nvSpPr>
        <p:spPr>
          <a:xfrm>
            <a:off x="250825" y="1600200"/>
            <a:ext cx="8713788" cy="4525963"/>
          </a:xfrm>
        </p:spPr>
        <p:txBody>
          <a:bodyPr/>
          <a:lstStyle/>
          <a:p>
            <a:pPr eaLnBrk="1" hangingPunct="1">
              <a:lnSpc>
                <a:spcPct val="90000"/>
              </a:lnSpc>
            </a:pPr>
            <a:r>
              <a:rPr lang="ja-JP" altLang="en-US" dirty="0" smtClean="0">
                <a:latin typeface="ＭＳ Ｐゴシック" charset="-128"/>
              </a:rPr>
              <a:t>医薬品の</a:t>
            </a:r>
            <a:r>
              <a:rPr lang="ja-JP" altLang="en-US" dirty="0" smtClean="0">
                <a:solidFill>
                  <a:srgbClr val="FF0000"/>
                </a:solidFill>
                <a:latin typeface="ＭＳ Ｐゴシック" charset="-128"/>
              </a:rPr>
              <a:t>開発から市販後の一貫した</a:t>
            </a:r>
            <a:r>
              <a:rPr lang="ja-JP" altLang="en-US" dirty="0" smtClean="0">
                <a:latin typeface="ＭＳ Ｐゴシック" charset="-128"/>
              </a:rPr>
              <a:t>リスク管理</a:t>
            </a:r>
          </a:p>
          <a:p>
            <a:pPr eaLnBrk="1" hangingPunct="1">
              <a:lnSpc>
                <a:spcPct val="90000"/>
              </a:lnSpc>
            </a:pPr>
            <a:r>
              <a:rPr lang="ja-JP" altLang="en-US" dirty="0" smtClean="0">
                <a:latin typeface="ＭＳ Ｐゴシック" charset="-128"/>
              </a:rPr>
              <a:t>リスク管理をひとつの文書に</a:t>
            </a:r>
            <a:r>
              <a:rPr lang="ja-JP" altLang="en-US" dirty="0" smtClean="0">
                <a:solidFill>
                  <a:srgbClr val="FF0000"/>
                </a:solidFill>
                <a:latin typeface="ＭＳ Ｐゴシック" charset="-128"/>
              </a:rPr>
              <a:t>見える化</a:t>
            </a:r>
            <a:endParaRPr lang="ja-JP" altLang="en-US" dirty="0" smtClean="0">
              <a:latin typeface="ＭＳ Ｐゴシック" charset="-128"/>
            </a:endParaRPr>
          </a:p>
          <a:p>
            <a:pPr eaLnBrk="1" hangingPunct="1">
              <a:lnSpc>
                <a:spcPct val="90000"/>
              </a:lnSpc>
            </a:pPr>
            <a:r>
              <a:rPr lang="ja-JP" altLang="en-US" dirty="0" smtClean="0">
                <a:latin typeface="ＭＳ Ｐゴシック" charset="-128"/>
              </a:rPr>
              <a:t>活動の進捗に合わせて、または、定期的に</a:t>
            </a:r>
            <a:r>
              <a:rPr lang="ja-JP" altLang="en-US" dirty="0" smtClean="0">
                <a:solidFill>
                  <a:srgbClr val="FF0000"/>
                </a:solidFill>
                <a:latin typeface="ＭＳ Ｐゴシック" charset="-128"/>
              </a:rPr>
              <a:t>評価</a:t>
            </a:r>
          </a:p>
          <a:p>
            <a:pPr eaLnBrk="1" hangingPunct="1">
              <a:lnSpc>
                <a:spcPct val="90000"/>
              </a:lnSpc>
            </a:pPr>
            <a:r>
              <a:rPr lang="en-US" altLang="ja-JP" dirty="0" smtClean="0">
                <a:latin typeface="ＭＳ Ｐゴシック" charset="-128"/>
              </a:rPr>
              <a:t>RMP </a:t>
            </a:r>
            <a:r>
              <a:rPr lang="ja-JP" altLang="en-US" dirty="0" smtClean="0">
                <a:latin typeface="ＭＳ Ｐゴシック" charset="-128"/>
              </a:rPr>
              <a:t>を</a:t>
            </a:r>
            <a:r>
              <a:rPr lang="ja-JP" altLang="en-US" dirty="0" smtClean="0">
                <a:solidFill>
                  <a:srgbClr val="FF0000"/>
                </a:solidFill>
                <a:latin typeface="ＭＳ Ｐゴシック" charset="-128"/>
              </a:rPr>
              <a:t>公表</a:t>
            </a:r>
            <a:r>
              <a:rPr lang="ja-JP" altLang="en-US" dirty="0" smtClean="0">
                <a:latin typeface="ＭＳ Ｐゴシック" charset="-128"/>
              </a:rPr>
              <a:t>することにより、リスク管理の内容を</a:t>
            </a:r>
            <a:r>
              <a:rPr lang="ja-JP" altLang="en-US" dirty="0" smtClean="0">
                <a:solidFill>
                  <a:srgbClr val="FF0000"/>
                </a:solidFill>
                <a:latin typeface="ＭＳ Ｐゴシック" charset="-128"/>
              </a:rPr>
              <a:t>医療関係者と共有</a:t>
            </a:r>
            <a:endParaRPr lang="en-US" altLang="ja-JP" dirty="0" smtClean="0">
              <a:solidFill>
                <a:srgbClr val="FF0000"/>
              </a:solidFill>
              <a:latin typeface="ＭＳ Ｐゴシック" charset="-128"/>
            </a:endParaRPr>
          </a:p>
          <a:p>
            <a:pPr eaLnBrk="1" hangingPunct="1">
              <a:lnSpc>
                <a:spcPct val="90000"/>
              </a:lnSpc>
            </a:pPr>
            <a:endParaRPr lang="ja-JP" altLang="en-US" sz="3000" dirty="0" smtClean="0"/>
          </a:p>
          <a:p>
            <a:pPr algn="ctr" eaLnBrk="1" hangingPunct="1">
              <a:lnSpc>
                <a:spcPct val="90000"/>
              </a:lnSpc>
              <a:buFont typeface="Arial" charset="0"/>
              <a:buNone/>
            </a:pPr>
            <a:r>
              <a:rPr lang="ja-JP" altLang="en-US" sz="4400" b="1" dirty="0" smtClean="0"/>
              <a:t>市販後安全対策の一層の充実強化</a:t>
            </a:r>
          </a:p>
        </p:txBody>
      </p:sp>
      <p:sp>
        <p:nvSpPr>
          <p:cNvPr id="7" name="下矢印 6"/>
          <p:cNvSpPr/>
          <p:nvPr/>
        </p:nvSpPr>
        <p:spPr>
          <a:xfrm>
            <a:off x="4211638" y="4149725"/>
            <a:ext cx="720725" cy="5762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タイトル 1"/>
          <p:cNvSpPr>
            <a:spLocks noGrp="1"/>
          </p:cNvSpPr>
          <p:nvPr>
            <p:ph type="title"/>
          </p:nvPr>
        </p:nvSpPr>
        <p:spPr/>
        <p:txBody>
          <a:bodyPr/>
          <a:lstStyle/>
          <a:p>
            <a:r>
              <a:rPr lang="ja-JP" altLang="en-US" smtClean="0"/>
              <a:t>まとめ</a:t>
            </a:r>
          </a:p>
        </p:txBody>
      </p:sp>
      <p:sp>
        <p:nvSpPr>
          <p:cNvPr id="33795" name="コンテンツ プレースホルダ 6"/>
          <p:cNvSpPr>
            <a:spLocks noGrp="1"/>
          </p:cNvSpPr>
          <p:nvPr>
            <p:ph idx="1"/>
          </p:nvPr>
        </p:nvSpPr>
        <p:spPr/>
        <p:txBody>
          <a:bodyPr/>
          <a:lstStyle/>
          <a:p>
            <a:r>
              <a:rPr lang="en-US" altLang="ja-JP" sz="2600" smtClean="0"/>
              <a:t>2013</a:t>
            </a:r>
            <a:r>
              <a:rPr lang="ja-JP" altLang="en-US" sz="2600" smtClean="0"/>
              <a:t>年</a:t>
            </a:r>
            <a:r>
              <a:rPr lang="en-US" altLang="ja-JP" sz="2600" smtClean="0"/>
              <a:t>4</a:t>
            </a:r>
            <a:r>
              <a:rPr lang="ja-JP" altLang="en-US" sz="2600" smtClean="0"/>
              <a:t>月から医薬品リスク管理計画（</a:t>
            </a:r>
            <a:r>
              <a:rPr lang="en-US" altLang="ja-JP" sz="2600" smtClean="0"/>
              <a:t>RMP</a:t>
            </a:r>
            <a:r>
              <a:rPr lang="ja-JP" altLang="en-US" sz="2600" smtClean="0"/>
              <a:t>）が新たな安全対策として導入されました。</a:t>
            </a:r>
            <a:endParaRPr lang="en-US" altLang="ja-JP" sz="2600" smtClean="0"/>
          </a:p>
          <a:p>
            <a:r>
              <a:rPr lang="en-US" altLang="ja-JP" sz="2600" smtClean="0"/>
              <a:t>RMP</a:t>
            </a:r>
            <a:r>
              <a:rPr lang="ja-JP" altLang="en-US" sz="2600" smtClean="0"/>
              <a:t>の目的は、医薬品の開発段階、承認審査時から製造販売後の全ての期間において ベネフィットとリスクの評価・見直しを行い、製造販売後の安全性の確保を図ることです。</a:t>
            </a:r>
          </a:p>
          <a:p>
            <a:r>
              <a:rPr lang="en-US" altLang="ja-JP" sz="2600" smtClean="0"/>
              <a:t>RMP</a:t>
            </a:r>
            <a:r>
              <a:rPr lang="ja-JP" altLang="en-US" sz="2600" smtClean="0"/>
              <a:t>は、安全性検討事項、医薬品安全性監視計画、リスク最小化計画の</a:t>
            </a:r>
            <a:r>
              <a:rPr lang="en-US" altLang="ja-JP" sz="2600" smtClean="0"/>
              <a:t>3</a:t>
            </a:r>
            <a:r>
              <a:rPr lang="ja-JP" altLang="en-US" sz="2600" smtClean="0"/>
              <a:t>つの要素で成り立っています。</a:t>
            </a:r>
            <a:endParaRPr lang="en-US" altLang="ja-JP" sz="2600" smtClean="0"/>
          </a:p>
          <a:p>
            <a:r>
              <a:rPr lang="en-US" altLang="ja-JP" sz="2600" smtClean="0"/>
              <a:t>RMP</a:t>
            </a:r>
            <a:r>
              <a:rPr lang="ja-JP" altLang="en-US" sz="2600" smtClean="0"/>
              <a:t>が公表されることによりリスク管理の内容を医療関係者と共有することで市販後安全対策の充実強化が期待されます。</a:t>
            </a:r>
          </a:p>
          <a:p>
            <a:endParaRPr lang="ja-JP" altLang="en-US" sz="2600" smtClean="0"/>
          </a:p>
        </p:txBody>
      </p:sp>
      <p:sp>
        <p:nvSpPr>
          <p:cNvPr id="33796" name="コンテンツ プレースホルダ 2"/>
          <p:cNvSpPr>
            <a:spLocks/>
          </p:cNvSpPr>
          <p:nvPr/>
        </p:nvSpPr>
        <p:spPr bwMode="auto">
          <a:xfrm>
            <a:off x="177800" y="1268413"/>
            <a:ext cx="8966200" cy="4824412"/>
          </a:xfrm>
          <a:prstGeom prst="rect">
            <a:avLst/>
          </a:prstGeom>
          <a:noFill/>
          <a:ln w="9525">
            <a:noFill/>
            <a:miter lim="800000"/>
            <a:headEnd/>
            <a:tailEnd/>
          </a:ln>
        </p:spPr>
        <p:txBody>
          <a:bodyPr/>
          <a:lstStyle/>
          <a:p>
            <a:pPr marL="457200" indent="-457200" eaLnBrk="0" hangingPunct="0">
              <a:spcBef>
                <a:spcPct val="20000"/>
              </a:spcBef>
              <a:buClr>
                <a:srgbClr val="0066FF"/>
              </a:buClr>
            </a:pPr>
            <a:endParaRPr lang="en-US" altLang="ja-JP" sz="2400">
              <a:solidFill>
                <a:srgbClr val="000000"/>
              </a:solidFill>
              <a:latin typeface="ＭＳ Ｐゴシック" charset="-128"/>
            </a:endParaRPr>
          </a:p>
        </p:txBody>
      </p:sp>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p:txBody>
          <a:bodyPr/>
          <a:lstStyle/>
          <a:p>
            <a:pPr eaLnBrk="1" hangingPunct="1"/>
            <a:r>
              <a:rPr lang="ja-JP" altLang="en-US" smtClean="0"/>
              <a:t>関連資料</a:t>
            </a:r>
          </a:p>
        </p:txBody>
      </p:sp>
      <p:sp>
        <p:nvSpPr>
          <p:cNvPr id="3" name="コンテンツ プレースホルダー 2"/>
          <p:cNvSpPr>
            <a:spLocks noGrp="1"/>
          </p:cNvSpPr>
          <p:nvPr>
            <p:ph idx="1"/>
          </p:nvPr>
        </p:nvSpPr>
        <p:spPr/>
        <p:txBody>
          <a:bodyPr rtlCol="0">
            <a:normAutofit fontScale="85000" lnSpcReduction="20000"/>
          </a:bodyPr>
          <a:lstStyle/>
          <a:p>
            <a:pPr eaLnBrk="1" fontAlgn="auto" hangingPunct="1">
              <a:spcAft>
                <a:spcPts val="0"/>
              </a:spcAft>
              <a:buFont typeface="Arial" pitchFamily="34" charset="0"/>
              <a:buChar char="•"/>
              <a:defRPr/>
            </a:pPr>
            <a:r>
              <a:rPr lang="ja-JP" altLang="en-US" dirty="0" smtClean="0"/>
              <a:t>「医薬品リスク管理計画指針</a:t>
            </a:r>
            <a:r>
              <a:rPr lang="ja-JP" altLang="en-US" dirty="0"/>
              <a:t>について</a:t>
            </a:r>
            <a:r>
              <a:rPr lang="ja-JP" altLang="en-US" dirty="0" smtClean="0"/>
              <a:t>」</a:t>
            </a:r>
            <a:endParaRPr lang="en-US" altLang="ja-JP" dirty="0"/>
          </a:p>
          <a:p>
            <a:pPr lvl="1" eaLnBrk="1" fontAlgn="auto" hangingPunct="1">
              <a:spcAft>
                <a:spcPts val="0"/>
              </a:spcAft>
              <a:buFont typeface="Arial" pitchFamily="34" charset="0"/>
              <a:buChar char="–"/>
              <a:defRPr/>
            </a:pPr>
            <a:r>
              <a:rPr lang="ja-JP" altLang="en-US" dirty="0" smtClean="0"/>
              <a:t>平成</a:t>
            </a:r>
            <a:r>
              <a:rPr lang="en-US" altLang="ja-JP" dirty="0"/>
              <a:t>24</a:t>
            </a:r>
            <a:r>
              <a:rPr lang="ja-JP" altLang="en-US" dirty="0"/>
              <a:t>年</a:t>
            </a:r>
            <a:r>
              <a:rPr lang="en-US" altLang="ja-JP" dirty="0"/>
              <a:t>4</a:t>
            </a:r>
            <a:r>
              <a:rPr lang="ja-JP" altLang="en-US" dirty="0"/>
              <a:t>月</a:t>
            </a:r>
            <a:r>
              <a:rPr lang="en-US" altLang="ja-JP" dirty="0"/>
              <a:t>11</a:t>
            </a:r>
            <a:r>
              <a:rPr lang="ja-JP" altLang="en-US" dirty="0"/>
              <a:t>日付　薬食安発</a:t>
            </a:r>
            <a:r>
              <a:rPr lang="en-US" altLang="ja-JP" dirty="0"/>
              <a:t>0411</a:t>
            </a:r>
            <a:r>
              <a:rPr lang="ja-JP" altLang="en-US" dirty="0"/>
              <a:t>第</a:t>
            </a:r>
            <a:r>
              <a:rPr lang="en-US" altLang="ja-JP" dirty="0"/>
              <a:t>1</a:t>
            </a:r>
            <a:r>
              <a:rPr lang="ja-JP" altLang="en-US" dirty="0"/>
              <a:t>号　薬食審査発</a:t>
            </a:r>
            <a:r>
              <a:rPr lang="en-US" altLang="ja-JP" dirty="0"/>
              <a:t>0411</a:t>
            </a:r>
            <a:r>
              <a:rPr lang="ja-JP" altLang="en-US" dirty="0"/>
              <a:t>第</a:t>
            </a:r>
            <a:r>
              <a:rPr lang="en-US" altLang="ja-JP" dirty="0"/>
              <a:t>2</a:t>
            </a:r>
            <a:r>
              <a:rPr lang="ja-JP" altLang="en-US" dirty="0" smtClean="0"/>
              <a:t>号</a:t>
            </a:r>
            <a:endParaRPr lang="en-US" altLang="ja-JP" dirty="0"/>
          </a:p>
          <a:p>
            <a:pPr eaLnBrk="1" fontAlgn="auto" hangingPunct="1">
              <a:spcAft>
                <a:spcPts val="0"/>
              </a:spcAft>
              <a:buFont typeface="Arial" pitchFamily="34" charset="0"/>
              <a:buChar char="•"/>
              <a:defRPr/>
            </a:pPr>
            <a:r>
              <a:rPr lang="ja-JP" altLang="en-US" dirty="0" smtClean="0"/>
              <a:t>「医薬品リスク管理計画の</a:t>
            </a:r>
            <a:r>
              <a:rPr lang="ja-JP" altLang="en-US" dirty="0"/>
              <a:t>策定について</a:t>
            </a:r>
            <a:r>
              <a:rPr lang="ja-JP" altLang="en-US" dirty="0" smtClean="0"/>
              <a:t>」</a:t>
            </a:r>
            <a:endParaRPr lang="en-US" altLang="ja-JP" dirty="0" smtClean="0"/>
          </a:p>
          <a:p>
            <a:pPr lvl="1" eaLnBrk="1" fontAlgn="auto" hangingPunct="1">
              <a:spcAft>
                <a:spcPts val="0"/>
              </a:spcAft>
              <a:buFont typeface="Arial" pitchFamily="34" charset="0"/>
              <a:buChar char="–"/>
              <a:defRPr/>
            </a:pPr>
            <a:r>
              <a:rPr lang="ja-JP" altLang="en-US" dirty="0" smtClean="0"/>
              <a:t>平成</a:t>
            </a:r>
            <a:r>
              <a:rPr lang="en-US" altLang="ja-JP" dirty="0"/>
              <a:t>24</a:t>
            </a:r>
            <a:r>
              <a:rPr lang="ja-JP" altLang="en-US" dirty="0"/>
              <a:t>年</a:t>
            </a:r>
            <a:r>
              <a:rPr lang="en-US" altLang="ja-JP" dirty="0"/>
              <a:t>4</a:t>
            </a:r>
            <a:r>
              <a:rPr lang="ja-JP" altLang="en-US" dirty="0"/>
              <a:t>月</a:t>
            </a:r>
            <a:r>
              <a:rPr lang="en-US" altLang="ja-JP" dirty="0"/>
              <a:t>26</a:t>
            </a:r>
            <a:r>
              <a:rPr lang="ja-JP" altLang="en-US" dirty="0"/>
              <a:t>日付　薬食審査発</a:t>
            </a:r>
            <a:r>
              <a:rPr lang="en-US" altLang="ja-JP" dirty="0"/>
              <a:t>0426</a:t>
            </a:r>
            <a:r>
              <a:rPr lang="ja-JP" altLang="en-US" dirty="0"/>
              <a:t>第</a:t>
            </a:r>
            <a:r>
              <a:rPr lang="en-US" altLang="ja-JP" dirty="0"/>
              <a:t>2</a:t>
            </a:r>
            <a:r>
              <a:rPr lang="ja-JP" altLang="en-US" dirty="0"/>
              <a:t>号　薬食安発</a:t>
            </a:r>
            <a:r>
              <a:rPr lang="en-US" altLang="ja-JP" dirty="0"/>
              <a:t>0426</a:t>
            </a:r>
            <a:r>
              <a:rPr lang="ja-JP" altLang="en-US" dirty="0"/>
              <a:t>第</a:t>
            </a:r>
            <a:r>
              <a:rPr lang="en-US" altLang="ja-JP" dirty="0"/>
              <a:t>1</a:t>
            </a:r>
            <a:r>
              <a:rPr lang="ja-JP" altLang="en-US" dirty="0" smtClean="0"/>
              <a:t>号</a:t>
            </a:r>
            <a:endParaRPr lang="ja-JP" altLang="en-US" dirty="0"/>
          </a:p>
          <a:p>
            <a:pPr eaLnBrk="1" fontAlgn="auto" hangingPunct="1">
              <a:spcAft>
                <a:spcPts val="0"/>
              </a:spcAft>
              <a:buFont typeface="Arial" pitchFamily="34" charset="0"/>
              <a:buChar char="•"/>
              <a:defRPr/>
            </a:pPr>
            <a:r>
              <a:rPr lang="ja-JP" altLang="en-US" dirty="0" smtClean="0"/>
              <a:t>「医薬品リスク管理計画に</a:t>
            </a:r>
            <a:r>
              <a:rPr lang="ja-JP" altLang="en-US" dirty="0"/>
              <a:t>関する質疑応答集（Ｑ＆Ａ）について</a:t>
            </a:r>
            <a:r>
              <a:rPr lang="ja-JP" altLang="en-US" dirty="0" smtClean="0"/>
              <a:t>」</a:t>
            </a:r>
            <a:endParaRPr lang="en-US" altLang="ja-JP" dirty="0" smtClean="0"/>
          </a:p>
          <a:p>
            <a:pPr lvl="1" eaLnBrk="1" fontAlgn="auto" hangingPunct="1">
              <a:spcAft>
                <a:spcPts val="0"/>
              </a:spcAft>
              <a:buFont typeface="Arial" pitchFamily="34" charset="0"/>
              <a:buChar char="–"/>
              <a:defRPr/>
            </a:pPr>
            <a:r>
              <a:rPr lang="ja-JP" altLang="en-US" dirty="0" smtClean="0"/>
              <a:t>平成</a:t>
            </a:r>
            <a:r>
              <a:rPr lang="en-US" altLang="ja-JP" dirty="0"/>
              <a:t>24</a:t>
            </a:r>
            <a:r>
              <a:rPr lang="ja-JP" altLang="en-US" dirty="0"/>
              <a:t>年</a:t>
            </a:r>
            <a:r>
              <a:rPr lang="en-US" altLang="ja-JP" dirty="0"/>
              <a:t>9</a:t>
            </a:r>
            <a:r>
              <a:rPr lang="ja-JP" altLang="en-US" dirty="0"/>
              <a:t>月</a:t>
            </a:r>
            <a:r>
              <a:rPr lang="en-US" altLang="ja-JP" dirty="0"/>
              <a:t>7</a:t>
            </a:r>
            <a:r>
              <a:rPr lang="ja-JP" altLang="en-US" dirty="0"/>
              <a:t>日付　事務</a:t>
            </a:r>
            <a:r>
              <a:rPr lang="ja-JP" altLang="en-US" dirty="0" smtClean="0"/>
              <a:t>連絡</a:t>
            </a:r>
            <a:r>
              <a:rPr lang="en-US" altLang="ja-JP" dirty="0" smtClean="0"/>
              <a:t> </a:t>
            </a:r>
            <a:endParaRPr lang="en-US" altLang="ja-JP" dirty="0"/>
          </a:p>
          <a:p>
            <a:pPr eaLnBrk="1" fontAlgn="auto" hangingPunct="1">
              <a:spcAft>
                <a:spcPts val="0"/>
              </a:spcAft>
              <a:buFont typeface="Arial" pitchFamily="34" charset="0"/>
              <a:buChar char="•"/>
              <a:defRPr/>
            </a:pPr>
            <a:r>
              <a:rPr lang="en-US" altLang="ja-JP" dirty="0" smtClean="0"/>
              <a:t> </a:t>
            </a:r>
            <a:r>
              <a:rPr lang="ja-JP" altLang="en-US" dirty="0"/>
              <a:t>「パブリックコメント　</a:t>
            </a:r>
            <a:r>
              <a:rPr lang="ja-JP" altLang="en-US" dirty="0" smtClean="0"/>
              <a:t>医薬品リスク管理計画ガイダンス</a:t>
            </a:r>
            <a:r>
              <a:rPr lang="ja-JP" altLang="en-US" dirty="0"/>
              <a:t>（案）に対するご意見募集の結果について</a:t>
            </a:r>
            <a:r>
              <a:rPr lang="ja-JP" altLang="en-US" dirty="0" smtClean="0"/>
              <a:t>」</a:t>
            </a:r>
            <a:endParaRPr lang="en-US" altLang="ja-JP" dirty="0" smtClean="0"/>
          </a:p>
          <a:p>
            <a:pPr lvl="1" eaLnBrk="1" fontAlgn="auto" hangingPunct="1">
              <a:spcAft>
                <a:spcPts val="0"/>
              </a:spcAft>
              <a:buFont typeface="Arial" pitchFamily="34" charset="0"/>
              <a:buChar char="–"/>
              <a:defRPr/>
            </a:pPr>
            <a:r>
              <a:rPr lang="en-US" altLang="ja-JP" dirty="0" smtClean="0"/>
              <a:t>2012</a:t>
            </a:r>
            <a:r>
              <a:rPr lang="ja-JP" altLang="en-US" dirty="0"/>
              <a:t>年</a:t>
            </a:r>
            <a:r>
              <a:rPr lang="en-US" altLang="ja-JP" dirty="0"/>
              <a:t>07</a:t>
            </a:r>
            <a:r>
              <a:rPr lang="ja-JP" altLang="en-US" dirty="0"/>
              <a:t>月</a:t>
            </a:r>
            <a:r>
              <a:rPr lang="en-US" altLang="ja-JP" dirty="0"/>
              <a:t>03</a:t>
            </a:r>
            <a:r>
              <a:rPr lang="ja-JP" altLang="en-US" dirty="0" smtClean="0"/>
              <a:t>日 </a:t>
            </a:r>
            <a:endParaRPr lang="ja-JP" altLang="en-US" dirty="0"/>
          </a:p>
        </p:txBody>
      </p:sp>
      <p:sp>
        <p:nvSpPr>
          <p:cNvPr id="5" name="スライド番号プレースホルダー 4"/>
          <p:cNvSpPr>
            <a:spLocks noGrp="1"/>
          </p:cNvSpPr>
          <p:nvPr>
            <p:ph type="sldNum" sz="quarter" idx="12"/>
          </p:nvPr>
        </p:nvSpPr>
        <p:spPr/>
        <p:txBody>
          <a:bodyPr/>
          <a:lstStyle/>
          <a:p>
            <a:pPr>
              <a:defRPr/>
            </a:pPr>
            <a:fld id="{B6A5DA37-65FC-47A6-9838-50D82DE52049}" type="slidenum">
              <a:rPr lang="ja-JP" altLang="en-US"/>
              <a:pPr>
                <a:defRPr/>
              </a:pPr>
              <a:t>33</a:t>
            </a:fld>
            <a:endParaRPr lang="ja-JP" altLang="en-US"/>
          </a:p>
        </p:txBody>
      </p:sp>
      <p:sp>
        <p:nvSpPr>
          <p:cNvPr id="7" name="フッター プレースホルダー 6"/>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コンテンツ プレースホルダー 2"/>
          <p:cNvSpPr>
            <a:spLocks noGrp="1"/>
          </p:cNvSpPr>
          <p:nvPr>
            <p:ph idx="1"/>
          </p:nvPr>
        </p:nvSpPr>
        <p:spPr>
          <a:xfrm>
            <a:off x="539750" y="2363788"/>
            <a:ext cx="8229600" cy="1281112"/>
          </a:xfrm>
        </p:spPr>
        <p:txBody>
          <a:bodyPr/>
          <a:lstStyle/>
          <a:p>
            <a:pPr marL="0" indent="0" algn="ctr" eaLnBrk="1" hangingPunct="1">
              <a:buFont typeface="Arial" charset="0"/>
              <a:buNone/>
            </a:pPr>
            <a:r>
              <a:rPr lang="ja-JP" altLang="en-US" sz="4000" smtClean="0"/>
              <a:t>ご清聴ありがとうございました。</a:t>
            </a:r>
          </a:p>
        </p:txBody>
      </p:sp>
      <p:sp>
        <p:nvSpPr>
          <p:cNvPr id="5" name="スライド番号プレースホルダー 4"/>
          <p:cNvSpPr>
            <a:spLocks noGrp="1"/>
          </p:cNvSpPr>
          <p:nvPr>
            <p:ph type="sldNum" sz="quarter" idx="12"/>
          </p:nvPr>
        </p:nvSpPr>
        <p:spPr/>
        <p:txBody>
          <a:bodyPr/>
          <a:lstStyle/>
          <a:p>
            <a:pPr>
              <a:defRPr/>
            </a:pPr>
            <a:fld id="{858CAEEF-5B87-4DFA-8DFB-814F340D7FEE}" type="slidenum">
              <a:rPr lang="ja-JP" altLang="en-US"/>
              <a:pPr>
                <a:defRPr/>
              </a:pPr>
              <a:t>34</a:t>
            </a:fld>
            <a:endParaRPr lang="ja-JP" altLang="en-US"/>
          </a:p>
        </p:txBody>
      </p:sp>
      <p:sp>
        <p:nvSpPr>
          <p:cNvPr id="2" name="フッター プレースホルダー 1"/>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タイトル 1"/>
          <p:cNvSpPr>
            <a:spLocks noGrp="1"/>
          </p:cNvSpPr>
          <p:nvPr>
            <p:ph type="title"/>
          </p:nvPr>
        </p:nvSpPr>
        <p:spPr/>
        <p:txBody>
          <a:bodyPr/>
          <a:lstStyle/>
          <a:p>
            <a:pPr eaLnBrk="1" hangingPunct="1"/>
            <a:r>
              <a:rPr lang="en-US" altLang="ja-JP" smtClean="0"/>
              <a:t>PMDA</a:t>
            </a:r>
            <a:r>
              <a:rPr lang="ja-JP" altLang="en-US" smtClean="0"/>
              <a:t>　</a:t>
            </a:r>
            <a:r>
              <a:rPr lang="en-US" altLang="ja-JP" smtClean="0"/>
              <a:t>HP</a:t>
            </a:r>
            <a:endParaRPr lang="ja-JP" altLang="en-US" smtClean="0"/>
          </a:p>
        </p:txBody>
      </p:sp>
      <p:sp>
        <p:nvSpPr>
          <p:cNvPr id="5" name="スライド番号プレースホルダー 4"/>
          <p:cNvSpPr>
            <a:spLocks noGrp="1"/>
          </p:cNvSpPr>
          <p:nvPr>
            <p:ph type="sldNum" sz="quarter" idx="12"/>
          </p:nvPr>
        </p:nvSpPr>
        <p:spPr/>
        <p:txBody>
          <a:bodyPr/>
          <a:lstStyle/>
          <a:p>
            <a:pPr>
              <a:defRPr/>
            </a:pPr>
            <a:fld id="{FFF4D06D-242D-4BDD-8723-80BAE9C1A30E}" type="slidenum">
              <a:rPr lang="ja-JP" altLang="en-US"/>
              <a:pPr>
                <a:defRPr/>
              </a:pPr>
              <a:t>35</a:t>
            </a:fld>
            <a:endParaRPr lang="ja-JP" altLang="en-US"/>
          </a:p>
        </p:txBody>
      </p:sp>
      <p:pic>
        <p:nvPicPr>
          <p:cNvPr id="36868" name="Picture 2"/>
          <p:cNvPicPr>
            <a:picLocks noChangeAspect="1" noChangeArrowheads="1"/>
          </p:cNvPicPr>
          <p:nvPr/>
        </p:nvPicPr>
        <p:blipFill>
          <a:blip r:embed="rId3" cstate="print"/>
          <a:srcRect/>
          <a:stretch>
            <a:fillRect/>
          </a:stretch>
        </p:blipFill>
        <p:spPr bwMode="auto">
          <a:xfrm>
            <a:off x="323850" y="1700213"/>
            <a:ext cx="8585200" cy="4124325"/>
          </a:xfrm>
          <a:prstGeom prst="rect">
            <a:avLst/>
          </a:prstGeom>
          <a:noFill/>
          <a:ln w="9525">
            <a:solidFill>
              <a:schemeClr val="tx2"/>
            </a:solidFill>
            <a:miter lim="800000"/>
            <a:headEnd/>
            <a:tailEnd/>
          </a:ln>
        </p:spPr>
      </p:pic>
      <p:sp>
        <p:nvSpPr>
          <p:cNvPr id="6" name="テキスト ボックス 5"/>
          <p:cNvSpPr txBox="1"/>
          <p:nvPr/>
        </p:nvSpPr>
        <p:spPr>
          <a:xfrm>
            <a:off x="4067175" y="1196975"/>
            <a:ext cx="4652963" cy="523875"/>
          </a:xfrm>
          <a:prstGeom prst="rect">
            <a:avLst/>
          </a:prstGeom>
          <a:solidFill>
            <a:schemeClr val="accent1">
              <a:lumMod val="40000"/>
              <a:lumOff val="60000"/>
            </a:schemeClr>
          </a:solidFill>
        </p:spPr>
        <p:txBody>
          <a:bodyPr>
            <a:spAutoFit/>
          </a:bodyPr>
          <a:lstStyle/>
          <a:p>
            <a:pPr fontAlgn="auto">
              <a:spcBef>
                <a:spcPts val="0"/>
              </a:spcBef>
              <a:spcAft>
                <a:spcPts val="0"/>
              </a:spcAft>
              <a:defRPr/>
            </a:pPr>
            <a:r>
              <a:rPr lang="en-US" altLang="ja-JP" sz="2800" dirty="0">
                <a:latin typeface="+mn-lt"/>
                <a:ea typeface="+mn-ea"/>
              </a:rPr>
              <a:t>http://www.info.pmda.go.jp</a:t>
            </a:r>
            <a:endParaRPr lang="ja-JP" altLang="en-US" sz="2800" dirty="0">
              <a:latin typeface="+mn-lt"/>
              <a:ea typeface="+mn-ea"/>
            </a:endParaRPr>
          </a:p>
        </p:txBody>
      </p:sp>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ホームベース 3"/>
          <p:cNvSpPr/>
          <p:nvPr/>
        </p:nvSpPr>
        <p:spPr>
          <a:xfrm>
            <a:off x="1454150" y="2752725"/>
            <a:ext cx="2339975" cy="576263"/>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b="1" dirty="0">
                <a:solidFill>
                  <a:prstClr val="white"/>
                </a:solidFill>
              </a:rPr>
              <a:t>機構における審査</a:t>
            </a:r>
          </a:p>
        </p:txBody>
      </p:sp>
      <p:sp>
        <p:nvSpPr>
          <p:cNvPr id="5" name="角丸四角形 4"/>
          <p:cNvSpPr/>
          <p:nvPr/>
        </p:nvSpPr>
        <p:spPr>
          <a:xfrm>
            <a:off x="50800" y="2752725"/>
            <a:ext cx="1295400" cy="576263"/>
          </a:xfrm>
          <a:prstGeom prst="roundRect">
            <a:avLst/>
          </a:prstGeom>
          <a:ln w="38100">
            <a:prstDash val="sysDash"/>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ja-JP" altLang="en-US" sz="1400" b="1" dirty="0">
                <a:solidFill>
                  <a:prstClr val="black"/>
                </a:solidFill>
              </a:rPr>
              <a:t>対面助言等</a:t>
            </a:r>
          </a:p>
        </p:txBody>
      </p:sp>
      <p:sp>
        <p:nvSpPr>
          <p:cNvPr id="6" name="二等辺三角形 5"/>
          <p:cNvSpPr/>
          <p:nvPr/>
        </p:nvSpPr>
        <p:spPr>
          <a:xfrm>
            <a:off x="1182688" y="3328988"/>
            <a:ext cx="433387" cy="50482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ja-JP" altLang="en-US">
              <a:solidFill>
                <a:prstClr val="white"/>
              </a:solidFill>
            </a:endParaRPr>
          </a:p>
        </p:txBody>
      </p:sp>
      <p:sp>
        <p:nvSpPr>
          <p:cNvPr id="37893" name="テキスト ボックス 6"/>
          <p:cNvSpPr txBox="1">
            <a:spLocks noChangeArrowheads="1"/>
          </p:cNvSpPr>
          <p:nvPr/>
        </p:nvSpPr>
        <p:spPr bwMode="auto">
          <a:xfrm>
            <a:off x="1122363" y="3833813"/>
            <a:ext cx="901700" cy="306387"/>
          </a:xfrm>
          <a:prstGeom prst="rect">
            <a:avLst/>
          </a:prstGeom>
          <a:noFill/>
          <a:ln w="9525">
            <a:noFill/>
            <a:miter lim="800000"/>
            <a:headEnd/>
            <a:tailEnd/>
          </a:ln>
        </p:spPr>
        <p:txBody>
          <a:bodyPr wrap="none">
            <a:spAutoFit/>
          </a:bodyPr>
          <a:lstStyle/>
          <a:p>
            <a:pPr algn="ctr"/>
            <a:r>
              <a:rPr lang="ja-JP" altLang="en-US" sz="1400" b="1">
                <a:solidFill>
                  <a:srgbClr val="000000"/>
                </a:solidFill>
                <a:latin typeface="Calibri" pitchFamily="34" charset="0"/>
              </a:rPr>
              <a:t>承認申請</a:t>
            </a:r>
          </a:p>
        </p:txBody>
      </p:sp>
      <p:sp>
        <p:nvSpPr>
          <p:cNvPr id="9" name="山形 8"/>
          <p:cNvSpPr/>
          <p:nvPr/>
        </p:nvSpPr>
        <p:spPr>
          <a:xfrm>
            <a:off x="3759200" y="2752725"/>
            <a:ext cx="1476375" cy="576263"/>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b="1" dirty="0">
                <a:solidFill>
                  <a:prstClr val="white"/>
                </a:solidFill>
              </a:rPr>
              <a:t>薬食審</a:t>
            </a:r>
          </a:p>
        </p:txBody>
      </p:sp>
      <p:grpSp>
        <p:nvGrpSpPr>
          <p:cNvPr id="37895" name="グループ化 13"/>
          <p:cNvGrpSpPr>
            <a:grpSpLocks/>
          </p:cNvGrpSpPr>
          <p:nvPr/>
        </p:nvGrpSpPr>
        <p:grpSpPr bwMode="auto">
          <a:xfrm>
            <a:off x="2039938" y="2176463"/>
            <a:ext cx="468312" cy="539750"/>
            <a:chOff x="3779912" y="836712"/>
            <a:chExt cx="648040" cy="756004"/>
          </a:xfrm>
        </p:grpSpPr>
        <p:sp>
          <p:nvSpPr>
            <p:cNvPr id="10" name="右カーブ矢印 9"/>
            <p:cNvSpPr/>
            <p:nvPr/>
          </p:nvSpPr>
          <p:spPr>
            <a:xfrm>
              <a:off x="3779912" y="872289"/>
              <a:ext cx="287773" cy="72042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prstClr val="black"/>
                </a:solidFill>
              </a:endParaRPr>
            </a:p>
          </p:txBody>
        </p:sp>
        <p:sp>
          <p:nvSpPr>
            <p:cNvPr id="12" name="左カーブ矢印 11"/>
            <p:cNvSpPr/>
            <p:nvPr/>
          </p:nvSpPr>
          <p:spPr>
            <a:xfrm flipV="1">
              <a:off x="4140179" y="836712"/>
              <a:ext cx="287773" cy="72042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prstClr val="black"/>
                </a:solidFill>
              </a:endParaRPr>
            </a:p>
          </p:txBody>
        </p:sp>
      </p:grpSp>
      <p:sp>
        <p:nvSpPr>
          <p:cNvPr id="37896" name="テキスト ボックス 12"/>
          <p:cNvSpPr txBox="1">
            <a:spLocks noChangeArrowheads="1"/>
          </p:cNvSpPr>
          <p:nvPr/>
        </p:nvSpPr>
        <p:spPr bwMode="auto">
          <a:xfrm>
            <a:off x="2624138" y="1978025"/>
            <a:ext cx="1603375" cy="307975"/>
          </a:xfrm>
          <a:prstGeom prst="rect">
            <a:avLst/>
          </a:prstGeom>
          <a:noFill/>
          <a:ln w="9525">
            <a:noFill/>
            <a:miter lim="800000"/>
            <a:headEnd/>
            <a:tailEnd/>
          </a:ln>
        </p:spPr>
        <p:txBody>
          <a:bodyPr wrap="none">
            <a:spAutoFit/>
          </a:bodyPr>
          <a:lstStyle/>
          <a:p>
            <a:r>
              <a:rPr lang="ja-JP" altLang="en-US" sz="1400" b="1">
                <a:solidFill>
                  <a:srgbClr val="000000"/>
                </a:solidFill>
                <a:latin typeface="Calibri" pitchFamily="34" charset="0"/>
              </a:rPr>
              <a:t>審査過程での議論</a:t>
            </a:r>
          </a:p>
        </p:txBody>
      </p:sp>
      <p:sp>
        <p:nvSpPr>
          <p:cNvPr id="15" name="二等辺三角形 14"/>
          <p:cNvSpPr/>
          <p:nvPr/>
        </p:nvSpPr>
        <p:spPr>
          <a:xfrm>
            <a:off x="4840288" y="3328988"/>
            <a:ext cx="431800" cy="504825"/>
          </a:xfrm>
          <a:prstGeom prst="triangle">
            <a:avLst/>
          </a:prstGeom>
          <a:ln>
            <a:prstDash val="sysDash"/>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a:solidFill>
                <a:prstClr val="white"/>
              </a:solidFill>
            </a:endParaRPr>
          </a:p>
        </p:txBody>
      </p:sp>
      <p:sp>
        <p:nvSpPr>
          <p:cNvPr id="37898" name="テキスト ボックス 15"/>
          <p:cNvSpPr txBox="1">
            <a:spLocks noChangeArrowheads="1"/>
          </p:cNvSpPr>
          <p:nvPr/>
        </p:nvSpPr>
        <p:spPr bwMode="auto">
          <a:xfrm>
            <a:off x="4826000" y="3967163"/>
            <a:ext cx="544513" cy="307975"/>
          </a:xfrm>
          <a:prstGeom prst="rect">
            <a:avLst/>
          </a:prstGeom>
          <a:noFill/>
          <a:ln w="9525">
            <a:noFill/>
            <a:miter lim="800000"/>
            <a:headEnd/>
            <a:tailEnd/>
          </a:ln>
        </p:spPr>
        <p:txBody>
          <a:bodyPr wrap="none">
            <a:spAutoFit/>
          </a:bodyPr>
          <a:lstStyle/>
          <a:p>
            <a:pPr algn="ctr"/>
            <a:r>
              <a:rPr lang="ja-JP" altLang="en-US" sz="1400" b="1">
                <a:solidFill>
                  <a:srgbClr val="000000"/>
                </a:solidFill>
                <a:latin typeface="Calibri" pitchFamily="34" charset="0"/>
              </a:rPr>
              <a:t>承認</a:t>
            </a:r>
          </a:p>
        </p:txBody>
      </p:sp>
      <p:sp>
        <p:nvSpPr>
          <p:cNvPr id="17" name="山形 16"/>
          <p:cNvSpPr/>
          <p:nvPr/>
        </p:nvSpPr>
        <p:spPr>
          <a:xfrm>
            <a:off x="5199063" y="2752725"/>
            <a:ext cx="1655762" cy="576263"/>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b="1" dirty="0">
                <a:solidFill>
                  <a:prstClr val="white"/>
                </a:solidFill>
              </a:rPr>
              <a:t>発売準備</a:t>
            </a:r>
          </a:p>
        </p:txBody>
      </p:sp>
      <p:sp>
        <p:nvSpPr>
          <p:cNvPr id="19" name="山形 18"/>
          <p:cNvSpPr/>
          <p:nvPr/>
        </p:nvSpPr>
        <p:spPr>
          <a:xfrm>
            <a:off x="6819900" y="2752725"/>
            <a:ext cx="2087563" cy="576263"/>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b="1" dirty="0">
                <a:solidFill>
                  <a:prstClr val="white"/>
                </a:solidFill>
              </a:rPr>
              <a:t>製造販売</a:t>
            </a:r>
          </a:p>
        </p:txBody>
      </p:sp>
      <p:sp>
        <p:nvSpPr>
          <p:cNvPr id="37901" name="テキスト ボックス 27"/>
          <p:cNvSpPr txBox="1">
            <a:spLocks noChangeArrowheads="1"/>
          </p:cNvSpPr>
          <p:nvPr/>
        </p:nvSpPr>
        <p:spPr bwMode="auto">
          <a:xfrm>
            <a:off x="5861050" y="1701800"/>
            <a:ext cx="1050925" cy="307975"/>
          </a:xfrm>
          <a:prstGeom prst="rect">
            <a:avLst/>
          </a:prstGeom>
          <a:noFill/>
          <a:ln w="9525">
            <a:noFill/>
            <a:miter lim="800000"/>
            <a:headEnd/>
            <a:tailEnd/>
          </a:ln>
        </p:spPr>
        <p:txBody>
          <a:bodyPr wrap="none">
            <a:spAutoFit/>
          </a:bodyPr>
          <a:lstStyle/>
          <a:p>
            <a:pPr algn="ctr"/>
            <a:r>
              <a:rPr lang="sma-NO" altLang="ja-JP" sz="1400" b="1">
                <a:solidFill>
                  <a:srgbClr val="000000"/>
                </a:solidFill>
                <a:latin typeface="Calibri" pitchFamily="34" charset="0"/>
              </a:rPr>
              <a:t>RMP</a:t>
            </a:r>
            <a:r>
              <a:rPr lang="ja-JP" altLang="en-US" sz="1400" b="1">
                <a:solidFill>
                  <a:srgbClr val="000000"/>
                </a:solidFill>
                <a:latin typeface="Calibri" pitchFamily="34" charset="0"/>
              </a:rPr>
              <a:t>を提出</a:t>
            </a:r>
            <a:endParaRPr lang="en-US" altLang="ja-JP" sz="1400" b="1">
              <a:solidFill>
                <a:srgbClr val="000000"/>
              </a:solidFill>
              <a:latin typeface="Calibri" pitchFamily="34" charset="0"/>
            </a:endParaRPr>
          </a:p>
        </p:txBody>
      </p:sp>
      <p:sp>
        <p:nvSpPr>
          <p:cNvPr id="57" name="下矢印 56"/>
          <p:cNvSpPr/>
          <p:nvPr/>
        </p:nvSpPr>
        <p:spPr>
          <a:xfrm>
            <a:off x="6135688" y="2176463"/>
            <a:ext cx="504825" cy="50482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ja-JP" altLang="en-US">
              <a:solidFill>
                <a:prstClr val="white"/>
              </a:solidFill>
            </a:endParaRPr>
          </a:p>
        </p:txBody>
      </p:sp>
      <p:sp>
        <p:nvSpPr>
          <p:cNvPr id="37903" name="テキスト ボックス 45"/>
          <p:cNvSpPr txBox="1">
            <a:spLocks noChangeArrowheads="1"/>
          </p:cNvSpPr>
          <p:nvPr/>
        </p:nvSpPr>
        <p:spPr bwMode="auto">
          <a:xfrm>
            <a:off x="6900863" y="3328988"/>
            <a:ext cx="1971675" cy="461962"/>
          </a:xfrm>
          <a:prstGeom prst="rect">
            <a:avLst/>
          </a:prstGeom>
          <a:noFill/>
          <a:ln w="9525">
            <a:noFill/>
            <a:miter lim="800000"/>
            <a:headEnd/>
            <a:tailEnd/>
          </a:ln>
        </p:spPr>
        <p:txBody>
          <a:bodyPr>
            <a:spAutoFit/>
          </a:bodyPr>
          <a:lstStyle/>
          <a:p>
            <a:r>
              <a:rPr lang="ja-JP" altLang="en-US" sz="1200">
                <a:solidFill>
                  <a:srgbClr val="000000"/>
                </a:solidFill>
                <a:latin typeface="Calibri" pitchFamily="34" charset="0"/>
              </a:rPr>
              <a:t>製造販売後の状況に応じて適宜改訂</a:t>
            </a:r>
          </a:p>
        </p:txBody>
      </p:sp>
      <p:sp>
        <p:nvSpPr>
          <p:cNvPr id="37904" name="テキスト ボックス 43"/>
          <p:cNvSpPr txBox="1">
            <a:spLocks noChangeArrowheads="1"/>
          </p:cNvSpPr>
          <p:nvPr/>
        </p:nvSpPr>
        <p:spPr bwMode="auto">
          <a:xfrm>
            <a:off x="6683375" y="1944688"/>
            <a:ext cx="2268538" cy="338137"/>
          </a:xfrm>
          <a:prstGeom prst="rect">
            <a:avLst/>
          </a:prstGeom>
          <a:noFill/>
          <a:ln w="9525">
            <a:noFill/>
            <a:miter lim="800000"/>
            <a:headEnd/>
            <a:tailEnd/>
          </a:ln>
        </p:spPr>
        <p:txBody>
          <a:bodyPr wrap="none">
            <a:spAutoFit/>
          </a:bodyPr>
          <a:lstStyle/>
          <a:p>
            <a:r>
              <a:rPr lang="ja-JP" altLang="en-US" sz="1600">
                <a:solidFill>
                  <a:srgbClr val="000000"/>
                </a:solidFill>
                <a:latin typeface="Calibri" pitchFamily="34" charset="0"/>
              </a:rPr>
              <a:t>販売開始１ヵ月前までに</a:t>
            </a:r>
          </a:p>
        </p:txBody>
      </p:sp>
      <p:sp>
        <p:nvSpPr>
          <p:cNvPr id="47" name="下矢印 46"/>
          <p:cNvSpPr/>
          <p:nvPr/>
        </p:nvSpPr>
        <p:spPr>
          <a:xfrm>
            <a:off x="1166813" y="2179638"/>
            <a:ext cx="504825" cy="503237"/>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ja-JP" altLang="en-US">
              <a:solidFill>
                <a:prstClr val="white"/>
              </a:solidFill>
            </a:endParaRPr>
          </a:p>
        </p:txBody>
      </p:sp>
      <p:sp>
        <p:nvSpPr>
          <p:cNvPr id="14" name="テキスト ボックス 13"/>
          <p:cNvSpPr txBox="1"/>
          <p:nvPr/>
        </p:nvSpPr>
        <p:spPr>
          <a:xfrm>
            <a:off x="301625" y="1125538"/>
            <a:ext cx="5711825" cy="400050"/>
          </a:xfrm>
          <a:prstGeom prst="rect">
            <a:avLst/>
          </a:prstGeom>
          <a:noFill/>
        </p:spPr>
        <p:txBody>
          <a:bodyPr>
            <a:spAutoFit/>
          </a:bodyPr>
          <a:lstStyle/>
          <a:p>
            <a:pPr fontAlgn="auto">
              <a:spcBef>
                <a:spcPts val="0"/>
              </a:spcBef>
              <a:spcAft>
                <a:spcPts val="0"/>
              </a:spcAft>
              <a:defRPr/>
            </a:pPr>
            <a:r>
              <a:rPr lang="en-US" altLang="ja-JP" sz="2000" b="1" dirty="0">
                <a:latin typeface="+mn-ea"/>
                <a:ea typeface="+mn-ea"/>
              </a:rPr>
              <a:t>2013</a:t>
            </a:r>
            <a:r>
              <a:rPr lang="ja-JP" altLang="en-US" sz="2000" b="1" dirty="0">
                <a:latin typeface="+mn-ea"/>
                <a:ea typeface="+mn-ea"/>
              </a:rPr>
              <a:t>年</a:t>
            </a:r>
            <a:r>
              <a:rPr lang="en-US" altLang="ja-JP" sz="2000" b="1" dirty="0">
                <a:latin typeface="+mn-ea"/>
                <a:ea typeface="+mn-ea"/>
              </a:rPr>
              <a:t>4</a:t>
            </a:r>
            <a:r>
              <a:rPr lang="ja-JP" altLang="en-US" sz="2000" b="1" dirty="0">
                <a:latin typeface="+mn-ea"/>
                <a:ea typeface="+mn-ea"/>
              </a:rPr>
              <a:t>月</a:t>
            </a:r>
            <a:r>
              <a:rPr lang="en-US" altLang="ja-JP" sz="2000" b="1" dirty="0">
                <a:latin typeface="+mn-ea"/>
                <a:ea typeface="+mn-ea"/>
              </a:rPr>
              <a:t>1</a:t>
            </a:r>
            <a:r>
              <a:rPr lang="ja-JP" altLang="en-US" sz="2000" b="1" dirty="0">
                <a:latin typeface="+mn-ea"/>
                <a:ea typeface="+mn-ea"/>
              </a:rPr>
              <a:t>日以降の新医薬品［新規申請の場合］</a:t>
            </a:r>
          </a:p>
        </p:txBody>
      </p:sp>
      <p:sp>
        <p:nvSpPr>
          <p:cNvPr id="37907" name="テキスト ボックス 47"/>
          <p:cNvSpPr txBox="1">
            <a:spLocks noChangeArrowheads="1"/>
          </p:cNvSpPr>
          <p:nvPr/>
        </p:nvSpPr>
        <p:spPr bwMode="auto">
          <a:xfrm>
            <a:off x="977900" y="1714500"/>
            <a:ext cx="1230313" cy="307975"/>
          </a:xfrm>
          <a:prstGeom prst="rect">
            <a:avLst/>
          </a:prstGeom>
          <a:noFill/>
          <a:ln w="9525">
            <a:noFill/>
            <a:miter lim="800000"/>
            <a:headEnd/>
            <a:tailEnd/>
          </a:ln>
        </p:spPr>
        <p:txBody>
          <a:bodyPr wrap="none">
            <a:spAutoFit/>
          </a:bodyPr>
          <a:lstStyle/>
          <a:p>
            <a:pPr algn="ctr"/>
            <a:r>
              <a:rPr lang="sma-NO" altLang="ja-JP" sz="1400" b="1">
                <a:solidFill>
                  <a:srgbClr val="000000"/>
                </a:solidFill>
                <a:latin typeface="Calibri" pitchFamily="34" charset="0"/>
              </a:rPr>
              <a:t>RMP</a:t>
            </a:r>
            <a:r>
              <a:rPr lang="ja-JP" altLang="en-US" sz="1400" b="1">
                <a:solidFill>
                  <a:srgbClr val="000000"/>
                </a:solidFill>
                <a:latin typeface="Calibri" pitchFamily="34" charset="0"/>
              </a:rPr>
              <a:t>案を提出</a:t>
            </a:r>
            <a:endParaRPr lang="en-US" altLang="ja-JP" sz="1400" b="1">
              <a:solidFill>
                <a:srgbClr val="000000"/>
              </a:solidFill>
              <a:latin typeface="Calibri" pitchFamily="34" charset="0"/>
            </a:endParaRPr>
          </a:p>
        </p:txBody>
      </p:sp>
      <p:sp>
        <p:nvSpPr>
          <p:cNvPr id="65" name="二等辺三角形 64"/>
          <p:cNvSpPr/>
          <p:nvPr/>
        </p:nvSpPr>
        <p:spPr>
          <a:xfrm>
            <a:off x="6523038" y="3328988"/>
            <a:ext cx="431800" cy="504825"/>
          </a:xfrm>
          <a:prstGeom prst="triangle">
            <a:avLst/>
          </a:prstGeom>
          <a:solidFill>
            <a:srgbClr val="FFFF00"/>
          </a:solidFill>
          <a:ln>
            <a:prstDash val="sysDash"/>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ja-JP" altLang="en-US">
              <a:solidFill>
                <a:prstClr val="white"/>
              </a:solidFill>
            </a:endParaRPr>
          </a:p>
        </p:txBody>
      </p:sp>
      <p:sp>
        <p:nvSpPr>
          <p:cNvPr id="37909" name="テキスト ボックス 68"/>
          <p:cNvSpPr txBox="1">
            <a:spLocks noChangeArrowheads="1"/>
          </p:cNvSpPr>
          <p:nvPr/>
        </p:nvSpPr>
        <p:spPr bwMode="auto">
          <a:xfrm>
            <a:off x="6343650" y="3967163"/>
            <a:ext cx="901700" cy="307975"/>
          </a:xfrm>
          <a:prstGeom prst="rect">
            <a:avLst/>
          </a:prstGeom>
          <a:noFill/>
          <a:ln w="9525">
            <a:noFill/>
            <a:miter lim="800000"/>
            <a:headEnd/>
            <a:tailEnd/>
          </a:ln>
        </p:spPr>
        <p:txBody>
          <a:bodyPr wrap="none">
            <a:spAutoFit/>
          </a:bodyPr>
          <a:lstStyle/>
          <a:p>
            <a:pPr algn="ctr"/>
            <a:r>
              <a:rPr lang="ja-JP" altLang="en-US" sz="1400" b="1">
                <a:solidFill>
                  <a:srgbClr val="000000"/>
                </a:solidFill>
                <a:latin typeface="Calibri" pitchFamily="34" charset="0"/>
              </a:rPr>
              <a:t>販売開始</a:t>
            </a:r>
          </a:p>
        </p:txBody>
      </p:sp>
      <p:sp>
        <p:nvSpPr>
          <p:cNvPr id="37910" name="タイトル 1"/>
          <p:cNvSpPr txBox="1">
            <a:spLocks/>
          </p:cNvSpPr>
          <p:nvPr/>
        </p:nvSpPr>
        <p:spPr bwMode="auto">
          <a:xfrm>
            <a:off x="457200" y="274638"/>
            <a:ext cx="8229600" cy="850900"/>
          </a:xfrm>
          <a:prstGeom prst="rect">
            <a:avLst/>
          </a:prstGeom>
          <a:noFill/>
          <a:ln w="9525">
            <a:noFill/>
            <a:miter lim="800000"/>
            <a:headEnd/>
            <a:tailEnd/>
          </a:ln>
        </p:spPr>
        <p:txBody>
          <a:bodyPr anchor="ctr"/>
          <a:lstStyle/>
          <a:p>
            <a:pPr algn="ctr"/>
            <a:r>
              <a:rPr lang="en-US" altLang="ja-JP" sz="4400">
                <a:latin typeface="Calibri" pitchFamily="34" charset="0"/>
              </a:rPr>
              <a:t>RMP</a:t>
            </a:r>
            <a:r>
              <a:rPr lang="ja-JP" altLang="en-US" sz="4400">
                <a:latin typeface="Calibri" pitchFamily="34" charset="0"/>
              </a:rPr>
              <a:t>作成の時期と体制</a:t>
            </a:r>
          </a:p>
        </p:txBody>
      </p:sp>
      <p:grpSp>
        <p:nvGrpSpPr>
          <p:cNvPr id="37911" name="グループ化 35"/>
          <p:cNvGrpSpPr>
            <a:grpSpLocks/>
          </p:cNvGrpSpPr>
          <p:nvPr/>
        </p:nvGrpSpPr>
        <p:grpSpPr bwMode="auto">
          <a:xfrm>
            <a:off x="-11113" y="4281488"/>
            <a:ext cx="8697913" cy="2006600"/>
            <a:chOff x="-11103" y="4590708"/>
            <a:chExt cx="8697903" cy="2006644"/>
          </a:xfrm>
        </p:grpSpPr>
        <p:sp>
          <p:nvSpPr>
            <p:cNvPr id="37914" name="テキスト ボックス 19"/>
            <p:cNvSpPr txBox="1">
              <a:spLocks noChangeArrowheads="1"/>
            </p:cNvSpPr>
            <p:nvPr/>
          </p:nvSpPr>
          <p:spPr bwMode="auto">
            <a:xfrm>
              <a:off x="55968" y="4900311"/>
              <a:ext cx="900756" cy="369332"/>
            </a:xfrm>
            <a:prstGeom prst="rect">
              <a:avLst/>
            </a:prstGeom>
            <a:noFill/>
            <a:ln w="9525">
              <a:noFill/>
              <a:miter lim="800000"/>
              <a:headEnd/>
              <a:tailEnd/>
            </a:ln>
          </p:spPr>
          <p:txBody>
            <a:bodyPr>
              <a:spAutoFit/>
            </a:bodyPr>
            <a:lstStyle/>
            <a:p>
              <a:r>
                <a:rPr lang="en-US" altLang="ja-JP">
                  <a:latin typeface="Calibri" pitchFamily="34" charset="0"/>
                </a:rPr>
                <a:t>PMDA</a:t>
              </a:r>
              <a:endParaRPr lang="ja-JP" altLang="en-US">
                <a:latin typeface="Calibri" pitchFamily="34" charset="0"/>
              </a:endParaRPr>
            </a:p>
          </p:txBody>
        </p:sp>
        <p:sp>
          <p:nvSpPr>
            <p:cNvPr id="37915" name="テキスト ボックス 76"/>
            <p:cNvSpPr txBox="1">
              <a:spLocks noChangeArrowheads="1"/>
            </p:cNvSpPr>
            <p:nvPr/>
          </p:nvSpPr>
          <p:spPr bwMode="auto">
            <a:xfrm>
              <a:off x="-11103" y="5847624"/>
              <a:ext cx="900756" cy="369332"/>
            </a:xfrm>
            <a:prstGeom prst="rect">
              <a:avLst/>
            </a:prstGeom>
            <a:noFill/>
            <a:ln w="9525">
              <a:noFill/>
              <a:miter lim="800000"/>
              <a:headEnd/>
              <a:tailEnd/>
            </a:ln>
          </p:spPr>
          <p:txBody>
            <a:bodyPr>
              <a:spAutoFit/>
            </a:bodyPr>
            <a:lstStyle/>
            <a:p>
              <a:r>
                <a:rPr lang="ja-JP" altLang="en-US">
                  <a:latin typeface="Calibri" pitchFamily="34" charset="0"/>
                </a:rPr>
                <a:t>企業</a:t>
              </a:r>
            </a:p>
          </p:txBody>
        </p:sp>
        <p:sp>
          <p:nvSpPr>
            <p:cNvPr id="21" name="正方形/長方形 20"/>
            <p:cNvSpPr/>
            <p:nvPr/>
          </p:nvSpPr>
          <p:spPr>
            <a:xfrm>
              <a:off x="909647" y="5589267"/>
              <a:ext cx="7777153" cy="100808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7917" name="テキスト ボックス 21"/>
            <p:cNvSpPr txBox="1">
              <a:spLocks noChangeArrowheads="1"/>
            </p:cNvSpPr>
            <p:nvPr/>
          </p:nvSpPr>
          <p:spPr bwMode="auto">
            <a:xfrm>
              <a:off x="1152276" y="5805264"/>
              <a:ext cx="1835548" cy="369332"/>
            </a:xfrm>
            <a:prstGeom prst="rect">
              <a:avLst/>
            </a:prstGeom>
            <a:noFill/>
            <a:ln w="9525">
              <a:noFill/>
              <a:miter lim="800000"/>
              <a:headEnd/>
              <a:tailEnd/>
            </a:ln>
          </p:spPr>
          <p:txBody>
            <a:bodyPr>
              <a:spAutoFit/>
            </a:bodyPr>
            <a:lstStyle/>
            <a:p>
              <a:r>
                <a:rPr lang="ja-JP" altLang="en-US">
                  <a:latin typeface="Calibri" pitchFamily="34" charset="0"/>
                </a:rPr>
                <a:t>開発部門</a:t>
              </a:r>
            </a:p>
          </p:txBody>
        </p:sp>
        <p:sp>
          <p:nvSpPr>
            <p:cNvPr id="37918" name="テキスト ボックス 77"/>
            <p:cNvSpPr txBox="1">
              <a:spLocks noChangeArrowheads="1"/>
            </p:cNvSpPr>
            <p:nvPr/>
          </p:nvSpPr>
          <p:spPr bwMode="auto">
            <a:xfrm>
              <a:off x="5258494" y="5826152"/>
              <a:ext cx="2841898" cy="646331"/>
            </a:xfrm>
            <a:prstGeom prst="rect">
              <a:avLst/>
            </a:prstGeom>
            <a:noFill/>
            <a:ln w="9525">
              <a:noFill/>
              <a:miter lim="800000"/>
              <a:headEnd/>
              <a:tailEnd/>
            </a:ln>
          </p:spPr>
          <p:txBody>
            <a:bodyPr>
              <a:spAutoFit/>
            </a:bodyPr>
            <a:lstStyle/>
            <a:p>
              <a:r>
                <a:rPr lang="en-US" altLang="ja-JP">
                  <a:latin typeface="Calibri" pitchFamily="34" charset="0"/>
                </a:rPr>
                <a:t>GVP</a:t>
              </a:r>
              <a:r>
                <a:rPr lang="ja-JP" altLang="en-US">
                  <a:latin typeface="Calibri" pitchFamily="34" charset="0"/>
                </a:rPr>
                <a:t>、</a:t>
              </a:r>
              <a:r>
                <a:rPr lang="en-US" altLang="ja-JP">
                  <a:latin typeface="Calibri" pitchFamily="34" charset="0"/>
                </a:rPr>
                <a:t>GPSP</a:t>
              </a:r>
              <a:r>
                <a:rPr lang="ja-JP" altLang="en-US">
                  <a:latin typeface="Calibri" pitchFamily="34" charset="0"/>
                </a:rPr>
                <a:t>管理部門</a:t>
              </a:r>
              <a:endParaRPr lang="en-US" altLang="ja-JP">
                <a:latin typeface="Calibri" pitchFamily="34" charset="0"/>
              </a:endParaRPr>
            </a:p>
            <a:p>
              <a:r>
                <a:rPr lang="ja-JP" altLang="en-US">
                  <a:latin typeface="Calibri" pitchFamily="34" charset="0"/>
                </a:rPr>
                <a:t>実施部門（営業等）</a:t>
              </a:r>
            </a:p>
          </p:txBody>
        </p:sp>
        <p:sp>
          <p:nvSpPr>
            <p:cNvPr id="79" name="正方形/長方形 78"/>
            <p:cNvSpPr/>
            <p:nvPr/>
          </p:nvSpPr>
          <p:spPr>
            <a:xfrm>
              <a:off x="909647" y="4590708"/>
              <a:ext cx="7777153" cy="10080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7920" name="テキスト ボックス 79"/>
            <p:cNvSpPr txBox="1">
              <a:spLocks noChangeArrowheads="1"/>
            </p:cNvSpPr>
            <p:nvPr/>
          </p:nvSpPr>
          <p:spPr bwMode="auto">
            <a:xfrm>
              <a:off x="1091911" y="4921199"/>
              <a:ext cx="1835548" cy="369332"/>
            </a:xfrm>
            <a:prstGeom prst="rect">
              <a:avLst/>
            </a:prstGeom>
            <a:noFill/>
            <a:ln w="9525">
              <a:noFill/>
              <a:miter lim="800000"/>
              <a:headEnd/>
              <a:tailEnd/>
            </a:ln>
          </p:spPr>
          <p:txBody>
            <a:bodyPr>
              <a:spAutoFit/>
            </a:bodyPr>
            <a:lstStyle/>
            <a:p>
              <a:r>
                <a:rPr lang="ja-JP" altLang="en-US">
                  <a:latin typeface="Calibri" pitchFamily="34" charset="0"/>
                </a:rPr>
                <a:t>各審査部門</a:t>
              </a:r>
            </a:p>
          </p:txBody>
        </p:sp>
        <p:sp>
          <p:nvSpPr>
            <p:cNvPr id="37921" name="テキスト ボックス 80"/>
            <p:cNvSpPr txBox="1">
              <a:spLocks noChangeArrowheads="1"/>
            </p:cNvSpPr>
            <p:nvPr/>
          </p:nvSpPr>
          <p:spPr bwMode="auto">
            <a:xfrm>
              <a:off x="5395629" y="4958774"/>
              <a:ext cx="1835548" cy="369332"/>
            </a:xfrm>
            <a:prstGeom prst="rect">
              <a:avLst/>
            </a:prstGeom>
            <a:noFill/>
            <a:ln w="9525">
              <a:noFill/>
              <a:miter lim="800000"/>
              <a:headEnd/>
              <a:tailEnd/>
            </a:ln>
          </p:spPr>
          <p:txBody>
            <a:bodyPr>
              <a:spAutoFit/>
            </a:bodyPr>
            <a:lstStyle/>
            <a:p>
              <a:r>
                <a:rPr lang="ja-JP" altLang="en-US">
                  <a:latin typeface="Calibri" pitchFamily="34" charset="0"/>
                </a:rPr>
                <a:t>安全部門</a:t>
              </a:r>
            </a:p>
          </p:txBody>
        </p:sp>
        <p:cxnSp>
          <p:nvCxnSpPr>
            <p:cNvPr id="27" name="直線コネクタ 26"/>
            <p:cNvCxnSpPr/>
            <p:nvPr/>
          </p:nvCxnSpPr>
          <p:spPr>
            <a:xfrm>
              <a:off x="5041904" y="4590708"/>
              <a:ext cx="0" cy="998559"/>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H="1">
              <a:off x="909647" y="5598792"/>
              <a:ext cx="413225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909647" y="5598792"/>
              <a:ext cx="4132257" cy="998560"/>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スライド番号プレースホルダー 34"/>
          <p:cNvSpPr>
            <a:spLocks noGrp="1"/>
          </p:cNvSpPr>
          <p:nvPr>
            <p:ph type="sldNum" sz="quarter" idx="12"/>
          </p:nvPr>
        </p:nvSpPr>
        <p:spPr/>
        <p:txBody>
          <a:bodyPr/>
          <a:lstStyle/>
          <a:p>
            <a:pPr>
              <a:defRPr/>
            </a:pPr>
            <a:fld id="{0DA4E257-9372-4DA7-B0FF-1191DF1078F1}" type="slidenum">
              <a:rPr lang="ja-JP" altLang="en-US"/>
              <a:pPr>
                <a:defRPr/>
              </a:pPr>
              <a:t>36</a:t>
            </a:fld>
            <a:endParaRPr lang="ja-JP" altLang="en-US"/>
          </a:p>
        </p:txBody>
      </p:sp>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タイトル 1"/>
          <p:cNvSpPr>
            <a:spLocks noGrp="1"/>
          </p:cNvSpPr>
          <p:nvPr>
            <p:ph type="title"/>
          </p:nvPr>
        </p:nvSpPr>
        <p:spPr/>
        <p:txBody>
          <a:bodyPr/>
          <a:lstStyle/>
          <a:p>
            <a:pPr eaLnBrk="1" hangingPunct="1"/>
            <a:r>
              <a:rPr lang="ja-JP" altLang="en-US" dirty="0" smtClean="0"/>
              <a:t>医薬品リスク管理計画とは</a:t>
            </a:r>
          </a:p>
        </p:txBody>
      </p:sp>
      <p:sp>
        <p:nvSpPr>
          <p:cNvPr id="3" name="コンテンツ プレースホルダー 2"/>
          <p:cNvSpPr>
            <a:spLocks noGrp="1"/>
          </p:cNvSpPr>
          <p:nvPr>
            <p:ph idx="1"/>
          </p:nvPr>
        </p:nvSpPr>
        <p:spPr/>
        <p:txBody>
          <a:bodyPr rtlCol="0">
            <a:normAutofit/>
          </a:bodyPr>
          <a:lstStyle/>
          <a:p>
            <a:pPr eaLnBrk="1" fontAlgn="auto" hangingPunct="1">
              <a:spcAft>
                <a:spcPts val="0"/>
              </a:spcAft>
              <a:buFont typeface="Arial" pitchFamily="34" charset="0"/>
              <a:buChar char="•"/>
              <a:defRPr/>
            </a:pPr>
            <a:r>
              <a:rPr lang="ja-JP" altLang="en-US" dirty="0" smtClean="0"/>
              <a:t>欧州では</a:t>
            </a:r>
            <a:r>
              <a:rPr lang="en-US" altLang="ja-JP" dirty="0" err="1" smtClean="0"/>
              <a:t>RMP</a:t>
            </a:r>
            <a:r>
              <a:rPr lang="ja-JP" altLang="en-US" dirty="0" err="1" smtClean="0"/>
              <a:t>、</a:t>
            </a:r>
            <a:r>
              <a:rPr lang="ja-JP" altLang="en-US" dirty="0" smtClean="0"/>
              <a:t>米国では</a:t>
            </a:r>
            <a:r>
              <a:rPr lang="en-US" altLang="ja-JP" dirty="0" smtClean="0"/>
              <a:t>REMS</a:t>
            </a:r>
            <a:r>
              <a:rPr lang="ja-JP" altLang="en-US" dirty="0" smtClean="0"/>
              <a:t>と言われ、　　以前より作成を義務づけられていた</a:t>
            </a:r>
            <a:endParaRPr lang="en-US" altLang="ja-JP" dirty="0" smtClean="0"/>
          </a:p>
          <a:p>
            <a:pPr marL="0" indent="0" eaLnBrk="1" fontAlgn="auto" hangingPunct="1">
              <a:spcAft>
                <a:spcPts val="0"/>
              </a:spcAft>
              <a:buFont typeface="Arial" pitchFamily="34" charset="0"/>
              <a:buNone/>
              <a:defRPr/>
            </a:pPr>
            <a:r>
              <a:rPr lang="en-US" altLang="ja-JP" dirty="0"/>
              <a:t> </a:t>
            </a:r>
            <a:r>
              <a:rPr lang="en-US" altLang="ja-JP" dirty="0" smtClean="0"/>
              <a:t> </a:t>
            </a:r>
            <a:r>
              <a:rPr lang="ja-JP" altLang="en-US" dirty="0" smtClean="0"/>
              <a:t>　　</a:t>
            </a:r>
            <a:r>
              <a:rPr lang="ja-JP" altLang="en-US" sz="2800" dirty="0" smtClean="0"/>
              <a:t>（</a:t>
            </a:r>
            <a:r>
              <a:rPr lang="en-US" altLang="ja-JP" sz="2800" dirty="0" err="1" smtClean="0"/>
              <a:t>REMS:Risk</a:t>
            </a:r>
            <a:r>
              <a:rPr lang="en-US" altLang="ja-JP" sz="2800" dirty="0" smtClean="0"/>
              <a:t> Evaluation and Mitigation Strategy)</a:t>
            </a:r>
            <a:endParaRPr lang="ja-JP" altLang="en-US" sz="2800" dirty="0"/>
          </a:p>
          <a:p>
            <a:pPr eaLnBrk="1" fontAlgn="auto" hangingPunct="1">
              <a:spcAft>
                <a:spcPts val="0"/>
              </a:spcAft>
              <a:buFont typeface="Arial" pitchFamily="34" charset="0"/>
              <a:buChar char="•"/>
              <a:defRPr/>
            </a:pPr>
            <a:r>
              <a:rPr lang="ja-JP" altLang="en-US" dirty="0" smtClean="0"/>
              <a:t>日本は</a:t>
            </a:r>
            <a:r>
              <a:rPr lang="en-US" altLang="ja-JP" dirty="0" smtClean="0"/>
              <a:t>2013</a:t>
            </a:r>
            <a:r>
              <a:rPr lang="ja-JP" altLang="en-US" dirty="0" smtClean="0"/>
              <a:t>年</a:t>
            </a:r>
            <a:r>
              <a:rPr lang="en-US" altLang="ja-JP" dirty="0" smtClean="0"/>
              <a:t>4</a:t>
            </a:r>
            <a:r>
              <a:rPr lang="ja-JP" altLang="en-US" dirty="0" smtClean="0"/>
              <a:t>月に義務化</a:t>
            </a:r>
            <a:endParaRPr lang="ja-JP" altLang="en-US" sz="4300" b="1" dirty="0"/>
          </a:p>
        </p:txBody>
      </p:sp>
      <p:sp>
        <p:nvSpPr>
          <p:cNvPr id="5" name="スライド番号プレースホルダー 4"/>
          <p:cNvSpPr>
            <a:spLocks noGrp="1"/>
          </p:cNvSpPr>
          <p:nvPr>
            <p:ph type="sldNum" sz="quarter" idx="12"/>
          </p:nvPr>
        </p:nvSpPr>
        <p:spPr/>
        <p:txBody>
          <a:bodyPr/>
          <a:lstStyle/>
          <a:p>
            <a:pPr>
              <a:defRPr/>
            </a:pPr>
            <a:fld id="{A0417E3D-245F-4CC7-9D5F-2FAE6E733E53}" type="slidenum">
              <a:rPr lang="ja-JP" altLang="en-US"/>
              <a:pPr>
                <a:defRPr/>
              </a:pPr>
              <a:t>37</a:t>
            </a:fld>
            <a:endParaRPr lang="ja-JP" altLang="en-US"/>
          </a:p>
        </p:txBody>
      </p:sp>
      <p:sp>
        <p:nvSpPr>
          <p:cNvPr id="8" name="フッター プレースホルダー 7"/>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タイトル 1"/>
          <p:cNvSpPr>
            <a:spLocks noGrp="1"/>
          </p:cNvSpPr>
          <p:nvPr>
            <p:ph type="title"/>
          </p:nvPr>
        </p:nvSpPr>
        <p:spPr/>
        <p:txBody>
          <a:bodyPr/>
          <a:lstStyle/>
          <a:p>
            <a:pPr eaLnBrk="1" hangingPunct="1"/>
            <a:r>
              <a:rPr lang="ja-JP" altLang="en-US" sz="4000" smtClean="0"/>
              <a:t>医薬品リスク管理計画とは</a:t>
            </a:r>
          </a:p>
        </p:txBody>
      </p:sp>
      <p:sp>
        <p:nvSpPr>
          <p:cNvPr id="3" name="コンテンツ プレースホルダー 2"/>
          <p:cNvSpPr>
            <a:spLocks noGrp="1"/>
          </p:cNvSpPr>
          <p:nvPr>
            <p:ph idx="1"/>
          </p:nvPr>
        </p:nvSpPr>
        <p:spPr>
          <a:xfrm>
            <a:off x="487363" y="1412875"/>
            <a:ext cx="8548687" cy="4951413"/>
          </a:xfrm>
        </p:spPr>
        <p:txBody>
          <a:bodyPr rtlCol="0">
            <a:normAutofit fontScale="92500" lnSpcReduction="20000"/>
          </a:bodyPr>
          <a:lstStyle/>
          <a:p>
            <a:pPr marL="0" indent="0" eaLnBrk="1" fontAlgn="auto" hangingPunct="1">
              <a:spcAft>
                <a:spcPts val="0"/>
              </a:spcAft>
              <a:buFont typeface="Arial" pitchFamily="34" charset="0"/>
              <a:buNone/>
              <a:defRPr/>
            </a:pPr>
            <a:r>
              <a:rPr lang="ja-JP" altLang="en-US" dirty="0" smtClean="0"/>
              <a:t>医薬品の安全性（有効性）について、</a:t>
            </a:r>
            <a:endParaRPr lang="en-US" altLang="ja-JP" dirty="0" smtClean="0"/>
          </a:p>
          <a:p>
            <a:pPr marL="0" indent="0" eaLnBrk="1" fontAlgn="auto" hangingPunct="1">
              <a:spcAft>
                <a:spcPts val="0"/>
              </a:spcAft>
              <a:buFont typeface="Arial" pitchFamily="34" charset="0"/>
              <a:buNone/>
              <a:defRPr/>
            </a:pPr>
            <a:r>
              <a:rPr lang="ja-JP" altLang="en-US" dirty="0"/>
              <a:t>わかっていること、</a:t>
            </a:r>
            <a:endParaRPr lang="en-US" altLang="ja-JP" dirty="0"/>
          </a:p>
          <a:p>
            <a:pPr marL="0" indent="0" eaLnBrk="1" fontAlgn="auto" hangingPunct="1">
              <a:spcAft>
                <a:spcPts val="0"/>
              </a:spcAft>
              <a:buFont typeface="Arial" pitchFamily="34" charset="0"/>
              <a:buNone/>
              <a:defRPr/>
            </a:pPr>
            <a:r>
              <a:rPr lang="ja-JP" altLang="en-US" dirty="0" smtClean="0"/>
              <a:t>わかっていないことを</a:t>
            </a:r>
            <a:r>
              <a:rPr lang="ja-JP" altLang="en-US" dirty="0"/>
              <a:t>明らかに</a:t>
            </a:r>
            <a:r>
              <a:rPr lang="ja-JP" altLang="en-US" dirty="0" smtClean="0"/>
              <a:t>し</a:t>
            </a:r>
            <a:r>
              <a:rPr lang="en-US" altLang="ja-JP" dirty="0"/>
              <a:t>* </a:t>
            </a:r>
            <a:r>
              <a:rPr lang="ja-JP" altLang="en-US" dirty="0" err="1" smtClean="0"/>
              <a:t>、</a:t>
            </a:r>
            <a:endParaRPr lang="en-US" altLang="ja-JP" dirty="0"/>
          </a:p>
          <a:p>
            <a:pPr marL="0" indent="0" eaLnBrk="1" fontAlgn="auto" hangingPunct="1">
              <a:spcAft>
                <a:spcPts val="0"/>
              </a:spcAft>
              <a:buFont typeface="Arial" pitchFamily="34" charset="0"/>
              <a:buNone/>
              <a:defRPr/>
            </a:pPr>
            <a:r>
              <a:rPr lang="ja-JP" altLang="en-US" dirty="0" smtClean="0"/>
              <a:t>そのうち「重要な事項」について、</a:t>
            </a:r>
            <a:endParaRPr lang="en-US" altLang="ja-JP" dirty="0" smtClean="0"/>
          </a:p>
          <a:p>
            <a:pPr marL="0" indent="0" eaLnBrk="1" fontAlgn="auto" hangingPunct="1">
              <a:spcAft>
                <a:spcPts val="0"/>
              </a:spcAft>
              <a:buFont typeface="Arial" pitchFamily="34" charset="0"/>
              <a:buNone/>
              <a:defRPr/>
            </a:pPr>
            <a:r>
              <a:rPr lang="ja-JP" altLang="en-US" dirty="0" smtClean="0"/>
              <a:t>どのように監視するか、</a:t>
            </a:r>
            <a:endParaRPr lang="en-US" altLang="ja-JP" dirty="0" smtClean="0"/>
          </a:p>
          <a:p>
            <a:pPr marL="0" indent="0" eaLnBrk="1" fontAlgn="auto" hangingPunct="1">
              <a:spcAft>
                <a:spcPts val="0"/>
              </a:spcAft>
              <a:buFont typeface="Arial" pitchFamily="34" charset="0"/>
              <a:buNone/>
              <a:defRPr/>
            </a:pPr>
            <a:r>
              <a:rPr lang="ja-JP" altLang="en-US" dirty="0" smtClean="0"/>
              <a:t>またはリスクを最小化するか、</a:t>
            </a:r>
            <a:endParaRPr lang="en-US" altLang="ja-JP" dirty="0" smtClean="0"/>
          </a:p>
          <a:p>
            <a:pPr marL="0" indent="0" eaLnBrk="1" fontAlgn="auto" hangingPunct="1">
              <a:spcAft>
                <a:spcPts val="0"/>
              </a:spcAft>
              <a:buFont typeface="Arial" pitchFamily="34" charset="0"/>
              <a:buNone/>
              <a:defRPr/>
            </a:pPr>
            <a:r>
              <a:rPr lang="ja-JP" altLang="en-US" dirty="0" smtClean="0"/>
              <a:t>についての行動計画（文書）・</a:t>
            </a:r>
            <a:endParaRPr lang="en-US" altLang="ja-JP" dirty="0" smtClean="0"/>
          </a:p>
          <a:p>
            <a:pPr marL="0" indent="0" eaLnBrk="1" fontAlgn="auto" hangingPunct="1">
              <a:spcAft>
                <a:spcPts val="0"/>
              </a:spcAft>
              <a:buFont typeface="Arial" pitchFamily="34" charset="0"/>
              <a:buNone/>
              <a:defRPr/>
            </a:pPr>
            <a:r>
              <a:rPr lang="ja-JP" altLang="en-US" dirty="0" smtClean="0"/>
              <a:t>活動・仕組み</a:t>
            </a:r>
            <a:endParaRPr lang="en-US" altLang="ja-JP" dirty="0" smtClean="0"/>
          </a:p>
          <a:p>
            <a:pPr marL="0" indent="0" eaLnBrk="1" fontAlgn="auto" hangingPunct="1">
              <a:spcAft>
                <a:spcPts val="0"/>
              </a:spcAft>
              <a:buFont typeface="Arial" pitchFamily="34" charset="0"/>
              <a:buNone/>
              <a:defRPr/>
            </a:pPr>
            <a:endParaRPr lang="en-US" altLang="ja-JP" dirty="0" smtClean="0"/>
          </a:p>
          <a:p>
            <a:pPr marL="0" indent="0" eaLnBrk="1" fontAlgn="auto" hangingPunct="1">
              <a:spcAft>
                <a:spcPts val="0"/>
              </a:spcAft>
              <a:buFont typeface="Arial" pitchFamily="34" charset="0"/>
              <a:buNone/>
              <a:defRPr/>
            </a:pPr>
            <a:r>
              <a:rPr lang="ja-JP" altLang="en-US" dirty="0" smtClean="0"/>
              <a:t>＊：安全性検討事項</a:t>
            </a:r>
          </a:p>
        </p:txBody>
      </p:sp>
      <p:sp>
        <p:nvSpPr>
          <p:cNvPr id="5" name="スライド番号プレースホルダー 4"/>
          <p:cNvSpPr>
            <a:spLocks noGrp="1"/>
          </p:cNvSpPr>
          <p:nvPr>
            <p:ph type="sldNum" sz="quarter" idx="12"/>
          </p:nvPr>
        </p:nvSpPr>
        <p:spPr/>
        <p:txBody>
          <a:bodyPr/>
          <a:lstStyle/>
          <a:p>
            <a:pPr>
              <a:defRPr/>
            </a:pPr>
            <a:fld id="{8D5B6993-7404-4399-BEF6-46B9BE0E35B8}" type="slidenum">
              <a:rPr lang="ja-JP" altLang="en-US"/>
              <a:pPr>
                <a:defRPr/>
              </a:pPr>
              <a:t>38</a:t>
            </a:fld>
            <a:endParaRPr lang="ja-JP" altLang="en-US"/>
          </a:p>
        </p:txBody>
      </p:sp>
      <p:pic>
        <p:nvPicPr>
          <p:cNvPr id="1026" name="Picture 2"/>
          <p:cNvPicPr>
            <a:picLocks noChangeAspect="1" noChangeArrowheads="1"/>
          </p:cNvPicPr>
          <p:nvPr/>
        </p:nvPicPr>
        <p:blipFill>
          <a:blip r:embed="rId3" cstate="print"/>
          <a:srcRect/>
          <a:stretch>
            <a:fillRect/>
          </a:stretch>
        </p:blipFill>
        <p:spPr bwMode="auto">
          <a:xfrm>
            <a:off x="6084888" y="2852738"/>
            <a:ext cx="2778125" cy="3511550"/>
          </a:xfrm>
          <a:prstGeom prst="rect">
            <a:avLst/>
          </a:prstGeom>
          <a:noFill/>
          <a:ln w="9525">
            <a:solidFill>
              <a:schemeClr val="bg1">
                <a:lumMod val="50000"/>
              </a:schemeClr>
            </a:solidFill>
            <a:miter lim="800000"/>
            <a:headEnd/>
            <a:tailEnd/>
          </a:ln>
          <a:effectLst/>
          <a:extLst/>
        </p:spPr>
      </p:pic>
      <p:sp>
        <p:nvSpPr>
          <p:cNvPr id="6" name="フッター プレースホルダー 5"/>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タイトル 1"/>
          <p:cNvSpPr>
            <a:spLocks noGrp="1"/>
          </p:cNvSpPr>
          <p:nvPr>
            <p:ph type="title"/>
          </p:nvPr>
        </p:nvSpPr>
        <p:spPr>
          <a:xfrm>
            <a:off x="457200" y="274638"/>
            <a:ext cx="8229600" cy="935037"/>
          </a:xfrm>
        </p:spPr>
        <p:txBody>
          <a:bodyPr/>
          <a:lstStyle/>
          <a:p>
            <a:pPr eaLnBrk="1" hangingPunct="1"/>
            <a:r>
              <a:rPr lang="ja-JP" altLang="en-US" smtClean="0"/>
              <a:t>市販直後調査とは</a:t>
            </a:r>
          </a:p>
        </p:txBody>
      </p:sp>
      <p:sp>
        <p:nvSpPr>
          <p:cNvPr id="5" name="スライド番号プレースホルダー 4"/>
          <p:cNvSpPr>
            <a:spLocks noGrp="1"/>
          </p:cNvSpPr>
          <p:nvPr>
            <p:ph type="sldNum" sz="quarter" idx="12"/>
          </p:nvPr>
        </p:nvSpPr>
        <p:spPr/>
        <p:txBody>
          <a:bodyPr/>
          <a:lstStyle/>
          <a:p>
            <a:pPr>
              <a:defRPr/>
            </a:pPr>
            <a:fld id="{D1D47F4F-51FC-4F09-BEEF-DA93E91CE478}" type="slidenum">
              <a:rPr lang="ja-JP" altLang="en-US"/>
              <a:pPr>
                <a:defRPr/>
              </a:pPr>
              <a:t>39</a:t>
            </a:fld>
            <a:endParaRPr lang="ja-JP" altLang="en-US"/>
          </a:p>
        </p:txBody>
      </p:sp>
      <p:sp>
        <p:nvSpPr>
          <p:cNvPr id="40964" name="Text Box 6"/>
          <p:cNvSpPr txBox="1">
            <a:spLocks noChangeArrowheads="1"/>
          </p:cNvSpPr>
          <p:nvPr/>
        </p:nvSpPr>
        <p:spPr bwMode="auto">
          <a:xfrm>
            <a:off x="422275" y="1209675"/>
            <a:ext cx="8001000" cy="1739900"/>
          </a:xfrm>
          <a:prstGeom prst="rect">
            <a:avLst/>
          </a:prstGeom>
          <a:noFill/>
          <a:ln w="9525">
            <a:noFill/>
            <a:miter lim="800000"/>
            <a:headEnd/>
            <a:tailEnd/>
          </a:ln>
        </p:spPr>
        <p:txBody>
          <a:bodyPr>
            <a:spAutoFit/>
          </a:bodyPr>
          <a:lstStyle/>
          <a:p>
            <a:pPr>
              <a:spcBef>
                <a:spcPct val="50000"/>
              </a:spcBef>
            </a:pPr>
            <a:r>
              <a:rPr lang="ja-JP" altLang="en-US">
                <a:latin typeface="Calibri" pitchFamily="34" charset="0"/>
              </a:rPr>
              <a:t>新医薬品がいったん販売開始されると、治験時に比べてその使用患者数が急激に増加するとともに、使用患者の状況も治験時に比べて多様化することから、治験段階では判明していなかった重篤な副作用等が発現することがあります。このように</a:t>
            </a:r>
            <a:r>
              <a:rPr lang="ja-JP" altLang="en-US" b="1">
                <a:latin typeface="Calibri" pitchFamily="34" charset="0"/>
              </a:rPr>
              <a:t>新医薬品の特性に応じ、販売開始から６ヵ月間について、特に注意深い使用を促し、重篤な副作用が発生した場合の情報収集体制を強化する</a:t>
            </a:r>
            <a:r>
              <a:rPr lang="ja-JP" altLang="en-US" b="1">
                <a:solidFill>
                  <a:srgbClr val="FF3300"/>
                </a:solidFill>
                <a:latin typeface="Calibri" pitchFamily="34" charset="0"/>
              </a:rPr>
              <a:t>市販直後調査</a:t>
            </a:r>
            <a:r>
              <a:rPr lang="ja-JP" altLang="en-US" b="1">
                <a:latin typeface="Calibri" pitchFamily="34" charset="0"/>
              </a:rPr>
              <a:t>は、市販後安全対策の中でも特に重要な制度</a:t>
            </a:r>
            <a:r>
              <a:rPr lang="ja-JP" altLang="en-US">
                <a:latin typeface="Calibri" pitchFamily="34" charset="0"/>
              </a:rPr>
              <a:t>であります。</a:t>
            </a:r>
          </a:p>
        </p:txBody>
      </p:sp>
      <p:pic>
        <p:nvPicPr>
          <p:cNvPr id="40965" name="Picture 5"/>
          <p:cNvPicPr>
            <a:picLocks noChangeAspect="1" noChangeArrowheads="1"/>
          </p:cNvPicPr>
          <p:nvPr/>
        </p:nvPicPr>
        <p:blipFill>
          <a:blip r:embed="rId3" cstate="print"/>
          <a:srcRect/>
          <a:stretch>
            <a:fillRect/>
          </a:stretch>
        </p:blipFill>
        <p:spPr bwMode="auto">
          <a:xfrm>
            <a:off x="650875" y="3141663"/>
            <a:ext cx="8097838" cy="3544887"/>
          </a:xfrm>
          <a:prstGeom prst="rect">
            <a:avLst/>
          </a:prstGeom>
          <a:noFill/>
          <a:ln w="9525">
            <a:noFill/>
            <a:miter lim="800000"/>
            <a:headEnd/>
            <a:tailEnd/>
          </a:ln>
        </p:spPr>
      </p:pic>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4213" y="0"/>
            <a:ext cx="7759700" cy="965200"/>
          </a:xfrm>
        </p:spPr>
        <p:txBody>
          <a:bodyPr/>
          <a:lstStyle/>
          <a:p>
            <a:pPr eaLnBrk="1" hangingPunct="1"/>
            <a:r>
              <a:rPr lang="ja-JP" altLang="en-US" smtClean="0"/>
              <a:t>日米欧の状況</a:t>
            </a:r>
          </a:p>
        </p:txBody>
      </p:sp>
      <p:sp>
        <p:nvSpPr>
          <p:cNvPr id="5123" name="Rectangle 23"/>
          <p:cNvSpPr>
            <a:spLocks noChangeArrowheads="1"/>
          </p:cNvSpPr>
          <p:nvPr/>
        </p:nvSpPr>
        <p:spPr bwMode="auto">
          <a:xfrm>
            <a:off x="6588125" y="3497263"/>
            <a:ext cx="909638" cy="366712"/>
          </a:xfrm>
          <a:prstGeom prst="rect">
            <a:avLst/>
          </a:prstGeom>
          <a:noFill/>
          <a:ln w="9525">
            <a:noFill/>
            <a:miter lim="800000"/>
            <a:headEnd/>
            <a:tailEnd/>
          </a:ln>
        </p:spPr>
        <p:txBody>
          <a:bodyPr wrap="none" anchor="ctr">
            <a:spAutoFit/>
          </a:bodyPr>
          <a:lstStyle/>
          <a:p>
            <a:r>
              <a:rPr lang="ja-JP" altLang="en-US">
                <a:latin typeface="HGP創英角ｺﾞｼｯｸUB" pitchFamily="50" charset="-128"/>
                <a:ea typeface="HGP創英角ｺﾞｼｯｸUB" pitchFamily="50" charset="-128"/>
              </a:rPr>
              <a:t>アメリカ</a:t>
            </a:r>
          </a:p>
        </p:txBody>
      </p:sp>
      <p:grpSp>
        <p:nvGrpSpPr>
          <p:cNvPr id="5124" name="グループ化 2"/>
          <p:cNvGrpSpPr>
            <a:grpSpLocks/>
          </p:cNvGrpSpPr>
          <p:nvPr/>
        </p:nvGrpSpPr>
        <p:grpSpPr bwMode="auto">
          <a:xfrm>
            <a:off x="368300" y="982663"/>
            <a:ext cx="5834063" cy="4600575"/>
            <a:chOff x="755650" y="1700213"/>
            <a:chExt cx="5113338" cy="4033837"/>
          </a:xfrm>
        </p:grpSpPr>
        <p:sp>
          <p:nvSpPr>
            <p:cNvPr id="5129" name="AutoShape 16"/>
            <p:cNvSpPr>
              <a:spLocks noChangeAspect="1" noChangeArrowheads="1"/>
            </p:cNvSpPr>
            <p:nvPr/>
          </p:nvSpPr>
          <p:spPr bwMode="auto">
            <a:xfrm>
              <a:off x="2973388" y="3429000"/>
              <a:ext cx="1468437" cy="1468438"/>
            </a:xfrm>
            <a:prstGeom prst="flowChartConnector">
              <a:avLst/>
            </a:prstGeom>
            <a:noFill/>
            <a:ln w="9525">
              <a:solidFill>
                <a:schemeClr val="tx1"/>
              </a:solidFill>
              <a:round/>
              <a:headEnd/>
              <a:tailEnd/>
            </a:ln>
          </p:spPr>
          <p:txBody>
            <a:bodyPr wrap="none" anchor="ctr"/>
            <a:lstStyle/>
            <a:p>
              <a:endParaRPr lang="ja-JP" altLang="en-US">
                <a:latin typeface="Calibri" pitchFamily="34" charset="0"/>
              </a:endParaRPr>
            </a:p>
          </p:txBody>
        </p:sp>
        <p:sp>
          <p:nvSpPr>
            <p:cNvPr id="5130" name="Rectangle 17"/>
            <p:cNvSpPr>
              <a:spLocks noChangeArrowheads="1"/>
            </p:cNvSpPr>
            <p:nvPr/>
          </p:nvSpPr>
          <p:spPr bwMode="auto">
            <a:xfrm>
              <a:off x="3060700" y="3790950"/>
              <a:ext cx="1273175" cy="641350"/>
            </a:xfrm>
            <a:prstGeom prst="rect">
              <a:avLst/>
            </a:prstGeom>
            <a:solidFill>
              <a:schemeClr val="bg1">
                <a:alpha val="59999"/>
              </a:schemeClr>
            </a:solidFill>
            <a:ln w="9525">
              <a:noFill/>
              <a:miter lim="800000"/>
              <a:headEnd/>
              <a:tailEnd/>
            </a:ln>
          </p:spPr>
          <p:txBody>
            <a:bodyPr wrap="none" anchor="ctr">
              <a:spAutoFit/>
            </a:bodyPr>
            <a:lstStyle/>
            <a:p>
              <a:pPr algn="ctr"/>
              <a:r>
                <a:rPr lang="en-US" altLang="ja-JP">
                  <a:latin typeface="HGP創英角ｺﾞｼｯｸUB" pitchFamily="50" charset="-128"/>
                  <a:ea typeface="HGP創英角ｺﾞｼｯｸUB" pitchFamily="50" charset="-128"/>
                </a:rPr>
                <a:t>ICH-E2E</a:t>
              </a:r>
            </a:p>
            <a:p>
              <a:pPr algn="ctr"/>
              <a:r>
                <a:rPr lang="ja-JP" altLang="en-US">
                  <a:latin typeface="HGP創英角ｺﾞｼｯｸUB" pitchFamily="50" charset="-128"/>
                  <a:ea typeface="HGP創英角ｺﾞｼｯｸUB" pitchFamily="50" charset="-128"/>
                </a:rPr>
                <a:t>ガイドライン</a:t>
              </a:r>
            </a:p>
          </p:txBody>
        </p:sp>
        <p:sp>
          <p:nvSpPr>
            <p:cNvPr id="5131" name="AutoShape 18"/>
            <p:cNvSpPr>
              <a:spLocks noChangeAspect="1" noChangeArrowheads="1"/>
            </p:cNvSpPr>
            <p:nvPr/>
          </p:nvSpPr>
          <p:spPr bwMode="auto">
            <a:xfrm>
              <a:off x="2519363" y="2060575"/>
              <a:ext cx="2376487" cy="2376488"/>
            </a:xfrm>
            <a:prstGeom prst="flowChartConnector">
              <a:avLst/>
            </a:prstGeom>
            <a:noFill/>
            <a:ln w="9525">
              <a:solidFill>
                <a:schemeClr val="tx1"/>
              </a:solidFill>
              <a:round/>
              <a:headEnd/>
              <a:tailEnd/>
            </a:ln>
          </p:spPr>
          <p:txBody>
            <a:bodyPr wrap="none" anchor="ctr"/>
            <a:lstStyle/>
            <a:p>
              <a:endParaRPr lang="ja-JP" altLang="en-US">
                <a:latin typeface="Calibri" pitchFamily="34" charset="0"/>
              </a:endParaRPr>
            </a:p>
          </p:txBody>
        </p:sp>
        <p:sp>
          <p:nvSpPr>
            <p:cNvPr id="5132" name="AutoShape 19"/>
            <p:cNvSpPr>
              <a:spLocks noChangeAspect="1" noChangeArrowheads="1"/>
            </p:cNvSpPr>
            <p:nvPr/>
          </p:nvSpPr>
          <p:spPr bwMode="auto">
            <a:xfrm>
              <a:off x="1547813" y="3357563"/>
              <a:ext cx="2376487" cy="2376487"/>
            </a:xfrm>
            <a:prstGeom prst="flowChartConnector">
              <a:avLst/>
            </a:prstGeom>
            <a:noFill/>
            <a:ln w="9525">
              <a:solidFill>
                <a:schemeClr val="tx1"/>
              </a:solidFill>
              <a:round/>
              <a:headEnd/>
              <a:tailEnd/>
            </a:ln>
          </p:spPr>
          <p:txBody>
            <a:bodyPr wrap="none" anchor="ctr"/>
            <a:lstStyle/>
            <a:p>
              <a:endParaRPr lang="ja-JP" altLang="en-US">
                <a:latin typeface="Calibri" pitchFamily="34" charset="0"/>
              </a:endParaRPr>
            </a:p>
          </p:txBody>
        </p:sp>
        <p:sp>
          <p:nvSpPr>
            <p:cNvPr id="5133" name="AutoShape 20"/>
            <p:cNvSpPr>
              <a:spLocks noChangeAspect="1" noChangeArrowheads="1"/>
            </p:cNvSpPr>
            <p:nvPr/>
          </p:nvSpPr>
          <p:spPr bwMode="auto">
            <a:xfrm>
              <a:off x="3492500" y="3357563"/>
              <a:ext cx="2376488" cy="2376487"/>
            </a:xfrm>
            <a:prstGeom prst="flowChartConnector">
              <a:avLst/>
            </a:prstGeom>
            <a:noFill/>
            <a:ln w="9525">
              <a:solidFill>
                <a:schemeClr val="tx1"/>
              </a:solidFill>
              <a:round/>
              <a:headEnd/>
              <a:tailEnd/>
            </a:ln>
          </p:spPr>
          <p:txBody>
            <a:bodyPr wrap="none" anchor="ctr"/>
            <a:lstStyle/>
            <a:p>
              <a:endParaRPr lang="ja-JP" altLang="en-US">
                <a:latin typeface="Calibri" pitchFamily="34" charset="0"/>
              </a:endParaRPr>
            </a:p>
          </p:txBody>
        </p:sp>
        <p:sp>
          <p:nvSpPr>
            <p:cNvPr id="5134" name="Rectangle 21"/>
            <p:cNvSpPr>
              <a:spLocks noChangeArrowheads="1"/>
            </p:cNvSpPr>
            <p:nvPr/>
          </p:nvSpPr>
          <p:spPr bwMode="auto">
            <a:xfrm>
              <a:off x="3354388" y="1700213"/>
              <a:ext cx="641350" cy="366712"/>
            </a:xfrm>
            <a:prstGeom prst="rect">
              <a:avLst/>
            </a:prstGeom>
            <a:noFill/>
            <a:ln w="9525">
              <a:noFill/>
              <a:miter lim="800000"/>
              <a:headEnd/>
              <a:tailEnd/>
            </a:ln>
          </p:spPr>
          <p:txBody>
            <a:bodyPr wrap="none" anchor="ctr">
              <a:spAutoFit/>
            </a:bodyPr>
            <a:lstStyle/>
            <a:p>
              <a:r>
                <a:rPr lang="ja-JP" altLang="en-US">
                  <a:latin typeface="HGP創英角ｺﾞｼｯｸUB" pitchFamily="50" charset="-128"/>
                  <a:ea typeface="HGP創英角ｺﾞｼｯｸUB" pitchFamily="50" charset="-128"/>
                </a:rPr>
                <a:t>日本</a:t>
              </a:r>
            </a:p>
          </p:txBody>
        </p:sp>
        <p:sp>
          <p:nvSpPr>
            <p:cNvPr id="5135" name="Rectangle 22"/>
            <p:cNvSpPr>
              <a:spLocks noChangeArrowheads="1"/>
            </p:cNvSpPr>
            <p:nvPr/>
          </p:nvSpPr>
          <p:spPr bwMode="auto">
            <a:xfrm>
              <a:off x="755650" y="3789363"/>
              <a:ext cx="641350" cy="366712"/>
            </a:xfrm>
            <a:prstGeom prst="rect">
              <a:avLst/>
            </a:prstGeom>
            <a:noFill/>
            <a:ln w="9525">
              <a:noFill/>
              <a:miter lim="800000"/>
              <a:headEnd/>
              <a:tailEnd/>
            </a:ln>
          </p:spPr>
          <p:txBody>
            <a:bodyPr wrap="none" anchor="ctr">
              <a:spAutoFit/>
            </a:bodyPr>
            <a:lstStyle/>
            <a:p>
              <a:r>
                <a:rPr lang="ja-JP" altLang="en-US">
                  <a:latin typeface="HGP創英角ｺﾞｼｯｸUB" pitchFamily="50" charset="-128"/>
                  <a:ea typeface="HGP創英角ｺﾞｼｯｸUB" pitchFamily="50" charset="-128"/>
                </a:rPr>
                <a:t>欧州</a:t>
              </a:r>
            </a:p>
          </p:txBody>
        </p:sp>
        <p:sp>
          <p:nvSpPr>
            <p:cNvPr id="5136" name="Rectangle 24"/>
            <p:cNvSpPr>
              <a:spLocks noChangeArrowheads="1"/>
            </p:cNvSpPr>
            <p:nvPr/>
          </p:nvSpPr>
          <p:spPr bwMode="auto">
            <a:xfrm>
              <a:off x="3335851" y="2753533"/>
              <a:ext cx="743511" cy="566710"/>
            </a:xfrm>
            <a:prstGeom prst="rect">
              <a:avLst/>
            </a:prstGeom>
            <a:noFill/>
            <a:ln w="9525">
              <a:noFill/>
              <a:miter lim="800000"/>
              <a:headEnd/>
              <a:tailEnd/>
            </a:ln>
          </p:spPr>
          <p:txBody>
            <a:bodyPr wrap="none" anchor="ctr">
              <a:spAutoFit/>
            </a:bodyPr>
            <a:lstStyle/>
            <a:p>
              <a:pPr algn="ctr"/>
              <a:r>
                <a:rPr lang="sma-NO" altLang="ja-JP">
                  <a:solidFill>
                    <a:srgbClr val="FF0000"/>
                  </a:solidFill>
                  <a:latin typeface="HGP創英角ｺﾞｼｯｸUB" pitchFamily="50" charset="-128"/>
                  <a:ea typeface="HGP創英角ｺﾞｼｯｸUB" pitchFamily="50" charset="-128"/>
                </a:rPr>
                <a:t>RMP</a:t>
              </a:r>
              <a:endParaRPr lang="ja-JP" altLang="en-US">
                <a:solidFill>
                  <a:srgbClr val="FF0000"/>
                </a:solidFill>
                <a:latin typeface="HGP創英角ｺﾞｼｯｸUB" pitchFamily="50" charset="-128"/>
                <a:ea typeface="HGP創英角ｺﾞｼｯｸUB" pitchFamily="50" charset="-128"/>
              </a:endParaRPr>
            </a:p>
            <a:p>
              <a:pPr algn="ctr"/>
              <a:r>
                <a:rPr lang="ja-JP" altLang="en-US">
                  <a:solidFill>
                    <a:srgbClr val="FF0000"/>
                  </a:solidFill>
                  <a:latin typeface="HGP創英角ｺﾞｼｯｸUB" pitchFamily="50" charset="-128"/>
                  <a:ea typeface="HGP創英角ｺﾞｼｯｸUB" pitchFamily="50" charset="-128"/>
                </a:rPr>
                <a:t>（</a:t>
              </a:r>
              <a:r>
                <a:rPr lang="en-US" altLang="ja-JP">
                  <a:solidFill>
                    <a:srgbClr val="FF0000"/>
                  </a:solidFill>
                  <a:latin typeface="HGP創英角ｺﾞｼｯｸUB" pitchFamily="50" charset="-128"/>
                  <a:ea typeface="HGP創英角ｺﾞｼｯｸUB" pitchFamily="50" charset="-128"/>
                </a:rPr>
                <a:t>RMP</a:t>
              </a:r>
              <a:r>
                <a:rPr lang="ja-JP" altLang="en-US">
                  <a:solidFill>
                    <a:srgbClr val="FF0000"/>
                  </a:solidFill>
                  <a:latin typeface="HGP創英角ｺﾞｼｯｸUB" pitchFamily="50" charset="-128"/>
                  <a:ea typeface="HGP創英角ｺﾞｼｯｸUB" pitchFamily="50" charset="-128"/>
                </a:rPr>
                <a:t>）</a:t>
              </a:r>
            </a:p>
          </p:txBody>
        </p:sp>
        <p:sp>
          <p:nvSpPr>
            <p:cNvPr id="5137" name="Rectangle 25"/>
            <p:cNvSpPr>
              <a:spLocks noChangeArrowheads="1"/>
            </p:cNvSpPr>
            <p:nvPr/>
          </p:nvSpPr>
          <p:spPr bwMode="auto">
            <a:xfrm>
              <a:off x="4654985" y="4492656"/>
              <a:ext cx="744538" cy="366713"/>
            </a:xfrm>
            <a:prstGeom prst="rect">
              <a:avLst/>
            </a:prstGeom>
            <a:noFill/>
            <a:ln w="9525">
              <a:noFill/>
              <a:miter lim="800000"/>
              <a:headEnd/>
              <a:tailEnd/>
            </a:ln>
          </p:spPr>
          <p:txBody>
            <a:bodyPr wrap="none" anchor="ctr">
              <a:spAutoFit/>
            </a:bodyPr>
            <a:lstStyle/>
            <a:p>
              <a:r>
                <a:rPr lang="en-US" altLang="ja-JP">
                  <a:latin typeface="HGP創英角ｺﾞｼｯｸUB" pitchFamily="50" charset="-128"/>
                  <a:ea typeface="HGP創英角ｺﾞｼｯｸUB" pitchFamily="50" charset="-128"/>
                </a:rPr>
                <a:t>REMS</a:t>
              </a:r>
            </a:p>
          </p:txBody>
        </p:sp>
        <p:sp>
          <p:nvSpPr>
            <p:cNvPr id="5138" name="Rectangle 26"/>
            <p:cNvSpPr>
              <a:spLocks noChangeArrowheads="1"/>
            </p:cNvSpPr>
            <p:nvPr/>
          </p:nvSpPr>
          <p:spPr bwMode="auto">
            <a:xfrm>
              <a:off x="4716463" y="4676012"/>
              <a:ext cx="161951" cy="323788"/>
            </a:xfrm>
            <a:prstGeom prst="rect">
              <a:avLst/>
            </a:prstGeom>
            <a:noFill/>
            <a:ln w="9525">
              <a:noFill/>
              <a:miter lim="800000"/>
              <a:headEnd/>
              <a:tailEnd/>
            </a:ln>
          </p:spPr>
          <p:txBody>
            <a:bodyPr wrap="none" anchor="ctr">
              <a:spAutoFit/>
            </a:bodyPr>
            <a:lstStyle/>
            <a:p>
              <a:endParaRPr lang="en-US" altLang="ja-JP">
                <a:latin typeface="HGP創英角ｺﾞｼｯｸUB" pitchFamily="50" charset="-128"/>
                <a:ea typeface="HGP創英角ｺﾞｼｯｸUB" pitchFamily="50" charset="-128"/>
              </a:endParaRPr>
            </a:p>
          </p:txBody>
        </p:sp>
        <p:sp>
          <p:nvSpPr>
            <p:cNvPr id="5139" name="Rectangle 27"/>
            <p:cNvSpPr>
              <a:spLocks noChangeArrowheads="1"/>
            </p:cNvSpPr>
            <p:nvPr/>
          </p:nvSpPr>
          <p:spPr bwMode="auto">
            <a:xfrm>
              <a:off x="1898650" y="4453739"/>
              <a:ext cx="899464" cy="323835"/>
            </a:xfrm>
            <a:prstGeom prst="rect">
              <a:avLst/>
            </a:prstGeom>
            <a:noFill/>
            <a:ln w="9525">
              <a:noFill/>
              <a:miter lim="800000"/>
              <a:headEnd/>
              <a:tailEnd/>
            </a:ln>
          </p:spPr>
          <p:txBody>
            <a:bodyPr wrap="none" anchor="ctr">
              <a:spAutoFit/>
            </a:bodyPr>
            <a:lstStyle/>
            <a:p>
              <a:r>
                <a:rPr lang="en-US" altLang="ja-JP">
                  <a:latin typeface="HGP創英角ｺﾞｼｯｸUB" pitchFamily="50" charset="-128"/>
                  <a:ea typeface="HGP創英角ｺﾞｼｯｸUB" pitchFamily="50" charset="-128"/>
                </a:rPr>
                <a:t>EU-RMP</a:t>
              </a:r>
            </a:p>
          </p:txBody>
        </p:sp>
      </p:grpSp>
      <p:sp>
        <p:nvSpPr>
          <p:cNvPr id="5125" name="Rectangle 28"/>
          <p:cNvSpPr>
            <a:spLocks noChangeArrowheads="1"/>
          </p:cNvSpPr>
          <p:nvPr/>
        </p:nvSpPr>
        <p:spPr bwMode="auto">
          <a:xfrm>
            <a:off x="684213" y="5734050"/>
            <a:ext cx="7759700" cy="679450"/>
          </a:xfrm>
          <a:prstGeom prst="rect">
            <a:avLst/>
          </a:prstGeom>
          <a:noFill/>
          <a:ln w="38100">
            <a:solidFill>
              <a:schemeClr val="bg2"/>
            </a:solidFill>
            <a:miter lim="800000"/>
            <a:headEnd/>
            <a:tailEnd/>
          </a:ln>
        </p:spPr>
        <p:txBody>
          <a:bodyPr wrap="none" anchor="ctr">
            <a:spAutoFit/>
          </a:bodyPr>
          <a:lstStyle/>
          <a:p>
            <a:pPr>
              <a:buClr>
                <a:schemeClr val="accent2"/>
              </a:buClr>
              <a:buFont typeface="Wingdings" pitchFamily="2" charset="2"/>
              <a:buBlip>
                <a:blip r:embed="rId3"/>
              </a:buBlip>
            </a:pPr>
            <a:r>
              <a:rPr lang="en-US" altLang="ja-JP">
                <a:latin typeface="HGP創英角ｺﾞｼｯｸUB" pitchFamily="50" charset="-128"/>
                <a:ea typeface="HGP創英角ｺﾞｼｯｸUB" pitchFamily="50" charset="-128"/>
              </a:rPr>
              <a:t> ICH-E2E</a:t>
            </a:r>
            <a:r>
              <a:rPr lang="ja-JP" altLang="en-US">
                <a:latin typeface="HGP創英角ｺﾞｼｯｸUB" pitchFamily="50" charset="-128"/>
                <a:ea typeface="HGP創英角ｺﾞｼｯｸUB" pitchFamily="50" charset="-128"/>
              </a:rPr>
              <a:t>で要求される安全性検討事項，医薬品安全性監視計画は各国共通</a:t>
            </a:r>
          </a:p>
          <a:p>
            <a:pPr>
              <a:buClr>
                <a:schemeClr val="accent2"/>
              </a:buClr>
              <a:buFont typeface="Wingdings" pitchFamily="2" charset="2"/>
              <a:buBlip>
                <a:blip r:embed="rId3"/>
              </a:buBlip>
            </a:pPr>
            <a:r>
              <a:rPr lang="ja-JP" altLang="en-US">
                <a:latin typeface="HGP創英角ｺﾞｼｯｸUB" pitchFamily="50" charset="-128"/>
                <a:ea typeface="HGP創英角ｺﾞｼｯｸUB" pitchFamily="50" charset="-128"/>
              </a:rPr>
              <a:t> リスク最小化計画，対象となる医薬品など，規制当局により相違点も多い</a:t>
            </a:r>
          </a:p>
        </p:txBody>
      </p:sp>
      <p:sp>
        <p:nvSpPr>
          <p:cNvPr id="5126" name="Rectangle 29"/>
          <p:cNvSpPr>
            <a:spLocks noChangeArrowheads="1"/>
          </p:cNvSpPr>
          <p:nvPr/>
        </p:nvSpPr>
        <p:spPr bwMode="auto">
          <a:xfrm>
            <a:off x="6300788" y="4575175"/>
            <a:ext cx="2770187" cy="830263"/>
          </a:xfrm>
          <a:prstGeom prst="rect">
            <a:avLst/>
          </a:prstGeom>
          <a:noFill/>
          <a:ln w="9525">
            <a:noFill/>
            <a:miter lim="800000"/>
            <a:headEnd/>
            <a:tailEnd/>
          </a:ln>
        </p:spPr>
        <p:txBody>
          <a:bodyPr anchor="ctr">
            <a:spAutoFit/>
          </a:bodyPr>
          <a:lstStyle/>
          <a:p>
            <a:r>
              <a:rPr lang="en-US" altLang="ja-JP" sz="1600" dirty="0">
                <a:latin typeface="HGP創英角ｺﾞｼｯｸUB" pitchFamily="50" charset="-128"/>
                <a:ea typeface="HGP創英角ｺﾞｼｯｸUB" pitchFamily="50" charset="-128"/>
              </a:rPr>
              <a:t>REMS</a:t>
            </a:r>
            <a:r>
              <a:rPr lang="ja-JP" altLang="en-US" sz="1600" dirty="0">
                <a:latin typeface="HGP創英角ｺﾞｼｯｸUB" pitchFamily="50" charset="-128"/>
                <a:ea typeface="HGP創英角ｺﾞｼｯｸUB" pitchFamily="50" charset="-128"/>
                <a:sym typeface="Wingdings" pitchFamily="2" charset="2"/>
              </a:rPr>
              <a:t>：</a:t>
            </a:r>
            <a:r>
              <a:rPr lang="en-US" altLang="ja-JP" sz="1600" dirty="0">
                <a:latin typeface="HGP創英角ｺﾞｼｯｸUB" pitchFamily="50" charset="-128"/>
                <a:ea typeface="HGP創英角ｺﾞｼｯｸUB" pitchFamily="50" charset="-128"/>
                <a:sym typeface="Wingdings" pitchFamily="2" charset="2"/>
              </a:rPr>
              <a:t>Risk Evaluation </a:t>
            </a:r>
            <a:r>
              <a:rPr lang="en-US" altLang="ja-JP" sz="1600" dirty="0" smtClean="0">
                <a:latin typeface="HGP創英角ｺﾞｼｯｸUB" pitchFamily="50" charset="-128"/>
                <a:ea typeface="HGP創英角ｺﾞｼｯｸUB" pitchFamily="50" charset="-128"/>
                <a:sym typeface="Wingdings" pitchFamily="2" charset="2"/>
              </a:rPr>
              <a:t>and </a:t>
            </a:r>
            <a:r>
              <a:rPr lang="en-US" altLang="ja-JP" sz="1600" dirty="0">
                <a:latin typeface="HGP創英角ｺﾞｼｯｸUB" pitchFamily="50" charset="-128"/>
                <a:ea typeface="HGP創英角ｺﾞｼｯｸUB" pitchFamily="50" charset="-128"/>
                <a:sym typeface="Wingdings" pitchFamily="2" charset="2"/>
              </a:rPr>
              <a:t>Mitigation Strategy </a:t>
            </a:r>
            <a:r>
              <a:rPr lang="ja-JP" altLang="en-US" sz="1600" dirty="0">
                <a:latin typeface="HGP創英角ｺﾞｼｯｸUB" pitchFamily="50" charset="-128"/>
                <a:ea typeface="HGP創英角ｺﾞｼｯｸUB" pitchFamily="50" charset="-128"/>
                <a:sym typeface="Wingdings" pitchFamily="2" charset="2"/>
              </a:rPr>
              <a:t>（</a:t>
            </a:r>
            <a:r>
              <a:rPr lang="ja-JP" altLang="en-US" sz="1600" dirty="0">
                <a:latin typeface="HGP創英角ｺﾞｼｯｸUB" pitchFamily="50" charset="-128"/>
                <a:ea typeface="HGP創英角ｺﾞｼｯｸUB" pitchFamily="50" charset="-128"/>
              </a:rPr>
              <a:t>リスク評価・リスク緩和戦略 ）</a:t>
            </a:r>
          </a:p>
        </p:txBody>
      </p:sp>
      <p:sp>
        <p:nvSpPr>
          <p:cNvPr id="2" name="スライド番号プレースホルダー 1"/>
          <p:cNvSpPr>
            <a:spLocks noGrp="1"/>
          </p:cNvSpPr>
          <p:nvPr>
            <p:ph type="sldNum" sz="quarter" idx="12"/>
          </p:nvPr>
        </p:nvSpPr>
        <p:spPr/>
        <p:txBody>
          <a:bodyPr/>
          <a:lstStyle/>
          <a:p>
            <a:pPr>
              <a:defRPr/>
            </a:pPr>
            <a:fld id="{9E249DCE-7722-413D-8575-A62CC33B5F24}" type="slidenum">
              <a:rPr lang="en-US" altLang="ja-JP"/>
              <a:pPr>
                <a:defRPr/>
              </a:pPr>
              <a:t>4</a:t>
            </a:fld>
            <a:endParaRPr lang="en-US" altLang="ja-JP"/>
          </a:p>
        </p:txBody>
      </p:sp>
      <p:sp>
        <p:nvSpPr>
          <p:cNvPr id="4" name="フッター プレースホルダー 3"/>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620713"/>
            <a:ext cx="8229600" cy="1143000"/>
          </a:xfrm>
        </p:spPr>
        <p:txBody>
          <a:bodyPr rtlCol="0">
            <a:normAutofit/>
          </a:bodyPr>
          <a:lstStyle/>
          <a:p>
            <a:pPr eaLnBrk="1" fontAlgn="auto" hangingPunct="1">
              <a:spcAft>
                <a:spcPts val="0"/>
              </a:spcAft>
              <a:defRPr/>
            </a:pPr>
            <a:r>
              <a:rPr lang="ja-JP" altLang="en-US" dirty="0" smtClean="0">
                <a:latin typeface="+mj-ea"/>
              </a:rPr>
              <a:t>有効性に関する調査・試験の計画</a:t>
            </a:r>
            <a:endParaRPr lang="ja-JP" altLang="en-US" dirty="0">
              <a:latin typeface="+mj-ea"/>
            </a:endParaRPr>
          </a:p>
        </p:txBody>
      </p:sp>
      <p:sp>
        <p:nvSpPr>
          <p:cNvPr id="4" name="スライド番号プレースホルダー 3"/>
          <p:cNvSpPr>
            <a:spLocks noGrp="1"/>
          </p:cNvSpPr>
          <p:nvPr>
            <p:ph type="sldNum" sz="quarter" idx="12"/>
          </p:nvPr>
        </p:nvSpPr>
        <p:spPr/>
        <p:txBody>
          <a:bodyPr/>
          <a:lstStyle/>
          <a:p>
            <a:pPr>
              <a:defRPr/>
            </a:pPr>
            <a:fld id="{BDA89361-7DC2-479D-8B06-21BAB3BDD931}" type="slidenum">
              <a:rPr lang="ja-JP" altLang="en-US"/>
              <a:pPr>
                <a:defRPr/>
              </a:pPr>
              <a:t>40</a:t>
            </a:fld>
            <a:endParaRPr lang="ja-JP" altLang="en-US"/>
          </a:p>
        </p:txBody>
      </p:sp>
      <p:sp>
        <p:nvSpPr>
          <p:cNvPr id="41988" name="テキスト ボックス 4"/>
          <p:cNvSpPr txBox="1">
            <a:spLocks noChangeArrowheads="1"/>
          </p:cNvSpPr>
          <p:nvPr/>
        </p:nvSpPr>
        <p:spPr bwMode="auto">
          <a:xfrm>
            <a:off x="573088" y="2060575"/>
            <a:ext cx="8066087" cy="1939925"/>
          </a:xfrm>
          <a:prstGeom prst="rect">
            <a:avLst/>
          </a:prstGeom>
          <a:noFill/>
          <a:ln w="9525">
            <a:noFill/>
            <a:miter lim="800000"/>
            <a:headEnd/>
            <a:tailEnd/>
          </a:ln>
        </p:spPr>
        <p:txBody>
          <a:bodyPr>
            <a:spAutoFit/>
          </a:bodyPr>
          <a:lstStyle/>
          <a:p>
            <a:r>
              <a:rPr lang="ja-JP" altLang="en-US" sz="2400">
                <a:latin typeface="Calibri" pitchFamily="34" charset="0"/>
              </a:rPr>
              <a:t>医薬品の有効性に関する情報の収集を目的として調査、試験等を実施する場合には、当該調査等を実施する目的、その手法等について簡潔にその要約を記載する。</a:t>
            </a:r>
          </a:p>
          <a:p>
            <a:r>
              <a:rPr lang="ja-JP" altLang="en-US" sz="2400">
                <a:latin typeface="Calibri" pitchFamily="34" charset="0"/>
              </a:rPr>
              <a:t>なお、医薬品安全性監視計画の策定においても有効性に関する情報の収集を考慮すること。 </a:t>
            </a:r>
          </a:p>
        </p:txBody>
      </p:sp>
      <p:sp>
        <p:nvSpPr>
          <p:cNvPr id="7" name="フッター プレースホルダー 6"/>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pPr>
              <a:defRPr/>
            </a:pPr>
            <a:fld id="{2A1DA8CA-9878-4D32-8A3A-F51B4D782EA4}" type="slidenum">
              <a:rPr lang="ja-JP" altLang="en-US"/>
              <a:pPr>
                <a:defRPr/>
              </a:pPr>
              <a:t>41</a:t>
            </a:fld>
            <a:endParaRPr lang="ja-JP" altLang="en-US"/>
          </a:p>
        </p:txBody>
      </p:sp>
      <p:sp>
        <p:nvSpPr>
          <p:cNvPr id="43011" name="タイトル 1"/>
          <p:cNvSpPr>
            <a:spLocks noGrp="1"/>
          </p:cNvSpPr>
          <p:nvPr>
            <p:ph type="title"/>
          </p:nvPr>
        </p:nvSpPr>
        <p:spPr/>
        <p:txBody>
          <a:bodyPr/>
          <a:lstStyle/>
          <a:p>
            <a:pPr eaLnBrk="1" hangingPunct="1"/>
            <a:r>
              <a:rPr lang="ja-JP" altLang="en-US" smtClean="0"/>
              <a:t>追加のリスク最小化活動</a:t>
            </a:r>
          </a:p>
        </p:txBody>
      </p:sp>
      <p:sp>
        <p:nvSpPr>
          <p:cNvPr id="7" name="テキスト ボックス 6"/>
          <p:cNvSpPr txBox="1"/>
          <p:nvPr/>
        </p:nvSpPr>
        <p:spPr>
          <a:xfrm>
            <a:off x="512763" y="1412875"/>
            <a:ext cx="8281987" cy="4524375"/>
          </a:xfrm>
          <a:prstGeom prst="rect">
            <a:avLst/>
          </a:prstGeom>
          <a:noFill/>
        </p:spPr>
        <p:txBody>
          <a:bodyPr>
            <a:spAutoFit/>
          </a:bodyPr>
          <a:lstStyle/>
          <a:p>
            <a:pPr fontAlgn="auto">
              <a:spcBef>
                <a:spcPts val="0"/>
              </a:spcBef>
              <a:spcAft>
                <a:spcPts val="0"/>
              </a:spcAft>
              <a:defRPr/>
            </a:pPr>
            <a:r>
              <a:rPr lang="ja-JP" altLang="en-US" sz="2400" dirty="0">
                <a:latin typeface="+mn-lt"/>
                <a:ea typeface="+mn-ea"/>
              </a:rPr>
              <a:t>追加のリスク最小化活動としては、通常行われる添付文書情報の提供に加えて、</a:t>
            </a:r>
          </a:p>
          <a:p>
            <a:pPr indent="269875" fontAlgn="auto">
              <a:spcBef>
                <a:spcPts val="0"/>
              </a:spcBef>
              <a:spcAft>
                <a:spcPts val="0"/>
              </a:spcAft>
              <a:defRPr/>
            </a:pPr>
            <a:r>
              <a:rPr lang="ja-JP" altLang="en-US" sz="2800" dirty="0">
                <a:latin typeface="+mn-ea"/>
                <a:ea typeface="+mn-ea"/>
              </a:rPr>
              <a:t>・安全性検討事項について行われる</a:t>
            </a:r>
            <a:r>
              <a:rPr lang="ja-JP" altLang="en-US" sz="2800" b="1" dirty="0">
                <a:latin typeface="+mn-ea"/>
                <a:ea typeface="+mn-ea"/>
              </a:rPr>
              <a:t>医療関係者へ</a:t>
            </a:r>
            <a:endParaRPr lang="en-US" altLang="ja-JP" sz="2800" b="1" dirty="0">
              <a:latin typeface="+mn-ea"/>
              <a:ea typeface="+mn-ea"/>
            </a:endParaRPr>
          </a:p>
          <a:p>
            <a:pPr indent="269875" fontAlgn="auto">
              <a:spcBef>
                <a:spcPts val="0"/>
              </a:spcBef>
              <a:spcAft>
                <a:spcPts val="0"/>
              </a:spcAft>
              <a:defRPr/>
            </a:pPr>
            <a:r>
              <a:rPr lang="ja-JP" altLang="en-US" sz="2800" b="1" dirty="0">
                <a:latin typeface="+mn-ea"/>
                <a:ea typeface="+mn-ea"/>
              </a:rPr>
              <a:t>　の情報提供</a:t>
            </a:r>
          </a:p>
          <a:p>
            <a:pPr indent="269875" fontAlgn="auto">
              <a:spcBef>
                <a:spcPts val="0"/>
              </a:spcBef>
              <a:spcAft>
                <a:spcPts val="0"/>
              </a:spcAft>
              <a:defRPr/>
            </a:pPr>
            <a:r>
              <a:rPr lang="ja-JP" altLang="en-US" sz="2800" dirty="0">
                <a:latin typeface="+mn-ea"/>
                <a:ea typeface="+mn-ea"/>
              </a:rPr>
              <a:t>・当該医薬品の投与対象となる</a:t>
            </a:r>
            <a:r>
              <a:rPr lang="ja-JP" altLang="en-US" sz="2800" b="1" dirty="0">
                <a:latin typeface="+mn-ea"/>
                <a:ea typeface="+mn-ea"/>
              </a:rPr>
              <a:t>患者への情報提供</a:t>
            </a:r>
          </a:p>
          <a:p>
            <a:pPr indent="269875" fontAlgn="auto">
              <a:spcBef>
                <a:spcPts val="0"/>
              </a:spcBef>
              <a:spcAft>
                <a:spcPts val="0"/>
              </a:spcAft>
              <a:defRPr/>
            </a:pPr>
            <a:r>
              <a:rPr lang="ja-JP" altLang="en-US" sz="2800" dirty="0">
                <a:latin typeface="+mn-ea"/>
                <a:ea typeface="+mn-ea"/>
              </a:rPr>
              <a:t>・当該医薬品の</a:t>
            </a:r>
            <a:r>
              <a:rPr lang="ja-JP" altLang="en-US" sz="2800" b="1" dirty="0">
                <a:latin typeface="+mn-ea"/>
                <a:ea typeface="+mn-ea"/>
              </a:rPr>
              <a:t>使用条件の設定</a:t>
            </a:r>
            <a:r>
              <a:rPr lang="ja-JP" altLang="en-US" sz="2800" dirty="0">
                <a:latin typeface="+mn-ea"/>
                <a:ea typeface="+mn-ea"/>
              </a:rPr>
              <a:t>　</a:t>
            </a:r>
            <a:endParaRPr lang="en-US" altLang="ja-JP" sz="2800" dirty="0">
              <a:latin typeface="+mn-ea"/>
              <a:ea typeface="+mn-ea"/>
            </a:endParaRPr>
          </a:p>
          <a:p>
            <a:pPr fontAlgn="auto">
              <a:spcBef>
                <a:spcPts val="0"/>
              </a:spcBef>
              <a:spcAft>
                <a:spcPts val="0"/>
              </a:spcAft>
              <a:defRPr/>
            </a:pPr>
            <a:r>
              <a:rPr lang="ja-JP" altLang="en-US" sz="2400" dirty="0">
                <a:latin typeface="+mn-lt"/>
                <a:ea typeface="+mn-ea"/>
              </a:rPr>
              <a:t>等がある。</a:t>
            </a:r>
          </a:p>
          <a:p>
            <a:pPr fontAlgn="auto">
              <a:spcBef>
                <a:spcPts val="0"/>
              </a:spcBef>
              <a:spcAft>
                <a:spcPts val="0"/>
              </a:spcAft>
              <a:defRPr/>
            </a:pPr>
            <a:endParaRPr lang="ja-JP" altLang="en-US" sz="2400" dirty="0">
              <a:latin typeface="+mn-lt"/>
              <a:ea typeface="+mn-ea"/>
            </a:endParaRPr>
          </a:p>
          <a:p>
            <a:pPr fontAlgn="auto">
              <a:spcBef>
                <a:spcPts val="0"/>
              </a:spcBef>
              <a:spcAft>
                <a:spcPts val="0"/>
              </a:spcAft>
              <a:defRPr/>
            </a:pPr>
            <a:r>
              <a:rPr lang="ja-JP" altLang="en-US" sz="2400" dirty="0">
                <a:latin typeface="+mn-lt"/>
                <a:ea typeface="+mn-ea"/>
              </a:rPr>
              <a:t>個別の医薬品の特性等に応じて、これらのリスク最小化動の実施の必要性及び組合せを検討し、追加のリスク最小化計画を策定する。</a:t>
            </a:r>
          </a:p>
        </p:txBody>
      </p:sp>
      <p:sp>
        <p:nvSpPr>
          <p:cNvPr id="2" name="フッター プレースホルダー 1"/>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8313" y="476250"/>
            <a:ext cx="8229600" cy="1143000"/>
          </a:xfrm>
        </p:spPr>
        <p:txBody>
          <a:bodyPr rtlCol="0">
            <a:normAutofit fontScale="90000"/>
          </a:bodyPr>
          <a:lstStyle/>
          <a:p>
            <a:pPr eaLnBrk="1" fontAlgn="auto" hangingPunct="1">
              <a:spcAft>
                <a:spcPts val="0"/>
              </a:spcAft>
              <a:defRPr/>
            </a:pPr>
            <a:r>
              <a:rPr lang="ja-JP" altLang="en-US" dirty="0"/>
              <a:t>追加のリスク最小化活動</a:t>
            </a:r>
            <a:br>
              <a:rPr lang="ja-JP" altLang="en-US" dirty="0"/>
            </a:br>
            <a:r>
              <a:rPr lang="ja-JP" altLang="en-US" dirty="0"/>
              <a:t>医</a:t>
            </a:r>
            <a:r>
              <a:rPr lang="ja-JP" altLang="en-US" dirty="0" smtClean="0"/>
              <a:t>薬品の使用条件の設定</a:t>
            </a:r>
            <a:endParaRPr lang="ja-JP" altLang="en-US" dirty="0"/>
          </a:p>
        </p:txBody>
      </p:sp>
      <p:sp>
        <p:nvSpPr>
          <p:cNvPr id="5" name="スライド番号プレースホルダー 4"/>
          <p:cNvSpPr>
            <a:spLocks noGrp="1"/>
          </p:cNvSpPr>
          <p:nvPr>
            <p:ph type="sldNum" sz="quarter" idx="12"/>
          </p:nvPr>
        </p:nvSpPr>
        <p:spPr/>
        <p:txBody>
          <a:bodyPr/>
          <a:lstStyle/>
          <a:p>
            <a:pPr>
              <a:defRPr/>
            </a:pPr>
            <a:fld id="{2D49C033-9E55-4E74-907E-A7310E9B4D2C}" type="slidenum">
              <a:rPr lang="ja-JP" altLang="en-US"/>
              <a:pPr>
                <a:defRPr/>
              </a:pPr>
              <a:t>42</a:t>
            </a:fld>
            <a:endParaRPr lang="ja-JP" altLang="en-US"/>
          </a:p>
        </p:txBody>
      </p:sp>
      <p:sp>
        <p:nvSpPr>
          <p:cNvPr id="44036" name="コンテンツ プレースホルダー 5"/>
          <p:cNvSpPr>
            <a:spLocks noGrp="1"/>
          </p:cNvSpPr>
          <p:nvPr>
            <p:ph idx="1"/>
          </p:nvPr>
        </p:nvSpPr>
        <p:spPr>
          <a:xfrm>
            <a:off x="611188" y="1989138"/>
            <a:ext cx="8229600" cy="2678112"/>
          </a:xfrm>
        </p:spPr>
        <p:txBody>
          <a:bodyPr>
            <a:spAutoFit/>
          </a:bodyPr>
          <a:lstStyle/>
          <a:p>
            <a:pPr marL="0" indent="0" eaLnBrk="1" hangingPunct="1">
              <a:buFont typeface="Arial" charset="0"/>
              <a:buNone/>
            </a:pPr>
            <a:r>
              <a:rPr lang="ja-JP" altLang="en-US" sz="2400" smtClean="0"/>
              <a:t>医薬品の特性や対象疾患の性質等に鑑み、適正使用による安全性の確保を目的として、必要に応じて</a:t>
            </a:r>
            <a:r>
              <a:rPr lang="ja-JP" altLang="en-US" sz="2400" b="1" smtClean="0"/>
              <a:t>使用に当たっての条件を設定</a:t>
            </a:r>
            <a:r>
              <a:rPr lang="ja-JP" altLang="en-US" sz="2400" smtClean="0"/>
              <a:t>する。医薬品の製造販売業者は、当該使用条件を確保し得る医療機関に対して医薬品を納入する等、製造販売に当たって必要な措置を講ずる。これらの条件は、医薬品の</a:t>
            </a:r>
            <a:r>
              <a:rPr lang="ja-JP" altLang="en-US" sz="2400" b="1" smtClean="0"/>
              <a:t>添付文書の使用上の注意への記載</a:t>
            </a:r>
            <a:r>
              <a:rPr lang="ja-JP" altLang="en-US" sz="2400" smtClean="0"/>
              <a:t>、</a:t>
            </a:r>
            <a:r>
              <a:rPr lang="ja-JP" altLang="en-US" sz="2400" b="1" smtClean="0"/>
              <a:t>承認条件としての規定</a:t>
            </a:r>
            <a:r>
              <a:rPr lang="ja-JP" altLang="en-US" sz="2400" smtClean="0"/>
              <a:t>、</a:t>
            </a:r>
            <a:r>
              <a:rPr lang="ja-JP" altLang="en-US" sz="2400" b="1" smtClean="0"/>
              <a:t>安全管理手順等の一環としての規定</a:t>
            </a:r>
            <a:r>
              <a:rPr lang="ja-JP" altLang="en-US" sz="2400" smtClean="0"/>
              <a:t>等の形で設定される。</a:t>
            </a:r>
          </a:p>
        </p:txBody>
      </p:sp>
      <p:sp>
        <p:nvSpPr>
          <p:cNvPr id="3" name="フッター プレースホルダー 2"/>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title"/>
          </p:nvPr>
        </p:nvSpPr>
        <p:spPr>
          <a:xfrm>
            <a:off x="457200" y="274638"/>
            <a:ext cx="8229600" cy="777875"/>
          </a:xfrm>
        </p:spPr>
        <p:txBody>
          <a:bodyPr>
            <a:normAutofit/>
          </a:bodyPr>
          <a:lstStyle/>
          <a:p>
            <a:pPr eaLnBrk="1" hangingPunct="1">
              <a:defRPr/>
            </a:pPr>
            <a:r>
              <a:rPr lang="sma-NO" altLang="ja-JP" dirty="0" smtClean="0">
                <a:latin typeface="+mn-ea"/>
              </a:rPr>
              <a:t>RMP</a:t>
            </a:r>
            <a:r>
              <a:rPr lang="ja-JP" altLang="en-US" dirty="0" smtClean="0">
                <a:latin typeface="+mn-ea"/>
              </a:rPr>
              <a:t>の目的</a:t>
            </a:r>
          </a:p>
        </p:txBody>
      </p:sp>
      <p:sp>
        <p:nvSpPr>
          <p:cNvPr id="3" name="コンテンツ プレースホルダー 2"/>
          <p:cNvSpPr>
            <a:spLocks noGrp="1"/>
          </p:cNvSpPr>
          <p:nvPr>
            <p:ph idx="1"/>
          </p:nvPr>
        </p:nvSpPr>
        <p:spPr>
          <a:xfrm>
            <a:off x="323850" y="1008063"/>
            <a:ext cx="8496300" cy="5661025"/>
          </a:xfrm>
        </p:spPr>
        <p:txBody>
          <a:bodyPr>
            <a:normAutofit/>
          </a:bodyPr>
          <a:lstStyle/>
          <a:p>
            <a:pPr marL="0" indent="0" eaLnBrk="1" hangingPunct="1">
              <a:lnSpc>
                <a:spcPct val="130000"/>
              </a:lnSpc>
              <a:buFont typeface="Arial" charset="0"/>
              <a:buNone/>
              <a:defRPr/>
            </a:pPr>
            <a:r>
              <a:rPr lang="ja-JP" altLang="en-US" dirty="0" smtClean="0"/>
              <a:t>医薬品の開発段階、承認審査時から製造販売後の全ての期間において、 ベネフィットとリスクを評価し，</a:t>
            </a:r>
            <a:r>
              <a:rPr lang="ja-JP" altLang="en-US" dirty="0"/>
              <a:t>その結果に基づいて必要な安全対策を実施することで製造販売後の安全性の確保を図ること</a:t>
            </a:r>
            <a:r>
              <a:rPr lang="ja-JP" altLang="en-US" dirty="0" smtClean="0"/>
              <a:t>です。</a:t>
            </a:r>
            <a:endParaRPr lang="en-US" altLang="ja-JP" dirty="0" smtClean="0"/>
          </a:p>
          <a:p>
            <a:pPr marL="0" indent="0" eaLnBrk="1" hangingPunct="1">
              <a:lnSpc>
                <a:spcPct val="130000"/>
              </a:lnSpc>
              <a:buFont typeface="Arial" charset="0"/>
              <a:buNone/>
              <a:defRPr/>
            </a:pPr>
            <a:r>
              <a:rPr lang="ja-JP" altLang="en-US" sz="2000" dirty="0" smtClean="0">
                <a:latin typeface="+mn-ea"/>
              </a:rPr>
              <a:t>今までも</a:t>
            </a:r>
            <a:r>
              <a:rPr lang="ja-JP" altLang="en-US" sz="2000" dirty="0">
                <a:latin typeface="+mn-ea"/>
              </a:rPr>
              <a:t>同じ目的を持って推進されてきましたが，</a:t>
            </a:r>
            <a:r>
              <a:rPr lang="en-US" altLang="ja-JP" sz="2000" dirty="0">
                <a:latin typeface="+mn-ea"/>
              </a:rPr>
              <a:t>RMP</a:t>
            </a:r>
            <a:r>
              <a:rPr lang="ja-JP" altLang="en-US" sz="2000" dirty="0">
                <a:latin typeface="+mn-ea"/>
              </a:rPr>
              <a:t>導入によりこれまで以上に明確な見通しを持って対策を実施することで一層の安全性を確保できるようになることが期待されています。</a:t>
            </a:r>
            <a:endParaRPr lang="en-US" altLang="ja-JP" sz="2000" dirty="0">
              <a:latin typeface="+mn-ea"/>
            </a:endParaRPr>
          </a:p>
          <a:p>
            <a:pPr marL="0" indent="0" eaLnBrk="1" hangingPunct="1">
              <a:lnSpc>
                <a:spcPct val="130000"/>
              </a:lnSpc>
              <a:buFont typeface="Arial" charset="0"/>
              <a:buNone/>
              <a:defRPr/>
            </a:pPr>
            <a:endParaRPr lang="ja-JP" altLang="en-US" dirty="0" smtClean="0"/>
          </a:p>
        </p:txBody>
      </p:sp>
      <p:sp>
        <p:nvSpPr>
          <p:cNvPr id="5" name="スライド番号プレースホルダー 4"/>
          <p:cNvSpPr>
            <a:spLocks noGrp="1"/>
          </p:cNvSpPr>
          <p:nvPr>
            <p:ph type="sldNum" sz="quarter" idx="12"/>
          </p:nvPr>
        </p:nvSpPr>
        <p:spPr/>
        <p:txBody>
          <a:bodyPr/>
          <a:lstStyle/>
          <a:p>
            <a:pPr>
              <a:defRPr/>
            </a:pPr>
            <a:fld id="{769EC479-9768-4D36-B2B7-05A660FC0B9C}" type="slidenum">
              <a:rPr lang="ja-JP" altLang="en-US"/>
              <a:pPr>
                <a:defRPr/>
              </a:pPr>
              <a:t>5</a:t>
            </a:fld>
            <a:endParaRPr lang="ja-JP" altLang="en-US"/>
          </a:p>
        </p:txBody>
      </p:sp>
      <p:grpSp>
        <p:nvGrpSpPr>
          <p:cNvPr id="6149" name="グループ化 6"/>
          <p:cNvGrpSpPr>
            <a:grpSpLocks/>
          </p:cNvGrpSpPr>
          <p:nvPr/>
        </p:nvGrpSpPr>
        <p:grpSpPr bwMode="auto">
          <a:xfrm>
            <a:off x="6138863" y="4941888"/>
            <a:ext cx="2249487" cy="1727200"/>
            <a:chOff x="5457559" y="4213225"/>
            <a:chExt cx="3291154" cy="2528888"/>
          </a:xfrm>
        </p:grpSpPr>
        <p:pic>
          <p:nvPicPr>
            <p:cNvPr id="6151" name="Picture 4" descr="MC900318920[1]"/>
            <p:cNvPicPr>
              <a:picLocks noChangeAspect="1" noChangeArrowheads="1"/>
            </p:cNvPicPr>
            <p:nvPr/>
          </p:nvPicPr>
          <p:blipFill>
            <a:blip r:embed="rId3" cstate="print"/>
            <a:srcRect/>
            <a:stretch>
              <a:fillRect/>
            </a:stretch>
          </p:blipFill>
          <p:spPr bwMode="auto">
            <a:xfrm>
              <a:off x="5508625" y="4213225"/>
              <a:ext cx="3240088" cy="2528888"/>
            </a:xfrm>
            <a:prstGeom prst="rect">
              <a:avLst/>
            </a:prstGeom>
            <a:noFill/>
            <a:ln w="9525">
              <a:noFill/>
              <a:miter lim="800000"/>
              <a:headEnd/>
              <a:tailEnd/>
            </a:ln>
          </p:spPr>
        </p:pic>
        <p:sp>
          <p:nvSpPr>
            <p:cNvPr id="9" name="Text Box 9"/>
            <p:cNvSpPr txBox="1">
              <a:spLocks noChangeArrowheads="1"/>
            </p:cNvSpPr>
            <p:nvPr/>
          </p:nvSpPr>
          <p:spPr bwMode="auto">
            <a:xfrm>
              <a:off x="5457559" y="5654319"/>
              <a:ext cx="1507381" cy="448598"/>
            </a:xfrm>
            <a:prstGeom prst="rect">
              <a:avLst/>
            </a:prstGeom>
            <a:solidFill>
              <a:schemeClr val="tx2">
                <a:lumMod val="60000"/>
                <a:lumOff val="40000"/>
              </a:schemeClr>
            </a:solidFill>
            <a:ln>
              <a:noFill/>
            </a:ln>
            <a:extLst/>
          </p:spPr>
          <p:txBody>
            <a:bodyPr wrap="none">
              <a:spAutoFit/>
            </a:bodyPr>
            <a:lstStyle>
              <a:lvl1pPr eaLnBrk="0" hangingPunct="0">
                <a:defRPr kumimoji="1" sz="2000">
                  <a:solidFill>
                    <a:schemeClr val="accent2"/>
                  </a:solidFill>
                  <a:latin typeface="Times" pitchFamily="18" charset="0"/>
                  <a:ea typeface="HGPｺﾞｼｯｸE" pitchFamily="50" charset="-128"/>
                </a:defRPr>
              </a:lvl1pPr>
              <a:lvl2pPr marL="742950" indent="-285750" eaLnBrk="0" hangingPunct="0">
                <a:defRPr kumimoji="1" sz="2000">
                  <a:solidFill>
                    <a:schemeClr val="accent2"/>
                  </a:solidFill>
                  <a:latin typeface="Times" pitchFamily="18" charset="0"/>
                  <a:ea typeface="HGPｺﾞｼｯｸE" pitchFamily="50" charset="-128"/>
                </a:defRPr>
              </a:lvl2pPr>
              <a:lvl3pPr marL="1143000" indent="-228600" eaLnBrk="0" hangingPunct="0">
                <a:defRPr kumimoji="1" sz="2000">
                  <a:solidFill>
                    <a:schemeClr val="accent2"/>
                  </a:solidFill>
                  <a:latin typeface="Times" pitchFamily="18" charset="0"/>
                  <a:ea typeface="HGPｺﾞｼｯｸE" pitchFamily="50" charset="-128"/>
                </a:defRPr>
              </a:lvl3pPr>
              <a:lvl4pPr marL="1600200" indent="-228600" eaLnBrk="0" hangingPunct="0">
                <a:defRPr kumimoji="1" sz="2000">
                  <a:solidFill>
                    <a:schemeClr val="accent2"/>
                  </a:solidFill>
                  <a:latin typeface="Times" pitchFamily="18" charset="0"/>
                  <a:ea typeface="HGPｺﾞｼｯｸE" pitchFamily="50" charset="-128"/>
                </a:defRPr>
              </a:lvl4pPr>
              <a:lvl5pPr marL="2057400" indent="-228600" eaLnBrk="0" hangingPunct="0">
                <a:defRPr kumimoji="1" sz="2000">
                  <a:solidFill>
                    <a:schemeClr val="accent2"/>
                  </a:solidFill>
                  <a:latin typeface="Times" pitchFamily="18" charset="0"/>
                  <a:ea typeface="HGPｺﾞｼｯｸE" pitchFamily="50" charset="-128"/>
                </a:defRPr>
              </a:lvl5pPr>
              <a:lvl6pPr marL="2514600" indent="-228600" algn="ctr" eaLnBrk="0" fontAlgn="base" hangingPunct="0">
                <a:spcBef>
                  <a:spcPct val="0"/>
                </a:spcBef>
                <a:spcAft>
                  <a:spcPct val="0"/>
                </a:spcAft>
                <a:defRPr kumimoji="1" sz="2000">
                  <a:solidFill>
                    <a:schemeClr val="accent2"/>
                  </a:solidFill>
                  <a:latin typeface="Times" pitchFamily="18" charset="0"/>
                  <a:ea typeface="HGPｺﾞｼｯｸE" pitchFamily="50" charset="-128"/>
                </a:defRPr>
              </a:lvl6pPr>
              <a:lvl7pPr marL="2971800" indent="-228600" algn="ctr" eaLnBrk="0" fontAlgn="base" hangingPunct="0">
                <a:spcBef>
                  <a:spcPct val="0"/>
                </a:spcBef>
                <a:spcAft>
                  <a:spcPct val="0"/>
                </a:spcAft>
                <a:defRPr kumimoji="1" sz="2000">
                  <a:solidFill>
                    <a:schemeClr val="accent2"/>
                  </a:solidFill>
                  <a:latin typeface="Times" pitchFamily="18" charset="0"/>
                  <a:ea typeface="HGPｺﾞｼｯｸE" pitchFamily="50" charset="-128"/>
                </a:defRPr>
              </a:lvl7pPr>
              <a:lvl8pPr marL="3429000" indent="-228600" algn="ctr" eaLnBrk="0" fontAlgn="base" hangingPunct="0">
                <a:spcBef>
                  <a:spcPct val="0"/>
                </a:spcBef>
                <a:spcAft>
                  <a:spcPct val="0"/>
                </a:spcAft>
                <a:defRPr kumimoji="1" sz="2000">
                  <a:solidFill>
                    <a:schemeClr val="accent2"/>
                  </a:solidFill>
                  <a:latin typeface="Times" pitchFamily="18" charset="0"/>
                  <a:ea typeface="HGPｺﾞｼｯｸE" pitchFamily="50" charset="-128"/>
                </a:defRPr>
              </a:lvl8pPr>
              <a:lvl9pPr marL="3886200" indent="-228600" algn="ctr" eaLnBrk="0" fontAlgn="base" hangingPunct="0">
                <a:spcBef>
                  <a:spcPct val="0"/>
                </a:spcBef>
                <a:spcAft>
                  <a:spcPct val="0"/>
                </a:spcAft>
                <a:defRPr kumimoji="1" sz="2000">
                  <a:solidFill>
                    <a:schemeClr val="accent2"/>
                  </a:solidFill>
                  <a:latin typeface="Times" pitchFamily="18" charset="0"/>
                  <a:ea typeface="HGPｺﾞｼｯｸE" pitchFamily="50" charset="-128"/>
                </a:defRPr>
              </a:lvl9pPr>
            </a:lstStyle>
            <a:p>
              <a:pPr eaLnBrk="1" hangingPunct="1">
                <a:defRPr/>
              </a:pPr>
              <a:r>
                <a:rPr lang="ja-JP" altLang="en-US" sz="1400" dirty="0">
                  <a:solidFill>
                    <a:srgbClr val="FFFFFF"/>
                  </a:solidFill>
                  <a:ea typeface="ＭＳ Ｐゴシック" pitchFamily="50" charset="-128"/>
                </a:rPr>
                <a:t>ベネフィット</a:t>
              </a:r>
            </a:p>
          </p:txBody>
        </p:sp>
        <p:sp>
          <p:nvSpPr>
            <p:cNvPr id="6153" name="Text Box 10"/>
            <p:cNvSpPr txBox="1">
              <a:spLocks noChangeArrowheads="1"/>
            </p:cNvSpPr>
            <p:nvPr/>
          </p:nvSpPr>
          <p:spPr bwMode="auto">
            <a:xfrm>
              <a:off x="7714259" y="5344785"/>
              <a:ext cx="1034454" cy="450633"/>
            </a:xfrm>
            <a:prstGeom prst="rect">
              <a:avLst/>
            </a:prstGeom>
            <a:solidFill>
              <a:srgbClr val="FF6600"/>
            </a:solidFill>
            <a:ln w="9525">
              <a:noFill/>
              <a:miter lim="800000"/>
              <a:headEnd/>
              <a:tailEnd/>
            </a:ln>
          </p:spPr>
          <p:txBody>
            <a:bodyPr>
              <a:spAutoFit/>
            </a:bodyPr>
            <a:lstStyle/>
            <a:p>
              <a:r>
                <a:rPr lang="ja-JP" altLang="en-US" sz="1400">
                  <a:solidFill>
                    <a:srgbClr val="FFFFFF"/>
                  </a:solidFill>
                  <a:latin typeface="Times" pitchFamily="18" charset="0"/>
                </a:rPr>
                <a:t>リスク</a:t>
              </a:r>
            </a:p>
          </p:txBody>
        </p:sp>
      </p:grpSp>
      <p:sp>
        <p:nvSpPr>
          <p:cNvPr id="6" name="フッター プレースホルダー 5"/>
          <p:cNvSpPr>
            <a:spLocks noGrp="1"/>
          </p:cNvSpPr>
          <p:nvPr>
            <p:ph type="ftr" sz="quarter" idx="11"/>
          </p:nvPr>
        </p:nvSpPr>
        <p:spPr/>
        <p:txBody>
          <a:bodyPr/>
          <a:lstStyle/>
          <a:p>
            <a:pPr>
              <a:defRPr/>
            </a:pPr>
            <a:r>
              <a:rPr lang="ja-JP" altLang="en-US"/>
              <a:t>医療関係者向け説明資料</a:t>
            </a:r>
            <a:r>
              <a:rPr lang="ja-JP" altLang="en-US" smtClean="0"/>
              <a:t>（</a:t>
            </a:r>
            <a:r>
              <a:rPr lang="en-US" altLang="ja-JP" err="1" smtClean="0"/>
              <a:t>RMP</a:t>
            </a:r>
            <a:r>
              <a:rPr lang="ja-JP" altLang="en-US" smtClean="0"/>
              <a:t>について</a:t>
            </a:r>
            <a:r>
              <a:rPr lang="ja-JP" altLang="en-US"/>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p:cNvSpPr>
            <a:spLocks noGrp="1"/>
          </p:cNvSpPr>
          <p:nvPr>
            <p:ph type="title"/>
          </p:nvPr>
        </p:nvSpPr>
        <p:spPr>
          <a:xfrm>
            <a:off x="468313" y="260350"/>
            <a:ext cx="8229600" cy="1143000"/>
          </a:xfrm>
        </p:spPr>
        <p:txBody>
          <a:bodyPr>
            <a:normAutofit/>
          </a:bodyPr>
          <a:lstStyle/>
          <a:p>
            <a:pPr eaLnBrk="1" hangingPunct="1">
              <a:defRPr/>
            </a:pPr>
            <a:r>
              <a:rPr lang="sma-NO" altLang="ja-JP" dirty="0" smtClean="0">
                <a:latin typeface="+mn-ea"/>
              </a:rPr>
              <a:t>RMP</a:t>
            </a:r>
            <a:r>
              <a:rPr lang="ja-JP" altLang="en-US" dirty="0" smtClean="0">
                <a:latin typeface="+mn-ea"/>
              </a:rPr>
              <a:t>とは</a:t>
            </a:r>
          </a:p>
        </p:txBody>
      </p:sp>
      <p:sp>
        <p:nvSpPr>
          <p:cNvPr id="7171" name="コンテンツ プレースホルダー 2"/>
          <p:cNvSpPr>
            <a:spLocks noGrp="1"/>
          </p:cNvSpPr>
          <p:nvPr>
            <p:ph idx="1"/>
          </p:nvPr>
        </p:nvSpPr>
        <p:spPr/>
        <p:txBody>
          <a:bodyPr/>
          <a:lstStyle/>
          <a:p>
            <a:r>
              <a:rPr lang="ja-JP" altLang="en-US" dirty="0" smtClean="0"/>
              <a:t>医薬品は、有効性とともにリスクを伴うもの</a:t>
            </a:r>
            <a:endParaRPr lang="en-US" altLang="ja-JP" dirty="0" smtClean="0"/>
          </a:p>
          <a:p>
            <a:r>
              <a:rPr lang="ja-JP" altLang="en-US" dirty="0" smtClean="0"/>
              <a:t>リスクはゼロにすることはできない</a:t>
            </a:r>
            <a:endParaRPr lang="en-US" altLang="ja-JP" dirty="0" smtClean="0"/>
          </a:p>
          <a:p>
            <a:r>
              <a:rPr lang="ja-JP" altLang="en-US" dirty="0" smtClean="0"/>
              <a:t>リスクを特定し評価した上で、いかにリスクを軽減し、薬のベネフィットを享受するかが重要</a:t>
            </a:r>
            <a:endParaRPr lang="en-US" altLang="ja-JP" dirty="0" smtClean="0"/>
          </a:p>
          <a:p>
            <a:pPr>
              <a:buFont typeface="Arial" charset="0"/>
              <a:buNone/>
            </a:pPr>
            <a:r>
              <a:rPr lang="ja-JP" altLang="en-US" dirty="0" smtClean="0"/>
              <a:t>→</a:t>
            </a:r>
            <a:r>
              <a:rPr lang="sma-NO" altLang="ja-JP" dirty="0" smtClean="0"/>
              <a:t>RMP</a:t>
            </a:r>
            <a:r>
              <a:rPr lang="ja-JP" altLang="en-US" dirty="0" smtClean="0"/>
              <a:t>（</a:t>
            </a:r>
            <a:r>
              <a:rPr lang="en-US" altLang="ja-JP" dirty="0" smtClean="0"/>
              <a:t>Risk Management Plan</a:t>
            </a:r>
            <a:r>
              <a:rPr lang="ja-JP" altLang="en-US" dirty="0" smtClean="0"/>
              <a:t>）を作成し、体系的に医薬品による重要なリスクを特定・評価し、リスクを軽減するための対策を明らかにします。</a:t>
            </a:r>
            <a:endParaRPr lang="en-US" altLang="ja-JP" dirty="0" smtClean="0"/>
          </a:p>
        </p:txBody>
      </p:sp>
      <p:sp>
        <p:nvSpPr>
          <p:cNvPr id="5" name="スライド番号プレースホルダー 4"/>
          <p:cNvSpPr>
            <a:spLocks noGrp="1"/>
          </p:cNvSpPr>
          <p:nvPr>
            <p:ph type="sldNum" sz="quarter" idx="12"/>
          </p:nvPr>
        </p:nvSpPr>
        <p:spPr/>
        <p:txBody>
          <a:bodyPr/>
          <a:lstStyle/>
          <a:p>
            <a:pPr>
              <a:defRPr/>
            </a:pPr>
            <a:fld id="{A7AFAA5C-590D-4118-9B60-786AA3C0283C}" type="slidenum">
              <a:rPr lang="ja-JP" altLang="en-US" smtClean="0"/>
              <a:pPr>
                <a:defRPr/>
              </a:pPr>
              <a:t>6</a:t>
            </a:fld>
            <a:endParaRPr lang="ja-JP" altLang="en-US"/>
          </a:p>
        </p:txBody>
      </p:sp>
      <p:sp>
        <p:nvSpPr>
          <p:cNvPr id="8" name="フッター プレースホルダー 7"/>
          <p:cNvSpPr>
            <a:spLocks noGrp="1"/>
          </p:cNvSpPr>
          <p:nvPr>
            <p:ph type="ftr" sz="quarter" idx="11"/>
          </p:nvPr>
        </p:nvSpPr>
        <p:spPr/>
        <p:txBody>
          <a:bodyPr/>
          <a:lstStyle/>
          <a:p>
            <a:pPr>
              <a:defRPr/>
            </a:pPr>
            <a:r>
              <a:rPr lang="ja-JP" altLang="en-US" smtClean="0"/>
              <a:t>医療関係者向け説明資料（</a:t>
            </a:r>
            <a:r>
              <a:rPr lang="en-US" altLang="ja-JP" err="1" smtClean="0"/>
              <a:t>RMP</a:t>
            </a:r>
            <a:r>
              <a:rPr lang="ja-JP" altLang="en-US" smtClean="0"/>
              <a:t>について）</a:t>
            </a:r>
            <a:endParaRPr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070DFD-0C83-444E-87CC-91780CFDC2D2}" type="slidenum">
              <a:rPr kumimoji="0" lang="en-US" altLang="ja-JP" smtClean="0">
                <a:solidFill>
                  <a:schemeClr val="tx1"/>
                </a:solidFill>
                <a:latin typeface="Arial" charset="0"/>
              </a:rPr>
              <a:pPr fontAlgn="base">
                <a:spcBef>
                  <a:spcPct val="0"/>
                </a:spcBef>
                <a:spcAft>
                  <a:spcPct val="0"/>
                </a:spcAft>
                <a:defRPr/>
              </a:pPr>
              <a:t>7</a:t>
            </a:fld>
            <a:endParaRPr kumimoji="0" lang="en-US" altLang="ja-JP" smtClean="0">
              <a:solidFill>
                <a:schemeClr val="tx1"/>
              </a:solidFill>
              <a:latin typeface="Arial" charset="0"/>
            </a:endParaRPr>
          </a:p>
        </p:txBody>
      </p:sp>
      <p:sp>
        <p:nvSpPr>
          <p:cNvPr id="2" name="タイトル 1"/>
          <p:cNvSpPr>
            <a:spLocks noGrp="1"/>
          </p:cNvSpPr>
          <p:nvPr>
            <p:ph type="title" idx="4294967295"/>
          </p:nvPr>
        </p:nvSpPr>
        <p:spPr>
          <a:xfrm>
            <a:off x="755650" y="127001"/>
            <a:ext cx="7272338" cy="565696"/>
          </a:xfrm>
        </p:spPr>
        <p:txBody>
          <a:bodyPr>
            <a:normAutofit fontScale="90000"/>
          </a:bodyPr>
          <a:lstStyle/>
          <a:p>
            <a:pPr eaLnBrk="1" hangingPunct="1">
              <a:tabLst>
                <a:tab pos="709613" algn="l"/>
              </a:tabLst>
              <a:defRPr/>
            </a:pPr>
            <a:r>
              <a:rPr lang="en-US" altLang="ja-JP" sz="3600" b="1" dirty="0" err="1" smtClean="0">
                <a:latin typeface="+mn-ea"/>
              </a:rPr>
              <a:t>RMP</a:t>
            </a:r>
            <a:endParaRPr lang="ja-JP" altLang="en-US" sz="3600" b="1" dirty="0" smtClean="0">
              <a:latin typeface="+mn-ea"/>
            </a:endParaRPr>
          </a:p>
        </p:txBody>
      </p:sp>
      <p:sp>
        <p:nvSpPr>
          <p:cNvPr id="8196" name="角丸四角形 16"/>
          <p:cNvSpPr>
            <a:spLocks noChangeArrowheads="1"/>
          </p:cNvSpPr>
          <p:nvPr/>
        </p:nvSpPr>
        <p:spPr bwMode="auto">
          <a:xfrm>
            <a:off x="2354263" y="696913"/>
            <a:ext cx="3816350" cy="1500187"/>
          </a:xfrm>
          <a:prstGeom prst="roundRect">
            <a:avLst>
              <a:gd name="adj" fmla="val 16667"/>
            </a:avLst>
          </a:prstGeom>
          <a:solidFill>
            <a:srgbClr val="99CCFF"/>
          </a:solidFill>
          <a:ln w="9525">
            <a:noFill/>
            <a:round/>
            <a:headEnd/>
            <a:tailEnd/>
          </a:ln>
          <a:effectLst>
            <a:outerShdw dist="38100" dir="2700000" algn="tl" rotWithShape="0">
              <a:srgbClr val="000000">
                <a:alpha val="39998"/>
              </a:srgbClr>
            </a:outerShdw>
          </a:effectLst>
        </p:spPr>
        <p:txBody>
          <a:bodyPr wrap="none" lIns="91430" tIns="45716" rIns="91430" bIns="45716" anchor="ctr"/>
          <a:lstStyle/>
          <a:p>
            <a:pPr>
              <a:defRPr/>
            </a:pPr>
            <a:r>
              <a:rPr lang="ja-JP" altLang="en-US" sz="2000" b="1" u="sng" dirty="0">
                <a:solidFill>
                  <a:srgbClr val="FF0000"/>
                </a:solidFill>
                <a:latin typeface="+mn-ea"/>
                <a:ea typeface="+mn-ea"/>
              </a:rPr>
              <a:t>安全性検討事項</a:t>
            </a:r>
          </a:p>
          <a:p>
            <a:pPr>
              <a:buFont typeface="Arial" charset="0"/>
              <a:buChar char="•"/>
              <a:defRPr/>
            </a:pPr>
            <a:r>
              <a:rPr lang="ja-JP" altLang="en-US" sz="2000" b="1" dirty="0">
                <a:latin typeface="+mn-ea"/>
                <a:ea typeface="+mn-ea"/>
              </a:rPr>
              <a:t>重要な特定されたリスク</a:t>
            </a:r>
          </a:p>
          <a:p>
            <a:pPr>
              <a:buFont typeface="Arial" charset="0"/>
              <a:buChar char="•"/>
              <a:defRPr/>
            </a:pPr>
            <a:r>
              <a:rPr lang="ja-JP" altLang="en-US" sz="2000" b="1" dirty="0">
                <a:latin typeface="+mn-ea"/>
                <a:ea typeface="+mn-ea"/>
              </a:rPr>
              <a:t>重要な潜在的リスク</a:t>
            </a:r>
          </a:p>
          <a:p>
            <a:pPr>
              <a:buFont typeface="Arial" charset="0"/>
              <a:buChar char="•"/>
              <a:defRPr/>
            </a:pPr>
            <a:r>
              <a:rPr lang="ja-JP" altLang="en-US" sz="2000" b="1" dirty="0">
                <a:latin typeface="+mn-ea"/>
                <a:ea typeface="+mn-ea"/>
              </a:rPr>
              <a:t>重要な不足情報</a:t>
            </a:r>
            <a:endParaRPr lang="en-US" altLang="ja-JP" sz="2000" b="1" dirty="0">
              <a:latin typeface="+mn-ea"/>
              <a:ea typeface="+mn-ea"/>
            </a:endParaRPr>
          </a:p>
        </p:txBody>
      </p:sp>
      <p:sp>
        <p:nvSpPr>
          <p:cNvPr id="8197" name="下矢印 21"/>
          <p:cNvSpPr>
            <a:spLocks noChangeArrowheads="1"/>
          </p:cNvSpPr>
          <p:nvPr/>
        </p:nvSpPr>
        <p:spPr bwMode="auto">
          <a:xfrm>
            <a:off x="2597150" y="2293938"/>
            <a:ext cx="971550" cy="280987"/>
          </a:xfrm>
          <a:prstGeom prst="downArrow">
            <a:avLst>
              <a:gd name="adj1" fmla="val 50000"/>
              <a:gd name="adj2" fmla="val 50000"/>
            </a:avLst>
          </a:prstGeom>
          <a:solidFill>
            <a:srgbClr val="FF9900"/>
          </a:solidFill>
          <a:ln w="9525" algn="ctr">
            <a:solidFill>
              <a:schemeClr val="tx1"/>
            </a:solidFill>
            <a:round/>
            <a:headEnd/>
            <a:tailEnd/>
          </a:ln>
        </p:spPr>
        <p:txBody>
          <a:bodyPr wrap="none" lIns="91430" tIns="45716" rIns="91430" bIns="45716" anchor="ctr"/>
          <a:lstStyle/>
          <a:p>
            <a:pPr algn="ctr" defTabSz="912813"/>
            <a:endParaRPr lang="ja-JP" altLang="ja-JP">
              <a:latin typeface="メイリオ" pitchFamily="50" charset="-128"/>
              <a:ea typeface="メイリオ" pitchFamily="50" charset="-128"/>
            </a:endParaRPr>
          </a:p>
        </p:txBody>
      </p:sp>
      <p:sp>
        <p:nvSpPr>
          <p:cNvPr id="8199" name="テキスト ボックス 12"/>
          <p:cNvSpPr txBox="1">
            <a:spLocks noChangeArrowheads="1"/>
          </p:cNvSpPr>
          <p:nvPr/>
        </p:nvSpPr>
        <p:spPr bwMode="auto">
          <a:xfrm>
            <a:off x="4643438" y="2673350"/>
            <a:ext cx="4249042" cy="3786188"/>
          </a:xfrm>
          <a:prstGeom prst="rect">
            <a:avLst/>
          </a:prstGeom>
          <a:solidFill>
            <a:srgbClr val="CCFFCC"/>
          </a:solidFill>
          <a:ln w="9525">
            <a:noFill/>
            <a:miter lim="800000"/>
            <a:headEnd/>
            <a:tailEnd/>
          </a:ln>
          <a:effectLst>
            <a:outerShdw dist="38100" dir="2700000" algn="tl" rotWithShape="0">
              <a:srgbClr val="000000">
                <a:alpha val="39998"/>
              </a:srgbClr>
            </a:outerShdw>
          </a:effectLst>
        </p:spPr>
        <p:txBody>
          <a:bodyPr wrap="square" lIns="91430" tIns="45716" rIns="91430" bIns="45716">
            <a:spAutoFit/>
          </a:bodyPr>
          <a:lstStyle/>
          <a:p>
            <a:pPr>
              <a:defRPr/>
            </a:pPr>
            <a:r>
              <a:rPr lang="ja-JP" altLang="en-US" sz="2000" b="1" u="sng" dirty="0" smtClean="0">
                <a:solidFill>
                  <a:srgbClr val="FF0000"/>
                </a:solidFill>
                <a:latin typeface="ＭＳ Ｐゴシック" charset="-128"/>
                <a:ea typeface="メイリオ" pitchFamily="50" charset="-128"/>
              </a:rPr>
              <a:t>リスク</a:t>
            </a:r>
            <a:r>
              <a:rPr lang="ja-JP" altLang="en-US" sz="2000" b="1" u="sng" dirty="0">
                <a:solidFill>
                  <a:srgbClr val="FF0000"/>
                </a:solidFill>
                <a:latin typeface="ＭＳ Ｐゴシック" charset="-128"/>
                <a:ea typeface="メイリオ" pitchFamily="50" charset="-128"/>
              </a:rPr>
              <a:t>最小化計画の概要</a:t>
            </a:r>
            <a:endParaRPr lang="en-US" altLang="ja-JP" sz="2000" b="1" u="sng" dirty="0">
              <a:solidFill>
                <a:srgbClr val="FF0000"/>
              </a:solidFill>
              <a:latin typeface="ＭＳ Ｐゴシック" charset="-128"/>
              <a:ea typeface="メイリオ" pitchFamily="50" charset="-128"/>
            </a:endParaRPr>
          </a:p>
          <a:p>
            <a:pPr>
              <a:defRPr/>
            </a:pPr>
            <a:r>
              <a:rPr lang="ja-JP" altLang="en-US" sz="1600" b="1" u="sng" dirty="0">
                <a:latin typeface="+mn-ea"/>
                <a:ea typeface="+mn-ea"/>
              </a:rPr>
              <a:t>（</a:t>
            </a:r>
            <a:r>
              <a:rPr lang="ja-JP" altLang="en-US" sz="1600" u="sng" dirty="0">
                <a:latin typeface="+mn-ea"/>
                <a:ea typeface="+mn-ea"/>
              </a:rPr>
              <a:t>特定されたリスクに</a:t>
            </a:r>
            <a:r>
              <a:rPr lang="ja-JP" altLang="en-US" sz="1600" u="sng" dirty="0" smtClean="0">
                <a:latin typeface="+mn-ea"/>
                <a:ea typeface="+mn-ea"/>
              </a:rPr>
              <a:t>ついて最小化</a:t>
            </a:r>
            <a:r>
              <a:rPr lang="ja-JP" altLang="en-US" sz="1600" u="sng" dirty="0">
                <a:latin typeface="+mn-ea"/>
                <a:ea typeface="+mn-ea"/>
              </a:rPr>
              <a:t>するための活動計画</a:t>
            </a:r>
            <a:r>
              <a:rPr lang="ja-JP" altLang="en-US" sz="1600" b="1" u="sng" dirty="0">
                <a:latin typeface="+mn-ea"/>
                <a:ea typeface="+mn-ea"/>
              </a:rPr>
              <a:t>）</a:t>
            </a:r>
          </a:p>
          <a:p>
            <a:pPr>
              <a:defRPr/>
            </a:pPr>
            <a:r>
              <a:rPr lang="ja-JP" altLang="en-US" sz="2000" b="1" u="sng" dirty="0">
                <a:latin typeface="ＭＳ Ｐゴシック" charset="-128"/>
                <a:cs typeface="Arial" charset="0"/>
              </a:rPr>
              <a:t>通常</a:t>
            </a:r>
          </a:p>
          <a:p>
            <a:pPr>
              <a:buFont typeface="Wingdings" pitchFamily="2" charset="2"/>
              <a:buChar char="u"/>
              <a:defRPr/>
            </a:pPr>
            <a:r>
              <a:rPr lang="ja-JP" altLang="en-US" sz="2000" b="1" dirty="0">
                <a:latin typeface="ＭＳ Ｐゴシック" charset="-128"/>
              </a:rPr>
              <a:t>添付</a:t>
            </a:r>
            <a:r>
              <a:rPr lang="ja-JP" altLang="en-US" sz="2000" b="1" dirty="0" smtClean="0">
                <a:latin typeface="ＭＳ Ｐゴシック" charset="-128"/>
              </a:rPr>
              <a:t>文書、患者向医薬品ガイド</a:t>
            </a:r>
            <a:endParaRPr lang="ja-JP" altLang="en-US" sz="2000" b="1" dirty="0">
              <a:latin typeface="ＭＳ Ｐゴシック" charset="-128"/>
            </a:endParaRPr>
          </a:p>
          <a:p>
            <a:pPr>
              <a:buFont typeface="Wingdings" pitchFamily="2" charset="2"/>
              <a:buNone/>
              <a:defRPr/>
            </a:pPr>
            <a:r>
              <a:rPr lang="ja-JP" altLang="en-US" sz="2000" b="1" u="sng" dirty="0">
                <a:solidFill>
                  <a:srgbClr val="0000CC"/>
                </a:solidFill>
                <a:latin typeface="ＭＳ Ｐゴシック" charset="-128"/>
              </a:rPr>
              <a:t>追加</a:t>
            </a:r>
          </a:p>
          <a:p>
            <a:pPr>
              <a:buFont typeface="Wingdings" pitchFamily="2" charset="2"/>
              <a:buChar char="u"/>
              <a:defRPr/>
            </a:pPr>
            <a:r>
              <a:rPr lang="ja-JP" altLang="en-US" sz="2000" b="1" dirty="0">
                <a:solidFill>
                  <a:srgbClr val="0000CC"/>
                </a:solidFill>
                <a:latin typeface="ＭＳ Ｐゴシック" charset="-128"/>
              </a:rPr>
              <a:t>市販直後調査での情報提供</a:t>
            </a:r>
          </a:p>
          <a:p>
            <a:pPr>
              <a:buFont typeface="Wingdings" pitchFamily="2" charset="2"/>
              <a:buChar char="u"/>
              <a:defRPr/>
            </a:pPr>
            <a:r>
              <a:rPr lang="ja-JP" altLang="en-US" sz="2000" b="1" dirty="0">
                <a:solidFill>
                  <a:srgbClr val="0000CC"/>
                </a:solidFill>
                <a:latin typeface="ＭＳ Ｐゴシック" charset="-128"/>
              </a:rPr>
              <a:t>適正使用のための資材の配布</a:t>
            </a:r>
          </a:p>
          <a:p>
            <a:pPr>
              <a:buFont typeface="Wingdings" pitchFamily="2" charset="2"/>
              <a:buChar char="u"/>
              <a:defRPr/>
            </a:pPr>
            <a:r>
              <a:rPr lang="ja-JP" altLang="en-US" sz="2000" b="1" dirty="0">
                <a:solidFill>
                  <a:srgbClr val="0000CC"/>
                </a:solidFill>
                <a:latin typeface="ＭＳ Ｐゴシック" charset="-128"/>
              </a:rPr>
              <a:t>使用条件の設定</a:t>
            </a:r>
          </a:p>
          <a:p>
            <a:pPr lvl="1">
              <a:buFont typeface="Wingdings" pitchFamily="2" charset="2"/>
              <a:buChar char="u"/>
              <a:defRPr/>
            </a:pPr>
            <a:r>
              <a:rPr lang="ja-JP" altLang="en-US" sz="2000" b="1" dirty="0">
                <a:solidFill>
                  <a:srgbClr val="0000CC"/>
                </a:solidFill>
                <a:latin typeface="ＭＳ Ｐゴシック" charset="-128"/>
              </a:rPr>
              <a:t>教育プログラム</a:t>
            </a:r>
          </a:p>
          <a:p>
            <a:pPr lvl="1">
              <a:buFont typeface="Wingdings" pitchFamily="2" charset="2"/>
              <a:buChar char="u"/>
              <a:defRPr/>
            </a:pPr>
            <a:r>
              <a:rPr lang="ja-JP" altLang="en-US" sz="2000" b="1" dirty="0">
                <a:solidFill>
                  <a:srgbClr val="0000CC"/>
                </a:solidFill>
                <a:latin typeface="ＭＳ Ｐゴシック" charset="-128"/>
              </a:rPr>
              <a:t>医師・患者の登録</a:t>
            </a:r>
          </a:p>
          <a:p>
            <a:pPr lvl="1">
              <a:buFont typeface="Wingdings" pitchFamily="2" charset="2"/>
              <a:buChar char="u"/>
              <a:defRPr/>
            </a:pPr>
            <a:r>
              <a:rPr lang="ja-JP" altLang="en-US" sz="2000" b="1" dirty="0">
                <a:solidFill>
                  <a:srgbClr val="0000CC"/>
                </a:solidFill>
                <a:latin typeface="ＭＳ Ｐゴシック" charset="-128"/>
              </a:rPr>
              <a:t>アクセス制限　　　等</a:t>
            </a:r>
          </a:p>
        </p:txBody>
      </p:sp>
      <p:sp>
        <p:nvSpPr>
          <p:cNvPr id="4104" name="テキスト ボックス 12"/>
          <p:cNvSpPr txBox="1">
            <a:spLocks noChangeArrowheads="1"/>
          </p:cNvSpPr>
          <p:nvPr/>
        </p:nvSpPr>
        <p:spPr bwMode="auto">
          <a:xfrm>
            <a:off x="250825" y="2673350"/>
            <a:ext cx="4177159" cy="3779986"/>
          </a:xfrm>
          <a:prstGeom prst="rect">
            <a:avLst/>
          </a:prstGeom>
          <a:solidFill>
            <a:srgbClr val="FFCCFF"/>
          </a:solidFill>
          <a:ln>
            <a:noFill/>
          </a:ln>
          <a:effectLst>
            <a:outerShdw dist="38100" dir="2700000" algn="tl" rotWithShape="0">
              <a:srgbClr val="000000">
                <a:alpha val="39998"/>
              </a:srgbClr>
            </a:outerShdw>
          </a:effectLst>
          <a:extLst/>
        </p:spPr>
        <p:txBody>
          <a:bodyPr wrap="square" lIns="91430" tIns="45716" rIns="91430" bIns="45716">
            <a:noAutofit/>
          </a:bodyPr>
          <a:lstStyle>
            <a:lvl1pPr eaLnBrk="0" hangingPunct="0">
              <a:defRPr kumimoji="1" u="sng">
                <a:solidFill>
                  <a:schemeClr val="tx1"/>
                </a:solidFill>
                <a:latin typeface="Arial" charset="0"/>
                <a:ea typeface="ＭＳ Ｐゴシック" pitchFamily="50" charset="-128"/>
              </a:defRPr>
            </a:lvl1pPr>
            <a:lvl2pPr eaLnBrk="0" hangingPunct="0">
              <a:defRPr kumimoji="1" u="sng">
                <a:solidFill>
                  <a:schemeClr val="tx1"/>
                </a:solidFill>
                <a:latin typeface="Arial" charset="0"/>
                <a:ea typeface="ＭＳ Ｐゴシック" pitchFamily="50" charset="-128"/>
              </a:defRPr>
            </a:lvl2pPr>
            <a:lvl3pPr marL="1143000" indent="-228600" eaLnBrk="0" hangingPunct="0">
              <a:defRPr kumimoji="1" u="sng">
                <a:solidFill>
                  <a:schemeClr val="tx1"/>
                </a:solidFill>
                <a:latin typeface="Arial" charset="0"/>
                <a:ea typeface="ＭＳ Ｐゴシック" pitchFamily="50" charset="-128"/>
              </a:defRPr>
            </a:lvl3pPr>
            <a:lvl4pPr marL="1600200" indent="-228600" eaLnBrk="0" hangingPunct="0">
              <a:defRPr kumimoji="1" u="sng">
                <a:solidFill>
                  <a:schemeClr val="tx1"/>
                </a:solidFill>
                <a:latin typeface="Arial" charset="0"/>
                <a:ea typeface="ＭＳ Ｐゴシック" pitchFamily="50" charset="-128"/>
              </a:defRPr>
            </a:lvl4pPr>
            <a:lvl5pPr marL="2057400" indent="-228600" eaLnBrk="0" hangingPunct="0">
              <a:defRPr kumimoji="1" u="sng">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u="sng">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u="sng">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u="sng">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u="sng">
                <a:solidFill>
                  <a:schemeClr val="tx1"/>
                </a:solidFill>
                <a:latin typeface="Arial" charset="0"/>
                <a:ea typeface="ＭＳ Ｐゴシック" pitchFamily="50" charset="-128"/>
              </a:defRPr>
            </a:lvl9pPr>
          </a:lstStyle>
          <a:p>
            <a:pPr eaLnBrk="1" hangingPunct="1">
              <a:defRPr/>
            </a:pPr>
            <a:r>
              <a:rPr lang="ja-JP" altLang="en-US" sz="2000" b="1" dirty="0" smtClean="0">
                <a:solidFill>
                  <a:srgbClr val="FF0000"/>
                </a:solidFill>
                <a:latin typeface="+mn-ea"/>
                <a:ea typeface="+mn-ea"/>
                <a:cs typeface="Arial" charset="0"/>
              </a:rPr>
              <a:t>医薬品安全性監視計画の概要</a:t>
            </a:r>
            <a:endParaRPr lang="en-US" altLang="ja-JP" sz="2000" b="1" dirty="0" smtClean="0">
              <a:solidFill>
                <a:srgbClr val="FF0000"/>
              </a:solidFill>
              <a:latin typeface="+mn-ea"/>
              <a:ea typeface="+mn-ea"/>
              <a:cs typeface="Arial" charset="0"/>
            </a:endParaRPr>
          </a:p>
          <a:p>
            <a:pPr eaLnBrk="1" hangingPunct="1">
              <a:defRPr/>
            </a:pPr>
            <a:r>
              <a:rPr lang="ja-JP" altLang="en-US" sz="1600" b="1" dirty="0" smtClean="0">
                <a:latin typeface="+mn-ea"/>
                <a:ea typeface="+mn-ea"/>
                <a:cs typeface="Arial" charset="0"/>
              </a:rPr>
              <a:t>（</a:t>
            </a:r>
            <a:r>
              <a:rPr lang="ja-JP" altLang="en-US" sz="1600" dirty="0" smtClean="0">
                <a:latin typeface="+mn-ea"/>
                <a:ea typeface="+mn-ea"/>
              </a:rPr>
              <a:t>リスクについての情報を収集する活動計画</a:t>
            </a:r>
            <a:r>
              <a:rPr lang="ja-JP" altLang="en-US" sz="1600" b="1" dirty="0" smtClean="0">
                <a:latin typeface="+mn-ea"/>
                <a:ea typeface="+mn-ea"/>
                <a:cs typeface="Arial" charset="0"/>
              </a:rPr>
              <a:t>）</a:t>
            </a:r>
          </a:p>
          <a:p>
            <a:pPr eaLnBrk="1" hangingPunct="1">
              <a:defRPr/>
            </a:pPr>
            <a:r>
              <a:rPr lang="ja-JP" altLang="en-US" sz="2000" b="1" dirty="0" smtClean="0">
                <a:latin typeface="+mn-ea"/>
                <a:ea typeface="+mn-ea"/>
                <a:cs typeface="Arial" charset="0"/>
              </a:rPr>
              <a:t>通常</a:t>
            </a:r>
          </a:p>
          <a:p>
            <a:pPr eaLnBrk="1" hangingPunct="1">
              <a:buFont typeface="Wingdings" pitchFamily="2" charset="2"/>
              <a:buChar char="u"/>
              <a:defRPr/>
            </a:pPr>
            <a:r>
              <a:rPr lang="ja-JP" altLang="en-US" sz="2000" b="1" u="none" dirty="0" smtClean="0">
                <a:latin typeface="+mn-ea"/>
                <a:ea typeface="+mn-ea"/>
                <a:cs typeface="Arial" charset="0"/>
              </a:rPr>
              <a:t>自発報告、</a:t>
            </a:r>
            <a:r>
              <a:rPr lang="ja-JP" altLang="en-US" sz="2000" b="1" u="none" dirty="0">
                <a:latin typeface="+mn-ea"/>
                <a:ea typeface="+mn-ea"/>
                <a:cs typeface="Arial" charset="0"/>
              </a:rPr>
              <a:t>研究</a:t>
            </a:r>
            <a:r>
              <a:rPr lang="ja-JP" altLang="en-US" sz="2000" b="1" u="none" dirty="0" smtClean="0">
                <a:latin typeface="+mn-ea"/>
                <a:ea typeface="+mn-ea"/>
                <a:cs typeface="Arial" charset="0"/>
              </a:rPr>
              <a:t>報告、</a:t>
            </a:r>
            <a:endParaRPr lang="en-US" altLang="ja-JP" sz="2000" b="1" u="none" dirty="0" smtClean="0">
              <a:latin typeface="+mn-ea"/>
              <a:ea typeface="+mn-ea"/>
              <a:cs typeface="Arial" charset="0"/>
            </a:endParaRPr>
          </a:p>
          <a:p>
            <a:pPr eaLnBrk="1" hangingPunct="1">
              <a:defRPr/>
            </a:pPr>
            <a:r>
              <a:rPr lang="ja-JP" altLang="en-US" sz="2000" b="1" u="none" dirty="0">
                <a:latin typeface="+mn-ea"/>
                <a:ea typeface="+mn-ea"/>
                <a:cs typeface="Arial" charset="0"/>
              </a:rPr>
              <a:t>　</a:t>
            </a:r>
            <a:r>
              <a:rPr lang="ja-JP" altLang="en-US" sz="2000" b="1" u="none" dirty="0" smtClean="0">
                <a:latin typeface="+mn-ea"/>
                <a:ea typeface="+mn-ea"/>
                <a:cs typeface="Arial" charset="0"/>
              </a:rPr>
              <a:t>　</a:t>
            </a:r>
            <a:r>
              <a:rPr lang="ja-JP" altLang="en-US" sz="2000" b="1" u="none" dirty="0">
                <a:latin typeface="+mn-ea"/>
                <a:cs typeface="Arial" charset="0"/>
              </a:rPr>
              <a:t>外国</a:t>
            </a:r>
            <a:r>
              <a:rPr lang="ja-JP" altLang="en-US" sz="2000" b="1" u="none" dirty="0" smtClean="0">
                <a:latin typeface="+mn-ea"/>
                <a:cs typeface="Arial" charset="0"/>
              </a:rPr>
              <a:t>措置</a:t>
            </a:r>
            <a:r>
              <a:rPr lang="ja-JP" altLang="en-US" sz="2000" b="1" u="none" dirty="0" smtClean="0">
                <a:latin typeface="+mn-ea"/>
                <a:ea typeface="+mn-ea"/>
                <a:cs typeface="Arial" charset="0"/>
              </a:rPr>
              <a:t>報告</a:t>
            </a:r>
          </a:p>
          <a:p>
            <a:pPr eaLnBrk="1" hangingPunct="1">
              <a:defRPr/>
            </a:pPr>
            <a:r>
              <a:rPr lang="ja-JP" altLang="en-US" sz="2000" b="1" dirty="0" smtClean="0">
                <a:solidFill>
                  <a:srgbClr val="0000CC"/>
                </a:solidFill>
                <a:latin typeface="+mn-ea"/>
                <a:ea typeface="+mn-ea"/>
                <a:cs typeface="Arial" charset="0"/>
              </a:rPr>
              <a:t>追加</a:t>
            </a:r>
          </a:p>
          <a:p>
            <a:pPr eaLnBrk="1" hangingPunct="1">
              <a:buFont typeface="Wingdings" pitchFamily="2" charset="2"/>
              <a:buChar char="u"/>
              <a:defRPr/>
            </a:pPr>
            <a:r>
              <a:rPr lang="ja-JP" altLang="en-US" sz="2000" b="1" u="none" dirty="0" smtClean="0">
                <a:solidFill>
                  <a:srgbClr val="0000CC"/>
                </a:solidFill>
                <a:latin typeface="+mn-ea"/>
                <a:ea typeface="+mn-ea"/>
                <a:cs typeface="Arial" charset="0"/>
              </a:rPr>
              <a:t>市販直後調査での収集強化</a:t>
            </a:r>
          </a:p>
          <a:p>
            <a:pPr eaLnBrk="1" hangingPunct="1">
              <a:buFont typeface="Wingdings" pitchFamily="2" charset="2"/>
              <a:buChar char="u"/>
              <a:defRPr/>
            </a:pPr>
            <a:r>
              <a:rPr lang="ja-JP" altLang="en-US" sz="2000" b="1" u="none" dirty="0" smtClean="0">
                <a:solidFill>
                  <a:srgbClr val="0000CC"/>
                </a:solidFill>
                <a:latin typeface="+mn-ea"/>
                <a:cs typeface="Arial" charset="0"/>
              </a:rPr>
              <a:t>使用</a:t>
            </a:r>
            <a:r>
              <a:rPr lang="ja-JP" altLang="en-US" sz="2000" b="1" u="none" dirty="0">
                <a:solidFill>
                  <a:srgbClr val="0000CC"/>
                </a:solidFill>
                <a:latin typeface="+mn-ea"/>
                <a:cs typeface="Arial" charset="0"/>
              </a:rPr>
              <a:t>成績</a:t>
            </a:r>
            <a:r>
              <a:rPr lang="ja-JP" altLang="en-US" sz="2000" b="1" u="none" dirty="0" smtClean="0">
                <a:solidFill>
                  <a:srgbClr val="0000CC"/>
                </a:solidFill>
                <a:latin typeface="+mn-ea"/>
                <a:cs typeface="Arial" charset="0"/>
              </a:rPr>
              <a:t>調査</a:t>
            </a:r>
            <a:endParaRPr lang="en-US" altLang="ja-JP" sz="2000" b="1" u="none" dirty="0" smtClean="0">
              <a:solidFill>
                <a:srgbClr val="0000CC"/>
              </a:solidFill>
              <a:latin typeface="+mn-ea"/>
              <a:ea typeface="+mn-ea"/>
              <a:cs typeface="Arial" charset="0"/>
            </a:endParaRPr>
          </a:p>
          <a:p>
            <a:pPr eaLnBrk="1" hangingPunct="1">
              <a:buFont typeface="Wingdings" pitchFamily="2" charset="2"/>
              <a:buChar char="u"/>
              <a:defRPr/>
            </a:pPr>
            <a:r>
              <a:rPr lang="ja-JP" altLang="en-US" sz="2000" b="1" u="none" dirty="0">
                <a:solidFill>
                  <a:srgbClr val="0000CC"/>
                </a:solidFill>
                <a:latin typeface="+mn-ea"/>
                <a:cs typeface="Arial" charset="0"/>
              </a:rPr>
              <a:t>特定</a:t>
            </a:r>
            <a:r>
              <a:rPr lang="ja-JP" altLang="en-US" sz="2000" b="1" u="none" dirty="0" smtClean="0">
                <a:solidFill>
                  <a:srgbClr val="0000CC"/>
                </a:solidFill>
                <a:latin typeface="+mn-ea"/>
                <a:ea typeface="+mn-ea"/>
                <a:cs typeface="Arial" charset="0"/>
              </a:rPr>
              <a:t>使用成績調査</a:t>
            </a:r>
            <a:endParaRPr lang="en-US" altLang="ja-JP" sz="2000" b="1" u="none" dirty="0" smtClean="0">
              <a:solidFill>
                <a:srgbClr val="0000CC"/>
              </a:solidFill>
              <a:latin typeface="+mn-ea"/>
              <a:ea typeface="+mn-ea"/>
              <a:cs typeface="Arial" charset="0"/>
            </a:endParaRPr>
          </a:p>
          <a:p>
            <a:pPr eaLnBrk="1" hangingPunct="1">
              <a:buFont typeface="Wingdings" pitchFamily="2" charset="2"/>
              <a:buChar char="u"/>
              <a:defRPr/>
            </a:pPr>
            <a:r>
              <a:rPr lang="ja-JP" altLang="en-US" sz="2000" b="1" u="none" dirty="0" smtClean="0">
                <a:solidFill>
                  <a:srgbClr val="0000CC"/>
                </a:solidFill>
                <a:latin typeface="+mn-ea"/>
                <a:ea typeface="+mn-ea"/>
                <a:cs typeface="Arial" charset="0"/>
              </a:rPr>
              <a:t>製造販売後臨床試験</a:t>
            </a:r>
          </a:p>
          <a:p>
            <a:pPr eaLnBrk="1" hangingPunct="1">
              <a:buFont typeface="Wingdings" pitchFamily="2" charset="2"/>
              <a:buChar char="u"/>
              <a:defRPr/>
            </a:pPr>
            <a:r>
              <a:rPr lang="ja-JP" altLang="en-US" sz="2000" b="1" u="none" dirty="0" smtClean="0">
                <a:solidFill>
                  <a:srgbClr val="0000CC"/>
                </a:solidFill>
                <a:latin typeface="+mn-ea"/>
                <a:ea typeface="+mn-ea"/>
                <a:cs typeface="Arial" charset="0"/>
              </a:rPr>
              <a:t>薬剤疫学的手法による調査　</a:t>
            </a:r>
            <a:r>
              <a:rPr lang="ja-JP" altLang="en-US" sz="2000" b="1" u="none" dirty="0" smtClean="0">
                <a:solidFill>
                  <a:srgbClr val="0070C0"/>
                </a:solidFill>
                <a:latin typeface="+mn-ea"/>
                <a:ea typeface="+mn-ea"/>
                <a:cs typeface="Arial" charset="0"/>
              </a:rPr>
              <a:t>　</a:t>
            </a:r>
            <a:r>
              <a:rPr lang="ja-JP" altLang="en-US" sz="2000" b="1" u="none" dirty="0" smtClean="0">
                <a:solidFill>
                  <a:srgbClr val="0000CC"/>
                </a:solidFill>
                <a:latin typeface="+mn-ea"/>
                <a:ea typeface="+mn-ea"/>
                <a:cs typeface="Arial" charset="0"/>
              </a:rPr>
              <a:t>等</a:t>
            </a:r>
          </a:p>
        </p:txBody>
      </p:sp>
      <p:sp>
        <p:nvSpPr>
          <p:cNvPr id="9" name="下矢印 21"/>
          <p:cNvSpPr>
            <a:spLocks noChangeArrowheads="1"/>
          </p:cNvSpPr>
          <p:nvPr/>
        </p:nvSpPr>
        <p:spPr bwMode="auto">
          <a:xfrm>
            <a:off x="4932040" y="2309019"/>
            <a:ext cx="971550" cy="280987"/>
          </a:xfrm>
          <a:prstGeom prst="downArrow">
            <a:avLst>
              <a:gd name="adj1" fmla="val 50000"/>
              <a:gd name="adj2" fmla="val 50000"/>
            </a:avLst>
          </a:prstGeom>
          <a:solidFill>
            <a:srgbClr val="FF9900"/>
          </a:solidFill>
          <a:ln w="9525" algn="ctr">
            <a:solidFill>
              <a:schemeClr val="tx1"/>
            </a:solidFill>
            <a:round/>
            <a:headEnd/>
            <a:tailEnd/>
          </a:ln>
        </p:spPr>
        <p:txBody>
          <a:bodyPr wrap="none" lIns="91430" tIns="45716" rIns="91430" bIns="45716" anchor="ctr"/>
          <a:lstStyle/>
          <a:p>
            <a:pPr algn="ctr" defTabSz="912813"/>
            <a:endParaRPr lang="ja-JP" altLang="ja-JP">
              <a:latin typeface="メイリオ" pitchFamily="50" charset="-128"/>
              <a:ea typeface="メイリオ" pitchFamily="50"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2"/>
          <p:cNvSpPr txBox="1">
            <a:spLocks/>
          </p:cNvSpPr>
          <p:nvPr/>
        </p:nvSpPr>
        <p:spPr bwMode="auto">
          <a:xfrm>
            <a:off x="254174" y="2379660"/>
            <a:ext cx="8892480" cy="44783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eaLnBrk="1" hangingPunct="1">
              <a:lnSpc>
                <a:spcPct val="90000"/>
              </a:lnSpc>
              <a:defRPr/>
            </a:pPr>
            <a:r>
              <a:rPr lang="en-US" altLang="ja-JP" sz="3000" dirty="0" smtClean="0">
                <a:latin typeface="ＭＳ Ｐゴシック" pitchFamily="50" charset="-128"/>
              </a:rPr>
              <a:t>RMP</a:t>
            </a:r>
            <a:r>
              <a:rPr lang="ja-JP" altLang="en-US" sz="3000" dirty="0" smtClean="0">
                <a:latin typeface="ＭＳ Ｐゴシック" pitchFamily="50" charset="-128"/>
              </a:rPr>
              <a:t>は</a:t>
            </a:r>
            <a:r>
              <a:rPr lang="ja-JP" altLang="en-US" sz="3000" dirty="0" smtClean="0">
                <a:solidFill>
                  <a:srgbClr val="0070C0"/>
                </a:solidFill>
                <a:latin typeface="ＭＳ Ｐゴシック" pitchFamily="50" charset="-128"/>
              </a:rPr>
              <a:t>医療関係者にとっても重要な文書</a:t>
            </a:r>
            <a:endParaRPr lang="en-US" altLang="ja-JP" sz="3000" dirty="0" smtClean="0">
              <a:solidFill>
                <a:srgbClr val="0070C0"/>
              </a:solidFill>
              <a:latin typeface="ＭＳ Ｐゴシック" pitchFamily="50" charset="-128"/>
            </a:endParaRPr>
          </a:p>
          <a:p>
            <a:pPr lvl="1" eaLnBrk="1" hangingPunct="1">
              <a:lnSpc>
                <a:spcPct val="90000"/>
              </a:lnSpc>
              <a:defRPr/>
            </a:pPr>
            <a:r>
              <a:rPr lang="en-US" altLang="ja-JP" sz="2600" dirty="0" smtClean="0">
                <a:latin typeface="ＭＳ Ｐゴシック" pitchFamily="50" charset="-128"/>
              </a:rPr>
              <a:t>RMP</a:t>
            </a:r>
            <a:r>
              <a:rPr lang="ja-JP" altLang="en-US" sz="2600" dirty="0" smtClean="0">
                <a:latin typeface="ＭＳ Ｐゴシック" pitchFamily="50" charset="-128"/>
              </a:rPr>
              <a:t>に規定される</a:t>
            </a:r>
            <a:r>
              <a:rPr lang="ja-JP" altLang="en-US" sz="2600" dirty="0" smtClean="0">
                <a:solidFill>
                  <a:srgbClr val="FF0000"/>
                </a:solidFill>
                <a:latin typeface="ＭＳ Ｐゴシック" pitchFamily="50" charset="-128"/>
              </a:rPr>
              <a:t>安全性検討事項は</a:t>
            </a:r>
            <a:r>
              <a:rPr lang="ja-JP" altLang="en-US" sz="2600" dirty="0" smtClean="0">
                <a:latin typeface="ＭＳ Ｐゴシック" pitchFamily="50" charset="-128"/>
              </a:rPr>
              <a:t>、臨床現場での</a:t>
            </a:r>
            <a:r>
              <a:rPr lang="ja-JP" altLang="en-US" sz="2600" dirty="0" smtClean="0">
                <a:solidFill>
                  <a:srgbClr val="FF0000"/>
                </a:solidFill>
                <a:latin typeface="ＭＳ Ｐゴシック" pitchFamily="50" charset="-128"/>
              </a:rPr>
              <a:t>適正使用のための重要なポイント</a:t>
            </a:r>
            <a:endParaRPr lang="en-US" altLang="ja-JP" sz="2600" dirty="0" smtClean="0">
              <a:solidFill>
                <a:srgbClr val="FF0000"/>
              </a:solidFill>
              <a:latin typeface="ＭＳ Ｐゴシック" pitchFamily="50" charset="-128"/>
            </a:endParaRPr>
          </a:p>
          <a:p>
            <a:pPr lvl="1" eaLnBrk="1" hangingPunct="1">
              <a:lnSpc>
                <a:spcPct val="90000"/>
              </a:lnSpc>
              <a:defRPr/>
            </a:pPr>
            <a:r>
              <a:rPr lang="ja-JP" altLang="en-US" sz="2600" dirty="0" smtClean="0">
                <a:latin typeface="ＭＳ Ｐゴシック" pitchFamily="50" charset="-128"/>
              </a:rPr>
              <a:t>製薬企業の実施する情報収集活動（安全性監視活動）は医療関係者の協力が重要</a:t>
            </a:r>
            <a:endParaRPr lang="en-US" altLang="ja-JP" sz="2600" dirty="0" smtClean="0">
              <a:latin typeface="ＭＳ Ｐゴシック" pitchFamily="50" charset="-128"/>
            </a:endParaRPr>
          </a:p>
          <a:p>
            <a:pPr lvl="1" eaLnBrk="1" hangingPunct="1">
              <a:lnSpc>
                <a:spcPct val="90000"/>
              </a:lnSpc>
              <a:defRPr/>
            </a:pPr>
            <a:r>
              <a:rPr lang="ja-JP" altLang="en-US" sz="2600" dirty="0" smtClean="0">
                <a:latin typeface="ＭＳ Ｐゴシック" pitchFamily="50" charset="-128"/>
              </a:rPr>
              <a:t>適正使用のための対策（リスク最小化活動）の効果的な実施が重要</a:t>
            </a:r>
            <a:endParaRPr lang="en-US" altLang="ja-JP" sz="2600" dirty="0" smtClean="0">
              <a:latin typeface="ＭＳ Ｐゴシック" pitchFamily="50" charset="-128"/>
            </a:endParaRPr>
          </a:p>
          <a:p>
            <a:pPr marL="457200" lvl="1" indent="0" eaLnBrk="1" hangingPunct="1">
              <a:lnSpc>
                <a:spcPct val="90000"/>
              </a:lnSpc>
              <a:buNone/>
              <a:defRPr/>
            </a:pPr>
            <a:endParaRPr lang="en-US" altLang="ja-JP" sz="2600" dirty="0">
              <a:latin typeface="ＭＳ Ｐゴシック" pitchFamily="50" charset="-128"/>
            </a:endParaRPr>
          </a:p>
          <a:p>
            <a:pPr eaLnBrk="1" hangingPunct="1">
              <a:lnSpc>
                <a:spcPct val="90000"/>
              </a:lnSpc>
              <a:defRPr/>
            </a:pPr>
            <a:r>
              <a:rPr lang="ja-JP" altLang="en-US" sz="3000" dirty="0" smtClean="0">
                <a:latin typeface="+mn-ea"/>
              </a:rPr>
              <a:t>公表された</a:t>
            </a:r>
            <a:r>
              <a:rPr lang="en-US" altLang="ja-JP" sz="3000" dirty="0" smtClean="0">
                <a:latin typeface="+mn-ea"/>
              </a:rPr>
              <a:t>RMP</a:t>
            </a:r>
            <a:r>
              <a:rPr lang="ja-JP" altLang="en-US" sz="3000" dirty="0" smtClean="0">
                <a:latin typeface="+mn-ea"/>
              </a:rPr>
              <a:t>を</a:t>
            </a:r>
            <a:r>
              <a:rPr lang="ja-JP" altLang="en-US" sz="3000" b="1" dirty="0" smtClean="0">
                <a:solidFill>
                  <a:srgbClr val="0070C0"/>
                </a:solidFill>
                <a:latin typeface="+mn-ea"/>
              </a:rPr>
              <a:t>一般の方も見ることができる</a:t>
            </a:r>
            <a:endParaRPr lang="en-US" altLang="ja-JP" sz="2600" dirty="0" smtClean="0">
              <a:latin typeface="ＭＳ Ｐゴシック" pitchFamily="50" charset="-128"/>
            </a:endParaRPr>
          </a:p>
        </p:txBody>
      </p:sp>
      <p:sp>
        <p:nvSpPr>
          <p:cNvPr id="9218" name="タイトル 1"/>
          <p:cNvSpPr>
            <a:spLocks noGrp="1"/>
          </p:cNvSpPr>
          <p:nvPr>
            <p:ph type="title"/>
          </p:nvPr>
        </p:nvSpPr>
        <p:spPr>
          <a:xfrm>
            <a:off x="395288" y="0"/>
            <a:ext cx="8229600" cy="1143000"/>
          </a:xfrm>
        </p:spPr>
        <p:txBody>
          <a:bodyPr/>
          <a:lstStyle/>
          <a:p>
            <a:pPr eaLnBrk="1" hangingPunct="1"/>
            <a:r>
              <a:rPr lang="en-US" altLang="ja-JP" dirty="0" smtClean="0">
                <a:latin typeface="Arial" charset="0"/>
              </a:rPr>
              <a:t>RMP</a:t>
            </a:r>
            <a:r>
              <a:rPr lang="ja-JP" altLang="en-US" dirty="0" smtClean="0">
                <a:latin typeface="Arial" charset="0"/>
              </a:rPr>
              <a:t>の公表</a:t>
            </a:r>
          </a:p>
        </p:txBody>
      </p:sp>
      <p:sp>
        <p:nvSpPr>
          <p:cNvPr id="27651" name="コンテンツ プレースホルダー 2"/>
          <p:cNvSpPr>
            <a:spLocks noGrp="1"/>
          </p:cNvSpPr>
          <p:nvPr>
            <p:ph idx="1"/>
          </p:nvPr>
        </p:nvSpPr>
        <p:spPr>
          <a:xfrm>
            <a:off x="251520" y="1057275"/>
            <a:ext cx="8640960" cy="931565"/>
          </a:xfrm>
        </p:spPr>
        <p:txBody>
          <a:bodyPr/>
          <a:lstStyle/>
          <a:p>
            <a:pPr marL="342900" lvl="1" indent="-342900" eaLnBrk="1" hangingPunct="1">
              <a:lnSpc>
                <a:spcPct val="90000"/>
              </a:lnSpc>
              <a:buFont typeface="Arial" charset="0"/>
              <a:buChar char="•"/>
              <a:defRPr/>
            </a:pPr>
            <a:r>
              <a:rPr lang="ja-JP" altLang="en-US" sz="2400" b="1" dirty="0" smtClean="0">
                <a:latin typeface="+mn-ea"/>
              </a:rPr>
              <a:t>医薬品ごとに</a:t>
            </a:r>
            <a:r>
              <a:rPr lang="en-US" altLang="ja-JP" sz="2400" b="1" dirty="0" smtClean="0">
                <a:latin typeface="+mn-ea"/>
              </a:rPr>
              <a:t>RMP</a:t>
            </a:r>
            <a:r>
              <a:rPr lang="ja-JP" altLang="en-US" sz="2400" b="1" dirty="0" smtClean="0">
                <a:latin typeface="+mn-ea"/>
              </a:rPr>
              <a:t>を「医薬品医療機器情報提供ホームページ」で公表し医療関係者に周知される予定</a:t>
            </a:r>
            <a:endParaRPr lang="en-US" altLang="ja-JP" sz="2400" dirty="0" smtClean="0">
              <a:latin typeface="ＭＳ Ｐゴシック" pitchFamily="50" charset="-128"/>
            </a:endParaRPr>
          </a:p>
        </p:txBody>
      </p:sp>
      <p:sp>
        <p:nvSpPr>
          <p:cNvPr id="5" name="スライド番号プレースホルダー 4"/>
          <p:cNvSpPr>
            <a:spLocks noGrp="1"/>
          </p:cNvSpPr>
          <p:nvPr>
            <p:ph type="sldNum" sz="quarter" idx="12"/>
          </p:nvPr>
        </p:nvSpPr>
        <p:spPr/>
        <p:txBody>
          <a:bodyPr/>
          <a:lstStyle/>
          <a:p>
            <a:pPr>
              <a:defRPr/>
            </a:pPr>
            <a:fld id="{B65FE685-D046-4ABA-85EB-85A35EA34601}" type="slidenum">
              <a:rPr lang="ja-JP" altLang="en-US"/>
              <a:pPr>
                <a:defRPr/>
              </a:pPr>
              <a:t>8</a:t>
            </a:fld>
            <a:endParaRPr lang="ja-JP" altLang="en-US"/>
          </a:p>
        </p:txBody>
      </p:sp>
      <p:sp>
        <p:nvSpPr>
          <p:cNvPr id="6" name="下矢印 5"/>
          <p:cNvSpPr/>
          <p:nvPr/>
        </p:nvSpPr>
        <p:spPr>
          <a:xfrm>
            <a:off x="3941762" y="1813198"/>
            <a:ext cx="558230" cy="6236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8" name="フッター プレースホルダー 7"/>
          <p:cNvSpPr>
            <a:spLocks noGrp="1"/>
          </p:cNvSpPr>
          <p:nvPr>
            <p:ph type="ftr" sz="quarter" idx="11"/>
          </p:nvPr>
        </p:nvSpPr>
        <p:spPr/>
        <p:txBody>
          <a:bodyPr/>
          <a:lstStyle/>
          <a:p>
            <a:pPr>
              <a:defRPr/>
            </a:pPr>
            <a:r>
              <a:rPr lang="ja-JP" altLang="en-US" dirty="0"/>
              <a:t>医療関係者向け説明資料</a:t>
            </a:r>
            <a:r>
              <a:rPr lang="ja-JP" altLang="en-US" dirty="0" smtClean="0"/>
              <a:t>（</a:t>
            </a:r>
            <a:r>
              <a:rPr lang="en-US" altLang="ja-JP" dirty="0" smtClean="0"/>
              <a:t>RMP</a:t>
            </a:r>
            <a:r>
              <a:rPr lang="ja-JP" altLang="en-US" dirty="0" smtClean="0"/>
              <a:t>について</a:t>
            </a:r>
            <a:r>
              <a:rPr lang="ja-JP" altLang="en-US" dirty="0"/>
              <a:t>）</a:t>
            </a:r>
          </a:p>
        </p:txBody>
      </p:sp>
      <p:sp>
        <p:nvSpPr>
          <p:cNvPr id="9" name="下矢印 8"/>
          <p:cNvSpPr/>
          <p:nvPr/>
        </p:nvSpPr>
        <p:spPr>
          <a:xfrm rot="16200000">
            <a:off x="2932989" y="4880726"/>
            <a:ext cx="448256" cy="574526"/>
          </a:xfrm>
          <a:prstGeom prst="downArrow">
            <a:avLst>
              <a:gd name="adj1" fmla="val 50000"/>
              <a:gd name="adj2" fmla="val 27324"/>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 name="テキスト ボックス 1"/>
          <p:cNvSpPr txBox="1"/>
          <p:nvPr/>
        </p:nvSpPr>
        <p:spPr>
          <a:xfrm>
            <a:off x="3615830" y="4943861"/>
            <a:ext cx="4752528" cy="646331"/>
          </a:xfrm>
          <a:prstGeom prst="rect">
            <a:avLst/>
          </a:prstGeom>
          <a:noFill/>
        </p:spPr>
        <p:txBody>
          <a:bodyPr wrap="square" rtlCol="0">
            <a:spAutoFit/>
          </a:bodyPr>
          <a:lstStyle/>
          <a:p>
            <a:pPr marL="0" lvl="1"/>
            <a:r>
              <a:rPr lang="ja-JP" altLang="en-US" b="1" dirty="0">
                <a:solidFill>
                  <a:srgbClr val="FF0000"/>
                </a:solidFill>
                <a:latin typeface="ＭＳ Ｐゴシック" pitchFamily="50" charset="-128"/>
              </a:rPr>
              <a:t>医療機関内での情報伝達の徹底等</a:t>
            </a:r>
            <a:r>
              <a:rPr lang="ja-JP" altLang="en-US" b="1" dirty="0" smtClean="0">
                <a:solidFill>
                  <a:srgbClr val="FF0000"/>
                </a:solidFill>
                <a:latin typeface="ＭＳ Ｐゴシック" pitchFamily="50" charset="-128"/>
              </a:rPr>
              <a:t>、</a:t>
            </a:r>
            <a:endParaRPr lang="en-US" altLang="ja-JP" b="1" dirty="0" smtClean="0">
              <a:solidFill>
                <a:srgbClr val="FF0000"/>
              </a:solidFill>
              <a:latin typeface="ＭＳ Ｐゴシック" pitchFamily="50" charset="-128"/>
            </a:endParaRPr>
          </a:p>
          <a:p>
            <a:pPr marL="0" lvl="1"/>
            <a:r>
              <a:rPr lang="ja-JP" altLang="en-US" b="1" dirty="0" smtClean="0">
                <a:solidFill>
                  <a:srgbClr val="FF0000"/>
                </a:solidFill>
                <a:latin typeface="ＭＳ Ｐゴシック" pitchFamily="50" charset="-128"/>
              </a:rPr>
              <a:t>適正</a:t>
            </a:r>
            <a:r>
              <a:rPr lang="ja-JP" altLang="en-US" b="1" dirty="0">
                <a:solidFill>
                  <a:srgbClr val="FF0000"/>
                </a:solidFill>
                <a:latin typeface="ＭＳ Ｐゴシック" pitchFamily="50" charset="-128"/>
              </a:rPr>
              <a:t>使用に積極的なご活用を御願いします</a:t>
            </a:r>
            <a:r>
              <a:rPr lang="ja-JP" altLang="en-US" b="1" dirty="0" smtClean="0">
                <a:solidFill>
                  <a:srgbClr val="FF0000"/>
                </a:solidFill>
                <a:latin typeface="ＭＳ Ｐゴシック" pitchFamily="50" charset="-128"/>
              </a:rPr>
              <a:t>。</a:t>
            </a:r>
            <a:endParaRPr kumimoji="1" lang="ja-JP" altLang="en-US"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p:nvPr>
        </p:nvSpPr>
        <p:spPr>
          <a:xfrm>
            <a:off x="179388" y="44450"/>
            <a:ext cx="8785225" cy="1143000"/>
          </a:xfrm>
        </p:spPr>
        <p:txBody>
          <a:bodyPr/>
          <a:lstStyle/>
          <a:p>
            <a:pPr eaLnBrk="1" hangingPunct="1"/>
            <a:r>
              <a:rPr lang="en-US" altLang="ja-JP" smtClean="0">
                <a:latin typeface="Arial" charset="0"/>
              </a:rPr>
              <a:t>RMP</a:t>
            </a:r>
            <a:r>
              <a:rPr lang="ja-JP" altLang="en-US" smtClean="0"/>
              <a:t>の施行で変わること</a:t>
            </a:r>
          </a:p>
        </p:txBody>
      </p:sp>
      <p:sp>
        <p:nvSpPr>
          <p:cNvPr id="10243" name="Rectangle 3"/>
          <p:cNvSpPr>
            <a:spLocks noGrp="1"/>
          </p:cNvSpPr>
          <p:nvPr>
            <p:ph type="body" idx="1"/>
          </p:nvPr>
        </p:nvSpPr>
        <p:spPr>
          <a:xfrm>
            <a:off x="457200" y="1268413"/>
            <a:ext cx="8291513" cy="5327650"/>
          </a:xfrm>
        </p:spPr>
        <p:txBody>
          <a:bodyPr/>
          <a:lstStyle/>
          <a:p>
            <a:pPr eaLnBrk="1" hangingPunct="1">
              <a:lnSpc>
                <a:spcPct val="90000"/>
              </a:lnSpc>
            </a:pPr>
            <a:r>
              <a:rPr lang="ja-JP" altLang="en-US" sz="2800" smtClean="0">
                <a:latin typeface="Arial" charset="0"/>
              </a:rPr>
              <a:t>医薬品の重要な</a:t>
            </a:r>
            <a:r>
              <a:rPr lang="ja-JP" altLang="en-US" sz="2800" u="sng" smtClean="0">
                <a:solidFill>
                  <a:srgbClr val="FF0000"/>
                </a:solidFill>
                <a:latin typeface="Arial" charset="0"/>
              </a:rPr>
              <a:t>リスクやリスクを軽減するために実施する安全対策がひとつの文書に見える化</a:t>
            </a:r>
            <a:r>
              <a:rPr lang="ja-JP" altLang="en-US" sz="2800" smtClean="0">
                <a:latin typeface="Arial" charset="0"/>
              </a:rPr>
              <a:t>され、</a:t>
            </a:r>
            <a:r>
              <a:rPr lang="ja-JP" altLang="en-US" sz="2800" u="sng" smtClean="0">
                <a:solidFill>
                  <a:srgbClr val="FF0000"/>
                </a:solidFill>
                <a:latin typeface="Arial" charset="0"/>
              </a:rPr>
              <a:t>公開</a:t>
            </a:r>
            <a:r>
              <a:rPr lang="ja-JP" altLang="en-US" sz="2800" smtClean="0">
                <a:latin typeface="Arial" charset="0"/>
              </a:rPr>
              <a:t>されます。</a:t>
            </a:r>
          </a:p>
          <a:p>
            <a:pPr eaLnBrk="1" hangingPunct="1">
              <a:lnSpc>
                <a:spcPct val="90000"/>
              </a:lnSpc>
            </a:pPr>
            <a:r>
              <a:rPr lang="ja-JP" altLang="en-US" sz="2800" u="sng" smtClean="0">
                <a:solidFill>
                  <a:schemeClr val="hlink"/>
                </a:solidFill>
                <a:latin typeface="Arial" charset="0"/>
              </a:rPr>
              <a:t>医療関係者の方々には</a:t>
            </a:r>
          </a:p>
          <a:p>
            <a:pPr lvl="1" eaLnBrk="1" hangingPunct="1">
              <a:lnSpc>
                <a:spcPct val="90000"/>
              </a:lnSpc>
            </a:pPr>
            <a:r>
              <a:rPr lang="en-US" altLang="ja-JP" smtClean="0">
                <a:latin typeface="Arial" charset="0"/>
              </a:rPr>
              <a:t>RMP</a:t>
            </a:r>
            <a:r>
              <a:rPr lang="ja-JP" altLang="en-US" smtClean="0">
                <a:latin typeface="Arial" charset="0"/>
              </a:rPr>
              <a:t>を通じて医薬品の臨床現場での適正使用のための</a:t>
            </a:r>
            <a:r>
              <a:rPr lang="ja-JP" altLang="en-US" u="sng" smtClean="0">
                <a:solidFill>
                  <a:schemeClr val="hlink"/>
                </a:solidFill>
                <a:latin typeface="Arial" charset="0"/>
              </a:rPr>
              <a:t>情報の透明性が向上</a:t>
            </a:r>
            <a:r>
              <a:rPr lang="ja-JP" altLang="en-US" smtClean="0">
                <a:latin typeface="Arial" charset="0"/>
              </a:rPr>
              <a:t>します。</a:t>
            </a:r>
          </a:p>
          <a:p>
            <a:pPr lvl="1" eaLnBrk="1" hangingPunct="1">
              <a:lnSpc>
                <a:spcPct val="90000"/>
              </a:lnSpc>
            </a:pPr>
            <a:r>
              <a:rPr lang="ja-JP" altLang="en-US" smtClean="0">
                <a:latin typeface="Arial" charset="0"/>
              </a:rPr>
              <a:t>製薬企業が実施する医薬品の</a:t>
            </a:r>
            <a:r>
              <a:rPr lang="ja-JP" altLang="en-US" u="sng" smtClean="0">
                <a:solidFill>
                  <a:schemeClr val="hlink"/>
                </a:solidFill>
                <a:latin typeface="Arial" charset="0"/>
              </a:rPr>
              <a:t>安全対策の状況</a:t>
            </a:r>
            <a:r>
              <a:rPr lang="ja-JP" altLang="en-US" smtClean="0">
                <a:latin typeface="Arial" charset="0"/>
              </a:rPr>
              <a:t>（情報収集活動、リスク最小化活動）</a:t>
            </a:r>
            <a:r>
              <a:rPr lang="ja-JP" altLang="en-US" u="sng" smtClean="0">
                <a:solidFill>
                  <a:schemeClr val="hlink"/>
                </a:solidFill>
                <a:latin typeface="Arial" charset="0"/>
              </a:rPr>
              <a:t>が把握しやすく</a:t>
            </a:r>
            <a:r>
              <a:rPr lang="ja-JP" altLang="en-US" smtClean="0">
                <a:latin typeface="Arial" charset="0"/>
              </a:rPr>
              <a:t>なります。</a:t>
            </a:r>
          </a:p>
          <a:p>
            <a:pPr eaLnBrk="1" hangingPunct="1">
              <a:lnSpc>
                <a:spcPct val="90000"/>
              </a:lnSpc>
            </a:pPr>
            <a:r>
              <a:rPr lang="ja-JP" altLang="en-US" sz="2800" smtClean="0">
                <a:latin typeface="Arial" charset="0"/>
              </a:rPr>
              <a:t>医療関係者の方々に</a:t>
            </a:r>
            <a:r>
              <a:rPr lang="en-US" altLang="ja-JP" sz="2800" smtClean="0">
                <a:latin typeface="Arial" charset="0"/>
              </a:rPr>
              <a:t>RMP</a:t>
            </a:r>
            <a:r>
              <a:rPr lang="ja-JP" altLang="en-US" sz="2800" smtClean="0">
                <a:latin typeface="Arial" charset="0"/>
              </a:rPr>
              <a:t>をご理解いただき、ご協力いただくことで、医薬品の</a:t>
            </a:r>
            <a:r>
              <a:rPr lang="ja-JP" altLang="en-US" sz="2800" u="sng" smtClean="0">
                <a:solidFill>
                  <a:srgbClr val="FF0000"/>
                </a:solidFill>
                <a:latin typeface="Arial" charset="0"/>
              </a:rPr>
              <a:t>更なる適正使用と効果的な安全対策が実現</a:t>
            </a:r>
            <a:r>
              <a:rPr lang="ja-JP" altLang="en-US" sz="2800" smtClean="0">
                <a:latin typeface="Arial" charset="0"/>
              </a:rPr>
              <a:t>します。</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PSNARRATION" val="3,154351404,\\Ichnas002\pha_train_common\【基礎教育3科目】FFTストリーミング・DM・MR用\2013-2\医薬概論\PHA-FFT1302-医薬概論ストリーミング\Media.ppcx"/>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2040</TotalTime>
  <Words>7873</Words>
  <Application>Microsoft Office PowerPoint</Application>
  <PresentationFormat>画面に合わせる (4:3)</PresentationFormat>
  <Paragraphs>644</Paragraphs>
  <Slides>42</Slides>
  <Notes>42</Notes>
  <HiddenSlides>0</HiddenSlides>
  <MMClips>0</MMClips>
  <ScaleCrop>false</ScaleCrop>
  <HeadingPairs>
    <vt:vector size="4" baseType="variant">
      <vt:variant>
        <vt:lpstr>テーマ</vt:lpstr>
      </vt:variant>
      <vt:variant>
        <vt:i4>1</vt:i4>
      </vt:variant>
      <vt:variant>
        <vt:lpstr>スライド タイトル</vt:lpstr>
      </vt:variant>
      <vt:variant>
        <vt:i4>42</vt:i4>
      </vt:variant>
    </vt:vector>
  </HeadingPairs>
  <TitlesOfParts>
    <vt:vector size="43" baseType="lpstr">
      <vt:lpstr>Office ​​テーマ</vt:lpstr>
      <vt:lpstr>医薬品リスク管理計画について （Risk Management Plan，RMP）</vt:lpstr>
      <vt:lpstr>内　容</vt:lpstr>
      <vt:lpstr>RMP導入の背景</vt:lpstr>
      <vt:lpstr>日米欧の状況</vt:lpstr>
      <vt:lpstr>RMPの目的</vt:lpstr>
      <vt:lpstr>RMPとは</vt:lpstr>
      <vt:lpstr>RMP</vt:lpstr>
      <vt:lpstr>RMPの公表</vt:lpstr>
      <vt:lpstr>RMPの施行で変わること</vt:lpstr>
      <vt:lpstr>対象となる医薬品</vt:lpstr>
      <vt:lpstr>RMPの内容</vt:lpstr>
      <vt:lpstr>RMPの内容</vt:lpstr>
      <vt:lpstr>安全性検討事項の内訳</vt:lpstr>
      <vt:lpstr>スライド 14</vt:lpstr>
      <vt:lpstr>スライド 15</vt:lpstr>
      <vt:lpstr>スライド 16</vt:lpstr>
      <vt:lpstr>スライド 17</vt:lpstr>
      <vt:lpstr>RMPの内容</vt:lpstr>
      <vt:lpstr>スライド 19</vt:lpstr>
      <vt:lpstr>RMPの内容</vt:lpstr>
      <vt:lpstr>リスク最小化計画とは</vt:lpstr>
      <vt:lpstr>スライド 22</vt:lpstr>
      <vt:lpstr>追加のリスク最小化活動の例 市販直後調査による情報提供</vt:lpstr>
      <vt:lpstr>追加のリスク最小化活動の例 医療関係者への追加の情報提供</vt:lpstr>
      <vt:lpstr>追加のリスク最小化活動の例 医薬品の使用条件の設定</vt:lpstr>
      <vt:lpstr>追加のリスク最小化活動の例 患者への情報提供</vt:lpstr>
      <vt:lpstr>追加のリスク最小化活動の例 その他の活動</vt:lpstr>
      <vt:lpstr>スライド 28</vt:lpstr>
      <vt:lpstr>スライド 29</vt:lpstr>
      <vt:lpstr>スライド 30</vt:lpstr>
      <vt:lpstr>RMP導入の意義、期待される効果</vt:lpstr>
      <vt:lpstr>まとめ</vt:lpstr>
      <vt:lpstr>関連資料</vt:lpstr>
      <vt:lpstr>スライド 34</vt:lpstr>
      <vt:lpstr>PMDA　HP</vt:lpstr>
      <vt:lpstr>スライド 36</vt:lpstr>
      <vt:lpstr>医薬品リスク管理計画とは</vt:lpstr>
      <vt:lpstr>医薬品リスク管理計画とは</vt:lpstr>
      <vt:lpstr>市販直後調査とは</vt:lpstr>
      <vt:lpstr>有効性に関する調査・試験の計画</vt:lpstr>
      <vt:lpstr>追加のリスク最小化活動</vt:lpstr>
      <vt:lpstr>追加のリスク最小化活動 医薬品の使用条件の設定</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Administrator</dc:creator>
  <cp:lastModifiedBy>JPMA</cp:lastModifiedBy>
  <cp:revision>164</cp:revision>
  <cp:lastPrinted>2013-07-01T00:38:49Z</cp:lastPrinted>
  <dcterms:created xsi:type="dcterms:W3CDTF">2013-03-03T02:28:36Z</dcterms:created>
  <dcterms:modified xsi:type="dcterms:W3CDTF">2013-08-16T06:24:53Z</dcterms:modified>
</cp:coreProperties>
</file>