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7.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9" r:id="rId1"/>
  </p:sldMasterIdLst>
  <p:notesMasterIdLst>
    <p:notesMasterId r:id="rId20"/>
  </p:notesMasterIdLst>
  <p:sldIdLst>
    <p:sldId id="256" r:id="rId2"/>
    <p:sldId id="282" r:id="rId3"/>
    <p:sldId id="280" r:id="rId4"/>
    <p:sldId id="271" r:id="rId5"/>
    <p:sldId id="274" r:id="rId6"/>
    <p:sldId id="272" r:id="rId7"/>
    <p:sldId id="263" r:id="rId8"/>
    <p:sldId id="264" r:id="rId9"/>
    <p:sldId id="265" r:id="rId10"/>
    <p:sldId id="266" r:id="rId11"/>
    <p:sldId id="273" r:id="rId12"/>
    <p:sldId id="277" r:id="rId13"/>
    <p:sldId id="275" r:id="rId14"/>
    <p:sldId id="281" r:id="rId15"/>
    <p:sldId id="278" r:id="rId16"/>
    <p:sldId id="258" r:id="rId17"/>
    <p:sldId id="279" r:id="rId18"/>
    <p:sldId id="283" r:id="rId19"/>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Verdana"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Verdana"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Verdana"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Verdana"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Verdana"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Verdana"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Verdana"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Verdana"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Verdana"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067" autoAdjust="0"/>
  </p:normalViewPr>
  <p:slideViewPr>
    <p:cSldViewPr>
      <p:cViewPr varScale="1">
        <p:scale>
          <a:sx n="43" d="100"/>
          <a:sy n="43" d="100"/>
        </p:scale>
        <p:origin x="-1214"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ltLang="ja-JP"/>
          </a:p>
        </p:txBody>
      </p:sp>
      <p:sp>
        <p:nvSpPr>
          <p:cNvPr id="8195"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ltLang="ja-JP"/>
          </a:p>
        </p:txBody>
      </p:sp>
      <p:sp>
        <p:nvSpPr>
          <p:cNvPr id="2048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ltLang="ja-JP"/>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3B188340-7266-4548-B853-B491D53D8365}" type="slidenum">
              <a:rPr lang="en-US" altLang="ja-JP"/>
              <a:pPr>
                <a:defRPr/>
              </a:pPr>
              <a:t>&lt;#&gt;</a:t>
            </a:fld>
            <a:endParaRPr lang="en-US" altLang="ja-JP"/>
          </a:p>
        </p:txBody>
      </p:sp>
    </p:spTree>
    <p:extLst>
      <p:ext uri="{BB962C8B-B14F-4D97-AF65-F5344CB8AC3E}">
        <p14:creationId xmlns="" xmlns:p14="http://schemas.microsoft.com/office/powerpoint/2010/main" val="23643248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3B188340-7266-4548-B853-B491D53D8365}" type="slidenum">
              <a:rPr lang="en-US" altLang="ja-JP" smtClean="0"/>
              <a:pPr>
                <a:defRPr/>
              </a:pPr>
              <a:t>1</a:t>
            </a:fld>
            <a:endParaRPr lang="en-US" altLang="ja-JP"/>
          </a:p>
        </p:txBody>
      </p:sp>
    </p:spTree>
    <p:extLst>
      <p:ext uri="{BB962C8B-B14F-4D97-AF65-F5344CB8AC3E}">
        <p14:creationId xmlns="" xmlns:p14="http://schemas.microsoft.com/office/powerpoint/2010/main" val="41685797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スライド イメージ プレースホルダー 1"/>
          <p:cNvSpPr>
            <a:spLocks noGrp="1" noRot="1" noChangeAspect="1" noTextEdit="1"/>
          </p:cNvSpPr>
          <p:nvPr>
            <p:ph type="sldImg"/>
          </p:nvPr>
        </p:nvSpPr>
        <p:spPr>
          <a:ln/>
        </p:spPr>
      </p:sp>
      <p:sp>
        <p:nvSpPr>
          <p:cNvPr id="29699" name="ノート プレースホルダー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tLang="ja-JP" smtClean="0"/>
              <a:t>RMP</a:t>
            </a:r>
            <a:r>
              <a:rPr lang="ja-JP" altLang="en-US" smtClean="0"/>
              <a:t>は安全性を中心に構成されていますが、有効性に関する事項も含まれます。</a:t>
            </a:r>
          </a:p>
        </p:txBody>
      </p:sp>
      <p:sp>
        <p:nvSpPr>
          <p:cNvPr id="29700" name="スライド番号プレースホルダー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fld id="{B08BD1C7-1C77-476E-B9AC-E541639FEB7C}" type="slidenum">
              <a:rPr lang="en-US" altLang="ja-JP" smtClean="0">
                <a:latin typeface="Arial" charset="0"/>
              </a:rPr>
              <a:pPr eaLnBrk="1" hangingPunct="1"/>
              <a:t>11</a:t>
            </a:fld>
            <a:endParaRPr lang="en-US" altLang="ja-JP"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スライド イメージ プレースホルダー 1"/>
          <p:cNvSpPr>
            <a:spLocks noGrp="1" noRot="1" noChangeAspect="1" noTextEdit="1"/>
          </p:cNvSpPr>
          <p:nvPr>
            <p:ph type="sldImg"/>
          </p:nvPr>
        </p:nvSpPr>
        <p:spPr>
          <a:ln/>
        </p:spPr>
      </p:sp>
      <p:sp>
        <p:nvSpPr>
          <p:cNvPr id="30723" name="ノート プレースホルダー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ja-JP" altLang="en-US" dirty="0" smtClean="0"/>
              <a:t>提出した</a:t>
            </a:r>
            <a:r>
              <a:rPr lang="en-US" altLang="ja-JP" dirty="0" smtClean="0"/>
              <a:t>RMP</a:t>
            </a:r>
            <a:r>
              <a:rPr lang="ja-JP" altLang="en-US" dirty="0" smtClean="0"/>
              <a:t>の内容が、そのまま公開されます。</a:t>
            </a:r>
            <a:endParaRPr lang="en-US" altLang="ja-JP" dirty="0" smtClean="0"/>
          </a:p>
          <a:p>
            <a:r>
              <a:rPr lang="ja-JP" altLang="en-US" dirty="0" smtClean="0"/>
              <a:t>公開されるのは、</a:t>
            </a:r>
            <a:r>
              <a:rPr lang="en-US" altLang="ja-JP" dirty="0" smtClean="0"/>
              <a:t>RMP</a:t>
            </a:r>
            <a:r>
              <a:rPr lang="ja-JP" altLang="en-US" dirty="0" smtClean="0"/>
              <a:t>の適用となって、</a:t>
            </a:r>
            <a:r>
              <a:rPr lang="en-US" altLang="ja-JP" dirty="0" smtClean="0"/>
              <a:t>PMDA</a:t>
            </a:r>
            <a:r>
              <a:rPr lang="ja-JP" altLang="en-US" dirty="0" err="1" smtClean="0"/>
              <a:t>に提</a:t>
            </a:r>
            <a:r>
              <a:rPr lang="ja-JP" altLang="en-US" dirty="0" smtClean="0"/>
              <a:t>出された医薬品分だけで、</a:t>
            </a:r>
            <a:endParaRPr lang="en-US" altLang="ja-JP" dirty="0" smtClean="0"/>
          </a:p>
          <a:p>
            <a:r>
              <a:rPr lang="ja-JP" altLang="en-US" dirty="0" smtClean="0"/>
              <a:t>全ての医薬品で</a:t>
            </a:r>
            <a:r>
              <a:rPr lang="en-US" altLang="ja-JP" dirty="0" smtClean="0"/>
              <a:t>RMP</a:t>
            </a:r>
            <a:r>
              <a:rPr lang="ja-JP" altLang="en-US" dirty="0" smtClean="0"/>
              <a:t>が作成され公開されるわけではありません。</a:t>
            </a:r>
            <a:endParaRPr lang="en-US" altLang="ja-JP" dirty="0" smtClean="0"/>
          </a:p>
          <a:p>
            <a:endParaRPr lang="en-US" altLang="ja-JP" dirty="0" smtClean="0"/>
          </a:p>
          <a:p>
            <a:endParaRPr lang="ja-JP" altLang="en-US" dirty="0" smtClean="0"/>
          </a:p>
        </p:txBody>
      </p:sp>
      <p:sp>
        <p:nvSpPr>
          <p:cNvPr id="30724" name="スライド番号プレースホルダー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fld id="{166086DE-7AB0-4BCC-BD59-DA5FE3BD8A1B}" type="slidenum">
              <a:rPr lang="en-US" altLang="ja-JP" smtClean="0">
                <a:latin typeface="Arial" charset="0"/>
              </a:rPr>
              <a:pPr eaLnBrk="1" hangingPunct="1"/>
              <a:t>12</a:t>
            </a:fld>
            <a:endParaRPr lang="en-US" altLang="ja-JP"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スライド イメージ プレースホルダー 1"/>
          <p:cNvSpPr>
            <a:spLocks noGrp="1" noRot="1" noChangeAspect="1" noTextEdit="1"/>
          </p:cNvSpPr>
          <p:nvPr>
            <p:ph type="sldImg"/>
          </p:nvPr>
        </p:nvSpPr>
        <p:spPr>
          <a:ln/>
        </p:spPr>
      </p:sp>
      <p:sp>
        <p:nvSpPr>
          <p:cNvPr id="31747" name="ノート プレースホルダー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ja-JP" altLang="en-US" dirty="0" smtClean="0"/>
              <a:t>従来は、安全性に関する評価が中心でしたが、</a:t>
            </a:r>
            <a:endParaRPr lang="en-US" altLang="ja-JP" dirty="0" smtClean="0"/>
          </a:p>
          <a:p>
            <a:r>
              <a:rPr lang="en-US" altLang="ja-JP" dirty="0" smtClean="0"/>
              <a:t>RMP</a:t>
            </a:r>
            <a:r>
              <a:rPr lang="ja-JP" altLang="en-US" dirty="0" smtClean="0"/>
              <a:t>ではベネフィット・リスクバランスの評価が求められています。</a:t>
            </a:r>
            <a:endParaRPr lang="en-US" altLang="ja-JP" dirty="0" smtClean="0"/>
          </a:p>
          <a:p>
            <a:endParaRPr lang="en-US" altLang="ja-JP" dirty="0" smtClean="0"/>
          </a:p>
        </p:txBody>
      </p:sp>
      <p:sp>
        <p:nvSpPr>
          <p:cNvPr id="31748" name="スライド番号プレースホルダー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fld id="{E172A0F5-E3D2-4950-8FD4-29EA0B0D11FC}" type="slidenum">
              <a:rPr lang="en-US" altLang="ja-JP" smtClean="0">
                <a:latin typeface="Arial" charset="0"/>
              </a:rPr>
              <a:pPr eaLnBrk="1" hangingPunct="1"/>
              <a:t>13</a:t>
            </a:fld>
            <a:endParaRPr lang="en-US" altLang="ja-JP"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スライド イメージ プレースホルダー 1"/>
          <p:cNvSpPr>
            <a:spLocks noGrp="1" noRot="1" noChangeAspect="1" noTextEdit="1"/>
          </p:cNvSpPr>
          <p:nvPr>
            <p:ph type="sldImg"/>
          </p:nvPr>
        </p:nvSpPr>
        <p:spPr>
          <a:ln/>
        </p:spPr>
      </p:sp>
      <p:sp>
        <p:nvSpPr>
          <p:cNvPr id="32771" name="ノート プレースホルダー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ja-JP" altLang="en-US" dirty="0" smtClean="0"/>
              <a:t>医薬品安全性監視活動、有効性に関する調査・試験及びリスク最小化活動を実施した結果の評価に基づき</a:t>
            </a:r>
            <a:endParaRPr lang="en-US" altLang="ja-JP" dirty="0" smtClean="0"/>
          </a:p>
          <a:p>
            <a:r>
              <a:rPr lang="ja-JP" altLang="en-US" dirty="0" smtClean="0"/>
              <a:t>必要に応じて、安全性検討事項をはじめ、場合によっては節目となる時期も含め</a:t>
            </a:r>
            <a:r>
              <a:rPr lang="en-US" altLang="ja-JP" dirty="0" smtClean="0"/>
              <a:t>RMP</a:t>
            </a:r>
            <a:r>
              <a:rPr lang="ja-JP" altLang="en-US" dirty="0" smtClean="0"/>
              <a:t>全般の見直しと改訂をします。</a:t>
            </a:r>
            <a:endParaRPr lang="en-US" altLang="ja-JP" dirty="0" smtClean="0"/>
          </a:p>
          <a:p>
            <a:r>
              <a:rPr lang="ja-JP" altLang="en-US" dirty="0" smtClean="0"/>
              <a:t>また、改訂した</a:t>
            </a:r>
            <a:r>
              <a:rPr lang="en-US" altLang="ja-JP" dirty="0" smtClean="0"/>
              <a:t>RMP</a:t>
            </a:r>
            <a:r>
              <a:rPr lang="ja-JP" altLang="en-US" dirty="0" smtClean="0"/>
              <a:t>については</a:t>
            </a:r>
            <a:r>
              <a:rPr lang="en-US" altLang="ja-JP" dirty="0" smtClean="0"/>
              <a:t>PMDA</a:t>
            </a:r>
            <a:r>
              <a:rPr lang="ja-JP" altLang="en-US" dirty="0" err="1" smtClean="0"/>
              <a:t>に提</a:t>
            </a:r>
            <a:r>
              <a:rPr lang="ja-JP" altLang="en-US" dirty="0" smtClean="0"/>
              <a:t>出します。</a:t>
            </a:r>
          </a:p>
        </p:txBody>
      </p:sp>
      <p:sp>
        <p:nvSpPr>
          <p:cNvPr id="32772" name="スライド番号プレースホルダー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fld id="{D79C3553-1912-4FE7-86E0-0E1012326E48}" type="slidenum">
              <a:rPr lang="en-US" altLang="ja-JP" smtClean="0">
                <a:latin typeface="Arial" charset="0"/>
              </a:rPr>
              <a:pPr eaLnBrk="1" hangingPunct="1"/>
              <a:t>14</a:t>
            </a:fld>
            <a:endParaRPr lang="en-US" altLang="ja-JP"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スライド イメージ プレースホルダー 1"/>
          <p:cNvSpPr>
            <a:spLocks noGrp="1" noRot="1" noChangeAspect="1" noTextEdit="1"/>
          </p:cNvSpPr>
          <p:nvPr>
            <p:ph type="sldImg"/>
          </p:nvPr>
        </p:nvSpPr>
        <p:spPr>
          <a:ln/>
        </p:spPr>
      </p:sp>
      <p:sp>
        <p:nvSpPr>
          <p:cNvPr id="33795" name="ノート プレースホルダー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ja-JP" altLang="en-US" dirty="0" smtClean="0"/>
              <a:t>スライドで示した以外に、医療関係者のみならず一般の方からも</a:t>
            </a:r>
            <a:endParaRPr lang="en-US" altLang="ja-JP" dirty="0" smtClean="0"/>
          </a:p>
          <a:p>
            <a:r>
              <a:rPr lang="ja-JP" altLang="en-US" dirty="0" smtClean="0"/>
              <a:t>他社の安全性監視活動やリスク最小化活動と比較される可能性もあります。</a:t>
            </a:r>
            <a:endParaRPr lang="en-US" altLang="ja-JP" dirty="0" smtClean="0"/>
          </a:p>
        </p:txBody>
      </p:sp>
      <p:sp>
        <p:nvSpPr>
          <p:cNvPr id="33796" name="スライド番号プレースホルダー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fld id="{C4E56C4F-329D-4F1D-A21C-B7EB2ECD0BD9}" type="slidenum">
              <a:rPr lang="en-US" altLang="ja-JP" smtClean="0">
                <a:latin typeface="Arial" charset="0"/>
              </a:rPr>
              <a:pPr eaLnBrk="1" hangingPunct="1"/>
              <a:t>15</a:t>
            </a:fld>
            <a:endParaRPr lang="en-US" altLang="ja-JP"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スライド イメージ プレースホルダー 1"/>
          <p:cNvSpPr>
            <a:spLocks noGrp="1" noRot="1" noChangeAspect="1" noTextEdit="1"/>
          </p:cNvSpPr>
          <p:nvPr>
            <p:ph type="sldImg"/>
          </p:nvPr>
        </p:nvSpPr>
        <p:spPr>
          <a:ln/>
        </p:spPr>
      </p:sp>
      <p:sp>
        <p:nvSpPr>
          <p:cNvPr id="34819" name="ノート プレースホルダー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ja-JP" altLang="en-US" dirty="0" smtClean="0"/>
              <a:t>初回作成時（承認申請時）</a:t>
            </a:r>
            <a:endParaRPr lang="en-US" altLang="ja-JP" dirty="0" smtClean="0"/>
          </a:p>
          <a:p>
            <a:r>
              <a:rPr lang="ja-JP" altLang="en-US" dirty="0" smtClean="0"/>
              <a:t>①開発時における情報の収集</a:t>
            </a:r>
            <a:endParaRPr lang="en-US" altLang="ja-JP" dirty="0" smtClean="0"/>
          </a:p>
          <a:p>
            <a:r>
              <a:rPr lang="ja-JP" altLang="en-US" dirty="0" smtClean="0"/>
              <a:t>②情報に基づく評価・分析、安全性検討事項の特定</a:t>
            </a:r>
            <a:endParaRPr lang="en-US" altLang="ja-JP" dirty="0" smtClean="0"/>
          </a:p>
          <a:p>
            <a:r>
              <a:rPr lang="ja-JP" altLang="en-US" dirty="0" smtClean="0"/>
              <a:t>③安全性検討事項に基づく</a:t>
            </a:r>
            <a:r>
              <a:rPr lang="en-US" altLang="ja-JP" dirty="0" smtClean="0"/>
              <a:t>RMP</a:t>
            </a:r>
            <a:r>
              <a:rPr lang="ja-JP" altLang="en-US" dirty="0" smtClean="0"/>
              <a:t>の作成</a:t>
            </a:r>
            <a:endParaRPr lang="en-US" altLang="ja-JP" dirty="0" smtClean="0"/>
          </a:p>
          <a:p>
            <a:r>
              <a:rPr lang="ja-JP" altLang="en-US" dirty="0" smtClean="0"/>
              <a:t>④</a:t>
            </a:r>
            <a:r>
              <a:rPr lang="en-US" altLang="ja-JP" dirty="0" smtClean="0"/>
              <a:t>PMDA</a:t>
            </a:r>
            <a:r>
              <a:rPr lang="ja-JP" altLang="en-US" dirty="0" smtClean="0"/>
              <a:t>への</a:t>
            </a:r>
            <a:r>
              <a:rPr lang="en-US" altLang="ja-JP" dirty="0" smtClean="0"/>
              <a:t>RMP</a:t>
            </a:r>
            <a:r>
              <a:rPr lang="ja-JP" altLang="en-US" dirty="0" smtClean="0"/>
              <a:t>提出と</a:t>
            </a:r>
            <a:r>
              <a:rPr lang="en-US" altLang="ja-JP" dirty="0" smtClean="0"/>
              <a:t>RMP</a:t>
            </a:r>
            <a:r>
              <a:rPr lang="ja-JP" altLang="en-US" dirty="0" smtClean="0"/>
              <a:t>の実施へ</a:t>
            </a:r>
            <a:endParaRPr lang="en-US" altLang="ja-JP"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ja-JP" altLang="en-US" dirty="0" smtClean="0"/>
              <a:t>⑤</a:t>
            </a:r>
            <a:r>
              <a:rPr lang="en-US" altLang="ja-JP" dirty="0" smtClean="0"/>
              <a:t>RMP</a:t>
            </a:r>
            <a:r>
              <a:rPr lang="ja-JP" altLang="en-US" dirty="0" smtClean="0"/>
              <a:t>実施による情報提供</a:t>
            </a:r>
            <a:r>
              <a:rPr lang="ja-JP" altLang="en-US" smtClean="0"/>
              <a:t>・収集</a:t>
            </a:r>
            <a:endParaRPr lang="en-US" altLang="ja-JP" smtClean="0"/>
          </a:p>
        </p:txBody>
      </p:sp>
      <p:sp>
        <p:nvSpPr>
          <p:cNvPr id="34820" name="スライド番号プレースホルダー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fld id="{350F05C9-5D0D-45D2-9455-8652BF7ABC4E}" type="slidenum">
              <a:rPr lang="en-US" altLang="ja-JP" smtClean="0">
                <a:latin typeface="Arial" charset="0"/>
              </a:rPr>
              <a:pPr eaLnBrk="1" hangingPunct="1"/>
              <a:t>16</a:t>
            </a:fld>
            <a:endParaRPr lang="en-US" altLang="ja-JP"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スライド イメージ プレースホルダー 1"/>
          <p:cNvSpPr>
            <a:spLocks noGrp="1" noRot="1" noChangeAspect="1" noTextEdit="1"/>
          </p:cNvSpPr>
          <p:nvPr>
            <p:ph type="sldImg"/>
          </p:nvPr>
        </p:nvSpPr>
        <p:spPr>
          <a:ln/>
        </p:spPr>
      </p:sp>
      <p:sp>
        <p:nvSpPr>
          <p:cNvPr id="35843" name="ノート プレースホルダー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ja-JP" altLang="en-US" dirty="0" smtClean="0"/>
              <a:t>運用時（製造販売後）</a:t>
            </a:r>
            <a:endParaRPr lang="en-US" altLang="ja-JP"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ja-JP" altLang="en-US" dirty="0" smtClean="0"/>
              <a:t>⑤</a:t>
            </a:r>
            <a:r>
              <a:rPr lang="en-US" altLang="ja-JP" dirty="0" smtClean="0"/>
              <a:t>RMP</a:t>
            </a:r>
            <a:r>
              <a:rPr lang="ja-JP" altLang="en-US" dirty="0" smtClean="0"/>
              <a:t>実施による情報提供・収集</a:t>
            </a:r>
            <a:endParaRPr lang="en-US" altLang="ja-JP" dirty="0" smtClean="0"/>
          </a:p>
          <a:p>
            <a:r>
              <a:rPr lang="ja-JP" altLang="en-US" dirty="0" smtClean="0"/>
              <a:t>⑥収集した情報に基づく定期的な評価・分析、安全性検討事項の特定（見直し）</a:t>
            </a:r>
            <a:endParaRPr lang="en-US" altLang="ja-JP" dirty="0" smtClean="0"/>
          </a:p>
          <a:p>
            <a:r>
              <a:rPr lang="ja-JP" altLang="en-US" dirty="0" smtClean="0"/>
              <a:t>⑦評価・分析結果に基づく</a:t>
            </a:r>
            <a:r>
              <a:rPr lang="en-US" altLang="ja-JP" dirty="0" smtClean="0"/>
              <a:t>PMDA</a:t>
            </a:r>
            <a:r>
              <a:rPr lang="ja-JP" altLang="en-US" dirty="0" err="1" smtClean="0"/>
              <a:t>への</a:t>
            </a:r>
            <a:r>
              <a:rPr lang="ja-JP" altLang="en-US" dirty="0" smtClean="0"/>
              <a:t>報告と</a:t>
            </a:r>
            <a:r>
              <a:rPr lang="en-US" altLang="ja-JP" dirty="0" smtClean="0"/>
              <a:t>RMP</a:t>
            </a:r>
            <a:r>
              <a:rPr lang="ja-JP" altLang="en-US" dirty="0" smtClean="0"/>
              <a:t>の見直し</a:t>
            </a:r>
            <a:endParaRPr lang="en-US" altLang="ja-JP" dirty="0" smtClean="0"/>
          </a:p>
          <a:p>
            <a:r>
              <a:rPr lang="ja-JP" altLang="en-US" dirty="0" smtClean="0"/>
              <a:t>⑧</a:t>
            </a:r>
            <a:r>
              <a:rPr lang="en-US" altLang="ja-JP" dirty="0" smtClean="0"/>
              <a:t>RMP</a:t>
            </a:r>
            <a:r>
              <a:rPr lang="ja-JP" altLang="en-US" dirty="0" smtClean="0"/>
              <a:t>を見直した場合、</a:t>
            </a:r>
            <a:r>
              <a:rPr lang="en-US" altLang="ja-JP" dirty="0" smtClean="0"/>
              <a:t>PMDA</a:t>
            </a:r>
            <a:r>
              <a:rPr lang="ja-JP" altLang="en-US" dirty="0" err="1" smtClean="0"/>
              <a:t>への</a:t>
            </a:r>
            <a:r>
              <a:rPr lang="ja-JP" altLang="en-US" dirty="0" smtClean="0"/>
              <a:t>提出と</a:t>
            </a:r>
            <a:r>
              <a:rPr lang="en-US" altLang="ja-JP" dirty="0" smtClean="0"/>
              <a:t>RMP</a:t>
            </a:r>
            <a:r>
              <a:rPr lang="ja-JP" altLang="en-US" dirty="0" smtClean="0"/>
              <a:t>の実施（継続）</a:t>
            </a:r>
            <a:endParaRPr lang="en-US" altLang="ja-JP" dirty="0" smtClean="0"/>
          </a:p>
          <a:p>
            <a:endParaRPr lang="en-US" altLang="ja-JP" dirty="0" smtClean="0"/>
          </a:p>
          <a:p>
            <a:r>
              <a:rPr lang="ja-JP" altLang="en-US" dirty="0" smtClean="0"/>
              <a:t>以降この</a:t>
            </a:r>
            <a:r>
              <a:rPr lang="ja-JP" altLang="en-US" dirty="0" err="1" smtClean="0"/>
              <a:t>ｌ</a:t>
            </a:r>
            <a:r>
              <a:rPr lang="en-US" altLang="ja-JP" dirty="0" err="1" smtClean="0"/>
              <a:t>oop</a:t>
            </a:r>
            <a:r>
              <a:rPr lang="ja-JP" altLang="en-US" dirty="0" smtClean="0"/>
              <a:t>を回していく</a:t>
            </a:r>
          </a:p>
        </p:txBody>
      </p:sp>
      <p:sp>
        <p:nvSpPr>
          <p:cNvPr id="35844" name="スライド番号プレースホルダー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fld id="{60D97E15-8CE6-4AB9-8713-A64065845025}" type="slidenum">
              <a:rPr lang="en-US" altLang="ja-JP" smtClean="0">
                <a:latin typeface="Arial" charset="0"/>
              </a:rPr>
              <a:pPr eaLnBrk="1" hangingPunct="1"/>
              <a:t>17</a:t>
            </a:fld>
            <a:endParaRPr lang="en-US" altLang="ja-JP"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スライド イメージ プレースホルダー 1"/>
          <p:cNvSpPr>
            <a:spLocks noGrp="1" noRot="1" noChangeAspect="1" noTextEdit="1"/>
          </p:cNvSpPr>
          <p:nvPr>
            <p:ph type="sldImg"/>
          </p:nvPr>
        </p:nvSpPr>
        <p:spPr>
          <a:ln/>
        </p:spPr>
      </p:sp>
      <p:sp>
        <p:nvSpPr>
          <p:cNvPr id="35843" name="ノート プレースホルダー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ja-JP" altLang="en-US" dirty="0" smtClean="0"/>
              <a:t>運用時（製造販売後）</a:t>
            </a:r>
            <a:endParaRPr lang="en-US" altLang="ja-JP"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ja-JP" dirty="0" smtClean="0"/>
              <a:t>RMP</a:t>
            </a:r>
            <a:r>
              <a:rPr lang="ja-JP" altLang="en-US" dirty="0" smtClean="0"/>
              <a:t>実施における</a:t>
            </a:r>
            <a:r>
              <a:rPr lang="en-US" altLang="ja-JP" dirty="0" smtClean="0"/>
              <a:t>MR</a:t>
            </a:r>
            <a:r>
              <a:rPr lang="ja-JP" altLang="en-US" dirty="0" smtClean="0"/>
              <a:t>の役割は</a:t>
            </a:r>
            <a:endParaRPr lang="en-US" altLang="ja-JP"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ja-JP" altLang="en-US" dirty="0" smtClean="0"/>
              <a:t>・医療関係者への</a:t>
            </a:r>
            <a:r>
              <a:rPr lang="en-US" altLang="ja-JP" dirty="0" smtClean="0"/>
              <a:t>RMP</a:t>
            </a:r>
            <a:r>
              <a:rPr lang="ja-JP" altLang="en-US" smtClean="0"/>
              <a:t>開始時の丁寧な説明と協力依頼</a:t>
            </a:r>
          </a:p>
          <a:p>
            <a:pPr marL="0" marR="0" indent="0" algn="l" defTabSz="914400" rtl="0" eaLnBrk="0" fontAlgn="base" latinLnBrk="0" hangingPunct="0">
              <a:lnSpc>
                <a:spcPct val="100000"/>
              </a:lnSpc>
              <a:spcBef>
                <a:spcPct val="30000"/>
              </a:spcBef>
              <a:spcAft>
                <a:spcPct val="0"/>
              </a:spcAft>
              <a:buClrTx/>
              <a:buSzTx/>
              <a:buFontTx/>
              <a:buNone/>
              <a:tabLst/>
              <a:defRPr/>
            </a:pPr>
            <a:r>
              <a:rPr lang="ja-JP" altLang="en-US" smtClean="0"/>
              <a:t>・</a:t>
            </a:r>
            <a:r>
              <a:rPr lang="ja-JP" altLang="en-US" dirty="0" smtClean="0"/>
              <a:t>市販直後調査における適正使用情報の伝達と副作用情報等の収集</a:t>
            </a:r>
          </a:p>
          <a:p>
            <a:pPr marL="0" marR="0" indent="0" algn="l" defTabSz="914400" rtl="0" eaLnBrk="0" fontAlgn="base" latinLnBrk="0" hangingPunct="0">
              <a:lnSpc>
                <a:spcPct val="100000"/>
              </a:lnSpc>
              <a:spcBef>
                <a:spcPct val="30000"/>
              </a:spcBef>
              <a:spcAft>
                <a:spcPct val="0"/>
              </a:spcAft>
              <a:buClrTx/>
              <a:buSzTx/>
              <a:buFontTx/>
              <a:buNone/>
              <a:tabLst/>
              <a:defRPr/>
            </a:pPr>
            <a:r>
              <a:rPr lang="ja-JP" altLang="en-US" dirty="0" smtClean="0"/>
              <a:t>・使用成績調査等における調査依頼、調査票収集等</a:t>
            </a:r>
          </a:p>
          <a:p>
            <a:pPr marL="0" marR="0" indent="0" algn="l" defTabSz="914400" rtl="0" eaLnBrk="0" fontAlgn="base" latinLnBrk="0" hangingPunct="0">
              <a:lnSpc>
                <a:spcPct val="100000"/>
              </a:lnSpc>
              <a:spcBef>
                <a:spcPct val="30000"/>
              </a:spcBef>
              <a:spcAft>
                <a:spcPct val="0"/>
              </a:spcAft>
              <a:buClrTx/>
              <a:buSzTx/>
              <a:buFontTx/>
              <a:buNone/>
              <a:tabLst/>
              <a:defRPr/>
            </a:pPr>
            <a:r>
              <a:rPr lang="ja-JP" altLang="en-US" dirty="0" smtClean="0"/>
              <a:t>・納入制限における納入管理（卸との連携）</a:t>
            </a:r>
          </a:p>
          <a:p>
            <a:pPr marL="0" marR="0" indent="0" algn="l" defTabSz="914400" rtl="0" eaLnBrk="0" fontAlgn="base" latinLnBrk="0" hangingPunct="0">
              <a:lnSpc>
                <a:spcPct val="100000"/>
              </a:lnSpc>
              <a:spcBef>
                <a:spcPct val="30000"/>
              </a:spcBef>
              <a:spcAft>
                <a:spcPct val="0"/>
              </a:spcAft>
              <a:buClrTx/>
              <a:buSzTx/>
              <a:buFontTx/>
              <a:buNone/>
              <a:tabLst/>
              <a:defRPr/>
            </a:pPr>
            <a:r>
              <a:rPr lang="ja-JP" altLang="en-US" dirty="0" smtClean="0"/>
              <a:t>・日常のディテール活動における、適正使用情報の伝達と</a:t>
            </a:r>
            <a:r>
              <a:rPr lang="zh-TW" altLang="en-US" dirty="0" smtClean="0"/>
              <a:t>副作用情報等</a:t>
            </a:r>
            <a:r>
              <a:rPr lang="ja-JP" altLang="en-US" dirty="0" smtClean="0"/>
              <a:t>の収集</a:t>
            </a:r>
          </a:p>
          <a:p>
            <a:pPr marL="0" marR="0" indent="0" algn="l" defTabSz="914400" rtl="0" eaLnBrk="0" fontAlgn="base" latinLnBrk="0" hangingPunct="0">
              <a:lnSpc>
                <a:spcPct val="100000"/>
              </a:lnSpc>
              <a:spcBef>
                <a:spcPct val="30000"/>
              </a:spcBef>
              <a:spcAft>
                <a:spcPct val="0"/>
              </a:spcAft>
              <a:buClrTx/>
              <a:buSzTx/>
              <a:buFontTx/>
              <a:buNone/>
              <a:tabLst/>
              <a:defRPr/>
            </a:pPr>
            <a:r>
              <a:rPr lang="ja-JP" altLang="en-US" dirty="0" smtClean="0"/>
              <a:t>などになります。</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ja-JP" dirty="0" smtClean="0"/>
          </a:p>
        </p:txBody>
      </p:sp>
      <p:sp>
        <p:nvSpPr>
          <p:cNvPr id="35844" name="スライド番号プレースホルダー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fld id="{60D97E15-8CE6-4AB9-8713-A64065845025}" type="slidenum">
              <a:rPr lang="en-US" altLang="ja-JP" smtClean="0">
                <a:latin typeface="Arial" charset="0"/>
              </a:rPr>
              <a:pPr eaLnBrk="1" hangingPunct="1"/>
              <a:t>18</a:t>
            </a:fld>
            <a:endParaRPr lang="en-US" altLang="ja-JP"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 イメージ プレースホルダー 1"/>
          <p:cNvSpPr>
            <a:spLocks noGrp="1" noRot="1" noChangeAspect="1" noTextEdit="1"/>
          </p:cNvSpPr>
          <p:nvPr>
            <p:ph type="sldImg"/>
          </p:nvPr>
        </p:nvSpPr>
        <p:spPr>
          <a:ln/>
        </p:spPr>
      </p:sp>
      <p:sp>
        <p:nvSpPr>
          <p:cNvPr id="21507" name="ノート プレースホルダー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ja-JP" altLang="en-US" smtClean="0"/>
          </a:p>
        </p:txBody>
      </p:sp>
      <p:sp>
        <p:nvSpPr>
          <p:cNvPr id="21508" name="スライド番号プレースホルダー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fld id="{F73F4C8F-59A9-4E87-9287-D296ADD182A1}" type="slidenum">
              <a:rPr lang="en-US" altLang="ja-JP" smtClean="0">
                <a:latin typeface="Arial" charset="0"/>
              </a:rPr>
              <a:pPr eaLnBrk="1" hangingPunct="1"/>
              <a:t>3</a:t>
            </a:fld>
            <a:endParaRPr lang="en-US" altLang="ja-JP"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スライド イメージ プレースホルダー 1"/>
          <p:cNvSpPr>
            <a:spLocks noGrp="1" noRot="1" noChangeAspect="1" noTextEdit="1"/>
          </p:cNvSpPr>
          <p:nvPr>
            <p:ph type="sldImg"/>
          </p:nvPr>
        </p:nvSpPr>
        <p:spPr>
          <a:ln/>
        </p:spPr>
      </p:sp>
      <p:sp>
        <p:nvSpPr>
          <p:cNvPr id="22531" name="ノート プレースホルダー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ja-JP" altLang="en-US" dirty="0" smtClean="0"/>
              <a:t>従来の「製造販売後調査等基本計画書」に代わって「医薬品リスク管理計画」を作成することになります。</a:t>
            </a:r>
            <a:endParaRPr lang="en-US" altLang="ja-JP" dirty="0" smtClean="0"/>
          </a:p>
          <a:p>
            <a:r>
              <a:rPr lang="ja-JP" altLang="en-US" dirty="0" smtClean="0"/>
              <a:t>また、「製造販売後調査等基本計画書」は</a:t>
            </a:r>
            <a:r>
              <a:rPr lang="en-US" altLang="ja-JP" dirty="0" smtClean="0"/>
              <a:t>GPSP</a:t>
            </a:r>
            <a:r>
              <a:rPr lang="ja-JP" altLang="en-US" dirty="0" smtClean="0"/>
              <a:t>で規定されていましたが、「医薬品リスク管理計画」は</a:t>
            </a:r>
            <a:r>
              <a:rPr lang="en-US" altLang="ja-JP" dirty="0" smtClean="0"/>
              <a:t>GVP</a:t>
            </a:r>
            <a:r>
              <a:rPr lang="ja-JP" altLang="en-US" dirty="0" smtClean="0"/>
              <a:t>で規定されます。</a:t>
            </a:r>
          </a:p>
        </p:txBody>
      </p:sp>
      <p:sp>
        <p:nvSpPr>
          <p:cNvPr id="22532" name="スライド番号プレースホルダー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fld id="{6F3569EB-76EE-4695-BBA1-BFEB29C0DE6F}" type="slidenum">
              <a:rPr lang="en-US" altLang="ja-JP" smtClean="0">
                <a:latin typeface="Arial" charset="0"/>
              </a:rPr>
              <a:pPr eaLnBrk="1" hangingPunct="1"/>
              <a:t>4</a:t>
            </a:fld>
            <a:endParaRPr lang="en-US" altLang="ja-JP"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スライド イメージ プレースホルダー 1"/>
          <p:cNvSpPr>
            <a:spLocks noGrp="1" noRot="1" noChangeAspect="1" noTextEdit="1"/>
          </p:cNvSpPr>
          <p:nvPr>
            <p:ph type="sldImg"/>
          </p:nvPr>
        </p:nvSpPr>
        <p:spPr>
          <a:ln/>
        </p:spPr>
      </p:sp>
      <p:sp>
        <p:nvSpPr>
          <p:cNvPr id="23555" name="ノート プレースホルダー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tLang="ja-JP" dirty="0" smtClean="0"/>
              <a:t>RMP</a:t>
            </a:r>
            <a:r>
              <a:rPr lang="ja-JP" altLang="en-US" dirty="0" smtClean="0"/>
              <a:t>の</a:t>
            </a:r>
            <a:r>
              <a:rPr lang="ja-JP" altLang="en-US" dirty="0" smtClean="0">
                <a:solidFill>
                  <a:srgbClr val="FF0000"/>
                </a:solidFill>
              </a:rPr>
              <a:t>適用範囲</a:t>
            </a:r>
            <a:r>
              <a:rPr lang="ja-JP" altLang="en-US" dirty="0" smtClean="0"/>
              <a:t>で、具体的に</a:t>
            </a:r>
            <a:r>
              <a:rPr lang="en-US" altLang="ja-JP" dirty="0" smtClean="0"/>
              <a:t>RMP</a:t>
            </a:r>
            <a:r>
              <a:rPr lang="ja-JP" altLang="en-US" dirty="0" smtClean="0"/>
              <a:t>の策定を検討する時期を「承認申請を行おうとする時点」としています。</a:t>
            </a:r>
            <a:endParaRPr lang="en-US" altLang="ja-JP" dirty="0" smtClean="0"/>
          </a:p>
          <a:p>
            <a:r>
              <a:rPr lang="ja-JP" altLang="en-US" dirty="0" smtClean="0"/>
              <a:t>ここが、従来の「製造販売後調査等基本計画書」の「発売または調査開始の</a:t>
            </a:r>
            <a:r>
              <a:rPr lang="en-US" altLang="ja-JP" dirty="0" smtClean="0"/>
              <a:t>1</a:t>
            </a:r>
            <a:r>
              <a:rPr lang="ja-JP" altLang="en-US" dirty="0" smtClean="0"/>
              <a:t>ヵ月前まで」と大きく異なる点です。</a:t>
            </a:r>
            <a:endParaRPr lang="en-US" altLang="ja-JP" dirty="0" smtClean="0"/>
          </a:p>
          <a:p>
            <a:r>
              <a:rPr lang="ja-JP" altLang="en-US" dirty="0" smtClean="0"/>
              <a:t>承認申請の早い段階から議論されることが必要になります。</a:t>
            </a:r>
            <a:endParaRPr lang="en-US" altLang="ja-JP" dirty="0" smtClean="0"/>
          </a:p>
          <a:p>
            <a:endParaRPr lang="en-US" altLang="ja-JP" dirty="0" smtClean="0"/>
          </a:p>
          <a:p>
            <a:r>
              <a:rPr lang="ja-JP" altLang="en-US" dirty="0" smtClean="0"/>
              <a:t>なお、</a:t>
            </a:r>
            <a:r>
              <a:rPr lang="en-US" altLang="ja-JP" dirty="0" smtClean="0"/>
              <a:t>H25</a:t>
            </a:r>
            <a:r>
              <a:rPr lang="ja-JP" altLang="en-US" dirty="0" smtClean="0"/>
              <a:t>年</a:t>
            </a:r>
            <a:r>
              <a:rPr lang="en-US" altLang="ja-JP" dirty="0" smtClean="0"/>
              <a:t>4</a:t>
            </a:r>
            <a:r>
              <a:rPr lang="ja-JP" altLang="en-US" dirty="0" smtClean="0"/>
              <a:t>月時点で</a:t>
            </a:r>
            <a:r>
              <a:rPr lang="en-US" altLang="ja-JP" dirty="0" smtClean="0"/>
              <a:t>RMP</a:t>
            </a:r>
            <a:r>
              <a:rPr lang="ja-JP" altLang="en-US" dirty="0" smtClean="0"/>
              <a:t>の対象となっているのは、</a:t>
            </a:r>
            <a:r>
              <a:rPr lang="en-US" altLang="ja-JP" dirty="0" smtClean="0"/>
              <a:t>H25</a:t>
            </a:r>
            <a:r>
              <a:rPr lang="ja-JP" altLang="en-US" dirty="0" smtClean="0"/>
              <a:t>年</a:t>
            </a:r>
            <a:r>
              <a:rPr lang="en-US" altLang="ja-JP" dirty="0" smtClean="0"/>
              <a:t>4</a:t>
            </a:r>
            <a:r>
              <a:rPr lang="ja-JP" altLang="en-US" dirty="0" smtClean="0"/>
              <a:t>月以降に承認申請する新医薬品及びバイオ後続品が対象です。</a:t>
            </a:r>
            <a:endParaRPr lang="en-US" altLang="ja-JP" dirty="0" smtClean="0"/>
          </a:p>
          <a:p>
            <a:r>
              <a:rPr lang="ja-JP" altLang="en-US" dirty="0" smtClean="0"/>
              <a:t>後発医薬品については、</a:t>
            </a:r>
            <a:r>
              <a:rPr lang="en-US" altLang="ja-JP" dirty="0" smtClean="0"/>
              <a:t>RMP</a:t>
            </a:r>
            <a:r>
              <a:rPr lang="ja-JP" altLang="en-US" dirty="0" smtClean="0"/>
              <a:t>作成対象となっていますが、現時点で承認申請時に</a:t>
            </a:r>
            <a:r>
              <a:rPr lang="en-US" altLang="ja-JP" dirty="0" smtClean="0"/>
              <a:t>RMP</a:t>
            </a:r>
            <a:r>
              <a:rPr lang="ja-JP" altLang="en-US" dirty="0" smtClean="0"/>
              <a:t>（案）は求められておらず、</a:t>
            </a:r>
            <a:endParaRPr lang="en-US" altLang="ja-JP" dirty="0" smtClean="0"/>
          </a:p>
          <a:p>
            <a:r>
              <a:rPr lang="ja-JP" altLang="en-US" dirty="0" smtClean="0"/>
              <a:t>今後、適応時期が通知で示される予定です。</a:t>
            </a:r>
          </a:p>
        </p:txBody>
      </p:sp>
      <p:sp>
        <p:nvSpPr>
          <p:cNvPr id="23556" name="スライド番号プレースホルダー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fld id="{42B901B2-FDE2-450B-B6E1-EE109AE3A6E6}" type="slidenum">
              <a:rPr lang="en-US" altLang="ja-JP" smtClean="0">
                <a:latin typeface="Arial" charset="0"/>
              </a:rPr>
              <a:pPr eaLnBrk="1" hangingPunct="1"/>
              <a:t>5</a:t>
            </a:fld>
            <a:endParaRPr lang="en-US" altLang="ja-JP"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スライド イメージ プレースホルダー 1"/>
          <p:cNvSpPr>
            <a:spLocks noGrp="1" noRot="1" noChangeAspect="1" noTextEdit="1"/>
          </p:cNvSpPr>
          <p:nvPr>
            <p:ph type="sldImg"/>
          </p:nvPr>
        </p:nvSpPr>
        <p:spPr>
          <a:ln/>
        </p:spPr>
      </p:sp>
      <p:sp>
        <p:nvSpPr>
          <p:cNvPr id="24579" name="ノート プレースホルダー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ja-JP" altLang="en-US" smtClean="0"/>
          </a:p>
        </p:txBody>
      </p:sp>
      <p:sp>
        <p:nvSpPr>
          <p:cNvPr id="24580" name="スライド番号プレースホルダー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fld id="{7339E3DD-A140-4C15-BD19-893249137830}" type="slidenum">
              <a:rPr lang="ja-JP" altLang="en-US" smtClean="0">
                <a:latin typeface="Arial" charset="0"/>
              </a:rPr>
              <a:pPr eaLnBrk="1" hangingPunct="1"/>
              <a:t>6</a:t>
            </a:fld>
            <a:endParaRPr lang="ja-JP" alt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スライド イメージ プレースホルダー 1"/>
          <p:cNvSpPr>
            <a:spLocks noGrp="1" noRot="1" noChangeAspect="1" noTextEdit="1"/>
          </p:cNvSpPr>
          <p:nvPr>
            <p:ph type="sldImg"/>
          </p:nvPr>
        </p:nvSpPr>
        <p:spPr>
          <a:ln/>
        </p:spPr>
      </p:sp>
      <p:sp>
        <p:nvSpPr>
          <p:cNvPr id="25603" name="ノート プレースホルダー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ja-JP" altLang="en-US" smtClean="0"/>
          </a:p>
        </p:txBody>
      </p:sp>
      <p:sp>
        <p:nvSpPr>
          <p:cNvPr id="25604" name="スライド番号プレースホルダー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fld id="{E41E4EAA-4796-4EFA-8BF3-74C111D29440}" type="slidenum">
              <a:rPr lang="en-US" altLang="ja-JP" smtClean="0">
                <a:latin typeface="Arial" charset="0"/>
              </a:rPr>
              <a:pPr eaLnBrk="1" hangingPunct="1"/>
              <a:t>7</a:t>
            </a:fld>
            <a:endParaRPr lang="en-US" altLang="ja-JP"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スライド イメージ プレースホルダー 1"/>
          <p:cNvSpPr>
            <a:spLocks noGrp="1" noRot="1" noChangeAspect="1" noTextEdit="1"/>
          </p:cNvSpPr>
          <p:nvPr>
            <p:ph type="sldImg"/>
          </p:nvPr>
        </p:nvSpPr>
        <p:spPr>
          <a:ln/>
        </p:spPr>
      </p:sp>
      <p:sp>
        <p:nvSpPr>
          <p:cNvPr id="26627" name="ノート プレースホルダー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ja-JP" altLang="en-US" smtClean="0"/>
              <a:t>スライドに示している内容は、従来から実施してきているものですが、</a:t>
            </a:r>
            <a:r>
              <a:rPr lang="en-US" altLang="ja-JP" smtClean="0"/>
              <a:t>RMP</a:t>
            </a:r>
            <a:r>
              <a:rPr lang="ja-JP" altLang="en-US" smtClean="0"/>
              <a:t>導入により</a:t>
            </a:r>
            <a:endParaRPr lang="en-US" altLang="ja-JP" smtClean="0"/>
          </a:p>
          <a:p>
            <a:r>
              <a:rPr lang="ja-JP" altLang="en-US" smtClean="0"/>
              <a:t>医療データベースを使った検討など、新たな手法での監視活動、調査が実施されると予想されます。</a:t>
            </a:r>
          </a:p>
        </p:txBody>
      </p:sp>
      <p:sp>
        <p:nvSpPr>
          <p:cNvPr id="26628" name="スライド番号プレースホルダー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fld id="{03AEDD8F-63D8-4601-BB8B-39900761F7AE}" type="slidenum">
              <a:rPr lang="en-US" altLang="ja-JP" smtClean="0">
                <a:latin typeface="Arial" charset="0"/>
              </a:rPr>
              <a:pPr eaLnBrk="1" hangingPunct="1"/>
              <a:t>8</a:t>
            </a:fld>
            <a:endParaRPr lang="en-US" altLang="ja-JP"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スライド イメージ プレースホルダー 1"/>
          <p:cNvSpPr>
            <a:spLocks noGrp="1" noRot="1" noChangeAspect="1" noTextEdit="1"/>
          </p:cNvSpPr>
          <p:nvPr>
            <p:ph type="sldImg"/>
          </p:nvPr>
        </p:nvSpPr>
        <p:spPr>
          <a:ln/>
        </p:spPr>
      </p:sp>
      <p:sp>
        <p:nvSpPr>
          <p:cNvPr id="27651" name="ノート プレースホルダー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ja-JP" altLang="en-US" dirty="0" smtClean="0"/>
              <a:t>スライドに示している内容は、従来から実施してきているものですが、</a:t>
            </a:r>
            <a:r>
              <a:rPr lang="en-US" altLang="ja-JP" dirty="0" smtClean="0"/>
              <a:t>RMP</a:t>
            </a:r>
            <a:r>
              <a:rPr lang="ja-JP" altLang="en-US" dirty="0" smtClean="0"/>
              <a:t>導入により</a:t>
            </a:r>
            <a:endParaRPr lang="en-US" altLang="ja-JP" dirty="0" smtClean="0"/>
          </a:p>
          <a:p>
            <a:r>
              <a:rPr lang="ja-JP" altLang="en-US" dirty="0" smtClean="0"/>
              <a:t>新たな手法での最小化策が実施されると予想されます。</a:t>
            </a:r>
          </a:p>
          <a:p>
            <a:endParaRPr lang="en-US" altLang="ja-JP" dirty="0" smtClean="0"/>
          </a:p>
        </p:txBody>
      </p:sp>
      <p:sp>
        <p:nvSpPr>
          <p:cNvPr id="27652" name="スライド番号プレースホルダー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fld id="{97786D7F-2F1F-42C5-94FB-48AFD64E9157}" type="slidenum">
              <a:rPr lang="en-US" altLang="ja-JP" smtClean="0">
                <a:latin typeface="Arial" charset="0"/>
              </a:rPr>
              <a:pPr eaLnBrk="1" hangingPunct="1"/>
              <a:t>9</a:t>
            </a:fld>
            <a:endParaRPr lang="en-US" altLang="ja-JP"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スライド イメージ プレースホルダー 1"/>
          <p:cNvSpPr>
            <a:spLocks noGrp="1" noRot="1" noChangeAspect="1" noTextEdit="1"/>
          </p:cNvSpPr>
          <p:nvPr>
            <p:ph type="sldImg"/>
          </p:nvPr>
        </p:nvSpPr>
        <p:spPr>
          <a:ln/>
        </p:spPr>
      </p:sp>
      <p:sp>
        <p:nvSpPr>
          <p:cNvPr id="28675" name="ノート プレースホルダー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ja-JP" altLang="en-US" dirty="0" smtClean="0"/>
              <a:t>安全性を中心に概要をまとめると図のようになります。</a:t>
            </a:r>
            <a:endParaRPr lang="en-US" altLang="ja-JP" dirty="0" smtClean="0"/>
          </a:p>
          <a:p>
            <a:endParaRPr lang="en-US" altLang="ja-JP" dirty="0" smtClean="0"/>
          </a:p>
          <a:p>
            <a:r>
              <a:rPr lang="ja-JP" altLang="en-US" dirty="0" smtClean="0"/>
              <a:t>リスク最小化活動については、実施するだけ良いのではなく、実施した結果を評価し、目的としたリスク最小化が図ることができたかを確認することになります。</a:t>
            </a:r>
            <a:endParaRPr lang="en-US" altLang="ja-JP" dirty="0" smtClean="0"/>
          </a:p>
          <a:p>
            <a:r>
              <a:rPr lang="ja-JP" altLang="en-US" dirty="0" smtClean="0"/>
              <a:t>このため、情報提供においても、「伝達しただけ」では不十分であり、効果のある</a:t>
            </a:r>
            <a:r>
              <a:rPr lang="en-US" altLang="ja-JP" dirty="0" smtClean="0"/>
              <a:t>MR</a:t>
            </a:r>
            <a:r>
              <a:rPr lang="ja-JP" altLang="en-US" dirty="0" smtClean="0"/>
              <a:t>活動がよりシビアに求められるようになり、実施した活動の評価・検証も必要となります。</a:t>
            </a:r>
            <a:endParaRPr lang="en-US" altLang="ja-JP" dirty="0" smtClean="0"/>
          </a:p>
          <a:p>
            <a:r>
              <a:rPr lang="ja-JP" altLang="en-US" dirty="0" smtClean="0"/>
              <a:t>また、リスク最小化活動の検証として、提供した情報の周知度を調査したり、情報提供以降での当該副作用報告件数の推移の確認を行うことなどが考えられます。</a:t>
            </a:r>
          </a:p>
        </p:txBody>
      </p:sp>
      <p:sp>
        <p:nvSpPr>
          <p:cNvPr id="28676" name="スライド番号プレースホルダー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fld id="{502197A7-6487-4617-910C-053CB4346A05}" type="slidenum">
              <a:rPr lang="en-US" altLang="ja-JP" smtClean="0">
                <a:latin typeface="Arial" charset="0"/>
              </a:rPr>
              <a:pPr eaLnBrk="1" hangingPunct="1"/>
              <a:t>10</a:t>
            </a:fld>
            <a:endParaRPr lang="en-US" altLang="ja-JP"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7"/>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6"/>
          <p:cNvSpPr/>
          <p:nvPr/>
        </p:nvSpPr>
        <p:spPr>
          <a:xfrm>
            <a:off x="777875" y="6281738"/>
            <a:ext cx="7543800" cy="269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ctrTitle"/>
          </p:nvPr>
        </p:nvSpPr>
        <p:spPr>
          <a:xfrm>
            <a:off x="762000" y="3200400"/>
            <a:ext cx="7543800" cy="1524000"/>
          </a:xfrm>
        </p:spPr>
        <p:txBody>
          <a:bodyPr>
            <a:noAutofit/>
          </a:bodyPr>
          <a:lstStyle>
            <a:lvl1pPr>
              <a:defRPr sz="4800"/>
            </a:lvl1pPr>
          </a:lstStyle>
          <a:p>
            <a:r>
              <a:rPr lang="ja-JP" altLang="en-US" dirty="0" smtClean="0"/>
              <a:t>マスター タイトルの書式設定</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6" name="Footer Placeholder 4"/>
          <p:cNvSpPr>
            <a:spLocks noGrp="1"/>
          </p:cNvSpPr>
          <p:nvPr>
            <p:ph type="ftr" sz="quarter" idx="10"/>
          </p:nvPr>
        </p:nvSpPr>
        <p:spPr/>
        <p:txBody>
          <a:bodyPr/>
          <a:lstStyle>
            <a:lvl1pPr>
              <a:defRPr/>
            </a:lvl1pPr>
          </a:lstStyle>
          <a:p>
            <a:pPr>
              <a:defRPr/>
            </a:pPr>
            <a:endParaRPr lang="en-US" altLang="ja-JP"/>
          </a:p>
        </p:txBody>
      </p:sp>
      <p:sp>
        <p:nvSpPr>
          <p:cNvPr id="7" name="Slide Number Placeholder 5"/>
          <p:cNvSpPr>
            <a:spLocks noGrp="1"/>
          </p:cNvSpPr>
          <p:nvPr>
            <p:ph type="sldNum" sz="quarter" idx="11"/>
          </p:nvPr>
        </p:nvSpPr>
        <p:spPr/>
        <p:txBody>
          <a:bodyPr/>
          <a:lstStyle>
            <a:lvl1pPr>
              <a:defRPr/>
            </a:lvl1pPr>
          </a:lstStyle>
          <a:p>
            <a:pPr>
              <a:defRPr/>
            </a:pPr>
            <a:fld id="{4EF0A5D2-2C6E-4288-A4CD-22FF396E4856}" type="slidenum">
              <a:rPr lang="en-US" altLang="ja-JP"/>
              <a:pPr>
                <a:defRPr/>
              </a:pPr>
              <a:t>&lt;#&gt;</a:t>
            </a:fld>
            <a:endParaRPr lang="en-US" altLang="ja-JP"/>
          </a:p>
        </p:txBody>
      </p:sp>
    </p:spTree>
    <p:extLst>
      <p:ext uri="{BB962C8B-B14F-4D97-AF65-F5344CB8AC3E}">
        <p14:creationId xmlns="" xmlns:p14="http://schemas.microsoft.com/office/powerpoint/2010/main" val="2364452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lvl1pPr>
              <a:defRPr baseline="0">
                <a:latin typeface="Arial" pitchFamily="34" charset="0"/>
                <a:ea typeface="ＭＳ Ｐゴシック" pitchFamily="50" charset="-128"/>
              </a:defRPr>
            </a:lvl1pPr>
            <a:lvl2pPr>
              <a:defRPr baseline="0">
                <a:latin typeface="Arial" pitchFamily="34" charset="0"/>
                <a:ea typeface="ＭＳ Ｐゴシック" pitchFamily="50" charset="-128"/>
              </a:defRPr>
            </a:lvl2pPr>
            <a:lvl3pPr>
              <a:defRPr baseline="0">
                <a:latin typeface="Arial" pitchFamily="34" charset="0"/>
                <a:ea typeface="ＭＳ Ｐゴシック" pitchFamily="50" charset="-128"/>
              </a:defRPr>
            </a:lvl3pPr>
            <a:lvl4pPr>
              <a:defRPr baseline="0">
                <a:latin typeface="Arial" pitchFamily="34" charset="0"/>
                <a:ea typeface="ＭＳ Ｐゴシック" pitchFamily="50" charset="-128"/>
              </a:defRPr>
            </a:lvl4pPr>
            <a:lvl5pPr>
              <a:defRPr baseline="0">
                <a:latin typeface="Arial" pitchFamily="34" charset="0"/>
                <a:ea typeface="ＭＳ Ｐゴシック" pitchFamily="50" charset="-128"/>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ltLang="ja-JP"/>
          </a:p>
        </p:txBody>
      </p:sp>
      <p:sp>
        <p:nvSpPr>
          <p:cNvPr id="5" name="Slide Number Placeholder 5"/>
          <p:cNvSpPr>
            <a:spLocks noGrp="1"/>
          </p:cNvSpPr>
          <p:nvPr>
            <p:ph type="sldNum" sz="quarter" idx="11"/>
          </p:nvPr>
        </p:nvSpPr>
        <p:spPr/>
        <p:txBody>
          <a:bodyPr/>
          <a:lstStyle>
            <a:lvl1pPr>
              <a:defRPr/>
            </a:lvl1pPr>
          </a:lstStyle>
          <a:p>
            <a:pPr>
              <a:defRPr/>
            </a:pPr>
            <a:fld id="{C422889C-854C-4E2F-8C05-55F5E11E919C}" type="slidenum">
              <a:rPr lang="en-US" altLang="ja-JP"/>
              <a:pPr>
                <a:defRPr/>
              </a:pPr>
              <a:t>&lt;#&gt;</a:t>
            </a:fld>
            <a:endParaRPr lang="en-US" altLang="ja-JP"/>
          </a:p>
        </p:txBody>
      </p:sp>
    </p:spTree>
    <p:extLst>
      <p:ext uri="{BB962C8B-B14F-4D97-AF65-F5344CB8AC3E}">
        <p14:creationId xmlns="" xmlns:p14="http://schemas.microsoft.com/office/powerpoint/2010/main" val="950271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4" name="Rectangle 6"/>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7"/>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6" name="Footer Placeholder 4"/>
          <p:cNvSpPr>
            <a:spLocks noGrp="1"/>
          </p:cNvSpPr>
          <p:nvPr>
            <p:ph type="ftr" sz="quarter" idx="10"/>
          </p:nvPr>
        </p:nvSpPr>
        <p:spPr/>
        <p:txBody>
          <a:bodyPr/>
          <a:lstStyle>
            <a:lvl1pPr>
              <a:defRPr/>
            </a:lvl1pPr>
          </a:lstStyle>
          <a:p>
            <a:pPr>
              <a:defRPr/>
            </a:pPr>
            <a:endParaRPr lang="en-US" altLang="ja-JP"/>
          </a:p>
        </p:txBody>
      </p:sp>
      <p:sp>
        <p:nvSpPr>
          <p:cNvPr id="7" name="Slide Number Placeholder 5"/>
          <p:cNvSpPr>
            <a:spLocks noGrp="1"/>
          </p:cNvSpPr>
          <p:nvPr>
            <p:ph type="sldNum" sz="quarter" idx="11"/>
          </p:nvPr>
        </p:nvSpPr>
        <p:spPr/>
        <p:txBody>
          <a:bodyPr/>
          <a:lstStyle>
            <a:lvl1pPr>
              <a:defRPr/>
            </a:lvl1pPr>
          </a:lstStyle>
          <a:p>
            <a:pPr>
              <a:defRPr/>
            </a:pPr>
            <a:fld id="{4D1CA251-1FDF-478D-A87D-44796740F86E}" type="slidenum">
              <a:rPr lang="en-US" altLang="ja-JP"/>
              <a:pPr>
                <a:defRPr/>
              </a:pPr>
              <a:t>&lt;#&gt;</a:t>
            </a:fld>
            <a:endParaRPr lang="en-US" altLang="ja-JP"/>
          </a:p>
        </p:txBody>
      </p:sp>
    </p:spTree>
    <p:extLst>
      <p:ext uri="{BB962C8B-B14F-4D97-AF65-F5344CB8AC3E}">
        <p14:creationId xmlns="" xmlns:p14="http://schemas.microsoft.com/office/powerpoint/2010/main" val="3149695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755576" y="404664"/>
            <a:ext cx="6781800" cy="798984"/>
          </a:xfrm>
        </p:spPr>
        <p:txBody>
          <a:bodyPr/>
          <a:lstStyle>
            <a:lvl1pPr>
              <a:defRPr sz="3600"/>
            </a:lvl1pPr>
          </a:lstStyle>
          <a:p>
            <a:r>
              <a:rPr lang="ja-JP" altLang="en-US" dirty="0" smtClean="0"/>
              <a:t>マスター タイトルの書式設定</a:t>
            </a:r>
            <a:endParaRPr lang="en-US" dirty="0"/>
          </a:p>
        </p:txBody>
      </p:sp>
      <p:sp>
        <p:nvSpPr>
          <p:cNvPr id="3" name="Footer Placeholder 4"/>
          <p:cNvSpPr>
            <a:spLocks noGrp="1"/>
          </p:cNvSpPr>
          <p:nvPr>
            <p:ph type="ftr" sz="quarter" idx="10"/>
          </p:nvPr>
        </p:nvSpPr>
        <p:spPr/>
        <p:txBody>
          <a:bodyPr/>
          <a:lstStyle>
            <a:lvl1pPr>
              <a:defRPr/>
            </a:lvl1pPr>
          </a:lstStyle>
          <a:p>
            <a:pPr>
              <a:defRPr/>
            </a:pPr>
            <a:endParaRPr lang="en-US" altLang="ja-JP"/>
          </a:p>
        </p:txBody>
      </p:sp>
      <p:sp>
        <p:nvSpPr>
          <p:cNvPr id="4" name="Slide Number Placeholder 5"/>
          <p:cNvSpPr>
            <a:spLocks noGrp="1"/>
          </p:cNvSpPr>
          <p:nvPr>
            <p:ph type="sldNum" sz="quarter" idx="11"/>
          </p:nvPr>
        </p:nvSpPr>
        <p:spPr/>
        <p:txBody>
          <a:bodyPr/>
          <a:lstStyle>
            <a:lvl1pPr>
              <a:defRPr/>
            </a:lvl1pPr>
          </a:lstStyle>
          <a:p>
            <a:pPr>
              <a:defRPr/>
            </a:pPr>
            <a:fld id="{096F1347-066A-4891-ACE0-A9F812DB8A9A}" type="slidenum">
              <a:rPr lang="en-US" altLang="ja-JP"/>
              <a:pPr>
                <a:defRPr/>
              </a:pPr>
              <a:t>&lt;#&gt;</a:t>
            </a:fld>
            <a:endParaRPr lang="en-US" altLang="ja-JP"/>
          </a:p>
        </p:txBody>
      </p:sp>
    </p:spTree>
    <p:extLst>
      <p:ext uri="{BB962C8B-B14F-4D97-AF65-F5344CB8AC3E}">
        <p14:creationId xmlns="" xmlns:p14="http://schemas.microsoft.com/office/powerpoint/2010/main" val="3743684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altLang="ja-JP"/>
          </a:p>
        </p:txBody>
      </p:sp>
      <p:sp>
        <p:nvSpPr>
          <p:cNvPr id="3" name="Slide Number Placeholder 5"/>
          <p:cNvSpPr>
            <a:spLocks noGrp="1"/>
          </p:cNvSpPr>
          <p:nvPr>
            <p:ph type="sldNum" sz="quarter" idx="11"/>
          </p:nvPr>
        </p:nvSpPr>
        <p:spPr/>
        <p:txBody>
          <a:bodyPr/>
          <a:lstStyle>
            <a:lvl1pPr>
              <a:defRPr/>
            </a:lvl1pPr>
          </a:lstStyle>
          <a:p>
            <a:pPr>
              <a:defRPr/>
            </a:pPr>
            <a:fld id="{D7C36C94-A5D0-4591-B180-70151A4A6186}" type="slidenum">
              <a:rPr lang="en-US" altLang="ja-JP"/>
              <a:pPr>
                <a:defRPr/>
              </a:pPr>
              <a:t>&lt;#&gt;</a:t>
            </a:fld>
            <a:endParaRPr lang="en-US" altLang="ja-JP"/>
          </a:p>
        </p:txBody>
      </p:sp>
    </p:spTree>
    <p:extLst>
      <p:ext uri="{BB962C8B-B14F-4D97-AF65-F5344CB8AC3E}">
        <p14:creationId xmlns="" xmlns:p14="http://schemas.microsoft.com/office/powerpoint/2010/main" val="12077842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77875" y="381000"/>
            <a:ext cx="6781800" cy="798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ja-JP" altLang="en-US" smtClean="0"/>
              <a:t>マスター タイトルの書式設定</a:t>
            </a:r>
            <a:endParaRPr lang="en-US" smtClean="0"/>
          </a:p>
        </p:txBody>
      </p:sp>
      <p:sp>
        <p:nvSpPr>
          <p:cNvPr id="1027" name="Text Placeholder 2"/>
          <p:cNvSpPr>
            <a:spLocks noGrp="1"/>
          </p:cNvSpPr>
          <p:nvPr>
            <p:ph type="body" idx="1"/>
          </p:nvPr>
        </p:nvSpPr>
        <p:spPr bwMode="auto">
          <a:xfrm>
            <a:off x="766763" y="1268413"/>
            <a:ext cx="7543800" cy="4752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smtClean="0"/>
          </a:p>
        </p:txBody>
      </p:sp>
      <p:sp>
        <p:nvSpPr>
          <p:cNvPr id="5" name="Footer Placeholder 4"/>
          <p:cNvSpPr>
            <a:spLocks noGrp="1"/>
          </p:cNvSpPr>
          <p:nvPr>
            <p:ph type="ftr" sz="quarter" idx="3"/>
          </p:nvPr>
        </p:nvSpPr>
        <p:spPr>
          <a:xfrm>
            <a:off x="762000" y="6376988"/>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ltLang="ja-JP"/>
          </a:p>
        </p:txBody>
      </p:sp>
      <p:sp>
        <p:nvSpPr>
          <p:cNvPr id="6" name="Slide Number Placeholder 5"/>
          <p:cNvSpPr>
            <a:spLocks noGrp="1"/>
          </p:cNvSpPr>
          <p:nvPr>
            <p:ph type="sldNum" sz="quarter" idx="4"/>
          </p:nvPr>
        </p:nvSpPr>
        <p:spPr>
          <a:xfrm>
            <a:off x="8131175" y="637698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A56D6067-6AD7-4CED-8D5F-D4198787C219}" type="slidenum">
              <a:rPr lang="en-US" altLang="ja-JP"/>
              <a:pPr>
                <a:defRPr/>
              </a:pPr>
              <a:t>&lt;#&gt;</a:t>
            </a:fld>
            <a:endParaRPr lang="en-US" altLang="ja-JP"/>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8"/>
          <p:cNvSpPr/>
          <p:nvPr/>
        </p:nvSpPr>
        <p:spPr>
          <a:xfrm>
            <a:off x="777875" y="6281738"/>
            <a:ext cx="7543800" cy="269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820" r:id="rId1"/>
    <p:sldLayoutId id="2147483817" r:id="rId2"/>
    <p:sldLayoutId id="2147483821" r:id="rId3"/>
    <p:sldLayoutId id="2147483818" r:id="rId4"/>
    <p:sldLayoutId id="2147483819" r:id="rId5"/>
  </p:sldLayoutIdLst>
  <p:hf hdr="0" ftr="0" dt="0"/>
  <p:txStyles>
    <p:titleStyle>
      <a:lvl1pPr algn="l" rtl="0" eaLnBrk="0" fontAlgn="base" hangingPunct="0">
        <a:spcBef>
          <a:spcPct val="0"/>
        </a:spcBef>
        <a:spcAft>
          <a:spcPct val="0"/>
        </a:spcAft>
        <a:defRPr kumimoji="1" sz="3600" kern="1200">
          <a:solidFill>
            <a:srgbClr val="262626"/>
          </a:solidFill>
          <a:latin typeface="+mj-lt"/>
          <a:ea typeface="+mj-ea"/>
          <a:cs typeface="+mj-cs"/>
        </a:defRPr>
      </a:lvl1pPr>
      <a:lvl2pPr algn="l" rtl="0" eaLnBrk="0" fontAlgn="base" hangingPunct="0">
        <a:spcBef>
          <a:spcPct val="0"/>
        </a:spcBef>
        <a:spcAft>
          <a:spcPct val="0"/>
        </a:spcAft>
        <a:defRPr kumimoji="1" sz="3600">
          <a:solidFill>
            <a:srgbClr val="262626"/>
          </a:solidFill>
          <a:latin typeface="Impact" pitchFamily="34" charset="0"/>
          <a:ea typeface="HGP創英角ｺﾞｼｯｸUB" pitchFamily="50" charset="-128"/>
        </a:defRPr>
      </a:lvl2pPr>
      <a:lvl3pPr algn="l" rtl="0" eaLnBrk="0" fontAlgn="base" hangingPunct="0">
        <a:spcBef>
          <a:spcPct val="0"/>
        </a:spcBef>
        <a:spcAft>
          <a:spcPct val="0"/>
        </a:spcAft>
        <a:defRPr kumimoji="1" sz="3600">
          <a:solidFill>
            <a:srgbClr val="262626"/>
          </a:solidFill>
          <a:latin typeface="Impact" pitchFamily="34" charset="0"/>
          <a:ea typeface="HGP創英角ｺﾞｼｯｸUB" pitchFamily="50" charset="-128"/>
        </a:defRPr>
      </a:lvl3pPr>
      <a:lvl4pPr algn="l" rtl="0" eaLnBrk="0" fontAlgn="base" hangingPunct="0">
        <a:spcBef>
          <a:spcPct val="0"/>
        </a:spcBef>
        <a:spcAft>
          <a:spcPct val="0"/>
        </a:spcAft>
        <a:defRPr kumimoji="1" sz="3600">
          <a:solidFill>
            <a:srgbClr val="262626"/>
          </a:solidFill>
          <a:latin typeface="Impact" pitchFamily="34" charset="0"/>
          <a:ea typeface="HGP創英角ｺﾞｼｯｸUB" pitchFamily="50" charset="-128"/>
        </a:defRPr>
      </a:lvl4pPr>
      <a:lvl5pPr algn="l" rtl="0" eaLnBrk="0" fontAlgn="base" hangingPunct="0">
        <a:spcBef>
          <a:spcPct val="0"/>
        </a:spcBef>
        <a:spcAft>
          <a:spcPct val="0"/>
        </a:spcAft>
        <a:defRPr kumimoji="1" sz="3600">
          <a:solidFill>
            <a:srgbClr val="262626"/>
          </a:solidFill>
          <a:latin typeface="Impact" pitchFamily="34" charset="0"/>
          <a:ea typeface="HGP創英角ｺﾞｼｯｸUB" pitchFamily="50" charset="-128"/>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kumimoji="1" sz="2400" kern="1200">
          <a:solidFill>
            <a:schemeClr val="tx2"/>
          </a:solidFill>
          <a:latin typeface="Arial" pitchFamily="34" charset="0"/>
          <a:ea typeface="ＭＳ Ｐゴシック" pitchFamily="50" charset="-128"/>
          <a:cs typeface="+mn-cs"/>
        </a:defRPr>
      </a:lvl1pPr>
      <a:lvl2pPr marL="593725" indent="-273050" algn="l" rtl="0" eaLnBrk="0" fontAlgn="base" hangingPunct="0">
        <a:spcBef>
          <a:spcPct val="20000"/>
        </a:spcBef>
        <a:spcAft>
          <a:spcPct val="0"/>
        </a:spcAft>
        <a:buClr>
          <a:schemeClr val="accent1"/>
        </a:buClr>
        <a:buFont typeface="Arial" charset="0"/>
        <a:buChar char="•"/>
        <a:defRPr kumimoji="1" sz="2200" kern="1200">
          <a:solidFill>
            <a:schemeClr val="tx2"/>
          </a:solidFill>
          <a:latin typeface="Arial" pitchFamily="34" charset="0"/>
          <a:ea typeface="ＭＳ Ｐゴシック" pitchFamily="50" charset="-128"/>
          <a:cs typeface="+mn-cs"/>
        </a:defRPr>
      </a:lvl2pPr>
      <a:lvl3pPr marL="868363" indent="-228600" algn="l" rtl="0" eaLnBrk="0" fontAlgn="base" hangingPunct="0">
        <a:spcBef>
          <a:spcPct val="20000"/>
        </a:spcBef>
        <a:spcAft>
          <a:spcPct val="0"/>
        </a:spcAft>
        <a:buClr>
          <a:schemeClr val="accent1"/>
        </a:buClr>
        <a:buFont typeface="Arial" charset="0"/>
        <a:buChar char="•"/>
        <a:defRPr kumimoji="1" sz="2000" kern="1200">
          <a:solidFill>
            <a:schemeClr val="tx2"/>
          </a:solidFill>
          <a:latin typeface="Arial" pitchFamily="34" charset="0"/>
          <a:ea typeface="ＭＳ Ｐゴシック" pitchFamily="50" charset="-128"/>
          <a:cs typeface="+mn-cs"/>
        </a:defRPr>
      </a:lvl3pPr>
      <a:lvl4pPr marL="1143000" indent="-228600" algn="l" rtl="0" eaLnBrk="0" fontAlgn="base" hangingPunct="0">
        <a:spcBef>
          <a:spcPct val="20000"/>
        </a:spcBef>
        <a:spcAft>
          <a:spcPct val="0"/>
        </a:spcAft>
        <a:buClr>
          <a:schemeClr val="accent1"/>
        </a:buClr>
        <a:buFont typeface="Arial" charset="0"/>
        <a:buChar char="•"/>
        <a:defRPr kumimoji="1" kern="1200">
          <a:solidFill>
            <a:schemeClr val="tx2"/>
          </a:solidFill>
          <a:latin typeface="Arial" pitchFamily="34" charset="0"/>
          <a:ea typeface="ＭＳ Ｐゴシック" pitchFamily="50" charset="-128"/>
          <a:cs typeface="+mn-cs"/>
        </a:defRPr>
      </a:lvl4pPr>
      <a:lvl5pPr marL="1371600" indent="-228600" algn="l" rtl="0" eaLnBrk="0" fontAlgn="base" hangingPunct="0">
        <a:spcBef>
          <a:spcPct val="20000"/>
        </a:spcBef>
        <a:spcAft>
          <a:spcPct val="0"/>
        </a:spcAft>
        <a:buClr>
          <a:schemeClr val="accent1"/>
        </a:buClr>
        <a:buFont typeface="Arial" charset="0"/>
        <a:buChar char="•"/>
        <a:defRPr kumimoji="1" kern="1200">
          <a:solidFill>
            <a:schemeClr val="tx2"/>
          </a:solidFill>
          <a:latin typeface="Arial" pitchFamily="34" charset="0"/>
          <a:ea typeface="ＭＳ Ｐゴシック" pitchFamily="50" charset="-128"/>
          <a:cs typeface="+mn-cs"/>
        </a:defRPr>
      </a:lvl5pPr>
      <a:lvl6pPr marL="1645920" indent="-228600" algn="l" defTabSz="914400" rtl="0" eaLnBrk="1" latinLnBrk="0" hangingPunct="1">
        <a:spcBef>
          <a:spcPct val="20000"/>
        </a:spcBef>
        <a:buClr>
          <a:schemeClr val="accent1"/>
        </a:buClr>
        <a:buFont typeface="Arial" pitchFamily="34" charset="0"/>
        <a:buChar char="•"/>
        <a:defRPr kumimoji="1"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kumimoji="1"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kumimoji="1"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kumimoji="1" sz="1600" kern="1200">
          <a:solidFill>
            <a:schemeClr val="tx2"/>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366275" y="1052736"/>
            <a:ext cx="7239000" cy="1296144"/>
          </a:xfrm>
        </p:spPr>
        <p:txBody>
          <a:bodyPr/>
          <a:lstStyle/>
          <a:p>
            <a:pPr eaLnBrk="1" hangingPunct="1"/>
            <a:r>
              <a:rPr lang="ja-JP" altLang="en-US" sz="3600" dirty="0" smtClean="0">
                <a:solidFill>
                  <a:schemeClr val="bg1"/>
                </a:solidFill>
              </a:rPr>
              <a:t>医薬品リスク管理計画（</a:t>
            </a:r>
            <a:r>
              <a:rPr lang="en-US" altLang="ja-JP" sz="3600" dirty="0" smtClean="0">
                <a:solidFill>
                  <a:schemeClr val="bg1"/>
                </a:solidFill>
              </a:rPr>
              <a:t>RMP</a:t>
            </a:r>
            <a:r>
              <a:rPr lang="ja-JP" altLang="en-US" sz="3600" dirty="0" smtClean="0">
                <a:solidFill>
                  <a:schemeClr val="bg1"/>
                </a:solidFill>
              </a:rPr>
              <a:t>）</a:t>
            </a:r>
            <a:r>
              <a:rPr lang="en-US" altLang="ja-JP" sz="3600" dirty="0" smtClean="0">
                <a:solidFill>
                  <a:schemeClr val="bg1"/>
                </a:solidFill>
              </a:rPr>
              <a:t/>
            </a:r>
            <a:br>
              <a:rPr lang="en-US" altLang="ja-JP" sz="3600" dirty="0" smtClean="0">
                <a:solidFill>
                  <a:schemeClr val="bg1"/>
                </a:solidFill>
              </a:rPr>
            </a:br>
            <a:r>
              <a:rPr lang="en-US" altLang="ja-JP" sz="3600" dirty="0" smtClean="0">
                <a:solidFill>
                  <a:schemeClr val="bg1"/>
                </a:solidFill>
              </a:rPr>
              <a:t>MR</a:t>
            </a:r>
            <a:r>
              <a:rPr lang="ja-JP" altLang="en-US" sz="3600" dirty="0" smtClean="0">
                <a:solidFill>
                  <a:schemeClr val="bg1"/>
                </a:solidFill>
              </a:rPr>
              <a:t>研修資料</a:t>
            </a:r>
          </a:p>
        </p:txBody>
      </p:sp>
      <p:sp>
        <p:nvSpPr>
          <p:cNvPr id="4101" name="テキスト ボックス 4"/>
          <p:cNvSpPr txBox="1">
            <a:spLocks noChangeArrowheads="1"/>
          </p:cNvSpPr>
          <p:nvPr/>
        </p:nvSpPr>
        <p:spPr bwMode="auto">
          <a:xfrm>
            <a:off x="571831" y="3429000"/>
            <a:ext cx="8032948" cy="1569660"/>
          </a:xfrm>
          <a:prstGeom prst="rect">
            <a:avLst/>
          </a:prstGeom>
          <a:solidFill>
            <a:srgbClr val="FFC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ja-JP" altLang="en-US" sz="2400" dirty="0" smtClean="0"/>
              <a:t>本資料は、製薬企業各社において、</a:t>
            </a:r>
            <a:r>
              <a:rPr lang="en-US" altLang="ja-JP" sz="2400" dirty="0" smtClean="0"/>
              <a:t>RMP</a:t>
            </a:r>
            <a:r>
              <a:rPr lang="ja-JP" altLang="en-US" sz="2400" dirty="0" smtClean="0"/>
              <a:t>に関する</a:t>
            </a:r>
            <a:r>
              <a:rPr lang="en-US" altLang="ja-JP" sz="2400" dirty="0" smtClean="0"/>
              <a:t>MR</a:t>
            </a:r>
            <a:r>
              <a:rPr lang="ja-JP" altLang="en-US" sz="2400" dirty="0" smtClean="0"/>
              <a:t>研修に利用いただくために作成しています。</a:t>
            </a:r>
            <a:endParaRPr lang="en-US" altLang="ja-JP" sz="2400" dirty="0" smtClean="0"/>
          </a:p>
          <a:p>
            <a:pPr eaLnBrk="1" hangingPunct="1"/>
            <a:r>
              <a:rPr lang="ja-JP" altLang="en-US" sz="2400" dirty="0"/>
              <a:t>研修にあたっては、ノート部分も参照しながら各社の実例を取り入れるなど工夫してお使いください。</a:t>
            </a:r>
            <a:endParaRPr lang="en-US" altLang="ja-JP" sz="2400" dirty="0"/>
          </a:p>
        </p:txBody>
      </p:sp>
      <p:sp>
        <p:nvSpPr>
          <p:cNvPr id="7" name="コンテンツ プレースホルダー 2"/>
          <p:cNvSpPr txBox="1">
            <a:spLocks/>
          </p:cNvSpPr>
          <p:nvPr/>
        </p:nvSpPr>
        <p:spPr bwMode="auto">
          <a:xfrm>
            <a:off x="2339752" y="5768975"/>
            <a:ext cx="6542311"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nchorCtr="0"/>
          <a:lstStyle>
            <a:lvl1pPr marL="342900" indent="-342900" eaLnBrk="0" hangingPunct="0">
              <a:defRPr kumimoji="1">
                <a:solidFill>
                  <a:schemeClr val="tx1"/>
                </a:solidFill>
                <a:latin typeface="Verdana" pitchFamily="34" charset="0"/>
                <a:ea typeface="ＭＳ Ｐゴシック" pitchFamily="50" charset="-128"/>
              </a:defRPr>
            </a:lvl1pPr>
            <a:lvl2pPr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algn="r"/>
            <a:r>
              <a:rPr lang="en-US" altLang="ja-JP" sz="2000" dirty="0" smtClean="0">
                <a:latin typeface="HG丸ｺﾞｼｯｸM-PRO" pitchFamily="50" charset="-128"/>
                <a:ea typeface="HG丸ｺﾞｼｯｸM-PRO" pitchFamily="50" charset="-128"/>
              </a:rPr>
              <a:t>2013</a:t>
            </a:r>
            <a:r>
              <a:rPr lang="ja-JP" altLang="en-US" sz="2000" dirty="0" smtClean="0">
                <a:latin typeface="HG丸ｺﾞｼｯｸM-PRO" pitchFamily="50" charset="-128"/>
                <a:ea typeface="HG丸ｺﾞｼｯｸM-PRO" pitchFamily="50" charset="-128"/>
              </a:rPr>
              <a:t>年</a:t>
            </a:r>
            <a:r>
              <a:rPr lang="en-US" altLang="ja-JP" sz="2000" dirty="0" smtClean="0">
                <a:latin typeface="HG丸ｺﾞｼｯｸM-PRO" pitchFamily="50" charset="-128"/>
                <a:ea typeface="HG丸ｺﾞｼｯｸM-PRO" pitchFamily="50" charset="-128"/>
              </a:rPr>
              <a:t>8</a:t>
            </a:r>
            <a:r>
              <a:rPr lang="ja-JP" altLang="en-US" sz="2000" dirty="0" smtClean="0">
                <a:latin typeface="HG丸ｺﾞｼｯｸM-PRO" pitchFamily="50" charset="-128"/>
                <a:ea typeface="HG丸ｺﾞｼｯｸM-PRO" pitchFamily="50" charset="-128"/>
              </a:rPr>
              <a:t>月</a:t>
            </a:r>
            <a:endParaRPr lang="en-US" altLang="zh-CN" sz="2000" dirty="0" smtClean="0">
              <a:latin typeface="HG丸ｺﾞｼｯｸM-PRO" pitchFamily="50" charset="-128"/>
              <a:ea typeface="HG丸ｺﾞｼｯｸM-PRO" pitchFamily="50" charset="-128"/>
            </a:endParaRPr>
          </a:p>
          <a:p>
            <a:pPr algn="r"/>
            <a:r>
              <a:rPr lang="zh-CN" altLang="en-US" sz="2000" dirty="0" smtClean="0">
                <a:latin typeface="HG丸ｺﾞｼｯｸM-PRO" pitchFamily="50" charset="-128"/>
                <a:ea typeface="HG丸ｺﾞｼｯｸM-PRO" pitchFamily="50" charset="-128"/>
              </a:rPr>
              <a:t>日本製薬工業協会医薬品評価委員会</a:t>
            </a:r>
            <a:r>
              <a:rPr lang="en-US" altLang="zh-CN" sz="2000" dirty="0" smtClean="0">
                <a:latin typeface="HG丸ｺﾞｼｯｸM-PRO" pitchFamily="50" charset="-128"/>
                <a:ea typeface="HG丸ｺﾞｼｯｸM-PRO" pitchFamily="50" charset="-128"/>
              </a:rPr>
              <a:t>PMS</a:t>
            </a:r>
            <a:r>
              <a:rPr lang="zh-CN" altLang="en-US" sz="2000" dirty="0" smtClean="0">
                <a:latin typeface="HG丸ｺﾞｼｯｸM-PRO" pitchFamily="50" charset="-128"/>
                <a:ea typeface="HG丸ｺﾞｼｯｸM-PRO" pitchFamily="50" charset="-128"/>
              </a:rPr>
              <a:t>部会</a:t>
            </a:r>
            <a:r>
              <a:rPr lang="ja-JP" altLang="en-US" sz="2000" dirty="0" smtClean="0">
                <a:latin typeface="HG丸ｺﾞｼｯｸM-PRO" pitchFamily="50" charset="-128"/>
                <a:ea typeface="HG丸ｺﾞｼｯｸM-PRO" pitchFamily="50" charset="-128"/>
              </a:rPr>
              <a:t> </a:t>
            </a:r>
            <a:r>
              <a:rPr lang="en-US" altLang="ja-JP" sz="2000" dirty="0" smtClean="0">
                <a:latin typeface="HG丸ｺﾞｼｯｸM-PRO" pitchFamily="50" charset="-128"/>
                <a:ea typeface="HG丸ｺﾞｼｯｸM-PRO" pitchFamily="50" charset="-128"/>
              </a:rPr>
              <a:t>TF-1</a:t>
            </a:r>
            <a:endParaRPr lang="zh-CN" altLang="en-US" sz="2000" dirty="0">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741363" y="404813"/>
            <a:ext cx="6781800" cy="647700"/>
          </a:xfrm>
        </p:spPr>
        <p:txBody>
          <a:bodyPr/>
          <a:lstStyle/>
          <a:p>
            <a:pPr eaLnBrk="1" hangingPunct="1"/>
            <a:r>
              <a:rPr lang="en-US" altLang="ja-JP" smtClean="0"/>
              <a:t>RMP</a:t>
            </a:r>
            <a:r>
              <a:rPr lang="ja-JP" altLang="en-US" smtClean="0"/>
              <a:t>の概要</a:t>
            </a:r>
          </a:p>
        </p:txBody>
      </p:sp>
      <p:sp>
        <p:nvSpPr>
          <p:cNvPr id="39" name="スライド番号プレースホルダー 4"/>
          <p:cNvSpPr>
            <a:spLocks noGrp="1"/>
          </p:cNvSpPr>
          <p:nvPr>
            <p:ph type="sldNum" sz="quarter" idx="11"/>
          </p:nvPr>
        </p:nvSpPr>
        <p:spPr/>
        <p:txBody>
          <a:bodyPr/>
          <a:lstStyle/>
          <a:p>
            <a:pPr>
              <a:defRPr/>
            </a:pPr>
            <a:fld id="{3317691B-CAE7-4E5A-A573-6F9BCE84B43A}" type="slidenum">
              <a:rPr lang="en-US" altLang="ja-JP"/>
              <a:pPr>
                <a:defRPr/>
              </a:pPr>
              <a:t>10</a:t>
            </a:fld>
            <a:endParaRPr lang="en-US" altLang="ja-JP" dirty="0"/>
          </a:p>
        </p:txBody>
      </p:sp>
      <p:sp>
        <p:nvSpPr>
          <p:cNvPr id="12292" name="AutoShape 12"/>
          <p:cNvSpPr>
            <a:spLocks noChangeArrowheads="1"/>
          </p:cNvSpPr>
          <p:nvPr/>
        </p:nvSpPr>
        <p:spPr bwMode="auto">
          <a:xfrm>
            <a:off x="3060700" y="1393825"/>
            <a:ext cx="2447925" cy="4987925"/>
          </a:xfrm>
          <a:prstGeom prst="roundRect">
            <a:avLst>
              <a:gd name="adj" fmla="val 16667"/>
            </a:avLst>
          </a:prstGeom>
          <a:solidFill>
            <a:srgbClr val="CCFFFF"/>
          </a:solidFill>
          <a:ln w="9525">
            <a:solidFill>
              <a:schemeClr val="tx1"/>
            </a:solidFill>
            <a:round/>
            <a:headEnd/>
            <a:tailEnd/>
          </a:ln>
        </p:spPr>
        <p:txBody>
          <a:bodyPr wrap="none" lIns="180000" tIns="0" rIns="180000" bIns="180000"/>
          <a:lstStyle/>
          <a:p>
            <a:pPr algn="ctr" eaLnBrk="0" hangingPunct="0"/>
            <a:r>
              <a:rPr kumimoji="0" lang="ja-JP" altLang="en-US" sz="1600" u="sng">
                <a:latin typeface="Arial" charset="0"/>
                <a:ea typeface="HGP創英角ｺﾞｼｯｸUB" pitchFamily="50" charset="-128"/>
              </a:rPr>
              <a:t>安全性監視計画</a:t>
            </a:r>
          </a:p>
        </p:txBody>
      </p:sp>
      <p:sp>
        <p:nvSpPr>
          <p:cNvPr id="12293" name="AutoShape 13"/>
          <p:cNvSpPr>
            <a:spLocks noChangeArrowheads="1"/>
          </p:cNvSpPr>
          <p:nvPr/>
        </p:nvSpPr>
        <p:spPr bwMode="auto">
          <a:xfrm>
            <a:off x="5724525" y="1393825"/>
            <a:ext cx="2160588" cy="4987925"/>
          </a:xfrm>
          <a:prstGeom prst="roundRect">
            <a:avLst>
              <a:gd name="adj" fmla="val 16667"/>
            </a:avLst>
          </a:prstGeom>
          <a:solidFill>
            <a:srgbClr val="CCFFFF"/>
          </a:solidFill>
          <a:ln w="9525">
            <a:solidFill>
              <a:schemeClr val="tx1"/>
            </a:solidFill>
            <a:round/>
            <a:headEnd/>
            <a:tailEnd/>
          </a:ln>
        </p:spPr>
        <p:txBody>
          <a:bodyPr wrap="none" lIns="180000" tIns="18000" rIns="180000" bIns="180000"/>
          <a:lstStyle/>
          <a:p>
            <a:pPr algn="ctr" eaLnBrk="0" hangingPunct="0"/>
            <a:r>
              <a:rPr kumimoji="0" lang="ja-JP" altLang="en-US" sz="1600" u="sng">
                <a:latin typeface="Arial" charset="0"/>
                <a:ea typeface="HGP創英角ｺﾞｼｯｸUB" pitchFamily="50" charset="-128"/>
              </a:rPr>
              <a:t>リスク最小化計画</a:t>
            </a:r>
          </a:p>
        </p:txBody>
      </p:sp>
      <p:sp>
        <p:nvSpPr>
          <p:cNvPr id="12294" name="AutoShape 5"/>
          <p:cNvSpPr>
            <a:spLocks noChangeArrowheads="1"/>
          </p:cNvSpPr>
          <p:nvPr/>
        </p:nvSpPr>
        <p:spPr bwMode="auto">
          <a:xfrm>
            <a:off x="282575" y="1177925"/>
            <a:ext cx="1912938" cy="1311275"/>
          </a:xfrm>
          <a:prstGeom prst="roundRect">
            <a:avLst>
              <a:gd name="adj" fmla="val 16667"/>
            </a:avLst>
          </a:prstGeom>
          <a:solidFill>
            <a:schemeClr val="accent1"/>
          </a:solidFill>
          <a:ln w="9525">
            <a:solidFill>
              <a:schemeClr val="tx1"/>
            </a:solidFill>
            <a:round/>
            <a:headEnd/>
            <a:tailEnd/>
          </a:ln>
        </p:spPr>
        <p:txBody>
          <a:bodyPr wrap="none" anchor="ctr"/>
          <a:lstStyle/>
          <a:p>
            <a:pPr eaLnBrk="0" hangingPunct="0"/>
            <a:r>
              <a:rPr kumimoji="0" lang="ja-JP" altLang="en-US" sz="1600" u="sng">
                <a:solidFill>
                  <a:schemeClr val="bg1"/>
                </a:solidFill>
                <a:latin typeface="Arial" charset="0"/>
                <a:ea typeface="HGP創英角ｺﾞｼｯｸUB" pitchFamily="50" charset="-128"/>
              </a:rPr>
              <a:t>安全性検討事項</a:t>
            </a:r>
          </a:p>
          <a:p>
            <a:pPr eaLnBrk="0" hangingPunct="0"/>
            <a:r>
              <a:rPr kumimoji="0" lang="ja-JP" altLang="en-US" sz="1400">
                <a:solidFill>
                  <a:schemeClr val="bg1"/>
                </a:solidFill>
                <a:latin typeface="Arial" charset="0"/>
                <a:ea typeface="HGP創英角ｺﾞｼｯｸUB" pitchFamily="50" charset="-128"/>
              </a:rPr>
              <a:t>・重要な特定された</a:t>
            </a:r>
          </a:p>
          <a:p>
            <a:pPr eaLnBrk="0" hangingPunct="0"/>
            <a:r>
              <a:rPr kumimoji="0" lang="ja-JP" altLang="en-US" sz="1400">
                <a:solidFill>
                  <a:schemeClr val="bg1"/>
                </a:solidFill>
                <a:latin typeface="Arial" charset="0"/>
                <a:ea typeface="HGP創英角ｺﾞｼｯｸUB" pitchFamily="50" charset="-128"/>
              </a:rPr>
              <a:t>　リスク</a:t>
            </a:r>
          </a:p>
          <a:p>
            <a:pPr eaLnBrk="0" hangingPunct="0"/>
            <a:r>
              <a:rPr kumimoji="0" lang="ja-JP" altLang="en-US" sz="1400">
                <a:solidFill>
                  <a:schemeClr val="bg1"/>
                </a:solidFill>
                <a:latin typeface="Arial" charset="0"/>
                <a:ea typeface="HGP創英角ｺﾞｼｯｸUB" pitchFamily="50" charset="-128"/>
              </a:rPr>
              <a:t>・重要な潜在的リスク</a:t>
            </a:r>
          </a:p>
          <a:p>
            <a:pPr eaLnBrk="0" hangingPunct="0"/>
            <a:r>
              <a:rPr kumimoji="0" lang="ja-JP" altLang="en-US" sz="1400">
                <a:solidFill>
                  <a:schemeClr val="bg1"/>
                </a:solidFill>
                <a:latin typeface="Arial" charset="0"/>
                <a:ea typeface="HGP創英角ｺﾞｼｯｸUB" pitchFamily="50" charset="-128"/>
              </a:rPr>
              <a:t>・重要な不足情報</a:t>
            </a:r>
          </a:p>
        </p:txBody>
      </p:sp>
      <p:sp>
        <p:nvSpPr>
          <p:cNvPr id="14345" name="AutoShape 6"/>
          <p:cNvSpPr>
            <a:spLocks noChangeArrowheads="1"/>
          </p:cNvSpPr>
          <p:nvPr/>
        </p:nvSpPr>
        <p:spPr bwMode="auto">
          <a:xfrm>
            <a:off x="250825" y="2833688"/>
            <a:ext cx="1858963" cy="936625"/>
          </a:xfrm>
          <a:prstGeom prst="diamond">
            <a:avLst/>
          </a:prstGeom>
          <a:solidFill>
            <a:schemeClr val="accent1"/>
          </a:solidFill>
          <a:ln w="9525">
            <a:solidFill>
              <a:schemeClr val="tx1"/>
            </a:solidFill>
            <a:miter lim="800000"/>
            <a:headEnd/>
            <a:tailEnd/>
          </a:ln>
        </p:spPr>
        <p:txBody>
          <a:bodyPr wrap="none" anchor="ctr"/>
          <a:lstStyle/>
          <a:p>
            <a:pPr algn="ctr" eaLnBrk="0" hangingPunct="0">
              <a:defRPr/>
            </a:pPr>
            <a:endParaRPr kumimoji="0" lang="en-US" altLang="ja-JP" sz="800" dirty="0">
              <a:solidFill>
                <a:schemeClr val="bg1"/>
              </a:solidFill>
              <a:latin typeface="Arial" charset="0"/>
              <a:ea typeface="HGP創英角ｺﾞｼｯｸUB" pitchFamily="50" charset="-128"/>
            </a:endParaRPr>
          </a:p>
          <a:p>
            <a:pPr algn="ctr" eaLnBrk="0" hangingPunct="0">
              <a:defRPr/>
            </a:pPr>
            <a:r>
              <a:rPr kumimoji="0" lang="ja-JP" altLang="en-US" sz="1400" dirty="0">
                <a:solidFill>
                  <a:schemeClr val="bg1"/>
                </a:solidFill>
                <a:latin typeface="Arial" charset="0"/>
                <a:ea typeface="HGP創英角ｺﾞｼｯｸUB" pitchFamily="50" charset="-128"/>
              </a:rPr>
              <a:t>追加の措置？</a:t>
            </a:r>
          </a:p>
          <a:p>
            <a:pPr algn="ctr" eaLnBrk="0" hangingPunct="0">
              <a:defRPr/>
            </a:pPr>
            <a:r>
              <a:rPr kumimoji="0" lang="ja-JP" altLang="en-US" sz="1400" dirty="0">
                <a:solidFill>
                  <a:schemeClr val="bg1"/>
                </a:solidFill>
                <a:latin typeface="Arial" charset="0"/>
                <a:ea typeface="HGP創英角ｺﾞｼｯｸUB" pitchFamily="50" charset="-128"/>
              </a:rPr>
              <a:t>（評価）</a:t>
            </a:r>
            <a:r>
              <a:rPr kumimoji="0" lang="en-US" altLang="ja-JP" sz="1400" dirty="0">
                <a:solidFill>
                  <a:schemeClr val="bg1"/>
                </a:solidFill>
                <a:ea typeface="HGP創英角ｺﾞｼｯｸUB" pitchFamily="50" charset="-128"/>
              </a:rPr>
              <a:t> </a:t>
            </a:r>
            <a:endParaRPr kumimoji="0" lang="ja-JP" altLang="en-US" sz="1400" dirty="0">
              <a:solidFill>
                <a:schemeClr val="accent6">
                  <a:lumMod val="60000"/>
                  <a:lumOff val="40000"/>
                </a:schemeClr>
              </a:solidFill>
              <a:latin typeface="Arial" charset="0"/>
              <a:ea typeface="HGP創英角ｺﾞｼｯｸUB" pitchFamily="50" charset="-128"/>
            </a:endParaRPr>
          </a:p>
        </p:txBody>
      </p:sp>
      <p:sp>
        <p:nvSpPr>
          <p:cNvPr id="12296" name="AutoShape 7"/>
          <p:cNvSpPr>
            <a:spLocks noChangeArrowheads="1"/>
          </p:cNvSpPr>
          <p:nvPr/>
        </p:nvSpPr>
        <p:spPr bwMode="auto">
          <a:xfrm>
            <a:off x="192088" y="4044950"/>
            <a:ext cx="1951037" cy="1008063"/>
          </a:xfrm>
          <a:prstGeom prst="diamond">
            <a:avLst/>
          </a:prstGeom>
          <a:solidFill>
            <a:schemeClr val="accent1"/>
          </a:solidFill>
          <a:ln w="9525">
            <a:solidFill>
              <a:schemeClr val="tx1"/>
            </a:solidFill>
            <a:miter lim="800000"/>
            <a:headEnd/>
            <a:tailEnd/>
          </a:ln>
        </p:spPr>
        <p:txBody>
          <a:bodyPr wrap="none" anchor="ctr"/>
          <a:lstStyle/>
          <a:p>
            <a:pPr algn="ctr" eaLnBrk="0" hangingPunct="0"/>
            <a:endParaRPr kumimoji="0" lang="en-US" altLang="ja-JP" sz="800">
              <a:solidFill>
                <a:schemeClr val="bg1"/>
              </a:solidFill>
              <a:latin typeface="Arial" charset="0"/>
              <a:ea typeface="HGP創英角ｺﾞｼｯｸUB" pitchFamily="50" charset="-128"/>
            </a:endParaRPr>
          </a:p>
          <a:p>
            <a:pPr algn="ctr" eaLnBrk="0" hangingPunct="0"/>
            <a:r>
              <a:rPr kumimoji="0" lang="ja-JP" altLang="en-US" sz="1400">
                <a:solidFill>
                  <a:schemeClr val="bg1"/>
                </a:solidFill>
                <a:latin typeface="Arial" charset="0"/>
                <a:ea typeface="HGP創英角ｺﾞｼｯｸUB" pitchFamily="50" charset="-128"/>
              </a:rPr>
              <a:t>安全性監視？</a:t>
            </a:r>
          </a:p>
          <a:p>
            <a:pPr algn="ctr" eaLnBrk="0" hangingPunct="0"/>
            <a:r>
              <a:rPr kumimoji="0" lang="ja-JP" altLang="en-US" sz="1400">
                <a:solidFill>
                  <a:schemeClr val="bg1"/>
                </a:solidFill>
                <a:latin typeface="Arial" charset="0"/>
                <a:ea typeface="HGP創英角ｺﾞｼｯｸUB" pitchFamily="50" charset="-128"/>
              </a:rPr>
              <a:t>リスク最小化？</a:t>
            </a:r>
          </a:p>
          <a:p>
            <a:pPr algn="ctr" eaLnBrk="0" hangingPunct="0"/>
            <a:r>
              <a:rPr kumimoji="0" lang="ja-JP" altLang="en-US" sz="1400">
                <a:solidFill>
                  <a:schemeClr val="bg1"/>
                </a:solidFill>
                <a:latin typeface="Arial" charset="0"/>
                <a:ea typeface="HGP創英角ｺﾞｼｯｸUB" pitchFamily="50" charset="-128"/>
              </a:rPr>
              <a:t>（評価）</a:t>
            </a:r>
            <a:r>
              <a:rPr kumimoji="0" lang="en-US" altLang="ja-JP" sz="1400">
                <a:solidFill>
                  <a:schemeClr val="bg1"/>
                </a:solidFill>
                <a:ea typeface="HGP創英角ｺﾞｼｯｸUB" pitchFamily="50" charset="-128"/>
              </a:rPr>
              <a:t> </a:t>
            </a:r>
            <a:endParaRPr kumimoji="0" lang="ja-JP" altLang="en-US" sz="1400">
              <a:solidFill>
                <a:schemeClr val="bg1"/>
              </a:solidFill>
              <a:latin typeface="Arial" charset="0"/>
              <a:ea typeface="HGP創英角ｺﾞｼｯｸUB" pitchFamily="50" charset="-128"/>
            </a:endParaRPr>
          </a:p>
        </p:txBody>
      </p:sp>
      <p:sp>
        <p:nvSpPr>
          <p:cNvPr id="12297" name="AutoShape 14"/>
          <p:cNvSpPr>
            <a:spLocks noChangeArrowheads="1"/>
          </p:cNvSpPr>
          <p:nvPr/>
        </p:nvSpPr>
        <p:spPr bwMode="auto">
          <a:xfrm>
            <a:off x="2700338" y="1854200"/>
            <a:ext cx="5256212" cy="1339850"/>
          </a:xfrm>
          <a:prstGeom prst="roundRect">
            <a:avLst>
              <a:gd name="adj" fmla="val 16667"/>
            </a:avLst>
          </a:prstGeom>
          <a:solidFill>
            <a:srgbClr val="FFFF99">
              <a:alpha val="50195"/>
            </a:srgbClr>
          </a:solidFill>
          <a:ln w="9525">
            <a:solidFill>
              <a:schemeClr val="tx1"/>
            </a:solidFill>
            <a:round/>
            <a:headEnd/>
            <a:tailEnd/>
          </a:ln>
        </p:spPr>
        <p:txBody>
          <a:bodyPr vert="eaVert" wrap="none" lIns="18000" anchor="b"/>
          <a:lstStyle/>
          <a:p>
            <a:pPr eaLnBrk="0" hangingPunct="0"/>
            <a:r>
              <a:rPr kumimoji="0" lang="ja-JP" altLang="en-US" sz="1600">
                <a:latin typeface="Arial" charset="0"/>
                <a:ea typeface="HGP創英角ｺﾞｼｯｸUB" pitchFamily="50" charset="-128"/>
              </a:rPr>
              <a:t>通常</a:t>
            </a:r>
          </a:p>
        </p:txBody>
      </p:sp>
      <p:sp>
        <p:nvSpPr>
          <p:cNvPr id="12298" name="Rectangle 8"/>
          <p:cNvSpPr>
            <a:spLocks noChangeArrowheads="1"/>
          </p:cNvSpPr>
          <p:nvPr/>
        </p:nvSpPr>
        <p:spPr bwMode="auto">
          <a:xfrm>
            <a:off x="3252788" y="2006600"/>
            <a:ext cx="2016125" cy="1042988"/>
          </a:xfrm>
          <a:prstGeom prst="rect">
            <a:avLst/>
          </a:prstGeom>
          <a:solidFill>
            <a:schemeClr val="bg1"/>
          </a:solidFill>
          <a:ln w="9525">
            <a:solidFill>
              <a:schemeClr val="tx1"/>
            </a:solidFill>
            <a:miter lim="800000"/>
            <a:headEnd/>
            <a:tailEnd/>
          </a:ln>
        </p:spPr>
        <p:txBody>
          <a:bodyPr wrap="none"/>
          <a:lstStyle/>
          <a:p>
            <a:pPr eaLnBrk="0" hangingPunct="0"/>
            <a:r>
              <a:rPr kumimoji="0" lang="ja-JP" altLang="en-US" sz="1400">
                <a:latin typeface="Arial" charset="0"/>
                <a:ea typeface="HGP創英角ｺﾞｼｯｸUB" pitchFamily="50" charset="-128"/>
              </a:rPr>
              <a:t>・自発報告</a:t>
            </a:r>
          </a:p>
          <a:p>
            <a:pPr eaLnBrk="0" hangingPunct="0"/>
            <a:r>
              <a:rPr kumimoji="0" lang="ja-JP" altLang="en-US" sz="1400">
                <a:latin typeface="Arial" charset="0"/>
                <a:ea typeface="HGP創英角ｺﾞｼｯｸUB" pitchFamily="50" charset="-128"/>
              </a:rPr>
              <a:t>　（副作用・感染症）</a:t>
            </a:r>
          </a:p>
          <a:p>
            <a:pPr eaLnBrk="0" hangingPunct="0"/>
            <a:r>
              <a:rPr kumimoji="0" lang="ja-JP" altLang="en-US" sz="1400">
                <a:latin typeface="Arial" charset="0"/>
                <a:ea typeface="HGP創英角ｺﾞｼｯｸUB" pitchFamily="50" charset="-128"/>
              </a:rPr>
              <a:t>・研究報告</a:t>
            </a:r>
          </a:p>
          <a:p>
            <a:pPr eaLnBrk="0" hangingPunct="0"/>
            <a:r>
              <a:rPr kumimoji="0" lang="ja-JP" altLang="en-US" sz="1400">
                <a:latin typeface="Arial" charset="0"/>
                <a:ea typeface="HGP創英角ｺﾞｼｯｸUB" pitchFamily="50" charset="-128"/>
              </a:rPr>
              <a:t>・外国措置報告</a:t>
            </a:r>
          </a:p>
        </p:txBody>
      </p:sp>
      <p:sp>
        <p:nvSpPr>
          <p:cNvPr id="12299" name="Rectangle 9"/>
          <p:cNvSpPr>
            <a:spLocks noChangeArrowheads="1"/>
          </p:cNvSpPr>
          <p:nvPr/>
        </p:nvSpPr>
        <p:spPr bwMode="auto">
          <a:xfrm>
            <a:off x="5821363" y="2006600"/>
            <a:ext cx="1873250" cy="1042988"/>
          </a:xfrm>
          <a:prstGeom prst="rect">
            <a:avLst/>
          </a:prstGeom>
          <a:solidFill>
            <a:schemeClr val="bg1"/>
          </a:solidFill>
          <a:ln w="9525">
            <a:solidFill>
              <a:schemeClr val="tx1"/>
            </a:solidFill>
            <a:miter lim="800000"/>
            <a:headEnd/>
            <a:tailEnd/>
          </a:ln>
        </p:spPr>
        <p:txBody>
          <a:bodyPr wrap="none"/>
          <a:lstStyle/>
          <a:p>
            <a:pPr eaLnBrk="0" hangingPunct="0"/>
            <a:r>
              <a:rPr kumimoji="0" lang="ja-JP" altLang="en-US" sz="1400" dirty="0">
                <a:latin typeface="Arial" charset="0"/>
                <a:ea typeface="HGP創英角ｺﾞｼｯｸUB" pitchFamily="50" charset="-128"/>
              </a:rPr>
              <a:t>・添付文書の</a:t>
            </a:r>
            <a:r>
              <a:rPr kumimoji="0" lang="ja-JP" altLang="en-US" sz="1400" dirty="0" smtClean="0">
                <a:latin typeface="Arial" charset="0"/>
                <a:ea typeface="HGP創英角ｺﾞｼｯｸUB" pitchFamily="50" charset="-128"/>
              </a:rPr>
              <a:t>作成・</a:t>
            </a:r>
            <a:r>
              <a:rPr kumimoji="0" lang="ja-JP" altLang="en-US" sz="1400" dirty="0">
                <a:latin typeface="Arial" charset="0"/>
                <a:ea typeface="HGP創英角ｺﾞｼｯｸUB" pitchFamily="50" charset="-128"/>
              </a:rPr>
              <a:t>改訂</a:t>
            </a:r>
          </a:p>
          <a:p>
            <a:pPr eaLnBrk="0" hangingPunct="0"/>
            <a:r>
              <a:rPr kumimoji="0" lang="ja-JP" altLang="en-US" sz="1400" dirty="0">
                <a:latin typeface="Arial" charset="0"/>
                <a:ea typeface="HGP創英角ｺﾞｼｯｸUB" pitchFamily="50" charset="-128"/>
              </a:rPr>
              <a:t>・患者向医薬品ガイド</a:t>
            </a:r>
          </a:p>
        </p:txBody>
      </p:sp>
      <p:sp>
        <p:nvSpPr>
          <p:cNvPr id="12300" name="AutoShape 26"/>
          <p:cNvSpPr>
            <a:spLocks noChangeArrowheads="1"/>
          </p:cNvSpPr>
          <p:nvPr/>
        </p:nvSpPr>
        <p:spPr bwMode="auto">
          <a:xfrm>
            <a:off x="2627313" y="3433763"/>
            <a:ext cx="5329237" cy="2855912"/>
          </a:xfrm>
          <a:prstGeom prst="roundRect">
            <a:avLst>
              <a:gd name="adj" fmla="val 16667"/>
            </a:avLst>
          </a:prstGeom>
          <a:solidFill>
            <a:srgbClr val="FFCC99">
              <a:alpha val="50195"/>
            </a:srgbClr>
          </a:solidFill>
          <a:ln w="9525">
            <a:solidFill>
              <a:schemeClr val="tx1"/>
            </a:solidFill>
            <a:round/>
            <a:headEnd/>
            <a:tailEnd/>
          </a:ln>
        </p:spPr>
        <p:txBody>
          <a:bodyPr vert="eaVert" wrap="none" lIns="18000" anchor="b"/>
          <a:lstStyle/>
          <a:p>
            <a:pPr eaLnBrk="0" hangingPunct="0"/>
            <a:r>
              <a:rPr kumimoji="0" lang="ja-JP" altLang="en-US" sz="1600">
                <a:latin typeface="Arial" charset="0"/>
                <a:ea typeface="HGP創英角ｺﾞｼｯｸUB" pitchFamily="50" charset="-128"/>
              </a:rPr>
              <a:t>追加</a:t>
            </a:r>
          </a:p>
        </p:txBody>
      </p:sp>
      <p:sp>
        <p:nvSpPr>
          <p:cNvPr id="12301" name="Rectangle 10"/>
          <p:cNvSpPr>
            <a:spLocks noChangeArrowheads="1"/>
          </p:cNvSpPr>
          <p:nvPr/>
        </p:nvSpPr>
        <p:spPr bwMode="auto">
          <a:xfrm>
            <a:off x="3240088" y="4789488"/>
            <a:ext cx="2087562" cy="1368425"/>
          </a:xfrm>
          <a:prstGeom prst="rect">
            <a:avLst/>
          </a:prstGeom>
          <a:solidFill>
            <a:schemeClr val="bg1"/>
          </a:solidFill>
          <a:ln w="9525">
            <a:solidFill>
              <a:schemeClr val="tx1"/>
            </a:solidFill>
            <a:miter lim="800000"/>
            <a:headEnd/>
            <a:tailEnd/>
          </a:ln>
        </p:spPr>
        <p:txBody>
          <a:bodyPr wrap="none" anchor="ctr"/>
          <a:lstStyle/>
          <a:p>
            <a:pPr eaLnBrk="0" hangingPunct="0"/>
            <a:r>
              <a:rPr kumimoji="0" lang="ja-JP" altLang="en-US" sz="1400">
                <a:latin typeface="Arial" charset="0"/>
                <a:ea typeface="HGP創英角ｺﾞｼｯｸUB" pitchFamily="50" charset="-128"/>
              </a:rPr>
              <a:t>・市販直後調査</a:t>
            </a:r>
          </a:p>
          <a:p>
            <a:pPr eaLnBrk="0" hangingPunct="0"/>
            <a:r>
              <a:rPr kumimoji="0" lang="ja-JP" altLang="en-US" sz="1400">
                <a:latin typeface="Arial" charset="0"/>
                <a:ea typeface="HGP創英角ｺﾞｼｯｸUB" pitchFamily="50" charset="-128"/>
              </a:rPr>
              <a:t>　（自発報告の収集強化）</a:t>
            </a:r>
          </a:p>
          <a:p>
            <a:pPr eaLnBrk="0" hangingPunct="0"/>
            <a:r>
              <a:rPr kumimoji="0" lang="ja-JP" altLang="en-US" sz="1400">
                <a:latin typeface="Arial" charset="0"/>
                <a:ea typeface="HGP創英角ｺﾞｼｯｸUB" pitchFamily="50" charset="-128"/>
              </a:rPr>
              <a:t>・使用成績調査</a:t>
            </a:r>
          </a:p>
          <a:p>
            <a:pPr eaLnBrk="0" hangingPunct="0"/>
            <a:r>
              <a:rPr kumimoji="0" lang="ja-JP" altLang="en-US" sz="1400">
                <a:latin typeface="Arial" charset="0"/>
                <a:ea typeface="HGP創英角ｺﾞｼｯｸUB" pitchFamily="50" charset="-128"/>
              </a:rPr>
              <a:t>・特定使用成績調査</a:t>
            </a:r>
          </a:p>
          <a:p>
            <a:pPr eaLnBrk="0" hangingPunct="0"/>
            <a:r>
              <a:rPr kumimoji="0" lang="ja-JP" altLang="en-US" sz="1400">
                <a:latin typeface="Arial" charset="0"/>
                <a:ea typeface="HGP創英角ｺﾞｼｯｸUB" pitchFamily="50" charset="-128"/>
              </a:rPr>
              <a:t>・製造販売後臨床試験</a:t>
            </a:r>
          </a:p>
          <a:p>
            <a:pPr eaLnBrk="0" hangingPunct="0"/>
            <a:r>
              <a:rPr kumimoji="0" lang="ja-JP" altLang="en-US" sz="1400">
                <a:latin typeface="Arial" charset="0"/>
                <a:ea typeface="HGP創英角ｺﾞｼｯｸUB" pitchFamily="50" charset="-128"/>
              </a:rPr>
              <a:t>　　　　　　　　　　　　　　等</a:t>
            </a:r>
          </a:p>
        </p:txBody>
      </p:sp>
      <p:sp>
        <p:nvSpPr>
          <p:cNvPr id="12302" name="Rectangle 11"/>
          <p:cNvSpPr>
            <a:spLocks noChangeArrowheads="1"/>
          </p:cNvSpPr>
          <p:nvPr/>
        </p:nvSpPr>
        <p:spPr bwMode="auto">
          <a:xfrm>
            <a:off x="5821363" y="3625850"/>
            <a:ext cx="1944687" cy="1655763"/>
          </a:xfrm>
          <a:prstGeom prst="rect">
            <a:avLst/>
          </a:prstGeom>
          <a:solidFill>
            <a:schemeClr val="bg1"/>
          </a:solidFill>
          <a:ln w="9525">
            <a:solidFill>
              <a:schemeClr val="tx1"/>
            </a:solidFill>
            <a:miter lim="800000"/>
            <a:headEnd/>
            <a:tailEnd/>
          </a:ln>
        </p:spPr>
        <p:txBody>
          <a:bodyPr wrap="none" anchor="ctr"/>
          <a:lstStyle/>
          <a:p>
            <a:pPr eaLnBrk="0" hangingPunct="0"/>
            <a:r>
              <a:rPr kumimoji="0" lang="ja-JP" altLang="en-US" sz="1400">
                <a:latin typeface="Arial" charset="0"/>
                <a:ea typeface="HGP創英角ｺﾞｼｯｸUB" pitchFamily="50" charset="-128"/>
              </a:rPr>
              <a:t>・市販直後調査</a:t>
            </a:r>
          </a:p>
          <a:p>
            <a:pPr eaLnBrk="0" hangingPunct="0"/>
            <a:r>
              <a:rPr kumimoji="0" lang="ja-JP" altLang="en-US" sz="1400">
                <a:latin typeface="Arial" charset="0"/>
                <a:ea typeface="HGP創英角ｺﾞｼｯｸUB" pitchFamily="50" charset="-128"/>
              </a:rPr>
              <a:t>　（確実な情報提供）</a:t>
            </a:r>
          </a:p>
          <a:p>
            <a:pPr eaLnBrk="0" hangingPunct="0"/>
            <a:r>
              <a:rPr kumimoji="0" lang="ja-JP" altLang="en-US" sz="1400">
                <a:latin typeface="Arial" charset="0"/>
                <a:ea typeface="HGP創英角ｺﾞｼｯｸUB" pitchFamily="50" charset="-128"/>
              </a:rPr>
              <a:t>・医療関係者への</a:t>
            </a:r>
          </a:p>
          <a:p>
            <a:pPr eaLnBrk="0" hangingPunct="0"/>
            <a:r>
              <a:rPr kumimoji="0" lang="ja-JP" altLang="en-US" sz="1400">
                <a:latin typeface="Arial" charset="0"/>
                <a:ea typeface="HGP創英角ｺﾞｼｯｸUB" pitchFamily="50" charset="-128"/>
              </a:rPr>
              <a:t>　追加の情報提供</a:t>
            </a:r>
          </a:p>
          <a:p>
            <a:pPr eaLnBrk="0" hangingPunct="0"/>
            <a:r>
              <a:rPr kumimoji="0" lang="ja-JP" altLang="en-US" sz="1400">
                <a:latin typeface="Arial" charset="0"/>
                <a:ea typeface="HGP創英角ｺﾞｼｯｸUB" pitchFamily="50" charset="-128"/>
              </a:rPr>
              <a:t>・患者への情報提供</a:t>
            </a:r>
          </a:p>
          <a:p>
            <a:pPr eaLnBrk="0" hangingPunct="0"/>
            <a:r>
              <a:rPr kumimoji="0" lang="ja-JP" altLang="en-US" sz="1400">
                <a:latin typeface="Arial" charset="0"/>
                <a:ea typeface="HGP創英角ｺﾞｼｯｸUB" pitchFamily="50" charset="-128"/>
              </a:rPr>
              <a:t>・使用条件の設定</a:t>
            </a:r>
          </a:p>
          <a:p>
            <a:pPr eaLnBrk="0" hangingPunct="0"/>
            <a:r>
              <a:rPr kumimoji="0" lang="ja-JP" altLang="en-US" sz="1400">
                <a:latin typeface="Arial" charset="0"/>
                <a:ea typeface="HGP創英角ｺﾞｼｯｸUB" pitchFamily="50" charset="-128"/>
              </a:rPr>
              <a:t>　　　　　　　　　　　　　等</a:t>
            </a:r>
          </a:p>
        </p:txBody>
      </p:sp>
      <p:sp>
        <p:nvSpPr>
          <p:cNvPr id="12303" name="AutoShape 15"/>
          <p:cNvSpPr>
            <a:spLocks noChangeArrowheads="1"/>
          </p:cNvSpPr>
          <p:nvPr/>
        </p:nvSpPr>
        <p:spPr bwMode="auto">
          <a:xfrm>
            <a:off x="8388350" y="2690813"/>
            <a:ext cx="647700" cy="3382962"/>
          </a:xfrm>
          <a:prstGeom prst="roundRect">
            <a:avLst>
              <a:gd name="adj" fmla="val 16667"/>
            </a:avLst>
          </a:prstGeom>
          <a:solidFill>
            <a:schemeClr val="accent1"/>
          </a:solidFill>
          <a:ln w="9525">
            <a:solidFill>
              <a:schemeClr val="tx1"/>
            </a:solidFill>
            <a:round/>
            <a:headEnd/>
            <a:tailEnd/>
          </a:ln>
        </p:spPr>
        <p:txBody>
          <a:bodyPr vert="eaVert" wrap="none" anchor="ctr"/>
          <a:lstStyle/>
          <a:p>
            <a:pPr algn="ctr" eaLnBrk="0" hangingPunct="0"/>
            <a:r>
              <a:rPr kumimoji="0" lang="ja-JP" altLang="en-US" sz="1600">
                <a:solidFill>
                  <a:schemeClr val="bg1"/>
                </a:solidFill>
                <a:latin typeface="Arial" charset="0"/>
                <a:ea typeface="HGP創英角ｺﾞｼｯｸUB" pitchFamily="50" charset="-128"/>
              </a:rPr>
              <a:t>（実施状況の報告）</a:t>
            </a:r>
          </a:p>
          <a:p>
            <a:pPr algn="ctr" eaLnBrk="0" hangingPunct="0"/>
            <a:r>
              <a:rPr kumimoji="0" lang="ja-JP" altLang="en-US" sz="1600">
                <a:solidFill>
                  <a:schemeClr val="bg1"/>
                </a:solidFill>
                <a:latin typeface="Arial" charset="0"/>
                <a:ea typeface="HGP創英角ｺﾞｼｯｸUB" pitchFamily="50" charset="-128"/>
              </a:rPr>
              <a:t>ベネフィット・リスクバランスの評価</a:t>
            </a:r>
          </a:p>
        </p:txBody>
      </p:sp>
      <p:sp>
        <p:nvSpPr>
          <p:cNvPr id="12304" name="Line 17"/>
          <p:cNvSpPr>
            <a:spLocks noChangeShapeType="1"/>
          </p:cNvSpPr>
          <p:nvPr/>
        </p:nvSpPr>
        <p:spPr bwMode="auto">
          <a:xfrm>
            <a:off x="1187450" y="2473325"/>
            <a:ext cx="0" cy="360363"/>
          </a:xfrm>
          <a:prstGeom prst="line">
            <a:avLst/>
          </a:prstGeom>
          <a:noFill/>
          <a:ln w="28575">
            <a:solidFill>
              <a:schemeClr val="tx1"/>
            </a:solidFill>
            <a:round/>
            <a:headEnd/>
            <a:tailEnd type="arrow" w="med" len="med"/>
          </a:ln>
          <a:extLst>
            <a:ext uri="{909E8E84-426E-40DD-AFC4-6F175D3DCCD1}">
              <a14:hiddenFill xmlns="" xmlns:a14="http://schemas.microsoft.com/office/drawing/2010/main">
                <a:noFill/>
              </a14:hiddenFill>
            </a:ext>
          </a:extLst>
        </p:spPr>
        <p:txBody>
          <a:bodyPr/>
          <a:lstStyle/>
          <a:p>
            <a:endParaRPr lang="ja-JP" altLang="en-US"/>
          </a:p>
        </p:txBody>
      </p:sp>
      <p:sp>
        <p:nvSpPr>
          <p:cNvPr id="12305" name="Line 18"/>
          <p:cNvSpPr>
            <a:spLocks noChangeShapeType="1"/>
          </p:cNvSpPr>
          <p:nvPr/>
        </p:nvSpPr>
        <p:spPr bwMode="auto">
          <a:xfrm>
            <a:off x="1187450" y="3770313"/>
            <a:ext cx="0" cy="287337"/>
          </a:xfrm>
          <a:prstGeom prst="line">
            <a:avLst/>
          </a:prstGeom>
          <a:noFill/>
          <a:ln w="28575">
            <a:solidFill>
              <a:schemeClr val="tx1"/>
            </a:solidFill>
            <a:round/>
            <a:headEnd/>
            <a:tailEnd type="arrow" w="med" len="med"/>
          </a:ln>
          <a:extLst>
            <a:ext uri="{909E8E84-426E-40DD-AFC4-6F175D3DCCD1}">
              <a14:hiddenFill xmlns="" xmlns:a14="http://schemas.microsoft.com/office/drawing/2010/main">
                <a:noFill/>
              </a14:hiddenFill>
            </a:ext>
          </a:extLst>
        </p:spPr>
        <p:txBody>
          <a:bodyPr/>
          <a:lstStyle/>
          <a:p>
            <a:endParaRPr lang="ja-JP" altLang="en-US"/>
          </a:p>
        </p:txBody>
      </p:sp>
      <p:sp>
        <p:nvSpPr>
          <p:cNvPr id="12306" name="Line 19"/>
          <p:cNvSpPr>
            <a:spLocks noChangeShapeType="1"/>
          </p:cNvSpPr>
          <p:nvPr/>
        </p:nvSpPr>
        <p:spPr bwMode="auto">
          <a:xfrm>
            <a:off x="7756525" y="4273550"/>
            <a:ext cx="631825" cy="0"/>
          </a:xfrm>
          <a:prstGeom prst="line">
            <a:avLst/>
          </a:prstGeom>
          <a:noFill/>
          <a:ln w="28575">
            <a:solidFill>
              <a:schemeClr val="tx1"/>
            </a:solidFill>
            <a:round/>
            <a:headEnd/>
            <a:tailEnd type="arrow" w="med" len="med"/>
          </a:ln>
          <a:extLst>
            <a:ext uri="{909E8E84-426E-40DD-AFC4-6F175D3DCCD1}">
              <a14:hiddenFill xmlns="" xmlns:a14="http://schemas.microsoft.com/office/drawing/2010/main">
                <a:noFill/>
              </a14:hiddenFill>
            </a:ext>
          </a:extLst>
        </p:spPr>
        <p:txBody>
          <a:bodyPr/>
          <a:lstStyle/>
          <a:p>
            <a:endParaRPr lang="ja-JP" altLang="en-US"/>
          </a:p>
        </p:txBody>
      </p:sp>
      <p:grpSp>
        <p:nvGrpSpPr>
          <p:cNvPr id="12307" name="Group 22"/>
          <p:cNvGrpSpPr>
            <a:grpSpLocks/>
          </p:cNvGrpSpPr>
          <p:nvPr/>
        </p:nvGrpSpPr>
        <p:grpSpPr bwMode="auto">
          <a:xfrm>
            <a:off x="7956550" y="2544763"/>
            <a:ext cx="131763" cy="1728787"/>
            <a:chOff x="5103" y="1700"/>
            <a:chExt cx="90" cy="1180"/>
          </a:xfrm>
        </p:grpSpPr>
        <p:sp>
          <p:nvSpPr>
            <p:cNvPr id="12323" name="Line 20"/>
            <p:cNvSpPr>
              <a:spLocks noChangeShapeType="1"/>
            </p:cNvSpPr>
            <p:nvPr/>
          </p:nvSpPr>
          <p:spPr bwMode="auto">
            <a:xfrm>
              <a:off x="5103" y="1706"/>
              <a:ext cx="9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ja-JP" altLang="en-US"/>
            </a:p>
          </p:txBody>
        </p:sp>
        <p:sp>
          <p:nvSpPr>
            <p:cNvPr id="12324" name="Line 21"/>
            <p:cNvSpPr>
              <a:spLocks noChangeShapeType="1"/>
            </p:cNvSpPr>
            <p:nvPr/>
          </p:nvSpPr>
          <p:spPr bwMode="auto">
            <a:xfrm>
              <a:off x="5193" y="1700"/>
              <a:ext cx="0" cy="1180"/>
            </a:xfrm>
            <a:prstGeom prst="line">
              <a:avLst/>
            </a:prstGeom>
            <a:noFill/>
            <a:ln w="28575">
              <a:solidFill>
                <a:schemeClr val="tx1"/>
              </a:solidFill>
              <a:round/>
              <a:headEnd/>
              <a:tailEnd type="arrow" w="med" len="med"/>
            </a:ln>
            <a:extLst>
              <a:ext uri="{909E8E84-426E-40DD-AFC4-6F175D3DCCD1}">
                <a14:hiddenFill xmlns="" xmlns:a14="http://schemas.microsoft.com/office/drawing/2010/main">
                  <a:noFill/>
                </a14:hiddenFill>
              </a:ext>
            </a:extLst>
          </p:spPr>
          <p:txBody>
            <a:bodyPr/>
            <a:lstStyle/>
            <a:p>
              <a:endParaRPr lang="ja-JP" altLang="en-US"/>
            </a:p>
          </p:txBody>
        </p:sp>
      </p:grpSp>
      <p:grpSp>
        <p:nvGrpSpPr>
          <p:cNvPr id="12308" name="Group 23"/>
          <p:cNvGrpSpPr>
            <a:grpSpLocks/>
          </p:cNvGrpSpPr>
          <p:nvPr/>
        </p:nvGrpSpPr>
        <p:grpSpPr bwMode="auto">
          <a:xfrm flipV="1">
            <a:off x="5338763" y="4273550"/>
            <a:ext cx="2735262" cy="1223963"/>
            <a:chOff x="5103" y="1700"/>
            <a:chExt cx="90" cy="1180"/>
          </a:xfrm>
        </p:grpSpPr>
        <p:sp>
          <p:nvSpPr>
            <p:cNvPr id="12321" name="Line 24"/>
            <p:cNvSpPr>
              <a:spLocks noChangeShapeType="1"/>
            </p:cNvSpPr>
            <p:nvPr/>
          </p:nvSpPr>
          <p:spPr bwMode="auto">
            <a:xfrm>
              <a:off x="5103" y="1706"/>
              <a:ext cx="9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ja-JP" altLang="en-US"/>
            </a:p>
          </p:txBody>
        </p:sp>
        <p:sp>
          <p:nvSpPr>
            <p:cNvPr id="12322" name="Line 25"/>
            <p:cNvSpPr>
              <a:spLocks noChangeShapeType="1"/>
            </p:cNvSpPr>
            <p:nvPr/>
          </p:nvSpPr>
          <p:spPr bwMode="auto">
            <a:xfrm>
              <a:off x="5193" y="1700"/>
              <a:ext cx="0" cy="1180"/>
            </a:xfrm>
            <a:prstGeom prst="line">
              <a:avLst/>
            </a:prstGeom>
            <a:noFill/>
            <a:ln w="28575">
              <a:solidFill>
                <a:schemeClr val="tx1"/>
              </a:solidFill>
              <a:round/>
              <a:headEnd/>
              <a:tailEnd type="arrow" w="med" len="med"/>
            </a:ln>
            <a:extLst>
              <a:ext uri="{909E8E84-426E-40DD-AFC4-6F175D3DCCD1}">
                <a14:hiddenFill xmlns="" xmlns:a14="http://schemas.microsoft.com/office/drawing/2010/main">
                  <a:noFill/>
                </a14:hiddenFill>
              </a:ext>
            </a:extLst>
          </p:spPr>
          <p:txBody>
            <a:bodyPr/>
            <a:lstStyle/>
            <a:p>
              <a:endParaRPr lang="ja-JP" altLang="en-US"/>
            </a:p>
          </p:txBody>
        </p:sp>
      </p:grpSp>
      <p:sp>
        <p:nvSpPr>
          <p:cNvPr id="12309" name="Line 27"/>
          <p:cNvSpPr>
            <a:spLocks noChangeShapeType="1"/>
          </p:cNvSpPr>
          <p:nvPr/>
        </p:nvSpPr>
        <p:spPr bwMode="auto">
          <a:xfrm>
            <a:off x="2124075" y="4551363"/>
            <a:ext cx="3671888" cy="0"/>
          </a:xfrm>
          <a:prstGeom prst="line">
            <a:avLst/>
          </a:prstGeom>
          <a:noFill/>
          <a:ln w="28575">
            <a:solidFill>
              <a:schemeClr val="tx1"/>
            </a:solidFill>
            <a:round/>
            <a:headEnd/>
            <a:tailEnd type="arrow" w="med" len="med"/>
          </a:ln>
          <a:extLst>
            <a:ext uri="{909E8E84-426E-40DD-AFC4-6F175D3DCCD1}">
              <a14:hiddenFill xmlns="" xmlns:a14="http://schemas.microsoft.com/office/drawing/2010/main">
                <a:noFill/>
              </a14:hiddenFill>
            </a:ext>
          </a:extLst>
        </p:spPr>
        <p:txBody>
          <a:bodyPr/>
          <a:lstStyle/>
          <a:p>
            <a:endParaRPr lang="ja-JP" altLang="en-US"/>
          </a:p>
        </p:txBody>
      </p:sp>
      <p:sp>
        <p:nvSpPr>
          <p:cNvPr id="12310" name="Text Box 28"/>
          <p:cNvSpPr txBox="1">
            <a:spLocks noChangeArrowheads="1"/>
          </p:cNvSpPr>
          <p:nvPr/>
        </p:nvSpPr>
        <p:spPr bwMode="auto">
          <a:xfrm>
            <a:off x="3190875" y="4197350"/>
            <a:ext cx="2232025"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a:spcBef>
                <a:spcPct val="50000"/>
              </a:spcBef>
            </a:pPr>
            <a:r>
              <a:rPr kumimoji="0" lang="ja-JP" altLang="en-US" sz="1400">
                <a:latin typeface="Arial" charset="0"/>
                <a:ea typeface="HGP創英角ｺﾞｼｯｸUB" pitchFamily="50" charset="-128"/>
              </a:rPr>
              <a:t>追加のリスク最小化活動</a:t>
            </a:r>
          </a:p>
        </p:txBody>
      </p:sp>
      <p:grpSp>
        <p:nvGrpSpPr>
          <p:cNvPr id="12311" name="Group 29"/>
          <p:cNvGrpSpPr>
            <a:grpSpLocks/>
          </p:cNvGrpSpPr>
          <p:nvPr/>
        </p:nvGrpSpPr>
        <p:grpSpPr bwMode="auto">
          <a:xfrm rot="5400000" flipV="1">
            <a:off x="1981994" y="4225132"/>
            <a:ext cx="431800" cy="2087562"/>
            <a:chOff x="5103" y="1700"/>
            <a:chExt cx="90" cy="1180"/>
          </a:xfrm>
        </p:grpSpPr>
        <p:sp>
          <p:nvSpPr>
            <p:cNvPr id="12319" name="Line 30"/>
            <p:cNvSpPr>
              <a:spLocks noChangeShapeType="1"/>
            </p:cNvSpPr>
            <p:nvPr/>
          </p:nvSpPr>
          <p:spPr bwMode="auto">
            <a:xfrm>
              <a:off x="5103" y="1706"/>
              <a:ext cx="9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ja-JP" altLang="en-US"/>
            </a:p>
          </p:txBody>
        </p:sp>
        <p:sp>
          <p:nvSpPr>
            <p:cNvPr id="12320" name="Line 31"/>
            <p:cNvSpPr>
              <a:spLocks noChangeShapeType="1"/>
            </p:cNvSpPr>
            <p:nvPr/>
          </p:nvSpPr>
          <p:spPr bwMode="auto">
            <a:xfrm flipH="1">
              <a:off x="5193" y="1700"/>
              <a:ext cx="0" cy="1180"/>
            </a:xfrm>
            <a:prstGeom prst="line">
              <a:avLst/>
            </a:prstGeom>
            <a:noFill/>
            <a:ln w="28575">
              <a:solidFill>
                <a:schemeClr val="tx1"/>
              </a:solidFill>
              <a:round/>
              <a:headEnd/>
              <a:tailEnd type="arrow" w="med" len="med"/>
            </a:ln>
            <a:extLst>
              <a:ext uri="{909E8E84-426E-40DD-AFC4-6F175D3DCCD1}">
                <a14:hiddenFill xmlns="" xmlns:a14="http://schemas.microsoft.com/office/drawing/2010/main">
                  <a:noFill/>
                </a14:hiddenFill>
              </a:ext>
            </a:extLst>
          </p:spPr>
          <p:txBody>
            <a:bodyPr/>
            <a:lstStyle/>
            <a:p>
              <a:endParaRPr lang="ja-JP" altLang="en-US"/>
            </a:p>
          </p:txBody>
        </p:sp>
      </p:grpSp>
      <p:sp>
        <p:nvSpPr>
          <p:cNvPr id="12312" name="Text Box 32"/>
          <p:cNvSpPr txBox="1">
            <a:spLocks noChangeArrowheads="1"/>
          </p:cNvSpPr>
          <p:nvPr/>
        </p:nvSpPr>
        <p:spPr bwMode="auto">
          <a:xfrm>
            <a:off x="679450" y="5519738"/>
            <a:ext cx="2232025"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a:spcBef>
                <a:spcPct val="50000"/>
              </a:spcBef>
            </a:pPr>
            <a:r>
              <a:rPr kumimoji="0" lang="ja-JP" altLang="en-US" sz="1400">
                <a:latin typeface="Arial" charset="0"/>
                <a:ea typeface="HGP創英角ｺﾞｼｯｸUB" pitchFamily="50" charset="-128"/>
              </a:rPr>
              <a:t>追加の安全性監視活動</a:t>
            </a:r>
          </a:p>
        </p:txBody>
      </p:sp>
      <p:cxnSp>
        <p:nvCxnSpPr>
          <p:cNvPr id="12313" name="AutoShape 35"/>
          <p:cNvCxnSpPr>
            <a:cxnSpLocks noChangeShapeType="1"/>
            <a:stCxn id="14345" idx="3"/>
            <a:endCxn id="12297" idx="1"/>
          </p:cNvCxnSpPr>
          <p:nvPr/>
        </p:nvCxnSpPr>
        <p:spPr bwMode="auto">
          <a:xfrm flipV="1">
            <a:off x="2109788" y="2524125"/>
            <a:ext cx="590550" cy="777875"/>
          </a:xfrm>
          <a:prstGeom prst="bentConnector3">
            <a:avLst>
              <a:gd name="adj1" fmla="val 50000"/>
            </a:avLst>
          </a:prstGeom>
          <a:noFill/>
          <a:ln w="28575">
            <a:solidFill>
              <a:schemeClr val="tx1"/>
            </a:solidFill>
            <a:miter lim="800000"/>
            <a:headEnd/>
            <a:tailEnd type="arrow" w="med" len="med"/>
          </a:ln>
          <a:extLst>
            <a:ext uri="{909E8E84-426E-40DD-AFC4-6F175D3DCCD1}">
              <a14:hiddenFill xmlns="" xmlns:a14="http://schemas.microsoft.com/office/drawing/2010/main">
                <a:noFill/>
              </a14:hiddenFill>
            </a:ext>
          </a:extLst>
        </p:spPr>
      </p:cxnSp>
      <p:sp>
        <p:nvSpPr>
          <p:cNvPr id="12314" name="Text Box 36"/>
          <p:cNvSpPr txBox="1">
            <a:spLocks noChangeArrowheads="1"/>
          </p:cNvSpPr>
          <p:nvPr/>
        </p:nvSpPr>
        <p:spPr bwMode="auto">
          <a:xfrm>
            <a:off x="1870075" y="2714625"/>
            <a:ext cx="574675"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a:spcBef>
                <a:spcPct val="50000"/>
              </a:spcBef>
            </a:pPr>
            <a:r>
              <a:rPr kumimoji="0" lang="ja-JP" altLang="en-US" sz="1400">
                <a:latin typeface="Arial" charset="0"/>
                <a:ea typeface="HGP創英角ｺﾞｼｯｸUB" pitchFamily="50" charset="-128"/>
              </a:rPr>
              <a:t>不要</a:t>
            </a:r>
          </a:p>
        </p:txBody>
      </p:sp>
      <p:sp>
        <p:nvSpPr>
          <p:cNvPr id="12315" name="Text Box 37"/>
          <p:cNvSpPr txBox="1">
            <a:spLocks noChangeArrowheads="1"/>
          </p:cNvSpPr>
          <p:nvPr/>
        </p:nvSpPr>
        <p:spPr bwMode="auto">
          <a:xfrm>
            <a:off x="541338" y="3748088"/>
            <a:ext cx="574675"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a:spcBef>
                <a:spcPct val="50000"/>
              </a:spcBef>
            </a:pPr>
            <a:r>
              <a:rPr kumimoji="0" lang="ja-JP" altLang="en-US" sz="1400">
                <a:latin typeface="Arial" charset="0"/>
                <a:ea typeface="HGP創英角ｺﾞｼｯｸUB" pitchFamily="50" charset="-128"/>
              </a:rPr>
              <a:t>必要</a:t>
            </a:r>
          </a:p>
        </p:txBody>
      </p:sp>
      <p:grpSp>
        <p:nvGrpSpPr>
          <p:cNvPr id="12316" name="Group 41"/>
          <p:cNvGrpSpPr>
            <a:grpSpLocks/>
          </p:cNvGrpSpPr>
          <p:nvPr/>
        </p:nvGrpSpPr>
        <p:grpSpPr bwMode="auto">
          <a:xfrm>
            <a:off x="2195513" y="1320800"/>
            <a:ext cx="6480175" cy="1368425"/>
            <a:chOff x="1383" y="1071"/>
            <a:chExt cx="4082" cy="862"/>
          </a:xfrm>
        </p:grpSpPr>
        <p:sp>
          <p:nvSpPr>
            <p:cNvPr id="12317" name="Line 39"/>
            <p:cNvSpPr>
              <a:spLocks noChangeShapeType="1"/>
            </p:cNvSpPr>
            <p:nvPr/>
          </p:nvSpPr>
          <p:spPr bwMode="auto">
            <a:xfrm flipV="1">
              <a:off x="5465" y="1071"/>
              <a:ext cx="0" cy="862"/>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ja-JP" altLang="en-US"/>
            </a:p>
          </p:txBody>
        </p:sp>
        <p:sp>
          <p:nvSpPr>
            <p:cNvPr id="12318" name="Line 40"/>
            <p:cNvSpPr>
              <a:spLocks noChangeShapeType="1"/>
            </p:cNvSpPr>
            <p:nvPr/>
          </p:nvSpPr>
          <p:spPr bwMode="auto">
            <a:xfrm flipH="1">
              <a:off x="1383" y="1071"/>
              <a:ext cx="4082" cy="0"/>
            </a:xfrm>
            <a:prstGeom prst="line">
              <a:avLst/>
            </a:prstGeom>
            <a:noFill/>
            <a:ln w="28575">
              <a:solidFill>
                <a:schemeClr val="tx1"/>
              </a:solidFill>
              <a:round/>
              <a:headEnd/>
              <a:tailEnd type="arrow" w="med" len="med"/>
            </a:ln>
            <a:extLst>
              <a:ext uri="{909E8E84-426E-40DD-AFC4-6F175D3DCCD1}">
                <a14:hiddenFill xmlns="" xmlns:a14="http://schemas.microsoft.com/office/drawing/2010/main">
                  <a:noFill/>
                </a14:hiddenFill>
              </a:ext>
            </a:extLst>
          </p:spPr>
          <p:txBody>
            <a:bodyPr/>
            <a:lstStyle/>
            <a:p>
              <a:endParaRPr lang="ja-JP" altLang="en-US"/>
            </a:p>
          </p:txBody>
        </p:sp>
      </p:grpSp>
      <p:sp>
        <p:nvSpPr>
          <p:cNvPr id="37" name="右矢印 36"/>
          <p:cNvSpPr/>
          <p:nvPr/>
        </p:nvSpPr>
        <p:spPr>
          <a:xfrm rot="19896485">
            <a:off x="4188792" y="7126658"/>
            <a:ext cx="2160240" cy="936104"/>
          </a:xfrm>
          <a:prstGeom prst="rightArrow">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r>
              <a:rPr lang="ja-JP" altLang="en-US" dirty="0">
                <a:latin typeface="+mj-ea"/>
                <a:ea typeface="+mj-ea"/>
              </a:rPr>
              <a:t>実施した</a:t>
            </a:r>
            <a:r>
              <a:rPr lang="en-US" altLang="ja-JP" dirty="0" err="1">
                <a:latin typeface="+mj-ea"/>
                <a:ea typeface="+mj-ea"/>
              </a:rPr>
              <a:t>RiskMAP</a:t>
            </a:r>
            <a:r>
              <a:rPr lang="ja-JP" altLang="en-US" dirty="0">
                <a:latin typeface="+mj-ea"/>
                <a:ea typeface="+mj-ea"/>
              </a:rPr>
              <a:t>の検証</a:t>
            </a:r>
          </a:p>
        </p:txBody>
      </p:sp>
      <p:sp>
        <p:nvSpPr>
          <p:cNvPr id="2" name="テキスト ボックス 1"/>
          <p:cNvSpPr txBox="1"/>
          <p:nvPr/>
        </p:nvSpPr>
        <p:spPr>
          <a:xfrm>
            <a:off x="282575" y="6398062"/>
            <a:ext cx="6353021" cy="338554"/>
          </a:xfrm>
          <a:prstGeom prst="rect">
            <a:avLst/>
          </a:prstGeom>
          <a:noFill/>
        </p:spPr>
        <p:txBody>
          <a:bodyPr wrap="none" rtlCol="0">
            <a:spAutoFit/>
          </a:bodyPr>
          <a:lstStyle/>
          <a:p>
            <a:r>
              <a:rPr lang="en-US" altLang="ja-JP" sz="1600" dirty="0" err="1"/>
              <a:t>RiskMAP:Risk</a:t>
            </a:r>
            <a:r>
              <a:rPr lang="en-US" altLang="ja-JP" sz="1600" dirty="0"/>
              <a:t> Minimization Action Plan (</a:t>
            </a:r>
            <a:r>
              <a:rPr lang="ja-JP" altLang="en-US" sz="1600" dirty="0"/>
              <a:t>リスク最小化活動計画</a:t>
            </a:r>
            <a:r>
              <a:rPr lang="en-US" altLang="ja-JP" sz="1600" dirty="0"/>
              <a:t>)</a:t>
            </a:r>
            <a:endParaRPr lang="en-US" altLang="ja-JP" sz="1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grpId="0" nodeType="clickEffect">
                                  <p:stCondLst>
                                    <p:cond delay="0"/>
                                  </p:stCondLst>
                                  <p:childTnLst>
                                    <p:animMotion origin="layout" path="M 5.55556E-7 5.31178E-7 L 0.23611 -0.20947 " pathEditMode="relative" rAng="0" ptsTypes="AA">
                                      <p:cBhvr>
                                        <p:cTn id="6" dur="2000" fill="hold"/>
                                        <p:tgtEl>
                                          <p:spTgt spid="37"/>
                                        </p:tgtEl>
                                        <p:attrNameLst>
                                          <p:attrName>ppt_x</p:attrName>
                                          <p:attrName>ppt_y</p:attrName>
                                        </p:attrNameLst>
                                      </p:cBhvr>
                                      <p:rCtr x="11806" y="-10485"/>
                                    </p:animMotion>
                                  </p:childTnLst>
                                </p:cTn>
                              </p:par>
                              <p:par>
                                <p:cTn id="7" presetID="10" presetClass="entr" presetSubtype="0" fill="hold" grpId="0" nodeType="withEffect">
                                  <p:stCondLst>
                                    <p:cond delay="125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1"/>
          <p:cNvSpPr>
            <a:spLocks noGrp="1"/>
          </p:cNvSpPr>
          <p:nvPr>
            <p:ph type="title"/>
          </p:nvPr>
        </p:nvSpPr>
        <p:spPr>
          <a:xfrm>
            <a:off x="1066800" y="381000"/>
            <a:ext cx="6781800" cy="798513"/>
          </a:xfrm>
        </p:spPr>
        <p:txBody>
          <a:bodyPr/>
          <a:lstStyle/>
          <a:p>
            <a:r>
              <a:rPr lang="zh-TW" altLang="en-US" smtClean="0">
                <a:latin typeface="HGP創英角ｺﾞｼｯｸUB" pitchFamily="50" charset="-128"/>
                <a:ea typeface="HGP創英角ｺﾞｼｯｸUB" pitchFamily="50" charset="-128"/>
              </a:rPr>
              <a:t>有効性検討事項</a:t>
            </a:r>
          </a:p>
        </p:txBody>
      </p:sp>
      <p:sp>
        <p:nvSpPr>
          <p:cNvPr id="13315" name="コンテンツ プレースホルダー 2"/>
          <p:cNvSpPr>
            <a:spLocks noGrp="1"/>
          </p:cNvSpPr>
          <p:nvPr>
            <p:ph idx="1"/>
          </p:nvPr>
        </p:nvSpPr>
        <p:spPr>
          <a:xfrm>
            <a:off x="900113" y="1268413"/>
            <a:ext cx="7693025" cy="4752975"/>
          </a:xfrm>
        </p:spPr>
        <p:txBody>
          <a:bodyPr/>
          <a:lstStyle/>
          <a:p>
            <a:r>
              <a:rPr lang="ja-JP" altLang="en-US" smtClean="0">
                <a:latin typeface="Arial" charset="0"/>
              </a:rPr>
              <a:t>医薬品の有効性に関する情報の収集を目的として調査、試験等を実施する場合に記載する。</a:t>
            </a:r>
            <a:endParaRPr lang="en-US" altLang="ja-JP" smtClean="0">
              <a:latin typeface="Arial" charset="0"/>
            </a:endParaRPr>
          </a:p>
        </p:txBody>
      </p:sp>
      <p:sp>
        <p:nvSpPr>
          <p:cNvPr id="6" name="スライド番号プレースホルダー 3"/>
          <p:cNvSpPr>
            <a:spLocks noGrp="1"/>
          </p:cNvSpPr>
          <p:nvPr>
            <p:ph type="sldNum" sz="quarter" idx="11"/>
          </p:nvPr>
        </p:nvSpPr>
        <p:spPr/>
        <p:txBody>
          <a:bodyPr/>
          <a:lstStyle/>
          <a:p>
            <a:pPr>
              <a:defRPr/>
            </a:pPr>
            <a:fld id="{9E29E64C-AC5C-468E-A206-D4B835FC863F}" type="slidenum">
              <a:rPr lang="en-US" altLang="ja-JP"/>
              <a:pPr>
                <a:defRPr/>
              </a:pPr>
              <a:t>11</a:t>
            </a:fld>
            <a:endParaRPr lang="en-US" altLang="ja-JP"/>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タイトル 1"/>
          <p:cNvSpPr>
            <a:spLocks noGrp="1"/>
          </p:cNvSpPr>
          <p:nvPr>
            <p:ph type="title"/>
          </p:nvPr>
        </p:nvSpPr>
        <p:spPr>
          <a:xfrm>
            <a:off x="777875" y="381000"/>
            <a:ext cx="7539038" cy="798513"/>
          </a:xfrm>
        </p:spPr>
        <p:txBody>
          <a:bodyPr/>
          <a:lstStyle/>
          <a:p>
            <a:r>
              <a:rPr lang="en-US" altLang="ja-JP" dirty="0" smtClean="0"/>
              <a:t>RMP</a:t>
            </a:r>
            <a:r>
              <a:rPr lang="ja-JP" altLang="en-US" dirty="0" err="1" smtClean="0"/>
              <a:t>の提</a:t>
            </a:r>
            <a:r>
              <a:rPr lang="ja-JP" altLang="en-US" dirty="0" smtClean="0"/>
              <a:t>出と公表</a:t>
            </a:r>
            <a:endParaRPr lang="ja-JP" altLang="en-US" dirty="0" smtClean="0">
              <a:latin typeface="HG創英角ｺﾞｼｯｸUB" pitchFamily="49" charset="-128"/>
              <a:ea typeface="HG創英角ｺﾞｼｯｸUB" pitchFamily="49" charset="-128"/>
            </a:endParaRPr>
          </a:p>
        </p:txBody>
      </p:sp>
      <p:sp>
        <p:nvSpPr>
          <p:cNvPr id="14339" name="コンテンツ プレースホルダー 2"/>
          <p:cNvSpPr>
            <a:spLocks noGrp="1"/>
          </p:cNvSpPr>
          <p:nvPr>
            <p:ph idx="1"/>
          </p:nvPr>
        </p:nvSpPr>
        <p:spPr>
          <a:xfrm>
            <a:off x="539750" y="1268413"/>
            <a:ext cx="7993063" cy="5040312"/>
          </a:xfrm>
        </p:spPr>
        <p:txBody>
          <a:bodyPr anchor="t"/>
          <a:lstStyle/>
          <a:p>
            <a:r>
              <a:rPr lang="en-US" altLang="ja-JP" dirty="0" smtClean="0">
                <a:latin typeface="Arial" charset="0"/>
              </a:rPr>
              <a:t>RMP</a:t>
            </a:r>
            <a:r>
              <a:rPr lang="ja-JP" altLang="en-US" dirty="0" smtClean="0">
                <a:latin typeface="Arial" charset="0"/>
              </a:rPr>
              <a:t>は医薬品医療機器総合機構（</a:t>
            </a:r>
            <a:r>
              <a:rPr lang="en-US" altLang="ja-JP" dirty="0" smtClean="0">
                <a:latin typeface="Arial" charset="0"/>
              </a:rPr>
              <a:t>PMDA</a:t>
            </a:r>
            <a:r>
              <a:rPr lang="ja-JP" altLang="en-US" dirty="0" smtClean="0">
                <a:latin typeface="Arial" charset="0"/>
              </a:rPr>
              <a:t>）に提出する。</a:t>
            </a:r>
          </a:p>
          <a:p>
            <a:r>
              <a:rPr lang="ja-JP" altLang="en-US" dirty="0" smtClean="0">
                <a:latin typeface="Arial" charset="0"/>
              </a:rPr>
              <a:t>提出した</a:t>
            </a:r>
            <a:r>
              <a:rPr lang="en-US" altLang="ja-JP" dirty="0" smtClean="0">
                <a:latin typeface="Arial" charset="0"/>
              </a:rPr>
              <a:t>RMP</a:t>
            </a:r>
            <a:r>
              <a:rPr lang="ja-JP" altLang="en-US" dirty="0" smtClean="0">
                <a:latin typeface="Arial" charset="0"/>
              </a:rPr>
              <a:t>は、</a:t>
            </a:r>
            <a:r>
              <a:rPr lang="en-US" altLang="ja-JP" dirty="0" smtClean="0">
                <a:latin typeface="Arial" charset="0"/>
              </a:rPr>
              <a:t>PMDA</a:t>
            </a:r>
            <a:r>
              <a:rPr lang="ja-JP" altLang="en-US" dirty="0" smtClean="0">
                <a:latin typeface="Arial" charset="0"/>
              </a:rPr>
              <a:t>の医薬品医療機器情報提供ホームページに掲載される。</a:t>
            </a:r>
            <a:r>
              <a:rPr lang="en-US" altLang="ja-JP" dirty="0" smtClean="0">
                <a:latin typeface="Arial" charset="0"/>
              </a:rPr>
              <a:t/>
            </a:r>
            <a:br>
              <a:rPr lang="en-US" altLang="ja-JP" dirty="0" smtClean="0">
                <a:latin typeface="Arial" charset="0"/>
              </a:rPr>
            </a:br>
            <a:r>
              <a:rPr lang="ja-JP" altLang="en-US" dirty="0" smtClean="0">
                <a:latin typeface="Arial" charset="0"/>
              </a:rPr>
              <a:t>（医療関係者のみならず、広く国民一般に公開される）</a:t>
            </a:r>
            <a:endParaRPr lang="en-US" altLang="ja-JP" dirty="0" smtClean="0">
              <a:latin typeface="Arial" charset="0"/>
            </a:endParaRPr>
          </a:p>
          <a:p>
            <a:r>
              <a:rPr lang="en-US" altLang="ja-JP" dirty="0" smtClean="0">
                <a:solidFill>
                  <a:schemeClr val="tx1"/>
                </a:solidFill>
                <a:latin typeface="Arial" charset="0"/>
              </a:rPr>
              <a:t>RMP</a:t>
            </a:r>
            <a:r>
              <a:rPr lang="ja-JP" altLang="en-US" dirty="0" smtClean="0">
                <a:solidFill>
                  <a:schemeClr val="tx1"/>
                </a:solidFill>
                <a:latin typeface="Arial" charset="0"/>
              </a:rPr>
              <a:t>の公表により</a:t>
            </a:r>
            <a:endParaRPr lang="en-US" altLang="ja-JP" dirty="0" smtClean="0">
              <a:solidFill>
                <a:schemeClr val="tx1"/>
              </a:solidFill>
              <a:latin typeface="Arial" charset="0"/>
            </a:endParaRPr>
          </a:p>
          <a:p>
            <a:pPr lvl="1"/>
            <a:r>
              <a:rPr lang="ja-JP" altLang="en-US" dirty="0" smtClean="0">
                <a:solidFill>
                  <a:schemeClr val="tx1"/>
                </a:solidFill>
                <a:latin typeface="Arial" charset="0"/>
              </a:rPr>
              <a:t>医療関係者も</a:t>
            </a:r>
            <a:r>
              <a:rPr lang="en-US" altLang="ja-JP" dirty="0" smtClean="0">
                <a:solidFill>
                  <a:schemeClr val="tx1"/>
                </a:solidFill>
                <a:latin typeface="Arial" charset="0"/>
              </a:rPr>
              <a:t>RMP</a:t>
            </a:r>
            <a:r>
              <a:rPr lang="ja-JP" altLang="en-US" dirty="0" smtClean="0">
                <a:solidFill>
                  <a:schemeClr val="tx1"/>
                </a:solidFill>
                <a:latin typeface="Arial" charset="0"/>
              </a:rPr>
              <a:t>の内容を確認することで薬剤ごとの安全対策が分かり、薬剤を使用する上で参考になる</a:t>
            </a:r>
            <a:endParaRPr lang="en-US" altLang="ja-JP" dirty="0" smtClean="0">
              <a:solidFill>
                <a:schemeClr val="tx1"/>
              </a:solidFill>
              <a:latin typeface="Arial" charset="0"/>
            </a:endParaRPr>
          </a:p>
          <a:p>
            <a:pPr lvl="1"/>
            <a:r>
              <a:rPr lang="ja-JP" altLang="en-US" dirty="0" smtClean="0">
                <a:solidFill>
                  <a:schemeClr val="tx1"/>
                </a:solidFill>
                <a:latin typeface="Arial" charset="0"/>
              </a:rPr>
              <a:t>企業のリスク最小化活動に関しても「これまで同じ系統の薬剤でも各社の対応に温度差があったが、安全対策を</a:t>
            </a:r>
            <a:r>
              <a:rPr lang="en-US" altLang="ja-JP" dirty="0" smtClean="0">
                <a:solidFill>
                  <a:schemeClr val="tx1"/>
                </a:solidFill>
                <a:latin typeface="Arial" charset="0"/>
              </a:rPr>
              <a:t>『</a:t>
            </a:r>
            <a:r>
              <a:rPr lang="ja-JP" altLang="en-US" dirty="0" smtClean="0">
                <a:solidFill>
                  <a:schemeClr val="tx1"/>
                </a:solidFill>
                <a:latin typeface="Arial" charset="0"/>
              </a:rPr>
              <a:t>見える化</a:t>
            </a:r>
            <a:r>
              <a:rPr lang="en-US" altLang="ja-JP" dirty="0" smtClean="0">
                <a:solidFill>
                  <a:schemeClr val="tx1"/>
                </a:solidFill>
                <a:latin typeface="Arial" charset="0"/>
              </a:rPr>
              <a:t>』</a:t>
            </a:r>
            <a:r>
              <a:rPr lang="ja-JP" altLang="en-US" dirty="0" smtClean="0">
                <a:solidFill>
                  <a:schemeClr val="tx1"/>
                </a:solidFill>
                <a:latin typeface="Arial" charset="0"/>
              </a:rPr>
              <a:t>することで各社の対応を共通化できる</a:t>
            </a:r>
            <a:endParaRPr lang="en-US" altLang="ja-JP" dirty="0" smtClean="0">
              <a:solidFill>
                <a:schemeClr val="tx1"/>
              </a:solidFill>
              <a:latin typeface="Arial" charset="0"/>
            </a:endParaRPr>
          </a:p>
          <a:p>
            <a:pPr lvl="1"/>
            <a:r>
              <a:rPr lang="ja-JP" altLang="en-US" dirty="0" smtClean="0">
                <a:solidFill>
                  <a:schemeClr val="tx1"/>
                </a:solidFill>
                <a:latin typeface="Arial" charset="0"/>
              </a:rPr>
              <a:t>同一系統の薬剤の安全対策に整合性が図られることで医療関係者もリスク最小化活動などに協力しやすくなる</a:t>
            </a:r>
            <a:br>
              <a:rPr lang="ja-JP" altLang="en-US" dirty="0" smtClean="0">
                <a:solidFill>
                  <a:schemeClr val="tx1"/>
                </a:solidFill>
                <a:latin typeface="Arial" charset="0"/>
              </a:rPr>
            </a:br>
            <a:r>
              <a:rPr lang="ja-JP" altLang="en-US" dirty="0" smtClean="0">
                <a:latin typeface="Arial" charset="0"/>
              </a:rPr>
              <a:t/>
            </a:r>
            <a:br>
              <a:rPr lang="ja-JP" altLang="en-US" dirty="0" smtClean="0">
                <a:latin typeface="Arial" charset="0"/>
              </a:rPr>
            </a:br>
            <a:endParaRPr lang="en-US" altLang="ja-JP" dirty="0" smtClean="0">
              <a:latin typeface="Arial" charset="0"/>
            </a:endParaRPr>
          </a:p>
        </p:txBody>
      </p:sp>
      <p:sp>
        <p:nvSpPr>
          <p:cNvPr id="6" name="スライド番号プレースホルダー 3"/>
          <p:cNvSpPr>
            <a:spLocks noGrp="1"/>
          </p:cNvSpPr>
          <p:nvPr>
            <p:ph type="sldNum" sz="quarter" idx="11"/>
          </p:nvPr>
        </p:nvSpPr>
        <p:spPr/>
        <p:txBody>
          <a:bodyPr/>
          <a:lstStyle/>
          <a:p>
            <a:pPr>
              <a:defRPr/>
            </a:pPr>
            <a:fld id="{25EF7F5E-F517-4B5B-946F-3E93412D38D4}" type="slidenum">
              <a:rPr lang="en-US" altLang="ja-JP"/>
              <a:pPr>
                <a:defRPr/>
              </a:pPr>
              <a:t>12</a:t>
            </a:fld>
            <a:endParaRPr lang="en-US" altLang="ja-JP"/>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タイトル 1"/>
          <p:cNvSpPr>
            <a:spLocks noGrp="1"/>
          </p:cNvSpPr>
          <p:nvPr>
            <p:ph type="title"/>
          </p:nvPr>
        </p:nvSpPr>
        <p:spPr>
          <a:xfrm>
            <a:off x="777875" y="381000"/>
            <a:ext cx="7539038" cy="798513"/>
          </a:xfrm>
        </p:spPr>
        <p:txBody>
          <a:bodyPr/>
          <a:lstStyle/>
          <a:p>
            <a:r>
              <a:rPr lang="en-US" altLang="ja-JP" smtClean="0"/>
              <a:t>RMP</a:t>
            </a:r>
            <a:r>
              <a:rPr lang="ja-JP" altLang="en-US" smtClean="0"/>
              <a:t>の評価及び</a:t>
            </a:r>
            <a:r>
              <a:rPr lang="en-US" altLang="ja-JP" smtClean="0"/>
              <a:t>PMDA</a:t>
            </a:r>
            <a:r>
              <a:rPr lang="ja-JP" altLang="en-US" smtClean="0"/>
              <a:t>への報告</a:t>
            </a:r>
            <a:endParaRPr lang="ja-JP" altLang="en-US" smtClean="0">
              <a:latin typeface="HG創英角ｺﾞｼｯｸUB" pitchFamily="49" charset="-128"/>
              <a:ea typeface="HG創英角ｺﾞｼｯｸUB" pitchFamily="49" charset="-128"/>
            </a:endParaRPr>
          </a:p>
        </p:txBody>
      </p:sp>
      <p:sp>
        <p:nvSpPr>
          <p:cNvPr id="3" name="コンテンツ プレースホルダー 2"/>
          <p:cNvSpPr>
            <a:spLocks noGrp="1"/>
          </p:cNvSpPr>
          <p:nvPr>
            <p:ph idx="1"/>
          </p:nvPr>
        </p:nvSpPr>
        <p:spPr>
          <a:xfrm>
            <a:off x="539750" y="1268413"/>
            <a:ext cx="7993063" cy="5040312"/>
          </a:xfrm>
        </p:spPr>
        <p:txBody>
          <a:bodyPr anchor="t"/>
          <a:lstStyle/>
          <a:p>
            <a:pPr>
              <a:defRPr/>
            </a:pPr>
            <a:r>
              <a:rPr lang="ja-JP" altLang="en-US" dirty="0" smtClean="0"/>
              <a:t>医</a:t>
            </a:r>
            <a:r>
              <a:rPr lang="ja-JP" altLang="en-US" dirty="0"/>
              <a:t>薬品安全性監視活動、有効性に関する調査・試験及びリスク最小化活動については、医薬品リスク管理計画に基づき、実施状況及び得られた結果についての評価を、その節目となる</a:t>
            </a:r>
            <a:r>
              <a:rPr lang="ja-JP" altLang="en-US" dirty="0" smtClean="0"/>
              <a:t>時期*に</a:t>
            </a:r>
            <a:r>
              <a:rPr lang="ja-JP" altLang="en-US" dirty="0"/>
              <a:t>適切に行う</a:t>
            </a:r>
            <a:r>
              <a:rPr lang="ja-JP" altLang="en-US" dirty="0" smtClean="0"/>
              <a:t>。</a:t>
            </a:r>
            <a:endParaRPr lang="en-US" altLang="ja-JP" dirty="0" smtClean="0"/>
          </a:p>
          <a:p>
            <a:pPr>
              <a:spcBef>
                <a:spcPts val="1200"/>
              </a:spcBef>
              <a:defRPr/>
            </a:pPr>
            <a:r>
              <a:rPr lang="ja-JP" altLang="en-US" dirty="0" smtClean="0"/>
              <a:t>評価</a:t>
            </a:r>
            <a:r>
              <a:rPr lang="ja-JP" altLang="en-US" dirty="0"/>
              <a:t>の際には、医薬品リスク管理計画に基づいて実施された各活動から得られた情報を踏まえて、医薬品のベネフィット・リスクバランスに関する評価及び考察も行う</a:t>
            </a:r>
            <a:r>
              <a:rPr lang="ja-JP" altLang="en-US" dirty="0" smtClean="0"/>
              <a:t>。</a:t>
            </a:r>
            <a:endParaRPr lang="en-US" altLang="ja-JP" dirty="0" smtClean="0"/>
          </a:p>
          <a:p>
            <a:pPr marL="2687638" indent="-2417763">
              <a:spcBef>
                <a:spcPts val="1200"/>
              </a:spcBef>
              <a:buFont typeface="Arial" charset="0"/>
              <a:buNone/>
              <a:defRPr/>
            </a:pPr>
            <a:r>
              <a:rPr lang="ja-JP" altLang="en-US" sz="1600" dirty="0" smtClean="0"/>
              <a:t>★</a:t>
            </a:r>
            <a:r>
              <a:rPr lang="ja-JP" altLang="en-US" dirty="0" smtClean="0"/>
              <a:t>節目</a:t>
            </a:r>
            <a:r>
              <a:rPr lang="ja-JP" altLang="en-US" dirty="0"/>
              <a:t>となる</a:t>
            </a:r>
            <a:r>
              <a:rPr lang="ja-JP" altLang="en-US" dirty="0" smtClean="0"/>
              <a:t>時期：各活動の結果を適切に評価できる時期を考慮し、前もって設定する。</a:t>
            </a:r>
            <a:endParaRPr lang="en-US" altLang="ja-JP" dirty="0" smtClean="0"/>
          </a:p>
        </p:txBody>
      </p:sp>
      <p:sp>
        <p:nvSpPr>
          <p:cNvPr id="6" name="スライド番号プレースホルダー 3"/>
          <p:cNvSpPr>
            <a:spLocks noGrp="1"/>
          </p:cNvSpPr>
          <p:nvPr>
            <p:ph type="sldNum" sz="quarter" idx="11"/>
          </p:nvPr>
        </p:nvSpPr>
        <p:spPr/>
        <p:txBody>
          <a:bodyPr/>
          <a:lstStyle/>
          <a:p>
            <a:pPr>
              <a:defRPr/>
            </a:pPr>
            <a:fld id="{E7623890-D803-4B60-AE9A-666566612072}" type="slidenum">
              <a:rPr lang="en-US" altLang="ja-JP"/>
              <a:pPr>
                <a:defRPr/>
              </a:pPr>
              <a:t>13</a:t>
            </a:fld>
            <a:endParaRPr lang="en-US" altLang="ja-JP"/>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タイトル 1"/>
          <p:cNvSpPr>
            <a:spLocks noGrp="1"/>
          </p:cNvSpPr>
          <p:nvPr>
            <p:ph type="title"/>
          </p:nvPr>
        </p:nvSpPr>
        <p:spPr>
          <a:xfrm>
            <a:off x="777875" y="381000"/>
            <a:ext cx="7539038" cy="798513"/>
          </a:xfrm>
        </p:spPr>
        <p:txBody>
          <a:bodyPr/>
          <a:lstStyle/>
          <a:p>
            <a:r>
              <a:rPr lang="en-US" altLang="ja-JP" smtClean="0"/>
              <a:t>RMP</a:t>
            </a:r>
            <a:r>
              <a:rPr lang="ja-JP" altLang="en-US" smtClean="0"/>
              <a:t>の見直し</a:t>
            </a:r>
            <a:endParaRPr lang="ja-JP" altLang="en-US" smtClean="0">
              <a:latin typeface="HG創英角ｺﾞｼｯｸUB" pitchFamily="49" charset="-128"/>
              <a:ea typeface="HG創英角ｺﾞｼｯｸUB" pitchFamily="49" charset="-128"/>
            </a:endParaRPr>
          </a:p>
        </p:txBody>
      </p:sp>
      <p:sp>
        <p:nvSpPr>
          <p:cNvPr id="3" name="コンテンツ プレースホルダー 2"/>
          <p:cNvSpPr>
            <a:spLocks noGrp="1"/>
          </p:cNvSpPr>
          <p:nvPr>
            <p:ph idx="1"/>
          </p:nvPr>
        </p:nvSpPr>
        <p:spPr>
          <a:xfrm>
            <a:off x="539750" y="1268413"/>
            <a:ext cx="7993063" cy="5040312"/>
          </a:xfrm>
        </p:spPr>
        <p:txBody>
          <a:bodyPr anchor="t"/>
          <a:lstStyle/>
          <a:p>
            <a:pPr>
              <a:defRPr/>
            </a:pPr>
            <a:r>
              <a:rPr lang="ja-JP" altLang="en-US" dirty="0" smtClean="0"/>
              <a:t>実施した医薬品</a:t>
            </a:r>
            <a:r>
              <a:rPr lang="ja-JP" altLang="en-US" dirty="0"/>
              <a:t>安全性監視活動、有効性に関する調査・試験及びリスク最小化</a:t>
            </a:r>
            <a:r>
              <a:rPr lang="ja-JP" altLang="en-US" dirty="0" smtClean="0"/>
              <a:t>活動</a:t>
            </a:r>
            <a:r>
              <a:rPr lang="ja-JP" altLang="en-US" dirty="0"/>
              <a:t>の評価に</a:t>
            </a:r>
            <a:r>
              <a:rPr lang="ja-JP" altLang="en-US" dirty="0" smtClean="0"/>
              <a:t>基づき、</a:t>
            </a:r>
            <a:r>
              <a:rPr lang="ja-JP" altLang="en-US" dirty="0"/>
              <a:t>必要に応じて</a:t>
            </a:r>
            <a:r>
              <a:rPr lang="en-US" altLang="ja-JP" dirty="0" smtClean="0"/>
              <a:t>RMP</a:t>
            </a:r>
            <a:r>
              <a:rPr lang="ja-JP" altLang="en-US" dirty="0" smtClean="0"/>
              <a:t>を見直し改訂する。</a:t>
            </a:r>
            <a:endParaRPr lang="en-US" altLang="ja-JP" dirty="0" smtClean="0"/>
          </a:p>
          <a:p>
            <a:pPr lvl="1">
              <a:defRPr/>
            </a:pPr>
            <a:r>
              <a:rPr lang="ja-JP" altLang="en-US" dirty="0"/>
              <a:t>安全性検討事項</a:t>
            </a:r>
          </a:p>
          <a:p>
            <a:pPr lvl="1">
              <a:defRPr/>
            </a:pPr>
            <a:r>
              <a:rPr lang="ja-JP" altLang="en-US" dirty="0"/>
              <a:t>安全性監視計画</a:t>
            </a:r>
          </a:p>
          <a:p>
            <a:pPr lvl="1">
              <a:defRPr/>
            </a:pPr>
            <a:r>
              <a:rPr lang="ja-JP" altLang="en-US" dirty="0"/>
              <a:t>リスク最小化計画</a:t>
            </a:r>
          </a:p>
          <a:p>
            <a:pPr lvl="1">
              <a:defRPr/>
            </a:pPr>
            <a:r>
              <a:rPr lang="ja-JP" altLang="en-US" dirty="0" smtClean="0"/>
              <a:t>有効性</a:t>
            </a:r>
            <a:r>
              <a:rPr lang="ja-JP" altLang="en-US" dirty="0"/>
              <a:t>検討</a:t>
            </a:r>
            <a:r>
              <a:rPr lang="ja-JP" altLang="en-US" dirty="0" smtClean="0"/>
              <a:t>事項</a:t>
            </a:r>
            <a:endParaRPr lang="en-US" altLang="ja-JP" dirty="0" smtClean="0"/>
          </a:p>
          <a:p>
            <a:pPr lvl="1">
              <a:defRPr/>
            </a:pPr>
            <a:r>
              <a:rPr lang="ja-JP" altLang="en-US" dirty="0"/>
              <a:t>節目となる</a:t>
            </a:r>
            <a:r>
              <a:rPr lang="ja-JP" altLang="en-US" dirty="0" smtClean="0"/>
              <a:t>時期</a:t>
            </a:r>
            <a:endParaRPr lang="en-US" altLang="ja-JP" dirty="0" smtClean="0"/>
          </a:p>
          <a:p>
            <a:pPr marL="320675" lvl="1" indent="0" algn="r">
              <a:buFont typeface="Arial" charset="0"/>
              <a:buNone/>
              <a:defRPr/>
            </a:pPr>
            <a:r>
              <a:rPr lang="ja-JP" altLang="en-US" dirty="0" smtClean="0"/>
              <a:t>改訂した</a:t>
            </a:r>
            <a:r>
              <a:rPr lang="en-US" altLang="ja-JP" dirty="0" smtClean="0"/>
              <a:t>RMP</a:t>
            </a:r>
            <a:r>
              <a:rPr lang="ja-JP" altLang="en-US" dirty="0" smtClean="0"/>
              <a:t>は</a:t>
            </a:r>
            <a:r>
              <a:rPr lang="en-US" altLang="ja-JP" dirty="0" smtClean="0"/>
              <a:t>PMDA</a:t>
            </a:r>
            <a:r>
              <a:rPr lang="ja-JP" altLang="en-US" dirty="0" err="1" smtClean="0"/>
              <a:t>に提</a:t>
            </a:r>
            <a:r>
              <a:rPr lang="ja-JP" altLang="en-US" dirty="0" smtClean="0"/>
              <a:t>出する。</a:t>
            </a:r>
            <a:endParaRPr lang="ja-JP" altLang="en-US" dirty="0"/>
          </a:p>
          <a:p>
            <a:pPr>
              <a:defRPr/>
            </a:pPr>
            <a:endParaRPr lang="en-US" altLang="ja-JP" dirty="0" smtClean="0"/>
          </a:p>
        </p:txBody>
      </p:sp>
      <p:sp>
        <p:nvSpPr>
          <p:cNvPr id="6" name="スライド番号プレースホルダー 3"/>
          <p:cNvSpPr>
            <a:spLocks noGrp="1"/>
          </p:cNvSpPr>
          <p:nvPr>
            <p:ph type="sldNum" sz="quarter" idx="11"/>
          </p:nvPr>
        </p:nvSpPr>
        <p:spPr/>
        <p:txBody>
          <a:bodyPr/>
          <a:lstStyle/>
          <a:p>
            <a:pPr>
              <a:defRPr/>
            </a:pPr>
            <a:fld id="{1D820457-0A54-4739-9F72-12A08DABF425}" type="slidenum">
              <a:rPr lang="en-US" altLang="ja-JP"/>
              <a:pPr>
                <a:defRPr/>
              </a:pPr>
              <a:t>14</a:t>
            </a:fld>
            <a:endParaRPr lang="en-US" altLang="ja-JP"/>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p:cNvSpPr>
            <a:spLocks noGrp="1"/>
          </p:cNvSpPr>
          <p:nvPr>
            <p:ph type="title"/>
          </p:nvPr>
        </p:nvSpPr>
        <p:spPr>
          <a:xfrm>
            <a:off x="777875" y="381000"/>
            <a:ext cx="7539038" cy="798513"/>
          </a:xfrm>
        </p:spPr>
        <p:txBody>
          <a:bodyPr/>
          <a:lstStyle/>
          <a:p>
            <a:r>
              <a:rPr lang="en-US" altLang="ja-JP" smtClean="0"/>
              <a:t>RMP</a:t>
            </a:r>
            <a:r>
              <a:rPr lang="ja-JP" altLang="en-US" smtClean="0"/>
              <a:t>導入により予想される影響</a:t>
            </a:r>
            <a:endParaRPr lang="ja-JP" altLang="en-US" smtClean="0">
              <a:latin typeface="HG創英角ｺﾞｼｯｸUB" pitchFamily="49" charset="-128"/>
              <a:ea typeface="HG創英角ｺﾞｼｯｸUB" pitchFamily="49" charset="-128"/>
            </a:endParaRPr>
          </a:p>
        </p:txBody>
      </p:sp>
      <p:sp>
        <p:nvSpPr>
          <p:cNvPr id="17411" name="コンテンツ プレースホルダー 2"/>
          <p:cNvSpPr>
            <a:spLocks noGrp="1"/>
          </p:cNvSpPr>
          <p:nvPr>
            <p:ph idx="1"/>
          </p:nvPr>
        </p:nvSpPr>
        <p:spPr>
          <a:xfrm>
            <a:off x="539750" y="1268413"/>
            <a:ext cx="7993063" cy="5040312"/>
          </a:xfrm>
        </p:spPr>
        <p:txBody>
          <a:bodyPr anchor="t"/>
          <a:lstStyle/>
          <a:p>
            <a:r>
              <a:rPr lang="en-US" altLang="ja-JP" dirty="0" smtClean="0">
                <a:latin typeface="Arial" charset="0"/>
              </a:rPr>
              <a:t>RMP</a:t>
            </a:r>
            <a:r>
              <a:rPr lang="ja-JP" altLang="en-US" dirty="0" smtClean="0">
                <a:latin typeface="Arial" charset="0"/>
              </a:rPr>
              <a:t>が公表されることにより、企業がどのようなものをリスクと捉え、それに対してどのような安全対策をしているか、医療関係者や患者さんも容易に情報が入手できるようになるため</a:t>
            </a:r>
            <a:r>
              <a:rPr lang="ja-JP" altLang="en-US" dirty="0">
                <a:latin typeface="Arial" charset="0"/>
              </a:rPr>
              <a:t>、医療機関や患者</a:t>
            </a:r>
            <a:r>
              <a:rPr lang="ja-JP" altLang="en-US" dirty="0" smtClean="0">
                <a:latin typeface="Arial" charset="0"/>
              </a:rPr>
              <a:t>さんからのお問い合わせが増えたり、より専門的になる。</a:t>
            </a:r>
          </a:p>
          <a:p>
            <a:r>
              <a:rPr lang="ja-JP" altLang="en-US" dirty="0" smtClean="0">
                <a:latin typeface="Arial" charset="0"/>
              </a:rPr>
              <a:t>リスクに対応した安全性監視活動・リスク最小化活動を計画するため、従来と異なる手法での製造販売後調査や情報提供、納入制限等が増えるため、医療機関もしくは患者さんへのより丁寧な説明が必要となる。</a:t>
            </a:r>
            <a:endParaRPr lang="en-US" altLang="ja-JP" dirty="0" smtClean="0">
              <a:latin typeface="Arial" charset="0"/>
            </a:endParaRPr>
          </a:p>
          <a:p>
            <a:pPr marL="268288" lvl="1" indent="0">
              <a:buFont typeface="Arial" charset="0"/>
              <a:buNone/>
            </a:pPr>
            <a:r>
              <a:rPr lang="ja-JP" altLang="en-US" dirty="0" smtClean="0">
                <a:latin typeface="Arial" charset="0"/>
              </a:rPr>
              <a:t>患者さんへの情報提供については、医療関係者との連携が重要</a:t>
            </a:r>
            <a:endParaRPr lang="en-US" altLang="ja-JP" dirty="0" smtClean="0">
              <a:latin typeface="Arial" charset="0"/>
            </a:endParaRPr>
          </a:p>
        </p:txBody>
      </p:sp>
      <p:sp>
        <p:nvSpPr>
          <p:cNvPr id="6" name="スライド番号プレースホルダー 3"/>
          <p:cNvSpPr>
            <a:spLocks noGrp="1"/>
          </p:cNvSpPr>
          <p:nvPr>
            <p:ph type="sldNum" sz="quarter" idx="11"/>
          </p:nvPr>
        </p:nvSpPr>
        <p:spPr/>
        <p:txBody>
          <a:bodyPr/>
          <a:lstStyle/>
          <a:p>
            <a:pPr>
              <a:defRPr/>
            </a:pPr>
            <a:fld id="{14DCBE37-E0A2-4D13-95E8-67CF41518187}" type="slidenum">
              <a:rPr lang="en-US" altLang="ja-JP"/>
              <a:pPr>
                <a:defRPr/>
              </a:pPr>
              <a:t>15</a:t>
            </a:fld>
            <a:endParaRPr lang="en-US" altLang="ja-JP"/>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雲 23"/>
          <p:cNvSpPr/>
          <p:nvPr/>
        </p:nvSpPr>
        <p:spPr>
          <a:xfrm>
            <a:off x="5832000" y="648000"/>
            <a:ext cx="3097213" cy="12600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400" dirty="0">
                <a:latin typeface="+mj-ea"/>
                <a:ea typeface="+mj-ea"/>
              </a:rPr>
              <a:t>運用時</a:t>
            </a:r>
            <a:endParaRPr lang="en-US" altLang="ja-JP" sz="2400" dirty="0">
              <a:latin typeface="+mj-ea"/>
              <a:ea typeface="+mj-ea"/>
            </a:endParaRPr>
          </a:p>
          <a:p>
            <a:pPr algn="ctr">
              <a:defRPr/>
            </a:pPr>
            <a:r>
              <a:rPr lang="ja-JP" altLang="en-US" sz="2400" dirty="0">
                <a:latin typeface="+mj-ea"/>
                <a:ea typeface="+mj-ea"/>
              </a:rPr>
              <a:t>（製造販売後）</a:t>
            </a:r>
          </a:p>
        </p:txBody>
      </p:sp>
      <p:sp>
        <p:nvSpPr>
          <p:cNvPr id="18434" name="Rectangle 4"/>
          <p:cNvSpPr>
            <a:spLocks noGrp="1" noChangeArrowheads="1"/>
          </p:cNvSpPr>
          <p:nvPr>
            <p:ph type="title"/>
          </p:nvPr>
        </p:nvSpPr>
        <p:spPr>
          <a:xfrm>
            <a:off x="790575" y="404813"/>
            <a:ext cx="6781800" cy="798512"/>
          </a:xfrm>
        </p:spPr>
        <p:txBody>
          <a:bodyPr/>
          <a:lstStyle/>
          <a:p>
            <a:pPr eaLnBrk="1" hangingPunct="1"/>
            <a:r>
              <a:rPr lang="en-US" altLang="ja-JP" dirty="0" smtClean="0"/>
              <a:t>RMP</a:t>
            </a:r>
            <a:r>
              <a:rPr lang="ja-JP" altLang="en-US" dirty="0" smtClean="0"/>
              <a:t>実施のイメージ図</a:t>
            </a:r>
          </a:p>
        </p:txBody>
      </p:sp>
      <p:sp>
        <p:nvSpPr>
          <p:cNvPr id="18" name="スライド番号プレースホルダー 4"/>
          <p:cNvSpPr>
            <a:spLocks noGrp="1"/>
          </p:cNvSpPr>
          <p:nvPr>
            <p:ph type="sldNum" sz="quarter" idx="11"/>
          </p:nvPr>
        </p:nvSpPr>
        <p:spPr/>
        <p:txBody>
          <a:bodyPr/>
          <a:lstStyle/>
          <a:p>
            <a:pPr>
              <a:defRPr/>
            </a:pPr>
            <a:fld id="{A02DC1C8-C654-4EE0-ADAD-8CDCE5508EAE}" type="slidenum">
              <a:rPr lang="en-US" altLang="ja-JP" smtClean="0"/>
              <a:pPr>
                <a:defRPr/>
              </a:pPr>
              <a:t>16</a:t>
            </a:fld>
            <a:endParaRPr lang="en-US" altLang="ja-JP"/>
          </a:p>
        </p:txBody>
      </p:sp>
      <p:sp>
        <p:nvSpPr>
          <p:cNvPr id="15362" name="円/楕円 28"/>
          <p:cNvSpPr>
            <a:spLocks noChangeArrowheads="1"/>
          </p:cNvSpPr>
          <p:nvPr/>
        </p:nvSpPr>
        <p:spPr bwMode="auto">
          <a:xfrm>
            <a:off x="5365750" y="3078163"/>
            <a:ext cx="2879725" cy="1547812"/>
          </a:xfrm>
          <a:prstGeom prst="ellipse">
            <a:avLst/>
          </a:prstGeom>
          <a:solidFill>
            <a:schemeClr val="accent1">
              <a:lumMod val="20000"/>
              <a:lumOff val="80000"/>
            </a:schemeClr>
          </a:solidFill>
          <a:ln w="19050" algn="ctr">
            <a:solidFill>
              <a:schemeClr val="tx1"/>
            </a:solidFill>
            <a:round/>
            <a:headEnd/>
            <a:tailEnd/>
          </a:ln>
          <a:effectLst/>
        </p:spPr>
        <p:txBody>
          <a:bodyPr lIns="72000" tIns="36000" rIns="72000" bIns="36000" anchor="ctr"/>
          <a:lstStyle/>
          <a:p>
            <a:pPr algn="ctr" eaLnBrk="0" hangingPunct="0">
              <a:spcAft>
                <a:spcPts val="600"/>
              </a:spcAft>
              <a:defRPr/>
            </a:pPr>
            <a:r>
              <a:rPr kumimoji="0" lang="ja-JP" altLang="en-US" dirty="0">
                <a:latin typeface="Arial" charset="0"/>
                <a:ea typeface="HGPｺﾞｼｯｸE" pitchFamily="50" charset="-128"/>
              </a:rPr>
              <a:t>評価・分析</a:t>
            </a:r>
            <a:endParaRPr kumimoji="0" lang="en-US" altLang="ja-JP" dirty="0">
              <a:latin typeface="Arial" charset="0"/>
              <a:ea typeface="HGPｺﾞｼｯｸE" pitchFamily="50" charset="-128"/>
            </a:endParaRPr>
          </a:p>
          <a:p>
            <a:pPr eaLnBrk="0" hangingPunct="0">
              <a:defRPr/>
            </a:pPr>
            <a:r>
              <a:rPr kumimoji="0" lang="ja-JP" altLang="en-US" sz="1600" dirty="0">
                <a:latin typeface="Arial" charset="0"/>
                <a:ea typeface="HGPｺﾞｼｯｸE" pitchFamily="50" charset="-128"/>
              </a:rPr>
              <a:t>・安全性検討事項の</a:t>
            </a:r>
            <a:endParaRPr kumimoji="0" lang="en-US" altLang="ja-JP" sz="1600" dirty="0">
              <a:latin typeface="Arial" charset="0"/>
              <a:ea typeface="HGPｺﾞｼｯｸE" pitchFamily="50" charset="-128"/>
            </a:endParaRPr>
          </a:p>
          <a:p>
            <a:pPr eaLnBrk="0" hangingPunct="0">
              <a:defRPr/>
            </a:pPr>
            <a:r>
              <a:rPr kumimoji="0" lang="ja-JP" altLang="en-US" sz="1600" dirty="0">
                <a:latin typeface="Arial" charset="0"/>
                <a:ea typeface="HGPｺﾞｼｯｸE" pitchFamily="50" charset="-128"/>
              </a:rPr>
              <a:t>　特定　など</a:t>
            </a:r>
            <a:endParaRPr kumimoji="0" lang="en-US" altLang="ja-JP" sz="1600" dirty="0">
              <a:latin typeface="Arial" charset="0"/>
              <a:ea typeface="HGPｺﾞｼｯｸE" pitchFamily="50" charset="-128"/>
            </a:endParaRPr>
          </a:p>
        </p:txBody>
      </p:sp>
      <p:sp>
        <p:nvSpPr>
          <p:cNvPr id="20" name="雲 19"/>
          <p:cNvSpPr/>
          <p:nvPr/>
        </p:nvSpPr>
        <p:spPr bwMode="auto">
          <a:xfrm>
            <a:off x="503238" y="1196975"/>
            <a:ext cx="2743200" cy="695325"/>
          </a:xfrm>
          <a:prstGeom prst="cloud">
            <a:avLst/>
          </a:prstGeom>
          <a:solidFill>
            <a:schemeClr val="accent1">
              <a:lumMod val="20000"/>
              <a:lumOff val="80000"/>
            </a:schemeClr>
          </a:solidFill>
          <a:ln w="19050" cap="flat" cmpd="sng" algn="ctr">
            <a:solidFill>
              <a:schemeClr val="tx1"/>
            </a:solidFill>
            <a:prstDash val="solid"/>
            <a:round/>
            <a:headEnd type="none" w="med" len="med"/>
            <a:tailEnd type="none" w="med" len="med"/>
          </a:ln>
          <a:effectLst/>
          <a:extLst/>
        </p:spPr>
        <p:txBody>
          <a:bodyPr anchor="ctr"/>
          <a:lstStyle/>
          <a:p>
            <a:pPr algn="ctr" eaLnBrk="0" hangingPunct="0">
              <a:defRPr/>
            </a:pPr>
            <a:r>
              <a:rPr kumimoji="0" lang="ja-JP" altLang="en-US" dirty="0">
                <a:latin typeface="Arial" charset="0"/>
                <a:ea typeface="HGPｺﾞｼｯｸE" pitchFamily="50" charset="-128"/>
              </a:rPr>
              <a:t>開発・治験段階</a:t>
            </a:r>
          </a:p>
        </p:txBody>
      </p:sp>
      <p:sp>
        <p:nvSpPr>
          <p:cNvPr id="15367" name="円/楕円 24"/>
          <p:cNvSpPr>
            <a:spLocks noChangeArrowheads="1"/>
          </p:cNvSpPr>
          <p:nvPr/>
        </p:nvSpPr>
        <p:spPr bwMode="auto">
          <a:xfrm>
            <a:off x="2836863" y="1704975"/>
            <a:ext cx="2879725" cy="1547813"/>
          </a:xfrm>
          <a:prstGeom prst="ellipse">
            <a:avLst/>
          </a:prstGeom>
          <a:solidFill>
            <a:schemeClr val="accent1">
              <a:lumMod val="20000"/>
              <a:lumOff val="80000"/>
            </a:schemeClr>
          </a:solidFill>
          <a:ln w="19050" algn="ctr">
            <a:solidFill>
              <a:schemeClr val="tx1"/>
            </a:solidFill>
            <a:round/>
            <a:headEnd/>
            <a:tailEnd/>
          </a:ln>
          <a:effectLst/>
        </p:spPr>
        <p:txBody>
          <a:bodyPr lIns="72000" tIns="36000" rIns="72000" bIns="36000" anchor="ctr"/>
          <a:lstStyle/>
          <a:p>
            <a:pPr algn="ctr" eaLnBrk="0" hangingPunct="0">
              <a:spcBef>
                <a:spcPts val="0"/>
              </a:spcBef>
              <a:defRPr/>
            </a:pPr>
            <a:r>
              <a:rPr kumimoji="0" lang="ja-JP" altLang="en-US" dirty="0">
                <a:latin typeface="Arial" charset="0"/>
                <a:ea typeface="HGPｺﾞｼｯｸE" pitchFamily="50" charset="-128"/>
              </a:rPr>
              <a:t>情報収集</a:t>
            </a:r>
            <a:endParaRPr kumimoji="0" lang="en-US" altLang="ja-JP" dirty="0">
              <a:latin typeface="Arial" charset="0"/>
              <a:ea typeface="HGPｺﾞｼｯｸE" pitchFamily="50" charset="-128"/>
            </a:endParaRPr>
          </a:p>
        </p:txBody>
      </p:sp>
      <p:sp>
        <p:nvSpPr>
          <p:cNvPr id="15368" name="円/楕円 26"/>
          <p:cNvSpPr>
            <a:spLocks noChangeArrowheads="1"/>
          </p:cNvSpPr>
          <p:nvPr/>
        </p:nvSpPr>
        <p:spPr bwMode="auto">
          <a:xfrm>
            <a:off x="2844800" y="4584700"/>
            <a:ext cx="2879725" cy="1547813"/>
          </a:xfrm>
          <a:prstGeom prst="ellipse">
            <a:avLst/>
          </a:prstGeom>
          <a:solidFill>
            <a:schemeClr val="accent1">
              <a:lumMod val="20000"/>
              <a:lumOff val="80000"/>
            </a:schemeClr>
          </a:solidFill>
          <a:ln w="19050" algn="ctr">
            <a:solidFill>
              <a:schemeClr val="tx1"/>
            </a:solidFill>
            <a:round/>
            <a:headEnd/>
            <a:tailEnd/>
          </a:ln>
          <a:effectLst/>
        </p:spPr>
        <p:txBody>
          <a:bodyPr lIns="72000" tIns="36000" rIns="72000" bIns="36000" anchor="ctr"/>
          <a:lstStyle/>
          <a:p>
            <a:pPr algn="ctr" eaLnBrk="0" hangingPunct="0">
              <a:spcAft>
                <a:spcPts val="600"/>
              </a:spcAft>
              <a:defRPr/>
            </a:pPr>
            <a:r>
              <a:rPr kumimoji="0" lang="en-US" altLang="ja-JP" dirty="0">
                <a:latin typeface="HGPｺﾞｼｯｸE" pitchFamily="50" charset="-128"/>
                <a:ea typeface="HGPｺﾞｼｯｸE" pitchFamily="50" charset="-128"/>
              </a:rPr>
              <a:t>RMP</a:t>
            </a:r>
            <a:r>
              <a:rPr kumimoji="0" lang="ja-JP" altLang="en-US" dirty="0">
                <a:latin typeface="HGPｺﾞｼｯｸE" pitchFamily="50" charset="-128"/>
                <a:ea typeface="HGPｺﾞｼｯｸE" pitchFamily="50" charset="-128"/>
              </a:rPr>
              <a:t>策定</a:t>
            </a:r>
          </a:p>
          <a:p>
            <a:pPr eaLnBrk="0" hangingPunct="0">
              <a:defRPr/>
            </a:pPr>
            <a:r>
              <a:rPr kumimoji="0" lang="ja-JP" altLang="en-US" sz="1600" dirty="0">
                <a:latin typeface="HGPｺﾞｼｯｸE" pitchFamily="50" charset="-128"/>
                <a:ea typeface="HGPｺﾞｼｯｸE" pitchFamily="50" charset="-128"/>
              </a:rPr>
              <a:t>　・安全性監視計画</a:t>
            </a:r>
          </a:p>
          <a:p>
            <a:pPr eaLnBrk="0" hangingPunct="0">
              <a:defRPr/>
            </a:pPr>
            <a:r>
              <a:rPr kumimoji="0" lang="ja-JP" altLang="en-US" sz="1600" dirty="0">
                <a:latin typeface="HGPｺﾞｼｯｸE" pitchFamily="50" charset="-128"/>
                <a:ea typeface="HGPｺﾞｼｯｸE" pitchFamily="50" charset="-128"/>
              </a:rPr>
              <a:t>　・リスク最小化計画</a:t>
            </a:r>
          </a:p>
        </p:txBody>
      </p:sp>
      <p:sp>
        <p:nvSpPr>
          <p:cNvPr id="15" name="曲折矢印 14"/>
          <p:cNvSpPr/>
          <p:nvPr/>
        </p:nvSpPr>
        <p:spPr bwMode="auto">
          <a:xfrm rot="5400000">
            <a:off x="5887245" y="2094706"/>
            <a:ext cx="900112" cy="1368425"/>
          </a:xfrm>
          <a:prstGeom prst="bentArrow">
            <a:avLst/>
          </a:prstGeom>
          <a:solidFill>
            <a:srgbClr val="FFFF66"/>
          </a:solidFill>
          <a:ln w="19050" cap="flat" cmpd="sng" algn="ctr">
            <a:solidFill>
              <a:schemeClr val="tx1"/>
            </a:solidFill>
            <a:prstDash val="solid"/>
            <a:round/>
            <a:headEnd type="none" w="med" len="med"/>
            <a:tailEnd type="none" w="med" len="med"/>
          </a:ln>
          <a:effectLst/>
          <a:extLst/>
        </p:spPr>
        <p:txBody>
          <a:bodyPr/>
          <a:lstStyle/>
          <a:p>
            <a:pPr eaLnBrk="0" hangingPunct="0">
              <a:defRPr/>
            </a:pPr>
            <a:endParaRPr kumimoji="0" lang="ja-JP" altLang="en-US">
              <a:latin typeface="Arial" charset="0"/>
              <a:ea typeface="HGPｺﾞｼｯｸE" pitchFamily="50" charset="-128"/>
            </a:endParaRPr>
          </a:p>
        </p:txBody>
      </p:sp>
      <p:sp>
        <p:nvSpPr>
          <p:cNvPr id="42" name="曲折矢印 41"/>
          <p:cNvSpPr/>
          <p:nvPr/>
        </p:nvSpPr>
        <p:spPr bwMode="auto">
          <a:xfrm rot="5400000">
            <a:off x="3210720" y="1307306"/>
            <a:ext cx="506412" cy="663575"/>
          </a:xfrm>
          <a:prstGeom prst="bentArrow">
            <a:avLst>
              <a:gd name="adj1" fmla="val 35379"/>
              <a:gd name="adj2" fmla="val 35379"/>
              <a:gd name="adj3" fmla="val 25000"/>
              <a:gd name="adj4" fmla="val 43750"/>
            </a:avLst>
          </a:prstGeom>
          <a:solidFill>
            <a:srgbClr val="FFFF66"/>
          </a:solidFill>
          <a:ln w="19050" cap="flat" cmpd="sng" algn="ctr">
            <a:solidFill>
              <a:schemeClr val="tx1"/>
            </a:solidFill>
            <a:prstDash val="solid"/>
            <a:round/>
            <a:headEnd type="none" w="med" len="med"/>
            <a:tailEnd type="none" w="med" len="med"/>
          </a:ln>
          <a:effectLst/>
          <a:extLst/>
        </p:spPr>
        <p:txBody>
          <a:bodyPr/>
          <a:lstStyle/>
          <a:p>
            <a:pPr eaLnBrk="0" hangingPunct="0">
              <a:defRPr/>
            </a:pPr>
            <a:endParaRPr kumimoji="0" lang="ja-JP" altLang="en-US">
              <a:latin typeface="Arial" charset="0"/>
              <a:ea typeface="HGPｺﾞｼｯｸE" pitchFamily="50" charset="-128"/>
            </a:endParaRPr>
          </a:p>
        </p:txBody>
      </p:sp>
      <p:sp>
        <p:nvSpPr>
          <p:cNvPr id="43" name="曲折矢印 42"/>
          <p:cNvSpPr/>
          <p:nvPr/>
        </p:nvSpPr>
        <p:spPr bwMode="auto">
          <a:xfrm rot="10800000">
            <a:off x="5554663" y="4584700"/>
            <a:ext cx="1368425" cy="900113"/>
          </a:xfrm>
          <a:prstGeom prst="bentArrow">
            <a:avLst/>
          </a:prstGeom>
          <a:solidFill>
            <a:srgbClr val="FFFF66"/>
          </a:solidFill>
          <a:ln w="19050" cap="flat" cmpd="sng" algn="ctr">
            <a:solidFill>
              <a:schemeClr val="tx1"/>
            </a:solidFill>
            <a:prstDash val="solid"/>
            <a:round/>
            <a:headEnd type="none" w="med" len="med"/>
            <a:tailEnd type="none" w="med" len="med"/>
          </a:ln>
          <a:effectLst/>
          <a:extLst/>
        </p:spPr>
        <p:txBody>
          <a:bodyPr/>
          <a:lstStyle/>
          <a:p>
            <a:pPr eaLnBrk="0" hangingPunct="0">
              <a:defRPr/>
            </a:pPr>
            <a:endParaRPr kumimoji="0" lang="ja-JP" altLang="en-US">
              <a:latin typeface="Arial" charset="0"/>
              <a:ea typeface="HGPｺﾞｼｯｸE" pitchFamily="50" charset="-128"/>
            </a:endParaRPr>
          </a:p>
        </p:txBody>
      </p:sp>
      <p:sp>
        <p:nvSpPr>
          <p:cNvPr id="44" name="曲折矢印 43"/>
          <p:cNvSpPr/>
          <p:nvPr/>
        </p:nvSpPr>
        <p:spPr bwMode="auto">
          <a:xfrm rot="16200000">
            <a:off x="1781969" y="4242594"/>
            <a:ext cx="900113" cy="1368425"/>
          </a:xfrm>
          <a:prstGeom prst="bentArrow">
            <a:avLst/>
          </a:prstGeom>
          <a:solidFill>
            <a:srgbClr val="FFFF66"/>
          </a:solidFill>
          <a:ln w="19050" cap="flat" cmpd="sng" algn="ctr">
            <a:solidFill>
              <a:schemeClr val="tx1"/>
            </a:solidFill>
            <a:prstDash val="solid"/>
            <a:round/>
            <a:headEnd type="none" w="med" len="med"/>
            <a:tailEnd type="none" w="med" len="med"/>
          </a:ln>
          <a:effectLst/>
          <a:extLst/>
        </p:spPr>
        <p:txBody>
          <a:bodyPr/>
          <a:lstStyle/>
          <a:p>
            <a:pPr eaLnBrk="0" hangingPunct="0">
              <a:defRPr/>
            </a:pPr>
            <a:endParaRPr kumimoji="0" lang="ja-JP" altLang="en-US">
              <a:latin typeface="Arial" charset="0"/>
              <a:ea typeface="HGPｺﾞｼｯｸE" pitchFamily="50" charset="-128"/>
            </a:endParaRPr>
          </a:p>
        </p:txBody>
      </p:sp>
      <p:sp>
        <p:nvSpPr>
          <p:cNvPr id="14" name="円/楕円 28"/>
          <p:cNvSpPr>
            <a:spLocks noChangeArrowheads="1"/>
          </p:cNvSpPr>
          <p:nvPr/>
        </p:nvSpPr>
        <p:spPr bwMode="auto">
          <a:xfrm>
            <a:off x="7021513" y="5229225"/>
            <a:ext cx="1620837" cy="773113"/>
          </a:xfrm>
          <a:prstGeom prst="ellipse">
            <a:avLst/>
          </a:prstGeom>
          <a:solidFill>
            <a:schemeClr val="accent1">
              <a:lumMod val="20000"/>
              <a:lumOff val="80000"/>
            </a:schemeClr>
          </a:solidFill>
          <a:ln w="19050" algn="ctr">
            <a:solidFill>
              <a:schemeClr val="tx1"/>
            </a:solidFill>
            <a:round/>
            <a:headEnd/>
            <a:tailEnd/>
          </a:ln>
          <a:effectLst/>
        </p:spPr>
        <p:txBody>
          <a:bodyPr lIns="72000" tIns="36000" rIns="72000" bIns="36000" anchor="ctr"/>
          <a:lstStyle/>
          <a:p>
            <a:pPr algn="ctr" eaLnBrk="0" hangingPunct="0">
              <a:spcAft>
                <a:spcPts val="600"/>
              </a:spcAft>
              <a:defRPr/>
            </a:pPr>
            <a:r>
              <a:rPr kumimoji="0" lang="en-US" altLang="ja-JP" sz="1600" dirty="0">
                <a:latin typeface="Arial" charset="0"/>
                <a:ea typeface="HGPｺﾞｼｯｸE" pitchFamily="50" charset="-128"/>
              </a:rPr>
              <a:t>PMDA</a:t>
            </a:r>
          </a:p>
        </p:txBody>
      </p:sp>
      <p:sp>
        <p:nvSpPr>
          <p:cNvPr id="3" name="右矢印 2"/>
          <p:cNvSpPr/>
          <p:nvPr/>
        </p:nvSpPr>
        <p:spPr>
          <a:xfrm>
            <a:off x="5724525" y="5484813"/>
            <a:ext cx="1296988" cy="320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8448" name="テキスト ボックス 4"/>
          <p:cNvSpPr txBox="1">
            <a:spLocks noChangeArrowheads="1"/>
          </p:cNvSpPr>
          <p:nvPr/>
        </p:nvSpPr>
        <p:spPr bwMode="auto">
          <a:xfrm>
            <a:off x="5653088" y="5805488"/>
            <a:ext cx="1368425"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en-US" altLang="ja-JP"/>
              <a:t>RMP</a:t>
            </a:r>
            <a:r>
              <a:rPr lang="ja-JP" altLang="en-US"/>
              <a:t>の提出</a:t>
            </a:r>
          </a:p>
        </p:txBody>
      </p:sp>
      <p:sp>
        <p:nvSpPr>
          <p:cNvPr id="18449" name="テキスト ボックス 5"/>
          <p:cNvSpPr txBox="1">
            <a:spLocks noChangeArrowheads="1"/>
          </p:cNvSpPr>
          <p:nvPr/>
        </p:nvSpPr>
        <p:spPr bwMode="auto">
          <a:xfrm>
            <a:off x="3635375" y="1196975"/>
            <a:ext cx="360363"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ja-JP" altLang="en-US" dirty="0"/>
              <a:t>①</a:t>
            </a:r>
          </a:p>
        </p:txBody>
      </p:sp>
      <p:sp>
        <p:nvSpPr>
          <p:cNvPr id="18450" name="テキスト ボックス 6"/>
          <p:cNvSpPr txBox="1">
            <a:spLocks noChangeArrowheads="1"/>
          </p:cNvSpPr>
          <p:nvPr/>
        </p:nvSpPr>
        <p:spPr bwMode="auto">
          <a:xfrm>
            <a:off x="6805613" y="2133600"/>
            <a:ext cx="430212"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ja-JP" altLang="en-US"/>
              <a:t>②</a:t>
            </a:r>
          </a:p>
        </p:txBody>
      </p:sp>
      <p:sp>
        <p:nvSpPr>
          <p:cNvPr id="18451" name="テキスト ボックス 7"/>
          <p:cNvSpPr txBox="1">
            <a:spLocks noChangeArrowheads="1"/>
          </p:cNvSpPr>
          <p:nvPr/>
        </p:nvSpPr>
        <p:spPr bwMode="auto">
          <a:xfrm>
            <a:off x="6238875" y="4741863"/>
            <a:ext cx="322263"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ja-JP" altLang="en-US"/>
              <a:t>③</a:t>
            </a:r>
          </a:p>
        </p:txBody>
      </p:sp>
      <p:sp>
        <p:nvSpPr>
          <p:cNvPr id="18452" name="テキスト ボックス 8"/>
          <p:cNvSpPr txBox="1">
            <a:spLocks noChangeArrowheads="1"/>
          </p:cNvSpPr>
          <p:nvPr/>
        </p:nvSpPr>
        <p:spPr bwMode="auto">
          <a:xfrm>
            <a:off x="6948488" y="5805488"/>
            <a:ext cx="430212"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ja-JP" altLang="en-US"/>
              <a:t>④</a:t>
            </a:r>
          </a:p>
        </p:txBody>
      </p:sp>
      <p:sp>
        <p:nvSpPr>
          <p:cNvPr id="18453" name="テキスト ボックス 9"/>
          <p:cNvSpPr txBox="1">
            <a:spLocks noChangeArrowheads="1"/>
          </p:cNvSpPr>
          <p:nvPr/>
        </p:nvSpPr>
        <p:spPr bwMode="auto">
          <a:xfrm>
            <a:off x="1908175" y="4724400"/>
            <a:ext cx="503238"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ja-JP" altLang="en-US"/>
              <a:t>④</a:t>
            </a:r>
          </a:p>
        </p:txBody>
      </p:sp>
      <p:sp>
        <p:nvSpPr>
          <p:cNvPr id="2" name="雲 1"/>
          <p:cNvSpPr/>
          <p:nvPr/>
        </p:nvSpPr>
        <p:spPr>
          <a:xfrm>
            <a:off x="5832000" y="648000"/>
            <a:ext cx="3097213" cy="12600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400" dirty="0">
                <a:latin typeface="+mj-ea"/>
                <a:ea typeface="+mj-ea"/>
              </a:rPr>
              <a:t>初回作成時（承認申請時）</a:t>
            </a:r>
          </a:p>
        </p:txBody>
      </p:sp>
      <p:sp>
        <p:nvSpPr>
          <p:cNvPr id="21" name="円/楕円 27"/>
          <p:cNvSpPr>
            <a:spLocks noChangeArrowheads="1"/>
          </p:cNvSpPr>
          <p:nvPr/>
        </p:nvSpPr>
        <p:spPr bwMode="auto">
          <a:xfrm>
            <a:off x="323850" y="3073400"/>
            <a:ext cx="2879725" cy="1547813"/>
          </a:xfrm>
          <a:prstGeom prst="ellipse">
            <a:avLst/>
          </a:prstGeom>
          <a:solidFill>
            <a:schemeClr val="accent1">
              <a:lumMod val="20000"/>
              <a:lumOff val="80000"/>
            </a:schemeClr>
          </a:solidFill>
          <a:ln w="19050" algn="ctr">
            <a:solidFill>
              <a:schemeClr val="tx1"/>
            </a:solidFill>
            <a:round/>
            <a:headEnd/>
            <a:tailEnd/>
          </a:ln>
          <a:effectLst/>
        </p:spPr>
        <p:txBody>
          <a:bodyPr lIns="72000" tIns="36000" rIns="72000" bIns="36000" anchor="ctr"/>
          <a:lstStyle/>
          <a:p>
            <a:pPr algn="ctr" eaLnBrk="0" hangingPunct="0">
              <a:spcAft>
                <a:spcPts val="600"/>
              </a:spcAft>
              <a:defRPr/>
            </a:pPr>
            <a:r>
              <a:rPr kumimoji="0" lang="en-US" altLang="ja-JP" dirty="0">
                <a:latin typeface="HGPｺﾞｼｯｸE" pitchFamily="50" charset="-128"/>
                <a:ea typeface="HGPｺﾞｼｯｸE" pitchFamily="50" charset="-128"/>
              </a:rPr>
              <a:t>RMP</a:t>
            </a:r>
            <a:r>
              <a:rPr kumimoji="0" lang="ja-JP" altLang="en-US" dirty="0">
                <a:latin typeface="HGPｺﾞｼｯｸE" pitchFamily="50" charset="-128"/>
                <a:ea typeface="HGPｺﾞｼｯｸE" pitchFamily="50" charset="-128"/>
              </a:rPr>
              <a:t>実施（開始）</a:t>
            </a:r>
          </a:p>
          <a:p>
            <a:pPr marL="180975" eaLnBrk="0" hangingPunct="0">
              <a:defRPr/>
            </a:pPr>
            <a:r>
              <a:rPr kumimoji="0" lang="ja-JP" altLang="en-US" sz="1600" dirty="0" smtClean="0">
                <a:latin typeface="HGPｺﾞｼｯｸE" pitchFamily="50" charset="-128"/>
                <a:ea typeface="HGPｺﾞｼｯｸE" pitchFamily="50" charset="-128"/>
              </a:rPr>
              <a:t>・</a:t>
            </a:r>
            <a:r>
              <a:rPr kumimoji="0" lang="ja-JP" altLang="en-US" sz="1600" dirty="0">
                <a:latin typeface="HGPｺﾞｼｯｸE" pitchFamily="50" charset="-128"/>
                <a:ea typeface="HGPｺﾞｼｯｸE" pitchFamily="50" charset="-128"/>
              </a:rPr>
              <a:t>市販直後調査</a:t>
            </a:r>
          </a:p>
          <a:p>
            <a:pPr marL="180975" eaLnBrk="0" hangingPunct="0">
              <a:defRPr/>
            </a:pPr>
            <a:r>
              <a:rPr kumimoji="0" lang="ja-JP" altLang="en-US" sz="1600" dirty="0">
                <a:latin typeface="HGPｺﾞｼｯｸE" pitchFamily="50" charset="-128"/>
                <a:ea typeface="HGPｺﾞｼｯｸE" pitchFamily="50" charset="-128"/>
              </a:rPr>
              <a:t>・使用成績調査</a:t>
            </a:r>
          </a:p>
          <a:p>
            <a:pPr marL="180975" eaLnBrk="0" hangingPunct="0">
              <a:defRPr/>
            </a:pPr>
            <a:r>
              <a:rPr kumimoji="0" lang="ja-JP" altLang="en-US" sz="1600" dirty="0">
                <a:latin typeface="HGPｺﾞｼｯｸE" pitchFamily="50" charset="-128"/>
                <a:ea typeface="HGPｺﾞｼｯｸE" pitchFamily="50" charset="-128"/>
              </a:rPr>
              <a:t>・納入制限　など</a:t>
            </a:r>
          </a:p>
        </p:txBody>
      </p:sp>
      <p:sp>
        <p:nvSpPr>
          <p:cNvPr id="22" name="曲折矢印 21"/>
          <p:cNvSpPr/>
          <p:nvPr/>
        </p:nvSpPr>
        <p:spPr bwMode="auto">
          <a:xfrm>
            <a:off x="1646238" y="2208213"/>
            <a:ext cx="1368425" cy="900112"/>
          </a:xfrm>
          <a:prstGeom prst="bentArrow">
            <a:avLst/>
          </a:prstGeom>
          <a:solidFill>
            <a:srgbClr val="FFFF66"/>
          </a:solidFill>
          <a:ln w="19050" cap="flat" cmpd="sng" algn="ctr">
            <a:solidFill>
              <a:schemeClr val="tx1"/>
            </a:solidFill>
            <a:prstDash val="solid"/>
            <a:round/>
            <a:headEnd type="none" w="med" len="med"/>
            <a:tailEnd type="none" w="med" len="med"/>
          </a:ln>
          <a:effectLst/>
          <a:extLst/>
        </p:spPr>
        <p:txBody>
          <a:bodyPr/>
          <a:lstStyle/>
          <a:p>
            <a:pPr eaLnBrk="0" hangingPunct="0">
              <a:defRPr/>
            </a:pPr>
            <a:endParaRPr kumimoji="0" lang="ja-JP" altLang="en-US">
              <a:latin typeface="Arial" charset="0"/>
              <a:ea typeface="HGPｺﾞｼｯｸE" pitchFamily="50" charset="-128"/>
            </a:endParaRPr>
          </a:p>
        </p:txBody>
      </p:sp>
      <p:sp>
        <p:nvSpPr>
          <p:cNvPr id="23" name="テキスト ボックス 10"/>
          <p:cNvSpPr txBox="1">
            <a:spLocks noChangeArrowheads="1"/>
          </p:cNvSpPr>
          <p:nvPr/>
        </p:nvSpPr>
        <p:spPr bwMode="auto">
          <a:xfrm>
            <a:off x="1331913" y="2060575"/>
            <a:ext cx="4318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ja-JP" altLang="en-US" dirty="0"/>
              <a:t>⑤</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367"/>
                                        </p:tgtEl>
                                        <p:attrNameLst>
                                          <p:attrName>style.visibility</p:attrName>
                                        </p:attrNameLst>
                                      </p:cBhvr>
                                      <p:to>
                                        <p:strVal val="visible"/>
                                      </p:to>
                                    </p:set>
                                    <p:animEffect transition="in" filter="fade">
                                      <p:cBhvr>
                                        <p:cTn id="7" dur="750"/>
                                        <p:tgtEl>
                                          <p:spTgt spid="15367"/>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750"/>
                                        <p:tgtEl>
                                          <p:spTgt spid="1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450"/>
                                        </p:tgtEl>
                                        <p:attrNameLst>
                                          <p:attrName>style.visibility</p:attrName>
                                        </p:attrNameLst>
                                      </p:cBhvr>
                                      <p:to>
                                        <p:strVal val="visible"/>
                                      </p:to>
                                    </p:set>
                                    <p:animEffect transition="in" filter="fade">
                                      <p:cBhvr>
                                        <p:cTn id="14" dur="750"/>
                                        <p:tgtEl>
                                          <p:spTgt spid="18450"/>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5362"/>
                                        </p:tgtEl>
                                        <p:attrNameLst>
                                          <p:attrName>style.visibility</p:attrName>
                                        </p:attrNameLst>
                                      </p:cBhvr>
                                      <p:to>
                                        <p:strVal val="visible"/>
                                      </p:to>
                                    </p:set>
                                    <p:animEffect transition="in" filter="fade">
                                      <p:cBhvr>
                                        <p:cTn id="19" dur="750"/>
                                        <p:tgtEl>
                                          <p:spTgt spid="15362"/>
                                        </p:tgtEl>
                                      </p:cBhvr>
                                    </p:animEffect>
                                  </p:childTnLst>
                                </p:cTn>
                              </p:par>
                            </p:childTnLst>
                          </p:cTn>
                        </p:par>
                        <p:par>
                          <p:cTn id="20" fill="hold">
                            <p:stCondLst>
                              <p:cond delay="750"/>
                            </p:stCondLst>
                            <p:childTnLst>
                              <p:par>
                                <p:cTn id="21" presetID="10" presetClass="entr" presetSubtype="0"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750"/>
                                        <p:tgtEl>
                                          <p:spTgt spid="4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451"/>
                                        </p:tgtEl>
                                        <p:attrNameLst>
                                          <p:attrName>style.visibility</p:attrName>
                                        </p:attrNameLst>
                                      </p:cBhvr>
                                      <p:to>
                                        <p:strVal val="visible"/>
                                      </p:to>
                                    </p:set>
                                    <p:animEffect transition="in" filter="fade">
                                      <p:cBhvr>
                                        <p:cTn id="26" dur="750"/>
                                        <p:tgtEl>
                                          <p:spTgt spid="1845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5368"/>
                                        </p:tgtEl>
                                        <p:attrNameLst>
                                          <p:attrName>style.visibility</p:attrName>
                                        </p:attrNameLst>
                                      </p:cBhvr>
                                      <p:to>
                                        <p:strVal val="visible"/>
                                      </p:to>
                                    </p:set>
                                    <p:animEffect transition="in" filter="fade">
                                      <p:cBhvr>
                                        <p:cTn id="31" dur="750"/>
                                        <p:tgtEl>
                                          <p:spTgt spid="15368"/>
                                        </p:tgtEl>
                                      </p:cBhvr>
                                    </p:animEffect>
                                  </p:childTnLst>
                                </p:cTn>
                              </p:par>
                            </p:childTnLst>
                          </p:cTn>
                        </p:par>
                        <p:par>
                          <p:cTn id="32" fill="hold">
                            <p:stCondLst>
                              <p:cond delay="750"/>
                            </p:stCondLst>
                            <p:childTnLst>
                              <p:par>
                                <p:cTn id="33" presetID="10" presetClass="entr" presetSubtype="0"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750"/>
                                        <p:tgtEl>
                                          <p:spTgt spid="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8448"/>
                                        </p:tgtEl>
                                        <p:attrNameLst>
                                          <p:attrName>style.visibility</p:attrName>
                                        </p:attrNameLst>
                                      </p:cBhvr>
                                      <p:to>
                                        <p:strVal val="visible"/>
                                      </p:to>
                                    </p:set>
                                    <p:animEffect transition="in" filter="fade">
                                      <p:cBhvr>
                                        <p:cTn id="38" dur="750"/>
                                        <p:tgtEl>
                                          <p:spTgt spid="1844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8452"/>
                                        </p:tgtEl>
                                        <p:attrNameLst>
                                          <p:attrName>style.visibility</p:attrName>
                                        </p:attrNameLst>
                                      </p:cBhvr>
                                      <p:to>
                                        <p:strVal val="visible"/>
                                      </p:to>
                                    </p:set>
                                    <p:animEffect transition="in" filter="fade">
                                      <p:cBhvr>
                                        <p:cTn id="41" dur="750"/>
                                        <p:tgtEl>
                                          <p:spTgt spid="18452"/>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750"/>
                                        <p:tgtEl>
                                          <p:spTgt spid="14"/>
                                        </p:tgtEl>
                                      </p:cBhvr>
                                    </p:animEffect>
                                  </p:childTnLst>
                                </p:cTn>
                              </p:par>
                            </p:childTnLst>
                          </p:cTn>
                        </p:par>
                        <p:par>
                          <p:cTn id="45" fill="hold">
                            <p:stCondLst>
                              <p:cond delay="2000"/>
                            </p:stCondLst>
                            <p:childTnLst>
                              <p:par>
                                <p:cTn id="46" presetID="10" presetClass="entr" presetSubtype="0"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fade">
                                      <p:cBhvr>
                                        <p:cTn id="48" dur="750"/>
                                        <p:tgtEl>
                                          <p:spTgt spid="4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453"/>
                                        </p:tgtEl>
                                        <p:attrNameLst>
                                          <p:attrName>style.visibility</p:attrName>
                                        </p:attrNameLst>
                                      </p:cBhvr>
                                      <p:to>
                                        <p:strVal val="visible"/>
                                      </p:to>
                                    </p:set>
                                    <p:animEffect transition="in" filter="fade">
                                      <p:cBhvr>
                                        <p:cTn id="51" dur="750"/>
                                        <p:tgtEl>
                                          <p:spTgt spid="18453"/>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xit" presetSubtype="4" fill="hold" grpId="0" nodeType="clickEffect">
                                  <p:stCondLst>
                                    <p:cond delay="0"/>
                                  </p:stCondLst>
                                  <p:childTnLst>
                                    <p:anim calcmode="lin" valueType="num">
                                      <p:cBhvr additive="base">
                                        <p:cTn id="55" dur="750"/>
                                        <p:tgtEl>
                                          <p:spTgt spid="2"/>
                                        </p:tgtEl>
                                        <p:attrNameLst>
                                          <p:attrName>ppt_x</p:attrName>
                                        </p:attrNameLst>
                                      </p:cBhvr>
                                      <p:tavLst>
                                        <p:tav tm="0">
                                          <p:val>
                                            <p:strVal val="ppt_x"/>
                                          </p:val>
                                        </p:tav>
                                        <p:tav tm="100000">
                                          <p:val>
                                            <p:strVal val="ppt_x"/>
                                          </p:val>
                                        </p:tav>
                                      </p:tavLst>
                                    </p:anim>
                                    <p:anim calcmode="lin" valueType="num">
                                      <p:cBhvr additive="base">
                                        <p:cTn id="56" dur="750"/>
                                        <p:tgtEl>
                                          <p:spTgt spid="2"/>
                                        </p:tgtEl>
                                        <p:attrNameLst>
                                          <p:attrName>ppt_y</p:attrName>
                                        </p:attrNameLst>
                                      </p:cBhvr>
                                      <p:tavLst>
                                        <p:tav tm="0">
                                          <p:val>
                                            <p:strVal val="ppt_y"/>
                                          </p:val>
                                        </p:tav>
                                        <p:tav tm="100000">
                                          <p:val>
                                            <p:strVal val="1+ppt_h/2"/>
                                          </p:val>
                                        </p:tav>
                                      </p:tavLst>
                                    </p:anim>
                                    <p:set>
                                      <p:cBhvr>
                                        <p:cTn id="57" dur="1" fill="hold">
                                          <p:stCondLst>
                                            <p:cond delay="749"/>
                                          </p:stCondLst>
                                        </p:cTn>
                                        <p:tgtEl>
                                          <p:spTgt spid="2"/>
                                        </p:tgtEl>
                                        <p:attrNameLst>
                                          <p:attrName>style.visibility</p:attrName>
                                        </p:attrNameLst>
                                      </p:cBhvr>
                                      <p:to>
                                        <p:strVal val="hidden"/>
                                      </p:to>
                                    </p:set>
                                  </p:childTnLst>
                                </p:cTn>
                              </p:par>
                            </p:childTnLst>
                          </p:cTn>
                        </p:par>
                        <p:par>
                          <p:cTn id="58" fill="hold">
                            <p:stCondLst>
                              <p:cond delay="750"/>
                            </p:stCondLst>
                            <p:childTnLst>
                              <p:par>
                                <p:cTn id="59" presetID="10" presetClass="exit" presetSubtype="0" fill="hold" grpId="0" nodeType="afterEffect">
                                  <p:stCondLst>
                                    <p:cond delay="0"/>
                                  </p:stCondLst>
                                  <p:childTnLst>
                                    <p:animEffect transition="out" filter="fade">
                                      <p:cBhvr>
                                        <p:cTn id="60" dur="750"/>
                                        <p:tgtEl>
                                          <p:spTgt spid="20"/>
                                        </p:tgtEl>
                                      </p:cBhvr>
                                    </p:animEffect>
                                    <p:set>
                                      <p:cBhvr>
                                        <p:cTn id="61" dur="1" fill="hold">
                                          <p:stCondLst>
                                            <p:cond delay="749"/>
                                          </p:stCondLst>
                                        </p:cTn>
                                        <p:tgtEl>
                                          <p:spTgt spid="20"/>
                                        </p:tgtEl>
                                        <p:attrNameLst>
                                          <p:attrName>style.visibility</p:attrName>
                                        </p:attrNameLst>
                                      </p:cBhvr>
                                      <p:to>
                                        <p:strVal val="hidden"/>
                                      </p:to>
                                    </p:set>
                                  </p:childTnLst>
                                </p:cTn>
                              </p:par>
                              <p:par>
                                <p:cTn id="62" presetID="10" presetClass="exit" presetSubtype="0" fill="hold" grpId="0" nodeType="withEffect">
                                  <p:stCondLst>
                                    <p:cond delay="0"/>
                                  </p:stCondLst>
                                  <p:childTnLst>
                                    <p:animEffect transition="out" filter="fade">
                                      <p:cBhvr>
                                        <p:cTn id="63" dur="750"/>
                                        <p:tgtEl>
                                          <p:spTgt spid="42"/>
                                        </p:tgtEl>
                                      </p:cBhvr>
                                    </p:animEffect>
                                    <p:set>
                                      <p:cBhvr>
                                        <p:cTn id="64" dur="1" fill="hold">
                                          <p:stCondLst>
                                            <p:cond delay="749"/>
                                          </p:stCondLst>
                                        </p:cTn>
                                        <p:tgtEl>
                                          <p:spTgt spid="42"/>
                                        </p:tgtEl>
                                        <p:attrNameLst>
                                          <p:attrName>style.visibility</p:attrName>
                                        </p:attrNameLst>
                                      </p:cBhvr>
                                      <p:to>
                                        <p:strVal val="hidden"/>
                                      </p:to>
                                    </p:set>
                                  </p:childTnLst>
                                </p:cTn>
                              </p:par>
                              <p:par>
                                <p:cTn id="65" presetID="10" presetClass="exit" presetSubtype="0" fill="hold" grpId="0" nodeType="withEffect">
                                  <p:stCondLst>
                                    <p:cond delay="0"/>
                                  </p:stCondLst>
                                  <p:childTnLst>
                                    <p:animEffect transition="out" filter="fade">
                                      <p:cBhvr>
                                        <p:cTn id="66" dur="750"/>
                                        <p:tgtEl>
                                          <p:spTgt spid="18449"/>
                                        </p:tgtEl>
                                      </p:cBhvr>
                                    </p:animEffect>
                                    <p:set>
                                      <p:cBhvr>
                                        <p:cTn id="67" dur="1" fill="hold">
                                          <p:stCondLst>
                                            <p:cond delay="749"/>
                                          </p:stCondLst>
                                        </p:cTn>
                                        <p:tgtEl>
                                          <p:spTgt spid="18449"/>
                                        </p:tgtEl>
                                        <p:attrNameLst>
                                          <p:attrName>style.visibility</p:attrName>
                                        </p:attrNameLst>
                                      </p:cBhvr>
                                      <p:to>
                                        <p:strVal val="hidden"/>
                                      </p:to>
                                    </p:set>
                                  </p:childTnLst>
                                </p:cTn>
                              </p:par>
                            </p:childTnLst>
                          </p:cTn>
                        </p:par>
                        <p:par>
                          <p:cTn id="68" fill="hold">
                            <p:stCondLst>
                              <p:cond delay="1500"/>
                            </p:stCondLst>
                            <p:childTnLst>
                              <p:par>
                                <p:cTn id="69" presetID="10" presetClass="entr" presetSubtype="0"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750"/>
                                        <p:tgtEl>
                                          <p:spTgt spid="21"/>
                                        </p:tgtEl>
                                      </p:cBhvr>
                                    </p:animEffect>
                                  </p:childTnLst>
                                </p:cTn>
                              </p:par>
                            </p:childTnLst>
                          </p:cTn>
                        </p:par>
                        <p:par>
                          <p:cTn id="72" fill="hold">
                            <p:stCondLst>
                              <p:cond delay="2250"/>
                            </p:stCondLst>
                            <p:childTnLst>
                              <p:par>
                                <p:cTn id="73" presetID="10" presetClass="entr" presetSubtype="0"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fade">
                                      <p:cBhvr>
                                        <p:cTn id="75" dur="750"/>
                                        <p:tgtEl>
                                          <p:spTgt spid="2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nimBg="1"/>
      <p:bldP spid="20" grpId="0" animBg="1"/>
      <p:bldP spid="15367" grpId="0" animBg="1"/>
      <p:bldP spid="15368" grpId="0" animBg="1"/>
      <p:bldP spid="15" grpId="0" animBg="1"/>
      <p:bldP spid="42" grpId="0" animBg="1"/>
      <p:bldP spid="43" grpId="0" animBg="1"/>
      <p:bldP spid="44" grpId="0" animBg="1"/>
      <p:bldP spid="14" grpId="0" animBg="1"/>
      <p:bldP spid="3" grpId="0" animBg="1"/>
      <p:bldP spid="18448" grpId="0"/>
      <p:bldP spid="18449" grpId="0"/>
      <p:bldP spid="18450" grpId="0"/>
      <p:bldP spid="18451" grpId="0"/>
      <p:bldP spid="18452" grpId="0"/>
      <p:bldP spid="18453" grpId="0"/>
      <p:bldP spid="2" grpId="0" animBg="1"/>
      <p:bldP spid="21" grpId="0" animBg="1"/>
      <p:bldP spid="22" grpId="0" animBg="1"/>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a:xfrm>
            <a:off x="790575" y="404813"/>
            <a:ext cx="6781800" cy="798512"/>
          </a:xfrm>
        </p:spPr>
        <p:txBody>
          <a:bodyPr/>
          <a:lstStyle/>
          <a:p>
            <a:pPr eaLnBrk="1" hangingPunct="1"/>
            <a:r>
              <a:rPr lang="en-US" altLang="ja-JP" smtClean="0"/>
              <a:t>RMP</a:t>
            </a:r>
            <a:r>
              <a:rPr lang="ja-JP" altLang="en-US" smtClean="0"/>
              <a:t>実施のイメージ図</a:t>
            </a:r>
          </a:p>
        </p:txBody>
      </p:sp>
      <p:sp>
        <p:nvSpPr>
          <p:cNvPr id="18" name="スライド番号プレースホルダー 4"/>
          <p:cNvSpPr>
            <a:spLocks noGrp="1"/>
          </p:cNvSpPr>
          <p:nvPr>
            <p:ph type="sldNum" sz="quarter" idx="11"/>
          </p:nvPr>
        </p:nvSpPr>
        <p:spPr/>
        <p:txBody>
          <a:bodyPr/>
          <a:lstStyle/>
          <a:p>
            <a:pPr>
              <a:defRPr/>
            </a:pPr>
            <a:fld id="{B3C21A40-941A-45EC-B4FD-3B8C191413BB}" type="slidenum">
              <a:rPr lang="en-US" altLang="ja-JP"/>
              <a:pPr>
                <a:defRPr/>
              </a:pPr>
              <a:t>17</a:t>
            </a:fld>
            <a:endParaRPr lang="en-US" altLang="ja-JP"/>
          </a:p>
        </p:txBody>
      </p:sp>
      <p:sp>
        <p:nvSpPr>
          <p:cNvPr id="15362" name="円/楕円 28"/>
          <p:cNvSpPr>
            <a:spLocks noChangeArrowheads="1"/>
          </p:cNvSpPr>
          <p:nvPr/>
        </p:nvSpPr>
        <p:spPr bwMode="auto">
          <a:xfrm>
            <a:off x="5365750" y="3078163"/>
            <a:ext cx="2879725" cy="1547812"/>
          </a:xfrm>
          <a:prstGeom prst="ellipse">
            <a:avLst/>
          </a:prstGeom>
          <a:solidFill>
            <a:schemeClr val="accent1">
              <a:lumMod val="20000"/>
              <a:lumOff val="80000"/>
            </a:schemeClr>
          </a:solidFill>
          <a:ln w="19050" algn="ctr">
            <a:solidFill>
              <a:schemeClr val="tx1"/>
            </a:solidFill>
            <a:round/>
            <a:headEnd/>
            <a:tailEnd/>
          </a:ln>
          <a:effectLst/>
        </p:spPr>
        <p:txBody>
          <a:bodyPr lIns="72000" tIns="36000" rIns="72000" bIns="36000" anchor="ctr"/>
          <a:lstStyle/>
          <a:p>
            <a:pPr algn="ctr" eaLnBrk="0" hangingPunct="0">
              <a:spcAft>
                <a:spcPts val="600"/>
              </a:spcAft>
              <a:defRPr/>
            </a:pPr>
            <a:r>
              <a:rPr kumimoji="0" lang="ja-JP" altLang="en-US" dirty="0">
                <a:latin typeface="Arial" charset="0"/>
                <a:ea typeface="HGPｺﾞｼｯｸE" pitchFamily="50" charset="-128"/>
              </a:rPr>
              <a:t>評価・分析</a:t>
            </a:r>
            <a:endParaRPr kumimoji="0" lang="en-US" altLang="ja-JP" dirty="0">
              <a:latin typeface="Arial" charset="0"/>
              <a:ea typeface="HGPｺﾞｼｯｸE" pitchFamily="50" charset="-128"/>
            </a:endParaRPr>
          </a:p>
          <a:p>
            <a:pPr eaLnBrk="0" hangingPunct="0">
              <a:defRPr/>
            </a:pPr>
            <a:r>
              <a:rPr kumimoji="0" lang="ja-JP" altLang="en-US" sz="1600" dirty="0">
                <a:latin typeface="Arial" charset="0"/>
                <a:ea typeface="HGPｺﾞｼｯｸE" pitchFamily="50" charset="-128"/>
              </a:rPr>
              <a:t>・安全性検討事項の</a:t>
            </a:r>
            <a:endParaRPr kumimoji="0" lang="en-US" altLang="ja-JP" sz="1600" dirty="0">
              <a:latin typeface="Arial" charset="0"/>
              <a:ea typeface="HGPｺﾞｼｯｸE" pitchFamily="50" charset="-128"/>
            </a:endParaRPr>
          </a:p>
          <a:p>
            <a:pPr eaLnBrk="0" hangingPunct="0">
              <a:defRPr/>
            </a:pPr>
            <a:r>
              <a:rPr kumimoji="0" lang="ja-JP" altLang="en-US" sz="1600" dirty="0">
                <a:latin typeface="Arial" charset="0"/>
                <a:ea typeface="HGPｺﾞｼｯｸE" pitchFamily="50" charset="-128"/>
              </a:rPr>
              <a:t>　特定　など</a:t>
            </a:r>
            <a:endParaRPr kumimoji="0" lang="en-US" altLang="ja-JP" sz="1600" dirty="0">
              <a:latin typeface="Arial" charset="0"/>
              <a:ea typeface="HGPｺﾞｼｯｸE" pitchFamily="50" charset="-128"/>
            </a:endParaRPr>
          </a:p>
        </p:txBody>
      </p:sp>
      <p:sp>
        <p:nvSpPr>
          <p:cNvPr id="15367" name="円/楕円 24"/>
          <p:cNvSpPr>
            <a:spLocks noChangeArrowheads="1"/>
          </p:cNvSpPr>
          <p:nvPr/>
        </p:nvSpPr>
        <p:spPr bwMode="auto">
          <a:xfrm>
            <a:off x="2836863" y="1704975"/>
            <a:ext cx="2879725" cy="1547813"/>
          </a:xfrm>
          <a:prstGeom prst="ellipse">
            <a:avLst/>
          </a:prstGeom>
          <a:solidFill>
            <a:schemeClr val="accent1">
              <a:lumMod val="20000"/>
              <a:lumOff val="80000"/>
            </a:schemeClr>
          </a:solidFill>
          <a:ln w="19050" algn="ctr">
            <a:solidFill>
              <a:schemeClr val="tx1"/>
            </a:solidFill>
            <a:round/>
            <a:headEnd/>
            <a:tailEnd/>
          </a:ln>
          <a:effectLst/>
        </p:spPr>
        <p:txBody>
          <a:bodyPr lIns="72000" tIns="36000" rIns="72000" bIns="36000" anchor="ctr"/>
          <a:lstStyle/>
          <a:p>
            <a:pPr algn="ctr" eaLnBrk="0" hangingPunct="0">
              <a:spcBef>
                <a:spcPts val="0"/>
              </a:spcBef>
              <a:defRPr/>
            </a:pPr>
            <a:r>
              <a:rPr kumimoji="0" lang="ja-JP" altLang="en-US" dirty="0">
                <a:latin typeface="Arial" charset="0"/>
                <a:ea typeface="HGPｺﾞｼｯｸE" pitchFamily="50" charset="-128"/>
              </a:rPr>
              <a:t>情報収集</a:t>
            </a:r>
            <a:endParaRPr kumimoji="0" lang="en-US" altLang="ja-JP" dirty="0">
              <a:latin typeface="Arial" charset="0"/>
              <a:ea typeface="HGPｺﾞｼｯｸE" pitchFamily="50" charset="-128"/>
            </a:endParaRPr>
          </a:p>
        </p:txBody>
      </p:sp>
      <p:sp>
        <p:nvSpPr>
          <p:cNvPr id="15368" name="円/楕円 26"/>
          <p:cNvSpPr>
            <a:spLocks noChangeArrowheads="1"/>
          </p:cNvSpPr>
          <p:nvPr/>
        </p:nvSpPr>
        <p:spPr bwMode="auto">
          <a:xfrm>
            <a:off x="2844800" y="4584700"/>
            <a:ext cx="2879725" cy="1547813"/>
          </a:xfrm>
          <a:prstGeom prst="ellipse">
            <a:avLst/>
          </a:prstGeom>
          <a:solidFill>
            <a:schemeClr val="accent1">
              <a:lumMod val="20000"/>
              <a:lumOff val="80000"/>
            </a:schemeClr>
          </a:solidFill>
          <a:ln w="19050" algn="ctr">
            <a:solidFill>
              <a:schemeClr val="tx1"/>
            </a:solidFill>
            <a:round/>
            <a:headEnd/>
            <a:tailEnd/>
          </a:ln>
          <a:effectLst/>
        </p:spPr>
        <p:txBody>
          <a:bodyPr lIns="72000" tIns="36000" rIns="72000" bIns="36000" anchor="ctr"/>
          <a:lstStyle/>
          <a:p>
            <a:pPr algn="ctr" eaLnBrk="0" hangingPunct="0">
              <a:spcAft>
                <a:spcPts val="600"/>
              </a:spcAft>
              <a:defRPr/>
            </a:pPr>
            <a:r>
              <a:rPr kumimoji="0" lang="en-US" altLang="ja-JP" dirty="0">
                <a:latin typeface="HGPｺﾞｼｯｸE" pitchFamily="50" charset="-128"/>
                <a:ea typeface="HGPｺﾞｼｯｸE" pitchFamily="50" charset="-128"/>
              </a:rPr>
              <a:t>RMP</a:t>
            </a:r>
            <a:r>
              <a:rPr kumimoji="0" lang="ja-JP" altLang="en-US" dirty="0">
                <a:latin typeface="HGPｺﾞｼｯｸE" pitchFamily="50" charset="-128"/>
                <a:ea typeface="HGPｺﾞｼｯｸE" pitchFamily="50" charset="-128"/>
              </a:rPr>
              <a:t>策定</a:t>
            </a:r>
          </a:p>
          <a:p>
            <a:pPr eaLnBrk="0" hangingPunct="0">
              <a:defRPr/>
            </a:pPr>
            <a:r>
              <a:rPr kumimoji="0" lang="ja-JP" altLang="en-US" sz="1600" dirty="0">
                <a:latin typeface="HGPｺﾞｼｯｸE" pitchFamily="50" charset="-128"/>
                <a:ea typeface="HGPｺﾞｼｯｸE" pitchFamily="50" charset="-128"/>
              </a:rPr>
              <a:t>　・安全性監視計画</a:t>
            </a:r>
          </a:p>
          <a:p>
            <a:pPr eaLnBrk="0" hangingPunct="0">
              <a:defRPr/>
            </a:pPr>
            <a:r>
              <a:rPr kumimoji="0" lang="ja-JP" altLang="en-US" sz="1600" dirty="0">
                <a:latin typeface="HGPｺﾞｼｯｸE" pitchFamily="50" charset="-128"/>
                <a:ea typeface="HGPｺﾞｼｯｸE" pitchFamily="50" charset="-128"/>
              </a:rPr>
              <a:t>　・リスク最小化計画</a:t>
            </a:r>
          </a:p>
        </p:txBody>
      </p:sp>
      <p:sp>
        <p:nvSpPr>
          <p:cNvPr id="15370" name="円/楕円 27"/>
          <p:cNvSpPr>
            <a:spLocks noChangeArrowheads="1"/>
          </p:cNvSpPr>
          <p:nvPr/>
        </p:nvSpPr>
        <p:spPr bwMode="auto">
          <a:xfrm>
            <a:off x="323850" y="3073400"/>
            <a:ext cx="2879725" cy="1547813"/>
          </a:xfrm>
          <a:prstGeom prst="ellipse">
            <a:avLst/>
          </a:prstGeom>
          <a:solidFill>
            <a:schemeClr val="accent1">
              <a:lumMod val="20000"/>
              <a:lumOff val="80000"/>
            </a:schemeClr>
          </a:solidFill>
          <a:ln w="19050" algn="ctr">
            <a:solidFill>
              <a:schemeClr val="tx1"/>
            </a:solidFill>
            <a:round/>
            <a:headEnd/>
            <a:tailEnd/>
          </a:ln>
          <a:effectLst/>
        </p:spPr>
        <p:txBody>
          <a:bodyPr lIns="72000" tIns="36000" rIns="72000" bIns="36000" anchor="ctr"/>
          <a:lstStyle/>
          <a:p>
            <a:pPr algn="ctr" eaLnBrk="0" hangingPunct="0">
              <a:spcAft>
                <a:spcPts val="600"/>
              </a:spcAft>
              <a:defRPr/>
            </a:pPr>
            <a:r>
              <a:rPr kumimoji="0" lang="en-US" altLang="ja-JP" dirty="0">
                <a:latin typeface="HGPｺﾞｼｯｸE" pitchFamily="50" charset="-128"/>
                <a:ea typeface="HGPｺﾞｼｯｸE" pitchFamily="50" charset="-128"/>
              </a:rPr>
              <a:t>RMP</a:t>
            </a:r>
            <a:r>
              <a:rPr kumimoji="0" lang="ja-JP" altLang="en-US" dirty="0">
                <a:latin typeface="HGPｺﾞｼｯｸE" pitchFamily="50" charset="-128"/>
                <a:ea typeface="HGPｺﾞｼｯｸE" pitchFamily="50" charset="-128"/>
              </a:rPr>
              <a:t>実施（開始）</a:t>
            </a:r>
          </a:p>
          <a:p>
            <a:pPr marL="180975" eaLnBrk="0" hangingPunct="0">
              <a:defRPr/>
            </a:pPr>
            <a:r>
              <a:rPr kumimoji="0" lang="ja-JP" altLang="en-US" sz="1600" dirty="0" smtClean="0">
                <a:latin typeface="HGPｺﾞｼｯｸE" pitchFamily="50" charset="-128"/>
                <a:ea typeface="HGPｺﾞｼｯｸE" pitchFamily="50" charset="-128"/>
              </a:rPr>
              <a:t>・</a:t>
            </a:r>
            <a:r>
              <a:rPr kumimoji="0" lang="ja-JP" altLang="en-US" sz="1600" dirty="0">
                <a:latin typeface="HGPｺﾞｼｯｸE" pitchFamily="50" charset="-128"/>
                <a:ea typeface="HGPｺﾞｼｯｸE" pitchFamily="50" charset="-128"/>
              </a:rPr>
              <a:t>市販直後調査</a:t>
            </a:r>
          </a:p>
          <a:p>
            <a:pPr marL="180975" eaLnBrk="0" hangingPunct="0">
              <a:defRPr/>
            </a:pPr>
            <a:r>
              <a:rPr kumimoji="0" lang="ja-JP" altLang="en-US" sz="1600" dirty="0">
                <a:latin typeface="HGPｺﾞｼｯｸE" pitchFamily="50" charset="-128"/>
                <a:ea typeface="HGPｺﾞｼｯｸE" pitchFamily="50" charset="-128"/>
              </a:rPr>
              <a:t>・使用成績調査</a:t>
            </a:r>
          </a:p>
          <a:p>
            <a:pPr marL="180975" eaLnBrk="0" hangingPunct="0">
              <a:defRPr/>
            </a:pPr>
            <a:r>
              <a:rPr kumimoji="0" lang="ja-JP" altLang="en-US" sz="1600" dirty="0">
                <a:latin typeface="HGPｺﾞｼｯｸE" pitchFamily="50" charset="-128"/>
                <a:ea typeface="HGPｺﾞｼｯｸE" pitchFamily="50" charset="-128"/>
              </a:rPr>
              <a:t>・納入制限　など</a:t>
            </a:r>
          </a:p>
        </p:txBody>
      </p:sp>
      <p:sp>
        <p:nvSpPr>
          <p:cNvPr id="15" name="曲折矢印 14"/>
          <p:cNvSpPr/>
          <p:nvPr/>
        </p:nvSpPr>
        <p:spPr bwMode="auto">
          <a:xfrm rot="5400000">
            <a:off x="5887245" y="2094706"/>
            <a:ext cx="900112" cy="1368425"/>
          </a:xfrm>
          <a:prstGeom prst="bentArrow">
            <a:avLst/>
          </a:prstGeom>
          <a:solidFill>
            <a:srgbClr val="FFFF66"/>
          </a:solidFill>
          <a:ln w="19050" cap="flat" cmpd="sng" algn="ctr">
            <a:solidFill>
              <a:schemeClr val="tx1"/>
            </a:solidFill>
            <a:prstDash val="solid"/>
            <a:round/>
            <a:headEnd type="none" w="med" len="med"/>
            <a:tailEnd type="none" w="med" len="med"/>
          </a:ln>
          <a:effectLst/>
          <a:extLst/>
        </p:spPr>
        <p:txBody>
          <a:bodyPr/>
          <a:lstStyle/>
          <a:p>
            <a:pPr eaLnBrk="0" hangingPunct="0">
              <a:defRPr/>
            </a:pPr>
            <a:endParaRPr kumimoji="0" lang="ja-JP" altLang="en-US">
              <a:latin typeface="Arial" charset="0"/>
              <a:ea typeface="HGPｺﾞｼｯｸE" pitchFamily="50" charset="-128"/>
            </a:endParaRPr>
          </a:p>
        </p:txBody>
      </p:sp>
      <p:sp>
        <p:nvSpPr>
          <p:cNvPr id="43" name="曲折矢印 42"/>
          <p:cNvSpPr/>
          <p:nvPr/>
        </p:nvSpPr>
        <p:spPr bwMode="auto">
          <a:xfrm rot="10800000">
            <a:off x="5554663" y="4584700"/>
            <a:ext cx="1368425" cy="900113"/>
          </a:xfrm>
          <a:prstGeom prst="bentArrow">
            <a:avLst/>
          </a:prstGeom>
          <a:solidFill>
            <a:srgbClr val="FFFF66"/>
          </a:solidFill>
          <a:ln w="19050" cap="flat" cmpd="sng" algn="ctr">
            <a:solidFill>
              <a:schemeClr val="tx1"/>
            </a:solidFill>
            <a:prstDash val="solid"/>
            <a:round/>
            <a:headEnd type="none" w="med" len="med"/>
            <a:tailEnd type="none" w="med" len="med"/>
          </a:ln>
          <a:effectLst/>
          <a:extLst/>
        </p:spPr>
        <p:txBody>
          <a:bodyPr/>
          <a:lstStyle/>
          <a:p>
            <a:pPr eaLnBrk="0" hangingPunct="0">
              <a:defRPr/>
            </a:pPr>
            <a:endParaRPr kumimoji="0" lang="ja-JP" altLang="en-US">
              <a:latin typeface="Arial" charset="0"/>
              <a:ea typeface="HGPｺﾞｼｯｸE" pitchFamily="50" charset="-128"/>
            </a:endParaRPr>
          </a:p>
        </p:txBody>
      </p:sp>
      <p:sp>
        <p:nvSpPr>
          <p:cNvPr id="44" name="曲折矢印 43"/>
          <p:cNvSpPr/>
          <p:nvPr/>
        </p:nvSpPr>
        <p:spPr bwMode="auto">
          <a:xfrm rot="16200000">
            <a:off x="1781969" y="4242594"/>
            <a:ext cx="900113" cy="1368425"/>
          </a:xfrm>
          <a:prstGeom prst="bentArrow">
            <a:avLst/>
          </a:prstGeom>
          <a:solidFill>
            <a:srgbClr val="FFFF66"/>
          </a:solidFill>
          <a:ln w="19050" cap="flat" cmpd="sng" algn="ctr">
            <a:solidFill>
              <a:schemeClr val="tx1"/>
            </a:solidFill>
            <a:prstDash val="solid"/>
            <a:round/>
            <a:headEnd type="none" w="med" len="med"/>
            <a:tailEnd type="none" w="med" len="med"/>
          </a:ln>
          <a:effectLst/>
          <a:extLst/>
        </p:spPr>
        <p:txBody>
          <a:bodyPr/>
          <a:lstStyle/>
          <a:p>
            <a:pPr eaLnBrk="0" hangingPunct="0">
              <a:defRPr/>
            </a:pPr>
            <a:endParaRPr kumimoji="0" lang="ja-JP" altLang="en-US">
              <a:latin typeface="Arial" charset="0"/>
              <a:ea typeface="HGPｺﾞｼｯｸE" pitchFamily="50" charset="-128"/>
            </a:endParaRPr>
          </a:p>
        </p:txBody>
      </p:sp>
      <p:sp>
        <p:nvSpPr>
          <p:cNvPr id="45" name="曲折矢印 44"/>
          <p:cNvSpPr/>
          <p:nvPr/>
        </p:nvSpPr>
        <p:spPr bwMode="auto">
          <a:xfrm>
            <a:off x="1646238" y="2208213"/>
            <a:ext cx="1368425" cy="900112"/>
          </a:xfrm>
          <a:prstGeom prst="bentArrow">
            <a:avLst/>
          </a:prstGeom>
          <a:solidFill>
            <a:srgbClr val="FFFF66"/>
          </a:solidFill>
          <a:ln w="19050" cap="flat" cmpd="sng" algn="ctr">
            <a:solidFill>
              <a:schemeClr val="tx1"/>
            </a:solidFill>
            <a:prstDash val="solid"/>
            <a:round/>
            <a:headEnd type="none" w="med" len="med"/>
            <a:tailEnd type="none" w="med" len="med"/>
          </a:ln>
          <a:effectLst/>
          <a:extLst/>
        </p:spPr>
        <p:txBody>
          <a:bodyPr/>
          <a:lstStyle/>
          <a:p>
            <a:pPr eaLnBrk="0" hangingPunct="0">
              <a:defRPr/>
            </a:pPr>
            <a:endParaRPr kumimoji="0" lang="ja-JP" altLang="en-US">
              <a:latin typeface="Arial" charset="0"/>
              <a:ea typeface="HGPｺﾞｼｯｸE" pitchFamily="50" charset="-128"/>
            </a:endParaRPr>
          </a:p>
        </p:txBody>
      </p:sp>
      <p:sp>
        <p:nvSpPr>
          <p:cNvPr id="14" name="円/楕円 28"/>
          <p:cNvSpPr>
            <a:spLocks noChangeArrowheads="1"/>
          </p:cNvSpPr>
          <p:nvPr/>
        </p:nvSpPr>
        <p:spPr bwMode="auto">
          <a:xfrm>
            <a:off x="7021513" y="5229225"/>
            <a:ext cx="1620837" cy="773113"/>
          </a:xfrm>
          <a:prstGeom prst="ellipse">
            <a:avLst/>
          </a:prstGeom>
          <a:solidFill>
            <a:schemeClr val="accent1">
              <a:lumMod val="20000"/>
              <a:lumOff val="80000"/>
            </a:schemeClr>
          </a:solidFill>
          <a:ln w="19050" algn="ctr">
            <a:solidFill>
              <a:schemeClr val="tx1"/>
            </a:solidFill>
            <a:round/>
            <a:headEnd/>
            <a:tailEnd/>
          </a:ln>
          <a:effectLst/>
        </p:spPr>
        <p:txBody>
          <a:bodyPr lIns="72000" tIns="36000" rIns="72000" bIns="36000" anchor="ctr"/>
          <a:lstStyle/>
          <a:p>
            <a:pPr algn="ctr" eaLnBrk="0" hangingPunct="0">
              <a:spcAft>
                <a:spcPts val="600"/>
              </a:spcAft>
              <a:defRPr/>
            </a:pPr>
            <a:r>
              <a:rPr kumimoji="0" lang="en-US" altLang="ja-JP" sz="1600" dirty="0">
                <a:latin typeface="Arial" charset="0"/>
                <a:ea typeface="HGPｺﾞｼｯｸE" pitchFamily="50" charset="-128"/>
              </a:rPr>
              <a:t>PMDA</a:t>
            </a:r>
          </a:p>
        </p:txBody>
      </p:sp>
      <p:sp>
        <p:nvSpPr>
          <p:cNvPr id="2" name="下矢印 1"/>
          <p:cNvSpPr/>
          <p:nvPr/>
        </p:nvSpPr>
        <p:spPr>
          <a:xfrm>
            <a:off x="7596188" y="4548188"/>
            <a:ext cx="360362" cy="6810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 name="右矢印 2"/>
          <p:cNvSpPr/>
          <p:nvPr/>
        </p:nvSpPr>
        <p:spPr>
          <a:xfrm>
            <a:off x="5724525" y="5484813"/>
            <a:ext cx="1296988" cy="320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9471" name="テキスト ボックス 3"/>
          <p:cNvSpPr txBox="1">
            <a:spLocks noChangeArrowheads="1"/>
          </p:cNvSpPr>
          <p:nvPr/>
        </p:nvSpPr>
        <p:spPr bwMode="auto">
          <a:xfrm>
            <a:off x="7885113" y="4510088"/>
            <a:ext cx="1131887" cy="647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ja-JP" altLang="en-US"/>
              <a:t>評価結果の報告</a:t>
            </a:r>
          </a:p>
        </p:txBody>
      </p:sp>
      <p:sp>
        <p:nvSpPr>
          <p:cNvPr id="19472" name="テキスト ボックス 4"/>
          <p:cNvSpPr txBox="1">
            <a:spLocks noChangeArrowheads="1"/>
          </p:cNvSpPr>
          <p:nvPr/>
        </p:nvSpPr>
        <p:spPr bwMode="auto">
          <a:xfrm>
            <a:off x="5653088" y="5805488"/>
            <a:ext cx="1368425"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en-US" altLang="ja-JP"/>
              <a:t>RMP</a:t>
            </a:r>
            <a:r>
              <a:rPr lang="ja-JP" altLang="en-US"/>
              <a:t>の提出</a:t>
            </a:r>
          </a:p>
        </p:txBody>
      </p:sp>
      <p:sp>
        <p:nvSpPr>
          <p:cNvPr id="19473" name="テキスト ボックス 6"/>
          <p:cNvSpPr txBox="1">
            <a:spLocks noChangeArrowheads="1"/>
          </p:cNvSpPr>
          <p:nvPr/>
        </p:nvSpPr>
        <p:spPr bwMode="auto">
          <a:xfrm>
            <a:off x="6805613" y="2133600"/>
            <a:ext cx="430212"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ja-JP" altLang="en-US"/>
              <a:t>⑥</a:t>
            </a:r>
          </a:p>
        </p:txBody>
      </p:sp>
      <p:sp>
        <p:nvSpPr>
          <p:cNvPr id="19474" name="テキスト ボックス 7"/>
          <p:cNvSpPr txBox="1">
            <a:spLocks noChangeArrowheads="1"/>
          </p:cNvSpPr>
          <p:nvPr/>
        </p:nvSpPr>
        <p:spPr bwMode="auto">
          <a:xfrm>
            <a:off x="6238875" y="4741863"/>
            <a:ext cx="322263"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ja-JP" altLang="en-US"/>
              <a:t>⑦</a:t>
            </a:r>
          </a:p>
        </p:txBody>
      </p:sp>
      <p:sp>
        <p:nvSpPr>
          <p:cNvPr id="19475" name="テキスト ボックス 8"/>
          <p:cNvSpPr txBox="1">
            <a:spLocks noChangeArrowheads="1"/>
          </p:cNvSpPr>
          <p:nvPr/>
        </p:nvSpPr>
        <p:spPr bwMode="auto">
          <a:xfrm>
            <a:off x="6948488" y="5805488"/>
            <a:ext cx="430212"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ja-JP" altLang="en-US"/>
              <a:t>⑧</a:t>
            </a:r>
          </a:p>
        </p:txBody>
      </p:sp>
      <p:sp>
        <p:nvSpPr>
          <p:cNvPr id="19476" name="テキスト ボックス 9"/>
          <p:cNvSpPr txBox="1">
            <a:spLocks noChangeArrowheads="1"/>
          </p:cNvSpPr>
          <p:nvPr/>
        </p:nvSpPr>
        <p:spPr bwMode="auto">
          <a:xfrm>
            <a:off x="1908175" y="4724400"/>
            <a:ext cx="503238"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ja-JP" altLang="en-US"/>
              <a:t>⑧</a:t>
            </a:r>
          </a:p>
        </p:txBody>
      </p:sp>
      <p:sp>
        <p:nvSpPr>
          <p:cNvPr id="19477" name="テキスト ボックス 10"/>
          <p:cNvSpPr txBox="1">
            <a:spLocks noChangeArrowheads="1"/>
          </p:cNvSpPr>
          <p:nvPr/>
        </p:nvSpPr>
        <p:spPr bwMode="auto">
          <a:xfrm>
            <a:off x="1331913" y="2060575"/>
            <a:ext cx="4318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ja-JP" altLang="en-US" dirty="0"/>
              <a:t>⑤</a:t>
            </a:r>
          </a:p>
        </p:txBody>
      </p:sp>
      <p:sp>
        <p:nvSpPr>
          <p:cNvPr id="19478" name="テキスト ボックス 11"/>
          <p:cNvSpPr txBox="1">
            <a:spLocks noChangeArrowheads="1"/>
          </p:cNvSpPr>
          <p:nvPr/>
        </p:nvSpPr>
        <p:spPr bwMode="auto">
          <a:xfrm>
            <a:off x="8450263" y="5084763"/>
            <a:ext cx="442912"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ja-JP" altLang="en-US"/>
              <a:t>⑦</a:t>
            </a:r>
          </a:p>
        </p:txBody>
      </p:sp>
      <p:sp>
        <p:nvSpPr>
          <p:cNvPr id="19479" name="テキスト ボックス 12"/>
          <p:cNvSpPr txBox="1">
            <a:spLocks noChangeArrowheads="1"/>
          </p:cNvSpPr>
          <p:nvPr/>
        </p:nvSpPr>
        <p:spPr bwMode="auto">
          <a:xfrm>
            <a:off x="3506877" y="5724525"/>
            <a:ext cx="1656953"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eaLnBrk="1" hangingPunct="1"/>
            <a:r>
              <a:rPr lang="en-US" altLang="ja-JP" dirty="0">
                <a:latin typeface="HGPｺﾞｼｯｸE" pitchFamily="50" charset="-128"/>
                <a:ea typeface="HGPｺﾞｼｯｸE" pitchFamily="50" charset="-128"/>
              </a:rPr>
              <a:t>(RMP</a:t>
            </a:r>
            <a:r>
              <a:rPr lang="ja-JP" altLang="en-US" dirty="0">
                <a:latin typeface="HGPｺﾞｼｯｸE" pitchFamily="50" charset="-128"/>
                <a:ea typeface="HGPｺﾞｼｯｸE" pitchFamily="50" charset="-128"/>
              </a:rPr>
              <a:t>の</a:t>
            </a:r>
            <a:r>
              <a:rPr lang="ja-JP" altLang="en-US" dirty="0" smtClean="0">
                <a:latin typeface="HGPｺﾞｼｯｸE" pitchFamily="50" charset="-128"/>
                <a:ea typeface="HGPｺﾞｼｯｸE" pitchFamily="50" charset="-128"/>
              </a:rPr>
              <a:t>見直し</a:t>
            </a:r>
            <a:r>
              <a:rPr lang="en-US" altLang="ja-JP" dirty="0" smtClean="0">
                <a:latin typeface="HGPｺﾞｼｯｸE" pitchFamily="50" charset="-128"/>
                <a:ea typeface="HGPｺﾞｼｯｸE" pitchFamily="50" charset="-128"/>
              </a:rPr>
              <a:t>)</a:t>
            </a:r>
            <a:endParaRPr lang="ja-JP" altLang="en-US" dirty="0">
              <a:latin typeface="HGPｺﾞｼｯｸE" pitchFamily="50" charset="-128"/>
              <a:ea typeface="HGPｺﾞｼｯｸE" pitchFamily="50" charset="-128"/>
            </a:endParaRPr>
          </a:p>
        </p:txBody>
      </p:sp>
      <p:sp>
        <p:nvSpPr>
          <p:cNvPr id="24" name="雲 23"/>
          <p:cNvSpPr/>
          <p:nvPr/>
        </p:nvSpPr>
        <p:spPr>
          <a:xfrm>
            <a:off x="5832000" y="647999"/>
            <a:ext cx="3097213" cy="12600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400" dirty="0">
                <a:latin typeface="+mj-ea"/>
                <a:ea typeface="+mj-ea"/>
              </a:rPr>
              <a:t>運用時</a:t>
            </a:r>
            <a:endParaRPr lang="en-US" altLang="ja-JP" sz="2400" dirty="0">
              <a:latin typeface="+mj-ea"/>
              <a:ea typeface="+mj-ea"/>
            </a:endParaRPr>
          </a:p>
          <a:p>
            <a:pPr algn="ctr">
              <a:defRPr/>
            </a:pPr>
            <a:r>
              <a:rPr lang="ja-JP" altLang="en-US" sz="2400" dirty="0">
                <a:latin typeface="+mj-ea"/>
                <a:ea typeface="+mj-ea"/>
              </a:rPr>
              <a:t>（製造販売後）</a:t>
            </a:r>
          </a:p>
        </p:txBody>
      </p:sp>
    </p:spTree>
  </p:cSld>
  <p:clrMapOvr>
    <a:masterClrMapping/>
  </p:clrMapOvr>
  <mc:AlternateContent xmlns:mc="http://schemas.openxmlformats.org/markup-compatibility/2006">
    <mc:Choice xmlns="" xmlns:p14="http://schemas.microsoft.com/office/powerpoint/2010/main" Requires="p14">
      <p:transition spd="slow" p14:dur="4000">
        <p:wheel spokes="1"/>
      </p:transition>
    </mc:Choice>
    <mc:Fallback>
      <p:transition spd="slow">
        <p:wheel spokes="1"/>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a:xfrm>
            <a:off x="790575" y="404813"/>
            <a:ext cx="6781800" cy="798512"/>
          </a:xfrm>
        </p:spPr>
        <p:txBody>
          <a:bodyPr/>
          <a:lstStyle/>
          <a:p>
            <a:pPr eaLnBrk="1" hangingPunct="1"/>
            <a:r>
              <a:rPr lang="en-US" altLang="ja-JP" smtClean="0"/>
              <a:t>RMP</a:t>
            </a:r>
            <a:r>
              <a:rPr lang="ja-JP" altLang="en-US" smtClean="0"/>
              <a:t>実施のイメージ図</a:t>
            </a:r>
          </a:p>
        </p:txBody>
      </p:sp>
      <p:sp>
        <p:nvSpPr>
          <p:cNvPr id="18" name="スライド番号プレースホルダー 4"/>
          <p:cNvSpPr>
            <a:spLocks noGrp="1"/>
          </p:cNvSpPr>
          <p:nvPr>
            <p:ph type="sldNum" sz="quarter" idx="11"/>
          </p:nvPr>
        </p:nvSpPr>
        <p:spPr/>
        <p:txBody>
          <a:bodyPr/>
          <a:lstStyle/>
          <a:p>
            <a:pPr>
              <a:defRPr/>
            </a:pPr>
            <a:fld id="{B3C21A40-941A-45EC-B4FD-3B8C191413BB}" type="slidenum">
              <a:rPr lang="en-US" altLang="ja-JP"/>
              <a:pPr>
                <a:defRPr/>
              </a:pPr>
              <a:t>18</a:t>
            </a:fld>
            <a:endParaRPr lang="en-US" altLang="ja-JP"/>
          </a:p>
        </p:txBody>
      </p:sp>
      <p:sp>
        <p:nvSpPr>
          <p:cNvPr id="15367" name="円/楕円 24"/>
          <p:cNvSpPr>
            <a:spLocks noChangeArrowheads="1"/>
          </p:cNvSpPr>
          <p:nvPr/>
        </p:nvSpPr>
        <p:spPr bwMode="auto">
          <a:xfrm>
            <a:off x="2836863" y="1704975"/>
            <a:ext cx="2879725" cy="1547813"/>
          </a:xfrm>
          <a:prstGeom prst="ellipse">
            <a:avLst/>
          </a:prstGeom>
          <a:solidFill>
            <a:schemeClr val="accent1">
              <a:lumMod val="20000"/>
              <a:lumOff val="80000"/>
            </a:schemeClr>
          </a:solidFill>
          <a:ln w="19050" algn="ctr">
            <a:solidFill>
              <a:schemeClr val="tx1"/>
            </a:solidFill>
            <a:round/>
            <a:headEnd/>
            <a:tailEnd/>
          </a:ln>
          <a:effectLst/>
        </p:spPr>
        <p:txBody>
          <a:bodyPr lIns="72000" tIns="36000" rIns="72000" bIns="36000" anchor="ctr"/>
          <a:lstStyle/>
          <a:p>
            <a:pPr algn="ctr" eaLnBrk="0" hangingPunct="0">
              <a:spcBef>
                <a:spcPts val="0"/>
              </a:spcBef>
              <a:defRPr/>
            </a:pPr>
            <a:r>
              <a:rPr kumimoji="0" lang="ja-JP" altLang="en-US" dirty="0">
                <a:latin typeface="Arial" charset="0"/>
                <a:ea typeface="HGPｺﾞｼｯｸE" pitchFamily="50" charset="-128"/>
              </a:rPr>
              <a:t>情報収集</a:t>
            </a:r>
            <a:endParaRPr kumimoji="0" lang="en-US" altLang="ja-JP" dirty="0">
              <a:latin typeface="Arial" charset="0"/>
              <a:ea typeface="HGPｺﾞｼｯｸE" pitchFamily="50" charset="-128"/>
            </a:endParaRPr>
          </a:p>
        </p:txBody>
      </p:sp>
      <p:sp>
        <p:nvSpPr>
          <p:cNvPr id="15370" name="円/楕円 27"/>
          <p:cNvSpPr>
            <a:spLocks noChangeArrowheads="1"/>
          </p:cNvSpPr>
          <p:nvPr/>
        </p:nvSpPr>
        <p:spPr bwMode="auto">
          <a:xfrm>
            <a:off x="323850" y="3073400"/>
            <a:ext cx="2879725" cy="1547813"/>
          </a:xfrm>
          <a:prstGeom prst="ellipse">
            <a:avLst/>
          </a:prstGeom>
          <a:solidFill>
            <a:schemeClr val="accent1">
              <a:lumMod val="20000"/>
              <a:lumOff val="80000"/>
            </a:schemeClr>
          </a:solidFill>
          <a:ln w="19050" algn="ctr">
            <a:solidFill>
              <a:schemeClr val="tx1"/>
            </a:solidFill>
            <a:round/>
            <a:headEnd/>
            <a:tailEnd/>
          </a:ln>
          <a:effectLst/>
        </p:spPr>
        <p:txBody>
          <a:bodyPr lIns="72000" tIns="36000" rIns="72000" bIns="36000" anchor="ctr"/>
          <a:lstStyle/>
          <a:p>
            <a:pPr algn="ctr" eaLnBrk="0" hangingPunct="0">
              <a:spcAft>
                <a:spcPts val="600"/>
              </a:spcAft>
              <a:defRPr/>
            </a:pPr>
            <a:r>
              <a:rPr kumimoji="0" lang="en-US" altLang="ja-JP" dirty="0">
                <a:latin typeface="HGPｺﾞｼｯｸE" pitchFamily="50" charset="-128"/>
                <a:ea typeface="HGPｺﾞｼｯｸE" pitchFamily="50" charset="-128"/>
              </a:rPr>
              <a:t>RMP</a:t>
            </a:r>
            <a:r>
              <a:rPr kumimoji="0" lang="ja-JP" altLang="en-US" dirty="0">
                <a:latin typeface="HGPｺﾞｼｯｸE" pitchFamily="50" charset="-128"/>
                <a:ea typeface="HGPｺﾞｼｯｸE" pitchFamily="50" charset="-128"/>
              </a:rPr>
              <a:t>実施（開始）</a:t>
            </a:r>
          </a:p>
          <a:p>
            <a:pPr marL="180975" eaLnBrk="0" hangingPunct="0">
              <a:defRPr/>
            </a:pPr>
            <a:r>
              <a:rPr kumimoji="0" lang="ja-JP" altLang="en-US" sz="1600" dirty="0" smtClean="0">
                <a:latin typeface="HGPｺﾞｼｯｸE" pitchFamily="50" charset="-128"/>
                <a:ea typeface="HGPｺﾞｼｯｸE" pitchFamily="50" charset="-128"/>
              </a:rPr>
              <a:t>・</a:t>
            </a:r>
            <a:r>
              <a:rPr kumimoji="0" lang="ja-JP" altLang="en-US" sz="1600" dirty="0">
                <a:latin typeface="HGPｺﾞｼｯｸE" pitchFamily="50" charset="-128"/>
                <a:ea typeface="HGPｺﾞｼｯｸE" pitchFamily="50" charset="-128"/>
              </a:rPr>
              <a:t>市販直後調査</a:t>
            </a:r>
          </a:p>
          <a:p>
            <a:pPr marL="180975" eaLnBrk="0" hangingPunct="0">
              <a:defRPr/>
            </a:pPr>
            <a:r>
              <a:rPr kumimoji="0" lang="ja-JP" altLang="en-US" sz="1600" dirty="0">
                <a:latin typeface="HGPｺﾞｼｯｸE" pitchFamily="50" charset="-128"/>
                <a:ea typeface="HGPｺﾞｼｯｸE" pitchFamily="50" charset="-128"/>
              </a:rPr>
              <a:t>・使用成績調査</a:t>
            </a:r>
          </a:p>
          <a:p>
            <a:pPr marL="180975" eaLnBrk="0" hangingPunct="0">
              <a:defRPr/>
            </a:pPr>
            <a:r>
              <a:rPr kumimoji="0" lang="ja-JP" altLang="en-US" sz="1600" dirty="0">
                <a:latin typeface="HGPｺﾞｼｯｸE" pitchFamily="50" charset="-128"/>
                <a:ea typeface="HGPｺﾞｼｯｸE" pitchFamily="50" charset="-128"/>
              </a:rPr>
              <a:t>・納入制限　など</a:t>
            </a:r>
          </a:p>
        </p:txBody>
      </p:sp>
      <p:sp>
        <p:nvSpPr>
          <p:cNvPr id="45" name="曲折矢印 44"/>
          <p:cNvSpPr/>
          <p:nvPr/>
        </p:nvSpPr>
        <p:spPr bwMode="auto">
          <a:xfrm>
            <a:off x="1646238" y="2208213"/>
            <a:ext cx="1368425" cy="900112"/>
          </a:xfrm>
          <a:prstGeom prst="bentArrow">
            <a:avLst/>
          </a:prstGeom>
          <a:solidFill>
            <a:srgbClr val="FFFF66"/>
          </a:solidFill>
          <a:ln w="19050" cap="flat" cmpd="sng" algn="ctr">
            <a:solidFill>
              <a:schemeClr val="tx1"/>
            </a:solidFill>
            <a:prstDash val="solid"/>
            <a:round/>
            <a:headEnd type="none" w="med" len="med"/>
            <a:tailEnd type="none" w="med" len="med"/>
          </a:ln>
          <a:effectLst/>
          <a:extLst/>
        </p:spPr>
        <p:txBody>
          <a:bodyPr/>
          <a:lstStyle/>
          <a:p>
            <a:pPr eaLnBrk="0" hangingPunct="0">
              <a:defRPr/>
            </a:pPr>
            <a:endParaRPr kumimoji="0" lang="ja-JP" altLang="en-US">
              <a:latin typeface="Arial" charset="0"/>
              <a:ea typeface="HGPｺﾞｼｯｸE" pitchFamily="50" charset="-128"/>
            </a:endParaRPr>
          </a:p>
        </p:txBody>
      </p:sp>
      <p:sp>
        <p:nvSpPr>
          <p:cNvPr id="24" name="雲 23"/>
          <p:cNvSpPr/>
          <p:nvPr/>
        </p:nvSpPr>
        <p:spPr>
          <a:xfrm>
            <a:off x="5832000" y="647999"/>
            <a:ext cx="3097213" cy="12600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400" dirty="0">
                <a:latin typeface="+mj-ea"/>
                <a:ea typeface="+mj-ea"/>
              </a:rPr>
              <a:t>運用時</a:t>
            </a:r>
            <a:endParaRPr lang="en-US" altLang="ja-JP" sz="2400" dirty="0">
              <a:latin typeface="+mj-ea"/>
              <a:ea typeface="+mj-ea"/>
            </a:endParaRPr>
          </a:p>
          <a:p>
            <a:pPr algn="ctr">
              <a:defRPr/>
            </a:pPr>
            <a:r>
              <a:rPr lang="ja-JP" altLang="en-US" sz="2400" dirty="0">
                <a:latin typeface="+mj-ea"/>
                <a:ea typeface="+mj-ea"/>
              </a:rPr>
              <a:t>（製造販売後）</a:t>
            </a:r>
          </a:p>
        </p:txBody>
      </p:sp>
      <p:sp>
        <p:nvSpPr>
          <p:cNvPr id="2" name="テキスト ボックス 1"/>
          <p:cNvSpPr txBox="1"/>
          <p:nvPr/>
        </p:nvSpPr>
        <p:spPr>
          <a:xfrm>
            <a:off x="2612018" y="2705566"/>
            <a:ext cx="6390092" cy="3677930"/>
          </a:xfrm>
          <a:prstGeom prst="rect">
            <a:avLst/>
          </a:prstGeom>
          <a:solidFill>
            <a:schemeClr val="accent1"/>
          </a:solidFill>
        </p:spPr>
        <p:txBody>
          <a:bodyPr wrap="square" rtlCol="0">
            <a:spAutoFit/>
          </a:bodyPr>
          <a:lstStyle/>
          <a:p>
            <a:r>
              <a:rPr lang="en-US" altLang="ja-JP" sz="2200" b="1" dirty="0">
                <a:solidFill>
                  <a:schemeClr val="bg1"/>
                </a:solidFill>
              </a:rPr>
              <a:t>RMP</a:t>
            </a:r>
            <a:r>
              <a:rPr lang="ja-JP" altLang="en-US" sz="2200" b="1" dirty="0">
                <a:solidFill>
                  <a:schemeClr val="bg1"/>
                </a:solidFill>
              </a:rPr>
              <a:t>実施における</a:t>
            </a:r>
            <a:r>
              <a:rPr lang="en-US" altLang="ja-JP" sz="2200" b="1" dirty="0">
                <a:solidFill>
                  <a:schemeClr val="bg1"/>
                </a:solidFill>
              </a:rPr>
              <a:t>MR</a:t>
            </a:r>
            <a:r>
              <a:rPr lang="ja-JP" altLang="en-US" sz="2200" b="1" dirty="0">
                <a:solidFill>
                  <a:schemeClr val="bg1"/>
                </a:solidFill>
              </a:rPr>
              <a:t>の</a:t>
            </a:r>
            <a:r>
              <a:rPr lang="ja-JP" altLang="en-US" sz="2200" b="1" dirty="0" smtClean="0">
                <a:solidFill>
                  <a:schemeClr val="bg1"/>
                </a:solidFill>
              </a:rPr>
              <a:t>役割</a:t>
            </a:r>
            <a:endParaRPr lang="en-US" altLang="ja-JP" sz="2200" b="1" dirty="0" smtClean="0">
              <a:solidFill>
                <a:schemeClr val="bg1"/>
              </a:solidFill>
            </a:endParaRPr>
          </a:p>
          <a:p>
            <a:pPr marL="152400" indent="-152400">
              <a:spcBef>
                <a:spcPts val="600"/>
              </a:spcBef>
            </a:pPr>
            <a:r>
              <a:rPr lang="ja-JP" altLang="en-US" sz="2200" b="1" dirty="0" smtClean="0">
                <a:solidFill>
                  <a:schemeClr val="bg1"/>
                </a:solidFill>
              </a:rPr>
              <a:t>・医療関係者</a:t>
            </a:r>
            <a:r>
              <a:rPr lang="ja-JP" altLang="en-US" sz="2200" b="1" dirty="0">
                <a:solidFill>
                  <a:schemeClr val="bg1"/>
                </a:solidFill>
              </a:rPr>
              <a:t>への</a:t>
            </a:r>
            <a:r>
              <a:rPr lang="en-US" altLang="ja-JP" sz="2200" b="1" dirty="0">
                <a:solidFill>
                  <a:schemeClr val="bg1"/>
                </a:solidFill>
              </a:rPr>
              <a:t>RMP</a:t>
            </a:r>
            <a:r>
              <a:rPr lang="ja-JP" altLang="en-US" sz="2200" b="1" dirty="0">
                <a:solidFill>
                  <a:schemeClr val="bg1"/>
                </a:solidFill>
              </a:rPr>
              <a:t>開始時の丁寧な説明と協力依頼</a:t>
            </a:r>
            <a:endParaRPr kumimoji="1" lang="en-US" altLang="ja-JP" sz="2200" b="1" dirty="0" smtClean="0">
              <a:solidFill>
                <a:schemeClr val="bg1"/>
              </a:solidFill>
            </a:endParaRPr>
          </a:p>
          <a:p>
            <a:pPr marL="152400" indent="-152400">
              <a:spcBef>
                <a:spcPts val="600"/>
              </a:spcBef>
            </a:pPr>
            <a:r>
              <a:rPr lang="ja-JP" altLang="en-US" sz="2200" b="1" dirty="0" smtClean="0">
                <a:solidFill>
                  <a:schemeClr val="bg1"/>
                </a:solidFill>
              </a:rPr>
              <a:t>・</a:t>
            </a:r>
            <a:r>
              <a:rPr kumimoji="1" lang="ja-JP" altLang="en-US" sz="2200" b="1" dirty="0" smtClean="0">
                <a:solidFill>
                  <a:schemeClr val="bg1"/>
                </a:solidFill>
              </a:rPr>
              <a:t>市販直後調査における適正使用情報の提供と副作用情報等の収集</a:t>
            </a:r>
            <a:endParaRPr kumimoji="1" lang="en-US" altLang="ja-JP" sz="2200" b="1" dirty="0" smtClean="0">
              <a:solidFill>
                <a:schemeClr val="bg1"/>
              </a:solidFill>
            </a:endParaRPr>
          </a:p>
          <a:p>
            <a:pPr marL="152400" indent="-152400">
              <a:spcBef>
                <a:spcPts val="600"/>
              </a:spcBef>
            </a:pPr>
            <a:r>
              <a:rPr lang="ja-JP" altLang="en-US" sz="2200" b="1" dirty="0" smtClean="0">
                <a:solidFill>
                  <a:schemeClr val="bg1"/>
                </a:solidFill>
              </a:rPr>
              <a:t>・使用成績調査等における調査依頼、調査票収集等</a:t>
            </a:r>
            <a:endParaRPr lang="en-US" altLang="ja-JP" sz="2200" b="1" dirty="0" smtClean="0">
              <a:solidFill>
                <a:schemeClr val="bg1"/>
              </a:solidFill>
            </a:endParaRPr>
          </a:p>
          <a:p>
            <a:pPr marL="152400" indent="-152400">
              <a:spcBef>
                <a:spcPts val="600"/>
              </a:spcBef>
            </a:pPr>
            <a:r>
              <a:rPr kumimoji="1" lang="ja-JP" altLang="en-US" sz="2200" b="1" dirty="0">
                <a:solidFill>
                  <a:schemeClr val="bg1"/>
                </a:solidFill>
              </a:rPr>
              <a:t>・納入</a:t>
            </a:r>
            <a:r>
              <a:rPr kumimoji="1" lang="ja-JP" altLang="en-US" sz="2200" b="1" dirty="0" smtClean="0">
                <a:solidFill>
                  <a:schemeClr val="bg1"/>
                </a:solidFill>
              </a:rPr>
              <a:t>制限における納入管理（卸との連携）</a:t>
            </a:r>
            <a:endParaRPr kumimoji="1" lang="en-US" altLang="ja-JP" sz="2200" b="1" dirty="0" smtClean="0">
              <a:solidFill>
                <a:schemeClr val="bg1"/>
              </a:solidFill>
            </a:endParaRPr>
          </a:p>
          <a:p>
            <a:pPr marL="152400" indent="-152400">
              <a:spcBef>
                <a:spcPts val="600"/>
              </a:spcBef>
            </a:pPr>
            <a:r>
              <a:rPr lang="ja-JP" altLang="en-US" sz="2200" b="1" dirty="0" smtClean="0">
                <a:solidFill>
                  <a:schemeClr val="bg1"/>
                </a:solidFill>
              </a:rPr>
              <a:t>・日常のディテール活動における、</a:t>
            </a:r>
            <a:r>
              <a:rPr lang="ja-JP" altLang="en-US" sz="2200" b="1" dirty="0">
                <a:solidFill>
                  <a:schemeClr val="bg1"/>
                </a:solidFill>
              </a:rPr>
              <a:t>適正使用情報</a:t>
            </a:r>
            <a:r>
              <a:rPr lang="ja-JP" altLang="en-US" sz="2200" b="1" dirty="0" smtClean="0">
                <a:solidFill>
                  <a:schemeClr val="bg1"/>
                </a:solidFill>
              </a:rPr>
              <a:t>の提供と</a:t>
            </a:r>
            <a:r>
              <a:rPr lang="ja-JP" altLang="en-US" sz="2200" b="1" dirty="0">
                <a:solidFill>
                  <a:schemeClr val="bg1"/>
                </a:solidFill>
              </a:rPr>
              <a:t>副作用情報等</a:t>
            </a:r>
            <a:r>
              <a:rPr lang="ja-JP" altLang="en-US" sz="2200" b="1" dirty="0" smtClean="0">
                <a:solidFill>
                  <a:schemeClr val="bg1"/>
                </a:solidFill>
              </a:rPr>
              <a:t>の収集</a:t>
            </a:r>
            <a:endParaRPr lang="en-US" altLang="ja-JP" sz="2200" b="1" dirty="0" smtClean="0">
              <a:solidFill>
                <a:schemeClr val="bg1"/>
              </a:solidFill>
            </a:endParaRPr>
          </a:p>
          <a:p>
            <a:pPr marL="152400" indent="-152400" algn="r">
              <a:lnSpc>
                <a:spcPts val="1200"/>
              </a:lnSpc>
              <a:spcBef>
                <a:spcPts val="0"/>
              </a:spcBef>
            </a:pPr>
            <a:r>
              <a:rPr kumimoji="1" lang="ja-JP" altLang="en-US" sz="2200" b="1" dirty="0">
                <a:solidFill>
                  <a:schemeClr val="bg1"/>
                </a:solidFill>
              </a:rPr>
              <a:t>など</a:t>
            </a:r>
          </a:p>
        </p:txBody>
      </p:sp>
    </p:spTree>
    <p:extLst>
      <p:ext uri="{BB962C8B-B14F-4D97-AF65-F5344CB8AC3E}">
        <p14:creationId xmlns="" xmlns:p14="http://schemas.microsoft.com/office/powerpoint/2010/main" val="1992849757"/>
      </p:ext>
    </p:extLst>
  </p:cSld>
  <p:clrMapOvr>
    <a:masterClrMapping/>
  </p:clrMapOvr>
  <mc:AlternateContent xmlns:mc="http://schemas.openxmlformats.org/markup-compatibility/2006">
    <mc:Choice xmlns="" xmlns:p14="http://schemas.microsoft.com/office/powerpoint/2010/main" Requires="p14">
      <p:transition spd="slow" p14:dur="4000">
        <p:wheel spokes="1"/>
      </p:transition>
    </mc:Choice>
    <mc:Fallback>
      <p:transition spd="slow">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443038" y="908050"/>
            <a:ext cx="7239000" cy="1444625"/>
          </a:xfrm>
        </p:spPr>
        <p:txBody>
          <a:bodyPr/>
          <a:lstStyle/>
          <a:p>
            <a:pPr eaLnBrk="1" hangingPunct="1"/>
            <a:r>
              <a:rPr lang="en-US" altLang="ja-JP" sz="3600" smtClean="0">
                <a:solidFill>
                  <a:schemeClr val="bg1"/>
                </a:solidFill>
              </a:rPr>
              <a:t>【</a:t>
            </a:r>
            <a:r>
              <a:rPr lang="ja-JP" altLang="en-US" sz="3600" smtClean="0">
                <a:solidFill>
                  <a:schemeClr val="bg1"/>
                </a:solidFill>
              </a:rPr>
              <a:t>教育資料</a:t>
            </a:r>
            <a:r>
              <a:rPr lang="en-US" altLang="ja-JP" sz="3600" smtClean="0">
                <a:solidFill>
                  <a:schemeClr val="bg1"/>
                </a:solidFill>
              </a:rPr>
              <a:t>】</a:t>
            </a:r>
            <a:br>
              <a:rPr lang="en-US" altLang="ja-JP" sz="3600" smtClean="0">
                <a:solidFill>
                  <a:schemeClr val="bg1"/>
                </a:solidFill>
              </a:rPr>
            </a:br>
            <a:r>
              <a:rPr lang="ja-JP" altLang="en-US" sz="3600" smtClean="0">
                <a:solidFill>
                  <a:schemeClr val="bg1"/>
                </a:solidFill>
              </a:rPr>
              <a:t>医薬品リスク管理計画（</a:t>
            </a:r>
            <a:r>
              <a:rPr lang="en-US" altLang="ja-JP" sz="3600" smtClean="0">
                <a:solidFill>
                  <a:schemeClr val="bg1"/>
                </a:solidFill>
              </a:rPr>
              <a:t>RMP</a:t>
            </a:r>
            <a:r>
              <a:rPr lang="ja-JP" altLang="en-US" sz="3600" smtClean="0">
                <a:solidFill>
                  <a:schemeClr val="bg1"/>
                </a:solidFill>
              </a:rPr>
              <a:t>）</a:t>
            </a:r>
          </a:p>
        </p:txBody>
      </p:sp>
      <p:sp>
        <p:nvSpPr>
          <p:cNvPr id="4099" name="Rectangle 3"/>
          <p:cNvSpPr>
            <a:spLocks noGrp="1" noChangeArrowheads="1"/>
          </p:cNvSpPr>
          <p:nvPr>
            <p:ph type="subTitle" idx="1"/>
          </p:nvPr>
        </p:nvSpPr>
        <p:spPr>
          <a:xfrm>
            <a:off x="3635375" y="3429000"/>
            <a:ext cx="2192338" cy="938213"/>
          </a:xfrm>
        </p:spPr>
        <p:txBody>
          <a:bodyPr>
            <a:normAutofit fontScale="85000" lnSpcReduction="10000"/>
          </a:bodyPr>
          <a:lstStyle/>
          <a:p>
            <a:pPr eaLnBrk="1" hangingPunct="1">
              <a:defRPr/>
            </a:pPr>
            <a:r>
              <a:rPr lang="en-US" altLang="ja-JP" sz="4000" dirty="0" smtClean="0"/>
              <a:t>MR</a:t>
            </a:r>
            <a:r>
              <a:rPr lang="ja-JP" altLang="en-US" sz="4000" dirty="0" smtClean="0"/>
              <a:t>研修用</a:t>
            </a:r>
          </a:p>
        </p:txBody>
      </p:sp>
      <p:sp>
        <p:nvSpPr>
          <p:cNvPr id="4100" name="コンテンツ プレースホルダー 2"/>
          <p:cNvSpPr txBox="1">
            <a:spLocks/>
          </p:cNvSpPr>
          <p:nvPr/>
        </p:nvSpPr>
        <p:spPr bwMode="auto">
          <a:xfrm>
            <a:off x="4572000" y="5768975"/>
            <a:ext cx="4310063"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defRPr kumimoji="1">
                <a:solidFill>
                  <a:schemeClr val="tx1"/>
                </a:solidFill>
                <a:latin typeface="Verdana" pitchFamily="34" charset="0"/>
                <a:ea typeface="ＭＳ Ｐゴシック" pitchFamily="50" charset="-128"/>
              </a:defRPr>
            </a:lvl1pPr>
            <a:lvl2pPr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pPr marL="0" lvl="1" algn="r" eaLnBrk="1" hangingPunct="1">
              <a:spcBef>
                <a:spcPct val="20000"/>
              </a:spcBef>
              <a:buClr>
                <a:schemeClr val="accent1"/>
              </a:buClr>
              <a:buFont typeface="Arial" charset="0"/>
              <a:buNone/>
            </a:pPr>
            <a:r>
              <a:rPr lang="en-US" altLang="ja-JP" sz="2400">
                <a:latin typeface="Arial" charset="0"/>
              </a:rPr>
              <a:t>RMP</a:t>
            </a:r>
            <a:r>
              <a:rPr lang="ja-JP" altLang="en-US" sz="2400">
                <a:latin typeface="Arial" charset="0"/>
              </a:rPr>
              <a:t>：</a:t>
            </a:r>
            <a:r>
              <a:rPr lang="en-US" altLang="ja-JP" sz="2400">
                <a:latin typeface="Arial" charset="0"/>
              </a:rPr>
              <a:t>Risk Management Plan</a:t>
            </a:r>
          </a:p>
        </p:txBody>
      </p:sp>
    </p:spTree>
    <p:extLst>
      <p:ext uri="{BB962C8B-B14F-4D97-AF65-F5344CB8AC3E}">
        <p14:creationId xmlns="" xmlns:p14="http://schemas.microsoft.com/office/powerpoint/2010/main" val="41928050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コンテンツ プレースホルダー 2"/>
          <p:cNvSpPr>
            <a:spLocks noGrp="1"/>
          </p:cNvSpPr>
          <p:nvPr>
            <p:ph idx="1"/>
          </p:nvPr>
        </p:nvSpPr>
        <p:spPr>
          <a:xfrm>
            <a:off x="766763" y="1268413"/>
            <a:ext cx="7543800" cy="4897437"/>
          </a:xfrm>
        </p:spPr>
        <p:txBody>
          <a:bodyPr anchor="t"/>
          <a:lstStyle/>
          <a:p>
            <a:pPr marL="179388" indent="-179388" defTabSz="900113" eaLnBrk="1" hangingPunct="1">
              <a:tabLst>
                <a:tab pos="6192838" algn="r"/>
              </a:tabLst>
              <a:defRPr/>
            </a:pPr>
            <a:r>
              <a:rPr lang="en-US" altLang="ja-JP" dirty="0">
                <a:solidFill>
                  <a:srgbClr val="262626"/>
                </a:solidFill>
                <a:latin typeface="Impact" pitchFamily="34" charset="0"/>
                <a:ea typeface="HGP創英角ｺﾞｼｯｸUB" pitchFamily="50" charset="-128"/>
              </a:rPr>
              <a:t>RMP</a:t>
            </a:r>
            <a:r>
              <a:rPr lang="ja-JP" altLang="en-US" dirty="0">
                <a:solidFill>
                  <a:srgbClr val="262626"/>
                </a:solidFill>
                <a:latin typeface="Impact" pitchFamily="34" charset="0"/>
                <a:ea typeface="HGP創英角ｺﾞｼｯｸUB" pitchFamily="50" charset="-128"/>
              </a:rPr>
              <a:t>の</a:t>
            </a:r>
            <a:r>
              <a:rPr lang="ja-JP" altLang="en-US" dirty="0" smtClean="0">
                <a:solidFill>
                  <a:srgbClr val="262626"/>
                </a:solidFill>
                <a:latin typeface="Impact" pitchFamily="34" charset="0"/>
                <a:ea typeface="HGP創英角ｺﾞｼｯｸUB" pitchFamily="50" charset="-128"/>
              </a:rPr>
              <a:t>目的</a:t>
            </a:r>
            <a:endParaRPr lang="ja-JP" altLang="en-US" dirty="0">
              <a:solidFill>
                <a:srgbClr val="262626"/>
              </a:solidFill>
              <a:latin typeface="HG創英角ｺﾞｼｯｸUB" pitchFamily="49" charset="-128"/>
              <a:ea typeface="HG創英角ｺﾞｼｯｸUB" pitchFamily="49" charset="-128"/>
            </a:endParaRPr>
          </a:p>
          <a:p>
            <a:pPr marL="179388" indent="-179388" defTabSz="900113" eaLnBrk="1" hangingPunct="1">
              <a:tabLst>
                <a:tab pos="6192838" algn="r"/>
              </a:tabLst>
              <a:defRPr/>
            </a:pPr>
            <a:r>
              <a:rPr lang="en-US" altLang="ja-JP" dirty="0">
                <a:solidFill>
                  <a:srgbClr val="262626"/>
                </a:solidFill>
                <a:latin typeface="Impact" pitchFamily="34" charset="0"/>
                <a:ea typeface="HGP創英角ｺﾞｼｯｸUB" pitchFamily="50" charset="-128"/>
              </a:rPr>
              <a:t>RMP</a:t>
            </a:r>
            <a:r>
              <a:rPr lang="ja-JP" altLang="en-US" dirty="0" smtClean="0">
                <a:solidFill>
                  <a:srgbClr val="262626"/>
                </a:solidFill>
                <a:latin typeface="Impact" pitchFamily="34" charset="0"/>
                <a:ea typeface="HGP創英角ｺﾞｼｯｸUB" pitchFamily="50" charset="-128"/>
              </a:rPr>
              <a:t>の</a:t>
            </a:r>
            <a:r>
              <a:rPr lang="ja-JP" altLang="en-US" dirty="0">
                <a:solidFill>
                  <a:srgbClr val="262626"/>
                </a:solidFill>
                <a:latin typeface="Impact" pitchFamily="34" charset="0"/>
                <a:ea typeface="HGP創英角ｺﾞｼｯｸUB" pitchFamily="50" charset="-128"/>
              </a:rPr>
              <a:t>適用範囲</a:t>
            </a:r>
            <a:r>
              <a:rPr lang="en-US" altLang="ja-JP" dirty="0" smtClean="0">
                <a:solidFill>
                  <a:srgbClr val="262626"/>
                </a:solidFill>
                <a:latin typeface="Impact" pitchFamily="34" charset="0"/>
                <a:ea typeface="HGP創英角ｺﾞｼｯｸUB" pitchFamily="50" charset="-128"/>
              </a:rPr>
              <a:t>	</a:t>
            </a:r>
          </a:p>
          <a:p>
            <a:pPr marL="179388" indent="-179388" defTabSz="900113" eaLnBrk="1" hangingPunct="1">
              <a:tabLst>
                <a:tab pos="6192838" algn="r"/>
              </a:tabLst>
              <a:defRPr/>
            </a:pPr>
            <a:r>
              <a:rPr lang="en-US" altLang="ja-JP" dirty="0" smtClean="0">
                <a:solidFill>
                  <a:srgbClr val="262626"/>
                </a:solidFill>
                <a:latin typeface="Impact" pitchFamily="34" charset="0"/>
                <a:ea typeface="HGP創英角ｺﾞｼｯｸUB" pitchFamily="50" charset="-128"/>
              </a:rPr>
              <a:t>RMP</a:t>
            </a:r>
            <a:r>
              <a:rPr lang="ja-JP" altLang="en-US" dirty="0">
                <a:solidFill>
                  <a:srgbClr val="262626"/>
                </a:solidFill>
                <a:latin typeface="Impact" pitchFamily="34" charset="0"/>
                <a:ea typeface="HGP創英角ｺﾞｼｯｸUB" pitchFamily="50" charset="-128"/>
              </a:rPr>
              <a:t>の構成・</a:t>
            </a:r>
            <a:r>
              <a:rPr lang="ja-JP" altLang="en-US" dirty="0" smtClean="0">
                <a:solidFill>
                  <a:srgbClr val="262626"/>
                </a:solidFill>
                <a:latin typeface="Impact" pitchFamily="34" charset="0"/>
                <a:ea typeface="HGP創英角ｺﾞｼｯｸUB" pitchFamily="50" charset="-128"/>
              </a:rPr>
              <a:t>内容</a:t>
            </a:r>
            <a:endParaRPr lang="en-US" altLang="ja-JP" dirty="0" smtClean="0">
              <a:solidFill>
                <a:srgbClr val="262626"/>
              </a:solidFill>
              <a:latin typeface="Impact" pitchFamily="34" charset="0"/>
              <a:ea typeface="HGP創英角ｺﾞｼｯｸUB" pitchFamily="50" charset="-128"/>
            </a:endParaRPr>
          </a:p>
          <a:p>
            <a:pPr marL="500063" lvl="1" indent="-179388" defTabSz="900113" eaLnBrk="1" hangingPunct="1">
              <a:tabLst>
                <a:tab pos="6192838" algn="r"/>
              </a:tabLst>
              <a:defRPr/>
            </a:pPr>
            <a:r>
              <a:rPr lang="zh-TW" altLang="en-US" sz="2000" dirty="0">
                <a:latin typeface="HG創英角ｺﾞｼｯｸUB" pitchFamily="49" charset="-128"/>
                <a:ea typeface="HG創英角ｺﾞｼｯｸUB" pitchFamily="49" charset="-128"/>
              </a:rPr>
              <a:t>安全性検討</a:t>
            </a:r>
            <a:r>
              <a:rPr lang="zh-TW" altLang="en-US" sz="2000" dirty="0" smtClean="0">
                <a:latin typeface="HG創英角ｺﾞｼｯｸUB" pitchFamily="49" charset="-128"/>
                <a:ea typeface="HG創英角ｺﾞｼｯｸUB" pitchFamily="49" charset="-128"/>
              </a:rPr>
              <a:t>事項</a:t>
            </a:r>
            <a:endParaRPr lang="en-US" altLang="zh-TW" sz="2000" dirty="0" smtClean="0">
              <a:latin typeface="HG創英角ｺﾞｼｯｸUB" pitchFamily="49" charset="-128"/>
              <a:ea typeface="HG創英角ｺﾞｼｯｸUB" pitchFamily="49" charset="-128"/>
            </a:endParaRPr>
          </a:p>
          <a:p>
            <a:pPr marL="500063" lvl="1" indent="-179388" defTabSz="900113" eaLnBrk="1" hangingPunct="1">
              <a:tabLst>
                <a:tab pos="6192838" algn="r"/>
              </a:tabLst>
              <a:defRPr/>
            </a:pPr>
            <a:r>
              <a:rPr lang="zh-TW" altLang="en-US" sz="2000" dirty="0">
                <a:latin typeface="HG創英角ｺﾞｼｯｸUB" pitchFamily="49" charset="-128"/>
                <a:ea typeface="HG創英角ｺﾞｼｯｸUB" pitchFamily="49" charset="-128"/>
              </a:rPr>
              <a:t>安全性監視</a:t>
            </a:r>
            <a:r>
              <a:rPr lang="zh-TW" altLang="en-US" sz="2000" dirty="0" smtClean="0">
                <a:latin typeface="HG創英角ｺﾞｼｯｸUB" pitchFamily="49" charset="-128"/>
                <a:ea typeface="HG創英角ｺﾞｼｯｸUB" pitchFamily="49" charset="-128"/>
              </a:rPr>
              <a:t>計画</a:t>
            </a:r>
            <a:endParaRPr lang="en-US" altLang="zh-TW" sz="2000" dirty="0" smtClean="0">
              <a:latin typeface="HG創英角ｺﾞｼｯｸUB" pitchFamily="49" charset="-128"/>
              <a:ea typeface="HG創英角ｺﾞｼｯｸUB" pitchFamily="49" charset="-128"/>
            </a:endParaRPr>
          </a:p>
          <a:p>
            <a:pPr marL="500063" lvl="1" indent="-179388" defTabSz="900113" eaLnBrk="1" hangingPunct="1">
              <a:tabLst>
                <a:tab pos="6192838" algn="r"/>
              </a:tabLst>
              <a:defRPr/>
            </a:pPr>
            <a:r>
              <a:rPr lang="ja-JP" altLang="en-US" sz="2000" dirty="0" smtClean="0">
                <a:latin typeface="HGP創英角ｺﾞｼｯｸUB" pitchFamily="50" charset="-128"/>
                <a:ea typeface="HGP創英角ｺﾞｼｯｸUB" pitchFamily="50" charset="-128"/>
              </a:rPr>
              <a:t>リスク</a:t>
            </a:r>
            <a:r>
              <a:rPr lang="ja-JP" altLang="en-US" sz="2000" dirty="0">
                <a:latin typeface="HGP創英角ｺﾞｼｯｸUB" pitchFamily="50" charset="-128"/>
                <a:ea typeface="HGP創英角ｺﾞｼｯｸUB" pitchFamily="50" charset="-128"/>
              </a:rPr>
              <a:t>最小化</a:t>
            </a:r>
            <a:r>
              <a:rPr lang="ja-JP" altLang="en-US" sz="2000" dirty="0" smtClean="0">
                <a:latin typeface="HGP創英角ｺﾞｼｯｸUB" pitchFamily="50" charset="-128"/>
                <a:ea typeface="HGP創英角ｺﾞｼｯｸUB" pitchFamily="50" charset="-128"/>
              </a:rPr>
              <a:t>計画</a:t>
            </a:r>
            <a:endParaRPr lang="en-US" altLang="ja-JP" sz="2000" dirty="0" smtClean="0">
              <a:latin typeface="HGP創英角ｺﾞｼｯｸUB" pitchFamily="50" charset="-128"/>
              <a:ea typeface="HGP創英角ｺﾞｼｯｸUB" pitchFamily="50" charset="-128"/>
            </a:endParaRPr>
          </a:p>
          <a:p>
            <a:pPr marL="500063" lvl="1" indent="-179388" defTabSz="900113" eaLnBrk="1" hangingPunct="1">
              <a:tabLst>
                <a:tab pos="6192838" algn="r"/>
              </a:tabLst>
              <a:defRPr/>
            </a:pPr>
            <a:r>
              <a:rPr lang="en-US" altLang="ja-JP" sz="2000" dirty="0">
                <a:solidFill>
                  <a:srgbClr val="262626"/>
                </a:solidFill>
                <a:latin typeface="Impact" pitchFamily="34" charset="0"/>
                <a:ea typeface="HGP創英角ｺﾞｼｯｸUB" pitchFamily="50" charset="-128"/>
              </a:rPr>
              <a:t>RMP</a:t>
            </a:r>
            <a:r>
              <a:rPr lang="ja-JP" altLang="en-US" sz="2000" dirty="0">
                <a:latin typeface="HGP創英角ｺﾞｼｯｸUB" pitchFamily="50" charset="-128"/>
                <a:ea typeface="HGP創英角ｺﾞｼｯｸUB" pitchFamily="50" charset="-128"/>
              </a:rPr>
              <a:t>の</a:t>
            </a:r>
            <a:r>
              <a:rPr lang="ja-JP" altLang="en-US" sz="2000" dirty="0" smtClean="0">
                <a:latin typeface="HGP創英角ｺﾞｼｯｸUB" pitchFamily="50" charset="-128"/>
                <a:ea typeface="HGP創英角ｺﾞｼｯｸUB" pitchFamily="50" charset="-128"/>
              </a:rPr>
              <a:t>概要</a:t>
            </a:r>
            <a:endParaRPr lang="en-US" altLang="ja-JP" sz="2000" dirty="0" smtClean="0">
              <a:latin typeface="HGP創英角ｺﾞｼｯｸUB" pitchFamily="50" charset="-128"/>
              <a:ea typeface="HGP創英角ｺﾞｼｯｸUB" pitchFamily="50" charset="-128"/>
            </a:endParaRPr>
          </a:p>
          <a:p>
            <a:pPr marL="500063" lvl="1" indent="-179388" defTabSz="900113" eaLnBrk="1" hangingPunct="1">
              <a:tabLst>
                <a:tab pos="6192838" algn="r"/>
              </a:tabLst>
              <a:defRPr/>
            </a:pPr>
            <a:r>
              <a:rPr lang="zh-TW" altLang="en-US" sz="2000" dirty="0">
                <a:latin typeface="HG創英角ｺﾞｼｯｸUB" pitchFamily="49" charset="-128"/>
                <a:ea typeface="HG創英角ｺﾞｼｯｸUB" pitchFamily="49" charset="-128"/>
              </a:rPr>
              <a:t>有効性検討</a:t>
            </a:r>
            <a:r>
              <a:rPr lang="zh-TW" altLang="en-US" sz="2000" dirty="0" smtClean="0">
                <a:latin typeface="HG創英角ｺﾞｼｯｸUB" pitchFamily="49" charset="-128"/>
                <a:ea typeface="HG創英角ｺﾞｼｯｸUB" pitchFamily="49" charset="-128"/>
              </a:rPr>
              <a:t>事項</a:t>
            </a:r>
            <a:endParaRPr lang="en-US" altLang="zh-TW" sz="2000" dirty="0" smtClean="0">
              <a:latin typeface="HG創英角ｺﾞｼｯｸUB" pitchFamily="49" charset="-128"/>
              <a:ea typeface="HG創英角ｺﾞｼｯｸUB" pitchFamily="49" charset="-128"/>
            </a:endParaRPr>
          </a:p>
          <a:p>
            <a:pPr marL="179388" indent="-179388" defTabSz="900113" eaLnBrk="1" hangingPunct="1">
              <a:tabLst>
                <a:tab pos="6192838" algn="r"/>
              </a:tabLst>
              <a:defRPr/>
            </a:pPr>
            <a:r>
              <a:rPr lang="en-US" altLang="ja-JP" dirty="0">
                <a:solidFill>
                  <a:srgbClr val="262626"/>
                </a:solidFill>
                <a:latin typeface="Impact" pitchFamily="34" charset="0"/>
                <a:ea typeface="HGP創英角ｺﾞｼｯｸUB" pitchFamily="50" charset="-128"/>
              </a:rPr>
              <a:t>RMP</a:t>
            </a:r>
            <a:r>
              <a:rPr lang="ja-JP" altLang="en-US" dirty="0" err="1">
                <a:latin typeface="HGP創英角ｺﾞｼｯｸUB" pitchFamily="50" charset="-128"/>
                <a:ea typeface="HGP創英角ｺﾞｼｯｸUB" pitchFamily="50" charset="-128"/>
              </a:rPr>
              <a:t>の提</a:t>
            </a:r>
            <a:r>
              <a:rPr lang="ja-JP" altLang="en-US" dirty="0">
                <a:latin typeface="HGP創英角ｺﾞｼｯｸUB" pitchFamily="50" charset="-128"/>
                <a:ea typeface="HGP創英角ｺﾞｼｯｸUB" pitchFamily="50" charset="-128"/>
              </a:rPr>
              <a:t>出と</a:t>
            </a:r>
            <a:r>
              <a:rPr lang="ja-JP" altLang="en-US" dirty="0" smtClean="0">
                <a:latin typeface="HGP創英角ｺﾞｼｯｸUB" pitchFamily="50" charset="-128"/>
                <a:ea typeface="HGP創英角ｺﾞｼｯｸUB" pitchFamily="50" charset="-128"/>
              </a:rPr>
              <a:t>公表</a:t>
            </a:r>
            <a:endParaRPr lang="en-US" altLang="ja-JP" dirty="0">
              <a:latin typeface="+mj-lt"/>
              <a:ea typeface="HGP創英角ｺﾞｼｯｸUB" pitchFamily="50" charset="-128"/>
            </a:endParaRPr>
          </a:p>
          <a:p>
            <a:pPr marL="179388" indent="-179388" defTabSz="900113" eaLnBrk="1" hangingPunct="1">
              <a:tabLst>
                <a:tab pos="6221413" algn="r"/>
              </a:tabLst>
              <a:defRPr/>
            </a:pPr>
            <a:r>
              <a:rPr lang="en-US" altLang="ja-JP" dirty="0" smtClean="0">
                <a:solidFill>
                  <a:srgbClr val="262626"/>
                </a:solidFill>
                <a:latin typeface="Impact" pitchFamily="34" charset="0"/>
                <a:ea typeface="HGP創英角ｺﾞｼｯｸUB" pitchFamily="50" charset="-128"/>
              </a:rPr>
              <a:t>RMP</a:t>
            </a:r>
            <a:r>
              <a:rPr lang="ja-JP" altLang="en-US" dirty="0" smtClean="0">
                <a:latin typeface="HGP創英角ｺﾞｼｯｸUB" pitchFamily="50" charset="-128"/>
                <a:ea typeface="HGP創英角ｺﾞｼｯｸUB" pitchFamily="50" charset="-128"/>
              </a:rPr>
              <a:t>の</a:t>
            </a:r>
            <a:r>
              <a:rPr lang="ja-JP" altLang="en-US" dirty="0">
                <a:latin typeface="HGP創英角ｺﾞｼｯｸUB" pitchFamily="50" charset="-128"/>
                <a:ea typeface="HGP創英角ｺﾞｼｯｸUB" pitchFamily="50" charset="-128"/>
              </a:rPr>
              <a:t>評価</a:t>
            </a:r>
            <a:r>
              <a:rPr lang="ja-JP" altLang="en-US" dirty="0" smtClean="0">
                <a:latin typeface="HGP創英角ｺﾞｼｯｸUB" pitchFamily="50" charset="-128"/>
                <a:ea typeface="HGP創英角ｺﾞｼｯｸUB" pitchFamily="50" charset="-128"/>
              </a:rPr>
              <a:t>及び</a:t>
            </a:r>
            <a:r>
              <a:rPr lang="en-US" altLang="ja-JP" dirty="0" smtClean="0">
                <a:solidFill>
                  <a:srgbClr val="262626"/>
                </a:solidFill>
                <a:latin typeface="Impact" pitchFamily="34" charset="0"/>
                <a:ea typeface="HGP創英角ｺﾞｼｯｸUB" pitchFamily="50" charset="-128"/>
              </a:rPr>
              <a:t>PMDA</a:t>
            </a:r>
            <a:r>
              <a:rPr lang="ja-JP" altLang="en-US" dirty="0" err="1" smtClean="0">
                <a:latin typeface="HGP創英角ｺﾞｼｯｸUB" pitchFamily="50" charset="-128"/>
                <a:ea typeface="HGP創英角ｺﾞｼｯｸUB" pitchFamily="50" charset="-128"/>
              </a:rPr>
              <a:t>へ</a:t>
            </a:r>
            <a:r>
              <a:rPr lang="ja-JP" altLang="en-US" dirty="0" err="1">
                <a:latin typeface="HGP創英角ｺﾞｼｯｸUB" pitchFamily="50" charset="-128"/>
                <a:ea typeface="HGP創英角ｺﾞｼｯｸUB" pitchFamily="50" charset="-128"/>
              </a:rPr>
              <a:t>の</a:t>
            </a:r>
            <a:r>
              <a:rPr lang="ja-JP" altLang="en-US" dirty="0" smtClean="0">
                <a:latin typeface="HGP創英角ｺﾞｼｯｸUB" pitchFamily="50" charset="-128"/>
                <a:ea typeface="HGP創英角ｺﾞｼｯｸUB" pitchFamily="50" charset="-128"/>
              </a:rPr>
              <a:t>報告</a:t>
            </a:r>
            <a:endParaRPr lang="en-US" altLang="ja-JP" dirty="0" smtClean="0">
              <a:latin typeface="HGP創英角ｺﾞｼｯｸUB" pitchFamily="50" charset="-128"/>
              <a:ea typeface="HGP創英角ｺﾞｼｯｸUB" pitchFamily="50" charset="-128"/>
            </a:endParaRPr>
          </a:p>
          <a:p>
            <a:pPr marL="179388" indent="-179388" defTabSz="900113" eaLnBrk="1" hangingPunct="1">
              <a:tabLst>
                <a:tab pos="6221413" algn="r"/>
              </a:tabLst>
              <a:defRPr/>
            </a:pPr>
            <a:r>
              <a:rPr lang="en-US" altLang="ja-JP" dirty="0">
                <a:latin typeface="+mj-lt"/>
                <a:ea typeface="HGP創英角ｺﾞｼｯｸUB" pitchFamily="50" charset="-128"/>
              </a:rPr>
              <a:t>RMP</a:t>
            </a:r>
            <a:r>
              <a:rPr lang="ja-JP" altLang="en-US" dirty="0">
                <a:latin typeface="+mj-lt"/>
                <a:ea typeface="HGP創英角ｺﾞｼｯｸUB" pitchFamily="50" charset="-128"/>
              </a:rPr>
              <a:t>の見直し</a:t>
            </a:r>
            <a:endParaRPr lang="en-US" altLang="ja-JP" dirty="0" smtClean="0">
              <a:latin typeface="+mj-lt"/>
              <a:ea typeface="HGP創英角ｺﾞｼｯｸUB" pitchFamily="50" charset="-128"/>
            </a:endParaRPr>
          </a:p>
          <a:p>
            <a:pPr marL="179388" indent="-179388" defTabSz="900113" eaLnBrk="1" hangingPunct="1">
              <a:tabLst>
                <a:tab pos="6221413" algn="r"/>
              </a:tabLst>
              <a:defRPr/>
            </a:pPr>
            <a:r>
              <a:rPr lang="en-US" altLang="ja-JP" dirty="0">
                <a:solidFill>
                  <a:srgbClr val="262626"/>
                </a:solidFill>
                <a:latin typeface="Impact" pitchFamily="34" charset="0"/>
                <a:ea typeface="HGP創英角ｺﾞｼｯｸUB" pitchFamily="50" charset="-128"/>
              </a:rPr>
              <a:t>RMP</a:t>
            </a:r>
            <a:r>
              <a:rPr lang="ja-JP" altLang="en-US" dirty="0" smtClean="0">
                <a:latin typeface="HGP創英角ｺﾞｼｯｸUB" pitchFamily="50" charset="-128"/>
                <a:ea typeface="HGP創英角ｺﾞｼｯｸUB" pitchFamily="50" charset="-128"/>
              </a:rPr>
              <a:t>導入</a:t>
            </a:r>
            <a:r>
              <a:rPr lang="ja-JP" altLang="en-US" dirty="0">
                <a:latin typeface="HGP創英角ｺﾞｼｯｸUB" pitchFamily="50" charset="-128"/>
                <a:ea typeface="HGP創英角ｺﾞｼｯｸUB" pitchFamily="50" charset="-128"/>
              </a:rPr>
              <a:t>により予想される</a:t>
            </a:r>
            <a:r>
              <a:rPr lang="ja-JP" altLang="en-US" dirty="0" smtClean="0">
                <a:latin typeface="HGP創英角ｺﾞｼｯｸUB" pitchFamily="50" charset="-128"/>
                <a:ea typeface="HGP創英角ｺﾞｼｯｸUB" pitchFamily="50" charset="-128"/>
              </a:rPr>
              <a:t>影響</a:t>
            </a:r>
            <a:endParaRPr lang="en-US" altLang="ja-JP" dirty="0" smtClean="0">
              <a:latin typeface="+mj-lt"/>
              <a:ea typeface="HGP創英角ｺﾞｼｯｸUB" pitchFamily="50" charset="-128"/>
            </a:endParaRPr>
          </a:p>
        </p:txBody>
      </p:sp>
      <p:sp>
        <p:nvSpPr>
          <p:cNvPr id="4" name="スライド番号プレースホルダー 3"/>
          <p:cNvSpPr>
            <a:spLocks noGrp="1"/>
          </p:cNvSpPr>
          <p:nvPr>
            <p:ph type="sldNum" sz="quarter" idx="11"/>
          </p:nvPr>
        </p:nvSpPr>
        <p:spPr/>
        <p:txBody>
          <a:bodyPr/>
          <a:lstStyle/>
          <a:p>
            <a:pPr>
              <a:defRPr/>
            </a:pPr>
            <a:fld id="{63207664-5571-4FFD-B099-7DB26B27BA82}" type="slidenum">
              <a:rPr lang="en-US" altLang="ja-JP"/>
              <a:pPr>
                <a:defRPr/>
              </a:pPr>
              <a:t>3</a:t>
            </a:fld>
            <a:endParaRPr lang="en-US" altLang="ja-JP"/>
          </a:p>
        </p:txBody>
      </p:sp>
      <p:sp>
        <p:nvSpPr>
          <p:cNvPr id="5124" name="タイトル 1"/>
          <p:cNvSpPr txBox="1">
            <a:spLocks/>
          </p:cNvSpPr>
          <p:nvPr/>
        </p:nvSpPr>
        <p:spPr bwMode="auto">
          <a:xfrm>
            <a:off x="777875" y="381000"/>
            <a:ext cx="6781800" cy="798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r>
              <a:rPr lang="ja-JP" altLang="en-US" sz="3600">
                <a:solidFill>
                  <a:srgbClr val="262626"/>
                </a:solidFill>
                <a:latin typeface="Impact" pitchFamily="34" charset="0"/>
                <a:ea typeface="HGP創英角ｺﾞｼｯｸUB" pitchFamily="50" charset="-128"/>
              </a:rPr>
              <a:t>目次</a:t>
            </a:r>
            <a:endParaRPr lang="ja-JP" altLang="en-US" sz="3600">
              <a:solidFill>
                <a:srgbClr val="262626"/>
              </a:solidFill>
              <a:latin typeface="HG創英角ｺﾞｼｯｸUB" pitchFamily="49" charset="-128"/>
              <a:ea typeface="HG創英角ｺﾞｼｯｸUB" pitchFamily="49"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コンテンツ プレースホルダー 2"/>
          <p:cNvSpPr>
            <a:spLocks noGrp="1"/>
          </p:cNvSpPr>
          <p:nvPr>
            <p:ph idx="1"/>
          </p:nvPr>
        </p:nvSpPr>
        <p:spPr>
          <a:xfrm>
            <a:off x="539552" y="1268761"/>
            <a:ext cx="8064896" cy="4968528"/>
          </a:xfrm>
        </p:spPr>
        <p:txBody>
          <a:bodyPr anchor="t"/>
          <a:lstStyle/>
          <a:p>
            <a:pPr marL="0" lvl="1" indent="0" eaLnBrk="1" hangingPunct="1">
              <a:buFont typeface="Arial" charset="0"/>
              <a:buNone/>
              <a:defRPr/>
            </a:pPr>
            <a:r>
              <a:rPr lang="ja-JP" altLang="en-US" sz="2800" dirty="0" smtClean="0">
                <a:latin typeface="Arial" charset="0"/>
              </a:rPr>
              <a:t>医薬品の開発段階、承認審査時から製造販売後の全ての期間において、ベネフィットとリスクを評価し、これに基づいて必要な安全対策を実施することで、製造販売後の安全性の確保を図ることを目的とする。</a:t>
            </a:r>
            <a:endParaRPr lang="en-US" altLang="ja-JP" sz="2800" dirty="0" smtClean="0">
              <a:latin typeface="Arial" charset="0"/>
            </a:endParaRPr>
          </a:p>
          <a:p>
            <a:pPr marL="1828800" lvl="1" indent="-1649413" eaLnBrk="1" hangingPunct="1">
              <a:spcBef>
                <a:spcPts val="1200"/>
              </a:spcBef>
              <a:buFont typeface="Arial" charset="0"/>
              <a:buNone/>
              <a:defRPr/>
            </a:pPr>
            <a:r>
              <a:rPr lang="ja-JP" altLang="en-US" sz="2400" dirty="0" smtClean="0">
                <a:latin typeface="Arial" charset="0"/>
              </a:rPr>
              <a:t>導入の経緯：医薬品</a:t>
            </a:r>
            <a:r>
              <a:rPr lang="ja-JP" altLang="en-US" sz="2400" dirty="0">
                <a:latin typeface="Arial" charset="0"/>
              </a:rPr>
              <a:t>安全性監視活動の計画に関する指針が平成</a:t>
            </a:r>
            <a:r>
              <a:rPr lang="en-US" altLang="ja-JP" sz="2400" dirty="0">
                <a:latin typeface="Arial" charset="0"/>
              </a:rPr>
              <a:t>17</a:t>
            </a:r>
            <a:r>
              <a:rPr lang="ja-JP" altLang="en-US" sz="2400" dirty="0" smtClean="0">
                <a:latin typeface="Arial" charset="0"/>
              </a:rPr>
              <a:t>年</a:t>
            </a:r>
            <a:r>
              <a:rPr lang="en-US" altLang="ja-JP" sz="2400" dirty="0" smtClean="0">
                <a:latin typeface="Arial" charset="0"/>
              </a:rPr>
              <a:t>9</a:t>
            </a:r>
            <a:r>
              <a:rPr lang="ja-JP" altLang="en-US" sz="2400" dirty="0" smtClean="0">
                <a:latin typeface="Arial" charset="0"/>
              </a:rPr>
              <a:t>月</a:t>
            </a:r>
            <a:r>
              <a:rPr lang="ja-JP" altLang="en-US" sz="2400" dirty="0">
                <a:latin typeface="Arial" charset="0"/>
              </a:rPr>
              <a:t>に「医薬品安全性監視の計画について」として、通知され対応が行われてきた</a:t>
            </a:r>
            <a:r>
              <a:rPr lang="ja-JP" altLang="en-US" sz="2400" dirty="0" smtClean="0">
                <a:latin typeface="Arial" charset="0"/>
              </a:rPr>
              <a:t>。</a:t>
            </a:r>
            <a:r>
              <a:rPr lang="en-US" altLang="ja-JP" sz="2400" dirty="0" smtClean="0">
                <a:latin typeface="Arial" charset="0"/>
              </a:rPr>
              <a:t/>
            </a:r>
            <a:br>
              <a:rPr lang="en-US" altLang="ja-JP" sz="2400" dirty="0" smtClean="0">
                <a:latin typeface="Arial" charset="0"/>
              </a:rPr>
            </a:br>
            <a:r>
              <a:rPr lang="ja-JP" altLang="en-US" sz="2400" dirty="0" smtClean="0">
                <a:latin typeface="Arial" charset="0"/>
              </a:rPr>
              <a:t>これ</a:t>
            </a:r>
            <a:r>
              <a:rPr lang="ja-JP" altLang="en-US" sz="2400" dirty="0">
                <a:latin typeface="Arial" charset="0"/>
              </a:rPr>
              <a:t>に加えて、薬害肝炎再発防止検討委員会の最終提言を受けて医薬品のリスクの低減を図るためのリスク最小化計画を含めた、「医薬品リスク管理計画」として導入された。</a:t>
            </a:r>
            <a:endParaRPr lang="en-US" altLang="ja-JP" sz="2400" dirty="0" smtClean="0">
              <a:latin typeface="Arial" charset="0"/>
            </a:endParaRPr>
          </a:p>
        </p:txBody>
      </p:sp>
      <p:sp>
        <p:nvSpPr>
          <p:cNvPr id="4" name="スライド番号プレースホルダー 3"/>
          <p:cNvSpPr>
            <a:spLocks noGrp="1"/>
          </p:cNvSpPr>
          <p:nvPr>
            <p:ph type="sldNum" sz="quarter" idx="11"/>
          </p:nvPr>
        </p:nvSpPr>
        <p:spPr/>
        <p:txBody>
          <a:bodyPr/>
          <a:lstStyle/>
          <a:p>
            <a:pPr>
              <a:defRPr/>
            </a:pPr>
            <a:fld id="{4B474AC3-3D33-4E13-9D2B-77205772305E}" type="slidenum">
              <a:rPr lang="en-US" altLang="ja-JP"/>
              <a:pPr>
                <a:defRPr/>
              </a:pPr>
              <a:t>4</a:t>
            </a:fld>
            <a:endParaRPr lang="en-US" altLang="ja-JP"/>
          </a:p>
        </p:txBody>
      </p:sp>
      <p:sp>
        <p:nvSpPr>
          <p:cNvPr id="6148" name="タイトル 1"/>
          <p:cNvSpPr txBox="1">
            <a:spLocks/>
          </p:cNvSpPr>
          <p:nvPr/>
        </p:nvSpPr>
        <p:spPr bwMode="auto">
          <a:xfrm>
            <a:off x="777875" y="381000"/>
            <a:ext cx="6781800" cy="798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r>
              <a:rPr lang="en-US" altLang="ja-JP" sz="3600">
                <a:solidFill>
                  <a:srgbClr val="262626"/>
                </a:solidFill>
                <a:latin typeface="Impact" pitchFamily="34" charset="0"/>
                <a:ea typeface="HGP創英角ｺﾞｼｯｸUB" pitchFamily="50" charset="-128"/>
              </a:rPr>
              <a:t>RMP</a:t>
            </a:r>
            <a:r>
              <a:rPr lang="ja-JP" altLang="en-US" sz="3600">
                <a:solidFill>
                  <a:srgbClr val="262626"/>
                </a:solidFill>
                <a:latin typeface="Impact" pitchFamily="34" charset="0"/>
                <a:ea typeface="HGP創英角ｺﾞｼｯｸUB" pitchFamily="50" charset="-128"/>
              </a:rPr>
              <a:t>の目的</a:t>
            </a:r>
            <a:endParaRPr lang="ja-JP" altLang="en-US" sz="3600">
              <a:solidFill>
                <a:srgbClr val="262626"/>
              </a:solidFill>
              <a:latin typeface="HG創英角ｺﾞｼｯｸUB" pitchFamily="49" charset="-128"/>
              <a:ea typeface="HG創英角ｺﾞｼｯｸUB" pitchFamily="49"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39750" y="1268413"/>
            <a:ext cx="8064698" cy="5040312"/>
          </a:xfrm>
        </p:spPr>
        <p:txBody>
          <a:bodyPr anchor="t"/>
          <a:lstStyle/>
          <a:p>
            <a:pPr marL="0" indent="0">
              <a:buFont typeface="Arial" charset="0"/>
              <a:buNone/>
              <a:defRPr/>
            </a:pPr>
            <a:r>
              <a:rPr lang="ja-JP" altLang="en-US" dirty="0"/>
              <a:t>後発医薬品及びバイオ後続品を含む医療用医</a:t>
            </a:r>
            <a:r>
              <a:rPr lang="ja-JP" altLang="en-US" dirty="0" smtClean="0"/>
              <a:t>薬品が対象</a:t>
            </a:r>
            <a:endParaRPr lang="en-US" altLang="ja-JP" dirty="0" smtClean="0"/>
          </a:p>
          <a:p>
            <a:pPr>
              <a:defRPr/>
            </a:pPr>
            <a:r>
              <a:rPr lang="ja-JP" altLang="en-US" dirty="0" smtClean="0"/>
              <a:t>新医薬品の</a:t>
            </a:r>
            <a:r>
              <a:rPr lang="ja-JP" altLang="en-US" dirty="0"/>
              <a:t>承認申請を行おうとする時点</a:t>
            </a:r>
          </a:p>
          <a:p>
            <a:pPr>
              <a:defRPr/>
            </a:pPr>
            <a:r>
              <a:rPr lang="ja-JP" altLang="en-US" dirty="0" smtClean="0"/>
              <a:t>バイオ</a:t>
            </a:r>
            <a:r>
              <a:rPr lang="ja-JP" altLang="en-US" dirty="0"/>
              <a:t>後続品の承認申請を行おうとする時点</a:t>
            </a:r>
          </a:p>
          <a:p>
            <a:pPr>
              <a:defRPr/>
            </a:pPr>
            <a:r>
              <a:rPr lang="ja-JP" altLang="en-US" dirty="0" smtClean="0"/>
              <a:t>追加</a:t>
            </a:r>
            <a:r>
              <a:rPr lang="ja-JP" altLang="en-US" dirty="0"/>
              <a:t>の医薬品安全性監視活動又は追加のリスク最小化</a:t>
            </a:r>
            <a:r>
              <a:rPr lang="ja-JP" altLang="en-US" dirty="0" smtClean="0"/>
              <a:t>活動が</a:t>
            </a:r>
            <a:r>
              <a:rPr lang="ja-JP" altLang="en-US" dirty="0"/>
              <a:t>実施されている先発医薬品に対する後発医薬品の承認申請を行おうとする時点</a:t>
            </a:r>
          </a:p>
          <a:p>
            <a:pPr>
              <a:defRPr/>
            </a:pPr>
            <a:r>
              <a:rPr lang="ja-JP" altLang="en-US" dirty="0" smtClean="0"/>
              <a:t>医</a:t>
            </a:r>
            <a:r>
              <a:rPr lang="ja-JP" altLang="en-US" dirty="0"/>
              <a:t>薬品の製造販売後において、新たな安全性の懸念が判明した</a:t>
            </a:r>
            <a:r>
              <a:rPr lang="ja-JP" altLang="en-US" dirty="0" smtClean="0"/>
              <a:t>時点</a:t>
            </a:r>
            <a:endParaRPr lang="en-US" altLang="ja-JP" dirty="0" smtClean="0"/>
          </a:p>
          <a:p>
            <a:pPr marL="0" indent="0">
              <a:spcBef>
                <a:spcPts val="1800"/>
              </a:spcBef>
              <a:buFont typeface="Arial" charset="0"/>
              <a:buNone/>
              <a:defRPr/>
            </a:pPr>
            <a:r>
              <a:rPr lang="en-US" altLang="ja-JP" dirty="0" smtClean="0"/>
              <a:t>RMP</a:t>
            </a:r>
            <a:r>
              <a:rPr lang="ja-JP" altLang="en-US" dirty="0" smtClean="0"/>
              <a:t>は承認条件として</a:t>
            </a:r>
            <a:r>
              <a:rPr lang="ja-JP" altLang="en-US" dirty="0"/>
              <a:t>、</a:t>
            </a:r>
            <a:r>
              <a:rPr lang="ja-JP" altLang="en-US" dirty="0" smtClean="0"/>
              <a:t>その策定</a:t>
            </a:r>
            <a:r>
              <a:rPr lang="ja-JP" altLang="en-US" dirty="0"/>
              <a:t>、これに基づく各活動の実施、評価、見直し、報告が</a:t>
            </a:r>
            <a:r>
              <a:rPr lang="ja-JP" altLang="en-US" dirty="0" smtClean="0"/>
              <a:t>求められる。</a:t>
            </a:r>
            <a:endParaRPr lang="en-US" altLang="ja-JP" dirty="0" smtClean="0"/>
          </a:p>
        </p:txBody>
      </p:sp>
      <p:sp>
        <p:nvSpPr>
          <p:cNvPr id="6" name="スライド番号プレースホルダー 3"/>
          <p:cNvSpPr>
            <a:spLocks noGrp="1"/>
          </p:cNvSpPr>
          <p:nvPr>
            <p:ph type="sldNum" sz="quarter" idx="11"/>
          </p:nvPr>
        </p:nvSpPr>
        <p:spPr/>
        <p:txBody>
          <a:bodyPr/>
          <a:lstStyle/>
          <a:p>
            <a:pPr>
              <a:defRPr/>
            </a:pPr>
            <a:fld id="{BA658C76-B7CA-43E2-AEA7-76F91F3594FA}" type="slidenum">
              <a:rPr lang="en-US" altLang="ja-JP"/>
              <a:pPr>
                <a:defRPr/>
              </a:pPr>
              <a:t>5</a:t>
            </a:fld>
            <a:endParaRPr lang="en-US" altLang="ja-JP"/>
          </a:p>
        </p:txBody>
      </p:sp>
      <p:sp>
        <p:nvSpPr>
          <p:cNvPr id="7172" name="タイトル 1"/>
          <p:cNvSpPr txBox="1">
            <a:spLocks/>
          </p:cNvSpPr>
          <p:nvPr/>
        </p:nvSpPr>
        <p:spPr bwMode="auto">
          <a:xfrm>
            <a:off x="777875" y="381000"/>
            <a:ext cx="6781800" cy="798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r>
              <a:rPr lang="en-US" altLang="ja-JP" sz="3600" dirty="0">
                <a:solidFill>
                  <a:srgbClr val="262626"/>
                </a:solidFill>
                <a:latin typeface="Impact" pitchFamily="34" charset="0"/>
                <a:ea typeface="HGP創英角ｺﾞｼｯｸUB" pitchFamily="50" charset="-128"/>
              </a:rPr>
              <a:t>RMP</a:t>
            </a:r>
            <a:r>
              <a:rPr lang="ja-JP" altLang="en-US" sz="3600" dirty="0">
                <a:solidFill>
                  <a:srgbClr val="262626"/>
                </a:solidFill>
                <a:latin typeface="Impact" pitchFamily="34" charset="0"/>
                <a:ea typeface="HGP創英角ｺﾞｼｯｸUB" pitchFamily="50" charset="-128"/>
              </a:rPr>
              <a:t>の</a:t>
            </a:r>
            <a:r>
              <a:rPr lang="ja-JP" altLang="en-US" sz="3600" dirty="0">
                <a:latin typeface="Impact" pitchFamily="34" charset="0"/>
                <a:ea typeface="HGP創英角ｺﾞｼｯｸUB" pitchFamily="50" charset="-128"/>
              </a:rPr>
              <a:t>適用範囲</a:t>
            </a:r>
            <a:endParaRPr lang="ja-JP" altLang="en-US" sz="3600" dirty="0">
              <a:latin typeface="HG創英角ｺﾞｼｯｸUB" pitchFamily="49" charset="-128"/>
              <a:ea typeface="HG創英角ｺﾞｼｯｸUB" pitchFamily="49"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コンテンツ プレースホルダー 3"/>
          <p:cNvGraphicFramePr>
            <a:graphicFrameLocks noGrp="1"/>
          </p:cNvGraphicFramePr>
          <p:nvPr>
            <p:ph idx="1"/>
          </p:nvPr>
        </p:nvGraphicFramePr>
        <p:xfrm>
          <a:off x="539750" y="1268413"/>
          <a:ext cx="7993062" cy="4816472"/>
        </p:xfrm>
        <a:graphic>
          <a:graphicData uri="http://schemas.openxmlformats.org/drawingml/2006/table">
            <a:tbl>
              <a:tblPr firstRow="1" bandRow="1">
                <a:tableStyleId>{5940675A-B579-460E-94D1-54222C63F5DA}</a:tableStyleId>
              </a:tblPr>
              <a:tblGrid>
                <a:gridCol w="1800239"/>
                <a:gridCol w="2808373"/>
                <a:gridCol w="3384450"/>
              </a:tblGrid>
              <a:tr h="304840">
                <a:tc>
                  <a:txBody>
                    <a:bodyPr/>
                    <a:lstStyle/>
                    <a:p>
                      <a:r>
                        <a:rPr kumimoji="1" lang="ja-JP" altLang="en-US" sz="1400" b="1" dirty="0" smtClean="0">
                          <a:latin typeface="ＭＳ ゴシック" pitchFamily="49" charset="-128"/>
                          <a:ea typeface="ＭＳ ゴシック" pitchFamily="49" charset="-128"/>
                        </a:rPr>
                        <a:t>大項目</a:t>
                      </a:r>
                      <a:endParaRPr kumimoji="1" lang="en-US" altLang="ja-JP" sz="1400" b="1" dirty="0" smtClean="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DFF"/>
                    </a:solidFill>
                  </a:tcPr>
                </a:tc>
                <a:tc>
                  <a:txBody>
                    <a:bodyPr/>
                    <a:lstStyle/>
                    <a:p>
                      <a:r>
                        <a:rPr kumimoji="1" lang="ja-JP" altLang="en-US" sz="1400" b="1" dirty="0" smtClean="0">
                          <a:latin typeface="ＭＳ ゴシック" pitchFamily="49" charset="-128"/>
                          <a:ea typeface="ＭＳ ゴシック" pitchFamily="49" charset="-128"/>
                        </a:rPr>
                        <a:t>小項目</a:t>
                      </a:r>
                      <a:endParaRPr kumimoji="1" lang="ja-JP" altLang="en-US" sz="1400" b="1"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DFF"/>
                    </a:solidFill>
                  </a:tcPr>
                </a:tc>
                <a:tc>
                  <a:txBody>
                    <a:bodyPr/>
                    <a:lstStyle/>
                    <a:p>
                      <a:r>
                        <a:rPr kumimoji="1" lang="ja-JP" altLang="en-US" sz="1400" b="1" smtClean="0">
                          <a:latin typeface="ＭＳ ゴシック" pitchFamily="49" charset="-128"/>
                          <a:ea typeface="ＭＳ ゴシック" pitchFamily="49" charset="-128"/>
                        </a:rPr>
                        <a:t>記載内容</a:t>
                      </a:r>
                      <a:endParaRPr kumimoji="1" lang="ja-JP" altLang="en-US" sz="1400" b="1">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DFF"/>
                    </a:solidFill>
                  </a:tcPr>
                </a:tc>
              </a:tr>
              <a:tr h="304840">
                <a:tc rowSpan="3">
                  <a:txBody>
                    <a:bodyPr/>
                    <a:lstStyle/>
                    <a:p>
                      <a:r>
                        <a:rPr kumimoji="1" lang="ja-JP" altLang="en-US" sz="1400" b="1" dirty="0" smtClean="0">
                          <a:latin typeface="ＭＳ ゴシック" pitchFamily="49" charset="-128"/>
                          <a:ea typeface="ＭＳ ゴシック" pitchFamily="49" charset="-128"/>
                        </a:rPr>
                        <a:t>安全性検討事項</a:t>
                      </a:r>
                      <a:endParaRPr kumimoji="1" lang="ja-JP" altLang="en-US" sz="1400" b="1"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ＭＳ ゴシック" pitchFamily="49" charset="-128"/>
                          <a:ea typeface="ＭＳ ゴシック" pitchFamily="49" charset="-128"/>
                        </a:rPr>
                        <a:t>検討事項</a:t>
                      </a:r>
                      <a:endParaRPr kumimoji="1" lang="ja-JP" altLang="en-US" sz="1400"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smtClean="0">
                          <a:latin typeface="ＭＳ ゴシック" pitchFamily="49" charset="-128"/>
                          <a:ea typeface="ＭＳ ゴシック" pitchFamily="49" charset="-128"/>
                        </a:rPr>
                        <a:t>事項名、根拠</a:t>
                      </a:r>
                      <a:endParaRPr kumimoji="1" lang="ja-JP" altLang="en-US" sz="140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840">
                <a:tc vMerge="1">
                  <a:txBody>
                    <a:bodyPr/>
                    <a:lstStyle/>
                    <a:p>
                      <a:endParaRPr kumimoji="1" lang="ja-JP" altLang="en-US" sz="1600"/>
                    </a:p>
                  </a:txBody>
                  <a:tcPr/>
                </a:tc>
                <a:tc>
                  <a:txBody>
                    <a:bodyPr/>
                    <a:lstStyle/>
                    <a:p>
                      <a:r>
                        <a:rPr kumimoji="1" lang="ja-JP" altLang="en-US" sz="1400" dirty="0" smtClean="0">
                          <a:latin typeface="ＭＳ ゴシック" pitchFamily="49" charset="-128"/>
                          <a:ea typeface="ＭＳ ゴシック" pitchFamily="49" charset="-128"/>
                        </a:rPr>
                        <a:t>必要と考えた安全性監視計画</a:t>
                      </a:r>
                      <a:endParaRPr kumimoji="1" lang="ja-JP" altLang="en-US" sz="1400"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smtClean="0">
                          <a:latin typeface="ＭＳ ゴシック" pitchFamily="49" charset="-128"/>
                          <a:ea typeface="ＭＳ ゴシック" pitchFamily="49" charset="-128"/>
                        </a:rPr>
                        <a:t>内容、根拠</a:t>
                      </a:r>
                      <a:endParaRPr kumimoji="1" lang="ja-JP" altLang="en-US" sz="140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840">
                <a:tc vMerge="1">
                  <a:txBody>
                    <a:bodyPr/>
                    <a:lstStyle/>
                    <a:p>
                      <a:endParaRPr kumimoji="1" lang="ja-JP" altLang="en-US" sz="1600"/>
                    </a:p>
                  </a:txBody>
                  <a:tcPr>
                    <a:lnB w="6350" cap="flat" cmpd="sng" algn="ctr">
                      <a:solidFill>
                        <a:schemeClr val="tx1"/>
                      </a:solidFill>
                      <a:prstDash val="solid"/>
                      <a:round/>
                      <a:headEnd type="none" w="med" len="med"/>
                      <a:tailEnd type="none" w="med" len="med"/>
                    </a:lnB>
                  </a:tcPr>
                </a:tc>
                <a:tc>
                  <a:txBody>
                    <a:bodyPr/>
                    <a:lstStyle/>
                    <a:p>
                      <a:r>
                        <a:rPr kumimoji="1" lang="ja-JP" altLang="en-US" sz="1400" dirty="0" smtClean="0">
                          <a:latin typeface="ＭＳ ゴシック" pitchFamily="49" charset="-128"/>
                          <a:ea typeface="ＭＳ ゴシック" pitchFamily="49" charset="-128"/>
                        </a:rPr>
                        <a:t>必要と考えた最小化計画</a:t>
                      </a:r>
                      <a:endParaRPr kumimoji="1" lang="ja-JP" altLang="en-US" sz="1400"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ＭＳ ゴシック" pitchFamily="49" charset="-128"/>
                          <a:ea typeface="ＭＳ ゴシック" pitchFamily="49" charset="-128"/>
                        </a:rPr>
                        <a:t>内容、根拠</a:t>
                      </a:r>
                      <a:endParaRPr kumimoji="1" lang="ja-JP" altLang="en-US" sz="1400"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840">
                <a:tc rowSpan="3">
                  <a:txBody>
                    <a:bodyPr/>
                    <a:lstStyle/>
                    <a:p>
                      <a:r>
                        <a:rPr kumimoji="1" lang="ja-JP" altLang="en-US" sz="1400" b="1" dirty="0" smtClean="0">
                          <a:latin typeface="ＭＳ ゴシック" pitchFamily="49" charset="-128"/>
                          <a:ea typeface="ＭＳ ゴシック" pitchFamily="49" charset="-128"/>
                        </a:rPr>
                        <a:t>安全性監視計画</a:t>
                      </a:r>
                      <a:endParaRPr kumimoji="1" lang="ja-JP" altLang="en-US" sz="1400" b="1"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smtClean="0">
                          <a:latin typeface="ＭＳ ゴシック" pitchFamily="49" charset="-128"/>
                          <a:ea typeface="ＭＳ ゴシック" pitchFamily="49" charset="-128"/>
                        </a:rPr>
                        <a:t>通常の</a:t>
                      </a:r>
                      <a:r>
                        <a:rPr kumimoji="1" lang="zh-TW" altLang="en-US" sz="1400" smtClean="0">
                          <a:latin typeface="ＭＳ ゴシック" pitchFamily="49" charset="-128"/>
                          <a:ea typeface="ＭＳ ゴシック" pitchFamily="49" charset="-128"/>
                        </a:rPr>
                        <a:t>安全性監視</a:t>
                      </a:r>
                      <a:r>
                        <a:rPr kumimoji="1" lang="ja-JP" altLang="en-US" sz="1400" smtClean="0">
                          <a:latin typeface="ＭＳ ゴシック" pitchFamily="49" charset="-128"/>
                          <a:ea typeface="ＭＳ ゴシック" pitchFamily="49" charset="-128"/>
                        </a:rPr>
                        <a:t>活動の概要</a:t>
                      </a:r>
                      <a:endParaRPr kumimoji="1" lang="zh-TW" altLang="en-US" sz="1400" smtClean="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ＭＳ ゴシック" pitchFamily="49" charset="-128"/>
                          <a:ea typeface="ＭＳ ゴシック" pitchFamily="49" charset="-128"/>
                        </a:rPr>
                        <a:t>名称</a:t>
                      </a:r>
                      <a:endParaRPr kumimoji="1" lang="ja-JP" altLang="en-US" sz="1400"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8228">
                <a:tc vMerge="1">
                  <a:txBody>
                    <a:bodyPr/>
                    <a:lstStyle/>
                    <a:p>
                      <a:endParaRPr kumimoji="1" lang="ja-JP" altLang="en-US" sz="1400"/>
                    </a:p>
                  </a:txBody>
                  <a:tcPr/>
                </a:tc>
                <a:tc>
                  <a:txBody>
                    <a:bodyPr/>
                    <a:lstStyle/>
                    <a:p>
                      <a:r>
                        <a:rPr kumimoji="1" lang="ja-JP" altLang="en-US" sz="1400" smtClean="0">
                          <a:latin typeface="ＭＳ ゴシック" pitchFamily="49" charset="-128"/>
                          <a:ea typeface="ＭＳ ゴシック" pitchFamily="49" charset="-128"/>
                        </a:rPr>
                        <a:t>追加の</a:t>
                      </a:r>
                      <a:r>
                        <a:rPr kumimoji="1" lang="zh-TW" altLang="en-US" sz="1400" smtClean="0">
                          <a:latin typeface="ＭＳ ゴシック" pitchFamily="49" charset="-128"/>
                          <a:ea typeface="ＭＳ ゴシック" pitchFamily="49" charset="-128"/>
                        </a:rPr>
                        <a:t>安全性監視</a:t>
                      </a:r>
                      <a:r>
                        <a:rPr kumimoji="1" lang="ja-JP" altLang="en-US" sz="1400" smtClean="0">
                          <a:latin typeface="ＭＳ ゴシック" pitchFamily="49" charset="-128"/>
                          <a:ea typeface="ＭＳ ゴシック" pitchFamily="49" charset="-128"/>
                        </a:rPr>
                        <a:t>活動の概要</a:t>
                      </a:r>
                      <a:endParaRPr kumimoji="1" lang="ja-JP" altLang="en-US" sz="140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ＭＳ ゴシック" pitchFamily="49" charset="-128"/>
                          <a:ea typeface="ＭＳ ゴシック" pitchFamily="49" charset="-128"/>
                        </a:rPr>
                        <a:t>名称、目的、計画内容･根拠、</a:t>
                      </a:r>
                      <a:r>
                        <a:rPr kumimoji="1" lang="en-US" altLang="ja-JP" sz="1400" dirty="0" smtClean="0">
                          <a:latin typeface="ＭＳ ゴシック" pitchFamily="49" charset="-128"/>
                          <a:ea typeface="ＭＳ ゴシック" pitchFamily="49" charset="-128"/>
                        </a:rPr>
                        <a:t/>
                      </a:r>
                      <a:br>
                        <a:rPr kumimoji="1" lang="en-US" altLang="ja-JP" sz="1400" dirty="0" smtClean="0">
                          <a:latin typeface="ＭＳ ゴシック" pitchFamily="49" charset="-128"/>
                          <a:ea typeface="ＭＳ ゴシック" pitchFamily="49" charset="-128"/>
                        </a:rPr>
                      </a:br>
                      <a:r>
                        <a:rPr kumimoji="1" lang="ja-JP" altLang="en-US" sz="1400" dirty="0" smtClean="0">
                          <a:latin typeface="ＭＳ ゴシック" pitchFamily="49" charset="-128"/>
                          <a:ea typeface="ＭＳ ゴシック" pitchFamily="49" charset="-128"/>
                        </a:rPr>
                        <a:t>節目の時期･根拠、追加措置･判断基準</a:t>
                      </a:r>
                      <a:endParaRPr kumimoji="1" lang="en-US" altLang="ja-JP" sz="1400" dirty="0" smtClean="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8228">
                <a:tc vMerge="1">
                  <a:txBody>
                    <a:bodyPr/>
                    <a:lstStyle/>
                    <a:p>
                      <a:endParaRPr kumimoji="1" lang="ja-JP" altLang="en-US" sz="1400"/>
                    </a:p>
                  </a:txBody>
                  <a:tcPr/>
                </a:tc>
                <a:tc>
                  <a:txBody>
                    <a:bodyPr/>
                    <a:lstStyle/>
                    <a:p>
                      <a:r>
                        <a:rPr kumimoji="1" lang="ja-JP" altLang="en-US" sz="1400" dirty="0" smtClean="0">
                          <a:latin typeface="ＭＳ ゴシック" pitchFamily="49" charset="-128"/>
                          <a:ea typeface="ＭＳ ゴシック" pitchFamily="49" charset="-128"/>
                        </a:rPr>
                        <a:t>計画の一覧</a:t>
                      </a:r>
                      <a:endParaRPr kumimoji="1" lang="ja-JP" altLang="en-US" sz="1400"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ＭＳ ゴシック" pitchFamily="49" charset="-128"/>
                          <a:ea typeface="ＭＳ ゴシック" pitchFamily="49" charset="-128"/>
                        </a:rPr>
                        <a:t>名称、節目の症例数･時期、実施状況、</a:t>
                      </a:r>
                      <a:r>
                        <a:rPr kumimoji="1" lang="en-US" altLang="ja-JP" sz="1400" dirty="0" smtClean="0">
                          <a:latin typeface="ＭＳ ゴシック" pitchFamily="49" charset="-128"/>
                          <a:ea typeface="ＭＳ ゴシック" pitchFamily="49" charset="-128"/>
                        </a:rPr>
                        <a:t/>
                      </a:r>
                      <a:br>
                        <a:rPr kumimoji="1" lang="en-US" altLang="ja-JP" sz="1400" dirty="0" smtClean="0">
                          <a:latin typeface="ＭＳ ゴシック" pitchFamily="49" charset="-128"/>
                          <a:ea typeface="ＭＳ ゴシック" pitchFamily="49" charset="-128"/>
                        </a:rPr>
                      </a:br>
                      <a:r>
                        <a:rPr kumimoji="1" lang="ja-JP" altLang="en-US" sz="1400" dirty="0" smtClean="0">
                          <a:latin typeface="ＭＳ ゴシック" pitchFamily="49" charset="-128"/>
                          <a:ea typeface="ＭＳ ゴシック" pitchFamily="49" charset="-128"/>
                        </a:rPr>
                        <a:t>報告書作成予定日</a:t>
                      </a:r>
                      <a:endParaRPr kumimoji="1" lang="ja-JP" altLang="en-US" sz="1400"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840">
                <a:tc rowSpan="3">
                  <a:txBody>
                    <a:bodyPr/>
                    <a:lstStyle/>
                    <a:p>
                      <a:r>
                        <a:rPr kumimoji="1" lang="ja-JP" altLang="en-US" sz="1400" b="1" dirty="0" smtClean="0">
                          <a:latin typeface="ＭＳ ゴシック" pitchFamily="49" charset="-128"/>
                          <a:ea typeface="ＭＳ ゴシック" pitchFamily="49" charset="-128"/>
                        </a:rPr>
                        <a:t>リスク最小化計画</a:t>
                      </a:r>
                      <a:endParaRPr kumimoji="1" lang="ja-JP" altLang="en-US" sz="1400" b="1"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ＭＳ ゴシック" pitchFamily="49" charset="-128"/>
                          <a:ea typeface="ＭＳ ゴシック" pitchFamily="49" charset="-128"/>
                        </a:rPr>
                        <a:t>通常のリスク最小化活動の概要</a:t>
                      </a: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ＭＳ ゴシック" pitchFamily="49" charset="-128"/>
                          <a:ea typeface="ＭＳ ゴシック" pitchFamily="49" charset="-128"/>
                        </a:rPr>
                        <a:t>名称</a:t>
                      </a:r>
                      <a:endParaRPr kumimoji="1" lang="ja-JP" altLang="en-US" sz="1400"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840">
                <a:tc vMerge="1">
                  <a:txBody>
                    <a:bodyPr/>
                    <a:lstStyle/>
                    <a:p>
                      <a:endParaRPr kumimoji="1" lang="ja-JP" altLang="en-US" sz="1400"/>
                    </a:p>
                  </a:txBody>
                  <a:tcPr/>
                </a:tc>
                <a:tc>
                  <a:txBody>
                    <a:bodyPr/>
                    <a:lstStyle/>
                    <a:p>
                      <a:r>
                        <a:rPr kumimoji="1" lang="ja-JP" altLang="en-US" sz="1400" dirty="0" smtClean="0">
                          <a:latin typeface="ＭＳ ゴシック" pitchFamily="49" charset="-128"/>
                          <a:ea typeface="ＭＳ ゴシック" pitchFamily="49" charset="-128"/>
                        </a:rPr>
                        <a:t>追加のリスク最小化活動の概要</a:t>
                      </a: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ＭＳ ゴシック" pitchFamily="49" charset="-128"/>
                          <a:ea typeface="ＭＳ ゴシック" pitchFamily="49" charset="-128"/>
                        </a:rPr>
                        <a:t>名称、目的、方法･根拠</a:t>
                      </a:r>
                      <a:endParaRPr kumimoji="1" lang="ja-JP" altLang="en-US" sz="1400"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840">
                <a:tc vMerge="1">
                  <a:txBody>
                    <a:bodyPr/>
                    <a:lstStyle/>
                    <a:p>
                      <a:endParaRPr kumimoji="1" lang="ja-JP" altLang="en-US" sz="1400"/>
                    </a:p>
                  </a:txBody>
                  <a:tcPr>
                    <a:lnB w="6350" cap="flat" cmpd="sng" algn="ctr">
                      <a:solidFill>
                        <a:schemeClr val="tx1"/>
                      </a:solidFill>
                      <a:prstDash val="solid"/>
                      <a:round/>
                      <a:headEnd type="none" w="med" len="med"/>
                      <a:tailEnd type="none" w="med" len="med"/>
                    </a:lnB>
                  </a:tcPr>
                </a:tc>
                <a:tc>
                  <a:txBody>
                    <a:bodyPr/>
                    <a:lstStyle/>
                    <a:p>
                      <a:r>
                        <a:rPr kumimoji="1" lang="ja-JP" altLang="en-US" sz="1400" smtClean="0">
                          <a:latin typeface="ＭＳ ゴシック" pitchFamily="49" charset="-128"/>
                          <a:ea typeface="ＭＳ ゴシック" pitchFamily="49" charset="-128"/>
                        </a:rPr>
                        <a:t>計画の一覧</a:t>
                      </a:r>
                      <a:endParaRPr kumimoji="1" lang="ja-JP" altLang="en-US" sz="140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ＭＳ ゴシック" pitchFamily="49" charset="-128"/>
                          <a:ea typeface="ＭＳ ゴシック" pitchFamily="49" charset="-128"/>
                        </a:rPr>
                        <a:t>名称、節目の時期、実施状況</a:t>
                      </a:r>
                      <a:endParaRPr kumimoji="1" lang="ja-JP" altLang="en-US" sz="1400"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840">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b="1" dirty="0" smtClean="0">
                          <a:latin typeface="ＭＳ ゴシック" pitchFamily="49" charset="-128"/>
                          <a:ea typeface="ＭＳ ゴシック" pitchFamily="49" charset="-128"/>
                        </a:rPr>
                        <a:t>有効性検討事項</a:t>
                      </a:r>
                      <a:endParaRPr kumimoji="1" lang="ja-JP" altLang="en-US" sz="1400" b="1"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ＭＳ ゴシック" pitchFamily="49" charset="-128"/>
                          <a:ea typeface="ＭＳ ゴシック" pitchFamily="49" charset="-128"/>
                        </a:rPr>
                        <a:t>検討事項</a:t>
                      </a:r>
                      <a:endParaRPr kumimoji="1" lang="ja-JP" altLang="en-US" sz="1400"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ＭＳ ゴシック" pitchFamily="49" charset="-128"/>
                          <a:ea typeface="ＭＳ ゴシック" pitchFamily="49" charset="-128"/>
                        </a:rPr>
                        <a:t>事項名、根拠</a:t>
                      </a:r>
                      <a:endParaRPr kumimoji="1" lang="ja-JP" altLang="en-US" sz="1400"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8228">
                <a:tc vMerge="1">
                  <a:txBody>
                    <a:bodyPr/>
                    <a:lstStyle/>
                    <a:p>
                      <a:endParaRPr kumimoji="1" lang="ja-JP" altLang="en-US" sz="1400" dirty="0">
                        <a:latin typeface="ＭＳ ゴシック" pitchFamily="49" charset="-128"/>
                        <a:ea typeface="ＭＳ ゴシック" pitchFamily="49" charset="-128"/>
                      </a:endParaRP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1400" dirty="0" smtClean="0">
                          <a:latin typeface="ＭＳ ゴシック" pitchFamily="49" charset="-128"/>
                          <a:ea typeface="ＭＳ ゴシック" pitchFamily="49" charset="-128"/>
                        </a:rPr>
                        <a:t>必要と考えた調査･試験</a:t>
                      </a:r>
                      <a:endParaRPr kumimoji="1" lang="ja-JP" altLang="en-US" sz="1400" dirty="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ＭＳ ゴシック" pitchFamily="49" charset="-128"/>
                          <a:ea typeface="ＭＳ ゴシック" pitchFamily="49" charset="-128"/>
                        </a:rPr>
                        <a:t>名称、目的、計画内容･根拠、</a:t>
                      </a:r>
                      <a:r>
                        <a:rPr kumimoji="1" lang="en-US" altLang="ja-JP" sz="1400" dirty="0" smtClean="0">
                          <a:latin typeface="ＭＳ ゴシック" pitchFamily="49" charset="-128"/>
                          <a:ea typeface="ＭＳ ゴシック" pitchFamily="49" charset="-128"/>
                        </a:rPr>
                        <a:t/>
                      </a:r>
                      <a:br>
                        <a:rPr kumimoji="1" lang="en-US" altLang="ja-JP" sz="1400" dirty="0" smtClean="0">
                          <a:latin typeface="ＭＳ ゴシック" pitchFamily="49" charset="-128"/>
                          <a:ea typeface="ＭＳ ゴシック" pitchFamily="49" charset="-128"/>
                        </a:rPr>
                      </a:br>
                      <a:r>
                        <a:rPr kumimoji="1" lang="ja-JP" altLang="en-US" sz="1400" dirty="0" smtClean="0">
                          <a:latin typeface="ＭＳ ゴシック" pitchFamily="49" charset="-128"/>
                          <a:ea typeface="ＭＳ ゴシック" pitchFamily="49" charset="-128"/>
                        </a:rPr>
                        <a:t>節目の時期･根拠、追加措置･判断基準</a:t>
                      </a:r>
                      <a:endParaRPr kumimoji="1" lang="en-US" altLang="ja-JP" sz="1400" dirty="0" smtClean="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8228">
                <a:tc vMerge="1">
                  <a:txBody>
                    <a:bodyPr/>
                    <a:lstStyle/>
                    <a:p>
                      <a:endParaRPr kumimoji="1" lang="ja-JP" altLang="en-US" sz="1400" dirty="0">
                        <a:latin typeface="ＭＳ ゴシック" pitchFamily="49" charset="-128"/>
                        <a:ea typeface="ＭＳ ゴシック" pitchFamily="49" charset="-128"/>
                      </a:endParaRP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1400" smtClean="0">
                          <a:latin typeface="ＭＳ ゴシック" pitchFamily="49" charset="-128"/>
                          <a:ea typeface="ＭＳ ゴシック" pitchFamily="49" charset="-128"/>
                        </a:rPr>
                        <a:t>調査･試験の一覧</a:t>
                      </a:r>
                      <a:endParaRPr kumimoji="1" lang="ja-JP" altLang="en-US" sz="1400">
                        <a:latin typeface="ＭＳ ゴシック" pitchFamily="49" charset="-128"/>
                        <a:ea typeface="ＭＳ ゴシック" pitchFamily="49" charset="-128"/>
                      </a:endParaRP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ＭＳ ゴシック" pitchFamily="49" charset="-128"/>
                          <a:ea typeface="ＭＳ ゴシック" pitchFamily="49" charset="-128"/>
                        </a:rPr>
                        <a:t>名称、節目の症例数･時期、実施状況、</a:t>
                      </a:r>
                      <a:r>
                        <a:rPr kumimoji="1" lang="en-US" altLang="ja-JP" sz="1400" dirty="0" smtClean="0">
                          <a:latin typeface="ＭＳ ゴシック" pitchFamily="49" charset="-128"/>
                          <a:ea typeface="ＭＳ ゴシック" pitchFamily="49" charset="-128"/>
                        </a:rPr>
                        <a:t/>
                      </a:r>
                      <a:br>
                        <a:rPr kumimoji="1" lang="en-US" altLang="ja-JP" sz="1400" dirty="0" smtClean="0">
                          <a:latin typeface="ＭＳ ゴシック" pitchFamily="49" charset="-128"/>
                          <a:ea typeface="ＭＳ ゴシック" pitchFamily="49" charset="-128"/>
                        </a:rPr>
                      </a:br>
                      <a:r>
                        <a:rPr kumimoji="1" lang="ja-JP" altLang="en-US" sz="1400" dirty="0" smtClean="0">
                          <a:latin typeface="ＭＳ ゴシック" pitchFamily="49" charset="-128"/>
                          <a:ea typeface="ＭＳ ゴシック" pitchFamily="49" charset="-128"/>
                        </a:rPr>
                        <a:t>報告書作成予定日</a:t>
                      </a:r>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244" name="タイトル 1"/>
          <p:cNvSpPr txBox="1">
            <a:spLocks/>
          </p:cNvSpPr>
          <p:nvPr/>
        </p:nvSpPr>
        <p:spPr bwMode="auto">
          <a:xfrm>
            <a:off x="777875" y="381000"/>
            <a:ext cx="7539038" cy="798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defRPr kumimoji="1">
                <a:solidFill>
                  <a:schemeClr val="tx1"/>
                </a:solidFill>
                <a:latin typeface="Verdana" pitchFamily="34" charset="0"/>
                <a:ea typeface="ＭＳ Ｐゴシック" pitchFamily="50" charset="-128"/>
              </a:defRPr>
            </a:lvl1pPr>
            <a:lvl2pPr marL="742950" indent="-285750" eaLnBrk="0" hangingPunct="0">
              <a:defRPr kumimoji="1">
                <a:solidFill>
                  <a:schemeClr val="tx1"/>
                </a:solidFill>
                <a:latin typeface="Verdana" pitchFamily="34" charset="0"/>
                <a:ea typeface="ＭＳ Ｐゴシック" pitchFamily="50" charset="-128"/>
              </a:defRPr>
            </a:lvl2pPr>
            <a:lvl3pPr marL="1143000" indent="-228600" eaLnBrk="0" hangingPunct="0">
              <a:defRPr kumimoji="1">
                <a:solidFill>
                  <a:schemeClr val="tx1"/>
                </a:solidFill>
                <a:latin typeface="Verdana" pitchFamily="34" charset="0"/>
                <a:ea typeface="ＭＳ Ｐゴシック" pitchFamily="50" charset="-128"/>
              </a:defRPr>
            </a:lvl3pPr>
            <a:lvl4pPr marL="1600200" indent="-228600" eaLnBrk="0" hangingPunct="0">
              <a:defRPr kumimoji="1">
                <a:solidFill>
                  <a:schemeClr val="tx1"/>
                </a:solidFill>
                <a:latin typeface="Verdana" pitchFamily="34" charset="0"/>
                <a:ea typeface="ＭＳ Ｐゴシック" pitchFamily="50" charset="-128"/>
              </a:defRPr>
            </a:lvl4pPr>
            <a:lvl5pPr marL="2057400" indent="-228600" eaLnBrk="0" hangingPunct="0">
              <a:defRPr kumimoji="1">
                <a:solidFill>
                  <a:schemeClr val="tx1"/>
                </a:solidFill>
                <a:latin typeface="Verdana"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Verdana" pitchFamily="34" charset="0"/>
                <a:ea typeface="ＭＳ Ｐゴシック" pitchFamily="50" charset="-128"/>
              </a:defRPr>
            </a:lvl9pPr>
          </a:lstStyle>
          <a:p>
            <a:r>
              <a:rPr lang="en-US" altLang="ja-JP" sz="3600">
                <a:solidFill>
                  <a:srgbClr val="262626"/>
                </a:solidFill>
                <a:latin typeface="Impact" pitchFamily="34" charset="0"/>
                <a:ea typeface="HGP創英角ｺﾞｼｯｸUB" pitchFamily="50" charset="-128"/>
              </a:rPr>
              <a:t>RMP</a:t>
            </a:r>
            <a:r>
              <a:rPr lang="ja-JP" altLang="en-US" sz="3600">
                <a:solidFill>
                  <a:srgbClr val="262626"/>
                </a:solidFill>
                <a:latin typeface="Impact" pitchFamily="34" charset="0"/>
                <a:ea typeface="HGP創英角ｺﾞｼｯｸUB" pitchFamily="50" charset="-128"/>
              </a:rPr>
              <a:t>の構成・内容</a:t>
            </a:r>
            <a:endParaRPr lang="ja-JP" altLang="en-US" sz="3600">
              <a:solidFill>
                <a:srgbClr val="262626"/>
              </a:solidFill>
              <a:latin typeface="HG創英角ｺﾞｼｯｸUB" pitchFamily="49" charset="-128"/>
              <a:ea typeface="HG創英角ｺﾞｼｯｸUB" pitchFamily="49" charset="-128"/>
            </a:endParaRPr>
          </a:p>
        </p:txBody>
      </p:sp>
      <p:sp>
        <p:nvSpPr>
          <p:cNvPr id="7" name="スライド番号プレースホルダー 3"/>
          <p:cNvSpPr>
            <a:spLocks noGrp="1"/>
          </p:cNvSpPr>
          <p:nvPr>
            <p:ph type="sldNum" sz="quarter" idx="11"/>
          </p:nvPr>
        </p:nvSpPr>
        <p:spPr/>
        <p:txBody>
          <a:bodyPr/>
          <a:lstStyle/>
          <a:p>
            <a:pPr>
              <a:defRPr/>
            </a:pPr>
            <a:fld id="{DCCE527D-0844-4EFB-B837-F18D3700FD83}" type="slidenum">
              <a:rPr lang="en-US" altLang="ja-JP"/>
              <a:pPr>
                <a:defRPr/>
              </a:pPr>
              <a:t>6</a:t>
            </a:fld>
            <a:endParaRPr lang="en-US" altLang="ja-JP"/>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p:cNvSpPr>
            <a:spLocks noGrp="1"/>
          </p:cNvSpPr>
          <p:nvPr>
            <p:ph type="title"/>
          </p:nvPr>
        </p:nvSpPr>
        <p:spPr>
          <a:xfrm>
            <a:off x="1065213" y="381000"/>
            <a:ext cx="6781800" cy="798513"/>
          </a:xfrm>
        </p:spPr>
        <p:txBody>
          <a:bodyPr/>
          <a:lstStyle/>
          <a:p>
            <a:r>
              <a:rPr lang="zh-TW" altLang="en-US" smtClean="0">
                <a:latin typeface="HGP創英角ｺﾞｼｯｸUB" pitchFamily="50" charset="-128"/>
                <a:ea typeface="HGP創英角ｺﾞｼｯｸUB" pitchFamily="50" charset="-128"/>
              </a:rPr>
              <a:t>安全性検討事項</a:t>
            </a:r>
            <a:endParaRPr lang="ja-JP" altLang="en-US" smtClean="0">
              <a:latin typeface="HGP創英角ｺﾞｼｯｸUB" pitchFamily="50" charset="-128"/>
            </a:endParaRPr>
          </a:p>
        </p:txBody>
      </p:sp>
      <p:sp>
        <p:nvSpPr>
          <p:cNvPr id="3" name="コンテンツ プレースホルダー 2"/>
          <p:cNvSpPr>
            <a:spLocks noGrp="1"/>
          </p:cNvSpPr>
          <p:nvPr>
            <p:ph idx="1"/>
          </p:nvPr>
        </p:nvSpPr>
        <p:spPr>
          <a:xfrm>
            <a:off x="827088" y="1268413"/>
            <a:ext cx="7993062" cy="5040312"/>
          </a:xfrm>
        </p:spPr>
        <p:txBody>
          <a:bodyPr anchor="t"/>
          <a:lstStyle/>
          <a:p>
            <a:pPr>
              <a:defRPr/>
            </a:pPr>
            <a:r>
              <a:rPr lang="ja-JP" altLang="en-US" dirty="0" smtClean="0"/>
              <a:t>重要</a:t>
            </a:r>
            <a:r>
              <a:rPr lang="ja-JP" altLang="en-US" dirty="0"/>
              <a:t>な特定された</a:t>
            </a:r>
            <a:r>
              <a:rPr lang="ja-JP" altLang="en-US" dirty="0" smtClean="0"/>
              <a:t>リスク</a:t>
            </a:r>
            <a:endParaRPr lang="en-US" altLang="ja-JP" dirty="0" smtClean="0"/>
          </a:p>
          <a:p>
            <a:pPr marL="541338" lvl="1" indent="0">
              <a:spcBef>
                <a:spcPts val="0"/>
              </a:spcBef>
              <a:buFont typeface="Arial" charset="0"/>
              <a:buNone/>
              <a:defRPr/>
            </a:pPr>
            <a:r>
              <a:rPr lang="ja-JP" altLang="en-US" sz="2300" dirty="0" smtClean="0"/>
              <a:t>医</a:t>
            </a:r>
            <a:r>
              <a:rPr lang="ja-JP" altLang="en-US" sz="2300" dirty="0"/>
              <a:t>薬品との関連性が十分な根拠に基づいて示されている有害な事象のうち重要な</a:t>
            </a:r>
            <a:r>
              <a:rPr lang="ja-JP" altLang="en-US" sz="2300" dirty="0" smtClean="0"/>
              <a:t>もの。</a:t>
            </a:r>
            <a:endParaRPr lang="en-US" altLang="ja-JP" sz="2300" dirty="0" smtClean="0"/>
          </a:p>
          <a:p>
            <a:pPr>
              <a:spcBef>
                <a:spcPts val="800"/>
              </a:spcBef>
              <a:defRPr/>
            </a:pPr>
            <a:r>
              <a:rPr lang="ja-JP" altLang="en-US" dirty="0" smtClean="0"/>
              <a:t>重要</a:t>
            </a:r>
            <a:r>
              <a:rPr lang="ja-JP" altLang="en-US" dirty="0"/>
              <a:t>な潜在的</a:t>
            </a:r>
            <a:r>
              <a:rPr lang="ja-JP" altLang="en-US" dirty="0" smtClean="0"/>
              <a:t>リスク</a:t>
            </a:r>
            <a:endParaRPr lang="en-US" altLang="ja-JP" dirty="0" smtClean="0"/>
          </a:p>
          <a:p>
            <a:pPr marL="539750" lvl="1" indent="0">
              <a:spcBef>
                <a:spcPts val="0"/>
              </a:spcBef>
              <a:buFont typeface="Arial" charset="0"/>
              <a:buNone/>
              <a:defRPr/>
            </a:pPr>
            <a:r>
              <a:rPr lang="ja-JP" altLang="en-US" sz="2300" dirty="0" smtClean="0"/>
              <a:t>医</a:t>
            </a:r>
            <a:r>
              <a:rPr lang="ja-JP" altLang="en-US" sz="2300" dirty="0"/>
              <a:t>薬品との関連性が疑われる要因はあるが、臨床データ等からの確認が十分でない有害な事象のうち重要な</a:t>
            </a:r>
            <a:r>
              <a:rPr lang="ja-JP" altLang="en-US" sz="2300" dirty="0" smtClean="0"/>
              <a:t>もの。</a:t>
            </a:r>
            <a:endParaRPr lang="en-US" altLang="ja-JP" sz="2300" dirty="0" smtClean="0"/>
          </a:p>
          <a:p>
            <a:pPr>
              <a:spcBef>
                <a:spcPts val="800"/>
              </a:spcBef>
              <a:defRPr/>
            </a:pPr>
            <a:r>
              <a:rPr lang="ja-JP" altLang="en-US" dirty="0" smtClean="0"/>
              <a:t>重要な不足情報</a:t>
            </a:r>
            <a:endParaRPr lang="en-US" altLang="ja-JP" dirty="0" smtClean="0"/>
          </a:p>
          <a:p>
            <a:pPr marL="539750" lvl="1" indent="0">
              <a:spcBef>
                <a:spcPts val="0"/>
              </a:spcBef>
              <a:buFont typeface="Arial" charset="0"/>
              <a:buNone/>
              <a:defRPr/>
            </a:pPr>
            <a:r>
              <a:rPr lang="ja-JP" altLang="en-US" sz="2300" dirty="0" smtClean="0"/>
              <a:t>医</a:t>
            </a:r>
            <a:r>
              <a:rPr lang="ja-JP" altLang="en-US" sz="2300" dirty="0"/>
              <a:t>薬品リスク管理計画を策定した時点では十分な情報が得られておらず、製造販売後の当該医薬品の安全性を予測する上で不足している情報のうち重要な</a:t>
            </a:r>
            <a:r>
              <a:rPr lang="ja-JP" altLang="en-US" sz="2300" dirty="0" smtClean="0"/>
              <a:t>もの。</a:t>
            </a:r>
            <a:endParaRPr lang="en-US" altLang="ja-JP" sz="2300" dirty="0" smtClean="0"/>
          </a:p>
          <a:p>
            <a:pPr marL="984250" indent="-498475">
              <a:spcBef>
                <a:spcPts val="800"/>
              </a:spcBef>
              <a:buFont typeface="Arial" charset="0"/>
              <a:buNone/>
              <a:defRPr/>
            </a:pPr>
            <a:r>
              <a:rPr lang="ja-JP" altLang="en-US" sz="1600" dirty="0" smtClean="0"/>
              <a:t>重要：ヒト</a:t>
            </a:r>
            <a:r>
              <a:rPr lang="ja-JP" altLang="en-US" sz="1600" dirty="0"/>
              <a:t>において発現した場合に重篤である、又は高頻度に発現する等の理由から、当該医薬品のベネフィット・リスクバランスに影響を及ぼしうる、又は保健衛生上の危害の発生若しくは拡大のおそれがあるよう</a:t>
            </a:r>
            <a:r>
              <a:rPr lang="ja-JP" altLang="en-US" sz="1600" dirty="0" smtClean="0"/>
              <a:t>なもの。</a:t>
            </a:r>
            <a:r>
              <a:rPr lang="ja-JP" altLang="ja-JP" sz="1600" dirty="0" smtClean="0"/>
              <a:t>なお</a:t>
            </a:r>
            <a:r>
              <a:rPr lang="ja-JP" altLang="ja-JP" sz="1600" dirty="0"/>
              <a:t>、使用上の注意の重大な副作用に記載されている副作用の全てが</a:t>
            </a:r>
            <a:r>
              <a:rPr lang="en-US" altLang="ja-JP" sz="1600" dirty="0"/>
              <a:t> </a:t>
            </a:r>
            <a:r>
              <a:rPr lang="ja-JP" altLang="ja-JP" sz="1600" dirty="0" smtClean="0"/>
              <a:t>必ず</a:t>
            </a:r>
            <a:r>
              <a:rPr lang="ja-JP" altLang="ja-JP" sz="1600" dirty="0"/>
              <a:t>しも該当するものではない。</a:t>
            </a:r>
            <a:endParaRPr lang="ja-JP" altLang="en-US" sz="1600" dirty="0"/>
          </a:p>
        </p:txBody>
      </p:sp>
      <p:sp>
        <p:nvSpPr>
          <p:cNvPr id="6" name="スライド番号プレースホルダー 3"/>
          <p:cNvSpPr>
            <a:spLocks noGrp="1"/>
          </p:cNvSpPr>
          <p:nvPr>
            <p:ph type="sldNum" sz="quarter" idx="11"/>
          </p:nvPr>
        </p:nvSpPr>
        <p:spPr/>
        <p:txBody>
          <a:bodyPr/>
          <a:lstStyle/>
          <a:p>
            <a:pPr>
              <a:defRPr/>
            </a:pPr>
            <a:fld id="{AE5ABC86-DD1A-499C-AC90-3D8FA52896C1}" type="slidenum">
              <a:rPr lang="en-US" altLang="ja-JP"/>
              <a:pPr>
                <a:defRPr/>
              </a:pPr>
              <a:t>7</a:t>
            </a:fld>
            <a:endParaRPr lang="en-US" altLang="ja-JP"/>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タイトル 1"/>
          <p:cNvSpPr>
            <a:spLocks noGrp="1"/>
          </p:cNvSpPr>
          <p:nvPr>
            <p:ph type="title"/>
          </p:nvPr>
        </p:nvSpPr>
        <p:spPr>
          <a:xfrm>
            <a:off x="1071563" y="381000"/>
            <a:ext cx="6781800" cy="798513"/>
          </a:xfrm>
        </p:spPr>
        <p:txBody>
          <a:bodyPr/>
          <a:lstStyle/>
          <a:p>
            <a:r>
              <a:rPr lang="zh-TW" altLang="en-US" smtClean="0">
                <a:latin typeface="HGP創英角ｺﾞｼｯｸUB" pitchFamily="50" charset="-128"/>
                <a:ea typeface="HGP創英角ｺﾞｼｯｸUB" pitchFamily="50" charset="-128"/>
              </a:rPr>
              <a:t>安全性監視計画</a:t>
            </a:r>
            <a:endParaRPr lang="ja-JP" altLang="en-US" smtClean="0">
              <a:latin typeface="HGP創英角ｺﾞｼｯｸUB" pitchFamily="50" charset="-128"/>
            </a:endParaRPr>
          </a:p>
        </p:txBody>
      </p:sp>
      <p:sp>
        <p:nvSpPr>
          <p:cNvPr id="10243" name="コンテンツ プレースホルダー 2"/>
          <p:cNvSpPr>
            <a:spLocks noGrp="1"/>
          </p:cNvSpPr>
          <p:nvPr>
            <p:ph idx="1"/>
          </p:nvPr>
        </p:nvSpPr>
        <p:spPr>
          <a:xfrm>
            <a:off x="833438" y="1268413"/>
            <a:ext cx="7770812" cy="4752975"/>
          </a:xfrm>
        </p:spPr>
        <p:txBody>
          <a:bodyPr anchor="t"/>
          <a:lstStyle/>
          <a:p>
            <a:r>
              <a:rPr lang="ja-JP" altLang="en-US" smtClean="0">
                <a:latin typeface="Arial" charset="0"/>
              </a:rPr>
              <a:t>通常の安全性監視活動</a:t>
            </a:r>
            <a:endParaRPr lang="en-US" altLang="ja-JP" smtClean="0">
              <a:latin typeface="Arial" charset="0"/>
            </a:endParaRPr>
          </a:p>
          <a:p>
            <a:pPr lvl="1"/>
            <a:r>
              <a:rPr lang="ja-JP" altLang="en-US" sz="2400" smtClean="0">
                <a:latin typeface="Arial" charset="0"/>
              </a:rPr>
              <a:t>自発報告（副作用・感染症）</a:t>
            </a:r>
            <a:endParaRPr lang="en-US" altLang="ja-JP" sz="2400" smtClean="0">
              <a:latin typeface="Arial" charset="0"/>
            </a:endParaRPr>
          </a:p>
          <a:p>
            <a:pPr lvl="1"/>
            <a:r>
              <a:rPr lang="ja-JP" altLang="en-US" sz="2400" smtClean="0">
                <a:latin typeface="Arial" charset="0"/>
              </a:rPr>
              <a:t>研究報告</a:t>
            </a:r>
            <a:endParaRPr lang="en-US" altLang="ja-JP" sz="2400" smtClean="0">
              <a:latin typeface="Arial" charset="0"/>
            </a:endParaRPr>
          </a:p>
          <a:p>
            <a:pPr lvl="1"/>
            <a:r>
              <a:rPr lang="ja-JP" altLang="en-US" sz="2400" smtClean="0">
                <a:latin typeface="Arial" charset="0"/>
              </a:rPr>
              <a:t>外国措置報告</a:t>
            </a:r>
            <a:r>
              <a:rPr lang="en-US" altLang="ja-JP" sz="2400" smtClean="0">
                <a:latin typeface="Arial" charset="0"/>
              </a:rPr>
              <a:t>		</a:t>
            </a:r>
            <a:r>
              <a:rPr lang="ja-JP" altLang="en-US" sz="2400" smtClean="0">
                <a:latin typeface="Arial" charset="0"/>
              </a:rPr>
              <a:t>等</a:t>
            </a:r>
          </a:p>
          <a:p>
            <a:pPr>
              <a:spcBef>
                <a:spcPts val="2400"/>
              </a:spcBef>
            </a:pPr>
            <a:r>
              <a:rPr lang="ja-JP" altLang="en-US" smtClean="0">
                <a:latin typeface="Arial" charset="0"/>
              </a:rPr>
              <a:t>追加の安全性監視活動</a:t>
            </a:r>
            <a:endParaRPr lang="en-US" altLang="ja-JP" smtClean="0">
              <a:latin typeface="Arial" charset="0"/>
            </a:endParaRPr>
          </a:p>
          <a:p>
            <a:pPr lvl="1"/>
            <a:r>
              <a:rPr lang="ja-JP" altLang="en-US" sz="2400" smtClean="0">
                <a:latin typeface="Arial" charset="0"/>
              </a:rPr>
              <a:t>市販直後調査（自発報告の収集強化）</a:t>
            </a:r>
          </a:p>
          <a:p>
            <a:pPr lvl="1"/>
            <a:r>
              <a:rPr lang="ja-JP" altLang="en-US" sz="2400" smtClean="0">
                <a:latin typeface="Arial" charset="0"/>
              </a:rPr>
              <a:t>使用成績調査</a:t>
            </a:r>
          </a:p>
          <a:p>
            <a:pPr lvl="1"/>
            <a:r>
              <a:rPr lang="ja-JP" altLang="en-US" sz="2400" smtClean="0">
                <a:latin typeface="Arial" charset="0"/>
              </a:rPr>
              <a:t>特定使用成績調査</a:t>
            </a:r>
          </a:p>
          <a:p>
            <a:pPr lvl="1"/>
            <a:r>
              <a:rPr lang="ja-JP" altLang="en-US" sz="2400" smtClean="0">
                <a:latin typeface="Arial" charset="0"/>
              </a:rPr>
              <a:t>製造販売後臨床試験　</a:t>
            </a:r>
            <a:r>
              <a:rPr lang="en-US" altLang="ja-JP" sz="2400" smtClean="0">
                <a:latin typeface="Arial" charset="0"/>
              </a:rPr>
              <a:t>	</a:t>
            </a:r>
            <a:r>
              <a:rPr lang="ja-JP" altLang="en-US" sz="2400" smtClean="0">
                <a:latin typeface="Arial" charset="0"/>
              </a:rPr>
              <a:t>等</a:t>
            </a:r>
          </a:p>
          <a:p>
            <a:endParaRPr lang="ja-JP" altLang="en-US" smtClean="0">
              <a:latin typeface="Arial" charset="0"/>
            </a:endParaRPr>
          </a:p>
        </p:txBody>
      </p:sp>
      <p:sp>
        <p:nvSpPr>
          <p:cNvPr id="6" name="スライド番号プレースホルダー 3"/>
          <p:cNvSpPr>
            <a:spLocks noGrp="1"/>
          </p:cNvSpPr>
          <p:nvPr>
            <p:ph type="sldNum" sz="quarter" idx="11"/>
          </p:nvPr>
        </p:nvSpPr>
        <p:spPr/>
        <p:txBody>
          <a:bodyPr/>
          <a:lstStyle/>
          <a:p>
            <a:pPr>
              <a:defRPr/>
            </a:pPr>
            <a:fld id="{C99402D6-153B-4716-B9C8-52B35792544A}" type="slidenum">
              <a:rPr lang="en-US" altLang="ja-JP"/>
              <a:pPr>
                <a:defRPr/>
              </a:pPr>
              <a:t>8</a:t>
            </a:fld>
            <a:endParaRPr lang="en-US" altLang="ja-JP"/>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タイトル 1"/>
          <p:cNvSpPr>
            <a:spLocks noGrp="1"/>
          </p:cNvSpPr>
          <p:nvPr>
            <p:ph type="title"/>
          </p:nvPr>
        </p:nvSpPr>
        <p:spPr>
          <a:xfrm>
            <a:off x="1066800" y="381000"/>
            <a:ext cx="6781800" cy="798513"/>
          </a:xfrm>
        </p:spPr>
        <p:txBody>
          <a:bodyPr/>
          <a:lstStyle/>
          <a:p>
            <a:r>
              <a:rPr lang="ja-JP" altLang="en-US" smtClean="0"/>
              <a:t>リスク最小化計画</a:t>
            </a:r>
          </a:p>
        </p:txBody>
      </p:sp>
      <p:sp>
        <p:nvSpPr>
          <p:cNvPr id="3" name="コンテンツ プレースホルダー 2"/>
          <p:cNvSpPr>
            <a:spLocks noGrp="1"/>
          </p:cNvSpPr>
          <p:nvPr>
            <p:ph idx="1"/>
          </p:nvPr>
        </p:nvSpPr>
        <p:spPr>
          <a:xfrm>
            <a:off x="828675" y="1268413"/>
            <a:ext cx="7704138" cy="4968875"/>
          </a:xfrm>
        </p:spPr>
        <p:txBody>
          <a:bodyPr anchor="t"/>
          <a:lstStyle/>
          <a:p>
            <a:pPr>
              <a:defRPr/>
            </a:pPr>
            <a:r>
              <a:rPr lang="ja-JP" altLang="en-US" dirty="0"/>
              <a:t>通常のリスク最小化</a:t>
            </a:r>
            <a:r>
              <a:rPr lang="ja-JP" altLang="en-US" dirty="0" smtClean="0"/>
              <a:t>活動</a:t>
            </a:r>
            <a:endParaRPr lang="en-US" altLang="ja-JP" dirty="0" smtClean="0"/>
          </a:p>
          <a:p>
            <a:pPr lvl="1">
              <a:defRPr/>
            </a:pPr>
            <a:r>
              <a:rPr lang="ja-JP" altLang="en-US" sz="2400" dirty="0"/>
              <a:t>添付文書の作成</a:t>
            </a:r>
          </a:p>
          <a:p>
            <a:pPr lvl="1">
              <a:defRPr/>
            </a:pPr>
            <a:r>
              <a:rPr lang="ja-JP" altLang="en-US" sz="2400" dirty="0"/>
              <a:t>添付文書の</a:t>
            </a:r>
            <a:r>
              <a:rPr lang="ja-JP" altLang="en-US" sz="2400" dirty="0" smtClean="0"/>
              <a:t>改訂</a:t>
            </a:r>
            <a:endParaRPr lang="ja-JP" altLang="en-US" sz="2400" dirty="0"/>
          </a:p>
          <a:p>
            <a:pPr lvl="1">
              <a:defRPr/>
            </a:pPr>
            <a:r>
              <a:rPr lang="ja-JP" altLang="en-US" sz="2400" dirty="0" smtClean="0"/>
              <a:t>患者向医薬品ガイド</a:t>
            </a:r>
            <a:r>
              <a:rPr lang="en-US" altLang="ja-JP" sz="2400" dirty="0" smtClean="0"/>
              <a:t>	</a:t>
            </a:r>
            <a:r>
              <a:rPr lang="ja-JP" altLang="en-US" sz="2400" dirty="0" smtClean="0"/>
              <a:t>等</a:t>
            </a:r>
            <a:endParaRPr lang="ja-JP" altLang="en-US" sz="2400" dirty="0"/>
          </a:p>
          <a:p>
            <a:pPr>
              <a:spcBef>
                <a:spcPts val="1800"/>
              </a:spcBef>
              <a:defRPr/>
            </a:pPr>
            <a:r>
              <a:rPr lang="ja-JP" altLang="en-US" dirty="0"/>
              <a:t>追加のリスク最小化</a:t>
            </a:r>
            <a:r>
              <a:rPr lang="ja-JP" altLang="en-US" dirty="0" smtClean="0"/>
              <a:t>活動</a:t>
            </a:r>
            <a:endParaRPr lang="en-US" altLang="ja-JP" dirty="0" smtClean="0"/>
          </a:p>
          <a:p>
            <a:pPr lvl="1">
              <a:defRPr/>
            </a:pPr>
            <a:r>
              <a:rPr lang="ja-JP" altLang="en-US" sz="2400" dirty="0" smtClean="0"/>
              <a:t>市販</a:t>
            </a:r>
            <a:r>
              <a:rPr lang="ja-JP" altLang="en-US" sz="2400" dirty="0"/>
              <a:t>直後</a:t>
            </a:r>
            <a:r>
              <a:rPr lang="ja-JP" altLang="en-US" sz="2400" dirty="0" smtClean="0"/>
              <a:t>調査（</a:t>
            </a:r>
            <a:r>
              <a:rPr lang="ja-JP" altLang="en-US" sz="2400" dirty="0"/>
              <a:t>確実な情報提供）</a:t>
            </a:r>
          </a:p>
          <a:p>
            <a:pPr lvl="1">
              <a:defRPr/>
            </a:pPr>
            <a:r>
              <a:rPr lang="ja-JP" altLang="en-US" sz="2400" dirty="0" smtClean="0"/>
              <a:t>医療</a:t>
            </a:r>
            <a:r>
              <a:rPr lang="ja-JP" altLang="en-US" sz="2400" dirty="0"/>
              <a:t>関係者へ</a:t>
            </a:r>
            <a:r>
              <a:rPr lang="ja-JP" altLang="en-US" sz="2400" dirty="0" smtClean="0"/>
              <a:t>の追加</a:t>
            </a:r>
            <a:r>
              <a:rPr lang="ja-JP" altLang="en-US" sz="2400" dirty="0"/>
              <a:t>の情報提供</a:t>
            </a:r>
          </a:p>
          <a:p>
            <a:pPr lvl="1">
              <a:defRPr/>
            </a:pPr>
            <a:r>
              <a:rPr lang="ja-JP" altLang="en-US" sz="2400" dirty="0" smtClean="0"/>
              <a:t>患者</a:t>
            </a:r>
            <a:r>
              <a:rPr lang="ja-JP" altLang="en-US" sz="2400" dirty="0"/>
              <a:t>への情報提供</a:t>
            </a:r>
          </a:p>
          <a:p>
            <a:pPr lvl="1">
              <a:defRPr/>
            </a:pPr>
            <a:r>
              <a:rPr lang="ja-JP" altLang="en-US" sz="2400" dirty="0" smtClean="0"/>
              <a:t>使用</a:t>
            </a:r>
            <a:r>
              <a:rPr lang="ja-JP" altLang="en-US" sz="2400" dirty="0"/>
              <a:t>条件の</a:t>
            </a:r>
            <a:r>
              <a:rPr lang="ja-JP" altLang="en-US" sz="2400" dirty="0" smtClean="0"/>
              <a:t>設定</a:t>
            </a:r>
            <a:r>
              <a:rPr lang="en-US" altLang="ja-JP" sz="2400" dirty="0" smtClean="0"/>
              <a:t>	</a:t>
            </a:r>
            <a:r>
              <a:rPr lang="ja-JP" altLang="en-US" sz="2400" dirty="0" smtClean="0"/>
              <a:t>等</a:t>
            </a:r>
            <a:endParaRPr lang="en-US" altLang="ja-JP" sz="2400" dirty="0" smtClean="0"/>
          </a:p>
          <a:p>
            <a:pPr marL="900113" lvl="1" indent="0">
              <a:spcBef>
                <a:spcPts val="1200"/>
              </a:spcBef>
              <a:buFont typeface="Arial" charset="0"/>
              <a:buNone/>
              <a:defRPr/>
            </a:pPr>
            <a:r>
              <a:rPr lang="ja-JP" altLang="en-US" sz="2000" dirty="0" smtClean="0"/>
              <a:t>市販</a:t>
            </a:r>
            <a:r>
              <a:rPr lang="ja-JP" altLang="en-US" sz="2000" dirty="0"/>
              <a:t>直後調査</a:t>
            </a:r>
            <a:r>
              <a:rPr lang="ja-JP" altLang="en-US" sz="2000" dirty="0" smtClean="0"/>
              <a:t>は、追加</a:t>
            </a:r>
            <a:r>
              <a:rPr lang="ja-JP" altLang="en-US" sz="2000" dirty="0"/>
              <a:t>の医薬品安全性監視</a:t>
            </a:r>
            <a:r>
              <a:rPr lang="ja-JP" altLang="en-US" sz="2000" dirty="0" smtClean="0"/>
              <a:t>活動だけではなく追加</a:t>
            </a:r>
            <a:r>
              <a:rPr lang="ja-JP" altLang="en-US" sz="2000" dirty="0"/>
              <a:t>のリスク最小化</a:t>
            </a:r>
            <a:r>
              <a:rPr lang="ja-JP" altLang="en-US" sz="2000" dirty="0" smtClean="0"/>
              <a:t>活動にもなります。</a:t>
            </a:r>
            <a:endParaRPr lang="ja-JP" altLang="en-US" sz="2000" dirty="0"/>
          </a:p>
        </p:txBody>
      </p:sp>
      <p:sp>
        <p:nvSpPr>
          <p:cNvPr id="6" name="スライド番号プレースホルダー 3"/>
          <p:cNvSpPr>
            <a:spLocks noGrp="1"/>
          </p:cNvSpPr>
          <p:nvPr>
            <p:ph type="sldNum" sz="quarter" idx="11"/>
          </p:nvPr>
        </p:nvSpPr>
        <p:spPr/>
        <p:txBody>
          <a:bodyPr/>
          <a:lstStyle/>
          <a:p>
            <a:pPr>
              <a:defRPr/>
            </a:pPr>
            <a:fld id="{D2579176-C147-436D-8AE3-B934D2456ABC}" type="slidenum">
              <a:rPr lang="en-US" altLang="ja-JP"/>
              <a:pPr>
                <a:defRPr/>
              </a:pPr>
              <a:t>9</a:t>
            </a:fld>
            <a:endParaRPr lang="en-US" altLang="ja-JP"/>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941</TotalTime>
  <Words>2250</Words>
  <Application>Microsoft Office PowerPoint</Application>
  <PresentationFormat>画面に合わせる (4:3)</PresentationFormat>
  <Paragraphs>307</Paragraphs>
  <Slides>18</Slides>
  <Notes>17</Notes>
  <HiddenSlides>0</HiddenSlides>
  <MMClips>0</MMClips>
  <ScaleCrop>false</ScaleCrop>
  <HeadingPairs>
    <vt:vector size="4" baseType="variant">
      <vt:variant>
        <vt:lpstr>テーマ</vt:lpstr>
      </vt:variant>
      <vt:variant>
        <vt:i4>1</vt:i4>
      </vt:variant>
      <vt:variant>
        <vt:lpstr>スライド タイトル</vt:lpstr>
      </vt:variant>
      <vt:variant>
        <vt:i4>18</vt:i4>
      </vt:variant>
    </vt:vector>
  </HeadingPairs>
  <TitlesOfParts>
    <vt:vector size="19" baseType="lpstr">
      <vt:lpstr>NewsPrint</vt:lpstr>
      <vt:lpstr>医薬品リスク管理計画（RMP） MR研修資料</vt:lpstr>
      <vt:lpstr>【教育資料】 医薬品リスク管理計画（RMP）</vt:lpstr>
      <vt:lpstr>スライド 3</vt:lpstr>
      <vt:lpstr>スライド 4</vt:lpstr>
      <vt:lpstr>スライド 5</vt:lpstr>
      <vt:lpstr>スライド 6</vt:lpstr>
      <vt:lpstr>安全性検討事項</vt:lpstr>
      <vt:lpstr>安全性監視計画</vt:lpstr>
      <vt:lpstr>リスク最小化計画</vt:lpstr>
      <vt:lpstr>RMPの概要</vt:lpstr>
      <vt:lpstr>有効性検討事項</vt:lpstr>
      <vt:lpstr>RMPの提出と公表</vt:lpstr>
      <vt:lpstr>RMPの評価及びPMDAへの報告</vt:lpstr>
      <vt:lpstr>RMPの見直し</vt:lpstr>
      <vt:lpstr>RMP導入により予想される影響</vt:lpstr>
      <vt:lpstr>RMP実施のイメージ図</vt:lpstr>
      <vt:lpstr>RMP実施のイメージ図</vt:lpstr>
      <vt:lpstr>RMP実施のイメージ図</vt:lpstr>
    </vt:vector>
  </TitlesOfParts>
  <Company>キッセイ薬品工業株式会社</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【教育資料】 医薬品リスク管理計画（RMP※）</dc:title>
  <dc:creator>k41416</dc:creator>
  <cp:lastModifiedBy>JPMA</cp:lastModifiedBy>
  <cp:revision>91</cp:revision>
  <dcterms:created xsi:type="dcterms:W3CDTF">2013-02-19T04:08:50Z</dcterms:created>
  <dcterms:modified xsi:type="dcterms:W3CDTF">2013-08-16T06:22:02Z</dcterms:modified>
</cp:coreProperties>
</file>