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4"/>
  </p:notesMasterIdLst>
  <p:handoutMasterIdLst>
    <p:handoutMasterId r:id="rId55"/>
  </p:handoutMasterIdLst>
  <p:sldIdLst>
    <p:sldId id="366" r:id="rId3"/>
    <p:sldId id="298" r:id="rId4"/>
    <p:sldId id="362" r:id="rId5"/>
    <p:sldId id="359" r:id="rId6"/>
    <p:sldId id="360" r:id="rId7"/>
    <p:sldId id="361" r:id="rId8"/>
    <p:sldId id="319" r:id="rId9"/>
    <p:sldId id="307" r:id="rId10"/>
    <p:sldId id="301" r:id="rId11"/>
    <p:sldId id="324" r:id="rId12"/>
    <p:sldId id="282" r:id="rId13"/>
    <p:sldId id="302" r:id="rId14"/>
    <p:sldId id="283" r:id="rId15"/>
    <p:sldId id="303" r:id="rId16"/>
    <p:sldId id="284" r:id="rId17"/>
    <p:sldId id="336" r:id="rId18"/>
    <p:sldId id="338" r:id="rId19"/>
    <p:sldId id="337" r:id="rId20"/>
    <p:sldId id="339" r:id="rId21"/>
    <p:sldId id="340" r:id="rId22"/>
    <p:sldId id="304" r:id="rId23"/>
    <p:sldId id="308" r:id="rId24"/>
    <p:sldId id="309" r:id="rId25"/>
    <p:sldId id="285" r:id="rId26"/>
    <p:sldId id="310" r:id="rId27"/>
    <p:sldId id="333" r:id="rId28"/>
    <p:sldId id="345" r:id="rId29"/>
    <p:sldId id="346" r:id="rId30"/>
    <p:sldId id="347" r:id="rId31"/>
    <p:sldId id="286" r:id="rId32"/>
    <p:sldId id="313" r:id="rId33"/>
    <p:sldId id="342" r:id="rId34"/>
    <p:sldId id="341" r:id="rId35"/>
    <p:sldId id="287" r:id="rId36"/>
    <p:sldId id="311" r:id="rId37"/>
    <p:sldId id="314" r:id="rId38"/>
    <p:sldId id="358" r:id="rId39"/>
    <p:sldId id="357" r:id="rId40"/>
    <p:sldId id="312" r:id="rId41"/>
    <p:sldId id="288" r:id="rId42"/>
    <p:sldId id="289" r:id="rId43"/>
    <p:sldId id="344" r:id="rId44"/>
    <p:sldId id="363" r:id="rId45"/>
    <p:sldId id="351" r:id="rId46"/>
    <p:sldId id="352" r:id="rId47"/>
    <p:sldId id="353" r:id="rId48"/>
    <p:sldId id="294" r:id="rId49"/>
    <p:sldId id="364" r:id="rId50"/>
    <p:sldId id="296" r:id="rId51"/>
    <p:sldId id="365" r:id="rId52"/>
    <p:sldId id="356" r:id="rId5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sushita, Satoshi [JANJP]" initials="MS[" lastIdx="5" clrIdx="0"/>
  <p:cmAuthor id="1" name="Ikeda, Tsukasa" initials="IT" lastIdx="2" clrIdx="1">
    <p:extLst>
      <p:ext uri="{19B8F6BF-5375-455C-9EA6-DF929625EA0E}">
        <p15:presenceInfo xmlns:p15="http://schemas.microsoft.com/office/powerpoint/2012/main" userId="S-1-5-21-1292428093-776561741-1801674531-572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CCCC"/>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7" autoAdjust="0"/>
    <p:restoredTop sz="93891" autoAdjust="0"/>
  </p:normalViewPr>
  <p:slideViewPr>
    <p:cSldViewPr>
      <p:cViewPr varScale="1">
        <p:scale>
          <a:sx n="68" d="100"/>
          <a:sy n="68" d="100"/>
        </p:scale>
        <p:origin x="1602" y="72"/>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2034" y="1074"/>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6CEA0C9-23D2-452F-A1BD-B5B317B08254}" type="datetimeFigureOut">
              <a:rPr kumimoji="1" lang="ja-JP" altLang="en-US" smtClean="0"/>
              <a:pPr/>
              <a:t>2018/7/12</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D6682FE9-DEEA-4736-AF01-7A00E2E7F002}" type="slidenum">
              <a:rPr kumimoji="1" lang="ja-JP" altLang="en-US" smtClean="0"/>
              <a:pPr/>
              <a:t>‹#›</a:t>
            </a:fld>
            <a:endParaRPr kumimoji="1" lang="ja-JP" altLang="en-US"/>
          </a:p>
        </p:txBody>
      </p:sp>
    </p:spTree>
    <p:extLst>
      <p:ext uri="{BB962C8B-B14F-4D97-AF65-F5344CB8AC3E}">
        <p14:creationId xmlns:p14="http://schemas.microsoft.com/office/powerpoint/2010/main" val="3418036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E109AB2-4BAA-4A81-9F27-7E084A890068}" type="datetimeFigureOut">
              <a:rPr kumimoji="1" lang="ja-JP" altLang="en-US" smtClean="0"/>
              <a:pPr/>
              <a:t>2018/7/12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F76A4E9-CF1D-4F47-AB26-C933C0B35826}" type="slidenum">
              <a:rPr kumimoji="1" lang="ja-JP" altLang="en-US" smtClean="0"/>
              <a:pPr/>
              <a:t>‹#›</a:t>
            </a:fld>
            <a:endParaRPr kumimoji="1" lang="ja-JP" altLang="en-US"/>
          </a:p>
        </p:txBody>
      </p:sp>
    </p:spTree>
    <p:extLst>
      <p:ext uri="{BB962C8B-B14F-4D97-AF65-F5344CB8AC3E}">
        <p14:creationId xmlns:p14="http://schemas.microsoft.com/office/powerpoint/2010/main" val="664178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9163" y="717550"/>
            <a:ext cx="4968875" cy="3727450"/>
          </a:xfrm>
          <a:ln/>
        </p:spPr>
      </p:sp>
      <p:sp>
        <p:nvSpPr>
          <p:cNvPr id="256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ＭＳ Ｐ明朝" charset="-128"/>
            </a:endParaRPr>
          </a:p>
        </p:txBody>
      </p:sp>
    </p:spTree>
    <p:extLst>
      <p:ext uri="{BB962C8B-B14F-4D97-AF65-F5344CB8AC3E}">
        <p14:creationId xmlns:p14="http://schemas.microsoft.com/office/powerpoint/2010/main" val="306773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lang="ja-JP" altLang="en-US" dirty="0">
              <a:solidFill>
                <a:srgbClr val="002060"/>
              </a:solidFill>
            </a:endParaRPr>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20</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21</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23</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24</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25</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26</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27</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29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a:t>
            </a:fld>
            <a:endParaRPr kumimoji="1" lang="ja-JP" altLang="en-US"/>
          </a:p>
        </p:txBody>
      </p:sp>
    </p:spTree>
    <p:extLst>
      <p:ext uri="{BB962C8B-B14F-4D97-AF65-F5344CB8AC3E}">
        <p14:creationId xmlns:p14="http://schemas.microsoft.com/office/powerpoint/2010/main" val="3377372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lang="en-US" altLang="ja-JP"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37</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38</a:t>
            </a:fld>
            <a:endParaRPr kumimoji="1" lang="ja-JP"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39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a:t>
            </a:fld>
            <a:endParaRPr kumimoji="1" lang="ja-JP" altLang="en-US"/>
          </a:p>
        </p:txBody>
      </p:sp>
    </p:spTree>
    <p:extLst>
      <p:ext uri="{BB962C8B-B14F-4D97-AF65-F5344CB8AC3E}">
        <p14:creationId xmlns:p14="http://schemas.microsoft.com/office/powerpoint/2010/main" val="17227460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40</a:t>
            </a:fld>
            <a:endParaRPr kumimoji="1" lang="ja-JP"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41</a:t>
            </a:fld>
            <a:endParaRPr kumimoji="1" lang="ja-JP"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indent="0">
              <a:buClr>
                <a:srgbClr val="FFC000"/>
              </a:buClr>
              <a:buFont typeface="Wingdings" pitchFamily="2" charset="2"/>
              <a:buNone/>
            </a:pPr>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42</a:t>
            </a:fld>
            <a:endParaRPr kumimoji="1" lang="ja-JP"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43</a:t>
            </a:fld>
            <a:endParaRPr kumimoji="1" lang="ja-JP" altLang="en-US"/>
          </a:p>
        </p:txBody>
      </p:sp>
    </p:spTree>
    <p:extLst>
      <p:ext uri="{BB962C8B-B14F-4D97-AF65-F5344CB8AC3E}">
        <p14:creationId xmlns:p14="http://schemas.microsoft.com/office/powerpoint/2010/main" val="3371481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44</a:t>
            </a:fld>
            <a:endParaRPr kumimoji="1" lang="ja-JP"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76A4E9-CF1D-4F47-AB26-C933C0B35826}" type="slidenum">
              <a:rPr kumimoji="1" lang="ja-JP" altLang="en-US" smtClean="0"/>
              <a:pPr/>
              <a:t>45</a:t>
            </a:fld>
            <a:endParaRPr kumimoji="1" lang="ja-JP" altLang="en-US"/>
          </a:p>
        </p:txBody>
      </p:sp>
    </p:spTree>
    <p:extLst>
      <p:ext uri="{BB962C8B-B14F-4D97-AF65-F5344CB8AC3E}">
        <p14:creationId xmlns:p14="http://schemas.microsoft.com/office/powerpoint/2010/main" val="37081443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76A4E9-CF1D-4F47-AB26-C933C0B35826}" type="slidenum">
              <a:rPr kumimoji="1" lang="ja-JP" altLang="en-US" smtClean="0"/>
              <a:pPr/>
              <a:t>46</a:t>
            </a:fld>
            <a:endParaRPr kumimoji="1" lang="ja-JP" altLang="en-US"/>
          </a:p>
        </p:txBody>
      </p:sp>
    </p:spTree>
    <p:extLst>
      <p:ext uri="{BB962C8B-B14F-4D97-AF65-F5344CB8AC3E}">
        <p14:creationId xmlns:p14="http://schemas.microsoft.com/office/powerpoint/2010/main" val="3129340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76A4E9-CF1D-4F47-AB26-C933C0B35826}" type="slidenum">
              <a:rPr kumimoji="1" lang="ja-JP" altLang="en-US" smtClean="0"/>
              <a:pPr/>
              <a:t>47</a:t>
            </a:fld>
            <a:endParaRPr kumimoji="1" lang="ja-JP" altLang="en-US"/>
          </a:p>
        </p:txBody>
      </p:sp>
    </p:spTree>
    <p:extLst>
      <p:ext uri="{BB962C8B-B14F-4D97-AF65-F5344CB8AC3E}">
        <p14:creationId xmlns:p14="http://schemas.microsoft.com/office/powerpoint/2010/main" val="22840186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48</a:t>
            </a:fld>
            <a:endParaRPr kumimoji="1" lang="ja-JP" altLang="en-US"/>
          </a:p>
        </p:txBody>
      </p:sp>
    </p:spTree>
    <p:extLst>
      <p:ext uri="{BB962C8B-B14F-4D97-AF65-F5344CB8AC3E}">
        <p14:creationId xmlns:p14="http://schemas.microsoft.com/office/powerpoint/2010/main" val="32569436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76A4E9-CF1D-4F47-AB26-C933C0B35826}" type="slidenum">
              <a:rPr kumimoji="1" lang="ja-JP" altLang="en-US" smtClean="0"/>
              <a:pPr/>
              <a:t>49</a:t>
            </a:fld>
            <a:endParaRPr kumimoji="1" lang="ja-JP" altLang="en-US"/>
          </a:p>
        </p:txBody>
      </p:sp>
    </p:spTree>
    <p:extLst>
      <p:ext uri="{BB962C8B-B14F-4D97-AF65-F5344CB8AC3E}">
        <p14:creationId xmlns:p14="http://schemas.microsoft.com/office/powerpoint/2010/main" val="1664610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5</a:t>
            </a:fld>
            <a:endParaRPr kumimoji="1" lang="ja-JP" altLang="en-US"/>
          </a:p>
        </p:txBody>
      </p:sp>
    </p:spTree>
    <p:extLst>
      <p:ext uri="{BB962C8B-B14F-4D97-AF65-F5344CB8AC3E}">
        <p14:creationId xmlns:p14="http://schemas.microsoft.com/office/powerpoint/2010/main" val="2204324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50</a:t>
            </a:fld>
            <a:endParaRPr kumimoji="1" lang="ja-JP" altLang="en-US"/>
          </a:p>
        </p:txBody>
      </p:sp>
    </p:spTree>
    <p:extLst>
      <p:ext uri="{BB962C8B-B14F-4D97-AF65-F5344CB8AC3E}">
        <p14:creationId xmlns:p14="http://schemas.microsoft.com/office/powerpoint/2010/main" val="222620020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76A4E9-CF1D-4F47-AB26-C933C0B35826}" type="slidenum">
              <a:rPr kumimoji="1" lang="ja-JP" altLang="en-US" smtClean="0"/>
              <a:pPr/>
              <a:t>51</a:t>
            </a:fld>
            <a:endParaRPr kumimoji="1" lang="ja-JP" altLang="en-US"/>
          </a:p>
        </p:txBody>
      </p:sp>
    </p:spTree>
    <p:extLst>
      <p:ext uri="{BB962C8B-B14F-4D97-AF65-F5344CB8AC3E}">
        <p14:creationId xmlns:p14="http://schemas.microsoft.com/office/powerpoint/2010/main" val="3207159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6</a:t>
            </a:fld>
            <a:endParaRPr kumimoji="1" lang="ja-JP" altLang="en-US"/>
          </a:p>
        </p:txBody>
      </p:sp>
    </p:spTree>
    <p:extLst>
      <p:ext uri="{BB962C8B-B14F-4D97-AF65-F5344CB8AC3E}">
        <p14:creationId xmlns:p14="http://schemas.microsoft.com/office/powerpoint/2010/main" val="3855091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F76A4E9-CF1D-4F47-AB26-C933C0B35826}"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C5153A38-AC36-4813-B414-49D81C8A2F59}" type="datetime1">
              <a:rPr kumimoji="1" lang="ja-JP" altLang="en-US" smtClean="0"/>
              <a:pPr/>
              <a:t>2018/7/12</a:t>
            </a:fld>
            <a:endParaRPr kumimoji="1"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endParaRPr kumimoji="1"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fld id="{6D4E6275-1794-4A58-BE09-9CC170D6E54C}" type="slidenum">
              <a:rPr kumimoji="1" lang="ja-JP" altLang="en-US" smtClean="0"/>
              <a:pPr/>
              <a:t>‹#›</a:t>
            </a:fld>
            <a:endParaRPr kumimoji="1"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1718A72-293B-4082-B390-95AC33157286}"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001590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F783E60A-AE92-41B9-9F1E-BBCD382864FC}"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7207188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C5153A38-AC36-4813-B414-49D81C8A2F59}" type="datetime1">
              <a:rPr kumimoji="1" lang="ja-JP" altLang="en-US" smtClean="0"/>
              <a:pPr/>
              <a:t>2018/7/12</a:t>
            </a:fld>
            <a:endParaRPr kumimoji="1"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endParaRPr kumimoji="1"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fld id="{6D4E6275-1794-4A58-BE09-9CC170D6E54C}" type="slidenum">
              <a:rPr kumimoji="1" lang="ja-JP" altLang="en-US" smtClean="0"/>
              <a:pPr/>
              <a:t>‹#›</a:t>
            </a:fld>
            <a:endParaRPr kumimoji="1"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32936625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2BFBCE94-FA1A-4A50-A920-EEAFF6353948}"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622431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BA08293-C020-4FC0-9BD1-5E639E28FEC0}"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405285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0F181788-8985-4659-9C9A-FC94AC168051}"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882571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98CE32BB-9A83-496E-9B0F-147BB2F703FE}" type="datetime1">
              <a:rPr kumimoji="1" lang="ja-JP" altLang="en-US" smtClean="0"/>
              <a:pPr/>
              <a:t>2018/7/12</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307171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C242A0A-76C0-4548-8437-CC6D7FD91672}" type="datetime1">
              <a:rPr kumimoji="1" lang="ja-JP" altLang="en-US" smtClean="0"/>
              <a:pPr/>
              <a:t>2018/7/12</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83076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35EB4610-EEC6-4E9A-9B9C-8B8FA7F62C6C}" type="datetime1">
              <a:rPr kumimoji="1" lang="ja-JP" altLang="en-US" smtClean="0"/>
              <a:pPr/>
              <a:t>2018/7/12</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05221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87D7104A-D6AF-417F-94CD-B831DFBDFDFE}"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407684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2BFBCE94-FA1A-4A50-A920-EEAFF6353948}"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7121870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61C956A-250E-4D10-8C7F-E12B113D6208}"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626244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1718A72-293B-4082-B390-95AC33157286}"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0575841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F783E60A-AE92-41B9-9F1E-BBCD382864FC}"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051340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BA08293-C020-4FC0-9BD1-5E639E28FEC0}"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62341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0F181788-8985-4659-9C9A-FC94AC168051}"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956547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98CE32BB-9A83-496E-9B0F-147BB2F703FE}" type="datetime1">
              <a:rPr kumimoji="1" lang="ja-JP" altLang="en-US" smtClean="0"/>
              <a:pPr/>
              <a:t>2018/7/12</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41883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C242A0A-76C0-4548-8437-CC6D7FD91672}" type="datetime1">
              <a:rPr kumimoji="1" lang="ja-JP" altLang="en-US" smtClean="0"/>
              <a:pPr/>
              <a:t>2018/7/12</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53902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35EB4610-EEC6-4E9A-9B9C-8B8FA7F62C6C}" type="datetime1">
              <a:rPr kumimoji="1" lang="ja-JP" altLang="en-US" smtClean="0"/>
              <a:pPr/>
              <a:t>2018/7/12</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65730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87D7104A-D6AF-417F-94CD-B831DFBDFDFE}"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66368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61C956A-250E-4D10-8C7F-E12B113D6208}"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58134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fld id="{18281FCC-3726-411D-AC05-E5E28DC36D0E}" type="datetime1">
              <a:rPr kumimoji="1" lang="ja-JP" altLang="en-US" smtClean="0"/>
              <a:pPr/>
              <a:t>2018/7/12</a:t>
            </a:fld>
            <a:endParaRPr kumimoji="1"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kumimoji="1"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fld id="{6D4E6275-1794-4A58-BE09-9CC170D6E54C}" type="slidenum">
              <a:rPr kumimoji="1" lang="ja-JP" altLang="en-US" smtClean="0"/>
              <a:pPr/>
              <a:t>‹#›</a:t>
            </a:fld>
            <a:endParaRPr kumimoji="1" lang="ja-JP" altLang="en-US"/>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fld id="{18281FCC-3726-411D-AC05-E5E28DC36D0E}" type="datetime1">
              <a:rPr kumimoji="1" lang="ja-JP" altLang="en-US" smtClean="0"/>
              <a:pPr/>
              <a:t>2018/7/12</a:t>
            </a:fld>
            <a:endParaRPr kumimoji="1"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kumimoji="1"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fld id="{6D4E6275-1794-4A58-BE09-9CC170D6E54C}" type="slidenum">
              <a:rPr kumimoji="1" lang="ja-JP" altLang="en-US" smtClean="0"/>
              <a:pPr/>
              <a:t>‹#›</a:t>
            </a:fld>
            <a:endParaRPr kumimoji="1" lang="ja-JP" altLang="en-US" dirty="0"/>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8678567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mda.go.jp/int-activities/int-harmony/ich/0014.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pmda.go.jp/int-activities/int-harmony/ich/0014.html"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mda.go.jp/int-activities/int-harmony/ich/0014.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jpma.or.jp/information/ich/ich_list.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www.ich.org/products/guidelines/efficacy/article/efficacy-guideline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2000" y="1800000"/>
            <a:ext cx="8640000" cy="2160000"/>
          </a:xfrm>
        </p:spPr>
        <p:txBody>
          <a:bodyPr/>
          <a:lstStyle/>
          <a:p>
            <a:r>
              <a:rPr lang="en-US" altLang="ja-JP" sz="3600" dirty="0"/>
              <a:t>ICH-E6(R2)</a:t>
            </a:r>
            <a:br>
              <a:rPr lang="en-US" altLang="ja-JP" sz="3600" dirty="0"/>
            </a:br>
            <a:r>
              <a:rPr lang="ja-JP" altLang="en-US" sz="3600" dirty="0"/>
              <a:t>改訂の内容について</a:t>
            </a:r>
            <a:endParaRPr lang="ja-JP" altLang="en-US" sz="3600" dirty="0">
              <a:solidFill>
                <a:schemeClr val="accent1">
                  <a:lumMod val="50000"/>
                </a:schemeClr>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サブタイトル 2"/>
          <p:cNvSpPr>
            <a:spLocks noGrp="1"/>
          </p:cNvSpPr>
          <p:nvPr>
            <p:ph type="subTitle" idx="1"/>
          </p:nvPr>
        </p:nvSpPr>
        <p:spPr>
          <a:xfrm>
            <a:off x="1332440" y="4293096"/>
            <a:ext cx="7200000" cy="2232248"/>
          </a:xfrm>
        </p:spPr>
        <p:txBody>
          <a:bodyPr/>
          <a:lstStyle/>
          <a:p>
            <a:pPr algn="r"/>
            <a:r>
              <a:rPr lang="zh-TW" altLang="en-US" sz="2800" dirty="0"/>
              <a:t>日本製薬工業協会 医薬品評価委員会</a:t>
            </a:r>
            <a:br>
              <a:rPr lang="zh-TW" altLang="en-US" sz="2800" dirty="0"/>
            </a:br>
            <a:r>
              <a:rPr lang="zh-TW" altLang="en-US" sz="2800" dirty="0"/>
              <a:t>臨床評価部会</a:t>
            </a:r>
            <a:endParaRPr lang="en-US" altLang="zh-TW" sz="2800" dirty="0"/>
          </a:p>
          <a:p>
            <a:pPr algn="r"/>
            <a:r>
              <a:rPr kumimoji="1" lang="ja-JP" altLang="en-US" sz="2800" dirty="0"/>
              <a:t>特別プロジェクト</a:t>
            </a:r>
            <a:r>
              <a:rPr kumimoji="1" lang="en-US" altLang="ja-JP" sz="2800" dirty="0"/>
              <a:t>2</a:t>
            </a:r>
            <a:r>
              <a:rPr kumimoji="1" lang="ja-JP" altLang="en-US" sz="2800" dirty="0"/>
              <a:t>編</a:t>
            </a:r>
            <a:endParaRPr kumimoji="1" lang="en-US" altLang="ja-JP" sz="2800" dirty="0"/>
          </a:p>
          <a:p>
            <a:pPr algn="r"/>
            <a:r>
              <a:rPr lang="en-US" altLang="ja-JP" sz="2400" dirty="0"/>
              <a:t>2017.Sep</a:t>
            </a:r>
          </a:p>
          <a:p>
            <a:pPr algn="r"/>
            <a:r>
              <a:rPr lang="en-US" altLang="ja-JP" sz="2400" dirty="0"/>
              <a:t>2018.Apr</a:t>
            </a:r>
            <a:r>
              <a:rPr lang="ja-JP" altLang="en-US" sz="2400" dirty="0"/>
              <a:t> </a:t>
            </a:r>
            <a:r>
              <a:rPr lang="en-US" altLang="ja-JP" sz="2400" dirty="0"/>
              <a:t>(</a:t>
            </a:r>
            <a:r>
              <a:rPr lang="ja-JP" altLang="en-US" sz="2400" dirty="0"/>
              <a:t>公開用として一部改訂</a:t>
            </a:r>
            <a:r>
              <a:rPr lang="en-US" altLang="ja-JP" sz="2400" dirty="0"/>
              <a:t>)</a:t>
            </a:r>
            <a:endParaRPr kumimoji="1" lang="ja-JP" altLang="en-US" sz="2400" dirty="0"/>
          </a:p>
        </p:txBody>
      </p:sp>
      <p:sp>
        <p:nvSpPr>
          <p:cNvPr id="5" name="テキスト ボックス 4">
            <a:extLst>
              <a:ext uri="{FF2B5EF4-FFF2-40B4-BE49-F238E27FC236}">
                <a16:creationId xmlns:a16="http://schemas.microsoft.com/office/drawing/2014/main" id="{7CA168D2-9A2B-475C-A782-D5BF22CB9845}"/>
              </a:ext>
            </a:extLst>
          </p:cNvPr>
          <p:cNvSpPr txBox="1"/>
          <p:nvPr/>
        </p:nvSpPr>
        <p:spPr>
          <a:xfrm>
            <a:off x="251520" y="692696"/>
            <a:ext cx="7632848" cy="584775"/>
          </a:xfrm>
          <a:prstGeom prst="rect">
            <a:avLst/>
          </a:prstGeom>
          <a:solidFill>
            <a:srgbClr val="00B05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marL="534988" marR="0" lvl="0" indent="-534988"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注意：</a:t>
            </a:r>
            <a:r>
              <a:rPr kumimoji="1" lang="ja-JP" altLang="en-US" sz="1600" b="0" i="0" u="none" strike="noStrike" kern="1200" cap="none" spc="0" normalizeH="0" baseline="0" noProof="0">
                <a:ln>
                  <a:noFill/>
                </a:ln>
                <a:solidFill>
                  <a:srgbClr val="FFFFFF"/>
                </a:solidFill>
                <a:effectLst/>
                <a:uLnTx/>
                <a:uFillTx/>
                <a:latin typeface="Verdana"/>
                <a:ea typeface="ＭＳ Ｐゴシック"/>
                <a:cs typeface="+mn-cs"/>
              </a:rPr>
              <a:t>本資料は、</a:t>
            </a:r>
            <a:r>
              <a:rPr kumimoji="1" lang="en-US" altLang="ja-JP" sz="1600" b="0" i="0" u="none" strike="noStrike" kern="1200" cap="none" spc="0" normalizeH="0" baseline="0" noProof="0">
                <a:ln>
                  <a:noFill/>
                </a:ln>
                <a:solidFill>
                  <a:srgbClr val="FFFFFF"/>
                </a:solidFill>
                <a:effectLst/>
                <a:uLnTx/>
                <a:uFillTx/>
                <a:latin typeface="Verdana"/>
                <a:ea typeface="ＭＳ Ｐゴシック"/>
                <a:cs typeface="+mn-cs"/>
              </a:rPr>
              <a:t>2017</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年</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9</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月時点の臨床評価部会の</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ICH-E6(R2)</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に対する考えを纏めたものとなります。</a:t>
            </a:r>
          </a:p>
        </p:txBody>
      </p:sp>
    </p:spTree>
    <p:extLst>
      <p:ext uri="{BB962C8B-B14F-4D97-AF65-F5344CB8AC3E}">
        <p14:creationId xmlns:p14="http://schemas.microsoft.com/office/powerpoint/2010/main" val="19105786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タイトル 1"/>
          <p:cNvSpPr>
            <a:spLocks noGrp="1"/>
          </p:cNvSpPr>
          <p:nvPr>
            <p:ph type="title"/>
          </p:nvPr>
        </p:nvSpPr>
        <p:spPr>
          <a:xfrm>
            <a:off x="685800" y="569913"/>
            <a:ext cx="7772400" cy="555625"/>
          </a:xfrm>
        </p:spPr>
        <p:txBody>
          <a:bodyPr/>
          <a:lstStyle/>
          <a:p>
            <a:pPr eaLnBrk="1" hangingPunct="1"/>
            <a:r>
              <a:rPr lang="ja-JP" altLang="en-US" dirty="0"/>
              <a:t>検討メンバー</a:t>
            </a:r>
          </a:p>
        </p:txBody>
      </p:sp>
      <p:sp>
        <p:nvSpPr>
          <p:cNvPr id="6" name="コンテンツ プレースホルダー 2"/>
          <p:cNvSpPr>
            <a:spLocks noGrp="1"/>
          </p:cNvSpPr>
          <p:nvPr>
            <p:ph idx="1"/>
          </p:nvPr>
        </p:nvSpPr>
        <p:spPr>
          <a:xfrm>
            <a:off x="539948" y="1554063"/>
            <a:ext cx="8064500" cy="4467225"/>
          </a:xfrm>
        </p:spPr>
        <p:txBody>
          <a:bodyPr/>
          <a:lstStyle/>
          <a:p>
            <a:pPr marL="0" indent="0" eaLnBrk="1" hangingPunct="1">
              <a:buFontTx/>
              <a:buNone/>
              <a:defRPr/>
            </a:pPr>
            <a:r>
              <a:rPr lang="ja-JP" altLang="en-US" sz="2800" dirty="0"/>
              <a:t>≪主要≫</a:t>
            </a:r>
            <a:endParaRPr lang="en-US" altLang="ja-JP" sz="2800" dirty="0"/>
          </a:p>
          <a:p>
            <a:pPr marL="0" indent="0" eaLnBrk="1" hangingPunct="1">
              <a:buNone/>
              <a:defRPr/>
            </a:pPr>
            <a:r>
              <a:rPr lang="en-US" altLang="ja-JP" sz="2400" u="sng" dirty="0">
                <a:solidFill>
                  <a:srgbClr val="002060"/>
                </a:solidFill>
                <a:latin typeface="Arial Unicode MS" pitchFamily="50" charset="-128"/>
                <a:ea typeface="Arial Unicode MS" pitchFamily="50" charset="-128"/>
                <a:cs typeface="Arial Unicode MS" pitchFamily="50" charset="-128"/>
              </a:rPr>
              <a:t>US FDA (Lead)</a:t>
            </a:r>
            <a:r>
              <a:rPr lang="en-US" altLang="ja-JP" sz="2400" dirty="0">
                <a:latin typeface="Arial Unicode MS" pitchFamily="50" charset="-128"/>
                <a:ea typeface="Arial Unicode MS" pitchFamily="50" charset="-128"/>
                <a:cs typeface="Arial Unicode MS" pitchFamily="50" charset="-128"/>
              </a:rPr>
              <a:t>, JPMA, MHLW/PMDA, EMA, PhRMA, EFPIA, Health Canada, Swiss Medic</a:t>
            </a:r>
          </a:p>
          <a:p>
            <a:pPr marL="0" indent="0" eaLnBrk="1" hangingPunct="1">
              <a:buNone/>
              <a:defRPr/>
            </a:pPr>
            <a:endParaRPr lang="en-US" altLang="ja-JP" sz="2800" dirty="0">
              <a:latin typeface="Arial Unicode MS" pitchFamily="50" charset="-128"/>
              <a:ea typeface="Arial Unicode MS" pitchFamily="50" charset="-128"/>
              <a:cs typeface="Arial Unicode MS" pitchFamily="50" charset="-128"/>
            </a:endParaRPr>
          </a:p>
          <a:p>
            <a:pPr marL="0" indent="0" eaLnBrk="1" hangingPunct="1">
              <a:buFontTx/>
              <a:buNone/>
              <a:defRPr/>
            </a:pPr>
            <a:r>
              <a:rPr lang="ja-JP" altLang="en-US" sz="2800" dirty="0"/>
              <a:t>≪オブザーバー≫</a:t>
            </a:r>
            <a:endParaRPr lang="en-US" altLang="ja-JP" sz="2800" dirty="0"/>
          </a:p>
          <a:p>
            <a:pPr marL="0" indent="0" eaLnBrk="1" hangingPunct="1">
              <a:buNone/>
              <a:defRPr/>
            </a:pPr>
            <a:r>
              <a:rPr lang="en-US" altLang="ja-JP" sz="2400" dirty="0"/>
              <a:t>CDE(Chinese Taipei), MFDA(South Korea), MOH(Singapore), ANVISA(Brazil)</a:t>
            </a:r>
          </a:p>
        </p:txBody>
      </p:sp>
      <p:sp>
        <p:nvSpPr>
          <p:cNvPr id="8" name="スライド番号プレースホルダー 3"/>
          <p:cNvSpPr>
            <a:spLocks noGrp="1"/>
          </p:cNvSpPr>
          <p:nvPr>
            <p:ph type="sldNum" sz="quarter" idx="12"/>
          </p:nvPr>
        </p:nvSpPr>
        <p:spPr>
          <a:xfrm>
            <a:off x="8100392" y="6394450"/>
            <a:ext cx="1040904" cy="457200"/>
          </a:xfrm>
        </p:spPr>
        <p:txBody>
          <a:bodyPr/>
          <a:lstStyle/>
          <a:p>
            <a:r>
              <a:rPr lang="en-US" altLang="ja-JP" b="1" dirty="0"/>
              <a:t>9</a:t>
            </a:r>
            <a:endParaRPr kumimoji="1" lang="en-US" altLang="ja-JP" sz="1400" b="1" dirty="0"/>
          </a:p>
        </p:txBody>
      </p:sp>
      <p:pic>
        <p:nvPicPr>
          <p:cNvPr id="7" name="Picture 8">
            <a:extLst>
              <a:ext uri="{FF2B5EF4-FFF2-40B4-BE49-F238E27FC236}">
                <a16:creationId xmlns:a16="http://schemas.microsoft.com/office/drawing/2014/main" id="{B8594BBA-EFE5-45AB-8894-961A8ABA5AB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タイトル 1"/>
          <p:cNvSpPr>
            <a:spLocks noGrp="1"/>
          </p:cNvSpPr>
          <p:nvPr>
            <p:ph type="title"/>
          </p:nvPr>
        </p:nvSpPr>
        <p:spPr>
          <a:xfrm>
            <a:off x="685800" y="569913"/>
            <a:ext cx="7772400" cy="555625"/>
          </a:xfrm>
        </p:spPr>
        <p:txBody>
          <a:bodyPr/>
          <a:lstStyle/>
          <a:p>
            <a:pPr eaLnBrk="1" hangingPunct="1"/>
            <a:r>
              <a:rPr lang="ja-JP" altLang="en-US" dirty="0"/>
              <a:t>決定事項 （前提条件）</a:t>
            </a:r>
          </a:p>
        </p:txBody>
      </p:sp>
      <p:sp>
        <p:nvSpPr>
          <p:cNvPr id="6" name="コンテンツ プレースホルダー 2"/>
          <p:cNvSpPr>
            <a:spLocks noGrp="1"/>
          </p:cNvSpPr>
          <p:nvPr>
            <p:ph idx="1"/>
          </p:nvPr>
        </p:nvSpPr>
        <p:spPr>
          <a:xfrm>
            <a:off x="395536" y="1409501"/>
            <a:ext cx="8424936" cy="4611787"/>
          </a:xfrm>
        </p:spPr>
        <p:txBody>
          <a:bodyPr/>
          <a:lstStyle/>
          <a:p>
            <a:pPr marL="0" indent="0" eaLnBrk="1" hangingPunct="1">
              <a:buFontTx/>
              <a:buNone/>
              <a:defRPr/>
            </a:pPr>
            <a:r>
              <a:rPr lang="ja-JP" altLang="en-US" sz="2800" dirty="0"/>
              <a:t>≪前提条件≫</a:t>
            </a:r>
            <a:endParaRPr lang="en-US" altLang="ja-JP" sz="2800" dirty="0"/>
          </a:p>
          <a:p>
            <a:pPr eaLnBrk="1" hangingPunct="1">
              <a:defRPr/>
            </a:pPr>
            <a:r>
              <a:rPr lang="ja-JP" altLang="en-US" sz="2400" dirty="0"/>
              <a:t>検討方針</a:t>
            </a:r>
            <a:endParaRPr lang="en-US" altLang="ja-JP" sz="2400" dirty="0"/>
          </a:p>
          <a:p>
            <a:pPr marL="182563" indent="0" eaLnBrk="1" hangingPunct="1">
              <a:spcBef>
                <a:spcPts val="0"/>
              </a:spcBef>
              <a:buFontTx/>
              <a:buNone/>
              <a:defRPr/>
            </a:pPr>
            <a:r>
              <a:rPr lang="ja-JP" altLang="en-US" sz="2400" dirty="0"/>
              <a:t>　既存のガイドラインは改訂しない。新規の検討事項を明記するのみとする。</a:t>
            </a:r>
            <a:endParaRPr lang="en-US" altLang="ja-JP" sz="2400" dirty="0"/>
          </a:p>
          <a:p>
            <a:pPr marL="182563" indent="0" eaLnBrk="1" hangingPunct="1">
              <a:spcBef>
                <a:spcPts val="0"/>
              </a:spcBef>
              <a:buFontTx/>
              <a:buNone/>
              <a:defRPr/>
            </a:pPr>
            <a:endParaRPr lang="en-US" altLang="ja-JP" sz="2400" dirty="0"/>
          </a:p>
          <a:p>
            <a:pPr eaLnBrk="1" hangingPunct="1">
              <a:defRPr/>
            </a:pPr>
            <a:r>
              <a:rPr lang="ja-JP" altLang="en-US" sz="2400" dirty="0"/>
              <a:t>体裁・記載方式</a:t>
            </a:r>
            <a:r>
              <a:rPr lang="en-US" altLang="ja-JP" sz="2400" dirty="0"/>
              <a:t> </a:t>
            </a:r>
          </a:p>
          <a:p>
            <a:pPr marL="182563" indent="0" eaLnBrk="1" hangingPunct="1">
              <a:spcBef>
                <a:spcPts val="0"/>
              </a:spcBef>
              <a:buFontTx/>
              <a:buNone/>
              <a:defRPr/>
            </a:pPr>
            <a:r>
              <a:rPr lang="ja-JP" altLang="en-US" sz="2400" dirty="0"/>
              <a:t>　</a:t>
            </a:r>
            <a:r>
              <a:rPr lang="en-US" altLang="ja-JP" sz="2400" dirty="0"/>
              <a:t>ADDENDUM</a:t>
            </a:r>
            <a:r>
              <a:rPr lang="ja-JP" altLang="en-US" sz="2400" dirty="0"/>
              <a:t> として、既存のガイドラインに明確に判るように挿入する。明記箇所のみを添付する形式とはしない。</a:t>
            </a:r>
            <a:endParaRPr lang="en-US" altLang="ja-JP" sz="2400" dirty="0"/>
          </a:p>
        </p:txBody>
      </p:sp>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10</a:t>
            </a:r>
            <a:endParaRPr kumimoji="1" lang="ja-JP" altLang="en-US" sz="1400" b="1" dirty="0"/>
          </a:p>
        </p:txBody>
      </p:sp>
    </p:spTree>
    <p:extLst>
      <p:ext uri="{BB962C8B-B14F-4D97-AF65-F5344CB8AC3E}">
        <p14:creationId xmlns:p14="http://schemas.microsoft.com/office/powerpoint/2010/main" val="134583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記載例示</a:t>
            </a:r>
          </a:p>
        </p:txBody>
      </p:sp>
      <p:sp>
        <p:nvSpPr>
          <p:cNvPr id="3" name="コンテンツ プレースホルダー 2"/>
          <p:cNvSpPr>
            <a:spLocks noGrp="1"/>
          </p:cNvSpPr>
          <p:nvPr>
            <p:ph idx="1"/>
          </p:nvPr>
        </p:nvSpPr>
        <p:spPr>
          <a:xfrm>
            <a:off x="395536" y="1340768"/>
            <a:ext cx="8424936" cy="4756150"/>
          </a:xfrm>
        </p:spPr>
        <p:txBody>
          <a:bodyPr>
            <a:noAutofit/>
          </a:bodyPr>
          <a:lstStyle/>
          <a:p>
            <a:pPr marL="0" indent="0">
              <a:buNone/>
            </a:pPr>
            <a:r>
              <a:rPr lang="ja-JP" altLang="en-US" sz="2000" dirty="0"/>
              <a:t>＜記載例</a:t>
            </a:r>
            <a:r>
              <a:rPr lang="en-US" altLang="ja-JP" sz="2000" dirty="0"/>
              <a:t>1</a:t>
            </a:r>
            <a:r>
              <a:rPr lang="ja-JP" altLang="en-US" sz="2000" dirty="0"/>
              <a:t>＞</a:t>
            </a:r>
            <a:endParaRPr lang="en-US" altLang="ja-JP" sz="2000" dirty="0"/>
          </a:p>
          <a:p>
            <a:pPr marL="0" indent="0">
              <a:buNone/>
            </a:pPr>
            <a:r>
              <a:rPr lang="en-US" altLang="ja-JP" sz="2000" dirty="0"/>
              <a:t>1.62</a:t>
            </a:r>
            <a:r>
              <a:rPr lang="ja-JP" altLang="en-US" sz="2000" dirty="0"/>
              <a:t>　</a:t>
            </a:r>
            <a:r>
              <a:rPr lang="en-US" altLang="ja-JP" sz="2000" dirty="0"/>
              <a:t>Well-being (of the trial subjects)</a:t>
            </a:r>
          </a:p>
          <a:p>
            <a:pPr marL="361950" indent="0">
              <a:buNone/>
            </a:pPr>
            <a:r>
              <a:rPr lang="en-US" altLang="ja-JP" sz="2000" dirty="0"/>
              <a:t>The physical and mental integrity of the subjects participating in a clinical trial.</a:t>
            </a:r>
          </a:p>
          <a:p>
            <a:pPr marL="1588" indent="0">
              <a:buNone/>
            </a:pPr>
            <a:r>
              <a:rPr lang="en-US" altLang="ja-JP" sz="2000" dirty="0">
                <a:solidFill>
                  <a:srgbClr val="FF0000"/>
                </a:solidFill>
              </a:rPr>
              <a:t>ADDENDUM</a:t>
            </a:r>
          </a:p>
          <a:p>
            <a:pPr marL="0" indent="0">
              <a:buNone/>
            </a:pPr>
            <a:r>
              <a:rPr lang="en-US" altLang="ja-JP" sz="2000" dirty="0">
                <a:solidFill>
                  <a:srgbClr val="FF0000"/>
                </a:solidFill>
              </a:rPr>
              <a:t>1.63</a:t>
            </a:r>
            <a:r>
              <a:rPr lang="ja-JP" altLang="en-US" sz="2000" dirty="0">
                <a:solidFill>
                  <a:srgbClr val="FF0000"/>
                </a:solidFill>
              </a:rPr>
              <a:t>　</a:t>
            </a:r>
            <a:r>
              <a:rPr lang="en-US" altLang="ja-JP" sz="2000" dirty="0">
                <a:solidFill>
                  <a:srgbClr val="FF0000"/>
                </a:solidFill>
              </a:rPr>
              <a:t>Certified Copy</a:t>
            </a:r>
          </a:p>
          <a:p>
            <a:pPr marL="361950" indent="0">
              <a:buNone/>
            </a:pPr>
            <a:r>
              <a:rPr lang="en-US" altLang="ja-JP" sz="2000" dirty="0">
                <a:solidFill>
                  <a:srgbClr val="FF0000"/>
                </a:solidFill>
              </a:rPr>
              <a:t>A copy (irrespective of the type of media used) of the original record that has been </a:t>
            </a:r>
            <a:r>
              <a:rPr lang="ja-JP" altLang="en-US" sz="2000" dirty="0">
                <a:solidFill>
                  <a:srgbClr val="FF0000"/>
                </a:solidFill>
              </a:rPr>
              <a:t>・・・</a:t>
            </a:r>
            <a:endParaRPr lang="en-US" altLang="ja-JP" sz="2000" dirty="0">
              <a:solidFill>
                <a:srgbClr val="FF0000"/>
              </a:solidFill>
            </a:endParaRPr>
          </a:p>
          <a:p>
            <a:pPr marL="1588" indent="0">
              <a:buNone/>
            </a:pPr>
            <a:r>
              <a:rPr lang="ja-JP" altLang="en-US" sz="2000" dirty="0"/>
              <a:t>＜記載例</a:t>
            </a:r>
            <a:r>
              <a:rPr lang="en-US" altLang="ja-JP" sz="2000" dirty="0"/>
              <a:t>2</a:t>
            </a:r>
            <a:r>
              <a:rPr lang="ja-JP" altLang="en-US" sz="2000" dirty="0"/>
              <a:t>＞</a:t>
            </a:r>
            <a:endParaRPr lang="en-US" altLang="ja-JP" sz="2000" dirty="0"/>
          </a:p>
          <a:p>
            <a:pPr marL="360363" indent="-358775">
              <a:buNone/>
            </a:pPr>
            <a:r>
              <a:rPr lang="en-US" altLang="ja-JP" sz="2000" dirty="0"/>
              <a:t>2.10	All clinical trial information should be recorded, handled, and stored in a way that allows its accurate reporting, interpretation and verification.</a:t>
            </a:r>
          </a:p>
          <a:p>
            <a:pPr marL="1588" indent="0">
              <a:buNone/>
            </a:pPr>
            <a:r>
              <a:rPr lang="en-US" altLang="ja-JP" sz="2000" dirty="0">
                <a:solidFill>
                  <a:srgbClr val="FF0000"/>
                </a:solidFill>
              </a:rPr>
              <a:t>ADDENDUM</a:t>
            </a:r>
          </a:p>
          <a:p>
            <a:pPr marL="361950" indent="0">
              <a:buNone/>
            </a:pPr>
            <a:r>
              <a:rPr lang="en-US" altLang="ja-JP" sz="2000" dirty="0">
                <a:solidFill>
                  <a:srgbClr val="FF0000"/>
                </a:solidFill>
              </a:rPr>
              <a:t>This principle applies to all records referenced in this guideline, irrespective of the type of media used.</a:t>
            </a:r>
          </a:p>
          <a:p>
            <a:pPr marL="1588" indent="0">
              <a:buNone/>
            </a:pPr>
            <a:endParaRPr lang="en-US" altLang="ja-JP" sz="2000" dirty="0">
              <a:solidFill>
                <a:srgbClr val="FF0000"/>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lang="en-US" altLang="ja-JP" b="1" dirty="0"/>
              <a:t>1</a:t>
            </a:r>
            <a:r>
              <a:rPr kumimoji="1" lang="en-US" altLang="ja-JP" sz="1400" b="1" dirty="0"/>
              <a:t>1</a:t>
            </a:r>
            <a:endParaRPr kumimoji="1" lang="ja-JP" altLang="en-US" sz="1400" b="1" dirty="0"/>
          </a:p>
        </p:txBody>
      </p:sp>
    </p:spTree>
    <p:extLst>
      <p:ext uri="{BB962C8B-B14F-4D97-AF65-F5344CB8AC3E}">
        <p14:creationId xmlns:p14="http://schemas.microsoft.com/office/powerpoint/2010/main" val="3065306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lang="ja-JP" altLang="en-US" dirty="0"/>
              <a:t>改訂内容（</a:t>
            </a:r>
            <a:r>
              <a:rPr lang="en-US" altLang="ja-JP" dirty="0"/>
              <a:t>1</a:t>
            </a:r>
            <a:r>
              <a:rPr lang="ja-JP" altLang="en-US" dirty="0"/>
              <a:t>）</a:t>
            </a:r>
          </a:p>
        </p:txBody>
      </p:sp>
      <p:sp>
        <p:nvSpPr>
          <p:cNvPr id="3" name="コンテンツ プレースホルダー 2"/>
          <p:cNvSpPr>
            <a:spLocks noGrp="1"/>
          </p:cNvSpPr>
          <p:nvPr>
            <p:ph idx="1"/>
          </p:nvPr>
        </p:nvSpPr>
        <p:spPr>
          <a:xfrm>
            <a:off x="457200" y="1412776"/>
            <a:ext cx="8229600" cy="4708525"/>
          </a:xfrm>
        </p:spPr>
        <p:txBody>
          <a:bodyPr>
            <a:normAutofit/>
          </a:bodyPr>
          <a:lstStyle/>
          <a:p>
            <a:pPr marL="0" indent="0">
              <a:spcAft>
                <a:spcPts val="1800"/>
              </a:spcAft>
              <a:buFontTx/>
              <a:buNone/>
              <a:defRPr/>
            </a:pPr>
            <a:r>
              <a:rPr lang="ja-JP" altLang="en-US" sz="2400" dirty="0"/>
              <a:t>次の項に</a:t>
            </a:r>
            <a:r>
              <a:rPr lang="en-US" altLang="ja-JP" sz="2400" dirty="0"/>
              <a:t>ADDENDUM</a:t>
            </a:r>
            <a:r>
              <a:rPr lang="ja-JP" altLang="en-US" sz="2400" dirty="0"/>
              <a:t>の文章が挿入された：</a:t>
            </a:r>
            <a:endParaRPr lang="en-US" altLang="ja-JP" sz="2400" dirty="0"/>
          </a:p>
          <a:p>
            <a:pPr marL="265113" indent="0">
              <a:spcBef>
                <a:spcPts val="1200"/>
              </a:spcBef>
              <a:spcAft>
                <a:spcPts val="1200"/>
              </a:spcAft>
              <a:buFontTx/>
              <a:buNone/>
              <a:defRPr/>
            </a:pPr>
            <a:r>
              <a:rPr lang="pt-BR" altLang="ja-JP" sz="2800" dirty="0"/>
              <a:t>Introduction, 1.63, 1.64, 1.65, 2.10, 2.13, 4.2.5, 4.2.6, 4.9.0, 5.0, 5.0.1, 5.0.2, 5.0.3, 5.0.4, 5.0.5, 5.0.6, 5.0.7, 5.2.2, 5.5.3 (a), 5.5.3 (b), 5.5.3 (h), 5.18.3, 5.18.6 (e), 5.18.7, 5.20.1, 8.1</a:t>
            </a:r>
          </a:p>
          <a:p>
            <a:pPr marL="0" indent="0">
              <a:spcAft>
                <a:spcPts val="1800"/>
              </a:spcAft>
              <a:buFontTx/>
              <a:buNone/>
              <a:defRPr/>
            </a:pPr>
            <a:r>
              <a:rPr lang="ja-JP" altLang="en-US" sz="2400" dirty="0"/>
              <a:t>計 </a:t>
            </a:r>
            <a:r>
              <a:rPr lang="en-US" altLang="ja-JP" sz="2400" dirty="0"/>
              <a:t>26</a:t>
            </a:r>
            <a:r>
              <a:rPr lang="ja-JP" altLang="en-US" sz="2400" dirty="0"/>
              <a:t> 箇所</a:t>
            </a: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12</a:t>
            </a:r>
          </a:p>
        </p:txBody>
      </p:sp>
    </p:spTree>
    <p:extLst>
      <p:ext uri="{BB962C8B-B14F-4D97-AF65-F5344CB8AC3E}">
        <p14:creationId xmlns:p14="http://schemas.microsoft.com/office/powerpoint/2010/main" val="3999183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改訂内容（</a:t>
            </a:r>
            <a:r>
              <a:rPr lang="en-US" altLang="ja-JP" dirty="0"/>
              <a:t>2</a:t>
            </a:r>
            <a:r>
              <a:rPr lang="ja-JP" altLang="en-US" dirty="0"/>
              <a:t>）</a:t>
            </a:r>
            <a:endParaRPr kumimoji="1" lang="ja-JP" altLang="en-US" dirty="0"/>
          </a:p>
        </p:txBody>
      </p:sp>
      <p:sp>
        <p:nvSpPr>
          <p:cNvPr id="3" name="コンテンツ プレースホルダー 2"/>
          <p:cNvSpPr>
            <a:spLocks noGrp="1"/>
          </p:cNvSpPr>
          <p:nvPr>
            <p:ph idx="1"/>
          </p:nvPr>
        </p:nvSpPr>
        <p:spPr>
          <a:xfrm>
            <a:off x="457200" y="1412776"/>
            <a:ext cx="8229600" cy="5184576"/>
          </a:xfrm>
        </p:spPr>
        <p:txBody>
          <a:bodyPr>
            <a:normAutofit fontScale="70000" lnSpcReduction="20000"/>
          </a:bodyPr>
          <a:lstStyle/>
          <a:p>
            <a:pPr marL="0" indent="0">
              <a:lnSpc>
                <a:spcPct val="120000"/>
              </a:lnSpc>
              <a:spcBef>
                <a:spcPts val="1200"/>
              </a:spcBef>
              <a:buNone/>
            </a:pPr>
            <a:r>
              <a:rPr lang="en-US" altLang="ja-JP" b="1" dirty="0"/>
              <a:t>INTRODUCTION</a:t>
            </a:r>
          </a:p>
          <a:p>
            <a:pPr marL="450850" indent="-265113">
              <a:lnSpc>
                <a:spcPct val="120000"/>
              </a:lnSpc>
              <a:spcBef>
                <a:spcPts val="1200"/>
              </a:spcBef>
              <a:buFont typeface="Wingdings" panose="05000000000000000000" pitchFamily="2" charset="2"/>
              <a:buChar char="Ø"/>
            </a:pPr>
            <a:r>
              <a:rPr lang="en-US" altLang="ja-JP" sz="2800" dirty="0"/>
              <a:t>ICH-GCP(R1)</a:t>
            </a:r>
            <a:r>
              <a:rPr lang="ja-JP" altLang="en-US" sz="2800" dirty="0"/>
              <a:t>が策定されてから、臨床試験は規模の増大、複雑化、コストの増加に直面してきた。これに伴い、新しい技術や、</a:t>
            </a:r>
            <a:r>
              <a:rPr lang="en-US" altLang="ja-JP" sz="2800" dirty="0"/>
              <a:t>Risk Management Process</a:t>
            </a:r>
            <a:r>
              <a:rPr lang="ja-JP" altLang="en-US" sz="2800" dirty="0"/>
              <a:t>など新しい取り組みが開始されている</a:t>
            </a:r>
            <a:r>
              <a:rPr lang="en-US" altLang="ja-JP" sz="2800" dirty="0"/>
              <a:t>｡</a:t>
            </a:r>
          </a:p>
          <a:p>
            <a:pPr marL="450850" indent="-265113">
              <a:lnSpc>
                <a:spcPct val="120000"/>
              </a:lnSpc>
              <a:spcBef>
                <a:spcPts val="1200"/>
              </a:spcBef>
              <a:buFont typeface="Wingdings" panose="05000000000000000000" pitchFamily="2" charset="2"/>
              <a:buChar char="Ø"/>
            </a:pPr>
            <a:r>
              <a:rPr lang="ja-JP" altLang="en-US" sz="2800" dirty="0"/>
              <a:t>新しい取り組みや、効率化の流れを踏まえて、継続的な被験者保護やデータの信頼性を維持する仕組みについて述べる。また、電子記録や必須文書に関する統一的な基準を記載する</a:t>
            </a:r>
            <a:r>
              <a:rPr lang="en-US" altLang="ja-JP" sz="2800" dirty="0"/>
              <a:t>｡</a:t>
            </a:r>
          </a:p>
          <a:p>
            <a:pPr marL="450850" indent="-265113">
              <a:lnSpc>
                <a:spcPct val="120000"/>
              </a:lnSpc>
              <a:spcBef>
                <a:spcPts val="1200"/>
              </a:spcBef>
              <a:buFont typeface="Wingdings" panose="05000000000000000000" pitchFamily="2" charset="2"/>
              <a:buChar char="Ø"/>
            </a:pPr>
            <a:r>
              <a:rPr lang="ja-JP" altLang="en-US" sz="2800" dirty="0"/>
              <a:t>他の</a:t>
            </a:r>
            <a:r>
              <a:rPr lang="en-US" altLang="ja-JP" sz="2800" dirty="0"/>
              <a:t>ICH</a:t>
            </a:r>
            <a:r>
              <a:rPr lang="ja-JP" altLang="en-US" sz="2800" dirty="0"/>
              <a:t> 文書と併せて使用されることが推奨される（例：</a:t>
            </a:r>
            <a:r>
              <a:rPr lang="en-US" altLang="ja-JP" sz="2800" dirty="0"/>
              <a:t>E2A</a:t>
            </a:r>
            <a:r>
              <a:rPr lang="ja-JP" altLang="en-US" sz="2800" dirty="0"/>
              <a:t> 安全性データ、</a:t>
            </a:r>
            <a:r>
              <a:rPr lang="en-US" altLang="ja-JP" sz="2800" dirty="0"/>
              <a:t>E3</a:t>
            </a:r>
            <a:r>
              <a:rPr lang="ja-JP" altLang="en-US" sz="2800" dirty="0"/>
              <a:t> </a:t>
            </a:r>
            <a:r>
              <a:rPr lang="en-US" altLang="ja-JP" sz="2800" dirty="0"/>
              <a:t>CSR</a:t>
            </a:r>
            <a:r>
              <a:rPr lang="ja-JP" altLang="en-US" sz="2800" dirty="0"/>
              <a:t> 等）</a:t>
            </a:r>
            <a:r>
              <a:rPr lang="en-US" altLang="ja-JP" sz="2800" dirty="0"/>
              <a:t>｡</a:t>
            </a:r>
          </a:p>
          <a:p>
            <a:pPr marL="450850" indent="-265113">
              <a:lnSpc>
                <a:spcPct val="120000"/>
              </a:lnSpc>
              <a:spcBef>
                <a:spcPts val="1200"/>
              </a:spcBef>
              <a:buFont typeface="Wingdings" panose="05000000000000000000" pitchFamily="2" charset="2"/>
              <a:buChar char="Ø"/>
            </a:pPr>
            <a:r>
              <a:rPr kumimoji="1" lang="en-US" altLang="ja-JP" sz="2800" dirty="0"/>
              <a:t>EU</a:t>
            </a:r>
            <a:r>
              <a:rPr kumimoji="1" lang="ja-JP" altLang="en-US" sz="2800" dirty="0" err="1"/>
              <a:t>、</a:t>
            </a:r>
            <a:r>
              <a:rPr kumimoji="1" lang="ja-JP" altLang="en-US" sz="2800" dirty="0"/>
              <a:t>日本、米国、カナダ、スイスならびにこの考えを受容する各地域で、臨床データの相互受け入れを促進するために統一した考え方を提供する</a:t>
            </a:r>
            <a:r>
              <a:rPr kumimoji="1" lang="en-US" altLang="ja-JP" sz="2800" dirty="0"/>
              <a:t>｡</a:t>
            </a:r>
          </a:p>
          <a:p>
            <a:pPr marL="450850" indent="-265113">
              <a:lnSpc>
                <a:spcPct val="120000"/>
              </a:lnSpc>
              <a:spcBef>
                <a:spcPts val="1200"/>
              </a:spcBef>
              <a:buFont typeface="Wingdings" panose="05000000000000000000" pitchFamily="2" charset="2"/>
              <a:buChar char="Ø"/>
            </a:pPr>
            <a:r>
              <a:rPr kumimoji="1" lang="ja-JP" altLang="en-US" sz="2800" dirty="0"/>
              <a:t>追記された補遺</a:t>
            </a:r>
            <a:r>
              <a:rPr kumimoji="1" lang="en-US" altLang="ja-JP" sz="2800" dirty="0"/>
              <a:t>(R2 Addendum)</a:t>
            </a:r>
            <a:r>
              <a:rPr kumimoji="1" lang="ja-JP" altLang="en-US" sz="2800" dirty="0"/>
              <a:t>とオリジナル</a:t>
            </a:r>
            <a:r>
              <a:rPr kumimoji="1" lang="en-US" altLang="ja-JP" sz="2800" dirty="0"/>
              <a:t>(R1)</a:t>
            </a:r>
            <a:r>
              <a:rPr kumimoji="1" lang="ja-JP" altLang="en-US" sz="2800" dirty="0"/>
              <a:t>文書の内容が一致しないと考えられる場合には、</a:t>
            </a:r>
            <a:r>
              <a:rPr lang="en-US" altLang="ja-JP" sz="2800" dirty="0"/>
              <a:t>R2</a:t>
            </a:r>
            <a:r>
              <a:rPr lang="ja-JP" altLang="en-US" sz="2800" dirty="0"/>
              <a:t>を優先する。</a:t>
            </a:r>
            <a:endParaRPr kumimoji="1" lang="ja-JP" altLang="en-US" sz="2800" dirty="0"/>
          </a:p>
        </p:txBody>
      </p:sp>
      <p:sp>
        <p:nvSpPr>
          <p:cNvPr id="4" name="スライド番号プレースホルダー 3"/>
          <p:cNvSpPr>
            <a:spLocks noGrp="1"/>
          </p:cNvSpPr>
          <p:nvPr>
            <p:ph type="sldNum" sz="quarter" idx="12"/>
          </p:nvPr>
        </p:nvSpPr>
        <p:spPr/>
        <p:txBody>
          <a:bodyPr/>
          <a:lstStyle/>
          <a:p>
            <a:r>
              <a:rPr kumimoji="1" lang="en-US" altLang="ja-JP" sz="1400" b="1" dirty="0"/>
              <a:t>13</a:t>
            </a:r>
            <a:endParaRPr kumimoji="1" lang="ja-JP" altLang="en-US" sz="1400" b="1"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4190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改訂内容</a:t>
            </a:r>
            <a:r>
              <a:rPr lang="zh-TW" altLang="en-US" dirty="0"/>
              <a:t>（</a:t>
            </a:r>
            <a:r>
              <a:rPr lang="en-US" altLang="ja-JP" dirty="0"/>
              <a:t>3-1</a:t>
            </a:r>
            <a:r>
              <a:rPr lang="zh-TW" altLang="en-US" dirty="0"/>
              <a:t>）</a:t>
            </a:r>
            <a:endParaRPr lang="ja-JP" altLang="en-US" dirty="0"/>
          </a:p>
        </p:txBody>
      </p:sp>
      <p:sp>
        <p:nvSpPr>
          <p:cNvPr id="3" name="コンテンツ プレースホルダー 2"/>
          <p:cNvSpPr>
            <a:spLocks noGrp="1"/>
          </p:cNvSpPr>
          <p:nvPr>
            <p:ph idx="1"/>
          </p:nvPr>
        </p:nvSpPr>
        <p:spPr>
          <a:xfrm>
            <a:off x="468313" y="1412974"/>
            <a:ext cx="8229600" cy="4032250"/>
          </a:xfrm>
        </p:spPr>
        <p:txBody>
          <a:bodyPr>
            <a:noAutofit/>
          </a:bodyPr>
          <a:lstStyle/>
          <a:p>
            <a:pPr marL="0" indent="0">
              <a:spcBef>
                <a:spcPts val="1200"/>
              </a:spcBef>
              <a:buFontTx/>
              <a:buNone/>
              <a:defRPr/>
            </a:pPr>
            <a:r>
              <a:rPr lang="en-US" altLang="ja-JP" sz="2800" b="1" dirty="0"/>
              <a:t>1. Glossary</a:t>
            </a:r>
            <a:endParaRPr lang="ja-JP" altLang="ja-JP" sz="2800" dirty="0"/>
          </a:p>
          <a:p>
            <a:pPr marL="0" lvl="1" indent="247650">
              <a:spcBef>
                <a:spcPts val="1200"/>
              </a:spcBef>
              <a:buFontTx/>
              <a:buNone/>
              <a:defRPr/>
            </a:pPr>
            <a:r>
              <a:rPr lang="en-US" altLang="ja-JP" sz="2400" dirty="0"/>
              <a:t>ADDENDUM</a:t>
            </a:r>
            <a:r>
              <a:rPr lang="ja-JP" altLang="en-US" sz="2400" dirty="0"/>
              <a:t>として明記された内容を踏まえ、以下の定義が明記された</a:t>
            </a:r>
            <a:endParaRPr lang="en-US" altLang="ja-JP" sz="2400" dirty="0"/>
          </a:p>
          <a:p>
            <a:pPr marL="533400" lvl="1">
              <a:spcBef>
                <a:spcPts val="1200"/>
              </a:spcBef>
              <a:buFont typeface="Wingdings" panose="05000000000000000000" pitchFamily="2" charset="2"/>
              <a:buChar char="Ø"/>
              <a:defRPr/>
            </a:pPr>
            <a:r>
              <a:rPr lang="en-US" altLang="ja-JP" sz="2400" i="1" dirty="0"/>
              <a:t>1.63 Certified Copy</a:t>
            </a:r>
          </a:p>
          <a:p>
            <a:pPr marL="533400" lvl="1">
              <a:spcBef>
                <a:spcPts val="1200"/>
              </a:spcBef>
              <a:buFont typeface="Wingdings" panose="05000000000000000000" pitchFamily="2" charset="2"/>
              <a:buChar char="Ø"/>
              <a:defRPr/>
            </a:pPr>
            <a:r>
              <a:rPr lang="en-US" altLang="ja-JP" sz="2400" i="1" dirty="0"/>
              <a:t>1.64 Monitoring Plan</a:t>
            </a:r>
          </a:p>
          <a:p>
            <a:pPr marL="533400" lvl="1">
              <a:spcBef>
                <a:spcPts val="1200"/>
              </a:spcBef>
              <a:buFont typeface="Wingdings" panose="05000000000000000000" pitchFamily="2" charset="2"/>
              <a:buChar char="Ø"/>
              <a:defRPr/>
            </a:pPr>
            <a:r>
              <a:rPr lang="en-US" altLang="ja-JP" sz="2400" i="1" dirty="0"/>
              <a:t>1.65 Validation of Computerized Systems</a:t>
            </a: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14</a:t>
            </a:r>
            <a:endParaRPr kumimoji="1" lang="ja-JP" altLang="en-US" sz="1400" b="1" dirty="0"/>
          </a:p>
        </p:txBody>
      </p:sp>
    </p:spTree>
    <p:extLst>
      <p:ext uri="{BB962C8B-B14F-4D97-AF65-F5344CB8AC3E}">
        <p14:creationId xmlns:p14="http://schemas.microsoft.com/office/powerpoint/2010/main" val="88019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改訂内容</a:t>
            </a:r>
            <a:r>
              <a:rPr lang="zh-TW" altLang="en-US" dirty="0"/>
              <a:t>（</a:t>
            </a:r>
            <a:r>
              <a:rPr lang="en-US" altLang="ja-JP" dirty="0"/>
              <a:t>3-2</a:t>
            </a:r>
            <a:r>
              <a:rPr lang="zh-TW" altLang="en-US" dirty="0"/>
              <a:t>）</a:t>
            </a:r>
            <a:endParaRPr lang="ja-JP" altLang="en-US" dirty="0"/>
          </a:p>
        </p:txBody>
      </p:sp>
      <p:sp>
        <p:nvSpPr>
          <p:cNvPr id="3" name="コンテンツ プレースホルダー 2"/>
          <p:cNvSpPr>
            <a:spLocks noGrp="1"/>
          </p:cNvSpPr>
          <p:nvPr>
            <p:ph idx="1"/>
          </p:nvPr>
        </p:nvSpPr>
        <p:spPr>
          <a:xfrm>
            <a:off x="468313" y="1412974"/>
            <a:ext cx="8229600" cy="4032250"/>
          </a:xfrm>
        </p:spPr>
        <p:txBody>
          <a:bodyPr>
            <a:noAutofit/>
          </a:bodyPr>
          <a:lstStyle/>
          <a:p>
            <a:pPr marL="0" indent="0">
              <a:spcBef>
                <a:spcPts val="1200"/>
              </a:spcBef>
              <a:buFontTx/>
              <a:buNone/>
              <a:defRPr/>
            </a:pPr>
            <a:r>
              <a:rPr lang="en-US" altLang="ja-JP" sz="2800" b="1" dirty="0"/>
              <a:t>1. Glossary</a:t>
            </a:r>
            <a:endParaRPr lang="ja-JP" altLang="ja-JP" sz="2800" dirty="0"/>
          </a:p>
          <a:p>
            <a:pPr marL="247650" lvl="1" indent="0">
              <a:spcBef>
                <a:spcPts val="1200"/>
              </a:spcBef>
              <a:buNone/>
              <a:defRPr/>
            </a:pPr>
            <a:r>
              <a:rPr lang="en-US" altLang="ja-JP" sz="2400" dirty="0">
                <a:solidFill>
                  <a:srgbClr val="FF0000"/>
                </a:solidFill>
              </a:rPr>
              <a:t>1.63 Certified Copy</a:t>
            </a:r>
            <a:endParaRPr lang="en-US" altLang="ja-JP" sz="2400" dirty="0">
              <a:solidFill>
                <a:srgbClr val="00B050"/>
              </a:solidFill>
              <a:highlight>
                <a:srgbClr val="FFFF00"/>
              </a:highlight>
            </a:endParaRPr>
          </a:p>
          <a:p>
            <a:pPr marL="69850" lvl="1" indent="0">
              <a:spcBef>
                <a:spcPts val="1200"/>
              </a:spcBef>
              <a:buNone/>
              <a:defRPr/>
            </a:pPr>
            <a:r>
              <a:rPr lang="ja-JP" altLang="en-US" sz="2400" dirty="0"/>
              <a:t>　適切な媒体を利用した保証された複写物で、元の記録の背景</a:t>
            </a:r>
            <a:r>
              <a:rPr lang="en-US" altLang="ja-JP" sz="2400" dirty="0"/>
              <a:t>(</a:t>
            </a:r>
            <a:r>
              <a:rPr lang="ja-JP" altLang="en-US" sz="2400" dirty="0"/>
              <a:t>コンテキスト。</a:t>
            </a:r>
            <a:r>
              <a:rPr lang="en-US" altLang="ja-JP" sz="2400" dirty="0"/>
              <a:t>IT</a:t>
            </a:r>
            <a:r>
              <a:rPr lang="ja-JP" altLang="en-US" sz="2400" dirty="0"/>
              <a:t>用語でいうプログラムの実行情報。</a:t>
            </a:r>
            <a:r>
              <a:rPr lang="en-US" altLang="ja-JP" sz="2400" dirty="0"/>
              <a:t>)</a:t>
            </a:r>
            <a:r>
              <a:rPr lang="ja-JP" altLang="en-US" sz="2400" dirty="0" err="1"/>
              <a:t>、</a:t>
            </a:r>
            <a:r>
              <a:rPr lang="ja-JP" altLang="en-US" sz="2400" dirty="0"/>
              <a:t>内容及び構成を説明するデータを含め、同一の情報を有することが求められる。</a:t>
            </a:r>
            <a:endParaRPr lang="en-US" altLang="ja-JP" sz="2400" dirty="0"/>
          </a:p>
          <a:p>
            <a:pPr marL="69850" lvl="1" indent="0">
              <a:spcBef>
                <a:spcPts val="1200"/>
              </a:spcBef>
              <a:buNone/>
              <a:defRPr/>
            </a:pPr>
            <a:r>
              <a:rPr lang="ja-JP" altLang="en-US" sz="2400" dirty="0"/>
              <a:t>　ここで言う保証には署名と日付を記載するか、保証されたプロセスで作成されていること等を示すことが重要となる。</a:t>
            </a:r>
            <a:endParaRPr lang="en-US" altLang="ja-JP" sz="2400"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15</a:t>
            </a:r>
            <a:endParaRPr kumimoji="1" lang="ja-JP" altLang="en-US" sz="1400" b="1" dirty="0"/>
          </a:p>
        </p:txBody>
      </p:sp>
      <p:sp>
        <p:nvSpPr>
          <p:cNvPr id="7" name="正方形/長方形 6"/>
          <p:cNvSpPr/>
          <p:nvPr/>
        </p:nvSpPr>
        <p:spPr>
          <a:xfrm>
            <a:off x="468313" y="5127773"/>
            <a:ext cx="8136904" cy="923330"/>
          </a:xfrm>
          <a:prstGeom prst="rect">
            <a:avLst/>
          </a:prstGeom>
          <a:ln w="25400">
            <a:solidFill>
              <a:schemeClr val="accent1"/>
            </a:solidFill>
          </a:ln>
        </p:spPr>
        <p:txBody>
          <a:bodyPr wrap="square">
            <a:spAutoFit/>
          </a:bodyPr>
          <a:lstStyle/>
          <a:p>
            <a:pPr marL="85725" lvl="1"/>
            <a:r>
              <a:rPr lang="ja-JP" altLang="en-US" dirty="0">
                <a:solidFill>
                  <a:srgbClr val="0070C0"/>
                </a:solidFill>
              </a:rPr>
              <a:t>≪ポイント≫</a:t>
            </a:r>
            <a:endParaRPr lang="en-US" altLang="ja-JP" dirty="0">
              <a:solidFill>
                <a:srgbClr val="0070C0"/>
              </a:solidFill>
            </a:endParaRPr>
          </a:p>
          <a:p>
            <a:pPr marL="85725" lvl="1"/>
            <a:r>
              <a:rPr lang="ja-JP" altLang="en-US" dirty="0"/>
              <a:t>紙媒体と電磁媒体の運用の差異を見越した表現となっている。そのため、実行の際には、“紙と電磁の違い”と“何が必要なのか”を意識する必要がある</a:t>
            </a:r>
            <a:endParaRPr lang="en-US" altLang="ja-JP" dirty="0"/>
          </a:p>
        </p:txBody>
      </p:sp>
    </p:spTree>
    <p:extLst>
      <p:ext uri="{BB962C8B-B14F-4D97-AF65-F5344CB8AC3E}">
        <p14:creationId xmlns:p14="http://schemas.microsoft.com/office/powerpoint/2010/main" val="169182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改訂内容</a:t>
            </a:r>
            <a:r>
              <a:rPr lang="zh-TW" altLang="en-US" dirty="0"/>
              <a:t>（</a:t>
            </a:r>
            <a:r>
              <a:rPr lang="en-US" altLang="zh-TW" dirty="0"/>
              <a:t>3</a:t>
            </a:r>
            <a:r>
              <a:rPr lang="en-US" altLang="ja-JP" dirty="0"/>
              <a:t>-3</a:t>
            </a:r>
            <a:r>
              <a:rPr lang="zh-TW" altLang="en-US" dirty="0"/>
              <a:t>）</a:t>
            </a:r>
            <a:endParaRPr lang="ja-JP" altLang="en-US" dirty="0"/>
          </a:p>
        </p:txBody>
      </p:sp>
      <p:sp>
        <p:nvSpPr>
          <p:cNvPr id="3" name="コンテンツ プレースホルダー 2"/>
          <p:cNvSpPr>
            <a:spLocks noGrp="1"/>
          </p:cNvSpPr>
          <p:nvPr>
            <p:ph idx="1"/>
          </p:nvPr>
        </p:nvSpPr>
        <p:spPr>
          <a:xfrm>
            <a:off x="468313" y="1412974"/>
            <a:ext cx="8229600" cy="4032250"/>
          </a:xfrm>
        </p:spPr>
        <p:txBody>
          <a:bodyPr>
            <a:noAutofit/>
          </a:bodyPr>
          <a:lstStyle/>
          <a:p>
            <a:pPr marL="0" indent="0">
              <a:spcBef>
                <a:spcPts val="1200"/>
              </a:spcBef>
              <a:buFontTx/>
              <a:buNone/>
              <a:defRPr/>
            </a:pPr>
            <a:r>
              <a:rPr lang="en-US" altLang="ja-JP" sz="2800" b="1" dirty="0"/>
              <a:t>1. Glossary</a:t>
            </a:r>
            <a:endParaRPr lang="ja-JP" altLang="ja-JP" sz="2800" dirty="0"/>
          </a:p>
          <a:p>
            <a:pPr marL="247650" lvl="1" indent="0">
              <a:spcBef>
                <a:spcPts val="1200"/>
              </a:spcBef>
              <a:buNone/>
              <a:defRPr/>
            </a:pPr>
            <a:r>
              <a:rPr lang="en-US" altLang="ja-JP" sz="2400" dirty="0">
                <a:solidFill>
                  <a:srgbClr val="FF0000"/>
                </a:solidFill>
              </a:rPr>
              <a:t>1.64 Monitoring Plan</a:t>
            </a:r>
          </a:p>
          <a:p>
            <a:pPr marL="247650" lvl="1" indent="0">
              <a:spcBef>
                <a:spcPts val="1200"/>
              </a:spcBef>
              <a:buNone/>
              <a:defRPr/>
            </a:pPr>
            <a:r>
              <a:rPr lang="ja-JP" altLang="en-US" sz="2400" dirty="0"/>
              <a:t>　治験のモニタリングの方針、方法、責務及び要件を記述した文書。</a:t>
            </a:r>
            <a:endParaRPr lang="en-US" altLang="ja-JP" sz="2400"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16</a:t>
            </a:r>
            <a:endParaRPr kumimoji="1" lang="ja-JP" altLang="en-US" sz="1400" b="1" dirty="0"/>
          </a:p>
        </p:txBody>
      </p:sp>
      <p:sp>
        <p:nvSpPr>
          <p:cNvPr id="7" name="正方形/長方形 6"/>
          <p:cNvSpPr/>
          <p:nvPr/>
        </p:nvSpPr>
        <p:spPr>
          <a:xfrm>
            <a:off x="467544" y="4869160"/>
            <a:ext cx="8136904" cy="646331"/>
          </a:xfrm>
          <a:prstGeom prst="rect">
            <a:avLst/>
          </a:prstGeom>
          <a:ln w="25400">
            <a:solidFill>
              <a:schemeClr val="accent1"/>
            </a:solidFill>
          </a:ln>
        </p:spPr>
        <p:txBody>
          <a:bodyPr wrap="square">
            <a:spAutoFit/>
          </a:bodyPr>
          <a:lstStyle/>
          <a:p>
            <a:pPr marL="85725" lvl="1"/>
            <a:r>
              <a:rPr lang="ja-JP" altLang="en-US" dirty="0">
                <a:solidFill>
                  <a:srgbClr val="0070C0"/>
                </a:solidFill>
              </a:rPr>
              <a:t>≪ポイント≫</a:t>
            </a:r>
          </a:p>
          <a:p>
            <a:pPr marL="85725" lvl="1"/>
            <a:r>
              <a:rPr lang="ja-JP" altLang="en-US" dirty="0"/>
              <a:t>プランを記載するドキュメントスタイルについては明言されていない。</a:t>
            </a:r>
            <a:endParaRPr lang="en-US" altLang="ja-JP" dirty="0"/>
          </a:p>
        </p:txBody>
      </p:sp>
    </p:spTree>
    <p:extLst>
      <p:ext uri="{BB962C8B-B14F-4D97-AF65-F5344CB8AC3E}">
        <p14:creationId xmlns:p14="http://schemas.microsoft.com/office/powerpoint/2010/main" val="3847060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lang="ja-JP" altLang="en-US" dirty="0"/>
              <a:t>改訂内容</a:t>
            </a:r>
            <a:r>
              <a:rPr lang="zh-TW" altLang="en-US" dirty="0"/>
              <a:t>（</a:t>
            </a:r>
            <a:r>
              <a:rPr lang="en-US" altLang="zh-TW" dirty="0"/>
              <a:t>3</a:t>
            </a:r>
            <a:r>
              <a:rPr lang="en-US" altLang="ja-JP" dirty="0"/>
              <a:t>-4</a:t>
            </a:r>
            <a:r>
              <a:rPr lang="zh-TW" altLang="en-US" dirty="0"/>
              <a:t>）</a:t>
            </a:r>
            <a:endParaRPr lang="ja-JP" altLang="en-US" dirty="0"/>
          </a:p>
        </p:txBody>
      </p:sp>
      <p:sp>
        <p:nvSpPr>
          <p:cNvPr id="3" name="コンテンツ プレースホルダー 2"/>
          <p:cNvSpPr>
            <a:spLocks noGrp="1"/>
          </p:cNvSpPr>
          <p:nvPr>
            <p:ph idx="1"/>
          </p:nvPr>
        </p:nvSpPr>
        <p:spPr>
          <a:xfrm>
            <a:off x="468313" y="1412974"/>
            <a:ext cx="8229600" cy="4752330"/>
          </a:xfrm>
        </p:spPr>
        <p:txBody>
          <a:bodyPr>
            <a:noAutofit/>
          </a:bodyPr>
          <a:lstStyle/>
          <a:p>
            <a:pPr marL="0" indent="0">
              <a:spcBef>
                <a:spcPts val="1200"/>
              </a:spcBef>
              <a:buFontTx/>
              <a:buNone/>
              <a:defRPr/>
            </a:pPr>
            <a:r>
              <a:rPr lang="en-US" altLang="ja-JP" sz="2800" b="1" dirty="0"/>
              <a:t>1. Glossary</a:t>
            </a:r>
            <a:endParaRPr lang="ja-JP" altLang="ja-JP" sz="2800" dirty="0"/>
          </a:p>
          <a:p>
            <a:pPr marL="0" lvl="1" indent="0">
              <a:spcBef>
                <a:spcPts val="1200"/>
              </a:spcBef>
              <a:buNone/>
              <a:defRPr/>
            </a:pPr>
            <a:r>
              <a:rPr lang="ja-JP" altLang="en-US" sz="2400" i="1" dirty="0">
                <a:solidFill>
                  <a:srgbClr val="FF0000"/>
                </a:solidFill>
              </a:rPr>
              <a:t>　</a:t>
            </a:r>
            <a:r>
              <a:rPr lang="en-US" altLang="ja-JP" sz="2400" dirty="0">
                <a:solidFill>
                  <a:srgbClr val="FF0000"/>
                </a:solidFill>
              </a:rPr>
              <a:t>1.65 Validation of Computerized Systems</a:t>
            </a:r>
          </a:p>
          <a:p>
            <a:pPr marL="247650" lvl="1" indent="0">
              <a:spcBef>
                <a:spcPts val="1200"/>
              </a:spcBef>
              <a:buNone/>
              <a:defRPr/>
            </a:pPr>
            <a:r>
              <a:rPr lang="ja-JP" altLang="en-US" sz="2400" dirty="0"/>
              <a:t>　コンピューター化システムが要求される仕様を常に満たすことを検証し、文書化するプロセスで、システムの設計から廃止までまたは新システムへの移行までに係る。</a:t>
            </a:r>
            <a:endParaRPr lang="en-US" altLang="ja-JP" sz="2400" dirty="0"/>
          </a:p>
          <a:p>
            <a:pPr marL="247650" lvl="1" indent="0">
              <a:spcBef>
                <a:spcPts val="600"/>
              </a:spcBef>
              <a:buNone/>
              <a:defRPr/>
            </a:pPr>
            <a:r>
              <a:rPr lang="ja-JP" altLang="en-US" sz="2400" dirty="0"/>
              <a:t>　バリデーションへのアプローチは、システムの用途や被験者保護及び治験結果の信頼性への影響可能性を考慮したリスク評価に基づくこと。</a:t>
            </a:r>
            <a:endParaRPr lang="en-US" altLang="ja-JP" sz="2400"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17</a:t>
            </a:r>
            <a:endParaRPr kumimoji="1" lang="ja-JP" altLang="en-US" sz="1400" b="1" dirty="0"/>
          </a:p>
        </p:txBody>
      </p:sp>
    </p:spTree>
    <p:extLst>
      <p:ext uri="{BB962C8B-B14F-4D97-AF65-F5344CB8AC3E}">
        <p14:creationId xmlns:p14="http://schemas.microsoft.com/office/powerpoint/2010/main" val="3847060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改訂内容</a:t>
            </a:r>
            <a:r>
              <a:rPr kumimoji="1" lang="ja-JP" altLang="en-US" dirty="0"/>
              <a:t>（</a:t>
            </a:r>
            <a:r>
              <a:rPr kumimoji="1" lang="en-US" altLang="ja-JP" dirty="0"/>
              <a:t>4-1</a:t>
            </a:r>
            <a:r>
              <a:rPr kumimoji="1" lang="ja-JP" altLang="en-US" dirty="0"/>
              <a:t>）</a:t>
            </a:r>
          </a:p>
        </p:txBody>
      </p:sp>
      <p:sp>
        <p:nvSpPr>
          <p:cNvPr id="3" name="コンテンツ プレースホルダー 2"/>
          <p:cNvSpPr>
            <a:spLocks noGrp="1"/>
          </p:cNvSpPr>
          <p:nvPr>
            <p:ph idx="1"/>
          </p:nvPr>
        </p:nvSpPr>
        <p:spPr>
          <a:xfrm>
            <a:off x="467544" y="1412776"/>
            <a:ext cx="8229600" cy="5087590"/>
          </a:xfrm>
        </p:spPr>
        <p:txBody>
          <a:bodyPr>
            <a:normAutofit/>
          </a:bodyPr>
          <a:lstStyle/>
          <a:p>
            <a:pPr marL="0" indent="0">
              <a:lnSpc>
                <a:spcPct val="120000"/>
              </a:lnSpc>
              <a:spcBef>
                <a:spcPts val="1200"/>
              </a:spcBef>
              <a:spcAft>
                <a:spcPts val="0"/>
              </a:spcAft>
              <a:buNone/>
            </a:pPr>
            <a:r>
              <a:rPr lang="en-US" altLang="ja-JP" sz="2800" b="1" dirty="0"/>
              <a:t>2. The Principles of ICH GCP</a:t>
            </a:r>
            <a:endParaRPr lang="ja-JP" altLang="ja-JP" sz="2800" dirty="0"/>
          </a:p>
          <a:p>
            <a:pPr marL="47625" lvl="1" indent="0">
              <a:spcBef>
                <a:spcPts val="1200"/>
              </a:spcBef>
              <a:spcAft>
                <a:spcPts val="0"/>
              </a:spcAft>
              <a:buNone/>
            </a:pPr>
            <a:r>
              <a:rPr lang="en-US" altLang="ja-JP" sz="2400" dirty="0"/>
              <a:t>2.10	</a:t>
            </a:r>
            <a:r>
              <a:rPr lang="ja-JP" altLang="en-US" sz="2400" dirty="0"/>
              <a:t>　治験に関する全ての情報は、正確な報告、解釈及び検証が可能なように記録し、取り扱い及び保存しなければならない。</a:t>
            </a:r>
            <a:endParaRPr lang="en-US" altLang="ja-JP" sz="2400" dirty="0"/>
          </a:p>
          <a:p>
            <a:pPr marL="447675" lvl="2" indent="3175">
              <a:lnSpc>
                <a:spcPct val="120000"/>
              </a:lnSpc>
              <a:spcBef>
                <a:spcPts val="1200"/>
              </a:spcBef>
              <a:spcAft>
                <a:spcPts val="0"/>
              </a:spcAft>
              <a:buNone/>
            </a:pPr>
            <a:r>
              <a:rPr lang="en-US" altLang="ja-JP" dirty="0">
                <a:solidFill>
                  <a:srgbClr val="FF0000"/>
                </a:solidFill>
              </a:rPr>
              <a:t>ADDENDUM</a:t>
            </a:r>
          </a:p>
          <a:p>
            <a:pPr marL="447675" lvl="2" indent="0">
              <a:spcBef>
                <a:spcPts val="0"/>
              </a:spcBef>
              <a:spcAft>
                <a:spcPts val="0"/>
              </a:spcAft>
              <a:buNone/>
            </a:pPr>
            <a:r>
              <a:rPr lang="ja-JP" altLang="en-US" dirty="0"/>
              <a:t>　</a:t>
            </a:r>
            <a:r>
              <a:rPr lang="ja-JP" altLang="en-US" dirty="0">
                <a:solidFill>
                  <a:srgbClr val="FF0000"/>
                </a:solidFill>
              </a:rPr>
              <a:t>本原則は、その媒体に依らず、本ガイドラインで規定する全ての記録に適用される旨が明記された。</a:t>
            </a:r>
            <a:endParaRPr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r>
              <a:rPr kumimoji="1" lang="en-US" altLang="ja-JP" sz="1400" b="1" dirty="0"/>
              <a:t>18</a:t>
            </a:r>
            <a:endParaRPr kumimoji="1" lang="ja-JP" altLang="en-US" sz="1400" b="1"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p:nvSpPr>
        <p:spPr>
          <a:xfrm>
            <a:off x="6516216" y="1412776"/>
            <a:ext cx="1953712" cy="584775"/>
          </a:xfrm>
          <a:prstGeom prst="rect">
            <a:avLst/>
          </a:prstGeom>
          <a:solidFill>
            <a:schemeClr val="bg1"/>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kumimoji="1" lang="ja-JP" altLang="en-US" sz="1600" dirty="0">
                <a:solidFill>
                  <a:schemeClr val="tx1"/>
                </a:solidFill>
              </a:rPr>
              <a:t>黒字：オリジナル　　　</a:t>
            </a:r>
            <a:endParaRPr kumimoji="1" lang="en-US" altLang="ja-JP" sz="1600" dirty="0">
              <a:solidFill>
                <a:schemeClr val="tx1"/>
              </a:solidFill>
            </a:endParaRPr>
          </a:p>
          <a:p>
            <a:r>
              <a:rPr lang="ja-JP" altLang="en-US" sz="1600" dirty="0">
                <a:solidFill>
                  <a:schemeClr val="tx1"/>
                </a:solidFill>
              </a:rPr>
              <a:t>        </a:t>
            </a:r>
            <a:r>
              <a:rPr kumimoji="1" lang="en-US" altLang="ja-JP" sz="1600" dirty="0">
                <a:solidFill>
                  <a:schemeClr val="tx1"/>
                </a:solidFill>
              </a:rPr>
              <a:t>E6(R1)</a:t>
            </a:r>
            <a:r>
              <a:rPr kumimoji="1" lang="ja-JP" altLang="en-US" sz="1600" dirty="0">
                <a:solidFill>
                  <a:schemeClr val="tx1"/>
                </a:solidFill>
              </a:rPr>
              <a:t>文書</a:t>
            </a:r>
          </a:p>
        </p:txBody>
      </p:sp>
    </p:spTree>
    <p:extLst>
      <p:ext uri="{BB962C8B-B14F-4D97-AF65-F5344CB8AC3E}">
        <p14:creationId xmlns:p14="http://schemas.microsoft.com/office/powerpoint/2010/main" val="409951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本日の発表</a:t>
            </a:r>
          </a:p>
        </p:txBody>
      </p:sp>
      <p:sp>
        <p:nvSpPr>
          <p:cNvPr id="3" name="コンテンツ プレースホルダー 2"/>
          <p:cNvSpPr>
            <a:spLocks noGrp="1"/>
          </p:cNvSpPr>
          <p:nvPr>
            <p:ph idx="1"/>
          </p:nvPr>
        </p:nvSpPr>
        <p:spPr>
          <a:xfrm>
            <a:off x="685800" y="1556792"/>
            <a:ext cx="8206680" cy="4539208"/>
          </a:xfrm>
        </p:spPr>
        <p:txBody>
          <a:bodyPr/>
          <a:lstStyle/>
          <a:p>
            <a:pPr marL="514350" indent="-514350">
              <a:buFont typeface="+mj-lt"/>
              <a:buAutoNum type="arabicPeriod"/>
            </a:pPr>
            <a:r>
              <a:rPr kumimoji="1" lang="en-US" altLang="ja-JP" dirty="0"/>
              <a:t>ICH</a:t>
            </a:r>
            <a:r>
              <a:rPr kumimoji="1" lang="ja-JP" altLang="en-US" dirty="0"/>
              <a:t>とは</a:t>
            </a:r>
            <a:endParaRPr kumimoji="1" lang="en-US" altLang="ja-JP" dirty="0"/>
          </a:p>
          <a:p>
            <a:pPr marL="514350" indent="-514350">
              <a:buFont typeface="+mj-lt"/>
              <a:buAutoNum type="arabicPeriod"/>
            </a:pPr>
            <a:r>
              <a:rPr lang="en-US" altLang="ja-JP" dirty="0"/>
              <a:t>ICH-E6(R2) </a:t>
            </a:r>
            <a:r>
              <a:rPr lang="ja-JP" altLang="en-US" dirty="0"/>
              <a:t>改訂の内容</a:t>
            </a:r>
            <a:endParaRPr lang="en-US" altLang="ja-JP" dirty="0"/>
          </a:p>
          <a:p>
            <a:pPr marL="514350" indent="-514350">
              <a:buFont typeface="+mj-lt"/>
              <a:buAutoNum type="arabicPeriod"/>
            </a:pPr>
            <a:r>
              <a:rPr kumimoji="1" lang="ja-JP" altLang="en-US" dirty="0"/>
              <a:t>製薬企業への影響</a:t>
            </a:r>
            <a:endParaRPr kumimoji="1" lang="en-US" altLang="ja-JP" dirty="0"/>
          </a:p>
          <a:p>
            <a:pPr marL="514350" indent="-514350">
              <a:buFont typeface="+mj-lt"/>
              <a:buAutoNum type="arabicPeriod"/>
            </a:pPr>
            <a:r>
              <a:rPr lang="en-US" altLang="ja-JP" dirty="0"/>
              <a:t>JPMA</a:t>
            </a:r>
            <a:r>
              <a:rPr lang="ja-JP" altLang="en-US" dirty="0"/>
              <a:t>の対応</a:t>
            </a:r>
            <a:endParaRPr lang="en-US" altLang="ja-JP" dirty="0"/>
          </a:p>
          <a:p>
            <a:pPr marL="514350" indent="-514350">
              <a:buFont typeface="+mj-lt"/>
              <a:buAutoNum type="arabicPeriod"/>
            </a:pPr>
            <a:r>
              <a:rPr lang="ja-JP" altLang="en-US" dirty="0"/>
              <a:t>まとめ</a:t>
            </a:r>
            <a:endParaRPr kumimoji="1" lang="ja-JP" altLang="en-US"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 5"/>
          <p:cNvSpPr>
            <a:spLocks noGrp="1"/>
          </p:cNvSpPr>
          <p:nvPr>
            <p:ph type="sldNum" sz="quarter" idx="12"/>
          </p:nvPr>
        </p:nvSpPr>
        <p:spPr>
          <a:xfrm>
            <a:off x="7239000" y="6381328"/>
            <a:ext cx="1905000" cy="457200"/>
          </a:xfrm>
        </p:spPr>
        <p:txBody>
          <a:bodyPr/>
          <a:lstStyle/>
          <a:p>
            <a:r>
              <a:rPr kumimoji="1" lang="en-US" altLang="ja-JP" b="1" dirty="0"/>
              <a:t>1</a:t>
            </a:r>
            <a:endParaRPr kumimoji="1" lang="ja-JP" altLang="en-US" b="1" dirty="0"/>
          </a:p>
        </p:txBody>
      </p:sp>
    </p:spTree>
    <p:extLst>
      <p:ext uri="{BB962C8B-B14F-4D97-AF65-F5344CB8AC3E}">
        <p14:creationId xmlns:p14="http://schemas.microsoft.com/office/powerpoint/2010/main" val="77725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改訂内容</a:t>
            </a:r>
            <a:r>
              <a:rPr kumimoji="1" lang="ja-JP" altLang="en-US" dirty="0"/>
              <a:t>（</a:t>
            </a:r>
            <a:r>
              <a:rPr kumimoji="1" lang="en-US" altLang="ja-JP" dirty="0"/>
              <a:t>4-2</a:t>
            </a:r>
            <a:r>
              <a:rPr kumimoji="1" lang="ja-JP" altLang="en-US" dirty="0"/>
              <a:t>）</a:t>
            </a:r>
          </a:p>
        </p:txBody>
      </p:sp>
      <p:sp>
        <p:nvSpPr>
          <p:cNvPr id="3" name="コンテンツ プレースホルダー 2"/>
          <p:cNvSpPr>
            <a:spLocks noGrp="1"/>
          </p:cNvSpPr>
          <p:nvPr>
            <p:ph idx="1"/>
          </p:nvPr>
        </p:nvSpPr>
        <p:spPr>
          <a:xfrm>
            <a:off x="467544" y="1412776"/>
            <a:ext cx="8229600" cy="5087590"/>
          </a:xfrm>
        </p:spPr>
        <p:txBody>
          <a:bodyPr>
            <a:normAutofit/>
          </a:bodyPr>
          <a:lstStyle/>
          <a:p>
            <a:pPr marL="0" indent="0">
              <a:lnSpc>
                <a:spcPct val="120000"/>
              </a:lnSpc>
              <a:spcBef>
                <a:spcPts val="1200"/>
              </a:spcBef>
              <a:spcAft>
                <a:spcPts val="0"/>
              </a:spcAft>
              <a:buNone/>
            </a:pPr>
            <a:r>
              <a:rPr lang="en-US" altLang="ja-JP" sz="2800" b="1" dirty="0"/>
              <a:t>2. The Principles of ICH GCP </a:t>
            </a:r>
            <a:endParaRPr lang="ja-JP" altLang="ja-JP" sz="2800" dirty="0"/>
          </a:p>
          <a:p>
            <a:pPr marL="47625" lvl="1" indent="0">
              <a:lnSpc>
                <a:spcPct val="120000"/>
              </a:lnSpc>
              <a:spcBef>
                <a:spcPts val="1200"/>
              </a:spcBef>
              <a:spcAft>
                <a:spcPts val="0"/>
              </a:spcAft>
              <a:buNone/>
            </a:pPr>
            <a:r>
              <a:rPr lang="en-US" altLang="ja-JP" sz="2400" dirty="0"/>
              <a:t>2.13	</a:t>
            </a:r>
            <a:r>
              <a:rPr lang="ja-JP" altLang="ja-JP" sz="2400" dirty="0">
                <a:solidFill>
                  <a:srgbClr val="000000"/>
                </a:solidFill>
                <a:latin typeface="+mn-ea"/>
                <a:cs typeface="ＭＳ Ｐゴシック"/>
              </a:rPr>
              <a:t>治験のあらゆる局面の質を確保するための手順を示したシステムが、運用されなければならない。</a:t>
            </a:r>
            <a:endParaRPr lang="en-US" altLang="ja-JP" sz="2400" dirty="0">
              <a:solidFill>
                <a:srgbClr val="000000"/>
              </a:solidFill>
              <a:latin typeface="+mn-ea"/>
              <a:cs typeface="ＭＳ Ｐゴシック"/>
            </a:endParaRPr>
          </a:p>
          <a:p>
            <a:pPr marL="447675" lvl="2" indent="0">
              <a:spcBef>
                <a:spcPts val="1200"/>
              </a:spcBef>
              <a:spcAft>
                <a:spcPts val="0"/>
              </a:spcAft>
              <a:buNone/>
            </a:pPr>
            <a:r>
              <a:rPr lang="en-US" altLang="ja-JP" dirty="0">
                <a:solidFill>
                  <a:srgbClr val="FF0000"/>
                </a:solidFill>
              </a:rPr>
              <a:t>ADDENDUM</a:t>
            </a:r>
          </a:p>
          <a:p>
            <a:pPr marL="447675" lvl="2" indent="0">
              <a:spcBef>
                <a:spcPts val="0"/>
              </a:spcBef>
              <a:spcAft>
                <a:spcPts val="0"/>
              </a:spcAft>
              <a:buNone/>
            </a:pPr>
            <a:r>
              <a:rPr lang="ja-JP" altLang="en-US" dirty="0">
                <a:solidFill>
                  <a:srgbClr val="FF0000"/>
                </a:solidFill>
              </a:rPr>
              <a:t>　システムは、治験において被験者の保護及び治験結果の信頼性の確保に不可欠な局面に重点を置くものとする旨が明記された。</a:t>
            </a:r>
            <a:endParaRPr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r>
              <a:rPr kumimoji="1" lang="en-US" altLang="ja-JP" sz="1400" b="1" dirty="0"/>
              <a:t>19</a:t>
            </a:r>
            <a:endParaRPr kumimoji="1" lang="ja-JP" altLang="en-US" sz="1400" b="1"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6516216" y="1412776"/>
            <a:ext cx="1953712" cy="584775"/>
          </a:xfrm>
          <a:prstGeom prst="rect">
            <a:avLst/>
          </a:prstGeom>
          <a:solidFill>
            <a:schemeClr val="bg1"/>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kumimoji="1" lang="ja-JP" altLang="en-US" sz="1600" dirty="0">
                <a:solidFill>
                  <a:schemeClr val="tx1"/>
                </a:solidFill>
              </a:rPr>
              <a:t>黒字：オリジナル　　　</a:t>
            </a:r>
            <a:endParaRPr kumimoji="1" lang="en-US" altLang="ja-JP" sz="1600" dirty="0">
              <a:solidFill>
                <a:schemeClr val="tx1"/>
              </a:solidFill>
            </a:endParaRPr>
          </a:p>
          <a:p>
            <a:r>
              <a:rPr lang="ja-JP" altLang="en-US" sz="1600" dirty="0">
                <a:solidFill>
                  <a:schemeClr val="tx1"/>
                </a:solidFill>
              </a:rPr>
              <a:t>        </a:t>
            </a:r>
            <a:r>
              <a:rPr kumimoji="1" lang="en-US" altLang="ja-JP" sz="1600" dirty="0">
                <a:solidFill>
                  <a:schemeClr val="tx1"/>
                </a:solidFill>
              </a:rPr>
              <a:t>E6(R1)</a:t>
            </a:r>
            <a:r>
              <a:rPr kumimoji="1" lang="ja-JP" altLang="en-US" sz="1600" dirty="0">
                <a:solidFill>
                  <a:schemeClr val="tx1"/>
                </a:solidFill>
              </a:rPr>
              <a:t>文書</a:t>
            </a:r>
          </a:p>
        </p:txBody>
      </p:sp>
    </p:spTree>
    <p:extLst>
      <p:ext uri="{BB962C8B-B14F-4D97-AF65-F5344CB8AC3E}">
        <p14:creationId xmlns:p14="http://schemas.microsoft.com/office/powerpoint/2010/main" val="2314626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改訂内容</a:t>
            </a:r>
            <a:r>
              <a:rPr kumimoji="1" lang="ja-JP" altLang="en-US" dirty="0"/>
              <a:t>（</a:t>
            </a:r>
            <a:r>
              <a:rPr kumimoji="1" lang="en-US" altLang="ja-JP" dirty="0"/>
              <a:t>5</a:t>
            </a:r>
            <a:r>
              <a:rPr kumimoji="1" lang="ja-JP" altLang="en-US" dirty="0"/>
              <a:t>）</a:t>
            </a:r>
          </a:p>
        </p:txBody>
      </p:sp>
      <p:sp>
        <p:nvSpPr>
          <p:cNvPr id="3" name="コンテンツ プレースホルダー 2"/>
          <p:cNvSpPr>
            <a:spLocks noGrp="1"/>
          </p:cNvSpPr>
          <p:nvPr>
            <p:ph idx="1"/>
          </p:nvPr>
        </p:nvSpPr>
        <p:spPr>
          <a:xfrm>
            <a:off x="323528" y="1412776"/>
            <a:ext cx="8373616" cy="5087590"/>
          </a:xfrm>
        </p:spPr>
        <p:txBody>
          <a:bodyPr>
            <a:normAutofit fontScale="55000" lnSpcReduction="20000"/>
          </a:bodyPr>
          <a:lstStyle/>
          <a:p>
            <a:pPr marL="0" indent="0">
              <a:lnSpc>
                <a:spcPct val="120000"/>
              </a:lnSpc>
              <a:spcBef>
                <a:spcPts val="1200"/>
              </a:spcBef>
              <a:spcAft>
                <a:spcPts val="0"/>
              </a:spcAft>
              <a:buNone/>
            </a:pPr>
            <a:r>
              <a:rPr lang="en-US" altLang="ja-JP" sz="5100" b="1" dirty="0"/>
              <a:t>4. INVESTIGATOR</a:t>
            </a:r>
            <a:endParaRPr lang="ja-JP" altLang="en-US" sz="4800" i="1" dirty="0">
              <a:solidFill>
                <a:srgbClr val="FF0000"/>
              </a:solidFill>
            </a:endParaRPr>
          </a:p>
          <a:p>
            <a:pPr marL="92075" lvl="1" indent="0">
              <a:lnSpc>
                <a:spcPct val="120000"/>
              </a:lnSpc>
              <a:spcBef>
                <a:spcPts val="1200"/>
              </a:spcBef>
              <a:spcAft>
                <a:spcPts val="0"/>
              </a:spcAft>
              <a:buNone/>
            </a:pPr>
            <a:r>
              <a:rPr lang="ja-JP" altLang="en-US" sz="4400" dirty="0">
                <a:solidFill>
                  <a:srgbClr val="FF0000"/>
                </a:solidFill>
              </a:rPr>
              <a:t>　　</a:t>
            </a:r>
            <a:r>
              <a:rPr lang="en-US" altLang="ja-JP" sz="4400" dirty="0"/>
              <a:t>4.2 Adequate Resources</a:t>
            </a:r>
          </a:p>
          <a:p>
            <a:pPr marL="92075" lvl="1" indent="0">
              <a:lnSpc>
                <a:spcPct val="120000"/>
              </a:lnSpc>
              <a:spcBef>
                <a:spcPts val="1200"/>
              </a:spcBef>
              <a:spcAft>
                <a:spcPts val="0"/>
              </a:spcAft>
              <a:buNone/>
            </a:pPr>
            <a:r>
              <a:rPr lang="ja-JP" altLang="en-US" sz="4400" i="1" dirty="0">
                <a:solidFill>
                  <a:srgbClr val="FF0000"/>
                </a:solidFill>
              </a:rPr>
              <a:t>　　</a:t>
            </a:r>
            <a:r>
              <a:rPr lang="en-US" altLang="ja-JP" sz="4400" dirty="0">
                <a:solidFill>
                  <a:srgbClr val="FF0000"/>
                </a:solidFill>
              </a:rPr>
              <a:t>ADDENDUM</a:t>
            </a:r>
          </a:p>
          <a:p>
            <a:pPr marL="447675" lvl="2" indent="0">
              <a:lnSpc>
                <a:spcPct val="120000"/>
              </a:lnSpc>
              <a:spcBef>
                <a:spcPts val="1200"/>
              </a:spcBef>
              <a:spcAft>
                <a:spcPts val="0"/>
              </a:spcAft>
              <a:buNone/>
            </a:pPr>
            <a:r>
              <a:rPr lang="en-US" altLang="ja-JP" sz="4400" dirty="0"/>
              <a:t>4.2.5</a:t>
            </a:r>
            <a:r>
              <a:rPr lang="ja-JP" altLang="en-US" sz="4400" dirty="0"/>
              <a:t> 治験責任医師は、治験業務を委託した個人または団体を監督する責任を有する旨が明記され、委託業務の管理責任が強調された。</a:t>
            </a:r>
            <a:endParaRPr lang="en-US" altLang="ja-JP" sz="4400" dirty="0"/>
          </a:p>
          <a:p>
            <a:pPr marL="447675" lvl="2" indent="0">
              <a:lnSpc>
                <a:spcPct val="120000"/>
              </a:lnSpc>
              <a:spcBef>
                <a:spcPts val="1200"/>
              </a:spcBef>
              <a:spcAft>
                <a:spcPts val="0"/>
              </a:spcAft>
              <a:buNone/>
            </a:pPr>
            <a:r>
              <a:rPr lang="en-US" altLang="ja-JP" sz="4400" dirty="0"/>
              <a:t>4.2.6</a:t>
            </a:r>
            <a:r>
              <a:rPr lang="ja-JP" altLang="en-US" sz="4400" dirty="0"/>
              <a:t> 治験責任医師</a:t>
            </a:r>
            <a:r>
              <a:rPr lang="en-US" altLang="ja-JP" sz="4400" dirty="0"/>
              <a:t>/</a:t>
            </a:r>
            <a:r>
              <a:rPr lang="ja-JP" altLang="en-US" sz="4400" dirty="0"/>
              <a:t>治験実施医療機関は、個人または団体に業務を委託した場合には、その者が業務を遂行するための要件を満たしていることを保証し、併せて、実施された業務と作成されたデータについても保証する手立てを講じる旨が明記された。</a:t>
            </a:r>
            <a:endParaRPr lang="en-US" altLang="ja-JP" sz="4400" dirty="0"/>
          </a:p>
        </p:txBody>
      </p:sp>
      <p:sp>
        <p:nvSpPr>
          <p:cNvPr id="4" name="スライド番号プレースホルダー 3"/>
          <p:cNvSpPr>
            <a:spLocks noGrp="1"/>
          </p:cNvSpPr>
          <p:nvPr>
            <p:ph type="sldNum" sz="quarter" idx="12"/>
          </p:nvPr>
        </p:nvSpPr>
        <p:spPr/>
        <p:txBody>
          <a:bodyPr/>
          <a:lstStyle/>
          <a:p>
            <a:r>
              <a:rPr kumimoji="1" lang="en-US" altLang="ja-JP" sz="1400" b="1" dirty="0"/>
              <a:t>20</a:t>
            </a:r>
            <a:endParaRPr kumimoji="1" lang="ja-JP" altLang="en-US" sz="1400" b="1"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5066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改訂内容</a:t>
            </a:r>
            <a:r>
              <a:rPr kumimoji="1" lang="ja-JP" altLang="en-US" dirty="0"/>
              <a:t>（</a:t>
            </a:r>
            <a:r>
              <a:rPr lang="en-US" altLang="ja-JP" dirty="0"/>
              <a:t>6</a:t>
            </a:r>
            <a:r>
              <a:rPr kumimoji="1" lang="ja-JP" altLang="en-US" dirty="0"/>
              <a:t>）</a:t>
            </a:r>
          </a:p>
        </p:txBody>
      </p:sp>
      <p:sp>
        <p:nvSpPr>
          <p:cNvPr id="3" name="コンテンツ プレースホルダー 2"/>
          <p:cNvSpPr>
            <a:spLocks noGrp="1"/>
          </p:cNvSpPr>
          <p:nvPr>
            <p:ph idx="1"/>
          </p:nvPr>
        </p:nvSpPr>
        <p:spPr>
          <a:xfrm>
            <a:off x="467544" y="1412776"/>
            <a:ext cx="8229600" cy="5087590"/>
          </a:xfrm>
        </p:spPr>
        <p:txBody>
          <a:bodyPr>
            <a:normAutofit/>
          </a:bodyPr>
          <a:lstStyle/>
          <a:p>
            <a:pPr marL="0" indent="0">
              <a:spcBef>
                <a:spcPts val="1200"/>
              </a:spcBef>
              <a:spcAft>
                <a:spcPts val="0"/>
              </a:spcAft>
              <a:buNone/>
            </a:pPr>
            <a:r>
              <a:rPr lang="en-US" altLang="ja-JP" sz="2800" b="1" dirty="0"/>
              <a:t>4. INVESTIGATOR</a:t>
            </a:r>
            <a:endParaRPr lang="ja-JP" altLang="ja-JP" sz="2800" dirty="0"/>
          </a:p>
          <a:p>
            <a:pPr marL="90487" lvl="1" indent="0">
              <a:spcBef>
                <a:spcPts val="1200"/>
              </a:spcBef>
              <a:spcAft>
                <a:spcPts val="0"/>
              </a:spcAft>
              <a:buNone/>
            </a:pPr>
            <a:r>
              <a:rPr lang="ja-JP" altLang="en-US" sz="2400" i="1" dirty="0">
                <a:solidFill>
                  <a:srgbClr val="FF0000"/>
                </a:solidFill>
              </a:rPr>
              <a:t>　</a:t>
            </a:r>
            <a:r>
              <a:rPr lang="ja-JP" altLang="en-US" sz="2400" dirty="0">
                <a:solidFill>
                  <a:srgbClr val="FF0000"/>
                </a:solidFill>
              </a:rPr>
              <a:t>　</a:t>
            </a:r>
            <a:r>
              <a:rPr lang="en-US" altLang="ja-JP" sz="2400" dirty="0">
                <a:solidFill>
                  <a:srgbClr val="FF0000"/>
                </a:solidFill>
              </a:rPr>
              <a:t>4.9 Records and Reports</a:t>
            </a:r>
          </a:p>
          <a:p>
            <a:pPr marL="90487" lvl="1" indent="0">
              <a:spcBef>
                <a:spcPts val="0"/>
              </a:spcBef>
              <a:spcAft>
                <a:spcPts val="0"/>
              </a:spcAft>
              <a:buNone/>
            </a:pPr>
            <a:r>
              <a:rPr lang="en-US" altLang="ja-JP" sz="2400" dirty="0">
                <a:solidFill>
                  <a:srgbClr val="FF0000"/>
                </a:solidFill>
              </a:rPr>
              <a:t>    4.9.0 </a:t>
            </a:r>
            <a:r>
              <a:rPr lang="ja-JP" altLang="en-US" dirty="0"/>
              <a:t>　</a:t>
            </a:r>
            <a:endParaRPr lang="en-US" altLang="ja-JP" dirty="0"/>
          </a:p>
          <a:p>
            <a:pPr marL="357188" lvl="1" indent="179388">
              <a:spcBef>
                <a:spcPts val="0"/>
              </a:spcBef>
              <a:spcAft>
                <a:spcPts val="0"/>
              </a:spcAft>
              <a:buNone/>
            </a:pPr>
            <a:r>
              <a:rPr lang="ja-JP" altLang="en-US" dirty="0"/>
              <a:t>治験責任医師</a:t>
            </a:r>
            <a:r>
              <a:rPr lang="en-US" altLang="ja-JP" dirty="0"/>
              <a:t>/</a:t>
            </a:r>
            <a:r>
              <a:rPr lang="ja-JP" altLang="en-US" dirty="0"/>
              <a:t>治験実施医療機関は、治験に関する被験者の観察記録を含め、全ての原資料・原データに関する記録を保存する。</a:t>
            </a:r>
          </a:p>
          <a:p>
            <a:pPr marL="355600" lvl="2" indent="0">
              <a:lnSpc>
                <a:spcPct val="110000"/>
              </a:lnSpc>
              <a:spcBef>
                <a:spcPts val="1200"/>
              </a:spcBef>
              <a:spcAft>
                <a:spcPts val="0"/>
              </a:spcAft>
              <a:buNone/>
            </a:pPr>
            <a:r>
              <a:rPr lang="ja-JP" altLang="en-US" dirty="0"/>
              <a:t>　原データは、帰属性、判読性、同時性、原本性、正確性及び完全性を満たし、原データを変更した場合には、その過程を遡ることが出来ると共に、変更前の記載内容を不明瞭にしない。また、必要に応じて監査証跡等により、変更の経緯が説明可能である旨が明記された。</a:t>
            </a:r>
          </a:p>
        </p:txBody>
      </p:sp>
      <p:sp>
        <p:nvSpPr>
          <p:cNvPr id="4" name="スライド番号プレースホルダー 3"/>
          <p:cNvSpPr>
            <a:spLocks noGrp="1"/>
          </p:cNvSpPr>
          <p:nvPr>
            <p:ph type="sldNum" sz="quarter" idx="12"/>
          </p:nvPr>
        </p:nvSpPr>
        <p:spPr/>
        <p:txBody>
          <a:bodyPr/>
          <a:lstStyle/>
          <a:p>
            <a:r>
              <a:rPr kumimoji="1" lang="en-US" altLang="ja-JP" sz="1400" b="1" dirty="0"/>
              <a:t>21</a:t>
            </a:r>
            <a:endParaRPr kumimoji="1" lang="ja-JP" altLang="en-US" sz="1400" b="1" dirty="0"/>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606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ja-JP" altLang="en-US" dirty="0"/>
              <a:t>改訂内容</a:t>
            </a:r>
            <a:r>
              <a:rPr lang="zh-TW" altLang="en-US" dirty="0"/>
              <a:t>（</a:t>
            </a:r>
            <a:r>
              <a:rPr lang="en-US" altLang="zh-TW" dirty="0"/>
              <a:t>7</a:t>
            </a:r>
            <a:r>
              <a:rPr lang="en-US" altLang="ja-JP" dirty="0"/>
              <a:t>-1</a:t>
            </a:r>
            <a:r>
              <a:rPr lang="zh-TW" altLang="en-US" dirty="0"/>
              <a:t>）</a:t>
            </a:r>
            <a:endParaRPr lang="ja-JP" altLang="en-US" dirty="0"/>
          </a:p>
        </p:txBody>
      </p:sp>
      <p:sp>
        <p:nvSpPr>
          <p:cNvPr id="8195" name="コンテンツ プレースホルダー 2"/>
          <p:cNvSpPr>
            <a:spLocks noGrp="1"/>
          </p:cNvSpPr>
          <p:nvPr>
            <p:ph idx="1"/>
          </p:nvPr>
        </p:nvSpPr>
        <p:spPr>
          <a:xfrm>
            <a:off x="468313" y="1412776"/>
            <a:ext cx="8229600" cy="5087937"/>
          </a:xfrm>
        </p:spPr>
        <p:txBody>
          <a:bodyPr/>
          <a:lstStyle/>
          <a:p>
            <a:pPr marL="0" indent="0">
              <a:spcBef>
                <a:spcPts val="1200"/>
              </a:spcBef>
              <a:buFontTx/>
              <a:buNone/>
            </a:pPr>
            <a:r>
              <a:rPr lang="en-US" altLang="ja-JP" sz="2800" b="1" dirty="0"/>
              <a:t>5. SPONSOR</a:t>
            </a:r>
            <a:endParaRPr lang="ja-JP" altLang="ja-JP" sz="2800" dirty="0"/>
          </a:p>
          <a:p>
            <a:pPr marL="92075" lvl="1" indent="0">
              <a:spcBef>
                <a:spcPts val="1200"/>
              </a:spcBef>
              <a:buNone/>
            </a:pPr>
            <a:r>
              <a:rPr lang="ja-JP" altLang="en-US" sz="2400" dirty="0">
                <a:solidFill>
                  <a:srgbClr val="FF0000"/>
                </a:solidFill>
              </a:rPr>
              <a:t>　　</a:t>
            </a:r>
            <a:r>
              <a:rPr lang="en-US" altLang="ja-JP" sz="2400" dirty="0">
                <a:solidFill>
                  <a:srgbClr val="FF0000"/>
                </a:solidFill>
              </a:rPr>
              <a:t>5.0</a:t>
            </a:r>
            <a:r>
              <a:rPr lang="ja-JP" altLang="en-US" sz="2400" dirty="0">
                <a:solidFill>
                  <a:srgbClr val="FF0000"/>
                </a:solidFill>
              </a:rPr>
              <a:t>　</a:t>
            </a:r>
            <a:r>
              <a:rPr lang="en-US" altLang="ja-JP" sz="2400" dirty="0">
                <a:solidFill>
                  <a:srgbClr val="FF0000"/>
                </a:solidFill>
              </a:rPr>
              <a:t>Quality Management </a:t>
            </a:r>
          </a:p>
          <a:p>
            <a:pPr marL="357188" lvl="1" indent="-17463">
              <a:spcBef>
                <a:spcPts val="1200"/>
              </a:spcBef>
              <a:buFontTx/>
              <a:buNone/>
            </a:pPr>
            <a:r>
              <a:rPr lang="ja-JP" altLang="en-US" sz="2400" dirty="0"/>
              <a:t>　治験の品質を管理するために </a:t>
            </a:r>
            <a:r>
              <a:rPr lang="en-US" altLang="ja-JP" sz="2400" dirty="0"/>
              <a:t>Quality Management System(QMS</a:t>
            </a:r>
            <a:r>
              <a:rPr lang="ja-JP" altLang="en-US" sz="2400" dirty="0" err="1"/>
              <a:t>、</a:t>
            </a:r>
            <a:r>
              <a:rPr lang="ja-JP" altLang="en-US" sz="2400" dirty="0"/>
              <a:t>品質マネジメントシステム</a:t>
            </a:r>
            <a:r>
              <a:rPr lang="en-US" altLang="ja-JP" sz="2400" dirty="0"/>
              <a:t>)</a:t>
            </a:r>
            <a:r>
              <a:rPr lang="ja-JP" altLang="en-US" sz="2400" dirty="0"/>
              <a:t>が必要である旨が明記された。</a:t>
            </a:r>
            <a:endParaRPr lang="en-US" altLang="ja-JP" sz="2400" dirty="0"/>
          </a:p>
          <a:p>
            <a:pPr marL="357188" lvl="1" indent="-17463">
              <a:spcBef>
                <a:spcPts val="1200"/>
              </a:spcBef>
              <a:buFontTx/>
              <a:buNone/>
            </a:pPr>
            <a:r>
              <a:rPr lang="ja-JP" altLang="en-US" sz="2400" cap="small" dirty="0">
                <a:solidFill>
                  <a:srgbClr val="000000"/>
                </a:solidFill>
                <a:latin typeface="+mn-ea"/>
                <a:cs typeface="Times New Roman"/>
              </a:rPr>
              <a:t>　</a:t>
            </a:r>
            <a:r>
              <a:rPr lang="ja-JP" altLang="ja-JP" sz="2400" cap="small" dirty="0">
                <a:solidFill>
                  <a:srgbClr val="000000"/>
                </a:solidFill>
                <a:latin typeface="+mn-ea"/>
                <a:cs typeface="Times New Roman"/>
              </a:rPr>
              <a:t>品質保証及び品質管理のために使用する方法は、治験</a:t>
            </a:r>
            <a:r>
              <a:rPr lang="ja-JP" altLang="en-US" sz="2400" cap="small" dirty="0">
                <a:solidFill>
                  <a:srgbClr val="000000"/>
                </a:solidFill>
                <a:latin typeface="+mn-ea"/>
                <a:cs typeface="Times New Roman"/>
              </a:rPr>
              <a:t>特有の</a:t>
            </a:r>
            <a:r>
              <a:rPr lang="ja-JP" altLang="ja-JP" sz="2400" cap="small" dirty="0">
                <a:solidFill>
                  <a:srgbClr val="000000"/>
                </a:solidFill>
                <a:latin typeface="+mn-ea"/>
                <a:cs typeface="Times New Roman"/>
              </a:rPr>
              <a:t>リスク及び</a:t>
            </a:r>
            <a:r>
              <a:rPr lang="ja-JP" altLang="en-US" sz="2400" cap="small" dirty="0">
                <a:solidFill>
                  <a:srgbClr val="000000"/>
                </a:solidFill>
                <a:latin typeface="+mn-ea"/>
                <a:cs typeface="Times New Roman"/>
              </a:rPr>
              <a:t>収集する情報の</a:t>
            </a:r>
            <a:r>
              <a:rPr lang="ja-JP" altLang="ja-JP" sz="2400" cap="small" dirty="0">
                <a:solidFill>
                  <a:srgbClr val="000000"/>
                </a:solidFill>
                <a:latin typeface="+mn-ea"/>
                <a:cs typeface="Times New Roman"/>
              </a:rPr>
              <a:t>重要性と釣り合いの取れたものとし</a:t>
            </a:r>
            <a:r>
              <a:rPr lang="ja-JP" altLang="en-US" sz="2400" cap="small" dirty="0">
                <a:solidFill>
                  <a:srgbClr val="000000"/>
                </a:solidFill>
                <a:latin typeface="+mn-ea"/>
                <a:cs typeface="Times New Roman"/>
              </a:rPr>
              <a:t>、不必要な複雑</a:t>
            </a:r>
            <a:r>
              <a:rPr lang="ja-JP" altLang="en-US" sz="2400" cap="small" dirty="0">
                <a:latin typeface="+mn-ea"/>
                <a:cs typeface="Times New Roman"/>
              </a:rPr>
              <a:t>さ、手順、データの収集を避けるべきである。治験実施計画書や、症例報告書の様式その他業務関連文書（</a:t>
            </a:r>
            <a:r>
              <a:rPr lang="en-US" altLang="ja-JP" sz="2400" cap="small" dirty="0">
                <a:latin typeface="+mn-ea"/>
                <a:cs typeface="Times New Roman"/>
              </a:rPr>
              <a:t>SOP</a:t>
            </a:r>
            <a:r>
              <a:rPr lang="ja-JP" altLang="en-US" sz="2400" cap="small" dirty="0">
                <a:latin typeface="+mn-ea"/>
                <a:cs typeface="Times New Roman"/>
              </a:rPr>
              <a:t>等）は簡潔明瞭で一貫しているべきである。また、</a:t>
            </a:r>
            <a:r>
              <a:rPr lang="en-US" altLang="ja-JP" sz="2400" cap="small" dirty="0">
                <a:latin typeface="+mn-ea"/>
                <a:cs typeface="Times New Roman"/>
              </a:rPr>
              <a:t>QMS</a:t>
            </a:r>
            <a:r>
              <a:rPr lang="ja-JP" altLang="en-US" sz="2400" cap="small" dirty="0">
                <a:latin typeface="+mn-ea"/>
                <a:cs typeface="Times New Roman"/>
              </a:rPr>
              <a:t>には </a:t>
            </a:r>
            <a:r>
              <a:rPr lang="en-US" altLang="ja-JP" sz="2400" dirty="0"/>
              <a:t>Risk Based Approach(</a:t>
            </a:r>
            <a:r>
              <a:rPr lang="ja-JP" altLang="en-US" sz="2400" dirty="0"/>
              <a:t>リスクに基づくアプローチ</a:t>
            </a:r>
            <a:r>
              <a:rPr lang="en-US" altLang="ja-JP" sz="2400" dirty="0"/>
              <a:t>)</a:t>
            </a:r>
            <a:r>
              <a:rPr lang="ja-JP" altLang="en-US" sz="2400" dirty="0"/>
              <a:t>を用いる旨などが明記された。</a:t>
            </a:r>
            <a:endParaRPr lang="en-US" altLang="ja-JP" sz="2400"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22</a:t>
            </a:r>
          </a:p>
        </p:txBody>
      </p:sp>
    </p:spTree>
    <p:extLst>
      <p:ext uri="{BB962C8B-B14F-4D97-AF65-F5344CB8AC3E}">
        <p14:creationId xmlns:p14="http://schemas.microsoft.com/office/powerpoint/2010/main" val="1298852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539552" y="4149080"/>
            <a:ext cx="4001849" cy="923330"/>
          </a:xfrm>
          <a:prstGeom prst="roundRect">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94" name="タイトル 1"/>
          <p:cNvSpPr>
            <a:spLocks noGrp="1"/>
          </p:cNvSpPr>
          <p:nvPr>
            <p:ph type="title"/>
          </p:nvPr>
        </p:nvSpPr>
        <p:spPr/>
        <p:txBody>
          <a:bodyPr/>
          <a:lstStyle/>
          <a:p>
            <a:r>
              <a:rPr lang="ja-JP" altLang="en-US" dirty="0"/>
              <a:t>改訂内容</a:t>
            </a:r>
            <a:r>
              <a:rPr lang="zh-TW" altLang="en-US" dirty="0"/>
              <a:t>（</a:t>
            </a:r>
            <a:r>
              <a:rPr lang="en-US" altLang="zh-TW" dirty="0"/>
              <a:t>7</a:t>
            </a:r>
            <a:r>
              <a:rPr lang="en-US" altLang="ja-JP" dirty="0"/>
              <a:t>-2</a:t>
            </a:r>
            <a:r>
              <a:rPr lang="zh-TW" altLang="en-US" dirty="0"/>
              <a:t>）</a:t>
            </a:r>
            <a:endParaRPr lang="ja-JP" altLang="en-US" dirty="0"/>
          </a:p>
        </p:txBody>
      </p:sp>
      <p:sp>
        <p:nvSpPr>
          <p:cNvPr id="8195" name="コンテンツ プレースホルダー 2"/>
          <p:cNvSpPr>
            <a:spLocks noGrp="1"/>
          </p:cNvSpPr>
          <p:nvPr>
            <p:ph idx="1"/>
          </p:nvPr>
        </p:nvSpPr>
        <p:spPr>
          <a:xfrm>
            <a:off x="251520" y="1268760"/>
            <a:ext cx="4824536" cy="5087937"/>
          </a:xfrm>
        </p:spPr>
        <p:txBody>
          <a:bodyPr/>
          <a:lstStyle/>
          <a:p>
            <a:pPr marL="0" indent="0">
              <a:buFontTx/>
              <a:buNone/>
            </a:pPr>
            <a:r>
              <a:rPr lang="en-US" altLang="ja-JP" sz="2800" b="1" dirty="0"/>
              <a:t>5. SPONSOR</a:t>
            </a:r>
            <a:endParaRPr lang="ja-JP" altLang="ja-JP" sz="2800" dirty="0"/>
          </a:p>
          <a:p>
            <a:pPr marL="455613" lvl="1" indent="-363538">
              <a:lnSpc>
                <a:spcPct val="120000"/>
              </a:lnSpc>
              <a:buFont typeface="Wingdings" pitchFamily="2" charset="2"/>
              <a:buChar char="Ø"/>
            </a:pPr>
            <a:r>
              <a:rPr lang="en-US" altLang="ja-JP" sz="2400" dirty="0"/>
              <a:t>Risk Based Approach</a:t>
            </a:r>
            <a:r>
              <a:rPr lang="en-US" altLang="ja-JP" sz="2400" i="1" dirty="0"/>
              <a:t> </a:t>
            </a:r>
          </a:p>
          <a:p>
            <a:pPr marL="354013" lvl="1" indent="3175">
              <a:lnSpc>
                <a:spcPct val="120000"/>
              </a:lnSpc>
              <a:buFontTx/>
              <a:buNone/>
            </a:pPr>
            <a:r>
              <a:rPr lang="en-US" altLang="ja-JP" sz="2400" dirty="0"/>
              <a:t>Risk Based Approach</a:t>
            </a:r>
            <a:r>
              <a:rPr lang="ja-JP" altLang="en-US" sz="2400" dirty="0"/>
              <a:t>の手法を用いる旨が明記された。</a:t>
            </a:r>
            <a:endParaRPr lang="en-US" altLang="ja-JP" sz="2400"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23</a:t>
            </a:r>
            <a:endParaRPr kumimoji="1" lang="ja-JP" altLang="en-US" sz="1400" b="1" dirty="0"/>
          </a:p>
        </p:txBody>
      </p:sp>
      <p:pic>
        <p:nvPicPr>
          <p:cNvPr id="9" name="Picture 2"/>
          <p:cNvPicPr>
            <a:picLocks noChangeAspect="1" noChangeArrowheads="1"/>
          </p:cNvPicPr>
          <p:nvPr/>
        </p:nvPicPr>
        <p:blipFill>
          <a:blip r:embed="rId4" cstate="print"/>
          <a:srcRect/>
          <a:stretch>
            <a:fillRect/>
          </a:stretch>
        </p:blipFill>
        <p:spPr bwMode="auto">
          <a:xfrm>
            <a:off x="5292081" y="2124246"/>
            <a:ext cx="3655962" cy="4232451"/>
          </a:xfrm>
          <a:prstGeom prst="rect">
            <a:avLst/>
          </a:prstGeom>
          <a:noFill/>
          <a:ln w="9525">
            <a:solidFill>
              <a:schemeClr val="accent1">
                <a:shade val="50000"/>
              </a:schemeClr>
            </a:solidFill>
            <a:miter lim="800000"/>
            <a:headEnd/>
            <a:tailEnd/>
          </a:ln>
        </p:spPr>
      </p:pic>
      <p:sp>
        <p:nvSpPr>
          <p:cNvPr id="10" name="テキスト ボックス 9"/>
          <p:cNvSpPr txBox="1"/>
          <p:nvPr/>
        </p:nvSpPr>
        <p:spPr>
          <a:xfrm>
            <a:off x="5436096" y="1772816"/>
            <a:ext cx="3282280" cy="646331"/>
          </a:xfrm>
          <a:prstGeom prst="rect">
            <a:avLst/>
          </a:prstGeom>
          <a:solidFill>
            <a:srgbClr val="FF0000"/>
          </a:solidFill>
          <a:ln>
            <a:solidFill>
              <a:schemeClr val="accent1">
                <a:shade val="50000"/>
              </a:schemeClr>
            </a:solidFill>
          </a:ln>
        </p:spPr>
        <p:txBody>
          <a:bodyPr wrap="square" rtlCol="0">
            <a:spAutoFit/>
          </a:bodyPr>
          <a:lstStyle/>
          <a:p>
            <a:pPr algn="ctr"/>
            <a:r>
              <a:rPr kumimoji="1" lang="en-US" altLang="ja-JP" dirty="0">
                <a:solidFill>
                  <a:schemeClr val="bg1"/>
                </a:solidFill>
              </a:rPr>
              <a:t>ICH Quality (Q) 9 Guidelines</a:t>
            </a:r>
          </a:p>
          <a:p>
            <a:pPr algn="ctr"/>
            <a:r>
              <a:rPr kumimoji="1" lang="en-US" altLang="ja-JP" dirty="0">
                <a:solidFill>
                  <a:schemeClr val="bg1"/>
                </a:solidFill>
              </a:rPr>
              <a:t>Quality Risk Management</a:t>
            </a:r>
            <a:endParaRPr kumimoji="1" lang="ja-JP" altLang="en-US" dirty="0">
              <a:solidFill>
                <a:schemeClr val="bg1"/>
              </a:solidFill>
            </a:endParaRPr>
          </a:p>
        </p:txBody>
      </p:sp>
      <p:sp>
        <p:nvSpPr>
          <p:cNvPr id="11" name="正方形/長方形 10"/>
          <p:cNvSpPr/>
          <p:nvPr/>
        </p:nvSpPr>
        <p:spPr>
          <a:xfrm>
            <a:off x="323528" y="4149080"/>
            <a:ext cx="4572000" cy="923330"/>
          </a:xfrm>
          <a:prstGeom prst="rect">
            <a:avLst/>
          </a:prstGeom>
        </p:spPr>
        <p:txBody>
          <a:bodyPr>
            <a:spAutoFit/>
          </a:bodyPr>
          <a:lstStyle/>
          <a:p>
            <a:pPr lvl="1"/>
            <a:r>
              <a:rPr lang="en-US" altLang="ja-JP" dirty="0"/>
              <a:t>EMA, Reflection Paper on Risk-Based Quality Management in Clinical Trials, 2013</a:t>
            </a:r>
          </a:p>
        </p:txBody>
      </p:sp>
      <p:sp>
        <p:nvSpPr>
          <p:cNvPr id="13" name="右矢印 12"/>
          <p:cNvSpPr/>
          <p:nvPr/>
        </p:nvSpPr>
        <p:spPr>
          <a:xfrm flipH="1">
            <a:off x="4644008" y="4221088"/>
            <a:ext cx="723331" cy="655093"/>
          </a:xfrm>
          <a:prstGeom prst="rightArrow">
            <a:avLst>
              <a:gd name="adj1" fmla="val 45834"/>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上矢印 13"/>
          <p:cNvSpPr/>
          <p:nvPr/>
        </p:nvSpPr>
        <p:spPr>
          <a:xfrm>
            <a:off x="2195736" y="3429000"/>
            <a:ext cx="982639" cy="53728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13727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04843" y="434645"/>
            <a:ext cx="7772400" cy="659160"/>
          </a:xfrm>
        </p:spPr>
        <p:txBody>
          <a:bodyPr/>
          <a:lstStyle/>
          <a:p>
            <a:r>
              <a:rPr lang="ja-JP" altLang="en-US" dirty="0"/>
              <a:t>改訂内容</a:t>
            </a:r>
            <a:r>
              <a:rPr lang="zh-TW" altLang="en-US" dirty="0"/>
              <a:t>（</a:t>
            </a:r>
            <a:r>
              <a:rPr lang="en-US" altLang="zh-TW" dirty="0"/>
              <a:t>7</a:t>
            </a:r>
            <a:r>
              <a:rPr lang="en-US" altLang="ja-JP" dirty="0"/>
              <a:t>-3</a:t>
            </a:r>
            <a:r>
              <a:rPr lang="zh-TW" altLang="en-US" dirty="0"/>
              <a:t>）</a:t>
            </a:r>
            <a:endParaRPr lang="ja-JP" altLang="en-US" dirty="0"/>
          </a:p>
        </p:txBody>
      </p:sp>
      <p:sp>
        <p:nvSpPr>
          <p:cNvPr id="8195" name="コンテンツ プレースホルダー 2"/>
          <p:cNvSpPr>
            <a:spLocks noGrp="1"/>
          </p:cNvSpPr>
          <p:nvPr>
            <p:ph idx="1"/>
          </p:nvPr>
        </p:nvSpPr>
        <p:spPr>
          <a:xfrm>
            <a:off x="467544" y="1124744"/>
            <a:ext cx="8424167" cy="5328592"/>
          </a:xfrm>
        </p:spPr>
        <p:txBody>
          <a:bodyPr/>
          <a:lstStyle/>
          <a:p>
            <a:pPr marL="0" indent="0">
              <a:spcBef>
                <a:spcPts val="0"/>
              </a:spcBef>
              <a:buFontTx/>
              <a:buNone/>
            </a:pPr>
            <a:r>
              <a:rPr lang="en-US" altLang="ja-JP" sz="2800" b="1" dirty="0"/>
              <a:t>5. SPONSOR</a:t>
            </a:r>
            <a:endParaRPr lang="en-US" altLang="ja-JP" sz="1800" b="1" i="1" dirty="0"/>
          </a:p>
          <a:p>
            <a:pPr marL="0" lvl="2" indent="0">
              <a:spcBef>
                <a:spcPts val="600"/>
              </a:spcBef>
              <a:buNone/>
            </a:pPr>
            <a:r>
              <a:rPr lang="ja-JP" altLang="en-US" sz="1800" b="1" dirty="0"/>
              <a:t>　　</a:t>
            </a:r>
            <a:r>
              <a:rPr lang="en-US" altLang="ja-JP" sz="1700" b="1" dirty="0">
                <a:solidFill>
                  <a:srgbClr val="FF0000"/>
                </a:solidFill>
              </a:rPr>
              <a:t>5.0.1 Critical Process and Data Identification</a:t>
            </a:r>
          </a:p>
          <a:p>
            <a:pPr marL="0" lvl="2" indent="0">
              <a:spcBef>
                <a:spcPts val="0"/>
              </a:spcBef>
              <a:buNone/>
            </a:pPr>
            <a:r>
              <a:rPr lang="en-US" altLang="ja-JP" sz="1700" dirty="0"/>
              <a:t> </a:t>
            </a:r>
            <a:r>
              <a:rPr lang="ja-JP" altLang="en-US" sz="1700" dirty="0"/>
              <a:t>　　</a:t>
            </a:r>
            <a:r>
              <a:rPr lang="en-US" altLang="ja-JP" sz="1700" dirty="0"/>
              <a:t>〔</a:t>
            </a:r>
            <a:r>
              <a:rPr lang="ja-JP" altLang="en-US" sz="1700" dirty="0"/>
              <a:t>重要なプロセスやデータを特定する</a:t>
            </a:r>
            <a:r>
              <a:rPr lang="en-US" altLang="ja-JP" sz="1700" dirty="0"/>
              <a:t>〕</a:t>
            </a:r>
          </a:p>
          <a:p>
            <a:pPr marL="0" lvl="2" indent="0">
              <a:spcBef>
                <a:spcPts val="600"/>
              </a:spcBef>
              <a:buNone/>
            </a:pPr>
            <a:r>
              <a:rPr lang="ja-JP" altLang="en-US" sz="1700" b="1" dirty="0"/>
              <a:t>　　</a:t>
            </a:r>
            <a:r>
              <a:rPr lang="en-US" altLang="ja-JP" sz="1700" b="1" dirty="0">
                <a:solidFill>
                  <a:srgbClr val="FF0000"/>
                </a:solidFill>
              </a:rPr>
              <a:t>5.0.2 Risk identification</a:t>
            </a:r>
          </a:p>
          <a:p>
            <a:pPr marL="0" lvl="2" indent="0">
              <a:spcBef>
                <a:spcPts val="0"/>
              </a:spcBef>
              <a:buNone/>
            </a:pPr>
            <a:r>
              <a:rPr lang="ja-JP" altLang="en-US" sz="1700" dirty="0"/>
              <a:t>　　　</a:t>
            </a:r>
            <a:r>
              <a:rPr lang="en-US" altLang="ja-JP" sz="1700" dirty="0"/>
              <a:t>〔</a:t>
            </a:r>
            <a:r>
              <a:rPr lang="ja-JP" altLang="en-US" sz="1700" dirty="0"/>
              <a:t>リスクをシステム（体制）レベル、治験レベルの両面で特定する</a:t>
            </a:r>
            <a:r>
              <a:rPr lang="en-US" altLang="ja-JP" sz="1700" dirty="0"/>
              <a:t>〕</a:t>
            </a:r>
          </a:p>
          <a:p>
            <a:pPr marL="0" lvl="2" indent="0">
              <a:spcBef>
                <a:spcPts val="600"/>
              </a:spcBef>
              <a:buNone/>
            </a:pPr>
            <a:r>
              <a:rPr lang="ja-JP" altLang="en-US" sz="1700" b="1" dirty="0"/>
              <a:t>　　</a:t>
            </a:r>
            <a:r>
              <a:rPr lang="en-US" altLang="ja-JP" sz="1700" b="1" dirty="0">
                <a:solidFill>
                  <a:srgbClr val="FF0000"/>
                </a:solidFill>
              </a:rPr>
              <a:t>5.0.3 Risk Evaluation</a:t>
            </a:r>
          </a:p>
          <a:p>
            <a:pPr marL="541338" lvl="2" indent="-541338">
              <a:spcBef>
                <a:spcPts val="0"/>
              </a:spcBef>
              <a:buNone/>
            </a:pPr>
            <a:r>
              <a:rPr lang="ja-JP" altLang="en-US" sz="1700" dirty="0"/>
              <a:t>　　　</a:t>
            </a:r>
            <a:r>
              <a:rPr lang="en-US" altLang="ja-JP" sz="1700" dirty="0"/>
              <a:t>〔</a:t>
            </a:r>
            <a:r>
              <a:rPr lang="ja-JP" altLang="en-US" sz="1700" dirty="0"/>
              <a:t>エラーが発生する可能性、検出可能な程度、エラーが及ぼす影響等を考慮し、リスクを評価する</a:t>
            </a:r>
            <a:r>
              <a:rPr lang="en-US" altLang="ja-JP" sz="1700" dirty="0"/>
              <a:t>〕 </a:t>
            </a:r>
          </a:p>
          <a:p>
            <a:pPr marL="0" lvl="2" indent="0">
              <a:spcBef>
                <a:spcPts val="600"/>
              </a:spcBef>
              <a:buNone/>
            </a:pPr>
            <a:r>
              <a:rPr lang="ja-JP" altLang="en-US" sz="1700" b="1" dirty="0"/>
              <a:t>　　</a:t>
            </a:r>
            <a:r>
              <a:rPr lang="en-US" altLang="ja-JP" sz="1700" b="1" dirty="0">
                <a:solidFill>
                  <a:srgbClr val="FF0000"/>
                </a:solidFill>
              </a:rPr>
              <a:t>5.0.4 Risk Control</a:t>
            </a:r>
          </a:p>
          <a:p>
            <a:pPr marL="541338" lvl="2" indent="-541338">
              <a:spcBef>
                <a:spcPts val="0"/>
              </a:spcBef>
              <a:buNone/>
            </a:pPr>
            <a:r>
              <a:rPr lang="ja-JP" altLang="en-US" sz="1700" dirty="0"/>
              <a:t>　　　</a:t>
            </a:r>
            <a:r>
              <a:rPr lang="en-US" altLang="ja-JP" sz="1700" dirty="0"/>
              <a:t>〔</a:t>
            </a:r>
            <a:r>
              <a:rPr lang="ja-JP" altLang="en-US" sz="1700" dirty="0"/>
              <a:t>リスクの低減措置や品質許容限界を決定する。また手順書等を整備し、役割分担の明確化、必要な措置、トレーニング等を検討する</a:t>
            </a:r>
            <a:r>
              <a:rPr lang="en-US" altLang="ja-JP" sz="1700" dirty="0"/>
              <a:t>〕 </a:t>
            </a:r>
          </a:p>
          <a:p>
            <a:pPr marL="0" lvl="2" indent="0">
              <a:spcBef>
                <a:spcPts val="600"/>
              </a:spcBef>
              <a:buNone/>
            </a:pPr>
            <a:r>
              <a:rPr lang="ja-JP" altLang="en-US" sz="1700" b="1" dirty="0"/>
              <a:t>　　</a:t>
            </a:r>
            <a:r>
              <a:rPr lang="en-US" altLang="ja-JP" sz="1700" b="1" dirty="0">
                <a:solidFill>
                  <a:srgbClr val="FF0000"/>
                </a:solidFill>
              </a:rPr>
              <a:t>5.0.5 Risk Communication</a:t>
            </a:r>
          </a:p>
          <a:p>
            <a:pPr marL="441325" lvl="2" indent="-441325">
              <a:spcBef>
                <a:spcPts val="0"/>
              </a:spcBef>
              <a:buNone/>
            </a:pPr>
            <a:r>
              <a:rPr lang="ja-JP" altLang="en-US" sz="1700" b="1" dirty="0"/>
              <a:t>　　　</a:t>
            </a:r>
            <a:r>
              <a:rPr lang="en-US" altLang="ja-JP" sz="1700" dirty="0"/>
              <a:t>〔</a:t>
            </a:r>
            <a:r>
              <a:rPr lang="ja-JP" altLang="en-US" sz="1700" dirty="0"/>
              <a:t>品質マネジメント活動記録を文書化し、関係者間で共有する</a:t>
            </a:r>
            <a:r>
              <a:rPr lang="en-US" altLang="ja-JP" sz="1700" dirty="0"/>
              <a:t>〕 </a:t>
            </a:r>
            <a:endParaRPr lang="en-US" altLang="ja-JP" sz="1700" b="1" dirty="0"/>
          </a:p>
          <a:p>
            <a:pPr marL="0" lvl="2" indent="0">
              <a:spcBef>
                <a:spcPts val="600"/>
              </a:spcBef>
              <a:buNone/>
            </a:pPr>
            <a:r>
              <a:rPr lang="ja-JP" altLang="en-US" sz="1700" b="1" dirty="0"/>
              <a:t>　　</a:t>
            </a:r>
            <a:r>
              <a:rPr lang="en-US" altLang="ja-JP" sz="1700" b="1" dirty="0">
                <a:solidFill>
                  <a:srgbClr val="FF0000"/>
                </a:solidFill>
              </a:rPr>
              <a:t>5.0.6 Risk Review</a:t>
            </a:r>
          </a:p>
          <a:p>
            <a:pPr marL="0" lvl="2" indent="0">
              <a:spcBef>
                <a:spcPts val="0"/>
              </a:spcBef>
              <a:buNone/>
            </a:pPr>
            <a:r>
              <a:rPr lang="ja-JP" altLang="en-US" sz="1700" b="1" dirty="0"/>
              <a:t>　　　</a:t>
            </a:r>
            <a:r>
              <a:rPr lang="en-US" altLang="ja-JP" sz="1700" dirty="0"/>
              <a:t>〔</a:t>
            </a:r>
            <a:r>
              <a:rPr lang="ja-JP" altLang="en-US" sz="1700" dirty="0"/>
              <a:t>最新の知識及び経験を踏まえて、定期的にリスクコントロールをレビューする</a:t>
            </a:r>
            <a:r>
              <a:rPr lang="en-US" altLang="ja-JP" sz="1700" dirty="0"/>
              <a:t>〕 </a:t>
            </a:r>
            <a:endParaRPr lang="en-US" altLang="ja-JP" sz="1700" b="1" dirty="0"/>
          </a:p>
          <a:p>
            <a:pPr marL="0" lvl="2" indent="0">
              <a:spcBef>
                <a:spcPts val="600"/>
              </a:spcBef>
              <a:buNone/>
            </a:pPr>
            <a:r>
              <a:rPr lang="ja-JP" altLang="en-US" sz="1700" b="1" dirty="0"/>
              <a:t>　　</a:t>
            </a:r>
            <a:r>
              <a:rPr lang="en-US" altLang="ja-JP" sz="1700" b="1" dirty="0">
                <a:solidFill>
                  <a:srgbClr val="FF0000"/>
                </a:solidFill>
              </a:rPr>
              <a:t>5.0.7 Risk Reporting</a:t>
            </a:r>
          </a:p>
          <a:p>
            <a:pPr marL="625475" lvl="2" indent="-625475">
              <a:spcBef>
                <a:spcPts val="0"/>
              </a:spcBef>
              <a:buNone/>
            </a:pPr>
            <a:r>
              <a:rPr lang="ja-JP" altLang="en-US" sz="1700" b="1" dirty="0"/>
              <a:t>　　　</a:t>
            </a:r>
            <a:r>
              <a:rPr lang="en-US" altLang="ja-JP" sz="1700" dirty="0"/>
              <a:t>〔</a:t>
            </a:r>
            <a:r>
              <a:rPr lang="ja-JP" altLang="en-US" sz="1700" dirty="0"/>
              <a:t>事前に定めた手法等を総括報告書に記載し、併せて重要な逸脱が生じた場合には、その要約を文書として報告</a:t>
            </a:r>
            <a:r>
              <a:rPr lang="en-US" altLang="ja-JP" sz="1700" dirty="0"/>
              <a:t>/</a:t>
            </a:r>
            <a:r>
              <a:rPr lang="ja-JP" altLang="en-US" sz="1700" dirty="0"/>
              <a:t>記録する</a:t>
            </a:r>
            <a:r>
              <a:rPr lang="en-US" altLang="ja-JP" sz="1700" dirty="0"/>
              <a:t>〕 </a:t>
            </a:r>
            <a:endParaRPr lang="en-US" altLang="ja-JP" sz="1700" b="1" dirty="0"/>
          </a:p>
          <a:p>
            <a:pPr marL="487363" lvl="2" indent="0">
              <a:spcBef>
                <a:spcPts val="0"/>
              </a:spcBef>
              <a:buNone/>
            </a:pPr>
            <a:endParaRPr lang="en-US" altLang="ja-JP" sz="1600" b="1" i="1"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24</a:t>
            </a:r>
            <a:endParaRPr kumimoji="1" lang="ja-JP" altLang="en-US" sz="1400" b="1" dirty="0"/>
          </a:p>
        </p:txBody>
      </p:sp>
    </p:spTree>
    <p:extLst>
      <p:ext uri="{BB962C8B-B14F-4D97-AF65-F5344CB8AC3E}">
        <p14:creationId xmlns:p14="http://schemas.microsoft.com/office/powerpoint/2010/main" val="2549474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25</a:t>
            </a:r>
            <a:endParaRPr kumimoji="1" lang="ja-JP" altLang="en-US" sz="1400" b="1" dirty="0"/>
          </a:p>
        </p:txBody>
      </p:sp>
      <p:grpSp>
        <p:nvGrpSpPr>
          <p:cNvPr id="2" name="グループ化 30"/>
          <p:cNvGrpSpPr/>
          <p:nvPr/>
        </p:nvGrpSpPr>
        <p:grpSpPr>
          <a:xfrm>
            <a:off x="179511" y="1700808"/>
            <a:ext cx="8640961" cy="4710136"/>
            <a:chOff x="179513" y="1521460"/>
            <a:chExt cx="8463748" cy="4710136"/>
          </a:xfrm>
        </p:grpSpPr>
        <p:sp>
          <p:nvSpPr>
            <p:cNvPr id="9" name="ホームベース 8"/>
            <p:cNvSpPr/>
            <p:nvPr/>
          </p:nvSpPr>
          <p:spPr>
            <a:xfrm>
              <a:off x="1308013" y="2169533"/>
              <a:ext cx="2335940" cy="1944216"/>
            </a:xfrm>
            <a:prstGeom prst="homePlate">
              <a:avLst>
                <a:gd name="adj" fmla="val 24906"/>
              </a:avLst>
            </a:prstGeom>
            <a:solidFill>
              <a:srgbClr val="66FF99"/>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山形 9"/>
            <p:cNvSpPr/>
            <p:nvPr/>
          </p:nvSpPr>
          <p:spPr>
            <a:xfrm>
              <a:off x="3000761" y="2169533"/>
              <a:ext cx="3702562" cy="1944216"/>
            </a:xfrm>
            <a:prstGeom prst="chevron">
              <a:avLst>
                <a:gd name="adj" fmla="val 23743"/>
              </a:avLst>
            </a:prstGeom>
            <a:solidFill>
              <a:schemeClr val="accent1">
                <a:lumMod val="40000"/>
                <a:lumOff val="6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11" name="山形 10"/>
            <p:cNvSpPr/>
            <p:nvPr/>
          </p:nvSpPr>
          <p:spPr>
            <a:xfrm>
              <a:off x="6095358" y="2169533"/>
              <a:ext cx="2547903" cy="1944216"/>
            </a:xfrm>
            <a:prstGeom prst="chevron">
              <a:avLst>
                <a:gd name="adj" fmla="val 25978"/>
              </a:avLst>
            </a:prstGeom>
            <a:solidFill>
              <a:srgbClr val="FFCC99"/>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1331641" y="1521460"/>
              <a:ext cx="1800200" cy="369332"/>
            </a:xfrm>
            <a:prstGeom prst="rect">
              <a:avLst/>
            </a:prstGeom>
            <a:solidFill>
              <a:srgbClr val="66FF99"/>
            </a:solidFill>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kumimoji="1" lang="ja-JP" altLang="en-US" dirty="0"/>
                <a:t>計画</a:t>
              </a:r>
            </a:p>
          </p:txBody>
        </p:sp>
        <p:sp>
          <p:nvSpPr>
            <p:cNvPr id="13" name="テキスト ボックス 12"/>
            <p:cNvSpPr txBox="1"/>
            <p:nvPr/>
          </p:nvSpPr>
          <p:spPr>
            <a:xfrm>
              <a:off x="3131842" y="1521460"/>
              <a:ext cx="3270611" cy="369332"/>
            </a:xfrm>
            <a:prstGeom prst="rect">
              <a:avLst/>
            </a:prstGeom>
            <a:solidFill>
              <a:schemeClr val="accent1">
                <a:lumMod val="40000"/>
                <a:lumOff val="60000"/>
              </a:schemeClr>
            </a:solidFill>
            <a:ln>
              <a:solidFill>
                <a:schemeClr val="tx1"/>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ja-JP" altLang="en-US" dirty="0"/>
                <a:t>実施</a:t>
              </a:r>
            </a:p>
          </p:txBody>
        </p:sp>
        <p:sp>
          <p:nvSpPr>
            <p:cNvPr id="14" name="テキスト ボックス 13"/>
            <p:cNvSpPr txBox="1"/>
            <p:nvPr/>
          </p:nvSpPr>
          <p:spPr>
            <a:xfrm>
              <a:off x="6402454" y="1521460"/>
              <a:ext cx="2240807" cy="369332"/>
            </a:xfrm>
            <a:prstGeom prst="rect">
              <a:avLst/>
            </a:prstGeom>
            <a:solidFill>
              <a:srgbClr val="FFCC99"/>
            </a:solidFill>
            <a:ln>
              <a:solidFill>
                <a:schemeClr val="tx1"/>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kumimoji="1" lang="ja-JP" altLang="en-US" dirty="0"/>
                <a:t>報告</a:t>
              </a:r>
            </a:p>
          </p:txBody>
        </p:sp>
        <p:sp>
          <p:nvSpPr>
            <p:cNvPr id="15" name="テキスト ボックス 14"/>
            <p:cNvSpPr txBox="1"/>
            <p:nvPr/>
          </p:nvSpPr>
          <p:spPr>
            <a:xfrm>
              <a:off x="362549" y="2801634"/>
              <a:ext cx="945465" cy="923330"/>
            </a:xfrm>
            <a:prstGeom prst="rect">
              <a:avLst/>
            </a:prstGeom>
            <a:noFill/>
          </p:spPr>
          <p:txBody>
            <a:bodyPr wrap="square" rtlCol="0">
              <a:spAutoFit/>
            </a:bodyPr>
            <a:lstStyle/>
            <a:p>
              <a:pPr algn="ctr"/>
              <a:r>
                <a:rPr kumimoji="1" lang="en-US" altLang="ja-JP" dirty="0"/>
                <a:t>Risk Based</a:t>
              </a:r>
            </a:p>
            <a:p>
              <a:pPr algn="ctr"/>
              <a:r>
                <a:rPr kumimoji="1" lang="en-US" altLang="ja-JP" dirty="0"/>
                <a:t>QM</a:t>
              </a:r>
              <a:endParaRPr kumimoji="1" lang="ja-JP" altLang="en-US" dirty="0"/>
            </a:p>
          </p:txBody>
        </p:sp>
        <p:sp>
          <p:nvSpPr>
            <p:cNvPr id="16" name="テキスト ボックス 15"/>
            <p:cNvSpPr txBox="1"/>
            <p:nvPr/>
          </p:nvSpPr>
          <p:spPr>
            <a:xfrm>
              <a:off x="179513" y="1521460"/>
              <a:ext cx="1103378" cy="369332"/>
            </a:xfrm>
            <a:prstGeom prst="rect">
              <a:avLst/>
            </a:prstGeom>
            <a:noFill/>
          </p:spPr>
          <p:txBody>
            <a:bodyPr wrap="square" rtlCol="0">
              <a:spAutoFit/>
            </a:bodyPr>
            <a:lstStyle/>
            <a:p>
              <a:pPr algn="ctr"/>
              <a:r>
                <a:rPr kumimoji="1" lang="ja-JP" altLang="en-US" dirty="0"/>
                <a:t>臨床試験</a:t>
              </a:r>
            </a:p>
          </p:txBody>
        </p:sp>
        <p:sp>
          <p:nvSpPr>
            <p:cNvPr id="17" name="テキスト ボックス 16"/>
            <p:cNvSpPr txBox="1"/>
            <p:nvPr/>
          </p:nvSpPr>
          <p:spPr>
            <a:xfrm>
              <a:off x="1336463" y="2453540"/>
              <a:ext cx="1937982" cy="1569660"/>
            </a:xfrm>
            <a:prstGeom prst="rect">
              <a:avLst/>
            </a:prstGeom>
            <a:noFill/>
          </p:spPr>
          <p:txBody>
            <a:bodyPr wrap="square" rtlCol="0">
              <a:spAutoFit/>
            </a:bodyPr>
            <a:lstStyle/>
            <a:p>
              <a:pPr marL="177800" indent="-177800">
                <a:buFont typeface="Arial" pitchFamily="34" charset="0"/>
                <a:buChar char="•"/>
              </a:pPr>
              <a:r>
                <a:rPr kumimoji="1" lang="ja-JP" altLang="en-US" sz="1600" dirty="0"/>
                <a:t>重要なプロセス</a:t>
              </a:r>
              <a:r>
                <a:rPr kumimoji="1" lang="en-US" altLang="ja-JP" sz="1600" dirty="0"/>
                <a:t>/</a:t>
              </a:r>
              <a:r>
                <a:rPr kumimoji="1" lang="ja-JP" altLang="en-US" sz="1600" dirty="0"/>
                <a:t>データの特定</a:t>
              </a:r>
            </a:p>
            <a:p>
              <a:pPr marL="177800" indent="-177800">
                <a:buFont typeface="Arial" pitchFamily="34" charset="0"/>
                <a:buChar char="•"/>
              </a:pPr>
              <a:r>
                <a:rPr kumimoji="1" lang="ja-JP" altLang="en-US" sz="1600" dirty="0"/>
                <a:t>リスクの特定</a:t>
              </a:r>
              <a:r>
                <a:rPr kumimoji="1" lang="en-US" altLang="ja-JP" sz="1600" dirty="0"/>
                <a:t>/</a:t>
              </a:r>
              <a:r>
                <a:rPr kumimoji="1" lang="ja-JP" altLang="en-US" sz="1600" dirty="0"/>
                <a:t>評価</a:t>
              </a:r>
              <a:endParaRPr kumimoji="1" lang="en-US" altLang="ja-JP" sz="1600" dirty="0"/>
            </a:p>
            <a:p>
              <a:pPr marL="177800" indent="-177800">
                <a:buFont typeface="Arial" pitchFamily="34" charset="0"/>
                <a:buChar char="•"/>
              </a:pPr>
              <a:r>
                <a:rPr lang="ja-JP" altLang="en-US" sz="1600" dirty="0"/>
                <a:t>品質許容限界を規定</a:t>
              </a:r>
              <a:endParaRPr kumimoji="1" lang="en-US" altLang="ja-JP" sz="1600" dirty="0"/>
            </a:p>
            <a:p>
              <a:pPr marL="177800" indent="-177800">
                <a:buFont typeface="Arial" pitchFamily="34" charset="0"/>
                <a:buChar char="•"/>
              </a:pPr>
              <a:r>
                <a:rPr kumimoji="1" lang="ja-JP" altLang="en-US" sz="1600" dirty="0"/>
                <a:t>リスク低減計画</a:t>
              </a:r>
            </a:p>
          </p:txBody>
        </p:sp>
        <p:sp>
          <p:nvSpPr>
            <p:cNvPr id="18" name="テキスト ボックス 17"/>
            <p:cNvSpPr txBox="1"/>
            <p:nvPr/>
          </p:nvSpPr>
          <p:spPr>
            <a:xfrm>
              <a:off x="3511671" y="2313548"/>
              <a:ext cx="2451404" cy="646331"/>
            </a:xfrm>
            <a:prstGeom prst="rect">
              <a:avLst/>
            </a:prstGeom>
            <a:noFill/>
          </p:spPr>
          <p:txBody>
            <a:bodyPr wrap="square" rtlCol="0">
              <a:spAutoFit/>
            </a:bodyPr>
            <a:lstStyle/>
            <a:p>
              <a:r>
                <a:rPr kumimoji="1" lang="ja-JP" altLang="en-US" dirty="0"/>
                <a:t>重要なプロセス</a:t>
              </a:r>
              <a:r>
                <a:rPr kumimoji="1" lang="en-US" altLang="ja-JP" dirty="0"/>
                <a:t>/</a:t>
              </a:r>
              <a:r>
                <a:rPr kumimoji="1" lang="ja-JP" altLang="en-US" dirty="0"/>
                <a:t>データのモニタリング</a:t>
              </a:r>
            </a:p>
          </p:txBody>
        </p:sp>
        <p:sp>
          <p:nvSpPr>
            <p:cNvPr id="19" name="テキスト ボックス 18"/>
            <p:cNvSpPr txBox="1"/>
            <p:nvPr/>
          </p:nvSpPr>
          <p:spPr>
            <a:xfrm>
              <a:off x="6807603" y="2654109"/>
              <a:ext cx="1694596" cy="923330"/>
            </a:xfrm>
            <a:prstGeom prst="rect">
              <a:avLst/>
            </a:prstGeom>
            <a:noFill/>
          </p:spPr>
          <p:txBody>
            <a:bodyPr wrap="square" rtlCol="0">
              <a:spAutoFit/>
            </a:bodyPr>
            <a:lstStyle/>
            <a:p>
              <a:r>
                <a:rPr kumimoji="1" lang="ja-JP" altLang="en-US" dirty="0"/>
                <a:t>総括報告書への重要な逸脱の記載</a:t>
              </a:r>
            </a:p>
          </p:txBody>
        </p:sp>
        <p:sp>
          <p:nvSpPr>
            <p:cNvPr id="20" name="テキスト ボックス 19"/>
            <p:cNvSpPr txBox="1"/>
            <p:nvPr/>
          </p:nvSpPr>
          <p:spPr>
            <a:xfrm>
              <a:off x="4286565" y="4329772"/>
              <a:ext cx="2500517" cy="369332"/>
            </a:xfrm>
            <a:prstGeom prst="rect">
              <a:avLst/>
            </a:prstGeom>
            <a:solidFill>
              <a:schemeClr val="accent1">
                <a:lumMod val="40000"/>
                <a:lumOff val="60000"/>
              </a:schemeClr>
            </a:solidFill>
            <a:ln>
              <a:solidFill>
                <a:schemeClr val="tx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dirty="0">
                  <a:solidFill>
                    <a:schemeClr val="tx1"/>
                  </a:solidFill>
                </a:rPr>
                <a:t>原因分析</a:t>
              </a:r>
            </a:p>
          </p:txBody>
        </p:sp>
        <p:sp>
          <p:nvSpPr>
            <p:cNvPr id="21" name="テキスト ボックス 20"/>
            <p:cNvSpPr txBox="1"/>
            <p:nvPr/>
          </p:nvSpPr>
          <p:spPr>
            <a:xfrm>
              <a:off x="4308932" y="5184576"/>
              <a:ext cx="2500517" cy="369332"/>
            </a:xfrm>
            <a:prstGeom prst="rect">
              <a:avLst/>
            </a:prstGeom>
            <a:solidFill>
              <a:schemeClr val="accent1">
                <a:lumMod val="40000"/>
                <a:lumOff val="60000"/>
              </a:schemeClr>
            </a:solidFill>
            <a:ln>
              <a:solidFill>
                <a:schemeClr val="tx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ja-JP" altLang="en-US" dirty="0">
                  <a:solidFill>
                    <a:schemeClr val="tx1"/>
                  </a:solidFill>
                </a:rPr>
                <a:t>是正措置、予防措置</a:t>
              </a:r>
              <a:endParaRPr kumimoji="1" lang="ja-JP" altLang="en-US" dirty="0">
                <a:solidFill>
                  <a:schemeClr val="tx1"/>
                </a:solidFill>
              </a:endParaRPr>
            </a:p>
          </p:txBody>
        </p:sp>
        <p:sp>
          <p:nvSpPr>
            <p:cNvPr id="22" name="テキスト ボックス 21"/>
            <p:cNvSpPr txBox="1"/>
            <p:nvPr/>
          </p:nvSpPr>
          <p:spPr>
            <a:xfrm>
              <a:off x="1660670" y="5123600"/>
              <a:ext cx="2383414" cy="1107996"/>
            </a:xfrm>
            <a:prstGeom prst="rect">
              <a:avLst/>
            </a:prstGeom>
            <a:solidFill>
              <a:schemeClr val="accent1">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dirty="0"/>
                <a:t>新たなリスク</a:t>
              </a:r>
              <a:endParaRPr kumimoji="1" lang="en-US" altLang="ja-JP" dirty="0"/>
            </a:p>
            <a:p>
              <a:pPr marL="285750" indent="-285750">
                <a:buFont typeface="Arial" pitchFamily="34" charset="0"/>
                <a:buChar char="•"/>
              </a:pPr>
              <a:r>
                <a:rPr lang="ja-JP" altLang="en-US" sz="1600" dirty="0"/>
                <a:t>重大なリスクの発現</a:t>
              </a:r>
              <a:endParaRPr lang="en-US" altLang="ja-JP" sz="1600" dirty="0"/>
            </a:p>
            <a:p>
              <a:pPr marL="285750" indent="-285750">
                <a:buFont typeface="Arial" pitchFamily="34" charset="0"/>
                <a:buChar char="•"/>
              </a:pPr>
              <a:r>
                <a:rPr kumimoji="1" lang="ja-JP" altLang="en-US" sz="1600" dirty="0"/>
                <a:t>想定を逸脱した頻度</a:t>
              </a:r>
              <a:endParaRPr kumimoji="1" lang="en-US" altLang="ja-JP" sz="1600" dirty="0"/>
            </a:p>
            <a:p>
              <a:pPr marL="285750" indent="-285750">
                <a:buFont typeface="Arial" pitchFamily="34" charset="0"/>
                <a:buChar char="•"/>
              </a:pPr>
              <a:r>
                <a:rPr lang="ja-JP" altLang="en-US" sz="1600" dirty="0"/>
                <a:t>前提条件の変更</a:t>
              </a:r>
              <a:endParaRPr kumimoji="1" lang="en-US" altLang="ja-JP" sz="1600" dirty="0"/>
            </a:p>
          </p:txBody>
        </p:sp>
        <p:sp>
          <p:nvSpPr>
            <p:cNvPr id="23" name="下矢印 22"/>
            <p:cNvSpPr/>
            <p:nvPr/>
          </p:nvSpPr>
          <p:spPr>
            <a:xfrm>
              <a:off x="5345756" y="3735706"/>
              <a:ext cx="382137" cy="50321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680385" y="3321660"/>
              <a:ext cx="1694596" cy="369332"/>
            </a:xfrm>
            <a:prstGeom prst="rect">
              <a:avLst/>
            </a:prstGeom>
            <a:noFill/>
          </p:spPr>
          <p:txBody>
            <a:bodyPr wrap="square" rtlCol="0">
              <a:spAutoFit/>
            </a:bodyPr>
            <a:lstStyle/>
            <a:p>
              <a:pPr algn="ctr"/>
              <a:r>
                <a:rPr kumimoji="1" lang="en-US" altLang="ja-JP" b="1" dirty="0">
                  <a:solidFill>
                    <a:srgbClr val="FF0000"/>
                  </a:solidFill>
                </a:rPr>
                <a:t>Issue</a:t>
              </a:r>
              <a:endParaRPr kumimoji="1" lang="ja-JP" altLang="en-US" b="1" dirty="0">
                <a:solidFill>
                  <a:srgbClr val="FF0000"/>
                </a:solidFill>
              </a:endParaRPr>
            </a:p>
          </p:txBody>
        </p:sp>
        <p:sp>
          <p:nvSpPr>
            <p:cNvPr id="25" name="下矢印 24"/>
            <p:cNvSpPr/>
            <p:nvPr/>
          </p:nvSpPr>
          <p:spPr>
            <a:xfrm>
              <a:off x="5391811" y="4850627"/>
              <a:ext cx="382137" cy="3339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p:cNvCxnSpPr/>
            <p:nvPr/>
          </p:nvCxnSpPr>
          <p:spPr>
            <a:xfrm flipH="1">
              <a:off x="4044086" y="4699104"/>
              <a:ext cx="242479" cy="42449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22" idx="0"/>
              <a:endCxn id="33" idx="2"/>
            </p:cNvCxnSpPr>
            <p:nvPr/>
          </p:nvCxnSpPr>
          <p:spPr>
            <a:xfrm flipV="1">
              <a:off x="2852377" y="4699104"/>
              <a:ext cx="0" cy="42449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33" idx="0"/>
            </p:cNvCxnSpPr>
            <p:nvPr/>
          </p:nvCxnSpPr>
          <p:spPr>
            <a:xfrm flipV="1">
              <a:off x="2852377" y="2959879"/>
              <a:ext cx="791576" cy="136989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30" name="コンテンツ プレースホルダー 2"/>
          <p:cNvSpPr>
            <a:spLocks noGrp="1"/>
          </p:cNvSpPr>
          <p:nvPr>
            <p:ph idx="1"/>
          </p:nvPr>
        </p:nvSpPr>
        <p:spPr>
          <a:xfrm>
            <a:off x="107504" y="1196753"/>
            <a:ext cx="4824536" cy="576063"/>
          </a:xfrm>
        </p:spPr>
        <p:txBody>
          <a:bodyPr/>
          <a:lstStyle/>
          <a:p>
            <a:pPr marL="0" indent="0">
              <a:buFontTx/>
              <a:buNone/>
            </a:pPr>
            <a:r>
              <a:rPr lang="en-US" altLang="ja-JP" sz="2400" dirty="0"/>
              <a:t>Risk based QM</a:t>
            </a:r>
            <a:r>
              <a:rPr lang="ja-JP" altLang="en-US" sz="2400" dirty="0"/>
              <a:t>のイメージ</a:t>
            </a:r>
            <a:endParaRPr lang="ja-JP" altLang="ja-JP" sz="2400" dirty="0"/>
          </a:p>
        </p:txBody>
      </p:sp>
      <p:sp>
        <p:nvSpPr>
          <p:cNvPr id="28" name="下矢印 27"/>
          <p:cNvSpPr/>
          <p:nvPr/>
        </p:nvSpPr>
        <p:spPr>
          <a:xfrm>
            <a:off x="5478006" y="5903363"/>
            <a:ext cx="390138" cy="333949"/>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4395391" y="6300028"/>
            <a:ext cx="2552873" cy="369332"/>
          </a:xfrm>
          <a:prstGeom prst="rect">
            <a:avLst/>
          </a:prstGeom>
          <a:solidFill>
            <a:schemeClr val="accent1">
              <a:lumMod val="40000"/>
              <a:lumOff val="60000"/>
            </a:schemeClr>
          </a:solidFill>
          <a:ln>
            <a:solidFill>
              <a:schemeClr val="tx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ja-JP" altLang="ja-JP" dirty="0">
                <a:solidFill>
                  <a:schemeClr val="tx1"/>
                </a:solidFill>
              </a:rPr>
              <a:t>措置の有効性の確認</a:t>
            </a:r>
            <a:endParaRPr kumimoji="1" lang="ja-JP" altLang="en-US" dirty="0">
              <a:solidFill>
                <a:schemeClr val="tx1"/>
              </a:solidFill>
            </a:endParaRPr>
          </a:p>
        </p:txBody>
      </p:sp>
      <p:sp>
        <p:nvSpPr>
          <p:cNvPr id="33" name="テキスト ボックス 32"/>
          <p:cNvSpPr txBox="1"/>
          <p:nvPr/>
        </p:nvSpPr>
        <p:spPr>
          <a:xfrm>
            <a:off x="1691680" y="4509120"/>
            <a:ext cx="2433318" cy="369332"/>
          </a:xfrm>
          <a:prstGeom prst="rect">
            <a:avLst/>
          </a:prstGeom>
          <a:solidFill>
            <a:schemeClr val="accent1">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dirty="0"/>
              <a:t>“計画”の改訂</a:t>
            </a:r>
            <a:endParaRPr kumimoji="1" lang="en-US" altLang="ja-JP" dirty="0"/>
          </a:p>
        </p:txBody>
      </p:sp>
      <p:cxnSp>
        <p:nvCxnSpPr>
          <p:cNvPr id="51" name="直線矢印コネクタ 50"/>
          <p:cNvCxnSpPr>
            <a:stCxn id="21" idx="1"/>
            <a:endCxn id="22" idx="3"/>
          </p:cNvCxnSpPr>
          <p:nvPr/>
        </p:nvCxnSpPr>
        <p:spPr>
          <a:xfrm flipH="1">
            <a:off x="4124998" y="5548590"/>
            <a:ext cx="270393" cy="30835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74763" y="4365104"/>
            <a:ext cx="1172901" cy="2031325"/>
          </a:xfrm>
          <a:prstGeom prst="rect">
            <a:avLst/>
          </a:prstGeom>
          <a:noFill/>
        </p:spPr>
        <p:txBody>
          <a:bodyPr wrap="square" rtlCol="0">
            <a:spAutoFit/>
          </a:bodyPr>
          <a:lstStyle/>
          <a:p>
            <a:pPr algn="ctr"/>
            <a:r>
              <a:rPr kumimoji="1" lang="en-US" altLang="ja-JP" dirty="0"/>
              <a:t>PDCA</a:t>
            </a:r>
          </a:p>
          <a:p>
            <a:pPr algn="ctr"/>
            <a:r>
              <a:rPr lang="ja-JP" altLang="en-US" dirty="0"/>
              <a:t>サイクルの実行</a:t>
            </a:r>
            <a:endParaRPr lang="en-US" altLang="ja-JP" dirty="0"/>
          </a:p>
          <a:p>
            <a:pPr algn="ctr"/>
            <a:r>
              <a:rPr kumimoji="1" lang="ja-JP" altLang="en-US" dirty="0"/>
              <a:t>（</a:t>
            </a:r>
            <a:r>
              <a:rPr kumimoji="1" lang="en-US" altLang="ja-JP" dirty="0"/>
              <a:t>Issue Management</a:t>
            </a:r>
            <a:r>
              <a:rPr kumimoji="1" lang="ja-JP" altLang="en-US" dirty="0"/>
              <a:t>の一例）</a:t>
            </a:r>
          </a:p>
        </p:txBody>
      </p:sp>
      <p:sp>
        <p:nvSpPr>
          <p:cNvPr id="4" name="テキスト ボックス 3"/>
          <p:cNvSpPr txBox="1"/>
          <p:nvPr/>
        </p:nvSpPr>
        <p:spPr>
          <a:xfrm>
            <a:off x="3923928" y="3139227"/>
            <a:ext cx="2608819" cy="369332"/>
          </a:xfrm>
          <a:prstGeom prst="rect">
            <a:avLst/>
          </a:prstGeom>
          <a:solidFill>
            <a:srgbClr val="FFCCCC"/>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dirty="0">
                <a:solidFill>
                  <a:srgbClr val="C00000"/>
                </a:solidFill>
              </a:rPr>
              <a:t>定期的なレビュー！</a:t>
            </a:r>
          </a:p>
        </p:txBody>
      </p:sp>
      <p:sp>
        <p:nvSpPr>
          <p:cNvPr id="34"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7</a:t>
            </a:r>
            <a:r>
              <a:rPr lang="en-US" altLang="ja-JP" kern="0" dirty="0"/>
              <a:t>-4</a:t>
            </a:r>
            <a:r>
              <a:rPr lang="zh-TW" altLang="en-US" kern="0" dirty="0"/>
              <a:t>）</a:t>
            </a:r>
            <a:endParaRPr lang="ja-JP" altLang="en-US" kern="0" dirty="0"/>
          </a:p>
        </p:txBody>
      </p:sp>
    </p:spTree>
    <p:extLst>
      <p:ext uri="{BB962C8B-B14F-4D97-AF65-F5344CB8AC3E}">
        <p14:creationId xmlns:p14="http://schemas.microsoft.com/office/powerpoint/2010/main" val="2549474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コンテンツ プレースホルダー 2"/>
          <p:cNvSpPr>
            <a:spLocks noGrp="1"/>
          </p:cNvSpPr>
          <p:nvPr>
            <p:ph idx="1"/>
          </p:nvPr>
        </p:nvSpPr>
        <p:spPr>
          <a:xfrm>
            <a:off x="468312" y="1412776"/>
            <a:ext cx="8424167" cy="1152128"/>
          </a:xfrm>
          <a:solidFill>
            <a:schemeClr val="bg1"/>
          </a:solidFill>
        </p:spPr>
        <p:txBody>
          <a:bodyPr/>
          <a:lstStyle/>
          <a:p>
            <a:pPr marL="274638" lvl="2" indent="-274638">
              <a:spcBef>
                <a:spcPts val="600"/>
              </a:spcBef>
            </a:pPr>
            <a:r>
              <a:rPr lang="en-US" altLang="ja-JP" sz="1600" b="1" i="1" dirty="0"/>
              <a:t>5.0.1 Critical Process and Data Identification</a:t>
            </a:r>
          </a:p>
          <a:p>
            <a:pPr marL="274638" lvl="2" indent="-274638">
              <a:spcBef>
                <a:spcPts val="600"/>
              </a:spcBef>
            </a:pPr>
            <a:r>
              <a:rPr lang="en-US" altLang="ja-JP" sz="1600" b="1" i="1" dirty="0"/>
              <a:t>5.0.2 Risk identification</a:t>
            </a:r>
          </a:p>
          <a:p>
            <a:pPr marL="274638" lvl="2" indent="-274638">
              <a:spcBef>
                <a:spcPts val="600"/>
              </a:spcBef>
            </a:pPr>
            <a:r>
              <a:rPr lang="en-US" altLang="ja-JP" sz="1600" b="1" i="1" dirty="0"/>
              <a:t>5.0.3 Risk Evaluation</a:t>
            </a:r>
            <a:endParaRPr lang="en-US" altLang="ja-JP" sz="1600" dirty="0"/>
          </a:p>
          <a:p>
            <a:pPr marL="441325" lvl="2" indent="-441325">
              <a:spcBef>
                <a:spcPts val="0"/>
              </a:spcBef>
              <a:buNone/>
            </a:pPr>
            <a:endParaRPr lang="en-US" altLang="ja-JP" sz="1800"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lang="en-US" altLang="ja-JP" b="1" dirty="0"/>
              <a:t>26</a:t>
            </a:r>
            <a:endParaRPr kumimoji="1" lang="ja-JP" altLang="en-US" sz="1400" b="1" dirty="0"/>
          </a:p>
        </p:txBody>
      </p:sp>
      <p:sp>
        <p:nvSpPr>
          <p:cNvPr id="2" name="正方形/長方形 1"/>
          <p:cNvSpPr/>
          <p:nvPr/>
        </p:nvSpPr>
        <p:spPr>
          <a:xfrm>
            <a:off x="251520" y="2570184"/>
            <a:ext cx="8424936" cy="830997"/>
          </a:xfrm>
          <a:prstGeom prst="rect">
            <a:avLst/>
          </a:prstGeom>
        </p:spPr>
        <p:txBody>
          <a:bodyPr wrap="square">
            <a:spAutoFit/>
          </a:bodyPr>
          <a:lstStyle/>
          <a:p>
            <a:r>
              <a:rPr lang="ja-JP" altLang="en-US" sz="2400" b="1" u="sng" dirty="0">
                <a:solidFill>
                  <a:srgbClr val="FF0000"/>
                </a:solidFill>
              </a:rPr>
              <a:t>目的：</a:t>
            </a:r>
            <a:r>
              <a:rPr lang="en-US" altLang="ja-JP" sz="2400" b="1" u="sng" dirty="0">
                <a:solidFill>
                  <a:srgbClr val="FF0000"/>
                </a:solidFill>
              </a:rPr>
              <a:t>&lt; </a:t>
            </a:r>
            <a:r>
              <a:rPr lang="ja-JP" altLang="en-US" sz="2400" b="1" u="sng" dirty="0">
                <a:solidFill>
                  <a:srgbClr val="FF0000"/>
                </a:solidFill>
              </a:rPr>
              <a:t>リスクの特定 </a:t>
            </a:r>
            <a:r>
              <a:rPr lang="en-US" altLang="ja-JP" sz="2400" b="1" u="sng" dirty="0">
                <a:solidFill>
                  <a:srgbClr val="FF0000"/>
                </a:solidFill>
              </a:rPr>
              <a:t>&gt;</a:t>
            </a:r>
            <a:endParaRPr lang="en-US" altLang="ja-JP" sz="2400" b="1" dirty="0"/>
          </a:p>
          <a:p>
            <a:endParaRPr lang="ja-JP" altLang="en-US" sz="2400" b="1" dirty="0"/>
          </a:p>
        </p:txBody>
      </p:sp>
      <p:sp>
        <p:nvSpPr>
          <p:cNvPr id="3" name="正方形/長方形 2"/>
          <p:cNvSpPr/>
          <p:nvPr/>
        </p:nvSpPr>
        <p:spPr>
          <a:xfrm>
            <a:off x="251520" y="3068960"/>
            <a:ext cx="4428492" cy="904863"/>
          </a:xfrm>
          <a:prstGeom prst="rect">
            <a:avLst/>
          </a:prstGeom>
        </p:spPr>
        <p:txBody>
          <a:bodyPr wrap="square">
            <a:spAutoFit/>
          </a:bodyPr>
          <a:lstStyle/>
          <a:p>
            <a:pPr marL="342900" lvl="0" indent="-342900" fontAlgn="base">
              <a:spcBef>
                <a:spcPct val="20000"/>
              </a:spcBef>
              <a:spcAft>
                <a:spcPct val="0"/>
              </a:spcAft>
              <a:buClr>
                <a:srgbClr val="6699FF"/>
              </a:buClr>
              <a:buSzPct val="80000"/>
              <a:buFont typeface="Wingdings" pitchFamily="2" charset="2"/>
              <a:buChar char="Ø"/>
            </a:pPr>
            <a:r>
              <a:rPr lang="ja-JP" altLang="en-US" sz="2400" kern="0" dirty="0">
                <a:solidFill>
                  <a:srgbClr val="000000"/>
                </a:solidFill>
              </a:rPr>
              <a:t>重要なプロセス</a:t>
            </a:r>
            <a:r>
              <a:rPr lang="en-US" altLang="ja-JP" sz="2400" kern="0" dirty="0">
                <a:solidFill>
                  <a:srgbClr val="000000"/>
                </a:solidFill>
              </a:rPr>
              <a:t>/</a:t>
            </a:r>
            <a:r>
              <a:rPr lang="ja-JP" altLang="en-US" sz="2400" kern="0" dirty="0">
                <a:solidFill>
                  <a:srgbClr val="000000"/>
                </a:solidFill>
              </a:rPr>
              <a:t>データの特定</a:t>
            </a:r>
          </a:p>
          <a:p>
            <a:pPr marL="342900" lvl="0" indent="-342900" fontAlgn="base">
              <a:spcBef>
                <a:spcPct val="20000"/>
              </a:spcBef>
              <a:spcAft>
                <a:spcPct val="0"/>
              </a:spcAft>
              <a:buClr>
                <a:srgbClr val="6699FF"/>
              </a:buClr>
              <a:buSzPct val="80000"/>
              <a:buFont typeface="Wingdings" pitchFamily="2" charset="2"/>
              <a:buChar char="Ø"/>
            </a:pPr>
            <a:r>
              <a:rPr lang="ja-JP" altLang="en-US" sz="2400" kern="0" dirty="0">
                <a:solidFill>
                  <a:srgbClr val="000000"/>
                </a:solidFill>
              </a:rPr>
              <a:t>リスクの特定</a:t>
            </a:r>
            <a:r>
              <a:rPr lang="en-US" altLang="ja-JP" sz="2400" kern="0" dirty="0">
                <a:solidFill>
                  <a:srgbClr val="000000"/>
                </a:solidFill>
              </a:rPr>
              <a:t>/</a:t>
            </a:r>
            <a:r>
              <a:rPr lang="ja-JP" altLang="en-US" sz="2400" kern="0" dirty="0">
                <a:solidFill>
                  <a:srgbClr val="000000"/>
                </a:solidFill>
              </a:rPr>
              <a:t>評価</a:t>
            </a:r>
          </a:p>
        </p:txBody>
      </p:sp>
      <p:sp>
        <p:nvSpPr>
          <p:cNvPr id="4" name="右矢印 3"/>
          <p:cNvSpPr/>
          <p:nvPr/>
        </p:nvSpPr>
        <p:spPr>
          <a:xfrm>
            <a:off x="4824028" y="3020759"/>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6732240" y="4437112"/>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10800000">
            <a:off x="179512" y="5301208"/>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228184" y="1506270"/>
            <a:ext cx="2736304" cy="338554"/>
          </a:xfrm>
          <a:prstGeom prst="rect">
            <a:avLst/>
          </a:prstGeom>
          <a:solidFill>
            <a:schemeClr val="accent1">
              <a:lumMod val="20000"/>
              <a:lumOff val="80000"/>
            </a:schemeClr>
          </a:solidFill>
          <a:ln>
            <a:solidFill>
              <a:srgbClr val="0070C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sz="1600" dirty="0">
                <a:solidFill>
                  <a:srgbClr val="C00000"/>
                </a:solidFill>
              </a:rPr>
              <a:t>≪プロセスの例示≫</a:t>
            </a:r>
          </a:p>
        </p:txBody>
      </p:sp>
      <p:sp>
        <p:nvSpPr>
          <p:cNvPr id="10" name="左右矢印 9"/>
          <p:cNvSpPr/>
          <p:nvPr/>
        </p:nvSpPr>
        <p:spPr>
          <a:xfrm>
            <a:off x="2688876" y="5373216"/>
            <a:ext cx="730996" cy="48024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左右矢印 18"/>
          <p:cNvSpPr/>
          <p:nvPr/>
        </p:nvSpPr>
        <p:spPr>
          <a:xfrm>
            <a:off x="5321994" y="5325015"/>
            <a:ext cx="762174" cy="48024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508104" y="2280274"/>
            <a:ext cx="3384376" cy="2031325"/>
          </a:xfrm>
          <a:prstGeom prst="rect">
            <a:avLst/>
          </a:prstGeom>
          <a:solidFill>
            <a:schemeClr val="bg1"/>
          </a:solidFill>
          <a:ln w="19050">
            <a:solidFill>
              <a:schemeClr val="tx1"/>
            </a:solidFill>
          </a:ln>
        </p:spPr>
        <p:txBody>
          <a:bodyPr wrap="square">
            <a:spAutoFit/>
          </a:bodyPr>
          <a:lstStyle/>
          <a:p>
            <a:r>
              <a:rPr lang="ja-JP" altLang="en-US" dirty="0"/>
              <a:t>治験実施計画で重要なポイント </a:t>
            </a:r>
          </a:p>
          <a:p>
            <a:r>
              <a:rPr lang="ja-JP" altLang="en-US" dirty="0"/>
              <a:t>例）</a:t>
            </a:r>
          </a:p>
          <a:p>
            <a:r>
              <a:rPr lang="ja-JP" altLang="en-US" dirty="0"/>
              <a:t>・同意の取得</a:t>
            </a:r>
          </a:p>
          <a:p>
            <a:r>
              <a:rPr lang="ja-JP" altLang="en-US" dirty="0"/>
              <a:t>・組み入れ基準</a:t>
            </a:r>
            <a:r>
              <a:rPr lang="en-US" altLang="ja-JP" dirty="0"/>
              <a:t>/</a:t>
            </a:r>
            <a:r>
              <a:rPr lang="ja-JP" altLang="en-US" dirty="0"/>
              <a:t>除外基準</a:t>
            </a:r>
          </a:p>
          <a:p>
            <a:r>
              <a:rPr lang="ja-JP" altLang="en-US" dirty="0"/>
              <a:t>・中止基準（安全性</a:t>
            </a:r>
            <a:r>
              <a:rPr lang="en-US" altLang="ja-JP" dirty="0"/>
              <a:t>/</a:t>
            </a:r>
            <a:r>
              <a:rPr lang="ja-JP" altLang="en-US" dirty="0"/>
              <a:t>有効性）</a:t>
            </a:r>
          </a:p>
          <a:p>
            <a:r>
              <a:rPr lang="ja-JP" altLang="en-US" dirty="0"/>
              <a:t>・治験薬の投与</a:t>
            </a:r>
          </a:p>
          <a:p>
            <a:r>
              <a:rPr lang="ja-JP" altLang="en-US" dirty="0"/>
              <a:t>・評価項目</a:t>
            </a:r>
            <a:r>
              <a:rPr lang="en-US" altLang="ja-JP" dirty="0"/>
              <a:t>/</a:t>
            </a:r>
            <a:r>
              <a:rPr lang="ja-JP" altLang="en-US" dirty="0"/>
              <a:t>評価方法</a:t>
            </a:r>
          </a:p>
        </p:txBody>
      </p:sp>
      <p:sp>
        <p:nvSpPr>
          <p:cNvPr id="20" name="正方形/長方形 19"/>
          <p:cNvSpPr/>
          <p:nvPr/>
        </p:nvSpPr>
        <p:spPr>
          <a:xfrm>
            <a:off x="6084168" y="4843026"/>
            <a:ext cx="2439888" cy="1754326"/>
          </a:xfrm>
          <a:prstGeom prst="rect">
            <a:avLst/>
          </a:prstGeom>
          <a:solidFill>
            <a:schemeClr val="bg1"/>
          </a:solidFill>
          <a:ln w="19050">
            <a:solidFill>
              <a:schemeClr val="tx1"/>
            </a:solidFill>
          </a:ln>
        </p:spPr>
        <p:txBody>
          <a:bodyPr wrap="square">
            <a:spAutoFit/>
          </a:bodyPr>
          <a:lstStyle/>
          <a:p>
            <a:r>
              <a:rPr lang="ja-JP" altLang="en-US" dirty="0"/>
              <a:t>エラー発生時の影響　</a:t>
            </a:r>
          </a:p>
          <a:p>
            <a:r>
              <a:rPr lang="ja-JP" altLang="en-US" dirty="0"/>
              <a:t>例）</a:t>
            </a:r>
          </a:p>
          <a:p>
            <a:r>
              <a:rPr lang="ja-JP" altLang="en-US" dirty="0"/>
              <a:t>・大きい</a:t>
            </a:r>
          </a:p>
          <a:p>
            <a:r>
              <a:rPr lang="ja-JP" altLang="en-US" dirty="0"/>
              <a:t>・中程度</a:t>
            </a:r>
          </a:p>
          <a:p>
            <a:r>
              <a:rPr lang="ja-JP" altLang="en-US" dirty="0"/>
              <a:t>・小さい</a:t>
            </a:r>
          </a:p>
          <a:p>
            <a:r>
              <a:rPr lang="ja-JP" altLang="en-US" dirty="0"/>
              <a:t>・許容範囲</a:t>
            </a:r>
          </a:p>
        </p:txBody>
      </p:sp>
      <p:sp>
        <p:nvSpPr>
          <p:cNvPr id="21" name="正方形/長方形 20"/>
          <p:cNvSpPr/>
          <p:nvPr/>
        </p:nvSpPr>
        <p:spPr>
          <a:xfrm>
            <a:off x="3428256" y="4869160"/>
            <a:ext cx="1863824" cy="1477328"/>
          </a:xfrm>
          <a:prstGeom prst="rect">
            <a:avLst/>
          </a:prstGeom>
          <a:solidFill>
            <a:schemeClr val="bg1"/>
          </a:solidFill>
          <a:ln w="19050">
            <a:solidFill>
              <a:schemeClr val="tx1"/>
            </a:solidFill>
          </a:ln>
        </p:spPr>
        <p:txBody>
          <a:bodyPr wrap="square">
            <a:spAutoFit/>
          </a:bodyPr>
          <a:lstStyle/>
          <a:p>
            <a:r>
              <a:rPr lang="ja-JP" altLang="en-US" dirty="0"/>
              <a:t>発生する確率　</a:t>
            </a:r>
          </a:p>
          <a:p>
            <a:r>
              <a:rPr lang="ja-JP" altLang="en-US" dirty="0"/>
              <a:t>例）</a:t>
            </a:r>
          </a:p>
          <a:p>
            <a:r>
              <a:rPr lang="ja-JP" altLang="en-US" dirty="0"/>
              <a:t>・大きい</a:t>
            </a:r>
          </a:p>
          <a:p>
            <a:r>
              <a:rPr lang="ja-JP" altLang="en-US" dirty="0"/>
              <a:t>・中程度</a:t>
            </a:r>
          </a:p>
          <a:p>
            <a:r>
              <a:rPr lang="ja-JP" altLang="en-US" dirty="0"/>
              <a:t>・小さい</a:t>
            </a:r>
          </a:p>
        </p:txBody>
      </p:sp>
      <p:sp>
        <p:nvSpPr>
          <p:cNvPr id="22" name="正方形/長方形 21"/>
          <p:cNvSpPr/>
          <p:nvPr/>
        </p:nvSpPr>
        <p:spPr>
          <a:xfrm>
            <a:off x="755576" y="4869160"/>
            <a:ext cx="1863824" cy="1477328"/>
          </a:xfrm>
          <a:prstGeom prst="rect">
            <a:avLst/>
          </a:prstGeom>
          <a:solidFill>
            <a:schemeClr val="bg1"/>
          </a:solidFill>
          <a:ln w="19050">
            <a:solidFill>
              <a:schemeClr val="tx1"/>
            </a:solidFill>
          </a:ln>
        </p:spPr>
        <p:txBody>
          <a:bodyPr wrap="square">
            <a:spAutoFit/>
          </a:bodyPr>
          <a:lstStyle/>
          <a:p>
            <a:r>
              <a:rPr lang="ja-JP" altLang="en-US" dirty="0"/>
              <a:t>検出性＆方法　</a:t>
            </a:r>
          </a:p>
          <a:p>
            <a:r>
              <a:rPr lang="ja-JP" altLang="en-US" dirty="0"/>
              <a:t>例） 検出難易度</a:t>
            </a:r>
          </a:p>
          <a:p>
            <a:r>
              <a:rPr lang="ja-JP" altLang="en-US" dirty="0"/>
              <a:t>・困難</a:t>
            </a:r>
          </a:p>
          <a:p>
            <a:r>
              <a:rPr lang="ja-JP" altLang="en-US" dirty="0"/>
              <a:t>・中程度</a:t>
            </a:r>
          </a:p>
          <a:p>
            <a:r>
              <a:rPr lang="ja-JP" altLang="en-US" dirty="0"/>
              <a:t>・容易</a:t>
            </a:r>
          </a:p>
        </p:txBody>
      </p:sp>
      <p:sp>
        <p:nvSpPr>
          <p:cNvPr id="23"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7</a:t>
            </a:r>
            <a:r>
              <a:rPr lang="en-US" altLang="ja-JP" kern="0" dirty="0"/>
              <a:t>-5</a:t>
            </a:r>
            <a:r>
              <a:rPr lang="zh-TW" altLang="en-US" kern="0" dirty="0"/>
              <a:t>）</a:t>
            </a:r>
            <a:endParaRPr lang="ja-JP" altLang="en-US" kern="0" dirty="0"/>
          </a:p>
        </p:txBody>
      </p:sp>
    </p:spTree>
    <p:extLst>
      <p:ext uri="{BB962C8B-B14F-4D97-AF65-F5344CB8AC3E}">
        <p14:creationId xmlns:p14="http://schemas.microsoft.com/office/powerpoint/2010/main" val="2945725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コンテンツ プレースホルダー 2"/>
          <p:cNvSpPr>
            <a:spLocks noGrp="1"/>
          </p:cNvSpPr>
          <p:nvPr>
            <p:ph idx="1"/>
          </p:nvPr>
        </p:nvSpPr>
        <p:spPr>
          <a:xfrm>
            <a:off x="468312" y="1412776"/>
            <a:ext cx="8424167" cy="936104"/>
          </a:xfrm>
          <a:solidFill>
            <a:schemeClr val="bg1"/>
          </a:solidFill>
        </p:spPr>
        <p:txBody>
          <a:bodyPr/>
          <a:lstStyle/>
          <a:p>
            <a:pPr marL="274638" lvl="2" indent="-274638">
              <a:spcBef>
                <a:spcPts val="600"/>
              </a:spcBef>
            </a:pPr>
            <a:r>
              <a:rPr lang="en-US" altLang="ja-JP" sz="1800" b="1" i="1" dirty="0"/>
              <a:t>5.0.3 Risk Evaluation</a:t>
            </a:r>
          </a:p>
          <a:p>
            <a:pPr marL="274638" lvl="2" indent="-274638">
              <a:spcBef>
                <a:spcPts val="600"/>
              </a:spcBef>
            </a:pPr>
            <a:r>
              <a:rPr lang="en-US" altLang="ja-JP" sz="1800" b="1" i="1" dirty="0"/>
              <a:t>5.0.4 Risk Control</a:t>
            </a:r>
          </a:p>
          <a:p>
            <a:pPr marL="487363" lvl="2" indent="0">
              <a:spcBef>
                <a:spcPts val="0"/>
              </a:spcBef>
              <a:buNone/>
            </a:pPr>
            <a:endParaRPr lang="en-US" altLang="ja-JP" sz="1600" b="1" i="1"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27</a:t>
            </a:r>
            <a:endParaRPr kumimoji="1" lang="ja-JP" altLang="en-US" sz="1400" b="1" dirty="0"/>
          </a:p>
        </p:txBody>
      </p:sp>
      <p:sp>
        <p:nvSpPr>
          <p:cNvPr id="7" name="正方形/長方形 6"/>
          <p:cNvSpPr/>
          <p:nvPr/>
        </p:nvSpPr>
        <p:spPr>
          <a:xfrm>
            <a:off x="251520" y="2291388"/>
            <a:ext cx="8424936" cy="1569660"/>
          </a:xfrm>
          <a:prstGeom prst="rect">
            <a:avLst/>
          </a:prstGeom>
        </p:spPr>
        <p:txBody>
          <a:bodyPr wrap="square">
            <a:spAutoFit/>
          </a:bodyPr>
          <a:lstStyle/>
          <a:p>
            <a:r>
              <a:rPr lang="ja-JP" altLang="en-US" sz="2400" b="1" u="sng" dirty="0">
                <a:solidFill>
                  <a:srgbClr val="FF0000"/>
                </a:solidFill>
              </a:rPr>
              <a:t>目的：</a:t>
            </a:r>
            <a:r>
              <a:rPr lang="en-US" altLang="ja-JP" sz="2400" b="1" u="sng" dirty="0">
                <a:solidFill>
                  <a:srgbClr val="FF0000"/>
                </a:solidFill>
              </a:rPr>
              <a:t>&lt; Action Plan</a:t>
            </a:r>
            <a:r>
              <a:rPr lang="ja-JP" altLang="en-US" sz="2400" b="1" u="sng" dirty="0">
                <a:solidFill>
                  <a:srgbClr val="FF0000"/>
                </a:solidFill>
              </a:rPr>
              <a:t>の策定</a:t>
            </a:r>
            <a:r>
              <a:rPr lang="en-US" altLang="ja-JP" sz="2400" b="1" u="sng" dirty="0">
                <a:solidFill>
                  <a:srgbClr val="FF0000"/>
                </a:solidFill>
              </a:rPr>
              <a:t>&gt; </a:t>
            </a:r>
          </a:p>
          <a:p>
            <a:endParaRPr lang="en-US" altLang="ja-JP" sz="2400" b="1" dirty="0"/>
          </a:p>
          <a:p>
            <a:endParaRPr lang="en-US" altLang="ja-JP" sz="2400" b="1" dirty="0"/>
          </a:p>
          <a:p>
            <a:endParaRPr lang="ja-JP" altLang="en-US" sz="2400" b="1" dirty="0"/>
          </a:p>
        </p:txBody>
      </p:sp>
      <p:sp>
        <p:nvSpPr>
          <p:cNvPr id="8" name="正方形/長方形 7"/>
          <p:cNvSpPr/>
          <p:nvPr/>
        </p:nvSpPr>
        <p:spPr>
          <a:xfrm>
            <a:off x="251520" y="2708920"/>
            <a:ext cx="4428492" cy="904863"/>
          </a:xfrm>
          <a:prstGeom prst="rect">
            <a:avLst/>
          </a:prstGeom>
        </p:spPr>
        <p:txBody>
          <a:bodyPr wrap="square">
            <a:spAutoFit/>
          </a:bodyPr>
          <a:lstStyle/>
          <a:p>
            <a:pPr marL="342900" lvl="0" indent="-342900" fontAlgn="base">
              <a:spcBef>
                <a:spcPct val="20000"/>
              </a:spcBef>
              <a:spcAft>
                <a:spcPct val="0"/>
              </a:spcAft>
              <a:buClr>
                <a:srgbClr val="6699FF"/>
              </a:buClr>
              <a:buSzPct val="80000"/>
              <a:buFont typeface="Wingdings" pitchFamily="2" charset="2"/>
              <a:buChar char="Ø"/>
            </a:pPr>
            <a:r>
              <a:rPr lang="ja-JP" altLang="en-US" sz="2400" kern="0" dirty="0">
                <a:solidFill>
                  <a:srgbClr val="000000"/>
                </a:solidFill>
              </a:rPr>
              <a:t>特定されたリスクの検出方法</a:t>
            </a:r>
            <a:endParaRPr lang="en-US" altLang="ja-JP" sz="2400" kern="0" dirty="0">
              <a:solidFill>
                <a:srgbClr val="000000"/>
              </a:solidFill>
            </a:endParaRPr>
          </a:p>
          <a:p>
            <a:pPr marL="342900" lvl="0" indent="-342900" fontAlgn="base">
              <a:spcBef>
                <a:spcPct val="20000"/>
              </a:spcBef>
              <a:spcAft>
                <a:spcPct val="0"/>
              </a:spcAft>
              <a:buClr>
                <a:srgbClr val="6699FF"/>
              </a:buClr>
              <a:buSzPct val="80000"/>
              <a:buFont typeface="Wingdings" pitchFamily="2" charset="2"/>
              <a:buChar char="Ø"/>
            </a:pPr>
            <a:r>
              <a:rPr lang="ja-JP" altLang="en-US" sz="2400" kern="0" dirty="0">
                <a:solidFill>
                  <a:srgbClr val="000000"/>
                </a:solidFill>
              </a:rPr>
              <a:t>リスクの</a:t>
            </a:r>
            <a:r>
              <a:rPr lang="ja-JP" altLang="en-US" sz="2400" kern="0" dirty="0"/>
              <a:t>低減</a:t>
            </a:r>
            <a:r>
              <a:rPr lang="ja-JP" altLang="en-US" sz="2400" kern="0" dirty="0">
                <a:solidFill>
                  <a:srgbClr val="000000"/>
                </a:solidFill>
              </a:rPr>
              <a:t>活動</a:t>
            </a:r>
          </a:p>
        </p:txBody>
      </p:sp>
      <p:sp>
        <p:nvSpPr>
          <p:cNvPr id="9" name="右矢印 8"/>
          <p:cNvSpPr/>
          <p:nvPr/>
        </p:nvSpPr>
        <p:spPr>
          <a:xfrm>
            <a:off x="4752020" y="2996952"/>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6588224" y="4149080"/>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rot="10800000">
            <a:off x="4752020" y="5085184"/>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rot="10800000">
            <a:off x="2015716" y="5108991"/>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5292080" y="2348880"/>
            <a:ext cx="3600400" cy="1754326"/>
          </a:xfrm>
          <a:prstGeom prst="rect">
            <a:avLst/>
          </a:prstGeom>
          <a:solidFill>
            <a:schemeClr val="bg1"/>
          </a:solidFill>
          <a:ln w="19050">
            <a:solidFill>
              <a:schemeClr val="tx1"/>
            </a:solidFill>
          </a:ln>
        </p:spPr>
        <p:txBody>
          <a:bodyPr wrap="square">
            <a:spAutoFit/>
          </a:bodyPr>
          <a:lstStyle/>
          <a:p>
            <a:r>
              <a:rPr lang="ja-JP" altLang="en-US" dirty="0"/>
              <a:t>特定されたリスクの検出方法</a:t>
            </a:r>
            <a:r>
              <a:rPr lang="en-US" altLang="ja-JP" dirty="0"/>
              <a:t>/</a:t>
            </a:r>
            <a:r>
              <a:rPr lang="ja-JP" altLang="en-US" dirty="0"/>
              <a:t>箇所</a:t>
            </a:r>
          </a:p>
          <a:p>
            <a:r>
              <a:rPr lang="ja-JP" altLang="en-US" dirty="0"/>
              <a:t>例）</a:t>
            </a:r>
          </a:p>
          <a:p>
            <a:r>
              <a:rPr lang="ja-JP" altLang="en-US" dirty="0"/>
              <a:t>・同意の取得： 資料の閲覧</a:t>
            </a:r>
          </a:p>
          <a:p>
            <a:r>
              <a:rPr lang="ja-JP" altLang="en-US" dirty="0"/>
              <a:t>・組み入れ基準</a:t>
            </a:r>
            <a:r>
              <a:rPr lang="en-US" altLang="ja-JP" dirty="0"/>
              <a:t>/</a:t>
            </a:r>
            <a:r>
              <a:rPr lang="ja-JP" altLang="en-US" dirty="0"/>
              <a:t>除外基準：登録票（データ）の確認</a:t>
            </a:r>
          </a:p>
          <a:p>
            <a:r>
              <a:rPr lang="ja-JP" altLang="en-US" dirty="0"/>
              <a:t>・中止基準：</a:t>
            </a:r>
            <a:r>
              <a:rPr lang="en-US" altLang="ja-JP" dirty="0"/>
              <a:t>EDC/Labo Data</a:t>
            </a:r>
          </a:p>
        </p:txBody>
      </p:sp>
      <p:sp>
        <p:nvSpPr>
          <p:cNvPr id="19" name="正方形/長方形 18"/>
          <p:cNvSpPr/>
          <p:nvPr/>
        </p:nvSpPr>
        <p:spPr>
          <a:xfrm>
            <a:off x="5292080" y="4627002"/>
            <a:ext cx="3600400" cy="1477328"/>
          </a:xfrm>
          <a:prstGeom prst="rect">
            <a:avLst/>
          </a:prstGeom>
          <a:solidFill>
            <a:schemeClr val="bg1"/>
          </a:solidFill>
          <a:ln w="19050">
            <a:solidFill>
              <a:schemeClr val="tx1"/>
            </a:solidFill>
          </a:ln>
        </p:spPr>
        <p:txBody>
          <a:bodyPr wrap="square">
            <a:spAutoFit/>
          </a:bodyPr>
          <a:lstStyle/>
          <a:p>
            <a:r>
              <a:rPr lang="ja-JP" altLang="en-US" dirty="0"/>
              <a:t>モニタリング（監視）方法　</a:t>
            </a:r>
          </a:p>
          <a:p>
            <a:r>
              <a:rPr lang="ja-JP" altLang="en-US" dirty="0"/>
              <a:t>例）</a:t>
            </a:r>
          </a:p>
          <a:p>
            <a:r>
              <a:rPr lang="ja-JP" altLang="en-US" dirty="0"/>
              <a:t>・</a:t>
            </a:r>
            <a:r>
              <a:rPr lang="en-US" altLang="ja-JP" dirty="0"/>
              <a:t>On-site</a:t>
            </a:r>
          </a:p>
          <a:p>
            <a:pPr marL="177800" indent="-177800"/>
            <a:r>
              <a:rPr lang="ja-JP" altLang="en-US" dirty="0"/>
              <a:t>・</a:t>
            </a:r>
            <a:r>
              <a:rPr lang="en-US" altLang="ja-JP" dirty="0"/>
              <a:t>IT </a:t>
            </a:r>
            <a:r>
              <a:rPr lang="ja-JP" altLang="en-US" dirty="0"/>
              <a:t>システム　</a:t>
            </a:r>
            <a:r>
              <a:rPr lang="en-US" altLang="ja-JP" dirty="0"/>
              <a:t>〔</a:t>
            </a:r>
            <a:r>
              <a:rPr lang="ja-JP" altLang="en-US" dirty="0"/>
              <a:t>例：</a:t>
            </a:r>
            <a:r>
              <a:rPr lang="en-US" altLang="ja-JP" dirty="0"/>
              <a:t>EDC</a:t>
            </a:r>
            <a:r>
              <a:rPr lang="ja-JP" altLang="en-US" dirty="0" err="1"/>
              <a:t>、</a:t>
            </a:r>
            <a:r>
              <a:rPr lang="en-US" altLang="ja-JP" dirty="0"/>
              <a:t>IWRS</a:t>
            </a:r>
            <a:r>
              <a:rPr lang="ja-JP" altLang="en-US" dirty="0"/>
              <a:t> </a:t>
            </a:r>
            <a:r>
              <a:rPr lang="en-US" altLang="ja-JP" dirty="0"/>
              <a:t>〕</a:t>
            </a:r>
          </a:p>
          <a:p>
            <a:r>
              <a:rPr lang="ja-JP" altLang="en-US" dirty="0"/>
              <a:t>・</a:t>
            </a:r>
            <a:r>
              <a:rPr lang="en-US" altLang="ja-JP" dirty="0"/>
              <a:t>Fax</a:t>
            </a:r>
            <a:r>
              <a:rPr lang="ja-JP" altLang="en-US" dirty="0"/>
              <a:t>・メール</a:t>
            </a:r>
          </a:p>
        </p:txBody>
      </p:sp>
      <p:sp>
        <p:nvSpPr>
          <p:cNvPr id="20" name="正方形/長方形 19"/>
          <p:cNvSpPr/>
          <p:nvPr/>
        </p:nvSpPr>
        <p:spPr>
          <a:xfrm>
            <a:off x="2642148" y="4350003"/>
            <a:ext cx="2001860" cy="2031325"/>
          </a:xfrm>
          <a:prstGeom prst="rect">
            <a:avLst/>
          </a:prstGeom>
          <a:solidFill>
            <a:schemeClr val="bg1"/>
          </a:solidFill>
          <a:ln w="19050">
            <a:solidFill>
              <a:schemeClr val="tx1"/>
            </a:solidFill>
          </a:ln>
        </p:spPr>
        <p:txBody>
          <a:bodyPr wrap="square">
            <a:spAutoFit/>
          </a:bodyPr>
          <a:lstStyle/>
          <a:p>
            <a:r>
              <a:rPr lang="ja-JP" altLang="en-US" dirty="0"/>
              <a:t>低減措置の決定</a:t>
            </a:r>
          </a:p>
          <a:p>
            <a:r>
              <a:rPr lang="ja-JP" altLang="en-US" dirty="0"/>
              <a:t>例）</a:t>
            </a:r>
          </a:p>
          <a:p>
            <a:r>
              <a:rPr lang="ja-JP" altLang="en-US" dirty="0"/>
              <a:t>・モニタリング</a:t>
            </a:r>
          </a:p>
          <a:p>
            <a:pPr marL="177800" indent="-177800"/>
            <a:r>
              <a:rPr lang="ja-JP" altLang="en-US" dirty="0"/>
              <a:t>・手順書</a:t>
            </a:r>
            <a:r>
              <a:rPr lang="en-US" altLang="ja-JP" dirty="0"/>
              <a:t>/</a:t>
            </a:r>
            <a:r>
              <a:rPr lang="ja-JP" altLang="en-US" dirty="0"/>
              <a:t>マニュアルの整備</a:t>
            </a:r>
          </a:p>
          <a:p>
            <a:r>
              <a:rPr lang="ja-JP" altLang="en-US" dirty="0"/>
              <a:t>・トレーニング</a:t>
            </a:r>
          </a:p>
          <a:p>
            <a:r>
              <a:rPr lang="ja-JP" altLang="en-US" dirty="0"/>
              <a:t>・許容範囲の設定</a:t>
            </a:r>
          </a:p>
        </p:txBody>
      </p:sp>
      <p:sp>
        <p:nvSpPr>
          <p:cNvPr id="21" name="正方形/長方形 20"/>
          <p:cNvSpPr/>
          <p:nvPr/>
        </p:nvSpPr>
        <p:spPr>
          <a:xfrm>
            <a:off x="395536" y="5013176"/>
            <a:ext cx="1512168" cy="646331"/>
          </a:xfrm>
          <a:prstGeom prst="rect">
            <a:avLst/>
          </a:prstGeom>
          <a:solidFill>
            <a:schemeClr val="bg1"/>
          </a:solidFill>
          <a:ln w="19050">
            <a:solidFill>
              <a:schemeClr val="tx1"/>
            </a:solidFill>
          </a:ln>
        </p:spPr>
        <p:txBody>
          <a:bodyPr wrap="square">
            <a:spAutoFit/>
          </a:bodyPr>
          <a:lstStyle/>
          <a:p>
            <a:pPr algn="ctr"/>
            <a:r>
              <a:rPr lang="ja-JP" altLang="en-US" dirty="0"/>
              <a:t>事前準備</a:t>
            </a:r>
            <a:endParaRPr lang="en-US" altLang="ja-JP" dirty="0"/>
          </a:p>
          <a:p>
            <a:pPr algn="ctr"/>
            <a:r>
              <a:rPr lang="ja-JP" altLang="en-US" dirty="0"/>
              <a:t>の完了</a:t>
            </a:r>
          </a:p>
        </p:txBody>
      </p:sp>
      <p:sp>
        <p:nvSpPr>
          <p:cNvPr id="22" name="テキスト ボックス 21"/>
          <p:cNvSpPr txBox="1"/>
          <p:nvPr/>
        </p:nvSpPr>
        <p:spPr>
          <a:xfrm>
            <a:off x="6228184" y="1506270"/>
            <a:ext cx="2736304" cy="338554"/>
          </a:xfrm>
          <a:prstGeom prst="rect">
            <a:avLst/>
          </a:prstGeom>
          <a:solidFill>
            <a:schemeClr val="accent1">
              <a:lumMod val="20000"/>
              <a:lumOff val="80000"/>
            </a:schemeClr>
          </a:solidFill>
          <a:ln>
            <a:solidFill>
              <a:srgbClr val="0070C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sz="1600" dirty="0">
                <a:solidFill>
                  <a:srgbClr val="C00000"/>
                </a:solidFill>
              </a:rPr>
              <a:t>≪プロセスの例示≫</a:t>
            </a:r>
          </a:p>
        </p:txBody>
      </p:sp>
      <p:sp>
        <p:nvSpPr>
          <p:cNvPr id="23"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7</a:t>
            </a:r>
            <a:r>
              <a:rPr lang="en-US" altLang="ja-JP" kern="0" dirty="0"/>
              <a:t>-6</a:t>
            </a:r>
            <a:r>
              <a:rPr lang="zh-TW" altLang="en-US" kern="0" dirty="0"/>
              <a:t>）</a:t>
            </a:r>
            <a:endParaRPr lang="ja-JP" altLang="en-US" kern="0" dirty="0"/>
          </a:p>
        </p:txBody>
      </p:sp>
    </p:spTree>
    <p:extLst>
      <p:ext uri="{BB962C8B-B14F-4D97-AF65-F5344CB8AC3E}">
        <p14:creationId xmlns:p14="http://schemas.microsoft.com/office/powerpoint/2010/main" val="1467845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コンテンツ プレースホルダー 2"/>
          <p:cNvSpPr>
            <a:spLocks noGrp="1"/>
          </p:cNvSpPr>
          <p:nvPr>
            <p:ph idx="1"/>
          </p:nvPr>
        </p:nvSpPr>
        <p:spPr>
          <a:xfrm>
            <a:off x="468312" y="1412776"/>
            <a:ext cx="8424167" cy="1152128"/>
          </a:xfrm>
          <a:solidFill>
            <a:schemeClr val="bg1"/>
          </a:solidFill>
        </p:spPr>
        <p:txBody>
          <a:bodyPr/>
          <a:lstStyle/>
          <a:p>
            <a:pPr marL="274638" lvl="2" indent="-274638">
              <a:spcBef>
                <a:spcPts val="600"/>
              </a:spcBef>
            </a:pPr>
            <a:r>
              <a:rPr lang="en-US" altLang="ja-JP" sz="1800" b="1" i="1" dirty="0"/>
              <a:t>5.0.5 Risk Communication</a:t>
            </a:r>
            <a:r>
              <a:rPr lang="en-US" altLang="ja-JP" sz="1800" dirty="0"/>
              <a:t> </a:t>
            </a:r>
            <a:endParaRPr lang="en-US" altLang="ja-JP" sz="1800" b="1" i="1" dirty="0"/>
          </a:p>
          <a:p>
            <a:pPr marL="274638" lvl="2" indent="-274638">
              <a:spcBef>
                <a:spcPts val="600"/>
              </a:spcBef>
            </a:pPr>
            <a:r>
              <a:rPr lang="en-US" altLang="ja-JP" sz="1800" b="1" i="1" dirty="0"/>
              <a:t>5.0.6 Risk Review</a:t>
            </a:r>
          </a:p>
          <a:p>
            <a:pPr marL="274638" lvl="2" indent="-274638">
              <a:spcBef>
                <a:spcPts val="600"/>
              </a:spcBef>
            </a:pPr>
            <a:r>
              <a:rPr lang="en-US" altLang="ja-JP" sz="1800" b="1" i="1" dirty="0"/>
              <a:t>5.0.7 Risk Reporting</a:t>
            </a:r>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260648"/>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28</a:t>
            </a:r>
            <a:endParaRPr kumimoji="1" lang="ja-JP" altLang="en-US" sz="1400" b="1" dirty="0"/>
          </a:p>
        </p:txBody>
      </p:sp>
      <p:sp>
        <p:nvSpPr>
          <p:cNvPr id="7" name="正方形/長方形 6"/>
          <p:cNvSpPr/>
          <p:nvPr/>
        </p:nvSpPr>
        <p:spPr>
          <a:xfrm>
            <a:off x="251520" y="2564904"/>
            <a:ext cx="8424936" cy="461665"/>
          </a:xfrm>
          <a:prstGeom prst="rect">
            <a:avLst/>
          </a:prstGeom>
        </p:spPr>
        <p:txBody>
          <a:bodyPr wrap="square">
            <a:spAutoFit/>
          </a:bodyPr>
          <a:lstStyle/>
          <a:p>
            <a:r>
              <a:rPr lang="ja-JP" altLang="en-US" sz="2400" b="1" u="sng" dirty="0">
                <a:solidFill>
                  <a:srgbClr val="FF0000"/>
                </a:solidFill>
              </a:rPr>
              <a:t>目的：</a:t>
            </a:r>
            <a:r>
              <a:rPr lang="en-US" altLang="ja-JP" sz="2400" b="1" u="sng" dirty="0">
                <a:solidFill>
                  <a:srgbClr val="FF0000"/>
                </a:solidFill>
              </a:rPr>
              <a:t>&lt;</a:t>
            </a:r>
            <a:r>
              <a:rPr lang="ja-JP" altLang="en-US" sz="2400" b="1" u="sng" dirty="0">
                <a:solidFill>
                  <a:srgbClr val="FF0000"/>
                </a:solidFill>
              </a:rPr>
              <a:t> </a:t>
            </a:r>
            <a:r>
              <a:rPr lang="en-US" altLang="ja-JP" sz="2400" b="1" u="sng" dirty="0">
                <a:solidFill>
                  <a:srgbClr val="FF0000"/>
                </a:solidFill>
              </a:rPr>
              <a:t>Plan</a:t>
            </a:r>
            <a:r>
              <a:rPr lang="ja-JP" altLang="en-US" sz="2400" b="1" u="sng" dirty="0">
                <a:solidFill>
                  <a:srgbClr val="FF0000"/>
                </a:solidFill>
              </a:rPr>
              <a:t>の実行とモニタリング（監視活動）</a:t>
            </a:r>
            <a:r>
              <a:rPr lang="en-US" altLang="ja-JP" sz="2400" b="1" u="sng" dirty="0">
                <a:solidFill>
                  <a:srgbClr val="FF0000"/>
                </a:solidFill>
              </a:rPr>
              <a:t>&gt; </a:t>
            </a:r>
            <a:endParaRPr lang="ja-JP" altLang="en-US" sz="2400" b="1" dirty="0"/>
          </a:p>
        </p:txBody>
      </p:sp>
      <p:sp>
        <p:nvSpPr>
          <p:cNvPr id="8" name="右矢印 7"/>
          <p:cNvSpPr/>
          <p:nvPr/>
        </p:nvSpPr>
        <p:spPr>
          <a:xfrm>
            <a:off x="2339752" y="3524815"/>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6804248" y="4797152"/>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rot="10800000">
            <a:off x="5364089" y="5563106"/>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a:off x="5436096" y="3501008"/>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rot="10800000">
            <a:off x="2123728" y="5563106"/>
            <a:ext cx="468052" cy="4802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463988" y="1672904"/>
            <a:ext cx="4098366" cy="923330"/>
          </a:xfrm>
          <a:prstGeom prst="rect">
            <a:avLst/>
          </a:prstGeom>
          <a:solidFill>
            <a:schemeClr val="accent1">
              <a:lumMod val="40000"/>
              <a:lumOff val="60000"/>
            </a:schemeClr>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kumimoji="1" lang="ja-JP" altLang="en-US" dirty="0">
                <a:solidFill>
                  <a:schemeClr val="tx1"/>
                </a:solidFill>
              </a:rPr>
              <a:t>適切に</a:t>
            </a:r>
            <a:r>
              <a:rPr kumimoji="1" lang="en-US" altLang="ja-JP" dirty="0">
                <a:solidFill>
                  <a:schemeClr val="tx1"/>
                </a:solidFill>
              </a:rPr>
              <a:t>Risk</a:t>
            </a:r>
            <a:r>
              <a:rPr kumimoji="1" lang="ja-JP" altLang="en-US" dirty="0">
                <a:solidFill>
                  <a:schemeClr val="tx1"/>
                </a:solidFill>
              </a:rPr>
              <a:t>の状況について関係者間でコミュニケーションを取り、情報を共有するために、記録が重要！</a:t>
            </a:r>
          </a:p>
        </p:txBody>
      </p:sp>
      <p:cxnSp>
        <p:nvCxnSpPr>
          <p:cNvPr id="4" name="カギ線コネクタ 3"/>
          <p:cNvCxnSpPr/>
          <p:nvPr/>
        </p:nvCxnSpPr>
        <p:spPr>
          <a:xfrm rot="10800000" flipV="1">
            <a:off x="971600" y="1988205"/>
            <a:ext cx="3492388" cy="491917"/>
          </a:xfrm>
          <a:prstGeom prst="bentConnector3">
            <a:avLst>
              <a:gd name="adj1" fmla="val 22407"/>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558704" y="1988840"/>
            <a:ext cx="330125"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8195" idx="3"/>
          </p:cNvCxnSpPr>
          <p:nvPr/>
        </p:nvCxnSpPr>
        <p:spPr>
          <a:xfrm>
            <a:off x="8892479" y="1988840"/>
            <a:ext cx="0" cy="43924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2357754" y="6741368"/>
            <a:ext cx="603067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2357754" y="6237312"/>
            <a:ext cx="0" cy="50405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213" name="直線コネクタ 8212"/>
          <p:cNvCxnSpPr/>
          <p:nvPr/>
        </p:nvCxnSpPr>
        <p:spPr>
          <a:xfrm>
            <a:off x="971600" y="4833156"/>
            <a:ext cx="0" cy="25202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215" name="直線コネクタ 8214"/>
          <p:cNvCxnSpPr/>
          <p:nvPr/>
        </p:nvCxnSpPr>
        <p:spPr>
          <a:xfrm>
            <a:off x="971600" y="5085184"/>
            <a:ext cx="138615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217" name="直線コネクタ 8216"/>
          <p:cNvCxnSpPr/>
          <p:nvPr/>
        </p:nvCxnSpPr>
        <p:spPr>
          <a:xfrm>
            <a:off x="2357754" y="5085184"/>
            <a:ext cx="0" cy="28803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971600" y="2480123"/>
            <a:ext cx="0" cy="157806"/>
          </a:xfrm>
          <a:prstGeom prst="line">
            <a:avLst/>
          </a:prstGeom>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323528" y="3042826"/>
            <a:ext cx="2001860" cy="1754326"/>
          </a:xfrm>
          <a:prstGeom prst="rect">
            <a:avLst/>
          </a:prstGeom>
          <a:solidFill>
            <a:schemeClr val="bg1"/>
          </a:solidFill>
          <a:ln w="19050">
            <a:solidFill>
              <a:schemeClr val="tx1"/>
            </a:solidFill>
          </a:ln>
        </p:spPr>
        <p:txBody>
          <a:bodyPr wrap="square">
            <a:spAutoFit/>
          </a:bodyPr>
          <a:lstStyle/>
          <a:p>
            <a:r>
              <a:rPr lang="ja-JP" altLang="en-US" dirty="0"/>
              <a:t>監視活動の開始</a:t>
            </a:r>
          </a:p>
          <a:p>
            <a:pPr marL="177800" indent="-177800"/>
            <a:r>
              <a:rPr lang="ja-JP" altLang="en-US" dirty="0"/>
              <a:t>・ </a:t>
            </a:r>
            <a:r>
              <a:rPr lang="en-US" altLang="ja-JP" dirty="0"/>
              <a:t>On-site </a:t>
            </a:r>
            <a:r>
              <a:rPr lang="ja-JP" altLang="en-US" dirty="0"/>
              <a:t>モニタリング</a:t>
            </a:r>
          </a:p>
          <a:p>
            <a:pPr marL="177800" indent="-177800"/>
            <a:r>
              <a:rPr lang="ja-JP" altLang="en-US" dirty="0"/>
              <a:t>・ </a:t>
            </a:r>
            <a:r>
              <a:rPr lang="en-US" altLang="ja-JP" dirty="0"/>
              <a:t>Centralized </a:t>
            </a:r>
            <a:r>
              <a:rPr lang="ja-JP" altLang="en-US" dirty="0"/>
              <a:t>モニタリング</a:t>
            </a:r>
          </a:p>
          <a:p>
            <a:pPr marL="177800" indent="-177800"/>
            <a:r>
              <a:rPr lang="ja-JP" altLang="en-US" dirty="0"/>
              <a:t>・ 他</a:t>
            </a:r>
          </a:p>
        </p:txBody>
      </p:sp>
      <p:sp>
        <p:nvSpPr>
          <p:cNvPr id="32" name="正方形/長方形 31"/>
          <p:cNvSpPr/>
          <p:nvPr/>
        </p:nvSpPr>
        <p:spPr>
          <a:xfrm>
            <a:off x="5976156" y="5229200"/>
            <a:ext cx="2628292" cy="1477328"/>
          </a:xfrm>
          <a:prstGeom prst="rect">
            <a:avLst/>
          </a:prstGeom>
          <a:solidFill>
            <a:schemeClr val="bg1"/>
          </a:solidFill>
          <a:ln w="19050">
            <a:solidFill>
              <a:schemeClr val="tx1"/>
            </a:solidFill>
          </a:ln>
        </p:spPr>
        <p:txBody>
          <a:bodyPr wrap="square">
            <a:spAutoFit/>
          </a:bodyPr>
          <a:lstStyle/>
          <a:p>
            <a:r>
              <a:rPr lang="en-US" altLang="ja-JP" dirty="0"/>
              <a:t>Issue</a:t>
            </a:r>
            <a:r>
              <a:rPr lang="ja-JP" altLang="en-US" dirty="0"/>
              <a:t>の確認</a:t>
            </a:r>
          </a:p>
          <a:p>
            <a:pPr marL="177800" indent="-177800"/>
            <a:r>
              <a:rPr lang="ja-JP" altLang="en-US" dirty="0"/>
              <a:t>・ </a:t>
            </a:r>
            <a:r>
              <a:rPr lang="en-US" altLang="ja-JP" dirty="0"/>
              <a:t>Issue</a:t>
            </a:r>
            <a:r>
              <a:rPr lang="ja-JP" altLang="en-US" dirty="0"/>
              <a:t>の発現状況</a:t>
            </a:r>
          </a:p>
          <a:p>
            <a:r>
              <a:rPr lang="ja-JP" altLang="en-US" dirty="0"/>
              <a:t>・ 重大な逸脱</a:t>
            </a:r>
          </a:p>
          <a:p>
            <a:r>
              <a:rPr lang="ja-JP" altLang="en-US" dirty="0"/>
              <a:t>・ 重要な逸脱</a:t>
            </a:r>
          </a:p>
          <a:p>
            <a:r>
              <a:rPr lang="ja-JP" altLang="en-US" dirty="0"/>
              <a:t>・ データの確認</a:t>
            </a:r>
          </a:p>
        </p:txBody>
      </p:sp>
      <p:sp>
        <p:nvSpPr>
          <p:cNvPr id="34" name="正方形/長方形 33"/>
          <p:cNvSpPr/>
          <p:nvPr/>
        </p:nvSpPr>
        <p:spPr>
          <a:xfrm>
            <a:off x="5976156" y="3042826"/>
            <a:ext cx="2628292" cy="1754326"/>
          </a:xfrm>
          <a:prstGeom prst="rect">
            <a:avLst/>
          </a:prstGeom>
          <a:solidFill>
            <a:schemeClr val="bg1"/>
          </a:solidFill>
          <a:ln w="19050">
            <a:solidFill>
              <a:schemeClr val="tx1"/>
            </a:solidFill>
          </a:ln>
        </p:spPr>
        <p:txBody>
          <a:bodyPr wrap="square">
            <a:spAutoFit/>
          </a:bodyPr>
          <a:lstStyle/>
          <a:p>
            <a:r>
              <a:rPr lang="ja-JP" altLang="en-US" dirty="0"/>
              <a:t>定期的 </a:t>
            </a:r>
            <a:r>
              <a:rPr lang="en-US" altLang="ja-JP" dirty="0"/>
              <a:t>Risk</a:t>
            </a:r>
            <a:r>
              <a:rPr lang="ja-JP" altLang="en-US" dirty="0"/>
              <a:t>の評価</a:t>
            </a:r>
          </a:p>
          <a:p>
            <a:r>
              <a:rPr lang="ja-JP" altLang="en-US" dirty="0"/>
              <a:t>例） 逐次評価</a:t>
            </a:r>
          </a:p>
          <a:p>
            <a:r>
              <a:rPr lang="ja-JP" altLang="en-US" dirty="0"/>
              <a:t>・事前の予測値の越境</a:t>
            </a:r>
          </a:p>
          <a:p>
            <a:r>
              <a:rPr lang="ja-JP" altLang="en-US" dirty="0"/>
              <a:t>・重大インシデントの発生</a:t>
            </a:r>
          </a:p>
          <a:p>
            <a:r>
              <a:rPr lang="ja-JP" altLang="en-US" dirty="0"/>
              <a:t>・閾値の見直し</a:t>
            </a:r>
          </a:p>
          <a:p>
            <a:r>
              <a:rPr lang="ja-JP" altLang="en-US" dirty="0"/>
              <a:t>・新たな対応の必要性</a:t>
            </a:r>
          </a:p>
        </p:txBody>
      </p:sp>
      <p:sp>
        <p:nvSpPr>
          <p:cNvPr id="35" name="正方形/長方形 34"/>
          <p:cNvSpPr/>
          <p:nvPr/>
        </p:nvSpPr>
        <p:spPr>
          <a:xfrm>
            <a:off x="2879812" y="3068960"/>
            <a:ext cx="2556284" cy="1200329"/>
          </a:xfrm>
          <a:prstGeom prst="rect">
            <a:avLst/>
          </a:prstGeom>
          <a:solidFill>
            <a:schemeClr val="bg1"/>
          </a:solidFill>
          <a:ln w="19050">
            <a:solidFill>
              <a:schemeClr val="tx1"/>
            </a:solidFill>
          </a:ln>
        </p:spPr>
        <p:txBody>
          <a:bodyPr wrap="square">
            <a:spAutoFit/>
          </a:bodyPr>
          <a:lstStyle/>
          <a:p>
            <a:r>
              <a:rPr lang="ja-JP" altLang="en-US" dirty="0"/>
              <a:t>モニタリング方法の変更　</a:t>
            </a:r>
          </a:p>
          <a:p>
            <a:r>
              <a:rPr lang="ja-JP" altLang="en-US" dirty="0"/>
              <a:t>例）</a:t>
            </a:r>
          </a:p>
          <a:p>
            <a:r>
              <a:rPr lang="ja-JP" altLang="en-US" dirty="0"/>
              <a:t>・</a:t>
            </a:r>
            <a:r>
              <a:rPr lang="en-US" altLang="ja-JP" dirty="0"/>
              <a:t>On-site </a:t>
            </a:r>
            <a:r>
              <a:rPr lang="ja-JP" altLang="en-US" dirty="0"/>
              <a:t>方法</a:t>
            </a:r>
            <a:r>
              <a:rPr lang="en-US" altLang="ja-JP" dirty="0"/>
              <a:t>/</a:t>
            </a:r>
            <a:r>
              <a:rPr lang="ja-JP" altLang="en-US" dirty="0"/>
              <a:t>回数</a:t>
            </a:r>
          </a:p>
          <a:p>
            <a:r>
              <a:rPr lang="ja-JP" altLang="en-US" dirty="0"/>
              <a:t>・確認指標</a:t>
            </a:r>
            <a:r>
              <a:rPr lang="en-US" altLang="ja-JP" dirty="0"/>
              <a:t>/</a:t>
            </a:r>
            <a:r>
              <a:rPr lang="ja-JP" altLang="en-US" dirty="0"/>
              <a:t>頻度</a:t>
            </a:r>
          </a:p>
        </p:txBody>
      </p:sp>
      <p:sp>
        <p:nvSpPr>
          <p:cNvPr id="36" name="正方形/長方形 35"/>
          <p:cNvSpPr/>
          <p:nvPr/>
        </p:nvSpPr>
        <p:spPr>
          <a:xfrm>
            <a:off x="2699792" y="5253007"/>
            <a:ext cx="2556284" cy="1200329"/>
          </a:xfrm>
          <a:prstGeom prst="rect">
            <a:avLst/>
          </a:prstGeom>
          <a:solidFill>
            <a:schemeClr val="bg1"/>
          </a:solidFill>
          <a:ln w="19050">
            <a:solidFill>
              <a:schemeClr val="tx1"/>
            </a:solidFill>
          </a:ln>
        </p:spPr>
        <p:txBody>
          <a:bodyPr wrap="square">
            <a:spAutoFit/>
          </a:bodyPr>
          <a:lstStyle/>
          <a:p>
            <a:r>
              <a:rPr lang="ja-JP" altLang="en-US" dirty="0"/>
              <a:t>最終的な評価</a:t>
            </a:r>
          </a:p>
          <a:p>
            <a:r>
              <a:rPr lang="ja-JP" altLang="en-US" dirty="0"/>
              <a:t>・データの信頼性</a:t>
            </a:r>
          </a:p>
          <a:p>
            <a:r>
              <a:rPr lang="ja-JP" altLang="en-US" dirty="0"/>
              <a:t>・</a:t>
            </a:r>
            <a:r>
              <a:rPr lang="en-US" altLang="ja-JP" dirty="0"/>
              <a:t>Action Plan</a:t>
            </a:r>
            <a:r>
              <a:rPr lang="ja-JP" altLang="en-US" dirty="0"/>
              <a:t>の実行（完了）</a:t>
            </a:r>
          </a:p>
        </p:txBody>
      </p:sp>
      <p:sp>
        <p:nvSpPr>
          <p:cNvPr id="37" name="正方形/長方形 36"/>
          <p:cNvSpPr/>
          <p:nvPr/>
        </p:nvSpPr>
        <p:spPr>
          <a:xfrm>
            <a:off x="327843" y="5229200"/>
            <a:ext cx="1723877" cy="1200329"/>
          </a:xfrm>
          <a:prstGeom prst="rect">
            <a:avLst/>
          </a:prstGeom>
          <a:solidFill>
            <a:schemeClr val="bg1"/>
          </a:solidFill>
          <a:ln w="19050">
            <a:solidFill>
              <a:schemeClr val="tx1"/>
            </a:solidFill>
          </a:ln>
        </p:spPr>
        <p:txBody>
          <a:bodyPr wrap="square">
            <a:spAutoFit/>
          </a:bodyPr>
          <a:lstStyle/>
          <a:p>
            <a:r>
              <a:rPr lang="ja-JP" altLang="en-US" dirty="0"/>
              <a:t>最終報告書の作成及び</a:t>
            </a:r>
          </a:p>
          <a:p>
            <a:r>
              <a:rPr lang="en-US" altLang="ja-JP" dirty="0"/>
              <a:t>CSR</a:t>
            </a:r>
            <a:r>
              <a:rPr lang="ja-JP" altLang="en-US" dirty="0"/>
              <a:t>の概要陳述</a:t>
            </a:r>
          </a:p>
        </p:txBody>
      </p:sp>
      <p:sp>
        <p:nvSpPr>
          <p:cNvPr id="38" name="テキスト ボックス 37"/>
          <p:cNvSpPr txBox="1"/>
          <p:nvPr/>
        </p:nvSpPr>
        <p:spPr>
          <a:xfrm>
            <a:off x="6372200" y="1254808"/>
            <a:ext cx="2736304" cy="338554"/>
          </a:xfrm>
          <a:prstGeom prst="rect">
            <a:avLst/>
          </a:prstGeom>
          <a:solidFill>
            <a:schemeClr val="accent1">
              <a:lumMod val="20000"/>
              <a:lumOff val="80000"/>
            </a:schemeClr>
          </a:solidFill>
          <a:ln>
            <a:solidFill>
              <a:srgbClr val="0070C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kumimoji="1" lang="ja-JP" altLang="en-US" sz="1600" dirty="0">
                <a:solidFill>
                  <a:srgbClr val="C00000"/>
                </a:solidFill>
              </a:rPr>
              <a:t>≪プロセスの例示≫</a:t>
            </a:r>
          </a:p>
        </p:txBody>
      </p:sp>
      <p:sp>
        <p:nvSpPr>
          <p:cNvPr id="39"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7</a:t>
            </a:r>
            <a:r>
              <a:rPr lang="en-US" altLang="ja-JP" kern="0" dirty="0"/>
              <a:t>-7</a:t>
            </a:r>
            <a:r>
              <a:rPr lang="zh-TW" altLang="en-US" kern="0" dirty="0"/>
              <a:t>）</a:t>
            </a:r>
            <a:endParaRPr lang="ja-JP" altLang="en-US" kern="0" dirty="0"/>
          </a:p>
        </p:txBody>
      </p:sp>
    </p:spTree>
    <p:extLst>
      <p:ext uri="{BB962C8B-B14F-4D97-AF65-F5344CB8AC3E}">
        <p14:creationId xmlns:p14="http://schemas.microsoft.com/office/powerpoint/2010/main" val="507739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2708920"/>
            <a:ext cx="7272808" cy="1368152"/>
          </a:xfrm>
        </p:spPr>
        <p:txBody>
          <a:bodyPr/>
          <a:lstStyle/>
          <a:p>
            <a:pPr marL="0" indent="0">
              <a:buClrTx/>
              <a:buNone/>
            </a:pPr>
            <a:r>
              <a:rPr lang="en-US" altLang="ja-JP" b="1" dirty="0">
                <a:latin typeface="+mj-lt"/>
                <a:ea typeface="+mj-ea"/>
              </a:rPr>
              <a:t>1.</a:t>
            </a:r>
            <a:r>
              <a:rPr lang="ja-JP" altLang="en-US" b="1" dirty="0">
                <a:latin typeface="+mj-lt"/>
                <a:ea typeface="+mj-ea"/>
              </a:rPr>
              <a:t> </a:t>
            </a:r>
            <a:r>
              <a:rPr kumimoji="1" lang="en-US" altLang="ja-JP" b="1" dirty="0">
                <a:latin typeface="+mj-lt"/>
                <a:ea typeface="+mj-ea"/>
              </a:rPr>
              <a:t>ICH</a:t>
            </a:r>
            <a:r>
              <a:rPr kumimoji="1" lang="ja-JP" altLang="en-US" b="1" dirty="0">
                <a:latin typeface="+mj-lt"/>
                <a:ea typeface="+mj-ea"/>
              </a:rPr>
              <a:t>とは</a:t>
            </a:r>
            <a:endParaRPr kumimoji="1" lang="en-US" altLang="ja-JP" b="1" dirty="0">
              <a:latin typeface="+mj-lt"/>
              <a:ea typeface="+mj-ea"/>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 5"/>
          <p:cNvSpPr>
            <a:spLocks noGrp="1"/>
          </p:cNvSpPr>
          <p:nvPr>
            <p:ph type="sldNum" sz="quarter" idx="12"/>
          </p:nvPr>
        </p:nvSpPr>
        <p:spPr/>
        <p:txBody>
          <a:bodyPr/>
          <a:lstStyle/>
          <a:p>
            <a:r>
              <a:rPr kumimoji="1" lang="en-US" altLang="ja-JP" b="1" dirty="0"/>
              <a:t>2</a:t>
            </a:r>
            <a:endParaRPr kumimoji="1" lang="ja-JP" altLang="en-US" b="1" dirty="0"/>
          </a:p>
        </p:txBody>
      </p:sp>
    </p:spTree>
    <p:extLst>
      <p:ext uri="{BB962C8B-B14F-4D97-AF65-F5344CB8AC3E}">
        <p14:creationId xmlns:p14="http://schemas.microsoft.com/office/powerpoint/2010/main" val="23786002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8312" y="1412776"/>
            <a:ext cx="8424167" cy="5087937"/>
          </a:xfrm>
        </p:spPr>
        <p:txBody>
          <a:bodyPr>
            <a:normAutofit/>
          </a:bodyPr>
          <a:lstStyle/>
          <a:p>
            <a:pPr marL="0" indent="0">
              <a:lnSpc>
                <a:spcPct val="120000"/>
              </a:lnSpc>
              <a:buFontTx/>
              <a:buNone/>
              <a:defRPr/>
            </a:pPr>
            <a:r>
              <a:rPr lang="en-US" altLang="ja-JP" sz="2800" b="1" dirty="0"/>
              <a:t>5. SPONSOR</a:t>
            </a:r>
            <a:endParaRPr lang="ja-JP" altLang="ja-JP" sz="2800" dirty="0"/>
          </a:p>
          <a:p>
            <a:pPr marL="106362" lvl="1" indent="0">
              <a:lnSpc>
                <a:spcPct val="120000"/>
              </a:lnSpc>
              <a:buNone/>
              <a:defRPr/>
            </a:pPr>
            <a:r>
              <a:rPr lang="ja-JP" altLang="en-US" sz="2400" i="1" dirty="0">
                <a:solidFill>
                  <a:srgbClr val="FF0000"/>
                </a:solidFill>
              </a:rPr>
              <a:t>　　</a:t>
            </a:r>
            <a:r>
              <a:rPr lang="en-US" altLang="ja-JP" sz="2400" dirty="0">
                <a:solidFill>
                  <a:srgbClr val="FF0000"/>
                </a:solidFill>
              </a:rPr>
              <a:t>5.2 Contract Research Organization (CRO) </a:t>
            </a:r>
          </a:p>
          <a:p>
            <a:pPr marL="358775" lvl="1" indent="0">
              <a:lnSpc>
                <a:spcPct val="120000"/>
              </a:lnSpc>
              <a:buFontTx/>
              <a:buNone/>
              <a:defRPr/>
            </a:pPr>
            <a:r>
              <a:rPr lang="ja-JP" altLang="en-US" sz="2400" dirty="0"/>
              <a:t>　治験依頼者は、治験依頼者が契約する</a:t>
            </a:r>
            <a:r>
              <a:rPr lang="en-US" altLang="ja-JP" sz="2400" dirty="0"/>
              <a:t>CRO</a:t>
            </a:r>
            <a:r>
              <a:rPr lang="ja-JP" altLang="en-US" sz="2400" dirty="0"/>
              <a:t>が第三者に</a:t>
            </a:r>
            <a:r>
              <a:rPr lang="ja-JP" altLang="en-US" sz="2400" dirty="0">
                <a:solidFill>
                  <a:srgbClr val="0070C0"/>
                </a:solidFill>
              </a:rPr>
              <a:t>再委託した業務を含め</a:t>
            </a:r>
            <a:r>
              <a:rPr lang="ja-JP" altLang="en-US" sz="2400" dirty="0"/>
              <a:t>、治験依頼者に代わり遂行された、治験に係わる</a:t>
            </a:r>
            <a:r>
              <a:rPr lang="ja-JP" altLang="en-US" sz="2400" u="sng" dirty="0">
                <a:solidFill>
                  <a:srgbClr val="0070C0"/>
                </a:solidFill>
              </a:rPr>
              <a:t>全ての業務</a:t>
            </a:r>
            <a:r>
              <a:rPr lang="ja-JP" altLang="en-US" sz="2400" dirty="0"/>
              <a:t>の監督を保証する旨が明記された。</a:t>
            </a:r>
            <a:endParaRPr lang="ja-JP" altLang="ja-JP" sz="2400" dirty="0"/>
          </a:p>
          <a:p>
            <a:pPr>
              <a:lnSpc>
                <a:spcPct val="120000"/>
              </a:lnSpc>
              <a:defRPr/>
            </a:pPr>
            <a:endParaRPr lang="en-US" altLang="ja-JP" sz="2000" dirty="0"/>
          </a:p>
          <a:p>
            <a:pPr>
              <a:lnSpc>
                <a:spcPct val="120000"/>
              </a:lnSpc>
              <a:defRPr/>
            </a:pPr>
            <a:endParaRPr lang="ja-JP" altLang="ja-JP" sz="20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29</a:t>
            </a:r>
            <a:endParaRPr kumimoji="1" lang="ja-JP" altLang="en-US"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ja-JP" kern="0" dirty="0"/>
              <a:t>8</a:t>
            </a:r>
            <a:r>
              <a:rPr lang="zh-TW" altLang="en-US" kern="0" dirty="0"/>
              <a:t>）</a:t>
            </a:r>
            <a:endParaRPr lang="ja-JP" altLang="en-US" kern="0" dirty="0"/>
          </a:p>
        </p:txBody>
      </p:sp>
    </p:spTree>
    <p:extLst>
      <p:ext uri="{BB962C8B-B14F-4D97-AF65-F5344CB8AC3E}">
        <p14:creationId xmlns:p14="http://schemas.microsoft.com/office/powerpoint/2010/main" val="1152498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8313" y="1412776"/>
            <a:ext cx="8229600" cy="5328592"/>
          </a:xfrm>
        </p:spPr>
        <p:txBody>
          <a:bodyPr>
            <a:normAutofit/>
          </a:bodyPr>
          <a:lstStyle/>
          <a:p>
            <a:pPr marL="0" indent="0">
              <a:lnSpc>
                <a:spcPct val="120000"/>
              </a:lnSpc>
              <a:buFontTx/>
              <a:buNone/>
              <a:defRPr/>
            </a:pPr>
            <a:r>
              <a:rPr lang="en-US" altLang="ja-JP" sz="2800" b="1" dirty="0"/>
              <a:t>5.5 Trial Management, Data Handling, </a:t>
            </a:r>
          </a:p>
          <a:p>
            <a:pPr marL="0" indent="0">
              <a:lnSpc>
                <a:spcPct val="120000"/>
              </a:lnSpc>
              <a:buFontTx/>
              <a:buNone/>
              <a:defRPr/>
            </a:pPr>
            <a:r>
              <a:rPr lang="en-US" altLang="ja-JP" sz="2800" b="1" dirty="0"/>
              <a:t> and Record Keeping</a:t>
            </a:r>
            <a:endParaRPr lang="ja-JP" altLang="ja-JP" sz="2800" dirty="0"/>
          </a:p>
          <a:p>
            <a:pPr marL="92075" lvl="1" indent="0">
              <a:lnSpc>
                <a:spcPct val="120000"/>
              </a:lnSpc>
              <a:buNone/>
              <a:defRPr/>
            </a:pPr>
            <a:r>
              <a:rPr lang="en-US" altLang="ja-JP" sz="2400" dirty="0"/>
              <a:t>5.5.3(a)</a:t>
            </a:r>
            <a:r>
              <a:rPr lang="ja-JP" altLang="en-US" sz="2400" dirty="0"/>
              <a:t>電子データ処理システムが、完全性、正確性、信頼性及び意図された性能についての治験依頼者の要件を満たしていることを保証し、文書化する（すなわちバリデーション）。</a:t>
            </a:r>
            <a:endParaRPr lang="en-US" altLang="ja-JP" sz="2400" dirty="0"/>
          </a:p>
          <a:p>
            <a:pPr marL="450850" lvl="1" indent="0">
              <a:lnSpc>
                <a:spcPct val="110000"/>
              </a:lnSpc>
              <a:spcBef>
                <a:spcPts val="1200"/>
              </a:spcBef>
              <a:buNone/>
              <a:defRPr/>
            </a:pPr>
            <a:r>
              <a:rPr lang="en-US" altLang="ja-JP" sz="2400" dirty="0">
                <a:solidFill>
                  <a:srgbClr val="FF0000"/>
                </a:solidFill>
              </a:rPr>
              <a:t>ADDENDUM</a:t>
            </a:r>
          </a:p>
          <a:p>
            <a:pPr marL="450850" lvl="1" indent="0">
              <a:lnSpc>
                <a:spcPct val="110000"/>
              </a:lnSpc>
              <a:spcBef>
                <a:spcPts val="0"/>
              </a:spcBef>
              <a:buNone/>
              <a:defRPr/>
            </a:pPr>
            <a:r>
              <a:rPr lang="ja-JP" altLang="en-US" sz="2400" dirty="0"/>
              <a:t> </a:t>
            </a:r>
            <a:r>
              <a:rPr lang="ja-JP" altLang="en-US" sz="2400" dirty="0">
                <a:solidFill>
                  <a:srgbClr val="FF0000"/>
                </a:solidFill>
              </a:rPr>
              <a:t>治験依頼者は、システムのバリデーションにおいて、当該システムの用途並びに当該システムが被験者の保護及び治験結果の信頼性に与える影響を考慮した、リスク評価に基づいたアプローチをとる旨が明記された。</a:t>
            </a:r>
            <a:endParaRPr lang="ja-JP" altLang="ja-JP" sz="2000" dirty="0">
              <a:solidFill>
                <a:srgbClr val="FF0000"/>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30</a:t>
            </a:r>
            <a:endParaRPr kumimoji="1" lang="ja-JP" altLang="en-US" sz="1400" b="1" dirty="0"/>
          </a:p>
        </p:txBody>
      </p:sp>
      <p:sp>
        <p:nvSpPr>
          <p:cNvPr id="6" name="テキスト ボックス 5"/>
          <p:cNvSpPr txBox="1"/>
          <p:nvPr/>
        </p:nvSpPr>
        <p:spPr>
          <a:xfrm>
            <a:off x="6588224" y="1952173"/>
            <a:ext cx="2376264" cy="646331"/>
          </a:xfrm>
          <a:prstGeom prst="rect">
            <a:avLst/>
          </a:prstGeom>
          <a:solidFill>
            <a:schemeClr val="bg1"/>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kumimoji="1" lang="ja-JP" altLang="en-US" dirty="0">
                <a:solidFill>
                  <a:schemeClr val="tx1"/>
                </a:solidFill>
              </a:rPr>
              <a:t>黒字：オリジナル　　　</a:t>
            </a:r>
            <a:endParaRPr kumimoji="1" lang="en-US" altLang="ja-JP" dirty="0">
              <a:solidFill>
                <a:schemeClr val="tx1"/>
              </a:solidFill>
            </a:endParaRPr>
          </a:p>
          <a:p>
            <a:r>
              <a:rPr lang="ja-JP" altLang="en-US" dirty="0">
                <a:solidFill>
                  <a:schemeClr val="tx1"/>
                </a:solidFill>
              </a:rPr>
              <a:t>        </a:t>
            </a:r>
            <a:r>
              <a:rPr kumimoji="1" lang="en-US" altLang="ja-JP" dirty="0">
                <a:solidFill>
                  <a:schemeClr val="tx1"/>
                </a:solidFill>
              </a:rPr>
              <a:t>E6(R1)</a:t>
            </a:r>
            <a:r>
              <a:rPr kumimoji="1" lang="ja-JP" altLang="en-US" dirty="0">
                <a:solidFill>
                  <a:schemeClr val="tx1"/>
                </a:solidFill>
              </a:rPr>
              <a:t>文書</a:t>
            </a:r>
          </a:p>
        </p:txBody>
      </p:sp>
      <p:sp>
        <p:nvSpPr>
          <p:cNvPr id="8"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9-1</a:t>
            </a:r>
            <a:r>
              <a:rPr lang="zh-TW" altLang="en-US" kern="0" dirty="0"/>
              <a:t>）</a:t>
            </a:r>
            <a:endParaRPr lang="ja-JP" altLang="en-US" kern="0" dirty="0"/>
          </a:p>
        </p:txBody>
      </p:sp>
    </p:spTree>
    <p:extLst>
      <p:ext uri="{BB962C8B-B14F-4D97-AF65-F5344CB8AC3E}">
        <p14:creationId xmlns:p14="http://schemas.microsoft.com/office/powerpoint/2010/main" val="1821513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412776"/>
            <a:ext cx="8229600" cy="5087937"/>
          </a:xfrm>
        </p:spPr>
        <p:txBody>
          <a:bodyPr>
            <a:normAutofit fontScale="70000" lnSpcReduction="20000"/>
          </a:bodyPr>
          <a:lstStyle/>
          <a:p>
            <a:pPr marL="0" indent="0">
              <a:lnSpc>
                <a:spcPct val="120000"/>
              </a:lnSpc>
              <a:buFontTx/>
              <a:buNone/>
              <a:defRPr/>
            </a:pPr>
            <a:r>
              <a:rPr lang="en-US" altLang="ja-JP" sz="3600" b="1" dirty="0"/>
              <a:t>5.5 Trial Management, Data Handling, and Record Keeping</a:t>
            </a:r>
            <a:endParaRPr lang="ja-JP" altLang="ja-JP" sz="3600" dirty="0"/>
          </a:p>
          <a:p>
            <a:pPr marL="454025" lvl="1" indent="-361950">
              <a:lnSpc>
                <a:spcPct val="120000"/>
              </a:lnSpc>
              <a:spcBef>
                <a:spcPts val="600"/>
              </a:spcBef>
              <a:buFont typeface="Wingdings" panose="05000000000000000000" pitchFamily="2" charset="2"/>
              <a:buChar char="Ø"/>
              <a:defRPr/>
            </a:pPr>
            <a:r>
              <a:rPr lang="en-US" altLang="ja-JP" sz="3600" dirty="0"/>
              <a:t>5.5.3(b)</a:t>
            </a:r>
            <a:r>
              <a:rPr lang="ja-JP" altLang="en-US" sz="3600" dirty="0"/>
              <a:t>これらのシステムを使用するための                     標準業務手順書を整備する。</a:t>
            </a:r>
            <a:endParaRPr lang="en-US" altLang="ja-JP" sz="3600" dirty="0"/>
          </a:p>
          <a:p>
            <a:pPr marL="450850" lvl="1" indent="0">
              <a:lnSpc>
                <a:spcPct val="120000"/>
              </a:lnSpc>
              <a:spcBef>
                <a:spcPts val="1200"/>
              </a:spcBef>
              <a:buNone/>
              <a:defRPr/>
            </a:pPr>
            <a:r>
              <a:rPr lang="en-US" altLang="ja-JP" dirty="0">
                <a:solidFill>
                  <a:srgbClr val="FF0000"/>
                </a:solidFill>
                <a:latin typeface="+mn-ea"/>
              </a:rPr>
              <a:t>ADDENDUM</a:t>
            </a:r>
          </a:p>
          <a:p>
            <a:pPr marL="450850" lvl="1" indent="0">
              <a:lnSpc>
                <a:spcPct val="120000"/>
              </a:lnSpc>
              <a:spcBef>
                <a:spcPts val="0"/>
              </a:spcBef>
              <a:buNone/>
              <a:defRPr/>
            </a:pPr>
            <a:r>
              <a:rPr lang="ja-JP" altLang="en-US" dirty="0">
                <a:solidFill>
                  <a:srgbClr val="FF0000"/>
                </a:solidFill>
                <a:latin typeface="+mn-ea"/>
              </a:rPr>
              <a:t>　標準業務手順書の対象範囲にはシステムのセットアップ、インストール及び使用方法を含めるものとする。標準業務手順書はシステムのバリデーション及び機能テスト、データの収集及び取扱い、システムの維持管理、システムの安全対策、変更管理、データのバックアップ、修復、危機管理計画並びにシステムの廃止を記載すべきである。</a:t>
            </a:r>
          </a:p>
          <a:p>
            <a:pPr marL="450850" lvl="1" indent="0">
              <a:lnSpc>
                <a:spcPct val="120000"/>
              </a:lnSpc>
              <a:spcBef>
                <a:spcPts val="0"/>
              </a:spcBef>
              <a:buNone/>
              <a:defRPr/>
            </a:pPr>
            <a:r>
              <a:rPr lang="ja-JP" altLang="en-US" dirty="0">
                <a:solidFill>
                  <a:srgbClr val="FF0000"/>
                </a:solidFill>
                <a:latin typeface="+mn-ea"/>
              </a:rPr>
              <a:t>　これらのコンピューター化システムの使用に関する治験依頼者、治験責任医師及びその他の当事者の責任は明確に規定され、使用者にはシステムの使用に関するトレーニングが供給されるべきである。</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31</a:t>
            </a:r>
            <a:endParaRPr kumimoji="1" lang="ja-JP" altLang="en-US" sz="1400" b="1" dirty="0"/>
          </a:p>
        </p:txBody>
      </p:sp>
      <p:sp>
        <p:nvSpPr>
          <p:cNvPr id="6" name="テキスト ボックス 5"/>
          <p:cNvSpPr txBox="1"/>
          <p:nvPr/>
        </p:nvSpPr>
        <p:spPr>
          <a:xfrm>
            <a:off x="6732240" y="2708920"/>
            <a:ext cx="2376264" cy="646331"/>
          </a:xfrm>
          <a:prstGeom prst="rect">
            <a:avLst/>
          </a:prstGeom>
          <a:solidFill>
            <a:schemeClr val="bg1"/>
          </a:solidFill>
          <a:ln>
            <a:solidFill>
              <a:schemeClr val="accent1"/>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kumimoji="1" lang="ja-JP" altLang="en-US" dirty="0">
                <a:solidFill>
                  <a:schemeClr val="tx1"/>
                </a:solidFill>
              </a:rPr>
              <a:t>黒字：オリジナル　　　</a:t>
            </a:r>
            <a:endParaRPr kumimoji="1" lang="en-US" altLang="ja-JP" dirty="0">
              <a:solidFill>
                <a:schemeClr val="tx1"/>
              </a:solidFill>
            </a:endParaRPr>
          </a:p>
          <a:p>
            <a:r>
              <a:rPr lang="ja-JP" altLang="en-US" dirty="0">
                <a:solidFill>
                  <a:schemeClr val="tx1"/>
                </a:solidFill>
              </a:rPr>
              <a:t>        </a:t>
            </a:r>
            <a:r>
              <a:rPr kumimoji="1" lang="en-US" altLang="ja-JP" dirty="0">
                <a:solidFill>
                  <a:schemeClr val="tx1"/>
                </a:solidFill>
              </a:rPr>
              <a:t>E6</a:t>
            </a:r>
            <a:r>
              <a:rPr lang="en-US" altLang="ja-JP" dirty="0">
                <a:solidFill>
                  <a:schemeClr val="tx1"/>
                </a:solidFill>
              </a:rPr>
              <a:t>(</a:t>
            </a:r>
            <a:r>
              <a:rPr kumimoji="1" lang="en-US" altLang="ja-JP" dirty="0">
                <a:solidFill>
                  <a:schemeClr val="tx1"/>
                </a:solidFill>
              </a:rPr>
              <a:t>R1)</a:t>
            </a:r>
            <a:r>
              <a:rPr kumimoji="1" lang="ja-JP" altLang="en-US" dirty="0">
                <a:solidFill>
                  <a:schemeClr val="tx1"/>
                </a:solidFill>
              </a:rPr>
              <a:t>文書</a:t>
            </a:r>
          </a:p>
        </p:txBody>
      </p:sp>
      <p:sp>
        <p:nvSpPr>
          <p:cNvPr id="8"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9-2</a:t>
            </a:r>
            <a:r>
              <a:rPr lang="zh-TW" altLang="en-US" kern="0" dirty="0"/>
              <a:t>）</a:t>
            </a:r>
            <a:endParaRPr lang="ja-JP" altLang="en-US" kern="0" dirty="0"/>
          </a:p>
        </p:txBody>
      </p:sp>
    </p:spTree>
    <p:extLst>
      <p:ext uri="{BB962C8B-B14F-4D97-AF65-F5344CB8AC3E}">
        <p14:creationId xmlns:p14="http://schemas.microsoft.com/office/powerpoint/2010/main" val="1441393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8313" y="1412776"/>
            <a:ext cx="8229600" cy="5087937"/>
          </a:xfrm>
        </p:spPr>
        <p:txBody>
          <a:bodyPr>
            <a:normAutofit/>
          </a:bodyPr>
          <a:lstStyle/>
          <a:p>
            <a:pPr marL="0" indent="0">
              <a:lnSpc>
                <a:spcPct val="120000"/>
              </a:lnSpc>
              <a:buFontTx/>
              <a:buNone/>
              <a:defRPr/>
            </a:pPr>
            <a:r>
              <a:rPr lang="en-US" altLang="ja-JP" sz="2800" b="1" dirty="0"/>
              <a:t>5.5 Trial Management, Data Handling, and Record Keeping</a:t>
            </a:r>
            <a:endParaRPr lang="ja-JP" altLang="ja-JP" sz="2800" dirty="0"/>
          </a:p>
          <a:p>
            <a:pPr marL="92075" lvl="1" indent="0">
              <a:spcBef>
                <a:spcPts val="600"/>
              </a:spcBef>
              <a:buNone/>
              <a:defRPr/>
            </a:pPr>
            <a:r>
              <a:rPr lang="en-US" altLang="ja-JP" sz="2400" dirty="0">
                <a:solidFill>
                  <a:srgbClr val="FF0000"/>
                </a:solidFill>
              </a:rPr>
              <a:t>ADDENDUM</a:t>
            </a:r>
            <a:endParaRPr lang="ja-JP" altLang="en-US" sz="2400" dirty="0">
              <a:solidFill>
                <a:srgbClr val="FF0000"/>
              </a:solidFill>
            </a:endParaRPr>
          </a:p>
          <a:p>
            <a:pPr marL="92075" lvl="1" indent="0">
              <a:spcBef>
                <a:spcPts val="600"/>
              </a:spcBef>
              <a:buNone/>
              <a:defRPr/>
            </a:pPr>
            <a:r>
              <a:rPr lang="ja-JP" altLang="en-US" sz="2400" dirty="0">
                <a:solidFill>
                  <a:srgbClr val="FF0000"/>
                </a:solidFill>
              </a:rPr>
              <a:t>　　</a:t>
            </a:r>
            <a:r>
              <a:rPr lang="en-US" altLang="ja-JP" sz="2400" dirty="0">
                <a:solidFill>
                  <a:srgbClr val="FF0000"/>
                </a:solidFill>
              </a:rPr>
              <a:t>5.5.3(h)</a:t>
            </a:r>
            <a:r>
              <a:rPr lang="ja-JP" altLang="en-US" sz="2400" dirty="0">
                <a:solidFill>
                  <a:srgbClr val="FF0000"/>
                </a:solidFill>
              </a:rPr>
              <a:t> </a:t>
            </a:r>
            <a:endParaRPr lang="en-US" altLang="ja-JP" sz="2400" dirty="0">
              <a:solidFill>
                <a:srgbClr val="FF0000"/>
              </a:solidFill>
            </a:endParaRPr>
          </a:p>
          <a:p>
            <a:pPr marL="450850" lvl="1" indent="0">
              <a:lnSpc>
                <a:spcPct val="110000"/>
              </a:lnSpc>
              <a:spcBef>
                <a:spcPts val="1200"/>
              </a:spcBef>
              <a:buNone/>
              <a:defRPr/>
            </a:pPr>
            <a:r>
              <a:rPr lang="ja-JP" altLang="en-US" sz="2400" dirty="0"/>
              <a:t>　データの背景、内容及び構成を説明するデータを含め、データの完全性を保証する。この点は、ソフトウェアのアップグレード又はデータの移行等、コンピューター化システムを変更する場合に特に重要である。</a:t>
            </a:r>
            <a:endParaRPr lang="ja-JP" altLang="ja-JP" sz="24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32</a:t>
            </a:r>
            <a:endParaRPr kumimoji="1" lang="ja-JP" altLang="en-US"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9-3</a:t>
            </a:r>
            <a:r>
              <a:rPr lang="zh-TW" altLang="en-US" kern="0" dirty="0"/>
              <a:t>）</a:t>
            </a:r>
            <a:endParaRPr lang="ja-JP" altLang="en-US" kern="0" dirty="0"/>
          </a:p>
        </p:txBody>
      </p:sp>
    </p:spTree>
    <p:extLst>
      <p:ext uri="{BB962C8B-B14F-4D97-AF65-F5344CB8AC3E}">
        <p14:creationId xmlns:p14="http://schemas.microsoft.com/office/powerpoint/2010/main" val="2454524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4896544"/>
          </a:xfrm>
        </p:spPr>
        <p:txBody>
          <a:bodyPr>
            <a:normAutofit fontScale="77500" lnSpcReduction="20000"/>
          </a:bodyPr>
          <a:lstStyle/>
          <a:p>
            <a:pPr marL="0" indent="0">
              <a:lnSpc>
                <a:spcPct val="120000"/>
              </a:lnSpc>
              <a:buFontTx/>
              <a:buNone/>
              <a:defRPr/>
            </a:pPr>
            <a:r>
              <a:rPr lang="en-US" altLang="ja-JP" sz="3300" b="1" dirty="0"/>
              <a:t>5. SPONSOR</a:t>
            </a:r>
            <a:endParaRPr lang="ja-JP" altLang="ja-JP" sz="3300" dirty="0"/>
          </a:p>
          <a:p>
            <a:pPr marL="73025" lvl="1" indent="0">
              <a:lnSpc>
                <a:spcPct val="120000"/>
              </a:lnSpc>
              <a:spcBef>
                <a:spcPts val="1200"/>
              </a:spcBef>
              <a:buNone/>
              <a:defRPr/>
            </a:pPr>
            <a:r>
              <a:rPr lang="ja-JP" altLang="en-US" sz="3200" dirty="0">
                <a:solidFill>
                  <a:srgbClr val="FF0000"/>
                </a:solidFill>
              </a:rPr>
              <a:t>　</a:t>
            </a:r>
            <a:r>
              <a:rPr lang="ja-JP" altLang="en-US" dirty="0">
                <a:solidFill>
                  <a:srgbClr val="FF0000"/>
                </a:solidFill>
              </a:rPr>
              <a:t>　</a:t>
            </a:r>
            <a:r>
              <a:rPr lang="en-US" altLang="ja-JP" dirty="0">
                <a:solidFill>
                  <a:srgbClr val="FF0000"/>
                </a:solidFill>
              </a:rPr>
              <a:t>5.18.3</a:t>
            </a:r>
            <a:r>
              <a:rPr lang="ja-JP" altLang="en-US" dirty="0">
                <a:solidFill>
                  <a:srgbClr val="FF0000"/>
                </a:solidFill>
              </a:rPr>
              <a:t> </a:t>
            </a:r>
            <a:r>
              <a:rPr lang="en-US" altLang="ja-JP" dirty="0">
                <a:solidFill>
                  <a:srgbClr val="FF0000"/>
                </a:solidFill>
              </a:rPr>
              <a:t>Extent and Nature of Monitoring</a:t>
            </a:r>
          </a:p>
          <a:p>
            <a:pPr marL="268288" lvl="1" indent="-1588">
              <a:lnSpc>
                <a:spcPct val="120000"/>
              </a:lnSpc>
              <a:buFontTx/>
              <a:buNone/>
              <a:defRPr/>
            </a:pPr>
            <a:r>
              <a:rPr lang="ja-JP" altLang="en-US" dirty="0"/>
              <a:t>　治験依頼者は、治験のモニタリング実施に当たり、体系的で優先順位を考慮した、リスクに基づくアプローチを策定する。 </a:t>
            </a:r>
            <a:endParaRPr lang="en-US" altLang="ja-JP" dirty="0"/>
          </a:p>
          <a:p>
            <a:pPr marL="268288" lvl="1" indent="-1588">
              <a:lnSpc>
                <a:spcPct val="120000"/>
              </a:lnSpc>
              <a:buFontTx/>
              <a:buNone/>
              <a:defRPr/>
            </a:pPr>
            <a:r>
              <a:rPr lang="ja-JP" altLang="en-US" dirty="0"/>
              <a:t> モニタリングの範囲及び内容の柔軟性は、モニタリングの有効性及び効率性を改善するさまざまなアプローチが許容され、治験依頼者はオンサイトモニタリング、オンサイト及び中央モニタリングの組み合わせ、又は、正当な理由がある場合、中央モニタリングのみのいずれかを選択することが可能となる。</a:t>
            </a:r>
            <a:endParaRPr lang="en-US" altLang="ja-JP" dirty="0"/>
          </a:p>
          <a:p>
            <a:pPr marL="268288" lvl="1" indent="-1588">
              <a:lnSpc>
                <a:spcPct val="120000"/>
              </a:lnSpc>
              <a:buFontTx/>
              <a:buNone/>
              <a:defRPr/>
            </a:pPr>
            <a:r>
              <a:rPr lang="ja-JP" altLang="en-US" dirty="0"/>
              <a:t>　治験依頼者は、選択したモニタリング戦略の根拠を文書化する（モニタリングプランへの記載）等が明記された。</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33</a:t>
            </a:r>
            <a:endParaRPr kumimoji="1" lang="ja-JP" altLang="en-US"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10-1</a:t>
            </a:r>
            <a:r>
              <a:rPr lang="zh-TW" altLang="en-US" kern="0" dirty="0"/>
              <a:t>）</a:t>
            </a:r>
            <a:endParaRPr lang="ja-JP" altLang="en-US" kern="0" dirty="0"/>
          </a:p>
        </p:txBody>
      </p:sp>
    </p:spTree>
    <p:extLst>
      <p:ext uri="{BB962C8B-B14F-4D97-AF65-F5344CB8AC3E}">
        <p14:creationId xmlns:p14="http://schemas.microsoft.com/office/powerpoint/2010/main" val="28823773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4896544"/>
          </a:xfrm>
        </p:spPr>
        <p:txBody>
          <a:bodyPr>
            <a:normAutofit/>
          </a:bodyPr>
          <a:lstStyle/>
          <a:p>
            <a:pPr marL="0" indent="0">
              <a:buFontTx/>
              <a:buNone/>
              <a:defRPr/>
            </a:pPr>
            <a:r>
              <a:rPr lang="en-US" altLang="ja-JP" sz="3000" b="1" dirty="0"/>
              <a:t>5. SPONSOR</a:t>
            </a:r>
            <a:endParaRPr lang="ja-JP" altLang="ja-JP" sz="3000" dirty="0"/>
          </a:p>
          <a:p>
            <a:pPr marL="536575" lvl="1" indent="-444500">
              <a:spcBef>
                <a:spcPts val="1200"/>
              </a:spcBef>
              <a:buNone/>
              <a:defRPr/>
            </a:pPr>
            <a:r>
              <a:rPr lang="ja-JP" altLang="en-US" sz="2400" dirty="0">
                <a:solidFill>
                  <a:srgbClr val="FF0000"/>
                </a:solidFill>
              </a:rPr>
              <a:t>　　</a:t>
            </a:r>
            <a:r>
              <a:rPr lang="en-US" altLang="ja-JP" sz="2400" dirty="0">
                <a:solidFill>
                  <a:srgbClr val="FF0000"/>
                </a:solidFill>
              </a:rPr>
              <a:t>5.18.3 Extent and Nature of Monitoring </a:t>
            </a:r>
            <a:r>
              <a:rPr lang="ja-JP" altLang="en-US" sz="2400" dirty="0">
                <a:solidFill>
                  <a:srgbClr val="FF0000"/>
                </a:solidFill>
              </a:rPr>
              <a:t>　　</a:t>
            </a:r>
            <a:r>
              <a:rPr lang="en-US" altLang="ja-JP" sz="2400" dirty="0">
                <a:solidFill>
                  <a:srgbClr val="FF0000"/>
                </a:solidFill>
              </a:rPr>
              <a:t>(Centralized Monitoring)</a:t>
            </a:r>
          </a:p>
          <a:p>
            <a:pPr marL="274638" lvl="1" indent="0">
              <a:lnSpc>
                <a:spcPct val="110000"/>
              </a:lnSpc>
              <a:buFontTx/>
              <a:buNone/>
              <a:defRPr/>
            </a:pPr>
            <a:r>
              <a:rPr lang="ja-JP" altLang="en-US" sz="2400" dirty="0"/>
              <a:t>　時宣に即して実施される累積データの遠隔的な評価であり、適切な資格を有し、教育を受けた者（データマネージャー、生物統計専門家等）によって補助されるモニタリングである。また、オンサイトモニタリングを補完し、その範囲及び（又は）頻度を削減し、信頼性のあるデータと潜在的に信頼性のないデータとの判別を補助することで、さらなるモニタリングの可能性をもたらすものである旨が明記された。</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34</a:t>
            </a:r>
            <a:endParaRPr kumimoji="1" lang="ja-JP" altLang="en-US"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10-2</a:t>
            </a:r>
            <a:r>
              <a:rPr lang="zh-TW" altLang="en-US" kern="0" dirty="0"/>
              <a:t>）</a:t>
            </a:r>
            <a:endParaRPr lang="ja-JP" altLang="en-US" kern="0" dirty="0"/>
          </a:p>
        </p:txBody>
      </p:sp>
    </p:spTree>
    <p:extLst>
      <p:ext uri="{BB962C8B-B14F-4D97-AF65-F5344CB8AC3E}">
        <p14:creationId xmlns:p14="http://schemas.microsoft.com/office/powerpoint/2010/main" val="4182704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5040560"/>
          </a:xfrm>
        </p:spPr>
        <p:txBody>
          <a:bodyPr>
            <a:normAutofit fontScale="77500" lnSpcReduction="20000"/>
          </a:bodyPr>
          <a:lstStyle/>
          <a:p>
            <a:pPr marL="0" indent="0">
              <a:buFontTx/>
              <a:buNone/>
              <a:defRPr/>
            </a:pPr>
            <a:r>
              <a:rPr lang="en-US" altLang="ja-JP" sz="3600" b="1" dirty="0"/>
              <a:t>5. SPONSOR</a:t>
            </a:r>
            <a:endParaRPr lang="ja-JP" altLang="ja-JP" sz="3600" dirty="0"/>
          </a:p>
          <a:p>
            <a:pPr marL="92075" lvl="1" indent="0">
              <a:spcBef>
                <a:spcPts val="1200"/>
              </a:spcBef>
              <a:buNone/>
              <a:defRPr/>
            </a:pPr>
            <a:r>
              <a:rPr lang="en-US" altLang="ja-JP" sz="3100" dirty="0">
                <a:solidFill>
                  <a:srgbClr val="FF0000"/>
                </a:solidFill>
              </a:rPr>
              <a:t>5.18.3 Extent and Nature of Monitoring (Centralized Monitoring)</a:t>
            </a:r>
          </a:p>
          <a:p>
            <a:pPr marL="901700" lvl="1" indent="-544513">
              <a:lnSpc>
                <a:spcPct val="120000"/>
              </a:lnSpc>
              <a:buFontTx/>
              <a:buNone/>
              <a:defRPr/>
            </a:pPr>
            <a:r>
              <a:rPr lang="ja-JP" altLang="en-US" sz="3100" dirty="0"/>
              <a:t>中央モニタリング</a:t>
            </a:r>
            <a:r>
              <a:rPr lang="en-US" altLang="ja-JP" sz="3100" dirty="0"/>
              <a:t>/</a:t>
            </a:r>
            <a:r>
              <a:rPr lang="ja-JP" altLang="en-US" sz="3100" dirty="0"/>
              <a:t>データレビューの利用例</a:t>
            </a:r>
            <a:endParaRPr lang="en-US" altLang="ja-JP" sz="3100" dirty="0"/>
          </a:p>
          <a:p>
            <a:pPr marL="985838" lvl="1" indent="-630238">
              <a:lnSpc>
                <a:spcPct val="120000"/>
              </a:lnSpc>
              <a:buClrTx/>
              <a:buSzPct val="100000"/>
              <a:buAutoNum type="alphaLcParenBoth"/>
              <a:defRPr/>
            </a:pPr>
            <a:r>
              <a:rPr lang="ja-JP" altLang="en-US" sz="3100" dirty="0"/>
              <a:t>欠測、不整合、外れ値、予想外の変動の欠如及び治験実施計画書からの逸脱の特定</a:t>
            </a:r>
            <a:endParaRPr lang="en-US" altLang="ja-JP" sz="3100" dirty="0"/>
          </a:p>
          <a:p>
            <a:pPr marL="985838" lvl="1" indent="-630238">
              <a:lnSpc>
                <a:spcPct val="120000"/>
              </a:lnSpc>
              <a:spcBef>
                <a:spcPts val="0"/>
              </a:spcBef>
              <a:buClrTx/>
              <a:buSzPct val="100000"/>
              <a:buAutoNum type="alphaLcParenBoth"/>
              <a:defRPr/>
            </a:pPr>
            <a:r>
              <a:rPr lang="ja-JP" altLang="en-US" sz="3100" dirty="0"/>
              <a:t>治験実施医療機関内及び施設間におけるデータの範囲、一貫性及び変動性等、データの傾向の分析</a:t>
            </a:r>
            <a:endParaRPr lang="en-US" altLang="ja-JP" sz="3100" dirty="0"/>
          </a:p>
          <a:p>
            <a:pPr marL="985838" lvl="1" indent="-630238">
              <a:lnSpc>
                <a:spcPct val="120000"/>
              </a:lnSpc>
              <a:buClrTx/>
              <a:buSzPct val="100000"/>
              <a:buAutoNum type="alphaLcParenBoth"/>
              <a:defRPr/>
            </a:pPr>
            <a:r>
              <a:rPr lang="ja-JP" altLang="en-US" sz="3100" dirty="0"/>
              <a:t>治験実施医療機関内又は施設間におけるデータ収集及び報告の体系的又は重大な過誤；又はデータ操作の疑い又はデータの完全性の問題を示す可能性を評価</a:t>
            </a:r>
            <a:endParaRPr lang="en-US" altLang="ja-JP" sz="31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35</a:t>
            </a:r>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10-3</a:t>
            </a:r>
            <a:r>
              <a:rPr lang="zh-TW" altLang="en-US" kern="0" dirty="0"/>
              <a:t>）</a:t>
            </a:r>
            <a:endParaRPr lang="ja-JP" altLang="en-US" kern="0" dirty="0"/>
          </a:p>
        </p:txBody>
      </p:sp>
    </p:spTree>
    <p:extLst>
      <p:ext uri="{BB962C8B-B14F-4D97-AF65-F5344CB8AC3E}">
        <p14:creationId xmlns:p14="http://schemas.microsoft.com/office/powerpoint/2010/main" val="2758528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5040560"/>
          </a:xfrm>
        </p:spPr>
        <p:txBody>
          <a:bodyPr>
            <a:normAutofit/>
          </a:bodyPr>
          <a:lstStyle/>
          <a:p>
            <a:pPr marL="0" indent="0">
              <a:buFontTx/>
              <a:buNone/>
              <a:defRPr/>
            </a:pPr>
            <a:r>
              <a:rPr lang="en-US" altLang="ja-JP" sz="2800" b="1" dirty="0"/>
              <a:t>5. SPONSOR</a:t>
            </a:r>
            <a:endParaRPr lang="ja-JP" altLang="ja-JP" sz="2800" dirty="0"/>
          </a:p>
          <a:p>
            <a:pPr marL="441325" lvl="1" indent="-349250">
              <a:spcBef>
                <a:spcPts val="1200"/>
              </a:spcBef>
              <a:buNone/>
              <a:defRPr/>
            </a:pPr>
            <a:r>
              <a:rPr lang="ja-JP" altLang="en-US" sz="2400" dirty="0">
                <a:solidFill>
                  <a:srgbClr val="FF0000"/>
                </a:solidFill>
              </a:rPr>
              <a:t>　　</a:t>
            </a:r>
            <a:r>
              <a:rPr lang="en-US" altLang="ja-JP" sz="2400" dirty="0">
                <a:solidFill>
                  <a:srgbClr val="FF0000"/>
                </a:solidFill>
              </a:rPr>
              <a:t>5.18.3 Extent and Nature of Monitoring (Centralized Monitoring)</a:t>
            </a:r>
          </a:p>
          <a:p>
            <a:pPr marL="901700" lvl="1" indent="-544513">
              <a:lnSpc>
                <a:spcPct val="120000"/>
              </a:lnSpc>
              <a:buFontTx/>
              <a:buNone/>
              <a:defRPr/>
            </a:pPr>
            <a:r>
              <a:rPr lang="ja-JP" altLang="en-US" sz="2400" dirty="0"/>
              <a:t>中央モニタリング</a:t>
            </a:r>
            <a:r>
              <a:rPr lang="en-US" altLang="ja-JP" sz="2400" dirty="0"/>
              <a:t>/</a:t>
            </a:r>
            <a:r>
              <a:rPr lang="ja-JP" altLang="en-US" sz="2400" dirty="0"/>
              <a:t>データレビューの利用例</a:t>
            </a:r>
            <a:endParaRPr lang="en-US" altLang="ja-JP" sz="2400" dirty="0"/>
          </a:p>
          <a:p>
            <a:pPr marL="982663" lvl="1" indent="-627063">
              <a:lnSpc>
                <a:spcPct val="120000"/>
              </a:lnSpc>
              <a:buClrTx/>
              <a:buSzPct val="100000"/>
              <a:buNone/>
              <a:defRPr/>
            </a:pPr>
            <a:r>
              <a:rPr lang="en-US" altLang="ja-JP" sz="2400" dirty="0"/>
              <a:t>(d) </a:t>
            </a:r>
            <a:r>
              <a:rPr lang="ja-JP" altLang="en-US" sz="2400" dirty="0"/>
              <a:t>治験実施医療機関の特性及び性能指標の解析</a:t>
            </a:r>
            <a:endParaRPr lang="en-US" altLang="ja-JP" sz="2400" dirty="0"/>
          </a:p>
          <a:p>
            <a:pPr marL="982663" lvl="1" indent="-627063">
              <a:lnSpc>
                <a:spcPct val="120000"/>
              </a:lnSpc>
              <a:buClrTx/>
              <a:buSzPct val="100000"/>
              <a:buNone/>
              <a:defRPr/>
            </a:pPr>
            <a:r>
              <a:rPr lang="en-US" altLang="ja-JP" sz="2400" dirty="0"/>
              <a:t>(e) </a:t>
            </a:r>
            <a:r>
              <a:rPr lang="ja-JP" altLang="en-US" sz="2400" dirty="0"/>
              <a:t>オンサイトモニタリング実施対象の治験実施医療機関及び（又は）プロセスの選択</a:t>
            </a:r>
            <a:endParaRPr lang="en-US" altLang="ja-JP" sz="24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36</a:t>
            </a:r>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10-4</a:t>
            </a:r>
            <a:r>
              <a:rPr lang="zh-TW" altLang="en-US" kern="0" dirty="0"/>
              <a:t>）</a:t>
            </a:r>
            <a:endParaRPr lang="ja-JP" altLang="en-US" kern="0" dirty="0"/>
          </a:p>
        </p:txBody>
      </p:sp>
    </p:spTree>
    <p:extLst>
      <p:ext uri="{BB962C8B-B14F-4D97-AF65-F5344CB8AC3E}">
        <p14:creationId xmlns:p14="http://schemas.microsoft.com/office/powerpoint/2010/main" val="1023040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5256584"/>
          </a:xfrm>
        </p:spPr>
        <p:txBody>
          <a:bodyPr>
            <a:normAutofit/>
          </a:bodyPr>
          <a:lstStyle/>
          <a:p>
            <a:pPr marL="0" indent="0">
              <a:lnSpc>
                <a:spcPct val="120000"/>
              </a:lnSpc>
              <a:spcBef>
                <a:spcPts val="0"/>
              </a:spcBef>
              <a:buFontTx/>
              <a:buNone/>
              <a:defRPr/>
            </a:pPr>
            <a:r>
              <a:rPr lang="en-US" altLang="ja-JP" sz="2800" b="1" dirty="0"/>
              <a:t>5. SPONSOR</a:t>
            </a:r>
            <a:endParaRPr lang="ja-JP" altLang="ja-JP" sz="2800" dirty="0"/>
          </a:p>
          <a:p>
            <a:pPr marL="92075" lvl="1" indent="0">
              <a:lnSpc>
                <a:spcPct val="120000"/>
              </a:lnSpc>
              <a:spcBef>
                <a:spcPts val="600"/>
              </a:spcBef>
              <a:buNone/>
              <a:defRPr/>
            </a:pPr>
            <a:r>
              <a:rPr lang="ja-JP" altLang="en-US" dirty="0">
                <a:solidFill>
                  <a:srgbClr val="FF0000"/>
                </a:solidFill>
              </a:rPr>
              <a:t>　</a:t>
            </a:r>
            <a:r>
              <a:rPr lang="ja-JP" altLang="en-US" sz="2400" dirty="0">
                <a:solidFill>
                  <a:srgbClr val="FF0000"/>
                </a:solidFill>
              </a:rPr>
              <a:t>　</a:t>
            </a:r>
            <a:r>
              <a:rPr lang="en-US" altLang="ja-JP" sz="2400" dirty="0">
                <a:solidFill>
                  <a:srgbClr val="FF0000"/>
                </a:solidFill>
              </a:rPr>
              <a:t>5.18.6 Monitoring Report (e)</a:t>
            </a:r>
          </a:p>
          <a:p>
            <a:pPr marL="355600" lvl="1" indent="0">
              <a:lnSpc>
                <a:spcPct val="110000"/>
              </a:lnSpc>
              <a:spcBef>
                <a:spcPts val="600"/>
              </a:spcBef>
              <a:buClrTx/>
              <a:buSzPct val="100000"/>
              <a:buNone/>
              <a:defRPr/>
            </a:pPr>
            <a:r>
              <a:rPr lang="ja-JP" altLang="en-US" sz="2400" dirty="0"/>
              <a:t> オンサイトモニタリング及び（又は）中央モニタリングの結果は、レビュー及びフォローアップを実行できるように、適切な時期に治験依頼者（治験及び治験実施医療機関の監督責任を有する適切な管理者及びスタッフを含む）に提出されるべきである。モニタリング活動の結果は、モニタリングプランの遵守状況の検証に十分な詳細度で記録すべきである。中央モニタリング活動の報告は定期的に行い、施設訪問とは独立して行うこともできる。</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lang="en-US" altLang="ja-JP" b="1" dirty="0"/>
              <a:t>37</a:t>
            </a:r>
            <a:endParaRPr kumimoji="1" lang="en-US" altLang="ja-JP"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10-5</a:t>
            </a:r>
            <a:r>
              <a:rPr lang="zh-TW" altLang="en-US" kern="0" dirty="0"/>
              <a:t>）</a:t>
            </a:r>
            <a:endParaRPr lang="ja-JP" altLang="en-US" kern="0" dirty="0"/>
          </a:p>
        </p:txBody>
      </p:sp>
    </p:spTree>
    <p:extLst>
      <p:ext uri="{BB962C8B-B14F-4D97-AF65-F5344CB8AC3E}">
        <p14:creationId xmlns:p14="http://schemas.microsoft.com/office/powerpoint/2010/main" val="990466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8835" y="1412776"/>
            <a:ext cx="8075613" cy="5112568"/>
          </a:xfrm>
        </p:spPr>
        <p:txBody>
          <a:bodyPr>
            <a:normAutofit fontScale="77500" lnSpcReduction="20000"/>
          </a:bodyPr>
          <a:lstStyle/>
          <a:p>
            <a:pPr marL="0" indent="0">
              <a:lnSpc>
                <a:spcPct val="120000"/>
              </a:lnSpc>
              <a:spcBef>
                <a:spcPts val="0"/>
              </a:spcBef>
              <a:buFontTx/>
              <a:buNone/>
              <a:defRPr/>
            </a:pPr>
            <a:r>
              <a:rPr lang="en-US" altLang="ja-JP" sz="3300" b="1" dirty="0"/>
              <a:t>5. SPONSOR</a:t>
            </a:r>
            <a:endParaRPr lang="ja-JP" altLang="en-US" sz="3300" i="1" dirty="0">
              <a:solidFill>
                <a:srgbClr val="FF0000"/>
              </a:solidFill>
            </a:endParaRPr>
          </a:p>
          <a:p>
            <a:pPr marL="0" lvl="1" indent="0">
              <a:lnSpc>
                <a:spcPct val="120000"/>
              </a:lnSpc>
              <a:spcBef>
                <a:spcPts val="0"/>
              </a:spcBef>
              <a:buNone/>
              <a:defRPr/>
            </a:pPr>
            <a:r>
              <a:rPr lang="ja-JP" altLang="en-US" sz="3200" dirty="0">
                <a:solidFill>
                  <a:srgbClr val="FF0000"/>
                </a:solidFill>
              </a:rPr>
              <a:t>　</a:t>
            </a:r>
            <a:r>
              <a:rPr lang="ja-JP" altLang="en-US" dirty="0">
                <a:solidFill>
                  <a:srgbClr val="FF0000"/>
                </a:solidFill>
              </a:rPr>
              <a:t>　</a:t>
            </a:r>
            <a:r>
              <a:rPr lang="en-US" altLang="ja-JP" dirty="0">
                <a:solidFill>
                  <a:srgbClr val="FF0000"/>
                </a:solidFill>
              </a:rPr>
              <a:t>5.18.7 Monitoring Plan </a:t>
            </a:r>
          </a:p>
          <a:p>
            <a:pPr marL="357188" lvl="1" indent="0">
              <a:lnSpc>
                <a:spcPct val="120000"/>
              </a:lnSpc>
              <a:spcBef>
                <a:spcPts val="0"/>
              </a:spcBef>
              <a:buFontTx/>
              <a:buNone/>
              <a:defRPr/>
            </a:pPr>
            <a:r>
              <a:rPr lang="ja-JP" altLang="en-US" dirty="0"/>
              <a:t>　治験依頼者は、被験者の保護及びデータの完全性に関する治験固有のリスクに応じたモニタリングプランを作成すべきである。</a:t>
            </a:r>
            <a:endParaRPr lang="en-US" altLang="ja-JP" dirty="0"/>
          </a:p>
          <a:p>
            <a:pPr marL="357188" lvl="1" indent="0">
              <a:lnSpc>
                <a:spcPct val="120000"/>
              </a:lnSpc>
              <a:spcBef>
                <a:spcPts val="0"/>
              </a:spcBef>
              <a:buFontTx/>
              <a:buNone/>
              <a:defRPr/>
            </a:pPr>
            <a:r>
              <a:rPr lang="ja-JP" altLang="en-US" dirty="0"/>
              <a:t>　モニタリングプランでは、モニタリング戦略、全ての関係当事者のモニタリングの責任、使用するさまざまなモニタリング方法及びその使用根拠が説明されるべきである。</a:t>
            </a:r>
            <a:endParaRPr lang="en-US" altLang="ja-JP" dirty="0"/>
          </a:p>
          <a:p>
            <a:pPr marL="357188" lvl="1" indent="0">
              <a:lnSpc>
                <a:spcPct val="120000"/>
              </a:lnSpc>
              <a:spcBef>
                <a:spcPts val="0"/>
              </a:spcBef>
              <a:buFontTx/>
              <a:buNone/>
              <a:defRPr/>
            </a:pPr>
            <a:r>
              <a:rPr lang="ja-JP" altLang="en-US" dirty="0"/>
              <a:t>　モニタリングプランは、重要なデータ及びプロセスのモニタリングについても強調すべきである。日常的な診療業務で実施しない事項や、追加的なトレーニングを要する事項については特別な注意が払われる必要がある。モニタリングプランは、適用される指針及び手順を参照するものとする。</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38</a:t>
            </a:r>
            <a:endParaRPr kumimoji="1" lang="ja-JP" altLang="en-US" sz="1400" b="1" dirty="0"/>
          </a:p>
        </p:txBody>
      </p:sp>
      <p:sp>
        <p:nvSpPr>
          <p:cNvPr id="7"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10-6</a:t>
            </a:r>
            <a:r>
              <a:rPr lang="zh-TW" altLang="en-US" kern="0" dirty="0"/>
              <a:t>）</a:t>
            </a:r>
            <a:endParaRPr lang="ja-JP" altLang="en-US" kern="0" dirty="0"/>
          </a:p>
        </p:txBody>
      </p:sp>
    </p:spTree>
    <p:extLst>
      <p:ext uri="{BB962C8B-B14F-4D97-AF65-F5344CB8AC3E}">
        <p14:creationId xmlns:p14="http://schemas.microsoft.com/office/powerpoint/2010/main" val="2519787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43808" y="6248925"/>
            <a:ext cx="5904656" cy="492443"/>
          </a:xfrm>
          <a:prstGeom prst="rect">
            <a:avLst/>
          </a:prstGeom>
          <a:noFill/>
        </p:spPr>
        <p:txBody>
          <a:bodyPr wrap="square" rtlCol="0">
            <a:spAutoFit/>
          </a:bodyPr>
          <a:lstStyle/>
          <a:p>
            <a:r>
              <a:rPr lang="ja-JP" altLang="en-US" sz="1400" dirty="0"/>
              <a:t>＜ </a:t>
            </a:r>
            <a:r>
              <a:rPr lang="en-US" altLang="ja-JP" sz="1400" dirty="0"/>
              <a:t>PMDA</a:t>
            </a:r>
            <a:r>
              <a:rPr lang="ja-JP" altLang="en-US" sz="1400" dirty="0"/>
              <a:t> </a:t>
            </a:r>
            <a:r>
              <a:rPr lang="en-US" altLang="ja-JP" sz="1400" dirty="0"/>
              <a:t>Web</a:t>
            </a:r>
            <a:r>
              <a:rPr lang="ja-JP" altLang="en-US" sz="1400" dirty="0"/>
              <a:t>ページ：</a:t>
            </a:r>
            <a:r>
              <a:rPr lang="zh-TW" altLang="en-US" sz="1400" dirty="0"/>
              <a:t> </a:t>
            </a:r>
            <a:r>
              <a:rPr lang="en-US" altLang="zh-TW" sz="1400" dirty="0"/>
              <a:t>ICH</a:t>
            </a:r>
            <a:r>
              <a:rPr lang="zh-TW" altLang="en-US" sz="1400" dirty="0"/>
              <a:t>　医薬品規制調和国際会議</a:t>
            </a:r>
            <a:r>
              <a:rPr lang="ja-JP" altLang="en-US" sz="1400" dirty="0"/>
              <a:t>　より</a:t>
            </a:r>
            <a:endParaRPr lang="zh-TW" altLang="en-US" sz="1400" dirty="0"/>
          </a:p>
          <a:p>
            <a:r>
              <a:rPr lang="zh-TW" altLang="en-US" sz="1200" dirty="0"/>
              <a:t> </a:t>
            </a:r>
            <a:r>
              <a:rPr lang="ja-JP" altLang="en-US" sz="1200" dirty="0"/>
              <a:t>　</a:t>
            </a:r>
            <a:r>
              <a:rPr lang="en-US" altLang="ja-JP" sz="1200" dirty="0">
                <a:hlinkClick r:id="rId3"/>
              </a:rPr>
              <a:t>https://www.pmda.go.jp/int-activities/int-harmony/ich/0014.html</a:t>
            </a:r>
            <a:r>
              <a:rPr lang="ja-JP" altLang="en-US" sz="1200" dirty="0"/>
              <a:t>　＞</a:t>
            </a:r>
            <a:endParaRPr kumimoji="1" lang="ja-JP" altLang="en-US" sz="1200" dirty="0"/>
          </a:p>
        </p:txBody>
      </p:sp>
      <p:sp>
        <p:nvSpPr>
          <p:cNvPr id="2" name="タイトル 1"/>
          <p:cNvSpPr>
            <a:spLocks noGrp="1"/>
          </p:cNvSpPr>
          <p:nvPr>
            <p:ph type="title"/>
          </p:nvPr>
        </p:nvSpPr>
        <p:spPr>
          <a:xfrm>
            <a:off x="779550" y="470868"/>
            <a:ext cx="7772400" cy="659160"/>
          </a:xfrm>
        </p:spPr>
        <p:txBody>
          <a:bodyPr/>
          <a:lstStyle/>
          <a:p>
            <a:r>
              <a:rPr kumimoji="1" lang="en-US" altLang="ja-JP" dirty="0"/>
              <a:t>ICH</a:t>
            </a:r>
            <a:r>
              <a:rPr lang="ja-JP" altLang="en-US" dirty="0"/>
              <a:t>発足の経緯</a:t>
            </a:r>
            <a:endParaRPr kumimoji="1" lang="ja-JP" altLang="en-US" dirty="0"/>
          </a:p>
        </p:txBody>
      </p:sp>
      <p:sp>
        <p:nvSpPr>
          <p:cNvPr id="3" name="コンテンツ プレースホルダー 2"/>
          <p:cNvSpPr>
            <a:spLocks noGrp="1"/>
          </p:cNvSpPr>
          <p:nvPr>
            <p:ph idx="1"/>
          </p:nvPr>
        </p:nvSpPr>
        <p:spPr>
          <a:xfrm>
            <a:off x="419510" y="1230114"/>
            <a:ext cx="8492480" cy="5202982"/>
          </a:xfrm>
        </p:spPr>
        <p:txBody>
          <a:bodyPr/>
          <a:lstStyle/>
          <a:p>
            <a:pPr marL="0" indent="0">
              <a:buNone/>
            </a:pPr>
            <a:r>
              <a:rPr lang="ja-JP" altLang="en-US" sz="1800" dirty="0"/>
              <a:t>　日本・米国・ヨーロッパでは、医薬品の販売開始前に政府による評価・承認を行うため、それぞれ独自に法制度を整備してきました。特に</a:t>
            </a:r>
            <a:r>
              <a:rPr lang="en-US" altLang="ja-JP" sz="1800" dirty="0"/>
              <a:t>1960</a:t>
            </a:r>
            <a:r>
              <a:rPr lang="ja-JP" altLang="en-US" sz="1800" dirty="0"/>
              <a:t>年代から</a:t>
            </a:r>
            <a:r>
              <a:rPr lang="en-US" altLang="ja-JP" sz="1800" dirty="0"/>
              <a:t>1970</a:t>
            </a:r>
            <a:r>
              <a:rPr lang="ja-JP" altLang="en-US" sz="1800" dirty="0"/>
              <a:t>年代にかけては、各国で急速に法令やガイドラインが整備され、新医薬品の品質、有効性および安全性についてのデータ報告・評価の体制が整いました。しかし、新医薬品の品質、有効性、安全性を評価するという基本は共通であったものの、承認申請の際の詳細な技術的要件は地域により異なっていました。製薬企業の国際化に伴い、各地域の規制要件を満たすため、時間とコストのかかる重複した試験を数多く行う必要がありました。</a:t>
            </a:r>
            <a:br>
              <a:rPr lang="ja-JP" altLang="en-US" sz="1800" dirty="0"/>
            </a:br>
            <a:r>
              <a:rPr lang="ja-JP" altLang="en-US" sz="1800" dirty="0"/>
              <a:t>　そのため、拡大する医薬品開発コストへの懸念を背景に、必要な患者に安全で有効な新医薬品をより早く提供するため、各地域の医薬品承認審査の基準の合理化・標準化が必要となり、</a:t>
            </a:r>
            <a:r>
              <a:rPr lang="en-US" altLang="ja-JP" sz="1800" dirty="0"/>
              <a:t>1990</a:t>
            </a:r>
            <a:r>
              <a:rPr lang="ja-JP" altLang="en-US" sz="1800" dirty="0"/>
              <a:t>年</a:t>
            </a:r>
            <a:r>
              <a:rPr lang="en-US" altLang="ja-JP" sz="1800" dirty="0"/>
              <a:t>4</a:t>
            </a:r>
            <a:r>
              <a:rPr lang="ja-JP" altLang="en-US" sz="1800" dirty="0"/>
              <a:t>月、日本・米国・ヨーロッパの各医薬品規制当局と業界団体の</a:t>
            </a:r>
            <a:r>
              <a:rPr lang="en-US" altLang="ja-JP" sz="1800" dirty="0"/>
              <a:t>6</a:t>
            </a:r>
            <a:r>
              <a:rPr lang="ja-JP" altLang="en-US" sz="1800" dirty="0"/>
              <a:t>者により</a:t>
            </a:r>
            <a:r>
              <a:rPr lang="en-US" altLang="ja-JP" sz="1800" dirty="0"/>
              <a:t>ICH</a:t>
            </a:r>
            <a:r>
              <a:rPr lang="ja-JP" altLang="en-US" sz="1800" dirty="0"/>
              <a:t>が発足しました。</a:t>
            </a:r>
            <a:br>
              <a:rPr lang="ja-JP" altLang="en-US" sz="1800" dirty="0"/>
            </a:br>
            <a:r>
              <a:rPr lang="ja-JP" altLang="en-US" sz="1800" dirty="0"/>
              <a:t>　なお、</a:t>
            </a:r>
            <a:r>
              <a:rPr lang="en-US" altLang="ja-JP" sz="1800" dirty="0"/>
              <a:t>2015</a:t>
            </a:r>
            <a:r>
              <a:rPr lang="ja-JP" altLang="en-US" sz="1800" dirty="0"/>
              <a:t>年</a:t>
            </a:r>
            <a:r>
              <a:rPr lang="en-US" altLang="ja-JP" sz="1800" dirty="0"/>
              <a:t>10</a:t>
            </a:r>
            <a:r>
              <a:rPr lang="ja-JP" altLang="en-US" sz="1800" dirty="0"/>
              <a:t>月に</a:t>
            </a:r>
            <a:r>
              <a:rPr lang="en-US" altLang="ja-JP" sz="1800" dirty="0"/>
              <a:t>International Conference on Harmonisation of Technical Requirements for Registration of Pharmaceuticals for Human Use </a:t>
            </a:r>
            <a:r>
              <a:rPr lang="ja-JP" altLang="en-US" sz="1800" dirty="0"/>
              <a:t>（日米</a:t>
            </a:r>
            <a:r>
              <a:rPr lang="en-US" altLang="ja-JP" sz="1800" dirty="0"/>
              <a:t>EU</a:t>
            </a:r>
            <a:r>
              <a:rPr lang="ja-JP" altLang="en-US" sz="1800" dirty="0"/>
              <a:t>医薬品規制調和国際会議）から </a:t>
            </a:r>
            <a:r>
              <a:rPr lang="en-US" altLang="ja-JP" sz="1800" dirty="0"/>
              <a:t>International Council for Harmonisation of Technical Requirements for Pharmaceuticals for Human Use </a:t>
            </a:r>
            <a:r>
              <a:rPr lang="ja-JP" altLang="en-US" sz="1800" dirty="0"/>
              <a:t>（医薬品規制調和国際会議）に変更されました。</a:t>
            </a:r>
          </a:p>
          <a:p>
            <a:pPr marL="0" indent="0">
              <a:buNone/>
            </a:pPr>
            <a:r>
              <a:rPr lang="ja-JP" altLang="en-US" sz="1800" dirty="0"/>
              <a:t>　</a:t>
            </a:r>
            <a:endParaRPr kumimoji="1" lang="ja-JP" altLang="en-US" sz="2000" dirty="0"/>
          </a:p>
        </p:txBody>
      </p:sp>
      <p:pic>
        <p:nvPicPr>
          <p:cNvPr id="5"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a:t>
            </a:r>
            <a:endParaRPr kumimoji="1" lang="ja-JP" altLang="en-US" sz="1400" b="1" dirty="0"/>
          </a:p>
        </p:txBody>
      </p:sp>
    </p:spTree>
    <p:extLst>
      <p:ext uri="{BB962C8B-B14F-4D97-AF65-F5344CB8AC3E}">
        <p14:creationId xmlns:p14="http://schemas.microsoft.com/office/powerpoint/2010/main" val="39572669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34193" y="1353890"/>
            <a:ext cx="8075613" cy="4525962"/>
          </a:xfrm>
        </p:spPr>
        <p:txBody>
          <a:bodyPr>
            <a:normAutofit/>
          </a:bodyPr>
          <a:lstStyle/>
          <a:p>
            <a:pPr marL="0" indent="0">
              <a:buFontTx/>
              <a:buNone/>
              <a:defRPr/>
            </a:pPr>
            <a:r>
              <a:rPr lang="en-US" altLang="ja-JP" sz="2800" b="1" dirty="0"/>
              <a:t>5. SPONSOR</a:t>
            </a:r>
            <a:endParaRPr lang="ja-JP" altLang="ja-JP" sz="2800" dirty="0"/>
          </a:p>
          <a:p>
            <a:pPr marL="0" lvl="1" indent="0">
              <a:spcBef>
                <a:spcPts val="1200"/>
              </a:spcBef>
              <a:buNone/>
              <a:defRPr/>
            </a:pPr>
            <a:r>
              <a:rPr lang="ja-JP" altLang="en-US" sz="2400" dirty="0">
                <a:solidFill>
                  <a:srgbClr val="FF0000"/>
                </a:solidFill>
              </a:rPr>
              <a:t>　　</a:t>
            </a:r>
            <a:r>
              <a:rPr lang="en-US" altLang="ja-JP" sz="2400" dirty="0">
                <a:solidFill>
                  <a:srgbClr val="FF0000"/>
                </a:solidFill>
              </a:rPr>
              <a:t>5.20.1 Noncompliance</a:t>
            </a:r>
          </a:p>
          <a:p>
            <a:pPr marL="357188" lvl="1" indent="0">
              <a:buFontTx/>
              <a:buNone/>
              <a:defRPr/>
            </a:pPr>
            <a:r>
              <a:rPr lang="ja-JP" altLang="en-US" sz="2400" dirty="0"/>
              <a:t>　被験者の保護や治験結果の信頼性に重大な影響を及ぼすもしくは及ぼしかねない不遵守が発見された際は、治験依頼者は</a:t>
            </a:r>
            <a:r>
              <a:rPr lang="ja-JP" altLang="en-US" sz="2400" u="sng" dirty="0">
                <a:solidFill>
                  <a:srgbClr val="0070C0"/>
                </a:solidFill>
              </a:rPr>
              <a:t>根本原因を分析</a:t>
            </a:r>
            <a:r>
              <a:rPr lang="ja-JP" altLang="en-US" sz="2400" dirty="0"/>
              <a:t>し、適切な</a:t>
            </a:r>
            <a:r>
              <a:rPr lang="ja-JP" altLang="en-US" sz="2400" u="sng" dirty="0">
                <a:solidFill>
                  <a:srgbClr val="0070C0"/>
                </a:solidFill>
              </a:rPr>
              <a:t>是正・予防措置</a:t>
            </a:r>
            <a:r>
              <a:rPr lang="ja-JP" altLang="en-US" sz="2400" dirty="0"/>
              <a:t>を講じる旨が明記された。</a:t>
            </a:r>
          </a:p>
        </p:txBody>
      </p:sp>
      <p:sp>
        <p:nvSpPr>
          <p:cNvPr id="2" name="テキスト ボックス 1"/>
          <p:cNvSpPr txBox="1"/>
          <p:nvPr/>
        </p:nvSpPr>
        <p:spPr>
          <a:xfrm>
            <a:off x="431539" y="4737918"/>
            <a:ext cx="8280920" cy="923330"/>
          </a:xfrm>
          <a:prstGeom prst="rect">
            <a:avLst/>
          </a:prstGeom>
          <a:noFill/>
          <a:ln>
            <a:solidFill>
              <a:srgbClr val="0070C0"/>
            </a:solidFill>
          </a:ln>
        </p:spPr>
        <p:txBody>
          <a:bodyPr wrap="square" rtlCol="0">
            <a:spAutoFit/>
          </a:bodyPr>
          <a:lstStyle/>
          <a:p>
            <a:r>
              <a:rPr kumimoji="1" lang="ja-JP" altLang="en-US" dirty="0"/>
              <a:t>注：</a:t>
            </a:r>
            <a:r>
              <a:rPr kumimoji="1" lang="en-US" altLang="ja-JP" dirty="0"/>
              <a:t>Noncompliance</a:t>
            </a:r>
            <a:r>
              <a:rPr kumimoji="1" lang="ja-JP" altLang="en-US" dirty="0"/>
              <a:t> （不遵守）： 従来の記載でも、治験実施計画書、標準業務手順書、</a:t>
            </a:r>
            <a:r>
              <a:rPr kumimoji="1" lang="en-US" altLang="ja-JP" dirty="0"/>
              <a:t>GCP</a:t>
            </a:r>
            <a:r>
              <a:rPr kumimoji="1" lang="ja-JP" altLang="en-US" dirty="0"/>
              <a:t>及び（又は）適用される規制要件を遵守していない場合には、必要な措置を講じる旨は既に規定されている。  </a:t>
            </a: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39</a:t>
            </a:r>
            <a:endParaRPr kumimoji="1" lang="ja-JP" altLang="en-US" sz="1400" b="1" dirty="0"/>
          </a:p>
        </p:txBody>
      </p:sp>
      <p:sp>
        <p:nvSpPr>
          <p:cNvPr id="8"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11</a:t>
            </a:r>
            <a:r>
              <a:rPr lang="zh-TW" altLang="en-US" kern="0" dirty="0"/>
              <a:t>）</a:t>
            </a:r>
            <a:endParaRPr lang="ja-JP" altLang="en-US" kern="0" dirty="0"/>
          </a:p>
        </p:txBody>
      </p:sp>
    </p:spTree>
    <p:extLst>
      <p:ext uri="{BB962C8B-B14F-4D97-AF65-F5344CB8AC3E}">
        <p14:creationId xmlns:p14="http://schemas.microsoft.com/office/powerpoint/2010/main" val="253784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188" y="1412776"/>
            <a:ext cx="7921625" cy="5156629"/>
          </a:xfrm>
        </p:spPr>
        <p:txBody>
          <a:bodyPr>
            <a:normAutofit fontScale="62500" lnSpcReduction="20000"/>
          </a:bodyPr>
          <a:lstStyle/>
          <a:p>
            <a:pPr marL="444500" indent="-444500">
              <a:spcAft>
                <a:spcPts val="1200"/>
              </a:spcAft>
              <a:buFontTx/>
              <a:buNone/>
              <a:defRPr/>
            </a:pPr>
            <a:r>
              <a:rPr lang="en-US" altLang="ja-JP" sz="4500" b="1" dirty="0"/>
              <a:t>8. ESSENTIAL DOCUMENTS FOR THE CONDUCT OF A CLINICAL TRIAL</a:t>
            </a:r>
          </a:p>
          <a:p>
            <a:pPr marL="0" indent="0">
              <a:lnSpc>
                <a:spcPct val="120000"/>
              </a:lnSpc>
              <a:spcBef>
                <a:spcPts val="0"/>
              </a:spcBef>
              <a:buNone/>
              <a:defRPr/>
            </a:pPr>
            <a:r>
              <a:rPr lang="en-US" altLang="ja-JP" sz="3800" dirty="0">
                <a:solidFill>
                  <a:srgbClr val="FF0000"/>
                </a:solidFill>
              </a:rPr>
              <a:t>8.1 Introduction</a:t>
            </a:r>
          </a:p>
          <a:p>
            <a:pPr marL="0" indent="0">
              <a:lnSpc>
                <a:spcPct val="120000"/>
              </a:lnSpc>
              <a:spcBef>
                <a:spcPts val="0"/>
              </a:spcBef>
              <a:buNone/>
              <a:defRPr/>
            </a:pPr>
            <a:r>
              <a:rPr lang="en-US" altLang="ja-JP" sz="3800" dirty="0">
                <a:solidFill>
                  <a:srgbClr val="FF0000"/>
                </a:solidFill>
              </a:rPr>
              <a:t>ADDENDUM</a:t>
            </a:r>
            <a:endParaRPr lang="ja-JP" altLang="en-US" sz="3800" dirty="0">
              <a:solidFill>
                <a:srgbClr val="FF0000"/>
              </a:solidFill>
            </a:endParaRPr>
          </a:p>
          <a:p>
            <a:pPr marL="361950" indent="0">
              <a:lnSpc>
                <a:spcPct val="120000"/>
              </a:lnSpc>
              <a:spcBef>
                <a:spcPts val="600"/>
              </a:spcBef>
              <a:buNone/>
              <a:defRPr/>
            </a:pPr>
            <a:r>
              <a:rPr lang="ja-JP" altLang="en-US" sz="2800" dirty="0"/>
              <a:t>　</a:t>
            </a:r>
            <a:r>
              <a:rPr lang="ja-JP" altLang="en-US" sz="3800" dirty="0"/>
              <a:t>治験依頼者及び治験責任医師</a:t>
            </a:r>
            <a:r>
              <a:rPr lang="en-US" altLang="ja-JP" sz="3800" dirty="0"/>
              <a:t>/</a:t>
            </a:r>
            <a:r>
              <a:rPr lang="ja-JP" altLang="en-US" sz="3800" dirty="0"/>
              <a:t>治験実施医療機関は、原資料を含む各文書の所在に関する記録を保持するものとする。治験の実施中及び実施後の保管システム（使用する媒体を問わない）は、文書の識別、更新履歴、検索及び取得に関する機能を有すべきである。</a:t>
            </a:r>
            <a:endParaRPr lang="en-US" altLang="ja-JP" sz="3800" dirty="0"/>
          </a:p>
          <a:p>
            <a:pPr marL="361950" indent="0">
              <a:lnSpc>
                <a:spcPct val="120000"/>
              </a:lnSpc>
              <a:spcBef>
                <a:spcPts val="1200"/>
              </a:spcBef>
              <a:buNone/>
              <a:defRPr/>
            </a:pPr>
            <a:r>
              <a:rPr lang="ja-JP" altLang="en-US" sz="3800" dirty="0"/>
              <a:t>　治験の文書は、その試験における重要性と関連性に基づき、追加もしくは、（治験開始前に）正当化されてる場合には削減すること。</a:t>
            </a:r>
            <a:endParaRPr lang="ja-JP" altLang="en-US" sz="28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40</a:t>
            </a:r>
            <a:endParaRPr kumimoji="1" lang="ja-JP" altLang="en-US" sz="1400" b="1" dirty="0"/>
          </a:p>
        </p:txBody>
      </p:sp>
      <p:sp>
        <p:nvSpPr>
          <p:cNvPr id="8"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12-1</a:t>
            </a:r>
            <a:r>
              <a:rPr lang="zh-TW" altLang="en-US" kern="0" dirty="0"/>
              <a:t>）</a:t>
            </a:r>
            <a:endParaRPr lang="ja-JP" altLang="en-US" kern="0" dirty="0"/>
          </a:p>
        </p:txBody>
      </p:sp>
    </p:spTree>
    <p:extLst>
      <p:ext uri="{BB962C8B-B14F-4D97-AF65-F5344CB8AC3E}">
        <p14:creationId xmlns:p14="http://schemas.microsoft.com/office/powerpoint/2010/main" val="2434191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188" y="1412776"/>
            <a:ext cx="7921625" cy="4981674"/>
          </a:xfrm>
        </p:spPr>
        <p:txBody>
          <a:bodyPr>
            <a:normAutofit fontScale="62500" lnSpcReduction="20000"/>
          </a:bodyPr>
          <a:lstStyle/>
          <a:p>
            <a:pPr marL="444500" indent="-444500">
              <a:spcAft>
                <a:spcPts val="1200"/>
              </a:spcAft>
              <a:buFontTx/>
              <a:buNone/>
              <a:defRPr/>
            </a:pPr>
            <a:r>
              <a:rPr lang="en-US" altLang="ja-JP" sz="4400" b="1" dirty="0"/>
              <a:t>8. ESSENTIAL DOCUMENTS FOR THE CONDUCT OF A CLINICAL TRIAL</a:t>
            </a:r>
          </a:p>
          <a:p>
            <a:pPr marL="0" indent="0">
              <a:lnSpc>
                <a:spcPct val="120000"/>
              </a:lnSpc>
              <a:spcBef>
                <a:spcPts val="0"/>
              </a:spcBef>
              <a:buNone/>
              <a:defRPr/>
            </a:pPr>
            <a:r>
              <a:rPr lang="en-US" altLang="ja-JP" sz="3800" dirty="0">
                <a:solidFill>
                  <a:srgbClr val="FF0000"/>
                </a:solidFill>
              </a:rPr>
              <a:t>8.1 Introduction</a:t>
            </a:r>
          </a:p>
          <a:p>
            <a:pPr marL="0" indent="0">
              <a:lnSpc>
                <a:spcPct val="120000"/>
              </a:lnSpc>
              <a:spcBef>
                <a:spcPts val="0"/>
              </a:spcBef>
              <a:buNone/>
              <a:defRPr/>
            </a:pPr>
            <a:r>
              <a:rPr lang="en-US" altLang="ja-JP" sz="3800" dirty="0">
                <a:solidFill>
                  <a:srgbClr val="FF0000"/>
                </a:solidFill>
              </a:rPr>
              <a:t>ADDENDUM</a:t>
            </a:r>
            <a:endParaRPr lang="ja-JP" altLang="en-US" sz="3800" dirty="0">
              <a:solidFill>
                <a:srgbClr val="FF0000"/>
              </a:solidFill>
            </a:endParaRPr>
          </a:p>
          <a:p>
            <a:pPr marL="268288" indent="0">
              <a:lnSpc>
                <a:spcPct val="120000"/>
              </a:lnSpc>
              <a:spcBef>
                <a:spcPts val="600"/>
              </a:spcBef>
              <a:buNone/>
              <a:defRPr/>
            </a:pPr>
            <a:r>
              <a:rPr lang="ja-JP" altLang="en-US" sz="3400" dirty="0"/>
              <a:t>　治験依頼者は、治験依頼者に対して報告される症例報告書データに関して、治験責任医師が管理権限を保持し、かつ、常にアクセス可能であることを保証すべきである。治験依頼者がこれらのデータを独占的に管理すべきではない。</a:t>
            </a:r>
            <a:endParaRPr lang="en-US" altLang="ja-JP" sz="3400" dirty="0"/>
          </a:p>
          <a:p>
            <a:pPr marL="268288" indent="0">
              <a:lnSpc>
                <a:spcPct val="120000"/>
              </a:lnSpc>
              <a:spcBef>
                <a:spcPts val="1200"/>
              </a:spcBef>
              <a:buNone/>
              <a:defRPr/>
            </a:pPr>
            <a:r>
              <a:rPr lang="ja-JP" altLang="en-US" sz="3400" dirty="0"/>
              <a:t>　複写物を元の文書（原資料、</a:t>
            </a:r>
            <a:r>
              <a:rPr lang="en-US" altLang="ja-JP" sz="3400" dirty="0"/>
              <a:t>CRF</a:t>
            </a:r>
            <a:r>
              <a:rPr lang="ja-JP" altLang="en-US" sz="3400" dirty="0"/>
              <a:t>等）の代わりとして置き換える場合、当該複写物は保証付き複写の要件を満たすべきである。</a:t>
            </a:r>
            <a:endParaRPr lang="en-US" altLang="ja-JP" sz="3400" dirty="0"/>
          </a:p>
          <a:p>
            <a:pPr marL="268288" indent="0">
              <a:lnSpc>
                <a:spcPct val="120000"/>
              </a:lnSpc>
              <a:spcBef>
                <a:spcPts val="1200"/>
              </a:spcBef>
              <a:buNone/>
              <a:defRPr/>
            </a:pPr>
            <a:r>
              <a:rPr lang="ja-JP" altLang="en-US" sz="3400" dirty="0"/>
              <a:t>　治験責任医師</a:t>
            </a:r>
            <a:r>
              <a:rPr lang="en-US" altLang="ja-JP" sz="3400" dirty="0"/>
              <a:t>/</a:t>
            </a:r>
            <a:r>
              <a:rPr lang="ja-JP" altLang="en-US" sz="3400" dirty="0"/>
              <a:t>治験実施医療機関は、治験開始前、実施中及び終了後に治験責任医師</a:t>
            </a:r>
            <a:r>
              <a:rPr lang="en-US" altLang="ja-JP" sz="3400" dirty="0"/>
              <a:t>/</a:t>
            </a:r>
            <a:r>
              <a:rPr lang="ja-JP" altLang="en-US" sz="3400" dirty="0"/>
              <a:t>治験実施医療機関が作成したすべての必須文書及び記録の管理権限を保持すべきである。</a:t>
            </a: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41</a:t>
            </a:r>
            <a:endParaRPr kumimoji="1" lang="ja-JP" altLang="en-US" sz="1400" b="1" dirty="0"/>
          </a:p>
        </p:txBody>
      </p:sp>
      <p:sp>
        <p:nvSpPr>
          <p:cNvPr id="8" name="タイトル 1"/>
          <p:cNvSpPr txBox="1">
            <a:spLocks/>
          </p:cNvSpPr>
          <p:nvPr/>
        </p:nvSpPr>
        <p:spPr bwMode="auto">
          <a:xfrm>
            <a:off x="604843" y="434645"/>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r>
              <a:rPr lang="ja-JP" altLang="en-US" kern="0" dirty="0"/>
              <a:t>改訂内容</a:t>
            </a:r>
            <a:r>
              <a:rPr lang="zh-TW" altLang="en-US" kern="0" dirty="0"/>
              <a:t>（</a:t>
            </a:r>
            <a:r>
              <a:rPr lang="en-US" altLang="zh-TW" kern="0" dirty="0"/>
              <a:t>12-2</a:t>
            </a:r>
            <a:r>
              <a:rPr lang="zh-TW" altLang="en-US" kern="0" dirty="0"/>
              <a:t>）</a:t>
            </a:r>
            <a:endParaRPr lang="ja-JP" altLang="en-US" kern="0" dirty="0"/>
          </a:p>
        </p:txBody>
      </p:sp>
    </p:spTree>
    <p:extLst>
      <p:ext uri="{BB962C8B-B14F-4D97-AF65-F5344CB8AC3E}">
        <p14:creationId xmlns:p14="http://schemas.microsoft.com/office/powerpoint/2010/main" val="6014267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6064" y="2708920"/>
            <a:ext cx="7268344" cy="936104"/>
          </a:xfrm>
        </p:spPr>
        <p:txBody>
          <a:bodyPr/>
          <a:lstStyle/>
          <a:p>
            <a:pPr marL="0" indent="0">
              <a:buNone/>
            </a:pPr>
            <a:r>
              <a:rPr kumimoji="1" lang="en-US" altLang="ja-JP" b="1" dirty="0"/>
              <a:t>3. </a:t>
            </a:r>
            <a:r>
              <a:rPr kumimoji="1" lang="ja-JP" altLang="en-US" b="1" dirty="0">
                <a:latin typeface="+mj-ea"/>
                <a:ea typeface="+mj-ea"/>
              </a:rPr>
              <a:t>製薬企業への影響</a:t>
            </a:r>
            <a:endParaRPr kumimoji="1" lang="en-US" altLang="ja-JP" b="1" dirty="0">
              <a:latin typeface="+mj-ea"/>
              <a:ea typeface="+mj-ea"/>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 5"/>
          <p:cNvSpPr>
            <a:spLocks noGrp="1"/>
          </p:cNvSpPr>
          <p:nvPr>
            <p:ph type="sldNum" sz="quarter" idx="12"/>
          </p:nvPr>
        </p:nvSpPr>
        <p:spPr>
          <a:xfrm>
            <a:off x="7239000" y="6400800"/>
            <a:ext cx="1905000" cy="457200"/>
          </a:xfrm>
        </p:spPr>
        <p:txBody>
          <a:bodyPr/>
          <a:lstStyle/>
          <a:p>
            <a:r>
              <a:rPr kumimoji="1" lang="en-US" altLang="ja-JP" b="1" dirty="0"/>
              <a:t>42</a:t>
            </a:r>
            <a:endParaRPr kumimoji="1" lang="ja-JP" altLang="en-US" b="1" dirty="0"/>
          </a:p>
        </p:txBody>
      </p:sp>
    </p:spTree>
    <p:extLst>
      <p:ext uri="{BB962C8B-B14F-4D97-AF65-F5344CB8AC3E}">
        <p14:creationId xmlns:p14="http://schemas.microsoft.com/office/powerpoint/2010/main" val="26413409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タイトル 1"/>
          <p:cNvSpPr>
            <a:spLocks noGrp="1"/>
          </p:cNvSpPr>
          <p:nvPr>
            <p:ph type="title"/>
          </p:nvPr>
        </p:nvSpPr>
        <p:spPr>
          <a:xfrm>
            <a:off x="685800" y="569913"/>
            <a:ext cx="7772400" cy="555625"/>
          </a:xfrm>
        </p:spPr>
        <p:txBody>
          <a:bodyPr/>
          <a:lstStyle/>
          <a:p>
            <a:pPr eaLnBrk="1" hangingPunct="1"/>
            <a:r>
              <a:rPr lang="ja-JP" altLang="en-US" dirty="0"/>
              <a:t>製薬企業への影響（</a:t>
            </a:r>
            <a:r>
              <a:rPr lang="en-US" altLang="ja-JP" dirty="0"/>
              <a:t>1</a:t>
            </a:r>
            <a:r>
              <a:rPr lang="ja-JP" altLang="en-US" dirty="0"/>
              <a:t>）</a:t>
            </a:r>
          </a:p>
        </p:txBody>
      </p:sp>
      <p:sp>
        <p:nvSpPr>
          <p:cNvPr id="9221" name="コンテンツ プレースホルダー 2"/>
          <p:cNvSpPr>
            <a:spLocks noGrp="1"/>
          </p:cNvSpPr>
          <p:nvPr>
            <p:ph idx="1"/>
          </p:nvPr>
        </p:nvSpPr>
        <p:spPr>
          <a:xfrm>
            <a:off x="395536" y="1412776"/>
            <a:ext cx="8280920" cy="4611216"/>
          </a:xfrm>
        </p:spPr>
        <p:txBody>
          <a:bodyPr/>
          <a:lstStyle/>
          <a:p>
            <a:pPr>
              <a:spcBef>
                <a:spcPts val="600"/>
              </a:spcBef>
              <a:defRPr/>
            </a:pPr>
            <a:r>
              <a:rPr lang="ja-JP" altLang="en-US" sz="2400" dirty="0"/>
              <a:t>既に</a:t>
            </a:r>
            <a:r>
              <a:rPr lang="en-US" altLang="ja-JP" sz="2400" dirty="0"/>
              <a:t>FDA</a:t>
            </a:r>
            <a:r>
              <a:rPr lang="ja-JP" altLang="en-US" sz="2400" dirty="0"/>
              <a:t>や</a:t>
            </a:r>
            <a:r>
              <a:rPr lang="en-US" altLang="ja-JP" sz="2400" dirty="0"/>
              <a:t>EMA</a:t>
            </a:r>
            <a:r>
              <a:rPr lang="ja-JP" altLang="en-US" sz="2400" dirty="0"/>
              <a:t>からはガイドライン等が発出されているが、日本では対応が遅れているプロセスや手順書などの作成等が盛り込まれている（例：</a:t>
            </a:r>
            <a:r>
              <a:rPr lang="en-US" altLang="ja-JP" sz="2400" dirty="0"/>
              <a:t>Quality</a:t>
            </a:r>
            <a:r>
              <a:rPr lang="ja-JP" altLang="en-US" sz="2400" dirty="0"/>
              <a:t> </a:t>
            </a:r>
            <a:r>
              <a:rPr lang="en-US" altLang="ja-JP" sz="2400" dirty="0"/>
              <a:t>Management System, Risk Review,</a:t>
            </a:r>
            <a:r>
              <a:rPr lang="ja-JP" altLang="en-US" sz="2400" dirty="0"/>
              <a:t> </a:t>
            </a:r>
            <a:r>
              <a:rPr lang="en-US" altLang="ja-JP" sz="2400" dirty="0"/>
              <a:t>Centralized Monitoring</a:t>
            </a:r>
            <a:r>
              <a:rPr lang="ja-JP" altLang="en-US" sz="2400" dirty="0"/>
              <a:t> </a:t>
            </a:r>
            <a:r>
              <a:rPr lang="en-US" altLang="ja-JP" sz="2400" dirty="0"/>
              <a:t>documentation</a:t>
            </a:r>
            <a:r>
              <a:rPr lang="ja-JP" altLang="en-US" sz="2400" dirty="0"/>
              <a:t>）。日本でも今回のガイダンス改訂に合わせて、品質マネジメント及びリスクに基づくモニタリングに関して、基本的考え方が発出された。</a:t>
            </a:r>
            <a:endParaRPr lang="en-US" altLang="ja-JP" sz="2400" dirty="0"/>
          </a:p>
          <a:p>
            <a:pPr eaLnBrk="1" hangingPunct="1">
              <a:spcBef>
                <a:spcPts val="600"/>
              </a:spcBef>
              <a:defRPr/>
            </a:pPr>
            <a:r>
              <a:rPr lang="ja-JP" altLang="en-US" sz="2400" dirty="0"/>
              <a:t>これらの内容には、まだ馴染みが薄いプロセス等が有り、具体的なパイロット結果の情報公開や先行する海外での事例紹介が、日本での実行には不可欠と考えている。</a:t>
            </a:r>
            <a:endParaRPr lang="en-US" altLang="ja-JP" sz="2400" dirty="0"/>
          </a:p>
        </p:txBody>
      </p:sp>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43</a:t>
            </a:r>
            <a:endParaRPr kumimoji="1" lang="ja-JP" altLang="en-US" sz="1400" b="1" dirty="0"/>
          </a:p>
        </p:txBody>
      </p:sp>
      <p:sp>
        <p:nvSpPr>
          <p:cNvPr id="2" name="テキスト ボックス 1"/>
          <p:cNvSpPr txBox="1"/>
          <p:nvPr/>
        </p:nvSpPr>
        <p:spPr>
          <a:xfrm>
            <a:off x="827584" y="5602014"/>
            <a:ext cx="7488832" cy="923330"/>
          </a:xfrm>
          <a:prstGeom prst="rect">
            <a:avLst/>
          </a:prstGeom>
          <a:noFill/>
          <a:ln w="25400">
            <a:solidFill>
              <a:srgbClr val="C00000"/>
            </a:solidFill>
          </a:ln>
        </p:spPr>
        <p:txBody>
          <a:bodyPr wrap="square" rtlCol="0">
            <a:spAutoFit/>
          </a:bodyPr>
          <a:lstStyle/>
          <a:p>
            <a:r>
              <a:rPr lang="ja-JP" altLang="en-US" dirty="0"/>
              <a:t>注意：医療機関の方々が、自ら治験を実施しようとする場合（いわゆる医師主導治験）及び</a:t>
            </a:r>
            <a:r>
              <a:rPr lang="en-US" altLang="ja-JP" dirty="0"/>
              <a:t>ICH-GCP</a:t>
            </a:r>
            <a:r>
              <a:rPr lang="ja-JP" altLang="en-US" dirty="0"/>
              <a:t>を遵守して臨床研究を実施する場合には、製薬企業の立場と同様になると想定している。</a:t>
            </a:r>
            <a:endParaRPr kumimoji="1" lang="ja-JP" altLang="en-US" dirty="0"/>
          </a:p>
        </p:txBody>
      </p:sp>
    </p:spTree>
    <p:extLst>
      <p:ext uri="{BB962C8B-B14F-4D97-AF65-F5344CB8AC3E}">
        <p14:creationId xmlns:p14="http://schemas.microsoft.com/office/powerpoint/2010/main" val="486061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タイトル 1"/>
          <p:cNvSpPr>
            <a:spLocks noGrp="1"/>
          </p:cNvSpPr>
          <p:nvPr>
            <p:ph type="title"/>
          </p:nvPr>
        </p:nvSpPr>
        <p:spPr>
          <a:xfrm>
            <a:off x="685800" y="569913"/>
            <a:ext cx="7772400" cy="555625"/>
          </a:xfrm>
        </p:spPr>
        <p:txBody>
          <a:bodyPr/>
          <a:lstStyle/>
          <a:p>
            <a:pPr eaLnBrk="1" hangingPunct="1"/>
            <a:r>
              <a:rPr lang="ja-JP" altLang="en-US" dirty="0"/>
              <a:t>製薬企業への影響</a:t>
            </a:r>
            <a:r>
              <a:rPr lang="en-US" altLang="ja-JP" dirty="0"/>
              <a:t>(2)</a:t>
            </a:r>
            <a:endParaRPr lang="ja-JP" altLang="en-US" dirty="0"/>
          </a:p>
        </p:txBody>
      </p:sp>
      <p:sp>
        <p:nvSpPr>
          <p:cNvPr id="10245" name="コンテンツ プレースホルダー 2"/>
          <p:cNvSpPr>
            <a:spLocks noGrp="1"/>
          </p:cNvSpPr>
          <p:nvPr>
            <p:ph idx="1"/>
          </p:nvPr>
        </p:nvSpPr>
        <p:spPr>
          <a:xfrm>
            <a:off x="467544" y="1412776"/>
            <a:ext cx="8208912" cy="4467225"/>
          </a:xfrm>
        </p:spPr>
        <p:txBody>
          <a:bodyPr/>
          <a:lstStyle/>
          <a:p>
            <a:pPr eaLnBrk="1" hangingPunct="1">
              <a:defRPr/>
            </a:pPr>
            <a:r>
              <a:rPr lang="en-US" altLang="ja-JP" sz="2400" dirty="0"/>
              <a:t>Risk Based Approach(RBA)</a:t>
            </a:r>
            <a:r>
              <a:rPr lang="ja-JP" altLang="en-US" sz="2400" dirty="0"/>
              <a:t>が提唱されてから、概念的に</a:t>
            </a:r>
            <a:r>
              <a:rPr lang="en-US" altLang="ja-JP" sz="2400" dirty="0"/>
              <a:t>RBA</a:t>
            </a:r>
            <a:r>
              <a:rPr lang="ja-JP" altLang="en-US" sz="2400" dirty="0"/>
              <a:t>は広く知られているが、具体的な“手法” “指標” “</a:t>
            </a:r>
            <a:r>
              <a:rPr lang="en-US" altLang="ja-JP" sz="2400" dirty="0"/>
              <a:t>Review</a:t>
            </a:r>
            <a:r>
              <a:rPr lang="ja-JP" altLang="en-US" sz="2400" dirty="0"/>
              <a:t>”の具体性・妥当性について明確に示されたものが無く、各社が試験的に実施中の状態である。</a:t>
            </a:r>
            <a:endParaRPr lang="en-US" altLang="ja-JP" sz="2400" dirty="0"/>
          </a:p>
          <a:p>
            <a:pPr eaLnBrk="1" hangingPunct="1">
              <a:defRPr/>
            </a:pPr>
            <a:r>
              <a:rPr lang="ja-JP" altLang="en-US" sz="2400" dirty="0"/>
              <a:t>事前に想定した基準と、実行後の</a:t>
            </a:r>
            <a:r>
              <a:rPr lang="en-US" altLang="ja-JP" sz="2400" dirty="0"/>
              <a:t>Review</a:t>
            </a:r>
            <a:r>
              <a:rPr lang="ja-JP" altLang="en-US" sz="2400" dirty="0"/>
              <a:t>ならびに</a:t>
            </a:r>
            <a:r>
              <a:rPr lang="en-US" altLang="ja-JP" sz="2400" dirty="0"/>
              <a:t>Monitoring</a:t>
            </a:r>
            <a:r>
              <a:rPr lang="ja-JP" altLang="en-US" sz="2400" dirty="0"/>
              <a:t>の結果の水準を受け入れ可能と判断する根拠（妥当性の判断基準）の設定に苦慮する。</a:t>
            </a:r>
            <a:endParaRPr lang="en-US" altLang="ja-JP" sz="2400" dirty="0"/>
          </a:p>
          <a:p>
            <a:pPr eaLnBrk="1" hangingPunct="1">
              <a:defRPr/>
            </a:pPr>
            <a:r>
              <a:rPr lang="en-US" altLang="ja-JP" sz="2400" dirty="0"/>
              <a:t>RBA</a:t>
            </a:r>
            <a:r>
              <a:rPr lang="ja-JP" altLang="en-US" sz="2400" dirty="0"/>
              <a:t>に関するノウハウに乏しいことや、信頼性を確保するうえでの妥当な水準、適切なアプローチ等の実例が少ない為に、試行錯誤している状態である。</a:t>
            </a:r>
            <a:endParaRPr lang="en-US" altLang="ja-JP" sz="2400" dirty="0"/>
          </a:p>
        </p:txBody>
      </p:sp>
      <p:sp>
        <p:nvSpPr>
          <p:cNvPr id="6" name="スライド番号プレースホルダー 3"/>
          <p:cNvSpPr>
            <a:spLocks noGrp="1"/>
          </p:cNvSpPr>
          <p:nvPr>
            <p:ph type="sldNum" sz="quarter" idx="12"/>
          </p:nvPr>
        </p:nvSpPr>
        <p:spPr>
          <a:xfrm>
            <a:off x="7239000" y="6394450"/>
            <a:ext cx="1905000" cy="457200"/>
          </a:xfrm>
        </p:spPr>
        <p:txBody>
          <a:bodyPr/>
          <a:lstStyle/>
          <a:p>
            <a:r>
              <a:rPr lang="en-US" altLang="ja-JP" b="1" dirty="0"/>
              <a:t>44</a:t>
            </a:r>
            <a:endParaRPr kumimoji="1" lang="en-US" altLang="ja-JP" sz="1400" b="1" dirty="0"/>
          </a:p>
        </p:txBody>
      </p:sp>
    </p:spTree>
    <p:extLst>
      <p:ext uri="{BB962C8B-B14F-4D97-AF65-F5344CB8AC3E}">
        <p14:creationId xmlns:p14="http://schemas.microsoft.com/office/powerpoint/2010/main" val="3227984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タイトル 1"/>
          <p:cNvSpPr>
            <a:spLocks noGrp="1"/>
          </p:cNvSpPr>
          <p:nvPr>
            <p:ph type="title"/>
          </p:nvPr>
        </p:nvSpPr>
        <p:spPr>
          <a:xfrm>
            <a:off x="685800" y="569913"/>
            <a:ext cx="7772400" cy="555625"/>
          </a:xfrm>
        </p:spPr>
        <p:txBody>
          <a:bodyPr/>
          <a:lstStyle/>
          <a:p>
            <a:pPr eaLnBrk="1" hangingPunct="1"/>
            <a:r>
              <a:rPr lang="ja-JP" altLang="en-US" dirty="0"/>
              <a:t>製薬企業への影響</a:t>
            </a:r>
            <a:r>
              <a:rPr lang="en-US" altLang="ja-JP" dirty="0"/>
              <a:t>(3)</a:t>
            </a:r>
            <a:endParaRPr lang="ja-JP" altLang="en-US" dirty="0"/>
          </a:p>
        </p:txBody>
      </p:sp>
      <p:sp>
        <p:nvSpPr>
          <p:cNvPr id="10245" name="コンテンツ プレースホルダー 2"/>
          <p:cNvSpPr>
            <a:spLocks noGrp="1"/>
          </p:cNvSpPr>
          <p:nvPr>
            <p:ph idx="1"/>
          </p:nvPr>
        </p:nvSpPr>
        <p:spPr>
          <a:xfrm>
            <a:off x="467544" y="1412776"/>
            <a:ext cx="8208912" cy="4467225"/>
          </a:xfrm>
        </p:spPr>
        <p:txBody>
          <a:bodyPr/>
          <a:lstStyle/>
          <a:p>
            <a:pPr eaLnBrk="1" hangingPunct="1">
              <a:defRPr/>
            </a:pPr>
            <a:r>
              <a:rPr lang="ja-JP" altLang="en-US" sz="2400" dirty="0"/>
              <a:t>従来は、</a:t>
            </a:r>
            <a:r>
              <a:rPr lang="en-US" altLang="ja-JP" sz="2400" dirty="0"/>
              <a:t>Non</a:t>
            </a:r>
            <a:r>
              <a:rPr lang="ja-JP" altLang="en-US" sz="2400" dirty="0"/>
              <a:t> </a:t>
            </a:r>
            <a:r>
              <a:rPr lang="en-US" altLang="ja-JP" sz="2400" dirty="0"/>
              <a:t>compliance</a:t>
            </a:r>
            <a:r>
              <a:rPr lang="ja-JP" altLang="en-US" sz="2400" dirty="0"/>
              <a:t> の扱いについて規制上で明確に定義されておらず、「治験実施計画書等からの逸脱が確認された際は適切な措置を講じる」旨が</a:t>
            </a:r>
            <a:r>
              <a:rPr lang="en-US" altLang="ja-JP" sz="2400" dirty="0"/>
              <a:t>GCP</a:t>
            </a:r>
            <a:r>
              <a:rPr lang="ja-JP" altLang="en-US" sz="2400" dirty="0"/>
              <a:t>ガイダンスには定義されている。</a:t>
            </a:r>
            <a:r>
              <a:rPr lang="en-US" altLang="ja-JP" sz="2400" dirty="0"/>
              <a:t>Non compliance</a:t>
            </a:r>
            <a:r>
              <a:rPr lang="ja-JP" altLang="en-US" sz="2400" dirty="0"/>
              <a:t>の</a:t>
            </a:r>
            <a:r>
              <a:rPr lang="ja-JP" altLang="en-US" sz="2400" u="sng" dirty="0">
                <a:solidFill>
                  <a:srgbClr val="0070C0"/>
                </a:solidFill>
              </a:rPr>
              <a:t>収集</a:t>
            </a:r>
            <a:r>
              <a:rPr lang="ja-JP" altLang="en-US" sz="2400" dirty="0"/>
              <a:t>、</a:t>
            </a:r>
            <a:r>
              <a:rPr lang="ja-JP" altLang="en-US" sz="2400" u="sng" dirty="0">
                <a:solidFill>
                  <a:srgbClr val="0070C0"/>
                </a:solidFill>
              </a:rPr>
              <a:t>原因分析</a:t>
            </a:r>
            <a:r>
              <a:rPr lang="ja-JP" altLang="en-US" sz="2400" dirty="0"/>
              <a:t>、</a:t>
            </a:r>
            <a:r>
              <a:rPr lang="ja-JP" altLang="en-US" sz="2400" u="sng" dirty="0">
                <a:solidFill>
                  <a:srgbClr val="0070C0"/>
                </a:solidFill>
              </a:rPr>
              <a:t>改善策の策定から実行</a:t>
            </a:r>
            <a:r>
              <a:rPr lang="ja-JP" altLang="en-US" sz="2400" dirty="0"/>
              <a:t>までの、全ての過程を記録する様に求められることとなり、相応の管理方針・具体的な管理体制等が必要となる。</a:t>
            </a:r>
            <a:endParaRPr lang="en-US" altLang="ja-JP" sz="2400" dirty="0"/>
          </a:p>
          <a:p>
            <a:pPr eaLnBrk="1" hangingPunct="1">
              <a:defRPr/>
            </a:pPr>
            <a:r>
              <a:rPr lang="ja-JP" altLang="en-US" sz="2400" dirty="0"/>
              <a:t>体制的なアプローチのみならず、問題解決スキル、改善策や再発防止策の立案等の、従来は明確に求められていない</a:t>
            </a:r>
            <a:r>
              <a:rPr lang="ja-JP" altLang="en-US" sz="2400" u="sng" dirty="0">
                <a:solidFill>
                  <a:srgbClr val="0070C0"/>
                </a:solidFill>
              </a:rPr>
              <a:t>スキルの習得も課題</a:t>
            </a:r>
            <a:r>
              <a:rPr lang="ja-JP" altLang="en-US" sz="2400" dirty="0"/>
              <a:t>となる。</a:t>
            </a:r>
            <a:endParaRPr lang="en-US" altLang="ja-JP" sz="2400" dirty="0"/>
          </a:p>
        </p:txBody>
      </p:sp>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45</a:t>
            </a:r>
          </a:p>
        </p:txBody>
      </p:sp>
    </p:spTree>
    <p:extLst>
      <p:ext uri="{BB962C8B-B14F-4D97-AF65-F5344CB8AC3E}">
        <p14:creationId xmlns:p14="http://schemas.microsoft.com/office/powerpoint/2010/main" val="2787643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タイトル 1"/>
          <p:cNvSpPr>
            <a:spLocks noGrp="1"/>
          </p:cNvSpPr>
          <p:nvPr>
            <p:ph type="title"/>
          </p:nvPr>
        </p:nvSpPr>
        <p:spPr>
          <a:xfrm>
            <a:off x="685800" y="569913"/>
            <a:ext cx="7772400" cy="555625"/>
          </a:xfrm>
        </p:spPr>
        <p:txBody>
          <a:bodyPr/>
          <a:lstStyle/>
          <a:p>
            <a:pPr eaLnBrk="1" hangingPunct="1"/>
            <a:r>
              <a:rPr lang="ja-JP" altLang="en-US" dirty="0"/>
              <a:t>製薬企業への影響</a:t>
            </a:r>
            <a:r>
              <a:rPr lang="en-US" altLang="ja-JP" dirty="0"/>
              <a:t>(4)</a:t>
            </a:r>
            <a:endParaRPr lang="ja-JP" altLang="en-US" dirty="0"/>
          </a:p>
        </p:txBody>
      </p:sp>
      <p:sp>
        <p:nvSpPr>
          <p:cNvPr id="17413" name="コンテンツ プレースホルダー 2"/>
          <p:cNvSpPr>
            <a:spLocks noGrp="1"/>
          </p:cNvSpPr>
          <p:nvPr>
            <p:ph idx="1"/>
          </p:nvPr>
        </p:nvSpPr>
        <p:spPr>
          <a:xfrm>
            <a:off x="467544" y="1412776"/>
            <a:ext cx="8280920" cy="4467225"/>
          </a:xfrm>
        </p:spPr>
        <p:txBody>
          <a:bodyPr/>
          <a:lstStyle/>
          <a:p>
            <a:r>
              <a:rPr lang="en-US" altLang="ja-JP" sz="2400" dirty="0"/>
              <a:t>Essential document</a:t>
            </a:r>
            <a:r>
              <a:rPr lang="ja-JP" altLang="en-US" sz="2400" dirty="0"/>
              <a:t>も “必須文書”ではなく、“治験の経緯を再現するために必要となる文書”との意図がより明確に示されている。</a:t>
            </a:r>
            <a:endParaRPr lang="en-US" altLang="ja-JP" sz="2400" dirty="0"/>
          </a:p>
          <a:p>
            <a:r>
              <a:rPr lang="ja-JP" altLang="en-US" sz="2400" dirty="0"/>
              <a:t>そのため、併せて漫然とした文書保存ではなく、試験の規模等に応じた文書・記録の所在から始まり、体系的アプローチとした</a:t>
            </a:r>
            <a:r>
              <a:rPr lang="en-US" altLang="ja-JP" sz="2400" dirty="0"/>
              <a:t>TMF</a:t>
            </a:r>
            <a:r>
              <a:rPr lang="ja-JP" altLang="en-US" sz="2400" dirty="0"/>
              <a:t>*を意識した文書・記録の管理が求められると考えている。</a:t>
            </a:r>
          </a:p>
        </p:txBody>
      </p:sp>
      <p:sp>
        <p:nvSpPr>
          <p:cNvPr id="6" name="テキスト ボックス 5"/>
          <p:cNvSpPr txBox="1"/>
          <p:nvPr/>
        </p:nvSpPr>
        <p:spPr>
          <a:xfrm>
            <a:off x="395536" y="4365104"/>
            <a:ext cx="8280920" cy="1569660"/>
          </a:xfrm>
          <a:prstGeom prst="rect">
            <a:avLst/>
          </a:prstGeom>
          <a:noFill/>
          <a:ln>
            <a:solidFill>
              <a:srgbClr val="0070C0"/>
            </a:solidFill>
          </a:ln>
        </p:spPr>
        <p:txBody>
          <a:bodyPr wrap="square" rtlCol="0">
            <a:spAutoFit/>
          </a:bodyPr>
          <a:lstStyle/>
          <a:p>
            <a:r>
              <a:rPr lang="ja-JP" altLang="en-US" sz="2400" dirty="0"/>
              <a:t>＊：</a:t>
            </a:r>
            <a:r>
              <a:rPr lang="en-US" altLang="ja-JP" sz="2400" dirty="0"/>
              <a:t>Trial Master File</a:t>
            </a:r>
            <a:r>
              <a:rPr lang="ja-JP" altLang="en-US" sz="2400" dirty="0"/>
              <a:t> （治験マスターファイル）の略で、単純な文書を保管</a:t>
            </a:r>
            <a:r>
              <a:rPr lang="en-US" altLang="ja-JP" sz="2400" dirty="0"/>
              <a:t>/</a:t>
            </a:r>
            <a:r>
              <a:rPr lang="ja-JP" altLang="en-US" sz="2400" dirty="0"/>
              <a:t>綴じ込んだファイルではなく、試験特有のファイリングルールを含めた計画的かつ具体的なルールに基づいた、文書のファイリングと考えている</a:t>
            </a:r>
            <a:r>
              <a:rPr kumimoji="1" lang="ja-JP" altLang="en-US" sz="2400" dirty="0"/>
              <a:t>。  </a:t>
            </a:r>
          </a:p>
        </p:txBody>
      </p:sp>
      <p:sp>
        <p:nvSpPr>
          <p:cNvPr id="7"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46</a:t>
            </a:r>
          </a:p>
        </p:txBody>
      </p:sp>
    </p:spTree>
    <p:extLst>
      <p:ext uri="{BB962C8B-B14F-4D97-AF65-F5344CB8AC3E}">
        <p14:creationId xmlns:p14="http://schemas.microsoft.com/office/powerpoint/2010/main" val="2512645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2708920"/>
            <a:ext cx="6840760" cy="1224136"/>
          </a:xfrm>
        </p:spPr>
        <p:txBody>
          <a:bodyPr/>
          <a:lstStyle/>
          <a:p>
            <a:pPr marL="0" indent="0">
              <a:buNone/>
            </a:pPr>
            <a:r>
              <a:rPr lang="ja-JP" altLang="en-US" b="1" dirty="0">
                <a:latin typeface="+mj-lt"/>
              </a:rPr>
              <a:t>４</a:t>
            </a:r>
            <a:r>
              <a:rPr lang="en-US" altLang="ja-JP" b="1" dirty="0">
                <a:latin typeface="+mj-lt"/>
              </a:rPr>
              <a:t>. JPMA</a:t>
            </a:r>
            <a:r>
              <a:rPr lang="ja-JP" altLang="en-US" b="1" dirty="0">
                <a:latin typeface="+mj-lt"/>
              </a:rPr>
              <a:t>の対応</a:t>
            </a:r>
            <a:endParaRPr lang="en-US" altLang="ja-JP" b="1" dirty="0">
              <a:latin typeface="+mj-lt"/>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 5"/>
          <p:cNvSpPr>
            <a:spLocks noGrp="1"/>
          </p:cNvSpPr>
          <p:nvPr>
            <p:ph type="sldNum" sz="quarter" idx="12"/>
          </p:nvPr>
        </p:nvSpPr>
        <p:spPr/>
        <p:txBody>
          <a:bodyPr/>
          <a:lstStyle/>
          <a:p>
            <a:r>
              <a:rPr kumimoji="1" lang="en-US" altLang="ja-JP" b="1" dirty="0"/>
              <a:t>47</a:t>
            </a:r>
            <a:endParaRPr kumimoji="1" lang="ja-JP" altLang="en-US" b="1" dirty="0"/>
          </a:p>
        </p:txBody>
      </p:sp>
    </p:spTree>
    <p:extLst>
      <p:ext uri="{BB962C8B-B14F-4D97-AF65-F5344CB8AC3E}">
        <p14:creationId xmlns:p14="http://schemas.microsoft.com/office/powerpoint/2010/main" val="20818272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9"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タイトル 1"/>
          <p:cNvSpPr>
            <a:spLocks noGrp="1"/>
          </p:cNvSpPr>
          <p:nvPr>
            <p:ph type="title"/>
          </p:nvPr>
        </p:nvSpPr>
        <p:spPr>
          <a:xfrm>
            <a:off x="685800" y="549275"/>
            <a:ext cx="7772400" cy="554038"/>
          </a:xfrm>
        </p:spPr>
        <p:txBody>
          <a:bodyPr/>
          <a:lstStyle/>
          <a:p>
            <a:pPr eaLnBrk="1" hangingPunct="1"/>
            <a:r>
              <a:rPr lang="en-US" altLang="ja-JP" dirty="0"/>
              <a:t>JPMA</a:t>
            </a:r>
            <a:r>
              <a:rPr lang="ja-JP" altLang="en-US" dirty="0"/>
              <a:t>の対応</a:t>
            </a:r>
          </a:p>
        </p:txBody>
      </p:sp>
      <p:sp>
        <p:nvSpPr>
          <p:cNvPr id="9221" name="コンテンツ プレースホルダー 2"/>
          <p:cNvSpPr>
            <a:spLocks noGrp="1"/>
          </p:cNvSpPr>
          <p:nvPr>
            <p:ph idx="1"/>
          </p:nvPr>
        </p:nvSpPr>
        <p:spPr>
          <a:xfrm>
            <a:off x="395535" y="1412776"/>
            <a:ext cx="8628781" cy="5112568"/>
          </a:xfrm>
        </p:spPr>
        <p:txBody>
          <a:bodyPr/>
          <a:lstStyle/>
          <a:p>
            <a:pPr eaLnBrk="1" hangingPunct="1">
              <a:defRPr/>
            </a:pPr>
            <a:r>
              <a:rPr lang="en-US" altLang="ja-JP" sz="2400" dirty="0"/>
              <a:t>ICH-E6 </a:t>
            </a:r>
            <a:r>
              <a:rPr lang="ja-JP" altLang="en-US" sz="2400" dirty="0"/>
              <a:t>特別タスクフォースの活動状況</a:t>
            </a:r>
            <a:endParaRPr lang="en-US" altLang="ja-JP" sz="2400" dirty="0"/>
          </a:p>
          <a:p>
            <a:pPr marL="457200" lvl="1" indent="0" eaLnBrk="1" hangingPunct="1">
              <a:buFontTx/>
              <a:buNone/>
              <a:defRPr/>
            </a:pPr>
            <a:r>
              <a:rPr lang="ja-JP" altLang="en-US" sz="2400" dirty="0"/>
              <a:t>主な検討内容は以下の通りであり、各種成果物は加盟各社に配布済み。</a:t>
            </a:r>
            <a:endParaRPr lang="en-US" altLang="ja-JP" sz="2400" dirty="0"/>
          </a:p>
          <a:p>
            <a:pPr marL="457200" lvl="1" indent="0" eaLnBrk="1" hangingPunct="1">
              <a:buFontTx/>
              <a:buNone/>
              <a:defRPr/>
            </a:pPr>
            <a:endParaRPr lang="en-US" altLang="ja-JP" sz="2400" dirty="0"/>
          </a:p>
          <a:p>
            <a:pPr lvl="1" eaLnBrk="1" hangingPunct="1">
              <a:buFont typeface="Wingdings" pitchFamily="2" charset="2"/>
              <a:buChar char="Ø"/>
              <a:defRPr/>
            </a:pPr>
            <a:r>
              <a:rPr lang="en-US" altLang="ja-JP" sz="2400" dirty="0"/>
              <a:t>E6</a:t>
            </a:r>
            <a:r>
              <a:rPr lang="ja-JP" altLang="en-US" sz="2400" dirty="0"/>
              <a:t> 改訂</a:t>
            </a:r>
            <a:endParaRPr lang="en-US" altLang="ja-JP" sz="2400" dirty="0"/>
          </a:p>
          <a:p>
            <a:pPr marL="914400" lvl="2" indent="0" eaLnBrk="1" hangingPunct="1">
              <a:buNone/>
              <a:defRPr/>
            </a:pPr>
            <a:r>
              <a:rPr lang="en-US" altLang="ja-JP" dirty="0"/>
              <a:t>〔</a:t>
            </a:r>
            <a:r>
              <a:rPr lang="ja-JP" altLang="en-US" dirty="0"/>
              <a:t>コメントのまとめ、ガイダンス、改訂点説明用の研修資材</a:t>
            </a:r>
            <a:r>
              <a:rPr lang="en-US" altLang="ja-JP" dirty="0"/>
              <a:t>〕</a:t>
            </a:r>
          </a:p>
          <a:p>
            <a:pPr lvl="1" eaLnBrk="1" hangingPunct="1">
              <a:buFont typeface="Wingdings" pitchFamily="2" charset="2"/>
              <a:buChar char="Ø"/>
              <a:defRPr/>
            </a:pPr>
            <a:r>
              <a:rPr lang="ja-JP" altLang="en-US" sz="2400" dirty="0"/>
              <a:t>臨床試験に対する </a:t>
            </a:r>
            <a:r>
              <a:rPr lang="en-US" altLang="ja-JP" sz="2400" dirty="0"/>
              <a:t>Quality Management System </a:t>
            </a:r>
          </a:p>
          <a:p>
            <a:pPr marL="914400" lvl="2" indent="0" eaLnBrk="1" hangingPunct="1">
              <a:buNone/>
              <a:defRPr/>
            </a:pPr>
            <a:r>
              <a:rPr lang="en-US" altLang="ja-JP" dirty="0"/>
              <a:t>〔QMS</a:t>
            </a:r>
            <a:r>
              <a:rPr lang="ja-JP" altLang="en-US" dirty="0"/>
              <a:t>モデルの策定、説明資料</a:t>
            </a:r>
            <a:r>
              <a:rPr lang="en-US" altLang="ja-JP" dirty="0"/>
              <a:t>〕</a:t>
            </a:r>
            <a:r>
              <a:rPr lang="ja-JP" altLang="en-US" dirty="0"/>
              <a:t>　</a:t>
            </a:r>
            <a:endParaRPr lang="en-US" altLang="ja-JP" dirty="0"/>
          </a:p>
          <a:p>
            <a:pPr lvl="1" eaLnBrk="1" hangingPunct="1">
              <a:buFont typeface="Wingdings" pitchFamily="2" charset="2"/>
              <a:buChar char="Ø"/>
              <a:defRPr/>
            </a:pPr>
            <a:r>
              <a:rPr lang="en-US" altLang="ja-JP" sz="2400" dirty="0"/>
              <a:t>Risk Based Approach</a:t>
            </a:r>
          </a:p>
          <a:p>
            <a:pPr marL="914400" lvl="2" indent="0" eaLnBrk="1" hangingPunct="1">
              <a:buNone/>
              <a:defRPr/>
            </a:pPr>
            <a:r>
              <a:rPr lang="en-US" altLang="ja-JP" dirty="0"/>
              <a:t>〔Risk</a:t>
            </a:r>
            <a:r>
              <a:rPr lang="ja-JP" altLang="en-US" dirty="0"/>
              <a:t>管理体制モデルの策定、説明資料</a:t>
            </a:r>
            <a:r>
              <a:rPr lang="en-US" altLang="ja-JP" dirty="0"/>
              <a:t>〕</a:t>
            </a:r>
          </a:p>
        </p:txBody>
      </p:sp>
      <p:sp>
        <p:nvSpPr>
          <p:cNvPr id="6"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48</a:t>
            </a:r>
            <a:endParaRPr kumimoji="1" lang="ja-JP" altLang="en-US" sz="1400" b="1" dirty="0"/>
          </a:p>
        </p:txBody>
      </p:sp>
    </p:spTree>
    <p:extLst>
      <p:ext uri="{BB962C8B-B14F-4D97-AF65-F5344CB8AC3E}">
        <p14:creationId xmlns:p14="http://schemas.microsoft.com/office/powerpoint/2010/main" val="1003301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ICH</a:t>
            </a:r>
            <a:r>
              <a:rPr kumimoji="1" lang="ja-JP" altLang="en-US" dirty="0"/>
              <a:t>の目的と役割</a:t>
            </a:r>
          </a:p>
        </p:txBody>
      </p:sp>
      <p:sp>
        <p:nvSpPr>
          <p:cNvPr id="3" name="コンテンツ プレースホルダー 2"/>
          <p:cNvSpPr>
            <a:spLocks noGrp="1"/>
          </p:cNvSpPr>
          <p:nvPr>
            <p:ph idx="1"/>
          </p:nvPr>
        </p:nvSpPr>
        <p:spPr>
          <a:xfrm>
            <a:off x="251520" y="1556792"/>
            <a:ext cx="8424936" cy="4464496"/>
          </a:xfrm>
        </p:spPr>
        <p:txBody>
          <a:bodyPr/>
          <a:lstStyle/>
          <a:p>
            <a:pPr marL="0" indent="0">
              <a:spcBef>
                <a:spcPts val="0"/>
              </a:spcBef>
              <a:buNone/>
            </a:pPr>
            <a:r>
              <a:rPr lang="ja-JP" altLang="en-US" sz="2400" dirty="0"/>
              <a:t>　</a:t>
            </a:r>
            <a:r>
              <a:rPr lang="en-US" altLang="ja-JP" sz="2400" dirty="0"/>
              <a:t>ICH</a:t>
            </a:r>
            <a:r>
              <a:rPr lang="ja-JP" altLang="en-US" sz="2400" dirty="0"/>
              <a:t>の目的は、新医薬品を時宜に即し、また継続的に患者が利用できるようにすること、ヒトにおける不必要な臨床試験の重複を避けること、安全性、有効性及び品質の高い医薬品が効率的に開発、登録及び製造されること、及び安全性及び有効性が損なわれることなく動物試験が軽減されることに資する技術的要件における国際調和を促進することで公衆衛生を促進することです。</a:t>
            </a:r>
            <a:endParaRPr kumimoji="1" lang="ja-JP" altLang="en-US" sz="2000" dirty="0"/>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4</a:t>
            </a:r>
            <a:endParaRPr kumimoji="1" lang="ja-JP" altLang="en-US" sz="1400" b="1" dirty="0"/>
          </a:p>
        </p:txBody>
      </p:sp>
      <p:sp>
        <p:nvSpPr>
          <p:cNvPr id="8" name="テキスト ボックス 7"/>
          <p:cNvSpPr txBox="1"/>
          <p:nvPr/>
        </p:nvSpPr>
        <p:spPr>
          <a:xfrm>
            <a:off x="1949798" y="6237312"/>
            <a:ext cx="6582642" cy="492443"/>
          </a:xfrm>
          <a:prstGeom prst="rect">
            <a:avLst/>
          </a:prstGeom>
          <a:noFill/>
        </p:spPr>
        <p:txBody>
          <a:bodyPr wrap="square" rtlCol="0">
            <a:spAutoFit/>
          </a:bodyPr>
          <a:lstStyle/>
          <a:p>
            <a:r>
              <a:rPr lang="ja-JP" altLang="en-US" sz="1400" dirty="0"/>
              <a:t>＜ </a:t>
            </a:r>
            <a:r>
              <a:rPr lang="en-US" altLang="ja-JP" sz="1400" dirty="0"/>
              <a:t>PMDA</a:t>
            </a:r>
            <a:r>
              <a:rPr lang="ja-JP" altLang="en-US" sz="1400" dirty="0"/>
              <a:t> </a:t>
            </a:r>
            <a:r>
              <a:rPr lang="en-US" altLang="ja-JP" sz="1400" dirty="0"/>
              <a:t>Web</a:t>
            </a:r>
            <a:r>
              <a:rPr lang="ja-JP" altLang="en-US" sz="1400" dirty="0"/>
              <a:t>ページ：</a:t>
            </a:r>
            <a:r>
              <a:rPr lang="zh-TW" altLang="en-US" sz="1400" dirty="0"/>
              <a:t> </a:t>
            </a:r>
            <a:r>
              <a:rPr lang="en-US" altLang="zh-TW" sz="1400" dirty="0"/>
              <a:t>ICH</a:t>
            </a:r>
            <a:r>
              <a:rPr lang="zh-TW" altLang="en-US" sz="1400" dirty="0"/>
              <a:t>　医薬品規制調和国際会議</a:t>
            </a:r>
            <a:r>
              <a:rPr lang="ja-JP" altLang="en-US" sz="1400" dirty="0"/>
              <a:t>　</a:t>
            </a:r>
            <a:endParaRPr lang="zh-TW" altLang="en-US" sz="1400" dirty="0"/>
          </a:p>
          <a:p>
            <a:r>
              <a:rPr lang="zh-TW" altLang="en-US" sz="1200" dirty="0"/>
              <a:t> </a:t>
            </a:r>
            <a:r>
              <a:rPr lang="ja-JP" altLang="en-US" sz="1200" dirty="0"/>
              <a:t>　</a:t>
            </a:r>
            <a:r>
              <a:rPr lang="en-US" altLang="ja-JP" sz="1200" dirty="0">
                <a:hlinkClick r:id="rId4"/>
              </a:rPr>
              <a:t>https://www.pmda.go.jp/int-activities/int-harmony/ich/0014.html</a:t>
            </a:r>
            <a:r>
              <a:rPr lang="ja-JP" altLang="en-US" sz="1200" dirty="0"/>
              <a:t> より一部抜粋　＞</a:t>
            </a:r>
            <a:endParaRPr kumimoji="1" lang="ja-JP" altLang="en-US" sz="1200" dirty="0"/>
          </a:p>
        </p:txBody>
      </p:sp>
    </p:spTree>
    <p:extLst>
      <p:ext uri="{BB962C8B-B14F-4D97-AF65-F5344CB8AC3E}">
        <p14:creationId xmlns:p14="http://schemas.microsoft.com/office/powerpoint/2010/main" val="27022159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2708920"/>
            <a:ext cx="6838528" cy="936104"/>
          </a:xfrm>
        </p:spPr>
        <p:txBody>
          <a:bodyPr/>
          <a:lstStyle/>
          <a:p>
            <a:pPr marL="0" indent="0">
              <a:buNone/>
            </a:pPr>
            <a:r>
              <a:rPr lang="en-US" altLang="ja-JP" b="1" dirty="0"/>
              <a:t>5. </a:t>
            </a:r>
            <a:r>
              <a:rPr lang="ja-JP" altLang="en-US" b="1" dirty="0"/>
              <a:t>まとめ</a:t>
            </a:r>
            <a:endParaRPr kumimoji="1" lang="ja-JP" altLang="en-US" b="1"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スライド番号プレースホルダ 5"/>
          <p:cNvSpPr>
            <a:spLocks noGrp="1"/>
          </p:cNvSpPr>
          <p:nvPr>
            <p:ph type="sldNum" sz="quarter" idx="12"/>
          </p:nvPr>
        </p:nvSpPr>
        <p:spPr/>
        <p:txBody>
          <a:bodyPr/>
          <a:lstStyle/>
          <a:p>
            <a:r>
              <a:rPr lang="en-US" altLang="ja-JP" b="1" dirty="0"/>
              <a:t>49</a:t>
            </a:r>
            <a:endParaRPr kumimoji="1" lang="ja-JP" altLang="en-US" b="1" dirty="0"/>
          </a:p>
        </p:txBody>
      </p:sp>
    </p:spTree>
    <p:extLst>
      <p:ext uri="{BB962C8B-B14F-4D97-AF65-F5344CB8AC3E}">
        <p14:creationId xmlns:p14="http://schemas.microsoft.com/office/powerpoint/2010/main" val="42311764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p>
        </p:txBody>
      </p:sp>
      <p:sp>
        <p:nvSpPr>
          <p:cNvPr id="3" name="コンテンツ プレースホルダー 2"/>
          <p:cNvSpPr>
            <a:spLocks noGrp="1"/>
          </p:cNvSpPr>
          <p:nvPr>
            <p:ph idx="1"/>
          </p:nvPr>
        </p:nvSpPr>
        <p:spPr>
          <a:xfrm>
            <a:off x="467544" y="1412776"/>
            <a:ext cx="8208912" cy="4539208"/>
          </a:xfrm>
        </p:spPr>
        <p:txBody>
          <a:bodyPr/>
          <a:lstStyle/>
          <a:p>
            <a:pPr marL="0" indent="0">
              <a:spcBef>
                <a:spcPts val="600"/>
              </a:spcBef>
              <a:buNone/>
            </a:pPr>
            <a:r>
              <a:rPr lang="en-US" altLang="ja-JP" sz="2400" dirty="0"/>
              <a:t>【QMS</a:t>
            </a:r>
            <a:r>
              <a:rPr lang="ja-JP" altLang="en-US" sz="2400" dirty="0"/>
              <a:t>を意識した活動</a:t>
            </a:r>
            <a:r>
              <a:rPr lang="en-US" altLang="ja-JP" sz="2400" dirty="0"/>
              <a:t>】</a:t>
            </a:r>
            <a:endParaRPr kumimoji="1" lang="en-US" altLang="ja-JP" sz="2400" dirty="0"/>
          </a:p>
          <a:p>
            <a:pPr>
              <a:spcBef>
                <a:spcPts val="600"/>
              </a:spcBef>
            </a:pPr>
            <a:r>
              <a:rPr kumimoji="1" lang="en-US" altLang="ja-JP" sz="2400" dirty="0"/>
              <a:t>QMS</a:t>
            </a:r>
            <a:r>
              <a:rPr kumimoji="1" lang="ja-JP" altLang="en-US" sz="2400" dirty="0"/>
              <a:t>については、既に従前の</a:t>
            </a:r>
            <a:r>
              <a:rPr kumimoji="1" lang="en-US" altLang="ja-JP" sz="2400" dirty="0"/>
              <a:t>GCP</a:t>
            </a:r>
            <a:r>
              <a:rPr kumimoji="1" lang="ja-JP" altLang="en-US" sz="2400" dirty="0"/>
              <a:t>対応で実施していることに、“何を足すか”から検討する。</a:t>
            </a:r>
            <a:endParaRPr kumimoji="1" lang="en-US" altLang="ja-JP" sz="2400" dirty="0"/>
          </a:p>
          <a:p>
            <a:pPr>
              <a:spcBef>
                <a:spcPts val="600"/>
              </a:spcBef>
            </a:pPr>
            <a:r>
              <a:rPr lang="en-US" altLang="ja-JP" sz="2400" dirty="0"/>
              <a:t>Risk Based Approach</a:t>
            </a:r>
            <a:r>
              <a:rPr lang="ja-JP" altLang="en-US" sz="2400" dirty="0"/>
              <a:t>は“想定される</a:t>
            </a:r>
            <a:r>
              <a:rPr lang="en-US" altLang="ja-JP" sz="2400" dirty="0"/>
              <a:t>Risk</a:t>
            </a:r>
            <a:r>
              <a:rPr lang="ja-JP" altLang="en-US" sz="2400" dirty="0"/>
              <a:t>”から、“</a:t>
            </a:r>
            <a:r>
              <a:rPr lang="en-US" altLang="ja-JP" sz="2400" dirty="0"/>
              <a:t>Issue</a:t>
            </a:r>
            <a:r>
              <a:rPr lang="ja-JP" altLang="en-US" sz="2400" dirty="0"/>
              <a:t>の発現を抑制する活動”と、“どの様に</a:t>
            </a:r>
            <a:r>
              <a:rPr lang="en-US" altLang="ja-JP" sz="2400" dirty="0"/>
              <a:t>Issue</a:t>
            </a:r>
            <a:r>
              <a:rPr lang="ja-JP" altLang="en-US" sz="2400" dirty="0"/>
              <a:t>を検知するか”が行動の鍵となる。</a:t>
            </a:r>
            <a:endParaRPr lang="en-US" altLang="ja-JP" sz="2400" dirty="0"/>
          </a:p>
          <a:p>
            <a:pPr>
              <a:spcBef>
                <a:spcPts val="600"/>
              </a:spcBef>
            </a:pPr>
            <a:r>
              <a:rPr lang="ja-JP" altLang="en-US" sz="2400" dirty="0"/>
              <a:t>医療機関にも</a:t>
            </a:r>
            <a:r>
              <a:rPr lang="en-US" altLang="ja-JP" sz="2400" dirty="0"/>
              <a:t>Risk</a:t>
            </a:r>
            <a:r>
              <a:rPr lang="ja-JP" altLang="en-US" sz="2400" dirty="0"/>
              <a:t> </a:t>
            </a:r>
            <a:r>
              <a:rPr lang="en-US" altLang="ja-JP" sz="2400" dirty="0"/>
              <a:t>Management</a:t>
            </a:r>
            <a:r>
              <a:rPr lang="ja-JP" altLang="en-US" sz="2400" dirty="0"/>
              <a:t>の概念と、</a:t>
            </a:r>
            <a:r>
              <a:rPr lang="en-US" altLang="ja-JP" sz="2400" dirty="0"/>
              <a:t>Issue</a:t>
            </a:r>
            <a:r>
              <a:rPr lang="ja-JP" altLang="en-US" sz="2400" dirty="0"/>
              <a:t> </a:t>
            </a:r>
            <a:r>
              <a:rPr lang="en-US" altLang="ja-JP" sz="2400" dirty="0"/>
              <a:t>Management</a:t>
            </a:r>
            <a:r>
              <a:rPr lang="ja-JP" altLang="en-US" sz="2400" dirty="0"/>
              <a:t> の体制を使い分け、品質管理のシステムを意識して活動して頂くよう働きかける。</a:t>
            </a:r>
            <a:endParaRPr kumimoji="1" lang="en-US" altLang="ja-JP" sz="2400" dirty="0"/>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50</a:t>
            </a:r>
            <a:endParaRPr kumimoji="1" lang="ja-JP" altLang="en-US" sz="1400" b="1" dirty="0"/>
          </a:p>
        </p:txBody>
      </p:sp>
    </p:spTree>
    <p:extLst>
      <p:ext uri="{BB962C8B-B14F-4D97-AF65-F5344CB8AC3E}">
        <p14:creationId xmlns:p14="http://schemas.microsoft.com/office/powerpoint/2010/main" val="3804681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ガイドラインの策定プロセス</a:t>
            </a:r>
          </a:p>
        </p:txBody>
      </p:sp>
      <p:sp>
        <p:nvSpPr>
          <p:cNvPr id="4" name="テキスト ボックス 3"/>
          <p:cNvSpPr txBox="1"/>
          <p:nvPr/>
        </p:nvSpPr>
        <p:spPr>
          <a:xfrm>
            <a:off x="1907704" y="6237312"/>
            <a:ext cx="6624736" cy="492443"/>
          </a:xfrm>
          <a:prstGeom prst="rect">
            <a:avLst/>
          </a:prstGeom>
          <a:noFill/>
        </p:spPr>
        <p:txBody>
          <a:bodyPr wrap="square" rtlCol="0">
            <a:spAutoFit/>
          </a:bodyPr>
          <a:lstStyle/>
          <a:p>
            <a:r>
              <a:rPr lang="ja-JP" altLang="en-US" sz="1400" dirty="0"/>
              <a:t>＜ </a:t>
            </a:r>
            <a:r>
              <a:rPr lang="en-US" altLang="ja-JP" sz="1400" dirty="0"/>
              <a:t>PMDA</a:t>
            </a:r>
            <a:r>
              <a:rPr lang="ja-JP" altLang="en-US" sz="1400" dirty="0"/>
              <a:t> </a:t>
            </a:r>
            <a:r>
              <a:rPr lang="en-US" altLang="ja-JP" sz="1400" dirty="0"/>
              <a:t>Web</a:t>
            </a:r>
            <a:r>
              <a:rPr lang="ja-JP" altLang="en-US" sz="1400" dirty="0"/>
              <a:t>ページ：</a:t>
            </a:r>
            <a:r>
              <a:rPr lang="zh-TW" altLang="en-US" sz="1400" dirty="0"/>
              <a:t> </a:t>
            </a:r>
            <a:r>
              <a:rPr lang="en-US" altLang="zh-TW" sz="1400" dirty="0"/>
              <a:t>ICH</a:t>
            </a:r>
            <a:r>
              <a:rPr lang="zh-TW" altLang="en-US" sz="1400" dirty="0"/>
              <a:t>　医薬品規制調和国際会議</a:t>
            </a:r>
            <a:r>
              <a:rPr lang="ja-JP" altLang="en-US" sz="1400" dirty="0"/>
              <a:t>　</a:t>
            </a:r>
            <a:endParaRPr lang="zh-TW" altLang="en-US" sz="1400" dirty="0"/>
          </a:p>
          <a:p>
            <a:r>
              <a:rPr lang="zh-TW" altLang="en-US" sz="1200" dirty="0"/>
              <a:t> </a:t>
            </a:r>
            <a:r>
              <a:rPr lang="ja-JP" altLang="en-US" sz="1200" dirty="0"/>
              <a:t>　</a:t>
            </a:r>
            <a:r>
              <a:rPr lang="en-US" altLang="ja-JP" sz="1200" dirty="0">
                <a:hlinkClick r:id="rId3"/>
              </a:rPr>
              <a:t>https://www.pmda.go.jp/int-activities/int-harmony/ich/0014.html</a:t>
            </a:r>
            <a:r>
              <a:rPr lang="ja-JP" altLang="en-US" sz="1200" dirty="0"/>
              <a:t> より一部抜粋　＞</a:t>
            </a:r>
            <a:endParaRPr kumimoji="1" lang="ja-JP" altLang="en-US" sz="1200" dirty="0"/>
          </a:p>
        </p:txBody>
      </p:sp>
      <p:graphicFrame>
        <p:nvGraphicFramePr>
          <p:cNvPr id="6" name="表 5"/>
          <p:cNvGraphicFramePr>
            <a:graphicFrameLocks noGrp="1"/>
          </p:cNvGraphicFramePr>
          <p:nvPr>
            <p:extLst>
              <p:ext uri="{D42A27DB-BD31-4B8C-83A1-F6EECF244321}">
                <p14:modId xmlns:p14="http://schemas.microsoft.com/office/powerpoint/2010/main" val="20556015"/>
              </p:ext>
            </p:extLst>
          </p:nvPr>
        </p:nvGraphicFramePr>
        <p:xfrm>
          <a:off x="325757" y="1671032"/>
          <a:ext cx="8496944" cy="4206240"/>
        </p:xfrm>
        <a:graphic>
          <a:graphicData uri="http://schemas.openxmlformats.org/drawingml/2006/table">
            <a:tbl>
              <a:tblPr firstRow="1" bandRow="1">
                <a:tableStyleId>{1FECB4D8-DB02-4DC6-A0A2-4F2EBAE1DC90}</a:tableStyleId>
              </a:tblPr>
              <a:tblGrid>
                <a:gridCol w="1293915">
                  <a:extLst>
                    <a:ext uri="{9D8B030D-6E8A-4147-A177-3AD203B41FA5}">
                      <a16:colId xmlns:a16="http://schemas.microsoft.com/office/drawing/2014/main" val="20000"/>
                    </a:ext>
                  </a:extLst>
                </a:gridCol>
                <a:gridCol w="7203029">
                  <a:extLst>
                    <a:ext uri="{9D8B030D-6E8A-4147-A177-3AD203B41FA5}">
                      <a16:colId xmlns:a16="http://schemas.microsoft.com/office/drawing/2014/main" val="20001"/>
                    </a:ext>
                  </a:extLst>
                </a:gridCol>
              </a:tblGrid>
              <a:tr h="370840">
                <a:tc>
                  <a:txBody>
                    <a:bodyPr/>
                    <a:lstStyle/>
                    <a:p>
                      <a:r>
                        <a:rPr lang="ja-JP" altLang="en-US" sz="1600" b="0" dirty="0">
                          <a:solidFill>
                            <a:schemeClr val="tx1"/>
                          </a:solidFill>
                        </a:rPr>
                        <a:t>ステップ１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b="0" dirty="0">
                          <a:solidFill>
                            <a:schemeClr val="tx1"/>
                          </a:solidFill>
                        </a:rPr>
                        <a:t>新しい調和ガイドラインを作成する提案が新しいトピックとして総会により承認を受けると、専門家作業部会が設置されます。　専門家作業部会では協議を重ねて技術ドキュメント（ガイドライン案のベース）を作成します。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ja-JP" altLang="en-US" sz="1600" b="0" dirty="0">
                          <a:solidFill>
                            <a:schemeClr val="tx1"/>
                          </a:solidFill>
                        </a:rPr>
                        <a:t>ステップ２ａ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t>技術ドキュメントの確認</a:t>
                      </a:r>
                      <a:endParaRPr lang="en-US" altLang="ja-JP" sz="1600" dirty="0"/>
                    </a:p>
                    <a:p>
                      <a:r>
                        <a:rPr lang="ja-JP" altLang="en-US" sz="1600" dirty="0"/>
                        <a:t>ステップ</a:t>
                      </a:r>
                      <a:r>
                        <a:rPr lang="en-US" altLang="ja-JP" sz="1600" dirty="0"/>
                        <a:t>1</a:t>
                      </a:r>
                      <a:r>
                        <a:rPr lang="ja-JP" altLang="en-US" sz="1600" dirty="0"/>
                        <a:t>の技術ドキュメントが総会で承認されるとステップ</a:t>
                      </a:r>
                      <a:r>
                        <a:rPr lang="en-US" altLang="ja-JP" sz="1600" dirty="0"/>
                        <a:t>2a</a:t>
                      </a:r>
                      <a:r>
                        <a:rPr lang="ja-JP" altLang="en-US" sz="1600" dirty="0"/>
                        <a:t>となります。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ja-JP" altLang="en-US" sz="1600" b="0" dirty="0">
                          <a:solidFill>
                            <a:schemeClr val="tx1"/>
                          </a:solidFill>
                        </a:rPr>
                        <a:t>ステップ２ｂ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t>ガイドライン案の採択ステップ</a:t>
                      </a:r>
                      <a:r>
                        <a:rPr lang="en-US" altLang="ja-JP" sz="1600" dirty="0"/>
                        <a:t>2a</a:t>
                      </a:r>
                      <a:r>
                        <a:rPr lang="ja-JP" altLang="en-US" sz="1600" dirty="0"/>
                        <a:t>の技術ドキュメントをベースにしたガイドライン案が総会の規制当局代表者により承認されるとステップ</a:t>
                      </a:r>
                      <a:r>
                        <a:rPr lang="en-US" altLang="ja-JP" sz="1600" dirty="0"/>
                        <a:t>2b</a:t>
                      </a:r>
                      <a:r>
                        <a:rPr lang="ja-JP" altLang="en-US" sz="1600" dirty="0"/>
                        <a:t>となります。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ja-JP" altLang="en-US" sz="1600" b="0" dirty="0">
                          <a:solidFill>
                            <a:schemeClr val="tx1"/>
                          </a:solidFill>
                        </a:rPr>
                        <a:t>ステップ３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600" dirty="0"/>
                        <a:t>ICH</a:t>
                      </a:r>
                      <a:r>
                        <a:rPr lang="ja-JP" altLang="en-US" sz="1600" dirty="0"/>
                        <a:t>の各地域・国の規制当局（日本では厚生労働省）からガイドライン案が公表され、公に意見が求められます。寄せられた意見に基づいて専門家作業部会で協議が行なわれ、ガイドライン案が修正されます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ja-JP" altLang="en-US" sz="1600" b="0" dirty="0">
                          <a:solidFill>
                            <a:schemeClr val="tx1"/>
                          </a:solidFill>
                        </a:rPr>
                        <a:t>ステップ４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ja-JP" altLang="en-US" sz="1600" dirty="0"/>
                        <a:t>ガイドライン案が総会の規制当局代表者によって最終的に合意、採択されるとステップ</a:t>
                      </a:r>
                      <a:r>
                        <a:rPr lang="en-US" altLang="ja-JP" sz="1600" dirty="0"/>
                        <a:t>4</a:t>
                      </a:r>
                      <a:r>
                        <a:rPr lang="ja-JP" altLang="en-US" sz="1600" dirty="0"/>
                        <a:t>となります。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ja-JP" altLang="en-US" sz="1600" b="0" dirty="0">
                          <a:solidFill>
                            <a:schemeClr val="tx1"/>
                          </a:solidFill>
                        </a:rPr>
                        <a:t>ステップ５ </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600" dirty="0"/>
                        <a:t>ICH</a:t>
                      </a:r>
                      <a:r>
                        <a:rPr lang="ja-JP" altLang="en-US" sz="1600" dirty="0"/>
                        <a:t>の各地域・国の規制当局において、それぞれの手続きにしたがってガイドラインが実施されます。</a:t>
                      </a:r>
                      <a:br>
                        <a:rPr lang="ja-JP" altLang="en-US" sz="1600" dirty="0"/>
                      </a:br>
                      <a:r>
                        <a:rPr lang="ja-JP" altLang="en-US" sz="1600" dirty="0"/>
                        <a:t>日本では、厚生労働省医薬・生活衛生局から通知されます。</a:t>
                      </a:r>
                      <a:endParaRPr kumimoji="1" lang="ja-JP" alt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pic>
        <p:nvPicPr>
          <p:cNvPr id="7"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3"/>
          <p:cNvSpPr>
            <a:spLocks noGrp="1"/>
          </p:cNvSpPr>
          <p:nvPr>
            <p:ph type="sldNum" sz="quarter" idx="12"/>
          </p:nvPr>
        </p:nvSpPr>
        <p:spPr>
          <a:xfrm>
            <a:off x="7239000" y="6394450"/>
            <a:ext cx="1905000" cy="457200"/>
          </a:xfrm>
        </p:spPr>
        <p:txBody>
          <a:bodyPr/>
          <a:lstStyle/>
          <a:p>
            <a:r>
              <a:rPr kumimoji="1" lang="en-US" altLang="ja-JP" sz="1400" b="1" dirty="0"/>
              <a:t>5</a:t>
            </a:r>
            <a:endParaRPr kumimoji="1" lang="ja-JP" altLang="en-US" sz="1400" b="1" dirty="0"/>
          </a:p>
        </p:txBody>
      </p:sp>
    </p:spTree>
    <p:extLst>
      <p:ext uri="{BB962C8B-B14F-4D97-AF65-F5344CB8AC3E}">
        <p14:creationId xmlns:p14="http://schemas.microsoft.com/office/powerpoint/2010/main" val="316338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ICH</a:t>
            </a:r>
            <a:r>
              <a:rPr kumimoji="1" lang="ja-JP" altLang="en-US" dirty="0"/>
              <a:t>の組織体制の改変</a:t>
            </a:r>
          </a:p>
        </p:txBody>
      </p:sp>
      <p:sp>
        <p:nvSpPr>
          <p:cNvPr id="3" name="コンテンツ プレースホルダー 2"/>
          <p:cNvSpPr>
            <a:spLocks noGrp="1"/>
          </p:cNvSpPr>
          <p:nvPr>
            <p:ph idx="1"/>
          </p:nvPr>
        </p:nvSpPr>
        <p:spPr>
          <a:xfrm>
            <a:off x="251520" y="1556792"/>
            <a:ext cx="8628781" cy="4968552"/>
          </a:xfrm>
        </p:spPr>
        <p:txBody>
          <a:bodyPr/>
          <a:lstStyle/>
          <a:p>
            <a:pPr marL="533400" indent="-350838">
              <a:buNone/>
            </a:pPr>
            <a:r>
              <a:rPr lang="en-US" altLang="ja-JP" sz="2400" b="1" dirty="0">
                <a:latin typeface="+mn-ea"/>
              </a:rPr>
              <a:t>ICH</a:t>
            </a:r>
            <a:r>
              <a:rPr lang="ja-JP" altLang="en-US" sz="2400" b="1" dirty="0">
                <a:latin typeface="+mn-ea"/>
              </a:rPr>
              <a:t>協会の設立</a:t>
            </a:r>
            <a:r>
              <a:rPr lang="en-US" altLang="ja-JP" sz="2400" b="1" dirty="0">
                <a:latin typeface="+mn-ea"/>
              </a:rPr>
              <a:t>〔</a:t>
            </a:r>
            <a:r>
              <a:rPr lang="ja-JP" altLang="en-US" sz="2400" b="1" dirty="0">
                <a:latin typeface="+mn-ea"/>
              </a:rPr>
              <a:t>スイスに法人を設置</a:t>
            </a:r>
            <a:r>
              <a:rPr lang="en-US" altLang="ja-JP" sz="2400" b="1" dirty="0">
                <a:latin typeface="+mn-ea"/>
              </a:rPr>
              <a:t>〕</a:t>
            </a:r>
            <a:endParaRPr lang="ja-JP" altLang="en-US" sz="2400" b="1" dirty="0">
              <a:latin typeface="+mn-ea"/>
            </a:endParaRPr>
          </a:p>
          <a:p>
            <a:pPr marL="92075" indent="0">
              <a:buNone/>
            </a:pPr>
            <a:r>
              <a:rPr lang="ja-JP" altLang="en-US" sz="2400" dirty="0">
                <a:latin typeface="+mn-ea"/>
              </a:rPr>
              <a:t>　日米</a:t>
            </a:r>
            <a:r>
              <a:rPr lang="en-US" altLang="ja-JP" sz="2400" dirty="0">
                <a:latin typeface="+mn-ea"/>
              </a:rPr>
              <a:t>EU3</a:t>
            </a:r>
            <a:r>
              <a:rPr lang="ja-JP" altLang="en-US" sz="2400" dirty="0">
                <a:latin typeface="+mn-ea"/>
              </a:rPr>
              <a:t>極からグローバルな枠組みへ組織体制を含めて変更された。（</a:t>
            </a:r>
            <a:r>
              <a:rPr lang="en-US" altLang="ja-JP" sz="2400" dirty="0">
                <a:latin typeface="+mn-ea"/>
              </a:rPr>
              <a:t>2015</a:t>
            </a:r>
            <a:r>
              <a:rPr lang="ja-JP" altLang="en-US" sz="2400" dirty="0">
                <a:latin typeface="+mn-ea"/>
              </a:rPr>
              <a:t>年に協会が設立、</a:t>
            </a:r>
            <a:r>
              <a:rPr lang="en-US" altLang="ja-JP" sz="2400" dirty="0">
                <a:latin typeface="+mn-ea"/>
              </a:rPr>
              <a:t>2016</a:t>
            </a:r>
            <a:r>
              <a:rPr lang="ja-JP" altLang="en-US" sz="2400" dirty="0">
                <a:latin typeface="+mn-ea"/>
              </a:rPr>
              <a:t>年</a:t>
            </a:r>
            <a:r>
              <a:rPr lang="en-US" altLang="ja-JP" sz="2400" dirty="0">
                <a:latin typeface="+mn-ea"/>
              </a:rPr>
              <a:t>1</a:t>
            </a:r>
            <a:r>
              <a:rPr lang="ja-JP" altLang="en-US" sz="2400" dirty="0">
                <a:latin typeface="+mn-ea"/>
              </a:rPr>
              <a:t>月稼働開始）</a:t>
            </a:r>
            <a:endParaRPr lang="ja-JP" altLang="en-US" sz="2200" dirty="0">
              <a:latin typeface="+mn-ea"/>
            </a:endParaRPr>
          </a:p>
          <a:p>
            <a:pPr marL="441325" indent="-349250"/>
            <a:r>
              <a:rPr lang="ja-JP" altLang="en-US" sz="2200" dirty="0">
                <a:latin typeface="+mn-ea"/>
              </a:rPr>
              <a:t>構成：</a:t>
            </a:r>
            <a:r>
              <a:rPr lang="en-US" altLang="ja-JP" sz="2200" dirty="0">
                <a:latin typeface="+mn-ea"/>
              </a:rPr>
              <a:t> </a:t>
            </a:r>
            <a:r>
              <a:rPr lang="ja-JP" altLang="en-US" sz="2200" dirty="0">
                <a:latin typeface="+mn-ea"/>
              </a:rPr>
              <a:t>総会、執行委員会、事務局、監査</a:t>
            </a:r>
          </a:p>
          <a:p>
            <a:pPr marL="441325" indent="-349250"/>
            <a:r>
              <a:rPr lang="ja-JP" altLang="en-US" sz="2200" dirty="0">
                <a:latin typeface="+mn-ea"/>
              </a:rPr>
              <a:t>総会：全会員で構成（最高決定機関となる）</a:t>
            </a:r>
          </a:p>
          <a:p>
            <a:pPr marL="441325" indent="-349250"/>
            <a:r>
              <a:rPr lang="ja-JP" altLang="en-US" sz="2200" dirty="0">
                <a:latin typeface="+mn-ea"/>
              </a:rPr>
              <a:t>執行委員会</a:t>
            </a:r>
            <a:r>
              <a:rPr lang="en-US" altLang="ja-JP" sz="2200" dirty="0">
                <a:latin typeface="+mn-ea"/>
              </a:rPr>
              <a:t>:</a:t>
            </a:r>
          </a:p>
          <a:p>
            <a:pPr marL="715963" lvl="1" indent="-441325">
              <a:buFont typeface="Wingdings" pitchFamily="2" charset="2"/>
              <a:buChar char="ü"/>
            </a:pPr>
            <a:r>
              <a:rPr lang="ja-JP" altLang="en-US" sz="2000" dirty="0">
                <a:latin typeface="+mn-ea"/>
              </a:rPr>
              <a:t>開始</a:t>
            </a:r>
            <a:r>
              <a:rPr lang="en-US" altLang="ja-JP" sz="2000" dirty="0">
                <a:latin typeface="+mn-ea"/>
              </a:rPr>
              <a:t>2</a:t>
            </a:r>
            <a:r>
              <a:rPr lang="ja-JP" altLang="en-US" sz="2000" dirty="0">
                <a:latin typeface="+mn-ea"/>
              </a:rPr>
              <a:t>年間は</a:t>
            </a:r>
            <a:r>
              <a:rPr lang="en-US" altLang="ja-JP" sz="2000" dirty="0">
                <a:latin typeface="+mn-ea"/>
              </a:rPr>
              <a:t>8</a:t>
            </a:r>
            <a:r>
              <a:rPr lang="ja-JP" altLang="en-US" sz="2000" dirty="0">
                <a:latin typeface="+mn-ea"/>
              </a:rPr>
              <a:t>常任委員。後に、拡大（非常任の追加</a:t>
            </a:r>
            <a:r>
              <a:rPr lang="en-US" altLang="ja-JP" sz="2000" dirty="0">
                <a:latin typeface="+mn-ea"/>
              </a:rPr>
              <a:t>: </a:t>
            </a:r>
            <a:r>
              <a:rPr lang="ja-JP" altLang="en-US" sz="2000" dirty="0">
                <a:latin typeface="+mn-ea"/>
              </a:rPr>
              <a:t>行政、業界）</a:t>
            </a:r>
          </a:p>
          <a:p>
            <a:pPr marL="715963" lvl="1" indent="-441325">
              <a:buFont typeface="Wingdings" pitchFamily="2" charset="2"/>
              <a:buChar char="ü"/>
            </a:pPr>
            <a:r>
              <a:rPr lang="ja-JP" altLang="en-US" sz="2000" dirty="0">
                <a:latin typeface="+mn-ea"/>
              </a:rPr>
              <a:t>常任委員：非改選、創始団体（</a:t>
            </a:r>
            <a:r>
              <a:rPr lang="en-US" altLang="ja-JP" sz="2000" dirty="0">
                <a:latin typeface="+mn-ea"/>
              </a:rPr>
              <a:t>EC, FDA, MHLW, EFPIA, PhRMA, JPMA</a:t>
            </a:r>
            <a:r>
              <a:rPr lang="ja-JP" altLang="en-US" sz="2000" dirty="0">
                <a:latin typeface="+mn-ea"/>
              </a:rPr>
              <a:t>）</a:t>
            </a:r>
          </a:p>
          <a:p>
            <a:pPr marL="715963" lvl="1" indent="-441325">
              <a:buFont typeface="Wingdings" pitchFamily="2" charset="2"/>
              <a:buChar char="ü"/>
            </a:pPr>
            <a:r>
              <a:rPr lang="ja-JP" altLang="en-US" sz="2000" dirty="0">
                <a:latin typeface="+mn-ea"/>
              </a:rPr>
              <a:t>常任委員：非改選、行政（カナダ厚生省、スイス連邦医薬品庁）</a:t>
            </a:r>
          </a:p>
          <a:p>
            <a:pPr marL="715963" lvl="1" indent="-441325">
              <a:buFont typeface="Wingdings" pitchFamily="2" charset="2"/>
              <a:buChar char="ü"/>
            </a:pPr>
            <a:r>
              <a:rPr lang="ja-JP" altLang="en-US" sz="2000" dirty="0">
                <a:latin typeface="+mn-ea"/>
              </a:rPr>
              <a:t>非常任委員：改選（任期</a:t>
            </a:r>
            <a:r>
              <a:rPr lang="en-US" altLang="ja-JP" sz="2000" dirty="0">
                <a:latin typeface="+mn-ea"/>
              </a:rPr>
              <a:t>4</a:t>
            </a:r>
            <a:r>
              <a:rPr lang="ja-JP" altLang="en-US" sz="2000" dirty="0">
                <a:latin typeface="+mn-ea"/>
              </a:rPr>
              <a:t>年）、総会で選出（行政、業種別グローバル業界代表）</a:t>
            </a:r>
          </a:p>
          <a:p>
            <a:pPr marL="715963" lvl="1" indent="-441325">
              <a:buFont typeface="Wingdings" pitchFamily="2" charset="2"/>
              <a:buChar char="ü"/>
            </a:pPr>
            <a:r>
              <a:rPr lang="ja-JP" altLang="en-US" sz="2000" dirty="0">
                <a:latin typeface="+mn-ea"/>
              </a:rPr>
              <a:t>オブザーバー：行政（</a:t>
            </a:r>
            <a:r>
              <a:rPr lang="en-US" altLang="ja-JP" sz="2000" dirty="0">
                <a:latin typeface="+mn-ea"/>
              </a:rPr>
              <a:t>WHO</a:t>
            </a:r>
            <a:r>
              <a:rPr lang="ja-JP" altLang="en-US" sz="2000" dirty="0">
                <a:latin typeface="+mn-ea"/>
              </a:rPr>
              <a:t>）、業界（</a:t>
            </a:r>
            <a:r>
              <a:rPr lang="en-US" altLang="ja-JP" sz="2000" dirty="0">
                <a:latin typeface="+mn-ea"/>
              </a:rPr>
              <a:t>IFPMA</a:t>
            </a:r>
            <a:r>
              <a:rPr lang="ja-JP" altLang="en-US" sz="2000" dirty="0">
                <a:latin typeface="+mn-ea"/>
              </a:rPr>
              <a:t>）</a:t>
            </a:r>
            <a:endParaRPr kumimoji="1" lang="ja-JP" altLang="en-US" sz="2000" dirty="0"/>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3"/>
          <p:cNvSpPr>
            <a:spLocks noGrp="1"/>
          </p:cNvSpPr>
          <p:nvPr>
            <p:ph type="sldNum" sz="quarter" idx="12"/>
          </p:nvPr>
        </p:nvSpPr>
        <p:spPr>
          <a:xfrm>
            <a:off x="7236296" y="6394450"/>
            <a:ext cx="1905000" cy="457200"/>
          </a:xfrm>
        </p:spPr>
        <p:txBody>
          <a:bodyPr/>
          <a:lstStyle/>
          <a:p>
            <a:r>
              <a:rPr kumimoji="1" lang="en-US" altLang="ja-JP" sz="1400" b="1" dirty="0"/>
              <a:t>6</a:t>
            </a:r>
            <a:endParaRPr kumimoji="1" lang="ja-JP" altLang="en-US" sz="1400" b="1" dirty="0"/>
          </a:p>
        </p:txBody>
      </p:sp>
      <p:sp>
        <p:nvSpPr>
          <p:cNvPr id="9" name="テキスト ボックス 8"/>
          <p:cNvSpPr txBox="1"/>
          <p:nvPr/>
        </p:nvSpPr>
        <p:spPr>
          <a:xfrm>
            <a:off x="2483768" y="6237312"/>
            <a:ext cx="6048672" cy="577081"/>
          </a:xfrm>
          <a:prstGeom prst="rect">
            <a:avLst/>
          </a:prstGeom>
          <a:noFill/>
        </p:spPr>
        <p:txBody>
          <a:bodyPr wrap="square" rtlCol="0">
            <a:spAutoFit/>
          </a:bodyPr>
          <a:lstStyle/>
          <a:p>
            <a:pPr algn="r"/>
            <a:r>
              <a:rPr lang="ja-JP" altLang="en-US" sz="1050" dirty="0"/>
              <a:t>＜ 製薬協</a:t>
            </a:r>
            <a:r>
              <a:rPr lang="en-US" altLang="ja-JP" sz="1050" dirty="0"/>
              <a:t>Web</a:t>
            </a:r>
            <a:r>
              <a:rPr lang="ja-JP" altLang="en-US" sz="1050" dirty="0"/>
              <a:t>ページ：</a:t>
            </a:r>
            <a:r>
              <a:rPr lang="zh-TW" altLang="en-US" sz="1050" dirty="0"/>
              <a:t> </a:t>
            </a:r>
            <a:r>
              <a:rPr lang="ja-JP" altLang="en-US" sz="1050" dirty="0"/>
              <a:t>（</a:t>
            </a:r>
            <a:r>
              <a:rPr lang="en-US" altLang="zh-TW" sz="1050" dirty="0"/>
              <a:t>ICH</a:t>
            </a:r>
            <a:r>
              <a:rPr lang="zh-TW" altLang="en-US" sz="1050" dirty="0"/>
              <a:t>　</a:t>
            </a:r>
            <a:r>
              <a:rPr lang="ja-JP" altLang="en-US" sz="1050" dirty="0"/>
              <a:t>）即時報告会　</a:t>
            </a:r>
            <a:endParaRPr lang="zh-TW" altLang="en-US" sz="1050" dirty="0"/>
          </a:p>
          <a:p>
            <a:pPr algn="r"/>
            <a:r>
              <a:rPr lang="en-US" altLang="ja-JP" sz="1050" dirty="0">
                <a:hlinkClick r:id="rId4"/>
              </a:rPr>
              <a:t>http://www.jpma.or.jp/information/ich/ich_list.html</a:t>
            </a:r>
            <a:endParaRPr lang="en-US" altLang="ja-JP" sz="1050" dirty="0"/>
          </a:p>
          <a:p>
            <a:pPr algn="r"/>
            <a:r>
              <a:rPr lang="ja-JP" altLang="en-US" sz="1050" dirty="0"/>
              <a:t>第</a:t>
            </a:r>
            <a:r>
              <a:rPr lang="en-US" altLang="ja-JP" sz="1050" dirty="0"/>
              <a:t>31</a:t>
            </a:r>
            <a:r>
              <a:rPr lang="ja-JP" altLang="en-US" sz="1050" dirty="0"/>
              <a:t>回 </a:t>
            </a:r>
            <a:r>
              <a:rPr lang="en-US" altLang="ja-JP" sz="1050" dirty="0"/>
              <a:t>ICH</a:t>
            </a:r>
            <a:r>
              <a:rPr lang="ja-JP" altLang="en-US" sz="1050" dirty="0"/>
              <a:t>即時報告会、第</a:t>
            </a:r>
            <a:r>
              <a:rPr lang="en-US" altLang="ja-JP" sz="1050" dirty="0"/>
              <a:t>32</a:t>
            </a:r>
            <a:r>
              <a:rPr lang="ja-JP" altLang="en-US" sz="1050" dirty="0"/>
              <a:t>回</a:t>
            </a:r>
            <a:r>
              <a:rPr lang="en-US" altLang="ja-JP" sz="1050" dirty="0"/>
              <a:t>ICH</a:t>
            </a:r>
            <a:r>
              <a:rPr lang="ja-JP" altLang="en-US" sz="1050" dirty="0"/>
              <a:t>即時報告会から抜粋</a:t>
            </a:r>
            <a:endParaRPr lang="en-US" altLang="ja-JP" sz="1050" dirty="0"/>
          </a:p>
        </p:txBody>
      </p:sp>
    </p:spTree>
    <p:extLst>
      <p:ext uri="{BB962C8B-B14F-4D97-AF65-F5344CB8AC3E}">
        <p14:creationId xmlns:p14="http://schemas.microsoft.com/office/powerpoint/2010/main" val="3538012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p:cNvSpPr>
            <a:spLocks noGrp="1"/>
          </p:cNvSpPr>
          <p:nvPr>
            <p:ph type="body" idx="1"/>
          </p:nvPr>
        </p:nvSpPr>
        <p:spPr>
          <a:xfrm>
            <a:off x="971600" y="2734816"/>
            <a:ext cx="7772400" cy="982216"/>
          </a:xfrm>
        </p:spPr>
        <p:txBody>
          <a:bodyPr anchor="t"/>
          <a:lstStyle/>
          <a:p>
            <a:pPr marL="630238" indent="-630238"/>
            <a:r>
              <a:rPr lang="en-US" altLang="ja-JP" sz="3200" b="1" dirty="0">
                <a:latin typeface="+mj-lt"/>
                <a:ea typeface="+mj-ea"/>
              </a:rPr>
              <a:t>2. ICH-E6(R2) </a:t>
            </a:r>
            <a:r>
              <a:rPr lang="ja-JP" altLang="en-US" sz="3200" b="1" dirty="0">
                <a:latin typeface="+mj-ea"/>
                <a:ea typeface="+mj-ea"/>
              </a:rPr>
              <a:t>改訂の内容</a:t>
            </a:r>
            <a:endParaRPr lang="en-US" altLang="ja-JP" sz="3200" b="1" dirty="0">
              <a:latin typeface="+mj-ea"/>
              <a:ea typeface="+mj-ea"/>
            </a:endParaRPr>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スライド番号プレースホルダ 3"/>
          <p:cNvSpPr>
            <a:spLocks noGrp="1"/>
          </p:cNvSpPr>
          <p:nvPr>
            <p:ph type="sldNum" sz="quarter" idx="12"/>
          </p:nvPr>
        </p:nvSpPr>
        <p:spPr/>
        <p:txBody>
          <a:bodyPr/>
          <a:lstStyle/>
          <a:p>
            <a:r>
              <a:rPr kumimoji="1" lang="en-US" altLang="ja-JP" b="1" dirty="0"/>
              <a:t>7</a:t>
            </a:r>
            <a:endParaRPr kumimoji="1" lang="ja-JP" altLang="en-US" b="1" dirty="0"/>
          </a:p>
        </p:txBody>
      </p:sp>
      <p:sp>
        <p:nvSpPr>
          <p:cNvPr id="7" name="正方形/長方形 6"/>
          <p:cNvSpPr/>
          <p:nvPr/>
        </p:nvSpPr>
        <p:spPr>
          <a:xfrm>
            <a:off x="899592" y="4581128"/>
            <a:ext cx="7344816" cy="923330"/>
          </a:xfrm>
          <a:prstGeom prst="rect">
            <a:avLst/>
          </a:prstGeom>
        </p:spPr>
        <p:txBody>
          <a:bodyPr wrap="square">
            <a:spAutoFit/>
          </a:bodyPr>
          <a:lstStyle/>
          <a:p>
            <a:pPr algn="l"/>
            <a:r>
              <a:rPr lang="en-US" altLang="ja-JP" dirty="0">
                <a:solidFill>
                  <a:srgbClr val="0070C0"/>
                </a:solidFill>
              </a:rPr>
              <a:t>Step 4 (R2), Dated 9November 2016 </a:t>
            </a:r>
          </a:p>
          <a:p>
            <a:pPr algn="l"/>
            <a:r>
              <a:rPr lang="en-US" altLang="ja-JP" dirty="0">
                <a:solidFill>
                  <a:srgbClr val="0070C0"/>
                </a:solidFill>
                <a:hlinkClick r:id="rId4"/>
              </a:rPr>
              <a:t>&lt;http://www.ich.org/products/guidelines/efficacy/article/efficacy-guidelines.html</a:t>
            </a:r>
            <a:r>
              <a:rPr lang="en-US" altLang="ja-JP" dirty="0">
                <a:solidFill>
                  <a:srgbClr val="0070C0"/>
                </a:solidFill>
              </a:rPr>
              <a:t>&gt;</a:t>
            </a:r>
          </a:p>
        </p:txBody>
      </p:sp>
    </p:spTree>
    <p:extLst>
      <p:ext uri="{BB962C8B-B14F-4D97-AF65-F5344CB8AC3E}">
        <p14:creationId xmlns:p14="http://schemas.microsoft.com/office/powerpoint/2010/main" val="3446776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経緯 </a:t>
            </a:r>
            <a:endParaRPr kumimoji="1" lang="ja-JP" altLang="en-US" dirty="0"/>
          </a:p>
        </p:txBody>
      </p:sp>
      <p:sp>
        <p:nvSpPr>
          <p:cNvPr id="3" name="コンテンツ プレースホルダー 2"/>
          <p:cNvSpPr>
            <a:spLocks noGrp="1"/>
          </p:cNvSpPr>
          <p:nvPr>
            <p:ph idx="1"/>
          </p:nvPr>
        </p:nvSpPr>
        <p:spPr>
          <a:xfrm>
            <a:off x="272861" y="1394758"/>
            <a:ext cx="3168352" cy="5235728"/>
          </a:xfrm>
        </p:spPr>
        <p:txBody>
          <a:bodyPr>
            <a:noAutofit/>
          </a:bodyPr>
          <a:lstStyle/>
          <a:p>
            <a:pPr marL="361950" indent="-361950">
              <a:spcBef>
                <a:spcPts val="0"/>
              </a:spcBef>
              <a:spcAft>
                <a:spcPts val="0"/>
              </a:spcAft>
            </a:pPr>
            <a:r>
              <a:rPr lang="en-US" altLang="ja-JP" sz="2200" dirty="0"/>
              <a:t>2013</a:t>
            </a:r>
            <a:r>
              <a:rPr lang="ja-JP" altLang="en-US" sz="2200" dirty="0"/>
              <a:t>年</a:t>
            </a:r>
            <a:r>
              <a:rPr lang="en-US" altLang="ja-JP" sz="2200" dirty="0"/>
              <a:t>11</a:t>
            </a:r>
            <a:r>
              <a:rPr lang="ja-JP" altLang="en-US" sz="2200" dirty="0"/>
              <a:t>月： </a:t>
            </a:r>
            <a:endParaRPr lang="en-US" altLang="ja-JP" sz="2200" dirty="0"/>
          </a:p>
          <a:p>
            <a:pPr marL="361950" indent="-361950">
              <a:spcBef>
                <a:spcPts val="0"/>
              </a:spcBef>
              <a:spcAft>
                <a:spcPts val="0"/>
              </a:spcAft>
            </a:pPr>
            <a:endParaRPr lang="en-US" altLang="ja-JP" sz="2200" dirty="0"/>
          </a:p>
          <a:p>
            <a:pPr marL="361950" indent="-361950">
              <a:spcBef>
                <a:spcPts val="0"/>
              </a:spcBef>
              <a:spcAft>
                <a:spcPts val="0"/>
              </a:spcAft>
            </a:pPr>
            <a:endParaRPr lang="en-US" altLang="ja-JP" sz="2200" dirty="0"/>
          </a:p>
          <a:p>
            <a:pPr marL="361950" indent="-361950">
              <a:spcBef>
                <a:spcPts val="0"/>
              </a:spcBef>
              <a:spcAft>
                <a:spcPts val="0"/>
              </a:spcAft>
            </a:pPr>
            <a:r>
              <a:rPr lang="en-US" altLang="ja-JP" sz="2200" dirty="0"/>
              <a:t>2014</a:t>
            </a:r>
            <a:r>
              <a:rPr lang="ja-JP" altLang="en-US" sz="2200" dirty="0"/>
              <a:t>年</a:t>
            </a:r>
            <a:r>
              <a:rPr lang="en-US" altLang="ja-JP" sz="2200" dirty="0"/>
              <a:t>4</a:t>
            </a:r>
            <a:r>
              <a:rPr lang="ja-JP" altLang="en-US" sz="2200" dirty="0"/>
              <a:t>月：</a:t>
            </a:r>
            <a:endParaRPr lang="en-US" altLang="ja-JP" sz="2200" dirty="0"/>
          </a:p>
          <a:p>
            <a:pPr marL="361950" indent="-361950">
              <a:spcBef>
                <a:spcPts val="0"/>
              </a:spcBef>
              <a:spcAft>
                <a:spcPts val="0"/>
              </a:spcAft>
            </a:pPr>
            <a:endParaRPr lang="en-US" altLang="ja-JP" sz="2200" dirty="0"/>
          </a:p>
          <a:p>
            <a:pPr>
              <a:spcBef>
                <a:spcPts val="0"/>
              </a:spcBef>
              <a:spcAft>
                <a:spcPts val="0"/>
              </a:spcAft>
            </a:pPr>
            <a:endParaRPr lang="en-US" altLang="ja-JP" sz="2200" dirty="0"/>
          </a:p>
          <a:p>
            <a:pPr>
              <a:spcBef>
                <a:spcPts val="0"/>
              </a:spcBef>
              <a:spcAft>
                <a:spcPts val="0"/>
              </a:spcAft>
            </a:pPr>
            <a:endParaRPr lang="en-US" altLang="ja-JP" sz="2200" dirty="0"/>
          </a:p>
          <a:p>
            <a:pPr>
              <a:spcBef>
                <a:spcPts val="0"/>
              </a:spcBef>
              <a:spcAft>
                <a:spcPts val="0"/>
              </a:spcAft>
            </a:pPr>
            <a:endParaRPr lang="en-US" altLang="ja-JP" sz="2200" dirty="0"/>
          </a:p>
          <a:p>
            <a:pPr>
              <a:spcBef>
                <a:spcPts val="0"/>
              </a:spcBef>
              <a:spcAft>
                <a:spcPts val="0"/>
              </a:spcAft>
            </a:pPr>
            <a:r>
              <a:rPr lang="en-US" altLang="ja-JP" sz="2200" dirty="0"/>
              <a:t>2014</a:t>
            </a:r>
            <a:r>
              <a:rPr lang="ja-JP" altLang="en-US" sz="2200" dirty="0"/>
              <a:t>年</a:t>
            </a:r>
            <a:r>
              <a:rPr lang="en-US" altLang="ja-JP" sz="2200" dirty="0"/>
              <a:t>11</a:t>
            </a:r>
            <a:r>
              <a:rPr lang="ja-JP" altLang="en-US" sz="2200" dirty="0"/>
              <a:t>月： </a:t>
            </a:r>
          </a:p>
          <a:p>
            <a:pPr>
              <a:spcBef>
                <a:spcPts val="0"/>
              </a:spcBef>
              <a:spcAft>
                <a:spcPts val="0"/>
              </a:spcAft>
            </a:pPr>
            <a:r>
              <a:rPr lang="en-US" altLang="ja-JP" sz="2200" dirty="0"/>
              <a:t>2015</a:t>
            </a:r>
            <a:r>
              <a:rPr lang="ja-JP" altLang="en-US" sz="2200" dirty="0"/>
              <a:t>年</a:t>
            </a:r>
            <a:r>
              <a:rPr lang="en-US" altLang="ja-JP" sz="2200" dirty="0"/>
              <a:t>6</a:t>
            </a:r>
            <a:r>
              <a:rPr lang="ja-JP" altLang="en-US" sz="2200" dirty="0"/>
              <a:t>月：</a:t>
            </a:r>
            <a:endParaRPr lang="en-US" altLang="ja-JP" sz="2200" dirty="0"/>
          </a:p>
          <a:p>
            <a:pPr>
              <a:spcBef>
                <a:spcPts val="0"/>
              </a:spcBef>
              <a:spcAft>
                <a:spcPts val="0"/>
              </a:spcAft>
            </a:pPr>
            <a:r>
              <a:rPr lang="en-US" altLang="ja-JP" sz="2200" dirty="0"/>
              <a:t>2015</a:t>
            </a:r>
            <a:r>
              <a:rPr lang="ja-JP" altLang="en-US" sz="2200" dirty="0"/>
              <a:t>年</a:t>
            </a:r>
            <a:r>
              <a:rPr lang="en-US" altLang="ja-JP" sz="2200" dirty="0"/>
              <a:t>11</a:t>
            </a:r>
            <a:r>
              <a:rPr lang="ja-JP" altLang="en-US" sz="2200" dirty="0"/>
              <a:t>月</a:t>
            </a:r>
            <a:r>
              <a:rPr lang="en-US" altLang="ja-JP" sz="2200" dirty="0"/>
              <a:t>16</a:t>
            </a:r>
            <a:r>
              <a:rPr lang="ja-JP" altLang="en-US" sz="2200" dirty="0"/>
              <a:t>日： </a:t>
            </a:r>
            <a:endParaRPr lang="en-US" altLang="ja-JP" sz="2200" dirty="0"/>
          </a:p>
          <a:p>
            <a:pPr>
              <a:spcBef>
                <a:spcPts val="0"/>
              </a:spcBef>
              <a:spcAft>
                <a:spcPts val="0"/>
              </a:spcAft>
            </a:pPr>
            <a:r>
              <a:rPr kumimoji="1" lang="en-US" altLang="ja-JP" sz="2200" dirty="0"/>
              <a:t>2016</a:t>
            </a:r>
            <a:r>
              <a:rPr kumimoji="1" lang="ja-JP" altLang="en-US" sz="2200" dirty="0"/>
              <a:t>年</a:t>
            </a:r>
            <a:r>
              <a:rPr kumimoji="1" lang="en-US" altLang="ja-JP" sz="2200" dirty="0"/>
              <a:t>6</a:t>
            </a:r>
            <a:r>
              <a:rPr kumimoji="1" lang="ja-JP" altLang="en-US" sz="2200" dirty="0"/>
              <a:t>月</a:t>
            </a:r>
            <a:r>
              <a:rPr kumimoji="1" lang="en-US" altLang="ja-JP" sz="2200" dirty="0"/>
              <a:t>16</a:t>
            </a:r>
            <a:r>
              <a:rPr kumimoji="1" lang="ja-JP" altLang="en-US" sz="2200" dirty="0"/>
              <a:t>日：</a:t>
            </a:r>
            <a:endParaRPr kumimoji="1" lang="en-US" altLang="ja-JP" sz="2200" dirty="0"/>
          </a:p>
          <a:p>
            <a:pPr>
              <a:spcBef>
                <a:spcPts val="0"/>
              </a:spcBef>
              <a:spcAft>
                <a:spcPts val="0"/>
              </a:spcAft>
            </a:pPr>
            <a:r>
              <a:rPr lang="en-US" altLang="ja-JP" sz="2200" dirty="0"/>
              <a:t>2016</a:t>
            </a:r>
            <a:r>
              <a:rPr lang="ja-JP" altLang="en-US" sz="2200" dirty="0"/>
              <a:t>年</a:t>
            </a:r>
            <a:r>
              <a:rPr lang="en-US" altLang="ja-JP" sz="2200" dirty="0"/>
              <a:t>11</a:t>
            </a:r>
            <a:r>
              <a:rPr lang="ja-JP" altLang="en-US" sz="2200" dirty="0"/>
              <a:t>月</a:t>
            </a:r>
            <a:r>
              <a:rPr lang="en-US" altLang="ja-JP" sz="2200" dirty="0"/>
              <a:t>9</a:t>
            </a:r>
            <a:r>
              <a:rPr lang="ja-JP" altLang="en-US" sz="2200" dirty="0"/>
              <a:t>日</a:t>
            </a:r>
            <a:r>
              <a:rPr lang="en-US" altLang="ja-JP" sz="2200" dirty="0"/>
              <a:t>:</a:t>
            </a:r>
          </a:p>
          <a:p>
            <a:pPr>
              <a:spcBef>
                <a:spcPts val="0"/>
              </a:spcBef>
              <a:spcAft>
                <a:spcPts val="0"/>
              </a:spcAft>
            </a:pPr>
            <a:r>
              <a:rPr kumimoji="1" lang="en-US" altLang="ja-JP" sz="2200" dirty="0"/>
              <a:t>2017</a:t>
            </a:r>
            <a:r>
              <a:rPr kumimoji="1" lang="ja-JP" altLang="en-US" sz="2200" dirty="0"/>
              <a:t>年</a:t>
            </a:r>
            <a:r>
              <a:rPr kumimoji="1" lang="en-US" altLang="ja-JP" sz="2200" dirty="0"/>
              <a:t>6</a:t>
            </a:r>
            <a:r>
              <a:rPr kumimoji="1" lang="ja-JP" altLang="en-US" sz="2200" dirty="0"/>
              <a:t>月：</a:t>
            </a:r>
            <a:endParaRPr kumimoji="1" lang="en-US" altLang="ja-JP" sz="2200" dirty="0"/>
          </a:p>
          <a:p>
            <a:pPr>
              <a:spcBef>
                <a:spcPts val="0"/>
              </a:spcBef>
              <a:spcAft>
                <a:spcPts val="0"/>
              </a:spcAft>
            </a:pPr>
            <a:r>
              <a:rPr lang="en-US" altLang="ja-JP" sz="2200" dirty="0"/>
              <a:t>2018</a:t>
            </a:r>
            <a:r>
              <a:rPr lang="ja-JP" altLang="en-US" sz="2200" dirty="0"/>
              <a:t>年</a:t>
            </a:r>
            <a:r>
              <a:rPr lang="en-US" altLang="ja-JP" sz="2200" dirty="0"/>
              <a:t>3</a:t>
            </a:r>
            <a:r>
              <a:rPr lang="ja-JP" altLang="en-US" sz="2200" dirty="0"/>
              <a:t>月：</a:t>
            </a:r>
            <a:endParaRPr kumimoji="1" lang="ja-JP" altLang="en-US" sz="2200" dirty="0"/>
          </a:p>
        </p:txBody>
      </p:sp>
      <p:sp>
        <p:nvSpPr>
          <p:cNvPr id="6" name="コンテンツ プレースホルダー 2"/>
          <p:cNvSpPr txBox="1">
            <a:spLocks/>
          </p:cNvSpPr>
          <p:nvPr/>
        </p:nvSpPr>
        <p:spPr bwMode="auto">
          <a:xfrm>
            <a:off x="3297197" y="1399839"/>
            <a:ext cx="5436604" cy="5230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a:lstStyle>
          <a:p>
            <a:pPr marL="0" indent="0">
              <a:spcBef>
                <a:spcPts val="0"/>
              </a:spcBef>
              <a:spcAft>
                <a:spcPts val="0"/>
              </a:spcAft>
              <a:buNone/>
            </a:pPr>
            <a:r>
              <a:rPr lang="en-US" altLang="ja-JP" sz="2200" dirty="0"/>
              <a:t>ICH</a:t>
            </a:r>
            <a:r>
              <a:rPr lang="ja-JP" altLang="en-US" sz="2200" dirty="0"/>
              <a:t>大阪会合において、</a:t>
            </a:r>
            <a:r>
              <a:rPr lang="en-US" altLang="ja-JP" sz="2200" dirty="0"/>
              <a:t>FDA</a:t>
            </a:r>
            <a:r>
              <a:rPr lang="ja-JP" altLang="en-US" sz="2200" dirty="0"/>
              <a:t>から新規トピックの提案</a:t>
            </a:r>
            <a:r>
              <a:rPr lang="en-US" altLang="ja-JP" sz="2200" dirty="0"/>
              <a:t>:</a:t>
            </a:r>
            <a:r>
              <a:rPr lang="ja-JP" altLang="en-US" sz="2200" dirty="0"/>
              <a:t> </a:t>
            </a:r>
            <a:r>
              <a:rPr lang="en-US" altLang="ja-JP" sz="2200" dirty="0"/>
              <a:t>Assessment of Clinical Trial Quality </a:t>
            </a:r>
          </a:p>
          <a:p>
            <a:pPr marL="0" indent="0">
              <a:spcBef>
                <a:spcPts val="0"/>
              </a:spcBef>
              <a:spcAft>
                <a:spcPts val="0"/>
              </a:spcAft>
              <a:buNone/>
            </a:pPr>
            <a:r>
              <a:rPr lang="ja-JP" altLang="en-US" sz="2200" dirty="0"/>
              <a:t>「</a:t>
            </a:r>
            <a:r>
              <a:rPr lang="en-US" altLang="ja-JP" sz="2200" dirty="0"/>
              <a:t>Clinical Trial Quality </a:t>
            </a:r>
            <a:r>
              <a:rPr lang="ja-JP" altLang="en-US" sz="2200" dirty="0"/>
              <a:t>に関する </a:t>
            </a:r>
            <a:r>
              <a:rPr lang="en-US" altLang="ja-JP" sz="2200" dirty="0"/>
              <a:t>Addendum </a:t>
            </a:r>
            <a:r>
              <a:rPr lang="ja-JP" altLang="en-US" sz="2200" dirty="0"/>
              <a:t>または </a:t>
            </a:r>
            <a:r>
              <a:rPr lang="en-US" altLang="ja-JP" sz="2200" dirty="0"/>
              <a:t>Q&amp;A </a:t>
            </a:r>
            <a:r>
              <a:rPr lang="ja-JP" altLang="en-US" sz="2200" dirty="0"/>
              <a:t>を </a:t>
            </a:r>
            <a:r>
              <a:rPr lang="en-US" altLang="ja-JP" sz="2200" dirty="0"/>
              <a:t>ICH E6(R1) </a:t>
            </a:r>
            <a:r>
              <a:rPr lang="ja-JP" altLang="en-US" sz="2200" dirty="0"/>
              <a:t>（現行の </a:t>
            </a:r>
            <a:r>
              <a:rPr lang="en-US" altLang="ja-JP" sz="2200" dirty="0"/>
              <a:t>ICH GCP</a:t>
            </a:r>
            <a:r>
              <a:rPr lang="ja-JP" altLang="en-US" sz="2200" dirty="0"/>
              <a:t>）に付録として追加する」旨の </a:t>
            </a:r>
            <a:r>
              <a:rPr lang="en-US" altLang="ja-JP" sz="2200" dirty="0"/>
              <a:t>draft Concept Paper</a:t>
            </a:r>
            <a:r>
              <a:rPr lang="ja-JP" altLang="en-US" sz="2200" dirty="0"/>
              <a:t>等が運営委員会会合で了承</a:t>
            </a:r>
            <a:endParaRPr lang="en-US" altLang="ja-JP" sz="2200" dirty="0"/>
          </a:p>
          <a:p>
            <a:pPr marL="0" indent="0">
              <a:spcBef>
                <a:spcPts val="0"/>
              </a:spcBef>
              <a:spcAft>
                <a:spcPts val="0"/>
              </a:spcAft>
              <a:buNone/>
            </a:pPr>
            <a:r>
              <a:rPr lang="en-US" altLang="ja-JP" sz="2200" dirty="0"/>
              <a:t>ICH</a:t>
            </a:r>
            <a:r>
              <a:rPr lang="ja-JP" altLang="en-US" sz="2200" dirty="0"/>
              <a:t>リスボン</a:t>
            </a:r>
            <a:r>
              <a:rPr lang="en-US" altLang="ja-JP" sz="2200" dirty="0"/>
              <a:t>EWG</a:t>
            </a:r>
            <a:r>
              <a:rPr lang="ja-JP" altLang="en-US" sz="2200" dirty="0"/>
              <a:t>会合</a:t>
            </a:r>
          </a:p>
          <a:p>
            <a:pPr marL="0" indent="0">
              <a:spcBef>
                <a:spcPts val="0"/>
              </a:spcBef>
              <a:spcAft>
                <a:spcPts val="0"/>
              </a:spcAft>
              <a:buNone/>
            </a:pPr>
            <a:r>
              <a:rPr lang="en-US" altLang="ja-JP" sz="2200" dirty="0"/>
              <a:t>ICH </a:t>
            </a:r>
            <a:r>
              <a:rPr lang="ja-JP" altLang="en-US" sz="2200" dirty="0"/>
              <a:t>福岡</a:t>
            </a:r>
            <a:r>
              <a:rPr lang="en-US" altLang="ja-JP" sz="2200" dirty="0"/>
              <a:t>EWG</a:t>
            </a:r>
            <a:r>
              <a:rPr lang="ja-JP" altLang="en-US" sz="2200" dirty="0"/>
              <a:t>会合　（</a:t>
            </a:r>
            <a:r>
              <a:rPr lang="en-US" altLang="ja-JP" sz="2200" dirty="0"/>
              <a:t>Step 2 </a:t>
            </a:r>
            <a:r>
              <a:rPr lang="ja-JP" altLang="en-US" sz="2200" dirty="0"/>
              <a:t>合意）</a:t>
            </a:r>
          </a:p>
          <a:p>
            <a:pPr marL="0" indent="0">
              <a:spcBef>
                <a:spcPts val="0"/>
              </a:spcBef>
              <a:spcAft>
                <a:spcPts val="0"/>
              </a:spcAft>
              <a:buNone/>
            </a:pPr>
            <a:r>
              <a:rPr lang="ja-JP" altLang="en-US" sz="2200" dirty="0"/>
              <a:t>日本でのパブコメ募集（～</a:t>
            </a:r>
            <a:r>
              <a:rPr lang="en-US" altLang="ja-JP" sz="2200" dirty="0"/>
              <a:t>2016</a:t>
            </a:r>
            <a:r>
              <a:rPr lang="ja-JP" altLang="en-US" sz="2200" dirty="0"/>
              <a:t>年</a:t>
            </a:r>
            <a:r>
              <a:rPr lang="en-US" altLang="ja-JP" sz="2200" dirty="0"/>
              <a:t>1</a:t>
            </a:r>
            <a:r>
              <a:rPr lang="ja-JP" altLang="en-US" sz="2200" dirty="0"/>
              <a:t>月</a:t>
            </a:r>
            <a:r>
              <a:rPr lang="en-US" altLang="ja-JP" sz="2200" dirty="0"/>
              <a:t>15</a:t>
            </a:r>
            <a:r>
              <a:rPr lang="ja-JP" altLang="en-US" sz="2200" dirty="0"/>
              <a:t>日）</a:t>
            </a:r>
          </a:p>
          <a:p>
            <a:pPr marL="0" indent="0">
              <a:spcBef>
                <a:spcPts val="0"/>
              </a:spcBef>
              <a:spcAft>
                <a:spcPts val="0"/>
              </a:spcAft>
              <a:buNone/>
            </a:pPr>
            <a:r>
              <a:rPr lang="en-US" altLang="ja-JP" sz="2200" dirty="0"/>
              <a:t>ICH</a:t>
            </a:r>
            <a:r>
              <a:rPr lang="ja-JP" altLang="en-US" sz="2200" dirty="0"/>
              <a:t>リスボン</a:t>
            </a:r>
            <a:r>
              <a:rPr lang="en-US" altLang="ja-JP" sz="2200" dirty="0"/>
              <a:t>EWG</a:t>
            </a:r>
            <a:r>
              <a:rPr lang="ja-JP" altLang="en-US" sz="2200" dirty="0"/>
              <a:t>会合 （</a:t>
            </a:r>
            <a:r>
              <a:rPr lang="en-US" altLang="ja-JP" sz="2200" dirty="0"/>
              <a:t>Step3</a:t>
            </a:r>
            <a:r>
              <a:rPr lang="ja-JP" altLang="en-US" sz="2200" dirty="0"/>
              <a:t>合意）</a:t>
            </a:r>
            <a:endParaRPr lang="en-US" altLang="ja-JP" sz="2200" dirty="0"/>
          </a:p>
          <a:p>
            <a:pPr marL="0" indent="0">
              <a:spcBef>
                <a:spcPts val="0"/>
              </a:spcBef>
              <a:spcAft>
                <a:spcPts val="0"/>
              </a:spcAft>
              <a:buNone/>
            </a:pPr>
            <a:r>
              <a:rPr lang="en-US" altLang="ja-JP" sz="2200" dirty="0"/>
              <a:t>ICH </a:t>
            </a:r>
            <a:r>
              <a:rPr lang="ja-JP" altLang="en-US" sz="2200" dirty="0"/>
              <a:t>大阪会議 （</a:t>
            </a:r>
            <a:r>
              <a:rPr lang="en-US" altLang="ja-JP" sz="2200" dirty="0"/>
              <a:t>Step4 </a:t>
            </a:r>
            <a:r>
              <a:rPr lang="ja-JP" altLang="en-US" sz="2200" dirty="0"/>
              <a:t>サインオフ）</a:t>
            </a:r>
          </a:p>
          <a:p>
            <a:pPr marL="0" indent="0">
              <a:spcBef>
                <a:spcPts val="0"/>
              </a:spcBef>
              <a:spcAft>
                <a:spcPts val="0"/>
              </a:spcAft>
              <a:buNone/>
            </a:pPr>
            <a:r>
              <a:rPr lang="en-US" altLang="ja-JP" sz="2200" dirty="0"/>
              <a:t>EU Effective (Step5)</a:t>
            </a:r>
          </a:p>
          <a:p>
            <a:pPr marL="0" indent="0">
              <a:spcBef>
                <a:spcPts val="0"/>
              </a:spcBef>
              <a:spcAft>
                <a:spcPts val="0"/>
              </a:spcAft>
              <a:buNone/>
            </a:pPr>
            <a:r>
              <a:rPr lang="en-US" altLang="ja-JP" sz="2200" dirty="0"/>
              <a:t>US</a:t>
            </a:r>
            <a:r>
              <a:rPr lang="ja-JP" altLang="en-US" sz="2200" dirty="0"/>
              <a:t> </a:t>
            </a:r>
            <a:r>
              <a:rPr lang="en-US" altLang="ja-JP" sz="2200" dirty="0"/>
              <a:t>Effective (Step5)</a:t>
            </a:r>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スライド番号プレースホルダー 3"/>
          <p:cNvSpPr>
            <a:spLocks noGrp="1"/>
          </p:cNvSpPr>
          <p:nvPr>
            <p:ph type="sldNum" sz="quarter" idx="12"/>
          </p:nvPr>
        </p:nvSpPr>
        <p:spPr>
          <a:xfrm>
            <a:off x="7236296" y="6394450"/>
            <a:ext cx="1905000" cy="457200"/>
          </a:xfrm>
        </p:spPr>
        <p:txBody>
          <a:bodyPr/>
          <a:lstStyle/>
          <a:p>
            <a:r>
              <a:rPr kumimoji="1" lang="en-US" altLang="ja-JP" sz="1400" b="1" dirty="0"/>
              <a:t>8</a:t>
            </a:r>
            <a:endParaRPr kumimoji="1" lang="ja-JP" altLang="en-US" sz="1400" b="1" dirty="0"/>
          </a:p>
        </p:txBody>
      </p:sp>
    </p:spTree>
    <p:extLst>
      <p:ext uri="{BB962C8B-B14F-4D97-AF65-F5344CB8AC3E}">
        <p14:creationId xmlns:p14="http://schemas.microsoft.com/office/powerpoint/2010/main" val="603153259"/>
      </p:ext>
    </p:extLst>
  </p:cSld>
  <p:clrMapOvr>
    <a:masterClrMapping/>
  </p:clrMapOvr>
</p:sld>
</file>

<file path=ppt/theme/theme1.xml><?xml version="1.0" encoding="utf-8"?>
<a:theme xmlns:a="http://schemas.openxmlformats.org/drawingml/2006/main" name="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ICHE6 Project Temp</Template>
  <TotalTime>8051</TotalTime>
  <Words>2750</Words>
  <Application>Microsoft Office PowerPoint</Application>
  <PresentationFormat>画面に合わせる (4:3)</PresentationFormat>
  <Paragraphs>517</Paragraphs>
  <Slides>51</Slides>
  <Notes>51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51</vt:i4>
      </vt:variant>
    </vt:vector>
  </HeadingPairs>
  <TitlesOfParts>
    <vt:vector size="61" baseType="lpstr">
      <vt:lpstr>Arial Unicode MS</vt:lpstr>
      <vt:lpstr>ＭＳ Ｐゴシック</vt:lpstr>
      <vt:lpstr>ＭＳ Ｐ明朝</vt:lpstr>
      <vt:lpstr>Arial</vt:lpstr>
      <vt:lpstr>Calibri</vt:lpstr>
      <vt:lpstr>Times New Roman</vt:lpstr>
      <vt:lpstr>Verdana</vt:lpstr>
      <vt:lpstr>Wingdings</vt:lpstr>
      <vt:lpstr>2tone</vt:lpstr>
      <vt:lpstr>3_2tone</vt:lpstr>
      <vt:lpstr>ICH-E6(R2) 改訂の内容について</vt:lpstr>
      <vt:lpstr>本日の発表</vt:lpstr>
      <vt:lpstr>PowerPoint プレゼンテーション</vt:lpstr>
      <vt:lpstr>ICH発足の経緯</vt:lpstr>
      <vt:lpstr>ICHの目的と役割</vt:lpstr>
      <vt:lpstr>ガイドラインの策定プロセス</vt:lpstr>
      <vt:lpstr>ICHの組織体制の改変</vt:lpstr>
      <vt:lpstr>PowerPoint プレゼンテーション</vt:lpstr>
      <vt:lpstr>経緯 </vt:lpstr>
      <vt:lpstr>検討メンバー</vt:lpstr>
      <vt:lpstr>決定事項 （前提条件）</vt:lpstr>
      <vt:lpstr>記載例示</vt:lpstr>
      <vt:lpstr>改訂内容（1）</vt:lpstr>
      <vt:lpstr>改訂内容（2）</vt:lpstr>
      <vt:lpstr>改訂内容（3-1）</vt:lpstr>
      <vt:lpstr>改訂内容（3-2）</vt:lpstr>
      <vt:lpstr>改訂内容（3-3）</vt:lpstr>
      <vt:lpstr>改訂内容（3-4）</vt:lpstr>
      <vt:lpstr>改訂内容（4-1）</vt:lpstr>
      <vt:lpstr>改訂内容（4-2）</vt:lpstr>
      <vt:lpstr>改訂内容（5）</vt:lpstr>
      <vt:lpstr>改訂内容（6）</vt:lpstr>
      <vt:lpstr>改訂内容（7-1）</vt:lpstr>
      <vt:lpstr>改訂内容（7-2）</vt:lpstr>
      <vt:lpstr>改訂内容（7-3）</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製薬企業への影響（1）</vt:lpstr>
      <vt:lpstr>製薬企業への影響(2)</vt:lpstr>
      <vt:lpstr>製薬企業への影響(3)</vt:lpstr>
      <vt:lpstr>製薬企業への影響(4)</vt:lpstr>
      <vt:lpstr>PowerPoint プレゼンテーション</vt:lpstr>
      <vt:lpstr>JPMAの対応</vt:lpstr>
      <vt:lpstr>PowerPoint プレゼンテーション</vt:lpstr>
      <vt:lpstr>まとめ</vt:lpstr>
    </vt:vector>
  </TitlesOfParts>
  <Company>Janssen Pharma K.K.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Satoshi Matsushtia</dc:creator>
  <cp:lastModifiedBy>Matsushita, Satoshi [JANJP]</cp:lastModifiedBy>
  <cp:revision>326</cp:revision>
  <cp:lastPrinted>2017-08-21T09:15:04Z</cp:lastPrinted>
  <dcterms:created xsi:type="dcterms:W3CDTF">2015-07-29T03:31:52Z</dcterms:created>
  <dcterms:modified xsi:type="dcterms:W3CDTF">2018-07-12T01:06:14Z</dcterms:modified>
</cp:coreProperties>
</file>