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 id="2147483753" r:id="rId2"/>
    <p:sldMasterId id="2147483765" r:id="rId3"/>
    <p:sldMasterId id="2147483777" r:id="rId4"/>
  </p:sldMasterIdLst>
  <p:notesMasterIdLst>
    <p:notesMasterId r:id="rId70"/>
  </p:notesMasterIdLst>
  <p:sldIdLst>
    <p:sldId id="455" r:id="rId5"/>
    <p:sldId id="461" r:id="rId6"/>
    <p:sldId id="462" r:id="rId7"/>
    <p:sldId id="346" r:id="rId8"/>
    <p:sldId id="457" r:id="rId9"/>
    <p:sldId id="344" r:id="rId10"/>
    <p:sldId id="445" r:id="rId11"/>
    <p:sldId id="380" r:id="rId12"/>
    <p:sldId id="348" r:id="rId13"/>
    <p:sldId id="350" r:id="rId14"/>
    <p:sldId id="351" r:id="rId15"/>
    <p:sldId id="352" r:id="rId16"/>
    <p:sldId id="466" r:id="rId17"/>
    <p:sldId id="467" r:id="rId18"/>
    <p:sldId id="450" r:id="rId19"/>
    <p:sldId id="383" r:id="rId20"/>
    <p:sldId id="387" r:id="rId21"/>
    <p:sldId id="360" r:id="rId22"/>
    <p:sldId id="257" r:id="rId23"/>
    <p:sldId id="470" r:id="rId24"/>
    <p:sldId id="441" r:id="rId25"/>
    <p:sldId id="463" r:id="rId26"/>
    <p:sldId id="454" r:id="rId27"/>
    <p:sldId id="453" r:id="rId28"/>
    <p:sldId id="452" r:id="rId29"/>
    <p:sldId id="371" r:id="rId30"/>
    <p:sldId id="372" r:id="rId31"/>
    <p:sldId id="373" r:id="rId32"/>
    <p:sldId id="377" r:id="rId33"/>
    <p:sldId id="378" r:id="rId34"/>
    <p:sldId id="379" r:id="rId35"/>
    <p:sldId id="298" r:id="rId36"/>
    <p:sldId id="396" r:id="rId37"/>
    <p:sldId id="300" r:id="rId38"/>
    <p:sldId id="301" r:id="rId39"/>
    <p:sldId id="468" r:id="rId40"/>
    <p:sldId id="302" r:id="rId41"/>
    <p:sldId id="473" r:id="rId42"/>
    <p:sldId id="474" r:id="rId43"/>
    <p:sldId id="281" r:id="rId44"/>
    <p:sldId id="282" r:id="rId45"/>
    <p:sldId id="375" r:id="rId46"/>
    <p:sldId id="451" r:id="rId47"/>
    <p:sldId id="448" r:id="rId48"/>
    <p:sldId id="403" r:id="rId49"/>
    <p:sldId id="404" r:id="rId50"/>
    <p:sldId id="405" r:id="rId51"/>
    <p:sldId id="406" r:id="rId52"/>
    <p:sldId id="407" r:id="rId53"/>
    <p:sldId id="409" r:id="rId54"/>
    <p:sldId id="440" r:id="rId55"/>
    <p:sldId id="307" r:id="rId56"/>
    <p:sldId id="309" r:id="rId57"/>
    <p:sldId id="273" r:id="rId58"/>
    <p:sldId id="310" r:id="rId59"/>
    <p:sldId id="336" r:id="rId60"/>
    <p:sldId id="275" r:id="rId61"/>
    <p:sldId id="477" r:id="rId62"/>
    <p:sldId id="271" r:id="rId63"/>
    <p:sldId id="258" r:id="rId64"/>
    <p:sldId id="264" r:id="rId65"/>
    <p:sldId id="263" r:id="rId66"/>
    <p:sldId id="476" r:id="rId67"/>
    <p:sldId id="268" r:id="rId68"/>
    <p:sldId id="465" r:id="rId69"/>
  </p:sldIdLst>
  <p:sldSz cx="12192000" cy="6858000"/>
  <p:notesSz cx="6735763" cy="9866313"/>
  <p:custShowLst>
    <p:custShow name="試験データ担当" id="0">
      <p:sldLst>
        <p:sld r:id="rId10"/>
        <p:sld r:id="rId11"/>
        <p:sld r:id="rId12"/>
        <p:sld r:id="rId13"/>
        <p:sld r:id="rId14"/>
        <p:sld r:id="rId15"/>
        <p:sld r:id="rId16"/>
        <p:sld r:id="rId17"/>
        <p:sld r:id="rId18"/>
        <p:sld r:id="rId19"/>
        <p:sld r:id="rId20"/>
        <p:sld r:id="rId21"/>
        <p:sld r:id="rId23"/>
        <p:sld r:id="rId25"/>
        <p:sld r:id="rId26"/>
        <p:sld r:id="rId27"/>
        <p:sld r:id="rId33"/>
        <p:sld r:id="rId34"/>
        <p:sld r:id="rId36"/>
        <p:sld r:id="rId37"/>
        <p:sld r:id="rId38"/>
        <p:sld r:id="rId39"/>
        <p:sld r:id="rId40"/>
        <p:sld r:id="rId41"/>
        <p:sld r:id="rId46"/>
        <p:sld r:id="rId47"/>
        <p:sld r:id="rId48"/>
        <p:sld r:id="rId49"/>
        <p:sld r:id="rId50"/>
        <p:sld r:id="rId51"/>
        <p:sld r:id="rId52"/>
        <p:sld r:id="rId53"/>
        <p:sld r:id="rId54"/>
        <p:sld r:id="rId55"/>
        <p:sld r:id="rId63"/>
        <p:sld r:id="rId66"/>
        <p:sld r:id="rId67"/>
        <p:sld r:id="rId69"/>
      </p:sldLst>
    </p:custShow>
    <p:custShow name="執筆者" id="1">
      <p:sldLst>
        <p:sld r:id="rId10"/>
        <p:sld r:id="rId11"/>
        <p:sld r:id="rId12"/>
        <p:sld r:id="rId13"/>
        <p:sld r:id="rId14"/>
        <p:sld r:id="rId15"/>
        <p:sld r:id="rId16"/>
        <p:sld r:id="rId17"/>
        <p:sld r:id="rId18"/>
        <p:sld r:id="rId19"/>
        <p:sld r:id="rId20"/>
        <p:sld r:id="rId21"/>
        <p:sld r:id="rId23"/>
        <p:sld r:id="rId33"/>
        <p:sld r:id="rId34"/>
        <p:sld r:id="rId36"/>
        <p:sld r:id="rId37"/>
        <p:sld r:id="rId44"/>
        <p:sld r:id="rId45"/>
        <p:sld r:id="rId46"/>
        <p:sld r:id="rId47"/>
        <p:sld r:id="rId48"/>
        <p:sld r:id="rId49"/>
        <p:sld r:id="rId50"/>
        <p:sld r:id="rId51"/>
        <p:sld r:id="rId52"/>
        <p:sld r:id="rId53"/>
        <p:sld r:id="rId54"/>
        <p:sld r:id="rId55"/>
        <p:sld r:id="rId63"/>
        <p:sld r:id="rId67"/>
        <p:sld r:id="rId69"/>
      </p:sldLst>
    </p:custShow>
    <p:custShow name="薬事" id="2">
      <p:sldLst>
        <p:sld r:id="rId10"/>
        <p:sld r:id="rId11"/>
        <p:sld r:id="rId12"/>
        <p:sld r:id="rId13"/>
        <p:sld r:id="rId14"/>
        <p:sld r:id="rId15"/>
        <p:sld r:id="rId16"/>
        <p:sld r:id="rId17"/>
        <p:sld r:id="rId18"/>
        <p:sld r:id="rId19"/>
        <p:sld r:id="rId20"/>
        <p:sld r:id="rId21"/>
        <p:sld r:id="rId22"/>
        <p:sld r:id="rId23"/>
        <p:sld r:id="rId23"/>
        <p:sld r:id="rId24"/>
        <p:sld r:id="rId25"/>
        <p:sld r:id="rId26"/>
        <p:sld r:id="rId27"/>
        <p:sld r:id="rId33"/>
        <p:sld r:id="rId34"/>
        <p:sld r:id="rId36"/>
        <p:sld r:id="rId37"/>
        <p:sld r:id="rId42"/>
        <p:sld r:id="rId43"/>
        <p:sld r:id="rId44"/>
        <p:sld r:id="rId45"/>
        <p:sld r:id="rId46"/>
        <p:sld r:id="rId47"/>
        <p:sld r:id="rId48"/>
        <p:sld r:id="rId49"/>
        <p:sld r:id="rId50"/>
        <p:sld r:id="rId51"/>
        <p:sld r:id="rId52"/>
        <p:sld r:id="rId53"/>
        <p:sld r:id="rId54"/>
        <p:sld r:id="rId55"/>
        <p:sld r:id="rId59"/>
        <p:sld r:id="rId62"/>
        <p:sld r:id="rId63"/>
        <p:sld r:id="rId64"/>
        <p:sld r:id="rId65"/>
        <p:sld r:id="rId66"/>
        <p:sld r:id="rId67"/>
        <p:sld r:id="rId69"/>
      </p:sldLst>
    </p:custShow>
    <p:custShow name="eCTD編纂" id="3">
      <p:sldLst>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3"/>
        <p:sld r:id="rId54"/>
        <p:sld r:id="rId55"/>
        <p:sld r:id="rId56"/>
        <p:sld r:id="rId57"/>
        <p:sld r:id="rId58"/>
        <p:sld r:id="rId59"/>
        <p:sld r:id="rId60"/>
        <p:sld r:id="rId61"/>
        <p:sld r:id="rId62"/>
        <p:sld r:id="rId63"/>
        <p:sld r:id="rId64"/>
        <p:sld r:id="rId65"/>
        <p:sld r:id="rId66"/>
        <p:sld r:id="rId67"/>
        <p:sld r:id="rId68"/>
        <p:sld r:id="rId69"/>
      </p:sldLst>
    </p:custShow>
  </p:custShow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521415D9-36F7-43E2-AB2F-B90AF26B5E84}">
      <p14:sectionLst xmlns:p14="http://schemas.microsoft.com/office/powerpoint/2010/main">
        <p14:section name="教育資材利用ガイド" id="{BD1CEAFB-F87B-4036-AF38-4145B883DBD0}">
          <p14:sldIdLst>
            <p14:sldId id="455"/>
            <p14:sldId id="461"/>
            <p14:sldId id="462"/>
            <p14:sldId id="346"/>
            <p14:sldId id="457"/>
          </p14:sldIdLst>
        </p14:section>
        <p14:section name="教育資材イントロ" id="{3E233041-3BB1-4189-87A0-22E0894C7301}">
          <p14:sldIdLst>
            <p14:sldId id="344"/>
            <p14:sldId id="445"/>
            <p14:sldId id="380"/>
          </p14:sldIdLst>
        </p14:section>
        <p14:section name="1. 概要" id="{99E399FC-1CFC-4026-BC74-EC9A8367724B}">
          <p14:sldIdLst>
            <p14:sldId id="348"/>
            <p14:sldId id="350"/>
            <p14:sldId id="351"/>
            <p14:sldId id="352"/>
            <p14:sldId id="466"/>
            <p14:sldId id="467"/>
            <p14:sldId id="450"/>
            <p14:sldId id="383"/>
            <p14:sldId id="387"/>
            <p14:sldId id="360"/>
          </p14:sldIdLst>
        </p14:section>
        <p14:section name="2. 違い" id="{92F55739-E0D5-4AD4-AB3F-AF839B84C687}">
          <p14:sldIdLst>
            <p14:sldId id="257"/>
            <p14:sldId id="470"/>
            <p14:sldId id="441"/>
            <p14:sldId id="463"/>
            <p14:sldId id="454"/>
            <p14:sldId id="453"/>
            <p14:sldId id="452"/>
            <p14:sldId id="371"/>
            <p14:sldId id="372"/>
            <p14:sldId id="373"/>
            <p14:sldId id="377"/>
            <p14:sldId id="378"/>
            <p14:sldId id="379"/>
            <p14:sldId id="298"/>
            <p14:sldId id="396"/>
            <p14:sldId id="300"/>
            <p14:sldId id="301"/>
            <p14:sldId id="468"/>
            <p14:sldId id="302"/>
            <p14:sldId id="473"/>
            <p14:sldId id="474"/>
            <p14:sldId id="281"/>
            <p14:sldId id="282"/>
            <p14:sldId id="375"/>
            <p14:sldId id="451"/>
            <p14:sldId id="448"/>
            <p14:sldId id="403"/>
            <p14:sldId id="404"/>
            <p14:sldId id="405"/>
            <p14:sldId id="406"/>
            <p14:sldId id="407"/>
            <p14:sldId id="409"/>
            <p14:sldId id="440"/>
            <p14:sldId id="307"/>
            <p14:sldId id="309"/>
            <p14:sldId id="273"/>
            <p14:sldId id="310"/>
            <p14:sldId id="336"/>
            <p14:sldId id="275"/>
            <p14:sldId id="477"/>
          </p14:sldIdLst>
        </p14:section>
        <p14:section name="3．固有の要件" id="{AF4A07CC-B7C6-4061-9AC0-A4FC2B0B0EDB}">
          <p14:sldIdLst>
            <p14:sldId id="271"/>
            <p14:sldId id="258"/>
            <p14:sldId id="264"/>
            <p14:sldId id="263"/>
            <p14:sldId id="476"/>
            <p14:sldId id="268"/>
          </p14:sldIdLst>
        </p14:section>
        <p14:section name="End" id="{07A7C7B8-D481-4897-A1D9-D738F361C8E8}">
          <p14:sldIdLst>
            <p14:sldId id="465"/>
          </p14:sldIdLst>
        </p14:section>
      </p14:sectionLst>
    </p:ext>
    <p:ext uri="{EFAFB233-063F-42B5-8137-9DF3F51BA10A}">
      <p15:sldGuideLst xmlns:p15="http://schemas.microsoft.com/office/powerpoint/2012/main">
        <p15:guide id="1" orient="horz" pos="28" userDrawn="1">
          <p15:clr>
            <a:srgbClr val="A4A3A4"/>
          </p15:clr>
        </p15:guide>
        <p15:guide id="2" pos="50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5" name="作成者" initials="A" lastIdx="2" clrIdx="3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9FA"/>
    <a:srgbClr val="BADDE1"/>
    <a:srgbClr val="FF9933"/>
    <a:srgbClr val="6699FF"/>
    <a:srgbClr val="FF9966"/>
    <a:srgbClr val="7F7F7F"/>
    <a:srgbClr val="0066FF"/>
    <a:srgbClr val="FF5050"/>
    <a:srgbClr val="00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08" y="1392"/>
      </p:cViewPr>
      <p:guideLst>
        <p:guide orient="horz" pos="28"/>
        <p:guide pos="5065"/>
      </p:guideLst>
    </p:cSldViewPr>
  </p:slideViewPr>
  <p:notesTextViewPr>
    <p:cViewPr>
      <p:scale>
        <a:sx n="1" d="1"/>
        <a:sy n="1" d="1"/>
      </p:scale>
      <p:origin x="0" y="0"/>
    </p:cViewPr>
  </p:notesTextViewPr>
  <p:sorterViewPr>
    <p:cViewPr>
      <p:scale>
        <a:sx n="100" d="100"/>
        <a:sy n="100" d="100"/>
      </p:scale>
      <p:origin x="0" y="-1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446F36D-7FA9-448B-97B8-941ED64707FD}" type="datetimeFigureOut">
              <a:rPr kumimoji="1" lang="ja-JP" altLang="en-US" smtClean="0"/>
              <a:t>2023/4/12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1BECB27-7751-4155-B81F-F3B485DE7AF5}" type="slidenum">
              <a:rPr kumimoji="1" lang="ja-JP" altLang="en-US" smtClean="0"/>
              <a:t>‹#›</a:t>
            </a:fld>
            <a:endParaRPr kumimoji="1" lang="ja-JP" altLang="en-US"/>
          </a:p>
        </p:txBody>
      </p:sp>
    </p:spTree>
    <p:extLst>
      <p:ext uri="{BB962C8B-B14F-4D97-AF65-F5344CB8AC3E}">
        <p14:creationId xmlns:p14="http://schemas.microsoft.com/office/powerpoint/2010/main" val="7614065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BECB27-7751-4155-B81F-F3B485DE7AF5}" type="slidenum">
              <a:rPr kumimoji="1" lang="ja-JP" altLang="en-US" smtClean="0"/>
              <a:t>8</a:t>
            </a:fld>
            <a:endParaRPr kumimoji="1" lang="ja-JP" altLang="en-US"/>
          </a:p>
        </p:txBody>
      </p:sp>
    </p:spTree>
    <p:extLst>
      <p:ext uri="{BB962C8B-B14F-4D97-AF65-F5344CB8AC3E}">
        <p14:creationId xmlns:p14="http://schemas.microsoft.com/office/powerpoint/2010/main" val="3067523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C8FEEA-7673-4CEC-885A-43233EB3509A}" type="slidenum">
              <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52510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BECB27-7751-4155-B81F-F3B485DE7AF5}" type="slidenum">
              <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88510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BECB27-7751-4155-B81F-F3B485DE7AF5}" type="slidenum">
              <a:rPr kumimoji="1" lang="ja-JP" altLang="en-US" smtClean="0"/>
              <a:t>10</a:t>
            </a:fld>
            <a:endParaRPr kumimoji="1" lang="ja-JP" altLang="en-US"/>
          </a:p>
        </p:txBody>
      </p:sp>
    </p:spTree>
    <p:extLst>
      <p:ext uri="{BB962C8B-B14F-4D97-AF65-F5344CB8AC3E}">
        <p14:creationId xmlns:p14="http://schemas.microsoft.com/office/powerpoint/2010/main" val="77712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16</a:t>
            </a:fld>
            <a:endParaRPr kumimoji="1" lang="ja-JP" altLang="en-US"/>
          </a:p>
        </p:txBody>
      </p:sp>
    </p:spTree>
    <p:extLst>
      <p:ext uri="{BB962C8B-B14F-4D97-AF65-F5344CB8AC3E}">
        <p14:creationId xmlns:p14="http://schemas.microsoft.com/office/powerpoint/2010/main" val="70395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BECB27-7751-4155-B81F-F3B485DE7AF5}" type="slidenum">
              <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60710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1BECB27-7751-4155-B81F-F3B485DE7AF5}" type="slidenum">
              <a:rPr kumimoji="1" lang="ja-JP" altLang="en-US" smtClean="0"/>
              <a:t>24</a:t>
            </a:fld>
            <a:endParaRPr kumimoji="1" lang="ja-JP" altLang="en-US"/>
          </a:p>
        </p:txBody>
      </p:sp>
    </p:spTree>
    <p:extLst>
      <p:ext uri="{BB962C8B-B14F-4D97-AF65-F5344CB8AC3E}">
        <p14:creationId xmlns:p14="http://schemas.microsoft.com/office/powerpoint/2010/main" val="154216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Slide Number Placeholder 3"/>
          <p:cNvSpPr>
            <a:spLocks noGrp="1"/>
          </p:cNvSpPr>
          <p:nvPr>
            <p:ph type="sldNum" sz="quarter" idx="5"/>
          </p:nvPr>
        </p:nvSpPr>
        <p:spPr/>
        <p:txBody>
          <a:bodyPr/>
          <a:lstStyle/>
          <a:p>
            <a:fld id="{21BECB27-7751-4155-B81F-F3B485DE7AF5}" type="slidenum">
              <a:rPr kumimoji="1" lang="ja-JP" altLang="en-US" smtClean="0"/>
              <a:t>25</a:t>
            </a:fld>
            <a:endParaRPr kumimoji="1" lang="ja-JP" altLang="en-US"/>
          </a:p>
        </p:txBody>
      </p:sp>
    </p:spTree>
    <p:extLst>
      <p:ext uri="{BB962C8B-B14F-4D97-AF65-F5344CB8AC3E}">
        <p14:creationId xmlns:p14="http://schemas.microsoft.com/office/powerpoint/2010/main" val="144213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34</a:t>
            </a:fld>
            <a:endParaRPr kumimoji="1" lang="ja-JP" altLang="en-US"/>
          </a:p>
        </p:txBody>
      </p:sp>
    </p:spTree>
    <p:extLst>
      <p:ext uri="{BB962C8B-B14F-4D97-AF65-F5344CB8AC3E}">
        <p14:creationId xmlns:p14="http://schemas.microsoft.com/office/powerpoint/2010/main" val="3241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BECB27-7751-4155-B81F-F3B485DE7AF5}" type="slidenum">
              <a:rPr kumimoji="1" lang="ja-JP" altLang="en-US" smtClean="0"/>
              <a:t>39</a:t>
            </a:fld>
            <a:endParaRPr kumimoji="1" lang="ja-JP" altLang="en-US"/>
          </a:p>
        </p:txBody>
      </p:sp>
    </p:spTree>
    <p:extLst>
      <p:ext uri="{BB962C8B-B14F-4D97-AF65-F5344CB8AC3E}">
        <p14:creationId xmlns:p14="http://schemas.microsoft.com/office/powerpoint/2010/main" val="188138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Slide Number Placeholder 3"/>
          <p:cNvSpPr>
            <a:spLocks noGrp="1"/>
          </p:cNvSpPr>
          <p:nvPr>
            <p:ph type="sldNum" sz="quarter" idx="5"/>
          </p:nvPr>
        </p:nvSpPr>
        <p:spPr/>
        <p:txBody>
          <a:bodyPr/>
          <a:lstStyle/>
          <a:p>
            <a:fld id="{21BECB27-7751-4155-B81F-F3B485DE7AF5}" type="slidenum">
              <a:rPr kumimoji="1" lang="ja-JP" altLang="en-US" smtClean="0"/>
              <a:t>43</a:t>
            </a:fld>
            <a:endParaRPr kumimoji="1" lang="ja-JP" altLang="en-US"/>
          </a:p>
        </p:txBody>
      </p:sp>
    </p:spTree>
    <p:extLst>
      <p:ext uri="{BB962C8B-B14F-4D97-AF65-F5344CB8AC3E}">
        <p14:creationId xmlns:p14="http://schemas.microsoft.com/office/powerpoint/2010/main" val="180678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extLst>
      <p:ext uri="{BB962C8B-B14F-4D97-AF65-F5344CB8AC3E}">
        <p14:creationId xmlns:p14="http://schemas.microsoft.com/office/powerpoint/2010/main" val="571861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extLst>
      <p:ext uri="{BB962C8B-B14F-4D97-AF65-F5344CB8AC3E}">
        <p14:creationId xmlns:p14="http://schemas.microsoft.com/office/powerpoint/2010/main" val="397531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extLst>
      <p:ext uri="{BB962C8B-B14F-4D97-AF65-F5344CB8AC3E}">
        <p14:creationId xmlns:p14="http://schemas.microsoft.com/office/powerpoint/2010/main" val="271494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extLst>
      <p:ext uri="{BB962C8B-B14F-4D97-AF65-F5344CB8AC3E}">
        <p14:creationId xmlns:p14="http://schemas.microsoft.com/office/powerpoint/2010/main" val="3807429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extLst>
      <p:ext uri="{BB962C8B-B14F-4D97-AF65-F5344CB8AC3E}">
        <p14:creationId xmlns:p14="http://schemas.microsoft.com/office/powerpoint/2010/main" val="2621685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extLst>
      <p:ext uri="{BB962C8B-B14F-4D97-AF65-F5344CB8AC3E}">
        <p14:creationId xmlns:p14="http://schemas.microsoft.com/office/powerpoint/2010/main" val="420022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extLst>
      <p:ext uri="{BB962C8B-B14F-4D97-AF65-F5344CB8AC3E}">
        <p14:creationId xmlns:p14="http://schemas.microsoft.com/office/powerpoint/2010/main" val="397588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extLst>
      <p:ext uri="{BB962C8B-B14F-4D97-AF65-F5344CB8AC3E}">
        <p14:creationId xmlns:p14="http://schemas.microsoft.com/office/powerpoint/2010/main" val="280913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extLst>
      <p:ext uri="{BB962C8B-B14F-4D97-AF65-F5344CB8AC3E}">
        <p14:creationId xmlns:p14="http://schemas.microsoft.com/office/powerpoint/2010/main" val="1123092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extLst>
      <p:ext uri="{BB962C8B-B14F-4D97-AF65-F5344CB8AC3E}">
        <p14:creationId xmlns:p14="http://schemas.microsoft.com/office/powerpoint/2010/main" val="2280284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extLst>
      <p:ext uri="{BB962C8B-B14F-4D97-AF65-F5344CB8AC3E}">
        <p14:creationId xmlns:p14="http://schemas.microsoft.com/office/powerpoint/2010/main" val="3402839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extLst>
      <p:ext uri="{BB962C8B-B14F-4D97-AF65-F5344CB8AC3E}">
        <p14:creationId xmlns:p14="http://schemas.microsoft.com/office/powerpoint/2010/main" val="156767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extLst>
      <p:ext uri="{BB962C8B-B14F-4D97-AF65-F5344CB8AC3E}">
        <p14:creationId xmlns:p14="http://schemas.microsoft.com/office/powerpoint/2010/main" val="3113245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extLst>
      <p:ext uri="{BB962C8B-B14F-4D97-AF65-F5344CB8AC3E}">
        <p14:creationId xmlns:p14="http://schemas.microsoft.com/office/powerpoint/2010/main" val="241227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extLst>
      <p:ext uri="{BB962C8B-B14F-4D97-AF65-F5344CB8AC3E}">
        <p14:creationId xmlns:p14="http://schemas.microsoft.com/office/powerpoint/2010/main" val="1907708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extLst>
      <p:ext uri="{BB962C8B-B14F-4D97-AF65-F5344CB8AC3E}">
        <p14:creationId xmlns:p14="http://schemas.microsoft.com/office/powerpoint/2010/main" val="976150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extLst>
      <p:ext uri="{BB962C8B-B14F-4D97-AF65-F5344CB8AC3E}">
        <p14:creationId xmlns:p14="http://schemas.microsoft.com/office/powerpoint/2010/main" val="3847594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extLst>
      <p:ext uri="{BB962C8B-B14F-4D97-AF65-F5344CB8AC3E}">
        <p14:creationId xmlns:p14="http://schemas.microsoft.com/office/powerpoint/2010/main" val="94135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extLst>
      <p:ext uri="{BB962C8B-B14F-4D97-AF65-F5344CB8AC3E}">
        <p14:creationId xmlns:p14="http://schemas.microsoft.com/office/powerpoint/2010/main" val="3642980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extLst>
      <p:ext uri="{BB962C8B-B14F-4D97-AF65-F5344CB8AC3E}">
        <p14:creationId xmlns:p14="http://schemas.microsoft.com/office/powerpoint/2010/main" val="2047366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extLst>
      <p:ext uri="{BB962C8B-B14F-4D97-AF65-F5344CB8AC3E}">
        <p14:creationId xmlns:p14="http://schemas.microsoft.com/office/powerpoint/2010/main" val="942665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extLst>
      <p:ext uri="{BB962C8B-B14F-4D97-AF65-F5344CB8AC3E}">
        <p14:creationId xmlns:p14="http://schemas.microsoft.com/office/powerpoint/2010/main" val="314186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pPr>
              <a:defRPr/>
            </a:pPr>
            <a:fld id="{5A9F73FF-B710-47CB-94CC-DDAB8BFA4204}" type="slidenum">
              <a:rPr lang="en-US" altLang="ja-JP"/>
              <a:pPr>
                <a:defRPr/>
              </a:pPr>
              <a: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0F70095C-F9B4-4C04-ABE4-849D581B05DE}" type="slidenum">
              <a:rPr lang="en-US" altLang="ja-JP"/>
              <a:pPr>
                <a:defRPr/>
              </a:pPr>
              <a: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pPr>
              <a:defRPr/>
            </a:pPr>
            <a:fld id="{780A1130-3357-47BF-9AEB-9BA30011F8C4}" type="slidenum">
              <a:rPr lang="en-US" altLang="ja-JP"/>
              <a:pPr>
                <a:defRPr/>
              </a:pPr>
              <a: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pPr>
              <a:defRPr/>
            </a:pPr>
            <a:fld id="{BF0BFF68-E12D-4641-A7D4-354ECAB65F80}"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B95A9EE7-1AAE-4595-A851-7DDA0886A26C}" type="slidenum">
              <a:rPr lang="en-US" altLang="ja-JP"/>
              <a:pPr>
                <a:defRPr/>
              </a:pPr>
              <a:t>‹#›</a:t>
            </a:fld>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userDrawn="1"/>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pPr>
              <a:defRPr/>
            </a:pPr>
            <a:fld id="{32B91108-7F3C-4375-8F15-205D5B8CAED7}"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pPr>
              <a:defRPr/>
            </a:pPr>
            <a:fld id="{D2083059-F0F5-4BD6-877C-8714E4FE604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pPr>
              <a:defRPr/>
            </a:pPr>
            <a:fld id="{A94244B3-4363-465E-98B6-3990FFB101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58FFA3-0EF8-498B-B496-5FB858DAA02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userDrawn="1"/>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2ECD819E-734F-41EA-BED9-6003953E8C54}"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pPr>
              <a:defRPr/>
            </a:pPr>
            <a:fld id="{1A2CB9C5-C125-4597-9537-A1C63469BCC7}"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752"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extLst>
      <p:ext uri="{BB962C8B-B14F-4D97-AF65-F5344CB8AC3E}">
        <p14:creationId xmlns:p14="http://schemas.microsoft.com/office/powerpoint/2010/main" val="28791967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extLst>
      <p:ext uri="{BB962C8B-B14F-4D97-AF65-F5344CB8AC3E}">
        <p14:creationId xmlns:p14="http://schemas.microsoft.com/office/powerpoint/2010/main" val="7470030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pPr>
              <a:defRPr/>
            </a:pPr>
            <a:fld id="{096AB6C4-1547-4449-BD14-819BCA81932B}" type="slidenum">
              <a:rPr lang="en-US" altLang="ja-JP"/>
              <a:pPr>
                <a:defRPr/>
              </a:pPr>
              <a:t>‹#›</a:t>
            </a:fld>
            <a:endParaRPr lang="en-US" altLang="ja-JP"/>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http://www.fda.gov/Drugs/DevelopmentApprovalProcess/FormsSubmissionRequirements/ElectronicSubmissions/ucm309911.htm" TargetMode="External"/><Relationship Id="rId7" Type="http://schemas.openxmlformats.org/officeDocument/2006/relationships/hyperlink" Target="https://www.ich.org/page/ich-electronic-common-technical-document-ectd-v40" TargetMode="External"/><Relationship Id="rId2" Type="http://schemas.openxmlformats.org/officeDocument/2006/relationships/hyperlink" Target="http://esubmission.ema.europa.eu/eCTD%20NMV/eCTD.html" TargetMode="External"/><Relationship Id="rId1" Type="http://schemas.openxmlformats.org/officeDocument/2006/relationships/slideLayout" Target="../slideLayouts/slideLayout35.xml"/><Relationship Id="rId6" Type="http://schemas.openxmlformats.org/officeDocument/2006/relationships/hyperlink" Target="https://www.swissmedic.ch/swissmedic/en/home/services/submissions/ectd-v4-0.html" TargetMode="External"/><Relationship Id="rId5" Type="http://schemas.openxmlformats.org/officeDocument/2006/relationships/hyperlink" Target="https://www.pmda.go.jp/int-activities/int-harmony/ich/0033.html" TargetMode="External"/><Relationship Id="rId4" Type="http://schemas.openxmlformats.org/officeDocument/2006/relationships/hyperlink" Target="https://www.canada.ca/en/health-canada/services/drugs-health-products/public-involvement-consultations/drug-products/draft-guidance-canadian-module-1-technical-implementation-guide-ectd-v4-format/document.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s://www.pmda.go.jp/int-activities/int-harmony/ich/0115.html" TargetMode="External"/><Relationship Id="rId2" Type="http://schemas.openxmlformats.org/officeDocument/2006/relationships/hyperlink" Target="https://www.pmda.go.jp/int-activities/int-harmony/ich/0109.html" TargetMode="Externa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42.xml"/><Relationship Id="rId18" Type="http://schemas.openxmlformats.org/officeDocument/2006/relationships/slide" Target="slide55.xml"/><Relationship Id="rId3" Type="http://schemas.openxmlformats.org/officeDocument/2006/relationships/slide" Target="slide21.xml"/><Relationship Id="rId7" Type="http://schemas.openxmlformats.org/officeDocument/2006/relationships/slide" Target="slide29.xml"/><Relationship Id="rId12" Type="http://schemas.openxmlformats.org/officeDocument/2006/relationships/slide" Target="slide40.xml"/><Relationship Id="rId17" Type="http://schemas.openxmlformats.org/officeDocument/2006/relationships/slide" Target="slide54.xml"/><Relationship Id="rId2" Type="http://schemas.openxmlformats.org/officeDocument/2006/relationships/slide" Target="slide20.xml"/><Relationship Id="rId16" Type="http://schemas.openxmlformats.org/officeDocument/2006/relationships/slide" Target="slide52.xml"/><Relationship Id="rId20" Type="http://schemas.openxmlformats.org/officeDocument/2006/relationships/slide" Target="slide58.xml"/><Relationship Id="rId1" Type="http://schemas.openxmlformats.org/officeDocument/2006/relationships/slideLayout" Target="../slideLayouts/slideLayout34.xml"/><Relationship Id="rId6" Type="http://schemas.openxmlformats.org/officeDocument/2006/relationships/slide" Target="slide28.xml"/><Relationship Id="rId11" Type="http://schemas.openxmlformats.org/officeDocument/2006/relationships/slide" Target="slide38.xml"/><Relationship Id="rId5" Type="http://schemas.openxmlformats.org/officeDocument/2006/relationships/slide" Target="slide26.xml"/><Relationship Id="rId15" Type="http://schemas.openxmlformats.org/officeDocument/2006/relationships/slide" Target="slide51.xml"/><Relationship Id="rId10" Type="http://schemas.openxmlformats.org/officeDocument/2006/relationships/slide" Target="slide34.xml"/><Relationship Id="rId19" Type="http://schemas.openxmlformats.org/officeDocument/2006/relationships/slide" Target="slide56.xml"/><Relationship Id="rId4" Type="http://schemas.openxmlformats.org/officeDocument/2006/relationships/slide" Target="slide24.xml"/><Relationship Id="rId9" Type="http://schemas.openxmlformats.org/officeDocument/2006/relationships/slide" Target="slide32.xml"/><Relationship Id="rId14" Type="http://schemas.openxmlformats.org/officeDocument/2006/relationships/slide" Target="slide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23.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24.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1.xml"/><Relationship Id="rId7"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34.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2.xml"/><Relationship Id="rId9"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4CA2-C108-435E-A931-8F8C8571F8D4}"/>
              </a:ext>
            </a:extLst>
          </p:cNvPr>
          <p:cNvSpPr>
            <a:spLocks noGrp="1"/>
          </p:cNvSpPr>
          <p:nvPr>
            <p:ph type="ctrTitle"/>
          </p:nvPr>
        </p:nvSpPr>
        <p:spPr/>
        <p:txBody>
          <a:bodyPr/>
          <a:lstStyle/>
          <a:p>
            <a:r>
              <a:rPr lang="ja-JP" altLang="en-US" sz="3200" dirty="0">
                <a:latin typeface="メイリオ" panose="020B0604030504040204" pitchFamily="50" charset="-128"/>
                <a:ea typeface="メイリオ" panose="020B0604030504040204" pitchFamily="50" charset="-128"/>
              </a:rPr>
              <a:t>「</a:t>
            </a:r>
            <a:r>
              <a:rPr lang="en-US" sz="3200" dirty="0">
                <a:latin typeface="メイリオ" panose="020B0604030504040204" pitchFamily="50" charset="-128"/>
                <a:ea typeface="メイリオ" panose="020B0604030504040204" pitchFamily="50" charset="-128"/>
              </a:rPr>
              <a:t>eCTD v4.0 </a:t>
            </a:r>
            <a:r>
              <a:rPr lang="ja-JP" altLang="en-US" sz="3200" dirty="0">
                <a:latin typeface="メイリオ" panose="020B0604030504040204" pitchFamily="50" charset="-128"/>
                <a:ea typeface="メイリオ" panose="020B0604030504040204" pitchFamily="50" charset="-128"/>
              </a:rPr>
              <a:t>教育資材」 利用ガイド</a:t>
            </a:r>
            <a:endParaRPr lang="en-US" sz="3200" dirty="0">
              <a:latin typeface="メイリオ" panose="020B0604030504040204" pitchFamily="50" charset="-128"/>
              <a:ea typeface="メイリオ" panose="020B0604030504040204" pitchFamily="50" charset="-128"/>
            </a:endParaRPr>
          </a:p>
        </p:txBody>
      </p:sp>
      <p:sp>
        <p:nvSpPr>
          <p:cNvPr id="4" name="Slide Number Placeholder 3">
            <a:extLst>
              <a:ext uri="{FF2B5EF4-FFF2-40B4-BE49-F238E27FC236}">
                <a16:creationId xmlns:a16="http://schemas.microsoft.com/office/drawing/2014/main" id="{6F0C1000-0C09-4371-ABB3-FA3B206F5436}"/>
              </a:ext>
            </a:extLst>
          </p:cNvPr>
          <p:cNvSpPr>
            <a:spLocks noGrp="1"/>
          </p:cNvSpPr>
          <p:nvPr>
            <p:ph type="sldNum" sz="quarter" idx="10"/>
          </p:nvPr>
        </p:nvSpPr>
        <p:spPr/>
        <p:txBody>
          <a:bodyPr/>
          <a:lstStyle/>
          <a:p>
            <a:pPr>
              <a:defRPr/>
            </a:pPr>
            <a:fld id="{5A9F73FF-B710-47CB-94CC-DDAB8BFA4204}" type="slidenum">
              <a:rPr lang="en-US" altLang="ja-JP" smtClean="0"/>
              <a:pPr>
                <a:defRPr/>
              </a:pPr>
              <a:t>1</a:t>
            </a:fld>
            <a:endParaRPr lang="en-US" altLang="ja-JP"/>
          </a:p>
        </p:txBody>
      </p:sp>
      <p:sp>
        <p:nvSpPr>
          <p:cNvPr id="6" name="正方形/長方形 5"/>
          <p:cNvSpPr/>
          <p:nvPr/>
        </p:nvSpPr>
        <p:spPr>
          <a:xfrm>
            <a:off x="4151784" y="4005064"/>
            <a:ext cx="3058851" cy="830997"/>
          </a:xfrm>
          <a:prstGeom prst="rect">
            <a:avLst/>
          </a:prstGeom>
        </p:spPr>
        <p:txBody>
          <a:bodyPr wrap="none">
            <a:spAutoFit/>
          </a:bodyPr>
          <a:lstStyle/>
          <a:p>
            <a:pPr marL="0" indent="0">
              <a:buNone/>
            </a:pPr>
            <a:r>
              <a:rPr lang="en-US" altLang="ja-JP" sz="2400" dirty="0">
                <a:latin typeface="メイリオ" panose="020B0604030504040204" pitchFamily="50" charset="-128"/>
                <a:ea typeface="メイリオ" panose="020B0604030504040204" pitchFamily="50" charset="-128"/>
              </a:rPr>
              <a:t>2023</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日 作成</a:t>
            </a: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2023</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11</a:t>
            </a:r>
            <a:r>
              <a:rPr lang="ja-JP" altLang="en-US" sz="2400" dirty="0">
                <a:latin typeface="メイリオ" panose="020B0604030504040204" pitchFamily="50" charset="-128"/>
                <a:ea typeface="メイリオ" panose="020B0604030504040204" pitchFamily="50" charset="-128"/>
              </a:rPr>
              <a:t>日修正</a:t>
            </a:r>
            <a:endParaRPr lang="en-US" altLang="ja-JP" sz="2400" dirty="0">
              <a:latin typeface="メイリオ" panose="020B0604030504040204" pitchFamily="50" charset="-128"/>
              <a:ea typeface="メイリオ" panose="020B0604030504040204" pitchFamily="50" charset="-128"/>
            </a:endParaRPr>
          </a:p>
        </p:txBody>
      </p:sp>
      <p:sp>
        <p:nvSpPr>
          <p:cNvPr id="7" name="テキスト ボックス 4">
            <a:extLst>
              <a:ext uri="{FF2B5EF4-FFF2-40B4-BE49-F238E27FC236}">
                <a16:creationId xmlns:a16="http://schemas.microsoft.com/office/drawing/2014/main" id="{C562FB03-1F73-4A4C-9DD1-BA7FA6D7E96B}"/>
              </a:ext>
            </a:extLst>
          </p:cNvPr>
          <p:cNvSpPr txBox="1"/>
          <p:nvPr/>
        </p:nvSpPr>
        <p:spPr>
          <a:xfrm>
            <a:off x="1950848" y="3343633"/>
            <a:ext cx="7570224" cy="861774"/>
          </a:xfrm>
          <a:prstGeom prst="rect">
            <a:avLst/>
          </a:prstGeom>
          <a:noFill/>
        </p:spPr>
        <p:txBody>
          <a:bodyPr wrap="square" rtlCol="0">
            <a:spAutoFit/>
          </a:bodyPr>
          <a:lstStyle/>
          <a:p>
            <a:pPr algn="ctr"/>
            <a:r>
              <a:rPr lang="ja-JP" altLang="en-US" sz="3200" b="1" dirty="0">
                <a:latin typeface="メイリオ" panose="020B0604030504040204" pitchFamily="50" charset="-128"/>
                <a:ea typeface="メイリオ" panose="020B0604030504040204" pitchFamily="50" charset="-128"/>
              </a:rPr>
              <a:t>電子化情報部会 </a:t>
            </a:r>
            <a:r>
              <a:rPr lang="en-US" altLang="ja-JP" sz="3200" b="1" dirty="0">
                <a:latin typeface="メイリオ" panose="020B0604030504040204" pitchFamily="50" charset="-128"/>
                <a:ea typeface="メイリオ" panose="020B0604030504040204" pitchFamily="50" charset="-128"/>
              </a:rPr>
              <a:t>TF1 </a:t>
            </a:r>
            <a:r>
              <a:rPr lang="en-US" altLang="ja-JP" sz="3200" b="1" dirty="0" err="1">
                <a:latin typeface="メイリオ" panose="020B0604030504040204" pitchFamily="50" charset="-128"/>
                <a:ea typeface="メイリオ" panose="020B0604030504040204" pitchFamily="50" charset="-128"/>
              </a:rPr>
              <a:t>eSubmission</a:t>
            </a:r>
            <a:endParaRPr lang="ja-JP" altLang="en-US" sz="3200" b="1" dirty="0">
              <a:latin typeface="メイリオ" panose="020B0604030504040204" pitchFamily="50" charset="-128"/>
              <a:ea typeface="メイリオ" panose="020B0604030504040204" pitchFamily="50" charset="-128"/>
            </a:endParaRPr>
          </a:p>
          <a:p>
            <a:pPr algn="ct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594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solidFill>
                  <a:schemeClr val="tx1"/>
                </a:solidFill>
                <a:latin typeface="メイリオ" panose="020B0604030504040204" pitchFamily="50" charset="-128"/>
                <a:ea typeface="メイリオ" panose="020B0604030504040204" pitchFamily="50" charset="-128"/>
              </a:rPr>
              <a:t>1.1</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eCTD</a:t>
            </a:r>
            <a:r>
              <a:rPr lang="ja-JP" altLang="en-US">
                <a:latin typeface="メイリオ" panose="020B0604030504040204" pitchFamily="50" charset="-128"/>
                <a:ea typeface="メイリオ" panose="020B0604030504040204" pitchFamily="50" charset="-128"/>
              </a:rPr>
              <a:t>に関するこれまでの行政運用</a:t>
            </a:r>
            <a:endParaRPr kumimoji="1" lang="ja-JP" altLang="en-US">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1E364DC1-CFA7-4CEC-9EC4-57C35CA711DB}"/>
              </a:ext>
            </a:extLst>
          </p:cNvPr>
          <p:cNvSpPr txBox="1"/>
          <p:nvPr/>
        </p:nvSpPr>
        <p:spPr>
          <a:xfrm>
            <a:off x="645096" y="5527730"/>
            <a:ext cx="11230638" cy="707886"/>
          </a:xfrm>
          <a:prstGeom prst="rect">
            <a:avLst/>
          </a:prstGeom>
          <a:noFill/>
        </p:spPr>
        <p:txBody>
          <a:bodyPr wrap="square" rtlCol="0">
            <a:spAutoFit/>
          </a:bodyPr>
          <a:lstStyle/>
          <a:p>
            <a:pPr marL="357188" indent="-357188" fontAlgn="auto">
              <a:spcBef>
                <a:spcPts val="0"/>
              </a:spcBef>
              <a:spcAft>
                <a:spcPts val="0"/>
              </a:spcAft>
            </a:pPr>
            <a:r>
              <a:rPr lang="en-US" altLang="ja-JP" sz="2000">
                <a:solidFill>
                  <a:prstClr val="black"/>
                </a:solidFill>
                <a:latin typeface="メイリオ" panose="020B0604030504040204" pitchFamily="50" charset="-128"/>
                <a:ea typeface="メイリオ" panose="020B0604030504040204" pitchFamily="50" charset="-128"/>
              </a:rPr>
              <a:t>*1 </a:t>
            </a:r>
            <a:r>
              <a:rPr lang="ja-JP" altLang="en-US" sz="2000">
                <a:solidFill>
                  <a:prstClr val="black"/>
                </a:solidFill>
                <a:latin typeface="メイリオ" panose="020B0604030504040204" pitchFamily="50" charset="-128"/>
                <a:ea typeface="メイリオ" panose="020B0604030504040204" pitchFamily="50" charset="-128"/>
              </a:rPr>
              <a:t>対象：局長通知（「医薬品の承認申請について」（平成</a:t>
            </a:r>
            <a:r>
              <a:rPr lang="en-US" altLang="ja-JP" sz="2000">
                <a:solidFill>
                  <a:prstClr val="black"/>
                </a:solidFill>
                <a:latin typeface="メイリオ" panose="020B0604030504040204" pitchFamily="50" charset="-128"/>
                <a:ea typeface="メイリオ" panose="020B0604030504040204" pitchFamily="50" charset="-128"/>
              </a:rPr>
              <a:t>26</a:t>
            </a:r>
            <a:r>
              <a:rPr lang="ja-JP" altLang="en-US" sz="2000">
                <a:solidFill>
                  <a:prstClr val="black"/>
                </a:solidFill>
                <a:latin typeface="メイリオ" panose="020B0604030504040204" pitchFamily="50" charset="-128"/>
                <a:ea typeface="メイリオ" panose="020B0604030504040204" pitchFamily="50" charset="-128"/>
              </a:rPr>
              <a:t>年</a:t>
            </a:r>
            <a:r>
              <a:rPr lang="en-US" altLang="ja-JP" sz="2000">
                <a:solidFill>
                  <a:prstClr val="black"/>
                </a:solidFill>
                <a:latin typeface="メイリオ" panose="020B0604030504040204" pitchFamily="50" charset="-128"/>
                <a:ea typeface="メイリオ" panose="020B0604030504040204" pitchFamily="50" charset="-128"/>
              </a:rPr>
              <a:t>11</a:t>
            </a:r>
            <a:r>
              <a:rPr lang="ja-JP" altLang="en-US" sz="2000">
                <a:solidFill>
                  <a:prstClr val="black"/>
                </a:solidFill>
                <a:latin typeface="メイリオ" panose="020B0604030504040204" pitchFamily="50" charset="-128"/>
                <a:ea typeface="メイリオ" panose="020B0604030504040204" pitchFamily="50" charset="-128"/>
              </a:rPr>
              <a:t>月</a:t>
            </a:r>
            <a:r>
              <a:rPr lang="en-US" altLang="ja-JP" sz="2000">
                <a:solidFill>
                  <a:prstClr val="black"/>
                </a:solidFill>
                <a:latin typeface="メイリオ" panose="020B0604030504040204" pitchFamily="50" charset="-128"/>
                <a:ea typeface="メイリオ" panose="020B0604030504040204" pitchFamily="50" charset="-128"/>
              </a:rPr>
              <a:t>21</a:t>
            </a:r>
            <a:r>
              <a:rPr lang="ja-JP" altLang="en-US" sz="2000">
                <a:solidFill>
                  <a:prstClr val="black"/>
                </a:solidFill>
                <a:latin typeface="メイリオ" panose="020B0604030504040204" pitchFamily="50" charset="-128"/>
                <a:ea typeface="メイリオ" panose="020B0604030504040204" pitchFamily="50" charset="-128"/>
              </a:rPr>
              <a:t>日付け薬食発</a:t>
            </a:r>
            <a:r>
              <a:rPr lang="en-US" altLang="ja-JP" sz="2000">
                <a:solidFill>
                  <a:prstClr val="black"/>
                </a:solidFill>
                <a:latin typeface="メイリオ" panose="020B0604030504040204" pitchFamily="50" charset="-128"/>
                <a:ea typeface="メイリオ" panose="020B0604030504040204" pitchFamily="50" charset="-128"/>
              </a:rPr>
              <a:t>1121</a:t>
            </a:r>
            <a:r>
              <a:rPr lang="ja-JP" altLang="en-US" sz="2000">
                <a:solidFill>
                  <a:prstClr val="black"/>
                </a:solidFill>
                <a:latin typeface="メイリオ" panose="020B0604030504040204" pitchFamily="50" charset="-128"/>
                <a:ea typeface="メイリオ" panose="020B0604030504040204" pitchFamily="50" charset="-128"/>
              </a:rPr>
              <a:t>第</a:t>
            </a:r>
            <a:r>
              <a:rPr lang="en-US" altLang="ja-JP" sz="2000">
                <a:solidFill>
                  <a:prstClr val="black"/>
                </a:solidFill>
                <a:latin typeface="メイリオ" panose="020B0604030504040204" pitchFamily="50" charset="-128"/>
                <a:ea typeface="メイリオ" panose="020B0604030504040204" pitchFamily="50" charset="-128"/>
              </a:rPr>
              <a:t>2</a:t>
            </a:r>
            <a:r>
              <a:rPr lang="ja-JP" altLang="en-US" sz="2000">
                <a:solidFill>
                  <a:prstClr val="black"/>
                </a:solidFill>
                <a:latin typeface="メイリオ" panose="020B0604030504040204" pitchFamily="50" charset="-128"/>
                <a:ea typeface="メイリオ" panose="020B0604030504040204" pitchFamily="50" charset="-128"/>
              </a:rPr>
              <a:t>号））の別表２ー（</a:t>
            </a:r>
            <a:r>
              <a:rPr lang="en-US" altLang="ja-JP" sz="2000">
                <a:solidFill>
                  <a:prstClr val="black"/>
                </a:solidFill>
                <a:latin typeface="メイリオ" panose="020B0604030504040204" pitchFamily="50" charset="-128"/>
                <a:ea typeface="メイリオ" panose="020B0604030504040204" pitchFamily="50" charset="-128"/>
              </a:rPr>
              <a:t>1</a:t>
            </a:r>
            <a:r>
              <a:rPr lang="ja-JP" altLang="en-US" sz="2000">
                <a:solidFill>
                  <a:prstClr val="black"/>
                </a:solidFill>
                <a:latin typeface="メイリオ" panose="020B0604030504040204" pitchFamily="50" charset="-128"/>
                <a:ea typeface="メイリオ" panose="020B0604030504040204" pitchFamily="50" charset="-128"/>
              </a:rPr>
              <a:t>）に掲げる（</a:t>
            </a:r>
            <a:r>
              <a:rPr lang="en-US" altLang="ja-JP" sz="2000">
                <a:solidFill>
                  <a:prstClr val="black"/>
                </a:solidFill>
                <a:latin typeface="メイリオ" panose="020B0604030504040204" pitchFamily="50" charset="-128"/>
                <a:ea typeface="メイリオ" panose="020B0604030504040204" pitchFamily="50" charset="-128"/>
              </a:rPr>
              <a:t>1</a:t>
            </a:r>
            <a:r>
              <a:rPr lang="ja-JP" altLang="en-US" sz="2000">
                <a:solidFill>
                  <a:prstClr val="black"/>
                </a:solidFill>
                <a:latin typeface="メイリオ" panose="020B0604030504040204" pitchFamily="50" charset="-128"/>
                <a:ea typeface="メイリオ" panose="020B0604030504040204" pitchFamily="50" charset="-128"/>
              </a:rPr>
              <a:t>）～（</a:t>
            </a:r>
            <a:r>
              <a:rPr lang="en-US" altLang="ja-JP" sz="2000">
                <a:solidFill>
                  <a:prstClr val="black"/>
                </a:solidFill>
                <a:latin typeface="メイリオ" panose="020B0604030504040204" pitchFamily="50" charset="-128"/>
                <a:ea typeface="メイリオ" panose="020B0604030504040204" pitchFamily="50" charset="-128"/>
              </a:rPr>
              <a:t>7</a:t>
            </a:r>
            <a:r>
              <a:rPr lang="ja-JP" altLang="en-US" sz="2000">
                <a:solidFill>
                  <a:prstClr val="black"/>
                </a:solidFill>
                <a:latin typeface="メイリオ" panose="020B0604030504040204" pitchFamily="50" charset="-128"/>
                <a:ea typeface="メイリオ" panose="020B0604030504040204" pitchFamily="50" charset="-128"/>
              </a:rPr>
              <a:t>），（</a:t>
            </a:r>
            <a:r>
              <a:rPr lang="en-US" altLang="ja-JP" sz="2000">
                <a:solidFill>
                  <a:prstClr val="black"/>
                </a:solidFill>
                <a:latin typeface="メイリオ" panose="020B0604030504040204" pitchFamily="50" charset="-128"/>
                <a:ea typeface="メイリオ" panose="020B0604030504040204" pitchFamily="50" charset="-128"/>
              </a:rPr>
              <a:t>9</a:t>
            </a:r>
            <a:r>
              <a:rPr lang="ja-JP" altLang="en-US" sz="2000">
                <a:solidFill>
                  <a:prstClr val="black"/>
                </a:solidFill>
                <a:latin typeface="メイリオ" panose="020B0604030504040204" pitchFamily="50" charset="-128"/>
                <a:ea typeface="メイリオ" panose="020B0604030504040204" pitchFamily="50" charset="-128"/>
              </a:rPr>
              <a:t>），（</a:t>
            </a:r>
            <a:r>
              <a:rPr lang="en-US" altLang="ja-JP" sz="2000">
                <a:solidFill>
                  <a:prstClr val="black"/>
                </a:solidFill>
                <a:latin typeface="メイリオ" panose="020B0604030504040204" pitchFamily="50" charset="-128"/>
                <a:ea typeface="メイリオ" panose="020B0604030504040204" pitchFamily="50" charset="-128"/>
              </a:rPr>
              <a:t>9</a:t>
            </a:r>
            <a:r>
              <a:rPr lang="ja-JP" altLang="en-US" sz="2000">
                <a:solidFill>
                  <a:prstClr val="black"/>
                </a:solidFill>
                <a:latin typeface="メイリオ" panose="020B0604030504040204" pitchFamily="50" charset="-128"/>
                <a:ea typeface="メイリオ" panose="020B0604030504040204" pitchFamily="50" charset="-128"/>
              </a:rPr>
              <a:t>の</a:t>
            </a:r>
            <a:r>
              <a:rPr lang="en-US" altLang="ja-JP" sz="2000">
                <a:solidFill>
                  <a:prstClr val="black"/>
                </a:solidFill>
                <a:latin typeface="メイリオ" panose="020B0604030504040204" pitchFamily="50" charset="-128"/>
                <a:ea typeface="メイリオ" panose="020B0604030504040204" pitchFamily="50" charset="-128"/>
              </a:rPr>
              <a:t>2</a:t>
            </a:r>
            <a:r>
              <a:rPr lang="ja-JP" altLang="en-US" sz="2000">
                <a:solidFill>
                  <a:prstClr val="black"/>
                </a:solidFill>
                <a:latin typeface="メイリオ" panose="020B0604030504040204" pitchFamily="50" charset="-128"/>
                <a:ea typeface="メイリオ" panose="020B0604030504040204" pitchFamily="50" charset="-128"/>
              </a:rPr>
              <a:t>））の医療用医薬品</a:t>
            </a:r>
            <a:endParaRPr lang="en-US" altLang="ja-JP" sz="200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DCCAE9BE-A5F4-47CC-8B95-722E31C7E3F4}"/>
              </a:ext>
            </a:extLst>
          </p:cNvPr>
          <p:cNvSpPr>
            <a:spLocks noGrp="1"/>
          </p:cNvSpPr>
          <p:nvPr>
            <p:ph type="sldNum" sz="quarter" idx="10"/>
          </p:nvPr>
        </p:nvSpPr>
        <p:spPr/>
        <p:txBody>
          <a:bodyPr/>
          <a:lstStyle/>
          <a:p>
            <a:pPr>
              <a:defRPr/>
            </a:pPr>
            <a:fld id="{0F70095C-F9B4-4C04-ABE4-849D581B05DE}" type="slidenum">
              <a:rPr lang="en-US" altLang="ja-JP" smtClean="0"/>
              <a:pPr>
                <a:defRPr/>
              </a:pPr>
              <a:t>10</a:t>
            </a:fld>
            <a:endParaRPr lang="en-US" altLang="ja-JP"/>
          </a:p>
        </p:txBody>
      </p:sp>
      <p:graphicFrame>
        <p:nvGraphicFramePr>
          <p:cNvPr id="43" name="表 42">
            <a:extLst>
              <a:ext uri="{FF2B5EF4-FFF2-40B4-BE49-F238E27FC236}">
                <a16:creationId xmlns:a16="http://schemas.microsoft.com/office/drawing/2014/main" id="{45D79EE2-707B-4BC8-9E08-6E1F57AD6AF8}"/>
              </a:ext>
            </a:extLst>
          </p:cNvPr>
          <p:cNvGraphicFramePr>
            <a:graphicFrameLocks/>
          </p:cNvGraphicFramePr>
          <p:nvPr>
            <p:extLst>
              <p:ext uri="{D42A27DB-BD31-4B8C-83A1-F6EECF244321}">
                <p14:modId xmlns:p14="http://schemas.microsoft.com/office/powerpoint/2010/main" val="1207805454"/>
              </p:ext>
            </p:extLst>
          </p:nvPr>
        </p:nvGraphicFramePr>
        <p:xfrm>
          <a:off x="1487488" y="2911354"/>
          <a:ext cx="8697588" cy="540000"/>
        </p:xfrm>
        <a:graphic>
          <a:graphicData uri="http://schemas.openxmlformats.org/drawingml/2006/table">
            <a:tbl>
              <a:tblPr bandRow="1"/>
              <a:tblGrid>
                <a:gridCol w="792088">
                  <a:extLst>
                    <a:ext uri="{9D8B030D-6E8A-4147-A177-3AD203B41FA5}">
                      <a16:colId xmlns:a16="http://schemas.microsoft.com/office/drawing/2014/main" val="1111584674"/>
                    </a:ext>
                  </a:extLst>
                </a:gridCol>
                <a:gridCol w="648072">
                  <a:extLst>
                    <a:ext uri="{9D8B030D-6E8A-4147-A177-3AD203B41FA5}">
                      <a16:colId xmlns:a16="http://schemas.microsoft.com/office/drawing/2014/main" val="3885439274"/>
                    </a:ext>
                  </a:extLst>
                </a:gridCol>
                <a:gridCol w="7257428">
                  <a:extLst>
                    <a:ext uri="{9D8B030D-6E8A-4147-A177-3AD203B41FA5}">
                      <a16:colId xmlns:a16="http://schemas.microsoft.com/office/drawing/2014/main" val="597383439"/>
                    </a:ext>
                  </a:extLst>
                </a:gridCol>
              </a:tblGrid>
              <a:tr h="540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endParaRPr kumimoji="1" lang="ja-JP" altLang="en-US" sz="1800" b="1">
                        <a:solidFill>
                          <a:schemeClr val="accent1">
                            <a:lumMod val="50000"/>
                          </a:schemeClr>
                        </a:solidFill>
                        <a:latin typeface="メイリオ" panose="020B0604030504040204" pitchFamily="50" charset="-128"/>
                        <a:ea typeface="メイリオ" panose="020B0604030504040204" pitchFamily="50" charset="-128"/>
                      </a:endParaRPr>
                    </a:p>
                  </a:txBody>
                  <a:tcPr anchor="ctr">
                    <a:lnL w="0" cmpd="sng">
                      <a:noFill/>
                    </a:lnL>
                    <a:lnR w="0" cmpd="sng">
                      <a:noFill/>
                    </a:lnR>
                    <a:lnT w="0" cmpd="sng">
                      <a:noFill/>
                    </a:lnT>
                    <a:lnB w="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a:latin typeface="メイリオ"/>
                          <a:ea typeface="メイリオ"/>
                        </a:rPr>
                        <a:t>v3.2</a:t>
                      </a:r>
                      <a:endParaRPr kumimoji="1" lang="ja-JP" altLang="en-US">
                        <a:latin typeface="メイリオ"/>
                        <a:ea typeface="メイリオ"/>
                      </a:endParaRPr>
                    </a:p>
                  </a:txBody>
                  <a:tcPr marL="36000" marR="36000" anchor="ctr">
                    <a:lnL w="0" cmpd="sng">
                      <a:noFill/>
                    </a:lnL>
                    <a:lnR w="0" cmpd="sng">
                      <a:noFill/>
                    </a:lnR>
                    <a:lnT w="0" cmpd="sng">
                      <a:noFill/>
                    </a:lnT>
                    <a:lnB w="0" cmpd="sng">
                      <a:noFill/>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lang="en-US" altLang="ja-JP" dirty="0"/>
                        <a:t>               </a:t>
                      </a:r>
                      <a:r>
                        <a:rPr kumimoji="1" lang="en-US" altLang="ja-JP" dirty="0"/>
                        <a:t> </a:t>
                      </a:r>
                      <a:r>
                        <a:rPr kumimoji="1" lang="en-US" altLang="ja-JP" dirty="0">
                          <a:latin typeface="メイリオ"/>
                          <a:ea typeface="メイリオ"/>
                        </a:rPr>
                        <a:t>v3.2.2</a:t>
                      </a:r>
                      <a:endParaRPr kumimoji="1" lang="ja-JP" altLang="en-US" dirty="0">
                        <a:latin typeface="メイリオ"/>
                        <a:ea typeface="メイリオ"/>
                      </a:endParaRPr>
                    </a:p>
                  </a:txBody>
                  <a:tcPr anchor="ctr">
                    <a:lnL w="0" cmpd="sng">
                      <a:noFill/>
                    </a:lnL>
                    <a:lnR w="0" cap="flat" cmpd="sng" algn="ctr">
                      <a:noFill/>
                      <a:prstDash val="solid"/>
                      <a:round/>
                      <a:headEnd type="none" w="med" len="med"/>
                      <a:tailEnd type="none" w="med" len="med"/>
                    </a:lnR>
                    <a:lnT w="0" cmpd="sng">
                      <a:noFill/>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3327029553"/>
                  </a:ext>
                </a:extLst>
              </a:tr>
            </a:tbl>
          </a:graphicData>
        </a:graphic>
      </p:graphicFrame>
      <p:graphicFrame>
        <p:nvGraphicFramePr>
          <p:cNvPr id="44" name="表 43">
            <a:extLst>
              <a:ext uri="{FF2B5EF4-FFF2-40B4-BE49-F238E27FC236}">
                <a16:creationId xmlns:a16="http://schemas.microsoft.com/office/drawing/2014/main" id="{ED8ADE3D-4B6D-4AEC-93D0-7539BB289F42}"/>
              </a:ext>
            </a:extLst>
          </p:cNvPr>
          <p:cNvGraphicFramePr>
            <a:graphicFrameLocks/>
          </p:cNvGraphicFramePr>
          <p:nvPr>
            <p:extLst>
              <p:ext uri="{D42A27DB-BD31-4B8C-83A1-F6EECF244321}">
                <p14:modId xmlns:p14="http://schemas.microsoft.com/office/powerpoint/2010/main" val="1153390346"/>
              </p:ext>
            </p:extLst>
          </p:nvPr>
        </p:nvGraphicFramePr>
        <p:xfrm>
          <a:off x="1487488" y="3487191"/>
          <a:ext cx="8715400" cy="540000"/>
        </p:xfrm>
        <a:graphic>
          <a:graphicData uri="http://schemas.openxmlformats.org/drawingml/2006/table">
            <a:tbl>
              <a:tblPr bandRow="1"/>
              <a:tblGrid>
                <a:gridCol w="5112568">
                  <a:extLst>
                    <a:ext uri="{9D8B030D-6E8A-4147-A177-3AD203B41FA5}">
                      <a16:colId xmlns:a16="http://schemas.microsoft.com/office/drawing/2014/main" val="1111584674"/>
                    </a:ext>
                  </a:extLst>
                </a:gridCol>
                <a:gridCol w="3602832">
                  <a:extLst>
                    <a:ext uri="{9D8B030D-6E8A-4147-A177-3AD203B41FA5}">
                      <a16:colId xmlns:a16="http://schemas.microsoft.com/office/drawing/2014/main" val="4016714838"/>
                    </a:ext>
                  </a:extLst>
                </a:gridCol>
              </a:tblGrid>
              <a:tr h="540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endParaRPr kumimoji="1" lang="ja-JP" altLang="en-US" sz="1800" b="1">
                        <a:solidFill>
                          <a:schemeClr val="accent1">
                            <a:lumMod val="50000"/>
                          </a:schemeClr>
                        </a:solidFill>
                        <a:latin typeface="メイリオ" panose="020B0604030504040204" pitchFamily="50" charset="-128"/>
                        <a:ea typeface="メイリオ" panose="020B0604030504040204" pitchFamily="50" charset="-128"/>
                      </a:endParaRPr>
                    </a:p>
                  </a:txBody>
                  <a:tcPr anchor="ctr">
                    <a:lnL w="0" cmpd="sng">
                      <a:noFill/>
                    </a:lnL>
                    <a:lnR w="0" cmpd="sng">
                      <a:noFill/>
                    </a:lnR>
                    <a:lnT w="0" cmpd="sng">
                      <a:noFill/>
                    </a:lnT>
                    <a:lnB w="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endParaRPr kumimoji="1" lang="ja-JP" altLang="en-US" sz="1400" dirty="0"/>
                    </a:p>
                  </a:txBody>
                  <a:tcPr>
                    <a:lnL w="0" cmpd="sng">
                      <a:no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3327029553"/>
                  </a:ext>
                </a:extLst>
              </a:tr>
            </a:tbl>
          </a:graphicData>
        </a:graphic>
      </p:graphicFrame>
      <p:sp>
        <p:nvSpPr>
          <p:cNvPr id="45" name="テキスト ボックス 44">
            <a:extLst>
              <a:ext uri="{FF2B5EF4-FFF2-40B4-BE49-F238E27FC236}">
                <a16:creationId xmlns:a16="http://schemas.microsoft.com/office/drawing/2014/main" id="{5FB7164C-45B4-42BA-B202-E24FC5E2ED01}"/>
              </a:ext>
            </a:extLst>
          </p:cNvPr>
          <p:cNvSpPr txBox="1"/>
          <p:nvPr/>
        </p:nvSpPr>
        <p:spPr>
          <a:xfrm>
            <a:off x="1487488" y="2130181"/>
            <a:ext cx="1540806" cy="338554"/>
          </a:xfrm>
          <a:prstGeom prst="rect">
            <a:avLst/>
          </a:prstGeom>
          <a:noFill/>
        </p:spPr>
        <p:txBody>
          <a:bodyPr wrap="none" rtlCol="0">
            <a:spAutoFit/>
          </a:bodyPr>
          <a:lstStyle/>
          <a:p>
            <a:pPr fontAlgn="auto">
              <a:spcBef>
                <a:spcPts val="0"/>
              </a:spcBef>
              <a:spcAft>
                <a:spcPts val="0"/>
              </a:spcAft>
            </a:pPr>
            <a:r>
              <a:rPr lang="en-US" altLang="ja-JP" sz="1600">
                <a:solidFill>
                  <a:prstClr val="black"/>
                </a:solidFill>
                <a:latin typeface="メイリオ" panose="020B0604030504040204" pitchFamily="50" charset="-128"/>
                <a:ea typeface="メイリオ" panose="020B0604030504040204" pitchFamily="50" charset="-128"/>
              </a:rPr>
              <a:t>eCTD</a:t>
            </a:r>
            <a:r>
              <a:rPr lang="ja-JP" altLang="en-US" sz="1600">
                <a:solidFill>
                  <a:prstClr val="black"/>
                </a:solidFill>
                <a:latin typeface="メイリオ" panose="020B0604030504040204" pitchFamily="50" charset="-128"/>
                <a:ea typeface="メイリオ" panose="020B0604030504040204" pitchFamily="50" charset="-128"/>
              </a:rPr>
              <a:t>利用開始</a:t>
            </a:r>
          </a:p>
        </p:txBody>
      </p:sp>
      <p:sp>
        <p:nvSpPr>
          <p:cNvPr id="46" name="テキスト ボックス 45">
            <a:extLst>
              <a:ext uri="{FF2B5EF4-FFF2-40B4-BE49-F238E27FC236}">
                <a16:creationId xmlns:a16="http://schemas.microsoft.com/office/drawing/2014/main" id="{D7E5537D-4D0E-4DFA-AF2C-27591A449E28}"/>
              </a:ext>
            </a:extLst>
          </p:cNvPr>
          <p:cNvSpPr txBox="1"/>
          <p:nvPr/>
        </p:nvSpPr>
        <p:spPr>
          <a:xfrm>
            <a:off x="1984585" y="1753295"/>
            <a:ext cx="1951175" cy="338554"/>
          </a:xfrm>
          <a:prstGeom prst="rect">
            <a:avLst/>
          </a:prstGeom>
          <a:noFill/>
        </p:spPr>
        <p:txBody>
          <a:bodyPr wrap="none" rtlCol="0">
            <a:spAutoFit/>
          </a:bodyPr>
          <a:lstStyle/>
          <a:p>
            <a:pPr fontAlgn="auto">
              <a:spcBef>
                <a:spcPts val="0"/>
              </a:spcBef>
              <a:spcAft>
                <a:spcPts val="0"/>
              </a:spcAft>
            </a:pPr>
            <a:r>
              <a:rPr lang="en-US" altLang="ja-JP" sz="1600">
                <a:solidFill>
                  <a:prstClr val="black"/>
                </a:solidFill>
                <a:latin typeface="メイリオ" panose="020B0604030504040204" pitchFamily="50" charset="-128"/>
                <a:ea typeface="メイリオ" panose="020B0604030504040204" pitchFamily="50" charset="-128"/>
              </a:rPr>
              <a:t>eCTD</a:t>
            </a:r>
            <a:r>
              <a:rPr lang="ja-JP" altLang="en-US" sz="1600">
                <a:solidFill>
                  <a:prstClr val="black"/>
                </a:solidFill>
                <a:latin typeface="メイリオ" panose="020B0604030504040204" pitchFamily="50" charset="-128"/>
                <a:ea typeface="メイリオ" panose="020B0604030504040204" pitchFamily="50" charset="-128"/>
              </a:rPr>
              <a:t>正本受付開始</a:t>
            </a:r>
          </a:p>
        </p:txBody>
      </p:sp>
      <p:sp>
        <p:nvSpPr>
          <p:cNvPr id="47" name="テキスト ボックス 46">
            <a:extLst>
              <a:ext uri="{FF2B5EF4-FFF2-40B4-BE49-F238E27FC236}">
                <a16:creationId xmlns:a16="http://schemas.microsoft.com/office/drawing/2014/main" id="{48F8B656-53F0-4F28-A902-4D57073FA243}"/>
              </a:ext>
            </a:extLst>
          </p:cNvPr>
          <p:cNvSpPr txBox="1"/>
          <p:nvPr/>
        </p:nvSpPr>
        <p:spPr>
          <a:xfrm>
            <a:off x="5407614" y="4416366"/>
            <a:ext cx="2441694" cy="338554"/>
          </a:xfrm>
          <a:prstGeom prst="rect">
            <a:avLst/>
          </a:prstGeom>
          <a:noFill/>
        </p:spPr>
        <p:txBody>
          <a:bodyPr wrap="none" rtlCol="0">
            <a:spAutoFit/>
          </a:bodyPr>
          <a:lstStyle/>
          <a:p>
            <a:pPr fontAlgn="auto">
              <a:spcBef>
                <a:spcPts val="0"/>
              </a:spcBef>
              <a:spcAft>
                <a:spcPts val="0"/>
              </a:spcAft>
            </a:pPr>
            <a:r>
              <a:rPr lang="ja-JP" altLang="en-US" sz="1600">
                <a:solidFill>
                  <a:prstClr val="black"/>
                </a:solidFill>
                <a:latin typeface="メイリオ" panose="020B0604030504040204" pitchFamily="50" charset="-128"/>
                <a:ea typeface="メイリオ" panose="020B0604030504040204" pitchFamily="50" charset="-128"/>
              </a:rPr>
              <a:t>申請電子データ受付開始</a:t>
            </a:r>
          </a:p>
        </p:txBody>
      </p:sp>
      <p:sp>
        <p:nvSpPr>
          <p:cNvPr id="48" name="テキスト ボックス 47">
            <a:extLst>
              <a:ext uri="{FF2B5EF4-FFF2-40B4-BE49-F238E27FC236}">
                <a16:creationId xmlns:a16="http://schemas.microsoft.com/office/drawing/2014/main" id="{6A13ED34-02FB-4BCC-9793-DEAEE7E27758}"/>
              </a:ext>
            </a:extLst>
          </p:cNvPr>
          <p:cNvSpPr txBox="1"/>
          <p:nvPr/>
        </p:nvSpPr>
        <p:spPr>
          <a:xfrm>
            <a:off x="6333869" y="4796868"/>
            <a:ext cx="2858475" cy="338554"/>
          </a:xfrm>
          <a:prstGeom prst="rect">
            <a:avLst/>
          </a:prstGeom>
          <a:noFill/>
        </p:spPr>
        <p:txBody>
          <a:bodyPr wrap="none" rtlCol="0">
            <a:spAutoFit/>
          </a:bodyPr>
          <a:lstStyle/>
          <a:p>
            <a:pPr fontAlgn="auto">
              <a:spcBef>
                <a:spcPts val="0"/>
              </a:spcBef>
              <a:spcAft>
                <a:spcPts val="0"/>
              </a:spcAft>
            </a:pPr>
            <a:r>
              <a:rPr lang="ja-JP" altLang="en-US" sz="1600">
                <a:solidFill>
                  <a:prstClr val="black"/>
                </a:solidFill>
                <a:latin typeface="メイリオ" panose="020B0604030504040204" pitchFamily="50" charset="-128"/>
                <a:ea typeface="メイリオ" panose="020B0604030504040204" pitchFamily="50" charset="-128"/>
              </a:rPr>
              <a:t>申請電子データ提出義務化</a:t>
            </a:r>
            <a:r>
              <a:rPr lang="en-US" altLang="ja-JP" sz="1600" baseline="30000">
                <a:solidFill>
                  <a:prstClr val="black"/>
                </a:solidFill>
                <a:latin typeface="メイリオ" panose="020B0604030504040204" pitchFamily="50" charset="-128"/>
                <a:ea typeface="メイリオ" panose="020B0604030504040204" pitchFamily="50" charset="-128"/>
              </a:rPr>
              <a:t>*1</a:t>
            </a:r>
            <a:endParaRPr lang="ja-JP" altLang="en-US" sz="1600" baseline="30000">
              <a:solidFill>
                <a:prstClr val="black"/>
              </a:solidFill>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616B5A1C-68F7-44A8-AFFE-FBEBF249E1A2}"/>
              </a:ext>
            </a:extLst>
          </p:cNvPr>
          <p:cNvSpPr txBox="1"/>
          <p:nvPr/>
        </p:nvSpPr>
        <p:spPr>
          <a:xfrm>
            <a:off x="7597553" y="1716544"/>
            <a:ext cx="2353529" cy="369332"/>
          </a:xfrm>
          <a:prstGeom prst="rect">
            <a:avLst/>
          </a:prstGeom>
          <a:noFill/>
        </p:spPr>
        <p:txBody>
          <a:bodyPr wrap="none" rtlCol="0">
            <a:spAutoFit/>
          </a:bodyPr>
          <a:lstStyle/>
          <a:p>
            <a:pPr fontAlgn="auto">
              <a:spcBef>
                <a:spcPts val="0"/>
              </a:spcBef>
              <a:spcAft>
                <a:spcPts val="0"/>
              </a:spcAft>
            </a:pPr>
            <a:r>
              <a:rPr lang="en-US" altLang="ja-JP" b="1">
                <a:solidFill>
                  <a:prstClr val="black"/>
                </a:solidFill>
                <a:latin typeface="メイリオ" panose="020B0604030504040204" pitchFamily="50" charset="-128"/>
                <a:ea typeface="メイリオ" panose="020B0604030504040204" pitchFamily="50" charset="-128"/>
              </a:rPr>
              <a:t>eCTD</a:t>
            </a:r>
            <a:r>
              <a:rPr lang="ja-JP" altLang="en-US" b="1">
                <a:solidFill>
                  <a:prstClr val="black"/>
                </a:solidFill>
                <a:latin typeface="メイリオ" panose="020B0604030504040204" pitchFamily="50" charset="-128"/>
                <a:ea typeface="メイリオ" panose="020B0604030504040204" pitchFamily="50" charset="-128"/>
              </a:rPr>
              <a:t> </a:t>
            </a:r>
            <a:r>
              <a:rPr lang="en-US" altLang="ja-JP" b="1">
                <a:solidFill>
                  <a:prstClr val="black"/>
                </a:solidFill>
                <a:latin typeface="メイリオ" panose="020B0604030504040204" pitchFamily="50" charset="-128"/>
                <a:ea typeface="メイリオ" panose="020B0604030504040204" pitchFamily="50" charset="-128"/>
              </a:rPr>
              <a:t>v4.0</a:t>
            </a:r>
            <a:r>
              <a:rPr lang="ja-JP" altLang="en-US" b="1">
                <a:solidFill>
                  <a:prstClr val="black"/>
                </a:solidFill>
                <a:latin typeface="メイリオ" panose="020B0604030504040204" pitchFamily="50" charset="-128"/>
                <a:ea typeface="メイリオ" panose="020B0604030504040204" pitchFamily="50" charset="-128"/>
              </a:rPr>
              <a:t>受付開始</a:t>
            </a:r>
            <a:endParaRPr lang="en-US" altLang="ja-JP" b="1">
              <a:solidFill>
                <a:prstClr val="black"/>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11C7F30A-AD36-429F-87E8-1CD6B88E4448}"/>
              </a:ext>
            </a:extLst>
          </p:cNvPr>
          <p:cNvSpPr txBox="1"/>
          <p:nvPr/>
        </p:nvSpPr>
        <p:spPr>
          <a:xfrm>
            <a:off x="1866673" y="2677286"/>
            <a:ext cx="80823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2004.6</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C07F971E-2881-4F0E-9661-4CB47B95E73F}"/>
              </a:ext>
            </a:extLst>
          </p:cNvPr>
          <p:cNvSpPr txBox="1"/>
          <p:nvPr/>
        </p:nvSpPr>
        <p:spPr>
          <a:xfrm>
            <a:off x="2569070" y="2677286"/>
            <a:ext cx="80823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2005.4</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AE39E188-C1FB-4AEC-B393-57D52B117F8B}"/>
              </a:ext>
            </a:extLst>
          </p:cNvPr>
          <p:cNvSpPr txBox="1"/>
          <p:nvPr/>
        </p:nvSpPr>
        <p:spPr>
          <a:xfrm>
            <a:off x="8366192" y="2677286"/>
            <a:ext cx="80823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2022.4</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53" name="矢印: 右 27">
            <a:extLst>
              <a:ext uri="{FF2B5EF4-FFF2-40B4-BE49-F238E27FC236}">
                <a16:creationId xmlns:a16="http://schemas.microsoft.com/office/drawing/2014/main" id="{D8FE38FE-1611-44C6-99C2-D98A34B78958}"/>
              </a:ext>
            </a:extLst>
          </p:cNvPr>
          <p:cNvSpPr/>
          <p:nvPr/>
        </p:nvSpPr>
        <p:spPr>
          <a:xfrm>
            <a:off x="9850921" y="2511495"/>
            <a:ext cx="1304734" cy="1908000"/>
          </a:xfrm>
          <a:prstGeom prst="rightArrow">
            <a:avLst>
              <a:gd name="adj1" fmla="val 60659"/>
              <a:gd name="adj2" fmla="val 30288"/>
            </a:avLst>
          </a:prstGeom>
          <a:solidFill>
            <a:srgbClr val="4472C4">
              <a:lumMod val="50000"/>
            </a:srgb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kern="0">
                <a:solidFill>
                  <a:prstClr val="white"/>
                </a:solidFill>
                <a:latin typeface="メイリオ" panose="020B0604030504040204" pitchFamily="50" charset="-128"/>
                <a:ea typeface="メイリオ" panose="020B0604030504040204" pitchFamily="50" charset="-128"/>
              </a:rPr>
              <a:t>v</a:t>
            </a:r>
            <a:r>
              <a:rPr kumimoji="0" lang="en-US" altLang="ja-JP"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4.0</a:t>
            </a:r>
          </a:p>
        </p:txBody>
      </p:sp>
      <p:sp>
        <p:nvSpPr>
          <p:cNvPr id="54" name="テキスト ボックス 53">
            <a:extLst>
              <a:ext uri="{FF2B5EF4-FFF2-40B4-BE49-F238E27FC236}">
                <a16:creationId xmlns:a16="http://schemas.microsoft.com/office/drawing/2014/main" id="{D67924DD-27B1-47CF-8F67-55EFED957748}"/>
              </a:ext>
            </a:extLst>
          </p:cNvPr>
          <p:cNvSpPr txBox="1"/>
          <p:nvPr/>
        </p:nvSpPr>
        <p:spPr>
          <a:xfrm>
            <a:off x="3311694" y="2147211"/>
            <a:ext cx="1632178" cy="338554"/>
          </a:xfrm>
          <a:prstGeom prst="rect">
            <a:avLst/>
          </a:prstGeom>
          <a:noFill/>
        </p:spPr>
        <p:txBody>
          <a:bodyPr wrap="none" rtlCol="0">
            <a:spAutoFit/>
          </a:bodyPr>
          <a:lstStyle/>
          <a:p>
            <a:pPr fontAlgn="auto">
              <a:spcBef>
                <a:spcPts val="0"/>
              </a:spcBef>
              <a:spcAft>
                <a:spcPts val="0"/>
              </a:spcAft>
            </a:pPr>
            <a:r>
              <a:rPr lang="ja-JP" altLang="en-US" sz="1600">
                <a:solidFill>
                  <a:prstClr val="black"/>
                </a:solidFill>
                <a:latin typeface="メイリオ" panose="020B0604030504040204" pitchFamily="50" charset="-128"/>
                <a:ea typeface="メイリオ" panose="020B0604030504040204" pitchFamily="50" charset="-128"/>
              </a:rPr>
              <a:t>紙</a:t>
            </a:r>
            <a:r>
              <a:rPr lang="en-US" altLang="ja-JP" sz="1600">
                <a:solidFill>
                  <a:prstClr val="black"/>
                </a:solidFill>
                <a:latin typeface="メイリオ" panose="020B0604030504040204" pitchFamily="50" charset="-128"/>
                <a:ea typeface="メイリオ" panose="020B0604030504040204" pitchFamily="50" charset="-128"/>
              </a:rPr>
              <a:t>CTD</a:t>
            </a:r>
            <a:r>
              <a:rPr lang="ja-JP" altLang="en-US" sz="1600">
                <a:solidFill>
                  <a:prstClr val="black"/>
                </a:solidFill>
                <a:latin typeface="メイリオ" panose="020B0604030504040204" pitchFamily="50" charset="-128"/>
                <a:ea typeface="メイリオ" panose="020B0604030504040204" pitchFamily="50" charset="-128"/>
              </a:rPr>
              <a:t>提出不要</a:t>
            </a:r>
          </a:p>
        </p:txBody>
      </p:sp>
      <p:sp>
        <p:nvSpPr>
          <p:cNvPr id="60" name="テキスト ボックス 59">
            <a:extLst>
              <a:ext uri="{FF2B5EF4-FFF2-40B4-BE49-F238E27FC236}">
                <a16:creationId xmlns:a16="http://schemas.microsoft.com/office/drawing/2014/main" id="{3E9D53C6-E7B5-44EB-86DD-6817757EAF47}"/>
              </a:ext>
            </a:extLst>
          </p:cNvPr>
          <p:cNvSpPr txBox="1"/>
          <p:nvPr/>
        </p:nvSpPr>
        <p:spPr>
          <a:xfrm>
            <a:off x="6165738" y="4000143"/>
            <a:ext cx="92044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2016.10</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BDAC5C11-0710-4049-95CC-AF0FA2D8BBC4}"/>
              </a:ext>
            </a:extLst>
          </p:cNvPr>
          <p:cNvSpPr txBox="1"/>
          <p:nvPr/>
        </p:nvSpPr>
        <p:spPr>
          <a:xfrm>
            <a:off x="7370688" y="4009622"/>
            <a:ext cx="80823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2020.4</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663DCDB6-832E-41F5-8492-ACFBA05F3D5A}"/>
              </a:ext>
            </a:extLst>
          </p:cNvPr>
          <p:cNvSpPr txBox="1"/>
          <p:nvPr/>
        </p:nvSpPr>
        <p:spPr>
          <a:xfrm>
            <a:off x="7043487" y="2216885"/>
            <a:ext cx="1510350" cy="338554"/>
          </a:xfrm>
          <a:prstGeom prst="rect">
            <a:avLst/>
          </a:prstGeom>
          <a:noFill/>
        </p:spPr>
        <p:txBody>
          <a:bodyPr wrap="none" rtlCol="0">
            <a:spAutoFit/>
          </a:bodyPr>
          <a:lstStyle/>
          <a:p>
            <a:pPr fontAlgn="auto">
              <a:spcBef>
                <a:spcPts val="0"/>
              </a:spcBef>
              <a:spcAft>
                <a:spcPts val="0"/>
              </a:spcAft>
            </a:pPr>
            <a:r>
              <a:rPr lang="en-US" altLang="ja-JP" sz="1600">
                <a:solidFill>
                  <a:prstClr val="black"/>
                </a:solidFill>
                <a:latin typeface="メイリオ" panose="020B0604030504040204" pitchFamily="50" charset="-128"/>
                <a:ea typeface="メイリオ" panose="020B0604030504040204" pitchFamily="50" charset="-128"/>
              </a:rPr>
              <a:t>eCTD</a:t>
            </a:r>
            <a:r>
              <a:rPr lang="ja-JP" altLang="en-US" sz="1600">
                <a:solidFill>
                  <a:prstClr val="black"/>
                </a:solidFill>
                <a:latin typeface="メイリオ" panose="020B0604030504040204" pitchFamily="50" charset="-128"/>
                <a:ea typeface="メイリオ" panose="020B0604030504040204" pitchFamily="50" charset="-128"/>
              </a:rPr>
              <a:t>義務化</a:t>
            </a:r>
            <a:r>
              <a:rPr lang="en-US" altLang="ja-JP" sz="1600" baseline="30000">
                <a:solidFill>
                  <a:prstClr val="black"/>
                </a:solidFill>
                <a:latin typeface="メイリオ" panose="020B0604030504040204" pitchFamily="50" charset="-128"/>
                <a:ea typeface="メイリオ" panose="020B0604030504040204" pitchFamily="50" charset="-128"/>
              </a:rPr>
              <a:t>*1</a:t>
            </a:r>
          </a:p>
        </p:txBody>
      </p:sp>
      <p:cxnSp>
        <p:nvCxnSpPr>
          <p:cNvPr id="63" name="直線コネクタ 62">
            <a:extLst>
              <a:ext uri="{FF2B5EF4-FFF2-40B4-BE49-F238E27FC236}">
                <a16:creationId xmlns:a16="http://schemas.microsoft.com/office/drawing/2014/main" id="{27298788-A957-4570-BBE3-5F71A5E21AD1}"/>
              </a:ext>
            </a:extLst>
          </p:cNvPr>
          <p:cNvCxnSpPr>
            <a:cxnSpLocks/>
          </p:cNvCxnSpPr>
          <p:nvPr/>
        </p:nvCxnSpPr>
        <p:spPr>
          <a:xfrm flipH="1" flipV="1">
            <a:off x="2572227" y="2468735"/>
            <a:ext cx="0" cy="208551"/>
          </a:xfrm>
          <a:prstGeom prst="line">
            <a:avLst/>
          </a:prstGeom>
          <a:noFill/>
          <a:ln w="19050" cap="rnd" cmpd="sng" algn="ctr">
            <a:solidFill>
              <a:sysClr val="windowText" lastClr="000000"/>
            </a:solidFill>
            <a:prstDash val="solid"/>
            <a:miter lim="800000"/>
            <a:tailEnd type="oval"/>
          </a:ln>
          <a:effectLst/>
        </p:spPr>
      </p:cxnSp>
      <p:cxnSp>
        <p:nvCxnSpPr>
          <p:cNvPr id="64" name="直線コネクタ 63">
            <a:extLst>
              <a:ext uri="{FF2B5EF4-FFF2-40B4-BE49-F238E27FC236}">
                <a16:creationId xmlns:a16="http://schemas.microsoft.com/office/drawing/2014/main" id="{9C51CEDD-D7D3-4AE4-A78D-B53791DAB425}"/>
              </a:ext>
            </a:extLst>
          </p:cNvPr>
          <p:cNvCxnSpPr>
            <a:cxnSpLocks/>
            <a:stCxn id="51" idx="0"/>
            <a:endCxn id="46" idx="2"/>
          </p:cNvCxnSpPr>
          <p:nvPr/>
        </p:nvCxnSpPr>
        <p:spPr>
          <a:xfrm flipH="1" flipV="1">
            <a:off x="2960173" y="2091849"/>
            <a:ext cx="0" cy="585437"/>
          </a:xfrm>
          <a:prstGeom prst="line">
            <a:avLst/>
          </a:prstGeom>
          <a:noFill/>
          <a:ln w="19050" cap="rnd" cmpd="sng" algn="ctr">
            <a:solidFill>
              <a:sysClr val="windowText" lastClr="000000"/>
            </a:solidFill>
            <a:prstDash val="solid"/>
            <a:miter lim="800000"/>
            <a:tailEnd type="oval"/>
          </a:ln>
          <a:effectLst/>
        </p:spPr>
      </p:cxnSp>
      <p:cxnSp>
        <p:nvCxnSpPr>
          <p:cNvPr id="65" name="直線コネクタ 64">
            <a:extLst>
              <a:ext uri="{FF2B5EF4-FFF2-40B4-BE49-F238E27FC236}">
                <a16:creationId xmlns:a16="http://schemas.microsoft.com/office/drawing/2014/main" id="{70995417-2A16-42E9-B76B-A3DD3A2BC929}"/>
              </a:ext>
            </a:extLst>
          </p:cNvPr>
          <p:cNvCxnSpPr>
            <a:cxnSpLocks/>
            <a:stCxn id="52" idx="0"/>
            <a:endCxn id="49" idx="2"/>
          </p:cNvCxnSpPr>
          <p:nvPr/>
        </p:nvCxnSpPr>
        <p:spPr>
          <a:xfrm flipV="1">
            <a:off x="8770310" y="2085876"/>
            <a:ext cx="4008" cy="591410"/>
          </a:xfrm>
          <a:prstGeom prst="line">
            <a:avLst/>
          </a:prstGeom>
          <a:noFill/>
          <a:ln w="19050" cap="rnd" cmpd="sng" algn="ctr">
            <a:solidFill>
              <a:sysClr val="windowText" lastClr="000000"/>
            </a:solidFill>
            <a:prstDash val="solid"/>
            <a:miter lim="800000"/>
            <a:tailEnd type="oval"/>
          </a:ln>
          <a:effectLst/>
        </p:spPr>
      </p:cxnSp>
      <p:sp>
        <p:nvSpPr>
          <p:cNvPr id="66" name="テキスト ボックス 65">
            <a:extLst>
              <a:ext uri="{FF2B5EF4-FFF2-40B4-BE49-F238E27FC236}">
                <a16:creationId xmlns:a16="http://schemas.microsoft.com/office/drawing/2014/main" id="{44C87EB4-A7E2-415E-8894-4CF16C677DA8}"/>
              </a:ext>
            </a:extLst>
          </p:cNvPr>
          <p:cNvSpPr txBox="1"/>
          <p:nvPr/>
        </p:nvSpPr>
        <p:spPr>
          <a:xfrm>
            <a:off x="3730219" y="2677286"/>
            <a:ext cx="80823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2009.4</a:t>
            </a:r>
            <a:endParaRPr lang="ja-JP" altLang="en-US" sz="1400">
              <a:solidFill>
                <a:prstClr val="black"/>
              </a:solidFill>
              <a:latin typeface="メイリオ" panose="020B0604030504040204" pitchFamily="50" charset="-128"/>
              <a:ea typeface="メイリオ" panose="020B0604030504040204" pitchFamily="50" charset="-128"/>
            </a:endParaRPr>
          </a:p>
        </p:txBody>
      </p:sp>
      <p:cxnSp>
        <p:nvCxnSpPr>
          <p:cNvPr id="67" name="直線コネクタ 66">
            <a:extLst>
              <a:ext uri="{FF2B5EF4-FFF2-40B4-BE49-F238E27FC236}">
                <a16:creationId xmlns:a16="http://schemas.microsoft.com/office/drawing/2014/main" id="{31C4FFBD-E486-49AB-BA6C-0C50CD23A545}"/>
              </a:ext>
            </a:extLst>
          </p:cNvPr>
          <p:cNvCxnSpPr>
            <a:cxnSpLocks/>
            <a:stCxn id="66" idx="0"/>
            <a:endCxn id="54" idx="2"/>
          </p:cNvCxnSpPr>
          <p:nvPr/>
        </p:nvCxnSpPr>
        <p:spPr>
          <a:xfrm flipH="1" flipV="1">
            <a:off x="4127783" y="2485765"/>
            <a:ext cx="0" cy="191521"/>
          </a:xfrm>
          <a:prstGeom prst="line">
            <a:avLst/>
          </a:prstGeom>
          <a:noFill/>
          <a:ln w="19050" cap="rnd" cmpd="sng" algn="ctr">
            <a:solidFill>
              <a:sysClr val="windowText" lastClr="000000"/>
            </a:solidFill>
            <a:prstDash val="solid"/>
            <a:miter lim="800000"/>
            <a:tailEnd type="oval"/>
          </a:ln>
          <a:effectLst/>
        </p:spPr>
      </p:cxnSp>
      <p:cxnSp>
        <p:nvCxnSpPr>
          <p:cNvPr id="68" name="直線コネクタ 67">
            <a:extLst>
              <a:ext uri="{FF2B5EF4-FFF2-40B4-BE49-F238E27FC236}">
                <a16:creationId xmlns:a16="http://schemas.microsoft.com/office/drawing/2014/main" id="{AECCBD71-41BE-4987-833E-CC2DBC64BAFA}"/>
              </a:ext>
            </a:extLst>
          </p:cNvPr>
          <p:cNvCxnSpPr>
            <a:cxnSpLocks/>
            <a:stCxn id="61" idx="2"/>
            <a:endCxn id="48" idx="0"/>
          </p:cNvCxnSpPr>
          <p:nvPr/>
        </p:nvCxnSpPr>
        <p:spPr>
          <a:xfrm flipH="1">
            <a:off x="7763107" y="4317399"/>
            <a:ext cx="0" cy="479469"/>
          </a:xfrm>
          <a:prstGeom prst="line">
            <a:avLst/>
          </a:prstGeom>
          <a:noFill/>
          <a:ln w="19050" cap="rnd" cmpd="sng" algn="ctr">
            <a:solidFill>
              <a:sysClr val="windowText" lastClr="000000"/>
            </a:solidFill>
            <a:prstDash val="solid"/>
            <a:miter lim="800000"/>
            <a:tailEnd type="oval"/>
          </a:ln>
          <a:effectLst/>
        </p:spPr>
      </p:cxnSp>
      <p:cxnSp>
        <p:nvCxnSpPr>
          <p:cNvPr id="69" name="直線コネクタ 68">
            <a:extLst>
              <a:ext uri="{FF2B5EF4-FFF2-40B4-BE49-F238E27FC236}">
                <a16:creationId xmlns:a16="http://schemas.microsoft.com/office/drawing/2014/main" id="{5AF01792-1C1F-45D5-BA99-54ABC1354B8A}"/>
              </a:ext>
            </a:extLst>
          </p:cNvPr>
          <p:cNvCxnSpPr>
            <a:cxnSpLocks/>
            <a:stCxn id="60" idx="2"/>
            <a:endCxn id="47" idx="0"/>
          </p:cNvCxnSpPr>
          <p:nvPr/>
        </p:nvCxnSpPr>
        <p:spPr>
          <a:xfrm>
            <a:off x="6625961" y="4307920"/>
            <a:ext cx="2500" cy="108446"/>
          </a:xfrm>
          <a:prstGeom prst="line">
            <a:avLst/>
          </a:prstGeom>
          <a:noFill/>
          <a:ln w="19050" cap="rnd" cmpd="sng" algn="ctr">
            <a:solidFill>
              <a:sysClr val="windowText" lastClr="000000"/>
            </a:solidFill>
            <a:prstDash val="solid"/>
            <a:miter lim="800000"/>
            <a:tailEnd type="oval"/>
          </a:ln>
          <a:effectLst/>
        </p:spPr>
      </p:cxnSp>
      <p:sp>
        <p:nvSpPr>
          <p:cNvPr id="70" name="テキスト ボックス 69">
            <a:extLst>
              <a:ext uri="{FF2B5EF4-FFF2-40B4-BE49-F238E27FC236}">
                <a16:creationId xmlns:a16="http://schemas.microsoft.com/office/drawing/2014/main" id="{A8CDE45F-F5B3-46C8-B4E4-E84922A2322F}"/>
              </a:ext>
            </a:extLst>
          </p:cNvPr>
          <p:cNvSpPr txBox="1"/>
          <p:nvPr/>
        </p:nvSpPr>
        <p:spPr>
          <a:xfrm>
            <a:off x="7417788" y="2661521"/>
            <a:ext cx="80823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2020.4</a:t>
            </a:r>
            <a:endParaRPr lang="ja-JP" altLang="en-US" sz="1400">
              <a:solidFill>
                <a:prstClr val="black"/>
              </a:solidFill>
              <a:latin typeface="メイリオ" panose="020B0604030504040204" pitchFamily="50" charset="-128"/>
              <a:ea typeface="メイリオ" panose="020B0604030504040204" pitchFamily="50" charset="-128"/>
            </a:endParaRPr>
          </a:p>
        </p:txBody>
      </p:sp>
      <p:cxnSp>
        <p:nvCxnSpPr>
          <p:cNvPr id="71" name="直線コネクタ 70">
            <a:extLst>
              <a:ext uri="{FF2B5EF4-FFF2-40B4-BE49-F238E27FC236}">
                <a16:creationId xmlns:a16="http://schemas.microsoft.com/office/drawing/2014/main" id="{FD8E26D9-B798-4907-86C3-15AE43A176B4}"/>
              </a:ext>
            </a:extLst>
          </p:cNvPr>
          <p:cNvCxnSpPr>
            <a:cxnSpLocks/>
            <a:stCxn id="70" idx="0"/>
            <a:endCxn id="62" idx="2"/>
          </p:cNvCxnSpPr>
          <p:nvPr/>
        </p:nvCxnSpPr>
        <p:spPr>
          <a:xfrm flipH="1" flipV="1">
            <a:off x="7798662" y="2555439"/>
            <a:ext cx="0" cy="106082"/>
          </a:xfrm>
          <a:prstGeom prst="line">
            <a:avLst/>
          </a:prstGeom>
          <a:noFill/>
          <a:ln w="19050" cap="rnd" cmpd="sng" algn="ctr">
            <a:solidFill>
              <a:sysClr val="windowText" lastClr="000000"/>
            </a:solidFill>
            <a:prstDash val="solid"/>
            <a:miter lim="800000"/>
            <a:tailEnd type="oval"/>
          </a:ln>
          <a:effectLst/>
        </p:spPr>
      </p:cxnSp>
      <p:sp>
        <p:nvSpPr>
          <p:cNvPr id="74" name="テキスト ボックス 73">
            <a:extLst>
              <a:ext uri="{FF2B5EF4-FFF2-40B4-BE49-F238E27FC236}">
                <a16:creationId xmlns:a16="http://schemas.microsoft.com/office/drawing/2014/main" id="{3938C343-8459-4965-A7A7-0FFBF3774790}"/>
              </a:ext>
            </a:extLst>
          </p:cNvPr>
          <p:cNvSpPr txBox="1"/>
          <p:nvPr/>
        </p:nvSpPr>
        <p:spPr>
          <a:xfrm>
            <a:off x="5871587" y="1948873"/>
            <a:ext cx="1415772" cy="584775"/>
          </a:xfrm>
          <a:prstGeom prst="rect">
            <a:avLst/>
          </a:prstGeom>
          <a:noFill/>
        </p:spPr>
        <p:txBody>
          <a:bodyPr wrap="none" rtlCol="0">
            <a:spAutoFit/>
          </a:bodyPr>
          <a:lstStyle/>
          <a:p>
            <a:pPr algn="ctr" fontAlgn="auto">
              <a:spcBef>
                <a:spcPts val="0"/>
              </a:spcBef>
              <a:spcAft>
                <a:spcPts val="0"/>
              </a:spcAft>
            </a:pPr>
            <a:r>
              <a:rPr lang="ja-JP" altLang="en-US" sz="1600">
                <a:solidFill>
                  <a:prstClr val="black"/>
                </a:solidFill>
                <a:latin typeface="メイリオ" panose="020B0604030504040204" pitchFamily="50" charset="-128"/>
                <a:ea typeface="メイリオ" panose="020B0604030504040204" pitchFamily="50" charset="-128"/>
              </a:rPr>
              <a:t>ゲートウェイ</a:t>
            </a:r>
            <a:br>
              <a:rPr lang="en-US" altLang="ja-JP" sz="1600">
                <a:solidFill>
                  <a:prstClr val="black"/>
                </a:solidFill>
                <a:latin typeface="メイリオ" panose="020B0604030504040204" pitchFamily="50" charset="-128"/>
                <a:ea typeface="メイリオ" panose="020B0604030504040204" pitchFamily="50" charset="-128"/>
              </a:rPr>
            </a:br>
            <a:r>
              <a:rPr lang="ja-JP" altLang="en-US" sz="1600">
                <a:solidFill>
                  <a:prstClr val="black"/>
                </a:solidFill>
                <a:latin typeface="メイリオ" panose="020B0604030504040204" pitchFamily="50" charset="-128"/>
                <a:ea typeface="メイリオ" panose="020B0604030504040204" pitchFamily="50" charset="-128"/>
              </a:rPr>
              <a:t>提出開始</a:t>
            </a:r>
            <a:endParaRPr lang="en-US" altLang="ja-JP" sz="1600">
              <a:solidFill>
                <a:prstClr val="black"/>
              </a:solidFill>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DA532A9A-4AEF-4E78-8ADB-AF704259B9E7}"/>
              </a:ext>
            </a:extLst>
          </p:cNvPr>
          <p:cNvSpPr txBox="1"/>
          <p:nvPr/>
        </p:nvSpPr>
        <p:spPr>
          <a:xfrm>
            <a:off x="6165738" y="2677286"/>
            <a:ext cx="92044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2016.10</a:t>
            </a:r>
            <a:endParaRPr lang="ja-JP" altLang="en-US" sz="1400">
              <a:solidFill>
                <a:prstClr val="black"/>
              </a:solidFill>
              <a:latin typeface="メイリオ" panose="020B0604030504040204" pitchFamily="50" charset="-128"/>
              <a:ea typeface="メイリオ" panose="020B0604030504040204" pitchFamily="50" charset="-128"/>
            </a:endParaRPr>
          </a:p>
        </p:txBody>
      </p:sp>
      <p:cxnSp>
        <p:nvCxnSpPr>
          <p:cNvPr id="76" name="直線コネクタ 75">
            <a:extLst>
              <a:ext uri="{FF2B5EF4-FFF2-40B4-BE49-F238E27FC236}">
                <a16:creationId xmlns:a16="http://schemas.microsoft.com/office/drawing/2014/main" id="{4E2329F8-EB0D-49B4-A8AD-EC8EB36808C3}"/>
              </a:ext>
            </a:extLst>
          </p:cNvPr>
          <p:cNvCxnSpPr>
            <a:cxnSpLocks/>
          </p:cNvCxnSpPr>
          <p:nvPr/>
        </p:nvCxnSpPr>
        <p:spPr>
          <a:xfrm flipH="1" flipV="1">
            <a:off x="6579473" y="2533648"/>
            <a:ext cx="1" cy="143638"/>
          </a:xfrm>
          <a:prstGeom prst="line">
            <a:avLst/>
          </a:prstGeom>
          <a:noFill/>
          <a:ln w="19050" cap="rnd" cmpd="sng" algn="ctr">
            <a:solidFill>
              <a:sysClr val="windowText" lastClr="000000"/>
            </a:solidFill>
            <a:prstDash val="solid"/>
            <a:miter lim="800000"/>
            <a:tailEnd type="oval"/>
          </a:ln>
          <a:effectLst/>
        </p:spPr>
      </p:cxnSp>
      <p:sp>
        <p:nvSpPr>
          <p:cNvPr id="77" name="テキスト ボックス 76">
            <a:extLst>
              <a:ext uri="{FF2B5EF4-FFF2-40B4-BE49-F238E27FC236}">
                <a16:creationId xmlns:a16="http://schemas.microsoft.com/office/drawing/2014/main" id="{1A50407E-634D-4DA8-B126-EB5715E7C4FD}"/>
              </a:ext>
            </a:extLst>
          </p:cNvPr>
          <p:cNvSpPr txBox="1"/>
          <p:nvPr/>
        </p:nvSpPr>
        <p:spPr>
          <a:xfrm>
            <a:off x="9489402" y="2661520"/>
            <a:ext cx="808235" cy="307777"/>
          </a:xfrm>
          <a:prstGeom prst="rect">
            <a:avLst/>
          </a:prstGeom>
          <a:noFill/>
        </p:spPr>
        <p:txBody>
          <a:bodyPr wrap="none" rtlCol="0">
            <a:spAutoFit/>
          </a:bodyPr>
          <a:lstStyle/>
          <a:p>
            <a:pPr fontAlgn="auto">
              <a:spcBef>
                <a:spcPts val="0"/>
              </a:spcBef>
              <a:spcAft>
                <a:spcPts val="0"/>
              </a:spcAft>
            </a:pPr>
            <a:r>
              <a:rPr lang="en-US" altLang="ja-JP" sz="1400">
                <a:solidFill>
                  <a:prstClr val="black"/>
                </a:solidFill>
                <a:latin typeface="メイリオ" panose="020B0604030504040204" pitchFamily="50" charset="-128"/>
                <a:ea typeface="メイリオ" panose="020B0604030504040204" pitchFamily="50" charset="-128"/>
              </a:rPr>
              <a:t>2026.4</a:t>
            </a:r>
            <a:endParaRPr lang="ja-JP" altLang="en-US" sz="1400">
              <a:solidFill>
                <a:prstClr val="black"/>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1CF069D8-170E-48D1-A291-30A1614C5921}"/>
              </a:ext>
            </a:extLst>
          </p:cNvPr>
          <p:cNvSpPr txBox="1"/>
          <p:nvPr/>
        </p:nvSpPr>
        <p:spPr>
          <a:xfrm>
            <a:off x="8729293" y="2887745"/>
            <a:ext cx="1121625" cy="1139446"/>
          </a:xfrm>
          <a:prstGeom prst="rect">
            <a:avLst/>
          </a:prstGeom>
          <a:solidFill>
            <a:srgbClr val="4472C4">
              <a:lumMod val="75000"/>
            </a:srgbClr>
          </a:solidFill>
          <a:ln>
            <a:solidFill>
              <a:sysClr val="window" lastClr="FFFFFF"/>
            </a:solidFill>
          </a:ln>
        </p:spPr>
        <p:txBody>
          <a:bodyPr wrap="square"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1" kern="0">
                <a:solidFill>
                  <a:prstClr val="white"/>
                </a:solidFill>
                <a:latin typeface="メイリオ" panose="020B0604030504040204" pitchFamily="50" charset="-128"/>
                <a:ea typeface="メイリオ" panose="020B0604030504040204" pitchFamily="50" charset="-128"/>
              </a:rPr>
              <a:t>v</a:t>
            </a:r>
            <a:r>
              <a:rPr kumimoji="0" lang="en-US" altLang="ja-JP"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3.2.2</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b="1" kern="0">
                <a:solidFill>
                  <a:prstClr val="white"/>
                </a:solidFill>
                <a:latin typeface="メイリオ" panose="020B0604030504040204" pitchFamily="50" charset="-128"/>
                <a:ea typeface="メイリオ" panose="020B0604030504040204" pitchFamily="50" charset="-128"/>
              </a:rPr>
              <a:t>v</a:t>
            </a:r>
            <a:r>
              <a:rPr kumimoji="0" lang="en-US" altLang="ja-JP"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4.0</a:t>
            </a:r>
            <a:endParaRPr kumimoji="0" lang="ja-JP" altLang="en-US" sz="1800" b="1"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DAE05E2B-6892-44BC-BE57-4A56A2FB361C}"/>
              </a:ext>
            </a:extLst>
          </p:cNvPr>
          <p:cNvSpPr txBox="1"/>
          <p:nvPr/>
        </p:nvSpPr>
        <p:spPr>
          <a:xfrm>
            <a:off x="8832304" y="1268760"/>
            <a:ext cx="2122697" cy="369332"/>
          </a:xfrm>
          <a:prstGeom prst="rect">
            <a:avLst/>
          </a:prstGeom>
          <a:noFill/>
        </p:spPr>
        <p:txBody>
          <a:bodyPr wrap="none" rtlCol="0">
            <a:spAutoFit/>
          </a:bodyPr>
          <a:lstStyle/>
          <a:p>
            <a:pPr fontAlgn="auto">
              <a:spcBef>
                <a:spcPts val="0"/>
              </a:spcBef>
              <a:spcAft>
                <a:spcPts val="0"/>
              </a:spcAft>
            </a:pPr>
            <a:r>
              <a:rPr lang="en-US" altLang="ja-JP" b="1">
                <a:solidFill>
                  <a:prstClr val="black"/>
                </a:solidFill>
                <a:latin typeface="メイリオ" panose="020B0604030504040204" pitchFamily="50" charset="-128"/>
                <a:ea typeface="メイリオ" panose="020B0604030504040204" pitchFamily="50" charset="-128"/>
              </a:rPr>
              <a:t>eCTD</a:t>
            </a:r>
            <a:r>
              <a:rPr lang="ja-JP" altLang="en-US" b="1">
                <a:solidFill>
                  <a:prstClr val="black"/>
                </a:solidFill>
                <a:latin typeface="メイリオ" panose="020B0604030504040204" pitchFamily="50" charset="-128"/>
                <a:ea typeface="メイリオ" panose="020B0604030504040204" pitchFamily="50" charset="-128"/>
              </a:rPr>
              <a:t> </a:t>
            </a:r>
            <a:r>
              <a:rPr lang="en-US" altLang="ja-JP" b="1">
                <a:solidFill>
                  <a:prstClr val="black"/>
                </a:solidFill>
                <a:latin typeface="メイリオ" panose="020B0604030504040204" pitchFamily="50" charset="-128"/>
                <a:ea typeface="メイリオ" panose="020B0604030504040204" pitchFamily="50" charset="-128"/>
              </a:rPr>
              <a:t>v4.0</a:t>
            </a:r>
            <a:r>
              <a:rPr lang="ja-JP" altLang="en-US" b="1">
                <a:solidFill>
                  <a:prstClr val="black"/>
                </a:solidFill>
                <a:latin typeface="メイリオ" panose="020B0604030504040204" pitchFamily="50" charset="-128"/>
                <a:ea typeface="メイリオ" panose="020B0604030504040204" pitchFamily="50" charset="-128"/>
              </a:rPr>
              <a:t>義務化</a:t>
            </a:r>
            <a:endParaRPr lang="en-US" altLang="ja-JP" b="1">
              <a:solidFill>
                <a:prstClr val="black"/>
              </a:solidFill>
              <a:latin typeface="メイリオ" panose="020B0604030504040204" pitchFamily="50" charset="-128"/>
              <a:ea typeface="メイリオ" panose="020B0604030504040204" pitchFamily="50" charset="-128"/>
            </a:endParaRPr>
          </a:p>
        </p:txBody>
      </p:sp>
      <p:cxnSp>
        <p:nvCxnSpPr>
          <p:cNvPr id="80" name="直線コネクタ 79">
            <a:extLst>
              <a:ext uri="{FF2B5EF4-FFF2-40B4-BE49-F238E27FC236}">
                <a16:creationId xmlns:a16="http://schemas.microsoft.com/office/drawing/2014/main" id="{17DC6813-63E2-4A5E-8D7C-74A80AE5DFF1}"/>
              </a:ext>
            </a:extLst>
          </p:cNvPr>
          <p:cNvCxnSpPr>
            <a:cxnSpLocks/>
            <a:stCxn id="77" idx="0"/>
            <a:endCxn id="79" idx="2"/>
          </p:cNvCxnSpPr>
          <p:nvPr/>
        </p:nvCxnSpPr>
        <p:spPr>
          <a:xfrm flipV="1">
            <a:off x="9893520" y="1638092"/>
            <a:ext cx="133" cy="1023428"/>
          </a:xfrm>
          <a:prstGeom prst="line">
            <a:avLst/>
          </a:prstGeom>
          <a:noFill/>
          <a:ln w="19050" cap="rnd" cmpd="sng" algn="ctr">
            <a:solidFill>
              <a:sysClr val="windowText" lastClr="000000"/>
            </a:solidFill>
            <a:prstDash val="solid"/>
            <a:miter lim="800000"/>
            <a:tailEnd type="oval"/>
          </a:ln>
          <a:effectLst/>
        </p:spPr>
      </p:cxnSp>
      <p:sp>
        <p:nvSpPr>
          <p:cNvPr id="4" name="正方形/長方形 3"/>
          <p:cNvSpPr/>
          <p:nvPr/>
        </p:nvSpPr>
        <p:spPr>
          <a:xfrm>
            <a:off x="893156" y="3020910"/>
            <a:ext cx="821059" cy="369332"/>
          </a:xfrm>
          <a:prstGeom prst="rect">
            <a:avLst/>
          </a:prstGeom>
        </p:spPr>
        <p:txBody>
          <a:bodyPr wrap="square">
            <a:spAutoFit/>
          </a:bodyPr>
          <a:lstStyle/>
          <a:p>
            <a:r>
              <a:rPr lang="en-US" altLang="ja-JP" b="1">
                <a:solidFill>
                  <a:schemeClr val="accent1">
                    <a:lumMod val="50000"/>
                  </a:schemeClr>
                </a:solidFill>
                <a:latin typeface="メイリオ" panose="020B0604030504040204" pitchFamily="50" charset="-128"/>
                <a:ea typeface="メイリオ" panose="020B0604030504040204" pitchFamily="50" charset="-128"/>
              </a:rPr>
              <a:t>eCTD</a:t>
            </a:r>
            <a:endParaRPr lang="ja-JP" altLang="en-US" b="1">
              <a:solidFill>
                <a:schemeClr val="accent1">
                  <a:lumMod val="50000"/>
                </a:schemeClr>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878868" y="3614377"/>
            <a:ext cx="1850524" cy="369332"/>
          </a:xfrm>
          <a:prstGeom prst="rect">
            <a:avLst/>
          </a:prstGeom>
        </p:spPr>
        <p:txBody>
          <a:bodyPr wrap="square">
            <a:spAutoFit/>
          </a:bodyPr>
          <a:lstStyle/>
          <a:p>
            <a:r>
              <a:rPr lang="ja-JP" altLang="en-US" b="1">
                <a:solidFill>
                  <a:schemeClr val="accent1">
                    <a:lumMod val="50000"/>
                  </a:schemeClr>
                </a:solidFill>
                <a:latin typeface="メイリオ" panose="020B0604030504040204" pitchFamily="50" charset="-128"/>
                <a:ea typeface="メイリオ" panose="020B0604030504040204" pitchFamily="50" charset="-128"/>
              </a:rPr>
              <a:t>申請電子データ</a:t>
            </a:r>
          </a:p>
        </p:txBody>
      </p:sp>
      <p:sp>
        <p:nvSpPr>
          <p:cNvPr id="7" name="テキスト ボックス 17">
            <a:extLst>
              <a:ext uri="{FF2B5EF4-FFF2-40B4-BE49-F238E27FC236}">
                <a16:creationId xmlns:a16="http://schemas.microsoft.com/office/drawing/2014/main" id="{F57B10E6-CEBF-CFF6-2D66-649EB025EECB}"/>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9" name="テキスト ボックス 18">
            <a:extLst>
              <a:ext uri="{FF2B5EF4-FFF2-40B4-BE49-F238E27FC236}">
                <a16:creationId xmlns:a16="http://schemas.microsoft.com/office/drawing/2014/main" id="{747DE555-E98C-AB4C-FBB9-7981C1F49DB5}"/>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1" name="テキスト ボックス 19">
            <a:extLst>
              <a:ext uri="{FF2B5EF4-FFF2-40B4-BE49-F238E27FC236}">
                <a16:creationId xmlns:a16="http://schemas.microsoft.com/office/drawing/2014/main" id="{F11421B4-6564-2A7E-88EA-4F5C992448D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3" name="テキスト ボックス 20">
            <a:extLst>
              <a:ext uri="{FF2B5EF4-FFF2-40B4-BE49-F238E27FC236}">
                <a16:creationId xmlns:a16="http://schemas.microsoft.com/office/drawing/2014/main" id="{88B9A1C1-8AFD-4F93-DC1D-3E26AE33939C}"/>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596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1.2</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eCTD v4.0</a:t>
            </a:r>
            <a:r>
              <a:rPr lang="ja-JP" altLang="en-US">
                <a:latin typeface="メイリオ" panose="020B0604030504040204" pitchFamily="50" charset="-128"/>
                <a:ea typeface="メイリオ" panose="020B0604030504040204" pitchFamily="50" charset="-128"/>
              </a:rPr>
              <a:t>実装スケジュール（国内）</a:t>
            </a:r>
            <a:endParaRPr kumimoji="1" lang="ja-JP" altLang="en-US">
              <a:latin typeface="メイリオ" panose="020B0604030504040204" pitchFamily="50" charset="-128"/>
              <a:ea typeface="メイリオ" panose="020B0604030504040204" pitchFamily="50" charset="-128"/>
            </a:endParaRPr>
          </a:p>
        </p:txBody>
      </p:sp>
      <p:sp>
        <p:nvSpPr>
          <p:cNvPr id="5" name="コンテンツ プレースホルダー 3">
            <a:extLst>
              <a:ext uri="{FF2B5EF4-FFF2-40B4-BE49-F238E27FC236}">
                <a16:creationId xmlns:a16="http://schemas.microsoft.com/office/drawing/2014/main" id="{B25F99E6-475B-41B5-9248-D04EAF181C18}"/>
              </a:ext>
            </a:extLst>
          </p:cNvPr>
          <p:cNvSpPr txBox="1">
            <a:spLocks/>
          </p:cNvSpPr>
          <p:nvPr/>
        </p:nvSpPr>
        <p:spPr>
          <a:xfrm>
            <a:off x="508833" y="1285115"/>
            <a:ext cx="11267209" cy="2098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2022</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年</a:t>
            </a: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4</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月以降の申請から</a:t>
            </a: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eCTD</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 </a:t>
            </a: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v4.0</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の受付が始まっている</a:t>
            </a:r>
            <a:endPar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2026</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年</a:t>
            </a: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3</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月までは経過措置期間であり，引き続き</a:t>
            </a: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eCTD</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 </a:t>
            </a: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v3.2.2</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の</a:t>
            </a:r>
            <a:b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b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提出が可能である（</a:t>
            </a:r>
            <a:r>
              <a:rPr kumimoji="1" lang="en-US" altLang="ja-JP"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v4.0</a:t>
            </a:r>
            <a:r>
              <a:rPr kumimoji="1" lang="ja-JP" altLang="en-US" sz="28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を参考提出することもできる）</a:t>
            </a:r>
          </a:p>
        </p:txBody>
      </p:sp>
      <p:sp>
        <p:nvSpPr>
          <p:cNvPr id="6" name="テキスト ボックス 5">
            <a:extLst>
              <a:ext uri="{FF2B5EF4-FFF2-40B4-BE49-F238E27FC236}">
                <a16:creationId xmlns:a16="http://schemas.microsoft.com/office/drawing/2014/main" id="{D3073127-85D2-469B-B025-806CEEBFB128}"/>
              </a:ext>
            </a:extLst>
          </p:cNvPr>
          <p:cNvSpPr txBox="1"/>
          <p:nvPr/>
        </p:nvSpPr>
        <p:spPr>
          <a:xfrm>
            <a:off x="1240354" y="3092902"/>
            <a:ext cx="9055684" cy="584775"/>
          </a:xfrm>
          <a:prstGeom prst="rect">
            <a:avLst/>
          </a:prstGeom>
          <a:noFill/>
        </p:spPr>
        <p:txBody>
          <a:bodyPr wrap="none" lIns="91440" tIns="45720" rIns="91440" bIns="45720" rtlCol="0" anchor="t">
            <a:spAutoFit/>
          </a:bodyPr>
          <a:lstStyle/>
          <a:p>
            <a:pPr fontAlgn="auto">
              <a:spcBef>
                <a:spcPts val="0"/>
              </a:spcBef>
              <a:spcAft>
                <a:spcPts val="0"/>
              </a:spcAft>
            </a:pPr>
            <a:r>
              <a:rPr lang="ja-JP" altLang="en-US" sz="1600" dirty="0">
                <a:latin typeface="メイリオ"/>
                <a:ea typeface="メイリオ"/>
              </a:rPr>
              <a:t>初版提出からライフサイクルの完了まで同一バージョンの</a:t>
            </a:r>
            <a:r>
              <a:rPr lang="en-US" altLang="ja-JP" sz="1600" dirty="0">
                <a:latin typeface="メイリオ"/>
                <a:ea typeface="メイリオ"/>
              </a:rPr>
              <a:t>eCTD </a:t>
            </a:r>
            <a:r>
              <a:rPr lang="ja-JP" altLang="en-US" sz="1600" dirty="0">
                <a:latin typeface="メイリオ"/>
                <a:ea typeface="メイリオ"/>
              </a:rPr>
              <a:t>を用いる必要がある</a:t>
            </a:r>
          </a:p>
          <a:p>
            <a:pPr>
              <a:spcBef>
                <a:spcPts val="0"/>
              </a:spcBef>
              <a:spcAft>
                <a:spcPts val="0"/>
              </a:spcAft>
            </a:pPr>
            <a:r>
              <a:rPr lang="ja-JP" altLang="en-US" sz="1600" dirty="0">
                <a:latin typeface="Meiryo"/>
                <a:ea typeface="メイリオ"/>
              </a:rPr>
              <a:t>すなわち，</a:t>
            </a:r>
            <a:r>
              <a:rPr lang="en-US" altLang="ja-JP" sz="1600" dirty="0">
                <a:latin typeface="Meiryo"/>
                <a:ea typeface="メイリオ"/>
              </a:rPr>
              <a:t>eCTD v3.2.2</a:t>
            </a:r>
            <a:r>
              <a:rPr lang="ja-JP" sz="1600" dirty="0">
                <a:latin typeface="Meiryo"/>
                <a:ea typeface="Meiryo"/>
              </a:rPr>
              <a:t>で初版提出した申請は，最後まで</a:t>
            </a:r>
            <a:r>
              <a:rPr lang="en-US" altLang="ja-JP" sz="1600" dirty="0">
                <a:latin typeface="Meiryo"/>
                <a:ea typeface="メイリオ"/>
              </a:rPr>
              <a:t>eCTD</a:t>
            </a:r>
            <a:r>
              <a:rPr lang="ja-JP" sz="1600" dirty="0">
                <a:latin typeface="Meiryo"/>
                <a:ea typeface="Meiryo"/>
              </a:rPr>
              <a:t> </a:t>
            </a:r>
            <a:r>
              <a:rPr lang="en-US" altLang="ja-JP" sz="1600" dirty="0">
                <a:latin typeface="Meiryo"/>
                <a:ea typeface="メイリオ"/>
              </a:rPr>
              <a:t>v3.2.2</a:t>
            </a:r>
            <a:r>
              <a:rPr lang="ja-JP" sz="1600" dirty="0">
                <a:latin typeface="Meiryo"/>
                <a:ea typeface="Meiryo"/>
              </a:rPr>
              <a:t>で提出する必要がある</a:t>
            </a:r>
            <a:endParaRPr lang="ja-JP" dirty="0"/>
          </a:p>
        </p:txBody>
      </p:sp>
      <p:graphicFrame>
        <p:nvGraphicFramePr>
          <p:cNvPr id="7" name="表 6">
            <a:extLst>
              <a:ext uri="{FF2B5EF4-FFF2-40B4-BE49-F238E27FC236}">
                <a16:creationId xmlns:a16="http://schemas.microsoft.com/office/drawing/2014/main" id="{96E9A9D1-CBF1-4624-8469-D960B2A19563}"/>
              </a:ext>
            </a:extLst>
          </p:cNvPr>
          <p:cNvGraphicFramePr>
            <a:graphicFrameLocks noGrp="1"/>
          </p:cNvGraphicFramePr>
          <p:nvPr/>
        </p:nvGraphicFramePr>
        <p:xfrm>
          <a:off x="737434" y="3854658"/>
          <a:ext cx="10373908" cy="2325009"/>
        </p:xfrm>
        <a:graphic>
          <a:graphicData uri="http://schemas.openxmlformats.org/drawingml/2006/table">
            <a:tbl>
              <a:tblPr/>
              <a:tblGrid>
                <a:gridCol w="1972628">
                  <a:extLst>
                    <a:ext uri="{9D8B030D-6E8A-4147-A177-3AD203B41FA5}">
                      <a16:colId xmlns:a16="http://schemas.microsoft.com/office/drawing/2014/main" val="1627583037"/>
                    </a:ext>
                  </a:extLst>
                </a:gridCol>
                <a:gridCol w="1050160">
                  <a:extLst>
                    <a:ext uri="{9D8B030D-6E8A-4147-A177-3AD203B41FA5}">
                      <a16:colId xmlns:a16="http://schemas.microsoft.com/office/drawing/2014/main" val="3006480334"/>
                    </a:ext>
                  </a:extLst>
                </a:gridCol>
                <a:gridCol w="1050160">
                  <a:extLst>
                    <a:ext uri="{9D8B030D-6E8A-4147-A177-3AD203B41FA5}">
                      <a16:colId xmlns:a16="http://schemas.microsoft.com/office/drawing/2014/main" val="1916157288"/>
                    </a:ext>
                  </a:extLst>
                </a:gridCol>
                <a:gridCol w="1050160">
                  <a:extLst>
                    <a:ext uri="{9D8B030D-6E8A-4147-A177-3AD203B41FA5}">
                      <a16:colId xmlns:a16="http://schemas.microsoft.com/office/drawing/2014/main" val="3135312248"/>
                    </a:ext>
                  </a:extLst>
                </a:gridCol>
                <a:gridCol w="1050160">
                  <a:extLst>
                    <a:ext uri="{9D8B030D-6E8A-4147-A177-3AD203B41FA5}">
                      <a16:colId xmlns:a16="http://schemas.microsoft.com/office/drawing/2014/main" val="3499581257"/>
                    </a:ext>
                  </a:extLst>
                </a:gridCol>
                <a:gridCol w="1050160">
                  <a:extLst>
                    <a:ext uri="{9D8B030D-6E8A-4147-A177-3AD203B41FA5}">
                      <a16:colId xmlns:a16="http://schemas.microsoft.com/office/drawing/2014/main" val="1383203026"/>
                    </a:ext>
                  </a:extLst>
                </a:gridCol>
                <a:gridCol w="1050160">
                  <a:extLst>
                    <a:ext uri="{9D8B030D-6E8A-4147-A177-3AD203B41FA5}">
                      <a16:colId xmlns:a16="http://schemas.microsoft.com/office/drawing/2014/main" val="190826525"/>
                    </a:ext>
                  </a:extLst>
                </a:gridCol>
                <a:gridCol w="1050160">
                  <a:extLst>
                    <a:ext uri="{9D8B030D-6E8A-4147-A177-3AD203B41FA5}">
                      <a16:colId xmlns:a16="http://schemas.microsoft.com/office/drawing/2014/main" val="1309219893"/>
                    </a:ext>
                  </a:extLst>
                </a:gridCol>
                <a:gridCol w="1050160">
                  <a:extLst>
                    <a:ext uri="{9D8B030D-6E8A-4147-A177-3AD203B41FA5}">
                      <a16:colId xmlns:a16="http://schemas.microsoft.com/office/drawing/2014/main" val="2225376992"/>
                    </a:ext>
                  </a:extLst>
                </a:gridCol>
              </a:tblGrid>
              <a:tr h="775003">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defTabSz="850900"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年度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2026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31606"/>
                  </a:ext>
                </a:extLst>
              </a:tr>
              <a:tr h="775003">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e</a:t>
                      </a:r>
                      <a:r>
                        <a:rPr lang="en-US" sz="1800" b="0" i="0" u="none" strike="noStrike">
                          <a:solidFill>
                            <a:srgbClr val="000000"/>
                          </a:solidFill>
                          <a:effectLst/>
                          <a:latin typeface="游ゴシック" panose="020B0400000000000000" pitchFamily="50" charset="-128"/>
                          <a:ea typeface="游ゴシック" panose="020B0400000000000000" pitchFamily="50" charset="-128"/>
                        </a:rPr>
                        <a:t>CTD</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r>
                        <a:rPr lang="en-US" sz="1800" b="0" i="0" u="none" strike="noStrike">
                          <a:solidFill>
                            <a:srgbClr val="000000"/>
                          </a:solidFill>
                          <a:effectLst/>
                          <a:latin typeface="游ゴシック" panose="020B0400000000000000" pitchFamily="50" charset="-128"/>
                          <a:ea typeface="游ゴシック" panose="020B0400000000000000" pitchFamily="50" charset="-128"/>
                        </a:rPr>
                        <a:t>v3.2.2</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申請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12910"/>
                  </a:ext>
                </a:extLst>
              </a:tr>
              <a:tr h="775003">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r>
                        <a:rPr lang="en-US" altLang="ja-JP" sz="1800" b="0" i="0" u="none" strike="noStrike">
                          <a:solidFill>
                            <a:srgbClr val="000000"/>
                          </a:solidFill>
                          <a:effectLst/>
                          <a:latin typeface="游ゴシック" panose="020B0400000000000000" pitchFamily="50" charset="-128"/>
                          <a:ea typeface="游ゴシック" panose="020B0400000000000000" pitchFamily="50" charset="-128"/>
                        </a:rPr>
                        <a:t>e</a:t>
                      </a:r>
                      <a:r>
                        <a:rPr lang="en-US" sz="1800" b="0" i="0" u="none" strike="noStrike">
                          <a:solidFill>
                            <a:srgbClr val="000000"/>
                          </a:solidFill>
                          <a:effectLst/>
                          <a:latin typeface="游ゴシック" panose="020B0400000000000000" pitchFamily="50" charset="-128"/>
                          <a:ea typeface="游ゴシック" panose="020B0400000000000000" pitchFamily="50" charset="-128"/>
                        </a:rPr>
                        <a:t>CTD</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r>
                        <a:rPr lang="en-US" sz="1800" b="0" i="0" u="none" strike="noStrike">
                          <a:solidFill>
                            <a:srgbClr val="000000"/>
                          </a:solidFill>
                          <a:effectLst/>
                          <a:latin typeface="游ゴシック" panose="020B0400000000000000" pitchFamily="50" charset="-128"/>
                          <a:ea typeface="游ゴシック" panose="020B0400000000000000" pitchFamily="50" charset="-128"/>
                        </a:rPr>
                        <a:t>v4.0</a:t>
                      </a: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申請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18683027"/>
                  </a:ext>
                </a:extLst>
              </a:tr>
            </a:tbl>
          </a:graphicData>
        </a:graphic>
      </p:graphicFrame>
      <p:sp>
        <p:nvSpPr>
          <p:cNvPr id="8" name="思考の吹き出し: 雲形 7">
            <a:extLst>
              <a:ext uri="{FF2B5EF4-FFF2-40B4-BE49-F238E27FC236}">
                <a16:creationId xmlns:a16="http://schemas.microsoft.com/office/drawing/2014/main" id="{7741A5BF-854B-4299-9A71-903A46811646}"/>
              </a:ext>
            </a:extLst>
          </p:cNvPr>
          <p:cNvSpPr/>
          <p:nvPr/>
        </p:nvSpPr>
        <p:spPr>
          <a:xfrm>
            <a:off x="8328248" y="4527188"/>
            <a:ext cx="3600400" cy="1366869"/>
          </a:xfrm>
          <a:prstGeom prst="cloudCallout">
            <a:avLst>
              <a:gd name="adj1" fmla="val -61724"/>
              <a:gd name="adj2" fmla="val 43940"/>
            </a:avLst>
          </a:prstGeom>
          <a:solidFill>
            <a:srgbClr val="FFFF9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eCTD</a:t>
            </a:r>
            <a:r>
              <a:rPr kumimoji="0"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a:t>
            </a:r>
            <a:r>
              <a:rPr kumimoji="0" lang="en-US" altLang="ja-JP"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v4.0</a:t>
            </a:r>
            <a:r>
              <a:rPr kumimoji="0"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義務化は</a:t>
            </a:r>
            <a:br>
              <a:rPr kumimoji="0" lang="en-US" altLang="ja-JP"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br>
            <a:r>
              <a:rPr kumimoji="0" lang="en-US" altLang="ja-JP" sz="1800" b="1" i="0" u="none" strike="noStrike" kern="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rPr>
              <a:t>2026</a:t>
            </a:r>
            <a:r>
              <a:rPr kumimoji="0" lang="ja-JP" altLang="en-US" sz="1800" b="1" i="0" u="none" strike="noStrike" kern="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rPr>
              <a:t>年</a:t>
            </a:r>
            <a:r>
              <a:rPr kumimoji="0" lang="en-US" altLang="ja-JP" sz="1800" b="1" i="0" u="none" strike="noStrike" kern="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rPr>
              <a:t>4</a:t>
            </a:r>
            <a:r>
              <a:rPr kumimoji="0" lang="ja-JP" altLang="en-US" sz="1800" b="1" i="0" u="none" strike="noStrike" kern="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rPr>
              <a:t>月</a:t>
            </a:r>
            <a:r>
              <a:rPr kumimoji="0"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の予定</a:t>
            </a:r>
          </a:p>
        </p:txBody>
      </p:sp>
      <p:cxnSp>
        <p:nvCxnSpPr>
          <p:cNvPr id="9" name="直線矢印コネクタ 8">
            <a:extLst>
              <a:ext uri="{FF2B5EF4-FFF2-40B4-BE49-F238E27FC236}">
                <a16:creationId xmlns:a16="http://schemas.microsoft.com/office/drawing/2014/main" id="{9B04E430-4A91-452A-9C69-4F8CA33BF37C}"/>
              </a:ext>
            </a:extLst>
          </p:cNvPr>
          <p:cNvCxnSpPr/>
          <p:nvPr/>
        </p:nvCxnSpPr>
        <p:spPr>
          <a:xfrm>
            <a:off x="3861881" y="6446393"/>
            <a:ext cx="3910519" cy="0"/>
          </a:xfrm>
          <a:prstGeom prst="straightConnector1">
            <a:avLst/>
          </a:prstGeom>
          <a:noFill/>
          <a:ln w="127000" cap="flat" cmpd="sng" algn="ctr">
            <a:solidFill>
              <a:srgbClr val="4472C4"/>
            </a:solidFill>
            <a:prstDash val="solid"/>
            <a:miter lim="800000"/>
            <a:headEnd type="triangle"/>
            <a:tailEnd type="triangle"/>
          </a:ln>
          <a:effectLst/>
        </p:spPr>
      </p:cxnSp>
      <p:sp useBgFill="1">
        <p:nvSpPr>
          <p:cNvPr id="10" name="テキスト ボックス 9">
            <a:extLst>
              <a:ext uri="{FF2B5EF4-FFF2-40B4-BE49-F238E27FC236}">
                <a16:creationId xmlns:a16="http://schemas.microsoft.com/office/drawing/2014/main" id="{65C1E1E1-3543-4F00-8893-27ABA8D39369}"/>
              </a:ext>
            </a:extLst>
          </p:cNvPr>
          <p:cNvSpPr txBox="1"/>
          <p:nvPr/>
        </p:nvSpPr>
        <p:spPr>
          <a:xfrm>
            <a:off x="5100403" y="6300028"/>
            <a:ext cx="1569660" cy="369332"/>
          </a:xfrm>
          <a:prstGeom prst="rect">
            <a:avLst/>
          </a:prstGeom>
        </p:spPr>
        <p:txBody>
          <a:bodyPr wrap="none" rtlCol="0">
            <a:spAutoFit/>
          </a:bodyPr>
          <a:lstStyle/>
          <a:p>
            <a:pPr fontAlgn="auto">
              <a:spcBef>
                <a:spcPts val="0"/>
              </a:spcBef>
              <a:spcAft>
                <a:spcPts val="0"/>
              </a:spcAft>
            </a:pPr>
            <a:r>
              <a:rPr lang="ja-JP" altLang="en-US" dirty="0">
                <a:solidFill>
                  <a:prstClr val="black"/>
                </a:solidFill>
                <a:latin typeface="メイリオ" panose="020B0604030504040204" pitchFamily="50" charset="-128"/>
                <a:ea typeface="メイリオ" panose="020B0604030504040204" pitchFamily="50" charset="-128"/>
              </a:rPr>
              <a:t>経過措置期間</a:t>
            </a:r>
          </a:p>
        </p:txBody>
      </p:sp>
      <p:sp>
        <p:nvSpPr>
          <p:cNvPr id="3" name="スライド番号プレースホルダー 2">
            <a:extLst>
              <a:ext uri="{FF2B5EF4-FFF2-40B4-BE49-F238E27FC236}">
                <a16:creationId xmlns:a16="http://schemas.microsoft.com/office/drawing/2014/main" id="{2DF90A4E-8105-44D9-B1F7-783ADD990B3C}"/>
              </a:ext>
            </a:extLst>
          </p:cNvPr>
          <p:cNvSpPr>
            <a:spLocks noGrp="1"/>
          </p:cNvSpPr>
          <p:nvPr>
            <p:ph type="sldNum" sz="quarter" idx="10"/>
          </p:nvPr>
        </p:nvSpPr>
        <p:spPr/>
        <p:txBody>
          <a:bodyPr/>
          <a:lstStyle/>
          <a:p>
            <a:pPr>
              <a:defRPr/>
            </a:pPr>
            <a:fld id="{0F70095C-F9B4-4C04-ABE4-849D581B05DE}" type="slidenum">
              <a:rPr lang="en-US" altLang="ja-JP" smtClean="0"/>
              <a:pPr>
                <a:defRPr/>
              </a:pPr>
              <a:t>11</a:t>
            </a:fld>
            <a:endParaRPr lang="en-US" altLang="ja-JP"/>
          </a:p>
        </p:txBody>
      </p:sp>
      <p:sp>
        <p:nvSpPr>
          <p:cNvPr id="11" name="テキスト ボックス 17">
            <a:extLst>
              <a:ext uri="{FF2B5EF4-FFF2-40B4-BE49-F238E27FC236}">
                <a16:creationId xmlns:a16="http://schemas.microsoft.com/office/drawing/2014/main" id="{2DD2B659-A48F-CA41-1DF4-90706DFFE0D4}"/>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3" name="テキスト ボックス 18">
            <a:extLst>
              <a:ext uri="{FF2B5EF4-FFF2-40B4-BE49-F238E27FC236}">
                <a16:creationId xmlns:a16="http://schemas.microsoft.com/office/drawing/2014/main" id="{79404DB3-E75E-AA07-D5E2-7147256A8974}"/>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7" name="テキスト ボックス 19">
            <a:extLst>
              <a:ext uri="{FF2B5EF4-FFF2-40B4-BE49-F238E27FC236}">
                <a16:creationId xmlns:a16="http://schemas.microsoft.com/office/drawing/2014/main" id="{9A877BA0-3424-E465-D56E-927C72AA0642}"/>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9" name="テキスト ボックス 20">
            <a:extLst>
              <a:ext uri="{FF2B5EF4-FFF2-40B4-BE49-F238E27FC236}">
                <a16:creationId xmlns:a16="http://schemas.microsoft.com/office/drawing/2014/main" id="{501831FF-90ED-9389-6CB3-D6888C4DA2D7}"/>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6303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1.3</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eCTD v4.0</a:t>
            </a:r>
            <a:r>
              <a:rPr lang="ja-JP" altLang="en-US">
                <a:latin typeface="メイリオ" panose="020B0604030504040204" pitchFamily="50" charset="-128"/>
                <a:ea typeface="メイリオ" panose="020B0604030504040204" pitchFamily="50" charset="-128"/>
              </a:rPr>
              <a:t>実装スケジュール（海外）</a:t>
            </a:r>
            <a:endParaRPr kumimoji="1" lang="ja-JP" altLang="en-US">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C92467A-1F60-4925-AA3F-49B24F0ABCE4}"/>
              </a:ext>
            </a:extLst>
          </p:cNvPr>
          <p:cNvSpPr>
            <a:spLocks noGrp="1"/>
          </p:cNvSpPr>
          <p:nvPr>
            <p:ph type="sldNum" sz="quarter" idx="10"/>
          </p:nvPr>
        </p:nvSpPr>
        <p:spPr/>
        <p:txBody>
          <a:bodyPr/>
          <a:lstStyle/>
          <a:p>
            <a:pPr>
              <a:defRPr/>
            </a:pPr>
            <a:fld id="{0F70095C-F9B4-4C04-ABE4-849D581B05DE}" type="slidenum">
              <a:rPr lang="en-US" altLang="ja-JP" smtClean="0"/>
              <a:pPr>
                <a:defRPr/>
              </a:pPr>
              <a:t>12</a:t>
            </a:fld>
            <a:endParaRPr lang="en-US" altLang="ja-JP"/>
          </a:p>
        </p:txBody>
      </p:sp>
      <p:sp>
        <p:nvSpPr>
          <p:cNvPr id="9" name="テキスト ボックス 17">
            <a:extLst>
              <a:ext uri="{FF2B5EF4-FFF2-40B4-BE49-F238E27FC236}">
                <a16:creationId xmlns:a16="http://schemas.microsoft.com/office/drawing/2014/main" id="{45D80107-310F-2215-1795-5CDAEB148CE6}"/>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1" name="テキスト ボックス 18">
            <a:extLst>
              <a:ext uri="{FF2B5EF4-FFF2-40B4-BE49-F238E27FC236}">
                <a16:creationId xmlns:a16="http://schemas.microsoft.com/office/drawing/2014/main" id="{E4E07F45-471D-286B-A85D-9E9459F0A064}"/>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8" name="テキスト ボックス 19">
            <a:extLst>
              <a:ext uri="{FF2B5EF4-FFF2-40B4-BE49-F238E27FC236}">
                <a16:creationId xmlns:a16="http://schemas.microsoft.com/office/drawing/2014/main" id="{90BD5022-EFD8-D0FB-B009-5BD3A6C4242E}"/>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20" name="テキスト ボックス 20">
            <a:extLst>
              <a:ext uri="{FF2B5EF4-FFF2-40B4-BE49-F238E27FC236}">
                <a16:creationId xmlns:a16="http://schemas.microsoft.com/office/drawing/2014/main" id="{B6A4EC6D-E152-3E09-ADBB-00F66B482CC7}"/>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graphicFrame>
        <p:nvGraphicFramePr>
          <p:cNvPr id="12" name="表 11">
            <a:extLst>
              <a:ext uri="{FF2B5EF4-FFF2-40B4-BE49-F238E27FC236}">
                <a16:creationId xmlns:a16="http://schemas.microsoft.com/office/drawing/2014/main" id="{5E125E3B-D654-4872-A18D-63B5230462EC}"/>
              </a:ext>
            </a:extLst>
          </p:cNvPr>
          <p:cNvGraphicFramePr>
            <a:graphicFrameLocks noGrp="1"/>
          </p:cNvGraphicFramePr>
          <p:nvPr>
            <p:extLst>
              <p:ext uri="{D42A27DB-BD31-4B8C-83A1-F6EECF244321}">
                <p14:modId xmlns:p14="http://schemas.microsoft.com/office/powerpoint/2010/main" val="147478161"/>
              </p:ext>
            </p:extLst>
          </p:nvPr>
        </p:nvGraphicFramePr>
        <p:xfrm>
          <a:off x="705851" y="1759722"/>
          <a:ext cx="10780297" cy="4813677"/>
        </p:xfrm>
        <a:graphic>
          <a:graphicData uri="http://schemas.openxmlformats.org/drawingml/2006/table">
            <a:tbl>
              <a:tblPr/>
              <a:tblGrid>
                <a:gridCol w="2126017">
                  <a:extLst>
                    <a:ext uri="{9D8B030D-6E8A-4147-A177-3AD203B41FA5}">
                      <a16:colId xmlns:a16="http://schemas.microsoft.com/office/drawing/2014/main" val="3997145241"/>
                    </a:ext>
                  </a:extLst>
                </a:gridCol>
                <a:gridCol w="1582960">
                  <a:extLst>
                    <a:ext uri="{9D8B030D-6E8A-4147-A177-3AD203B41FA5}">
                      <a16:colId xmlns:a16="http://schemas.microsoft.com/office/drawing/2014/main" val="3007171238"/>
                    </a:ext>
                  </a:extLst>
                </a:gridCol>
                <a:gridCol w="2892350">
                  <a:extLst>
                    <a:ext uri="{9D8B030D-6E8A-4147-A177-3AD203B41FA5}">
                      <a16:colId xmlns:a16="http://schemas.microsoft.com/office/drawing/2014/main" val="3703708229"/>
                    </a:ext>
                  </a:extLst>
                </a:gridCol>
                <a:gridCol w="4178970">
                  <a:extLst>
                    <a:ext uri="{9D8B030D-6E8A-4147-A177-3AD203B41FA5}">
                      <a16:colId xmlns:a16="http://schemas.microsoft.com/office/drawing/2014/main" val="2006043157"/>
                    </a:ext>
                  </a:extLst>
                </a:gridCol>
              </a:tblGrid>
              <a:tr h="333117">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a:r>
                        <a:rPr lang="en-US" sz="1400" b="1" dirty="0">
                          <a:effectLst/>
                          <a:latin typeface="Verdana, sans-serif"/>
                        </a:rPr>
                        <a:t>Region</a:t>
                      </a:r>
                      <a:endParaRPr lang="en-US" sz="1400" dirty="0">
                        <a:effectLst/>
                      </a:endParaRPr>
                    </a:p>
                  </a:txBody>
                  <a:tcPr marL="26025" marR="26025" marT="26025" marB="260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593C9"/>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1400" b="1">
                          <a:effectLst/>
                          <a:latin typeface="Verdana, sans-serif"/>
                        </a:rPr>
                        <a:t>Technical Pilot</a:t>
                      </a:r>
                      <a:endParaRPr lang="en-US" sz="1400">
                        <a:effectLst/>
                      </a:endParaRPr>
                    </a:p>
                  </a:txBody>
                  <a:tcPr marL="26025" marR="26025" marT="26025" marB="260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593C9"/>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1400" b="1">
                          <a:effectLst/>
                          <a:latin typeface="Verdana, sans-serif"/>
                        </a:rPr>
                        <a:t>Implementation Dates</a:t>
                      </a:r>
                      <a:endParaRPr lang="en-US" sz="1400">
                        <a:effectLst/>
                      </a:endParaRPr>
                    </a:p>
                  </a:txBody>
                  <a:tcPr marL="26025" marR="26025" marT="26025" marB="2602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593C9"/>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just"/>
                      <a:r>
                        <a:rPr lang="en-US" sz="1400" b="1">
                          <a:effectLst/>
                          <a:latin typeface="Verdana, sans-serif"/>
                        </a:rPr>
                        <a:t>Implementation Documents</a:t>
                      </a:r>
                      <a:endParaRPr lang="en-US" sz="1400">
                        <a:effectLst/>
                      </a:endParaRPr>
                    </a:p>
                  </a:txBody>
                  <a:tcPr marL="26025" marR="26025" marT="26025" marB="26025">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593C9"/>
                    </a:solidFill>
                  </a:tcPr>
                </a:tc>
                <a:extLst>
                  <a:ext uri="{0D108BD9-81ED-4DB2-BD59-A6C34878D82A}">
                    <a16:rowId xmlns:a16="http://schemas.microsoft.com/office/drawing/2014/main" val="2426601410"/>
                  </a:ext>
                </a:extLst>
              </a:tr>
              <a:tr h="520495">
                <a:tc>
                  <a:txBody>
                    <a:bodyPr/>
                    <a:lstStyle/>
                    <a:p>
                      <a:pPr algn="l" fontAlgn="ctr"/>
                      <a:r>
                        <a:rPr lang="en-US" sz="1400" dirty="0">
                          <a:effectLst/>
                          <a:latin typeface="Verdana, Arial, Helvetica, sans-serif"/>
                        </a:rPr>
                        <a:t>ANVISA, Brazil</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a:effectLst/>
                          <a:latin typeface="Verdana, Arial, Helvetica, sans-serif"/>
                        </a:rPr>
                        <a:t>2Q 2023 (Planned)</a:t>
                      </a:r>
                      <a:endParaRPr lang="en-US" sz="140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400" dirty="0">
                          <a:effectLst/>
                          <a:latin typeface="Verdana, Arial, Helvetica, sans-serif"/>
                        </a:rPr>
                        <a:t>3Q 2023 (Production Pilot)</a:t>
                      </a:r>
                      <a:endParaRPr lang="en-US" sz="1400" dirty="0">
                        <a:effectLst/>
                      </a:endParaRPr>
                    </a:p>
                    <a:p>
                      <a:pPr algn="l" fontAlgn="t"/>
                      <a:r>
                        <a:rPr lang="en-US" sz="1400" dirty="0">
                          <a:effectLst/>
                          <a:latin typeface="Verdana, Arial, Helvetica, sans-serif"/>
                        </a:rPr>
                        <a:t>2023 (Voluntary)</a:t>
                      </a:r>
                      <a:endParaRPr lang="en-US" sz="1400" dirty="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a:effectLst/>
                          <a:latin typeface="Verdana, Arial, Helvetica, sans-serif"/>
                        </a:rPr>
                        <a:t>TBD</a:t>
                      </a:r>
                      <a:endParaRPr lang="en-US" sz="140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194072"/>
                  </a:ext>
                </a:extLst>
              </a:tr>
              <a:tr h="1199005">
                <a:tc>
                  <a:txBody>
                    <a:bodyPr/>
                    <a:lstStyle/>
                    <a:p>
                      <a:pPr algn="l" fontAlgn="t"/>
                      <a:r>
                        <a:rPr lang="en-US" sz="1400" dirty="0">
                          <a:effectLst/>
                          <a:latin typeface="Verdana, Arial, Helvetica, sans-serif"/>
                        </a:rPr>
                        <a:t>EC, Europe</a:t>
                      </a:r>
                      <a:endParaRPr lang="en-US" sz="1400" dirty="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t"/>
                      <a:r>
                        <a:rPr lang="en-US" sz="1400" dirty="0">
                          <a:effectLst/>
                          <a:latin typeface="Verdana, Arial, Helvetica, sans-serif"/>
                        </a:rPr>
                        <a:t>2024 CAPs (Planned)</a:t>
                      </a:r>
                      <a:endParaRPr lang="en-US" sz="1400" dirty="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t"/>
                      <a:r>
                        <a:rPr lang="en-US" sz="1400" dirty="0">
                          <a:effectLst/>
                          <a:latin typeface="Verdana, Arial, Helvetica, sans-serif"/>
                        </a:rPr>
                        <a:t>2024 (Voluntary for CAPs)</a:t>
                      </a:r>
                      <a:endParaRPr lang="en-US" sz="1400" dirty="0">
                        <a:effectLst/>
                      </a:endParaRPr>
                    </a:p>
                    <a:p>
                      <a:pPr algn="l" fontAlgn="t"/>
                      <a:r>
                        <a:rPr lang="en-US" sz="1400" dirty="0">
                          <a:effectLst/>
                          <a:latin typeface="Verdana, Arial, Helvetica, sans-serif"/>
                        </a:rPr>
                        <a:t>2025 (Voluntary for MRP/DCP)</a:t>
                      </a:r>
                      <a:endParaRPr lang="en-US" sz="1400" dirty="0">
                        <a:effectLst/>
                      </a:endParaRPr>
                    </a:p>
                    <a:p>
                      <a:pPr algn="l" fontAlgn="t"/>
                      <a:r>
                        <a:rPr lang="en-US" sz="1400" dirty="0">
                          <a:effectLst/>
                          <a:latin typeface="Verdana, Arial, Helvetica, sans-serif"/>
                        </a:rPr>
                        <a:t>2026 (Voluntary for NAPs)</a:t>
                      </a:r>
                      <a:endParaRPr lang="en-US" sz="1400" dirty="0">
                        <a:effectLst/>
                      </a:endParaRPr>
                    </a:p>
                    <a:p>
                      <a:pPr algn="l" fontAlgn="t"/>
                      <a:r>
                        <a:rPr lang="en-US" sz="1400" dirty="0">
                          <a:effectLst/>
                          <a:latin typeface="Verdana, Arial, Helvetica, sans-serif"/>
                        </a:rPr>
                        <a:t>2026 (Mandatory for CAPs)</a:t>
                      </a:r>
                      <a:endParaRPr lang="en-US" sz="1400" dirty="0">
                        <a:effectLst/>
                      </a:endParaRPr>
                    </a:p>
                    <a:p>
                      <a:pPr algn="l" fontAlgn="t"/>
                      <a:r>
                        <a:rPr lang="en-US" sz="1400" dirty="0">
                          <a:effectLst/>
                          <a:latin typeface="Verdana, Arial, Helvetica, sans-serif"/>
                        </a:rPr>
                        <a:t>TBC (Mandatory for MRP/DCP)</a:t>
                      </a:r>
                      <a:endParaRPr lang="en-US" sz="1400" dirty="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ctr"/>
                      <a:r>
                        <a:rPr lang="fr-FR" sz="1400" u="none" strike="noStrike" dirty="0">
                          <a:solidFill>
                            <a:srgbClr val="2E75B6"/>
                          </a:solidFill>
                          <a:effectLst/>
                          <a:latin typeface="Verdana" panose="020B0604030504040204" pitchFamily="34" charset="0"/>
                          <a:hlinkClick r:id="rId2"/>
                        </a:rPr>
                        <a:t>EC, Europe </a:t>
                      </a:r>
                      <a:r>
                        <a:rPr lang="fr-FR" sz="1400" u="none" strike="noStrike" dirty="0" err="1">
                          <a:solidFill>
                            <a:srgbClr val="2E75B6"/>
                          </a:solidFill>
                          <a:effectLst/>
                          <a:latin typeface="Verdana" panose="020B0604030504040204" pitchFamily="34" charset="0"/>
                          <a:hlinkClick r:id="rId2"/>
                        </a:rPr>
                        <a:t>regional</a:t>
                      </a:r>
                      <a:r>
                        <a:rPr lang="fr-FR" sz="1400" u="none" strike="noStrike" dirty="0">
                          <a:solidFill>
                            <a:srgbClr val="2E75B6"/>
                          </a:solidFill>
                          <a:effectLst/>
                          <a:latin typeface="Verdana" panose="020B0604030504040204" pitchFamily="34" charset="0"/>
                          <a:hlinkClick r:id="rId2"/>
                        </a:rPr>
                        <a:t> </a:t>
                      </a:r>
                      <a:r>
                        <a:rPr lang="fr-FR" sz="1400" u="none" strike="noStrike" dirty="0" err="1">
                          <a:solidFill>
                            <a:srgbClr val="2E75B6"/>
                          </a:solidFill>
                          <a:effectLst/>
                          <a:latin typeface="Verdana" panose="020B0604030504040204" pitchFamily="34" charset="0"/>
                          <a:hlinkClick r:id="rId2"/>
                        </a:rPr>
                        <a:t>implementation</a:t>
                      </a:r>
                      <a:r>
                        <a:rPr lang="fr-FR" sz="1400" u="none" strike="noStrike" dirty="0">
                          <a:solidFill>
                            <a:srgbClr val="2E75B6"/>
                          </a:solidFill>
                          <a:effectLst/>
                          <a:latin typeface="Verdana" panose="020B0604030504040204" pitchFamily="34" charset="0"/>
                          <a:hlinkClick r:id="rId2"/>
                        </a:rPr>
                        <a:t> page </a:t>
                      </a:r>
                      <a:endParaRPr lang="fr-FR"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extLst>
                  <a:ext uri="{0D108BD9-81ED-4DB2-BD59-A6C34878D82A}">
                    <a16:rowId xmlns:a16="http://schemas.microsoft.com/office/drawing/2014/main" val="2486722609"/>
                  </a:ext>
                </a:extLst>
              </a:tr>
              <a:tr h="426806">
                <a:tc>
                  <a:txBody>
                    <a:bodyPr/>
                    <a:lstStyle/>
                    <a:p>
                      <a:pPr algn="l" fontAlgn="ctr"/>
                      <a:r>
                        <a:rPr lang="en-US" sz="1400" dirty="0">
                          <a:effectLst/>
                          <a:latin typeface="Verdana, Arial, Helvetica, sans-serif"/>
                        </a:rPr>
                        <a:t>FDA, United States</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dirty="0">
                          <a:effectLst/>
                          <a:latin typeface="Verdana, Arial, Helvetica, sans-serif"/>
                        </a:rPr>
                        <a:t>2022 - IQ 2023 (In Progress)</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dirty="0">
                          <a:effectLst/>
                          <a:latin typeface="Verdana, Arial, Helvetica, sans-serif"/>
                        </a:rPr>
                        <a:t>2023 (Voluntary)</a:t>
                      </a:r>
                      <a:endParaRPr lang="en-US" sz="1400" dirty="0">
                        <a:effectLst/>
                      </a:endParaRPr>
                    </a:p>
                    <a:p>
                      <a:pPr algn="l" fontAlgn="ctr"/>
                      <a:r>
                        <a:rPr lang="en-US" sz="1400" dirty="0">
                          <a:effectLst/>
                          <a:latin typeface="Verdana, Arial, Helvetica, sans-serif"/>
                        </a:rPr>
                        <a:t>2028 (Mandatory)</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u="none" strike="noStrike" dirty="0">
                          <a:solidFill>
                            <a:srgbClr val="2E75B6"/>
                          </a:solidFill>
                          <a:effectLst/>
                          <a:latin typeface="Verdana" panose="020B0604030504040204" pitchFamily="34" charset="0"/>
                          <a:hlinkClick r:id="rId3"/>
                        </a:rPr>
                        <a:t>FDA, United States regional implementation page</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231312"/>
                  </a:ext>
                </a:extLst>
              </a:tr>
              <a:tr h="333117">
                <a:tc>
                  <a:txBody>
                    <a:bodyPr/>
                    <a:lstStyle/>
                    <a:p>
                      <a:pPr algn="l" fontAlgn="ctr"/>
                      <a:r>
                        <a:rPr lang="en-US" sz="1400" dirty="0">
                          <a:effectLst/>
                          <a:latin typeface="Verdana, Arial, Helvetica, sans-serif"/>
                        </a:rPr>
                        <a:t>Health Canada, Canada</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ctr"/>
                      <a:r>
                        <a:rPr lang="en-US" sz="1400">
                          <a:effectLst/>
                          <a:latin typeface="Verdana, Arial, Helvetica, sans-serif"/>
                        </a:rPr>
                        <a:t>2023 (Planned)</a:t>
                      </a:r>
                      <a:endParaRPr lang="en-US" sz="140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t"/>
                      <a:r>
                        <a:rPr lang="en-GB" sz="1400" dirty="0">
                          <a:solidFill>
                            <a:srgbClr val="484848"/>
                          </a:solidFill>
                          <a:effectLst/>
                          <a:latin typeface="Verdana" panose="020B0604030504040204" pitchFamily="34" charset="0"/>
                        </a:rPr>
                        <a:t>2024 (Voluntary)</a:t>
                      </a:r>
                      <a:endParaRPr lang="en-GB" sz="1400" dirty="0">
                        <a:effectLst/>
                      </a:endParaRPr>
                    </a:p>
                    <a:p>
                      <a:pPr algn="l" fontAlgn="t"/>
                      <a:r>
                        <a:rPr lang="en-GB" sz="1400" dirty="0">
                          <a:solidFill>
                            <a:srgbClr val="484848"/>
                          </a:solidFill>
                          <a:effectLst/>
                          <a:latin typeface="Verdana" panose="020B0604030504040204" pitchFamily="34" charset="0"/>
                        </a:rPr>
                        <a:t>2027 (Mandatory)</a:t>
                      </a:r>
                      <a:endParaRPr lang="en-GB" sz="1400" dirty="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ctr"/>
                      <a:r>
                        <a:rPr lang="en-GB" sz="1400" u="none" strike="noStrike" dirty="0">
                          <a:solidFill>
                            <a:srgbClr val="2E75B6"/>
                          </a:solidFill>
                          <a:effectLst/>
                          <a:latin typeface="Verdana" panose="020B0604030504040204" pitchFamily="34" charset="0"/>
                          <a:hlinkClick r:id="rId4"/>
                        </a:rPr>
                        <a:t>Health Canada, Canada regional implementation page</a:t>
                      </a:r>
                      <a:endParaRPr lang="en-GB"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extLst>
                  <a:ext uri="{0D108BD9-81ED-4DB2-BD59-A6C34878D82A}">
                    <a16:rowId xmlns:a16="http://schemas.microsoft.com/office/drawing/2014/main" val="2329345516"/>
                  </a:ext>
                </a:extLst>
              </a:tr>
              <a:tr h="426806">
                <a:tc>
                  <a:txBody>
                    <a:bodyPr/>
                    <a:lstStyle/>
                    <a:p>
                      <a:pPr algn="l" fontAlgn="ctr"/>
                      <a:r>
                        <a:rPr lang="en-US" sz="1400" dirty="0">
                          <a:effectLst/>
                          <a:latin typeface="Verdana, Arial, Helvetica, sans-serif"/>
                        </a:rPr>
                        <a:t>MHLW/PMDA, Japan</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a:effectLst/>
                          <a:latin typeface="Verdana, Arial, Helvetica, sans-serif"/>
                        </a:rPr>
                        <a:t>2Q 2021 (Completed)</a:t>
                      </a:r>
                      <a:endParaRPr lang="en-US" sz="140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1400" dirty="0">
                          <a:solidFill>
                            <a:srgbClr val="484848"/>
                          </a:solidFill>
                          <a:effectLst/>
                          <a:latin typeface="Verdana" panose="020B0604030504040204" pitchFamily="34" charset="0"/>
                        </a:rPr>
                        <a:t>2022 (Voluntary)</a:t>
                      </a:r>
                      <a:endParaRPr lang="en-GB" sz="1400" dirty="0">
                        <a:effectLst/>
                      </a:endParaRPr>
                    </a:p>
                    <a:p>
                      <a:pPr algn="l" fontAlgn="t"/>
                      <a:r>
                        <a:rPr lang="en-GB" sz="1400" dirty="0">
                          <a:solidFill>
                            <a:srgbClr val="484848"/>
                          </a:solidFill>
                          <a:effectLst/>
                          <a:latin typeface="Verdana" panose="020B0604030504040204" pitchFamily="34" charset="0"/>
                        </a:rPr>
                        <a:t>2026 (Mandatory)</a:t>
                      </a:r>
                      <a:endParaRPr lang="en-GB" sz="1400" dirty="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400" u="none" strike="noStrike" dirty="0">
                          <a:solidFill>
                            <a:srgbClr val="2E75B6"/>
                          </a:solidFill>
                          <a:effectLst/>
                          <a:latin typeface="Verdana" panose="020B0604030504040204" pitchFamily="34" charset="0"/>
                          <a:hlinkClick r:id="rId5"/>
                        </a:rPr>
                        <a:t>MHLW/PMDA, Japan </a:t>
                      </a:r>
                      <a:r>
                        <a:rPr lang="fr-FR" sz="1400" u="none" strike="noStrike" dirty="0" err="1">
                          <a:solidFill>
                            <a:srgbClr val="2E75B6"/>
                          </a:solidFill>
                          <a:effectLst/>
                          <a:latin typeface="Verdana" panose="020B0604030504040204" pitchFamily="34" charset="0"/>
                          <a:hlinkClick r:id="rId5"/>
                        </a:rPr>
                        <a:t>regional</a:t>
                      </a:r>
                      <a:r>
                        <a:rPr lang="fr-FR" sz="1400" u="none" strike="noStrike" dirty="0">
                          <a:solidFill>
                            <a:srgbClr val="2E75B6"/>
                          </a:solidFill>
                          <a:effectLst/>
                          <a:latin typeface="Verdana" panose="020B0604030504040204" pitchFamily="34" charset="0"/>
                          <a:hlinkClick r:id="rId5"/>
                        </a:rPr>
                        <a:t> </a:t>
                      </a:r>
                      <a:r>
                        <a:rPr lang="fr-FR" sz="1400" u="none" strike="noStrike" dirty="0" err="1">
                          <a:solidFill>
                            <a:srgbClr val="2E75B6"/>
                          </a:solidFill>
                          <a:effectLst/>
                          <a:latin typeface="Verdana" panose="020B0604030504040204" pitchFamily="34" charset="0"/>
                          <a:hlinkClick r:id="rId5"/>
                        </a:rPr>
                        <a:t>implementation</a:t>
                      </a:r>
                      <a:r>
                        <a:rPr lang="fr-FR" sz="1400" u="none" strike="noStrike" dirty="0">
                          <a:solidFill>
                            <a:srgbClr val="2E75B6"/>
                          </a:solidFill>
                          <a:effectLst/>
                          <a:latin typeface="Verdana" panose="020B0604030504040204" pitchFamily="34" charset="0"/>
                          <a:hlinkClick r:id="rId5"/>
                        </a:rPr>
                        <a:t> page </a:t>
                      </a:r>
                      <a:endParaRPr lang="fr-FR"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9271729"/>
                  </a:ext>
                </a:extLst>
              </a:tr>
              <a:tr h="426806">
                <a:tc>
                  <a:txBody>
                    <a:bodyPr/>
                    <a:lstStyle/>
                    <a:p>
                      <a:pPr algn="l" fontAlgn="ctr"/>
                      <a:r>
                        <a:rPr lang="en-US" sz="1400">
                          <a:effectLst/>
                          <a:latin typeface="Verdana, Arial, Helvetica, sans-serif"/>
                        </a:rPr>
                        <a:t>Swissmedic, Switzerland</a:t>
                      </a:r>
                      <a:endParaRPr lang="en-US" sz="140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ctr"/>
                      <a:r>
                        <a:rPr lang="en-US" sz="1400">
                          <a:effectLst/>
                          <a:latin typeface="Verdana, Arial, Helvetica, sans-serif"/>
                        </a:rPr>
                        <a:t>2024 (Planned)</a:t>
                      </a:r>
                      <a:endParaRPr lang="en-US" sz="140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t"/>
                      <a:r>
                        <a:rPr lang="en-GB" sz="1400" dirty="0">
                          <a:solidFill>
                            <a:srgbClr val="484848"/>
                          </a:solidFill>
                          <a:effectLst/>
                          <a:latin typeface="Verdana" panose="020B0604030504040204" pitchFamily="34" charset="0"/>
                        </a:rPr>
                        <a:t>2024 (Voluntary)</a:t>
                      </a:r>
                      <a:endParaRPr lang="en-GB" sz="1400" dirty="0">
                        <a:effectLst/>
                      </a:endParaRPr>
                    </a:p>
                    <a:p>
                      <a:pPr algn="l" fontAlgn="t"/>
                      <a:r>
                        <a:rPr lang="en-GB" sz="1400" dirty="0">
                          <a:solidFill>
                            <a:srgbClr val="484848"/>
                          </a:solidFill>
                          <a:effectLst/>
                          <a:latin typeface="Verdana" panose="020B0604030504040204" pitchFamily="34" charset="0"/>
                        </a:rPr>
                        <a:t>2028 (Mandatory)</a:t>
                      </a:r>
                      <a:endParaRPr lang="en-GB" sz="1400" dirty="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tc>
                  <a:txBody>
                    <a:bodyPr/>
                    <a:lstStyle/>
                    <a:p>
                      <a:pPr algn="l" fontAlgn="ctr"/>
                      <a:r>
                        <a:rPr lang="en-US" sz="1400" u="sng" strike="noStrike" dirty="0" err="1">
                          <a:solidFill>
                            <a:srgbClr val="2E75B6"/>
                          </a:solidFill>
                          <a:effectLst/>
                          <a:latin typeface="Verdana" panose="020B0604030504040204" pitchFamily="34" charset="0"/>
                          <a:hlinkClick r:id="rId6"/>
                        </a:rPr>
                        <a:t>Swissmedic</a:t>
                      </a:r>
                      <a:r>
                        <a:rPr lang="en-US" sz="1400" u="sng" strike="noStrike" dirty="0">
                          <a:solidFill>
                            <a:srgbClr val="2E75B6"/>
                          </a:solidFill>
                          <a:effectLst/>
                          <a:latin typeface="Verdana" panose="020B0604030504040204" pitchFamily="34" charset="0"/>
                          <a:hlinkClick r:id="rId6"/>
                        </a:rPr>
                        <a:t>, Switzerland regional implementation page</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40000"/>
                        <a:lumOff val="60000"/>
                      </a:srgbClr>
                    </a:solidFill>
                  </a:tcPr>
                </a:tc>
                <a:extLst>
                  <a:ext uri="{0D108BD9-81ED-4DB2-BD59-A6C34878D82A}">
                    <a16:rowId xmlns:a16="http://schemas.microsoft.com/office/drawing/2014/main" val="1403176729"/>
                  </a:ext>
                </a:extLst>
              </a:tr>
              <a:tr h="239428">
                <a:tc>
                  <a:txBody>
                    <a:bodyPr/>
                    <a:lstStyle/>
                    <a:p>
                      <a:pPr algn="l" fontAlgn="t"/>
                      <a:r>
                        <a:rPr lang="en-US" sz="1400">
                          <a:effectLst/>
                          <a:latin typeface="Verdana, Arial, Helvetica, sans-serif"/>
                        </a:rPr>
                        <a:t>TGA, Australia</a:t>
                      </a:r>
                      <a:endParaRPr lang="en-US" sz="140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400">
                          <a:effectLst/>
                          <a:latin typeface="Verdana, Arial, Helvetica, sans-serif"/>
                        </a:rPr>
                        <a:t>TBD</a:t>
                      </a:r>
                      <a:endParaRPr lang="en-US" sz="1400">
                        <a:effectLst/>
                      </a:endParaRPr>
                    </a:p>
                  </a:txBody>
                  <a:tcPr marL="76200" marR="76200" marT="76200" marB="7620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dirty="0">
                          <a:effectLst/>
                          <a:latin typeface="Verdana, Arial, Helvetica, sans-serif"/>
                        </a:rPr>
                        <a:t>2023 (Voluntary)</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dirty="0">
                          <a:effectLst/>
                          <a:latin typeface="Verdana, Arial, Helvetica, sans-serif"/>
                        </a:rPr>
                        <a:t>2023 (Planned)</a:t>
                      </a:r>
                      <a:endParaRPr lang="en-US" sz="1400" dirty="0">
                        <a:effectLst/>
                      </a:endParaRPr>
                    </a:p>
                  </a:txBody>
                  <a:tcPr marL="76200" marR="76200" marT="76200" marB="762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247055"/>
                  </a:ext>
                </a:extLst>
              </a:tr>
            </a:tbl>
          </a:graphicData>
        </a:graphic>
      </p:graphicFrame>
      <p:sp>
        <p:nvSpPr>
          <p:cNvPr id="13" name="テキスト ボックス 12">
            <a:extLst>
              <a:ext uri="{FF2B5EF4-FFF2-40B4-BE49-F238E27FC236}">
                <a16:creationId xmlns:a16="http://schemas.microsoft.com/office/drawing/2014/main" id="{58E13BB8-BF22-4DDF-A7FB-B33534535FA6}"/>
              </a:ext>
            </a:extLst>
          </p:cNvPr>
          <p:cNvSpPr txBox="1"/>
          <p:nvPr/>
        </p:nvSpPr>
        <p:spPr>
          <a:xfrm>
            <a:off x="8284377" y="6563120"/>
            <a:ext cx="2032929" cy="276999"/>
          </a:xfrm>
          <a:prstGeom prst="rect">
            <a:avLst/>
          </a:prstGeom>
          <a:noFill/>
        </p:spPr>
        <p:txBody>
          <a:bodyPr wrap="none" rtlCol="0">
            <a:spAutoFit/>
          </a:bodyPr>
          <a:lstStyle/>
          <a:p>
            <a:pPr fontAlgn="auto">
              <a:spcBef>
                <a:spcPts val="0"/>
              </a:spcBef>
              <a:spcAft>
                <a:spcPts val="0"/>
              </a:spcAft>
            </a:pPr>
            <a:r>
              <a:rPr lang="de-DE" altLang="ja-JP" sz="1200">
                <a:solidFill>
                  <a:prstClr val="black"/>
                </a:solidFill>
                <a:latin typeface="游ゴシック" panose="020F0502020204030204"/>
                <a:ea typeface="游ゴシック" panose="020B0400000000000000" pitchFamily="50" charset="-128"/>
                <a:hlinkClick r:id="rId7"/>
              </a:rPr>
              <a:t>ICH Official web site : ICH</a:t>
            </a:r>
            <a:endParaRPr lang="ja-JP" altLang="en-US" sz="1200">
              <a:solidFill>
                <a:prstClr val="black"/>
              </a:solidFill>
              <a:latin typeface="游ゴシック" panose="020F0502020204030204"/>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85023BB3-8505-42EC-B0FB-D3F0375591C4}"/>
              </a:ext>
            </a:extLst>
          </p:cNvPr>
          <p:cNvSpPr txBox="1"/>
          <p:nvPr/>
        </p:nvSpPr>
        <p:spPr>
          <a:xfrm>
            <a:off x="10279665" y="6563120"/>
            <a:ext cx="1225015" cy="276999"/>
          </a:xfrm>
          <a:prstGeom prst="rect">
            <a:avLst/>
          </a:prstGeom>
          <a:noFill/>
        </p:spPr>
        <p:txBody>
          <a:bodyPr wrap="none" rtlCol="0">
            <a:spAutoFit/>
          </a:bodyPr>
          <a:lstStyle/>
          <a:p>
            <a:pPr fontAlgn="auto">
              <a:spcBef>
                <a:spcPts val="0"/>
              </a:spcBef>
              <a:spcAft>
                <a:spcPts val="0"/>
              </a:spcAft>
            </a:pPr>
            <a:r>
              <a:rPr lang="en-US" altLang="ja-JP" sz="1200" dirty="0">
                <a:solidFill>
                  <a:prstClr val="black"/>
                </a:solidFill>
                <a:latin typeface="游ゴシック" panose="020F0502020204030204"/>
                <a:ea typeface="游ゴシック" panose="020B0400000000000000" pitchFamily="50" charset="-128"/>
              </a:rPr>
              <a:t>2023</a:t>
            </a:r>
            <a:r>
              <a:rPr lang="ja-JP" altLang="en-US" sz="1200" dirty="0">
                <a:solidFill>
                  <a:prstClr val="black"/>
                </a:solidFill>
                <a:latin typeface="游ゴシック" panose="020F0502020204030204"/>
                <a:ea typeface="游ゴシック" panose="020B0400000000000000" pitchFamily="50" charset="-128"/>
              </a:rPr>
              <a:t>年</a:t>
            </a:r>
            <a:r>
              <a:rPr lang="en-US" altLang="ja-JP" sz="1200" dirty="0">
                <a:solidFill>
                  <a:prstClr val="black"/>
                </a:solidFill>
                <a:latin typeface="游ゴシック" panose="020F0502020204030204"/>
                <a:ea typeface="游ゴシック" panose="020B0400000000000000" pitchFamily="50" charset="-128"/>
              </a:rPr>
              <a:t>1</a:t>
            </a:r>
            <a:r>
              <a:rPr lang="ja-JP" altLang="en-US" sz="1200" dirty="0">
                <a:solidFill>
                  <a:prstClr val="black"/>
                </a:solidFill>
                <a:latin typeface="游ゴシック" panose="020F0502020204030204"/>
                <a:ea typeface="游ゴシック" panose="020B0400000000000000" pitchFamily="50" charset="-128"/>
              </a:rPr>
              <a:t>月現在</a:t>
            </a:r>
          </a:p>
        </p:txBody>
      </p:sp>
      <p:sp>
        <p:nvSpPr>
          <p:cNvPr id="15" name="テキスト ボックス 14">
            <a:extLst>
              <a:ext uri="{FF2B5EF4-FFF2-40B4-BE49-F238E27FC236}">
                <a16:creationId xmlns:a16="http://schemas.microsoft.com/office/drawing/2014/main" id="{218340DE-94FA-4DF8-ACF9-760631DF7620}"/>
              </a:ext>
            </a:extLst>
          </p:cNvPr>
          <p:cNvSpPr txBox="1"/>
          <p:nvPr/>
        </p:nvSpPr>
        <p:spPr>
          <a:xfrm>
            <a:off x="702959" y="1184067"/>
            <a:ext cx="11200502" cy="584775"/>
          </a:xfrm>
          <a:prstGeom prst="rect">
            <a:avLst/>
          </a:prstGeom>
          <a:noFill/>
        </p:spPr>
        <p:txBody>
          <a:bodyPr wrap="none" rtlCol="0">
            <a:spAutoFit/>
          </a:bodyPr>
          <a:lstStyle/>
          <a:p>
            <a:pPr fontAlgn="auto">
              <a:spcBef>
                <a:spcPts val="0"/>
              </a:spcBef>
              <a:spcAft>
                <a:spcPts val="0"/>
              </a:spcAft>
            </a:pPr>
            <a:r>
              <a:rPr lang="ja-JP" altLang="en-US" sz="1600" b="1" dirty="0">
                <a:solidFill>
                  <a:prstClr val="black"/>
                </a:solidFill>
                <a:latin typeface="メイリオ" panose="020B0604030504040204" pitchFamily="50" charset="-128"/>
                <a:ea typeface="メイリオ" panose="020B0604030504040204" pitchFamily="50" charset="-128"/>
              </a:rPr>
              <a:t>日本は</a:t>
            </a:r>
            <a:r>
              <a:rPr lang="en-US" altLang="ja-JP" sz="1600" b="1" dirty="0">
                <a:solidFill>
                  <a:prstClr val="black"/>
                </a:solidFill>
                <a:latin typeface="メイリオ" panose="020B0604030504040204" pitchFamily="50" charset="-128"/>
                <a:ea typeface="メイリオ" panose="020B0604030504040204" pitchFamily="50" charset="-128"/>
              </a:rPr>
              <a:t>2022</a:t>
            </a:r>
            <a:r>
              <a:rPr lang="ja-JP" altLang="en-US" sz="1600" b="1" dirty="0">
                <a:solidFill>
                  <a:prstClr val="black"/>
                </a:solidFill>
                <a:latin typeface="メイリオ" panose="020B0604030504040204" pitchFamily="50" charset="-128"/>
                <a:ea typeface="メイリオ" panose="020B0604030504040204" pitchFamily="50" charset="-128"/>
              </a:rPr>
              <a:t>年から任意提出が始まり，</a:t>
            </a:r>
            <a:r>
              <a:rPr lang="en-US" altLang="ja-JP" sz="1600" b="1" dirty="0">
                <a:solidFill>
                  <a:prstClr val="black"/>
                </a:solidFill>
                <a:latin typeface="メイリオ" panose="020B0604030504040204" pitchFamily="50" charset="-128"/>
                <a:ea typeface="メイリオ" panose="020B0604030504040204" pitchFamily="50" charset="-128"/>
              </a:rPr>
              <a:t>2026</a:t>
            </a:r>
            <a:r>
              <a:rPr lang="ja-JP" altLang="en-US" sz="1600" b="1" dirty="0">
                <a:solidFill>
                  <a:prstClr val="black"/>
                </a:solidFill>
                <a:latin typeface="メイリオ" panose="020B0604030504040204" pitchFamily="50" charset="-128"/>
                <a:ea typeface="メイリオ" panose="020B0604030504040204" pitchFamily="50" charset="-128"/>
              </a:rPr>
              <a:t>年には提出が義務化されるが，</a:t>
            </a:r>
            <a:r>
              <a:rPr lang="en-US" altLang="ja-JP" sz="1600" b="1" dirty="0">
                <a:solidFill>
                  <a:prstClr val="black"/>
                </a:solidFill>
                <a:latin typeface="メイリオ" panose="020B0604030504040204" pitchFamily="50" charset="-128"/>
                <a:ea typeface="メイリオ" panose="020B0604030504040204" pitchFamily="50" charset="-128"/>
              </a:rPr>
              <a:t>US</a:t>
            </a:r>
            <a:r>
              <a:rPr lang="ja-JP" altLang="en-US" sz="1600" b="1" dirty="0">
                <a:solidFill>
                  <a:prstClr val="black"/>
                </a:solidFill>
                <a:latin typeface="メイリオ" panose="020B0604030504040204" pitchFamily="50" charset="-128"/>
                <a:ea typeface="メイリオ" panose="020B0604030504040204" pitchFamily="50" charset="-128"/>
              </a:rPr>
              <a:t>は日本の</a:t>
            </a:r>
            <a:r>
              <a:rPr lang="en-US" altLang="ja-JP" sz="1600" b="1" dirty="0">
                <a:solidFill>
                  <a:prstClr val="black"/>
                </a:solidFill>
                <a:latin typeface="メイリオ" panose="020B0604030504040204" pitchFamily="50" charset="-128"/>
                <a:ea typeface="メイリオ" panose="020B0604030504040204" pitchFamily="50" charset="-128"/>
              </a:rPr>
              <a:t>1</a:t>
            </a:r>
            <a:r>
              <a:rPr lang="ja-JP" altLang="en-US" sz="1600" b="1" dirty="0">
                <a:solidFill>
                  <a:prstClr val="black"/>
                </a:solidFill>
                <a:latin typeface="メイリオ" panose="020B0604030504040204" pitchFamily="50" charset="-128"/>
                <a:ea typeface="メイリオ" panose="020B0604030504040204" pitchFamily="50" charset="-128"/>
              </a:rPr>
              <a:t>年遅れ，</a:t>
            </a:r>
            <a:r>
              <a:rPr lang="en-US" altLang="ja-JP" sz="1600" b="1" dirty="0">
                <a:solidFill>
                  <a:prstClr val="black"/>
                </a:solidFill>
                <a:latin typeface="メイリオ" panose="020B0604030504040204" pitchFamily="50" charset="-128"/>
                <a:ea typeface="メイリオ" panose="020B0604030504040204" pitchFamily="50" charset="-128"/>
              </a:rPr>
              <a:t>EU</a:t>
            </a:r>
            <a:r>
              <a:rPr lang="ja-JP" altLang="en-US" sz="1600" b="1" dirty="0">
                <a:solidFill>
                  <a:prstClr val="black"/>
                </a:solidFill>
                <a:latin typeface="メイリオ" panose="020B0604030504040204" pitchFamily="50" charset="-128"/>
                <a:ea typeface="メイリオ" panose="020B0604030504040204" pitchFamily="50" charset="-128"/>
              </a:rPr>
              <a:t>は</a:t>
            </a:r>
            <a:r>
              <a:rPr lang="en-US" altLang="ja-JP" sz="1600" b="1" dirty="0">
                <a:solidFill>
                  <a:prstClr val="black"/>
                </a:solidFill>
                <a:latin typeface="メイリオ" panose="020B0604030504040204" pitchFamily="50" charset="-128"/>
                <a:ea typeface="メイリオ" panose="020B0604030504040204" pitchFamily="50" charset="-128"/>
              </a:rPr>
              <a:t>2</a:t>
            </a:r>
            <a:r>
              <a:rPr lang="ja-JP" altLang="en-US" sz="1600" b="1" dirty="0">
                <a:solidFill>
                  <a:prstClr val="black"/>
                </a:solidFill>
                <a:latin typeface="メイリオ" panose="020B0604030504040204" pitchFamily="50" charset="-128"/>
                <a:ea typeface="メイリオ" panose="020B0604030504040204" pitchFamily="50" charset="-128"/>
              </a:rPr>
              <a:t>年以上遅れた</a:t>
            </a:r>
            <a:endParaRPr lang="en-US" altLang="ja-JP" sz="1600" b="1" dirty="0">
              <a:solidFill>
                <a:prstClr val="black"/>
              </a:solidFill>
              <a:latin typeface="メイリオ" panose="020B0604030504040204" pitchFamily="50" charset="-128"/>
              <a:ea typeface="メイリオ" panose="020B0604030504040204" pitchFamily="50" charset="-128"/>
            </a:endParaRPr>
          </a:p>
          <a:p>
            <a:pPr fontAlgn="auto">
              <a:spcBef>
                <a:spcPts val="0"/>
              </a:spcBef>
              <a:spcAft>
                <a:spcPts val="0"/>
              </a:spcAft>
            </a:pPr>
            <a:r>
              <a:rPr lang="ja-JP" altLang="en-US" sz="1600" b="1" dirty="0">
                <a:solidFill>
                  <a:prstClr val="black"/>
                </a:solidFill>
                <a:latin typeface="メイリオ" panose="020B0604030504040204" pitchFamily="50" charset="-128"/>
                <a:ea typeface="メイリオ" panose="020B0604030504040204" pitchFamily="50" charset="-128"/>
              </a:rPr>
              <a:t>スケジュールとなっている</a:t>
            </a:r>
          </a:p>
        </p:txBody>
      </p:sp>
    </p:spTree>
    <p:extLst>
      <p:ext uri="{BB962C8B-B14F-4D97-AF65-F5344CB8AC3E}">
        <p14:creationId xmlns:p14="http://schemas.microsoft.com/office/powerpoint/2010/main" val="312997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メイリオ"/>
                <a:ea typeface="メイリオ"/>
              </a:rPr>
              <a:t>1.4</a:t>
            </a:r>
            <a:r>
              <a:rPr lang="ja-JP" altLang="en-US">
                <a:latin typeface="メイリオ"/>
                <a:ea typeface="メイリオ"/>
              </a:rPr>
              <a:t>  </a:t>
            </a:r>
            <a:r>
              <a:rPr lang="en-US" altLang="ja-JP">
                <a:latin typeface="メイリオ"/>
                <a:ea typeface="メイリオ"/>
              </a:rPr>
              <a:t>eCTD</a:t>
            </a:r>
            <a:r>
              <a:rPr lang="ja-JP" altLang="en-US">
                <a:latin typeface="メイリオ"/>
                <a:ea typeface="メイリオ"/>
              </a:rPr>
              <a:t>通知</a:t>
            </a:r>
            <a:r>
              <a:rPr lang="ja-JP">
                <a:latin typeface="Meiryo"/>
                <a:ea typeface="Meiryo"/>
              </a:rPr>
              <a:t>（</a:t>
            </a:r>
            <a:r>
              <a:rPr lang="en-US" altLang="ja-JP">
                <a:latin typeface="Meiryo"/>
                <a:ea typeface="+mj-lt"/>
              </a:rPr>
              <a:t>1/2</a:t>
            </a:r>
            <a:r>
              <a:rPr lang="ja-JP">
                <a:latin typeface="Meiryo"/>
                <a:ea typeface="Meiryo"/>
              </a:rPr>
              <a:t>）</a:t>
            </a:r>
            <a:r>
              <a:rPr lang="ja-JP" altLang="en-US">
                <a:latin typeface="メイリオ"/>
                <a:ea typeface="メイリオ"/>
              </a:rPr>
              <a:t>｜構成</a:t>
            </a:r>
            <a:endParaRPr lang="ja-JP" b="0">
              <a:latin typeface="ＭＳ Ｐゴシック"/>
              <a:ea typeface="ＭＳ Ｐゴシック"/>
            </a:endParaRPr>
          </a:p>
        </p:txBody>
      </p:sp>
      <p:sp>
        <p:nvSpPr>
          <p:cNvPr id="3" name="スライド番号プレースホルダー 2">
            <a:extLst>
              <a:ext uri="{FF2B5EF4-FFF2-40B4-BE49-F238E27FC236}">
                <a16:creationId xmlns:a16="http://schemas.microsoft.com/office/drawing/2014/main" id="{1C1F8BDD-09F0-4995-9584-2B7E914D01D4}"/>
              </a:ext>
            </a:extLst>
          </p:cNvPr>
          <p:cNvSpPr>
            <a:spLocks noGrp="1"/>
          </p:cNvSpPr>
          <p:nvPr>
            <p:ph type="sldNum" sz="quarter" idx="10"/>
          </p:nvPr>
        </p:nvSpPr>
        <p:spPr/>
        <p:txBody>
          <a:bodyPr/>
          <a:lstStyle/>
          <a:p>
            <a:pPr>
              <a:defRPr/>
            </a:pPr>
            <a:fld id="{0F70095C-F9B4-4C04-ABE4-849D581B05DE}" type="slidenum">
              <a:rPr lang="en-US" altLang="ja-JP" smtClean="0"/>
              <a:pPr>
                <a:defRPr/>
              </a:pPr>
              <a:t>13</a:t>
            </a:fld>
            <a:endParaRPr lang="en-US" altLang="ja-JP"/>
          </a:p>
        </p:txBody>
      </p:sp>
      <p:sp>
        <p:nvSpPr>
          <p:cNvPr id="12" name="正方形/長方形 11">
            <a:extLst>
              <a:ext uri="{FF2B5EF4-FFF2-40B4-BE49-F238E27FC236}">
                <a16:creationId xmlns:a16="http://schemas.microsoft.com/office/drawing/2014/main" id="{45520A0A-A0A3-4899-B37B-47393F0E0490}"/>
              </a:ext>
            </a:extLst>
          </p:cNvPr>
          <p:cNvSpPr/>
          <p:nvPr/>
        </p:nvSpPr>
        <p:spPr>
          <a:xfrm>
            <a:off x="391247" y="4788740"/>
            <a:ext cx="11409505" cy="1492555"/>
          </a:xfrm>
          <a:prstGeom prst="rect">
            <a:avLst/>
          </a:prstGeom>
          <a:solidFill>
            <a:srgbClr val="FF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en-US" altLang="ja-JP" sz="2000" b="1" dirty="0">
                <a:solidFill>
                  <a:schemeClr val="tx1"/>
                </a:solidFill>
                <a:latin typeface="メイリオ" panose="020B0604030504040204" pitchFamily="50" charset="-128"/>
                <a:ea typeface="メイリオ" panose="020B0604030504040204" pitchFamily="50" charset="-128"/>
              </a:rPr>
              <a:t>SSF</a:t>
            </a:r>
          </a:p>
          <a:p>
            <a:r>
              <a:rPr kumimoji="1" lang="en-US" altLang="ja-JP" sz="18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Specification for</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 Submission  Formats for eCTD)</a:t>
            </a:r>
          </a:p>
          <a:p>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E611FD1-AA1D-4A91-9F35-8220C68215F6}"/>
              </a:ext>
            </a:extLst>
          </p:cNvPr>
          <p:cNvSpPr/>
          <p:nvPr/>
        </p:nvSpPr>
        <p:spPr>
          <a:xfrm>
            <a:off x="391247" y="3203382"/>
            <a:ext cx="11409505" cy="1492555"/>
          </a:xfrm>
          <a:prstGeom prst="rect">
            <a:avLst/>
          </a:prstGeom>
          <a:solidFill>
            <a:srgbClr val="FF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en-US" altLang="ja-JP" sz="2000" b="1" dirty="0">
                <a:solidFill>
                  <a:schemeClr val="tx1"/>
                </a:solidFill>
                <a:latin typeface="メイリオ" panose="020B0604030504040204" pitchFamily="50" charset="-128"/>
                <a:ea typeface="メイリオ" panose="020B0604030504040204" pitchFamily="50" charset="-128"/>
              </a:rPr>
              <a:t>IG</a:t>
            </a:r>
          </a:p>
          <a:p>
            <a:r>
              <a:rPr kumimoji="1" lang="en-US" altLang="ja-JP" sz="1400" dirty="0">
                <a:solidFill>
                  <a:schemeClr val="tx1"/>
                </a:solidFill>
                <a:latin typeface="メイリオ" panose="020B0604030504040204" pitchFamily="50" charset="-128"/>
                <a:ea typeface="メイリオ" panose="020B0604030504040204" pitchFamily="50" charset="-128"/>
              </a:rPr>
              <a:t>(Implementation Guide)</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2610E775-FABC-4BB2-8043-5B08B5BAF422}"/>
              </a:ext>
            </a:extLst>
          </p:cNvPr>
          <p:cNvSpPr/>
          <p:nvPr/>
        </p:nvSpPr>
        <p:spPr>
          <a:xfrm>
            <a:off x="891013" y="1233799"/>
            <a:ext cx="10238840" cy="1691594"/>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テキスト ボックス 4">
            <a:extLst>
              <a:ext uri="{FF2B5EF4-FFF2-40B4-BE49-F238E27FC236}">
                <a16:creationId xmlns:a16="http://schemas.microsoft.com/office/drawing/2014/main" id="{23BD2AA6-5A0F-4DF9-97FF-DBDDEC298979}"/>
              </a:ext>
            </a:extLst>
          </p:cNvPr>
          <p:cNvSpPr txBox="1"/>
          <p:nvPr/>
        </p:nvSpPr>
        <p:spPr>
          <a:xfrm>
            <a:off x="983433" y="1501649"/>
            <a:ext cx="1014642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71563" indent="-1071563" algn="l"/>
            <a:r>
              <a:rPr lang="en-US" altLang="ja-JP" sz="2000" b="1" i="0" u="none" strike="noStrike" baseline="0" dirty="0">
                <a:latin typeface="メイリオ" panose="020B0604030504040204" pitchFamily="50" charset="-128"/>
                <a:ea typeface="メイリオ" panose="020B0604030504040204" pitchFamily="50" charset="-128"/>
              </a:rPr>
              <a:t>【</a:t>
            </a:r>
            <a:r>
              <a:rPr lang="ja-JP" altLang="en-US" sz="2000" b="1" i="0" u="none" strike="noStrike" baseline="0" dirty="0">
                <a:latin typeface="メイリオ" panose="020B0604030504040204" pitchFamily="50" charset="-128"/>
                <a:ea typeface="メイリオ" panose="020B0604030504040204" pitchFamily="50" charset="-128"/>
              </a:rPr>
              <a:t>本体</a:t>
            </a:r>
            <a:r>
              <a:rPr lang="en-US" altLang="ja-JP" sz="2000" b="1" i="0" u="none" strike="noStrike" baseline="0" dirty="0">
                <a:latin typeface="メイリオ" panose="020B0604030504040204" pitchFamily="50" charset="-128"/>
                <a:ea typeface="メイリオ" panose="020B0604030504040204" pitchFamily="50" charset="-128"/>
              </a:rPr>
              <a:t>】</a:t>
            </a:r>
            <a:r>
              <a:rPr lang="ja-JP" altLang="en-US" sz="2000" b="1" i="0" u="none" strike="noStrike" baseline="0" dirty="0">
                <a:latin typeface="メイリオ" panose="020B0604030504040204" pitchFamily="50" charset="-128"/>
                <a:ea typeface="メイリオ" panose="020B0604030504040204" pitchFamily="50" charset="-128"/>
              </a:rPr>
              <a:t>電子化コモン・テクニカル・ドキュメント（</a:t>
            </a:r>
            <a:r>
              <a:rPr lang="en-US" altLang="ja-JP" sz="2000" b="1" i="0" u="none" strike="noStrike" baseline="0" dirty="0">
                <a:latin typeface="メイリオ" panose="020B0604030504040204" pitchFamily="50" charset="-128"/>
                <a:ea typeface="メイリオ" panose="020B0604030504040204" pitchFamily="50" charset="-128"/>
              </a:rPr>
              <a:t>eCTD</a:t>
            </a:r>
            <a:r>
              <a:rPr lang="ja-JP" altLang="en-US" sz="2000" b="1" i="0" u="none" strike="noStrike" baseline="0" dirty="0">
                <a:latin typeface="メイリオ" panose="020B0604030504040204" pitchFamily="50" charset="-128"/>
                <a:ea typeface="メイリオ" panose="020B0604030504040204" pitchFamily="50" charset="-128"/>
              </a:rPr>
              <a:t>）による承認申請</a:t>
            </a:r>
            <a:r>
              <a:rPr lang="ja-JP" altLang="en-US" sz="2000" b="1" dirty="0">
                <a:latin typeface="メイリオ" panose="020B0604030504040204" pitchFamily="50" charset="-128"/>
                <a:ea typeface="メイリオ" panose="020B0604030504040204" pitchFamily="50" charset="-128"/>
              </a:rPr>
              <a:t>に</a:t>
            </a:r>
            <a:r>
              <a:rPr lang="ja-JP" altLang="en-US" sz="2000" b="1" i="0" u="none" strike="noStrike" baseline="0" dirty="0">
                <a:latin typeface="メイリオ" panose="020B0604030504040204" pitchFamily="50" charset="-128"/>
                <a:ea typeface="メイリオ" panose="020B0604030504040204" pitchFamily="50" charset="-128"/>
              </a:rPr>
              <a:t>ついて</a:t>
            </a:r>
            <a:endParaRPr kumimoji="1" lang="ja-JP" altLang="en-US" sz="2000" b="1" dirty="0">
              <a:latin typeface="メイリオ" panose="020B0604030504040204" pitchFamily="50" charset="-128"/>
              <a:ea typeface="メイリオ" panose="020B0604030504040204" pitchFamily="50" charset="-128"/>
            </a:endParaRPr>
          </a:p>
        </p:txBody>
      </p:sp>
      <p:sp>
        <p:nvSpPr>
          <p:cNvPr id="16" name="テキスト ボックス 5">
            <a:extLst>
              <a:ext uri="{FF2B5EF4-FFF2-40B4-BE49-F238E27FC236}">
                <a16:creationId xmlns:a16="http://schemas.microsoft.com/office/drawing/2014/main" id="{669DD35B-CF53-4252-8BA3-542EA9BFC966}"/>
              </a:ext>
            </a:extLst>
          </p:cNvPr>
          <p:cNvSpPr txBox="1"/>
          <p:nvPr/>
        </p:nvSpPr>
        <p:spPr>
          <a:xfrm>
            <a:off x="3814653" y="1904180"/>
            <a:ext cx="7315200"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sz="1600" dirty="0">
                <a:latin typeface="メイリオ" panose="020B0604030504040204" pitchFamily="50" charset="-128"/>
                <a:ea typeface="メイリオ" panose="020B0604030504040204" pitchFamily="50" charset="-128"/>
              </a:rPr>
              <a:t>（平成</a:t>
            </a:r>
            <a:r>
              <a:rPr kumimoji="1" lang="en-US" altLang="ja-JP" sz="1600" dirty="0">
                <a:latin typeface="メイリオ" panose="020B0604030504040204" pitchFamily="50" charset="-128"/>
                <a:ea typeface="メイリオ" panose="020B0604030504040204" pitchFamily="50" charset="-128"/>
              </a:rPr>
              <a:t>29</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rPr>
              <a:t>日付</a:t>
            </a:r>
            <a:r>
              <a:rPr lang="ja-JP" altLang="en-US" sz="1600" dirty="0">
                <a:latin typeface="メイリオ" panose="020B0604030504040204" pitchFamily="50" charset="-128"/>
                <a:ea typeface="メイリオ" panose="020B0604030504040204" pitchFamily="50" charset="-128"/>
              </a:rPr>
              <a:t>け　薬生薬審発</a:t>
            </a:r>
            <a:r>
              <a:rPr lang="en-US" altLang="ja-JP" sz="1600" dirty="0">
                <a:latin typeface="メイリオ" panose="020B0604030504040204" pitchFamily="50" charset="-128"/>
                <a:ea typeface="メイリオ" panose="020B0604030504040204" pitchFamily="50" charset="-128"/>
              </a:rPr>
              <a:t>0705</a:t>
            </a:r>
            <a:r>
              <a:rPr lang="ja-JP" altLang="en-US" sz="1600" dirty="0">
                <a:latin typeface="メイリオ" panose="020B0604030504040204" pitchFamily="50" charset="-128"/>
                <a:ea typeface="メイリオ" panose="020B0604030504040204" pitchFamily="50" charset="-128"/>
              </a:rPr>
              <a:t>第</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号）</a:t>
            </a:r>
            <a:endParaRPr lang="en-US" altLang="ja-JP" sz="1600" dirty="0">
              <a:latin typeface="メイリオ" panose="020B0604030504040204" pitchFamily="50" charset="-128"/>
              <a:ea typeface="メイリオ" panose="020B0604030504040204" pitchFamily="50" charset="-128"/>
            </a:endParaRPr>
          </a:p>
          <a:p>
            <a:pPr algn="r"/>
            <a:r>
              <a:rPr kumimoji="1" lang="ja-JP" altLang="en-US" sz="1600" dirty="0">
                <a:latin typeface="メイリオ" panose="020B0604030504040204" pitchFamily="50" charset="-128"/>
                <a:ea typeface="メイリオ" panose="020B0604030504040204" pitchFamily="50" charset="-128"/>
              </a:rPr>
              <a:t>改正（令和</a:t>
            </a:r>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19</a:t>
            </a:r>
            <a:r>
              <a:rPr kumimoji="1" lang="ja-JP" altLang="en-US" sz="1600" dirty="0">
                <a:latin typeface="メイリオ" panose="020B0604030504040204" pitchFamily="50" charset="-128"/>
                <a:ea typeface="メイリオ" panose="020B0604030504040204" pitchFamily="50" charset="-128"/>
              </a:rPr>
              <a:t>日付</a:t>
            </a:r>
            <a:r>
              <a:rPr lang="ja-JP" altLang="en-US" sz="1600" dirty="0">
                <a:latin typeface="メイリオ" panose="020B0604030504040204" pitchFamily="50" charset="-128"/>
                <a:ea typeface="メイリオ" panose="020B0604030504040204" pitchFamily="50" charset="-128"/>
              </a:rPr>
              <a:t>け　薬生薬審発</a:t>
            </a:r>
            <a:r>
              <a:rPr lang="en-US" altLang="ja-JP" sz="1600" dirty="0">
                <a:latin typeface="メイリオ" panose="020B0604030504040204" pitchFamily="50" charset="-128"/>
                <a:ea typeface="メイリオ" panose="020B0604030504040204" pitchFamily="50" charset="-128"/>
              </a:rPr>
              <a:t>0219</a:t>
            </a:r>
            <a:r>
              <a:rPr lang="ja-JP" altLang="en-US" sz="1600" dirty="0">
                <a:latin typeface="メイリオ" panose="020B0604030504040204" pitchFamily="50" charset="-128"/>
                <a:ea typeface="メイリオ" panose="020B0604030504040204" pitchFamily="50" charset="-128"/>
              </a:rPr>
              <a:t>第</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号）</a:t>
            </a:r>
            <a:endParaRPr lang="en-US" altLang="ja-JP" sz="1600" dirty="0">
              <a:latin typeface="メイリオ" panose="020B0604030504040204" pitchFamily="50" charset="-128"/>
              <a:ea typeface="メイリオ" panose="020B0604030504040204" pitchFamily="50" charset="-128"/>
            </a:endParaRPr>
          </a:p>
          <a:p>
            <a:pPr algn="r"/>
            <a:r>
              <a:rPr kumimoji="1" lang="ja-JP" altLang="en-US" sz="1600" dirty="0">
                <a:latin typeface="メイリオ" panose="020B0604030504040204" pitchFamily="50" charset="-128"/>
                <a:ea typeface="メイリオ" panose="020B0604030504040204" pitchFamily="50" charset="-128"/>
              </a:rPr>
              <a:t>改正（令和</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18</a:t>
            </a:r>
            <a:r>
              <a:rPr kumimoji="1" lang="ja-JP" altLang="en-US" sz="1600" dirty="0">
                <a:latin typeface="メイリオ" panose="020B0604030504040204" pitchFamily="50" charset="-128"/>
                <a:ea typeface="メイリオ" panose="020B0604030504040204" pitchFamily="50" charset="-128"/>
              </a:rPr>
              <a:t>日付</a:t>
            </a:r>
            <a:r>
              <a:rPr lang="ja-JP" altLang="en-US" sz="1600" dirty="0">
                <a:latin typeface="メイリオ" panose="020B0604030504040204" pitchFamily="50" charset="-128"/>
                <a:ea typeface="メイリオ" panose="020B0604030504040204" pitchFamily="50" charset="-128"/>
              </a:rPr>
              <a:t>け　薬生薬審発</a:t>
            </a:r>
            <a:r>
              <a:rPr lang="en-US" altLang="ja-JP" sz="1600" dirty="0">
                <a:latin typeface="メイリオ" panose="020B0604030504040204" pitchFamily="50" charset="-128"/>
                <a:ea typeface="メイリオ" panose="020B0604030504040204" pitchFamily="50" charset="-128"/>
              </a:rPr>
              <a:t>0218</a:t>
            </a:r>
            <a:r>
              <a:rPr lang="ja-JP" altLang="en-US" sz="1600" dirty="0">
                <a:latin typeface="メイリオ" panose="020B0604030504040204" pitchFamily="50" charset="-128"/>
                <a:ea typeface="メイリオ" panose="020B0604030504040204" pitchFamily="50" charset="-128"/>
              </a:rPr>
              <a:t>第</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号）</a:t>
            </a:r>
            <a:endParaRPr lang="en-US" altLang="ja-JP" sz="1600" dirty="0">
              <a:latin typeface="メイリオ" panose="020B0604030504040204" pitchFamily="50" charset="-128"/>
              <a:ea typeface="メイリオ" panose="020B0604030504040204" pitchFamily="50" charset="-128"/>
            </a:endParaRPr>
          </a:p>
          <a:p>
            <a:pPr algn="r"/>
            <a:r>
              <a:rPr lang="ja-JP" altLang="en-US" sz="1600" dirty="0">
                <a:latin typeface="メイリオ" panose="020B0604030504040204" pitchFamily="50" charset="-128"/>
                <a:ea typeface="メイリオ" panose="020B0604030504040204" pitchFamily="50" charset="-128"/>
              </a:rPr>
              <a:t>改正（令和</a:t>
            </a:r>
            <a:r>
              <a:rPr lang="en-US" altLang="ja-JP" sz="1600" dirty="0">
                <a:latin typeface="メイリオ" panose="020B0604030504040204" pitchFamily="50" charset="-128"/>
                <a:ea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日付け　薬生薬審発</a:t>
            </a:r>
            <a:r>
              <a:rPr lang="en-US" altLang="ja-JP" sz="1600" dirty="0">
                <a:latin typeface="メイリオ" panose="020B0604030504040204" pitchFamily="50" charset="-128"/>
                <a:ea typeface="メイリオ" panose="020B0604030504040204" pitchFamily="50" charset="-128"/>
              </a:rPr>
              <a:t>0206</a:t>
            </a:r>
            <a:r>
              <a:rPr lang="ja-JP" altLang="en-US" sz="1600" dirty="0">
                <a:latin typeface="メイリオ" panose="020B0604030504040204" pitchFamily="50" charset="-128"/>
                <a:ea typeface="メイリオ" panose="020B0604030504040204" pitchFamily="50" charset="-128"/>
              </a:rPr>
              <a:t>第</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号）</a:t>
            </a:r>
            <a:endParaRPr lang="en-US" altLang="ja-JP" sz="1600" dirty="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78041A07-E38C-4059-801C-BF950976620B}"/>
              </a:ext>
            </a:extLst>
          </p:cNvPr>
          <p:cNvSpPr/>
          <p:nvPr/>
        </p:nvSpPr>
        <p:spPr>
          <a:xfrm>
            <a:off x="3350436" y="3077343"/>
            <a:ext cx="4056997" cy="3592017"/>
          </a:xfrm>
          <a:prstGeom prst="rect">
            <a:avLst/>
          </a:prstGeom>
          <a:solidFill>
            <a:srgbClr val="FF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2000" b="1">
                <a:solidFill>
                  <a:srgbClr val="FF0000"/>
                </a:solidFill>
                <a:latin typeface="メイリオ" panose="020B0604030504040204" pitchFamily="50" charset="-128"/>
                <a:ea typeface="メイリオ" panose="020B0604030504040204" pitchFamily="50" charset="-128"/>
              </a:rPr>
              <a:t>JP</a:t>
            </a:r>
            <a:endParaRPr kumimoji="1" lang="ja-JP" altLang="en-US" sz="2000" b="1">
              <a:solidFill>
                <a:srgbClr val="FF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A1351741-FD87-4B4E-8AA4-2BCA74481FFF}"/>
              </a:ext>
            </a:extLst>
          </p:cNvPr>
          <p:cNvSpPr/>
          <p:nvPr/>
        </p:nvSpPr>
        <p:spPr>
          <a:xfrm>
            <a:off x="7538802" y="3077343"/>
            <a:ext cx="4056997" cy="3592017"/>
          </a:xfrm>
          <a:prstGeom prst="rect">
            <a:avLst/>
          </a:prstGeom>
          <a:solidFill>
            <a:srgbClr val="99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2000" b="1">
                <a:solidFill>
                  <a:schemeClr val="accent2"/>
                </a:solidFill>
                <a:latin typeface="メイリオ" panose="020B0604030504040204" pitchFamily="50" charset="-128"/>
                <a:ea typeface="メイリオ" panose="020B0604030504040204" pitchFamily="50" charset="-128"/>
              </a:rPr>
              <a:t>ICH</a:t>
            </a:r>
            <a:endParaRPr kumimoji="1" lang="ja-JP" altLang="en-US" sz="2000" b="1">
              <a:solidFill>
                <a:schemeClr val="accent2"/>
              </a:solidFill>
              <a:latin typeface="メイリオ" panose="020B0604030504040204" pitchFamily="50" charset="-128"/>
              <a:ea typeface="メイリオ" panose="020B0604030504040204" pitchFamily="50" charset="-128"/>
            </a:endParaRPr>
          </a:p>
        </p:txBody>
      </p:sp>
      <p:sp>
        <p:nvSpPr>
          <p:cNvPr id="19" name="テキスト ボックス 10">
            <a:extLst>
              <a:ext uri="{FF2B5EF4-FFF2-40B4-BE49-F238E27FC236}">
                <a16:creationId xmlns:a16="http://schemas.microsoft.com/office/drawing/2014/main" id="{D670A799-35B3-4026-9B05-99EFE4D10D97}"/>
              </a:ext>
            </a:extLst>
          </p:cNvPr>
          <p:cNvSpPr txBox="1"/>
          <p:nvPr/>
        </p:nvSpPr>
        <p:spPr>
          <a:xfrm>
            <a:off x="3355701" y="3456105"/>
            <a:ext cx="4051731" cy="113877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別紙</a:t>
            </a:r>
            <a:r>
              <a:rPr kumimoji="1" lang="en-US" altLang="ja-JP" sz="2000" b="1" dirty="0">
                <a:latin typeface="メイリオ" panose="020B0604030504040204" pitchFamily="50" charset="-128"/>
                <a:ea typeface="メイリオ" panose="020B0604030504040204" pitchFamily="50" charset="-128"/>
              </a:rPr>
              <a:t>1】JP IG</a:t>
            </a:r>
          </a:p>
          <a:p>
            <a:pPr marL="355600" lvl="1" indent="0"/>
            <a:r>
              <a:rPr kumimoji="1" lang="en-US" altLang="ja-JP" sz="1600" dirty="0">
                <a:latin typeface="メイリオ" panose="020B0604030504040204" pitchFamily="50" charset="-128"/>
                <a:ea typeface="メイリオ" panose="020B0604030504040204" pitchFamily="50" charset="-128"/>
              </a:rPr>
              <a:t>ICH</a:t>
            </a:r>
            <a:r>
              <a:rPr kumimoji="1" lang="ja-JP" altLang="en-US" sz="1600" dirty="0">
                <a:latin typeface="メイリオ" panose="020B0604030504040204" pitchFamily="50" charset="-128"/>
                <a:ea typeface="メイリオ" panose="020B0604030504040204" pitchFamily="50" charset="-128"/>
              </a:rPr>
              <a:t>電子化コモン・テクニカル・ドキュメント（</a:t>
            </a:r>
            <a:r>
              <a:rPr kumimoji="1" lang="en-US" altLang="ja-JP" sz="1600" dirty="0">
                <a:latin typeface="メイリオ" panose="020B0604030504040204" pitchFamily="50" charset="-128"/>
                <a:ea typeface="メイリオ" panose="020B0604030504040204" pitchFamily="50" charset="-128"/>
              </a:rPr>
              <a:t>eCTD</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v4.0</a:t>
            </a:r>
            <a:r>
              <a:rPr kumimoji="1" lang="ja-JP" altLang="en-US" sz="1600" dirty="0">
                <a:latin typeface="メイリオ" panose="020B0604030504040204" pitchFamily="50" charset="-128"/>
                <a:ea typeface="メイリオ" panose="020B0604030504040204" pitchFamily="50" charset="-128"/>
              </a:rPr>
              <a:t>の国内実装について</a:t>
            </a:r>
            <a:endParaRPr kumimoji="1" lang="en-US" altLang="ja-JP" sz="1600" dirty="0">
              <a:latin typeface="メイリオ" panose="020B0604030504040204" pitchFamily="50" charset="-128"/>
              <a:ea typeface="メイリオ" panose="020B0604030504040204" pitchFamily="50" charset="-128"/>
            </a:endParaRPr>
          </a:p>
        </p:txBody>
      </p:sp>
      <p:sp>
        <p:nvSpPr>
          <p:cNvPr id="20" name="テキスト ボックス 11">
            <a:extLst>
              <a:ext uri="{FF2B5EF4-FFF2-40B4-BE49-F238E27FC236}">
                <a16:creationId xmlns:a16="http://schemas.microsoft.com/office/drawing/2014/main" id="{5B148627-D56D-4BB0-B414-F617DE5EB11A}"/>
              </a:ext>
            </a:extLst>
          </p:cNvPr>
          <p:cNvSpPr txBox="1"/>
          <p:nvPr/>
        </p:nvSpPr>
        <p:spPr>
          <a:xfrm>
            <a:off x="3339934" y="5006380"/>
            <a:ext cx="4051731" cy="113877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別紙</a:t>
            </a:r>
            <a:r>
              <a:rPr kumimoji="1" lang="en-US" altLang="ja-JP" sz="2000" b="1" dirty="0">
                <a:latin typeface="メイリオ" panose="020B0604030504040204" pitchFamily="50" charset="-128"/>
                <a:ea typeface="メイリオ" panose="020B0604030504040204" pitchFamily="50" charset="-128"/>
              </a:rPr>
              <a:t>2】JP SSF</a:t>
            </a:r>
          </a:p>
          <a:p>
            <a:pPr marL="355600" lvl="1" indent="0"/>
            <a:r>
              <a:rPr kumimoji="1" lang="en-US" altLang="ja-JP" sz="1600" dirty="0">
                <a:latin typeface="メイリオ" panose="020B0604030504040204" pitchFamily="50" charset="-128"/>
                <a:ea typeface="メイリオ" panose="020B0604030504040204" pitchFamily="50" charset="-128"/>
              </a:rPr>
              <a:t>ICH</a:t>
            </a:r>
            <a:r>
              <a:rPr kumimoji="1" lang="ja-JP" altLang="en-US" sz="1600" dirty="0">
                <a:latin typeface="メイリオ" panose="020B0604030504040204" pitchFamily="50" charset="-128"/>
                <a:ea typeface="メイリオ" panose="020B0604030504040204" pitchFamily="50" charset="-128"/>
              </a:rPr>
              <a:t>電子化コモン・テクニカル・ドキュメント（</a:t>
            </a:r>
            <a:r>
              <a:rPr kumimoji="1" lang="en-US" altLang="ja-JP" sz="1600" dirty="0">
                <a:latin typeface="メイリオ" panose="020B0604030504040204" pitchFamily="50" charset="-128"/>
                <a:ea typeface="メイリオ" panose="020B0604030504040204" pitchFamily="50" charset="-128"/>
              </a:rPr>
              <a:t>eCTD</a:t>
            </a:r>
            <a:r>
              <a:rPr kumimoji="1" lang="ja-JP" altLang="en-US" sz="1600" dirty="0">
                <a:latin typeface="メイリオ" panose="020B0604030504040204" pitchFamily="50" charset="-128"/>
                <a:ea typeface="メイリオ" panose="020B0604030504040204" pitchFamily="50" charset="-128"/>
              </a:rPr>
              <a:t>）に含める電子ファイル仕様の国内実装について</a:t>
            </a:r>
            <a:endParaRPr kumimoji="1" lang="en-US" altLang="ja-JP" sz="1600" dirty="0">
              <a:latin typeface="メイリオ" panose="020B0604030504040204" pitchFamily="50" charset="-128"/>
              <a:ea typeface="メイリオ" panose="020B0604030504040204" pitchFamily="50" charset="-128"/>
            </a:endParaRPr>
          </a:p>
        </p:txBody>
      </p:sp>
      <p:sp>
        <p:nvSpPr>
          <p:cNvPr id="21" name="テキスト ボックス 12">
            <a:extLst>
              <a:ext uri="{FF2B5EF4-FFF2-40B4-BE49-F238E27FC236}">
                <a16:creationId xmlns:a16="http://schemas.microsoft.com/office/drawing/2014/main" id="{6DAEBC09-6565-43D3-A93E-1ADAFAD8ECE7}"/>
              </a:ext>
            </a:extLst>
          </p:cNvPr>
          <p:cNvSpPr txBox="1"/>
          <p:nvPr/>
        </p:nvSpPr>
        <p:spPr>
          <a:xfrm>
            <a:off x="7533558" y="3456105"/>
            <a:ext cx="4051731" cy="89255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別紙</a:t>
            </a:r>
            <a:r>
              <a:rPr kumimoji="1" lang="en-US" altLang="ja-JP" sz="2000" b="1" dirty="0">
                <a:latin typeface="メイリオ" panose="020B0604030504040204" pitchFamily="50" charset="-128"/>
                <a:ea typeface="メイリオ" panose="020B0604030504040204" pitchFamily="50" charset="-128"/>
              </a:rPr>
              <a:t>3】ICH IG</a:t>
            </a:r>
            <a:r>
              <a:rPr lang="ja-JP" altLang="en-US" sz="2000" dirty="0">
                <a:latin typeface="メイリオ" panose="020B0604030504040204" pitchFamily="50" charset="-128"/>
                <a:ea typeface="メイリオ" panose="020B0604030504040204" pitchFamily="50" charset="-128"/>
              </a:rPr>
              <a:t>（翻訳版）</a:t>
            </a:r>
            <a:endParaRPr kumimoji="1" lang="en-US" altLang="ja-JP" sz="2000" b="1" dirty="0">
              <a:latin typeface="メイリオ" panose="020B0604030504040204" pitchFamily="50" charset="-128"/>
              <a:ea typeface="メイリオ" panose="020B0604030504040204" pitchFamily="50" charset="-128"/>
            </a:endParaRPr>
          </a:p>
          <a:p>
            <a:pPr marL="355600" lvl="1" indent="0"/>
            <a:r>
              <a:rPr kumimoji="1" lang="en-US" altLang="ja-JP" sz="1600" dirty="0">
                <a:latin typeface="メイリオ" panose="020B0604030504040204" pitchFamily="50" charset="-128"/>
                <a:ea typeface="メイリオ" panose="020B0604030504040204" pitchFamily="50" charset="-128"/>
              </a:rPr>
              <a:t>ICH</a:t>
            </a:r>
            <a:r>
              <a:rPr kumimoji="1" lang="ja-JP" altLang="en-US" sz="1600" dirty="0">
                <a:latin typeface="メイリオ" panose="020B0604030504040204" pitchFamily="50" charset="-128"/>
                <a:ea typeface="メイリオ" panose="020B0604030504040204" pitchFamily="50" charset="-128"/>
              </a:rPr>
              <a:t>電子化コモン・テクニカル・ドキュメント（</a:t>
            </a:r>
            <a:r>
              <a:rPr kumimoji="1" lang="en-US" altLang="ja-JP" sz="1600" dirty="0">
                <a:latin typeface="メイリオ" panose="020B0604030504040204" pitchFamily="50" charset="-128"/>
                <a:ea typeface="メイリオ" panose="020B0604030504040204" pitchFamily="50" charset="-128"/>
              </a:rPr>
              <a:t>eCTD</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v4.0</a:t>
            </a:r>
            <a:r>
              <a:rPr kumimoji="1" lang="ja-JP" altLang="en-US" sz="1600" dirty="0">
                <a:latin typeface="メイリオ" panose="020B0604030504040204" pitchFamily="50" charset="-128"/>
                <a:ea typeface="メイリオ" panose="020B0604030504040204" pitchFamily="50" charset="-128"/>
              </a:rPr>
              <a:t>実装ガイド</a:t>
            </a:r>
            <a:endParaRPr kumimoji="1" lang="en-US" altLang="ja-JP" sz="1600" dirty="0">
              <a:latin typeface="メイリオ" panose="020B0604030504040204" pitchFamily="50" charset="-128"/>
              <a:ea typeface="メイリオ" panose="020B0604030504040204" pitchFamily="50" charset="-128"/>
            </a:endParaRPr>
          </a:p>
        </p:txBody>
      </p:sp>
      <p:sp>
        <p:nvSpPr>
          <p:cNvPr id="22" name="テキスト ボックス 13">
            <a:extLst>
              <a:ext uri="{FF2B5EF4-FFF2-40B4-BE49-F238E27FC236}">
                <a16:creationId xmlns:a16="http://schemas.microsoft.com/office/drawing/2014/main" id="{B9034CF6-D438-4D0A-AB5A-824094B71B5F}"/>
              </a:ext>
            </a:extLst>
          </p:cNvPr>
          <p:cNvSpPr txBox="1"/>
          <p:nvPr/>
        </p:nvSpPr>
        <p:spPr>
          <a:xfrm>
            <a:off x="7528303" y="5006380"/>
            <a:ext cx="4051731" cy="113877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別紙</a:t>
            </a:r>
            <a:r>
              <a:rPr kumimoji="1" lang="en-US" altLang="ja-JP" sz="2000" b="1" dirty="0">
                <a:latin typeface="メイリオ" panose="020B0604030504040204" pitchFamily="50" charset="-128"/>
                <a:ea typeface="メイリオ" panose="020B0604030504040204" pitchFamily="50" charset="-128"/>
              </a:rPr>
              <a:t>4】ICH SSF</a:t>
            </a:r>
            <a:r>
              <a:rPr lang="ja-JP" altLang="en-US" sz="2000" dirty="0">
                <a:latin typeface="メイリオ" panose="020B0604030504040204" pitchFamily="50" charset="-128"/>
                <a:ea typeface="メイリオ" panose="020B0604030504040204" pitchFamily="50" charset="-128"/>
              </a:rPr>
              <a:t>（翻訳版）</a:t>
            </a:r>
            <a:endParaRPr kumimoji="1" lang="en-US" altLang="ja-JP" sz="2000" dirty="0">
              <a:latin typeface="メイリオ" panose="020B0604030504040204" pitchFamily="50" charset="-128"/>
              <a:ea typeface="メイリオ" panose="020B0604030504040204" pitchFamily="50" charset="-128"/>
            </a:endParaRPr>
          </a:p>
          <a:p>
            <a:pPr marL="355600" lvl="1" indent="0"/>
            <a:r>
              <a:rPr kumimoji="1" lang="en-US" altLang="ja-JP" sz="1600" dirty="0">
                <a:latin typeface="メイリオ" panose="020B0604030504040204" pitchFamily="50" charset="-128"/>
                <a:ea typeface="メイリオ" panose="020B0604030504040204" pitchFamily="50" charset="-128"/>
              </a:rPr>
              <a:t>ICH</a:t>
            </a:r>
            <a:r>
              <a:rPr kumimoji="1" lang="ja-JP" altLang="en-US" sz="1600" dirty="0">
                <a:latin typeface="メイリオ" panose="020B0604030504040204" pitchFamily="50" charset="-128"/>
                <a:ea typeface="メイリオ" panose="020B0604030504040204" pitchFamily="50" charset="-128"/>
              </a:rPr>
              <a:t>電子化コモン・テクニカル・ドキュメント（</a:t>
            </a:r>
            <a:r>
              <a:rPr kumimoji="1" lang="en-US" altLang="ja-JP" sz="1600" dirty="0">
                <a:latin typeface="メイリオ" panose="020B0604030504040204" pitchFamily="50" charset="-128"/>
                <a:ea typeface="メイリオ" panose="020B0604030504040204" pitchFamily="50" charset="-128"/>
              </a:rPr>
              <a:t>eCTD</a:t>
            </a:r>
            <a:r>
              <a:rPr kumimoji="1" lang="ja-JP" altLang="en-US" sz="1600" dirty="0">
                <a:latin typeface="メイリオ" panose="020B0604030504040204" pitchFamily="50" charset="-128"/>
                <a:ea typeface="メイリオ" panose="020B0604030504040204" pitchFamily="50" charset="-128"/>
              </a:rPr>
              <a:t>）に含める電子ファイル仕様</a:t>
            </a:r>
            <a:endParaRPr kumimoji="1" lang="en-US" altLang="ja-JP" sz="1600" dirty="0">
              <a:latin typeface="メイリオ" panose="020B0604030504040204" pitchFamily="50" charset="-128"/>
              <a:ea typeface="メイリオ" panose="020B0604030504040204" pitchFamily="50" charset="-128"/>
            </a:endParaRPr>
          </a:p>
        </p:txBody>
      </p:sp>
      <p:cxnSp>
        <p:nvCxnSpPr>
          <p:cNvPr id="23" name="直線コネクタ 22">
            <a:extLst>
              <a:ext uri="{FF2B5EF4-FFF2-40B4-BE49-F238E27FC236}">
                <a16:creationId xmlns:a16="http://schemas.microsoft.com/office/drawing/2014/main" id="{4FA174DF-2BEF-41FE-AF69-33C8E6F9DABD}"/>
              </a:ext>
            </a:extLst>
          </p:cNvPr>
          <p:cNvCxnSpPr>
            <a:cxnSpLocks/>
            <a:stCxn id="16" idx="2"/>
            <a:endCxn id="26" idx="0"/>
          </p:cNvCxnSpPr>
          <p:nvPr/>
        </p:nvCxnSpPr>
        <p:spPr>
          <a:xfrm>
            <a:off x="7472253" y="2981398"/>
            <a:ext cx="865" cy="221984"/>
          </a:xfrm>
          <a:prstGeom prst="line">
            <a:avLst/>
          </a:prstGeom>
        </p:spPr>
        <p:style>
          <a:lnRef idx="1">
            <a:schemeClr val="dk1"/>
          </a:lnRef>
          <a:fillRef idx="0">
            <a:schemeClr val="dk1"/>
          </a:fillRef>
          <a:effectRef idx="0">
            <a:schemeClr val="dk1"/>
          </a:effectRef>
          <a:fontRef idx="minor">
            <a:schemeClr val="tx1"/>
          </a:fontRef>
        </p:style>
      </p:cxnSp>
      <p:sp>
        <p:nvSpPr>
          <p:cNvPr id="24" name="テキスト ボックス 24">
            <a:extLst>
              <a:ext uri="{FF2B5EF4-FFF2-40B4-BE49-F238E27FC236}">
                <a16:creationId xmlns:a16="http://schemas.microsoft.com/office/drawing/2014/main" id="{F7D9E557-6462-476A-8088-8BC1DF09510A}"/>
              </a:ext>
            </a:extLst>
          </p:cNvPr>
          <p:cNvSpPr txBox="1"/>
          <p:nvPr/>
        </p:nvSpPr>
        <p:spPr>
          <a:xfrm>
            <a:off x="1122241" y="4258900"/>
            <a:ext cx="1356363" cy="369332"/>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a:latin typeface="メイリオ" panose="020B0604030504040204" pitchFamily="50" charset="-128"/>
                <a:ea typeface="メイリオ" panose="020B0604030504040204" pitchFamily="50" charset="-128"/>
              </a:rPr>
              <a:t>eCTD</a:t>
            </a:r>
            <a:r>
              <a:rPr kumimoji="1" lang="ja-JP" altLang="en-US">
                <a:latin typeface="メイリオ" panose="020B0604030504040204" pitchFamily="50" charset="-128"/>
                <a:ea typeface="メイリオ" panose="020B0604030504040204" pitchFamily="50" charset="-128"/>
              </a:rPr>
              <a:t>全体</a:t>
            </a:r>
          </a:p>
        </p:txBody>
      </p:sp>
      <p:sp>
        <p:nvSpPr>
          <p:cNvPr id="25" name="テキスト ボックス 25">
            <a:extLst>
              <a:ext uri="{FF2B5EF4-FFF2-40B4-BE49-F238E27FC236}">
                <a16:creationId xmlns:a16="http://schemas.microsoft.com/office/drawing/2014/main" id="{2DEFB114-3C3A-4AE1-9AEB-B4BEC0ABF9BA}"/>
              </a:ext>
            </a:extLst>
          </p:cNvPr>
          <p:cNvSpPr txBox="1"/>
          <p:nvPr/>
        </p:nvSpPr>
        <p:spPr>
          <a:xfrm>
            <a:off x="1053929" y="5872236"/>
            <a:ext cx="1560783" cy="35951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lIns="36000" tIns="36000" rIns="36000"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a:latin typeface="メイリオ" panose="020B0604030504040204" pitchFamily="50" charset="-128"/>
                <a:ea typeface="メイリオ" panose="020B0604030504040204" pitchFamily="50" charset="-128"/>
              </a:rPr>
              <a:t>資料ファイル</a:t>
            </a:r>
            <a:endParaRPr kumimoji="1" lang="ja-JP" altLang="en-US">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2FF378C5-D457-4BA9-9E72-6C9C63079B91}"/>
              </a:ext>
            </a:extLst>
          </p:cNvPr>
          <p:cNvSpPr/>
          <p:nvPr/>
        </p:nvSpPr>
        <p:spPr>
          <a:xfrm>
            <a:off x="3350436" y="3203382"/>
            <a:ext cx="8245363" cy="30779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ボックス 17">
            <a:extLst>
              <a:ext uri="{FF2B5EF4-FFF2-40B4-BE49-F238E27FC236}">
                <a16:creationId xmlns:a16="http://schemas.microsoft.com/office/drawing/2014/main" id="{E252BB57-BAD4-4AFC-BF77-00ADABC6E201}"/>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7" name="テキスト ボックス 18">
            <a:extLst>
              <a:ext uri="{FF2B5EF4-FFF2-40B4-BE49-F238E27FC236}">
                <a16:creationId xmlns:a16="http://schemas.microsoft.com/office/drawing/2014/main" id="{37B9EE19-CC53-992F-62B3-77AD281E587C}"/>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19">
            <a:extLst>
              <a:ext uri="{FF2B5EF4-FFF2-40B4-BE49-F238E27FC236}">
                <a16:creationId xmlns:a16="http://schemas.microsoft.com/office/drawing/2014/main" id="{DE83B0AF-B89A-E8CE-B67B-AD582832C465}"/>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1" name="テキスト ボックス 20">
            <a:extLst>
              <a:ext uri="{FF2B5EF4-FFF2-40B4-BE49-F238E27FC236}">
                <a16:creationId xmlns:a16="http://schemas.microsoft.com/office/drawing/2014/main" id="{7356249F-92D4-3D31-0E39-E68E2B921692}"/>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777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メイリオ"/>
                <a:ea typeface="メイリオ"/>
              </a:rPr>
              <a:t>1.4</a:t>
            </a:r>
            <a:r>
              <a:rPr lang="ja-JP" altLang="en-US">
                <a:latin typeface="メイリオ"/>
                <a:ea typeface="メイリオ"/>
              </a:rPr>
              <a:t>  </a:t>
            </a:r>
            <a:r>
              <a:rPr lang="en-US" altLang="ja-JP">
                <a:latin typeface="Meiryo"/>
                <a:ea typeface="+mj-lt"/>
              </a:rPr>
              <a:t>eCTD</a:t>
            </a:r>
            <a:r>
              <a:rPr lang="ja-JP">
                <a:latin typeface="Meiryo"/>
                <a:ea typeface="Meiryo"/>
              </a:rPr>
              <a:t>通知（</a:t>
            </a:r>
            <a:r>
              <a:rPr lang="en-US" altLang="ja-JP">
                <a:latin typeface="Meiryo"/>
                <a:ea typeface="Meiryo"/>
              </a:rPr>
              <a:t>2</a:t>
            </a:r>
            <a:r>
              <a:rPr lang="en-US" altLang="ja-JP">
                <a:latin typeface="Meiryo"/>
                <a:ea typeface="+mj-lt"/>
              </a:rPr>
              <a:t>/2</a:t>
            </a:r>
            <a:r>
              <a:rPr lang="ja-JP">
                <a:latin typeface="Meiryo"/>
                <a:ea typeface="Meiryo"/>
              </a:rPr>
              <a:t>）｜</a:t>
            </a:r>
            <a:r>
              <a:rPr lang="ja-JP" altLang="en-US">
                <a:latin typeface="メイリオ"/>
                <a:ea typeface="メイリオ"/>
              </a:rPr>
              <a:t>ICHと国内ガイドの参照関係 </a:t>
            </a:r>
          </a:p>
        </p:txBody>
      </p:sp>
      <p:sp>
        <p:nvSpPr>
          <p:cNvPr id="15" name="四角形: メモ 2">
            <a:extLst>
              <a:ext uri="{FF2B5EF4-FFF2-40B4-BE49-F238E27FC236}">
                <a16:creationId xmlns:a16="http://schemas.microsoft.com/office/drawing/2014/main" id="{5179E2B7-3E27-47FA-BCDF-5E82B0FBABB9}"/>
              </a:ext>
            </a:extLst>
          </p:cNvPr>
          <p:cNvSpPr/>
          <p:nvPr/>
        </p:nvSpPr>
        <p:spPr>
          <a:xfrm>
            <a:off x="8770491" y="2060848"/>
            <a:ext cx="3020822" cy="3647430"/>
          </a:xfrm>
          <a:prstGeom prst="foldedCorner">
            <a:avLst/>
          </a:prstGeom>
          <a:solidFill>
            <a:srgbClr val="99CC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ICH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IG</a:t>
            </a: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SSF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（別紙</a:t>
            </a: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3, 4</a:t>
            </a: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6" name="四角形: メモ 3">
            <a:extLst>
              <a:ext uri="{FF2B5EF4-FFF2-40B4-BE49-F238E27FC236}">
                <a16:creationId xmlns:a16="http://schemas.microsoft.com/office/drawing/2014/main" id="{0C86BE2D-9848-43CE-86DE-BB90C7728BB4}"/>
              </a:ext>
            </a:extLst>
          </p:cNvPr>
          <p:cNvSpPr/>
          <p:nvPr/>
        </p:nvSpPr>
        <p:spPr>
          <a:xfrm>
            <a:off x="374019" y="2066859"/>
            <a:ext cx="3020822" cy="3647430"/>
          </a:xfrm>
          <a:prstGeom prst="foldedCorner">
            <a:avLst/>
          </a:prstGeom>
          <a:solidFill>
            <a:srgbClr val="FFCC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JP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IG</a:t>
            </a: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SSF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（別紙</a:t>
            </a:r>
            <a:r>
              <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1, 2</a:t>
            </a: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cxnSp>
        <p:nvCxnSpPr>
          <p:cNvPr id="17" name="直線矢印コネクタ 16">
            <a:extLst>
              <a:ext uri="{FF2B5EF4-FFF2-40B4-BE49-F238E27FC236}">
                <a16:creationId xmlns:a16="http://schemas.microsoft.com/office/drawing/2014/main" id="{DD19DBC1-ABFB-4AA0-9F5A-FF5331E5CE7F}"/>
              </a:ext>
            </a:extLst>
          </p:cNvPr>
          <p:cNvCxnSpPr>
            <a:cxnSpLocks/>
          </p:cNvCxnSpPr>
          <p:nvPr/>
        </p:nvCxnSpPr>
        <p:spPr>
          <a:xfrm>
            <a:off x="3566160" y="2712259"/>
            <a:ext cx="4932000" cy="0"/>
          </a:xfrm>
          <a:prstGeom prst="straightConnector1">
            <a:avLst/>
          </a:prstGeom>
          <a:noFill/>
          <a:ln w="57150" cap="flat" cmpd="sng" algn="ctr">
            <a:solidFill>
              <a:sysClr val="windowText" lastClr="000000"/>
            </a:solidFill>
            <a:prstDash val="solid"/>
            <a:miter lim="800000"/>
            <a:tailEnd type="triangle"/>
          </a:ln>
          <a:effectLst/>
        </p:spPr>
      </p:cxnSp>
      <p:cxnSp>
        <p:nvCxnSpPr>
          <p:cNvPr id="18" name="直線矢印コネクタ 17">
            <a:extLst>
              <a:ext uri="{FF2B5EF4-FFF2-40B4-BE49-F238E27FC236}">
                <a16:creationId xmlns:a16="http://schemas.microsoft.com/office/drawing/2014/main" id="{D63133FB-B976-484C-9621-CF8D30D7DEA0}"/>
              </a:ext>
            </a:extLst>
          </p:cNvPr>
          <p:cNvCxnSpPr>
            <a:cxnSpLocks/>
          </p:cNvCxnSpPr>
          <p:nvPr/>
        </p:nvCxnSpPr>
        <p:spPr>
          <a:xfrm flipH="1">
            <a:off x="3535680" y="4937299"/>
            <a:ext cx="4932000" cy="0"/>
          </a:xfrm>
          <a:prstGeom prst="straightConnector1">
            <a:avLst/>
          </a:prstGeom>
          <a:noFill/>
          <a:ln w="57150" cap="flat" cmpd="sng" algn="ctr">
            <a:solidFill>
              <a:sysClr val="windowText" lastClr="000000"/>
            </a:solidFill>
            <a:prstDash val="dash"/>
            <a:miter lim="800000"/>
            <a:tailEnd type="triangle"/>
          </a:ln>
          <a:effectLst/>
        </p:spPr>
      </p:cxnSp>
      <p:sp>
        <p:nvSpPr>
          <p:cNvPr id="19" name="テキスト ボックス 18">
            <a:extLst>
              <a:ext uri="{FF2B5EF4-FFF2-40B4-BE49-F238E27FC236}">
                <a16:creationId xmlns:a16="http://schemas.microsoft.com/office/drawing/2014/main" id="{9D01ACB6-842F-4BAE-8110-004D78C638F0}"/>
              </a:ext>
            </a:extLst>
          </p:cNvPr>
          <p:cNvSpPr txBox="1"/>
          <p:nvPr/>
        </p:nvSpPr>
        <p:spPr>
          <a:xfrm>
            <a:off x="3728720" y="2060848"/>
            <a:ext cx="4145280" cy="646331"/>
          </a:xfrm>
          <a:prstGeom prst="rect">
            <a:avLst/>
          </a:prstGeom>
          <a:noFill/>
        </p:spPr>
        <p:txBody>
          <a:bodyPr wrap="square" rtlCol="0">
            <a:spAutoFit/>
          </a:bodyPr>
          <a:lstStyle/>
          <a:p>
            <a:pPr algn="ctr" fontAlgn="auto">
              <a:spcBef>
                <a:spcPts val="0"/>
              </a:spcBef>
              <a:spcAft>
                <a:spcPts val="0"/>
              </a:spcAft>
            </a:pPr>
            <a:r>
              <a:rPr lang="ja-JP" altLang="en-US" b="1">
                <a:solidFill>
                  <a:prstClr val="black"/>
                </a:solidFill>
                <a:latin typeface="メイリオ" panose="020B0604030504040204" pitchFamily="50" charset="-128"/>
                <a:ea typeface="メイリオ" panose="020B0604030504040204" pitchFamily="50" charset="-128"/>
              </a:rPr>
              <a:t>日本の申請においても，</a:t>
            </a:r>
            <a:r>
              <a:rPr lang="en-US" altLang="ja-JP" b="1">
                <a:solidFill>
                  <a:prstClr val="black"/>
                </a:solidFill>
                <a:latin typeface="メイリオ" panose="020B0604030504040204" pitchFamily="50" charset="-128"/>
                <a:ea typeface="メイリオ" panose="020B0604030504040204" pitchFamily="50" charset="-128"/>
              </a:rPr>
              <a:t>ICH</a:t>
            </a:r>
            <a:r>
              <a:rPr lang="ja-JP" altLang="en-US" b="1">
                <a:solidFill>
                  <a:prstClr val="black"/>
                </a:solidFill>
                <a:latin typeface="メイリオ" panose="020B0604030504040204" pitchFamily="50" charset="-128"/>
                <a:ea typeface="メイリオ" panose="020B0604030504040204" pitchFamily="50" charset="-128"/>
              </a:rPr>
              <a:t>の定義に従うべき箇所を参照</a:t>
            </a:r>
          </a:p>
        </p:txBody>
      </p:sp>
      <p:sp>
        <p:nvSpPr>
          <p:cNvPr id="20" name="テキスト ボックス 19">
            <a:extLst>
              <a:ext uri="{FF2B5EF4-FFF2-40B4-BE49-F238E27FC236}">
                <a16:creationId xmlns:a16="http://schemas.microsoft.com/office/drawing/2014/main" id="{56950E42-5EA1-4531-9702-BDA3BAA692E0}"/>
              </a:ext>
            </a:extLst>
          </p:cNvPr>
          <p:cNvSpPr txBox="1"/>
          <p:nvPr/>
        </p:nvSpPr>
        <p:spPr>
          <a:xfrm>
            <a:off x="3722320" y="4012203"/>
            <a:ext cx="4775840" cy="923330"/>
          </a:xfrm>
          <a:prstGeom prst="rect">
            <a:avLst/>
          </a:prstGeom>
          <a:noFill/>
        </p:spPr>
        <p:txBody>
          <a:bodyPr wrap="square" rtlCol="0">
            <a:spAutoFit/>
          </a:bodyPr>
          <a:lstStyle/>
          <a:p>
            <a:pPr algn="ctr" fontAlgn="auto">
              <a:spcBef>
                <a:spcPts val="0"/>
              </a:spcBef>
              <a:spcAft>
                <a:spcPts val="0"/>
              </a:spcAft>
            </a:pPr>
            <a:r>
              <a:rPr lang="ja-JP" altLang="en-US" b="1">
                <a:solidFill>
                  <a:prstClr val="black"/>
                </a:solidFill>
                <a:latin typeface="メイリオ" panose="020B0604030504040204" pitchFamily="50" charset="-128"/>
                <a:ea typeface="メイリオ" panose="020B0604030504040204" pitchFamily="50" charset="-128"/>
              </a:rPr>
              <a:t>地域ごとに別途規定される可能性がある仕様について注意喚起</a:t>
            </a:r>
            <a:endParaRPr lang="en-US" altLang="ja-JP" b="1">
              <a:solidFill>
                <a:prstClr val="black"/>
              </a:solidFill>
              <a:latin typeface="メイリオ" panose="020B0604030504040204" pitchFamily="50" charset="-128"/>
              <a:ea typeface="メイリオ" panose="020B0604030504040204" pitchFamily="50" charset="-128"/>
            </a:endParaRPr>
          </a:p>
          <a:p>
            <a:pPr algn="ctr" fontAlgn="auto">
              <a:spcBef>
                <a:spcPts val="0"/>
              </a:spcBef>
              <a:spcAft>
                <a:spcPts val="0"/>
              </a:spcAft>
            </a:pPr>
            <a:r>
              <a:rPr lang="ja-JP" altLang="en-US" b="1">
                <a:solidFill>
                  <a:prstClr val="black"/>
                </a:solidFill>
                <a:latin typeface="メイリオ" panose="020B0604030504040204" pitchFamily="50" charset="-128"/>
                <a:ea typeface="メイリオ" panose="020B0604030504040204" pitchFamily="50" charset="-128"/>
              </a:rPr>
              <a:t>（結果的に地域で規定されない場合もある）</a:t>
            </a:r>
          </a:p>
        </p:txBody>
      </p:sp>
      <p:sp>
        <p:nvSpPr>
          <p:cNvPr id="21" name="テキスト ボックス 20">
            <a:extLst>
              <a:ext uri="{FF2B5EF4-FFF2-40B4-BE49-F238E27FC236}">
                <a16:creationId xmlns:a16="http://schemas.microsoft.com/office/drawing/2014/main" id="{71627B19-AA50-4C61-94D1-0687E767F9F6}"/>
              </a:ext>
            </a:extLst>
          </p:cNvPr>
          <p:cNvSpPr txBox="1"/>
          <p:nvPr/>
        </p:nvSpPr>
        <p:spPr>
          <a:xfrm>
            <a:off x="3840480" y="2766968"/>
            <a:ext cx="4145280" cy="646331"/>
          </a:xfrm>
          <a:prstGeom prst="rect">
            <a:avLst/>
          </a:prstGeom>
          <a:noFill/>
        </p:spPr>
        <p:txBody>
          <a:bodyPr wrap="square" rtlCol="0">
            <a:spAutoFit/>
          </a:bodyPr>
          <a:lstStyle/>
          <a:p>
            <a:pPr algn="ctr" fontAlgn="auto">
              <a:spcBef>
                <a:spcPts val="0"/>
              </a:spcBef>
              <a:spcAft>
                <a:spcPts val="0"/>
              </a:spcAft>
            </a:pPr>
            <a:r>
              <a:rPr lang="en-US" altLang="ja-JP" b="1" i="1" dirty="0">
                <a:solidFill>
                  <a:srgbClr val="FF0000"/>
                </a:solidFill>
                <a:latin typeface="メイリオ" panose="020B0604030504040204" pitchFamily="50" charset="-128"/>
                <a:ea typeface="メイリオ" panose="020B0604030504040204" pitchFamily="50" charset="-128"/>
              </a:rPr>
              <a:t>ICH IG</a:t>
            </a:r>
            <a:r>
              <a:rPr lang="ja-JP" altLang="en-US" b="1" i="1" dirty="0">
                <a:solidFill>
                  <a:srgbClr val="FF0000"/>
                </a:solidFill>
                <a:latin typeface="メイリオ" panose="020B0604030504040204" pitchFamily="50" charset="-128"/>
                <a:ea typeface="メイリオ" panose="020B0604030504040204" pitchFamily="50" charset="-128"/>
              </a:rPr>
              <a:t>に記載の通り</a:t>
            </a:r>
            <a:endParaRPr lang="en-US" altLang="ja-JP" b="1" i="1" dirty="0">
              <a:solidFill>
                <a:srgbClr val="FF0000"/>
              </a:solidFill>
              <a:latin typeface="メイリオ" panose="020B0604030504040204" pitchFamily="50" charset="-128"/>
              <a:ea typeface="メイリオ" panose="020B0604030504040204" pitchFamily="50" charset="-128"/>
            </a:endParaRPr>
          </a:p>
          <a:p>
            <a:pPr algn="ctr" fontAlgn="auto">
              <a:spcBef>
                <a:spcPts val="0"/>
              </a:spcBef>
              <a:spcAft>
                <a:spcPts val="0"/>
              </a:spcAft>
            </a:pPr>
            <a:r>
              <a:rPr lang="en-US" altLang="ja-JP" b="1" i="1" dirty="0">
                <a:solidFill>
                  <a:srgbClr val="FF0000"/>
                </a:solidFill>
                <a:latin typeface="メイリオ" panose="020B0604030504040204" pitchFamily="50" charset="-128"/>
                <a:ea typeface="メイリオ" panose="020B0604030504040204" pitchFamily="50" charset="-128"/>
              </a:rPr>
              <a:t>ICH SSF</a:t>
            </a:r>
            <a:r>
              <a:rPr lang="ja-JP" altLang="en-US" b="1" i="1" dirty="0">
                <a:solidFill>
                  <a:srgbClr val="FF0000"/>
                </a:solidFill>
                <a:latin typeface="メイリオ" panose="020B0604030504040204" pitchFamily="50" charset="-128"/>
                <a:ea typeface="メイリオ" panose="020B0604030504040204" pitchFamily="50" charset="-128"/>
              </a:rPr>
              <a:t>の記載に基づくこと</a:t>
            </a:r>
          </a:p>
        </p:txBody>
      </p:sp>
      <p:sp>
        <p:nvSpPr>
          <p:cNvPr id="22" name="テキスト ボックス 21">
            <a:extLst>
              <a:ext uri="{FF2B5EF4-FFF2-40B4-BE49-F238E27FC236}">
                <a16:creationId xmlns:a16="http://schemas.microsoft.com/office/drawing/2014/main" id="{81465230-F161-4804-98B3-0A37AEE495C7}"/>
              </a:ext>
            </a:extLst>
          </p:cNvPr>
          <p:cNvSpPr txBox="1"/>
          <p:nvPr/>
        </p:nvSpPr>
        <p:spPr>
          <a:xfrm>
            <a:off x="3640480" y="5012327"/>
            <a:ext cx="4528160" cy="369332"/>
          </a:xfrm>
          <a:prstGeom prst="rect">
            <a:avLst/>
          </a:prstGeom>
          <a:noFill/>
        </p:spPr>
        <p:txBody>
          <a:bodyPr wrap="square" rtlCol="0">
            <a:spAutoFit/>
          </a:bodyPr>
          <a:lstStyle/>
          <a:p>
            <a:pPr algn="ctr" fontAlgn="auto">
              <a:spcBef>
                <a:spcPts val="0"/>
              </a:spcBef>
              <a:spcAft>
                <a:spcPts val="0"/>
              </a:spcAft>
            </a:pPr>
            <a:r>
              <a:rPr lang="en-US" altLang="ja-JP" b="1" i="1">
                <a:solidFill>
                  <a:srgbClr val="0070C0"/>
                </a:solidFill>
                <a:latin typeface="メイリオ" panose="020B0604030504040204" pitchFamily="50" charset="-128"/>
                <a:ea typeface="メイリオ" panose="020B0604030504040204" pitchFamily="50" charset="-128"/>
              </a:rPr>
              <a:t>『</a:t>
            </a:r>
            <a:r>
              <a:rPr lang="ja-JP" altLang="en-US" b="1" i="1">
                <a:solidFill>
                  <a:srgbClr val="0070C0"/>
                </a:solidFill>
                <a:latin typeface="メイリオ" panose="020B0604030504040204" pitchFamily="50" charset="-128"/>
                <a:ea typeface="メイリオ" panose="020B0604030504040204" pitchFamily="50" charset="-128"/>
              </a:rPr>
              <a:t>地域ごとの実装ガイド</a:t>
            </a:r>
            <a:r>
              <a:rPr lang="en-US" altLang="ja-JP" b="1" i="1">
                <a:solidFill>
                  <a:srgbClr val="0070C0"/>
                </a:solidFill>
                <a:latin typeface="メイリオ" panose="020B0604030504040204" pitchFamily="50" charset="-128"/>
                <a:ea typeface="メイリオ" panose="020B0604030504040204" pitchFamily="50" charset="-128"/>
              </a:rPr>
              <a:t>』</a:t>
            </a:r>
            <a:r>
              <a:rPr lang="ja-JP" altLang="en-US" b="1" i="1">
                <a:solidFill>
                  <a:srgbClr val="0070C0"/>
                </a:solidFill>
                <a:latin typeface="メイリオ" panose="020B0604030504040204" pitchFamily="50" charset="-128"/>
                <a:ea typeface="メイリオ" panose="020B0604030504040204" pitchFamily="50" charset="-128"/>
              </a:rPr>
              <a:t>を参照のこと</a:t>
            </a:r>
          </a:p>
        </p:txBody>
      </p:sp>
      <p:sp>
        <p:nvSpPr>
          <p:cNvPr id="23" name="テキスト ボックス 22">
            <a:extLst>
              <a:ext uri="{FF2B5EF4-FFF2-40B4-BE49-F238E27FC236}">
                <a16:creationId xmlns:a16="http://schemas.microsoft.com/office/drawing/2014/main" id="{E61DC910-E55E-47D5-9179-7DD2481FC47B}"/>
              </a:ext>
            </a:extLst>
          </p:cNvPr>
          <p:cNvSpPr txBox="1"/>
          <p:nvPr/>
        </p:nvSpPr>
        <p:spPr>
          <a:xfrm>
            <a:off x="712078" y="4289202"/>
            <a:ext cx="2283372" cy="64633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主に国内仕様に</a:t>
            </a:r>
            <a:br>
              <a:rPr kumimoji="0" lang="en-US" altLang="ja-JP"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br>
            <a:r>
              <a:rPr kumimoji="0"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ついて記載</a:t>
            </a:r>
          </a:p>
        </p:txBody>
      </p:sp>
      <p:sp>
        <p:nvSpPr>
          <p:cNvPr id="24" name="テキスト ボックス 23">
            <a:extLst>
              <a:ext uri="{FF2B5EF4-FFF2-40B4-BE49-F238E27FC236}">
                <a16:creationId xmlns:a16="http://schemas.microsoft.com/office/drawing/2014/main" id="{83556205-2EE5-4A50-802D-7E1C59593481}"/>
              </a:ext>
            </a:extLst>
          </p:cNvPr>
          <p:cNvSpPr txBox="1"/>
          <p:nvPr/>
        </p:nvSpPr>
        <p:spPr>
          <a:xfrm>
            <a:off x="9165020" y="4289201"/>
            <a:ext cx="2283372" cy="64633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地域共通仕様に</a:t>
            </a:r>
            <a:br>
              <a:rPr kumimoji="0" lang="en-US" altLang="ja-JP"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br>
            <a:r>
              <a:rPr kumimoji="0" lang="ja-JP" altLang="en-US"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ついて記載</a:t>
            </a:r>
          </a:p>
        </p:txBody>
      </p:sp>
      <p:sp>
        <p:nvSpPr>
          <p:cNvPr id="3" name="スライド番号プレースホルダー 2">
            <a:extLst>
              <a:ext uri="{FF2B5EF4-FFF2-40B4-BE49-F238E27FC236}">
                <a16:creationId xmlns:a16="http://schemas.microsoft.com/office/drawing/2014/main" id="{9C8A4D64-925D-41E0-9590-F1BEEAF72AFD}"/>
              </a:ext>
            </a:extLst>
          </p:cNvPr>
          <p:cNvSpPr>
            <a:spLocks noGrp="1"/>
          </p:cNvSpPr>
          <p:nvPr>
            <p:ph type="sldNum" sz="quarter" idx="10"/>
          </p:nvPr>
        </p:nvSpPr>
        <p:spPr/>
        <p:txBody>
          <a:bodyPr/>
          <a:lstStyle/>
          <a:p>
            <a:pPr>
              <a:defRPr/>
            </a:pPr>
            <a:fld id="{0F70095C-F9B4-4C04-ABE4-849D581B05DE}" type="slidenum">
              <a:rPr lang="en-US" altLang="ja-JP" smtClean="0"/>
              <a:pPr>
                <a:defRPr/>
              </a:pPr>
              <a:t>14</a:t>
            </a:fld>
            <a:endParaRPr lang="en-US" altLang="ja-JP"/>
          </a:p>
        </p:txBody>
      </p:sp>
      <p:sp>
        <p:nvSpPr>
          <p:cNvPr id="5" name="テキスト ボックス 17">
            <a:extLst>
              <a:ext uri="{FF2B5EF4-FFF2-40B4-BE49-F238E27FC236}">
                <a16:creationId xmlns:a16="http://schemas.microsoft.com/office/drawing/2014/main" id="{C3E87838-5A54-C8B8-941C-17AEF5C590CA}"/>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7" name="テキスト ボックス 18">
            <a:extLst>
              <a:ext uri="{FF2B5EF4-FFF2-40B4-BE49-F238E27FC236}">
                <a16:creationId xmlns:a16="http://schemas.microsoft.com/office/drawing/2014/main" id="{7F2F78C7-2225-DBD3-59DC-3768DE996039}"/>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19">
            <a:extLst>
              <a:ext uri="{FF2B5EF4-FFF2-40B4-BE49-F238E27FC236}">
                <a16:creationId xmlns:a16="http://schemas.microsoft.com/office/drawing/2014/main" id="{D9101F4A-4699-F142-0428-65969ABE5656}"/>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1" name="テキスト ボックス 20">
            <a:extLst>
              <a:ext uri="{FF2B5EF4-FFF2-40B4-BE49-F238E27FC236}">
                <a16:creationId xmlns:a16="http://schemas.microsoft.com/office/drawing/2014/main" id="{C9DB9DEF-7F06-1442-C4FA-7F955B69D3A8}"/>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F4120183-8855-4E27-ABF5-CAC93A94A064}"/>
              </a:ext>
            </a:extLst>
          </p:cNvPr>
          <p:cNvSpPr txBox="1"/>
          <p:nvPr/>
        </p:nvSpPr>
        <p:spPr>
          <a:xfrm>
            <a:off x="0" y="6588000"/>
            <a:ext cx="3600000" cy="26314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4472C4"/>
              </a:buClr>
              <a:buSzTx/>
              <a:buFontTx/>
              <a:buNone/>
              <a:tabLst/>
              <a:defRPr/>
            </a:pPr>
            <a:r>
              <a:rPr kumimoji="1" lang="en-US" altLang="ja-JP" sz="1200" b="0" i="0" u="none" strike="noStrike" kern="1200" cap="none" spc="0" normalizeH="0" baseline="0" noProof="0" dirty="0">
                <a:ln>
                  <a:noFill/>
                </a:ln>
                <a:solidFill>
                  <a:srgbClr val="7D7D7D"/>
                </a:solidFill>
                <a:effectLst/>
                <a:uLnTx/>
                <a:uFillTx/>
                <a:latin typeface="メイリオ" panose="020B0604030504040204" pitchFamily="50" charset="-128"/>
                <a:ea typeface="メイリオ" panose="020B0604030504040204" pitchFamily="50" charset="-128"/>
                <a:cs typeface="Noto Sans" panose="020B0502040504020204" pitchFamily="34" charset="0"/>
              </a:rPr>
              <a:t>v4.0</a:t>
            </a:r>
            <a:r>
              <a:rPr kumimoji="1" lang="ja-JP" altLang="en-US" sz="1200" b="0" i="0" u="none" strike="noStrike" kern="1200" cap="none" spc="0" normalizeH="0" baseline="0" noProof="0" dirty="0">
                <a:ln>
                  <a:noFill/>
                </a:ln>
                <a:solidFill>
                  <a:srgbClr val="808080"/>
                </a:solidFill>
                <a:effectLst/>
                <a:uLnTx/>
                <a:uFillTx/>
                <a:latin typeface="メイリオ" panose="020B0604030504040204" pitchFamily="50" charset="-128"/>
                <a:ea typeface="メイリオ" panose="020B0604030504040204" pitchFamily="50" charset="-128"/>
                <a:cs typeface="+mn-cs"/>
              </a:rPr>
              <a:t>運用開始</a:t>
            </a:r>
            <a:r>
              <a:rPr kumimoji="1" lang="en-US" altLang="ja-JP" sz="1200" b="0" i="0" u="none" strike="noStrike" kern="1200" cap="none" spc="0" normalizeH="0" baseline="0" noProof="0" dirty="0">
                <a:ln>
                  <a:noFill/>
                </a:ln>
                <a:solidFill>
                  <a:srgbClr val="808080"/>
                </a:solidFill>
                <a:effectLst/>
                <a:uLnTx/>
                <a:uFillTx/>
                <a:latin typeface="メイリオ" panose="020B0604030504040204" pitchFamily="50" charset="-128"/>
                <a:ea typeface="メイリオ" panose="020B0604030504040204" pitchFamily="50" charset="-128"/>
                <a:cs typeface="+mn-cs"/>
              </a:rPr>
              <a:t>/Slide 7</a:t>
            </a:r>
            <a:r>
              <a:rPr lang="ja-JP" altLang="en-US" sz="1200" dirty="0">
                <a:solidFill>
                  <a:srgbClr val="808080"/>
                </a:solidFill>
                <a:latin typeface="メイリオ" panose="020B0604030504040204" pitchFamily="50" charset="-128"/>
                <a:ea typeface="メイリオ" panose="020B0604030504040204" pitchFamily="50" charset="-128"/>
              </a:rPr>
              <a:t>改変</a:t>
            </a:r>
            <a:endParaRPr kumimoji="1" lang="en-US" altLang="ja-JP" sz="1200" b="0" i="0" u="none" strike="noStrike" kern="1200" cap="none" spc="0" normalizeH="0" baseline="0" noProof="0" dirty="0">
              <a:ln>
                <a:noFill/>
              </a:ln>
              <a:solidFill>
                <a:srgbClr val="80808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60547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3F62-9A0C-8640-0C92-4FBFF184C4AE}"/>
              </a:ext>
            </a:extLst>
          </p:cNvPr>
          <p:cNvSpPr>
            <a:spLocks noGrp="1"/>
          </p:cNvSpPr>
          <p:nvPr>
            <p:ph type="title"/>
          </p:nvPr>
        </p:nvSpPr>
        <p:spPr/>
        <p:txBody>
          <a:bodyPr/>
          <a:lstStyle/>
          <a:p>
            <a:r>
              <a:rPr lang="en-US" altLang="ja-JP">
                <a:latin typeface="Meiryo"/>
                <a:ea typeface="+mj-lt"/>
              </a:rPr>
              <a:t>1.5</a:t>
            </a:r>
            <a:r>
              <a:rPr lang="ja-JP" altLang="en-US"/>
              <a:t>  </a:t>
            </a:r>
            <a:r>
              <a:rPr lang="ja-JP" altLang="en-US">
                <a:latin typeface="メイリオ" panose="020B0604030504040204" pitchFamily="50" charset="-128"/>
                <a:ea typeface="メイリオ" panose="020B0604030504040204" pitchFamily="50" charset="-128"/>
              </a:rPr>
              <a:t>eCTD v4.0の階層構造（概念）</a:t>
            </a:r>
            <a:endParaRPr lang="en-US" altLang="ja-JP">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0874242E-7AA7-C072-520C-3359EB549515}"/>
              </a:ext>
            </a:extLst>
          </p:cNvPr>
          <p:cNvSpPr>
            <a:spLocks noGrp="1"/>
          </p:cNvSpPr>
          <p:nvPr>
            <p:ph idx="1"/>
          </p:nvPr>
        </p:nvSpPr>
        <p:spPr/>
        <p:txBody>
          <a:bodyPr/>
          <a:lstStyle/>
          <a:p>
            <a:pPr marL="0" indent="0">
              <a:buNone/>
            </a:pPr>
            <a:endParaRPr lang="en-US" altLang="ja-JP" dirty="0">
              <a:ea typeface="+mn-lt"/>
              <a:cs typeface="+mn-lt"/>
            </a:endParaRPr>
          </a:p>
          <a:p>
            <a:endParaRPr lang="en-US" dirty="0"/>
          </a:p>
        </p:txBody>
      </p:sp>
      <p:sp>
        <p:nvSpPr>
          <p:cNvPr id="4" name="Slide Number Placeholder 3">
            <a:extLst>
              <a:ext uri="{FF2B5EF4-FFF2-40B4-BE49-F238E27FC236}">
                <a16:creationId xmlns:a16="http://schemas.microsoft.com/office/drawing/2014/main" id="{E1E9BE46-A9EA-6AE7-C91E-8A0D59BAFCFE}"/>
              </a:ext>
            </a:extLst>
          </p:cNvPr>
          <p:cNvSpPr>
            <a:spLocks noGrp="1"/>
          </p:cNvSpPr>
          <p:nvPr>
            <p:ph type="sldNum" sz="quarter" idx="10"/>
          </p:nvPr>
        </p:nvSpPr>
        <p:spPr/>
        <p:txBody>
          <a:bodyPr/>
          <a:lstStyle/>
          <a:p>
            <a:pPr>
              <a:defRPr/>
            </a:pPr>
            <a:fld id="{0F70095C-F9B4-4C04-ABE4-849D581B05DE}" type="slidenum">
              <a:rPr lang="en-US" altLang="ja-JP"/>
              <a:pPr>
                <a:defRPr/>
              </a:pPr>
              <a:t>15</a:t>
            </a:fld>
            <a:endParaRPr lang="en-US" altLang="ja-JP"/>
          </a:p>
        </p:txBody>
      </p:sp>
      <p:pic>
        <p:nvPicPr>
          <p:cNvPr id="6" name="Picture 5" descr="Diagram&#10;&#10;Description automatically generated">
            <a:extLst>
              <a:ext uri="{FF2B5EF4-FFF2-40B4-BE49-F238E27FC236}">
                <a16:creationId xmlns:a16="http://schemas.microsoft.com/office/drawing/2014/main" id="{541C29DF-C23A-3D9A-113F-BAFFA234FB75}"/>
              </a:ext>
            </a:extLst>
          </p:cNvPr>
          <p:cNvPicPr>
            <a:picLocks noChangeAspect="1"/>
          </p:cNvPicPr>
          <p:nvPr/>
        </p:nvPicPr>
        <p:blipFill>
          <a:blip r:embed="rId2"/>
          <a:stretch>
            <a:fillRect/>
          </a:stretch>
        </p:blipFill>
        <p:spPr>
          <a:xfrm>
            <a:off x="1791832" y="1182391"/>
            <a:ext cx="6982733" cy="5254373"/>
          </a:xfrm>
          <a:prstGeom prst="rect">
            <a:avLst/>
          </a:prstGeom>
        </p:spPr>
      </p:pic>
      <p:pic>
        <p:nvPicPr>
          <p:cNvPr id="5" name="Picture 6" descr="Diagram&#10;&#10;Description automatically generated">
            <a:extLst>
              <a:ext uri="{FF2B5EF4-FFF2-40B4-BE49-F238E27FC236}">
                <a16:creationId xmlns:a16="http://schemas.microsoft.com/office/drawing/2014/main" id="{ED525AEF-6576-B601-E572-5CA493E77FB4}"/>
              </a:ext>
            </a:extLst>
          </p:cNvPr>
          <p:cNvPicPr>
            <a:picLocks noChangeAspect="1"/>
          </p:cNvPicPr>
          <p:nvPr/>
        </p:nvPicPr>
        <p:blipFill>
          <a:blip r:embed="rId3"/>
          <a:stretch>
            <a:fillRect/>
          </a:stretch>
        </p:blipFill>
        <p:spPr>
          <a:xfrm>
            <a:off x="667025" y="1187859"/>
            <a:ext cx="10005879" cy="5489121"/>
          </a:xfrm>
          <a:prstGeom prst="rect">
            <a:avLst/>
          </a:prstGeom>
        </p:spPr>
      </p:pic>
      <p:sp>
        <p:nvSpPr>
          <p:cNvPr id="8" name="TextBox 7">
            <a:extLst>
              <a:ext uri="{FF2B5EF4-FFF2-40B4-BE49-F238E27FC236}">
                <a16:creationId xmlns:a16="http://schemas.microsoft.com/office/drawing/2014/main" id="{0600E43E-776E-A73C-4A2B-39C7A3BB1138}"/>
              </a:ext>
            </a:extLst>
          </p:cNvPr>
          <p:cNvSpPr txBox="1">
            <a:spLocks noChangeAspect="1"/>
          </p:cNvSpPr>
          <p:nvPr/>
        </p:nvSpPr>
        <p:spPr>
          <a:xfrm>
            <a:off x="0" y="6588000"/>
            <a:ext cx="3600000" cy="35825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7D7D7D"/>
                </a:solidFill>
                <a:effectLst/>
                <a:uLnTx/>
                <a:uFillTx/>
                <a:latin typeface="メイリオ" panose="020B0604030504040204" pitchFamily="50" charset="-128"/>
                <a:ea typeface="メイリオ" panose="020B0604030504040204" pitchFamily="50" charset="-128"/>
                <a:cs typeface="Noto Sans" panose="020B0502040504020204" pitchFamily="34" charset="0"/>
              </a:rPr>
              <a:t>v4.0</a:t>
            </a:r>
            <a:r>
              <a:rPr kumimoji="1" lang="ja-JP" altLang="en-US" sz="1200" b="0" i="0" u="none" strike="noStrike" kern="1200" cap="none" spc="0" normalizeH="0" baseline="0" noProof="0" dirty="0">
                <a:ln>
                  <a:noFill/>
                </a:ln>
                <a:solidFill>
                  <a:srgbClr val="7D7D7D"/>
                </a:solidFill>
                <a:effectLst/>
                <a:uLnTx/>
                <a:uFillTx/>
                <a:latin typeface="メイリオ" panose="020B0604030504040204" pitchFamily="50" charset="-128"/>
                <a:ea typeface="メイリオ" panose="020B0604030504040204" pitchFamily="50" charset="-128"/>
                <a:cs typeface="Noto Sans" panose="020B0502040504020204" pitchFamily="34" charset="0"/>
              </a:rPr>
              <a:t>運用開始</a:t>
            </a:r>
            <a:r>
              <a:rPr kumimoji="1" lang="en-US" altLang="ja-JP" sz="1200" b="0" i="0" u="none" strike="noStrike" kern="1200" cap="none" spc="0" normalizeH="0" baseline="0" noProof="0" dirty="0">
                <a:ln>
                  <a:noFill/>
                </a:ln>
                <a:solidFill>
                  <a:srgbClr val="7D7D7D"/>
                </a:solidFill>
                <a:effectLst/>
                <a:uLnTx/>
                <a:uFillTx/>
                <a:latin typeface="メイリオ" panose="020B0604030504040204" pitchFamily="50" charset="-128"/>
                <a:ea typeface="メイリオ" panose="020B0604030504040204" pitchFamily="50" charset="-128"/>
                <a:cs typeface="Noto Sans" panose="020B0502040504020204" pitchFamily="34" charset="0"/>
              </a:rPr>
              <a:t>/Slide 10</a:t>
            </a:r>
            <a:r>
              <a:rPr kumimoji="1" lang="ja-JP" altLang="en-US" sz="1200" b="0" i="0" u="none" strike="noStrike" kern="1200" cap="none" spc="0" normalizeH="0" baseline="0" noProof="0" dirty="0">
                <a:ln>
                  <a:noFill/>
                </a:ln>
                <a:solidFill>
                  <a:srgbClr val="7D7D7D"/>
                </a:solidFill>
                <a:effectLst/>
                <a:uLnTx/>
                <a:uFillTx/>
                <a:latin typeface="メイリオ" panose="020B0604030504040204" pitchFamily="50" charset="-128"/>
                <a:ea typeface="メイリオ" panose="020B0604030504040204" pitchFamily="50" charset="-128"/>
                <a:cs typeface="Noto Sans" panose="020B0502040504020204" pitchFamily="34" charset="0"/>
              </a:rPr>
              <a:t>引用</a:t>
            </a:r>
          </a:p>
        </p:txBody>
      </p:sp>
      <p:sp>
        <p:nvSpPr>
          <p:cNvPr id="9" name="テキスト ボックス 17">
            <a:extLst>
              <a:ext uri="{FF2B5EF4-FFF2-40B4-BE49-F238E27FC236}">
                <a16:creationId xmlns:a16="http://schemas.microsoft.com/office/drawing/2014/main" id="{2BD6F312-0446-1749-973E-E6BBAB0FF037}"/>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1" name="テキスト ボックス 18">
            <a:extLst>
              <a:ext uri="{FF2B5EF4-FFF2-40B4-BE49-F238E27FC236}">
                <a16:creationId xmlns:a16="http://schemas.microsoft.com/office/drawing/2014/main" id="{8A5AFBCE-7B2E-8EB8-117B-5B31C6E3354B}"/>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3" name="テキスト ボックス 19">
            <a:extLst>
              <a:ext uri="{FF2B5EF4-FFF2-40B4-BE49-F238E27FC236}">
                <a16:creationId xmlns:a16="http://schemas.microsoft.com/office/drawing/2014/main" id="{8D2FA96D-FEF3-C064-57E3-72032691F5C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5" name="テキスト ボックス 20">
            <a:extLst>
              <a:ext uri="{FF2B5EF4-FFF2-40B4-BE49-F238E27FC236}">
                <a16:creationId xmlns:a16="http://schemas.microsoft.com/office/drawing/2014/main" id="{9C39DCC0-7ED6-DA02-B4B1-A362424C2457}"/>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728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フリーフォーム: 図形 18">
            <a:extLst>
              <a:ext uri="{FF2B5EF4-FFF2-40B4-BE49-F238E27FC236}">
                <a16:creationId xmlns:a16="http://schemas.microsoft.com/office/drawing/2014/main" id="{4936F766-EEBA-43B0-9989-5D438E4DC393}"/>
              </a:ext>
            </a:extLst>
          </p:cNvPr>
          <p:cNvSpPr/>
          <p:nvPr/>
        </p:nvSpPr>
        <p:spPr>
          <a:xfrm>
            <a:off x="3071664" y="3897216"/>
            <a:ext cx="8580629" cy="1476000"/>
          </a:xfrm>
          <a:custGeom>
            <a:avLst/>
            <a:gdLst>
              <a:gd name="connsiteX0" fmla="*/ 399999 w 2399949"/>
              <a:gd name="connsiteY0" fmla="*/ 0 h 8580629"/>
              <a:gd name="connsiteX1" fmla="*/ 1999950 w 2399949"/>
              <a:gd name="connsiteY1" fmla="*/ 0 h 8580629"/>
              <a:gd name="connsiteX2" fmla="*/ 2399949 w 2399949"/>
              <a:gd name="connsiteY2" fmla="*/ 399999 h 8580629"/>
              <a:gd name="connsiteX3" fmla="*/ 2399949 w 2399949"/>
              <a:gd name="connsiteY3" fmla="*/ 8580629 h 8580629"/>
              <a:gd name="connsiteX4" fmla="*/ 2399949 w 2399949"/>
              <a:gd name="connsiteY4" fmla="*/ 8580629 h 8580629"/>
              <a:gd name="connsiteX5" fmla="*/ 0 w 2399949"/>
              <a:gd name="connsiteY5" fmla="*/ 8580629 h 8580629"/>
              <a:gd name="connsiteX6" fmla="*/ 0 w 2399949"/>
              <a:gd name="connsiteY6" fmla="*/ 8580629 h 8580629"/>
              <a:gd name="connsiteX7" fmla="*/ 0 w 2399949"/>
              <a:gd name="connsiteY7" fmla="*/ 399999 h 8580629"/>
              <a:gd name="connsiteX8" fmla="*/ 399999 w 2399949"/>
              <a:gd name="connsiteY8" fmla="*/ 0 h 858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949" h="8580629">
                <a:moveTo>
                  <a:pt x="2399949" y="1430132"/>
                </a:moveTo>
                <a:lnTo>
                  <a:pt x="2399949" y="7150497"/>
                </a:lnTo>
                <a:cubicBezTo>
                  <a:pt x="2399949" y="7940336"/>
                  <a:pt x="2349860" y="8580629"/>
                  <a:pt x="2288072" y="8580629"/>
                </a:cubicBezTo>
                <a:lnTo>
                  <a:pt x="0" y="8580629"/>
                </a:lnTo>
                <a:lnTo>
                  <a:pt x="0" y="8580629"/>
                </a:lnTo>
                <a:lnTo>
                  <a:pt x="0" y="0"/>
                </a:lnTo>
                <a:lnTo>
                  <a:pt x="0" y="0"/>
                </a:lnTo>
                <a:lnTo>
                  <a:pt x="2288072" y="0"/>
                </a:lnTo>
                <a:cubicBezTo>
                  <a:pt x="2349860" y="0"/>
                  <a:pt x="2399949" y="640293"/>
                  <a:pt x="2399949" y="1430132"/>
                </a:cubicBezTo>
                <a:close/>
              </a:path>
            </a:pathLst>
          </a:custGeom>
          <a:solidFill>
            <a:srgbClr val="FFFF99">
              <a:alpha val="89804"/>
            </a:srgb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0981" rIns="364806" bIns="240982" numCol="1" spcCol="1270" anchor="ctr" anchorCtr="0">
            <a:noAutofit/>
          </a:bodyPr>
          <a:lstStyle/>
          <a:p>
            <a:pPr marL="0" lvl="1" algn="l" defTabSz="889000">
              <a:spcBef>
                <a:spcPct val="0"/>
              </a:spcBef>
              <a:spcAft>
                <a:spcPct val="15000"/>
              </a:spcAft>
              <a:buNone/>
            </a:pPr>
            <a:r>
              <a:rPr kumimoji="1" lang="ja-JP" altLang="en-US" sz="2000" b="1" kern="1200">
                <a:latin typeface="メイリオ" panose="020B0604030504040204" pitchFamily="50" charset="-128"/>
                <a:ea typeface="メイリオ" panose="020B0604030504040204" pitchFamily="50" charset="-128"/>
              </a:rPr>
              <a:t>新医薬品の製造販売の承認申請に際し承認申請書に添付すべき資料の作成要領について（</a:t>
            </a:r>
            <a:r>
              <a:rPr lang="en-US" altLang="ja-JP" sz="2000" b="1">
                <a:latin typeface="メイリオ" panose="020B0604030504040204" pitchFamily="50" charset="-128"/>
                <a:ea typeface="メイリオ" panose="020B0604030504040204" pitchFamily="50" charset="-128"/>
              </a:rPr>
              <a:t>CTD</a:t>
            </a:r>
            <a:r>
              <a:rPr lang="ja-JP" altLang="en-US" sz="2000" b="1">
                <a:latin typeface="メイリオ" panose="020B0604030504040204" pitchFamily="50" charset="-128"/>
                <a:ea typeface="メイリオ" panose="020B0604030504040204" pitchFamily="50" charset="-128"/>
              </a:rPr>
              <a:t>通知</a:t>
            </a:r>
            <a:r>
              <a:rPr kumimoji="1" lang="ja-JP" altLang="en-US" sz="2000" b="1" kern="1200">
                <a:latin typeface="メイリオ" panose="020B0604030504040204" pitchFamily="50" charset="-128"/>
                <a:ea typeface="メイリオ" panose="020B0604030504040204" pitchFamily="50" charset="-128"/>
              </a:rPr>
              <a:t>）</a:t>
            </a:r>
            <a:endParaRPr kumimoji="1" lang="en-US" altLang="ja-JP" sz="2000" b="1" kern="1200">
              <a:latin typeface="メイリオ" panose="020B0604030504040204" pitchFamily="50" charset="-128"/>
              <a:ea typeface="メイリオ" panose="020B0604030504040204" pitchFamily="50" charset="-128"/>
            </a:endParaRPr>
          </a:p>
          <a:p>
            <a:pPr marL="0" lvl="1" algn="l" defTabSz="889000">
              <a:spcBef>
                <a:spcPct val="0"/>
              </a:spcBef>
              <a:spcAft>
                <a:spcPct val="15000"/>
              </a:spcAft>
              <a:buNone/>
            </a:pPr>
            <a:endParaRPr lang="en-US" altLang="ja-JP" sz="2000" b="1">
              <a:latin typeface="メイリオ" panose="020B0604030504040204" pitchFamily="50" charset="-128"/>
              <a:ea typeface="メイリオ" panose="020B0604030504040204" pitchFamily="50" charset="-128"/>
            </a:endParaRPr>
          </a:p>
          <a:p>
            <a:pPr marL="0" lvl="1" algn="l" defTabSz="889000">
              <a:spcBef>
                <a:spcPct val="0"/>
              </a:spcBef>
              <a:spcAft>
                <a:spcPct val="15000"/>
              </a:spcAft>
              <a:buNone/>
            </a:pPr>
            <a:endParaRPr lang="en-US" altLang="ja-JP" sz="2000" b="1">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8E1CA8D6-21C8-4B0A-90E6-E21259ABF97A}"/>
              </a:ext>
            </a:extLst>
          </p:cNvPr>
          <p:cNvSpPr>
            <a:spLocks noGrp="1"/>
          </p:cNvSpPr>
          <p:nvPr>
            <p:ph type="title"/>
          </p:nvPr>
        </p:nvSpPr>
        <p:spPr/>
        <p:txBody>
          <a:bodyPr/>
          <a:lstStyle/>
          <a:p>
            <a:r>
              <a:rPr lang="en-US" altLang="ja-JP">
                <a:latin typeface="メイリオ"/>
                <a:ea typeface="メイリオ"/>
              </a:rPr>
              <a:t>1.6</a:t>
            </a:r>
            <a:r>
              <a:rPr lang="ja-JP" altLang="en-US">
                <a:latin typeface="メイリオ"/>
                <a:ea typeface="メイリオ"/>
              </a:rPr>
              <a:t>  関連する通知</a:t>
            </a:r>
            <a:endParaRPr kumimoji="1" lang="ja-JP" altLang="en-US">
              <a:latin typeface="メイリオ"/>
              <a:ea typeface="メイリオ"/>
            </a:endParaRPr>
          </a:p>
        </p:txBody>
      </p:sp>
      <p:grpSp>
        <p:nvGrpSpPr>
          <p:cNvPr id="8" name="グループ化 7">
            <a:extLst>
              <a:ext uri="{FF2B5EF4-FFF2-40B4-BE49-F238E27FC236}">
                <a16:creationId xmlns:a16="http://schemas.microsoft.com/office/drawing/2014/main" id="{2CE0D87D-1673-4E28-A4E9-59B542D654CE}"/>
              </a:ext>
            </a:extLst>
          </p:cNvPr>
          <p:cNvGrpSpPr/>
          <p:nvPr/>
        </p:nvGrpSpPr>
        <p:grpSpPr>
          <a:xfrm>
            <a:off x="396324" y="1191109"/>
            <a:ext cx="11255970" cy="5453565"/>
            <a:chOff x="396324" y="1191109"/>
            <a:chExt cx="11255970" cy="5453565"/>
          </a:xfrm>
        </p:grpSpPr>
        <p:sp>
          <p:nvSpPr>
            <p:cNvPr id="9" name="フリーフォーム: 図形 8">
              <a:extLst>
                <a:ext uri="{FF2B5EF4-FFF2-40B4-BE49-F238E27FC236}">
                  <a16:creationId xmlns:a16="http://schemas.microsoft.com/office/drawing/2014/main" id="{711D6F7C-F87C-4042-BB90-DC03D194026C}"/>
                </a:ext>
              </a:extLst>
            </p:cNvPr>
            <p:cNvSpPr/>
            <p:nvPr/>
          </p:nvSpPr>
          <p:spPr>
            <a:xfrm>
              <a:off x="3071664" y="1268997"/>
              <a:ext cx="8580630" cy="1583940"/>
            </a:xfrm>
            <a:custGeom>
              <a:avLst/>
              <a:gdLst>
                <a:gd name="connsiteX0" fmla="*/ 401088 w 2406482"/>
                <a:gd name="connsiteY0" fmla="*/ 0 h 8580629"/>
                <a:gd name="connsiteX1" fmla="*/ 2005394 w 2406482"/>
                <a:gd name="connsiteY1" fmla="*/ 0 h 8580629"/>
                <a:gd name="connsiteX2" fmla="*/ 2406482 w 2406482"/>
                <a:gd name="connsiteY2" fmla="*/ 401088 h 8580629"/>
                <a:gd name="connsiteX3" fmla="*/ 2406482 w 2406482"/>
                <a:gd name="connsiteY3" fmla="*/ 8580629 h 8580629"/>
                <a:gd name="connsiteX4" fmla="*/ 2406482 w 2406482"/>
                <a:gd name="connsiteY4" fmla="*/ 8580629 h 8580629"/>
                <a:gd name="connsiteX5" fmla="*/ 0 w 2406482"/>
                <a:gd name="connsiteY5" fmla="*/ 8580629 h 8580629"/>
                <a:gd name="connsiteX6" fmla="*/ 0 w 2406482"/>
                <a:gd name="connsiteY6" fmla="*/ 8580629 h 8580629"/>
                <a:gd name="connsiteX7" fmla="*/ 0 w 2406482"/>
                <a:gd name="connsiteY7" fmla="*/ 401088 h 8580629"/>
                <a:gd name="connsiteX8" fmla="*/ 401088 w 2406482"/>
                <a:gd name="connsiteY8" fmla="*/ 0 h 858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6482" h="8580629">
                  <a:moveTo>
                    <a:pt x="2406482" y="1430133"/>
                  </a:moveTo>
                  <a:lnTo>
                    <a:pt x="2406482" y="7150496"/>
                  </a:lnTo>
                  <a:cubicBezTo>
                    <a:pt x="2406482" y="7940336"/>
                    <a:pt x="2356120" y="8580627"/>
                    <a:pt x="2293995" y="8580627"/>
                  </a:cubicBezTo>
                  <a:lnTo>
                    <a:pt x="0" y="8580627"/>
                  </a:lnTo>
                  <a:lnTo>
                    <a:pt x="0" y="8580627"/>
                  </a:lnTo>
                  <a:lnTo>
                    <a:pt x="0" y="2"/>
                  </a:lnTo>
                  <a:lnTo>
                    <a:pt x="0" y="2"/>
                  </a:lnTo>
                  <a:lnTo>
                    <a:pt x="2293995" y="2"/>
                  </a:lnTo>
                  <a:cubicBezTo>
                    <a:pt x="2356120" y="2"/>
                    <a:pt x="2406482" y="640293"/>
                    <a:pt x="2406482" y="1430133"/>
                  </a:cubicBezTo>
                  <a:close/>
                </a:path>
              </a:pathLst>
            </a:custGeom>
            <a:solidFill>
              <a:schemeClr val="accent5">
                <a:lumMod val="9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41300" rIns="365125" bIns="241301" numCol="1" spcCol="1270" anchor="ctr" anchorCtr="0">
              <a:noAutofit/>
            </a:bodyPr>
            <a:lstStyle/>
            <a:p>
              <a:pPr marL="228600" lvl="1" indent="-228600" algn="l" defTabSz="889000">
                <a:spcBef>
                  <a:spcPct val="0"/>
                </a:spcBef>
                <a:spcAft>
                  <a:spcPct val="15000"/>
                </a:spcAft>
                <a:buNone/>
              </a:pPr>
              <a:r>
                <a:rPr kumimoji="1" lang="ja-JP" altLang="en-US" sz="2000" b="1" kern="1200">
                  <a:latin typeface="メイリオ" panose="020B0604030504040204" pitchFamily="50" charset="-128"/>
                  <a:ea typeface="メイリオ" panose="020B0604030504040204" pitchFamily="50" charset="-128"/>
                </a:rPr>
                <a:t>承認申請時等の電子データ提出に関する取扱いについて</a:t>
              </a:r>
            </a:p>
            <a:p>
              <a:pPr marL="228600" lvl="2" indent="-114300" algn="l" defTabSz="622300">
                <a:spcBef>
                  <a:spcPct val="0"/>
                </a:spcBef>
                <a:spcAft>
                  <a:spcPct val="15000"/>
                </a:spcAft>
                <a:buFont typeface="Wingdings" panose="05000000000000000000" pitchFamily="2" charset="2"/>
                <a:buNone/>
              </a:pPr>
              <a:r>
                <a:rPr kumimoji="1" lang="ja-JP" altLang="en-US" sz="1400" kern="1200">
                  <a:latin typeface="メイリオ" panose="020B0604030504040204" pitchFamily="50" charset="-128"/>
                  <a:ea typeface="メイリオ" panose="020B0604030504040204" pitchFamily="50" charset="-128"/>
                </a:rPr>
                <a:t>（</a:t>
              </a:r>
              <a:r>
                <a:rPr kumimoji="1" lang="ja-JP" altLang="en-US" sz="1600" kern="1200">
                  <a:latin typeface="メイリオ" panose="020B0604030504040204" pitchFamily="50" charset="-128"/>
                  <a:ea typeface="メイリオ" panose="020B0604030504040204" pitchFamily="50" charset="-128"/>
                </a:rPr>
                <a:t>令和</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年</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月１日付け　薬生薬審発</a:t>
              </a:r>
              <a:r>
                <a:rPr kumimoji="1" lang="en-US" altLang="ja-JP" sz="1600" kern="1200">
                  <a:latin typeface="メイリオ" panose="020B0604030504040204" pitchFamily="50" charset="-128"/>
                  <a:ea typeface="メイリオ" panose="020B0604030504040204" pitchFamily="50" charset="-128"/>
                </a:rPr>
                <a:t>0401</a:t>
              </a:r>
              <a:r>
                <a:rPr kumimoji="1" lang="ja-JP" altLang="en-US" sz="1600" kern="1200">
                  <a:latin typeface="メイリオ" panose="020B0604030504040204" pitchFamily="50" charset="-128"/>
                  <a:ea typeface="メイリオ" panose="020B0604030504040204" pitchFamily="50" charset="-128"/>
                </a:rPr>
                <a:t>第</a:t>
              </a:r>
              <a:r>
                <a:rPr kumimoji="1" lang="en-US" altLang="ja-JP" sz="1600" kern="1200">
                  <a:latin typeface="メイリオ" panose="020B0604030504040204" pitchFamily="50" charset="-128"/>
                  <a:ea typeface="メイリオ" panose="020B0604030504040204" pitchFamily="50" charset="-128"/>
                </a:rPr>
                <a:t>10</a:t>
              </a:r>
              <a:r>
                <a:rPr kumimoji="1" lang="ja-JP" altLang="en-US" sz="1600" kern="1200">
                  <a:latin typeface="メイリオ" panose="020B0604030504040204" pitchFamily="50" charset="-128"/>
                  <a:ea typeface="メイリオ" panose="020B0604030504040204" pitchFamily="50" charset="-128"/>
                </a:rPr>
                <a:t>号）</a:t>
              </a:r>
            </a:p>
            <a:p>
              <a:pPr marL="228600" lvl="2" indent="-114300" algn="l" defTabSz="622300">
                <a:spcBef>
                  <a:spcPct val="0"/>
                </a:spcBef>
                <a:spcAft>
                  <a:spcPct val="15000"/>
                </a:spcAft>
                <a:buFont typeface="Wingdings" panose="05000000000000000000" pitchFamily="2" charset="2"/>
                <a:buChar char="Ø"/>
              </a:pPr>
              <a:r>
                <a:rPr kumimoji="1" lang="ja-JP" altLang="en-US" sz="1600" kern="1200">
                  <a:latin typeface="メイリオ" panose="020B0604030504040204" pitchFamily="50" charset="-128"/>
                  <a:ea typeface="メイリオ" panose="020B0604030504040204" pitchFamily="50" charset="-128"/>
                </a:rPr>
                <a:t>電子データの受付の実績等を踏まえ，基本的通知及び実務的通知を整理統合</a:t>
              </a:r>
            </a:p>
            <a:p>
              <a:pPr marL="228600" lvl="1" indent="-228600" algn="l" defTabSz="889000">
                <a:spcBef>
                  <a:spcPts val="300"/>
                </a:spcBef>
                <a:spcAft>
                  <a:spcPct val="15000"/>
                </a:spcAft>
                <a:buNone/>
              </a:pPr>
              <a:r>
                <a:rPr kumimoji="1" lang="ja-JP" altLang="en-US" sz="2000" b="1" kern="1200">
                  <a:latin typeface="メイリオ" panose="020B0604030504040204" pitchFamily="50" charset="-128"/>
                  <a:ea typeface="メイリオ" panose="020B0604030504040204" pitchFamily="50" charset="-128"/>
                </a:rPr>
                <a:t>承認申請時等の電子データ提出に関する技術的ガイドについて</a:t>
              </a:r>
            </a:p>
            <a:p>
              <a:pPr marL="228600" lvl="2" indent="-114300" algn="l" defTabSz="622300">
                <a:spcBef>
                  <a:spcPct val="0"/>
                </a:spcBef>
                <a:spcAft>
                  <a:spcPct val="15000"/>
                </a:spcAft>
                <a:buFont typeface="Wingdings" panose="05000000000000000000" pitchFamily="2" charset="2"/>
                <a:buNone/>
              </a:pPr>
              <a:r>
                <a:rPr kumimoji="1" lang="ja-JP" altLang="en-US" sz="1600" kern="1200">
                  <a:latin typeface="メイリオ" panose="020B0604030504040204" pitchFamily="50" charset="-128"/>
                  <a:ea typeface="メイリオ" panose="020B0604030504040204" pitchFamily="50" charset="-128"/>
                </a:rPr>
                <a:t>（令和</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年</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月１日付け　薬機審長発第</a:t>
              </a:r>
              <a:r>
                <a:rPr kumimoji="1" lang="en-US" altLang="ja-JP" sz="1600" kern="1200">
                  <a:latin typeface="メイリオ" panose="020B0604030504040204" pitchFamily="50" charset="-128"/>
                  <a:ea typeface="メイリオ" panose="020B0604030504040204" pitchFamily="50" charset="-128"/>
                </a:rPr>
                <a:t>0401003</a:t>
              </a:r>
              <a:r>
                <a:rPr kumimoji="1" lang="ja-JP" altLang="en-US" sz="1600" kern="1200">
                  <a:latin typeface="メイリオ" panose="020B0604030504040204" pitchFamily="50" charset="-128"/>
                  <a:ea typeface="メイリオ" panose="020B0604030504040204" pitchFamily="50" charset="-128"/>
                </a:rPr>
                <a:t>号，薬機レギ長発第</a:t>
              </a:r>
              <a:r>
                <a:rPr kumimoji="1" lang="en-US" altLang="en-US" sz="1600" kern="1200">
                  <a:latin typeface="メイリオ" panose="020B0604030504040204" pitchFamily="50" charset="-128"/>
                  <a:ea typeface="メイリオ" panose="020B0604030504040204" pitchFamily="50" charset="-128"/>
                </a:rPr>
                <a:t>0401001</a:t>
              </a:r>
              <a:r>
                <a:rPr kumimoji="1" lang="ja-JP" altLang="en-US" sz="1600" kern="1200">
                  <a:latin typeface="メイリオ" panose="020B0604030504040204" pitchFamily="50" charset="-128"/>
                  <a:ea typeface="メイリオ" panose="020B0604030504040204" pitchFamily="50" charset="-128"/>
                </a:rPr>
                <a:t>号）</a:t>
              </a:r>
            </a:p>
          </p:txBody>
        </p:sp>
        <p:sp>
          <p:nvSpPr>
            <p:cNvPr id="10" name="フリーフォーム: 図形 9">
              <a:extLst>
                <a:ext uri="{FF2B5EF4-FFF2-40B4-BE49-F238E27FC236}">
                  <a16:creationId xmlns:a16="http://schemas.microsoft.com/office/drawing/2014/main" id="{8DB80132-D345-4089-A487-A492A0BF6097}"/>
                </a:ext>
              </a:extLst>
            </p:cNvPr>
            <p:cNvSpPr/>
            <p:nvPr/>
          </p:nvSpPr>
          <p:spPr>
            <a:xfrm>
              <a:off x="396324" y="1191109"/>
              <a:ext cx="2843981" cy="1661827"/>
            </a:xfrm>
            <a:custGeom>
              <a:avLst/>
              <a:gdLst>
                <a:gd name="connsiteX0" fmla="*/ 0 w 2843981"/>
                <a:gd name="connsiteY0" fmla="*/ 439035 h 2634157"/>
                <a:gd name="connsiteX1" fmla="*/ 439035 w 2843981"/>
                <a:gd name="connsiteY1" fmla="*/ 0 h 2634157"/>
                <a:gd name="connsiteX2" fmla="*/ 2404946 w 2843981"/>
                <a:gd name="connsiteY2" fmla="*/ 0 h 2634157"/>
                <a:gd name="connsiteX3" fmla="*/ 2843981 w 2843981"/>
                <a:gd name="connsiteY3" fmla="*/ 439035 h 2634157"/>
                <a:gd name="connsiteX4" fmla="*/ 2843981 w 2843981"/>
                <a:gd name="connsiteY4" fmla="*/ 2195122 h 2634157"/>
                <a:gd name="connsiteX5" fmla="*/ 2404946 w 2843981"/>
                <a:gd name="connsiteY5" fmla="*/ 2634157 h 2634157"/>
                <a:gd name="connsiteX6" fmla="*/ 439035 w 2843981"/>
                <a:gd name="connsiteY6" fmla="*/ 2634157 h 2634157"/>
                <a:gd name="connsiteX7" fmla="*/ 0 w 2843981"/>
                <a:gd name="connsiteY7" fmla="*/ 2195122 h 2634157"/>
                <a:gd name="connsiteX8" fmla="*/ 0 w 2843981"/>
                <a:gd name="connsiteY8" fmla="*/ 439035 h 263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981" h="2634157">
                  <a:moveTo>
                    <a:pt x="0" y="439035"/>
                  </a:moveTo>
                  <a:cubicBezTo>
                    <a:pt x="0" y="196563"/>
                    <a:pt x="196563" y="0"/>
                    <a:pt x="439035" y="0"/>
                  </a:cubicBezTo>
                  <a:lnTo>
                    <a:pt x="2404946" y="0"/>
                  </a:lnTo>
                  <a:cubicBezTo>
                    <a:pt x="2647418" y="0"/>
                    <a:pt x="2843981" y="196563"/>
                    <a:pt x="2843981" y="439035"/>
                  </a:cubicBezTo>
                  <a:lnTo>
                    <a:pt x="2843981" y="2195122"/>
                  </a:lnTo>
                  <a:cubicBezTo>
                    <a:pt x="2843981" y="2437594"/>
                    <a:pt x="2647418" y="2634157"/>
                    <a:pt x="2404946" y="2634157"/>
                  </a:cubicBezTo>
                  <a:lnTo>
                    <a:pt x="439035" y="2634157"/>
                  </a:lnTo>
                  <a:cubicBezTo>
                    <a:pt x="196563" y="2634157"/>
                    <a:pt x="0" y="2437594"/>
                    <a:pt x="0" y="2195122"/>
                  </a:cubicBezTo>
                  <a:lnTo>
                    <a:pt x="0" y="439035"/>
                  </a:lnTo>
                  <a:close/>
                </a:path>
              </a:pathLst>
            </a:custGeom>
            <a:solidFill>
              <a:schemeClr val="accent5">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269" tIns="181929" rIns="235269" bIns="181929" numCol="1" spcCol="1270" anchor="ctr" anchorCtr="0">
              <a:noAutofit/>
            </a:bodyPr>
            <a:lstStyle/>
            <a:p>
              <a:pPr marL="0" lvl="0" indent="0" algn="ctr" defTabSz="1244600">
                <a:lnSpc>
                  <a:spcPct val="90000"/>
                </a:lnSpc>
                <a:spcBef>
                  <a:spcPct val="0"/>
                </a:spcBef>
                <a:spcAft>
                  <a:spcPct val="35000"/>
                </a:spcAft>
                <a:buNone/>
              </a:pPr>
              <a:r>
                <a:rPr lang="ja-JP" altLang="en-US" sz="2400" b="1">
                  <a:effectLst>
                    <a:outerShdw blurRad="38100" dist="38100" dir="2700000" algn="tl">
                      <a:srgbClr val="000000">
                        <a:alpha val="43137"/>
                      </a:srgbClr>
                    </a:outerShdw>
                  </a:effectLst>
                  <a:latin typeface="メイリオ"/>
                  <a:ea typeface="メイリオ"/>
                </a:rPr>
                <a:t>試験</a:t>
              </a:r>
              <a:r>
                <a:rPr kumimoji="1" lang="ja-JP" altLang="en-US" sz="2400" b="1" kern="1200">
                  <a:effectLst>
                    <a:outerShdw blurRad="38100" dist="38100" dir="2700000" algn="tl">
                      <a:srgbClr val="000000">
                        <a:alpha val="43137"/>
                      </a:srgbClr>
                    </a:outerShdw>
                  </a:effectLst>
                  <a:latin typeface="メイリオ"/>
                  <a:ea typeface="メイリオ"/>
                </a:rPr>
                <a:t>データ</a:t>
              </a:r>
            </a:p>
          </p:txBody>
        </p:sp>
        <p:sp>
          <p:nvSpPr>
            <p:cNvPr id="11" name="フリーフォーム: 図形 10">
              <a:extLst>
                <a:ext uri="{FF2B5EF4-FFF2-40B4-BE49-F238E27FC236}">
                  <a16:creationId xmlns:a16="http://schemas.microsoft.com/office/drawing/2014/main" id="{FF5ECB5F-5D61-4861-A17C-0DC7EF94885E}"/>
                </a:ext>
              </a:extLst>
            </p:cNvPr>
            <p:cNvSpPr/>
            <p:nvPr/>
          </p:nvSpPr>
          <p:spPr>
            <a:xfrm>
              <a:off x="3071664" y="5409172"/>
              <a:ext cx="8580629" cy="1188180"/>
            </a:xfrm>
            <a:custGeom>
              <a:avLst/>
              <a:gdLst>
                <a:gd name="connsiteX0" fmla="*/ 399999 w 2399949"/>
                <a:gd name="connsiteY0" fmla="*/ 0 h 8580629"/>
                <a:gd name="connsiteX1" fmla="*/ 1999950 w 2399949"/>
                <a:gd name="connsiteY1" fmla="*/ 0 h 8580629"/>
                <a:gd name="connsiteX2" fmla="*/ 2399949 w 2399949"/>
                <a:gd name="connsiteY2" fmla="*/ 399999 h 8580629"/>
                <a:gd name="connsiteX3" fmla="*/ 2399949 w 2399949"/>
                <a:gd name="connsiteY3" fmla="*/ 8580629 h 8580629"/>
                <a:gd name="connsiteX4" fmla="*/ 2399949 w 2399949"/>
                <a:gd name="connsiteY4" fmla="*/ 8580629 h 8580629"/>
                <a:gd name="connsiteX5" fmla="*/ 0 w 2399949"/>
                <a:gd name="connsiteY5" fmla="*/ 8580629 h 8580629"/>
                <a:gd name="connsiteX6" fmla="*/ 0 w 2399949"/>
                <a:gd name="connsiteY6" fmla="*/ 8580629 h 8580629"/>
                <a:gd name="connsiteX7" fmla="*/ 0 w 2399949"/>
                <a:gd name="connsiteY7" fmla="*/ 399999 h 8580629"/>
                <a:gd name="connsiteX8" fmla="*/ 399999 w 2399949"/>
                <a:gd name="connsiteY8" fmla="*/ 0 h 858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949" h="8580629">
                  <a:moveTo>
                    <a:pt x="2399949" y="1430132"/>
                  </a:moveTo>
                  <a:lnTo>
                    <a:pt x="2399949" y="7150497"/>
                  </a:lnTo>
                  <a:cubicBezTo>
                    <a:pt x="2399949" y="7940336"/>
                    <a:pt x="2349860" y="8580629"/>
                    <a:pt x="2288072" y="8580629"/>
                  </a:cubicBezTo>
                  <a:lnTo>
                    <a:pt x="0" y="8580629"/>
                  </a:lnTo>
                  <a:lnTo>
                    <a:pt x="0" y="8580629"/>
                  </a:lnTo>
                  <a:lnTo>
                    <a:pt x="0" y="0"/>
                  </a:lnTo>
                  <a:lnTo>
                    <a:pt x="0" y="0"/>
                  </a:lnTo>
                  <a:lnTo>
                    <a:pt x="2288072" y="0"/>
                  </a:lnTo>
                  <a:cubicBezTo>
                    <a:pt x="2349860" y="0"/>
                    <a:pt x="2399949" y="640293"/>
                    <a:pt x="2399949" y="1430132"/>
                  </a:cubicBezTo>
                  <a:close/>
                </a:path>
              </a:pathLst>
            </a:custGeom>
            <a:solidFill>
              <a:srgbClr val="FFFF99">
                <a:alpha val="89804"/>
              </a:srgb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0981" rIns="364806" bIns="240982" numCol="1" spcCol="1270" anchor="ctr" anchorCtr="0">
              <a:noAutofit/>
            </a:bodyPr>
            <a:lstStyle/>
            <a:p>
              <a:pPr marL="228600" lvl="1" indent="-228600" algn="l" defTabSz="889000">
                <a:spcBef>
                  <a:spcPct val="0"/>
                </a:spcBef>
                <a:spcAft>
                  <a:spcPct val="15000"/>
                </a:spcAft>
                <a:buNone/>
              </a:pPr>
              <a:r>
                <a:rPr kumimoji="1" lang="ja-JP" altLang="en-US" sz="2000" b="1" kern="1200">
                  <a:latin typeface="メイリオ" panose="020B0604030504040204" pitchFamily="50" charset="-128"/>
                  <a:ea typeface="メイリオ" panose="020B0604030504040204" pitchFamily="50" charset="-128"/>
                </a:rPr>
                <a:t>グラニュラリティ・ドキュメント（階層構造に関する文書）</a:t>
              </a:r>
              <a:endParaRPr lang="en-US" altLang="ja-JP" sz="2000" b="1">
                <a:latin typeface="メイリオ" panose="020B0604030504040204" pitchFamily="50" charset="-128"/>
                <a:ea typeface="メイリオ" panose="020B0604030504040204" pitchFamily="50" charset="-128"/>
              </a:endParaRPr>
            </a:p>
            <a:p>
              <a:pPr marL="228600" lvl="1" indent="-228600" algn="l" defTabSz="889000">
                <a:spcBef>
                  <a:spcPct val="0"/>
                </a:spcBef>
                <a:spcAft>
                  <a:spcPct val="15000"/>
                </a:spcAft>
                <a:buNone/>
              </a:pPr>
              <a:r>
                <a:rPr kumimoji="1" lang="en-US" altLang="ja-JP" sz="1600" kern="1200">
                  <a:latin typeface="メイリオ" panose="020B0604030504040204" pitchFamily="50" charset="-128"/>
                  <a:ea typeface="メイリオ" panose="020B0604030504040204" pitchFamily="50" charset="-128"/>
                </a:rPr>
                <a:t>	</a:t>
              </a:r>
              <a:r>
                <a:rPr kumimoji="1" lang="ja-JP" altLang="en-US" sz="1600" kern="1200">
                  <a:latin typeface="メイリオ" panose="020B0604030504040204" pitchFamily="50" charset="-128"/>
                  <a:ea typeface="メイリオ" panose="020B0604030504040204" pitchFamily="50" charset="-128"/>
                </a:rPr>
                <a:t>「新医薬品の製造販売の承認申請に際し承認申請書に添付すべき資料の作成要領について」等の一部改正について（平成</a:t>
              </a:r>
              <a:r>
                <a:rPr kumimoji="1" lang="en-US" altLang="ja-JP" sz="1600" kern="1200">
                  <a:latin typeface="メイリオ" panose="020B0604030504040204" pitchFamily="50" charset="-128"/>
                  <a:ea typeface="メイリオ" panose="020B0604030504040204" pitchFamily="50" charset="-128"/>
                </a:rPr>
                <a:t>29</a:t>
              </a:r>
              <a:r>
                <a:rPr kumimoji="1" lang="ja-JP" altLang="en-US" sz="1600" kern="1200">
                  <a:latin typeface="メイリオ" panose="020B0604030504040204" pitchFamily="50" charset="-128"/>
                  <a:ea typeface="メイリオ" panose="020B0604030504040204" pitchFamily="50" charset="-128"/>
                </a:rPr>
                <a:t>年</a:t>
              </a:r>
              <a:r>
                <a:rPr kumimoji="1" lang="en-US" altLang="ja-JP" sz="1600" kern="1200">
                  <a:latin typeface="メイリオ" panose="020B0604030504040204" pitchFamily="50" charset="-128"/>
                  <a:ea typeface="メイリオ" panose="020B0604030504040204" pitchFamily="50" charset="-128"/>
                </a:rPr>
                <a:t>7</a:t>
              </a:r>
              <a:r>
                <a:rPr kumimoji="1" lang="ja-JP" altLang="en-US" sz="1600" kern="1200">
                  <a:latin typeface="メイリオ" panose="020B0604030504040204" pitchFamily="50" charset="-128"/>
                  <a:ea typeface="メイリオ" panose="020B0604030504040204" pitchFamily="50" charset="-128"/>
                </a:rPr>
                <a:t>月</a:t>
              </a:r>
              <a:r>
                <a:rPr kumimoji="1" lang="en-US" altLang="ja-JP" sz="1600" kern="1200">
                  <a:latin typeface="メイリオ" panose="020B0604030504040204" pitchFamily="50" charset="-128"/>
                  <a:ea typeface="メイリオ" panose="020B0604030504040204" pitchFamily="50" charset="-128"/>
                </a:rPr>
                <a:t>5</a:t>
              </a:r>
              <a:r>
                <a:rPr kumimoji="1" lang="ja-JP" altLang="en-US" sz="1600" kern="1200">
                  <a:latin typeface="メイリオ" panose="020B0604030504040204" pitchFamily="50" charset="-128"/>
                  <a:ea typeface="メイリオ" panose="020B0604030504040204" pitchFamily="50" charset="-128"/>
                </a:rPr>
                <a:t>日付け薬生薬審発</a:t>
              </a:r>
              <a:r>
                <a:rPr kumimoji="1" lang="en-US" altLang="ja-JP" sz="1600" kern="1200">
                  <a:latin typeface="メイリオ" panose="020B0604030504040204" pitchFamily="50" charset="-128"/>
                  <a:ea typeface="メイリオ" panose="020B0604030504040204" pitchFamily="50" charset="-128"/>
                </a:rPr>
                <a:t>0705</a:t>
              </a:r>
              <a:r>
                <a:rPr kumimoji="1" lang="ja-JP" altLang="en-US" sz="1600" kern="1200">
                  <a:latin typeface="メイリオ" panose="020B0604030504040204" pitchFamily="50" charset="-128"/>
                  <a:ea typeface="メイリオ" panose="020B0604030504040204" pitchFamily="50" charset="-128"/>
                </a:rPr>
                <a:t>第</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号）の別紙</a:t>
              </a:r>
              <a:endParaRPr lang="en-US" altLang="ja-JP" sz="1600">
                <a:latin typeface="メイリオ" panose="020B0604030504040204" pitchFamily="50" charset="-128"/>
                <a:ea typeface="メイリオ" panose="020B0604030504040204" pitchFamily="50" charset="-128"/>
              </a:endParaRPr>
            </a:p>
            <a:p>
              <a:pPr marL="228600" lvl="1" indent="-228600" algn="l" defTabSz="889000">
                <a:spcBef>
                  <a:spcPts val="300"/>
                </a:spcBef>
                <a:spcAft>
                  <a:spcPct val="15000"/>
                </a:spcAft>
                <a:buNone/>
              </a:pPr>
              <a:r>
                <a:rPr kumimoji="1" lang="en-US" altLang="ja-JP" sz="1600" kern="1200">
                  <a:latin typeface="メイリオ" panose="020B0604030504040204" pitchFamily="50" charset="-128"/>
                  <a:ea typeface="メイリオ" panose="020B0604030504040204" pitchFamily="50" charset="-128"/>
                </a:rPr>
                <a:t>	</a:t>
              </a:r>
              <a:r>
                <a:rPr kumimoji="1" lang="ja-JP" altLang="en-US" sz="1600" kern="1200">
                  <a:latin typeface="メイリオ" panose="020B0604030504040204" pitchFamily="50" charset="-128"/>
                  <a:ea typeface="メイリオ" panose="020B0604030504040204" pitchFamily="50" charset="-128"/>
                </a:rPr>
                <a:t>令和</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年</a:t>
              </a:r>
              <a:r>
                <a:rPr lang="en-US" altLang="ja-JP" sz="16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月</a:t>
              </a:r>
              <a:r>
                <a:rPr lang="en-US" altLang="ja-JP" sz="1600">
                  <a:latin typeface="メイリオ" panose="020B0604030504040204" pitchFamily="50" charset="-128"/>
                  <a:ea typeface="メイリオ" panose="020B0604030504040204" pitchFamily="50" charset="-128"/>
                </a:rPr>
                <a:t>1</a:t>
              </a:r>
              <a:r>
                <a:rPr kumimoji="1" lang="ja-JP" altLang="en-US" sz="1600" kern="1200">
                  <a:latin typeface="メイリオ" panose="020B0604030504040204" pitchFamily="50" charset="-128"/>
                  <a:ea typeface="メイリオ" panose="020B0604030504040204" pitchFamily="50" charset="-128"/>
                </a:rPr>
                <a:t>日</a:t>
              </a:r>
              <a:r>
                <a:rPr lang="ja-JP" altLang="en-US" sz="1600">
                  <a:latin typeface="メイリオ" panose="020B0604030504040204" pitchFamily="50" charset="-128"/>
                  <a:ea typeface="メイリオ" panose="020B0604030504040204" pitchFamily="50" charset="-128"/>
                </a:rPr>
                <a:t>より施行</a:t>
              </a:r>
              <a:endParaRPr kumimoji="1" lang="en-US" altLang="ja-JP" sz="1600" kern="1200">
                <a:latin typeface="メイリオ" panose="020B0604030504040204" pitchFamily="50" charset="-128"/>
                <a:ea typeface="メイリオ" panose="020B0604030504040204" pitchFamily="50" charset="-128"/>
              </a:endParaRPr>
            </a:p>
          </p:txBody>
        </p:sp>
        <p:sp>
          <p:nvSpPr>
            <p:cNvPr id="12" name="フリーフォーム: 図形 11">
              <a:extLst>
                <a:ext uri="{FF2B5EF4-FFF2-40B4-BE49-F238E27FC236}">
                  <a16:creationId xmlns:a16="http://schemas.microsoft.com/office/drawing/2014/main" id="{9F0E4C26-EC78-4A86-99FF-572069463045}"/>
                </a:ext>
              </a:extLst>
            </p:cNvPr>
            <p:cNvSpPr/>
            <p:nvPr/>
          </p:nvSpPr>
          <p:spPr>
            <a:xfrm>
              <a:off x="396324" y="3836674"/>
              <a:ext cx="2843981" cy="2808000"/>
            </a:xfrm>
            <a:custGeom>
              <a:avLst/>
              <a:gdLst>
                <a:gd name="connsiteX0" fmla="*/ 0 w 2843981"/>
                <a:gd name="connsiteY0" fmla="*/ 439035 h 2634157"/>
                <a:gd name="connsiteX1" fmla="*/ 439035 w 2843981"/>
                <a:gd name="connsiteY1" fmla="*/ 0 h 2634157"/>
                <a:gd name="connsiteX2" fmla="*/ 2404946 w 2843981"/>
                <a:gd name="connsiteY2" fmla="*/ 0 h 2634157"/>
                <a:gd name="connsiteX3" fmla="*/ 2843981 w 2843981"/>
                <a:gd name="connsiteY3" fmla="*/ 439035 h 2634157"/>
                <a:gd name="connsiteX4" fmla="*/ 2843981 w 2843981"/>
                <a:gd name="connsiteY4" fmla="*/ 2195122 h 2634157"/>
                <a:gd name="connsiteX5" fmla="*/ 2404946 w 2843981"/>
                <a:gd name="connsiteY5" fmla="*/ 2634157 h 2634157"/>
                <a:gd name="connsiteX6" fmla="*/ 439035 w 2843981"/>
                <a:gd name="connsiteY6" fmla="*/ 2634157 h 2634157"/>
                <a:gd name="connsiteX7" fmla="*/ 0 w 2843981"/>
                <a:gd name="connsiteY7" fmla="*/ 2195122 h 2634157"/>
                <a:gd name="connsiteX8" fmla="*/ 0 w 2843981"/>
                <a:gd name="connsiteY8" fmla="*/ 439035 h 263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981" h="2634157">
                  <a:moveTo>
                    <a:pt x="0" y="439035"/>
                  </a:moveTo>
                  <a:cubicBezTo>
                    <a:pt x="0" y="196563"/>
                    <a:pt x="196563" y="0"/>
                    <a:pt x="439035" y="0"/>
                  </a:cubicBezTo>
                  <a:lnTo>
                    <a:pt x="2404946" y="0"/>
                  </a:lnTo>
                  <a:cubicBezTo>
                    <a:pt x="2647418" y="0"/>
                    <a:pt x="2843981" y="196563"/>
                    <a:pt x="2843981" y="439035"/>
                  </a:cubicBezTo>
                  <a:lnTo>
                    <a:pt x="2843981" y="2195122"/>
                  </a:lnTo>
                  <a:cubicBezTo>
                    <a:pt x="2843981" y="2437594"/>
                    <a:pt x="2647418" y="2634157"/>
                    <a:pt x="2404946" y="2634157"/>
                  </a:cubicBezTo>
                  <a:lnTo>
                    <a:pt x="439035" y="2634157"/>
                  </a:lnTo>
                  <a:cubicBezTo>
                    <a:pt x="196563" y="2634157"/>
                    <a:pt x="0" y="2437594"/>
                    <a:pt x="0" y="2195122"/>
                  </a:cubicBezTo>
                  <a:lnTo>
                    <a:pt x="0" y="439035"/>
                  </a:lnTo>
                  <a:close/>
                </a:path>
              </a:pathLst>
            </a:custGeom>
            <a:solidFill>
              <a:srgbClr val="FFCC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269" tIns="181929" rIns="235269" bIns="181929"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CTD</a:t>
              </a:r>
              <a:r>
                <a:rPr kumimoji="1" lang="ja-JP" altLang="en-US" sz="2800" b="1" kern="120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文書</a:t>
              </a:r>
            </a:p>
          </p:txBody>
        </p:sp>
      </p:grpSp>
      <p:sp>
        <p:nvSpPr>
          <p:cNvPr id="3" name="スライド番号プレースホルダー 2">
            <a:extLst>
              <a:ext uri="{FF2B5EF4-FFF2-40B4-BE49-F238E27FC236}">
                <a16:creationId xmlns:a16="http://schemas.microsoft.com/office/drawing/2014/main" id="{991DD7CB-F2DD-4F70-B94D-ABF722A99818}"/>
              </a:ext>
            </a:extLst>
          </p:cNvPr>
          <p:cNvSpPr>
            <a:spLocks noGrp="1"/>
          </p:cNvSpPr>
          <p:nvPr>
            <p:ph type="sldNum" sz="quarter" idx="10"/>
          </p:nvPr>
        </p:nvSpPr>
        <p:spPr/>
        <p:txBody>
          <a:bodyPr/>
          <a:lstStyle/>
          <a:p>
            <a:pPr>
              <a:defRPr/>
            </a:pPr>
            <a:fld id="{0F70095C-F9B4-4C04-ABE4-849D581B05DE}" type="slidenum">
              <a:rPr lang="en-US" altLang="ja-JP" smtClean="0"/>
              <a:pPr>
                <a:defRPr/>
              </a:pPr>
              <a:t>16</a:t>
            </a:fld>
            <a:endParaRPr lang="en-US" altLang="ja-JP"/>
          </a:p>
        </p:txBody>
      </p:sp>
      <p:sp>
        <p:nvSpPr>
          <p:cNvPr id="20" name="テキスト ボックス 5">
            <a:extLst>
              <a:ext uri="{FF2B5EF4-FFF2-40B4-BE49-F238E27FC236}">
                <a16:creationId xmlns:a16="http://schemas.microsoft.com/office/drawing/2014/main" id="{E5A3B480-2D92-4998-B56F-F019429AE4B5}"/>
              </a:ext>
            </a:extLst>
          </p:cNvPr>
          <p:cNvSpPr txBox="1"/>
          <p:nvPr/>
        </p:nvSpPr>
        <p:spPr>
          <a:xfrm>
            <a:off x="4301355" y="4511844"/>
            <a:ext cx="7315200" cy="8309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sz="1600" dirty="0">
                <a:latin typeface="メイリオ" panose="020B0604030504040204" pitchFamily="50" charset="-128"/>
                <a:ea typeface="メイリオ" panose="020B0604030504040204" pitchFamily="50" charset="-128"/>
              </a:rPr>
              <a:t>（平成</a:t>
            </a:r>
            <a:r>
              <a:rPr kumimoji="1" lang="en-US" altLang="ja-JP" sz="1600" dirty="0">
                <a:latin typeface="メイリオ" panose="020B0604030504040204" pitchFamily="50" charset="-128"/>
                <a:ea typeface="メイリオ" panose="020B0604030504040204" pitchFamily="50" charset="-128"/>
              </a:rPr>
              <a:t>13</a:t>
            </a:r>
            <a:r>
              <a:rPr kumimoji="1"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21</a:t>
            </a:r>
            <a:r>
              <a:rPr kumimoji="1" lang="ja-JP" altLang="en-US" sz="1600" dirty="0">
                <a:latin typeface="メイリオ" panose="020B0604030504040204" pitchFamily="50" charset="-128"/>
                <a:ea typeface="メイリオ" panose="020B0604030504040204" pitchFamily="50" charset="-128"/>
              </a:rPr>
              <a:t>日付</a:t>
            </a:r>
            <a:r>
              <a:rPr lang="ja-JP" altLang="en-US" sz="1600" dirty="0">
                <a:latin typeface="メイリオ" panose="020B0604030504040204" pitchFamily="50" charset="-128"/>
                <a:ea typeface="メイリオ" panose="020B0604030504040204" pitchFamily="50" charset="-128"/>
              </a:rPr>
              <a:t>け　医薬審発</a:t>
            </a:r>
            <a:r>
              <a:rPr lang="en-US" altLang="ja-JP" sz="1600" dirty="0">
                <a:latin typeface="メイリオ" panose="020B0604030504040204" pitchFamily="50" charset="-128"/>
                <a:ea typeface="メイリオ" panose="020B0604030504040204" pitchFamily="50" charset="-128"/>
              </a:rPr>
              <a:t>899</a:t>
            </a:r>
            <a:r>
              <a:rPr lang="ja-JP" altLang="en-US" sz="1600" dirty="0">
                <a:latin typeface="メイリオ" panose="020B0604030504040204" pitchFamily="50" charset="-128"/>
                <a:ea typeface="メイリオ" panose="020B0604030504040204" pitchFamily="50" charset="-128"/>
              </a:rPr>
              <a:t>号）</a:t>
            </a:r>
            <a:endParaRPr lang="en-US" altLang="ja-JP" sz="1600" dirty="0">
              <a:latin typeface="メイリオ" panose="020B0604030504040204" pitchFamily="50" charset="-128"/>
              <a:ea typeface="メイリオ" panose="020B0604030504040204" pitchFamily="50" charset="-128"/>
            </a:endParaRPr>
          </a:p>
          <a:p>
            <a:pPr algn="r"/>
            <a:r>
              <a:rPr kumimoji="1" lang="ja-JP" altLang="en-US" sz="1600" dirty="0">
                <a:latin typeface="メイリオ" panose="020B0604030504040204" pitchFamily="50" charset="-128"/>
                <a:ea typeface="メイリオ" panose="020B0604030504040204" pitchFamily="50" charset="-128"/>
              </a:rPr>
              <a:t>改正（</a:t>
            </a:r>
            <a:r>
              <a:rPr lang="ja-JP" altLang="en-US" sz="1600" dirty="0">
                <a:latin typeface="メイリオ" panose="020B0604030504040204" pitchFamily="50" charset="-128"/>
                <a:ea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rPr>
              <a:t>21</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日付</a:t>
            </a:r>
            <a:r>
              <a:rPr lang="ja-JP" altLang="en-US" sz="1600" dirty="0">
                <a:latin typeface="メイリオ" panose="020B0604030504040204" pitchFamily="50" charset="-128"/>
                <a:ea typeface="メイリオ" panose="020B0604030504040204" pitchFamily="50" charset="-128"/>
              </a:rPr>
              <a:t>け　薬食審発</a:t>
            </a:r>
            <a:r>
              <a:rPr lang="en-US" altLang="ja-JP" sz="1600" dirty="0">
                <a:latin typeface="メイリオ" panose="020B0604030504040204" pitchFamily="50" charset="-128"/>
                <a:ea typeface="メイリオ" panose="020B0604030504040204" pitchFamily="50" charset="-128"/>
              </a:rPr>
              <a:t>0707</a:t>
            </a:r>
            <a:r>
              <a:rPr lang="ja-JP" altLang="en-US" sz="1600" dirty="0">
                <a:latin typeface="メイリオ" panose="020B0604030504040204" pitchFamily="50" charset="-128"/>
                <a:ea typeface="メイリオ" panose="020B0604030504040204" pitchFamily="50" charset="-128"/>
              </a:rPr>
              <a:t>第</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号）</a:t>
            </a:r>
            <a:endParaRPr lang="en-US" altLang="ja-JP" sz="1600" dirty="0">
              <a:latin typeface="メイリオ" panose="020B0604030504040204" pitchFamily="50" charset="-128"/>
              <a:ea typeface="メイリオ" panose="020B0604030504040204" pitchFamily="50" charset="-128"/>
            </a:endParaRPr>
          </a:p>
          <a:p>
            <a:pPr algn="r"/>
            <a:r>
              <a:rPr kumimoji="1" lang="ja-JP" altLang="en-US" sz="1600" dirty="0">
                <a:latin typeface="メイリオ" panose="020B0604030504040204" pitchFamily="50" charset="-128"/>
                <a:ea typeface="メイリオ" panose="020B0604030504040204" pitchFamily="50" charset="-128"/>
              </a:rPr>
              <a:t>改正（</a:t>
            </a:r>
            <a:r>
              <a:rPr kumimoji="1" lang="ja-JP" altLang="en-US" sz="1600" kern="1200" dirty="0">
                <a:latin typeface="メイリオ" panose="020B0604030504040204" pitchFamily="50" charset="-128"/>
                <a:ea typeface="メイリオ" panose="020B0604030504040204" pitchFamily="50" charset="-128"/>
              </a:rPr>
              <a:t>平成</a:t>
            </a:r>
            <a:r>
              <a:rPr kumimoji="1" lang="en-US" altLang="ja-JP" sz="1600" kern="1200" dirty="0">
                <a:latin typeface="メイリオ" panose="020B0604030504040204" pitchFamily="50" charset="-128"/>
                <a:ea typeface="メイリオ" panose="020B0604030504040204" pitchFamily="50" charset="-128"/>
              </a:rPr>
              <a:t>29</a:t>
            </a:r>
            <a:r>
              <a:rPr kumimoji="1" lang="ja-JP" altLang="en-US" sz="1600" kern="1200" dirty="0">
                <a:latin typeface="メイリオ" panose="020B0604030504040204" pitchFamily="50" charset="-128"/>
                <a:ea typeface="メイリオ" panose="020B0604030504040204" pitchFamily="50" charset="-128"/>
              </a:rPr>
              <a:t>年</a:t>
            </a:r>
            <a:r>
              <a:rPr kumimoji="1" lang="en-US" altLang="ja-JP" sz="1600" kern="1200" dirty="0">
                <a:latin typeface="メイリオ" panose="020B0604030504040204" pitchFamily="50" charset="-128"/>
                <a:ea typeface="メイリオ" panose="020B0604030504040204" pitchFamily="50" charset="-128"/>
              </a:rPr>
              <a:t>7</a:t>
            </a:r>
            <a:r>
              <a:rPr kumimoji="1" lang="ja-JP" altLang="en-US" sz="1600" kern="1200" dirty="0">
                <a:latin typeface="メイリオ" panose="020B0604030504040204" pitchFamily="50" charset="-128"/>
                <a:ea typeface="メイリオ" panose="020B0604030504040204" pitchFamily="50" charset="-128"/>
              </a:rPr>
              <a:t>月</a:t>
            </a:r>
            <a:r>
              <a:rPr kumimoji="1" lang="en-US" altLang="ja-JP" sz="1600" kern="1200" dirty="0">
                <a:latin typeface="メイリオ" panose="020B0604030504040204" pitchFamily="50" charset="-128"/>
                <a:ea typeface="メイリオ" panose="020B0604030504040204" pitchFamily="50" charset="-128"/>
              </a:rPr>
              <a:t>5</a:t>
            </a:r>
            <a:r>
              <a:rPr kumimoji="1" lang="ja-JP" altLang="en-US" sz="1600" kern="1200" dirty="0">
                <a:latin typeface="メイリオ" panose="020B0604030504040204" pitchFamily="50" charset="-128"/>
                <a:ea typeface="メイリオ" panose="020B0604030504040204" pitchFamily="50" charset="-128"/>
              </a:rPr>
              <a:t>日付け　薬生薬審発</a:t>
            </a:r>
            <a:r>
              <a:rPr kumimoji="1" lang="en-US" altLang="ja-JP" sz="1600" kern="1200" dirty="0">
                <a:latin typeface="メイリオ" panose="020B0604030504040204" pitchFamily="50" charset="-128"/>
                <a:ea typeface="メイリオ" panose="020B0604030504040204" pitchFamily="50" charset="-128"/>
              </a:rPr>
              <a:t>0705</a:t>
            </a:r>
            <a:r>
              <a:rPr kumimoji="1" lang="ja-JP" altLang="en-US" sz="1600" kern="1200" dirty="0">
                <a:latin typeface="メイリオ" panose="020B0604030504040204" pitchFamily="50" charset="-128"/>
                <a:ea typeface="メイリオ" panose="020B0604030504040204" pitchFamily="50" charset="-128"/>
              </a:rPr>
              <a:t>第</a:t>
            </a:r>
            <a:r>
              <a:rPr kumimoji="1" lang="en-US" altLang="ja-JP" sz="1600" kern="1200" dirty="0">
                <a:latin typeface="メイリオ" panose="020B0604030504040204" pitchFamily="50" charset="-128"/>
                <a:ea typeface="メイリオ" panose="020B0604030504040204" pitchFamily="50" charset="-128"/>
              </a:rPr>
              <a:t>4</a:t>
            </a:r>
            <a:r>
              <a:rPr kumimoji="1" lang="ja-JP" altLang="en-US" sz="1600" kern="1200" dirty="0">
                <a:latin typeface="メイリオ" panose="020B0604030504040204" pitchFamily="50" charset="-128"/>
                <a:ea typeface="メイリオ" panose="020B0604030504040204" pitchFamily="50" charset="-128"/>
              </a:rPr>
              <a:t>号</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p:txBody>
      </p:sp>
      <p:sp>
        <p:nvSpPr>
          <p:cNvPr id="23" name="フリーフォーム: 図形 8">
            <a:extLst>
              <a:ext uri="{FF2B5EF4-FFF2-40B4-BE49-F238E27FC236}">
                <a16:creationId xmlns:a16="http://schemas.microsoft.com/office/drawing/2014/main" id="{711D6F7C-F87C-4042-BB90-DC03D194026C}"/>
              </a:ext>
            </a:extLst>
          </p:cNvPr>
          <p:cNvSpPr/>
          <p:nvPr/>
        </p:nvSpPr>
        <p:spPr>
          <a:xfrm>
            <a:off x="3071664" y="3061347"/>
            <a:ext cx="8580630" cy="647378"/>
          </a:xfrm>
          <a:custGeom>
            <a:avLst/>
            <a:gdLst>
              <a:gd name="connsiteX0" fmla="*/ 401088 w 2406482"/>
              <a:gd name="connsiteY0" fmla="*/ 0 h 8580629"/>
              <a:gd name="connsiteX1" fmla="*/ 2005394 w 2406482"/>
              <a:gd name="connsiteY1" fmla="*/ 0 h 8580629"/>
              <a:gd name="connsiteX2" fmla="*/ 2406482 w 2406482"/>
              <a:gd name="connsiteY2" fmla="*/ 401088 h 8580629"/>
              <a:gd name="connsiteX3" fmla="*/ 2406482 w 2406482"/>
              <a:gd name="connsiteY3" fmla="*/ 8580629 h 8580629"/>
              <a:gd name="connsiteX4" fmla="*/ 2406482 w 2406482"/>
              <a:gd name="connsiteY4" fmla="*/ 8580629 h 8580629"/>
              <a:gd name="connsiteX5" fmla="*/ 0 w 2406482"/>
              <a:gd name="connsiteY5" fmla="*/ 8580629 h 8580629"/>
              <a:gd name="connsiteX6" fmla="*/ 0 w 2406482"/>
              <a:gd name="connsiteY6" fmla="*/ 8580629 h 8580629"/>
              <a:gd name="connsiteX7" fmla="*/ 0 w 2406482"/>
              <a:gd name="connsiteY7" fmla="*/ 401088 h 8580629"/>
              <a:gd name="connsiteX8" fmla="*/ 401088 w 2406482"/>
              <a:gd name="connsiteY8" fmla="*/ 0 h 858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6482" h="8580629">
                <a:moveTo>
                  <a:pt x="2406482" y="1430133"/>
                </a:moveTo>
                <a:lnTo>
                  <a:pt x="2406482" y="7150496"/>
                </a:lnTo>
                <a:cubicBezTo>
                  <a:pt x="2406482" y="7940336"/>
                  <a:pt x="2356120" y="8580627"/>
                  <a:pt x="2293995" y="8580627"/>
                </a:cubicBezTo>
                <a:lnTo>
                  <a:pt x="0" y="8580627"/>
                </a:lnTo>
                <a:lnTo>
                  <a:pt x="0" y="8580627"/>
                </a:lnTo>
                <a:lnTo>
                  <a:pt x="0" y="2"/>
                </a:lnTo>
                <a:lnTo>
                  <a:pt x="0" y="2"/>
                </a:lnTo>
                <a:lnTo>
                  <a:pt x="2293995" y="2"/>
                </a:lnTo>
                <a:cubicBezTo>
                  <a:pt x="2356120" y="2"/>
                  <a:pt x="2406482" y="640293"/>
                  <a:pt x="2406482" y="1430133"/>
                </a:cubicBezTo>
                <a:close/>
              </a:path>
            </a:pathLst>
          </a:custGeom>
          <a:solidFill>
            <a:srgbClr val="FF9966">
              <a:alpha val="90000"/>
            </a:srgb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41300" rIns="365125" bIns="241301" numCol="1" spcCol="1270" anchor="ctr" anchorCtr="0">
            <a:noAutofit/>
          </a:bodyPr>
          <a:lstStyle/>
          <a:p>
            <a:pPr marL="228600" lvl="1" indent="-228600" algn="l" defTabSz="889000">
              <a:spcBef>
                <a:spcPts val="300"/>
              </a:spcBef>
              <a:spcAft>
                <a:spcPct val="15000"/>
              </a:spcAft>
              <a:buNone/>
            </a:pPr>
            <a:r>
              <a:rPr kumimoji="1" lang="ja-JP" altLang="en-US" sz="2000" b="1" kern="1200">
                <a:latin typeface="メイリオ" panose="020B0604030504040204" pitchFamily="50" charset="-128"/>
                <a:ea typeface="メイリオ" panose="020B0604030504040204" pitchFamily="50" charset="-128"/>
              </a:rPr>
              <a:t>ゲートウェイシステムを利用した新医薬品の承認申請等について</a:t>
            </a:r>
          </a:p>
          <a:p>
            <a:pPr marL="228600" lvl="2" indent="-114300" algn="l" defTabSz="622300">
              <a:spcBef>
                <a:spcPct val="0"/>
              </a:spcBef>
              <a:spcAft>
                <a:spcPct val="15000"/>
              </a:spcAft>
              <a:buFont typeface="Wingdings" panose="05000000000000000000" pitchFamily="2" charset="2"/>
              <a:buNone/>
            </a:pPr>
            <a:r>
              <a:rPr kumimoji="1" lang="ja-JP" altLang="en-US" sz="1600" kern="1200">
                <a:latin typeface="メイリオ" panose="020B0604030504040204" pitchFamily="50" charset="-128"/>
                <a:ea typeface="メイリオ" panose="020B0604030504040204" pitchFamily="50" charset="-128"/>
              </a:rPr>
              <a:t>（令和</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年</a:t>
            </a:r>
            <a:r>
              <a:rPr kumimoji="1" lang="en-US" altLang="ja-JP" sz="1600" kern="1200">
                <a:latin typeface="メイリオ" panose="020B0604030504040204" pitchFamily="50" charset="-128"/>
                <a:ea typeface="メイリオ" panose="020B0604030504040204" pitchFamily="50" charset="-128"/>
              </a:rPr>
              <a:t>4</a:t>
            </a:r>
            <a:r>
              <a:rPr kumimoji="1" lang="ja-JP" altLang="en-US" sz="1600" kern="1200">
                <a:latin typeface="メイリオ" panose="020B0604030504040204" pitchFamily="50" charset="-128"/>
                <a:ea typeface="メイリオ" panose="020B0604030504040204" pitchFamily="50" charset="-128"/>
              </a:rPr>
              <a:t>月１日付け　薬生薬審発</a:t>
            </a:r>
            <a:r>
              <a:rPr kumimoji="1" lang="en-US" altLang="ja-JP" sz="1600" kern="1200">
                <a:latin typeface="メイリオ" panose="020B0604030504040204" pitchFamily="50" charset="-128"/>
                <a:ea typeface="メイリオ" panose="020B0604030504040204" pitchFamily="50" charset="-128"/>
              </a:rPr>
              <a:t>0401</a:t>
            </a:r>
            <a:r>
              <a:rPr kumimoji="1" lang="ja-JP" altLang="en-US" sz="1600" kern="1200">
                <a:latin typeface="メイリオ" panose="020B0604030504040204" pitchFamily="50" charset="-128"/>
                <a:ea typeface="メイリオ" panose="020B0604030504040204" pitchFamily="50" charset="-128"/>
              </a:rPr>
              <a:t>第</a:t>
            </a:r>
            <a:r>
              <a:rPr kumimoji="1" lang="en-US" altLang="ja-JP" sz="1600" kern="1200">
                <a:latin typeface="メイリオ" panose="020B0604030504040204" pitchFamily="50" charset="-128"/>
                <a:ea typeface="メイリオ" panose="020B0604030504040204" pitchFamily="50" charset="-128"/>
              </a:rPr>
              <a:t>7</a:t>
            </a:r>
            <a:r>
              <a:rPr kumimoji="1" lang="ja-JP" altLang="en-US" sz="1600" kern="1200">
                <a:latin typeface="メイリオ" panose="020B0604030504040204" pitchFamily="50" charset="-128"/>
                <a:ea typeface="メイリオ" panose="020B0604030504040204" pitchFamily="50" charset="-128"/>
              </a:rPr>
              <a:t>号）</a:t>
            </a:r>
          </a:p>
        </p:txBody>
      </p:sp>
      <p:sp>
        <p:nvSpPr>
          <p:cNvPr id="22" name="フリーフォーム: 図形 9">
            <a:extLst>
              <a:ext uri="{FF2B5EF4-FFF2-40B4-BE49-F238E27FC236}">
                <a16:creationId xmlns:a16="http://schemas.microsoft.com/office/drawing/2014/main" id="{8DB80132-D345-4089-A487-A492A0BF6097}"/>
              </a:ext>
            </a:extLst>
          </p:cNvPr>
          <p:cNvSpPr/>
          <p:nvPr/>
        </p:nvSpPr>
        <p:spPr>
          <a:xfrm>
            <a:off x="407368" y="2905066"/>
            <a:ext cx="2843981" cy="888504"/>
          </a:xfrm>
          <a:custGeom>
            <a:avLst/>
            <a:gdLst>
              <a:gd name="connsiteX0" fmla="*/ 0 w 2843981"/>
              <a:gd name="connsiteY0" fmla="*/ 439035 h 2634157"/>
              <a:gd name="connsiteX1" fmla="*/ 439035 w 2843981"/>
              <a:gd name="connsiteY1" fmla="*/ 0 h 2634157"/>
              <a:gd name="connsiteX2" fmla="*/ 2404946 w 2843981"/>
              <a:gd name="connsiteY2" fmla="*/ 0 h 2634157"/>
              <a:gd name="connsiteX3" fmla="*/ 2843981 w 2843981"/>
              <a:gd name="connsiteY3" fmla="*/ 439035 h 2634157"/>
              <a:gd name="connsiteX4" fmla="*/ 2843981 w 2843981"/>
              <a:gd name="connsiteY4" fmla="*/ 2195122 h 2634157"/>
              <a:gd name="connsiteX5" fmla="*/ 2404946 w 2843981"/>
              <a:gd name="connsiteY5" fmla="*/ 2634157 h 2634157"/>
              <a:gd name="connsiteX6" fmla="*/ 439035 w 2843981"/>
              <a:gd name="connsiteY6" fmla="*/ 2634157 h 2634157"/>
              <a:gd name="connsiteX7" fmla="*/ 0 w 2843981"/>
              <a:gd name="connsiteY7" fmla="*/ 2195122 h 2634157"/>
              <a:gd name="connsiteX8" fmla="*/ 0 w 2843981"/>
              <a:gd name="connsiteY8" fmla="*/ 439035 h 263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981" h="2634157">
                <a:moveTo>
                  <a:pt x="0" y="439035"/>
                </a:moveTo>
                <a:cubicBezTo>
                  <a:pt x="0" y="196563"/>
                  <a:pt x="196563" y="0"/>
                  <a:pt x="439035" y="0"/>
                </a:cubicBezTo>
                <a:lnTo>
                  <a:pt x="2404946" y="0"/>
                </a:lnTo>
                <a:cubicBezTo>
                  <a:pt x="2647418" y="0"/>
                  <a:pt x="2843981" y="196563"/>
                  <a:pt x="2843981" y="439035"/>
                </a:cubicBezTo>
                <a:lnTo>
                  <a:pt x="2843981" y="2195122"/>
                </a:lnTo>
                <a:cubicBezTo>
                  <a:pt x="2843981" y="2437594"/>
                  <a:pt x="2647418" y="2634157"/>
                  <a:pt x="2404946" y="2634157"/>
                </a:cubicBezTo>
                <a:lnTo>
                  <a:pt x="439035" y="2634157"/>
                </a:lnTo>
                <a:cubicBezTo>
                  <a:pt x="196563" y="2634157"/>
                  <a:pt x="0" y="2437594"/>
                  <a:pt x="0" y="2195122"/>
                </a:cubicBezTo>
                <a:lnTo>
                  <a:pt x="0" y="439035"/>
                </a:lnTo>
                <a:close/>
              </a:path>
            </a:pathLst>
          </a:custGeom>
          <a:solidFill>
            <a:srgbClr val="FF996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269" tIns="181929" rIns="235269" bIns="181929" numCol="1" spcCol="1270" anchor="ctr" anchorCtr="0">
            <a:noAutofit/>
          </a:bodyPr>
          <a:lstStyle/>
          <a:p>
            <a:pPr marL="0" lvl="0" indent="0" algn="ctr" defTabSz="1244600">
              <a:lnSpc>
                <a:spcPct val="90000"/>
              </a:lnSpc>
              <a:spcBef>
                <a:spcPct val="0"/>
              </a:spcBef>
              <a:spcAft>
                <a:spcPct val="35000"/>
              </a:spcAft>
              <a:buNone/>
            </a:pPr>
            <a:r>
              <a:rPr kumimoji="1" lang="ja-JP" altLang="en-US" sz="2400" b="1" kern="120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ゲートウェイ</a:t>
            </a:r>
          </a:p>
        </p:txBody>
      </p:sp>
      <p:sp>
        <p:nvSpPr>
          <p:cNvPr id="5" name="テキスト ボックス 17">
            <a:extLst>
              <a:ext uri="{FF2B5EF4-FFF2-40B4-BE49-F238E27FC236}">
                <a16:creationId xmlns:a16="http://schemas.microsoft.com/office/drawing/2014/main" id="{CDCCC1D1-40D7-F64E-5E73-B120D62FB11C}"/>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7" name="テキスト ボックス 18">
            <a:extLst>
              <a:ext uri="{FF2B5EF4-FFF2-40B4-BE49-F238E27FC236}">
                <a16:creationId xmlns:a16="http://schemas.microsoft.com/office/drawing/2014/main" id="{DDBB6D18-7144-F83E-C6AC-40D0A833197E}"/>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21" name="テキスト ボックス 19">
            <a:extLst>
              <a:ext uri="{FF2B5EF4-FFF2-40B4-BE49-F238E27FC236}">
                <a16:creationId xmlns:a16="http://schemas.microsoft.com/office/drawing/2014/main" id="{8570F89F-D052-8B82-3307-4B71710F2EFE}"/>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25" name="テキスト ボックス 20">
            <a:extLst>
              <a:ext uri="{FF2B5EF4-FFF2-40B4-BE49-F238E27FC236}">
                <a16:creationId xmlns:a16="http://schemas.microsoft.com/office/drawing/2014/main" id="{A060CC22-A66E-266A-EC92-4292946214D2}"/>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3712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メイリオ"/>
                <a:ea typeface="メイリオ"/>
              </a:rPr>
              <a:t>1.7</a:t>
            </a:r>
            <a:r>
              <a:rPr lang="ja-JP" altLang="en-US">
                <a:latin typeface="メイリオ"/>
                <a:ea typeface="メイリオ"/>
              </a:rPr>
              <a:t>  </a:t>
            </a:r>
            <a:r>
              <a:rPr lang="en-US" altLang="ja-JP">
                <a:latin typeface="メイリオ"/>
                <a:ea typeface="メイリオ"/>
              </a:rPr>
              <a:t>eCTD v3.2.2</a:t>
            </a:r>
            <a:r>
              <a:rPr lang="ja-JP" altLang="en-US">
                <a:latin typeface="メイリオ"/>
                <a:ea typeface="メイリオ"/>
              </a:rPr>
              <a:t>と</a:t>
            </a:r>
            <a:r>
              <a:rPr lang="en-US" altLang="ja-JP">
                <a:latin typeface="メイリオ"/>
                <a:ea typeface="メイリオ"/>
              </a:rPr>
              <a:t>eCTD</a:t>
            </a:r>
            <a:r>
              <a:rPr lang="ja-JP" altLang="en-US">
                <a:latin typeface="メイリオ"/>
                <a:ea typeface="メイリオ"/>
              </a:rPr>
              <a:t> </a:t>
            </a:r>
            <a:r>
              <a:rPr lang="en-US" altLang="ja-JP">
                <a:latin typeface="メイリオ"/>
                <a:ea typeface="メイリオ"/>
              </a:rPr>
              <a:t>v4.0</a:t>
            </a:r>
            <a:r>
              <a:rPr lang="ja-JP" altLang="en-US">
                <a:latin typeface="メイリオ"/>
                <a:ea typeface="メイリオ"/>
              </a:rPr>
              <a:t>の主な違い</a:t>
            </a:r>
          </a:p>
        </p:txBody>
      </p:sp>
      <p:sp>
        <p:nvSpPr>
          <p:cNvPr id="5" name="テキスト ボックス 4">
            <a:extLst>
              <a:ext uri="{FF2B5EF4-FFF2-40B4-BE49-F238E27FC236}">
                <a16:creationId xmlns:a16="http://schemas.microsoft.com/office/drawing/2014/main" id="{6689F627-58AF-49C5-BFB7-B35D2D6C21FA}"/>
              </a:ext>
            </a:extLst>
          </p:cNvPr>
          <p:cNvSpPr txBox="1"/>
          <p:nvPr/>
        </p:nvSpPr>
        <p:spPr>
          <a:xfrm>
            <a:off x="750280" y="1700808"/>
            <a:ext cx="10530296" cy="3570208"/>
          </a:xfrm>
          <a:prstGeom prst="rect">
            <a:avLst/>
          </a:prstGeom>
          <a:noFill/>
        </p:spPr>
        <p:txBody>
          <a:bodyPr wrap="square" lIns="91440" tIns="45720" rIns="91440" bIns="45720" rtlCol="0" anchor="t">
            <a:spAutoFit/>
          </a:bodyPr>
          <a:lstStyle/>
          <a:p>
            <a:pPr marL="457200" indent="-457200" fontAlgn="auto">
              <a:spcBef>
                <a:spcPts val="1800"/>
              </a:spcBef>
              <a:spcAft>
                <a:spcPts val="0"/>
              </a:spcAft>
              <a:buClr>
                <a:schemeClr val="accent6">
                  <a:lumMod val="60000"/>
                  <a:lumOff val="40000"/>
                </a:schemeClr>
              </a:buClr>
              <a:buFont typeface="Wingdings" panose="05000000000000000000" pitchFamily="2" charset="2"/>
              <a:buChar char="u"/>
            </a:pPr>
            <a:r>
              <a:rPr lang="en-US" altLang="ja-JP" sz="2800" b="1" dirty="0">
                <a:solidFill>
                  <a:prstClr val="black"/>
                </a:solidFill>
                <a:latin typeface="メイリオ" panose="020B0604030504040204" pitchFamily="50" charset="-128"/>
                <a:ea typeface="メイリオ" panose="020B0604030504040204" pitchFamily="50" charset="-128"/>
              </a:rPr>
              <a:t>eCTD</a:t>
            </a:r>
            <a:r>
              <a:rPr lang="ja-JP" altLang="en-US" sz="2800" b="1" dirty="0">
                <a:solidFill>
                  <a:prstClr val="black"/>
                </a:solidFill>
                <a:latin typeface="メイリオ" panose="020B0604030504040204" pitchFamily="50" charset="-128"/>
                <a:ea typeface="メイリオ" panose="020B0604030504040204" pitchFamily="50" charset="-128"/>
              </a:rPr>
              <a:t>の中に試験データを含めて提出（</a:t>
            </a:r>
            <a:r>
              <a:rPr lang="en-US" altLang="ja-JP" sz="2800" b="1" dirty="0">
                <a:solidFill>
                  <a:prstClr val="black"/>
                </a:solidFill>
                <a:latin typeface="メイリオ" panose="020B0604030504040204" pitchFamily="50" charset="-128"/>
                <a:ea typeface="メイリオ" panose="020B0604030504040204" pitchFamily="50" charset="-128"/>
              </a:rPr>
              <a:t>M5</a:t>
            </a:r>
            <a:r>
              <a:rPr lang="ja-JP" altLang="en-US" sz="2800" b="1" dirty="0">
                <a:solidFill>
                  <a:prstClr val="black"/>
                </a:solidFill>
                <a:latin typeface="メイリオ" panose="020B0604030504040204" pitchFamily="50" charset="-128"/>
                <a:ea typeface="メイリオ" panose="020B0604030504040204" pitchFamily="50" charset="-128"/>
              </a:rPr>
              <a:t>のフォルダ内に含める）することになる</a:t>
            </a:r>
            <a:endParaRPr lang="en-US" altLang="ja-JP" sz="2800" b="1" dirty="0">
              <a:solidFill>
                <a:prstClr val="black"/>
              </a:solidFill>
              <a:latin typeface="メイリオ" panose="020B0604030504040204" pitchFamily="50" charset="-128"/>
              <a:ea typeface="メイリオ" panose="020B0604030504040204" pitchFamily="50" charset="-128"/>
            </a:endParaRPr>
          </a:p>
          <a:p>
            <a:pPr marL="457200" indent="-457200" fontAlgn="auto">
              <a:spcBef>
                <a:spcPts val="1800"/>
              </a:spcBef>
              <a:spcAft>
                <a:spcPts val="0"/>
              </a:spcAft>
              <a:buClr>
                <a:schemeClr val="accent6">
                  <a:lumMod val="60000"/>
                  <a:lumOff val="40000"/>
                </a:schemeClr>
              </a:buClr>
              <a:buFont typeface="Wingdings" panose="05000000000000000000" pitchFamily="2" charset="2"/>
              <a:buChar char="u"/>
            </a:pPr>
            <a:r>
              <a:rPr lang="ja-JP" altLang="en-US" sz="2800" b="1" dirty="0">
                <a:latin typeface="メイリオ"/>
                <a:ea typeface="メイリオ"/>
              </a:rPr>
              <a:t>XMLメッセージ内で，用語はコードとして記載され，</a:t>
            </a:r>
            <a:r>
              <a:rPr lang="en-US" altLang="ja-JP" sz="2800" b="1" dirty="0">
                <a:latin typeface="メイリオ"/>
                <a:ea typeface="メイリオ"/>
              </a:rPr>
              <a:t>Controlled</a:t>
            </a:r>
            <a:r>
              <a:rPr lang="ja-JP" altLang="en-US" sz="2800" b="1" dirty="0">
                <a:latin typeface="メイリオ"/>
                <a:ea typeface="メイリオ"/>
              </a:rPr>
              <a:t> </a:t>
            </a:r>
            <a:r>
              <a:rPr lang="en-US" altLang="ja-JP" sz="2800" b="1" dirty="0">
                <a:latin typeface="メイリオ"/>
                <a:ea typeface="メイリオ"/>
              </a:rPr>
              <a:t>vocabulary</a:t>
            </a:r>
            <a:r>
              <a:rPr lang="ja-JP" altLang="en-US" sz="2800" b="1" dirty="0">
                <a:latin typeface="メイリオ"/>
                <a:ea typeface="メイリオ"/>
              </a:rPr>
              <a:t>（</a:t>
            </a:r>
            <a:r>
              <a:rPr lang="en-US" altLang="ja-JP" sz="2800" b="1" dirty="0">
                <a:latin typeface="メイリオ"/>
                <a:ea typeface="メイリオ"/>
              </a:rPr>
              <a:t>CV</a:t>
            </a:r>
            <a:r>
              <a:rPr lang="ja-JP" altLang="en-US" sz="2800" b="1" dirty="0">
                <a:latin typeface="メイリオ"/>
                <a:ea typeface="メイリオ"/>
              </a:rPr>
              <a:t>）で用語とコードの照合が必要になる</a:t>
            </a:r>
            <a:endParaRPr lang="en-US" altLang="ja-JP" sz="2800" b="1" dirty="0">
              <a:latin typeface="メイリオ"/>
              <a:ea typeface="メイリオ"/>
            </a:endParaRPr>
          </a:p>
          <a:p>
            <a:pPr marL="457200" indent="-457200" fontAlgn="auto">
              <a:spcBef>
                <a:spcPts val="1800"/>
              </a:spcBef>
              <a:spcAft>
                <a:spcPts val="0"/>
              </a:spcAft>
              <a:buClr>
                <a:schemeClr val="accent6">
                  <a:lumMod val="60000"/>
                  <a:lumOff val="40000"/>
                </a:schemeClr>
              </a:buClr>
              <a:buFont typeface="Wingdings" panose="05000000000000000000" pitchFamily="2" charset="2"/>
              <a:buChar char="u"/>
            </a:pPr>
            <a:r>
              <a:rPr lang="en-US" altLang="ja-JP" sz="2800" b="1" dirty="0">
                <a:solidFill>
                  <a:prstClr val="black"/>
                </a:solidFill>
                <a:latin typeface="メイリオ" panose="020B0604030504040204" pitchFamily="50" charset="-128"/>
                <a:ea typeface="メイリオ" panose="020B0604030504040204" pitchFamily="50" charset="-128"/>
              </a:rPr>
              <a:t>eCTD</a:t>
            </a:r>
            <a:r>
              <a:rPr lang="ja-JP" altLang="en-US" sz="2800" b="1" dirty="0">
                <a:solidFill>
                  <a:prstClr val="black"/>
                </a:solidFill>
                <a:latin typeface="メイリオ" panose="020B0604030504040204" pitchFamily="50" charset="-128"/>
                <a:ea typeface="メイリオ" panose="020B0604030504040204" pitchFamily="50" charset="-128"/>
              </a:rPr>
              <a:t>の構造を見るためにビューアが必要になる</a:t>
            </a:r>
            <a:endParaRPr lang="en-US" altLang="ja-JP" sz="2800" b="1" dirty="0">
              <a:solidFill>
                <a:prstClr val="black"/>
              </a:solidFill>
              <a:latin typeface="メイリオ" panose="020B0604030504040204" pitchFamily="50" charset="-128"/>
              <a:ea typeface="メイリオ" panose="020B0604030504040204" pitchFamily="50" charset="-128"/>
            </a:endParaRPr>
          </a:p>
          <a:p>
            <a:pPr marL="457200" indent="-457200" fontAlgn="auto">
              <a:spcBef>
                <a:spcPts val="0"/>
              </a:spcBef>
              <a:spcAft>
                <a:spcPts val="0"/>
              </a:spcAft>
              <a:buFont typeface="Wingdings" panose="05000000000000000000" pitchFamily="2" charset="2"/>
              <a:buChar char="u"/>
            </a:pPr>
            <a:endParaRPr lang="ja-JP" altLang="en-US" sz="2800" b="1"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7DAD3F8-ECB8-4B5B-8A1B-759E754155F2}"/>
              </a:ext>
            </a:extLst>
          </p:cNvPr>
          <p:cNvSpPr>
            <a:spLocks noGrp="1"/>
          </p:cNvSpPr>
          <p:nvPr>
            <p:ph type="sldNum" sz="quarter" idx="10"/>
          </p:nvPr>
        </p:nvSpPr>
        <p:spPr/>
        <p:txBody>
          <a:bodyPr/>
          <a:lstStyle/>
          <a:p>
            <a:pPr>
              <a:defRPr/>
            </a:pPr>
            <a:fld id="{0F70095C-F9B4-4C04-ABE4-849D581B05DE}" type="slidenum">
              <a:rPr lang="en-US" altLang="ja-JP" smtClean="0"/>
              <a:pPr>
                <a:defRPr/>
              </a:pPr>
              <a:t>17</a:t>
            </a:fld>
            <a:endParaRPr lang="en-US" altLang="ja-JP"/>
          </a:p>
        </p:txBody>
      </p:sp>
      <p:sp>
        <p:nvSpPr>
          <p:cNvPr id="4" name="テキスト ボックス 3">
            <a:extLst>
              <a:ext uri="{FF2B5EF4-FFF2-40B4-BE49-F238E27FC236}">
                <a16:creationId xmlns:a16="http://schemas.microsoft.com/office/drawing/2014/main" id="{396BD9CC-F405-4EAE-A931-3DE6D79A2D58}"/>
              </a:ext>
            </a:extLst>
          </p:cNvPr>
          <p:cNvSpPr txBox="1"/>
          <p:nvPr/>
        </p:nvSpPr>
        <p:spPr>
          <a:xfrm>
            <a:off x="746407" y="5206452"/>
            <a:ext cx="10262653" cy="523220"/>
          </a:xfrm>
          <a:prstGeom prst="rect">
            <a:avLst/>
          </a:prstGeom>
          <a:noFill/>
        </p:spPr>
        <p:txBody>
          <a:bodyPr wrap="square" lIns="91440" tIns="45720" rIns="91440" bIns="45720" rtlCol="0" anchor="t">
            <a:spAutoFit/>
          </a:bodyPr>
          <a:lstStyle/>
          <a:p>
            <a:pPr algn="ctr"/>
            <a:r>
              <a:rPr lang="ja-JP" altLang="en-US" sz="2800" b="1" dirty="0">
                <a:latin typeface="メイリオ"/>
                <a:ea typeface="メイリオ"/>
              </a:rPr>
              <a:t>なお，CTD及び試験データの準備作業は従前と変わらない</a:t>
            </a:r>
          </a:p>
        </p:txBody>
      </p:sp>
      <p:sp>
        <p:nvSpPr>
          <p:cNvPr id="7" name="テキスト ボックス 17">
            <a:extLst>
              <a:ext uri="{FF2B5EF4-FFF2-40B4-BE49-F238E27FC236}">
                <a16:creationId xmlns:a16="http://schemas.microsoft.com/office/drawing/2014/main" id="{3B788EAF-777B-70A7-09B3-8E78BBF37666}"/>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9" name="テキスト ボックス 18">
            <a:extLst>
              <a:ext uri="{FF2B5EF4-FFF2-40B4-BE49-F238E27FC236}">
                <a16:creationId xmlns:a16="http://schemas.microsoft.com/office/drawing/2014/main" id="{8BC06950-EAD1-D66A-8802-56B5BEEEA438}"/>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4" name="テキスト ボックス 19">
            <a:extLst>
              <a:ext uri="{FF2B5EF4-FFF2-40B4-BE49-F238E27FC236}">
                <a16:creationId xmlns:a16="http://schemas.microsoft.com/office/drawing/2014/main" id="{AC3CBF30-C0AE-F262-11B3-75A603D6E243}"/>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6" name="テキスト ボックス 20">
            <a:extLst>
              <a:ext uri="{FF2B5EF4-FFF2-40B4-BE49-F238E27FC236}">
                <a16:creationId xmlns:a16="http://schemas.microsoft.com/office/drawing/2014/main" id="{0676D063-5F0F-8FCA-3EAE-6F011DB4B0A5}"/>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089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メイリオ"/>
                <a:ea typeface="メイリオ"/>
              </a:rPr>
              <a:t>1.8</a:t>
            </a:r>
            <a:r>
              <a:rPr lang="ja-JP" altLang="en-US" dirty="0">
                <a:latin typeface="メイリオ"/>
                <a:ea typeface="メイリオ"/>
              </a:rPr>
              <a:t> </a:t>
            </a:r>
            <a:r>
              <a:rPr kumimoji="1" lang="ja-JP" altLang="en-US" dirty="0">
                <a:latin typeface="メイリオ"/>
                <a:ea typeface="メイリオ"/>
              </a:rPr>
              <a:t> </a:t>
            </a:r>
            <a:r>
              <a:rPr kumimoji="1" lang="en-US" altLang="ja-JP" dirty="0">
                <a:latin typeface="メイリオ"/>
                <a:ea typeface="メイリオ"/>
              </a:rPr>
              <a:t>PMDA</a:t>
            </a:r>
            <a:r>
              <a:rPr kumimoji="1" lang="ja-JP" altLang="en-US" dirty="0">
                <a:latin typeface="メイリオ"/>
                <a:ea typeface="メイリオ"/>
              </a:rPr>
              <a:t>から</a:t>
            </a:r>
            <a:r>
              <a:rPr lang="ja-JP" altLang="en-US" dirty="0">
                <a:latin typeface="メイリオ"/>
                <a:ea typeface="メイリオ"/>
              </a:rPr>
              <a:t>提供される</a:t>
            </a:r>
            <a:r>
              <a:rPr lang="en-US" altLang="ja-JP" dirty="0">
                <a:latin typeface="メイリオ"/>
                <a:ea typeface="メイリオ"/>
              </a:rPr>
              <a:t>eCTD</a:t>
            </a:r>
            <a:r>
              <a:rPr lang="ja-JP" altLang="en-US" dirty="0">
                <a:latin typeface="メイリオ"/>
                <a:ea typeface="メイリオ"/>
              </a:rPr>
              <a:t> </a:t>
            </a:r>
            <a:r>
              <a:rPr lang="en-US" altLang="ja-JP" dirty="0">
                <a:latin typeface="メイリオ"/>
                <a:ea typeface="メイリオ"/>
              </a:rPr>
              <a:t>v4.0</a:t>
            </a:r>
            <a:r>
              <a:rPr lang="ja-JP" altLang="en-US" dirty="0">
                <a:latin typeface="メイリオ"/>
                <a:ea typeface="メイリオ"/>
              </a:rPr>
              <a:t>用のツール</a:t>
            </a:r>
            <a:endParaRPr kumimoji="1" lang="ja-JP" altLang="en-US" dirty="0">
              <a:latin typeface="メイリオ"/>
              <a:ea typeface="メイリオ"/>
            </a:endParaRPr>
          </a:p>
        </p:txBody>
      </p:sp>
      <p:sp>
        <p:nvSpPr>
          <p:cNvPr id="3" name="コンテンツ プレースホルダー 2"/>
          <p:cNvSpPr>
            <a:spLocks noGrp="1"/>
          </p:cNvSpPr>
          <p:nvPr>
            <p:ph idx="1"/>
          </p:nvPr>
        </p:nvSpPr>
        <p:spPr>
          <a:xfrm>
            <a:off x="609600" y="1413148"/>
            <a:ext cx="11319048" cy="5256212"/>
          </a:xfrm>
        </p:spPr>
        <p:txBody>
          <a:bodyPr/>
          <a:lstStyle/>
          <a:p>
            <a:pPr marL="0" indent="0">
              <a:buNone/>
            </a:pPr>
            <a:endParaRPr lang="en-US" altLang="ja-JP" sz="2400" dirty="0">
              <a:latin typeface="メイリオ" panose="020B0604030504040204" pitchFamily="50" charset="-128"/>
              <a:ea typeface="メイリオ" panose="020B0604030504040204" pitchFamily="50" charset="-128"/>
            </a:endParaRPr>
          </a:p>
          <a:p>
            <a:r>
              <a:rPr kumimoji="1" lang="en-US" altLang="ja-JP" sz="2400" dirty="0">
                <a:latin typeface="メイリオ" panose="020B0604030504040204" pitchFamily="50" charset="-128"/>
                <a:ea typeface="メイリオ" panose="020B0604030504040204" pitchFamily="50" charset="-128"/>
              </a:rPr>
              <a:t>eCTD</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v4.0</a:t>
            </a:r>
            <a:r>
              <a:rPr kumimoji="1" lang="ja-JP" altLang="en-US" sz="2400" dirty="0">
                <a:latin typeface="メイリオ" panose="020B0604030504040204" pitchFamily="50" charset="-128"/>
                <a:ea typeface="メイリオ" panose="020B0604030504040204" pitchFamily="50" charset="-128"/>
              </a:rPr>
              <a:t>の検証ツール</a:t>
            </a:r>
            <a:endParaRPr kumimoji="1" lang="en-US" altLang="ja-JP" sz="2400" dirty="0">
              <a:latin typeface="メイリオ" panose="020B0604030504040204" pitchFamily="50" charset="-128"/>
              <a:ea typeface="メイリオ" panose="020B0604030504040204" pitchFamily="50" charset="-128"/>
            </a:endParaRPr>
          </a:p>
          <a:p>
            <a:pPr lvl="1" indent="-342900"/>
            <a:r>
              <a:rPr lang="en-US" altLang="ja-JP" sz="2000" b="0" dirty="0">
                <a:latin typeface="メイリオ" panose="020B0604030504040204" pitchFamily="50" charset="-128"/>
                <a:ea typeface="メイリオ" panose="020B0604030504040204" pitchFamily="50" charset="-128"/>
              </a:rPr>
              <a:t>PMDA</a:t>
            </a:r>
            <a:r>
              <a:rPr lang="ja-JP" altLang="en-US" sz="2000" b="0" dirty="0">
                <a:latin typeface="メイリオ" panose="020B0604030504040204" pitchFamily="50" charset="-128"/>
                <a:ea typeface="メイリオ" panose="020B0604030504040204" pitchFamily="50" charset="-128"/>
              </a:rPr>
              <a:t>に提出する</a:t>
            </a:r>
            <a:r>
              <a:rPr lang="en-US" altLang="ja-JP" sz="2000" b="0" dirty="0">
                <a:latin typeface="メイリオ" panose="020B0604030504040204" pitchFamily="50" charset="-128"/>
                <a:ea typeface="メイリオ" panose="020B0604030504040204" pitchFamily="50" charset="-128"/>
              </a:rPr>
              <a:t>eCTD</a:t>
            </a:r>
            <a:r>
              <a:rPr lang="ja-JP" altLang="en-US" sz="2000" b="0" dirty="0">
                <a:latin typeface="メイリオ" panose="020B0604030504040204" pitchFamily="50" charset="-128"/>
                <a:ea typeface="メイリオ" panose="020B0604030504040204" pitchFamily="50" charset="-128"/>
              </a:rPr>
              <a:t>データが適切な形式で作成されていることを確認可能</a:t>
            </a:r>
            <a:endParaRPr lang="en-US" altLang="ja-JP" sz="2000" b="0" dirty="0">
              <a:latin typeface="メイリオ" panose="020B0604030504040204" pitchFamily="50" charset="-128"/>
              <a:ea typeface="メイリオ" panose="020B0604030504040204" pitchFamily="50" charset="-128"/>
            </a:endParaRPr>
          </a:p>
          <a:p>
            <a:pPr marL="400050" lvl="1" indent="0">
              <a:buNone/>
            </a:pPr>
            <a:endParaRPr kumimoji="1" lang="en-US" altLang="ja-JP" sz="2000" b="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hlinkClick r:id="rId2"/>
              </a:rPr>
              <a:t>https://www.pmda.go.jp/int-activities/int-harmony/ich/0109.html</a:t>
            </a:r>
            <a:endParaRPr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公開用 </a:t>
            </a:r>
            <a:r>
              <a:rPr lang="en-US" altLang="ja-JP" sz="2400" dirty="0">
                <a:latin typeface="メイリオ" panose="020B0604030504040204" pitchFamily="50" charset="-128"/>
                <a:ea typeface="メイリオ" panose="020B0604030504040204" pitchFamily="50" charset="-128"/>
              </a:rPr>
              <a:t>eCTD</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v4.0</a:t>
            </a:r>
            <a:r>
              <a:rPr lang="ja-JP" altLang="en-US" sz="2400" dirty="0">
                <a:latin typeface="メイリオ" panose="020B0604030504040204" pitchFamily="50" charset="-128"/>
                <a:ea typeface="メイリオ" panose="020B0604030504040204" pitchFamily="50" charset="-128"/>
              </a:rPr>
              <a:t>オフラインビューア</a:t>
            </a:r>
            <a:endParaRPr lang="en-US" altLang="ja-JP" sz="2400" dirty="0">
              <a:latin typeface="メイリオ" panose="020B0604030504040204" pitchFamily="50" charset="-128"/>
              <a:ea typeface="メイリオ" panose="020B0604030504040204" pitchFamily="50" charset="-128"/>
            </a:endParaRPr>
          </a:p>
          <a:p>
            <a:pPr lvl="1"/>
            <a:r>
              <a:rPr lang="en-US" altLang="ja-JP" sz="2000" b="0" dirty="0">
                <a:latin typeface="メイリオ" panose="020B0604030504040204" pitchFamily="50" charset="-128"/>
                <a:ea typeface="メイリオ" panose="020B0604030504040204" pitchFamily="50" charset="-128"/>
              </a:rPr>
              <a:t>PMDA</a:t>
            </a:r>
            <a:r>
              <a:rPr lang="ja-JP" altLang="en-US" sz="2000" b="0" dirty="0">
                <a:latin typeface="メイリオ" panose="020B0604030504040204" pitchFamily="50" charset="-128"/>
                <a:ea typeface="メイリオ" panose="020B0604030504040204" pitchFamily="50" charset="-128"/>
              </a:rPr>
              <a:t>の審査員が使用する</a:t>
            </a:r>
            <a:r>
              <a:rPr lang="en-US" altLang="ja-JP" sz="2000" b="0" dirty="0">
                <a:latin typeface="メイリオ" panose="020B0604030504040204" pitchFamily="50" charset="-128"/>
                <a:ea typeface="メイリオ" panose="020B0604030504040204" pitchFamily="50" charset="-128"/>
              </a:rPr>
              <a:t>eCTD</a:t>
            </a:r>
            <a:r>
              <a:rPr lang="ja-JP" altLang="en-US" sz="2000" b="0" dirty="0">
                <a:latin typeface="メイリオ" panose="020B0604030504040204" pitchFamily="50" charset="-128"/>
                <a:ea typeface="メイリオ" panose="020B0604030504040204" pitchFamily="50" charset="-128"/>
              </a:rPr>
              <a:t>閲覧環境に近いものを公開</a:t>
            </a:r>
            <a:endParaRPr lang="en-US" altLang="ja-JP" sz="2000" b="0" dirty="0">
              <a:latin typeface="メイリオ" panose="020B0604030504040204" pitchFamily="50" charset="-128"/>
              <a:ea typeface="メイリオ" panose="020B0604030504040204" pitchFamily="50" charset="-128"/>
            </a:endParaRPr>
          </a:p>
          <a:p>
            <a:pPr lvl="1"/>
            <a:r>
              <a:rPr lang="ja-JP" altLang="en-US" sz="2000" b="0" dirty="0">
                <a:latin typeface="メイリオ" panose="020B0604030504040204" pitchFamily="50" charset="-128"/>
                <a:ea typeface="メイリオ" panose="020B0604030504040204" pitchFamily="50" charset="-128"/>
              </a:rPr>
              <a:t>任意の</a:t>
            </a:r>
            <a:r>
              <a:rPr lang="en-US" altLang="ja-JP" sz="2000" b="0" dirty="0">
                <a:latin typeface="メイリオ" panose="020B0604030504040204" pitchFamily="50" charset="-128"/>
                <a:ea typeface="メイリオ" panose="020B0604030504040204" pitchFamily="50" charset="-128"/>
              </a:rPr>
              <a:t>eCTD</a:t>
            </a:r>
            <a:r>
              <a:rPr lang="ja-JP" altLang="en-US" sz="2000" b="0" dirty="0">
                <a:latin typeface="メイリオ" panose="020B0604030504040204" pitchFamily="50" charset="-128"/>
                <a:ea typeface="メイリオ" panose="020B0604030504040204" pitchFamily="50" charset="-128"/>
              </a:rPr>
              <a:t>を閲覧するための汎用ビューアではない</a:t>
            </a:r>
            <a:endParaRPr lang="en-US" altLang="ja-JP" sz="20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hlinkClick r:id="rId3"/>
              </a:rPr>
              <a:t>https://www.pmda.go.jp/int-activities/int-harmony/ich/0115.html</a:t>
            </a:r>
            <a:endParaRPr lang="en-US" altLang="ja-JP" sz="2400"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p:txBody>
      </p:sp>
      <p:sp>
        <p:nvSpPr>
          <p:cNvPr id="11" name="スライド番号プレースホルダー 10">
            <a:extLst>
              <a:ext uri="{FF2B5EF4-FFF2-40B4-BE49-F238E27FC236}">
                <a16:creationId xmlns:a16="http://schemas.microsoft.com/office/drawing/2014/main" id="{8FA4BE22-166E-4F6D-B7D4-6E18DB300A77}"/>
              </a:ext>
            </a:extLst>
          </p:cNvPr>
          <p:cNvSpPr>
            <a:spLocks noGrp="1"/>
          </p:cNvSpPr>
          <p:nvPr>
            <p:ph type="sldNum" sz="quarter" idx="10"/>
          </p:nvPr>
        </p:nvSpPr>
        <p:spPr/>
        <p:txBody>
          <a:bodyPr/>
          <a:lstStyle/>
          <a:p>
            <a:pPr>
              <a:defRPr/>
            </a:pPr>
            <a:fld id="{0F70095C-F9B4-4C04-ABE4-849D581B05DE}" type="slidenum">
              <a:rPr lang="en-US" altLang="ja-JP" smtClean="0"/>
              <a:pPr>
                <a:defRPr/>
              </a:pPr>
              <a:t>18</a:t>
            </a:fld>
            <a:endParaRPr lang="en-US" altLang="ja-JP"/>
          </a:p>
        </p:txBody>
      </p:sp>
      <p:sp>
        <p:nvSpPr>
          <p:cNvPr id="7" name="テキスト ボックス 18">
            <a:extLst>
              <a:ext uri="{FF2B5EF4-FFF2-40B4-BE49-F238E27FC236}">
                <a16:creationId xmlns:a16="http://schemas.microsoft.com/office/drawing/2014/main" id="{3A949BD4-F88B-8706-047D-7E62FE2E85BF}"/>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19">
            <a:extLst>
              <a:ext uri="{FF2B5EF4-FFF2-40B4-BE49-F238E27FC236}">
                <a16:creationId xmlns:a16="http://schemas.microsoft.com/office/drawing/2014/main" id="{3F4A73CE-12B3-5B14-988A-87CF5F45B316}"/>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Tree>
    <p:extLst>
      <p:ext uri="{BB962C8B-B14F-4D97-AF65-F5344CB8AC3E}">
        <p14:creationId xmlns:p14="http://schemas.microsoft.com/office/powerpoint/2010/main" val="187123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79BB7C-BE7F-4FA4-A40B-C6E6E1EA9FF6}"/>
              </a:ext>
            </a:extLst>
          </p:cNvPr>
          <p:cNvSpPr>
            <a:spLocks noGrp="1"/>
          </p:cNvSpPr>
          <p:nvPr>
            <p:ph type="ctrTitle"/>
          </p:nvPr>
        </p:nvSpPr>
        <p:spPr>
          <a:xfrm>
            <a:off x="794085" y="1490152"/>
            <a:ext cx="10363200" cy="1470025"/>
          </a:xfrm>
        </p:spPr>
        <p:txBody>
          <a:bodyPr/>
          <a:lstStyle/>
          <a:p>
            <a:r>
              <a:rPr lang="en-US" altLang="ja-JP" sz="3200" dirty="0">
                <a:latin typeface="メイリオ" panose="020B0604030504040204" pitchFamily="50" charset="-128"/>
                <a:ea typeface="メイリオ" panose="020B0604030504040204" pitchFamily="50" charset="-128"/>
              </a:rPr>
              <a:t>2. eCTD</a:t>
            </a: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v3.2.2</a:t>
            </a:r>
            <a:r>
              <a:rPr lang="ja-JP" altLang="en-US" sz="3200" dirty="0">
                <a:latin typeface="メイリオ" panose="020B0604030504040204" pitchFamily="50" charset="-128"/>
                <a:ea typeface="メイリオ" panose="020B0604030504040204" pitchFamily="50" charset="-128"/>
              </a:rPr>
              <a:t>と</a:t>
            </a:r>
            <a:r>
              <a:rPr lang="en-US" altLang="ja-JP" sz="3200" dirty="0">
                <a:latin typeface="メイリオ" panose="020B0604030504040204" pitchFamily="50" charset="-128"/>
                <a:ea typeface="メイリオ" panose="020B0604030504040204" pitchFamily="50" charset="-128"/>
              </a:rPr>
              <a:t>eCTD</a:t>
            </a:r>
            <a:r>
              <a:rPr lang="ja-JP" altLang="en-US" sz="3200" dirty="0">
                <a:latin typeface="メイリオ" panose="020B0604030504040204" pitchFamily="50" charset="-128"/>
                <a:ea typeface="メイリオ" panose="020B0604030504040204" pitchFamily="50" charset="-128"/>
              </a:rPr>
              <a:t> </a:t>
            </a:r>
            <a:r>
              <a:rPr lang="en-US" altLang="ja-JP" sz="3200" dirty="0" err="1">
                <a:latin typeface="メイリオ" panose="020B0604030504040204" pitchFamily="50" charset="-128"/>
                <a:ea typeface="メイリオ" panose="020B0604030504040204" pitchFamily="50" charset="-128"/>
              </a:rPr>
              <a:t>v4.0</a:t>
            </a:r>
            <a:r>
              <a:rPr lang="ja-JP" altLang="en-US" sz="3200" dirty="0">
                <a:latin typeface="メイリオ" panose="020B0604030504040204" pitchFamily="50" charset="-128"/>
                <a:ea typeface="メイリオ" panose="020B0604030504040204" pitchFamily="50" charset="-128"/>
              </a:rPr>
              <a:t>の違い</a:t>
            </a:r>
          </a:p>
        </p:txBody>
      </p:sp>
      <p:sp>
        <p:nvSpPr>
          <p:cNvPr id="4" name="字幕 3">
            <a:extLst>
              <a:ext uri="{FF2B5EF4-FFF2-40B4-BE49-F238E27FC236}">
                <a16:creationId xmlns:a16="http://schemas.microsoft.com/office/drawing/2014/main" id="{7871B0FB-7D8D-45EF-B8EA-80500D4FB8BC}"/>
              </a:ext>
            </a:extLst>
          </p:cNvPr>
          <p:cNvSpPr>
            <a:spLocks noGrp="1"/>
          </p:cNvSpPr>
          <p:nvPr>
            <p:ph type="subTitle" idx="1"/>
          </p:nvPr>
        </p:nvSpPr>
        <p:spPr>
          <a:xfrm>
            <a:off x="445233" y="3239457"/>
            <a:ext cx="5403475" cy="3290739"/>
          </a:xfrm>
        </p:spPr>
        <p:txBody>
          <a:bodyPr/>
          <a:lstStyle/>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2" action="ppaction://hlinksldjump"/>
              </a:rPr>
              <a:t>2.1</a:t>
            </a:r>
            <a:r>
              <a:rPr lang="ja-JP" altLang="en-US" sz="1600" dirty="0">
                <a:latin typeface="メイリオ" panose="020B0604030504040204" pitchFamily="50" charset="-128"/>
                <a:ea typeface="メイリオ" panose="020B0604030504040204" pitchFamily="50" charset="-128"/>
                <a:hlinkClick r:id="rId2" action="ppaction://hlinksldjump"/>
              </a:rPr>
              <a:t>　変わらないこと</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3" action="ppaction://hlinksldjump"/>
              </a:rPr>
              <a:t>2.2</a:t>
            </a:r>
            <a:r>
              <a:rPr lang="ja-JP" altLang="en-US" sz="1600" dirty="0">
                <a:latin typeface="メイリオ" panose="020B0604030504040204" pitchFamily="50" charset="-128"/>
                <a:ea typeface="メイリオ" panose="020B0604030504040204" pitchFamily="50" charset="-128"/>
                <a:hlinkClick r:id="rId3" action="ppaction://hlinksldjump"/>
              </a:rPr>
              <a:t>　試験データ提出方法が変わる</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4" action="ppaction://hlinksldjump"/>
              </a:rPr>
              <a:t>2.3</a:t>
            </a:r>
            <a:r>
              <a:rPr lang="ja-JP" altLang="en-US" sz="1600" dirty="0">
                <a:latin typeface="メイリオ" panose="020B0604030504040204" pitchFamily="50" charset="-128"/>
                <a:ea typeface="メイリオ" panose="020B0604030504040204" pitchFamily="50" charset="-128"/>
                <a:hlinkClick r:id="rId4" action="ppaction://hlinksldjump"/>
              </a:rPr>
              <a:t>　</a:t>
            </a:r>
            <a:r>
              <a:rPr lang="en-US" altLang="ja-JP" sz="1600" dirty="0">
                <a:latin typeface="メイリオ" panose="020B0604030504040204" pitchFamily="50" charset="-128"/>
                <a:ea typeface="メイリオ" panose="020B0604030504040204" pitchFamily="50" charset="-128"/>
                <a:hlinkClick r:id="rId4" action="ppaction://hlinksldjump"/>
              </a:rPr>
              <a:t>eCTD</a:t>
            </a:r>
            <a:r>
              <a:rPr lang="ja-JP" altLang="en-US" sz="1600" dirty="0">
                <a:latin typeface="メイリオ" panose="020B0604030504040204" pitchFamily="50" charset="-128"/>
                <a:ea typeface="メイリオ" panose="020B0604030504040204" pitchFamily="50" charset="-128"/>
                <a:hlinkClick r:id="rId4" action="ppaction://hlinksldjump"/>
              </a:rPr>
              <a:t>構造の表現方法が変わる </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5" action="ppaction://hlinksldjump"/>
              </a:rPr>
              <a:t>2.4</a:t>
            </a:r>
            <a:r>
              <a:rPr lang="ja-JP" altLang="en-US" sz="1600" dirty="0">
                <a:latin typeface="メイリオ" panose="020B0604030504040204" pitchFamily="50" charset="-128"/>
                <a:ea typeface="メイリオ" panose="020B0604030504040204" pitchFamily="50" charset="-128"/>
                <a:hlinkClick r:id="rId5" action="ppaction://hlinksldjump"/>
              </a:rPr>
              <a:t>　コンテキスト・グループによる文書グループ化ができる</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6" action="ppaction://hlinksldjump"/>
              </a:rPr>
              <a:t>2.5</a:t>
            </a:r>
            <a:r>
              <a:rPr lang="ja-JP" altLang="en-US" sz="1600" dirty="0">
                <a:latin typeface="メイリオ" panose="020B0604030504040204" pitchFamily="50" charset="-128"/>
                <a:ea typeface="メイリオ" panose="020B0604030504040204" pitchFamily="50" charset="-128"/>
                <a:hlinkClick r:id="rId6" action="ppaction://hlinksldjump"/>
              </a:rPr>
              <a:t>　</a:t>
            </a:r>
            <a:r>
              <a:rPr lang="en-US" altLang="ja-JP" sz="1600" dirty="0">
                <a:latin typeface="メイリオ" panose="020B0604030504040204" pitchFamily="50" charset="-128"/>
                <a:ea typeface="メイリオ" panose="020B0604030504040204" pitchFamily="50" charset="-128"/>
                <a:hlinkClick r:id="rId6" action="ppaction://hlinksldjump"/>
              </a:rPr>
              <a:t>Priority Number</a:t>
            </a:r>
            <a:r>
              <a:rPr lang="ja-JP" altLang="en-US" sz="1600" dirty="0">
                <a:latin typeface="メイリオ" panose="020B0604030504040204" pitchFamily="50" charset="-128"/>
                <a:ea typeface="メイリオ" panose="020B0604030504040204" pitchFamily="50" charset="-128"/>
                <a:hlinkClick r:id="rId6" action="ppaction://hlinksldjump"/>
              </a:rPr>
              <a:t>で文書の表示順を指定できる</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7" action="ppaction://hlinksldjump"/>
              </a:rPr>
              <a:t>2.6</a:t>
            </a:r>
            <a:r>
              <a:rPr lang="ja-JP" altLang="en-US" sz="1600" dirty="0">
                <a:latin typeface="メイリオ" panose="020B0604030504040204" pitchFamily="50" charset="-128"/>
                <a:ea typeface="メイリオ" panose="020B0604030504040204" pitchFamily="50" charset="-128"/>
                <a:hlinkClick r:id="rId7" action="ppaction://hlinksldjump"/>
              </a:rPr>
              <a:t>　文書差換え時のルールが変わる</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8" action="ppaction://hlinksldjump"/>
              </a:rPr>
              <a:t>2.7</a:t>
            </a:r>
            <a:r>
              <a:rPr lang="ja-JP" altLang="en-US" sz="1600" dirty="0">
                <a:latin typeface="メイリオ" panose="020B0604030504040204" pitchFamily="50" charset="-128"/>
                <a:ea typeface="メイリオ" panose="020B0604030504040204" pitchFamily="50" charset="-128"/>
                <a:hlinkClick r:id="rId8" action="ppaction://hlinksldjump"/>
              </a:rPr>
              <a:t>　提出情報の更新方法が変わる</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9" action="ppaction://hlinksldjump"/>
              </a:rPr>
              <a:t>2.8</a:t>
            </a:r>
            <a:r>
              <a:rPr lang="ja-JP" altLang="en-US" sz="1600" dirty="0">
                <a:latin typeface="メイリオ" panose="020B0604030504040204" pitchFamily="50" charset="-128"/>
                <a:ea typeface="メイリオ" panose="020B0604030504040204" pitchFamily="50" charset="-128"/>
                <a:hlinkClick r:id="rId9" action="ppaction://hlinksldjump"/>
              </a:rPr>
              <a:t>　</a:t>
            </a:r>
            <a:r>
              <a:rPr lang="en-US" altLang="ja-JP" sz="1600" dirty="0">
                <a:latin typeface="メイリオ" panose="020B0604030504040204" pitchFamily="50" charset="-128"/>
                <a:ea typeface="メイリオ" panose="020B0604030504040204" pitchFamily="50" charset="-128"/>
                <a:hlinkClick r:id="rId9" action="ppaction://hlinksldjump"/>
              </a:rPr>
              <a:t>CTD</a:t>
            </a:r>
            <a:r>
              <a:rPr lang="ja-JP" altLang="en-US" sz="1600" dirty="0">
                <a:latin typeface="メイリオ" panose="020B0604030504040204" pitchFamily="50" charset="-128"/>
                <a:ea typeface="メイリオ" panose="020B0604030504040204" pitchFamily="50" charset="-128"/>
                <a:hlinkClick r:id="rId9" action="ppaction://hlinksldjump"/>
              </a:rPr>
              <a:t>文書の再利用ができる</a:t>
            </a:r>
            <a:endParaRPr lang="ja-JP" altLang="en-US" sz="1600" dirty="0">
              <a:latin typeface="メイリオ" panose="020B0604030504040204" pitchFamily="50" charset="-128"/>
              <a:ea typeface="メイリオ" panose="020B0604030504040204" pitchFamily="50" charset="-128"/>
            </a:endParaRPr>
          </a:p>
          <a:p>
            <a:pPr marL="285750" indent="-285750" algn="l">
              <a:buFont typeface="Wingdings" panose="05000000000000000000" pitchFamily="2" charset="2"/>
              <a:buChar char="p"/>
            </a:pPr>
            <a:r>
              <a:rPr lang="en-US" altLang="ja-JP" sz="1600" dirty="0">
                <a:latin typeface="メイリオ" panose="020B0604030504040204" pitchFamily="50" charset="-128"/>
                <a:ea typeface="メイリオ" panose="020B0604030504040204" pitchFamily="50" charset="-128"/>
                <a:hlinkClick r:id="rId10" action="ppaction://hlinksldjump"/>
              </a:rPr>
              <a:t>2.9</a:t>
            </a:r>
            <a:r>
              <a:rPr lang="ja-JP" altLang="en-US" sz="1600" dirty="0">
                <a:latin typeface="メイリオ" panose="020B0604030504040204" pitchFamily="50" charset="-128"/>
                <a:ea typeface="メイリオ" panose="020B0604030504040204" pitchFamily="50" charset="-128"/>
                <a:hlinkClick r:id="rId10" action="ppaction://hlinksldjump"/>
              </a:rPr>
              <a:t>　試験データの再利用ができる</a:t>
            </a:r>
            <a:endParaRPr lang="ja-JP" altLang="en-US" sz="16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F2293238-0DD9-467F-B6E9-99137E76EBC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9F73FF-B710-47CB-94CC-DDAB8BFA4204}"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 name="テキスト ボックス 10">
            <a:extLst>
              <a:ext uri="{FF2B5EF4-FFF2-40B4-BE49-F238E27FC236}">
                <a16:creationId xmlns:a16="http://schemas.microsoft.com/office/drawing/2014/main" id="{E5CD7458-CB48-40A7-A173-1DCD5B6D76B5}"/>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7" name="テキスト ボックス 8">
            <a:extLst>
              <a:ext uri="{FF2B5EF4-FFF2-40B4-BE49-F238E27FC236}">
                <a16:creationId xmlns:a16="http://schemas.microsoft.com/office/drawing/2014/main" id="{4C1D8159-CBDE-44EC-B19A-369E038B5148}"/>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8" name="テキスト ボックス 17">
            <a:extLst>
              <a:ext uri="{FF2B5EF4-FFF2-40B4-BE49-F238E27FC236}">
                <a16:creationId xmlns:a16="http://schemas.microsoft.com/office/drawing/2014/main" id="{F71618F4-FECC-4DE7-812D-37B52B4F5B83}"/>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9" name="テキスト ボックス 20">
            <a:extLst>
              <a:ext uri="{FF2B5EF4-FFF2-40B4-BE49-F238E27FC236}">
                <a16:creationId xmlns:a16="http://schemas.microsoft.com/office/drawing/2014/main" id="{40B492C0-70B0-49CF-BDA3-1E5228F0BF68}"/>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
        <p:nvSpPr>
          <p:cNvPr id="10" name="字幕 3">
            <a:extLst>
              <a:ext uri="{FF2B5EF4-FFF2-40B4-BE49-F238E27FC236}">
                <a16:creationId xmlns:a16="http://schemas.microsoft.com/office/drawing/2014/main" id="{CF318B66-A6F6-421F-82E0-EC6938D903C2}"/>
              </a:ext>
            </a:extLst>
          </p:cNvPr>
          <p:cNvSpPr txBox="1">
            <a:spLocks/>
          </p:cNvSpPr>
          <p:nvPr/>
        </p:nvSpPr>
        <p:spPr bwMode="auto">
          <a:xfrm>
            <a:off x="5848708" y="3227528"/>
            <a:ext cx="6092921" cy="3290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1" action="ppaction://hlinksldjump"/>
              </a:rPr>
              <a:t>2.10</a:t>
            </a:r>
            <a:r>
              <a:rPr lang="ja-JP" altLang="en-US" sz="1600" kern="0" dirty="0">
                <a:latin typeface="メイリオ" panose="020B0604030504040204" pitchFamily="50" charset="-128"/>
                <a:ea typeface="メイリオ" panose="020B0604030504040204" pitchFamily="50" charset="-128"/>
                <a:hlinkClick r:id="rId11" action="ppaction://hlinksldjump"/>
              </a:rPr>
              <a:t>　</a:t>
            </a:r>
            <a:r>
              <a:rPr lang="en-US" altLang="ja-JP" sz="1600" kern="0" dirty="0" err="1">
                <a:latin typeface="メイリオ" panose="020B0604030504040204" pitchFamily="50" charset="-128"/>
                <a:ea typeface="メイリオ" panose="020B0604030504040204" pitchFamily="50" charset="-128"/>
                <a:hlinkClick r:id="rId11" action="ppaction://hlinksldjump"/>
              </a:rPr>
              <a:t>M1.13.1</a:t>
            </a:r>
            <a:r>
              <a:rPr lang="en-US" altLang="ja-JP" sz="1600" kern="0" dirty="0">
                <a:latin typeface="メイリオ" panose="020B0604030504040204" pitchFamily="50" charset="-128"/>
                <a:ea typeface="メイリオ" panose="020B0604030504040204" pitchFamily="50" charset="-128"/>
                <a:hlinkClick r:id="rId11" action="ppaction://hlinksldjump"/>
              </a:rPr>
              <a:t> </a:t>
            </a:r>
            <a:r>
              <a:rPr lang="ja-JP" altLang="en-US" sz="1600" kern="0" dirty="0">
                <a:latin typeface="メイリオ" panose="020B0604030504040204" pitchFamily="50" charset="-128"/>
                <a:ea typeface="メイリオ" panose="020B0604030504040204" pitchFamily="50" charset="-128"/>
                <a:hlinkClick r:id="rId11" action="ppaction://hlinksldjump"/>
              </a:rPr>
              <a:t>既承認情報の参照方法が変わる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2" action="ppaction://hlinksldjump"/>
              </a:rPr>
              <a:t>2.11</a:t>
            </a:r>
            <a:r>
              <a:rPr lang="ja-JP" altLang="en-US" sz="1600" kern="0" dirty="0">
                <a:latin typeface="メイリオ" panose="020B0604030504040204" pitchFamily="50" charset="-128"/>
                <a:ea typeface="メイリオ" panose="020B0604030504040204" pitchFamily="50" charset="-128"/>
                <a:hlinkClick r:id="rId12" action="ppaction://hlinksldjump"/>
              </a:rPr>
              <a:t>　グラニュラリティ（文書ファイルの単位）が変わる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3" action="ppaction://hlinksldjump"/>
              </a:rPr>
              <a:t>2.12</a:t>
            </a:r>
            <a:r>
              <a:rPr lang="ja-JP" altLang="en-US" sz="1600" kern="0" dirty="0">
                <a:latin typeface="メイリオ" panose="020B0604030504040204" pitchFamily="50" charset="-128"/>
                <a:ea typeface="メイリオ" panose="020B0604030504040204" pitchFamily="50" charset="-128"/>
                <a:hlinkClick r:id="rId13" action="ppaction://hlinksldjump"/>
              </a:rPr>
              <a:t>　キーワードの種類が増える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4" action="ppaction://hlinksldjump"/>
              </a:rPr>
              <a:t>2.13</a:t>
            </a:r>
            <a:r>
              <a:rPr lang="ja-JP" altLang="en-US" sz="1600" kern="0" dirty="0">
                <a:latin typeface="メイリオ" panose="020B0604030504040204" pitchFamily="50" charset="-128"/>
                <a:ea typeface="メイリオ" panose="020B0604030504040204" pitchFamily="50" charset="-128"/>
                <a:hlinkClick r:id="rId14" action="ppaction://hlinksldjump"/>
              </a:rPr>
              <a:t>　用語がコードとして</a:t>
            </a:r>
            <a:r>
              <a:rPr lang="en-US" altLang="ja-JP" sz="1600" kern="0" dirty="0">
                <a:latin typeface="メイリオ" panose="020B0604030504040204" pitchFamily="50" charset="-128"/>
                <a:ea typeface="メイリオ" panose="020B0604030504040204" pitchFamily="50" charset="-128"/>
                <a:hlinkClick r:id="rId14" action="ppaction://hlinksldjump"/>
              </a:rPr>
              <a:t>xml</a:t>
            </a:r>
            <a:r>
              <a:rPr lang="ja-JP" altLang="en-US" sz="1600" kern="0" dirty="0">
                <a:latin typeface="メイリオ" panose="020B0604030504040204" pitchFamily="50" charset="-128"/>
                <a:ea typeface="メイリオ" panose="020B0604030504040204" pitchFamily="50" charset="-128"/>
                <a:hlinkClick r:id="rId14" action="ppaction://hlinksldjump"/>
              </a:rPr>
              <a:t>に記載される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5" action="ppaction://hlinksldjump"/>
              </a:rPr>
              <a:t>2.14</a:t>
            </a:r>
            <a:r>
              <a:rPr lang="ja-JP" altLang="en-US" sz="1600" kern="0" dirty="0">
                <a:latin typeface="メイリオ" panose="020B0604030504040204" pitchFamily="50" charset="-128"/>
                <a:ea typeface="メイリオ" panose="020B0604030504040204" pitchFamily="50" charset="-128"/>
                <a:hlinkClick r:id="rId15" action="ppaction://hlinksldjump"/>
              </a:rPr>
              <a:t>　ビューアが必要になる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6" action="ppaction://hlinksldjump"/>
              </a:rPr>
              <a:t>2.15</a:t>
            </a:r>
            <a:r>
              <a:rPr lang="ja-JP" altLang="en-US" sz="1600" kern="0" dirty="0">
                <a:latin typeface="メイリオ" panose="020B0604030504040204" pitchFamily="50" charset="-128"/>
                <a:ea typeface="メイリオ" panose="020B0604030504040204" pitchFamily="50" charset="-128"/>
                <a:hlinkClick r:id="rId16" action="ppaction://hlinksldjump"/>
              </a:rPr>
              <a:t>　改訂時の</a:t>
            </a:r>
            <a:r>
              <a:rPr lang="en-US" altLang="ja-JP" sz="1600" kern="0" dirty="0">
                <a:latin typeface="メイリオ" panose="020B0604030504040204" pitchFamily="50" charset="-128"/>
                <a:ea typeface="メイリオ" panose="020B0604030504040204" pitchFamily="50" charset="-128"/>
                <a:hlinkClick r:id="rId16" action="ppaction://hlinksldjump"/>
              </a:rPr>
              <a:t>xml</a:t>
            </a:r>
            <a:r>
              <a:rPr lang="ja-JP" altLang="en-US" sz="1600" kern="0" dirty="0">
                <a:latin typeface="メイリオ" panose="020B0604030504040204" pitchFamily="50" charset="-128"/>
                <a:ea typeface="メイリオ" panose="020B0604030504040204" pitchFamily="50" charset="-128"/>
                <a:hlinkClick r:id="rId16" action="ppaction://hlinksldjump"/>
              </a:rPr>
              <a:t>が差分提出になる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7" action="ppaction://hlinksldjump"/>
              </a:rPr>
              <a:t>2.16</a:t>
            </a:r>
            <a:r>
              <a:rPr lang="ja-JP" altLang="en-US" sz="1600" kern="0" dirty="0">
                <a:latin typeface="メイリオ" panose="020B0604030504040204" pitchFamily="50" charset="-128"/>
                <a:ea typeface="メイリオ" panose="020B0604030504040204" pitchFamily="50" charset="-128"/>
                <a:hlinkClick r:id="rId17" action="ppaction://hlinksldjump"/>
              </a:rPr>
              <a:t>　目次（</a:t>
            </a:r>
            <a:r>
              <a:rPr lang="en-US" altLang="ja-JP" sz="1600" kern="0" dirty="0">
                <a:latin typeface="メイリオ" panose="020B0604030504040204" pitchFamily="50" charset="-128"/>
                <a:ea typeface="メイリオ" panose="020B0604030504040204" pitchFamily="50" charset="-128"/>
                <a:hlinkClick r:id="rId17" action="ppaction://hlinksldjump"/>
              </a:rPr>
              <a:t>xml</a:t>
            </a:r>
            <a:r>
              <a:rPr lang="ja-JP" altLang="en-US" sz="1600" kern="0" dirty="0">
                <a:latin typeface="メイリオ" panose="020B0604030504040204" pitchFamily="50" charset="-128"/>
                <a:ea typeface="メイリオ" panose="020B0604030504040204" pitchFamily="50" charset="-128"/>
                <a:hlinkClick r:id="rId17" action="ppaction://hlinksldjump"/>
              </a:rPr>
              <a:t>）が一つになる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8" action="ppaction://hlinksldjump"/>
              </a:rPr>
              <a:t>2.17</a:t>
            </a:r>
            <a:r>
              <a:rPr lang="ja-JP" altLang="en-US" sz="1600" kern="0" dirty="0">
                <a:latin typeface="メイリオ" panose="020B0604030504040204" pitchFamily="50" charset="-128"/>
                <a:ea typeface="メイリオ" panose="020B0604030504040204" pitchFamily="50" charset="-128"/>
                <a:hlinkClick r:id="rId18" action="ppaction://hlinksldjump"/>
              </a:rPr>
              <a:t>　受付番号とシーケンス番号の採番ルールが変わる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19" action="ppaction://hlinksldjump"/>
              </a:rPr>
              <a:t>2.18</a:t>
            </a:r>
            <a:r>
              <a:rPr lang="ja-JP" altLang="en-US" sz="1600" kern="0" dirty="0">
                <a:latin typeface="メイリオ" panose="020B0604030504040204" pitchFamily="50" charset="-128"/>
                <a:ea typeface="メイリオ" panose="020B0604030504040204" pitchFamily="50" charset="-128"/>
                <a:hlinkClick r:id="rId19" action="ppaction://hlinksldjump"/>
              </a:rPr>
              <a:t>　フォルダ階層が簡素化される</a:t>
            </a:r>
            <a:endParaRPr lang="en-US" altLang="ja-JP"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r>
              <a:rPr lang="en-US" altLang="ja-JP" sz="1600" kern="0" dirty="0">
                <a:latin typeface="メイリオ" panose="020B0604030504040204" pitchFamily="50" charset="-128"/>
                <a:ea typeface="メイリオ" panose="020B0604030504040204" pitchFamily="50" charset="-128"/>
                <a:hlinkClick r:id="rId20" action="ppaction://hlinksldjump"/>
              </a:rPr>
              <a:t>2.19</a:t>
            </a:r>
            <a:r>
              <a:rPr lang="ja-JP" altLang="en-US" sz="1600" kern="0" dirty="0">
                <a:latin typeface="メイリオ" panose="020B0604030504040204" pitchFamily="50" charset="-128"/>
                <a:ea typeface="メイリオ" panose="020B0604030504040204" pitchFamily="50" charset="-128"/>
                <a:hlinkClick r:id="rId20" action="ppaction://hlinksldjump"/>
              </a:rPr>
              <a:t>　</a:t>
            </a:r>
            <a:r>
              <a:rPr lang="en-US" altLang="ja-JP" sz="1600" kern="0" dirty="0">
                <a:latin typeface="メイリオ" panose="020B0604030504040204" pitchFamily="50" charset="-128"/>
                <a:ea typeface="メイリオ" panose="020B0604030504040204" pitchFamily="50" charset="-128"/>
                <a:hlinkClick r:id="rId20" action="ppaction://hlinksldjump"/>
              </a:rPr>
              <a:t>eCTD</a:t>
            </a:r>
            <a:r>
              <a:rPr lang="ja-JP" altLang="en-US" sz="1600" kern="0" dirty="0">
                <a:latin typeface="メイリオ" panose="020B0604030504040204" pitchFamily="50" charset="-128"/>
                <a:ea typeface="メイリオ" panose="020B0604030504040204" pitchFamily="50" charset="-128"/>
                <a:hlinkClick r:id="rId20" action="ppaction://hlinksldjump"/>
              </a:rPr>
              <a:t>カバーレターが不要になる</a:t>
            </a:r>
            <a:endParaRPr lang="ja-JP" altLang="en-US" sz="1600" kern="0" dirty="0">
              <a:latin typeface="メイリオ" panose="020B0604030504040204" pitchFamily="50" charset="-128"/>
              <a:ea typeface="メイリオ" panose="020B0604030504040204" pitchFamily="50" charset="-128"/>
            </a:endParaRPr>
          </a:p>
          <a:p>
            <a:pPr marL="285750" indent="-285750" algn="l">
              <a:buFont typeface="Wingdings" pitchFamily="2" charset="2"/>
              <a:buChar char="p"/>
            </a:pPr>
            <a:endParaRPr lang="ja-JP" altLang="en-US" sz="1600"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841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7010085E-603B-41FA-B76D-4494C63969C7}"/>
              </a:ext>
            </a:extLst>
          </p:cNvPr>
          <p:cNvSpPr>
            <a:spLocks noGrp="1"/>
          </p:cNvSpPr>
          <p:nvPr>
            <p:ph type="sldNum" sz="quarter" idx="10"/>
          </p:nvPr>
        </p:nvSpPr>
        <p:spPr/>
        <p:txBody>
          <a:bodyPr/>
          <a:lstStyle/>
          <a:p>
            <a:pPr>
              <a:defRPr/>
            </a:pPr>
            <a:fld id="{0F70095C-F9B4-4C04-ABE4-849D581B05DE}" type="slidenum">
              <a:rPr lang="en-US" altLang="ja-JP" smtClean="0"/>
              <a:pPr>
                <a:defRPr/>
              </a:pPr>
              <a:t>2</a:t>
            </a:fld>
            <a:endParaRPr lang="en-US" altLang="ja-JP"/>
          </a:p>
        </p:txBody>
      </p:sp>
      <p:sp>
        <p:nvSpPr>
          <p:cNvPr id="9" name="タイトル 1">
            <a:extLst>
              <a:ext uri="{FF2B5EF4-FFF2-40B4-BE49-F238E27FC236}">
                <a16:creationId xmlns:a16="http://schemas.microsoft.com/office/drawing/2014/main" id="{775DBFA6-5443-4DC9-A3A8-4821176B871B}"/>
              </a:ext>
            </a:extLst>
          </p:cNvPr>
          <p:cNvSpPr txBox="1">
            <a:spLocks/>
          </p:cNvSpPr>
          <p:nvPr/>
        </p:nvSpPr>
        <p:spPr bwMode="auto">
          <a:xfrm>
            <a:off x="609600" y="381440"/>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0" fontAlgn="base" hangingPunct="0">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fontAlgn="base">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a:lstStyle>
          <a:p>
            <a:r>
              <a:rPr lang="ja-JP" altLang="en-US" kern="0">
                <a:latin typeface="メイリオ" panose="020B0604030504040204" pitchFamily="50" charset="-128"/>
                <a:ea typeface="メイリオ" panose="020B0604030504040204" pitchFamily="50" charset="-128"/>
              </a:rPr>
              <a:t>はじめに</a:t>
            </a:r>
          </a:p>
        </p:txBody>
      </p:sp>
      <p:sp>
        <p:nvSpPr>
          <p:cNvPr id="10" name="コンテンツ プレースホルダー 3">
            <a:extLst>
              <a:ext uri="{FF2B5EF4-FFF2-40B4-BE49-F238E27FC236}">
                <a16:creationId xmlns:a16="http://schemas.microsoft.com/office/drawing/2014/main" id="{D705FF45-FBED-42FD-B3F7-AE8558EEDF36}"/>
              </a:ext>
            </a:extLst>
          </p:cNvPr>
          <p:cNvSpPr txBox="1">
            <a:spLocks/>
          </p:cNvSpPr>
          <p:nvPr/>
        </p:nvSpPr>
        <p:spPr>
          <a:xfrm>
            <a:off x="562476" y="1170935"/>
            <a:ext cx="10470318" cy="2773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fontAlgn="auto">
              <a:lnSpc>
                <a:spcPct val="150000"/>
              </a:lnSpc>
              <a:spcAft>
                <a:spcPts val="500"/>
              </a:spcAft>
              <a:buNone/>
              <a:defRPr/>
            </a:pPr>
            <a:r>
              <a:rPr kumimoji="1" lang="en-US" altLang="ja-JP"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eCTD v4.0</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の受付が</a:t>
            </a:r>
            <a:r>
              <a:rPr kumimoji="1" lang="en-US" altLang="ja-JP"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2022</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年</a:t>
            </a:r>
            <a:r>
              <a:rPr kumimoji="1" lang="en-US" altLang="ja-JP"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4</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月</a:t>
            </a:r>
            <a:r>
              <a:rPr kumimoji="1" lang="en-US" altLang="ja-JP"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1</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日以降の申請から始まっており，</a:t>
            </a:r>
            <a:r>
              <a:rPr kumimoji="1" lang="en-US" altLang="ja-JP"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2026</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年</a:t>
            </a:r>
            <a:r>
              <a:rPr kumimoji="1" lang="en-US" altLang="ja-JP"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4</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月には正本申請が必須となる。</a:t>
            </a:r>
            <a:r>
              <a:rPr kumimoji="1" lang="en-US" altLang="ja-JP"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eCTD v4.0</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の運用を円滑に進めるには社内外関係者との連携が不可欠であり，</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eCTD v4.0 </a:t>
            </a:r>
            <a:r>
              <a:rPr lang="ja-JP" altLang="en-US" sz="2000" dirty="0">
                <a:latin typeface="メイリオ" panose="020B0604030504040204" pitchFamily="50" charset="-128"/>
                <a:ea typeface="メイリオ" panose="020B0604030504040204" pitchFamily="50" charset="-128"/>
              </a:rPr>
              <a:t>教育資材」（以下，本資材）</a:t>
            </a:r>
            <a:r>
              <a:rPr kumimoji="1" lang="ja-JP" altLang="en-US" sz="2000" b="0" i="0" u="none" kern="1200" cap="none" spc="0" normalizeH="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は主に社内関係者への教育を想定して作成したものである。</a:t>
            </a:r>
            <a:r>
              <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eCTD v4.0</a:t>
            </a:r>
            <a:r>
              <a:rPr kumimoji="1" lang="ja-JP" altLang="en-US" sz="2000" b="0" i="0" u="none" strike="noStrike" kern="1200" cap="none" spc="0" normalizeH="0" baseline="0" noProof="0" dirty="0" err="1">
                <a:ln>
                  <a:noFill/>
                </a:ln>
                <a:solidFill>
                  <a:sysClr val="windowText" lastClr="000000"/>
                </a:solidFill>
                <a:effectLst/>
                <a:uLnTx/>
                <a:uFillTx/>
                <a:latin typeface="メイリオ" panose="020B0604030504040204" pitchFamily="50" charset="-128"/>
                <a:ea typeface="メイリオ" panose="020B0604030504040204" pitchFamily="50" charset="-128"/>
              </a:rPr>
              <a:t>を提</a:t>
            </a:r>
            <a:r>
              <a:rPr kumimoji="1" lang="ja-JP" altLang="en-US"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出する会社での周知やプロセス検討に役立てば幸いである。</a:t>
            </a: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1000"/>
              </a:spcBef>
              <a:spcAft>
                <a:spcPts val="500"/>
              </a:spcAft>
              <a:buClrTx/>
              <a:buSz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50000"/>
              </a:lnSpc>
              <a:spcBef>
                <a:spcPts val="1000"/>
              </a:spcBef>
              <a:spcAft>
                <a:spcPts val="500"/>
              </a:spcAft>
              <a:buClrTx/>
              <a:buSzTx/>
              <a:buNone/>
              <a:tabLst/>
              <a:defRPr/>
            </a:pP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marL="0" lvl="0" indent="0" fontAlgn="auto">
              <a:lnSpc>
                <a:spcPct val="150000"/>
              </a:lnSpc>
              <a:spcAft>
                <a:spcPts val="500"/>
              </a:spcAft>
              <a:buNone/>
              <a:defRPr/>
            </a:pPr>
            <a:r>
              <a:rPr lang="ja-JP" altLang="en-US" sz="2000" dirty="0">
                <a:solidFill>
                  <a:sysClr val="windowText" lastClr="000000"/>
                </a:solidFill>
                <a:latin typeface="メイリオ" panose="020B0604030504040204" pitchFamily="50" charset="-128"/>
                <a:ea typeface="メイリオ" panose="020B0604030504040204" pitchFamily="50" charset="-128"/>
              </a:rPr>
              <a:t>本資材の記載内容は，現時点の情報に基づき記載している。 将来の動向により，状況が変わることを留意すること。本資材を利用した結果生じた損害について，日本製薬工業協会は一切責任を負わない。</a:t>
            </a:r>
          </a:p>
          <a:p>
            <a:pPr marL="0" marR="0" lvl="0" indent="0" algn="l" defTabSz="914400" rtl="0" eaLnBrk="1" fontAlgn="auto" latinLnBrk="0" hangingPunct="1">
              <a:lnSpc>
                <a:spcPct val="150000"/>
              </a:lnSpc>
              <a:spcBef>
                <a:spcPts val="1000"/>
              </a:spcBef>
              <a:spcAft>
                <a:spcPts val="500"/>
              </a:spcAft>
              <a:buClrTx/>
              <a:buSzTx/>
              <a:buNone/>
              <a:tabLst/>
              <a:defRPr/>
            </a:pPr>
            <a:endParaRPr kumimoji="1" lang="en-US" altLang="ja-JP" sz="20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75964C30-9AC5-477E-96F0-FB3B037018B2}"/>
              </a:ext>
            </a:extLst>
          </p:cNvPr>
          <p:cNvSpPr>
            <a:spLocks noGrp="1"/>
          </p:cNvSpPr>
          <p:nvPr>
            <p:ph type="title"/>
          </p:nvPr>
        </p:nvSpPr>
        <p:spPr>
          <a:xfrm>
            <a:off x="562476" y="4020303"/>
            <a:ext cx="10972800" cy="792162"/>
          </a:xfrm>
        </p:spPr>
        <p:txBody>
          <a:bodyPr/>
          <a:lstStyle/>
          <a:p>
            <a:r>
              <a:rPr lang="ja-JP" altLang="en-US"/>
              <a:t>免責事項</a:t>
            </a:r>
            <a:endParaRPr kumimoji="1" lang="ja-JP" altLang="en-US"/>
          </a:p>
        </p:txBody>
      </p:sp>
      <p:grpSp>
        <p:nvGrpSpPr>
          <p:cNvPr id="6" name="グループ化 5">
            <a:extLst>
              <a:ext uri="{FF2B5EF4-FFF2-40B4-BE49-F238E27FC236}">
                <a16:creationId xmlns:a16="http://schemas.microsoft.com/office/drawing/2014/main" id="{10C747AF-AB14-41C8-B9B4-186673569CC3}"/>
              </a:ext>
            </a:extLst>
          </p:cNvPr>
          <p:cNvGrpSpPr/>
          <p:nvPr/>
        </p:nvGrpSpPr>
        <p:grpSpPr>
          <a:xfrm>
            <a:off x="334434" y="4020604"/>
            <a:ext cx="10179051" cy="867395"/>
            <a:chOff x="334434" y="3212976"/>
            <a:chExt cx="10179051" cy="867395"/>
          </a:xfrm>
        </p:grpSpPr>
        <p:sp>
          <p:nvSpPr>
            <p:cNvPr id="7" name="Line 5">
              <a:extLst>
                <a:ext uri="{FF2B5EF4-FFF2-40B4-BE49-F238E27FC236}">
                  <a16:creationId xmlns:a16="http://schemas.microsoft.com/office/drawing/2014/main" id="{583880DE-FA48-42BD-92FE-F003A33FFF60}"/>
                </a:ext>
              </a:extLst>
            </p:cNvPr>
            <p:cNvSpPr>
              <a:spLocks noChangeShapeType="1"/>
            </p:cNvSpPr>
            <p:nvPr/>
          </p:nvSpPr>
          <p:spPr bwMode="auto">
            <a:xfrm flipH="1">
              <a:off x="334434" y="4007346"/>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1" name="Rectangle 6">
              <a:extLst>
                <a:ext uri="{FF2B5EF4-FFF2-40B4-BE49-F238E27FC236}">
                  <a16:creationId xmlns:a16="http://schemas.microsoft.com/office/drawing/2014/main" id="{BD6D6D31-E299-4DEC-A16F-13A4FD7D61A9}"/>
                </a:ext>
              </a:extLst>
            </p:cNvPr>
            <p:cNvSpPr>
              <a:spLocks noChangeArrowheads="1"/>
            </p:cNvSpPr>
            <p:nvPr/>
          </p:nvSpPr>
          <p:spPr bwMode="auto">
            <a:xfrm>
              <a:off x="334434" y="3212976"/>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2" name="Line 7">
              <a:extLst>
                <a:ext uri="{FF2B5EF4-FFF2-40B4-BE49-F238E27FC236}">
                  <a16:creationId xmlns:a16="http://schemas.microsoft.com/office/drawing/2014/main" id="{983E093F-5156-4688-A06D-039380D84427}"/>
                </a:ext>
              </a:extLst>
            </p:cNvPr>
            <p:cNvSpPr>
              <a:spLocks noChangeShapeType="1"/>
            </p:cNvSpPr>
            <p:nvPr/>
          </p:nvSpPr>
          <p:spPr bwMode="auto">
            <a:xfrm flipH="1">
              <a:off x="431801" y="4080371"/>
              <a:ext cx="10081684" cy="0"/>
            </a:xfrm>
            <a:prstGeom prst="line">
              <a:avLst/>
            </a:prstGeom>
            <a:noFill/>
            <a:ln w="76200">
              <a:solidFill>
                <a:srgbClr val="CCECFF"/>
              </a:solidFill>
              <a:round/>
              <a:headEnd/>
              <a:tailEnd/>
            </a:ln>
            <a:effectLst/>
          </p:spPr>
          <p:txBody>
            <a:bodyPr/>
            <a:lstStyle/>
            <a:p>
              <a:pPr>
                <a:defRPr/>
              </a:pPr>
              <a:endParaRPr lang="ja-JP" altLang="en-US"/>
            </a:p>
          </p:txBody>
        </p:sp>
      </p:grpSp>
    </p:spTree>
    <p:extLst>
      <p:ext uri="{BB962C8B-B14F-4D97-AF65-F5344CB8AC3E}">
        <p14:creationId xmlns:p14="http://schemas.microsoft.com/office/powerpoint/2010/main" val="316724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8400" y="190800"/>
            <a:ext cx="9574088" cy="829602"/>
          </a:xfrm>
        </p:spPr>
        <p:txBody>
          <a:bodyPr/>
          <a:lstStyle/>
          <a:p>
            <a:r>
              <a:rPr lang="en-US" altLang="ja-JP">
                <a:solidFill>
                  <a:schemeClr val="tx1"/>
                </a:solidFill>
                <a:latin typeface="メイリオ"/>
                <a:ea typeface="メイリオ"/>
              </a:rPr>
              <a:t>2.1  </a:t>
            </a:r>
            <a:r>
              <a:rPr lang="ja-JP" altLang="en-US">
                <a:solidFill>
                  <a:schemeClr val="tx1"/>
                </a:solidFill>
                <a:latin typeface="メイリオ"/>
                <a:ea typeface="メイリオ"/>
              </a:rPr>
              <a:t>変わらないこと</a:t>
            </a: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96AE2B1-5D57-47BF-8980-11CC0DFA7398}"/>
              </a:ext>
            </a:extLst>
          </p:cNvPr>
          <p:cNvSpPr>
            <a:spLocks noGrp="1"/>
          </p:cNvSpPr>
          <p:nvPr>
            <p:ph idx="1"/>
          </p:nvPr>
        </p:nvSpPr>
        <p:spPr>
          <a:xfrm>
            <a:off x="731372" y="1290850"/>
            <a:ext cx="11009989" cy="4866240"/>
          </a:xfrm>
        </p:spPr>
        <p:txBody>
          <a:bodyPr/>
          <a:lstStyle/>
          <a:p>
            <a:r>
              <a:rPr lang="ja-JP" altLang="en-US" sz="2400" b="0" dirty="0">
                <a:solidFill>
                  <a:srgbClr val="4472C4"/>
                </a:solidFill>
                <a:latin typeface="メイリオ" panose="020B0604030504040204" pitchFamily="50" charset="-128"/>
                <a:ea typeface="メイリオ" panose="020B0604030504040204" pitchFamily="50" charset="-128"/>
              </a:rPr>
              <a:t>コンテンツ</a:t>
            </a:r>
            <a:endParaRPr lang="en-US" altLang="ja-JP" sz="2400" b="0" dirty="0">
              <a:solidFill>
                <a:srgbClr val="4472C4"/>
              </a:solidFill>
              <a:latin typeface="メイリオ" panose="020B0604030504040204" pitchFamily="50" charset="-128"/>
              <a:ea typeface="メイリオ" panose="020B0604030504040204" pitchFamily="50" charset="-128"/>
            </a:endParaRPr>
          </a:p>
          <a:p>
            <a:pPr lvl="1"/>
            <a:r>
              <a:rPr lang="ja-JP" altLang="en-US" sz="2000" b="0" dirty="0">
                <a:latin typeface="メイリオ"/>
                <a:ea typeface="メイリオ"/>
              </a:rPr>
              <a:t>CTD仕様</a:t>
            </a:r>
            <a:endParaRPr lang="en-US" altLang="ja-JP" sz="1600" b="0" dirty="0">
              <a:latin typeface="メイリオ"/>
              <a:ea typeface="メイリオ"/>
            </a:endParaRPr>
          </a:p>
          <a:p>
            <a:pPr lvl="1"/>
            <a:r>
              <a:rPr lang="ja-JP" altLang="en-US" sz="2000" b="0" dirty="0">
                <a:latin typeface="メイリオ"/>
                <a:ea typeface="メイリオ"/>
              </a:rPr>
              <a:t>ファイル形式（pdf，xml，Excel，試験データファイル）</a:t>
            </a:r>
            <a:endParaRPr lang="en-US" altLang="ja-JP" sz="2000" b="0" dirty="0">
              <a:latin typeface="メイリオ"/>
              <a:ea typeface="メイリオ"/>
            </a:endParaRPr>
          </a:p>
          <a:p>
            <a:pPr lvl="1"/>
            <a:endParaRPr lang="en-US" altLang="ja-JP" sz="2000" b="0" dirty="0">
              <a:latin typeface="メイリオ"/>
              <a:ea typeface="メイリオ"/>
            </a:endParaRPr>
          </a:p>
          <a:p>
            <a:r>
              <a:rPr lang="ja-JP" altLang="en-US" sz="2400" b="0" dirty="0">
                <a:solidFill>
                  <a:srgbClr val="4472C4"/>
                </a:solidFill>
                <a:latin typeface="メイリオ" panose="020B0604030504040204" pitchFamily="50" charset="-128"/>
                <a:ea typeface="メイリオ" panose="020B0604030504040204" pitchFamily="50" charset="-128"/>
              </a:rPr>
              <a:t>日付の考え方</a:t>
            </a:r>
            <a:endParaRPr lang="en-US" altLang="ja-JP" sz="2400" b="0" dirty="0">
              <a:solidFill>
                <a:srgbClr val="4472C4"/>
              </a:solidFill>
              <a:latin typeface="メイリオ" panose="020B0604030504040204" pitchFamily="50" charset="-128"/>
              <a:ea typeface="メイリオ" panose="020B0604030504040204" pitchFamily="50" charset="-128"/>
            </a:endParaRPr>
          </a:p>
          <a:p>
            <a:pPr lvl="1"/>
            <a:r>
              <a:rPr lang="ja-JP" altLang="en-US" sz="2000" b="0" dirty="0">
                <a:latin typeface="メイリオ"/>
                <a:ea typeface="メイリオ"/>
              </a:rPr>
              <a:t>バリデーション結果は申請日には影響しない（ウィルスチェック完了した時点で申請は受け付けられる）</a:t>
            </a:r>
            <a:br>
              <a:rPr lang="en-US" altLang="ja-JP" sz="2000" b="0" dirty="0">
                <a:latin typeface="メイリオ"/>
                <a:ea typeface="メイリオ"/>
              </a:rPr>
            </a:br>
            <a:r>
              <a:rPr lang="ja-JP" altLang="en-US" sz="2000" b="0" dirty="0">
                <a:latin typeface="メイリオ"/>
                <a:ea typeface="メイリオ"/>
              </a:rPr>
              <a:t>ただし</a:t>
            </a:r>
            <a:r>
              <a:rPr lang="en-US" altLang="ja-JP" sz="2000" b="0" dirty="0">
                <a:latin typeface="メイリオ"/>
                <a:ea typeface="メイリオ"/>
              </a:rPr>
              <a:t>FD</a:t>
            </a:r>
            <a:r>
              <a:rPr lang="ja-JP" altLang="en-US" sz="2000" b="0" dirty="0">
                <a:latin typeface="メイリオ"/>
                <a:ea typeface="メイリオ"/>
              </a:rPr>
              <a:t>データはバリデーション結果が「</a:t>
            </a:r>
            <a:r>
              <a:rPr lang="en-US" altLang="ja-JP" sz="2000" b="0" dirty="0">
                <a:latin typeface="メイリオ"/>
                <a:ea typeface="メイリオ"/>
              </a:rPr>
              <a:t>OK</a:t>
            </a:r>
            <a:r>
              <a:rPr lang="ja-JP" altLang="en-US" sz="2000" b="0" dirty="0">
                <a:latin typeface="メイリオ"/>
                <a:ea typeface="メイリオ"/>
              </a:rPr>
              <a:t>」になっている必要がある</a:t>
            </a:r>
          </a:p>
          <a:p>
            <a:pPr lvl="1"/>
            <a:r>
              <a:rPr lang="ja-JP" altLang="en-US" sz="2000" b="0" dirty="0">
                <a:latin typeface="メイリオ"/>
                <a:ea typeface="メイリオ"/>
              </a:rPr>
              <a:t>カバーレターの日付の考え方も従来通り（eCTD提出日を記載）</a:t>
            </a:r>
            <a:endParaRPr lang="en-US" altLang="ja-JP" sz="2000" b="0" dirty="0">
              <a:latin typeface="メイリオ"/>
              <a:ea typeface="メイリオ"/>
            </a:endParaRPr>
          </a:p>
          <a:p>
            <a:pPr lvl="1"/>
            <a:r>
              <a:rPr lang="ja-JP" altLang="en-US" sz="2000" b="0" dirty="0">
                <a:latin typeface="メイリオ"/>
                <a:ea typeface="メイリオ"/>
              </a:rPr>
              <a:t>提出予定日より前にゲートウェイ提出してもよい</a:t>
            </a:r>
            <a:endParaRPr lang="en-US" altLang="ja-JP" sz="2000" b="0" dirty="0">
              <a:latin typeface="メイリオ"/>
              <a:ea typeface="メイリオ"/>
            </a:endParaRPr>
          </a:p>
          <a:p>
            <a:pPr lvl="1"/>
            <a:endParaRPr lang="en-US" altLang="ja-JP" sz="2000" b="0" dirty="0">
              <a:latin typeface="メイリオ"/>
              <a:ea typeface="メイリオ"/>
            </a:endParaRPr>
          </a:p>
          <a:p>
            <a:r>
              <a:rPr lang="ja-JP" altLang="en-US" sz="2400" b="0" dirty="0">
                <a:solidFill>
                  <a:srgbClr val="4472C4"/>
                </a:solidFill>
                <a:latin typeface="メイリオ" panose="020B0604030504040204" pitchFamily="50" charset="-128"/>
                <a:ea typeface="メイリオ" panose="020B0604030504040204" pitchFamily="50" charset="-128"/>
              </a:rPr>
              <a:t>ライフサイクル</a:t>
            </a:r>
            <a:endParaRPr lang="en-US" altLang="ja-JP" sz="2400" b="0" dirty="0">
              <a:solidFill>
                <a:srgbClr val="4472C4"/>
              </a:solidFill>
              <a:latin typeface="メイリオ" panose="020B0604030504040204" pitchFamily="50" charset="-128"/>
              <a:ea typeface="メイリオ" panose="020B0604030504040204" pitchFamily="50" charset="-128"/>
            </a:endParaRPr>
          </a:p>
          <a:p>
            <a:pPr lvl="1"/>
            <a:r>
              <a:rPr lang="ja-JP" altLang="en-US" sz="2000" b="0" dirty="0">
                <a:latin typeface="メイリオ"/>
                <a:ea typeface="メイリオ"/>
              </a:rPr>
              <a:t>審査中の</a:t>
            </a:r>
            <a:r>
              <a:rPr lang="en-US" altLang="ja-JP" sz="2000" b="0" dirty="0">
                <a:latin typeface="メイリオ"/>
                <a:ea typeface="メイリオ"/>
              </a:rPr>
              <a:t>eCTD</a:t>
            </a:r>
            <a:r>
              <a:rPr lang="ja-JP" altLang="en-US" sz="2000" b="0" dirty="0">
                <a:latin typeface="メイリオ"/>
                <a:ea typeface="メイリオ"/>
              </a:rPr>
              <a:t>改訂タイミングは変わらない</a:t>
            </a:r>
            <a:endParaRPr lang="en-US" altLang="ja-JP" sz="2000" b="0" dirty="0">
              <a:latin typeface="メイリオ"/>
              <a:ea typeface="メイリオ"/>
            </a:endParaRPr>
          </a:p>
          <a:p>
            <a:pPr lvl="1"/>
            <a:r>
              <a:rPr lang="en-US" altLang="ja-JP" sz="2000" b="0" dirty="0">
                <a:latin typeface="メイリオ"/>
                <a:ea typeface="メイリオ"/>
              </a:rPr>
              <a:t>eCTD</a:t>
            </a:r>
            <a:r>
              <a:rPr lang="ja-JP" altLang="en-US" sz="2000" b="0" dirty="0">
                <a:latin typeface="メイリオ"/>
                <a:ea typeface="メイリオ"/>
              </a:rPr>
              <a:t>改訂時に疑似リプレイスの対応が必要である</a:t>
            </a:r>
            <a:endParaRPr lang="en-US" altLang="ja-JP" sz="2000" b="0" strike="sngStrike" dirty="0">
              <a:latin typeface="メイリオ"/>
              <a:ea typeface="メイリオ"/>
            </a:endParaRPr>
          </a:p>
          <a:p>
            <a:pPr lvl="1"/>
            <a:endParaRPr lang="en-US" altLang="ja-JP" sz="1600" b="0" dirty="0">
              <a:latin typeface="メイリオ"/>
              <a:ea typeface="メイリオ"/>
            </a:endParaRPr>
          </a:p>
        </p:txBody>
      </p:sp>
      <p:sp>
        <p:nvSpPr>
          <p:cNvPr id="7" name="テキスト ボックス 6">
            <a:extLst>
              <a:ext uri="{FF2B5EF4-FFF2-40B4-BE49-F238E27FC236}">
                <a16:creationId xmlns:a16="http://schemas.microsoft.com/office/drawing/2014/main" id="{A3B94AE2-7F12-D4E7-44EC-8525166871E6}"/>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薬事</a:t>
            </a:r>
          </a:p>
        </p:txBody>
      </p:sp>
      <p:sp>
        <p:nvSpPr>
          <p:cNvPr id="8" name="テキスト ボックス 7">
            <a:extLst>
              <a:ext uri="{FF2B5EF4-FFF2-40B4-BE49-F238E27FC236}">
                <a16:creationId xmlns:a16="http://schemas.microsoft.com/office/drawing/2014/main" id="{DCC5637A-60AC-031F-FE81-013BC4F9F666}"/>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a:t>
            </a: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編纂</a:t>
            </a:r>
          </a:p>
        </p:txBody>
      </p:sp>
      <p:sp>
        <p:nvSpPr>
          <p:cNvPr id="6" name="スライド番号プレースホルダー 3">
            <a:extLst>
              <a:ext uri="{FF2B5EF4-FFF2-40B4-BE49-F238E27FC236}">
                <a16:creationId xmlns:a16="http://schemas.microsoft.com/office/drawing/2014/main" id="{B5AE03AD-596D-763E-BB46-0D6610A8DB07}"/>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9847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E7BF3-F207-44D4-80E8-950BB3903E63}"/>
              </a:ext>
            </a:extLst>
          </p:cNvPr>
          <p:cNvSpPr>
            <a:spLocks noGrp="1"/>
          </p:cNvSpPr>
          <p:nvPr>
            <p:ph type="title"/>
          </p:nvPr>
        </p:nvSpPr>
        <p:spPr>
          <a:xfrm>
            <a:off x="571824" y="339283"/>
            <a:ext cx="11736000" cy="792162"/>
          </a:xfrm>
        </p:spPr>
        <p:txBody>
          <a:bodyPr/>
          <a:lstStyle/>
          <a:p>
            <a:r>
              <a:rPr lang="en-US" altLang="ja-JP" dirty="0">
                <a:solidFill>
                  <a:schemeClr val="tx1"/>
                </a:solidFill>
                <a:latin typeface="メイリオ" panose="020B0604030504040204" pitchFamily="50" charset="-128"/>
                <a:ea typeface="メイリオ" panose="020B0604030504040204" pitchFamily="50" charset="-128"/>
              </a:rPr>
              <a:t>2.2  </a:t>
            </a:r>
            <a:r>
              <a:rPr lang="ja-JP" altLang="en-US" dirty="0">
                <a:solidFill>
                  <a:schemeClr val="tx1"/>
                </a:solidFill>
                <a:latin typeface="メイリオ" panose="020B0604030504040204" pitchFamily="50" charset="-128"/>
                <a:ea typeface="メイリオ" panose="020B0604030504040204" pitchFamily="50" charset="-128"/>
              </a:rPr>
              <a:t>試験データ提出方法が変わる（</a:t>
            </a:r>
            <a:r>
              <a:rPr lang="en-US" altLang="ja-JP" dirty="0">
                <a:solidFill>
                  <a:schemeClr val="tx1"/>
                </a:solidFill>
                <a:latin typeface="メイリオ" panose="020B0604030504040204" pitchFamily="50" charset="-128"/>
                <a:ea typeface="メイリオ" panose="020B0604030504040204" pitchFamily="50" charset="-128"/>
              </a:rPr>
              <a:t>1/3</a:t>
            </a:r>
            <a:r>
              <a:rPr lang="ja-JP" altLang="en-US" dirty="0">
                <a:solidFill>
                  <a:schemeClr val="tx1"/>
                </a:solidFill>
                <a:latin typeface="メイリオ" panose="020B0604030504040204" pitchFamily="50" charset="-128"/>
                <a:ea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rPr>
              <a:t>試験データ提出方法の違い</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7196617A-562E-4340-AEC4-05E02046DF9A}"/>
              </a:ext>
            </a:extLst>
          </p:cNvPr>
          <p:cNvPicPr>
            <a:picLocks noChangeAspect="1"/>
          </p:cNvPicPr>
          <p:nvPr/>
        </p:nvPicPr>
        <p:blipFill>
          <a:blip r:embed="rId2"/>
          <a:stretch>
            <a:fillRect/>
          </a:stretch>
        </p:blipFill>
        <p:spPr>
          <a:xfrm>
            <a:off x="1845321" y="1268760"/>
            <a:ext cx="8501358" cy="5105313"/>
          </a:xfrm>
          <a:prstGeom prst="rect">
            <a:avLst/>
          </a:prstGeom>
        </p:spPr>
      </p:pic>
      <p:sp>
        <p:nvSpPr>
          <p:cNvPr id="8" name="テキスト ボックス 7">
            <a:extLst>
              <a:ext uri="{FF2B5EF4-FFF2-40B4-BE49-F238E27FC236}">
                <a16:creationId xmlns:a16="http://schemas.microsoft.com/office/drawing/2014/main" id="{6FD19F8F-7D21-44DB-A933-2F0372016299}"/>
              </a:ext>
            </a:extLst>
          </p:cNvPr>
          <p:cNvSpPr txBox="1"/>
          <p:nvPr/>
        </p:nvSpPr>
        <p:spPr>
          <a:xfrm>
            <a:off x="0" y="6588000"/>
            <a:ext cx="3600000" cy="36000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4472C4"/>
              </a:buClr>
              <a:buSzTx/>
              <a:buFontTx/>
              <a:buNone/>
              <a:tabLst/>
              <a:defRPr/>
            </a:pPr>
            <a:r>
              <a:rPr kumimoji="1" lang="en-US" altLang="ja-JP" sz="1200" b="0" i="0" u="none" strike="noStrike" kern="1200" cap="none" spc="0" normalizeH="0" baseline="0" noProof="0" dirty="0">
                <a:ln>
                  <a:noFill/>
                </a:ln>
                <a:solidFill>
                  <a:srgbClr val="7D7D7D"/>
                </a:solidFill>
                <a:effectLst/>
                <a:uLnTx/>
                <a:uFillTx/>
                <a:latin typeface="メイリオ" panose="020B0604030504040204" pitchFamily="50" charset="-128"/>
                <a:ea typeface="メイリオ" panose="020B0604030504040204" pitchFamily="50" charset="-128"/>
                <a:cs typeface="Noto Sans" panose="020B0502040504020204" pitchFamily="34" charset="0"/>
              </a:rPr>
              <a:t>v4.0</a:t>
            </a:r>
            <a:r>
              <a:rPr kumimoji="1" lang="ja-JP" altLang="en-US" sz="1200" b="0" i="0" u="none" strike="noStrike" kern="1200" cap="none" spc="0" normalizeH="0" baseline="0" noProof="0" dirty="0">
                <a:ln>
                  <a:noFill/>
                </a:ln>
                <a:solidFill>
                  <a:srgbClr val="808080"/>
                </a:solidFill>
                <a:effectLst/>
                <a:uLnTx/>
                <a:uFillTx/>
                <a:latin typeface="メイリオ" panose="020B0604030504040204" pitchFamily="50" charset="-128"/>
                <a:ea typeface="メイリオ" panose="020B0604030504040204" pitchFamily="50" charset="-128"/>
                <a:cs typeface="+mn-cs"/>
              </a:rPr>
              <a:t>運用開始</a:t>
            </a:r>
            <a:r>
              <a:rPr kumimoji="1" lang="en-US" altLang="ja-JP" sz="1200" b="0" i="0" u="none" strike="noStrike" kern="1200" cap="none" spc="0" normalizeH="0" baseline="0" noProof="0" dirty="0">
                <a:ln>
                  <a:noFill/>
                </a:ln>
                <a:solidFill>
                  <a:srgbClr val="808080"/>
                </a:solidFill>
                <a:effectLst/>
                <a:uLnTx/>
                <a:uFillTx/>
                <a:latin typeface="メイリオ" panose="020B0604030504040204" pitchFamily="50" charset="-128"/>
                <a:ea typeface="メイリオ" panose="020B0604030504040204" pitchFamily="50" charset="-128"/>
                <a:cs typeface="+mn-cs"/>
              </a:rPr>
              <a:t>/Slide 35</a:t>
            </a:r>
            <a:r>
              <a:rPr kumimoji="1" lang="ja-JP" altLang="en-US" sz="1200" b="0" i="0" u="none" strike="noStrike" kern="1200" cap="none" spc="0" normalizeH="0" baseline="0" noProof="0" dirty="0">
                <a:ln>
                  <a:noFill/>
                </a:ln>
                <a:solidFill>
                  <a:srgbClr val="808080"/>
                </a:solidFill>
                <a:effectLst/>
                <a:uLnTx/>
                <a:uFillTx/>
                <a:latin typeface="メイリオ" panose="020B0604030504040204" pitchFamily="50" charset="-128"/>
                <a:ea typeface="メイリオ" panose="020B0604030504040204" pitchFamily="50" charset="-128"/>
                <a:cs typeface="+mn-cs"/>
              </a:rPr>
              <a:t>引用</a:t>
            </a:r>
            <a:endParaRPr kumimoji="1" lang="en-US" altLang="ja-JP" sz="1200" b="0" i="0" u="none" strike="noStrike" kern="1200" cap="none" spc="0" normalizeH="0" baseline="0" noProof="0" dirty="0">
              <a:ln>
                <a:noFill/>
              </a:ln>
              <a:solidFill>
                <a:srgbClr val="808080"/>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BCF781A7-1447-DD06-8BA4-8E1BE0F6C1D5}"/>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薬事</a:t>
            </a:r>
          </a:p>
        </p:txBody>
      </p:sp>
      <p:sp>
        <p:nvSpPr>
          <p:cNvPr id="9" name="テキスト ボックス 8">
            <a:extLst>
              <a:ext uri="{FF2B5EF4-FFF2-40B4-BE49-F238E27FC236}">
                <a16:creationId xmlns:a16="http://schemas.microsoft.com/office/drawing/2014/main" id="{117DA32E-C724-A3C3-1971-1EF7F7088EF7}"/>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a:t>
            </a: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編纂</a:t>
            </a:r>
          </a:p>
        </p:txBody>
      </p:sp>
      <p:sp>
        <p:nvSpPr>
          <p:cNvPr id="12" name="スライド番号プレースホルダー 3">
            <a:extLst>
              <a:ext uri="{FF2B5EF4-FFF2-40B4-BE49-F238E27FC236}">
                <a16:creationId xmlns:a16="http://schemas.microsoft.com/office/drawing/2014/main" id="{A30411AB-A90D-118D-914B-E125642CCF9D}"/>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 name="テキスト ボックス 20">
            <a:extLst>
              <a:ext uri="{FF2B5EF4-FFF2-40B4-BE49-F238E27FC236}">
                <a16:creationId xmlns:a16="http://schemas.microsoft.com/office/drawing/2014/main" id="{52D8C7D1-2B5B-4FEC-8F66-C67ACCBFE32C}"/>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556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E7BF3-F207-44D4-80E8-950BB3903E63}"/>
              </a:ext>
            </a:extLst>
          </p:cNvPr>
          <p:cNvSpPr>
            <a:spLocks noGrp="1"/>
          </p:cNvSpPr>
          <p:nvPr>
            <p:ph type="title"/>
          </p:nvPr>
        </p:nvSpPr>
        <p:spPr>
          <a:xfrm>
            <a:off x="608400" y="190800"/>
            <a:ext cx="11330558" cy="792162"/>
          </a:xfrm>
        </p:spPr>
        <p:txBody>
          <a:bodyPr/>
          <a:lstStyle/>
          <a:p>
            <a:r>
              <a:rPr lang="en-US" altLang="ja-JP" dirty="0">
                <a:solidFill>
                  <a:schemeClr val="tx1"/>
                </a:solidFill>
                <a:latin typeface="メイリオ" panose="020B0604030504040204" pitchFamily="50" charset="-128"/>
                <a:ea typeface="メイリオ" panose="020B0604030504040204" pitchFamily="50" charset="-128"/>
              </a:rPr>
              <a:t>2.2  </a:t>
            </a:r>
            <a:r>
              <a:rPr lang="ja-JP" altLang="en-US" dirty="0">
                <a:solidFill>
                  <a:schemeClr val="tx1"/>
                </a:solidFill>
                <a:latin typeface="メイリオ"/>
                <a:ea typeface="メイリオ"/>
              </a:rPr>
              <a:t>試験データ提出方法が変わる（</a:t>
            </a:r>
            <a:r>
              <a:rPr lang="en-US" altLang="ja-JP" dirty="0">
                <a:solidFill>
                  <a:schemeClr val="tx1"/>
                </a:solidFill>
                <a:latin typeface="メイリオ"/>
                <a:ea typeface="メイリオ"/>
              </a:rPr>
              <a:t>2/3</a:t>
            </a:r>
            <a:r>
              <a:rPr lang="ja-JP" altLang="en-US" dirty="0">
                <a:solidFill>
                  <a:schemeClr val="tx1"/>
                </a:solidFill>
                <a:latin typeface="メイリオ"/>
                <a:ea typeface="メイリオ"/>
              </a:rPr>
              <a:t>）｜初版</a:t>
            </a:r>
            <a:r>
              <a:rPr lang="ja-JP" altLang="en-US" sz="2800" dirty="0">
                <a:solidFill>
                  <a:schemeClr val="tx1"/>
                </a:solidFill>
                <a:latin typeface="メイリオ"/>
                <a:ea typeface="メイリオ"/>
              </a:rPr>
              <a:t>提出（</a:t>
            </a:r>
            <a:r>
              <a:rPr lang="en-US" altLang="ja-JP" sz="2800" dirty="0">
                <a:solidFill>
                  <a:schemeClr val="tx1"/>
                </a:solidFill>
                <a:latin typeface="メイリオ"/>
                <a:ea typeface="メイリオ"/>
              </a:rPr>
              <a:t>2</a:t>
            </a:r>
            <a:r>
              <a:rPr lang="ja-JP" altLang="en-US" sz="2800" dirty="0">
                <a:solidFill>
                  <a:schemeClr val="tx1"/>
                </a:solidFill>
                <a:latin typeface="メイリオ"/>
                <a:ea typeface="メイリオ"/>
              </a:rPr>
              <a:t>つの方式）</a:t>
            </a:r>
            <a:endParaRPr kumimoji="1" lang="ja-JP" altLang="en-US" sz="2800" dirty="0">
              <a:solidFill>
                <a:schemeClr val="tx1"/>
              </a:solidFill>
              <a:latin typeface="メイリオ"/>
              <a:ea typeface="メイリオ"/>
            </a:endParaRPr>
          </a:p>
        </p:txBody>
      </p:sp>
      <p:sp>
        <p:nvSpPr>
          <p:cNvPr id="8" name="テキスト ボックス 7">
            <a:extLst>
              <a:ext uri="{FF2B5EF4-FFF2-40B4-BE49-F238E27FC236}">
                <a16:creationId xmlns:a16="http://schemas.microsoft.com/office/drawing/2014/main" id="{6FD19F8F-7D21-44DB-A933-2F0372016299}"/>
              </a:ext>
            </a:extLst>
          </p:cNvPr>
          <p:cNvSpPr txBox="1"/>
          <p:nvPr/>
        </p:nvSpPr>
        <p:spPr>
          <a:xfrm>
            <a:off x="0" y="6588000"/>
            <a:ext cx="3600000" cy="360000"/>
          </a:xfrm>
          <a:prstGeom prst="rect">
            <a:avLst/>
          </a:prstGeom>
          <a:noFill/>
        </p:spPr>
        <p:txBody>
          <a:bodyPr wrap="square" rtlCol="0">
            <a:spAutoFit/>
          </a:bodyPr>
          <a:lstStyle>
            <a:defPPr>
              <a:defRPr lang="ja-JP"/>
            </a:defPPr>
            <a:lvl1pPr marL="0" marR="0" lvl="0" indent="0" defTabSz="914400" eaLnBrk="1" fontAlgn="auto" latinLnBrk="0" hangingPunct="1">
              <a:lnSpc>
                <a:spcPct val="90000"/>
              </a:lnSpc>
              <a:spcBef>
                <a:spcPts val="1000"/>
              </a:spcBef>
              <a:spcAft>
                <a:spcPts val="0"/>
              </a:spcAft>
              <a:buClr>
                <a:srgbClr val="4472C4"/>
              </a:buClr>
              <a:buSzTx/>
              <a:buFontTx/>
              <a:buNone/>
              <a:tabLst/>
              <a:defRPr sz="1200" b="0" i="0" u="none" strike="noStrike" cap="none" spc="0" normalizeH="0" baseline="0">
                <a:ln>
                  <a:noFill/>
                </a:ln>
                <a:solidFill>
                  <a:srgbClr val="7D7D7D"/>
                </a:solidFill>
                <a:effectLst/>
                <a:uLnTx/>
                <a:uFillTx/>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v4.0</a:t>
            </a:r>
            <a:r>
              <a:rPr lang="ja-JP" altLang="en-US" dirty="0"/>
              <a:t>運用開始</a:t>
            </a:r>
            <a:r>
              <a:rPr lang="en-US" altLang="ja-JP" dirty="0"/>
              <a:t>/Slide 37改変</a:t>
            </a:r>
            <a:endParaRPr lang="ja-JP" altLang="en-US" dirty="0"/>
          </a:p>
        </p:txBody>
      </p:sp>
      <p:pic>
        <p:nvPicPr>
          <p:cNvPr id="5" name="図 4">
            <a:extLst>
              <a:ext uri="{FF2B5EF4-FFF2-40B4-BE49-F238E27FC236}">
                <a16:creationId xmlns:a16="http://schemas.microsoft.com/office/drawing/2014/main" id="{D877204D-F317-4800-9693-3C0DF8171E35}"/>
              </a:ext>
            </a:extLst>
          </p:cNvPr>
          <p:cNvPicPr>
            <a:picLocks noChangeAspect="1"/>
          </p:cNvPicPr>
          <p:nvPr/>
        </p:nvPicPr>
        <p:blipFill>
          <a:blip r:embed="rId2"/>
          <a:stretch>
            <a:fillRect/>
          </a:stretch>
        </p:blipFill>
        <p:spPr>
          <a:xfrm>
            <a:off x="1234734" y="1293426"/>
            <a:ext cx="7715932" cy="5215324"/>
          </a:xfrm>
          <a:prstGeom prst="rect">
            <a:avLst/>
          </a:prstGeom>
        </p:spPr>
      </p:pic>
      <p:sp>
        <p:nvSpPr>
          <p:cNvPr id="7" name="テキスト ボックス 6">
            <a:extLst>
              <a:ext uri="{FF2B5EF4-FFF2-40B4-BE49-F238E27FC236}">
                <a16:creationId xmlns:a16="http://schemas.microsoft.com/office/drawing/2014/main" id="{892220DF-7B88-3CD7-104E-9626F53FF22D}"/>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薬事</a:t>
            </a:r>
          </a:p>
        </p:txBody>
      </p:sp>
      <p:sp>
        <p:nvSpPr>
          <p:cNvPr id="9" name="テキスト ボックス 8">
            <a:extLst>
              <a:ext uri="{FF2B5EF4-FFF2-40B4-BE49-F238E27FC236}">
                <a16:creationId xmlns:a16="http://schemas.microsoft.com/office/drawing/2014/main" id="{F5AD0F58-ED5F-0FE7-BE67-FE4CA9536F3A}"/>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a:t>
            </a: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編纂</a:t>
            </a:r>
          </a:p>
        </p:txBody>
      </p:sp>
      <p:sp>
        <p:nvSpPr>
          <p:cNvPr id="11" name="TextBox 10">
            <a:extLst>
              <a:ext uri="{FF2B5EF4-FFF2-40B4-BE49-F238E27FC236}">
                <a16:creationId xmlns:a16="http://schemas.microsoft.com/office/drawing/2014/main" id="{B7CC18BD-4217-4803-7A38-A99D070623B2}"/>
              </a:ext>
            </a:extLst>
          </p:cNvPr>
          <p:cNvSpPr txBox="1"/>
          <p:nvPr/>
        </p:nvSpPr>
        <p:spPr>
          <a:xfrm>
            <a:off x="3294185" y="3569676"/>
            <a:ext cx="2492990"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a:ea typeface="Meiryo"/>
                <a:cs typeface="Arial"/>
              </a:rPr>
              <a:t>＊初版の提出のみ可能</a:t>
            </a:r>
            <a:endParaRPr kumimoji="1" lang="en-US" sz="1800" b="0" i="0" u="none" strike="noStrike" kern="1200" cap="none" spc="0" normalizeH="0" baseline="0" noProof="0">
              <a:ln>
                <a:noFill/>
              </a:ln>
              <a:solidFill>
                <a:srgbClr val="000000"/>
              </a:solidFill>
              <a:effectLst/>
              <a:uLnTx/>
              <a:uFillTx/>
              <a:latin typeface="Meiryo"/>
              <a:ea typeface="Meiryo"/>
              <a:cs typeface="+mn-cs"/>
            </a:endParaRPr>
          </a:p>
        </p:txBody>
      </p:sp>
      <p:sp>
        <p:nvSpPr>
          <p:cNvPr id="12" name="TextBox 11">
            <a:extLst>
              <a:ext uri="{FF2B5EF4-FFF2-40B4-BE49-F238E27FC236}">
                <a16:creationId xmlns:a16="http://schemas.microsoft.com/office/drawing/2014/main" id="{39A701A9-981A-15A0-92C4-F4150E4F2BE8}"/>
              </a:ext>
            </a:extLst>
          </p:cNvPr>
          <p:cNvSpPr txBox="1"/>
          <p:nvPr/>
        </p:nvSpPr>
        <p:spPr>
          <a:xfrm>
            <a:off x="6658524" y="1609509"/>
            <a:ext cx="2039815" cy="474784"/>
          </a:xfrm>
          <a:prstGeom prst="rect">
            <a:avLst/>
          </a:prstGeom>
          <a:solidFill>
            <a:schemeClr val="bg1"/>
          </a:solid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B050"/>
              </a:solidFill>
              <a:effectLst/>
              <a:uLnTx/>
              <a:uFillTx/>
              <a:latin typeface="Arial" pitchFamily="34" charset="0"/>
              <a:ea typeface="ＭＳ Ｐゴシック" pitchFamily="50" charset="-128"/>
              <a:cs typeface="+mn-cs"/>
            </a:endParaRPr>
          </a:p>
        </p:txBody>
      </p:sp>
      <p:sp>
        <p:nvSpPr>
          <p:cNvPr id="14" name="スライド番号プレースホルダー 3">
            <a:extLst>
              <a:ext uri="{FF2B5EF4-FFF2-40B4-BE49-F238E27FC236}">
                <a16:creationId xmlns:a16="http://schemas.microsoft.com/office/drawing/2014/main" id="{4A760F49-0EE0-DE35-A1F3-AA139B5FFBA2}"/>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8" name="テキスト ボックス 20">
            <a:extLst>
              <a:ext uri="{FF2B5EF4-FFF2-40B4-BE49-F238E27FC236}">
                <a16:creationId xmlns:a16="http://schemas.microsoft.com/office/drawing/2014/main" id="{586161BB-9D1B-4442-9617-F991D233F813}"/>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試験データ担当</a:t>
            </a:r>
          </a:p>
        </p:txBody>
      </p:sp>
      <p:sp>
        <p:nvSpPr>
          <p:cNvPr id="3" name="吹き出し: 角を丸めた四角形 2">
            <a:extLst>
              <a:ext uri="{FF2B5EF4-FFF2-40B4-BE49-F238E27FC236}">
                <a16:creationId xmlns:a16="http://schemas.microsoft.com/office/drawing/2014/main" id="{A7BA16A1-2CDF-48EF-BF01-7F9A47E991A9}"/>
              </a:ext>
            </a:extLst>
          </p:cNvPr>
          <p:cNvSpPr/>
          <p:nvPr/>
        </p:nvSpPr>
        <p:spPr bwMode="auto">
          <a:xfrm>
            <a:off x="4159180" y="2786487"/>
            <a:ext cx="1038812" cy="474784"/>
          </a:xfrm>
          <a:prstGeom prst="wedgeRoundRectCallout">
            <a:avLst>
              <a:gd name="adj1" fmla="val 60522"/>
              <a:gd name="adj2" fmla="val 19269"/>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種別 </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a:t>
            </a:r>
          </a:p>
        </p:txBody>
      </p:sp>
      <p:sp>
        <p:nvSpPr>
          <p:cNvPr id="19" name="吹き出し: 角を丸めた四角形 18">
            <a:extLst>
              <a:ext uri="{FF2B5EF4-FFF2-40B4-BE49-F238E27FC236}">
                <a16:creationId xmlns:a16="http://schemas.microsoft.com/office/drawing/2014/main" id="{3EADEB9F-43DB-4942-9775-2BD840C8E660}"/>
              </a:ext>
            </a:extLst>
          </p:cNvPr>
          <p:cNvSpPr/>
          <p:nvPr/>
        </p:nvSpPr>
        <p:spPr bwMode="auto">
          <a:xfrm>
            <a:off x="8992611" y="4969916"/>
            <a:ext cx="2777795" cy="1796687"/>
          </a:xfrm>
          <a:prstGeom prst="wedgeRoundRectCallout">
            <a:avLst>
              <a:gd name="adj1" fmla="val -58668"/>
              <a:gd name="adj2" fmla="val 22520"/>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種別 </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b)</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試験データのみで提出する</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eCTD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種別 </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c)</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CTD</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のみで提出する</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eCTD</a:t>
            </a:r>
          </a:p>
        </p:txBody>
      </p:sp>
      <p:sp>
        <p:nvSpPr>
          <p:cNvPr id="20" name="吹き出し: 角を丸めた四角形 19">
            <a:extLst>
              <a:ext uri="{FF2B5EF4-FFF2-40B4-BE49-F238E27FC236}">
                <a16:creationId xmlns:a16="http://schemas.microsoft.com/office/drawing/2014/main" id="{5539CB3E-568A-4294-9374-6A5A3F0FC47A}"/>
              </a:ext>
            </a:extLst>
          </p:cNvPr>
          <p:cNvSpPr/>
          <p:nvPr/>
        </p:nvSpPr>
        <p:spPr bwMode="auto">
          <a:xfrm>
            <a:off x="9433424" y="2664554"/>
            <a:ext cx="2183131" cy="905122"/>
          </a:xfrm>
          <a:prstGeom prst="wedgeRoundRectCallout">
            <a:avLst>
              <a:gd name="adj1" fmla="val -57281"/>
              <a:gd name="adj2" fmla="val 22191"/>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種別 </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CTD</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並びに試験データを</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一つの</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eCTD</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で提出</a:t>
            </a:r>
          </a:p>
        </p:txBody>
      </p:sp>
      <p:sp>
        <p:nvSpPr>
          <p:cNvPr id="21" name="吹き出し: 角を丸めた四角形 20">
            <a:extLst>
              <a:ext uri="{FF2B5EF4-FFF2-40B4-BE49-F238E27FC236}">
                <a16:creationId xmlns:a16="http://schemas.microsoft.com/office/drawing/2014/main" id="{2F36E273-96CC-48F3-8AB6-A9393D6C8E7F}"/>
              </a:ext>
            </a:extLst>
          </p:cNvPr>
          <p:cNvSpPr/>
          <p:nvPr/>
        </p:nvSpPr>
        <p:spPr bwMode="auto">
          <a:xfrm>
            <a:off x="3135391" y="6229939"/>
            <a:ext cx="1038812" cy="474784"/>
          </a:xfrm>
          <a:prstGeom prst="wedgeRoundRectCallout">
            <a:avLst>
              <a:gd name="adj1" fmla="val 22567"/>
              <a:gd name="adj2" fmla="val -107948"/>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種別 </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b)</a:t>
            </a:r>
          </a:p>
        </p:txBody>
      </p:sp>
      <p:sp>
        <p:nvSpPr>
          <p:cNvPr id="24" name="吹き出し: 角を丸めた四角形 23">
            <a:extLst>
              <a:ext uri="{FF2B5EF4-FFF2-40B4-BE49-F238E27FC236}">
                <a16:creationId xmlns:a16="http://schemas.microsoft.com/office/drawing/2014/main" id="{B80F31EA-1E14-4C21-BFB3-9646BB85C734}"/>
              </a:ext>
            </a:extLst>
          </p:cNvPr>
          <p:cNvSpPr/>
          <p:nvPr/>
        </p:nvSpPr>
        <p:spPr bwMode="auto">
          <a:xfrm>
            <a:off x="5785716" y="6236040"/>
            <a:ext cx="1038812" cy="474784"/>
          </a:xfrm>
          <a:prstGeom prst="wedgeRoundRectCallout">
            <a:avLst>
              <a:gd name="adj1" fmla="val -25886"/>
              <a:gd name="adj2" fmla="val -106182"/>
              <a:gd name="adj3" fmla="val 16667"/>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種別 </a:t>
            </a:r>
            <a:r>
              <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c)</a:t>
            </a:r>
          </a:p>
        </p:txBody>
      </p:sp>
    </p:spTree>
    <p:extLst>
      <p:ext uri="{BB962C8B-B14F-4D97-AF65-F5344CB8AC3E}">
        <p14:creationId xmlns:p14="http://schemas.microsoft.com/office/powerpoint/2010/main" val="62405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5680-EBF4-CFA4-9E5B-70BAD731746C}"/>
              </a:ext>
            </a:extLst>
          </p:cNvPr>
          <p:cNvSpPr>
            <a:spLocks noGrp="1"/>
          </p:cNvSpPr>
          <p:nvPr>
            <p:ph type="title"/>
          </p:nvPr>
        </p:nvSpPr>
        <p:spPr/>
        <p:txBody>
          <a:bodyPr/>
          <a:lstStyle/>
          <a:p>
            <a:r>
              <a:rPr lang="en-US" altLang="ja-JP">
                <a:solidFill>
                  <a:schemeClr val="tx1"/>
                </a:solidFill>
                <a:latin typeface="メイリオ" panose="020B0604030504040204" pitchFamily="50" charset="-128"/>
                <a:ea typeface="メイリオ" panose="020B0604030504040204" pitchFamily="50" charset="-128"/>
              </a:rPr>
              <a:t>2.2  </a:t>
            </a:r>
            <a:r>
              <a:rPr lang="ja-JP" altLang="en-US">
                <a:solidFill>
                  <a:schemeClr val="tx1"/>
                </a:solidFill>
                <a:latin typeface="メイリオ"/>
                <a:ea typeface="メイリオ"/>
              </a:rPr>
              <a:t>試験データ提出方法が変わる（</a:t>
            </a:r>
            <a:r>
              <a:rPr lang="en-US" altLang="ja-JP">
                <a:solidFill>
                  <a:schemeClr val="tx1"/>
                </a:solidFill>
                <a:latin typeface="メイリオ"/>
                <a:ea typeface="メイリオ"/>
              </a:rPr>
              <a:t>3/3</a:t>
            </a:r>
            <a:r>
              <a:rPr lang="ja-JP" altLang="en-US">
                <a:solidFill>
                  <a:schemeClr val="tx1"/>
                </a:solidFill>
                <a:latin typeface="メイリオ"/>
                <a:ea typeface="メイリオ"/>
              </a:rPr>
              <a:t>）｜補足</a:t>
            </a:r>
            <a:endParaRPr lang="en-US">
              <a:solidFill>
                <a:schemeClr val="tx1"/>
              </a:solidFill>
              <a:latin typeface="メイリオ"/>
              <a:ea typeface="メイリオ"/>
            </a:endParaRPr>
          </a:p>
        </p:txBody>
      </p:sp>
      <p:sp>
        <p:nvSpPr>
          <p:cNvPr id="3" name="Content Placeholder 2">
            <a:extLst>
              <a:ext uri="{FF2B5EF4-FFF2-40B4-BE49-F238E27FC236}">
                <a16:creationId xmlns:a16="http://schemas.microsoft.com/office/drawing/2014/main" id="{FE9A88FE-3937-00D4-2982-CBD7E1D1D4B5}"/>
              </a:ext>
            </a:extLst>
          </p:cNvPr>
          <p:cNvSpPr>
            <a:spLocks noGrp="1"/>
          </p:cNvSpPr>
          <p:nvPr>
            <p:ph idx="1"/>
          </p:nvPr>
        </p:nvSpPr>
        <p:spPr/>
        <p:txBody>
          <a:bodyPr/>
          <a:lstStyle/>
          <a:p>
            <a:r>
              <a:rPr lang="ja-JP" sz="2400" b="0" dirty="0">
                <a:latin typeface="メイリオ" panose="020B0604030504040204" pitchFamily="50" charset="-128"/>
                <a:ea typeface="メイリオ" panose="020B0604030504040204" pitchFamily="50" charset="-128"/>
                <a:cs typeface="+mn-lt"/>
              </a:rPr>
              <a:t>初版のみ種別b </a:t>
            </a:r>
            <a:r>
              <a:rPr lang="ja-JP" altLang="en-US" sz="2400" b="0" dirty="0">
                <a:latin typeface="メイリオ" panose="020B0604030504040204" pitchFamily="50" charset="-128"/>
                <a:ea typeface="メイリオ" panose="020B0604030504040204" pitchFamily="50" charset="-128"/>
                <a:cs typeface="+mn-lt"/>
              </a:rPr>
              <a:t>もしくは</a:t>
            </a:r>
            <a:r>
              <a:rPr lang="ja-JP" sz="2400" b="0" dirty="0">
                <a:latin typeface="メイリオ" panose="020B0604030504040204" pitchFamily="50" charset="-128"/>
                <a:ea typeface="メイリオ" panose="020B0604030504040204" pitchFamily="50" charset="-128"/>
                <a:cs typeface="+mn-lt"/>
              </a:rPr>
              <a:t> </a:t>
            </a:r>
            <a:r>
              <a:rPr lang="ja-JP" sz="2400" b="0" dirty="0" err="1">
                <a:latin typeface="メイリオ" panose="020B0604030504040204" pitchFamily="50" charset="-128"/>
                <a:ea typeface="メイリオ" panose="020B0604030504040204" pitchFamily="50" charset="-128"/>
                <a:cs typeface="+mn-lt"/>
              </a:rPr>
              <a:t>c</a:t>
            </a:r>
            <a:r>
              <a:rPr lang="ja-JP" sz="2400" b="0" dirty="0">
                <a:latin typeface="メイリオ" panose="020B0604030504040204" pitchFamily="50" charset="-128"/>
                <a:ea typeface="メイリオ" panose="020B0604030504040204" pitchFamily="50" charset="-128"/>
                <a:cs typeface="+mn-lt"/>
              </a:rPr>
              <a:t>が使える</a:t>
            </a:r>
          </a:p>
          <a:p>
            <a:r>
              <a:rPr lang="ja-JP" sz="2400" b="0" dirty="0">
                <a:latin typeface="メイリオ" panose="020B0604030504040204" pitchFamily="50" charset="-128"/>
                <a:ea typeface="メイリオ" panose="020B0604030504040204" pitchFamily="50" charset="-128"/>
              </a:rPr>
              <a:t>試験データを含まない</a:t>
            </a:r>
            <a:r>
              <a:rPr lang="ja-JP" altLang="en-US" sz="2400" b="0" dirty="0">
                <a:latin typeface="メイリオ" panose="020B0604030504040204" pitchFamily="50" charset="-128"/>
                <a:ea typeface="メイリオ" panose="020B0604030504040204" pitchFamily="50" charset="-128"/>
              </a:rPr>
              <a:t>申請品目</a:t>
            </a:r>
            <a:r>
              <a:rPr lang="ja-JP" sz="2400" b="0" dirty="0">
                <a:latin typeface="メイリオ" panose="020B0604030504040204" pitchFamily="50" charset="-128"/>
                <a:ea typeface="メイリオ" panose="020B0604030504040204" pitchFamily="50" charset="-128"/>
              </a:rPr>
              <a:t>の場合</a:t>
            </a:r>
            <a:r>
              <a:rPr lang="ja-JP" altLang="en-US" sz="2400" b="0" dirty="0">
                <a:latin typeface="メイリオ" panose="020B0604030504040204" pitchFamily="50" charset="-128"/>
                <a:ea typeface="メイリオ" panose="020B0604030504040204" pitchFamily="50" charset="-128"/>
              </a:rPr>
              <a:t>，初</a:t>
            </a:r>
            <a:r>
              <a:rPr lang="ja-JP" sz="2400" b="0" dirty="0">
                <a:latin typeface="メイリオ" panose="020B0604030504040204" pitchFamily="50" charset="-128"/>
                <a:ea typeface="メイリオ" panose="020B0604030504040204" pitchFamily="50" charset="-128"/>
              </a:rPr>
              <a:t>版は</a:t>
            </a:r>
            <a:r>
              <a:rPr lang="ja-JP" altLang="en-US" sz="2400" b="0" dirty="0">
                <a:latin typeface="メイリオ" panose="020B0604030504040204" pitchFamily="50" charset="-128"/>
                <a:ea typeface="メイリオ" panose="020B0604030504040204" pitchFamily="50" charset="-128"/>
              </a:rPr>
              <a:t>種</a:t>
            </a:r>
            <a:r>
              <a:rPr lang="ja-JP" sz="2400" b="0" dirty="0">
                <a:latin typeface="メイリオ" panose="020B0604030504040204" pitchFamily="50" charset="-128"/>
                <a:ea typeface="メイリオ" panose="020B0604030504040204" pitchFamily="50" charset="-128"/>
              </a:rPr>
              <a:t>別</a:t>
            </a:r>
            <a:r>
              <a:rPr lang="en-US" altLang="ja-JP" sz="2400" b="0" dirty="0" err="1">
                <a:latin typeface="メイリオ" panose="020B0604030504040204" pitchFamily="50" charset="-128"/>
                <a:ea typeface="メイリオ" panose="020B0604030504040204" pitchFamily="50" charset="-128"/>
              </a:rPr>
              <a:t>aである</a:t>
            </a:r>
            <a:endParaRPr lang="ja-JP" sz="2400" b="0" dirty="0">
              <a:latin typeface="メイリオ" panose="020B0604030504040204" pitchFamily="50" charset="-128"/>
              <a:ea typeface="メイリオ" panose="020B0604030504040204" pitchFamily="50" charset="-128"/>
            </a:endParaRPr>
          </a:p>
          <a:p>
            <a:r>
              <a:rPr lang="ja-JP" altLang="en-US" sz="2400" b="0" dirty="0">
                <a:latin typeface="メイリオ" panose="020B0604030504040204" pitchFamily="50" charset="-128"/>
                <a:ea typeface="メイリオ" panose="020B0604030504040204" pitchFamily="50" charset="-128"/>
              </a:rPr>
              <a:t>改訂時は，eCTDの中に入っているものが試験データのみであろうが，CTDのみであろうが種別aとなる</a:t>
            </a:r>
            <a:endParaRPr lang="ja-JP" sz="2400" b="0" dirty="0">
              <a:latin typeface="メイリオ" panose="020B0604030504040204" pitchFamily="50" charset="-128"/>
              <a:ea typeface="メイリオ"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Slide Number Placeholder 3">
            <a:extLst>
              <a:ext uri="{FF2B5EF4-FFF2-40B4-BE49-F238E27FC236}">
                <a16:creationId xmlns:a16="http://schemas.microsoft.com/office/drawing/2014/main" id="{58E28F0C-73F7-B0E0-056F-739B8C8ADAEB}"/>
              </a:ext>
            </a:extLst>
          </p:cNvPr>
          <p:cNvSpPr>
            <a:spLocks noGrp="1"/>
          </p:cNvSpPr>
          <p:nvPr>
            <p:ph type="sldNum" sz="quarter" idx="10"/>
          </p:nvPr>
        </p:nvSpPr>
        <p:spPr/>
        <p:txBody>
          <a:bodyPr/>
          <a:lstStyle/>
          <a:p>
            <a:pPr>
              <a:defRPr/>
            </a:pPr>
            <a:fld id="{0F70095C-F9B4-4C04-ABE4-849D581B05DE}" type="slidenum">
              <a:rPr lang="en-US" altLang="ja-JP"/>
              <a:pPr>
                <a:defRPr/>
              </a:pPr>
              <a:t>23</a:t>
            </a:fld>
            <a:endParaRPr lang="en-US" altLang="ja-JP"/>
          </a:p>
        </p:txBody>
      </p:sp>
      <p:sp>
        <p:nvSpPr>
          <p:cNvPr id="5" name="テキスト ボックス 4">
            <a:extLst>
              <a:ext uri="{FF2B5EF4-FFF2-40B4-BE49-F238E27FC236}">
                <a16:creationId xmlns:a16="http://schemas.microsoft.com/office/drawing/2014/main" id="{8081806E-DCF6-4AA8-9367-C77DDEB58F2A}"/>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薬事</a:t>
            </a:r>
          </a:p>
        </p:txBody>
      </p:sp>
      <p:sp>
        <p:nvSpPr>
          <p:cNvPr id="6" name="テキスト ボックス 5">
            <a:extLst>
              <a:ext uri="{FF2B5EF4-FFF2-40B4-BE49-F238E27FC236}">
                <a16:creationId xmlns:a16="http://schemas.microsoft.com/office/drawing/2014/main" id="{0C3CB8A3-C06F-4110-9E74-52B4CE8B5CF4}"/>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a:t>
            </a: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編纂</a:t>
            </a:r>
          </a:p>
        </p:txBody>
      </p:sp>
      <p:sp>
        <p:nvSpPr>
          <p:cNvPr id="7" name="テキスト ボックス 20">
            <a:extLst>
              <a:ext uri="{FF2B5EF4-FFF2-40B4-BE49-F238E27FC236}">
                <a16:creationId xmlns:a16="http://schemas.microsoft.com/office/drawing/2014/main" id="{2B63020F-A864-4825-A862-167CCAAF9B23}"/>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000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4362DD1-FC58-44FD-927A-1DE6E8EE7E57}"/>
              </a:ext>
            </a:extLst>
          </p:cNvPr>
          <p:cNvSpPr>
            <a:spLocks noGrp="1"/>
          </p:cNvSpPr>
          <p:nvPr>
            <p:ph type="sldNum" sz="quarter" idx="10"/>
          </p:nvPr>
        </p:nvSpPr>
        <p:spPr/>
        <p:txBody>
          <a:bodyPr/>
          <a:lstStyle/>
          <a:p>
            <a:pPr>
              <a:defRPr/>
            </a:pPr>
            <a:fld id="{0F70095C-F9B4-4C04-ABE4-849D581B05DE}" type="slidenum">
              <a:rPr lang="en-US" altLang="ja-JP" smtClean="0"/>
              <a:pPr>
                <a:defRPr/>
              </a:pPr>
              <a:t>24</a:t>
            </a:fld>
            <a:endParaRPr lang="en-US" altLang="ja-JP"/>
          </a:p>
        </p:txBody>
      </p:sp>
      <p:pic>
        <p:nvPicPr>
          <p:cNvPr id="7" name="図 6">
            <a:extLst>
              <a:ext uri="{FF2B5EF4-FFF2-40B4-BE49-F238E27FC236}">
                <a16:creationId xmlns:a16="http://schemas.microsoft.com/office/drawing/2014/main" id="{44C7E658-8BD6-4BA0-A125-A363942472D7}"/>
              </a:ext>
            </a:extLst>
          </p:cNvPr>
          <p:cNvPicPr>
            <a:picLocks noChangeAspect="1"/>
          </p:cNvPicPr>
          <p:nvPr/>
        </p:nvPicPr>
        <p:blipFill>
          <a:blip r:embed="rId3"/>
          <a:stretch>
            <a:fillRect/>
          </a:stretch>
        </p:blipFill>
        <p:spPr>
          <a:xfrm>
            <a:off x="5147540" y="1740094"/>
            <a:ext cx="2905340" cy="923330"/>
          </a:xfrm>
          <a:prstGeom prst="rect">
            <a:avLst/>
          </a:prstGeom>
        </p:spPr>
      </p:pic>
      <p:pic>
        <p:nvPicPr>
          <p:cNvPr id="12" name="図 11">
            <a:extLst>
              <a:ext uri="{FF2B5EF4-FFF2-40B4-BE49-F238E27FC236}">
                <a16:creationId xmlns:a16="http://schemas.microsoft.com/office/drawing/2014/main" id="{A4A8D286-FA88-4D5C-AEA6-652E577DEED7}"/>
              </a:ext>
            </a:extLst>
          </p:cNvPr>
          <p:cNvPicPr>
            <a:picLocks noChangeAspect="1"/>
          </p:cNvPicPr>
          <p:nvPr/>
        </p:nvPicPr>
        <p:blipFill>
          <a:blip r:embed="rId4"/>
          <a:stretch>
            <a:fillRect/>
          </a:stretch>
        </p:blipFill>
        <p:spPr>
          <a:xfrm>
            <a:off x="8534575" y="2016645"/>
            <a:ext cx="3190788" cy="3488303"/>
          </a:xfrm>
          <a:prstGeom prst="rect">
            <a:avLst/>
          </a:prstGeom>
        </p:spPr>
      </p:pic>
      <p:sp>
        <p:nvSpPr>
          <p:cNvPr id="16" name="タイトル 1">
            <a:extLst>
              <a:ext uri="{FF2B5EF4-FFF2-40B4-BE49-F238E27FC236}">
                <a16:creationId xmlns:a16="http://schemas.microsoft.com/office/drawing/2014/main" id="{617CECB9-A735-454A-A012-08403B293769}"/>
              </a:ext>
            </a:extLst>
          </p:cNvPr>
          <p:cNvSpPr>
            <a:spLocks noGrp="1"/>
          </p:cNvSpPr>
          <p:nvPr>
            <p:ph type="title"/>
          </p:nvPr>
        </p:nvSpPr>
        <p:spPr>
          <a:xfrm>
            <a:off x="609600" y="269463"/>
            <a:ext cx="10972800" cy="711612"/>
          </a:xfrm>
        </p:spPr>
        <p:txBody>
          <a:bodyPr/>
          <a:lstStyle/>
          <a:p>
            <a:r>
              <a:rPr lang="en-US" altLang="ja-JP">
                <a:effectLst>
                  <a:outerShdw blurRad="38100" dist="38100" dir="2700000" algn="tl">
                    <a:srgbClr val="000000">
                      <a:alpha val="43137"/>
                    </a:srgbClr>
                  </a:outerShdw>
                </a:effectLst>
                <a:latin typeface="メイリオ"/>
                <a:ea typeface="メイリオ"/>
              </a:rPr>
              <a:t>2.3  eCTD</a:t>
            </a:r>
            <a:r>
              <a:rPr lang="ja-JP" altLang="en-US">
                <a:effectLst>
                  <a:outerShdw blurRad="38100" dist="38100" dir="2700000" algn="tl">
                    <a:srgbClr val="000000">
                      <a:alpha val="43137"/>
                    </a:srgbClr>
                  </a:outerShdw>
                </a:effectLst>
                <a:latin typeface="メイリオ"/>
                <a:ea typeface="メイリオ"/>
              </a:rPr>
              <a:t>構造の表現方法が変わる（1/2）</a:t>
            </a:r>
            <a:endParaRPr kumimoji="1" lang="ja-JP" altLang="en-US">
              <a:effectLst>
                <a:outerShdw blurRad="38100" dist="38100" dir="2700000" algn="tl">
                  <a:srgbClr val="000000">
                    <a:alpha val="43137"/>
                  </a:srgbClr>
                </a:outerShdw>
              </a:effectLst>
              <a:latin typeface="メイリオ"/>
              <a:ea typeface="メイリオ"/>
            </a:endParaRPr>
          </a:p>
        </p:txBody>
      </p:sp>
      <p:sp>
        <p:nvSpPr>
          <p:cNvPr id="22" name="フローチャート: 端子 21">
            <a:extLst>
              <a:ext uri="{FF2B5EF4-FFF2-40B4-BE49-F238E27FC236}">
                <a16:creationId xmlns:a16="http://schemas.microsoft.com/office/drawing/2014/main" id="{832602BD-30A1-4A86-AD74-5E99B9C0FB3D}"/>
              </a:ext>
            </a:extLst>
          </p:cNvPr>
          <p:cNvSpPr/>
          <p:nvPr/>
        </p:nvSpPr>
        <p:spPr>
          <a:xfrm>
            <a:off x="335360" y="1290685"/>
            <a:ext cx="1584000" cy="324000"/>
          </a:xfrm>
          <a:prstGeom prst="flowChartTerminator">
            <a:avLst/>
          </a:prstGeom>
          <a:solidFill>
            <a:srgbClr val="9966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eCTD v3.2.2</a:t>
            </a:r>
            <a:endPar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3" name="フローチャート: 端子 22">
            <a:extLst>
              <a:ext uri="{FF2B5EF4-FFF2-40B4-BE49-F238E27FC236}">
                <a16:creationId xmlns:a16="http://schemas.microsoft.com/office/drawing/2014/main" id="{47F8B9B5-591E-4AE7-BE35-954DD42C2E46}"/>
              </a:ext>
            </a:extLst>
          </p:cNvPr>
          <p:cNvSpPr/>
          <p:nvPr/>
        </p:nvSpPr>
        <p:spPr>
          <a:xfrm>
            <a:off x="335360" y="4080893"/>
            <a:ext cx="1584000" cy="324000"/>
          </a:xfrm>
          <a:prstGeom prst="flowChartTerminator">
            <a:avLst/>
          </a:prstGeom>
          <a:solidFill>
            <a:srgbClr val="00808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eCTD v4.0</a:t>
            </a:r>
            <a:endParaRPr kumimoji="0" lang="ja-JP" altLang="en-US" sz="16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pic>
        <p:nvPicPr>
          <p:cNvPr id="5" name="Picture 4">
            <a:extLst>
              <a:ext uri="{FF2B5EF4-FFF2-40B4-BE49-F238E27FC236}">
                <a16:creationId xmlns:a16="http://schemas.microsoft.com/office/drawing/2014/main" id="{470D03EE-5929-4E7F-9853-F780816DE635}"/>
              </a:ext>
            </a:extLst>
          </p:cNvPr>
          <p:cNvPicPr>
            <a:picLocks noChangeAspect="1"/>
          </p:cNvPicPr>
          <p:nvPr/>
        </p:nvPicPr>
        <p:blipFill>
          <a:blip r:embed="rId5"/>
          <a:stretch>
            <a:fillRect/>
          </a:stretch>
        </p:blipFill>
        <p:spPr>
          <a:xfrm>
            <a:off x="2489113" y="4411734"/>
            <a:ext cx="2644048" cy="2222981"/>
          </a:xfrm>
          <a:prstGeom prst="rect">
            <a:avLst/>
          </a:prstGeom>
        </p:spPr>
      </p:pic>
      <p:sp>
        <p:nvSpPr>
          <p:cNvPr id="24" name="正方形/長方形 23"/>
          <p:cNvSpPr/>
          <p:nvPr/>
        </p:nvSpPr>
        <p:spPr>
          <a:xfrm>
            <a:off x="0" y="6588000"/>
            <a:ext cx="3600000" cy="263149"/>
          </a:xfrm>
          <a:prstGeom prst="rect">
            <a:avLst/>
          </a:prstGeom>
          <a:noFill/>
        </p:spPr>
        <p:txBody>
          <a:bodyPr wrap="square" rtlCol="0">
            <a:spAutoFit/>
          </a:bodyPr>
          <a:lstStyle/>
          <a:p>
            <a:pPr fontAlgn="auto">
              <a:lnSpc>
                <a:spcPct val="90000"/>
              </a:lnSpc>
              <a:spcBef>
                <a:spcPts val="1000"/>
              </a:spcBef>
              <a:spcAft>
                <a:spcPts val="0"/>
              </a:spcAft>
              <a:buClr>
                <a:srgbClr val="4472C4"/>
              </a:buClr>
            </a:pPr>
            <a:r>
              <a:rPr lang="en-US" altLang="ja-JP"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v4.0</a:t>
            </a:r>
            <a:r>
              <a:rPr lang="ja-JP" altLang="en-US"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審査員/Slide </a:t>
            </a:r>
            <a:r>
              <a:rPr lang="en-US" altLang="ja-JP"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12</a:t>
            </a:r>
            <a:r>
              <a:rPr lang="ja-JP" altLang="en-US"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改変</a:t>
            </a:r>
          </a:p>
        </p:txBody>
      </p:sp>
      <p:pic>
        <p:nvPicPr>
          <p:cNvPr id="10" name="Picture 9" descr="Graphical user interface, application&#10;&#10;Description automatically generated">
            <a:extLst>
              <a:ext uri="{FF2B5EF4-FFF2-40B4-BE49-F238E27FC236}">
                <a16:creationId xmlns:a16="http://schemas.microsoft.com/office/drawing/2014/main" id="{DB73870E-F7AA-4DCB-91FF-0A83C6F963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0448" y="1484784"/>
            <a:ext cx="1584000" cy="2505565"/>
          </a:xfrm>
          <a:prstGeom prst="rect">
            <a:avLst/>
          </a:prstGeom>
        </p:spPr>
      </p:pic>
      <p:sp>
        <p:nvSpPr>
          <p:cNvPr id="25" name="TextBox 24">
            <a:extLst>
              <a:ext uri="{FF2B5EF4-FFF2-40B4-BE49-F238E27FC236}">
                <a16:creationId xmlns:a16="http://schemas.microsoft.com/office/drawing/2014/main" id="{781D52E6-F781-4BDF-B784-10F6167D0F55}"/>
              </a:ext>
            </a:extLst>
          </p:cNvPr>
          <p:cNvSpPr txBox="1"/>
          <p:nvPr/>
        </p:nvSpPr>
        <p:spPr>
          <a:xfrm>
            <a:off x="376155" y="1641574"/>
            <a:ext cx="2182110" cy="923330"/>
          </a:xfrm>
          <a:prstGeom prst="rect">
            <a:avLst/>
          </a:prstGeom>
          <a:noFill/>
        </p:spPr>
        <p:txBody>
          <a:bodyPr wrap="square" lIns="91440" tIns="45720" rIns="91440" bIns="45720" rtlCol="0" anchor="t">
            <a:spAutoFit/>
          </a:bodyPr>
          <a:lstStyle/>
          <a:p>
            <a:r>
              <a:rPr lang="en-US" altLang="ja-JP">
                <a:latin typeface="メイリオ"/>
                <a:ea typeface="メイリオ"/>
              </a:rPr>
              <a:t>eCTD</a:t>
            </a:r>
            <a:r>
              <a:rPr lang="ja-JP" altLang="en-US">
                <a:latin typeface="メイリオ"/>
                <a:ea typeface="メイリオ"/>
              </a:rPr>
              <a:t>内でツリーの階層構造が定義されている</a:t>
            </a:r>
            <a:endParaRPr kumimoji="1" lang="ja-JP" altLang="en-US">
              <a:latin typeface="メイリオ"/>
              <a:ea typeface="メイリオ"/>
            </a:endParaRPr>
          </a:p>
        </p:txBody>
      </p:sp>
      <p:sp>
        <p:nvSpPr>
          <p:cNvPr id="26" name="TextBox 25">
            <a:extLst>
              <a:ext uri="{FF2B5EF4-FFF2-40B4-BE49-F238E27FC236}">
                <a16:creationId xmlns:a16="http://schemas.microsoft.com/office/drawing/2014/main" id="{01DCE960-9576-412C-9B23-B32AC40A72D8}"/>
              </a:ext>
            </a:extLst>
          </p:cNvPr>
          <p:cNvSpPr txBox="1"/>
          <p:nvPr/>
        </p:nvSpPr>
        <p:spPr>
          <a:xfrm>
            <a:off x="376155" y="4437112"/>
            <a:ext cx="2182110" cy="923330"/>
          </a:xfrm>
          <a:prstGeom prst="rect">
            <a:avLst/>
          </a:prstGeom>
          <a:noFill/>
        </p:spPr>
        <p:txBody>
          <a:bodyPr wrap="square" lIns="91440" tIns="45720" rIns="91440" bIns="45720" rtlCol="0" anchor="t">
            <a:spAutoFit/>
          </a:bodyPr>
          <a:lstStyle/>
          <a:p>
            <a:r>
              <a:rPr kumimoji="1" lang="en-US" altLang="ja-JP">
                <a:latin typeface="メイリオ"/>
                <a:ea typeface="メイリオ"/>
              </a:rPr>
              <a:t>eCTD</a:t>
            </a:r>
            <a:r>
              <a:rPr kumimoji="1" lang="ja-JP" altLang="en-US">
                <a:latin typeface="メイリオ"/>
                <a:ea typeface="メイリオ"/>
              </a:rPr>
              <a:t>内では</a:t>
            </a:r>
            <a:br>
              <a:rPr lang="en-US" altLang="ja-JP">
                <a:latin typeface="メイリオ" panose="020B0604030504040204" pitchFamily="50" charset="-128"/>
                <a:ea typeface="メイリオ" panose="020B0604030504040204" pitchFamily="50" charset="-128"/>
              </a:rPr>
            </a:br>
            <a:r>
              <a:rPr kumimoji="1" lang="ja-JP" altLang="en-US">
                <a:latin typeface="メイリオ"/>
                <a:ea typeface="メイリオ"/>
              </a:rPr>
              <a:t>階層構造は</a:t>
            </a:r>
            <a:r>
              <a:rPr lang="ja-JP" altLang="en-US">
                <a:latin typeface="メイリオ"/>
                <a:ea typeface="メイリオ"/>
              </a:rPr>
              <a:t>定義</a:t>
            </a:r>
            <a:r>
              <a:rPr kumimoji="1" lang="ja-JP" altLang="en-US">
                <a:latin typeface="メイリオ"/>
                <a:ea typeface="メイリオ"/>
              </a:rPr>
              <a:t>され</a:t>
            </a:r>
            <a:r>
              <a:rPr lang="ja-JP" altLang="en-US">
                <a:latin typeface="メイリオ"/>
                <a:ea typeface="メイリオ"/>
              </a:rPr>
              <a:t>てい</a:t>
            </a:r>
            <a:r>
              <a:rPr kumimoji="1" lang="ja-JP" altLang="en-US">
                <a:latin typeface="メイリオ"/>
                <a:ea typeface="メイリオ"/>
              </a:rPr>
              <a:t>ない</a:t>
            </a:r>
          </a:p>
        </p:txBody>
      </p:sp>
      <p:sp>
        <p:nvSpPr>
          <p:cNvPr id="28" name="TextBox 27">
            <a:extLst>
              <a:ext uri="{FF2B5EF4-FFF2-40B4-BE49-F238E27FC236}">
                <a16:creationId xmlns:a16="http://schemas.microsoft.com/office/drawing/2014/main" id="{CE2B7C1F-19D7-41C8-A2F7-512CC641D91B}"/>
              </a:ext>
            </a:extLst>
          </p:cNvPr>
          <p:cNvSpPr txBox="1"/>
          <p:nvPr/>
        </p:nvSpPr>
        <p:spPr>
          <a:xfrm>
            <a:off x="5735960" y="2492896"/>
            <a:ext cx="2379751" cy="923330"/>
          </a:xfrm>
          <a:prstGeom prst="rect">
            <a:avLst/>
          </a:prstGeom>
          <a:noFill/>
        </p:spPr>
        <p:txBody>
          <a:bodyPr wrap="square" rtlCol="0">
            <a:spAutoFit/>
          </a:bodyPr>
          <a:lstStyle/>
          <a:p>
            <a:r>
              <a:rPr lang="en-US" altLang="ja-JP">
                <a:latin typeface="メイリオ" panose="020B0604030504040204" pitchFamily="50" charset="-128"/>
                <a:ea typeface="メイリオ" panose="020B0604030504040204" pitchFamily="50" charset="-128"/>
              </a:rPr>
              <a:t>eCTD</a:t>
            </a:r>
            <a:r>
              <a:rPr lang="ja-JP" altLang="en-US">
                <a:latin typeface="メイリオ" panose="020B0604030504040204" pitchFamily="50" charset="-128"/>
                <a:ea typeface="メイリオ" panose="020B0604030504040204" pitchFamily="50" charset="-128"/>
              </a:rPr>
              <a:t>の階層構造がそのままビューアに反映される</a:t>
            </a:r>
            <a:endParaRPr kumimoji="1" lang="ja-JP" altLang="en-US">
              <a:latin typeface="メイリオ" panose="020B0604030504040204" pitchFamily="50" charset="-128"/>
              <a:ea typeface="メイリオ" panose="020B0604030504040204" pitchFamily="50" charset="-128"/>
            </a:endParaRPr>
          </a:p>
        </p:txBody>
      </p:sp>
      <p:pic>
        <p:nvPicPr>
          <p:cNvPr id="32" name="Picture 31">
            <a:extLst>
              <a:ext uri="{FF2B5EF4-FFF2-40B4-BE49-F238E27FC236}">
                <a16:creationId xmlns:a16="http://schemas.microsoft.com/office/drawing/2014/main" id="{563E4F64-35AC-40EC-A053-D06273BCD297}"/>
              </a:ext>
            </a:extLst>
          </p:cNvPr>
          <p:cNvPicPr>
            <a:picLocks noChangeAspect="1"/>
          </p:cNvPicPr>
          <p:nvPr/>
        </p:nvPicPr>
        <p:blipFill>
          <a:blip r:embed="rId7"/>
          <a:stretch>
            <a:fillRect/>
          </a:stretch>
        </p:blipFill>
        <p:spPr>
          <a:xfrm>
            <a:off x="5335398" y="3535549"/>
            <a:ext cx="2717482" cy="2417167"/>
          </a:xfrm>
          <a:prstGeom prst="rect">
            <a:avLst/>
          </a:prstGeom>
        </p:spPr>
      </p:pic>
      <p:sp>
        <p:nvSpPr>
          <p:cNvPr id="33" name="TextBox 32">
            <a:extLst>
              <a:ext uri="{FF2B5EF4-FFF2-40B4-BE49-F238E27FC236}">
                <a16:creationId xmlns:a16="http://schemas.microsoft.com/office/drawing/2014/main" id="{82084DBA-BFF9-4404-B2D3-CF32911BDB28}"/>
              </a:ext>
            </a:extLst>
          </p:cNvPr>
          <p:cNvSpPr txBox="1"/>
          <p:nvPr/>
        </p:nvSpPr>
        <p:spPr>
          <a:xfrm>
            <a:off x="5678633" y="5877272"/>
            <a:ext cx="2407959" cy="923330"/>
          </a:xfrm>
          <a:prstGeom prst="rect">
            <a:avLst/>
          </a:prstGeom>
          <a:noFill/>
        </p:spPr>
        <p:txBody>
          <a:bodyPr wrap="square" rtlCol="0">
            <a:spAutoFit/>
          </a:bodyPr>
          <a:lstStyle/>
          <a:p>
            <a:r>
              <a:rPr lang="en-US" altLang="ja-JP">
                <a:latin typeface="メイリオ" panose="020B0604030504040204" pitchFamily="50" charset="-128"/>
                <a:ea typeface="メイリオ" panose="020B0604030504040204" pitchFamily="50" charset="-128"/>
              </a:rPr>
              <a:t>eCTD</a:t>
            </a:r>
            <a:r>
              <a:rPr lang="ja-JP" altLang="en-US">
                <a:latin typeface="メイリオ" panose="020B0604030504040204" pitchFamily="50" charset="-128"/>
                <a:ea typeface="メイリオ" panose="020B0604030504040204" pitchFamily="50" charset="-128"/>
              </a:rPr>
              <a:t>内の情報をもとにビューア内で階層構造を形成する</a:t>
            </a: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4504E0F9-CEA7-44A8-9DF2-F05F9F204FB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Tree>
    <p:extLst>
      <p:ext uri="{BB962C8B-B14F-4D97-AF65-F5344CB8AC3E}">
        <p14:creationId xmlns:p14="http://schemas.microsoft.com/office/powerpoint/2010/main" val="3745269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2E9B9E-27A9-4332-AC72-4AC438499327}"/>
              </a:ext>
            </a:extLst>
          </p:cNvPr>
          <p:cNvSpPr>
            <a:spLocks noGrp="1"/>
          </p:cNvSpPr>
          <p:nvPr>
            <p:ph type="sldNum" sz="quarter" idx="10"/>
          </p:nvPr>
        </p:nvSpPr>
        <p:spPr/>
        <p:txBody>
          <a:bodyPr/>
          <a:lstStyle/>
          <a:p>
            <a:pPr>
              <a:defRPr/>
            </a:pPr>
            <a:fld id="{0F70095C-F9B4-4C04-ABE4-849D581B05DE}" type="slidenum">
              <a:rPr lang="en-US" altLang="ja-JP" smtClean="0"/>
              <a:pPr>
                <a:defRPr/>
              </a:pPr>
              <a:t>25</a:t>
            </a:fld>
            <a:endParaRPr lang="en-US" altLang="ja-JP"/>
          </a:p>
        </p:txBody>
      </p:sp>
      <p:sp>
        <p:nvSpPr>
          <p:cNvPr id="16" name="TextBox 15">
            <a:extLst>
              <a:ext uri="{FF2B5EF4-FFF2-40B4-BE49-F238E27FC236}">
                <a16:creationId xmlns:a16="http://schemas.microsoft.com/office/drawing/2014/main" id="{53ECF02B-DE18-4264-AAF3-E56D53A180A4}"/>
              </a:ext>
            </a:extLst>
          </p:cNvPr>
          <p:cNvSpPr txBox="1"/>
          <p:nvPr/>
        </p:nvSpPr>
        <p:spPr>
          <a:xfrm>
            <a:off x="407368" y="1340768"/>
            <a:ext cx="11354027" cy="707886"/>
          </a:xfrm>
          <a:prstGeom prst="rect">
            <a:avLst/>
          </a:prstGeom>
          <a:noFill/>
        </p:spPr>
        <p:txBody>
          <a:bodyPr wrap="square" lIns="91440" tIns="45720" rIns="91440" bIns="45720" rtlCol="0" anchor="t">
            <a:spAutoFit/>
          </a:bodyPr>
          <a:lstStyle/>
          <a:p>
            <a:r>
              <a:rPr lang="en-US" altLang="ja-JP" sz="2000" dirty="0">
                <a:latin typeface="メイリオ"/>
                <a:ea typeface="メイリオ"/>
              </a:rPr>
              <a:t>eCTD</a:t>
            </a:r>
            <a:r>
              <a:rPr lang="ja-JP" altLang="en-US" sz="2000" dirty="0">
                <a:latin typeface="メイリオ"/>
                <a:ea typeface="メイリオ"/>
              </a:rPr>
              <a:t> </a:t>
            </a:r>
            <a:r>
              <a:rPr lang="en-US" altLang="ja-JP" sz="2000" dirty="0" err="1">
                <a:latin typeface="メイリオ"/>
                <a:ea typeface="メイリオ"/>
              </a:rPr>
              <a:t>v4.0</a:t>
            </a:r>
            <a:r>
              <a:rPr lang="ja-JP" altLang="en-US" sz="2000" dirty="0">
                <a:latin typeface="メイリオ"/>
                <a:ea typeface="メイリオ"/>
              </a:rPr>
              <a:t>の</a:t>
            </a:r>
            <a:r>
              <a:rPr lang="en-US" altLang="ja-JP" sz="2000" dirty="0">
                <a:latin typeface="メイリオ"/>
                <a:ea typeface="メイリオ"/>
              </a:rPr>
              <a:t>XML</a:t>
            </a:r>
            <a:r>
              <a:rPr lang="ja-JP" altLang="en-US" sz="2000" dirty="0">
                <a:latin typeface="メイリオ"/>
                <a:ea typeface="メイリオ"/>
              </a:rPr>
              <a:t>メッセージ内に，</a:t>
            </a:r>
            <a:r>
              <a:rPr kumimoji="1" lang="en-US" altLang="ja-JP" sz="2000" dirty="0">
                <a:latin typeface="メイリオ"/>
                <a:ea typeface="メイリオ"/>
              </a:rPr>
              <a:t>Context of Use</a:t>
            </a:r>
            <a:r>
              <a:rPr kumimoji="1" lang="ja-JP" altLang="en-US" sz="2000" dirty="0">
                <a:latin typeface="メイリオ"/>
                <a:ea typeface="メイリオ"/>
              </a:rPr>
              <a:t>と呼ばれる</a:t>
            </a:r>
            <a:r>
              <a:rPr lang="en-US" altLang="ja-JP" sz="2000" dirty="0">
                <a:latin typeface="メイリオ"/>
                <a:ea typeface="メイリオ"/>
              </a:rPr>
              <a:t>CTD</a:t>
            </a:r>
            <a:r>
              <a:rPr lang="ja-JP" altLang="en-US" sz="2000" dirty="0">
                <a:latin typeface="メイリオ"/>
                <a:ea typeface="メイリオ"/>
              </a:rPr>
              <a:t>見出しを指定する構成要素</a:t>
            </a:r>
            <a:r>
              <a:rPr kumimoji="1" lang="ja-JP" altLang="en-US" sz="2000" dirty="0">
                <a:latin typeface="メイリオ"/>
                <a:ea typeface="メイリオ"/>
              </a:rPr>
              <a:t>が</a:t>
            </a:r>
            <a:r>
              <a:rPr lang="ja-JP" altLang="en-US" sz="2000" dirty="0">
                <a:latin typeface="メイリオ"/>
                <a:ea typeface="メイリオ"/>
              </a:rPr>
              <a:t>増えた</a:t>
            </a:r>
            <a:endParaRPr kumimoji="1" lang="ja-JP" altLang="en-US" sz="2000" dirty="0">
              <a:latin typeface="メイリオ"/>
              <a:ea typeface="メイリオ"/>
            </a:endParaRPr>
          </a:p>
        </p:txBody>
      </p:sp>
      <p:sp>
        <p:nvSpPr>
          <p:cNvPr id="47" name="吹き出し: 角を丸めた四角形 9">
            <a:extLst>
              <a:ext uri="{FF2B5EF4-FFF2-40B4-BE49-F238E27FC236}">
                <a16:creationId xmlns:a16="http://schemas.microsoft.com/office/drawing/2014/main" id="{DF3A36EF-2725-41C6-9159-E0877FAF1784}"/>
              </a:ext>
            </a:extLst>
          </p:cNvPr>
          <p:cNvSpPr/>
          <p:nvPr/>
        </p:nvSpPr>
        <p:spPr bwMode="auto">
          <a:xfrm>
            <a:off x="8494734" y="2060848"/>
            <a:ext cx="3073874" cy="1133387"/>
          </a:xfrm>
          <a:prstGeom prst="wedgeRoundRectCallout">
            <a:avLst>
              <a:gd name="adj1" fmla="val -67600"/>
              <a:gd name="adj2" fmla="val 2777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a:latin typeface="メイリオ" panose="020B0604030504040204" pitchFamily="50" charset="-128"/>
                <a:ea typeface="メイリオ" panose="020B0604030504040204" pitchFamily="50" charset="-128"/>
              </a:rPr>
              <a:t>CTD</a:t>
            </a:r>
            <a:r>
              <a:rPr lang="ja-JP" altLang="en-US">
                <a:latin typeface="メイリオ" panose="020B0604030504040204" pitchFamily="50" charset="-128"/>
                <a:ea typeface="メイリオ" panose="020B0604030504040204" pitchFamily="50" charset="-128"/>
              </a:rPr>
              <a:t>見出しによっては，見出しに関連する</a:t>
            </a:r>
            <a:r>
              <a:rPr lang="en-US" altLang="ja-JP">
                <a:latin typeface="メイリオ" panose="020B0604030504040204" pitchFamily="50" charset="-128"/>
                <a:ea typeface="メイリオ" panose="020B0604030504040204" pitchFamily="50" charset="-128"/>
              </a:rPr>
              <a:t>keyword</a:t>
            </a:r>
            <a:r>
              <a:rPr lang="ja-JP" altLang="en-US">
                <a:latin typeface="メイリオ" panose="020B0604030504040204" pitchFamily="50" charset="-128"/>
                <a:ea typeface="メイリオ" panose="020B0604030504040204" pitchFamily="50" charset="-128"/>
              </a:rPr>
              <a:t>が付加される</a:t>
            </a:r>
            <a:endParaRPr kumimoji="1" lang="en-US" altLang="ja-JP">
              <a:latin typeface="メイリオ" panose="020B0604030504040204" pitchFamily="50" charset="-128"/>
              <a:ea typeface="メイリオ" panose="020B0604030504040204" pitchFamily="50" charset="-128"/>
            </a:endParaRPr>
          </a:p>
        </p:txBody>
      </p:sp>
      <p:pic>
        <p:nvPicPr>
          <p:cNvPr id="48" name="Picture 47">
            <a:extLst>
              <a:ext uri="{FF2B5EF4-FFF2-40B4-BE49-F238E27FC236}">
                <a16:creationId xmlns:a16="http://schemas.microsoft.com/office/drawing/2014/main" id="{3FC98758-13C7-49F5-91EA-0641C6969D84}"/>
              </a:ext>
            </a:extLst>
          </p:cNvPr>
          <p:cNvPicPr>
            <a:picLocks noChangeAspect="1"/>
          </p:cNvPicPr>
          <p:nvPr/>
        </p:nvPicPr>
        <p:blipFill>
          <a:blip r:embed="rId3"/>
          <a:stretch>
            <a:fillRect/>
          </a:stretch>
        </p:blipFill>
        <p:spPr>
          <a:xfrm>
            <a:off x="1075696" y="4135691"/>
            <a:ext cx="3148096" cy="2646759"/>
          </a:xfrm>
          <a:prstGeom prst="rect">
            <a:avLst/>
          </a:prstGeom>
        </p:spPr>
      </p:pic>
      <p:sp>
        <p:nvSpPr>
          <p:cNvPr id="50" name="Arrow: Down 49">
            <a:extLst>
              <a:ext uri="{FF2B5EF4-FFF2-40B4-BE49-F238E27FC236}">
                <a16:creationId xmlns:a16="http://schemas.microsoft.com/office/drawing/2014/main" id="{1694427B-6632-4B55-B604-36BA99408D02}"/>
              </a:ext>
            </a:extLst>
          </p:cNvPr>
          <p:cNvSpPr/>
          <p:nvPr/>
        </p:nvSpPr>
        <p:spPr bwMode="auto">
          <a:xfrm rot="2393717">
            <a:off x="3957747" y="3195865"/>
            <a:ext cx="446104" cy="1650305"/>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51" name="Group 50">
            <a:extLst>
              <a:ext uri="{FF2B5EF4-FFF2-40B4-BE49-F238E27FC236}">
                <a16:creationId xmlns:a16="http://schemas.microsoft.com/office/drawing/2014/main" id="{3F7E90D1-6FB2-4463-A15A-1BD4E08C09F1}"/>
              </a:ext>
            </a:extLst>
          </p:cNvPr>
          <p:cNvGrpSpPr/>
          <p:nvPr/>
        </p:nvGrpSpPr>
        <p:grpSpPr>
          <a:xfrm>
            <a:off x="4439968" y="2348880"/>
            <a:ext cx="3528240" cy="1008112"/>
            <a:chOff x="5771966" y="2060848"/>
            <a:chExt cx="3528240" cy="1008112"/>
          </a:xfrm>
        </p:grpSpPr>
        <p:pic>
          <p:nvPicPr>
            <p:cNvPr id="52" name="Picture 51">
              <a:extLst>
                <a:ext uri="{FF2B5EF4-FFF2-40B4-BE49-F238E27FC236}">
                  <a16:creationId xmlns:a16="http://schemas.microsoft.com/office/drawing/2014/main" id="{88177A79-0854-4B1A-8E4F-A050FF545C0C}"/>
                </a:ext>
              </a:extLst>
            </p:cNvPr>
            <p:cNvPicPr>
              <a:picLocks noChangeAspect="1"/>
            </p:cNvPicPr>
            <p:nvPr/>
          </p:nvPicPr>
          <p:blipFill>
            <a:blip r:embed="rId4"/>
            <a:stretch>
              <a:fillRect/>
            </a:stretch>
          </p:blipFill>
          <p:spPr>
            <a:xfrm>
              <a:off x="5771966" y="2060848"/>
              <a:ext cx="3348372" cy="1008112"/>
            </a:xfrm>
            <a:prstGeom prst="rect">
              <a:avLst/>
            </a:prstGeom>
          </p:spPr>
        </p:pic>
        <p:sp>
          <p:nvSpPr>
            <p:cNvPr id="53" name="Arrow: Left 52">
              <a:extLst>
                <a:ext uri="{FF2B5EF4-FFF2-40B4-BE49-F238E27FC236}">
                  <a16:creationId xmlns:a16="http://schemas.microsoft.com/office/drawing/2014/main" id="{F9FBA630-8BA3-4DFD-A3A1-C09695FFC30F}"/>
                </a:ext>
              </a:extLst>
            </p:cNvPr>
            <p:cNvSpPr/>
            <p:nvPr/>
          </p:nvSpPr>
          <p:spPr bwMode="auto">
            <a:xfrm>
              <a:off x="7932206" y="2708920"/>
              <a:ext cx="1368000" cy="288000"/>
            </a:xfrm>
            <a:prstGeom prst="leftArrow">
              <a:avLst>
                <a:gd name="adj1" fmla="val 100000"/>
                <a:gd name="adj2" fmla="val 50000"/>
              </a:avLst>
            </a:prstGeom>
            <a:solidFill>
              <a:srgbClr val="92D05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1600">
                  <a:solidFill>
                    <a:schemeClr val="bg1"/>
                  </a:solidFill>
                  <a:latin typeface="Arial" charset="0"/>
                  <a:ea typeface="ＭＳ Ｐゴシック" charset="-128"/>
                </a:rPr>
                <a:t>××</a:t>
              </a:r>
              <a:r>
                <a:rPr kumimoji="1" lang="ja-JP" altLang="en-US" sz="1600" b="0" i="0" u="none" strike="noStrike" cap="none" normalizeH="0" baseline="0">
                  <a:ln>
                    <a:noFill/>
                  </a:ln>
                  <a:solidFill>
                    <a:schemeClr val="bg1"/>
                  </a:solidFill>
                  <a:effectLst/>
                  <a:latin typeface="Arial" charset="0"/>
                  <a:ea typeface="ＭＳ Ｐゴシック" charset="-128"/>
                </a:rPr>
                <a:t>水和物</a:t>
              </a:r>
            </a:p>
          </p:txBody>
        </p:sp>
      </p:grpSp>
      <p:grpSp>
        <p:nvGrpSpPr>
          <p:cNvPr id="43" name="Group 42">
            <a:extLst>
              <a:ext uri="{FF2B5EF4-FFF2-40B4-BE49-F238E27FC236}">
                <a16:creationId xmlns:a16="http://schemas.microsoft.com/office/drawing/2014/main" id="{46E33124-5C0C-4F9E-8B06-2103179A1C0C}"/>
              </a:ext>
            </a:extLst>
          </p:cNvPr>
          <p:cNvGrpSpPr/>
          <p:nvPr/>
        </p:nvGrpSpPr>
        <p:grpSpPr>
          <a:xfrm>
            <a:off x="4223792" y="2001614"/>
            <a:ext cx="3528392" cy="1008112"/>
            <a:chOff x="8040216" y="2389495"/>
            <a:chExt cx="3528392" cy="1008112"/>
          </a:xfrm>
        </p:grpSpPr>
        <p:grpSp>
          <p:nvGrpSpPr>
            <p:cNvPr id="35" name="Group 34">
              <a:extLst>
                <a:ext uri="{FF2B5EF4-FFF2-40B4-BE49-F238E27FC236}">
                  <a16:creationId xmlns:a16="http://schemas.microsoft.com/office/drawing/2014/main" id="{8AE05A49-D558-41CB-A517-F3DFEC22F272}"/>
                </a:ext>
              </a:extLst>
            </p:cNvPr>
            <p:cNvGrpSpPr/>
            <p:nvPr/>
          </p:nvGrpSpPr>
          <p:grpSpPr>
            <a:xfrm>
              <a:off x="8040216" y="2389495"/>
              <a:ext cx="3348372" cy="1008112"/>
              <a:chOff x="551384" y="2348880"/>
              <a:chExt cx="3348372" cy="1008112"/>
            </a:xfrm>
          </p:grpSpPr>
          <p:pic>
            <p:nvPicPr>
              <p:cNvPr id="36" name="Picture 35">
                <a:extLst>
                  <a:ext uri="{FF2B5EF4-FFF2-40B4-BE49-F238E27FC236}">
                    <a16:creationId xmlns:a16="http://schemas.microsoft.com/office/drawing/2014/main" id="{33F26011-8829-42DC-98D5-CDD451FA0D52}"/>
                  </a:ext>
                </a:extLst>
              </p:cNvPr>
              <p:cNvPicPr>
                <a:picLocks noChangeAspect="1"/>
              </p:cNvPicPr>
              <p:nvPr/>
            </p:nvPicPr>
            <p:blipFill>
              <a:blip r:embed="rId4"/>
              <a:stretch>
                <a:fillRect/>
              </a:stretch>
            </p:blipFill>
            <p:spPr>
              <a:xfrm>
                <a:off x="551384" y="2348880"/>
                <a:ext cx="3348372" cy="1008112"/>
              </a:xfrm>
              <a:prstGeom prst="rect">
                <a:avLst/>
              </a:prstGeom>
            </p:spPr>
          </p:pic>
          <p:sp>
            <p:nvSpPr>
              <p:cNvPr id="37" name="Flowchart: Connector 36">
                <a:extLst>
                  <a:ext uri="{FF2B5EF4-FFF2-40B4-BE49-F238E27FC236}">
                    <a16:creationId xmlns:a16="http://schemas.microsoft.com/office/drawing/2014/main" id="{2EAC451C-CB49-4A84-9002-C87F59A60111}"/>
                  </a:ext>
                </a:extLst>
              </p:cNvPr>
              <p:cNvSpPr/>
              <p:nvPr/>
            </p:nvSpPr>
            <p:spPr bwMode="auto">
              <a:xfrm>
                <a:off x="695416" y="2780928"/>
                <a:ext cx="144000" cy="144000"/>
              </a:xfrm>
              <a:prstGeom prst="flowChartConnector">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38" name="TextBox 37">
                <a:extLst>
                  <a:ext uri="{FF2B5EF4-FFF2-40B4-BE49-F238E27FC236}">
                    <a16:creationId xmlns:a16="http://schemas.microsoft.com/office/drawing/2014/main" id="{63A364EA-8402-4D5B-B9C6-0B9F04515BCB}"/>
                  </a:ext>
                </a:extLst>
              </p:cNvPr>
              <p:cNvSpPr txBox="1"/>
              <p:nvPr/>
            </p:nvSpPr>
            <p:spPr>
              <a:xfrm>
                <a:off x="816437" y="2658398"/>
                <a:ext cx="3047437" cy="338554"/>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rPr>
                  <a:t>CTD</a:t>
                </a:r>
                <a:r>
                  <a:rPr kumimoji="1" lang="ja-JP" altLang="en-US" sz="1600" dirty="0">
                    <a:latin typeface="メイリオ" panose="020B0604030504040204" pitchFamily="50" charset="-128"/>
                    <a:ea typeface="メイリオ" panose="020B0604030504040204" pitchFamily="50" charset="-128"/>
                  </a:rPr>
                  <a:t>見出し：</a:t>
                </a:r>
                <a:r>
                  <a:rPr kumimoji="1" lang="en-US" altLang="ja-JP" sz="1600" dirty="0" err="1">
                    <a:latin typeface="メイリオ" panose="020B0604030504040204" pitchFamily="50" charset="-128"/>
                    <a:ea typeface="メイリオ" panose="020B0604030504040204" pitchFamily="50" charset="-128"/>
                  </a:rPr>
                  <a:t>3.2.S.1</a:t>
                </a:r>
                <a:r>
                  <a:rPr kumimoji="1" lang="en-US" altLang="ja-JP"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一般情報</a:t>
                </a:r>
              </a:p>
            </p:txBody>
          </p:sp>
          <p:sp>
            <p:nvSpPr>
              <p:cNvPr id="39" name="TextBox 38">
                <a:extLst>
                  <a:ext uri="{FF2B5EF4-FFF2-40B4-BE49-F238E27FC236}">
                    <a16:creationId xmlns:a16="http://schemas.microsoft.com/office/drawing/2014/main" id="{8E176B74-B250-4329-86FF-BFBEA1067C88}"/>
                  </a:ext>
                </a:extLst>
              </p:cNvPr>
              <p:cNvSpPr txBox="1"/>
              <p:nvPr/>
            </p:nvSpPr>
            <p:spPr>
              <a:xfrm>
                <a:off x="816437" y="3018438"/>
                <a:ext cx="1350050"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kumimoji="1" lang="en-US" altLang="ja-JP" sz="1600" u="sng">
                    <a:solidFill>
                      <a:srgbClr val="0070C0"/>
                    </a:solidFill>
                    <a:latin typeface="メイリオ" panose="020B0604030504040204" pitchFamily="50" charset="-128"/>
                    <a:ea typeface="メイリオ" panose="020B0604030504040204" pitchFamily="50" charset="-128"/>
                  </a:rPr>
                  <a:t>A</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sp>
            <p:nvSpPr>
              <p:cNvPr id="40" name="TextBox 39">
                <a:extLst>
                  <a:ext uri="{FF2B5EF4-FFF2-40B4-BE49-F238E27FC236}">
                    <a16:creationId xmlns:a16="http://schemas.microsoft.com/office/drawing/2014/main" id="{250EF1CF-06BF-44D2-AFAA-E7946FB1ED29}"/>
                  </a:ext>
                </a:extLst>
              </p:cNvPr>
              <p:cNvSpPr txBox="1"/>
              <p:nvPr/>
            </p:nvSpPr>
            <p:spPr>
              <a:xfrm>
                <a:off x="1560290" y="2350621"/>
                <a:ext cx="1583382" cy="307777"/>
              </a:xfrm>
              <a:prstGeom prst="rect">
                <a:avLst/>
              </a:prstGeom>
              <a:noFill/>
            </p:spPr>
            <p:txBody>
              <a:bodyPr wrap="none" rtlCol="0">
                <a:spAutoFit/>
              </a:bodyPr>
              <a:lstStyle/>
              <a:p>
                <a:r>
                  <a:rPr lang="en-US" altLang="ja-JP" sz="1400" b="1" dirty="0">
                    <a:solidFill>
                      <a:srgbClr val="0066FF"/>
                    </a:solidFill>
                    <a:latin typeface="メイリオ" panose="020B0604030504040204" pitchFamily="50" charset="-128"/>
                    <a:ea typeface="メイリオ" panose="020B0604030504040204" pitchFamily="50" charset="-128"/>
                  </a:rPr>
                  <a:t>Context of Use</a:t>
                </a:r>
                <a:endParaRPr kumimoji="1" lang="ja-JP" altLang="en-US" sz="1400" b="1" dirty="0">
                  <a:solidFill>
                    <a:srgbClr val="0066FF"/>
                  </a:solidFill>
                  <a:latin typeface="メイリオ" panose="020B0604030504040204" pitchFamily="50" charset="-128"/>
                  <a:ea typeface="メイリオ" panose="020B0604030504040204" pitchFamily="50" charset="-128"/>
                </a:endParaRPr>
              </a:p>
            </p:txBody>
          </p:sp>
        </p:grpSp>
        <p:sp>
          <p:nvSpPr>
            <p:cNvPr id="42" name="Arrow: Left 41">
              <a:extLst>
                <a:ext uri="{FF2B5EF4-FFF2-40B4-BE49-F238E27FC236}">
                  <a16:creationId xmlns:a16="http://schemas.microsoft.com/office/drawing/2014/main" id="{6E51A5B6-C0AE-4655-942C-198FE7C3946E}"/>
                </a:ext>
              </a:extLst>
            </p:cNvPr>
            <p:cNvSpPr/>
            <p:nvPr/>
          </p:nvSpPr>
          <p:spPr bwMode="auto">
            <a:xfrm>
              <a:off x="10200456" y="3068960"/>
              <a:ext cx="1368152" cy="249859"/>
            </a:xfrm>
            <a:prstGeom prst="leftArrow">
              <a:avLst>
                <a:gd name="adj1" fmla="val 100000"/>
                <a:gd name="adj2" fmla="val 50000"/>
              </a:avLst>
            </a:prstGeom>
            <a:solidFill>
              <a:srgbClr val="FF9900"/>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chemeClr val="bg1"/>
                  </a:solidFill>
                  <a:effectLst/>
                  <a:latin typeface="Arial" charset="0"/>
                  <a:ea typeface="ＭＳ Ｐゴシック" charset="-128"/>
                </a:rPr>
                <a:t>〇〇塩酸塩</a:t>
              </a:r>
            </a:p>
          </p:txBody>
        </p:sp>
      </p:grpSp>
      <p:sp>
        <p:nvSpPr>
          <p:cNvPr id="54" name="TextBox 53">
            <a:extLst>
              <a:ext uri="{FF2B5EF4-FFF2-40B4-BE49-F238E27FC236}">
                <a16:creationId xmlns:a16="http://schemas.microsoft.com/office/drawing/2014/main" id="{CCA9B1EE-0329-4AA6-B510-4735D1868018}"/>
              </a:ext>
            </a:extLst>
          </p:cNvPr>
          <p:cNvSpPr txBox="1"/>
          <p:nvPr/>
        </p:nvSpPr>
        <p:spPr>
          <a:xfrm>
            <a:off x="4731524" y="3018438"/>
            <a:ext cx="1364476" cy="338554"/>
          </a:xfrm>
          <a:prstGeom prst="rect">
            <a:avLst/>
          </a:prstGeom>
          <a:noFill/>
        </p:spPr>
        <p:txBody>
          <a:bodyPr wrap="none" rtlCol="0">
            <a:spAutoFit/>
          </a:bodyPr>
          <a:lstStyle/>
          <a:p>
            <a:r>
              <a:rPr lang="ja-JP" altLang="en-US" sz="1600">
                <a:latin typeface="メイリオ" panose="020B0604030504040204" pitchFamily="50" charset="-128"/>
                <a:ea typeface="メイリオ" panose="020B0604030504040204" pitchFamily="50" charset="-128"/>
              </a:rPr>
              <a:t>文書</a:t>
            </a:r>
            <a:r>
              <a:rPr kumimoji="1" lang="ja-JP" altLang="en-US" sz="1600">
                <a:latin typeface="メイリオ" panose="020B0604030504040204" pitchFamily="50" charset="-128"/>
                <a:ea typeface="メイリオ" panose="020B0604030504040204" pitchFamily="50" charset="-128"/>
              </a:rPr>
              <a:t>：</a:t>
            </a:r>
            <a:r>
              <a:rPr kumimoji="1" lang="ja-JP" altLang="en-US" sz="1600" u="sng">
                <a:solidFill>
                  <a:srgbClr val="0070C0"/>
                </a:solidFill>
                <a:latin typeface="メイリオ" panose="020B0604030504040204" pitchFamily="50" charset="-128"/>
                <a:ea typeface="メイリオ" panose="020B0604030504040204" pitchFamily="50" charset="-128"/>
              </a:rPr>
              <a:t>文書</a:t>
            </a:r>
            <a:r>
              <a:rPr kumimoji="1" lang="en-US" altLang="ja-JP" sz="1600" u="sng">
                <a:solidFill>
                  <a:srgbClr val="0070C0"/>
                </a:solidFill>
                <a:latin typeface="メイリオ" panose="020B0604030504040204" pitchFamily="50" charset="-128"/>
                <a:ea typeface="メイリオ" panose="020B0604030504040204" pitchFamily="50" charset="-128"/>
              </a:rPr>
              <a:t>D</a:t>
            </a:r>
            <a:endParaRPr kumimoji="1" lang="ja-JP" altLang="en-US" sz="1600" u="sng">
              <a:solidFill>
                <a:srgbClr val="0070C0"/>
              </a:solidFill>
              <a:latin typeface="メイリオ" panose="020B0604030504040204" pitchFamily="50" charset="-128"/>
              <a:ea typeface="メイリオ" panose="020B0604030504040204" pitchFamily="50" charset="-128"/>
            </a:endParaRPr>
          </a:p>
        </p:txBody>
      </p:sp>
      <p:pic>
        <p:nvPicPr>
          <p:cNvPr id="57" name="Picture 56">
            <a:extLst>
              <a:ext uri="{FF2B5EF4-FFF2-40B4-BE49-F238E27FC236}">
                <a16:creationId xmlns:a16="http://schemas.microsoft.com/office/drawing/2014/main" id="{C8FF0892-D948-42EE-97E2-D11F03383442}"/>
              </a:ext>
            </a:extLst>
          </p:cNvPr>
          <p:cNvPicPr>
            <a:picLocks noChangeAspect="1"/>
          </p:cNvPicPr>
          <p:nvPr/>
        </p:nvPicPr>
        <p:blipFill>
          <a:blip r:embed="rId5"/>
          <a:stretch>
            <a:fillRect/>
          </a:stretch>
        </p:blipFill>
        <p:spPr>
          <a:xfrm>
            <a:off x="6686919" y="3725451"/>
            <a:ext cx="2505425" cy="2943636"/>
          </a:xfrm>
          <a:prstGeom prst="rect">
            <a:avLst/>
          </a:prstGeom>
        </p:spPr>
      </p:pic>
      <p:sp>
        <p:nvSpPr>
          <p:cNvPr id="58" name="吹き出し: 角を丸めた四角形 9">
            <a:extLst>
              <a:ext uri="{FF2B5EF4-FFF2-40B4-BE49-F238E27FC236}">
                <a16:creationId xmlns:a16="http://schemas.microsoft.com/office/drawing/2014/main" id="{EE22BC26-C9BB-4AD4-A4E6-AD8DB6A11FC9}"/>
              </a:ext>
            </a:extLst>
          </p:cNvPr>
          <p:cNvSpPr/>
          <p:nvPr/>
        </p:nvSpPr>
        <p:spPr bwMode="auto">
          <a:xfrm>
            <a:off x="287270" y="3501008"/>
            <a:ext cx="3073874" cy="941013"/>
          </a:xfrm>
          <a:prstGeom prst="wedgeRoundRectCallout">
            <a:avLst>
              <a:gd name="adj1" fmla="val 14033"/>
              <a:gd name="adj2" fmla="val 7394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a:latin typeface="メイリオ" panose="020B0604030504040204" pitchFamily="50" charset="-128"/>
                <a:ea typeface="メイリオ" panose="020B0604030504040204" pitchFamily="50" charset="-128"/>
              </a:rPr>
              <a:t>XML</a:t>
            </a:r>
            <a:r>
              <a:rPr lang="ja-JP" altLang="en-US">
                <a:latin typeface="メイリオ" panose="020B0604030504040204" pitchFamily="50" charset="-128"/>
                <a:ea typeface="メイリオ" panose="020B0604030504040204" pitchFamily="50" charset="-128"/>
              </a:rPr>
              <a:t>メッセージは</a:t>
            </a:r>
            <a:r>
              <a:rPr kumimoji="1" lang="ja-JP" altLang="en-US">
                <a:latin typeface="メイリオ" panose="020B0604030504040204" pitchFamily="50" charset="-128"/>
                <a:ea typeface="メイリオ" panose="020B0604030504040204" pitchFamily="50" charset="-128"/>
              </a:rPr>
              <a:t>，</a:t>
            </a:r>
            <a:r>
              <a:rPr kumimoji="1" lang="en-US" altLang="ja-JP">
                <a:latin typeface="メイリオ" panose="020B0604030504040204" pitchFamily="50" charset="-128"/>
                <a:ea typeface="メイリオ" panose="020B0604030504040204" pitchFamily="50" charset="-128"/>
              </a:rPr>
              <a:t>Context of Use</a:t>
            </a:r>
            <a:r>
              <a:rPr kumimoji="1" lang="ja-JP" altLang="en-US">
                <a:latin typeface="メイリオ" panose="020B0604030504040204" pitchFamily="50" charset="-128"/>
                <a:ea typeface="メイリオ" panose="020B0604030504040204" pitchFamily="50" charset="-128"/>
              </a:rPr>
              <a:t>の集合体として提出される</a:t>
            </a:r>
          </a:p>
        </p:txBody>
      </p:sp>
      <p:sp>
        <p:nvSpPr>
          <p:cNvPr id="59" name="Arrow: Down 58">
            <a:extLst>
              <a:ext uri="{FF2B5EF4-FFF2-40B4-BE49-F238E27FC236}">
                <a16:creationId xmlns:a16="http://schemas.microsoft.com/office/drawing/2014/main" id="{204B4C5B-A73F-43D7-B543-61EA7BC93EFC}"/>
              </a:ext>
            </a:extLst>
          </p:cNvPr>
          <p:cNvSpPr/>
          <p:nvPr/>
        </p:nvSpPr>
        <p:spPr bwMode="auto">
          <a:xfrm rot="16200000">
            <a:off x="5407835" y="4410866"/>
            <a:ext cx="446104" cy="1650305"/>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0" name="吹き出し: 角を丸めた四角形 9">
            <a:extLst>
              <a:ext uri="{FF2B5EF4-FFF2-40B4-BE49-F238E27FC236}">
                <a16:creationId xmlns:a16="http://schemas.microsoft.com/office/drawing/2014/main" id="{0CA8AD1F-FF53-4581-A5C1-6012B3524342}"/>
              </a:ext>
            </a:extLst>
          </p:cNvPr>
          <p:cNvSpPr/>
          <p:nvPr/>
        </p:nvSpPr>
        <p:spPr bwMode="auto">
          <a:xfrm>
            <a:off x="9442214" y="4005064"/>
            <a:ext cx="2505425" cy="2160239"/>
          </a:xfrm>
          <a:prstGeom prst="wedgeRoundRectCallout">
            <a:avLst>
              <a:gd name="adj1" fmla="val -59537"/>
              <a:gd name="adj2" fmla="val -323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r>
              <a:rPr lang="ja-JP" altLang="en-US">
                <a:latin typeface="メイリオ" panose="020B0604030504040204" pitchFamily="50" charset="-128"/>
                <a:ea typeface="メイリオ" panose="020B0604030504040204" pitchFamily="50" charset="-128"/>
              </a:rPr>
              <a:t>閲覧者のビューアにて，</a:t>
            </a:r>
            <a:r>
              <a:rPr lang="en-US" altLang="ja-JP">
                <a:latin typeface="メイリオ" panose="020B0604030504040204" pitchFamily="50" charset="-128"/>
                <a:ea typeface="メイリオ" panose="020B0604030504040204" pitchFamily="50" charset="-128"/>
              </a:rPr>
              <a:t>CTD</a:t>
            </a:r>
            <a:r>
              <a:rPr lang="ja-JP" altLang="en-US">
                <a:latin typeface="メイリオ" panose="020B0604030504040204" pitchFamily="50" charset="-128"/>
                <a:ea typeface="メイリオ" panose="020B0604030504040204" pitchFamily="50" charset="-128"/>
              </a:rPr>
              <a:t>セクションと</a:t>
            </a:r>
            <a:r>
              <a:rPr lang="en-US" altLang="ja-JP">
                <a:latin typeface="メイリオ" panose="020B0604030504040204" pitchFamily="50" charset="-128"/>
                <a:ea typeface="メイリオ" panose="020B0604030504040204" pitchFamily="50" charset="-128"/>
              </a:rPr>
              <a:t>keyword</a:t>
            </a:r>
            <a:r>
              <a:rPr lang="ja-JP" altLang="en-US">
                <a:latin typeface="メイリオ" panose="020B0604030504040204" pitchFamily="50" charset="-128"/>
                <a:ea typeface="メイリオ" panose="020B0604030504040204" pitchFamily="50" charset="-128"/>
              </a:rPr>
              <a:t>が同じものがグループ化される（</a:t>
            </a:r>
            <a:r>
              <a:rPr lang="en-US" altLang="ja-JP">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コンテキスト・グループ）ように構造が表示される</a:t>
            </a:r>
          </a:p>
        </p:txBody>
      </p:sp>
      <p:pic>
        <p:nvPicPr>
          <p:cNvPr id="62" name="Graphic 61" descr="Building with solid fill">
            <a:extLst>
              <a:ext uri="{FF2B5EF4-FFF2-40B4-BE49-F238E27FC236}">
                <a16:creationId xmlns:a16="http://schemas.microsoft.com/office/drawing/2014/main" id="{EC4CDD4B-23C7-4326-BD67-53E32DDEAF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7108" y="4455551"/>
            <a:ext cx="914400" cy="914400"/>
          </a:xfrm>
          <a:prstGeom prst="rect">
            <a:avLst/>
          </a:prstGeom>
        </p:spPr>
      </p:pic>
      <p:sp>
        <p:nvSpPr>
          <p:cNvPr id="32" name="正方形/長方形 23">
            <a:extLst>
              <a:ext uri="{FF2B5EF4-FFF2-40B4-BE49-F238E27FC236}">
                <a16:creationId xmlns:a16="http://schemas.microsoft.com/office/drawing/2014/main" id="{BCBECFCB-BA6F-4474-982F-E11EE27964C6}"/>
              </a:ext>
            </a:extLst>
          </p:cNvPr>
          <p:cNvSpPr/>
          <p:nvPr/>
        </p:nvSpPr>
        <p:spPr>
          <a:xfrm>
            <a:off x="0" y="6588000"/>
            <a:ext cx="3600000" cy="263149"/>
          </a:xfrm>
          <a:prstGeom prst="rect">
            <a:avLst/>
          </a:prstGeom>
          <a:noFill/>
        </p:spPr>
        <p:txBody>
          <a:bodyPr wrap="square" rtlCol="0">
            <a:spAutoFit/>
          </a:bodyPr>
          <a:lstStyle/>
          <a:p>
            <a:pPr fontAlgn="auto">
              <a:lnSpc>
                <a:spcPct val="90000"/>
              </a:lnSpc>
              <a:spcBef>
                <a:spcPts val="1000"/>
              </a:spcBef>
              <a:spcAft>
                <a:spcPts val="0"/>
              </a:spcAft>
              <a:buClr>
                <a:srgbClr val="4472C4"/>
              </a:buClr>
            </a:pPr>
            <a:r>
              <a:rPr lang="en-US" altLang="ja-JP"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v4.0</a:t>
            </a:r>
            <a:r>
              <a:rPr lang="ja-JP" altLang="en-US"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審査員/Slide </a:t>
            </a:r>
            <a:r>
              <a:rPr lang="en-US" altLang="ja-JP"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12</a:t>
            </a:r>
            <a:r>
              <a:rPr lang="ja-JP" altLang="en-US"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改変</a:t>
            </a:r>
          </a:p>
        </p:txBody>
      </p:sp>
      <p:sp>
        <p:nvSpPr>
          <p:cNvPr id="44" name="テキスト ボックス 43">
            <a:extLst>
              <a:ext uri="{FF2B5EF4-FFF2-40B4-BE49-F238E27FC236}">
                <a16:creationId xmlns:a16="http://schemas.microsoft.com/office/drawing/2014/main" id="{4504E0F9-CEA7-44A8-9DF2-F05F9F204FB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49" name="タイトル 1">
            <a:extLst>
              <a:ext uri="{FF2B5EF4-FFF2-40B4-BE49-F238E27FC236}">
                <a16:creationId xmlns:a16="http://schemas.microsoft.com/office/drawing/2014/main" id="{81812FC8-33DE-4C3F-816A-C2FA5AA341F2}"/>
              </a:ext>
            </a:extLst>
          </p:cNvPr>
          <p:cNvSpPr>
            <a:spLocks noGrp="1"/>
          </p:cNvSpPr>
          <p:nvPr>
            <p:ph type="title"/>
          </p:nvPr>
        </p:nvSpPr>
        <p:spPr>
          <a:xfrm>
            <a:off x="609600" y="269463"/>
            <a:ext cx="10972800" cy="711612"/>
          </a:xfrm>
        </p:spPr>
        <p:txBody>
          <a:bodyPr/>
          <a:lstStyle/>
          <a:p>
            <a:r>
              <a:rPr lang="en-US">
                <a:latin typeface="メイリオ" panose="020B0604030504040204" pitchFamily="50" charset="-128"/>
                <a:ea typeface="メイリオ" panose="020B0604030504040204" pitchFamily="50" charset="-128"/>
              </a:rPr>
              <a:t>2.3  eCTD</a:t>
            </a:r>
            <a:r>
              <a:rPr lang="ja-JP">
                <a:latin typeface="メイリオ" panose="020B0604030504040204" pitchFamily="50" charset="-128"/>
                <a:ea typeface="メイリオ" panose="020B0604030504040204" pitchFamily="50" charset="-128"/>
              </a:rPr>
              <a:t>構造の表現方法</a:t>
            </a:r>
            <a:r>
              <a:rPr lang="ja-JP" altLang="en-US">
                <a:latin typeface="メイリオ" panose="020B0604030504040204" pitchFamily="50" charset="-128"/>
                <a:ea typeface="メイリオ" panose="020B0604030504040204" pitchFamily="50" charset="-128"/>
              </a:rPr>
              <a:t>が変わる（2/</a:t>
            </a:r>
            <a:r>
              <a:rPr lang="en-US" altLang="ja-JP">
                <a:latin typeface="メイリオ" panose="020B0604030504040204" pitchFamily="50" charset="-128"/>
                <a:ea typeface="メイリオ" panose="020B0604030504040204" pitchFamily="50" charset="-128"/>
              </a:rPr>
              <a:t>2</a:t>
            </a:r>
            <a:r>
              <a:rPr lang="ja-JP">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rPr>
              <a:t>｜</a:t>
            </a:r>
            <a:r>
              <a:rPr lang="en-US" altLang="ja-JP">
                <a:solidFill>
                  <a:schemeClr val="tx1"/>
                </a:solidFill>
                <a:latin typeface="メイリオ" panose="020B0604030504040204" pitchFamily="50" charset="-128"/>
                <a:ea typeface="メイリオ" panose="020B0604030504040204" pitchFamily="50" charset="-128"/>
              </a:rPr>
              <a:t>Context of </a:t>
            </a:r>
            <a:r>
              <a:rPr lang="en-US" altLang="ja-JP" err="1">
                <a:solidFill>
                  <a:schemeClr val="tx1"/>
                </a:solidFill>
                <a:latin typeface="メイリオ" panose="020B0604030504040204" pitchFamily="50" charset="-128"/>
                <a:ea typeface="メイリオ" panose="020B0604030504040204" pitchFamily="50" charset="-128"/>
              </a:rPr>
              <a:t>UseでCTD見出しを指定する</a:t>
            </a:r>
            <a:endParaRPr lang="en-US" altLang="ja-JP">
              <a:solidFill>
                <a:schemeClr val="tx1"/>
              </a:solidFill>
              <a:latin typeface="メイリオ" panose="020B0604030504040204" pitchFamily="50" charset="-128"/>
              <a:ea typeface="メイリオ" panose="020B0604030504040204" pitchFamily="50" charset="-128"/>
            </a:endParaRPr>
          </a:p>
        </p:txBody>
      </p:sp>
      <p:sp>
        <p:nvSpPr>
          <p:cNvPr id="46" name="吹き出し: 角を丸めた四角形 9">
            <a:extLst>
              <a:ext uri="{FF2B5EF4-FFF2-40B4-BE49-F238E27FC236}">
                <a16:creationId xmlns:a16="http://schemas.microsoft.com/office/drawing/2014/main" id="{65213047-AA96-4E63-ACB8-9F46C533107B}"/>
              </a:ext>
            </a:extLst>
          </p:cNvPr>
          <p:cNvSpPr/>
          <p:nvPr/>
        </p:nvSpPr>
        <p:spPr bwMode="auto">
          <a:xfrm>
            <a:off x="748813" y="2186124"/>
            <a:ext cx="3073874" cy="1008111"/>
          </a:xfrm>
          <a:prstGeom prst="wedgeRoundRectCallout">
            <a:avLst>
              <a:gd name="adj1" fmla="val 71566"/>
              <a:gd name="adj2" fmla="val 1017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r>
              <a:rPr kumimoji="1" lang="en-US" altLang="ja-JP" dirty="0">
                <a:latin typeface="メイリオ" panose="020B0604030504040204" pitchFamily="50" charset="-128"/>
                <a:ea typeface="メイリオ" panose="020B0604030504040204" pitchFamily="50" charset="-128"/>
              </a:rPr>
              <a:t>Context of Use</a:t>
            </a:r>
            <a:r>
              <a:rPr lang="ja-JP" altLang="en-US" dirty="0">
                <a:latin typeface="メイリオ" panose="020B0604030504040204" pitchFamily="50" charset="-128"/>
                <a:ea typeface="メイリオ" panose="020B0604030504040204" pitchFamily="50" charset="-128"/>
              </a:rPr>
              <a:t>では，参照する文書が必ず指定される</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03323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162F3-494D-4C7D-85BB-F522ECE67DC9}"/>
              </a:ext>
            </a:extLst>
          </p:cNvPr>
          <p:cNvSpPr>
            <a:spLocks noGrp="1"/>
          </p:cNvSpPr>
          <p:nvPr>
            <p:ph type="title"/>
          </p:nvPr>
        </p:nvSpPr>
        <p:spPr>
          <a:xfrm>
            <a:off x="608400" y="190800"/>
            <a:ext cx="11537034" cy="838200"/>
          </a:xfrm>
        </p:spPr>
        <p:txBody>
          <a:bodyPr/>
          <a:lstStyle/>
          <a:p>
            <a:r>
              <a:rPr kumimoji="1" lang="en-US" altLang="ja-JP">
                <a:latin typeface="メイリオ"/>
                <a:ea typeface="メイリオ"/>
              </a:rPr>
              <a:t>2.4  </a:t>
            </a:r>
            <a:r>
              <a:rPr kumimoji="1" lang="ja-JP" altLang="en-US">
                <a:latin typeface="メイリオ"/>
                <a:ea typeface="メイリオ"/>
              </a:rPr>
              <a:t>コンテキスト・グループ</a:t>
            </a:r>
            <a:r>
              <a:rPr lang="ja-JP" altLang="en-US">
                <a:latin typeface="メイリオ"/>
                <a:ea typeface="メイリオ"/>
              </a:rPr>
              <a:t>による文書</a:t>
            </a:r>
            <a:r>
              <a:rPr kumimoji="1" lang="ja-JP" altLang="en-US">
                <a:latin typeface="メイリオ"/>
                <a:ea typeface="メイリオ"/>
              </a:rPr>
              <a:t>グループ化</a:t>
            </a:r>
            <a:r>
              <a:rPr lang="ja-JP" altLang="en-US">
                <a:latin typeface="メイリオ"/>
                <a:ea typeface="メイリオ"/>
              </a:rPr>
              <a:t>ができる </a:t>
            </a:r>
            <a:r>
              <a:rPr kumimoji="1" lang="en-US" altLang="ja-JP">
                <a:latin typeface="メイリオ"/>
                <a:ea typeface="メイリオ"/>
              </a:rPr>
              <a:t>(</a:t>
            </a:r>
            <a:r>
              <a:rPr lang="en-US" altLang="ja-JP">
                <a:latin typeface="メイリオ"/>
                <a:ea typeface="メイリオ"/>
              </a:rPr>
              <a:t>1/2</a:t>
            </a:r>
            <a:r>
              <a:rPr kumimoji="1" lang="en-US" altLang="ja-JP">
                <a:latin typeface="メイリオ"/>
                <a:ea typeface="メイリオ"/>
              </a:rPr>
              <a:t>)</a:t>
            </a:r>
            <a:endParaRPr kumimoji="1" lang="ja-JP" altLang="en-US">
              <a:latin typeface="メイリオ"/>
              <a:ea typeface="メイリオ"/>
            </a:endParaRPr>
          </a:p>
        </p:txBody>
      </p:sp>
      <p:pic>
        <p:nvPicPr>
          <p:cNvPr id="9" name="図 8">
            <a:extLst>
              <a:ext uri="{FF2B5EF4-FFF2-40B4-BE49-F238E27FC236}">
                <a16:creationId xmlns:a16="http://schemas.microsoft.com/office/drawing/2014/main" id="{31E87B55-041D-4F75-93D0-4F14C2B510DC}"/>
              </a:ext>
            </a:extLst>
          </p:cNvPr>
          <p:cNvPicPr>
            <a:picLocks noChangeAspect="1"/>
          </p:cNvPicPr>
          <p:nvPr/>
        </p:nvPicPr>
        <p:blipFill>
          <a:blip r:embed="rId2"/>
          <a:stretch>
            <a:fillRect/>
          </a:stretch>
        </p:blipFill>
        <p:spPr>
          <a:xfrm>
            <a:off x="1271464" y="1245149"/>
            <a:ext cx="8062318" cy="5275928"/>
          </a:xfrm>
          <a:prstGeom prst="rect">
            <a:avLst/>
          </a:prstGeom>
        </p:spPr>
      </p:pic>
      <p:sp>
        <p:nvSpPr>
          <p:cNvPr id="10" name="吹き出し: 角を丸めた四角形 9">
            <a:extLst>
              <a:ext uri="{FF2B5EF4-FFF2-40B4-BE49-F238E27FC236}">
                <a16:creationId xmlns:a16="http://schemas.microsoft.com/office/drawing/2014/main" id="{C594FD32-EF26-4CB8-BFA5-A5C9D52F6CC4}"/>
              </a:ext>
            </a:extLst>
          </p:cNvPr>
          <p:cNvSpPr/>
          <p:nvPr/>
        </p:nvSpPr>
        <p:spPr bwMode="auto">
          <a:xfrm>
            <a:off x="9333781" y="4071415"/>
            <a:ext cx="2147977" cy="1104434"/>
          </a:xfrm>
          <a:prstGeom prst="wedgeRoundRectCallout">
            <a:avLst>
              <a:gd name="adj1" fmla="val -78699"/>
              <a:gd name="adj2" fmla="val -1306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メイリオ" panose="020B0604030504040204" pitchFamily="50" charset="-128"/>
                <a:ea typeface="メイリオ" panose="020B0604030504040204" pitchFamily="50" charset="-128"/>
                <a:cs typeface="+mn-cs"/>
              </a:rPr>
              <a:t>CoU</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Keyword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で定義される</a:t>
            </a:r>
          </a:p>
        </p:txBody>
      </p:sp>
      <p:sp>
        <p:nvSpPr>
          <p:cNvPr id="11" name="テキスト ボックス 10">
            <a:extLst>
              <a:ext uri="{FF2B5EF4-FFF2-40B4-BE49-F238E27FC236}">
                <a16:creationId xmlns:a16="http://schemas.microsoft.com/office/drawing/2014/main" id="{E6E6846A-F098-480F-A327-AFB40131550A}"/>
              </a:ext>
            </a:extLst>
          </p:cNvPr>
          <p:cNvSpPr txBox="1"/>
          <p:nvPr/>
        </p:nvSpPr>
        <p:spPr>
          <a:xfrm>
            <a:off x="0" y="6588000"/>
            <a:ext cx="36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v4.0</a:t>
            </a:r>
            <a:r>
              <a:rPr lang="ja-JP" altLang="en-US" dirty="0"/>
              <a:t>審査員</a:t>
            </a:r>
            <a:r>
              <a:rPr lang="en-US" altLang="ja-JP" dirty="0"/>
              <a:t>/Slide 14</a:t>
            </a:r>
            <a:r>
              <a:rPr lang="ja-JP" altLang="en-US" dirty="0"/>
              <a:t>引用</a:t>
            </a:r>
          </a:p>
        </p:txBody>
      </p:sp>
      <p:sp>
        <p:nvSpPr>
          <p:cNvPr id="12" name="正方形/長方形 11">
            <a:extLst>
              <a:ext uri="{FF2B5EF4-FFF2-40B4-BE49-F238E27FC236}">
                <a16:creationId xmlns:a16="http://schemas.microsoft.com/office/drawing/2014/main" id="{B79F07C4-3D2E-44A3-A8D5-7F3F98BCA3A4}"/>
              </a:ext>
            </a:extLst>
          </p:cNvPr>
          <p:cNvSpPr/>
          <p:nvPr/>
        </p:nvSpPr>
        <p:spPr bwMode="auto">
          <a:xfrm>
            <a:off x="983432" y="6245225"/>
            <a:ext cx="792088" cy="2758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DEF15A6A-5A4A-808C-4EEE-477FE0792DF2}"/>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3" name="スライド番号プレースホルダー 3">
            <a:extLst>
              <a:ext uri="{FF2B5EF4-FFF2-40B4-BE49-F238E27FC236}">
                <a16:creationId xmlns:a16="http://schemas.microsoft.com/office/drawing/2014/main" id="{85C3568F-8972-2340-C091-8941F45B17E8}"/>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0152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F14DD-642A-42BA-BC8D-EF9C4CD1FB33}"/>
              </a:ext>
            </a:extLst>
          </p:cNvPr>
          <p:cNvSpPr>
            <a:spLocks noGrp="1"/>
          </p:cNvSpPr>
          <p:nvPr>
            <p:ph type="title"/>
          </p:nvPr>
        </p:nvSpPr>
        <p:spPr>
          <a:xfrm>
            <a:off x="608400" y="190800"/>
            <a:ext cx="11537034" cy="838200"/>
          </a:xfrm>
        </p:spPr>
        <p:txBody>
          <a:bodyPr/>
          <a:lstStyle/>
          <a:p>
            <a:r>
              <a:rPr kumimoji="1" lang="en-US" altLang="ja-JP">
                <a:latin typeface="メイリオ"/>
                <a:ea typeface="メイリオ"/>
              </a:rPr>
              <a:t>2.4</a:t>
            </a:r>
            <a:r>
              <a:rPr kumimoji="1" lang="ja-JP" altLang="en-US">
                <a:latin typeface="メイリオ"/>
                <a:ea typeface="メイリオ"/>
              </a:rPr>
              <a:t>  </a:t>
            </a:r>
            <a:r>
              <a:rPr kumimoji="1" lang="ja-JP">
                <a:latin typeface="Meiryo"/>
                <a:ea typeface="Meiryo"/>
              </a:rPr>
              <a:t>コンテキスト・グループ</a:t>
            </a:r>
            <a:r>
              <a:rPr lang="ja-JP">
                <a:latin typeface="Meiryo"/>
                <a:ea typeface="Meiryo"/>
              </a:rPr>
              <a:t>による文書</a:t>
            </a:r>
            <a:r>
              <a:rPr kumimoji="1" lang="ja-JP">
                <a:latin typeface="Meiryo"/>
                <a:ea typeface="Meiryo"/>
              </a:rPr>
              <a:t>グループ化</a:t>
            </a:r>
            <a:r>
              <a:rPr lang="ja-JP">
                <a:latin typeface="Meiryo"/>
                <a:ea typeface="Meiryo"/>
              </a:rPr>
              <a:t>ができる</a:t>
            </a:r>
            <a:r>
              <a:rPr lang="ja-JP" altLang="en-US">
                <a:latin typeface="メイリオ"/>
                <a:ea typeface="メイリオ"/>
              </a:rPr>
              <a:t> </a:t>
            </a:r>
            <a:r>
              <a:rPr kumimoji="1" lang="en-US" altLang="ja-JP">
                <a:latin typeface="メイリオ"/>
                <a:ea typeface="メイリオ"/>
              </a:rPr>
              <a:t>(</a:t>
            </a:r>
            <a:r>
              <a:rPr lang="en-US" altLang="ja-JP">
                <a:latin typeface="メイリオ"/>
                <a:ea typeface="メイリオ"/>
              </a:rPr>
              <a:t>2/2)</a:t>
            </a:r>
            <a:endParaRPr lang="ja-JP" altLang="en-US">
              <a:latin typeface="メイリオ"/>
              <a:ea typeface="メイリオ"/>
            </a:endParaRPr>
          </a:p>
        </p:txBody>
      </p:sp>
      <p:pic>
        <p:nvPicPr>
          <p:cNvPr id="9" name="図 8">
            <a:extLst>
              <a:ext uri="{FF2B5EF4-FFF2-40B4-BE49-F238E27FC236}">
                <a16:creationId xmlns:a16="http://schemas.microsoft.com/office/drawing/2014/main" id="{96587512-7C23-406C-BD0E-65FDFD237937}"/>
              </a:ext>
            </a:extLst>
          </p:cNvPr>
          <p:cNvPicPr>
            <a:picLocks noChangeAspect="1"/>
          </p:cNvPicPr>
          <p:nvPr/>
        </p:nvPicPr>
        <p:blipFill>
          <a:blip r:embed="rId2"/>
          <a:stretch>
            <a:fillRect/>
          </a:stretch>
        </p:blipFill>
        <p:spPr>
          <a:xfrm>
            <a:off x="1912654" y="1243005"/>
            <a:ext cx="8139390" cy="5400774"/>
          </a:xfrm>
          <a:prstGeom prst="rect">
            <a:avLst/>
          </a:prstGeom>
        </p:spPr>
      </p:pic>
      <p:sp>
        <p:nvSpPr>
          <p:cNvPr id="11" name="正方形/長方形 10">
            <a:extLst>
              <a:ext uri="{FF2B5EF4-FFF2-40B4-BE49-F238E27FC236}">
                <a16:creationId xmlns:a16="http://schemas.microsoft.com/office/drawing/2014/main" id="{859E88DC-4510-4C0D-8F84-74B5259E6A04}"/>
              </a:ext>
            </a:extLst>
          </p:cNvPr>
          <p:cNvSpPr/>
          <p:nvPr/>
        </p:nvSpPr>
        <p:spPr bwMode="auto">
          <a:xfrm>
            <a:off x="1363326" y="6441079"/>
            <a:ext cx="792088" cy="2758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3D3A94A1-E285-49DF-81B6-5737EE01DB88}"/>
              </a:ext>
            </a:extLst>
          </p:cNvPr>
          <p:cNvSpPr txBox="1"/>
          <p:nvPr/>
        </p:nvSpPr>
        <p:spPr>
          <a:xfrm>
            <a:off x="1464" y="6588000"/>
            <a:ext cx="36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v4.0</a:t>
            </a:r>
            <a:r>
              <a:rPr lang="ja-JP" altLang="en-US" dirty="0"/>
              <a:t>審査員</a:t>
            </a:r>
            <a:r>
              <a:rPr lang="en-US" altLang="ja-JP" dirty="0"/>
              <a:t>/Slide 15</a:t>
            </a:r>
            <a:r>
              <a:rPr lang="ja-JP" altLang="en-US" dirty="0"/>
              <a:t>引用</a:t>
            </a:r>
          </a:p>
        </p:txBody>
      </p:sp>
      <p:sp>
        <p:nvSpPr>
          <p:cNvPr id="7" name="テキスト ボックス 6">
            <a:extLst>
              <a:ext uri="{FF2B5EF4-FFF2-40B4-BE49-F238E27FC236}">
                <a16:creationId xmlns:a16="http://schemas.microsoft.com/office/drawing/2014/main" id="{BA384C6A-65EA-7F4B-A681-CDD2F3A79D78}"/>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2" name="スライド番号プレースホルダー 3">
            <a:extLst>
              <a:ext uri="{FF2B5EF4-FFF2-40B4-BE49-F238E27FC236}">
                <a16:creationId xmlns:a16="http://schemas.microsoft.com/office/drawing/2014/main" id="{537BFA87-D3FD-4D9B-99A3-63411F942447}"/>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7947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1A62CE-D845-4785-B6EF-6542233E04A2}"/>
              </a:ext>
            </a:extLst>
          </p:cNvPr>
          <p:cNvSpPr>
            <a:spLocks noGrp="1"/>
          </p:cNvSpPr>
          <p:nvPr>
            <p:ph type="title"/>
          </p:nvPr>
        </p:nvSpPr>
        <p:spPr/>
        <p:txBody>
          <a:bodyPr/>
          <a:lstStyle/>
          <a:p>
            <a:r>
              <a:rPr lang="en-US" altLang="ja-JP">
                <a:latin typeface="Meiryo"/>
                <a:ea typeface="Meiryo"/>
              </a:rPr>
              <a:t>2.5  Priority </a:t>
            </a:r>
            <a:r>
              <a:rPr lang="en-US" altLang="ja-JP" err="1">
                <a:latin typeface="Meiryo"/>
                <a:ea typeface="Meiryo"/>
              </a:rPr>
              <a:t>Numberで文書の表示順を指定できる</a:t>
            </a:r>
            <a:endParaRPr lang="en-US" altLang="ja-JP">
              <a:latin typeface="メイリオ"/>
              <a:ea typeface="メイリオ"/>
            </a:endParaRPr>
          </a:p>
        </p:txBody>
      </p:sp>
      <p:sp>
        <p:nvSpPr>
          <p:cNvPr id="3" name="Content Placeholder 2">
            <a:extLst>
              <a:ext uri="{FF2B5EF4-FFF2-40B4-BE49-F238E27FC236}">
                <a16:creationId xmlns:a16="http://schemas.microsoft.com/office/drawing/2014/main" id="{4376C770-C5D4-A2E9-03A7-0BF4E3735730}"/>
              </a:ext>
            </a:extLst>
          </p:cNvPr>
          <p:cNvSpPr>
            <a:spLocks noGrp="1"/>
          </p:cNvSpPr>
          <p:nvPr>
            <p:ph idx="1"/>
          </p:nvPr>
        </p:nvSpPr>
        <p:spPr>
          <a:xfrm>
            <a:off x="609600" y="1268413"/>
            <a:ext cx="10961077" cy="2395782"/>
          </a:xfrm>
        </p:spPr>
        <p:txBody>
          <a:bodyPr/>
          <a:lstStyle/>
          <a:p>
            <a:r>
              <a:rPr lang="en-US" b="0" dirty="0">
                <a:latin typeface="Meiryo"/>
              </a:rPr>
              <a:t>Priority Number</a:t>
            </a:r>
            <a:r>
              <a:rPr lang="ja-JP" altLang="en-US" b="0" dirty="0">
                <a:latin typeface="Meiryo"/>
                <a:ea typeface="Meiryo"/>
              </a:rPr>
              <a:t>とは</a:t>
            </a:r>
          </a:p>
          <a:p>
            <a:pPr lvl="1"/>
            <a:r>
              <a:rPr lang="ja-JP" altLang="en-US" b="0" dirty="0">
                <a:latin typeface="Meiryo"/>
                <a:ea typeface="Meiryo"/>
              </a:rPr>
              <a:t>コンテキスト・グループ内の表示順を定義する値</a:t>
            </a:r>
          </a:p>
          <a:p>
            <a:pPr lvl="1"/>
            <a:r>
              <a:rPr lang="en-US" altLang="ja-JP" b="0" dirty="0" err="1">
                <a:latin typeface="Meiryo"/>
                <a:ea typeface="Meiryo"/>
              </a:rPr>
              <a:t>contextOfUse</a:t>
            </a:r>
            <a:r>
              <a:rPr lang="ja-JP" altLang="en-US" b="0" dirty="0">
                <a:latin typeface="Meiryo"/>
                <a:ea typeface="Meiryo"/>
              </a:rPr>
              <a:t>要素に対して必須</a:t>
            </a:r>
          </a:p>
          <a:p>
            <a:pPr lvl="1"/>
            <a:r>
              <a:rPr lang="ja-JP" altLang="en-US" b="0" dirty="0">
                <a:latin typeface="Meiryo"/>
                <a:ea typeface="Meiryo"/>
              </a:rPr>
              <a:t>最大6桁の正の整数（1-999999）で指定でき，1000から開始して1000ずつ増加させることを推奨</a:t>
            </a:r>
          </a:p>
        </p:txBody>
      </p:sp>
      <p:sp>
        <p:nvSpPr>
          <p:cNvPr id="11" name="テキスト ボックス 10">
            <a:extLst>
              <a:ext uri="{FF2B5EF4-FFF2-40B4-BE49-F238E27FC236}">
                <a16:creationId xmlns:a16="http://schemas.microsoft.com/office/drawing/2014/main" id="{2A6523FF-2173-44F7-88E9-53A3A0215324}"/>
              </a:ext>
            </a:extLst>
          </p:cNvPr>
          <p:cNvSpPr txBox="1"/>
          <p:nvPr/>
        </p:nvSpPr>
        <p:spPr>
          <a:xfrm>
            <a:off x="0" y="6588000"/>
            <a:ext cx="36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v4.0</a:t>
            </a:r>
            <a:r>
              <a:rPr lang="ja-JP" altLang="en-US" dirty="0"/>
              <a:t>審査員</a:t>
            </a:r>
            <a:r>
              <a:rPr lang="en-US" altLang="ja-JP" dirty="0"/>
              <a:t>/Slide 16一部</a:t>
            </a:r>
            <a:r>
              <a:rPr lang="ja-JP" altLang="en-US" dirty="0"/>
              <a:t>引用</a:t>
            </a:r>
          </a:p>
        </p:txBody>
      </p:sp>
      <p:sp>
        <p:nvSpPr>
          <p:cNvPr id="7" name="テキスト ボックス 6">
            <a:extLst>
              <a:ext uri="{FF2B5EF4-FFF2-40B4-BE49-F238E27FC236}">
                <a16:creationId xmlns:a16="http://schemas.microsoft.com/office/drawing/2014/main" id="{7E5DD345-D529-272A-0741-65AD5CD80E25}"/>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pic>
        <p:nvPicPr>
          <p:cNvPr id="5" name="Picture 5" descr="Diagram&#10;&#10;Description automatically generated">
            <a:extLst>
              <a:ext uri="{FF2B5EF4-FFF2-40B4-BE49-F238E27FC236}">
                <a16:creationId xmlns:a16="http://schemas.microsoft.com/office/drawing/2014/main" id="{F2EA3907-89E4-7920-6ABB-5ED78C7D4F90}"/>
              </a:ext>
            </a:extLst>
          </p:cNvPr>
          <p:cNvPicPr>
            <a:picLocks noChangeAspect="1"/>
          </p:cNvPicPr>
          <p:nvPr/>
        </p:nvPicPr>
        <p:blipFill>
          <a:blip r:embed="rId2"/>
          <a:stretch>
            <a:fillRect/>
          </a:stretch>
        </p:blipFill>
        <p:spPr>
          <a:xfrm>
            <a:off x="527538" y="3488023"/>
            <a:ext cx="9765322" cy="2121061"/>
          </a:xfrm>
          <a:prstGeom prst="rect">
            <a:avLst/>
          </a:prstGeom>
        </p:spPr>
      </p:pic>
      <p:sp>
        <p:nvSpPr>
          <p:cNvPr id="8" name="スライド番号プレースホルダー 3">
            <a:extLst>
              <a:ext uri="{FF2B5EF4-FFF2-40B4-BE49-F238E27FC236}">
                <a16:creationId xmlns:a16="http://schemas.microsoft.com/office/drawing/2014/main" id="{093F51B3-EB01-ADFD-77B5-2A6142CA9A38}"/>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9952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142AB4-9C32-4D7F-B4BA-D69316AD89E2}"/>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2.6  </a:t>
            </a:r>
            <a:r>
              <a:rPr kumimoji="1" lang="ja-JP" altLang="en-US">
                <a:latin typeface="メイリオ" panose="020B0604030504040204" pitchFamily="50" charset="-128"/>
                <a:ea typeface="メイリオ" panose="020B0604030504040204" pitchFamily="50" charset="-128"/>
              </a:rPr>
              <a:t>文書差換え時のルールが変わる </a:t>
            </a:r>
            <a:r>
              <a:rPr lang="en-US" altLang="ja-JP">
                <a:latin typeface="メイリオ" panose="020B0604030504040204" pitchFamily="50" charset="-128"/>
                <a:ea typeface="メイリオ" panose="020B0604030504040204" pitchFamily="50" charset="-128"/>
              </a:rPr>
              <a:t>(1/2) </a:t>
            </a:r>
            <a:endParaRPr kumimoji="1" lang="ja-JP" altLang="en-US">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D7C2DC6-D3AB-440D-BF53-F4457CBA9D6D}"/>
              </a:ext>
            </a:extLst>
          </p:cNvPr>
          <p:cNvSpPr>
            <a:spLocks noGrp="1"/>
          </p:cNvSpPr>
          <p:nvPr>
            <p:ph idx="1"/>
          </p:nvPr>
        </p:nvSpPr>
        <p:spPr>
          <a:xfrm>
            <a:off x="626368" y="3491773"/>
            <a:ext cx="10150152" cy="3177313"/>
          </a:xfrm>
        </p:spPr>
        <p:txBody>
          <a:bodyPr/>
          <a:lstStyle/>
          <a:p>
            <a:r>
              <a:rPr kumimoji="1" lang="en-US" altLang="ja-JP" sz="1800" dirty="0">
                <a:latin typeface="メイリオ"/>
                <a:ea typeface="メイリオ"/>
              </a:rPr>
              <a:t>eCTDv</a:t>
            </a:r>
            <a:r>
              <a:rPr lang="en-US" altLang="ja-JP" sz="1800" dirty="0">
                <a:latin typeface="メイリオ"/>
                <a:ea typeface="メイリオ"/>
              </a:rPr>
              <a:t>4.0</a:t>
            </a:r>
            <a:r>
              <a:rPr lang="ja-JP" altLang="en-US" sz="1800" dirty="0">
                <a:latin typeface="メイリオ"/>
                <a:ea typeface="メイリオ"/>
              </a:rPr>
              <a:t>は，</a:t>
            </a:r>
            <a:r>
              <a:rPr lang="en-US" altLang="ja-JP" sz="1800" dirty="0">
                <a:latin typeface="メイリオ"/>
                <a:ea typeface="メイリオ"/>
              </a:rPr>
              <a:t>1</a:t>
            </a:r>
            <a:r>
              <a:rPr lang="ja-JP" altLang="en-US" sz="1800" dirty="0">
                <a:latin typeface="メイリオ"/>
                <a:ea typeface="メイリオ"/>
              </a:rPr>
              <a:t>つの文書に対し，</a:t>
            </a:r>
            <a:r>
              <a:rPr lang="en-US" altLang="ja-JP" sz="1800" dirty="0">
                <a:latin typeface="メイリオ"/>
                <a:ea typeface="メイリオ"/>
              </a:rPr>
              <a:t>1</a:t>
            </a:r>
            <a:r>
              <a:rPr lang="ja-JP" altLang="en-US" sz="1800" dirty="0">
                <a:latin typeface="メイリオ"/>
                <a:ea typeface="メイリオ"/>
              </a:rPr>
              <a:t>つの</a:t>
            </a:r>
            <a:r>
              <a:rPr lang="en-US" altLang="ja-JP" sz="1800" dirty="0" err="1">
                <a:latin typeface="メイリオ"/>
                <a:ea typeface="メイリオ"/>
              </a:rPr>
              <a:t>CoU</a:t>
            </a:r>
            <a:r>
              <a:rPr lang="ja-JP" altLang="en-US" sz="1800" dirty="0">
                <a:latin typeface="メイリオ"/>
                <a:ea typeface="メイリオ"/>
              </a:rPr>
              <a:t>が存在する</a:t>
            </a:r>
            <a:endParaRPr lang="en-US" altLang="ja-JP" sz="1800" dirty="0">
              <a:latin typeface="メイリオ"/>
              <a:ea typeface="メイリオ"/>
            </a:endParaRPr>
          </a:p>
          <a:p>
            <a:pPr marL="0" indent="356870">
              <a:buNone/>
            </a:pPr>
            <a:r>
              <a:rPr lang="ja-JP" altLang="en-US" sz="1400" b="0" dirty="0">
                <a:latin typeface="メイリオ"/>
                <a:ea typeface="メイリオ"/>
              </a:rPr>
              <a:t>＊</a:t>
            </a:r>
            <a:r>
              <a:rPr lang="en-US" altLang="ja-JP" sz="1400" b="0" dirty="0" err="1">
                <a:latin typeface="メイリオ"/>
                <a:ea typeface="メイリオ"/>
              </a:rPr>
              <a:t>CoU</a:t>
            </a:r>
            <a:r>
              <a:rPr lang="ja-JP" altLang="en-US" sz="1400" b="0" dirty="0">
                <a:latin typeface="メイリオ"/>
                <a:ea typeface="メイリオ"/>
              </a:rPr>
              <a:t>の詳細は</a:t>
            </a:r>
            <a:r>
              <a:rPr lang="en-US" altLang="ja-JP" sz="1400" b="0" dirty="0">
                <a:latin typeface="メイリオ"/>
                <a:ea typeface="メイリオ"/>
              </a:rPr>
              <a:t>2.3</a:t>
            </a:r>
            <a:r>
              <a:rPr lang="ja-JP" altLang="en-US" sz="1400" b="0" dirty="0">
                <a:latin typeface="メイリオ"/>
                <a:ea typeface="メイリオ"/>
              </a:rPr>
              <a:t>項「</a:t>
            </a:r>
            <a:r>
              <a:rPr lang="en-US" altLang="ja-JP" sz="1400" b="0" dirty="0">
                <a:latin typeface="メイリオ"/>
                <a:ea typeface="メイリオ"/>
              </a:rPr>
              <a:t>eCTD</a:t>
            </a:r>
            <a:r>
              <a:rPr lang="ja-JP" altLang="en-US" sz="1400" b="0" dirty="0">
                <a:latin typeface="メイリオ"/>
                <a:ea typeface="メイリオ"/>
              </a:rPr>
              <a:t>構造の表現方法が変わる 」参照</a:t>
            </a:r>
            <a:endParaRPr lang="en-US" altLang="ja-JP" sz="1400" b="0" dirty="0">
              <a:latin typeface="メイリオ"/>
              <a:ea typeface="メイリオ"/>
            </a:endParaRPr>
          </a:p>
          <a:p>
            <a:endParaRPr lang="en-US" altLang="ja-JP" sz="800" dirty="0">
              <a:latin typeface="メイリオ" panose="020B0604030504040204" pitchFamily="50" charset="-128"/>
              <a:ea typeface="メイリオ" panose="020B0604030504040204" pitchFamily="50" charset="-128"/>
            </a:endParaRPr>
          </a:p>
          <a:p>
            <a:r>
              <a:rPr lang="ja-JP" altLang="en-US" sz="1800" dirty="0">
                <a:latin typeface="メイリオ"/>
                <a:ea typeface="メイリオ"/>
              </a:rPr>
              <a:t>文書を差換える場合は，</a:t>
            </a:r>
            <a:r>
              <a:rPr lang="en-US" altLang="ja-JP" sz="1800" dirty="0" err="1">
                <a:latin typeface="メイリオ"/>
                <a:ea typeface="メイリオ"/>
              </a:rPr>
              <a:t>CoU</a:t>
            </a:r>
            <a:r>
              <a:rPr lang="ja-JP" altLang="en-US" sz="1800" dirty="0">
                <a:latin typeface="メイリオ"/>
                <a:ea typeface="メイリオ"/>
              </a:rPr>
              <a:t>を置換する</a:t>
            </a:r>
            <a:endParaRPr lang="en-US" altLang="ja-JP" sz="1800" dirty="0">
              <a:latin typeface="メイリオ"/>
              <a:ea typeface="メイリオ"/>
            </a:endParaRPr>
          </a:p>
          <a:p>
            <a:pPr lvl="1"/>
            <a:r>
              <a:rPr lang="ja-JP" altLang="en-US" sz="1600" dirty="0">
                <a:latin typeface="メイリオ"/>
                <a:ea typeface="メイリオ"/>
              </a:rPr>
              <a:t>下記</a:t>
            </a:r>
            <a:r>
              <a:rPr lang="en-US" altLang="ja-JP" sz="1600" dirty="0">
                <a:latin typeface="メイリオ"/>
                <a:ea typeface="メイリオ"/>
              </a:rPr>
              <a:t>4</a:t>
            </a:r>
            <a:r>
              <a:rPr lang="ja-JP" altLang="en-US" sz="1600" dirty="0">
                <a:latin typeface="メイリオ"/>
                <a:ea typeface="メイリオ"/>
              </a:rPr>
              <a:t>通りの状況が考えられる（次頁詳細）</a:t>
            </a:r>
            <a:endParaRPr lang="en-US" altLang="ja-JP" sz="1600" dirty="0">
              <a:latin typeface="メイリオ"/>
              <a:ea typeface="メイリオ"/>
            </a:endParaRPr>
          </a:p>
          <a:p>
            <a:pPr marL="1200150" lvl="2" indent="-342900">
              <a:buFont typeface="+mj-ea"/>
              <a:buAutoNum type="circleNumDbPlain"/>
            </a:pPr>
            <a:r>
              <a:rPr lang="ja-JP" altLang="en-US" sz="1400" dirty="0">
                <a:solidFill>
                  <a:schemeClr val="accent6"/>
                </a:solidFill>
                <a:latin typeface="メイリオ"/>
                <a:ea typeface="メイリオ"/>
              </a:rPr>
              <a:t>１つの文書を，１つの文書で差換える </a:t>
            </a:r>
            <a:r>
              <a:rPr lang="ja-JP" altLang="en-US" sz="1400" dirty="0">
                <a:latin typeface="メイリオ"/>
                <a:ea typeface="メイリオ"/>
              </a:rPr>
              <a:t>［ </a:t>
            </a:r>
            <a:r>
              <a:rPr lang="en-US" altLang="ja-JP" sz="1400" dirty="0">
                <a:latin typeface="メイリオ"/>
                <a:ea typeface="メイリオ"/>
              </a:rPr>
              <a:t>eCTD v3.2.2</a:t>
            </a:r>
            <a:r>
              <a:rPr lang="ja-JP" altLang="en-US" sz="1400" dirty="0">
                <a:latin typeface="メイリオ"/>
                <a:ea typeface="メイリオ"/>
              </a:rPr>
              <a:t>ではこの方法だった ］</a:t>
            </a:r>
          </a:p>
          <a:p>
            <a:pPr marL="1200150" lvl="2" indent="-342900">
              <a:buFont typeface="+mj-ea"/>
              <a:buAutoNum type="circleNumDbPlain"/>
            </a:pPr>
            <a:r>
              <a:rPr lang="ja-JP" altLang="en-US" sz="1400" dirty="0">
                <a:solidFill>
                  <a:schemeClr val="accent6"/>
                </a:solidFill>
                <a:latin typeface="メイリオ" panose="020B0604030504040204" pitchFamily="50" charset="-128"/>
                <a:ea typeface="メイリオ" panose="020B0604030504040204" pitchFamily="50" charset="-128"/>
              </a:rPr>
              <a:t>１つの文書を，複数の文書で差換える</a:t>
            </a:r>
          </a:p>
          <a:p>
            <a:pPr marL="1200150" lvl="2" indent="-342900">
              <a:buFont typeface="+mj-ea"/>
              <a:buAutoNum type="circleNumDbPlain"/>
            </a:pPr>
            <a:r>
              <a:rPr lang="ja-JP" altLang="en-US" sz="1400" dirty="0">
                <a:solidFill>
                  <a:schemeClr val="accent6"/>
                </a:solidFill>
                <a:latin typeface="メイリオ" panose="020B0604030504040204" pitchFamily="50" charset="-128"/>
                <a:ea typeface="メイリオ" panose="020B0604030504040204" pitchFamily="50" charset="-128"/>
              </a:rPr>
              <a:t>複数の文書を，１つの文書で差換える</a:t>
            </a:r>
          </a:p>
          <a:p>
            <a:pPr marL="1200150" lvl="2" indent="-342900">
              <a:buFont typeface="+mj-ea"/>
              <a:buAutoNum type="circleNumDbPlain"/>
            </a:pPr>
            <a:r>
              <a:rPr lang="ja-JP" altLang="en-US" sz="1400" dirty="0">
                <a:solidFill>
                  <a:schemeClr val="accent6"/>
                </a:solidFill>
                <a:latin typeface="メイリオ" panose="020B0604030504040204" pitchFamily="50" charset="-128"/>
                <a:ea typeface="メイリオ" panose="020B0604030504040204" pitchFamily="50" charset="-128"/>
              </a:rPr>
              <a:t>複数の文書を，複数の文書で差換える</a:t>
            </a:r>
          </a:p>
          <a:p>
            <a:endParaRPr lang="en-US" altLang="ja-JP" sz="800" dirty="0">
              <a:latin typeface="メイリオ" panose="020B0604030504040204" pitchFamily="50" charset="-128"/>
              <a:ea typeface="メイリオ" panose="020B0604030504040204" pitchFamily="50" charset="-128"/>
            </a:endParaRPr>
          </a:p>
          <a:p>
            <a:r>
              <a:rPr lang="ja-JP" altLang="en-US" sz="1800" dirty="0">
                <a:latin typeface="メイリオ"/>
                <a:ea typeface="メイリオ"/>
              </a:rPr>
              <a:t>文書を削除する場合は，</a:t>
            </a:r>
            <a:r>
              <a:rPr lang="en-US" altLang="ja-JP" sz="1800" dirty="0" err="1">
                <a:latin typeface="メイリオ"/>
                <a:ea typeface="メイリオ"/>
              </a:rPr>
              <a:t>CoU</a:t>
            </a:r>
            <a:r>
              <a:rPr lang="ja-JP" altLang="en-US" sz="1800" dirty="0" err="1">
                <a:latin typeface="メイリオ"/>
                <a:ea typeface="メイリオ"/>
              </a:rPr>
              <a:t>を削</a:t>
            </a:r>
            <a:r>
              <a:rPr lang="ja-JP" altLang="en-US" sz="1800" dirty="0">
                <a:latin typeface="メイリオ"/>
                <a:ea typeface="メイリオ"/>
              </a:rPr>
              <a:t>除する</a:t>
            </a:r>
            <a:endParaRPr lang="en-US" altLang="ja-JP" sz="1800" dirty="0">
              <a:latin typeface="メイリオ"/>
              <a:ea typeface="メイリオ"/>
            </a:endParaRPr>
          </a:p>
          <a:p>
            <a:pPr lvl="1"/>
            <a:r>
              <a:rPr lang="en-US" altLang="ja-JP" sz="1600" dirty="0" err="1">
                <a:latin typeface="メイリオ"/>
                <a:ea typeface="メイリオ"/>
              </a:rPr>
              <a:t>CoU</a:t>
            </a:r>
            <a:r>
              <a:rPr lang="ja-JP" altLang="en-US" sz="1600" dirty="0">
                <a:latin typeface="メイリオ"/>
                <a:ea typeface="メイリオ"/>
              </a:rPr>
              <a:t>を削除する場合は，</a:t>
            </a:r>
            <a:r>
              <a:rPr lang="en-US" altLang="ja-JP" sz="1600" dirty="0" err="1">
                <a:latin typeface="メイリオ"/>
                <a:ea typeface="メイリオ"/>
              </a:rPr>
              <a:t>statusCode</a:t>
            </a:r>
            <a:r>
              <a:rPr lang="ja-JP" altLang="en-US" sz="1600" dirty="0">
                <a:latin typeface="メイリオ"/>
                <a:ea typeface="メイリオ"/>
              </a:rPr>
              <a:t>の属性値を“</a:t>
            </a:r>
            <a:r>
              <a:rPr lang="en-US" altLang="ja-JP" sz="1600" dirty="0">
                <a:latin typeface="メイリオ"/>
                <a:ea typeface="メイリオ"/>
              </a:rPr>
              <a:t>suspended</a:t>
            </a:r>
            <a:r>
              <a:rPr lang="ja-JP" altLang="en-US" sz="1600" dirty="0">
                <a:latin typeface="メイリオ"/>
                <a:ea typeface="メイリオ"/>
              </a:rPr>
              <a:t>”にする</a:t>
            </a:r>
            <a:endParaRPr lang="en-US" altLang="ja-JP" sz="1600" dirty="0">
              <a:latin typeface="メイリオ"/>
              <a:ea typeface="メイリオ"/>
            </a:endParaRPr>
          </a:p>
          <a:p>
            <a:endParaRPr kumimoji="1" lang="ja-JP" altLang="en-US" dirty="0">
              <a:latin typeface="メイリオ" panose="020B0604030504040204" pitchFamily="50" charset="-128"/>
              <a:ea typeface="メイリオ" panose="020B0604030504040204" pitchFamily="50" charset="-128"/>
            </a:endParaRPr>
          </a:p>
        </p:txBody>
      </p:sp>
      <p:graphicFrame>
        <p:nvGraphicFramePr>
          <p:cNvPr id="5" name="表 11">
            <a:extLst>
              <a:ext uri="{FF2B5EF4-FFF2-40B4-BE49-F238E27FC236}">
                <a16:creationId xmlns:a16="http://schemas.microsoft.com/office/drawing/2014/main" id="{3F51DA59-00AC-4A1A-B958-9FD5B1774AC7}"/>
              </a:ext>
            </a:extLst>
          </p:cNvPr>
          <p:cNvGraphicFramePr>
            <a:graphicFrameLocks noGrp="1"/>
          </p:cNvGraphicFramePr>
          <p:nvPr>
            <p:extLst>
              <p:ext uri="{D42A27DB-BD31-4B8C-83A1-F6EECF244321}">
                <p14:modId xmlns:p14="http://schemas.microsoft.com/office/powerpoint/2010/main" val="1223020721"/>
              </p:ext>
            </p:extLst>
          </p:nvPr>
        </p:nvGraphicFramePr>
        <p:xfrm>
          <a:off x="335360" y="1268760"/>
          <a:ext cx="10959008" cy="2195452"/>
        </p:xfrm>
        <a:graphic>
          <a:graphicData uri="http://schemas.openxmlformats.org/drawingml/2006/table">
            <a:tbl>
              <a:tblPr firstRow="1" bandRow="1">
                <a:tableStyleId>{21E4AEA4-8DFA-4A89-87EB-49C32662AFE0}</a:tableStyleId>
              </a:tblPr>
              <a:tblGrid>
                <a:gridCol w="1985264">
                  <a:extLst>
                    <a:ext uri="{9D8B030D-6E8A-4147-A177-3AD203B41FA5}">
                      <a16:colId xmlns:a16="http://schemas.microsoft.com/office/drawing/2014/main" val="2232474840"/>
                    </a:ext>
                  </a:extLst>
                </a:gridCol>
                <a:gridCol w="1856637">
                  <a:extLst>
                    <a:ext uri="{9D8B030D-6E8A-4147-A177-3AD203B41FA5}">
                      <a16:colId xmlns:a16="http://schemas.microsoft.com/office/drawing/2014/main" val="3532373760"/>
                    </a:ext>
                  </a:extLst>
                </a:gridCol>
                <a:gridCol w="1774723">
                  <a:extLst>
                    <a:ext uri="{9D8B030D-6E8A-4147-A177-3AD203B41FA5}">
                      <a16:colId xmlns:a16="http://schemas.microsoft.com/office/drawing/2014/main" val="958048879"/>
                    </a:ext>
                  </a:extLst>
                </a:gridCol>
                <a:gridCol w="5342384">
                  <a:extLst>
                    <a:ext uri="{9D8B030D-6E8A-4147-A177-3AD203B41FA5}">
                      <a16:colId xmlns:a16="http://schemas.microsoft.com/office/drawing/2014/main" val="762815374"/>
                    </a:ext>
                  </a:extLst>
                </a:gridCol>
              </a:tblGrid>
              <a:tr h="388843">
                <a:tc>
                  <a:txBody>
                    <a:bodyPr/>
                    <a:lstStyle/>
                    <a:p>
                      <a:pPr algn="ctr"/>
                      <a:r>
                        <a:rPr kumimoji="1" lang="ja-JP" altLang="en-US">
                          <a:latin typeface="メイリオ" panose="020B0604030504040204" pitchFamily="50" charset="-128"/>
                          <a:ea typeface="メイリオ" panose="020B0604030504040204" pitchFamily="50" charset="-128"/>
                        </a:rPr>
                        <a:t>オペレーション</a:t>
                      </a: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eCTDv3.2.2</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eCTDv4.0</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a:latin typeface="メイリオ" panose="020B0604030504040204" pitchFamily="50" charset="-128"/>
                          <a:ea typeface="メイリオ" panose="020B0604030504040204" pitchFamily="50" charset="-128"/>
                        </a:rPr>
                        <a:t>備考</a:t>
                      </a:r>
                    </a:p>
                  </a:txBody>
                  <a:tcPr anchor="ctr"/>
                </a:tc>
                <a:extLst>
                  <a:ext uri="{0D108BD9-81ED-4DB2-BD59-A6C34878D82A}">
                    <a16:rowId xmlns:a16="http://schemas.microsoft.com/office/drawing/2014/main" val="2663530305"/>
                  </a:ext>
                </a:extLst>
              </a:tr>
              <a:tr h="388843">
                <a:tc>
                  <a:txBody>
                    <a:bodyPr/>
                    <a:lstStyle/>
                    <a:p>
                      <a:pPr algn="ctr"/>
                      <a:r>
                        <a:rPr kumimoji="1" lang="ja-JP" altLang="en-US">
                          <a:latin typeface="メイリオ" panose="020B0604030504040204" pitchFamily="50" charset="-128"/>
                          <a:ea typeface="メイリオ" panose="020B0604030504040204" pitchFamily="50" charset="-128"/>
                        </a:rPr>
                        <a:t>新規作成</a:t>
                      </a: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new</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new</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202996827"/>
                  </a:ext>
                </a:extLst>
              </a:tr>
              <a:tr h="388843">
                <a:tc>
                  <a:txBody>
                    <a:bodyPr/>
                    <a:lstStyle/>
                    <a:p>
                      <a:pPr algn="ctr"/>
                      <a:r>
                        <a:rPr kumimoji="1" lang="ja-JP" altLang="en-US">
                          <a:latin typeface="メイリオ" panose="020B0604030504040204" pitchFamily="50" charset="-128"/>
                          <a:ea typeface="メイリオ" panose="020B0604030504040204" pitchFamily="50" charset="-128"/>
                        </a:rPr>
                        <a:t>置き換え</a:t>
                      </a: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replace</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replace</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l"/>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8533112"/>
                  </a:ext>
                </a:extLst>
              </a:tr>
              <a:tr h="388843">
                <a:tc>
                  <a:txBody>
                    <a:bodyPr/>
                    <a:lstStyle/>
                    <a:p>
                      <a:pPr algn="ctr"/>
                      <a:r>
                        <a:rPr kumimoji="1" lang="ja-JP" altLang="en-US">
                          <a:latin typeface="メイリオ" panose="020B0604030504040204" pitchFamily="50" charset="-128"/>
                          <a:ea typeface="メイリオ" panose="020B0604030504040204" pitchFamily="50" charset="-128"/>
                        </a:rPr>
                        <a:t>内容追加</a:t>
                      </a: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append</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l"/>
                      <a:r>
                        <a:rPr kumimoji="1" lang="en-US" altLang="ja-JP">
                          <a:latin typeface="メイリオ" panose="020B0604030504040204" pitchFamily="50" charset="-128"/>
                          <a:ea typeface="メイリオ" panose="020B0604030504040204" pitchFamily="50" charset="-128"/>
                        </a:rPr>
                        <a:t>eCTDv4.0</a:t>
                      </a:r>
                      <a:r>
                        <a:rPr kumimoji="1" lang="ja-JP" altLang="en-US">
                          <a:latin typeface="メイリオ" panose="020B0604030504040204" pitchFamily="50" charset="-128"/>
                          <a:ea typeface="メイリオ" panose="020B0604030504040204" pitchFamily="50" charset="-128"/>
                        </a:rPr>
                        <a:t>では</a:t>
                      </a:r>
                      <a:r>
                        <a:rPr kumimoji="1" lang="en-US" altLang="ja-JP">
                          <a:latin typeface="メイリオ" panose="020B0604030504040204" pitchFamily="50" charset="-128"/>
                          <a:ea typeface="メイリオ" panose="020B0604030504040204" pitchFamily="50" charset="-128"/>
                        </a:rPr>
                        <a:t>append</a:t>
                      </a:r>
                      <a:r>
                        <a:rPr kumimoji="1" lang="ja-JP" altLang="en-US">
                          <a:latin typeface="メイリオ" panose="020B0604030504040204" pitchFamily="50" charset="-128"/>
                          <a:ea typeface="メイリオ" panose="020B0604030504040204" pitchFamily="50" charset="-128"/>
                        </a:rPr>
                        <a:t>がなくなり，</a:t>
                      </a:r>
                      <a:r>
                        <a:rPr kumimoji="1" lang="en-US" altLang="ja-JP">
                          <a:latin typeface="メイリオ" panose="020B0604030504040204" pitchFamily="50" charset="-128"/>
                          <a:ea typeface="メイリオ" panose="020B0604030504040204" pitchFamily="50" charset="-128"/>
                        </a:rPr>
                        <a:t>replace</a:t>
                      </a:r>
                      <a:r>
                        <a:rPr kumimoji="1" lang="ja-JP" altLang="en-US">
                          <a:latin typeface="メイリオ" panose="020B0604030504040204" pitchFamily="50" charset="-128"/>
                          <a:ea typeface="メイリオ" panose="020B0604030504040204" pitchFamily="50" charset="-128"/>
                        </a:rPr>
                        <a:t>へ統合された</a:t>
                      </a:r>
                    </a:p>
                  </a:txBody>
                  <a:tcPr anchor="ctr"/>
                </a:tc>
                <a:extLst>
                  <a:ext uri="{0D108BD9-81ED-4DB2-BD59-A6C34878D82A}">
                    <a16:rowId xmlns:a16="http://schemas.microsoft.com/office/drawing/2014/main" val="491789942"/>
                  </a:ext>
                </a:extLst>
              </a:tr>
              <a:tr h="388843">
                <a:tc>
                  <a:txBody>
                    <a:bodyPr/>
                    <a:lstStyle/>
                    <a:p>
                      <a:pPr algn="ctr"/>
                      <a:r>
                        <a:rPr kumimoji="1" lang="ja-JP" altLang="en-US">
                          <a:latin typeface="メイリオ" panose="020B0604030504040204" pitchFamily="50" charset="-128"/>
                          <a:ea typeface="メイリオ" panose="020B0604030504040204" pitchFamily="50" charset="-128"/>
                        </a:rPr>
                        <a:t>削除</a:t>
                      </a: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delete</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a:latin typeface="メイリオ" panose="020B0604030504040204" pitchFamily="50" charset="-128"/>
                          <a:ea typeface="メイリオ" panose="020B0604030504040204" pitchFamily="50" charset="-128"/>
                        </a:rPr>
                        <a:t>suspended</a:t>
                      </a: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l"/>
                      <a:r>
                        <a:rPr kumimoji="1" lang="en-US" altLang="ja-JP" dirty="0">
                          <a:latin typeface="メイリオ" panose="020B0604030504040204" pitchFamily="50" charset="-128"/>
                          <a:ea typeface="メイリオ" panose="020B0604030504040204" pitchFamily="50" charset="-128"/>
                        </a:rPr>
                        <a:t>eCTDv4.0</a:t>
                      </a:r>
                      <a:r>
                        <a:rPr kumimoji="1" lang="ja-JP" altLang="en-US" dirty="0">
                          <a:latin typeface="メイリオ" panose="020B0604030504040204" pitchFamily="50" charset="-128"/>
                          <a:ea typeface="メイリオ" panose="020B0604030504040204" pitchFamily="50" charset="-128"/>
                        </a:rPr>
                        <a:t>では無効化の意味合い</a:t>
                      </a:r>
                      <a:endParaRPr kumimoji="1" lang="en-US" altLang="ja-JP"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82004783"/>
                  </a:ext>
                </a:extLst>
              </a:tr>
            </a:tbl>
          </a:graphicData>
        </a:graphic>
      </p:graphicFrame>
      <p:sp>
        <p:nvSpPr>
          <p:cNvPr id="6" name="正方形/長方形 5">
            <a:extLst>
              <a:ext uri="{FF2B5EF4-FFF2-40B4-BE49-F238E27FC236}">
                <a16:creationId xmlns:a16="http://schemas.microsoft.com/office/drawing/2014/main" id="{A20E791A-AAC6-471E-9E79-C87D94170823}"/>
              </a:ext>
            </a:extLst>
          </p:cNvPr>
          <p:cNvSpPr/>
          <p:nvPr/>
        </p:nvSpPr>
        <p:spPr bwMode="auto">
          <a:xfrm>
            <a:off x="4175229" y="1268760"/>
            <a:ext cx="1773416" cy="219545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42829AE5-6674-5542-8262-D4304B6D2809}"/>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9" name="テキスト ボックス 8">
            <a:extLst>
              <a:ext uri="{FF2B5EF4-FFF2-40B4-BE49-F238E27FC236}">
                <a16:creationId xmlns:a16="http://schemas.microsoft.com/office/drawing/2014/main" id="{441F6CD8-6C7B-4AE0-9428-BDF5D45B1374}"/>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0" name="スライド番号プレースホルダー 3">
            <a:extLst>
              <a:ext uri="{FF2B5EF4-FFF2-40B4-BE49-F238E27FC236}">
                <a16:creationId xmlns:a16="http://schemas.microsoft.com/office/drawing/2014/main" id="{2978B75B-DDE0-DEE7-1B1B-E845E362DD9D}"/>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テキスト ボックス 17">
            <a:extLst>
              <a:ext uri="{FF2B5EF4-FFF2-40B4-BE49-F238E27FC236}">
                <a16:creationId xmlns:a16="http://schemas.microsoft.com/office/drawing/2014/main" id="{33C89D09-D053-484E-9E34-51EE52C054CB}"/>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3" name="テキスト ボックス 20">
            <a:extLst>
              <a:ext uri="{FF2B5EF4-FFF2-40B4-BE49-F238E27FC236}">
                <a16:creationId xmlns:a16="http://schemas.microsoft.com/office/drawing/2014/main" id="{E4CE7F71-9597-4743-AD69-8C57C79165CD}"/>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292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268413"/>
            <a:ext cx="10972800" cy="5256212"/>
          </a:xfrm>
        </p:spPr>
        <p:txBody>
          <a:bodyPr/>
          <a:lstStyle/>
          <a:p>
            <a:pPr marL="228600" lvl="0" indent="-228600" eaLnBrk="1" fontAlgn="auto" hangingPunct="1">
              <a:lnSpc>
                <a:spcPct val="120000"/>
              </a:lnSpc>
              <a:spcBef>
                <a:spcPts val="1000"/>
              </a:spcBef>
              <a:spcAft>
                <a:spcPts val="500"/>
              </a:spcAft>
              <a:buFont typeface="Arial" panose="020B0604020202020204" pitchFamily="34" charset="0"/>
              <a:buChar char="•"/>
              <a:defRPr/>
            </a:pPr>
            <a:r>
              <a:rPr lang="ja-JP" altLang="en-US" sz="2000" b="0" kern="1200" dirty="0">
                <a:solidFill>
                  <a:sysClr val="windowText" lastClr="000000"/>
                </a:solidFill>
                <a:latin typeface="メイリオ" panose="020B0604030504040204" pitchFamily="50" charset="-128"/>
                <a:ea typeface="メイリオ" panose="020B0604030504040204" pitchFamily="50" charset="-128"/>
              </a:rPr>
              <a:t>本資材は，各スライドの右上に教育対象者を記載している</a:t>
            </a:r>
            <a:endParaRPr lang="en-US" altLang="ja-JP" sz="2000" b="0" kern="1200" dirty="0">
              <a:solidFill>
                <a:sysClr val="windowText" lastClr="000000"/>
              </a:solidFill>
              <a:latin typeface="メイリオ" panose="020B0604030504040204" pitchFamily="50" charset="-128"/>
              <a:ea typeface="メイリオ" panose="020B0604030504040204" pitchFamily="50" charset="-128"/>
            </a:endParaRPr>
          </a:p>
          <a:p>
            <a:pPr marL="228600" lvl="0" indent="-228600" eaLnBrk="1" fontAlgn="auto" hangingPunct="1">
              <a:lnSpc>
                <a:spcPct val="120000"/>
              </a:lnSpc>
              <a:spcBef>
                <a:spcPts val="1000"/>
              </a:spcBef>
              <a:spcAft>
                <a:spcPts val="500"/>
              </a:spcAft>
              <a:buFont typeface="Arial" panose="020B0604020202020204" pitchFamily="34" charset="0"/>
              <a:buChar char="•"/>
              <a:defRPr/>
            </a:pPr>
            <a:endParaRPr lang="en-US" altLang="ja-JP" sz="2000" b="0" kern="1200" dirty="0">
              <a:solidFill>
                <a:sysClr val="windowText" lastClr="000000"/>
              </a:solidFill>
              <a:latin typeface="メイリオ" panose="020B0604030504040204" pitchFamily="50" charset="-128"/>
              <a:ea typeface="メイリオ" panose="020B0604030504040204" pitchFamily="50" charset="-128"/>
            </a:endParaRPr>
          </a:p>
          <a:p>
            <a:pPr marL="685800" lvl="1" eaLnBrk="1" fontAlgn="auto" hangingPunct="1">
              <a:lnSpc>
                <a:spcPct val="120000"/>
              </a:lnSpc>
              <a:spcBef>
                <a:spcPts val="1000"/>
              </a:spcBef>
              <a:spcAft>
                <a:spcPts val="500"/>
              </a:spcAft>
              <a:defRPr/>
            </a:pPr>
            <a:r>
              <a:rPr lang="ja-JP" altLang="en-US" sz="1600" b="0" kern="1200" dirty="0">
                <a:solidFill>
                  <a:sysClr val="windowText" lastClr="000000"/>
                </a:solidFill>
                <a:latin typeface="メイリオ" panose="020B0604030504040204" pitchFamily="50" charset="-128"/>
                <a:ea typeface="メイリオ" panose="020B0604030504040204" pitchFamily="50" charset="-128"/>
              </a:rPr>
              <a:t>試験データ担当：統計解析や臨床薬理など試験データ準備の担当者</a:t>
            </a:r>
            <a:endParaRPr lang="en-US" altLang="ja-JP" sz="1600" b="0" kern="1200" dirty="0">
              <a:solidFill>
                <a:sysClr val="windowText" lastClr="000000"/>
              </a:solidFill>
              <a:latin typeface="メイリオ" panose="020B0604030504040204" pitchFamily="50" charset="-128"/>
              <a:ea typeface="メイリオ" panose="020B0604030504040204" pitchFamily="50" charset="-128"/>
            </a:endParaRPr>
          </a:p>
          <a:p>
            <a:pPr marL="685800" lvl="1" eaLnBrk="1" fontAlgn="auto" hangingPunct="1">
              <a:lnSpc>
                <a:spcPct val="120000"/>
              </a:lnSpc>
              <a:spcBef>
                <a:spcPts val="1000"/>
              </a:spcBef>
              <a:spcAft>
                <a:spcPts val="500"/>
              </a:spcAft>
              <a:defRPr/>
            </a:pPr>
            <a:r>
              <a:rPr lang="ja-JP" altLang="en-US" sz="1600" b="0" kern="1200" dirty="0">
                <a:solidFill>
                  <a:sysClr val="windowText" lastClr="000000"/>
                </a:solidFill>
                <a:latin typeface="メイリオ" panose="020B0604030504040204" pitchFamily="50" charset="-128"/>
                <a:ea typeface="メイリオ" panose="020B0604030504040204" pitchFamily="50" charset="-128"/>
              </a:rPr>
              <a:t>執筆者：</a:t>
            </a:r>
            <a:r>
              <a:rPr lang="en-US" altLang="ja-JP" sz="1600" b="0" kern="1200" dirty="0">
                <a:solidFill>
                  <a:sysClr val="windowText" lastClr="000000"/>
                </a:solidFill>
                <a:latin typeface="メイリオ" panose="020B0604030504040204" pitchFamily="50" charset="-128"/>
                <a:ea typeface="メイリオ" panose="020B0604030504040204" pitchFamily="50" charset="-128"/>
              </a:rPr>
              <a:t>CTD</a:t>
            </a:r>
            <a:r>
              <a:rPr lang="ja-JP" altLang="en-US" sz="1600" b="0" kern="1200" dirty="0">
                <a:solidFill>
                  <a:sysClr val="windowText" lastClr="000000"/>
                </a:solidFill>
                <a:latin typeface="メイリオ" panose="020B0604030504040204" pitchFamily="50" charset="-128"/>
                <a:ea typeface="メイリオ" panose="020B0604030504040204" pitchFamily="50" charset="-128"/>
              </a:rPr>
              <a:t>執筆担当者</a:t>
            </a:r>
            <a:endParaRPr lang="en-US" altLang="ja-JP" sz="1600" b="0" strike="sngStrike" kern="1200" dirty="0">
              <a:solidFill>
                <a:sysClr val="windowText" lastClr="000000"/>
              </a:solidFill>
              <a:latin typeface="メイリオ" panose="020B0604030504040204" pitchFamily="50" charset="-128"/>
              <a:ea typeface="メイリオ" panose="020B0604030504040204" pitchFamily="50" charset="-128"/>
            </a:endParaRPr>
          </a:p>
          <a:p>
            <a:pPr marL="685800" lvl="1" eaLnBrk="1" fontAlgn="auto" hangingPunct="1">
              <a:lnSpc>
                <a:spcPct val="120000"/>
              </a:lnSpc>
              <a:spcBef>
                <a:spcPts val="1000"/>
              </a:spcBef>
              <a:spcAft>
                <a:spcPts val="500"/>
              </a:spcAft>
              <a:defRPr/>
            </a:pPr>
            <a:r>
              <a:rPr lang="ja-JP" altLang="en-US" sz="1600" b="0" kern="1200" dirty="0">
                <a:solidFill>
                  <a:sysClr val="windowText" lastClr="000000"/>
                </a:solidFill>
                <a:latin typeface="メイリオ" panose="020B0604030504040204" pitchFamily="50" charset="-128"/>
                <a:ea typeface="メイリオ" panose="020B0604030504040204" pitchFamily="50" charset="-128"/>
              </a:rPr>
              <a:t>薬事：薬事担当者</a:t>
            </a:r>
            <a:endParaRPr lang="en-US" altLang="ja-JP" sz="1600" b="0" kern="1200" dirty="0">
              <a:solidFill>
                <a:sysClr val="windowText" lastClr="000000"/>
              </a:solidFill>
              <a:latin typeface="メイリオ" panose="020B0604030504040204" pitchFamily="50" charset="-128"/>
              <a:ea typeface="メイリオ" panose="020B0604030504040204" pitchFamily="50" charset="-128"/>
            </a:endParaRPr>
          </a:p>
          <a:p>
            <a:pPr marL="685800" lvl="1" eaLnBrk="1" fontAlgn="auto" hangingPunct="1">
              <a:lnSpc>
                <a:spcPct val="120000"/>
              </a:lnSpc>
              <a:spcBef>
                <a:spcPts val="1000"/>
              </a:spcBef>
              <a:spcAft>
                <a:spcPts val="500"/>
              </a:spcAft>
              <a:defRPr/>
            </a:pPr>
            <a:r>
              <a:rPr lang="en-US" altLang="ja-JP" sz="1600" b="0" kern="1200" dirty="0">
                <a:solidFill>
                  <a:sysClr val="windowText" lastClr="000000"/>
                </a:solidFill>
                <a:latin typeface="メイリオ" panose="020B0604030504040204" pitchFamily="50" charset="-128"/>
                <a:ea typeface="メイリオ" panose="020B0604030504040204" pitchFamily="50" charset="-128"/>
              </a:rPr>
              <a:t>eCTD</a:t>
            </a:r>
            <a:r>
              <a:rPr lang="ja-JP" altLang="en-US" sz="1600" b="0" kern="1200" dirty="0">
                <a:solidFill>
                  <a:sysClr val="windowText" lastClr="000000"/>
                </a:solidFill>
                <a:latin typeface="メイリオ" panose="020B0604030504040204" pitchFamily="50" charset="-128"/>
                <a:ea typeface="メイリオ" panose="020B0604030504040204" pitchFamily="50" charset="-128"/>
              </a:rPr>
              <a:t>編纂：</a:t>
            </a:r>
            <a:r>
              <a:rPr lang="en-US" altLang="ja-JP" sz="1600" b="0" kern="1200" dirty="0">
                <a:solidFill>
                  <a:sysClr val="windowText" lastClr="000000"/>
                </a:solidFill>
                <a:latin typeface="メイリオ" panose="020B0604030504040204" pitchFamily="50" charset="-128"/>
                <a:ea typeface="メイリオ" panose="020B0604030504040204" pitchFamily="50" charset="-128"/>
              </a:rPr>
              <a:t>eCTD</a:t>
            </a:r>
            <a:r>
              <a:rPr lang="ja-JP" altLang="en-US" sz="1600" b="0" kern="1200" dirty="0">
                <a:solidFill>
                  <a:sysClr val="windowText" lastClr="000000"/>
                </a:solidFill>
                <a:latin typeface="メイリオ" panose="020B0604030504040204" pitchFamily="50" charset="-128"/>
                <a:ea typeface="メイリオ" panose="020B0604030504040204" pitchFamily="50" charset="-128"/>
              </a:rPr>
              <a:t>編纂担当者</a:t>
            </a:r>
            <a:endParaRPr lang="ja-JP" altLang="en-US" sz="2000" b="0" kern="1200" dirty="0">
              <a:solidFill>
                <a:sysClr val="windowText" lastClr="000000"/>
              </a:solidFill>
              <a:latin typeface="メイリオ" panose="020B0604030504040204" pitchFamily="50" charset="-128"/>
              <a:ea typeface="メイリオ" panose="020B0604030504040204" pitchFamily="50" charset="-128"/>
            </a:endParaRPr>
          </a:p>
          <a:p>
            <a:pPr marL="228600" indent="-228600" eaLnBrk="1" fontAlgn="auto" hangingPunct="1">
              <a:lnSpc>
                <a:spcPct val="120000"/>
              </a:lnSpc>
              <a:spcBef>
                <a:spcPts val="1000"/>
              </a:spcBef>
              <a:spcAft>
                <a:spcPts val="500"/>
              </a:spcAft>
              <a:buFont typeface="Arial" panose="020B0604020202020204" pitchFamily="34" charset="0"/>
              <a:buChar char="•"/>
              <a:defRPr/>
            </a:pPr>
            <a:r>
              <a:rPr lang="ja-JP" altLang="en-US" sz="2000" b="0" kern="1200" dirty="0">
                <a:solidFill>
                  <a:sysClr val="windowText" lastClr="000000"/>
                </a:solidFill>
                <a:latin typeface="メイリオ" panose="020B0604030504040204" pitchFamily="50" charset="-128"/>
                <a:ea typeface="メイリオ" panose="020B0604030504040204" pitchFamily="50" charset="-128"/>
              </a:rPr>
              <a:t>本資材のパワーポイントファイルは，「目的別スライドショー」機能で，対象者ごとのスライドを選択して設定しているため，必要に応じて活用頂きたい。また，各社のニーズに合わせて教育対象者ごとに適宜スライドを取捨選択して利用することもできる。なお，その活用については，各社の責任で行うこと</a:t>
            </a:r>
            <a:endParaRPr lang="en-US" altLang="ja-JP" sz="2000" b="0" kern="1200" dirty="0">
              <a:solidFill>
                <a:sysClr val="windowText" lastClr="000000"/>
              </a:solidFill>
              <a:latin typeface="メイリオ" panose="020B0604030504040204" pitchFamily="50" charset="-128"/>
              <a:ea typeface="メイリオ" panose="020B0604030504040204" pitchFamily="50" charset="-128"/>
            </a:endParaRPr>
          </a:p>
          <a:p>
            <a:pPr marL="228600" lvl="0" indent="-228600" eaLnBrk="1" fontAlgn="auto" hangingPunct="1">
              <a:lnSpc>
                <a:spcPct val="120000"/>
              </a:lnSpc>
              <a:spcBef>
                <a:spcPts val="1000"/>
              </a:spcBef>
              <a:spcAft>
                <a:spcPts val="500"/>
              </a:spcAft>
              <a:buFont typeface="Arial" panose="020B0604020202020204" pitchFamily="34" charset="0"/>
              <a:buChar char="•"/>
              <a:defRPr/>
            </a:pPr>
            <a:r>
              <a:rPr lang="ja-JP" altLang="en-US" sz="2000" b="0" kern="1200" dirty="0">
                <a:solidFill>
                  <a:sysClr val="windowText" lastClr="000000"/>
                </a:solidFill>
                <a:latin typeface="メイリオ" panose="020B0604030504040204" pitchFamily="50" charset="-128"/>
                <a:ea typeface="メイリオ" panose="020B0604030504040204" pitchFamily="50" charset="-128"/>
              </a:rPr>
              <a:t>内容を理解しやすくするため，一部厳密には正確ではない表現を用いている場合がある</a:t>
            </a:r>
          </a:p>
        </p:txBody>
      </p:sp>
      <p:sp>
        <p:nvSpPr>
          <p:cNvPr id="4" name="スライド番号プレースホルダー 3"/>
          <p:cNvSpPr>
            <a:spLocks noGrp="1"/>
          </p:cNvSpPr>
          <p:nvPr>
            <p:ph type="sldNum" sz="quarter" idx="10"/>
          </p:nvPr>
        </p:nvSpPr>
        <p:spPr/>
        <p:txBody>
          <a:bodyPr/>
          <a:lstStyle/>
          <a:p>
            <a:pPr>
              <a:defRPr/>
            </a:pPr>
            <a:fld id="{0F70095C-F9B4-4C04-ABE4-849D581B05DE}" type="slidenum">
              <a:rPr lang="en-US" altLang="ja-JP" smtClean="0"/>
              <a:pPr>
                <a:defRPr/>
              </a:pPr>
              <a:t>3</a:t>
            </a:fld>
            <a:endParaRPr lang="en-US" altLang="ja-JP"/>
          </a:p>
        </p:txBody>
      </p:sp>
      <p:sp>
        <p:nvSpPr>
          <p:cNvPr id="6" name="タイトル 1"/>
          <p:cNvSpPr>
            <a:spLocks noGrp="1"/>
          </p:cNvSpPr>
          <p:nvPr>
            <p:ph type="title"/>
          </p:nvPr>
        </p:nvSpPr>
        <p:spPr>
          <a:xfrm>
            <a:off x="609600" y="188913"/>
            <a:ext cx="10972800" cy="792162"/>
          </a:xfrm>
        </p:spPr>
        <p:txBody>
          <a:bodyPr/>
          <a:lstStyle/>
          <a:p>
            <a:r>
              <a:rPr lang="ja-JP" altLang="en-US">
                <a:latin typeface="メイリオ" panose="020B0604030504040204" pitchFamily="50" charset="-128"/>
                <a:ea typeface="メイリオ" panose="020B0604030504040204" pitchFamily="50" charset="-128"/>
              </a:rPr>
              <a:t>利用にあたって</a:t>
            </a: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861F47B-003D-4C62-905D-484F54405FD1}"/>
              </a:ext>
            </a:extLst>
          </p:cNvPr>
          <p:cNvSpPr txBox="1"/>
          <p:nvPr/>
        </p:nvSpPr>
        <p:spPr>
          <a:xfrm>
            <a:off x="2252029" y="1963694"/>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9" name="テキスト ボックス 8">
            <a:extLst>
              <a:ext uri="{FF2B5EF4-FFF2-40B4-BE49-F238E27FC236}">
                <a16:creationId xmlns:a16="http://schemas.microsoft.com/office/drawing/2014/main" id="{53685C19-BB10-4E65-8EE4-DB6CFF3681CA}"/>
              </a:ext>
            </a:extLst>
          </p:cNvPr>
          <p:cNvSpPr txBox="1"/>
          <p:nvPr/>
        </p:nvSpPr>
        <p:spPr>
          <a:xfrm>
            <a:off x="2870308" y="1963694"/>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0" name="テキスト ボックス 9">
            <a:extLst>
              <a:ext uri="{FF2B5EF4-FFF2-40B4-BE49-F238E27FC236}">
                <a16:creationId xmlns:a16="http://schemas.microsoft.com/office/drawing/2014/main" id="{4504E0F9-CEA7-44A8-9DF2-F05F9F204FB1}"/>
              </a:ext>
            </a:extLst>
          </p:cNvPr>
          <p:cNvSpPr txBox="1"/>
          <p:nvPr/>
        </p:nvSpPr>
        <p:spPr>
          <a:xfrm>
            <a:off x="3315277" y="1954125"/>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1" name="テキスト ボックス 10">
            <a:extLst>
              <a:ext uri="{FF2B5EF4-FFF2-40B4-BE49-F238E27FC236}">
                <a16:creationId xmlns:a16="http://schemas.microsoft.com/office/drawing/2014/main" id="{F99D8D40-2CE1-47A5-A39B-99DEF98322D7}"/>
              </a:ext>
            </a:extLst>
          </p:cNvPr>
          <p:cNvSpPr txBox="1"/>
          <p:nvPr/>
        </p:nvSpPr>
        <p:spPr>
          <a:xfrm>
            <a:off x="911424" y="1954299"/>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grpSp>
        <p:nvGrpSpPr>
          <p:cNvPr id="13" name="Group 12">
            <a:extLst>
              <a:ext uri="{FF2B5EF4-FFF2-40B4-BE49-F238E27FC236}">
                <a16:creationId xmlns:a16="http://schemas.microsoft.com/office/drawing/2014/main" id="{2D335B2D-3AA9-481A-9ACC-1B873E4496D8}"/>
              </a:ext>
            </a:extLst>
          </p:cNvPr>
          <p:cNvGrpSpPr/>
          <p:nvPr/>
        </p:nvGrpSpPr>
        <p:grpSpPr>
          <a:xfrm>
            <a:off x="8843212" y="2273969"/>
            <a:ext cx="3020706" cy="2017626"/>
            <a:chOff x="8607167" y="1824123"/>
            <a:chExt cx="3277057" cy="2343477"/>
          </a:xfrm>
        </p:grpSpPr>
        <p:pic>
          <p:nvPicPr>
            <p:cNvPr id="5" name="Picture 4">
              <a:extLst>
                <a:ext uri="{FF2B5EF4-FFF2-40B4-BE49-F238E27FC236}">
                  <a16:creationId xmlns:a16="http://schemas.microsoft.com/office/drawing/2014/main" id="{D23C6ABA-7A2E-4A3C-A65D-5BA2E2C29B0A}"/>
                </a:ext>
              </a:extLst>
            </p:cNvPr>
            <p:cNvPicPr>
              <a:picLocks noChangeAspect="1"/>
            </p:cNvPicPr>
            <p:nvPr/>
          </p:nvPicPr>
          <p:blipFill>
            <a:blip r:embed="rId2"/>
            <a:stretch>
              <a:fillRect/>
            </a:stretch>
          </p:blipFill>
          <p:spPr>
            <a:xfrm>
              <a:off x="8607167" y="1824123"/>
              <a:ext cx="3277057" cy="2343477"/>
            </a:xfrm>
            <a:prstGeom prst="rect">
              <a:avLst/>
            </a:prstGeom>
          </p:spPr>
        </p:pic>
        <p:sp>
          <p:nvSpPr>
            <p:cNvPr id="7" name="Rectangle 6">
              <a:extLst>
                <a:ext uri="{FF2B5EF4-FFF2-40B4-BE49-F238E27FC236}">
                  <a16:creationId xmlns:a16="http://schemas.microsoft.com/office/drawing/2014/main" id="{FFDC30D6-A782-405D-9420-8ECAB637997C}"/>
                </a:ext>
              </a:extLst>
            </p:cNvPr>
            <p:cNvSpPr/>
            <p:nvPr/>
          </p:nvSpPr>
          <p:spPr bwMode="auto">
            <a:xfrm>
              <a:off x="10768263" y="1954125"/>
              <a:ext cx="983392" cy="380001"/>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12" name="Rectangle 11">
              <a:extLst>
                <a:ext uri="{FF2B5EF4-FFF2-40B4-BE49-F238E27FC236}">
                  <a16:creationId xmlns:a16="http://schemas.microsoft.com/office/drawing/2014/main" id="{63C641A5-A370-4D5F-BFDE-9841039D9FA6}"/>
                </a:ext>
              </a:extLst>
            </p:cNvPr>
            <p:cNvSpPr/>
            <p:nvPr/>
          </p:nvSpPr>
          <p:spPr bwMode="auto">
            <a:xfrm>
              <a:off x="8704323" y="2179096"/>
              <a:ext cx="1235648" cy="1683041"/>
            </a:xfrm>
            <a:prstGeom prst="rect">
              <a:avLst/>
            </a:prstGeom>
            <a:noFill/>
            <a:ln w="3810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391517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ACAA9-0E3E-44AB-A734-9E2F2BC70727}"/>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2.6  </a:t>
            </a:r>
            <a:r>
              <a:rPr kumimoji="1" lang="ja-JP" altLang="en-US">
                <a:latin typeface="メイリオ" panose="020B0604030504040204" pitchFamily="50" charset="-128"/>
                <a:ea typeface="メイリオ" panose="020B0604030504040204" pitchFamily="50" charset="-128"/>
              </a:rPr>
              <a:t>文書差換え時のルールが変わる </a:t>
            </a:r>
            <a:r>
              <a:rPr lang="en-US" altLang="ja-JP">
                <a:latin typeface="メイリオ" panose="020B0604030504040204" pitchFamily="50" charset="-128"/>
                <a:ea typeface="メイリオ" panose="020B0604030504040204" pitchFamily="50" charset="-128"/>
              </a:rPr>
              <a:t>(2/2) </a:t>
            </a:r>
            <a:endParaRPr kumimoji="1" lang="ja-JP" altLang="en-US">
              <a:latin typeface="メイリオ" panose="020B0604030504040204" pitchFamily="50" charset="-128"/>
              <a:ea typeface="メイリオ" panose="020B0604030504040204" pitchFamily="50" charset="-128"/>
            </a:endParaRPr>
          </a:p>
        </p:txBody>
      </p:sp>
      <p:sp>
        <p:nvSpPr>
          <p:cNvPr id="5" name="コンテンツ プレースホルダー 2">
            <a:extLst>
              <a:ext uri="{FF2B5EF4-FFF2-40B4-BE49-F238E27FC236}">
                <a16:creationId xmlns:a16="http://schemas.microsoft.com/office/drawing/2014/main" id="{6D39F630-C20E-48A5-8FB4-1F9B9C7F2F77}"/>
              </a:ext>
            </a:extLst>
          </p:cNvPr>
          <p:cNvSpPr txBox="1">
            <a:spLocks/>
          </p:cNvSpPr>
          <p:nvPr/>
        </p:nvSpPr>
        <p:spPr>
          <a:xfrm>
            <a:off x="5984033" y="1412639"/>
            <a:ext cx="5834645" cy="483244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v4.0</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lang="en-US" altLang="ja-JP" sz="2000">
                <a:solidFill>
                  <a:srgbClr val="000000"/>
                </a:solidFill>
                <a:latin typeface="メイリオ" panose="020B0604030504040204" pitchFamily="50" charset="-128"/>
                <a:ea typeface="メイリオ" panose="020B0604030504040204" pitchFamily="50" charset="-128"/>
              </a:rPr>
              <a:t>:</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複数，複数</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複数の</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Replace</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が可能</a:t>
            </a:r>
            <a:endParaRPr kumimoji="1" 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AE827C80-CC22-4691-9A2A-965A0BE7EA55}"/>
              </a:ext>
            </a:extLst>
          </p:cNvPr>
          <p:cNvSpPr txBox="1">
            <a:spLocks/>
          </p:cNvSpPr>
          <p:nvPr/>
        </p:nvSpPr>
        <p:spPr>
          <a:xfrm>
            <a:off x="395789" y="1414462"/>
            <a:ext cx="5540751" cy="484374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a:t>
            </a:r>
            <a:r>
              <a:rPr kumimoji="1" lang="en-US" altLang="ja-JP"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3.2.2</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lang="en-US" altLang="ja-JP" sz="2400">
                <a:solidFill>
                  <a:srgbClr val="000000"/>
                </a:solidFill>
                <a:latin typeface="メイリオ" panose="020B0604030504040204" pitchFamily="50" charset="-128"/>
                <a:ea typeface="メイリオ" panose="020B0604030504040204" pitchFamily="50" charset="-128"/>
              </a:rPr>
              <a:t>:</a:t>
            </a:r>
            <a:r>
              <a:rPr kumimoji="1" lang="en-US" altLang="ja-JP"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の</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Replace</a:t>
            </a: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のみ可能</a:t>
            </a:r>
            <a:endPar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64" name="グループ化 63">
            <a:extLst>
              <a:ext uri="{FF2B5EF4-FFF2-40B4-BE49-F238E27FC236}">
                <a16:creationId xmlns:a16="http://schemas.microsoft.com/office/drawing/2014/main" id="{8C910C0D-CE96-4129-91D7-C2BB9CABD173}"/>
              </a:ext>
            </a:extLst>
          </p:cNvPr>
          <p:cNvGrpSpPr/>
          <p:nvPr/>
        </p:nvGrpSpPr>
        <p:grpSpPr>
          <a:xfrm>
            <a:off x="1223180" y="2675289"/>
            <a:ext cx="3370163" cy="763077"/>
            <a:chOff x="2030860" y="2991772"/>
            <a:chExt cx="3370163" cy="763077"/>
          </a:xfrm>
        </p:grpSpPr>
        <p:sp>
          <p:nvSpPr>
            <p:cNvPr id="8" name="Oval 5">
              <a:extLst>
                <a:ext uri="{FF2B5EF4-FFF2-40B4-BE49-F238E27FC236}">
                  <a16:creationId xmlns:a16="http://schemas.microsoft.com/office/drawing/2014/main" id="{CBEEACE8-30E9-48C6-8EF0-34A1DA438354}"/>
                </a:ext>
              </a:extLst>
            </p:cNvPr>
            <p:cNvSpPr/>
            <p:nvPr/>
          </p:nvSpPr>
          <p:spPr bwMode="auto">
            <a:xfrm>
              <a:off x="2030860" y="2991772"/>
              <a:ext cx="812239" cy="76307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Rectangle 8">
              <a:extLst>
                <a:ext uri="{FF2B5EF4-FFF2-40B4-BE49-F238E27FC236}">
                  <a16:creationId xmlns:a16="http://schemas.microsoft.com/office/drawing/2014/main" id="{DE567366-6F4A-4709-9181-E3163A2A1D31}"/>
                </a:ext>
              </a:extLst>
            </p:cNvPr>
            <p:cNvSpPr/>
            <p:nvPr/>
          </p:nvSpPr>
          <p:spPr bwMode="auto">
            <a:xfrm>
              <a:off x="2269753" y="3173797"/>
              <a:ext cx="334451" cy="399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TextBox 9">
              <a:extLst>
                <a:ext uri="{FF2B5EF4-FFF2-40B4-BE49-F238E27FC236}">
                  <a16:creationId xmlns:a16="http://schemas.microsoft.com/office/drawing/2014/main" id="{305C3437-30B7-4928-B4FE-46E02CE6E154}"/>
                </a:ext>
              </a:extLst>
            </p:cNvPr>
            <p:cNvSpPr txBox="1"/>
            <p:nvPr/>
          </p:nvSpPr>
          <p:spPr>
            <a:xfrm>
              <a:off x="2257807" y="3165951"/>
              <a:ext cx="35834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Oval 10">
              <a:extLst>
                <a:ext uri="{FF2B5EF4-FFF2-40B4-BE49-F238E27FC236}">
                  <a16:creationId xmlns:a16="http://schemas.microsoft.com/office/drawing/2014/main" id="{AF57D934-D73F-4F55-8576-FADFD0756533}"/>
                </a:ext>
              </a:extLst>
            </p:cNvPr>
            <p:cNvSpPr/>
            <p:nvPr/>
          </p:nvSpPr>
          <p:spPr bwMode="auto">
            <a:xfrm>
              <a:off x="4588784" y="2991772"/>
              <a:ext cx="812239" cy="763077"/>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 name="Rectangle 11">
              <a:extLst>
                <a:ext uri="{FF2B5EF4-FFF2-40B4-BE49-F238E27FC236}">
                  <a16:creationId xmlns:a16="http://schemas.microsoft.com/office/drawing/2014/main" id="{A3E38CD1-9284-4D02-8D77-88C3A75811F0}"/>
                </a:ext>
              </a:extLst>
            </p:cNvPr>
            <p:cNvSpPr/>
            <p:nvPr/>
          </p:nvSpPr>
          <p:spPr bwMode="auto">
            <a:xfrm>
              <a:off x="4827677" y="3173797"/>
              <a:ext cx="334451" cy="399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TextBox 12">
              <a:extLst>
                <a:ext uri="{FF2B5EF4-FFF2-40B4-BE49-F238E27FC236}">
                  <a16:creationId xmlns:a16="http://schemas.microsoft.com/office/drawing/2014/main" id="{15CFA4E2-6568-4555-BA37-F2A1C5112776}"/>
                </a:ext>
              </a:extLst>
            </p:cNvPr>
            <p:cNvSpPr txBox="1"/>
            <p:nvPr/>
          </p:nvSpPr>
          <p:spPr>
            <a:xfrm>
              <a:off x="4827677" y="3162077"/>
              <a:ext cx="35834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4" name="Right Arrow 13">
              <a:extLst>
                <a:ext uri="{FF2B5EF4-FFF2-40B4-BE49-F238E27FC236}">
                  <a16:creationId xmlns:a16="http://schemas.microsoft.com/office/drawing/2014/main" id="{DA4ED2D9-071B-4786-B5B8-205845B77E14}"/>
                </a:ext>
              </a:extLst>
            </p:cNvPr>
            <p:cNvSpPr/>
            <p:nvPr/>
          </p:nvSpPr>
          <p:spPr bwMode="auto">
            <a:xfrm rot="10800000" flipH="1">
              <a:off x="3043343" y="3262264"/>
              <a:ext cx="1337805" cy="215736"/>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sp>
        <p:nvSpPr>
          <p:cNvPr id="22" name="Oval 23">
            <a:extLst>
              <a:ext uri="{FF2B5EF4-FFF2-40B4-BE49-F238E27FC236}">
                <a16:creationId xmlns:a16="http://schemas.microsoft.com/office/drawing/2014/main" id="{1F914422-DD4A-4BA7-B055-3E216493FB3A}"/>
              </a:ext>
            </a:extLst>
          </p:cNvPr>
          <p:cNvSpPr/>
          <p:nvPr/>
        </p:nvSpPr>
        <p:spPr bwMode="auto">
          <a:xfrm>
            <a:off x="9769517" y="3193580"/>
            <a:ext cx="1212083" cy="828064"/>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3" name="Rectangle 24">
            <a:extLst>
              <a:ext uri="{FF2B5EF4-FFF2-40B4-BE49-F238E27FC236}">
                <a16:creationId xmlns:a16="http://schemas.microsoft.com/office/drawing/2014/main" id="{013693AE-9FF9-4CBE-8EA7-0B9AA6C27588}"/>
              </a:ext>
            </a:extLst>
          </p:cNvPr>
          <p:cNvSpPr/>
          <p:nvPr/>
        </p:nvSpPr>
        <p:spPr bwMode="auto">
          <a:xfrm>
            <a:off x="9938908" y="3378133"/>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4" name="TextBox 25">
            <a:extLst>
              <a:ext uri="{FF2B5EF4-FFF2-40B4-BE49-F238E27FC236}">
                <a16:creationId xmlns:a16="http://schemas.microsoft.com/office/drawing/2014/main" id="{E4D7CCA5-3807-4390-93A2-96FD57EDAE95}"/>
              </a:ext>
            </a:extLst>
          </p:cNvPr>
          <p:cNvSpPr txBox="1"/>
          <p:nvPr/>
        </p:nvSpPr>
        <p:spPr>
          <a:xfrm>
            <a:off x="9955017" y="3439637"/>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5" name="Rectangle 26">
            <a:extLst>
              <a:ext uri="{FF2B5EF4-FFF2-40B4-BE49-F238E27FC236}">
                <a16:creationId xmlns:a16="http://schemas.microsoft.com/office/drawing/2014/main" id="{47C21F7C-B5A3-468E-96D8-61CC67209CF0}"/>
              </a:ext>
            </a:extLst>
          </p:cNvPr>
          <p:cNvSpPr/>
          <p:nvPr/>
        </p:nvSpPr>
        <p:spPr bwMode="auto">
          <a:xfrm>
            <a:off x="10502045" y="3377627"/>
            <a:ext cx="318650"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6" name="TextBox 27">
            <a:extLst>
              <a:ext uri="{FF2B5EF4-FFF2-40B4-BE49-F238E27FC236}">
                <a16:creationId xmlns:a16="http://schemas.microsoft.com/office/drawing/2014/main" id="{09A94373-8D60-4454-86F8-B7709E45FB6E}"/>
              </a:ext>
            </a:extLst>
          </p:cNvPr>
          <p:cNvSpPr txBox="1"/>
          <p:nvPr/>
        </p:nvSpPr>
        <p:spPr>
          <a:xfrm>
            <a:off x="10502045" y="3431965"/>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Y</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Right Arrow 28">
            <a:extLst>
              <a:ext uri="{FF2B5EF4-FFF2-40B4-BE49-F238E27FC236}">
                <a16:creationId xmlns:a16="http://schemas.microsoft.com/office/drawing/2014/main" id="{0F1F48F5-268B-4805-9E62-570A955CB209}"/>
              </a:ext>
            </a:extLst>
          </p:cNvPr>
          <p:cNvSpPr/>
          <p:nvPr/>
        </p:nvSpPr>
        <p:spPr bwMode="auto">
          <a:xfrm rot="10800000" flipH="1">
            <a:off x="8020250" y="3496420"/>
            <a:ext cx="1575955"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8" name="TextBox 29">
            <a:extLst>
              <a:ext uri="{FF2B5EF4-FFF2-40B4-BE49-F238E27FC236}">
                <a16:creationId xmlns:a16="http://schemas.microsoft.com/office/drawing/2014/main" id="{FE2450E9-3B39-4060-8973-8EACAE53C96C}"/>
              </a:ext>
            </a:extLst>
          </p:cNvPr>
          <p:cNvSpPr txBox="1"/>
          <p:nvPr/>
        </p:nvSpPr>
        <p:spPr>
          <a:xfrm>
            <a:off x="8024504" y="2388993"/>
            <a:ext cx="1922587"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①</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1:1</a:t>
            </a: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の</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29" name="TextBox 30">
            <a:extLst>
              <a:ext uri="{FF2B5EF4-FFF2-40B4-BE49-F238E27FC236}">
                <a16:creationId xmlns:a16="http://schemas.microsoft.com/office/drawing/2014/main" id="{26E2F39B-C19C-45D0-833A-F380CE617501}"/>
              </a:ext>
            </a:extLst>
          </p:cNvPr>
          <p:cNvSpPr txBox="1"/>
          <p:nvPr/>
        </p:nvSpPr>
        <p:spPr>
          <a:xfrm>
            <a:off x="8034024" y="3281214"/>
            <a:ext cx="1771793"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②</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1:n </a:t>
            </a: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の</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31" name="Oval 5">
            <a:extLst>
              <a:ext uri="{FF2B5EF4-FFF2-40B4-BE49-F238E27FC236}">
                <a16:creationId xmlns:a16="http://schemas.microsoft.com/office/drawing/2014/main" id="{1B0E6F26-A80A-47D7-884D-CE9DF4196785}"/>
              </a:ext>
            </a:extLst>
          </p:cNvPr>
          <p:cNvSpPr/>
          <p:nvPr/>
        </p:nvSpPr>
        <p:spPr bwMode="auto">
          <a:xfrm>
            <a:off x="6909205" y="2378896"/>
            <a:ext cx="788022" cy="74095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2" name="Rectangle 8">
            <a:extLst>
              <a:ext uri="{FF2B5EF4-FFF2-40B4-BE49-F238E27FC236}">
                <a16:creationId xmlns:a16="http://schemas.microsoft.com/office/drawing/2014/main" id="{E8F42144-A362-43C6-A8E4-B9995C8A7F93}"/>
              </a:ext>
            </a:extLst>
          </p:cNvPr>
          <p:cNvSpPr/>
          <p:nvPr/>
        </p:nvSpPr>
        <p:spPr bwMode="auto">
          <a:xfrm>
            <a:off x="7140976" y="2546559"/>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3" name="TextBox 9">
            <a:extLst>
              <a:ext uri="{FF2B5EF4-FFF2-40B4-BE49-F238E27FC236}">
                <a16:creationId xmlns:a16="http://schemas.microsoft.com/office/drawing/2014/main" id="{08313144-6BA0-4E8A-9294-8BFE62850AC3}"/>
              </a:ext>
            </a:extLst>
          </p:cNvPr>
          <p:cNvSpPr txBox="1"/>
          <p:nvPr/>
        </p:nvSpPr>
        <p:spPr>
          <a:xfrm>
            <a:off x="7129386" y="2572488"/>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4" name="Oval 10">
            <a:extLst>
              <a:ext uri="{FF2B5EF4-FFF2-40B4-BE49-F238E27FC236}">
                <a16:creationId xmlns:a16="http://schemas.microsoft.com/office/drawing/2014/main" id="{4BBD9377-E9B4-4229-9CA2-376B06F38E3F}"/>
              </a:ext>
            </a:extLst>
          </p:cNvPr>
          <p:cNvSpPr/>
          <p:nvPr/>
        </p:nvSpPr>
        <p:spPr bwMode="auto">
          <a:xfrm>
            <a:off x="9759051" y="2380102"/>
            <a:ext cx="788022" cy="740958"/>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5" name="Rectangle 11">
            <a:extLst>
              <a:ext uri="{FF2B5EF4-FFF2-40B4-BE49-F238E27FC236}">
                <a16:creationId xmlns:a16="http://schemas.microsoft.com/office/drawing/2014/main" id="{7D9DCD86-F308-43B3-B05D-93893DEA6ED7}"/>
              </a:ext>
            </a:extLst>
          </p:cNvPr>
          <p:cNvSpPr/>
          <p:nvPr/>
        </p:nvSpPr>
        <p:spPr bwMode="auto">
          <a:xfrm>
            <a:off x="9981964" y="2540507"/>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6" name="TextBox 12">
            <a:extLst>
              <a:ext uri="{FF2B5EF4-FFF2-40B4-BE49-F238E27FC236}">
                <a16:creationId xmlns:a16="http://schemas.microsoft.com/office/drawing/2014/main" id="{B837CCC5-4D9A-4C72-AC64-7CE8BD9A28A7}"/>
              </a:ext>
            </a:extLst>
          </p:cNvPr>
          <p:cNvSpPr txBox="1"/>
          <p:nvPr/>
        </p:nvSpPr>
        <p:spPr>
          <a:xfrm>
            <a:off x="9976977" y="2575996"/>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2" name="Oval 10">
            <a:extLst>
              <a:ext uri="{FF2B5EF4-FFF2-40B4-BE49-F238E27FC236}">
                <a16:creationId xmlns:a16="http://schemas.microsoft.com/office/drawing/2014/main" id="{B77ECEB2-5815-40E0-85AF-E2FBFF784499}"/>
              </a:ext>
            </a:extLst>
          </p:cNvPr>
          <p:cNvSpPr/>
          <p:nvPr/>
        </p:nvSpPr>
        <p:spPr bwMode="auto">
          <a:xfrm>
            <a:off x="9765989" y="4387518"/>
            <a:ext cx="788022" cy="740958"/>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3" name="Rectangle 11">
            <a:extLst>
              <a:ext uri="{FF2B5EF4-FFF2-40B4-BE49-F238E27FC236}">
                <a16:creationId xmlns:a16="http://schemas.microsoft.com/office/drawing/2014/main" id="{0B3618AF-0898-4E4A-991B-8B5ABF9F29B8}"/>
              </a:ext>
            </a:extLst>
          </p:cNvPr>
          <p:cNvSpPr/>
          <p:nvPr/>
        </p:nvSpPr>
        <p:spPr bwMode="auto">
          <a:xfrm>
            <a:off x="10010885" y="4565739"/>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4" name="TextBox 12">
            <a:extLst>
              <a:ext uri="{FF2B5EF4-FFF2-40B4-BE49-F238E27FC236}">
                <a16:creationId xmlns:a16="http://schemas.microsoft.com/office/drawing/2014/main" id="{0C045432-A6AC-49CF-8F4D-9BE2825391D6}"/>
              </a:ext>
            </a:extLst>
          </p:cNvPr>
          <p:cNvSpPr txBox="1"/>
          <p:nvPr/>
        </p:nvSpPr>
        <p:spPr>
          <a:xfrm>
            <a:off x="10000138" y="4584814"/>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5" name="Oval 23">
            <a:extLst>
              <a:ext uri="{FF2B5EF4-FFF2-40B4-BE49-F238E27FC236}">
                <a16:creationId xmlns:a16="http://schemas.microsoft.com/office/drawing/2014/main" id="{D84B8C11-214B-4C23-9644-97C81D74F196}"/>
              </a:ext>
            </a:extLst>
          </p:cNvPr>
          <p:cNvSpPr/>
          <p:nvPr/>
        </p:nvSpPr>
        <p:spPr bwMode="auto">
          <a:xfrm>
            <a:off x="9759051" y="5306697"/>
            <a:ext cx="1683588" cy="828064"/>
          </a:xfrm>
          <a:prstGeom prst="ellipse">
            <a:avLst/>
          </a:prstGeom>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6" name="Rectangle 24">
            <a:extLst>
              <a:ext uri="{FF2B5EF4-FFF2-40B4-BE49-F238E27FC236}">
                <a16:creationId xmlns:a16="http://schemas.microsoft.com/office/drawing/2014/main" id="{D2FAEE46-B964-4617-9FFB-E2B8761E72BD}"/>
              </a:ext>
            </a:extLst>
          </p:cNvPr>
          <p:cNvSpPr/>
          <p:nvPr/>
        </p:nvSpPr>
        <p:spPr bwMode="auto">
          <a:xfrm>
            <a:off x="10010885" y="5494350"/>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7" name="TextBox 25">
            <a:extLst>
              <a:ext uri="{FF2B5EF4-FFF2-40B4-BE49-F238E27FC236}">
                <a16:creationId xmlns:a16="http://schemas.microsoft.com/office/drawing/2014/main" id="{82639C81-6FE5-41BC-94A9-193BC6BAA294}"/>
              </a:ext>
            </a:extLst>
          </p:cNvPr>
          <p:cNvSpPr txBox="1"/>
          <p:nvPr/>
        </p:nvSpPr>
        <p:spPr>
          <a:xfrm>
            <a:off x="10010885" y="5539638"/>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X</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8" name="Rectangle 26">
            <a:extLst>
              <a:ext uri="{FF2B5EF4-FFF2-40B4-BE49-F238E27FC236}">
                <a16:creationId xmlns:a16="http://schemas.microsoft.com/office/drawing/2014/main" id="{8F0AE5B1-0EDA-483A-A6C5-F0AF80DE8266}"/>
              </a:ext>
            </a:extLst>
          </p:cNvPr>
          <p:cNvSpPr/>
          <p:nvPr/>
        </p:nvSpPr>
        <p:spPr bwMode="auto">
          <a:xfrm>
            <a:off x="10461366" y="5499185"/>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9" name="TextBox 27">
            <a:extLst>
              <a:ext uri="{FF2B5EF4-FFF2-40B4-BE49-F238E27FC236}">
                <a16:creationId xmlns:a16="http://schemas.microsoft.com/office/drawing/2014/main" id="{1C29086B-A360-4670-8F72-FECBBF5A7420}"/>
              </a:ext>
            </a:extLst>
          </p:cNvPr>
          <p:cNvSpPr txBox="1"/>
          <p:nvPr/>
        </p:nvSpPr>
        <p:spPr>
          <a:xfrm>
            <a:off x="10458967" y="5539638"/>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Y</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1" name="Oval 31">
            <a:extLst>
              <a:ext uri="{FF2B5EF4-FFF2-40B4-BE49-F238E27FC236}">
                <a16:creationId xmlns:a16="http://schemas.microsoft.com/office/drawing/2014/main" id="{6CF09837-61C2-4EC5-BFC4-055238719817}"/>
              </a:ext>
            </a:extLst>
          </p:cNvPr>
          <p:cNvSpPr/>
          <p:nvPr/>
        </p:nvSpPr>
        <p:spPr bwMode="auto">
          <a:xfrm>
            <a:off x="6730967" y="4290274"/>
            <a:ext cx="1212084" cy="8382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6" name="Rectangle 24">
            <a:extLst>
              <a:ext uri="{FF2B5EF4-FFF2-40B4-BE49-F238E27FC236}">
                <a16:creationId xmlns:a16="http://schemas.microsoft.com/office/drawing/2014/main" id="{9873F261-4798-4664-B17D-755C04CA520C}"/>
              </a:ext>
            </a:extLst>
          </p:cNvPr>
          <p:cNvSpPr/>
          <p:nvPr/>
        </p:nvSpPr>
        <p:spPr bwMode="auto">
          <a:xfrm>
            <a:off x="6923702" y="4469619"/>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7" name="Rectangle 26">
            <a:extLst>
              <a:ext uri="{FF2B5EF4-FFF2-40B4-BE49-F238E27FC236}">
                <a16:creationId xmlns:a16="http://schemas.microsoft.com/office/drawing/2014/main" id="{80D4CD63-7C3A-4519-B99C-24B2DD196224}"/>
              </a:ext>
            </a:extLst>
          </p:cNvPr>
          <p:cNvSpPr/>
          <p:nvPr/>
        </p:nvSpPr>
        <p:spPr bwMode="auto">
          <a:xfrm>
            <a:off x="7443729" y="4474770"/>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5" name="TextBox 47">
            <a:extLst>
              <a:ext uri="{FF2B5EF4-FFF2-40B4-BE49-F238E27FC236}">
                <a16:creationId xmlns:a16="http://schemas.microsoft.com/office/drawing/2014/main" id="{F71580FC-011F-4E0A-B529-8D60C8271265}"/>
              </a:ext>
            </a:extLst>
          </p:cNvPr>
          <p:cNvSpPr txBox="1"/>
          <p:nvPr/>
        </p:nvSpPr>
        <p:spPr>
          <a:xfrm>
            <a:off x="6922540" y="4525782"/>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3" name="TextBox 33">
            <a:extLst>
              <a:ext uri="{FF2B5EF4-FFF2-40B4-BE49-F238E27FC236}">
                <a16:creationId xmlns:a16="http://schemas.microsoft.com/office/drawing/2014/main" id="{D9CE7C20-3A73-4EB6-93EB-91C5BCC07FEF}"/>
              </a:ext>
            </a:extLst>
          </p:cNvPr>
          <p:cNvSpPr txBox="1"/>
          <p:nvPr/>
        </p:nvSpPr>
        <p:spPr>
          <a:xfrm>
            <a:off x="7434560" y="4525782"/>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B</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2" name="TextBox 29">
            <a:extLst>
              <a:ext uri="{FF2B5EF4-FFF2-40B4-BE49-F238E27FC236}">
                <a16:creationId xmlns:a16="http://schemas.microsoft.com/office/drawing/2014/main" id="{4B6465CA-C122-4737-9872-CD299FBDD089}"/>
              </a:ext>
            </a:extLst>
          </p:cNvPr>
          <p:cNvSpPr txBox="1"/>
          <p:nvPr/>
        </p:nvSpPr>
        <p:spPr>
          <a:xfrm>
            <a:off x="8048098" y="4338653"/>
            <a:ext cx="163325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③</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n:1</a:t>
            </a: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の</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63" name="TextBox 30">
            <a:extLst>
              <a:ext uri="{FF2B5EF4-FFF2-40B4-BE49-F238E27FC236}">
                <a16:creationId xmlns:a16="http://schemas.microsoft.com/office/drawing/2014/main" id="{8E74396B-208F-4D99-BE13-3B71111C2A82}"/>
              </a:ext>
            </a:extLst>
          </p:cNvPr>
          <p:cNvSpPr txBox="1"/>
          <p:nvPr/>
        </p:nvSpPr>
        <p:spPr>
          <a:xfrm>
            <a:off x="8073473" y="5334384"/>
            <a:ext cx="184045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④</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n:m</a:t>
            </a:r>
            <a:r>
              <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の</a:t>
            </a:r>
            <a:r>
              <a:rPr kumimoji="1" lang="en-US" altLang="ja-JP"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rPr>
              <a:t>Replace</a:t>
            </a:r>
            <a:endParaRPr kumimoji="1" lang="ja-JP" altLang="en-US" sz="1400" b="0" i="0" u="none" strike="noStrike" kern="1200" cap="none" spc="0" normalizeH="0" baseline="0" noProof="0">
              <a:ln>
                <a:noFill/>
              </a:ln>
              <a:solidFill>
                <a:srgbClr val="2D2D8A"/>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E2E41500-E551-31EB-72A7-155AEDAC4B76}"/>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52" name="Rectangle 26">
            <a:extLst>
              <a:ext uri="{FF2B5EF4-FFF2-40B4-BE49-F238E27FC236}">
                <a16:creationId xmlns:a16="http://schemas.microsoft.com/office/drawing/2014/main" id="{56829441-0194-43BB-A6CA-461F9AED3B38}"/>
              </a:ext>
            </a:extLst>
          </p:cNvPr>
          <p:cNvSpPr/>
          <p:nvPr/>
        </p:nvSpPr>
        <p:spPr bwMode="auto">
          <a:xfrm>
            <a:off x="10886594" y="5499185"/>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4" name="TextBox 27">
            <a:extLst>
              <a:ext uri="{FF2B5EF4-FFF2-40B4-BE49-F238E27FC236}">
                <a16:creationId xmlns:a16="http://schemas.microsoft.com/office/drawing/2014/main" id="{79EB07C5-F9A9-4ABB-8454-A61F1569EEA6}"/>
              </a:ext>
            </a:extLst>
          </p:cNvPr>
          <p:cNvSpPr txBox="1"/>
          <p:nvPr/>
        </p:nvSpPr>
        <p:spPr>
          <a:xfrm>
            <a:off x="10861342" y="5528000"/>
            <a:ext cx="37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Z</a:t>
            </a:r>
          </a:p>
        </p:txBody>
      </p:sp>
      <p:sp>
        <p:nvSpPr>
          <p:cNvPr id="58" name="Oval 5">
            <a:extLst>
              <a:ext uri="{FF2B5EF4-FFF2-40B4-BE49-F238E27FC236}">
                <a16:creationId xmlns:a16="http://schemas.microsoft.com/office/drawing/2014/main" id="{B9F19F55-DE2D-46E3-9F37-A7BC944BFCC9}"/>
              </a:ext>
            </a:extLst>
          </p:cNvPr>
          <p:cNvSpPr/>
          <p:nvPr/>
        </p:nvSpPr>
        <p:spPr bwMode="auto">
          <a:xfrm>
            <a:off x="6925331" y="3281214"/>
            <a:ext cx="788022" cy="74095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59" name="Rectangle 8">
            <a:extLst>
              <a:ext uri="{FF2B5EF4-FFF2-40B4-BE49-F238E27FC236}">
                <a16:creationId xmlns:a16="http://schemas.microsoft.com/office/drawing/2014/main" id="{5C51A79E-439C-4BB6-9356-1B8F1CF75B5E}"/>
              </a:ext>
            </a:extLst>
          </p:cNvPr>
          <p:cNvSpPr/>
          <p:nvPr/>
        </p:nvSpPr>
        <p:spPr bwMode="auto">
          <a:xfrm>
            <a:off x="7157102" y="3448877"/>
            <a:ext cx="324479" cy="3874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1" name="TextBox 9">
            <a:extLst>
              <a:ext uri="{FF2B5EF4-FFF2-40B4-BE49-F238E27FC236}">
                <a16:creationId xmlns:a16="http://schemas.microsoft.com/office/drawing/2014/main" id="{B2E88291-ED15-4609-AB00-29D7DF87BA08}"/>
              </a:ext>
            </a:extLst>
          </p:cNvPr>
          <p:cNvSpPr txBox="1"/>
          <p:nvPr/>
        </p:nvSpPr>
        <p:spPr>
          <a:xfrm>
            <a:off x="7145512" y="3474806"/>
            <a:ext cx="3476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5" name="Right Arrow 28">
            <a:extLst>
              <a:ext uri="{FF2B5EF4-FFF2-40B4-BE49-F238E27FC236}">
                <a16:creationId xmlns:a16="http://schemas.microsoft.com/office/drawing/2014/main" id="{E0EAD945-2F23-4CF5-B57B-58B07B05406B}"/>
              </a:ext>
            </a:extLst>
          </p:cNvPr>
          <p:cNvSpPr/>
          <p:nvPr/>
        </p:nvSpPr>
        <p:spPr bwMode="auto">
          <a:xfrm rot="10800000" flipH="1">
            <a:off x="8016259" y="2613550"/>
            <a:ext cx="1575955"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6" name="Oval 31">
            <a:extLst>
              <a:ext uri="{FF2B5EF4-FFF2-40B4-BE49-F238E27FC236}">
                <a16:creationId xmlns:a16="http://schemas.microsoft.com/office/drawing/2014/main" id="{A8C4D1D3-28CC-4DB4-AA58-670AA1628702}"/>
              </a:ext>
            </a:extLst>
          </p:cNvPr>
          <p:cNvSpPr/>
          <p:nvPr/>
        </p:nvSpPr>
        <p:spPr bwMode="auto">
          <a:xfrm>
            <a:off x="6774137" y="5296561"/>
            <a:ext cx="1212084" cy="8382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7" name="Rectangle 24">
            <a:extLst>
              <a:ext uri="{FF2B5EF4-FFF2-40B4-BE49-F238E27FC236}">
                <a16:creationId xmlns:a16="http://schemas.microsoft.com/office/drawing/2014/main" id="{933383A1-9091-4D15-8A3C-0B6AB445C563}"/>
              </a:ext>
            </a:extLst>
          </p:cNvPr>
          <p:cNvSpPr/>
          <p:nvPr/>
        </p:nvSpPr>
        <p:spPr bwMode="auto">
          <a:xfrm>
            <a:off x="6951421" y="5483475"/>
            <a:ext cx="353525" cy="4508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8" name="Rectangle 26">
            <a:extLst>
              <a:ext uri="{FF2B5EF4-FFF2-40B4-BE49-F238E27FC236}">
                <a16:creationId xmlns:a16="http://schemas.microsoft.com/office/drawing/2014/main" id="{CC872960-8B2D-469F-B9E2-8FCD832F6605}"/>
              </a:ext>
            </a:extLst>
          </p:cNvPr>
          <p:cNvSpPr/>
          <p:nvPr/>
        </p:nvSpPr>
        <p:spPr bwMode="auto">
          <a:xfrm>
            <a:off x="7471448" y="5488626"/>
            <a:ext cx="328272" cy="440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9" name="TextBox 47">
            <a:extLst>
              <a:ext uri="{FF2B5EF4-FFF2-40B4-BE49-F238E27FC236}">
                <a16:creationId xmlns:a16="http://schemas.microsoft.com/office/drawing/2014/main" id="{C62B6EC1-7266-438E-BD9B-B5DCDD0640CD}"/>
              </a:ext>
            </a:extLst>
          </p:cNvPr>
          <p:cNvSpPr txBox="1"/>
          <p:nvPr/>
        </p:nvSpPr>
        <p:spPr>
          <a:xfrm>
            <a:off x="6950259" y="5539638"/>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0" name="TextBox 33">
            <a:extLst>
              <a:ext uri="{FF2B5EF4-FFF2-40B4-BE49-F238E27FC236}">
                <a16:creationId xmlns:a16="http://schemas.microsoft.com/office/drawing/2014/main" id="{58E76E31-D246-454B-9FAF-D13B6C2F082E}"/>
              </a:ext>
            </a:extLst>
          </p:cNvPr>
          <p:cNvSpPr txBox="1"/>
          <p:nvPr/>
        </p:nvSpPr>
        <p:spPr>
          <a:xfrm>
            <a:off x="7462279" y="5539638"/>
            <a:ext cx="45763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B</a:t>
            </a: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1" name="Right Arrow 28">
            <a:extLst>
              <a:ext uri="{FF2B5EF4-FFF2-40B4-BE49-F238E27FC236}">
                <a16:creationId xmlns:a16="http://schemas.microsoft.com/office/drawing/2014/main" id="{EA188714-06C5-42F5-AF0B-BDE23C0C52D0}"/>
              </a:ext>
            </a:extLst>
          </p:cNvPr>
          <p:cNvSpPr/>
          <p:nvPr/>
        </p:nvSpPr>
        <p:spPr bwMode="auto">
          <a:xfrm rot="10800000" flipH="1">
            <a:off x="8037899" y="4608592"/>
            <a:ext cx="1575955"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2" name="Right Arrow 28">
            <a:extLst>
              <a:ext uri="{FF2B5EF4-FFF2-40B4-BE49-F238E27FC236}">
                <a16:creationId xmlns:a16="http://schemas.microsoft.com/office/drawing/2014/main" id="{8329372D-72CE-43B8-B665-A556D5F4680E}"/>
              </a:ext>
            </a:extLst>
          </p:cNvPr>
          <p:cNvSpPr/>
          <p:nvPr/>
        </p:nvSpPr>
        <p:spPr bwMode="auto">
          <a:xfrm rot="10800000" flipH="1">
            <a:off x="8060601" y="5569896"/>
            <a:ext cx="1575955" cy="243764"/>
          </a:xfrm>
          <a:prstGeom prst="rightArrow">
            <a:avLst/>
          </a:prstGeom>
          <a:solidFill>
            <a:srgbClr val="0066FF"/>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スライド番号プレースホルダー 3">
            <a:extLst>
              <a:ext uri="{FF2B5EF4-FFF2-40B4-BE49-F238E27FC236}">
                <a16:creationId xmlns:a16="http://schemas.microsoft.com/office/drawing/2014/main" id="{556EFCAB-8FCA-6550-5F06-23C45C31D8DF}"/>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0" name="テキスト ボックス 8">
            <a:extLst>
              <a:ext uri="{FF2B5EF4-FFF2-40B4-BE49-F238E27FC236}">
                <a16:creationId xmlns:a16="http://schemas.microsoft.com/office/drawing/2014/main" id="{31E3F37C-59C8-4DCB-90BD-59E09D80538A}"/>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73" name="テキスト ボックス 17">
            <a:extLst>
              <a:ext uri="{FF2B5EF4-FFF2-40B4-BE49-F238E27FC236}">
                <a16:creationId xmlns:a16="http://schemas.microsoft.com/office/drawing/2014/main" id="{DD6A89A1-3810-4FFA-82DE-904833324D0D}"/>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74" name="テキスト ボックス 20">
            <a:extLst>
              <a:ext uri="{FF2B5EF4-FFF2-40B4-BE49-F238E27FC236}">
                <a16:creationId xmlns:a16="http://schemas.microsoft.com/office/drawing/2014/main" id="{778216B2-75EF-4BBB-B940-0DED29195BD5}"/>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5617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8400" y="190800"/>
            <a:ext cx="10006136" cy="829602"/>
          </a:xfrm>
        </p:spPr>
        <p:txBody>
          <a:bodyPr/>
          <a:lstStyle/>
          <a:p>
            <a:r>
              <a:rPr lang="en-US" altLang="ja-JP">
                <a:solidFill>
                  <a:schemeClr val="tx1"/>
                </a:solidFill>
                <a:latin typeface="メイリオ"/>
                <a:ea typeface="メイリオ"/>
              </a:rPr>
              <a:t>2.7  </a:t>
            </a:r>
            <a:r>
              <a:rPr lang="ja-JP" altLang="en-US">
                <a:solidFill>
                  <a:schemeClr val="tx1"/>
                </a:solidFill>
                <a:latin typeface="メイリオ"/>
                <a:ea typeface="メイリオ"/>
              </a:rPr>
              <a:t>提出情報の</a:t>
            </a:r>
            <a:r>
              <a:rPr lang="en-US" altLang="ja-JP" err="1">
                <a:solidFill>
                  <a:schemeClr val="tx1"/>
                </a:solidFill>
                <a:latin typeface="メイリオ"/>
                <a:ea typeface="メイリオ"/>
              </a:rPr>
              <a:t>更新方法が変わる</a:t>
            </a:r>
            <a:endParaRPr kumimoji="1" lang="ja-JP" altLang="en-US">
              <a:solidFill>
                <a:schemeClr val="tx1"/>
              </a:solidFill>
              <a:latin typeface="メイリオ" panose="020B0604030504040204" pitchFamily="50" charset="-128"/>
              <a:ea typeface="メイリオ" panose="020B0604030504040204" pitchFamily="50" charset="-128"/>
            </a:endParaRPr>
          </a:p>
        </p:txBody>
      </p:sp>
      <p:pic>
        <p:nvPicPr>
          <p:cNvPr id="17" name="Picture 16"/>
          <p:cNvPicPr>
            <a:picLocks noChangeAspect="1"/>
          </p:cNvPicPr>
          <p:nvPr/>
        </p:nvPicPr>
        <p:blipFill>
          <a:blip r:embed="rId2"/>
          <a:stretch>
            <a:fillRect/>
          </a:stretch>
        </p:blipFill>
        <p:spPr>
          <a:xfrm>
            <a:off x="891237" y="1359137"/>
            <a:ext cx="8775156" cy="4014080"/>
          </a:xfrm>
          <a:prstGeom prst="rect">
            <a:avLst/>
          </a:prstGeom>
        </p:spPr>
      </p:pic>
      <p:sp>
        <p:nvSpPr>
          <p:cNvPr id="18" name="テキスト ボックス 6">
            <a:extLst>
              <a:ext uri="{FF2B5EF4-FFF2-40B4-BE49-F238E27FC236}">
                <a16:creationId xmlns:a16="http://schemas.microsoft.com/office/drawing/2014/main" id="{E0CD9C46-D66B-4AE1-8803-1A83FFEEA80A}"/>
              </a:ext>
            </a:extLst>
          </p:cNvPr>
          <p:cNvSpPr txBox="1"/>
          <p:nvPr/>
        </p:nvSpPr>
        <p:spPr>
          <a:xfrm>
            <a:off x="0" y="6588000"/>
            <a:ext cx="36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v4.0</a:t>
            </a:r>
            <a:r>
              <a:rPr lang="ja-JP" altLang="en-US" dirty="0"/>
              <a:t>運用開始</a:t>
            </a:r>
            <a:r>
              <a:rPr lang="en-US" altLang="ja-JP" dirty="0"/>
              <a:t>/Slide 40</a:t>
            </a:r>
            <a:r>
              <a:rPr lang="ja-JP" altLang="en-US" dirty="0"/>
              <a:t>引用</a:t>
            </a:r>
          </a:p>
        </p:txBody>
      </p:sp>
      <p:sp>
        <p:nvSpPr>
          <p:cNvPr id="7" name="テキスト ボックス 6">
            <a:extLst>
              <a:ext uri="{FF2B5EF4-FFF2-40B4-BE49-F238E27FC236}">
                <a16:creationId xmlns:a16="http://schemas.microsoft.com/office/drawing/2014/main" id="{850F3D4C-E5E2-3352-382C-29D555581460}"/>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3" name="TextBox 2">
            <a:extLst>
              <a:ext uri="{FF2B5EF4-FFF2-40B4-BE49-F238E27FC236}">
                <a16:creationId xmlns:a16="http://schemas.microsoft.com/office/drawing/2014/main" id="{2260CE43-C5FB-FD81-2790-40D3AEC20ECE}"/>
              </a:ext>
            </a:extLst>
          </p:cNvPr>
          <p:cNvSpPr txBox="1"/>
          <p:nvPr/>
        </p:nvSpPr>
        <p:spPr>
          <a:xfrm>
            <a:off x="1881553" y="5345723"/>
            <a:ext cx="6893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Meiryo"/>
                <a:ea typeface="ＭＳ Ｐゴシック"/>
                <a:cs typeface="Arial"/>
              </a:rPr>
              <a:t>＊Update</a:t>
            </a:r>
            <a:r>
              <a:rPr lang="ja-JP" altLang="en-US">
                <a:latin typeface="Meiryo"/>
                <a:ea typeface="Meiryo"/>
                <a:cs typeface="Arial"/>
              </a:rPr>
              <a:t>前のシークエンスにも反映されることに留意する</a:t>
            </a:r>
          </a:p>
        </p:txBody>
      </p:sp>
      <p:sp>
        <p:nvSpPr>
          <p:cNvPr id="10" name="スライド番号プレースホルダー 3">
            <a:extLst>
              <a:ext uri="{FF2B5EF4-FFF2-40B4-BE49-F238E27FC236}">
                <a16:creationId xmlns:a16="http://schemas.microsoft.com/office/drawing/2014/main" id="{53B5F184-A81F-CB4C-D39C-7D3E6E2053E4}"/>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55964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a:latin typeface="メイリオ"/>
                <a:ea typeface="メイリオ"/>
              </a:rPr>
              <a:t>2.8  </a:t>
            </a:r>
            <a:r>
              <a:rPr lang="ja-JP" altLang="en-US">
                <a:latin typeface="メイリオ"/>
                <a:ea typeface="メイリオ"/>
              </a:rPr>
              <a:t>CTD文書の再利用ができる（1/2）</a:t>
            </a:r>
          </a:p>
        </p:txBody>
      </p:sp>
      <p:sp>
        <p:nvSpPr>
          <p:cNvPr id="7" name="コンテンツ プレースホルダー 2">
            <a:extLst>
              <a:ext uri="{FF2B5EF4-FFF2-40B4-BE49-F238E27FC236}">
                <a16:creationId xmlns:a16="http://schemas.microsoft.com/office/drawing/2014/main" id="{51F473A5-CF9E-4992-BEE2-203CED4B7386}"/>
              </a:ext>
            </a:extLst>
          </p:cNvPr>
          <p:cNvSpPr txBox="1">
            <a:spLocks/>
          </p:cNvSpPr>
          <p:nvPr/>
        </p:nvSpPr>
        <p:spPr bwMode="auto">
          <a:xfrm>
            <a:off x="816615" y="1420227"/>
            <a:ext cx="10432632" cy="5703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a:lstStyle>
          <a:p>
            <a:pPr marL="0" indent="0">
              <a:buNone/>
              <a:defRPr/>
            </a:pPr>
            <a:r>
              <a:rPr lang="en-US" altLang="ja-JP" sz="2000" kern="0" dirty="0">
                <a:solidFill>
                  <a:srgbClr val="000000"/>
                </a:solidFill>
                <a:latin typeface="メイリオ"/>
                <a:ea typeface="メイリオ"/>
              </a:rPr>
              <a:t>eCTD v4.0 </a:t>
            </a:r>
            <a:r>
              <a:rPr lang="ja-JP" altLang="en-US" sz="2000" kern="0" dirty="0">
                <a:solidFill>
                  <a:srgbClr val="000000"/>
                </a:solidFill>
                <a:latin typeface="メイリオ"/>
                <a:ea typeface="メイリオ"/>
              </a:rPr>
              <a:t>を用いた申請では、過去に提出した </a:t>
            </a:r>
            <a:r>
              <a:rPr lang="en-US" altLang="ja-JP" sz="2000" kern="0" dirty="0">
                <a:solidFill>
                  <a:srgbClr val="000000"/>
                </a:solidFill>
                <a:latin typeface="メイリオ"/>
                <a:ea typeface="メイリオ"/>
              </a:rPr>
              <a:t>Document</a:t>
            </a:r>
            <a:r>
              <a:rPr lang="ja-JP" altLang="en-US" sz="2000" kern="0" dirty="0">
                <a:solidFill>
                  <a:srgbClr val="000000"/>
                </a:solidFill>
                <a:latin typeface="メイリオ"/>
                <a:ea typeface="メイリオ"/>
              </a:rPr>
              <a:t>（文書の情報）及びファイル（</a:t>
            </a:r>
            <a:r>
              <a:rPr lang="en-US" altLang="ja-JP" sz="2000" kern="0" dirty="0">
                <a:solidFill>
                  <a:srgbClr val="000000"/>
                </a:solidFill>
                <a:latin typeface="メイリオ"/>
                <a:ea typeface="メイリオ"/>
              </a:rPr>
              <a:t>pdf</a:t>
            </a:r>
            <a:r>
              <a:rPr lang="ja-JP" altLang="en-US" sz="2000" kern="0" dirty="0">
                <a:solidFill>
                  <a:srgbClr val="000000"/>
                </a:solidFill>
                <a:latin typeface="メイリオ"/>
                <a:ea typeface="メイリオ"/>
              </a:rPr>
              <a:t>と</a:t>
            </a:r>
            <a:r>
              <a:rPr lang="en-US" altLang="ja-JP" sz="2000" kern="0" dirty="0">
                <a:solidFill>
                  <a:srgbClr val="000000"/>
                </a:solidFill>
                <a:latin typeface="メイリオ"/>
                <a:ea typeface="メイリオ"/>
              </a:rPr>
              <a:t>xlsx</a:t>
            </a:r>
            <a:r>
              <a:rPr lang="ja-JP" altLang="en-US" sz="2000" kern="0" dirty="0">
                <a:solidFill>
                  <a:srgbClr val="000000"/>
                </a:solidFill>
                <a:latin typeface="メイリオ"/>
                <a:ea typeface="メイリオ"/>
              </a:rPr>
              <a:t>）を再利用することができ、以下の２つ方法がある</a:t>
            </a:r>
            <a:endParaRPr lang="en-US" altLang="ja-JP" sz="2000" kern="0" dirty="0">
              <a:solidFill>
                <a:srgbClr val="000000"/>
              </a:solidFill>
              <a:latin typeface="メイリオ" panose="020B0604030504040204" pitchFamily="50" charset="-128"/>
              <a:ea typeface="メイリオ" panose="020B0604030504040204" pitchFamily="50" charset="-128"/>
            </a:endParaRPr>
          </a:p>
          <a:p>
            <a:pPr>
              <a:buClr>
                <a:srgbClr val="0066FF"/>
              </a:buClr>
              <a:buFont typeface="Wingdings" panose="05000000000000000000" pitchFamily="2" charset="2"/>
              <a:buChar char="n"/>
              <a:defRPr/>
            </a:pP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 </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ファイルの再利用</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 </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Reuse】</a:t>
            </a:r>
            <a:endParaRPr lang="en-US" altLang="ja-JP" sz="2000" b="0" i="0" u="none" strike="noStrike" kern="0" cap="none" spc="0" normalizeH="0" baseline="0" noProof="0" dirty="0">
              <a:ln>
                <a:noFill/>
              </a:ln>
              <a:solidFill>
                <a:srgbClr val="000000"/>
              </a:solidFill>
              <a:effectLst/>
              <a:uLnTx/>
              <a:uFillTx/>
              <a:latin typeface="メイリオ"/>
              <a:ea typeface="メイリオ"/>
            </a:endParaRPr>
          </a:p>
          <a:p>
            <a:pPr lvl="1" indent="-342900">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以下の２つのパターンがある</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a:p>
            <a:pPr marL="857250" marR="0" lvl="1" indent="-457200" algn="l" defTabSz="914400" rtl="0" eaLnBrk="0" fontAlgn="base" latinLnBrk="0" hangingPunct="0">
              <a:lnSpc>
                <a:spcPct val="100000"/>
              </a:lnSpc>
              <a:spcBef>
                <a:spcPct val="20000"/>
              </a:spcBef>
              <a:spcAft>
                <a:spcPct val="0"/>
              </a:spcAft>
              <a:buClrTx/>
              <a:buSzTx/>
              <a:buFont typeface="+mj-ea"/>
              <a:buAutoNum type="circleNumDbPlain"/>
              <a:tabLst/>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既提出の</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（他</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eCTD</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の</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含む）を新規の</a:t>
            </a:r>
            <a:r>
              <a:rPr kumimoji="1" lang="en-US" altLang="ja-JP" sz="2000" b="0" i="0" u="none" strike="noStrike" kern="0" cap="none" spc="0" normalizeH="0" baseline="0" noProof="0" dirty="0" err="1">
                <a:ln>
                  <a:noFill/>
                </a:ln>
                <a:solidFill>
                  <a:srgbClr val="000000"/>
                </a:solidFill>
                <a:effectLst/>
                <a:uLnTx/>
                <a:uFillTx/>
                <a:latin typeface="メイリオ"/>
                <a:ea typeface="メイリオ"/>
              </a:rPr>
              <a:t>CoU</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から参照する</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a:p>
            <a:pPr marL="857250" marR="0" lvl="1" indent="-457200" algn="l" defTabSz="914400" rtl="0" eaLnBrk="0" fontAlgn="base" latinLnBrk="0" hangingPunct="0">
              <a:lnSpc>
                <a:spcPct val="100000"/>
              </a:lnSpc>
              <a:spcBef>
                <a:spcPct val="20000"/>
              </a:spcBef>
              <a:spcAft>
                <a:spcPct val="0"/>
              </a:spcAft>
              <a:buClrTx/>
              <a:buSzTx/>
              <a:buFont typeface="+mj-ea"/>
              <a:buAutoNum type="circleNumDbPlain"/>
              <a:tabLst/>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同</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Submission Unit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内において</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1</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つの</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を複数の</a:t>
            </a:r>
            <a:r>
              <a:rPr kumimoji="1" lang="en-US" altLang="ja-JP" sz="2000" b="0" i="0" u="none" strike="noStrike" kern="0" cap="none" spc="0" normalizeH="0" baseline="0" noProof="0" dirty="0" err="1">
                <a:ln>
                  <a:noFill/>
                </a:ln>
                <a:solidFill>
                  <a:srgbClr val="000000"/>
                </a:solidFill>
                <a:effectLst/>
                <a:uLnTx/>
                <a:uFillTx/>
                <a:latin typeface="メイリオ"/>
                <a:ea typeface="メイリオ"/>
              </a:rPr>
              <a:t>CoU</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から参照する</a:t>
            </a:r>
          </a:p>
          <a:p>
            <a:pPr lvl="1" indent="-342900">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文書タイトルは変えられない</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a:p>
            <a:pPr>
              <a:buClr>
                <a:srgbClr val="0066FF"/>
              </a:buClr>
              <a:buFont typeface="Wingdings" panose="05000000000000000000" pitchFamily="2" charset="2"/>
              <a:buChar char="n"/>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ファイルのみ再利用</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【File</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 </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Reuse】</a:t>
            </a:r>
          </a:p>
          <a:p>
            <a:pPr lvl="1">
              <a:buClr>
                <a:schemeClr val="tx1"/>
              </a:buClr>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以下の２つのパターンがある</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a:p>
            <a:pPr marL="914400" lvl="1" indent="-457200">
              <a:buClr>
                <a:schemeClr val="tx1"/>
              </a:buClr>
              <a:buFont typeface="+mj-ea"/>
              <a:buAutoNum type="circleNumDbPlain"/>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既提出のファイル（他</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eCTD</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のファイルは含まない）を新規の</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から参照する</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a:p>
            <a:pPr marL="914400" lvl="1" indent="-457200">
              <a:buClr>
                <a:schemeClr val="tx1"/>
              </a:buClr>
              <a:buFont typeface="+mj-ea"/>
              <a:buAutoNum type="circleNumDbPlain"/>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同</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Submission Unit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内において</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1</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つのファイルを複数の</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から参照する</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p:txBody>
      </p:sp>
      <p:sp>
        <p:nvSpPr>
          <p:cNvPr id="3" name="テキスト ボックス 2">
            <a:extLst>
              <a:ext uri="{FF2B5EF4-FFF2-40B4-BE49-F238E27FC236}">
                <a16:creationId xmlns:a16="http://schemas.microsoft.com/office/drawing/2014/main" id="{2BB54541-B468-A96A-4647-C667E79D18AF}"/>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4" name="テキスト ボックス 3">
            <a:extLst>
              <a:ext uri="{FF2B5EF4-FFF2-40B4-BE49-F238E27FC236}">
                <a16:creationId xmlns:a16="http://schemas.microsoft.com/office/drawing/2014/main" id="{39562685-008A-F818-99CA-9DB81D160503}"/>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6" name="テキスト ボックス 5">
            <a:extLst>
              <a:ext uri="{FF2B5EF4-FFF2-40B4-BE49-F238E27FC236}">
                <a16:creationId xmlns:a16="http://schemas.microsoft.com/office/drawing/2014/main" id="{107001CA-6E91-A3A3-BD1B-DB8DC5384065}"/>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8" name="テキスト ボックス 7">
            <a:extLst>
              <a:ext uri="{FF2B5EF4-FFF2-40B4-BE49-F238E27FC236}">
                <a16:creationId xmlns:a16="http://schemas.microsoft.com/office/drawing/2014/main" id="{E2590E26-65DB-A296-F517-A897CD0E4B22}"/>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
        <p:nvSpPr>
          <p:cNvPr id="9" name="スライド番号プレースホルダー 3">
            <a:extLst>
              <a:ext uri="{FF2B5EF4-FFF2-40B4-BE49-F238E27FC236}">
                <a16:creationId xmlns:a16="http://schemas.microsoft.com/office/drawing/2014/main" id="{4DCF6B6F-B833-1EF1-776D-4DD94178527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7981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B0078-61B3-4138-8B81-5C9DF9137999}"/>
              </a:ext>
            </a:extLst>
          </p:cNvPr>
          <p:cNvSpPr>
            <a:spLocks noGrp="1"/>
          </p:cNvSpPr>
          <p:nvPr>
            <p:ph type="title"/>
          </p:nvPr>
        </p:nvSpPr>
        <p:spPr/>
        <p:txBody>
          <a:bodyPr/>
          <a:lstStyle/>
          <a:p>
            <a:r>
              <a:rPr lang="en-US" altLang="ja-JP">
                <a:latin typeface="メイリオ"/>
                <a:ea typeface="メイリオ"/>
              </a:rPr>
              <a:t>2.8  </a:t>
            </a:r>
            <a:r>
              <a:rPr lang="ja-JP">
                <a:latin typeface="Meiryo"/>
                <a:ea typeface="Meiryo"/>
              </a:rPr>
              <a:t>CTD文書</a:t>
            </a:r>
            <a:r>
              <a:rPr lang="ja-JP" altLang="en-US">
                <a:latin typeface="Meiryo"/>
                <a:ea typeface="Meiryo"/>
              </a:rPr>
              <a:t>の</a:t>
            </a:r>
            <a:r>
              <a:rPr lang="ja-JP">
                <a:latin typeface="Meiryo"/>
                <a:ea typeface="Meiryo"/>
              </a:rPr>
              <a:t>再利用</a:t>
            </a:r>
            <a:r>
              <a:rPr lang="ja-JP" altLang="en-US">
                <a:latin typeface="Meiryo"/>
                <a:ea typeface="Meiryo"/>
              </a:rPr>
              <a:t>がで</a:t>
            </a:r>
            <a:r>
              <a:rPr lang="ja-JP">
                <a:latin typeface="Meiryo"/>
                <a:ea typeface="Meiryo"/>
              </a:rPr>
              <a:t>きる</a:t>
            </a:r>
            <a:r>
              <a:rPr lang="ja-JP" altLang="en-US">
                <a:latin typeface="Meiryo"/>
                <a:ea typeface="Meiryo"/>
              </a:rPr>
              <a:t>（2/2）</a:t>
            </a:r>
            <a:endParaRPr lang="en-US" altLang="ja-JP"/>
          </a:p>
        </p:txBody>
      </p:sp>
      <p:sp>
        <p:nvSpPr>
          <p:cNvPr id="3" name="スライド番号プレースホルダー 2">
            <a:extLst>
              <a:ext uri="{FF2B5EF4-FFF2-40B4-BE49-F238E27FC236}">
                <a16:creationId xmlns:a16="http://schemas.microsoft.com/office/drawing/2014/main" id="{CEE589EF-8E7C-47AB-B7F8-B89318893E5B}"/>
              </a:ext>
            </a:extLst>
          </p:cNvPr>
          <p:cNvSpPr>
            <a:spLocks noGrp="1"/>
          </p:cNvSpPr>
          <p:nvPr>
            <p:ph type="sldNum" sz="quarter" idx="10"/>
          </p:nvPr>
        </p:nvSpPr>
        <p:spPr/>
        <p:txBody>
          <a:bodyPr/>
          <a:lstStyle/>
          <a:p>
            <a:pPr>
              <a:defRPr/>
            </a:pPr>
            <a:fld id="{A94244B3-4363-465E-98B6-3990FFB10183}" type="slidenum">
              <a:rPr lang="en-US" altLang="ja-JP" smtClean="0"/>
              <a:pPr>
                <a:defRPr/>
              </a:pPr>
              <a:t>33</a:t>
            </a:fld>
            <a:endParaRPr lang="en-US" altLang="ja-JP"/>
          </a:p>
        </p:txBody>
      </p:sp>
      <p:sp>
        <p:nvSpPr>
          <p:cNvPr id="8" name="テキスト ボックス 7">
            <a:extLst>
              <a:ext uri="{FF2B5EF4-FFF2-40B4-BE49-F238E27FC236}">
                <a16:creationId xmlns:a16="http://schemas.microsoft.com/office/drawing/2014/main" id="{6B2C9599-A89C-44E6-965B-7CBEB33C0600}"/>
              </a:ext>
            </a:extLst>
          </p:cNvPr>
          <p:cNvSpPr txBox="1"/>
          <p:nvPr/>
        </p:nvSpPr>
        <p:spPr>
          <a:xfrm>
            <a:off x="1058859" y="5015299"/>
            <a:ext cx="10081120" cy="1311128"/>
          </a:xfrm>
          <a:prstGeom prst="rect">
            <a:avLst/>
          </a:prstGeom>
          <a:noFill/>
        </p:spPr>
        <p:txBody>
          <a:bodyPr wrap="square">
            <a:spAutoFit/>
          </a:bodyPr>
          <a:lstStyle/>
          <a:p>
            <a:pPr marL="342900" indent="-342900" eaLnBrk="0" hangingPunct="0">
              <a:spcBef>
                <a:spcPct val="20000"/>
              </a:spcBef>
              <a:buFontTx/>
              <a:buChar char="•"/>
              <a:defRPr/>
            </a:pPr>
            <a:r>
              <a:rPr lang="ja-JP" altLang="en-US" kern="0" dirty="0">
                <a:solidFill>
                  <a:srgbClr val="000000"/>
                </a:solidFill>
                <a:latin typeface="メイリオ" panose="020B0604030504040204" pitchFamily="50" charset="-128"/>
                <a:ea typeface="メイリオ" panose="020B0604030504040204" pitchFamily="50" charset="-128"/>
              </a:rPr>
              <a:t>文書の再利用は、申請者の任意で利用できる</a:t>
            </a:r>
          </a:p>
          <a:p>
            <a:pPr marL="342900" indent="-342900" eaLnBrk="0" hangingPunct="0">
              <a:spcBef>
                <a:spcPct val="20000"/>
              </a:spcBef>
              <a:buFontTx/>
              <a:buChar char="•"/>
              <a:defRPr/>
            </a:pPr>
            <a:r>
              <a:rPr lang="ja-JP" altLang="en-US" kern="0" dirty="0">
                <a:solidFill>
                  <a:srgbClr val="000000"/>
                </a:solidFill>
                <a:latin typeface="メイリオ" panose="020B0604030504040204" pitchFamily="50" charset="-128"/>
                <a:ea typeface="メイリオ" panose="020B0604030504040204" pitchFamily="50" charset="-128"/>
              </a:rPr>
              <a:t>他</a:t>
            </a:r>
            <a:r>
              <a:rPr lang="en-US" altLang="ja-JP" kern="0" dirty="0">
                <a:solidFill>
                  <a:srgbClr val="000000"/>
                </a:solidFill>
                <a:latin typeface="メイリオ" panose="020B0604030504040204" pitchFamily="50" charset="-128"/>
                <a:ea typeface="メイリオ" panose="020B0604030504040204" pitchFamily="50" charset="-128"/>
              </a:rPr>
              <a:t>eCTD</a:t>
            </a:r>
            <a:r>
              <a:rPr lang="ja-JP" altLang="en-US" kern="0" dirty="0">
                <a:solidFill>
                  <a:srgbClr val="000000"/>
                </a:solidFill>
                <a:latin typeface="メイリオ" panose="020B0604030504040204" pitchFamily="50" charset="-128"/>
                <a:ea typeface="メイリオ" panose="020B0604030504040204" pitchFamily="50" charset="-128"/>
              </a:rPr>
              <a:t>からの再利用及び試験データを再利用する場合は、再利用される</a:t>
            </a:r>
            <a:r>
              <a:rPr lang="en-US" altLang="ja-JP" kern="0" dirty="0">
                <a:solidFill>
                  <a:srgbClr val="000000"/>
                </a:solidFill>
                <a:latin typeface="メイリオ" panose="020B0604030504040204" pitchFamily="50" charset="-128"/>
                <a:ea typeface="メイリオ" panose="020B0604030504040204" pitchFamily="50" charset="-128"/>
              </a:rPr>
              <a:t>Document</a:t>
            </a:r>
            <a:r>
              <a:rPr lang="ja-JP" altLang="en-US" kern="0" dirty="0">
                <a:solidFill>
                  <a:srgbClr val="000000"/>
                </a:solidFill>
                <a:latin typeface="メイリオ" panose="020B0604030504040204" pitchFamily="50" charset="-128"/>
                <a:ea typeface="メイリオ" panose="020B0604030504040204" pitchFamily="50" charset="-128"/>
              </a:rPr>
              <a:t>の条件を十分に理解したうえで対応する必要がある</a:t>
            </a:r>
            <a:endParaRPr lang="en-US" altLang="ja-JP" kern="0" dirty="0">
              <a:solidFill>
                <a:srgbClr val="000000"/>
              </a:solidFill>
              <a:latin typeface="メイリオ" panose="020B0604030504040204" pitchFamily="50" charset="-128"/>
              <a:ea typeface="メイリオ" panose="020B0604030504040204" pitchFamily="50" charset="-128"/>
            </a:endParaRPr>
          </a:p>
          <a:p>
            <a:pPr marL="342900" indent="-342900" eaLnBrk="0" hangingPunct="0">
              <a:spcBef>
                <a:spcPct val="20000"/>
              </a:spcBef>
              <a:buFontTx/>
              <a:buChar char="•"/>
              <a:defRPr/>
            </a:pPr>
            <a:r>
              <a:rPr lang="ja-JP" altLang="en-US" kern="0" dirty="0">
                <a:solidFill>
                  <a:srgbClr val="000000"/>
                </a:solidFill>
                <a:latin typeface="メイリオ" panose="020B0604030504040204" pitchFamily="50" charset="-128"/>
                <a:ea typeface="メイリオ" panose="020B0604030504040204" pitchFamily="50" charset="-128"/>
              </a:rPr>
              <a:t>同一申請内で提出された</a:t>
            </a:r>
            <a:r>
              <a:rPr lang="en-US" altLang="ja-JP" kern="0" dirty="0">
                <a:solidFill>
                  <a:srgbClr val="000000"/>
                </a:solidFill>
                <a:latin typeface="メイリオ" panose="020B0604030504040204" pitchFamily="50" charset="-128"/>
                <a:ea typeface="メイリオ" panose="020B0604030504040204" pitchFamily="50" charset="-128"/>
              </a:rPr>
              <a:t>Document</a:t>
            </a:r>
            <a:r>
              <a:rPr lang="ja-JP" altLang="en-US" kern="0" dirty="0">
                <a:solidFill>
                  <a:srgbClr val="000000"/>
                </a:solidFill>
                <a:latin typeface="メイリオ" panose="020B0604030504040204" pitchFamily="50" charset="-128"/>
                <a:ea typeface="メイリオ" panose="020B0604030504040204" pitchFamily="50" charset="-128"/>
              </a:rPr>
              <a:t>であれば正本</a:t>
            </a:r>
            <a:r>
              <a:rPr lang="en-US" altLang="ja-JP" kern="0" dirty="0">
                <a:solidFill>
                  <a:srgbClr val="000000"/>
                </a:solidFill>
                <a:latin typeface="メイリオ" panose="020B0604030504040204" pitchFamily="50" charset="-128"/>
                <a:ea typeface="メイリオ" panose="020B0604030504040204" pitchFamily="50" charset="-128"/>
              </a:rPr>
              <a:t>/</a:t>
            </a:r>
            <a:r>
              <a:rPr lang="ja-JP" altLang="en-US" kern="0" dirty="0">
                <a:solidFill>
                  <a:srgbClr val="000000"/>
                </a:solidFill>
                <a:latin typeface="メイリオ" panose="020B0604030504040204" pitchFamily="50" charset="-128"/>
                <a:ea typeface="メイリオ" panose="020B0604030504040204" pitchFamily="50" charset="-128"/>
              </a:rPr>
              <a:t>参考にかかわらず再利用が可能</a:t>
            </a:r>
            <a:endParaRPr lang="en-US" altLang="ja-JP" kern="0" dirty="0">
              <a:solidFill>
                <a:srgbClr val="000000"/>
              </a:solidFill>
              <a:latin typeface="メイリオ" panose="020B0604030504040204" pitchFamily="50" charset="-128"/>
              <a:ea typeface="メイリオ" panose="020B0604030504040204" pitchFamily="50" charset="-128"/>
            </a:endParaRPr>
          </a:p>
        </p:txBody>
      </p:sp>
      <p:sp>
        <p:nvSpPr>
          <p:cNvPr id="9" name="テキスト ボックス 6">
            <a:extLst>
              <a:ext uri="{FF2B5EF4-FFF2-40B4-BE49-F238E27FC236}">
                <a16:creationId xmlns:a16="http://schemas.microsoft.com/office/drawing/2014/main" id="{AC83D277-64FA-484A-8ED2-F69899D31E69}"/>
              </a:ext>
            </a:extLst>
          </p:cNvPr>
          <p:cNvSpPr txBox="1"/>
          <p:nvPr/>
        </p:nvSpPr>
        <p:spPr>
          <a:xfrm>
            <a:off x="179288" y="6393726"/>
            <a:ext cx="3381554"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808080"/>
                </a:solidFill>
                <a:effectLst/>
                <a:uLnTx/>
                <a:uFillTx/>
                <a:latin typeface="メイリオ" panose="020B0604030504040204" pitchFamily="50" charset="-128"/>
                <a:ea typeface="メイリオ" panose="020B0604030504040204" pitchFamily="50" charset="-128"/>
                <a:cs typeface="+mn-cs"/>
              </a:rPr>
              <a:t>v4.0</a:t>
            </a:r>
            <a:r>
              <a:rPr kumimoji="1" lang="ja-JP" altLang="en-US" sz="1400" b="0" i="0" u="none" strike="noStrike" kern="1200" cap="none" spc="0" normalizeH="0" baseline="0" noProof="0">
                <a:ln>
                  <a:noFill/>
                </a:ln>
                <a:solidFill>
                  <a:srgbClr val="808080"/>
                </a:solidFill>
                <a:effectLst/>
                <a:uLnTx/>
                <a:uFillTx/>
                <a:latin typeface="メイリオ" panose="020B0604030504040204" pitchFamily="50" charset="-128"/>
                <a:ea typeface="メイリオ" panose="020B0604030504040204" pitchFamily="50" charset="-128"/>
                <a:cs typeface="+mn-cs"/>
              </a:rPr>
              <a:t>運用開始</a:t>
            </a:r>
            <a:r>
              <a:rPr kumimoji="1" lang="en-US" altLang="ja-JP" sz="1400" b="0" i="0" u="none" strike="noStrike" kern="1200" cap="none" spc="0" normalizeH="0" baseline="0" noProof="0">
                <a:ln>
                  <a:noFill/>
                </a:ln>
                <a:solidFill>
                  <a:srgbClr val="808080"/>
                </a:solidFill>
                <a:effectLst/>
                <a:uLnTx/>
                <a:uFillTx/>
                <a:latin typeface="メイリオ" panose="020B0604030504040204" pitchFamily="50" charset="-128"/>
                <a:ea typeface="メイリオ" panose="020B0604030504040204" pitchFamily="50" charset="-128"/>
                <a:cs typeface="+mn-cs"/>
              </a:rPr>
              <a:t>/Slide 47</a:t>
            </a:r>
            <a:endPar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 name="TextBox 3">
            <a:extLst>
              <a:ext uri="{FF2B5EF4-FFF2-40B4-BE49-F238E27FC236}">
                <a16:creationId xmlns:a16="http://schemas.microsoft.com/office/drawing/2014/main" id="{4678105C-3D9A-D84E-8BAB-AD12021DB8A3}"/>
              </a:ext>
            </a:extLst>
          </p:cNvPr>
          <p:cNvSpPr txBox="1"/>
          <p:nvPr/>
        </p:nvSpPr>
        <p:spPr>
          <a:xfrm>
            <a:off x="572462" y="1181746"/>
            <a:ext cx="6752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dirty="0">
                <a:latin typeface="Meiryo"/>
                <a:ea typeface="Meiryo"/>
                <a:cs typeface="Arial"/>
              </a:rPr>
              <a:t>CTD文書再利用の条件は以下の通り</a:t>
            </a:r>
            <a:endParaRPr lang="en-US" sz="2000" dirty="0">
              <a:latin typeface="Meiryo"/>
              <a:ea typeface="Meiryo"/>
              <a:cs typeface="Arial"/>
            </a:endParaRPr>
          </a:p>
        </p:txBody>
      </p:sp>
      <p:sp>
        <p:nvSpPr>
          <p:cNvPr id="13" name="テキスト ボックス 3">
            <a:extLst>
              <a:ext uri="{FF2B5EF4-FFF2-40B4-BE49-F238E27FC236}">
                <a16:creationId xmlns:a16="http://schemas.microsoft.com/office/drawing/2014/main" id="{9A48BA9C-24CD-06AF-C061-759EDF955E7A}"/>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5" name="テキスト ボックス 5">
            <a:extLst>
              <a:ext uri="{FF2B5EF4-FFF2-40B4-BE49-F238E27FC236}">
                <a16:creationId xmlns:a16="http://schemas.microsoft.com/office/drawing/2014/main" id="{75B86AE3-30EF-05CE-AED4-4C17CBDDF4A2}"/>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graphicFrame>
        <p:nvGraphicFramePr>
          <p:cNvPr id="14" name="Table 13">
            <a:extLst>
              <a:ext uri="{FF2B5EF4-FFF2-40B4-BE49-F238E27FC236}">
                <a16:creationId xmlns:a16="http://schemas.microsoft.com/office/drawing/2014/main" id="{9A6A31B7-CA93-8ADB-6C20-C60AA80F6E17}"/>
              </a:ext>
            </a:extLst>
          </p:cNvPr>
          <p:cNvGraphicFramePr>
            <a:graphicFrameLocks noGrp="1"/>
          </p:cNvGraphicFramePr>
          <p:nvPr>
            <p:extLst>
              <p:ext uri="{D42A27DB-BD31-4B8C-83A1-F6EECF244321}">
                <p14:modId xmlns:p14="http://schemas.microsoft.com/office/powerpoint/2010/main" val="2684821750"/>
              </p:ext>
            </p:extLst>
          </p:nvPr>
        </p:nvGraphicFramePr>
        <p:xfrm>
          <a:off x="678579" y="1575947"/>
          <a:ext cx="10446280" cy="3298844"/>
        </p:xfrm>
        <a:graphic>
          <a:graphicData uri="http://schemas.openxmlformats.org/drawingml/2006/table">
            <a:tbl>
              <a:tblPr firstRow="1" bandRow="1">
                <a:tableStyleId>{93296810-A885-4BE3-A3E7-6D5BEEA58F35}</a:tableStyleId>
              </a:tblPr>
              <a:tblGrid>
                <a:gridCol w="1238356">
                  <a:extLst>
                    <a:ext uri="{9D8B030D-6E8A-4147-A177-3AD203B41FA5}">
                      <a16:colId xmlns:a16="http://schemas.microsoft.com/office/drawing/2014/main" val="1896394710"/>
                    </a:ext>
                  </a:extLst>
                </a:gridCol>
                <a:gridCol w="3587293">
                  <a:extLst>
                    <a:ext uri="{9D8B030D-6E8A-4147-A177-3AD203B41FA5}">
                      <a16:colId xmlns:a16="http://schemas.microsoft.com/office/drawing/2014/main" val="1980173230"/>
                    </a:ext>
                  </a:extLst>
                </a:gridCol>
                <a:gridCol w="5620631">
                  <a:extLst>
                    <a:ext uri="{9D8B030D-6E8A-4147-A177-3AD203B41FA5}">
                      <a16:colId xmlns:a16="http://schemas.microsoft.com/office/drawing/2014/main" val="294049441"/>
                    </a:ext>
                  </a:extLst>
                </a:gridCol>
              </a:tblGrid>
              <a:tr h="582149">
                <a:tc>
                  <a:txBody>
                    <a:bodyPr/>
                    <a:lstStyle/>
                    <a:p>
                      <a:pPr marL="0" algn="l" rtl="0" eaLnBrk="1" latinLnBrk="0" hangingPunct="1">
                        <a:spcBef>
                          <a:spcPts val="0"/>
                        </a:spcBef>
                        <a:spcAft>
                          <a:spcPts val="0"/>
                        </a:spcAft>
                      </a:pPr>
                      <a:endParaRPr lang="ja-JP" altLang="en-US">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dirty="0">
                          <a:effectLst/>
                          <a:latin typeface="メイリオ" panose="020B0604030504040204" pitchFamily="50" charset="-128"/>
                          <a:ea typeface="メイリオ" panose="020B0604030504040204" pitchFamily="50" charset="-128"/>
                        </a:rPr>
                        <a:t>同</a:t>
                      </a:r>
                      <a:r>
                        <a:rPr kumimoji="1" lang="en-US" sz="1800" kern="1200" dirty="0">
                          <a:effectLst/>
                          <a:latin typeface="メイリオ" panose="020B0604030504040204" pitchFamily="50" charset="-128"/>
                          <a:ea typeface="メイリオ" panose="020B0604030504040204" pitchFamily="50" charset="-128"/>
                        </a:rPr>
                        <a:t>eCTD</a:t>
                      </a:r>
                      <a:r>
                        <a:rPr kumimoji="1" lang="ja-JP" altLang="en-US" sz="1800" kern="1200" dirty="0">
                          <a:effectLst/>
                          <a:latin typeface="メイリオ" panose="020B0604030504040204" pitchFamily="50" charset="-128"/>
                          <a:ea typeface="メイリオ" panose="020B0604030504040204" pitchFamily="50" charset="-128"/>
                        </a:rPr>
                        <a:t>内での再利用</a:t>
                      </a:r>
                      <a:endParaRPr lang="ja-JP" altLang="en-US" dirty="0">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他</a:t>
                      </a:r>
                      <a:r>
                        <a:rPr kumimoji="1" lang="en-US" sz="1800" kern="1200">
                          <a:effectLst/>
                          <a:latin typeface="メイリオ" panose="020B0604030504040204" pitchFamily="50" charset="-128"/>
                          <a:ea typeface="メイリオ" panose="020B0604030504040204" pitchFamily="50" charset="-128"/>
                        </a:rPr>
                        <a:t>eCTD</a:t>
                      </a:r>
                      <a:r>
                        <a:rPr kumimoji="1" lang="ja-JP" altLang="en-US" sz="1800" kern="1200">
                          <a:effectLst/>
                          <a:latin typeface="メイリオ" panose="020B0604030504040204" pitchFamily="50" charset="-128"/>
                          <a:ea typeface="メイリオ" panose="020B0604030504040204" pitchFamily="50" charset="-128"/>
                        </a:rPr>
                        <a:t>からの再利用</a:t>
                      </a:r>
                      <a:endParaRPr lang="ja-JP" altLang="en-US">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2620659701"/>
                  </a:ext>
                </a:extLst>
              </a:tr>
              <a:tr h="1940497">
                <a:tc>
                  <a:txBody>
                    <a:bodyPr/>
                    <a:lstStyle/>
                    <a:p>
                      <a:pPr marL="0" algn="ctr" rtl="0" eaLnBrk="1" latinLnBrk="0" hangingPunct="1">
                        <a:spcBef>
                          <a:spcPts val="0"/>
                        </a:spcBef>
                        <a:spcAft>
                          <a:spcPts val="0"/>
                        </a:spcAft>
                      </a:pPr>
                      <a:r>
                        <a:rPr kumimoji="1" lang="en-US" sz="1800" kern="1200">
                          <a:effectLst/>
                          <a:latin typeface="メイリオ" panose="020B0604030504040204" pitchFamily="50" charset="-128"/>
                          <a:ea typeface="メイリオ" panose="020B0604030504040204" pitchFamily="50" charset="-128"/>
                        </a:rPr>
                        <a:t>Document</a:t>
                      </a:r>
                      <a:endParaRPr lang="en-US" altLang="ja-JP">
                        <a:effectLst/>
                        <a:latin typeface="メイリオ" panose="020B0604030504040204" pitchFamily="50" charset="-128"/>
                        <a:ea typeface="メイリオ" panose="020B0604030504040204" pitchFamily="50" charset="-128"/>
                      </a:endParaRPr>
                    </a:p>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再利用</a:t>
                      </a:r>
                      <a:endParaRPr lang="ja-JP" altLang="en-US">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dirty="0">
                          <a:effectLst/>
                          <a:latin typeface="メイリオ" panose="020B0604030504040204" pitchFamily="50" charset="-128"/>
                          <a:ea typeface="メイリオ" panose="020B0604030504040204" pitchFamily="50" charset="-128"/>
                        </a:rPr>
                        <a:t>可能</a:t>
                      </a:r>
                      <a:endParaRPr lang="ja-JP" altLang="en-US" dirty="0">
                        <a:effectLst/>
                        <a:latin typeface="メイリオ" panose="020B0604030504040204" pitchFamily="50" charset="-128"/>
                        <a:ea typeface="メイリオ" panose="020B0604030504040204" pitchFamily="50" charset="-128"/>
                      </a:endParaRPr>
                    </a:p>
                  </a:txBody>
                  <a:tcPr marL="0" marR="0" marT="0" marB="0" anchor="ctr"/>
                </a:tc>
                <a:tc>
                  <a:txBody>
                    <a:bodyPr/>
                    <a:lstStyle/>
                    <a:p>
                      <a:pPr marL="182563" indent="0" algn="l" rtl="0" eaLnBrk="1" latinLnBrk="0" hangingPunct="1">
                        <a:spcBef>
                          <a:spcPts val="0"/>
                        </a:spcBef>
                        <a:spcAft>
                          <a:spcPts val="0"/>
                        </a:spcAft>
                      </a:pPr>
                      <a:r>
                        <a:rPr kumimoji="1" lang="ja-JP" altLang="en-US" sz="1800" u="sng" kern="1200">
                          <a:effectLst/>
                          <a:latin typeface="メイリオ" panose="020B0604030504040204" pitchFamily="50" charset="-128"/>
                          <a:ea typeface="メイリオ" panose="020B0604030504040204" pitchFamily="50" charset="-128"/>
                        </a:rPr>
                        <a:t>再利用する</a:t>
                      </a:r>
                      <a:r>
                        <a:rPr kumimoji="1" lang="en-US" sz="1800" u="sng" kern="1200">
                          <a:effectLst/>
                          <a:latin typeface="メイリオ" panose="020B0604030504040204" pitchFamily="50" charset="-128"/>
                          <a:ea typeface="メイリオ" panose="020B0604030504040204" pitchFamily="50" charset="-128"/>
                        </a:rPr>
                        <a:t>Document</a:t>
                      </a:r>
                      <a:r>
                        <a:rPr kumimoji="1" lang="ja-JP" altLang="en-US" sz="1800" u="sng" kern="1200">
                          <a:effectLst/>
                          <a:latin typeface="メイリオ" panose="020B0604030504040204" pitchFamily="50" charset="-128"/>
                          <a:ea typeface="メイリオ" panose="020B0604030504040204" pitchFamily="50" charset="-128"/>
                        </a:rPr>
                        <a:t>が以下の条件を全て満たしている場合のみ可能</a:t>
                      </a:r>
                      <a:endParaRPr lang="ja-JP" altLang="en-US" u="sng">
                        <a:effectLst/>
                        <a:latin typeface="メイリオ" panose="020B0604030504040204" pitchFamily="50" charset="-128"/>
                        <a:ea typeface="メイリオ" panose="020B0604030504040204" pitchFamily="50" charset="-128"/>
                      </a:endParaRPr>
                    </a:p>
                    <a:p>
                      <a:pPr marL="468313" indent="-285750" algn="l" rtl="0" eaLnBrk="1" latinLnBrk="0" hangingPunct="1">
                        <a:spcBef>
                          <a:spcPts val="0"/>
                        </a:spcBef>
                        <a:spcAft>
                          <a:spcPts val="0"/>
                        </a:spcAft>
                        <a:buFont typeface="Arial" panose="020B0604020202020204" pitchFamily="34" charset="0"/>
                        <a:buChar char="•"/>
                      </a:pPr>
                      <a:r>
                        <a:rPr kumimoji="1" lang="ja-JP" altLang="en-US" sz="1800" u="sng" kern="1200">
                          <a:effectLst/>
                          <a:latin typeface="メイリオ" panose="020B0604030504040204" pitchFamily="50" charset="-128"/>
                          <a:ea typeface="メイリオ" panose="020B0604030504040204" pitchFamily="50" charset="-128"/>
                        </a:rPr>
                        <a:t>承認済</a:t>
                      </a:r>
                      <a:r>
                        <a:rPr kumimoji="1" lang="ja-JP" altLang="en-US" sz="1800" kern="1200">
                          <a:effectLst/>
                          <a:latin typeface="メイリオ" panose="020B0604030504040204" pitchFamily="50" charset="-128"/>
                          <a:ea typeface="メイリオ" panose="020B0604030504040204" pitchFamily="50" charset="-128"/>
                        </a:rPr>
                        <a:t>の申請のものである</a:t>
                      </a:r>
                      <a:endParaRPr lang="ja-JP" altLang="en-US">
                        <a:effectLst/>
                        <a:latin typeface="メイリオ" panose="020B0604030504040204" pitchFamily="50" charset="-128"/>
                        <a:ea typeface="メイリオ" panose="020B0604030504040204" pitchFamily="50" charset="-128"/>
                      </a:endParaRPr>
                    </a:p>
                    <a:p>
                      <a:pPr marL="468313" indent="-285750" algn="l" rtl="0" eaLnBrk="1" latinLnBrk="0" hangingPunct="1">
                        <a:spcBef>
                          <a:spcPts val="0"/>
                        </a:spcBef>
                        <a:spcAft>
                          <a:spcPts val="0"/>
                        </a:spcAft>
                        <a:buFont typeface="Arial" panose="020B0604020202020204" pitchFamily="34" charset="0"/>
                        <a:buChar char="•"/>
                      </a:pPr>
                      <a:r>
                        <a:rPr kumimoji="1" lang="ja-JP" altLang="en-US" sz="1800" u="sng" kern="1200">
                          <a:effectLst/>
                          <a:latin typeface="メイリオ" panose="020B0604030504040204" pitchFamily="50" charset="-128"/>
                          <a:ea typeface="メイリオ" panose="020B0604030504040204" pitchFamily="50" charset="-128"/>
                        </a:rPr>
                        <a:t>正本申請</a:t>
                      </a:r>
                      <a:r>
                        <a:rPr kumimoji="1" lang="ja-JP" altLang="en-US" sz="1800" kern="1200">
                          <a:effectLst/>
                          <a:latin typeface="メイリオ" panose="020B0604030504040204" pitchFamily="50" charset="-128"/>
                          <a:ea typeface="メイリオ" panose="020B0604030504040204" pitchFamily="50" charset="-128"/>
                        </a:rPr>
                        <a:t>されている申請のものである</a:t>
                      </a:r>
                      <a:endParaRPr lang="ja-JP" altLang="en-US">
                        <a:effectLst/>
                        <a:latin typeface="メイリオ" panose="020B0604030504040204" pitchFamily="50" charset="-128"/>
                        <a:ea typeface="メイリオ" panose="020B0604030504040204" pitchFamily="50" charset="-128"/>
                      </a:endParaRPr>
                    </a:p>
                    <a:p>
                      <a:pPr marL="468313" indent="-285750" algn="l" rtl="0" eaLnBrk="1" latinLnBrk="0" hangingPunct="1">
                        <a:spcBef>
                          <a:spcPts val="0"/>
                        </a:spcBef>
                        <a:spcAft>
                          <a:spcPts val="0"/>
                        </a:spcAft>
                        <a:buFont typeface="Arial" panose="020B0604020202020204" pitchFamily="34" charset="0"/>
                        <a:buChar char="•"/>
                      </a:pPr>
                      <a:r>
                        <a:rPr kumimoji="1" lang="ja-JP" altLang="en-US" sz="1800" kern="1200">
                          <a:effectLst/>
                          <a:latin typeface="メイリオ" panose="020B0604030504040204" pitchFamily="50" charset="-128"/>
                          <a:ea typeface="メイリオ" panose="020B0604030504040204" pitchFamily="50" charset="-128"/>
                        </a:rPr>
                        <a:t>審査当局の</a:t>
                      </a:r>
                      <a:r>
                        <a:rPr kumimoji="1" lang="ja-JP" altLang="en-US" sz="1800" u="sng" kern="1200">
                          <a:effectLst/>
                          <a:latin typeface="メイリオ" panose="020B0604030504040204" pitchFamily="50" charset="-128"/>
                          <a:ea typeface="メイリオ" panose="020B0604030504040204" pitchFamily="50" charset="-128"/>
                        </a:rPr>
                        <a:t>保管文書の対象</a:t>
                      </a:r>
                      <a:r>
                        <a:rPr kumimoji="1" lang="ja-JP" altLang="en-US" sz="1800" kern="1200">
                          <a:effectLst/>
                          <a:latin typeface="メイリオ" panose="020B0604030504040204" pitchFamily="50" charset="-128"/>
                          <a:ea typeface="メイリオ" panose="020B0604030504040204" pitchFamily="50" charset="-128"/>
                        </a:rPr>
                        <a:t>である</a:t>
                      </a:r>
                      <a:endParaRPr lang="ja-JP" altLang="en-US">
                        <a:effectLst/>
                        <a:latin typeface="メイリオ" panose="020B0604030504040204" pitchFamily="50" charset="-128"/>
                        <a:ea typeface="メイリオ" panose="020B0604030504040204" pitchFamily="50" charset="-128"/>
                      </a:endParaRPr>
                    </a:p>
                    <a:p>
                      <a:pPr marL="182563" indent="0" algn="l" rtl="0" eaLnBrk="1" latinLnBrk="0" hangingPunct="1">
                        <a:spcBef>
                          <a:spcPts val="0"/>
                        </a:spcBef>
                        <a:spcAft>
                          <a:spcPts val="0"/>
                        </a:spcAft>
                      </a:pPr>
                      <a:r>
                        <a:rPr kumimoji="1" lang="en-US" altLang="ja-JP" sz="1800" kern="1200">
                          <a:effectLst/>
                          <a:latin typeface="メイリオ" panose="020B0604030504040204" pitchFamily="50" charset="-128"/>
                          <a:ea typeface="メイリオ" panose="020B0604030504040204" pitchFamily="50" charset="-128"/>
                        </a:rPr>
                        <a:t>•</a:t>
                      </a:r>
                      <a:r>
                        <a:rPr kumimoji="1" lang="ja-JP" altLang="en-US" sz="1800" kern="1200">
                          <a:effectLst/>
                          <a:latin typeface="メイリオ" panose="020B0604030504040204" pitchFamily="50" charset="-128"/>
                          <a:ea typeface="メイリオ" panose="020B0604030504040204" pitchFamily="50" charset="-128"/>
                        </a:rPr>
                        <a:t>厚労省文書管理規則が定める</a:t>
                      </a:r>
                      <a:r>
                        <a:rPr kumimoji="1" lang="ja-JP" altLang="en-US" sz="1800" u="sng" kern="1200">
                          <a:effectLst/>
                          <a:latin typeface="メイリオ" panose="020B0604030504040204" pitchFamily="50" charset="-128"/>
                          <a:ea typeface="メイリオ" panose="020B0604030504040204" pitchFamily="50" charset="-128"/>
                        </a:rPr>
                        <a:t>保</a:t>
                      </a:r>
                      <a:r>
                        <a:rPr lang="ja-JP" altLang="en-US" sz="1800" u="sng" kern="1200">
                          <a:effectLst/>
                          <a:latin typeface="メイリオ" panose="020B0604030504040204" pitchFamily="50" charset="-128"/>
                          <a:ea typeface="メイリオ" panose="020B0604030504040204" pitchFamily="50" charset="-128"/>
                        </a:rPr>
                        <a:t>管期間内</a:t>
                      </a:r>
                      <a:r>
                        <a:rPr lang="ja-JP" altLang="en-US" sz="1800" kern="1200">
                          <a:effectLst/>
                          <a:latin typeface="メイリオ" panose="020B0604030504040204" pitchFamily="50" charset="-128"/>
                          <a:ea typeface="メイリオ" panose="020B0604030504040204" pitchFamily="50" charset="-128"/>
                        </a:rPr>
                        <a:t>（現在は30年）である</a:t>
                      </a:r>
                      <a:endParaRPr lang="ja-JP" altLang="en-US">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86878606"/>
                  </a:ext>
                </a:extLst>
              </a:tr>
              <a:tr h="776198">
                <a:tc>
                  <a:txBody>
                    <a:bodyPr/>
                    <a:lstStyle/>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ファイル</a:t>
                      </a:r>
                      <a:endParaRPr lang="ja-JP" altLang="en-US">
                        <a:effectLst/>
                        <a:latin typeface="メイリオ" panose="020B0604030504040204" pitchFamily="50" charset="-128"/>
                        <a:ea typeface="メイリオ" panose="020B0604030504040204" pitchFamily="50" charset="-128"/>
                      </a:endParaRPr>
                    </a:p>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再利用</a:t>
                      </a:r>
                      <a:endParaRPr lang="ja-JP" altLang="en-US">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a:effectLst/>
                          <a:latin typeface="メイリオ" panose="020B0604030504040204" pitchFamily="50" charset="-128"/>
                          <a:ea typeface="メイリオ" panose="020B0604030504040204" pitchFamily="50" charset="-128"/>
                        </a:rPr>
                        <a:t>可能</a:t>
                      </a:r>
                      <a:endParaRPr lang="ja-JP" altLang="en-US">
                        <a:effectLst/>
                        <a:latin typeface="メイリオ" panose="020B0604030504040204" pitchFamily="50" charset="-128"/>
                        <a:ea typeface="メイリオ" panose="020B0604030504040204" pitchFamily="50" charset="-128"/>
                      </a:endParaRPr>
                    </a:p>
                  </a:txBody>
                  <a:tcPr marL="0" marR="0" marT="0" marB="0" anchor="ctr"/>
                </a:tc>
                <a:tc>
                  <a:txBody>
                    <a:bodyPr/>
                    <a:lstStyle/>
                    <a:p>
                      <a:pPr marL="0" algn="ctr" rtl="0" eaLnBrk="1" latinLnBrk="0" hangingPunct="1">
                        <a:spcBef>
                          <a:spcPts val="0"/>
                        </a:spcBef>
                        <a:spcAft>
                          <a:spcPts val="0"/>
                        </a:spcAft>
                      </a:pPr>
                      <a:r>
                        <a:rPr kumimoji="1" lang="ja-JP" altLang="en-US" sz="1800" kern="1200" dirty="0">
                          <a:effectLst/>
                          <a:latin typeface="メイリオ" panose="020B0604030504040204" pitchFamily="50" charset="-128"/>
                          <a:ea typeface="メイリオ" panose="020B0604030504040204" pitchFamily="50" charset="-128"/>
                        </a:rPr>
                        <a:t>不可</a:t>
                      </a:r>
                      <a:endParaRPr lang="ja-JP" altLang="en-US" dirty="0">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a16="http://schemas.microsoft.com/office/drawing/2014/main" val="2602153864"/>
                  </a:ext>
                </a:extLst>
              </a:tr>
            </a:tbl>
          </a:graphicData>
        </a:graphic>
      </p:graphicFrame>
      <p:sp>
        <p:nvSpPr>
          <p:cNvPr id="16" name="テキスト ボックス 15">
            <a:extLst>
              <a:ext uri="{FF2B5EF4-FFF2-40B4-BE49-F238E27FC236}">
                <a16:creationId xmlns:a16="http://schemas.microsoft.com/office/drawing/2014/main" id="{F24C2BC6-7DEC-49CF-B160-18C66C9CFA47}"/>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8" name="テキスト ボックス 17">
            <a:extLst>
              <a:ext uri="{FF2B5EF4-FFF2-40B4-BE49-F238E27FC236}">
                <a16:creationId xmlns:a16="http://schemas.microsoft.com/office/drawing/2014/main" id="{91B4EE90-02B0-4FA6-8F58-8E9DBFDFEF8F}"/>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8276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a:latin typeface="メイリオ"/>
                <a:ea typeface="メイリオ"/>
              </a:rPr>
              <a:t>2.9  </a:t>
            </a:r>
            <a:r>
              <a:rPr lang="ja-JP" altLang="en-US">
                <a:latin typeface="メイリオ"/>
                <a:ea typeface="メイリオ"/>
              </a:rPr>
              <a:t>試験データの再利用ができる</a:t>
            </a:r>
            <a:r>
              <a:rPr lang="ja-JP" altLang="ja-JP">
                <a:latin typeface="Meiryo"/>
                <a:ea typeface="Meiryo"/>
              </a:rPr>
              <a:t>（</a:t>
            </a:r>
            <a:r>
              <a:rPr lang="en-US" altLang="ja-JP">
                <a:latin typeface="Meiryo"/>
                <a:ea typeface="+mj-lt"/>
              </a:rPr>
              <a:t>1/4</a:t>
            </a:r>
            <a:r>
              <a:rPr lang="ja-JP" altLang="ja-JP">
                <a:latin typeface="Meiryo"/>
                <a:ea typeface="Meiryo"/>
              </a:rPr>
              <a:t>）</a:t>
            </a:r>
            <a:endParaRPr lang="ja-JP" altLang="en-US">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082CC44A-B378-4EDE-8F65-7B79F82EE97A}"/>
              </a:ext>
            </a:extLst>
          </p:cNvPr>
          <p:cNvSpPr txBox="1">
            <a:spLocks/>
          </p:cNvSpPr>
          <p:nvPr/>
        </p:nvSpPr>
        <p:spPr bwMode="auto">
          <a:xfrm>
            <a:off x="835182" y="1423408"/>
            <a:ext cx="10228470" cy="482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a:lstStyle>
          <a:p>
            <a:pPr marR="0" lvl="0" algn="l" defTabSz="914400" rtl="0" eaLnBrk="0" fontAlgn="base" latinLnBrk="0" hangingPunct="0">
              <a:lnSpc>
                <a:spcPct val="100000"/>
              </a:lnSpc>
              <a:spcBef>
                <a:spcPct val="20000"/>
              </a:spcBef>
              <a:spcAft>
                <a:spcPct val="0"/>
              </a:spcAft>
              <a:buClr>
                <a:srgbClr val="0066FF"/>
              </a:buClr>
              <a:buSzTx/>
              <a:buFont typeface="Wingdings" panose="05000000000000000000" pitchFamily="2" charset="2"/>
              <a:buChar char="n"/>
              <a:tabLst/>
              <a:defRPr/>
            </a:pPr>
            <a:r>
              <a:rPr kumimoji="1" lang="ja-JP" altLang="en-US" sz="2000" b="0" i="0" u="none" strike="noStrike" kern="1200" cap="none" spc="0" normalizeH="0" baseline="0" noProof="0" dirty="0">
                <a:ln>
                  <a:noFill/>
                </a:ln>
                <a:solidFill>
                  <a:srgbClr val="000000"/>
                </a:solidFill>
                <a:effectLst/>
                <a:uLnTx/>
                <a:uFillTx/>
                <a:latin typeface="メイリオ"/>
                <a:ea typeface="メイリオ"/>
              </a:rPr>
              <a:t>試験データは</a:t>
            </a:r>
            <a:r>
              <a:rPr kumimoji="1" lang="en-US" altLang="ja-JP" sz="2000" b="0" i="0" u="none" strike="noStrike" kern="1200" cap="none" spc="0" normalizeH="0" baseline="0" noProof="0" dirty="0">
                <a:ln>
                  <a:noFill/>
                </a:ln>
                <a:solidFill>
                  <a:srgbClr val="000000"/>
                </a:solidFill>
                <a:effectLst/>
                <a:uLnTx/>
                <a:uFillTx/>
                <a:latin typeface="メイリオ"/>
                <a:ea typeface="メイリオ"/>
              </a:rPr>
              <a:t>Document</a:t>
            </a:r>
            <a:r>
              <a:rPr lang="ja-JP" altLang="en-US" sz="2000" dirty="0">
                <a:latin typeface="Meiryo"/>
                <a:ea typeface="Meiryo"/>
                <a:cs typeface="+mn-lt"/>
              </a:rPr>
              <a:t>（文書の情報）</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の再利用のみ可能</a:t>
            </a:r>
            <a:endParaRPr kumimoji="1" lang="en-US" altLang="ja-JP" sz="2000" b="0" i="0" u="none" strike="noStrike" kern="1200" cap="none" spc="0" normalizeH="0" baseline="0" noProof="0" dirty="0">
              <a:ln>
                <a:noFill/>
              </a:ln>
              <a:solidFill>
                <a:srgbClr val="000000"/>
              </a:solidFill>
              <a:effectLst/>
              <a:uLnTx/>
              <a:uFillTx/>
              <a:latin typeface="メイリオ"/>
              <a:ea typeface="メイリオ"/>
            </a:endParaRPr>
          </a:p>
          <a:p>
            <a:pPr marR="0" lvl="0" algn="l" defTabSz="914400" rtl="0" eaLnBrk="0" fontAlgn="base" latinLnBrk="0" hangingPunct="0">
              <a:lnSpc>
                <a:spcPct val="100000"/>
              </a:lnSpc>
              <a:spcBef>
                <a:spcPct val="20000"/>
              </a:spcBef>
              <a:spcAft>
                <a:spcPct val="0"/>
              </a:spcAft>
              <a:buClr>
                <a:srgbClr val="0066FF"/>
              </a:buClr>
              <a:buSzTx/>
              <a:buFont typeface="Wingdings" panose="05000000000000000000" pitchFamily="2" charset="2"/>
              <a:buChar char="n"/>
              <a:tabLst/>
              <a:defRPr/>
            </a:pPr>
            <a:r>
              <a:rPr kumimoji="1" lang="ja-JP" altLang="en-US" sz="2000" b="0" i="0" u="none" strike="noStrike" kern="1200" cap="none" spc="0" normalizeH="0" baseline="0" noProof="0" dirty="0">
                <a:ln>
                  <a:noFill/>
                </a:ln>
                <a:solidFill>
                  <a:srgbClr val="000000"/>
                </a:solidFill>
                <a:effectLst/>
                <a:uLnTx/>
                <a:uFillTx/>
                <a:latin typeface="メイリオ"/>
                <a:ea typeface="メイリオ"/>
              </a:rPr>
              <a:t>各ファイルの”</a:t>
            </a:r>
            <a:r>
              <a:rPr kumimoji="1" lang="en-US" altLang="ja-JP" sz="2000" b="0" i="0" u="none" strike="noStrike" kern="1200" cap="none" spc="0" normalizeH="0" baseline="0" noProof="0" dirty="0">
                <a:ln>
                  <a:noFill/>
                </a:ln>
                <a:solidFill>
                  <a:srgbClr val="000000"/>
                </a:solidFill>
                <a:effectLst/>
                <a:uLnTx/>
                <a:uFillTx/>
                <a:latin typeface="メイリオ"/>
                <a:ea typeface="メイリオ"/>
              </a:rPr>
              <a:t>m5/datasets”</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以降のファイルパスは⼀意である必要がある</a:t>
            </a:r>
          </a:p>
          <a:p>
            <a:pPr marR="0" lvl="0" algn="l" defTabSz="914400" rtl="0" eaLnBrk="0" fontAlgn="base" latinLnBrk="0" hangingPunct="0">
              <a:lnSpc>
                <a:spcPct val="100000"/>
              </a:lnSpc>
              <a:spcBef>
                <a:spcPct val="20000"/>
              </a:spcBef>
              <a:spcAft>
                <a:spcPct val="0"/>
              </a:spcAft>
              <a:buClr>
                <a:srgbClr val="0066FF"/>
              </a:buClr>
              <a:buSzTx/>
              <a:buFont typeface="Wingdings" panose="05000000000000000000" pitchFamily="2" charset="2"/>
              <a:buChar char="n"/>
              <a:tabLst/>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再利用される</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が以下の条件を満たす必要がある</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再利</a:t>
            </a:r>
            <a:r>
              <a:rPr lang="ja-JP" altLang="en-US" sz="2000" kern="0" dirty="0">
                <a:solidFill>
                  <a:srgbClr val="000000"/>
                </a:solidFill>
                <a:latin typeface="メイリオ"/>
                <a:ea typeface="メイリオ"/>
              </a:rPr>
              <a:t>用</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される</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を参照している有効な</a:t>
            </a:r>
            <a:r>
              <a:rPr kumimoji="1" lang="en-US" altLang="ja-JP" sz="2000" b="0" i="0" u="none" strike="noStrike" kern="0" cap="none" spc="0" normalizeH="0" baseline="0" noProof="0" dirty="0" err="1">
                <a:ln>
                  <a:noFill/>
                </a:ln>
                <a:solidFill>
                  <a:srgbClr val="000000"/>
                </a:solidFill>
                <a:effectLst/>
                <a:uLnTx/>
                <a:uFillTx/>
                <a:latin typeface="メイリオ"/>
                <a:ea typeface="メイリオ"/>
              </a:rPr>
              <a:t>CoU</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が、当該提出連続番号時点のライフサイクル中に複数存在しないこと</a:t>
            </a:r>
            <a:endParaRPr kumimoji="1" lang="en-US" altLang="ja-JP" sz="2000" b="0" i="0" u="none" strike="noStrike" kern="0" cap="none" spc="0" normalizeH="0" baseline="0" noProof="0" dirty="0">
              <a:ln>
                <a:noFill/>
              </a:ln>
              <a:solidFill>
                <a:srgbClr val="000000"/>
              </a:solidFill>
              <a:effectLst/>
              <a:uLnTx/>
              <a:uFillTx/>
              <a:latin typeface="メイリオ"/>
              <a:ea typeface="メイリオ"/>
            </a:endParaRPr>
          </a:p>
          <a:p>
            <a:pPr lvl="2">
              <a:defRPr/>
            </a:pPr>
            <a:r>
              <a:rPr lang="ja-JP" sz="1600" kern="0" dirty="0">
                <a:latin typeface="Meiryo"/>
                <a:ea typeface="Meiryo"/>
                <a:cs typeface="+mn-lt"/>
              </a:rPr>
              <a:t>再利⽤される試験データを参照する他のCoUが</a:t>
            </a:r>
            <a:r>
              <a:rPr lang="en-US" altLang="ja-JP" sz="1600" kern="0" dirty="0">
                <a:latin typeface="Meiryo"/>
                <a:ea typeface="Meiryo"/>
                <a:cs typeface="+mn-lt"/>
              </a:rPr>
              <a:t>suspended</a:t>
            </a:r>
            <a:r>
              <a:rPr lang="ja-JP" sz="1600" kern="0" dirty="0">
                <a:latin typeface="Meiryo"/>
                <a:ea typeface="Meiryo"/>
                <a:cs typeface="+mn-lt"/>
              </a:rPr>
              <a:t>されている場合はよい</a:t>
            </a:r>
            <a:endParaRPr lang="ja-JP" altLang="en-US" sz="1600" kern="0" dirty="0">
              <a:solidFill>
                <a:srgbClr val="000000"/>
              </a:solidFill>
              <a:latin typeface="Meiryo"/>
              <a:ea typeface="Meiryo"/>
            </a:endParaRPr>
          </a:p>
          <a:p>
            <a:pPr lvl="1">
              <a:defRPr/>
            </a:pPr>
            <a:endParaRPr lang="ja-JP" altLang="en-US" sz="2000" kern="0" dirty="0">
              <a:solidFill>
                <a:srgbClr val="000000"/>
              </a:solidFill>
              <a:latin typeface="メイリオ"/>
              <a:ea typeface="メイリオ"/>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1" lang="ja-JP" altLang="en-US" sz="2000" b="0" i="0" u="none" strike="noStrike" kern="0" cap="none" spc="0" normalizeH="0" baseline="0" noProof="0" dirty="0">
                <a:ln>
                  <a:noFill/>
                </a:ln>
                <a:solidFill>
                  <a:srgbClr val="000000"/>
                </a:solidFill>
                <a:effectLst/>
                <a:uLnTx/>
                <a:uFillTx/>
                <a:latin typeface="メイリオ"/>
                <a:ea typeface="メイリオ"/>
              </a:rPr>
              <a:t>再利用される</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Document</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が参照しているファイルと”</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m5</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フォルダ</a:t>
            </a:r>
            <a:r>
              <a:rPr kumimoji="1" lang="en-US" altLang="ja-JP" sz="2000" b="0" i="0" u="none" strike="noStrike" kern="0" cap="none" spc="0" normalizeH="0" baseline="0" noProof="0" dirty="0">
                <a:ln>
                  <a:noFill/>
                </a:ln>
                <a:solidFill>
                  <a:srgbClr val="000000"/>
                </a:solidFill>
                <a:effectLst/>
                <a:uLnTx/>
                <a:uFillTx/>
                <a:latin typeface="メイリオ"/>
                <a:ea typeface="メイリオ"/>
              </a:rPr>
              <a:t>datasets”</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以降のファイルパスが同⼀のファイル</a:t>
            </a:r>
            <a:r>
              <a:rPr lang="ja-JP" altLang="en-US" sz="2000" kern="0" dirty="0">
                <a:solidFill>
                  <a:srgbClr val="000000"/>
                </a:solidFill>
                <a:latin typeface="メイリオ"/>
                <a:ea typeface="メイリオ"/>
              </a:rPr>
              <a:t>を参照している有効な</a:t>
            </a:r>
            <a:r>
              <a:rPr lang="en-US" altLang="ja-JP" sz="2000" kern="0" dirty="0" err="1">
                <a:solidFill>
                  <a:srgbClr val="000000"/>
                </a:solidFill>
                <a:latin typeface="メイリオ"/>
                <a:ea typeface="メイリオ"/>
              </a:rPr>
              <a:t>CoU</a:t>
            </a:r>
            <a:r>
              <a:rPr kumimoji="1" lang="ja-JP" altLang="en-US" sz="2000" b="0" i="0" u="none" strike="noStrike" kern="0" cap="none" spc="0" normalizeH="0" baseline="0" noProof="0" dirty="0">
                <a:ln>
                  <a:noFill/>
                </a:ln>
                <a:solidFill>
                  <a:srgbClr val="000000"/>
                </a:solidFill>
                <a:effectLst/>
                <a:uLnTx/>
                <a:uFillTx/>
                <a:latin typeface="メイリオ"/>
                <a:ea typeface="メイリオ"/>
              </a:rPr>
              <a:t>が、当該提出連続番号時点のライフサイクル中に存在しないこと</a:t>
            </a:r>
            <a:endParaRPr kumimoji="1" lang="en-US" altLang="ja-JP" b="0" i="0" u="none" strike="noStrike" kern="0" cap="none" spc="0" normalizeH="0" baseline="0" noProof="0" dirty="0">
              <a:ln>
                <a:noFill/>
              </a:ln>
              <a:solidFill>
                <a:srgbClr val="000000"/>
              </a:solidFill>
              <a:effectLst/>
              <a:uLnTx/>
              <a:uFillTx/>
              <a:latin typeface="メイリオ"/>
              <a:ea typeface="メイリオ"/>
            </a:endParaRPr>
          </a:p>
          <a:p>
            <a:pPr lvl="2">
              <a:defRPr/>
            </a:pPr>
            <a:r>
              <a:rPr lang="en-US" altLang="ja-JP" sz="1600" kern="0" dirty="0">
                <a:latin typeface="Meiryo"/>
                <a:ea typeface="Meiryo"/>
                <a:cs typeface="+mn-lt"/>
              </a:rPr>
              <a:t>m5/datasets"</a:t>
            </a:r>
            <a:r>
              <a:rPr lang="ja-JP" altLang="en-US" sz="1600" kern="0" dirty="0">
                <a:latin typeface="Meiryo"/>
                <a:ea typeface="Meiryo"/>
                <a:cs typeface="+mn-lt"/>
              </a:rPr>
              <a:t>以降のファイルパスが重複するファイルが無効となっている（当該ファイルを参照する</a:t>
            </a:r>
            <a:r>
              <a:rPr lang="en-US" altLang="ja-JP" sz="1600" kern="0" dirty="0" err="1">
                <a:latin typeface="Meiryo"/>
                <a:ea typeface="Meiryo"/>
                <a:cs typeface="+mn-lt"/>
              </a:rPr>
              <a:t>CoU</a:t>
            </a:r>
            <a:r>
              <a:rPr lang="ja-JP" altLang="en-US" sz="1600" kern="0" dirty="0">
                <a:latin typeface="Meiryo"/>
                <a:ea typeface="Meiryo"/>
                <a:cs typeface="+mn-lt"/>
              </a:rPr>
              <a:t>が</a:t>
            </a:r>
            <a:r>
              <a:rPr lang="en-US" altLang="ja-JP" sz="1600" kern="0" dirty="0">
                <a:latin typeface="Meiryo"/>
                <a:ea typeface="Meiryo"/>
                <a:cs typeface="+mn-lt"/>
              </a:rPr>
              <a:t>suspended</a:t>
            </a:r>
            <a:r>
              <a:rPr lang="ja-JP" altLang="en-US" sz="1600" kern="0" dirty="0">
                <a:latin typeface="Meiryo"/>
                <a:ea typeface="Meiryo"/>
                <a:cs typeface="+mn-lt"/>
              </a:rPr>
              <a:t>されている）場合</a:t>
            </a:r>
            <a:r>
              <a:rPr lang="ja-JP" altLang="ja-JP" sz="1600" kern="0" dirty="0">
                <a:latin typeface="Meiryo"/>
                <a:ea typeface="Meiryo"/>
                <a:cs typeface="+mn-lt"/>
              </a:rPr>
              <a:t>はよい</a:t>
            </a:r>
            <a:endParaRPr lang="ja-JP" altLang="en-US" sz="1600" kern="0" dirty="0">
              <a:solidFill>
                <a:srgbClr val="000000"/>
              </a:solidFill>
              <a:latin typeface="Meiryo"/>
              <a:ea typeface="Meiryo"/>
            </a:endParaRPr>
          </a:p>
        </p:txBody>
      </p:sp>
      <p:sp>
        <p:nvSpPr>
          <p:cNvPr id="9" name="スライド番号プレースホルダー 3">
            <a:extLst>
              <a:ext uri="{FF2B5EF4-FFF2-40B4-BE49-F238E27FC236}">
                <a16:creationId xmlns:a16="http://schemas.microsoft.com/office/drawing/2014/main" id="{D9048920-4497-944F-DF58-31154E511583}"/>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 name="TextBox 13">
            <a:extLst>
              <a:ext uri="{FF2B5EF4-FFF2-40B4-BE49-F238E27FC236}">
                <a16:creationId xmlns:a16="http://schemas.microsoft.com/office/drawing/2014/main" id="{276F6655-0487-94E3-674D-55CBF96513D2}"/>
              </a:ext>
            </a:extLst>
          </p:cNvPr>
          <p:cNvSpPr txBox="1"/>
          <p:nvPr/>
        </p:nvSpPr>
        <p:spPr>
          <a:xfrm>
            <a:off x="168638" y="6445770"/>
            <a:ext cx="5365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808080"/>
                </a:solidFill>
                <a:latin typeface="メイリオ"/>
                <a:ea typeface="メイリオ"/>
              </a:rPr>
              <a:t>v4</a:t>
            </a:r>
            <a:r>
              <a:rPr lang="ja-JP" altLang="en-US" sz="1400" dirty="0">
                <a:solidFill>
                  <a:srgbClr val="808080"/>
                </a:solidFill>
                <a:latin typeface="メイリオ"/>
                <a:ea typeface="メイリオ"/>
              </a:rPr>
              <a:t>改正説明会</a:t>
            </a:r>
            <a:r>
              <a:rPr lang="en-US" sz="1400" dirty="0">
                <a:solidFill>
                  <a:srgbClr val="808080"/>
                </a:solidFill>
                <a:latin typeface="メイリオ"/>
                <a:ea typeface="メイリオ"/>
              </a:rPr>
              <a:t>/ Slide 43,44,45</a:t>
            </a:r>
            <a:r>
              <a:rPr lang="ja-JP" altLang="en-US" sz="1400" dirty="0">
                <a:solidFill>
                  <a:srgbClr val="808080"/>
                </a:solidFill>
                <a:latin typeface="メイリオ"/>
                <a:ea typeface="メイリオ"/>
              </a:rPr>
              <a:t>の一部抜粋引用</a:t>
            </a:r>
            <a:endParaRPr lang="en-US" sz="1400" dirty="0">
              <a:solidFill>
                <a:srgbClr val="808080"/>
              </a:solidFill>
              <a:latin typeface="メイリオ"/>
              <a:ea typeface="メイリオ"/>
            </a:endParaRPr>
          </a:p>
        </p:txBody>
      </p:sp>
      <p:sp>
        <p:nvSpPr>
          <p:cNvPr id="8" name="テキスト ボックス 7">
            <a:extLst>
              <a:ext uri="{FF2B5EF4-FFF2-40B4-BE49-F238E27FC236}">
                <a16:creationId xmlns:a16="http://schemas.microsoft.com/office/drawing/2014/main" id="{4E65DC45-BF6A-4425-B337-FFFD4BF64B2F}"/>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0" name="テキスト ボックス 5">
            <a:extLst>
              <a:ext uri="{FF2B5EF4-FFF2-40B4-BE49-F238E27FC236}">
                <a16:creationId xmlns:a16="http://schemas.microsoft.com/office/drawing/2014/main" id="{0B604F8A-6FD6-451C-BE76-05E0127499C8}"/>
              </a:ext>
            </a:extLst>
          </p:cNvPr>
          <p:cNvSpPr txBox="1"/>
          <p:nvPr/>
        </p:nvSpPr>
        <p:spPr>
          <a:xfrm>
            <a:off x="9792164" y="44549"/>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28244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r>
              <a:rPr lang="en-US" altLang="ja-JP">
                <a:latin typeface="メイリオ"/>
                <a:ea typeface="メイリオ"/>
              </a:rPr>
              <a:t>2.9  </a:t>
            </a:r>
            <a:r>
              <a:rPr lang="ja-JP" altLang="en-US">
                <a:latin typeface="Meiryo"/>
                <a:ea typeface="Meiryo"/>
              </a:rPr>
              <a:t>試験データの再利用</a:t>
            </a:r>
            <a:r>
              <a:rPr lang="ja-JP">
                <a:latin typeface="Meiryo"/>
                <a:ea typeface="Meiryo"/>
              </a:rPr>
              <a:t>ができる</a:t>
            </a:r>
            <a:r>
              <a:rPr lang="ja-JP" altLang="ja-JP">
                <a:latin typeface="Meiryo"/>
                <a:ea typeface="Meiryo"/>
              </a:rPr>
              <a:t>（</a:t>
            </a:r>
            <a:r>
              <a:rPr lang="en-US" altLang="ja-JP">
                <a:latin typeface="Meiryo"/>
                <a:ea typeface="+mj-lt"/>
              </a:rPr>
              <a:t>2/4</a:t>
            </a:r>
            <a:r>
              <a:rPr lang="ja-JP" altLang="ja-JP">
                <a:latin typeface="Meiryo"/>
                <a:ea typeface="Meiryo"/>
              </a:rPr>
              <a:t>）</a:t>
            </a:r>
            <a:r>
              <a:rPr lang="en-US" altLang="ja-JP">
                <a:latin typeface="Meiryo"/>
                <a:ea typeface="+mj-lt"/>
              </a:rPr>
              <a:t>| </a:t>
            </a:r>
            <a:br>
              <a:rPr lang="en-US" altLang="ja-JP">
                <a:latin typeface="Meiryo"/>
                <a:ea typeface="+mj-lt"/>
              </a:rPr>
            </a:br>
            <a:r>
              <a:rPr lang="ja-JP" altLang="en-US">
                <a:latin typeface="Meiryo"/>
                <a:ea typeface="+mj-lt"/>
              </a:rPr>
              <a:t>異なる</a:t>
            </a:r>
            <a:r>
              <a:rPr lang="en-US" altLang="ja-JP" err="1">
                <a:latin typeface="Meiryo"/>
                <a:ea typeface="+mj-lt"/>
              </a:rPr>
              <a:t>CoU</a:t>
            </a:r>
            <a:r>
              <a:rPr lang="ja-JP" altLang="en-US">
                <a:latin typeface="Meiryo"/>
                <a:ea typeface="+mj-lt"/>
              </a:rPr>
              <a:t>が同じ文書を参照する</a:t>
            </a:r>
            <a:r>
              <a:rPr lang="en-US" altLang="ja-JP">
                <a:latin typeface="Meiryo"/>
                <a:ea typeface="+mj-lt"/>
              </a:rPr>
              <a:t>NG</a:t>
            </a:r>
            <a:r>
              <a:rPr lang="ja-JP">
                <a:latin typeface="Meiryo"/>
                <a:ea typeface="Meiryo"/>
              </a:rPr>
              <a:t>事例</a:t>
            </a:r>
            <a:endParaRPr lang="ja-JP" b="0">
              <a:solidFill>
                <a:srgbClr val="FF0000"/>
              </a:solidFill>
              <a:ea typeface="+mj-lt"/>
              <a:cs typeface="+mj-lt"/>
            </a:endParaRPr>
          </a:p>
        </p:txBody>
      </p:sp>
      <p:pic>
        <p:nvPicPr>
          <p:cNvPr id="8" name="図 7">
            <a:extLst>
              <a:ext uri="{FF2B5EF4-FFF2-40B4-BE49-F238E27FC236}">
                <a16:creationId xmlns:a16="http://schemas.microsoft.com/office/drawing/2014/main" id="{528C29A3-7FD4-488F-8FAA-3BF2D8B69AC3}"/>
              </a:ext>
            </a:extLst>
          </p:cNvPr>
          <p:cNvPicPr>
            <a:picLocks noChangeAspect="1"/>
          </p:cNvPicPr>
          <p:nvPr/>
        </p:nvPicPr>
        <p:blipFill>
          <a:blip r:embed="rId2"/>
          <a:stretch>
            <a:fillRect/>
          </a:stretch>
        </p:blipFill>
        <p:spPr>
          <a:xfrm>
            <a:off x="1513534" y="3789040"/>
            <a:ext cx="7030738" cy="2700958"/>
          </a:xfrm>
          <a:prstGeom prst="rect">
            <a:avLst/>
          </a:prstGeom>
        </p:spPr>
      </p:pic>
      <p:pic>
        <p:nvPicPr>
          <p:cNvPr id="10" name="図 9">
            <a:extLst>
              <a:ext uri="{FF2B5EF4-FFF2-40B4-BE49-F238E27FC236}">
                <a16:creationId xmlns:a16="http://schemas.microsoft.com/office/drawing/2014/main" id="{5BA0ACC0-7754-4C73-9F13-9D0811B91346}"/>
              </a:ext>
            </a:extLst>
          </p:cNvPr>
          <p:cNvPicPr>
            <a:picLocks noChangeAspect="1"/>
          </p:cNvPicPr>
          <p:nvPr/>
        </p:nvPicPr>
        <p:blipFill>
          <a:blip r:embed="rId3"/>
          <a:stretch>
            <a:fillRect/>
          </a:stretch>
        </p:blipFill>
        <p:spPr>
          <a:xfrm>
            <a:off x="1487488" y="1124744"/>
            <a:ext cx="6900496" cy="2766369"/>
          </a:xfrm>
          <a:prstGeom prst="rect">
            <a:avLst/>
          </a:prstGeom>
        </p:spPr>
      </p:pic>
      <p:sp>
        <p:nvSpPr>
          <p:cNvPr id="12" name="テキスト ボックス 11">
            <a:extLst>
              <a:ext uri="{FF2B5EF4-FFF2-40B4-BE49-F238E27FC236}">
                <a16:creationId xmlns:a16="http://schemas.microsoft.com/office/drawing/2014/main" id="{CCD4E9F9-5E7D-4B41-A9D2-8BFD07A70D24}"/>
              </a:ext>
            </a:extLst>
          </p:cNvPr>
          <p:cNvSpPr txBox="1"/>
          <p:nvPr/>
        </p:nvSpPr>
        <p:spPr>
          <a:xfrm>
            <a:off x="0" y="6588000"/>
            <a:ext cx="3600000" cy="263149"/>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altLang="ja-JP" dirty="0"/>
              <a:t>v4.0</a:t>
            </a:r>
            <a:r>
              <a:rPr lang="en-US" dirty="0"/>
              <a:t>改正説明会/Slide 43,44の一部抜粋引用</a:t>
            </a:r>
          </a:p>
        </p:txBody>
      </p:sp>
      <p:sp>
        <p:nvSpPr>
          <p:cNvPr id="9" name="スライド番号プレースホルダー 3">
            <a:extLst>
              <a:ext uri="{FF2B5EF4-FFF2-40B4-BE49-F238E27FC236}">
                <a16:creationId xmlns:a16="http://schemas.microsoft.com/office/drawing/2014/main" id="{6F4193F9-C19F-F899-8EBB-32C24CB25DC4}"/>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テキスト ボックス 10">
            <a:extLst>
              <a:ext uri="{FF2B5EF4-FFF2-40B4-BE49-F238E27FC236}">
                <a16:creationId xmlns:a16="http://schemas.microsoft.com/office/drawing/2014/main" id="{B0D5A8C3-22CC-4EB1-B250-FB6469B66FA5}"/>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3" name="テキスト ボックス 5">
            <a:extLst>
              <a:ext uri="{FF2B5EF4-FFF2-40B4-BE49-F238E27FC236}">
                <a16:creationId xmlns:a16="http://schemas.microsoft.com/office/drawing/2014/main" id="{D66DA58A-5AAB-4491-B620-0AF55E3BBDA3}"/>
              </a:ext>
            </a:extLst>
          </p:cNvPr>
          <p:cNvSpPr txBox="1"/>
          <p:nvPr/>
        </p:nvSpPr>
        <p:spPr>
          <a:xfrm>
            <a:off x="9792164" y="44549"/>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17246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dirty="0">
                <a:latin typeface="メイリオ"/>
                <a:ea typeface="メイリオ"/>
              </a:rPr>
              <a:t>2.9  </a:t>
            </a:r>
            <a:r>
              <a:rPr lang="ja-JP" altLang="en-US" dirty="0">
                <a:latin typeface="メイリオ"/>
                <a:ea typeface="メイリオ"/>
              </a:rPr>
              <a:t>試験データの再利用</a:t>
            </a:r>
            <a:r>
              <a:rPr lang="ja-JP" dirty="0">
                <a:latin typeface="Meiryo"/>
                <a:ea typeface="Meiryo"/>
              </a:rPr>
              <a:t>ができる</a:t>
            </a:r>
            <a:r>
              <a:rPr lang="ja-JP" altLang="ja-JP" dirty="0">
                <a:latin typeface="Meiryo"/>
                <a:ea typeface="Meiryo"/>
              </a:rPr>
              <a:t>（</a:t>
            </a:r>
            <a:r>
              <a:rPr lang="en-US" altLang="ja-JP" dirty="0">
                <a:latin typeface="Meiryo"/>
                <a:ea typeface="+mj-lt"/>
              </a:rPr>
              <a:t>3/4</a:t>
            </a:r>
            <a:r>
              <a:rPr lang="ja-JP" altLang="ja-JP" dirty="0">
                <a:latin typeface="Meiryo"/>
                <a:ea typeface="Meiryo"/>
              </a:rPr>
              <a:t>）</a:t>
            </a:r>
            <a:r>
              <a:rPr lang="en-US" altLang="ja-JP" dirty="0">
                <a:latin typeface="メイリオ"/>
                <a:ea typeface="メイリオ"/>
              </a:rPr>
              <a:t>|</a:t>
            </a:r>
            <a:br>
              <a:rPr lang="en-US" altLang="ja-JP" dirty="0">
                <a:latin typeface="メイリオ"/>
                <a:ea typeface="メイリオ"/>
              </a:rPr>
            </a:br>
            <a:r>
              <a:rPr lang="ja-JP" altLang="en-US" dirty="0">
                <a:latin typeface="メイリオ"/>
                <a:ea typeface="メイリオ"/>
              </a:rPr>
              <a:t>”</a:t>
            </a:r>
            <a:r>
              <a:rPr lang="en-US" altLang="ja-JP" dirty="0">
                <a:latin typeface="メイリオ"/>
                <a:ea typeface="メイリオ"/>
              </a:rPr>
              <a:t>m5/datasets”</a:t>
            </a:r>
            <a:r>
              <a:rPr lang="ja-JP" altLang="en-US" dirty="0">
                <a:latin typeface="メイリオ"/>
                <a:ea typeface="メイリオ"/>
              </a:rPr>
              <a:t>以降のファイルパスが⼀意でない</a:t>
            </a:r>
            <a:r>
              <a:rPr lang="en-US" altLang="ja-JP" dirty="0">
                <a:latin typeface="メイリオ"/>
                <a:ea typeface="メイリオ"/>
              </a:rPr>
              <a:t>NG</a:t>
            </a:r>
            <a:r>
              <a:rPr lang="ja-JP" altLang="en-US" dirty="0">
                <a:latin typeface="メイリオ"/>
                <a:ea typeface="メイリオ"/>
              </a:rPr>
              <a:t>事例</a:t>
            </a:r>
            <a:endParaRPr lang="ja-JP" altLang="en-US" sz="1800" strike="sngStrike" dirty="0">
              <a:solidFill>
                <a:srgbClr val="FF0000"/>
              </a:solidFill>
              <a:latin typeface="メイリオ"/>
              <a:ea typeface="メイリオ"/>
            </a:endParaRPr>
          </a:p>
        </p:txBody>
      </p:sp>
      <p:sp>
        <p:nvSpPr>
          <p:cNvPr id="12" name="テキスト ボックス 11">
            <a:extLst>
              <a:ext uri="{FF2B5EF4-FFF2-40B4-BE49-F238E27FC236}">
                <a16:creationId xmlns:a16="http://schemas.microsoft.com/office/drawing/2014/main" id="{CCD4E9F9-5E7D-4B41-A9D2-8BFD07A70D24}"/>
              </a:ext>
            </a:extLst>
          </p:cNvPr>
          <p:cNvSpPr txBox="1"/>
          <p:nvPr/>
        </p:nvSpPr>
        <p:spPr>
          <a:xfrm>
            <a:off x="119336" y="6511388"/>
            <a:ext cx="7272808" cy="307777"/>
          </a:xfrm>
          <a:prstGeom prst="rect">
            <a:avLst/>
          </a:prstGeom>
          <a:noFill/>
        </p:spPr>
        <p:txBody>
          <a:bodyPr wrap="square" lIns="91440" tIns="45720" rIns="91440" bIns="45720" rtlCol="0" anchor="t">
            <a:spAutoFit/>
          </a:bodyPr>
          <a:lstStyle/>
          <a:p>
            <a:pPr>
              <a:defRPr/>
            </a:pPr>
            <a:r>
              <a:rPr lang="en-US" sz="1400">
                <a:solidFill>
                  <a:srgbClr val="808080"/>
                </a:solidFill>
                <a:latin typeface="メイリオ"/>
                <a:ea typeface="メイリオ"/>
              </a:rPr>
              <a:t>v4改正説明会/ Slide 45の一部抜粋引用</a:t>
            </a:r>
          </a:p>
        </p:txBody>
      </p:sp>
      <p:sp>
        <p:nvSpPr>
          <p:cNvPr id="9" name="スライド番号プレースホルダー 3">
            <a:extLst>
              <a:ext uri="{FF2B5EF4-FFF2-40B4-BE49-F238E27FC236}">
                <a16:creationId xmlns:a16="http://schemas.microsoft.com/office/drawing/2014/main" id="{6F4193F9-C19F-F899-8EBB-32C24CB25DC4}"/>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5F157C83-909E-5EAF-9613-182A4F676A9E}"/>
              </a:ext>
            </a:extLst>
          </p:cNvPr>
          <p:cNvSpPr txBox="1"/>
          <p:nvPr/>
        </p:nvSpPr>
        <p:spPr>
          <a:xfrm>
            <a:off x="731899" y="1401640"/>
            <a:ext cx="873177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70C0"/>
                </a:solidFill>
                <a:latin typeface="Meiryo"/>
                <a:ea typeface="ＭＳ Ｐゴシック"/>
                <a:cs typeface="Arial"/>
              </a:rPr>
              <a:t>NG</a:t>
            </a:r>
            <a:r>
              <a:rPr lang="ja-JP" altLang="en-US" sz="2000" b="1">
                <a:solidFill>
                  <a:srgbClr val="0070C0"/>
                </a:solidFill>
                <a:latin typeface="Meiryo"/>
                <a:ea typeface="Meiryo"/>
                <a:cs typeface="Arial"/>
              </a:rPr>
              <a:t>の例</a:t>
            </a:r>
            <a:endParaRPr lang="en-US" sz="2000" b="1">
              <a:solidFill>
                <a:srgbClr val="0070C0"/>
              </a:solidFill>
              <a:latin typeface="Meiryo"/>
              <a:ea typeface="Meiryo"/>
            </a:endParaRPr>
          </a:p>
          <a:p>
            <a:r>
              <a:rPr lang="en-US" sz="2000">
                <a:latin typeface="Meiryo"/>
                <a:ea typeface="ＭＳ Ｐゴシック"/>
                <a:cs typeface="Arial"/>
              </a:rPr>
              <a:t>”study01/tabulations/</a:t>
            </a:r>
            <a:r>
              <a:rPr lang="en-US" sz="2000" err="1">
                <a:latin typeface="Meiryo"/>
                <a:ea typeface="ＭＳ Ｐゴシック"/>
                <a:cs typeface="Arial"/>
              </a:rPr>
              <a:t>sdtm</a:t>
            </a:r>
            <a:r>
              <a:rPr lang="en-US" sz="2000">
                <a:latin typeface="Meiryo"/>
                <a:ea typeface="ＭＳ Ｐゴシック"/>
                <a:cs typeface="Arial"/>
              </a:rPr>
              <a:t>/</a:t>
            </a:r>
            <a:r>
              <a:rPr lang="en-US" sz="2000" err="1">
                <a:latin typeface="Meiryo"/>
                <a:ea typeface="ＭＳ Ｐゴシック"/>
                <a:cs typeface="Arial"/>
              </a:rPr>
              <a:t>X.xpt</a:t>
            </a:r>
            <a:r>
              <a:rPr lang="en-US" altLang="ja-JP" sz="2000">
                <a:latin typeface="Meiryo"/>
                <a:ea typeface="ＭＳ Ｐゴシック"/>
                <a:cs typeface="Arial"/>
              </a:rPr>
              <a:t>”</a:t>
            </a:r>
            <a:r>
              <a:rPr lang="ja-JP" altLang="en-US" sz="2000">
                <a:latin typeface="Meiryo"/>
                <a:ea typeface="Meiryo"/>
                <a:cs typeface="Arial"/>
              </a:rPr>
              <a:t>が</a:t>
            </a:r>
            <a:r>
              <a:rPr lang="en-US" sz="2000">
                <a:latin typeface="Meiryo"/>
                <a:ea typeface="ＭＳ Ｐゴシック"/>
                <a:cs typeface="Arial"/>
              </a:rPr>
              <a:t>active</a:t>
            </a:r>
            <a:r>
              <a:rPr lang="ja-JP" altLang="en-US" sz="2000">
                <a:latin typeface="Meiryo"/>
                <a:ea typeface="Meiryo"/>
                <a:cs typeface="Arial"/>
              </a:rPr>
              <a:t>で複数存在</a:t>
            </a:r>
            <a:endParaRPr lang="en-US" sz="2000">
              <a:latin typeface="Meiryo"/>
              <a:ea typeface="Meiryo"/>
            </a:endParaRPr>
          </a:p>
          <a:p>
            <a:pPr algn="l"/>
            <a:endParaRPr lang="en-US">
              <a:cs typeface="Arial"/>
            </a:endParaRPr>
          </a:p>
        </p:txBody>
      </p:sp>
      <p:pic>
        <p:nvPicPr>
          <p:cNvPr id="14" name="Picture 14" descr="Diagram&#10;&#10;Description automatically generated">
            <a:extLst>
              <a:ext uri="{FF2B5EF4-FFF2-40B4-BE49-F238E27FC236}">
                <a16:creationId xmlns:a16="http://schemas.microsoft.com/office/drawing/2014/main" id="{9B9464E7-5540-CFDA-D44A-26B72E4A72E8}"/>
              </a:ext>
            </a:extLst>
          </p:cNvPr>
          <p:cNvPicPr>
            <a:picLocks noChangeAspect="1"/>
          </p:cNvPicPr>
          <p:nvPr/>
        </p:nvPicPr>
        <p:blipFill>
          <a:blip r:embed="rId2"/>
          <a:stretch>
            <a:fillRect/>
          </a:stretch>
        </p:blipFill>
        <p:spPr>
          <a:xfrm>
            <a:off x="789482" y="2198631"/>
            <a:ext cx="9813559" cy="3984737"/>
          </a:xfrm>
          <a:prstGeom prst="rect">
            <a:avLst/>
          </a:prstGeom>
        </p:spPr>
      </p:pic>
      <p:sp>
        <p:nvSpPr>
          <p:cNvPr id="10" name="テキスト ボックス 9">
            <a:extLst>
              <a:ext uri="{FF2B5EF4-FFF2-40B4-BE49-F238E27FC236}">
                <a16:creationId xmlns:a16="http://schemas.microsoft.com/office/drawing/2014/main" id="{7890F890-B8D2-46F3-97A2-39123C7DD02A}"/>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1" name="テキスト ボックス 5">
            <a:extLst>
              <a:ext uri="{FF2B5EF4-FFF2-40B4-BE49-F238E27FC236}">
                <a16:creationId xmlns:a16="http://schemas.microsoft.com/office/drawing/2014/main" id="{8D3375D7-C819-4C46-B749-845C10045387}"/>
              </a:ext>
            </a:extLst>
          </p:cNvPr>
          <p:cNvSpPr txBox="1"/>
          <p:nvPr/>
        </p:nvSpPr>
        <p:spPr>
          <a:xfrm>
            <a:off x="9792164" y="44549"/>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5800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5530596-CC8D-4C9B-AA04-D7478C94F652}"/>
              </a:ext>
            </a:extLst>
          </p:cNvPr>
          <p:cNvPicPr>
            <a:picLocks noChangeAspect="1"/>
          </p:cNvPicPr>
          <p:nvPr/>
        </p:nvPicPr>
        <p:blipFill>
          <a:blip r:embed="rId2"/>
          <a:stretch>
            <a:fillRect/>
          </a:stretch>
        </p:blipFill>
        <p:spPr>
          <a:xfrm>
            <a:off x="1271464" y="1556793"/>
            <a:ext cx="9655794" cy="4599316"/>
          </a:xfrm>
          <a:prstGeom prst="rect">
            <a:avLst/>
          </a:prstGeom>
        </p:spPr>
      </p:pic>
      <p:sp>
        <p:nvSpPr>
          <p:cNvPr id="12" name="タイトル 1">
            <a:extLst>
              <a:ext uri="{FF2B5EF4-FFF2-40B4-BE49-F238E27FC236}">
                <a16:creationId xmlns:a16="http://schemas.microsoft.com/office/drawing/2014/main" id="{33535F92-CD81-45B5-86A5-06EB7BF2926A}"/>
              </a:ext>
            </a:extLst>
          </p:cNvPr>
          <p:cNvSpPr>
            <a:spLocks noGrp="1"/>
          </p:cNvSpPr>
          <p:nvPr>
            <p:ph type="title"/>
          </p:nvPr>
        </p:nvSpPr>
        <p:spPr>
          <a:xfrm>
            <a:off x="608400" y="190800"/>
            <a:ext cx="10448334" cy="838200"/>
          </a:xfrm>
        </p:spPr>
        <p:txBody>
          <a:bodyPr/>
          <a:lstStyle/>
          <a:p>
            <a:pPr eaLnBrk="1" hangingPunct="1"/>
            <a:r>
              <a:rPr lang="en-US" altLang="ja-JP">
                <a:latin typeface="メイリオ"/>
                <a:ea typeface="メイリオ"/>
              </a:rPr>
              <a:t>2.9  </a:t>
            </a:r>
            <a:r>
              <a:rPr lang="ja-JP" altLang="en-US">
                <a:latin typeface="メイリオ"/>
                <a:ea typeface="メイリオ"/>
              </a:rPr>
              <a:t>試験データの再利用</a:t>
            </a:r>
            <a:r>
              <a:rPr lang="ja-JP">
                <a:latin typeface="Meiryo"/>
                <a:ea typeface="Meiryo"/>
              </a:rPr>
              <a:t>ができる</a:t>
            </a:r>
            <a:r>
              <a:rPr lang="ja-JP" altLang="ja-JP">
                <a:latin typeface="Meiryo"/>
                <a:ea typeface="Meiryo"/>
              </a:rPr>
              <a:t>（</a:t>
            </a:r>
            <a:r>
              <a:rPr lang="en-US" altLang="ja-JP">
                <a:latin typeface="Meiryo"/>
                <a:ea typeface="+mj-lt"/>
              </a:rPr>
              <a:t>4/4</a:t>
            </a:r>
            <a:r>
              <a:rPr lang="ja-JP" altLang="ja-JP">
                <a:latin typeface="Meiryo"/>
                <a:ea typeface="Meiryo"/>
              </a:rPr>
              <a:t>）</a:t>
            </a:r>
            <a:r>
              <a:rPr lang="en-US" altLang="ja-JP">
                <a:latin typeface="メイリオ"/>
                <a:ea typeface="メイリオ"/>
              </a:rPr>
              <a:t>|</a:t>
            </a:r>
            <a:br>
              <a:rPr lang="en-US" altLang="ja-JP">
                <a:latin typeface="メイリオ"/>
                <a:ea typeface="メイリオ"/>
              </a:rPr>
            </a:br>
            <a:r>
              <a:rPr lang="ja-JP" altLang="en-US">
                <a:latin typeface="メイリオ"/>
                <a:ea typeface="メイリオ"/>
              </a:rPr>
              <a:t>同じファイル名の参照先が複数存在してしまう</a:t>
            </a:r>
            <a:r>
              <a:rPr lang="en-US" altLang="ja-JP">
                <a:latin typeface="メイリオ"/>
                <a:ea typeface="メイリオ"/>
              </a:rPr>
              <a:t>NG</a:t>
            </a:r>
            <a:r>
              <a:rPr lang="ja-JP" altLang="en-US">
                <a:latin typeface="メイリオ"/>
                <a:ea typeface="メイリオ"/>
              </a:rPr>
              <a:t>事例</a:t>
            </a:r>
            <a:endParaRPr lang="ja-JP" altLang="en-US" sz="1800">
              <a:latin typeface="メイリオ"/>
              <a:ea typeface="メイリオ"/>
            </a:endParaRPr>
          </a:p>
        </p:txBody>
      </p:sp>
      <p:sp>
        <p:nvSpPr>
          <p:cNvPr id="10" name="テキスト ボックス 9">
            <a:extLst>
              <a:ext uri="{FF2B5EF4-FFF2-40B4-BE49-F238E27FC236}">
                <a16:creationId xmlns:a16="http://schemas.microsoft.com/office/drawing/2014/main" id="{845C3C6F-008F-4750-B03E-F146251235DA}"/>
              </a:ext>
            </a:extLst>
          </p:cNvPr>
          <p:cNvSpPr txBox="1"/>
          <p:nvPr/>
        </p:nvSpPr>
        <p:spPr>
          <a:xfrm>
            <a:off x="0" y="6588000"/>
            <a:ext cx="3600000" cy="263149"/>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altLang="ja-JP" dirty="0"/>
              <a:t>v4.0</a:t>
            </a:r>
            <a:r>
              <a:rPr lang="en-US" dirty="0"/>
              <a:t>改正説明会/Slide 46の一部抜粋引用</a:t>
            </a:r>
          </a:p>
        </p:txBody>
      </p:sp>
      <p:sp>
        <p:nvSpPr>
          <p:cNvPr id="9" name="スライド番号プレースホルダー 3">
            <a:extLst>
              <a:ext uri="{FF2B5EF4-FFF2-40B4-BE49-F238E27FC236}">
                <a16:creationId xmlns:a16="http://schemas.microsoft.com/office/drawing/2014/main" id="{E0964A57-6190-EB54-BC2B-F078CF993395}"/>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 name="テキスト ボックス 7">
            <a:extLst>
              <a:ext uri="{FF2B5EF4-FFF2-40B4-BE49-F238E27FC236}">
                <a16:creationId xmlns:a16="http://schemas.microsoft.com/office/drawing/2014/main" id="{666C636C-E7F7-4E01-B837-73BB84AE4767}"/>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3" name="テキスト ボックス 5">
            <a:extLst>
              <a:ext uri="{FF2B5EF4-FFF2-40B4-BE49-F238E27FC236}">
                <a16:creationId xmlns:a16="http://schemas.microsoft.com/office/drawing/2014/main" id="{AE27DB4E-072B-4FE1-9401-2E76BBAD9A3D}"/>
              </a:ext>
            </a:extLst>
          </p:cNvPr>
          <p:cNvSpPr txBox="1"/>
          <p:nvPr/>
        </p:nvSpPr>
        <p:spPr>
          <a:xfrm>
            <a:off x="9792164" y="44549"/>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47532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F15DAF-3D97-46F8-B89A-43D861CCB577}"/>
              </a:ext>
            </a:extLst>
          </p:cNvPr>
          <p:cNvSpPr>
            <a:spLocks noGrp="1"/>
          </p:cNvSpPr>
          <p:nvPr>
            <p:ph type="title"/>
          </p:nvPr>
        </p:nvSpPr>
        <p:spPr/>
        <p:txBody>
          <a:bodyPr/>
          <a:lstStyle/>
          <a:p>
            <a:r>
              <a:rPr kumimoji="1" lang="en-US" altLang="ja-JP" dirty="0">
                <a:latin typeface="メイリオ"/>
                <a:ea typeface="メイリオ"/>
              </a:rPr>
              <a:t>2.10  </a:t>
            </a:r>
            <a:r>
              <a:rPr kumimoji="1" lang="en-US" altLang="ja-JP" dirty="0" err="1">
                <a:latin typeface="メイリオ"/>
                <a:ea typeface="メイリオ"/>
              </a:rPr>
              <a:t>M1.13.1</a:t>
            </a:r>
            <a:r>
              <a:rPr kumimoji="1" lang="ja-JP" altLang="en-US" dirty="0">
                <a:latin typeface="メイリオ"/>
                <a:ea typeface="メイリオ"/>
              </a:rPr>
              <a:t> 既承認情報の参照方法が変わる（</a:t>
            </a:r>
            <a:r>
              <a:rPr kumimoji="1" lang="en-US" altLang="ja-JP" dirty="0">
                <a:latin typeface="メイリオ"/>
                <a:ea typeface="メイリオ"/>
              </a:rPr>
              <a:t>1/2</a:t>
            </a:r>
            <a:r>
              <a:rPr kumimoji="1" lang="ja-JP" altLang="en-US" dirty="0">
                <a:latin typeface="メイリオ"/>
                <a:ea typeface="メイリオ"/>
              </a:rPr>
              <a:t>）</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3DB201F-42AF-3C5E-6A16-9B87AC302523}"/>
              </a:ext>
            </a:extLst>
          </p:cNvPr>
          <p:cNvSpPr txBox="1"/>
          <p:nvPr/>
        </p:nvSpPr>
        <p:spPr>
          <a:xfrm>
            <a:off x="615141" y="4649258"/>
            <a:ext cx="10664080" cy="1815882"/>
          </a:xfrm>
          <a:prstGeom prst="rect">
            <a:avLst/>
          </a:prstGeom>
          <a:noFill/>
          <a:ln>
            <a:solidFill>
              <a:schemeClr val="tx1"/>
            </a:solidFill>
          </a:ln>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（１）既承認医薬品に係る資料</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defRPr/>
            </a:pPr>
            <a:r>
              <a:rPr lang="ja-JP" altLang="en-US" sz="1600" dirty="0">
                <a:solidFill>
                  <a:srgbClr val="000000"/>
                </a:solidFill>
                <a:latin typeface="メイリオ"/>
                <a:ea typeface="メイリオ"/>
              </a:rPr>
              <a:t> </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 効能・効果の追加，用法・用量の変更等の承認事項一部変更承認申請の場合には，</a:t>
            </a:r>
            <a:r>
              <a:rPr kumimoji="1" lang="ja-JP" altLang="en-US" sz="1600" b="0" i="0" u="none" strike="noStrike" kern="1200" cap="none" spc="0" normalizeH="0" baseline="0" noProof="0" dirty="0">
                <a:ln>
                  <a:noFill/>
                </a:ln>
                <a:solidFill>
                  <a:srgbClr val="000000"/>
                </a:solidFill>
                <a:effectLst/>
                <a:highlight>
                  <a:srgbClr val="00FFFF"/>
                </a:highlight>
                <a:uLnTx/>
                <a:uFillTx/>
                <a:latin typeface="メイリオ"/>
                <a:ea typeface="メイリオ"/>
              </a:rPr>
              <a:t>承認書の写し</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，既承認事項に係る関係資料（</a:t>
            </a:r>
            <a:r>
              <a:rPr kumimoji="1" lang="ja-JP" altLang="en-US" sz="1600" b="0" i="0" u="none" strike="noStrike" kern="1200" cap="none" spc="0" normalizeH="0" baseline="0" noProof="0" dirty="0">
                <a:ln>
                  <a:noFill/>
                </a:ln>
                <a:solidFill>
                  <a:srgbClr val="000000"/>
                </a:solidFill>
                <a:effectLst/>
                <a:highlight>
                  <a:srgbClr val="00FFFF"/>
                </a:highlight>
                <a:uLnTx/>
                <a:uFillTx/>
                <a:latin typeface="メイリオ"/>
                <a:ea typeface="メイリオ"/>
              </a:rPr>
              <a:t>審査報告書</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a:t>
            </a:r>
            <a:r>
              <a:rPr kumimoji="1" lang="ja-JP" altLang="en-US" sz="1600" b="0" i="0" u="none" strike="noStrike" kern="1200" cap="none" spc="0" normalizeH="0" baseline="0" noProof="0" dirty="0">
                <a:ln>
                  <a:noFill/>
                </a:ln>
                <a:solidFill>
                  <a:srgbClr val="000000"/>
                </a:solidFill>
                <a:effectLst/>
                <a:highlight>
                  <a:srgbClr val="FFFF00"/>
                </a:highlight>
                <a:uLnTx/>
                <a:uFillTx/>
                <a:latin typeface="メイリオ"/>
                <a:ea typeface="メイリオ"/>
              </a:rPr>
              <a:t>第２部に相当する資料（CTDの概要（サマリー））及び添付資料一覧</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）。なお，</a:t>
            </a:r>
            <a:r>
              <a:rPr kumimoji="1" lang="ja-JP" altLang="en-US" sz="1600" b="0" i="0" u="none" strike="noStrike" kern="1200" cap="none" spc="0" normalizeH="0" baseline="0" noProof="0" dirty="0">
                <a:ln>
                  <a:noFill/>
                </a:ln>
                <a:solidFill>
                  <a:srgbClr val="000000"/>
                </a:solidFill>
                <a:effectLst/>
                <a:highlight>
                  <a:srgbClr val="00FFFF"/>
                </a:highlight>
                <a:uLnTx/>
                <a:uFillTx/>
                <a:latin typeface="メイリオ"/>
                <a:ea typeface="メイリオ"/>
              </a:rPr>
              <a:t>当該申請品目に係る直近の承認時から今回の申請までの間に提出した軽微変更届書</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平成１７年２月１０日付け薬食審査発第0210001号厚生労働省医薬食品局審査管理課長通知「改正薬事法に基づく医薬品等の製造販売承認申請書記載事項に関する指針について」の記の第４に基づき提出する記載整備届書を含む。）についても，必要に応じて添付すること</a:t>
            </a:r>
            <a:endParaRPr lang="ja-JP" altLang="en-US" sz="1600" b="0" i="0" u="none" strike="noStrike" kern="1200" cap="none" spc="0" normalizeH="0" baseline="0" noProof="0" dirty="0">
              <a:ln>
                <a:noFill/>
              </a:ln>
              <a:solidFill>
                <a:srgbClr val="000000"/>
              </a:solidFill>
              <a:effectLst/>
              <a:uLnTx/>
              <a:uFillTx/>
              <a:latin typeface="メイリオ"/>
              <a:ea typeface="メイリオ"/>
            </a:endParaRPr>
          </a:p>
        </p:txBody>
      </p:sp>
      <p:sp>
        <p:nvSpPr>
          <p:cNvPr id="12" name="テキスト ボックス 11">
            <a:extLst>
              <a:ext uri="{FF2B5EF4-FFF2-40B4-BE49-F238E27FC236}">
                <a16:creationId xmlns:a16="http://schemas.microsoft.com/office/drawing/2014/main" id="{3E79CEA9-F711-7849-8A74-561D3B2AB6F6}"/>
              </a:ext>
            </a:extLst>
          </p:cNvPr>
          <p:cNvSpPr txBox="1"/>
          <p:nvPr/>
        </p:nvSpPr>
        <p:spPr>
          <a:xfrm>
            <a:off x="0" y="6588000"/>
            <a:ext cx="108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ja-JP" altLang="en-US" dirty="0"/>
              <a:t>「新医薬品の製造販売の承認申請に際し承認申請書に添付すべき資料の作成要領について」等の一部改正について （</a:t>
            </a:r>
            <a:r>
              <a:rPr lang="en-US" altLang="ja-JP" dirty="0"/>
              <a:t>2017.7.5</a:t>
            </a:r>
            <a:r>
              <a:rPr lang="ja-JP" altLang="en-US" dirty="0"/>
              <a:t>）から引用</a:t>
            </a:r>
          </a:p>
        </p:txBody>
      </p:sp>
      <p:sp>
        <p:nvSpPr>
          <p:cNvPr id="8" name="テキスト ボックス 7">
            <a:extLst>
              <a:ext uri="{FF2B5EF4-FFF2-40B4-BE49-F238E27FC236}">
                <a16:creationId xmlns:a16="http://schemas.microsoft.com/office/drawing/2014/main" id="{5C2E2D0A-9283-76AE-C383-748E1BE13E52}"/>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8">
            <a:extLst>
              <a:ext uri="{FF2B5EF4-FFF2-40B4-BE49-F238E27FC236}">
                <a16:creationId xmlns:a16="http://schemas.microsoft.com/office/drawing/2014/main" id="{C8E60E2B-B950-B315-F5BE-794D2230E312}"/>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6" name="スライド番号プレースホルダー 3">
            <a:extLst>
              <a:ext uri="{FF2B5EF4-FFF2-40B4-BE49-F238E27FC236}">
                <a16:creationId xmlns:a16="http://schemas.microsoft.com/office/drawing/2014/main" id="{8B215F2B-E50F-A20B-9962-04801F47196A}"/>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 name="テキスト ボックス 2">
            <a:extLst>
              <a:ext uri="{FF2B5EF4-FFF2-40B4-BE49-F238E27FC236}">
                <a16:creationId xmlns:a16="http://schemas.microsoft.com/office/drawing/2014/main" id="{177A1CC6-D89C-87C3-2CBD-28440DA8A83E}"/>
              </a:ext>
            </a:extLst>
          </p:cNvPr>
          <p:cNvSpPr txBox="1"/>
          <p:nvPr/>
        </p:nvSpPr>
        <p:spPr>
          <a:xfrm>
            <a:off x="498539" y="1269662"/>
            <a:ext cx="11117922" cy="1015663"/>
          </a:xfrm>
          <a:prstGeom prst="rect">
            <a:avLst/>
          </a:prstGeom>
          <a:noFill/>
        </p:spPr>
        <p:txBody>
          <a:bodyPr wrap="square" lIns="91440" tIns="45720" rIns="91440" bIns="45720" rtlCol="0" anchor="t">
            <a:spAutoFit/>
          </a:bodyPr>
          <a:lstStyle/>
          <a:p>
            <a:pPr>
              <a:defRPr/>
            </a:pPr>
            <a:r>
              <a:rPr lang="en-US" altLang="ja-JP" sz="2000" dirty="0">
                <a:solidFill>
                  <a:srgbClr val="000000"/>
                </a:solidFill>
                <a:latin typeface="メイリオ"/>
                <a:ea typeface="メイリオ"/>
              </a:rPr>
              <a:t>M1.13.1</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 既承認医薬品に係る資料の一部資料（</a:t>
            </a:r>
            <a:r>
              <a:rPr kumimoji="1" lang="en-US" altLang="ja-JP" sz="2000" b="0" i="0" u="none" strike="noStrike" kern="1200" cap="none" spc="0" normalizeH="0" baseline="0" noProof="0" dirty="0" err="1">
                <a:ln>
                  <a:noFill/>
                </a:ln>
                <a:solidFill>
                  <a:srgbClr val="000000"/>
                </a:solidFill>
                <a:effectLst/>
                <a:uLnTx/>
                <a:uFillTx/>
                <a:latin typeface="メイリオ"/>
                <a:ea typeface="メイリオ"/>
              </a:rPr>
              <a:t>M2</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および</a:t>
            </a:r>
            <a:r>
              <a:rPr kumimoji="1" lang="en-US" altLang="ja-JP" sz="2000" b="0" i="0" u="none" strike="noStrike" kern="1200" cap="none" spc="0" normalizeH="0" baseline="0" noProof="0" dirty="0" err="1">
                <a:ln>
                  <a:noFill/>
                </a:ln>
                <a:solidFill>
                  <a:srgbClr val="000000"/>
                </a:solidFill>
                <a:effectLst/>
                <a:uLnTx/>
                <a:uFillTx/>
                <a:latin typeface="メイリオ"/>
                <a:ea typeface="メイリオ"/>
              </a:rPr>
              <a:t>M1.12</a:t>
            </a:r>
            <a:r>
              <a:rPr lang="ja-JP" altLang="en-US" sz="2000" dirty="0">
                <a:solidFill>
                  <a:srgbClr val="000000"/>
                </a:solidFill>
                <a:latin typeface="Meiryo"/>
                <a:ea typeface="Meiryo"/>
              </a:rPr>
              <a:t>*</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）の提出について，</a:t>
            </a:r>
            <a:r>
              <a:rPr kumimoji="1" lang="en-US" altLang="ja-JP" sz="2000" b="0" i="0" u="none" strike="noStrike" kern="1200" cap="none" spc="0" normalizeH="0" baseline="0" noProof="0" dirty="0">
                <a:ln>
                  <a:noFill/>
                </a:ln>
                <a:solidFill>
                  <a:srgbClr val="000000"/>
                </a:solidFill>
                <a:effectLst/>
                <a:uLnTx/>
                <a:uFillTx/>
                <a:latin typeface="メイリオ"/>
                <a:ea typeface="メイリオ"/>
              </a:rPr>
              <a:t>eCTD</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 </a:t>
            </a:r>
            <a:r>
              <a:rPr kumimoji="1" lang="en-US" altLang="ja-JP" sz="2000" b="0" i="0" u="none" strike="noStrike" kern="1200" cap="none" spc="0" normalizeH="0" baseline="0" noProof="0" dirty="0" err="1">
                <a:ln>
                  <a:noFill/>
                </a:ln>
                <a:solidFill>
                  <a:srgbClr val="000000"/>
                </a:solidFill>
                <a:effectLst/>
                <a:uLnTx/>
                <a:uFillTx/>
                <a:latin typeface="メイリオ"/>
                <a:ea typeface="メイリオ"/>
              </a:rPr>
              <a:t>v3.2.2</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で採用されていた「</a:t>
            </a:r>
            <a:r>
              <a:rPr kumimoji="1" lang="ja-JP" altLang="en-US" sz="2000" dirty="0">
                <a:solidFill>
                  <a:schemeClr val="tx1"/>
                </a:solidFill>
                <a:latin typeface="メイリオ" panose="020B0604030504040204" pitchFamily="50" charset="-128"/>
                <a:ea typeface="メイリオ" panose="020B0604030504040204" pitchFamily="50" charset="-128"/>
              </a:rPr>
              <a:t>承認された品目の</a:t>
            </a:r>
            <a:r>
              <a:rPr kumimoji="1" lang="en-US" altLang="ja-JP" sz="2000" dirty="0">
                <a:solidFill>
                  <a:schemeClr val="tx1"/>
                </a:solidFill>
                <a:latin typeface="メイリオ" panose="020B0604030504040204" pitchFamily="50" charset="-128"/>
                <a:ea typeface="メイリオ" panose="020B0604030504040204" pitchFamily="50" charset="-128"/>
              </a:rPr>
              <a:t>eCTD</a:t>
            </a:r>
            <a:r>
              <a:rPr kumimoji="1" lang="ja-JP" altLang="en-US" sz="2000" dirty="0">
                <a:solidFill>
                  <a:schemeClr val="tx1"/>
                </a:solidFill>
                <a:latin typeface="メイリオ" panose="020B0604030504040204" pitchFamily="50" charset="-128"/>
                <a:ea typeface="メイリオ" panose="020B0604030504040204" pitchFamily="50" charset="-128"/>
              </a:rPr>
              <a:t>受付番号を記載した</a:t>
            </a:r>
            <a:r>
              <a:rPr kumimoji="1" lang="en-US" altLang="ja-JP" sz="2000" dirty="0">
                <a:solidFill>
                  <a:schemeClr val="tx1"/>
                </a:solidFill>
                <a:latin typeface="メイリオ" panose="020B0604030504040204" pitchFamily="50" charset="-128"/>
                <a:ea typeface="メイリオ" panose="020B0604030504040204" pitchFamily="50" charset="-128"/>
              </a:rPr>
              <a:t>1</a:t>
            </a:r>
            <a:r>
              <a:rPr kumimoji="1" lang="ja-JP" altLang="en-US" sz="2000" dirty="0">
                <a:solidFill>
                  <a:schemeClr val="tx1"/>
                </a:solidFill>
                <a:latin typeface="メイリオ" panose="020B0604030504040204" pitchFamily="50" charset="-128"/>
                <a:ea typeface="メイリオ" panose="020B0604030504040204" pitchFamily="50" charset="-128"/>
              </a:rPr>
              <a:t>枚を添付</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」は，</a:t>
            </a:r>
            <a:r>
              <a:rPr kumimoji="1" lang="ja-JP" altLang="en-US" sz="2000" dirty="0">
                <a:solidFill>
                  <a:schemeClr val="tx1"/>
                </a:solidFill>
                <a:latin typeface="メイリオ"/>
                <a:ea typeface="メイリオ"/>
              </a:rPr>
              <a:t>「関連申請」として紐づけに変更された</a:t>
            </a:r>
            <a:endParaRPr kumimoji="1" lang="en-US" altLang="ja-JP" sz="2000" b="0" i="0" u="none" strike="noStrike" kern="1200" cap="none" spc="0" normalizeH="0" baseline="0" noProof="0" dirty="0">
              <a:ln>
                <a:noFill/>
              </a:ln>
              <a:effectLst/>
              <a:uLnTx/>
              <a:uFillTx/>
              <a:latin typeface="メイリオ"/>
              <a:ea typeface="メイリオ"/>
            </a:endParaRPr>
          </a:p>
        </p:txBody>
      </p:sp>
      <p:sp>
        <p:nvSpPr>
          <p:cNvPr id="4" name="テキスト ボックス 3">
            <a:extLst>
              <a:ext uri="{FF2B5EF4-FFF2-40B4-BE49-F238E27FC236}">
                <a16:creationId xmlns:a16="http://schemas.microsoft.com/office/drawing/2014/main" id="{935A1E28-A869-CEF7-0E5C-BE53A791877B}"/>
              </a:ext>
            </a:extLst>
          </p:cNvPr>
          <p:cNvSpPr txBox="1"/>
          <p:nvPr/>
        </p:nvSpPr>
        <p:spPr>
          <a:xfrm>
            <a:off x="460780" y="4298037"/>
            <a:ext cx="11087559" cy="33855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a:ea typeface="メイリオ"/>
              </a:rPr>
              <a:t>＊参照により添付省略可能となる資料は下記黄色ハイライト資料であり，青色ハイライト資料は引き続き添付すること</a:t>
            </a:r>
          </a:p>
        </p:txBody>
      </p:sp>
      <p:sp>
        <p:nvSpPr>
          <p:cNvPr id="13" name="テキスト ボックス 12">
            <a:extLst>
              <a:ext uri="{FF2B5EF4-FFF2-40B4-BE49-F238E27FC236}">
                <a16:creationId xmlns:a16="http://schemas.microsoft.com/office/drawing/2014/main" id="{E532FEB3-F13F-F37E-B2F0-3B2222AA0023}"/>
              </a:ext>
            </a:extLst>
          </p:cNvPr>
          <p:cNvSpPr txBox="1"/>
          <p:nvPr/>
        </p:nvSpPr>
        <p:spPr>
          <a:xfrm>
            <a:off x="498539" y="2437158"/>
            <a:ext cx="10664079" cy="400110"/>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a:ea typeface="メイリオ"/>
              </a:rPr>
              <a:t>既承認医薬品に係る資料の一部資料（</a:t>
            </a:r>
            <a:r>
              <a:rPr kumimoji="1" lang="en-US" altLang="ja-JP" sz="2000" b="0" i="0" u="none" strike="noStrike" kern="1200" cap="none" spc="0" normalizeH="0" baseline="0" noProof="0" dirty="0" err="1">
                <a:ln>
                  <a:noFill/>
                </a:ln>
                <a:solidFill>
                  <a:srgbClr val="000000"/>
                </a:solidFill>
                <a:effectLst/>
                <a:uLnTx/>
                <a:uFillTx/>
                <a:latin typeface="メイリオ"/>
                <a:ea typeface="メイリオ"/>
              </a:rPr>
              <a:t>M2</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および</a:t>
            </a:r>
            <a:r>
              <a:rPr kumimoji="1" lang="en-US" altLang="ja-JP" sz="2000" b="0" i="0" u="none" strike="noStrike" kern="1200" cap="none" spc="0" normalizeH="0" baseline="0" noProof="0" dirty="0" err="1">
                <a:ln>
                  <a:noFill/>
                </a:ln>
                <a:solidFill>
                  <a:srgbClr val="000000"/>
                </a:solidFill>
                <a:effectLst/>
                <a:uLnTx/>
                <a:uFillTx/>
                <a:latin typeface="メイリオ"/>
                <a:ea typeface="メイリオ"/>
              </a:rPr>
              <a:t>M1.12</a:t>
            </a:r>
            <a:r>
              <a:rPr kumimoji="1" lang="en-US" altLang="ja-JP" sz="2000" b="0" i="0" u="none" strike="noStrike" kern="1200" cap="none" spc="0" normalizeH="0" baseline="0" noProof="0" dirty="0">
                <a:ln>
                  <a:noFill/>
                </a:ln>
                <a:solidFill>
                  <a:srgbClr val="000000"/>
                </a:solidFill>
                <a:effectLst/>
                <a:uLnTx/>
                <a:uFillTx/>
                <a:latin typeface="メイリオ"/>
                <a:ea typeface="メイリオ"/>
              </a:rPr>
              <a:t>*</a:t>
            </a:r>
            <a:r>
              <a:rPr kumimoji="1" lang="ja-JP" altLang="en-US" sz="2000" b="0" i="0" u="none" strike="noStrike" kern="1200" cap="none" spc="0" normalizeH="0" baseline="0" noProof="0" dirty="0">
                <a:ln>
                  <a:noFill/>
                </a:ln>
                <a:solidFill>
                  <a:srgbClr val="000000"/>
                </a:solidFill>
                <a:effectLst/>
                <a:uLnTx/>
                <a:uFillTx/>
                <a:latin typeface="メイリオ"/>
                <a:ea typeface="メイリオ"/>
              </a:rPr>
              <a:t>）の提出方法を纏めると以下の通り</a:t>
            </a:r>
          </a:p>
        </p:txBody>
      </p:sp>
      <p:sp>
        <p:nvSpPr>
          <p:cNvPr id="14" name="テキスト ボックス 13">
            <a:extLst>
              <a:ext uri="{FF2B5EF4-FFF2-40B4-BE49-F238E27FC236}">
                <a16:creationId xmlns:a16="http://schemas.microsoft.com/office/drawing/2014/main" id="{AB95DFDA-79C5-AFAC-A6F7-8E6E4BB0E585}"/>
              </a:ext>
            </a:extLst>
          </p:cNvPr>
          <p:cNvSpPr txBox="1"/>
          <p:nvPr/>
        </p:nvSpPr>
        <p:spPr>
          <a:xfrm>
            <a:off x="609600" y="2891097"/>
            <a:ext cx="11087559" cy="10156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lang="ja-JP" altLang="en-US" sz="2000" dirty="0">
                <a:solidFill>
                  <a:srgbClr val="000000"/>
                </a:solidFill>
                <a:latin typeface="メイリオ" panose="020B0604030504040204" pitchFamily="50" charset="-128"/>
                <a:ea typeface="メイリオ" panose="020B0604030504040204" pitchFamily="50" charset="-128"/>
              </a:rPr>
              <a:t>既提出</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ファイルを</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Document</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として含める</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承認された品目（</a:t>
            </a:r>
            <a:r>
              <a:rPr kumimoji="1" lang="en-US" altLang="ja-JP" sz="2000" b="0" i="0" u="none" strike="noStrike" kern="1200" cap="none" spc="0" normalizeH="0" baseline="0" noProof="0" dirty="0">
                <a:ln>
                  <a:noFill/>
                </a:ln>
                <a:solidFill>
                  <a:schemeClr val="tx1"/>
                </a:solidFill>
                <a:effectLst/>
                <a:uLnTx/>
                <a:uFillTx/>
                <a:latin typeface="メイリオ"/>
                <a:ea typeface="メイリオ"/>
              </a:rPr>
              <a:t>eCTD</a:t>
            </a:r>
            <a:r>
              <a:rPr kumimoji="1" lang="ja-JP" altLang="en-US" sz="2000" b="0" i="0" u="none" strike="noStrike" kern="1200" cap="none" spc="0" normalizeH="0" baseline="0" noProof="0" dirty="0">
                <a:ln>
                  <a:noFill/>
                </a:ln>
                <a:solidFill>
                  <a:schemeClr val="tx1"/>
                </a:solidFill>
                <a:effectLst/>
                <a:uLnTx/>
                <a:uFillTx/>
                <a:latin typeface="メイリオ"/>
                <a:ea typeface="メイリオ"/>
              </a:rPr>
              <a:t> </a:t>
            </a:r>
            <a:r>
              <a:rPr kumimoji="1" lang="en-US" altLang="ja-JP" sz="2000" b="0" i="0" u="none" strike="noStrike" kern="1200" cap="none" spc="0" normalizeH="0" baseline="0" noProof="0" dirty="0" err="1">
                <a:ln>
                  <a:noFill/>
                </a:ln>
                <a:solidFill>
                  <a:schemeClr val="tx1"/>
                </a:solidFill>
                <a:effectLst/>
                <a:uLnTx/>
                <a:uFillTx/>
                <a:latin typeface="メイリオ"/>
                <a:ea typeface="メイリオ"/>
              </a:rPr>
              <a:t>v4</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）の</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Document</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再利用</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2000" dirty="0">
                <a:solidFill>
                  <a:schemeClr val="tx1"/>
                </a:solidFill>
                <a:latin typeface="メイリオ"/>
                <a:ea typeface="メイリオ"/>
              </a:rPr>
              <a:t>承認された品目（</a:t>
            </a:r>
            <a:r>
              <a:rPr kumimoji="1" lang="en-US" altLang="ja-JP" sz="2000" b="0" i="0" u="none" strike="noStrike" kern="1200" cap="none" spc="0" normalizeH="0" baseline="0" noProof="0" dirty="0">
                <a:ln>
                  <a:noFill/>
                </a:ln>
                <a:solidFill>
                  <a:schemeClr val="tx1"/>
                </a:solidFill>
                <a:effectLst/>
                <a:uLnTx/>
                <a:uFillTx/>
                <a:latin typeface="メイリオ"/>
                <a:ea typeface="メイリオ"/>
              </a:rPr>
              <a:t>eCTD</a:t>
            </a:r>
            <a:r>
              <a:rPr kumimoji="1" lang="ja-JP" altLang="en-US" sz="2000" b="0" i="0" u="none" strike="noStrike" kern="1200" cap="none" spc="0" normalizeH="0" baseline="0" noProof="0" dirty="0">
                <a:ln>
                  <a:noFill/>
                </a:ln>
                <a:solidFill>
                  <a:schemeClr val="tx1"/>
                </a:solidFill>
                <a:effectLst/>
                <a:uLnTx/>
                <a:uFillTx/>
                <a:latin typeface="メイリオ"/>
                <a:ea typeface="メイリオ"/>
              </a:rPr>
              <a:t> </a:t>
            </a:r>
            <a:r>
              <a:rPr kumimoji="1" lang="en-US" altLang="ja-JP" sz="2000" b="0" i="0" u="none" strike="noStrike" kern="1200" cap="none" spc="0" normalizeH="0" baseline="0" noProof="0" dirty="0" err="1">
                <a:ln>
                  <a:noFill/>
                </a:ln>
                <a:solidFill>
                  <a:schemeClr val="tx1"/>
                </a:solidFill>
                <a:effectLst/>
                <a:uLnTx/>
                <a:uFillTx/>
                <a:latin typeface="メイリオ"/>
                <a:ea typeface="メイリオ"/>
              </a:rPr>
              <a:t>v3.2.2</a:t>
            </a:r>
            <a:r>
              <a:rPr kumimoji="1" lang="ja-JP" altLang="en-US" sz="2000" b="0" i="0" u="none" strike="noStrike" kern="1200" cap="none" spc="0" normalizeH="0" baseline="0" noProof="0" dirty="0">
                <a:ln>
                  <a:noFill/>
                </a:ln>
                <a:solidFill>
                  <a:schemeClr val="tx1"/>
                </a:solidFill>
                <a:effectLst/>
                <a:uLnTx/>
                <a:uFillTx/>
                <a:latin typeface="メイリオ"/>
                <a:ea typeface="メイリオ"/>
              </a:rPr>
              <a:t> </a:t>
            </a:r>
            <a:r>
              <a:rPr kumimoji="1" lang="en-US" altLang="ja-JP" sz="2000" b="0" i="0" u="none" strike="noStrike" kern="1200" cap="none" spc="0" normalizeH="0" baseline="0" noProof="0" dirty="0">
                <a:ln>
                  <a:noFill/>
                </a:ln>
                <a:solidFill>
                  <a:schemeClr val="tx1"/>
                </a:solidFill>
                <a:effectLst/>
                <a:uLnTx/>
                <a:uFillTx/>
                <a:latin typeface="メイリオ"/>
                <a:ea typeface="メイリオ"/>
              </a:rPr>
              <a:t>/</a:t>
            </a:r>
            <a:r>
              <a:rPr kumimoji="1" lang="ja-JP" altLang="en-US" sz="2000" b="0" i="0" u="none" strike="noStrike" kern="1200" cap="none" spc="0" normalizeH="0" baseline="0" noProof="0" dirty="0">
                <a:ln>
                  <a:noFill/>
                </a:ln>
                <a:solidFill>
                  <a:schemeClr val="tx1"/>
                </a:solidFill>
                <a:effectLst/>
                <a:uLnTx/>
                <a:uFillTx/>
                <a:latin typeface="メイリオ"/>
                <a:ea typeface="メイリオ"/>
              </a:rPr>
              <a:t> </a:t>
            </a:r>
            <a:r>
              <a:rPr kumimoji="1" lang="en-US" altLang="ja-JP" sz="2000" b="0" i="0" u="none" strike="noStrike" kern="1200" cap="none" spc="0" normalizeH="0" baseline="0" noProof="0" dirty="0">
                <a:ln>
                  <a:noFill/>
                </a:ln>
                <a:solidFill>
                  <a:schemeClr val="tx1"/>
                </a:solidFill>
                <a:effectLst/>
                <a:uLnTx/>
                <a:uFillTx/>
                <a:latin typeface="メイリオ"/>
                <a:ea typeface="メイリオ"/>
              </a:rPr>
              <a:t>eCTD</a:t>
            </a:r>
            <a:r>
              <a:rPr kumimoji="1" lang="ja-JP" altLang="en-US" sz="2000" b="0" i="0" u="none" strike="noStrike" kern="1200" cap="none" spc="0" normalizeH="0" baseline="0" noProof="0" dirty="0">
                <a:ln>
                  <a:noFill/>
                </a:ln>
                <a:solidFill>
                  <a:schemeClr val="tx1"/>
                </a:solidFill>
                <a:effectLst/>
                <a:uLnTx/>
                <a:uFillTx/>
                <a:latin typeface="メイリオ"/>
                <a:ea typeface="メイリオ"/>
              </a:rPr>
              <a:t> </a:t>
            </a:r>
            <a:r>
              <a:rPr kumimoji="1" lang="en-US" altLang="ja-JP" sz="2000" b="0" i="0" u="none" strike="noStrike" kern="1200" cap="none" spc="0" normalizeH="0" baseline="0" noProof="0" dirty="0" err="1">
                <a:ln>
                  <a:noFill/>
                </a:ln>
                <a:solidFill>
                  <a:schemeClr val="tx1"/>
                </a:solidFill>
                <a:effectLst/>
                <a:uLnTx/>
                <a:uFillTx/>
                <a:latin typeface="メイリオ"/>
                <a:ea typeface="メイリオ"/>
              </a:rPr>
              <a:t>v4</a:t>
            </a:r>
            <a:r>
              <a:rPr kumimoji="1" lang="ja-JP" altLang="en-US" sz="2000" dirty="0">
                <a:solidFill>
                  <a:schemeClr val="tx1"/>
                </a:solidFill>
                <a:latin typeface="メイリオ"/>
                <a:ea typeface="メイリオ"/>
              </a:rPr>
              <a:t>）の</a:t>
            </a:r>
            <a:r>
              <a:rPr kumimoji="1" lang="en-US" altLang="ja-JP" sz="2000" dirty="0">
                <a:solidFill>
                  <a:schemeClr val="tx1"/>
                </a:solidFill>
                <a:latin typeface="メイリオ"/>
                <a:ea typeface="メイリオ"/>
              </a:rPr>
              <a:t>eCTD</a:t>
            </a:r>
            <a:r>
              <a:rPr kumimoji="1" lang="ja-JP" altLang="en-US" sz="2000" dirty="0">
                <a:solidFill>
                  <a:schemeClr val="tx1"/>
                </a:solidFill>
                <a:latin typeface="メイリオ"/>
                <a:ea typeface="メイリオ"/>
              </a:rPr>
              <a:t>受付番号を「関連申請」として紐づけ</a:t>
            </a:r>
            <a:endParaRPr kumimoji="1" lang="en-US" altLang="ja-JP" sz="2000" dirty="0">
              <a:solidFill>
                <a:schemeClr val="tx1"/>
              </a:solidFill>
              <a:latin typeface="メイリオ"/>
              <a:ea typeface="メイリオ"/>
            </a:endParaRPr>
          </a:p>
        </p:txBody>
      </p:sp>
      <p:sp>
        <p:nvSpPr>
          <p:cNvPr id="5" name="テキスト ボックス 4">
            <a:extLst>
              <a:ext uri="{FF2B5EF4-FFF2-40B4-BE49-F238E27FC236}">
                <a16:creationId xmlns:a16="http://schemas.microsoft.com/office/drawing/2014/main" id="{1AF20EDE-1F5D-4477-A571-07FE594F455A}"/>
              </a:ext>
            </a:extLst>
          </p:cNvPr>
          <p:cNvSpPr txBox="1"/>
          <p:nvPr/>
        </p:nvSpPr>
        <p:spPr>
          <a:xfrm>
            <a:off x="10175970" y="323292"/>
            <a:ext cx="2016030" cy="338554"/>
          </a:xfrm>
          <a:prstGeom prst="rect">
            <a:avLst/>
          </a:prstGeom>
          <a:solidFill>
            <a:srgbClr val="FFFF00"/>
          </a:solidFill>
        </p:spPr>
        <p:txBody>
          <a:bodyPr wrap="square" rtlCol="0">
            <a:spAutoFit/>
          </a:bodyPr>
          <a:lstStyle/>
          <a:p>
            <a:r>
              <a:rPr kumimoji="1" lang="en-US" altLang="ja-JP" sz="1600" dirty="0">
                <a:solidFill>
                  <a:srgbClr val="FF0000"/>
                </a:solidFill>
              </a:rPr>
              <a:t>2023</a:t>
            </a:r>
            <a:r>
              <a:rPr kumimoji="1" lang="ja-JP" altLang="en-US" sz="1600" dirty="0">
                <a:solidFill>
                  <a:srgbClr val="FF0000"/>
                </a:solidFill>
              </a:rPr>
              <a:t>年</a:t>
            </a:r>
            <a:r>
              <a:rPr kumimoji="1" lang="en-US" altLang="ja-JP" sz="1600" dirty="0">
                <a:solidFill>
                  <a:srgbClr val="FF0000"/>
                </a:solidFill>
              </a:rPr>
              <a:t>4</a:t>
            </a:r>
            <a:r>
              <a:rPr kumimoji="1" lang="ja-JP" altLang="en-US" sz="1600" dirty="0">
                <a:solidFill>
                  <a:srgbClr val="FF0000"/>
                </a:solidFill>
              </a:rPr>
              <a:t>月</a:t>
            </a:r>
            <a:r>
              <a:rPr kumimoji="1" lang="en-US" altLang="ja-JP" sz="1600" dirty="0">
                <a:solidFill>
                  <a:srgbClr val="FF0000"/>
                </a:solidFill>
              </a:rPr>
              <a:t>11</a:t>
            </a:r>
            <a:r>
              <a:rPr kumimoji="1" lang="ja-JP" altLang="en-US" sz="1600" dirty="0">
                <a:solidFill>
                  <a:srgbClr val="FF0000"/>
                </a:solidFill>
              </a:rPr>
              <a:t>日修正</a:t>
            </a:r>
          </a:p>
        </p:txBody>
      </p:sp>
    </p:spTree>
    <p:extLst>
      <p:ext uri="{BB962C8B-B14F-4D97-AF65-F5344CB8AC3E}">
        <p14:creationId xmlns:p14="http://schemas.microsoft.com/office/powerpoint/2010/main" val="58548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185A2F-3CDC-4757-945F-C6831BA7C56C}"/>
              </a:ext>
            </a:extLst>
          </p:cNvPr>
          <p:cNvSpPr>
            <a:spLocks noGrp="1"/>
          </p:cNvSpPr>
          <p:nvPr>
            <p:ph type="title"/>
          </p:nvPr>
        </p:nvSpPr>
        <p:spPr/>
        <p:txBody>
          <a:bodyPr/>
          <a:lstStyle/>
          <a:p>
            <a:r>
              <a:rPr kumimoji="1" lang="en-US" altLang="ja-JP" dirty="0">
                <a:latin typeface="メイリオ"/>
                <a:ea typeface="メイリオ"/>
              </a:rPr>
              <a:t>2.10</a:t>
            </a:r>
            <a:r>
              <a:rPr kumimoji="1" lang="ja-JP" altLang="en-US" dirty="0">
                <a:latin typeface="メイリオ"/>
                <a:ea typeface="メイリオ"/>
              </a:rPr>
              <a:t>  </a:t>
            </a:r>
            <a:r>
              <a:rPr kumimoji="1" lang="en-US" altLang="ja-JP" dirty="0" err="1">
                <a:latin typeface="メイリオ"/>
                <a:ea typeface="メイリオ"/>
              </a:rPr>
              <a:t>M1.13.1</a:t>
            </a:r>
            <a:r>
              <a:rPr kumimoji="1" lang="ja-JP" altLang="en-US" dirty="0">
                <a:latin typeface="メイリオ"/>
                <a:ea typeface="メイリオ"/>
              </a:rPr>
              <a:t> 既承認情報の参照方法が変わる（</a:t>
            </a:r>
            <a:r>
              <a:rPr kumimoji="1" lang="en-US" altLang="ja-JP" dirty="0">
                <a:latin typeface="メイリオ"/>
                <a:ea typeface="メイリオ"/>
              </a:rPr>
              <a:t>2/2</a:t>
            </a:r>
            <a:r>
              <a:rPr kumimoji="1" lang="ja-JP" altLang="en-US" dirty="0">
                <a:latin typeface="メイリオ"/>
                <a:ea typeface="メイリオ"/>
              </a:rPr>
              <a:t>）</a:t>
            </a:r>
            <a:endParaRPr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2C70923C-A0B9-52CC-4159-31531A7767D4}"/>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8">
            <a:extLst>
              <a:ext uri="{FF2B5EF4-FFF2-40B4-BE49-F238E27FC236}">
                <a16:creationId xmlns:a16="http://schemas.microsoft.com/office/drawing/2014/main" id="{A0BDC5CA-60DD-9A5E-2387-5DDAC9D8D52C}"/>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6" name="スライド番号プレースホルダー 3">
            <a:extLst>
              <a:ext uri="{FF2B5EF4-FFF2-40B4-BE49-F238E27FC236}">
                <a16:creationId xmlns:a16="http://schemas.microsoft.com/office/drawing/2014/main" id="{6FB70C50-69F7-A160-4C17-2339B0B13ED7}"/>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aphicFrame>
        <p:nvGraphicFramePr>
          <p:cNvPr id="19" name="表 21">
            <a:extLst>
              <a:ext uri="{FF2B5EF4-FFF2-40B4-BE49-F238E27FC236}">
                <a16:creationId xmlns:a16="http://schemas.microsoft.com/office/drawing/2014/main" id="{559E1EA0-BE88-4796-918E-4473F41DC436}"/>
              </a:ext>
            </a:extLst>
          </p:cNvPr>
          <p:cNvGraphicFramePr>
            <a:graphicFrameLocks/>
          </p:cNvGraphicFramePr>
          <p:nvPr>
            <p:extLst>
              <p:ext uri="{D42A27DB-BD31-4B8C-83A1-F6EECF244321}">
                <p14:modId xmlns:p14="http://schemas.microsoft.com/office/powerpoint/2010/main" val="2760701645"/>
              </p:ext>
            </p:extLst>
          </p:nvPr>
        </p:nvGraphicFramePr>
        <p:xfrm>
          <a:off x="490888" y="1574876"/>
          <a:ext cx="11071404" cy="4658360"/>
        </p:xfrm>
        <a:graphic>
          <a:graphicData uri="http://schemas.openxmlformats.org/drawingml/2006/table">
            <a:tbl>
              <a:tblPr firstRow="1" bandRow="1">
                <a:tableStyleId>{5C22544A-7EE6-4342-B048-85BDC9FD1C3A}</a:tableStyleId>
              </a:tblPr>
              <a:tblGrid>
                <a:gridCol w="3003083">
                  <a:extLst>
                    <a:ext uri="{9D8B030D-6E8A-4147-A177-3AD203B41FA5}">
                      <a16:colId xmlns:a16="http://schemas.microsoft.com/office/drawing/2014/main" val="590244616"/>
                    </a:ext>
                  </a:extLst>
                </a:gridCol>
                <a:gridCol w="2353376">
                  <a:extLst>
                    <a:ext uri="{9D8B030D-6E8A-4147-A177-3AD203B41FA5}">
                      <a16:colId xmlns:a16="http://schemas.microsoft.com/office/drawing/2014/main" val="1847106498"/>
                    </a:ext>
                  </a:extLst>
                </a:gridCol>
                <a:gridCol w="2706198">
                  <a:extLst>
                    <a:ext uri="{9D8B030D-6E8A-4147-A177-3AD203B41FA5}">
                      <a16:colId xmlns:a16="http://schemas.microsoft.com/office/drawing/2014/main" val="3710115965"/>
                    </a:ext>
                  </a:extLst>
                </a:gridCol>
                <a:gridCol w="3008747">
                  <a:extLst>
                    <a:ext uri="{9D8B030D-6E8A-4147-A177-3AD203B41FA5}">
                      <a16:colId xmlns:a16="http://schemas.microsoft.com/office/drawing/2014/main" val="1488708463"/>
                    </a:ext>
                  </a:extLst>
                </a:gridCol>
              </a:tblGrid>
              <a:tr h="370840">
                <a:tc>
                  <a:txBody>
                    <a:bodyPr/>
                    <a:lstStyle/>
                    <a:p>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初回申請</a:t>
                      </a:r>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2</a:t>
                      </a:r>
                      <a:r>
                        <a:rPr kumimoji="1" lang="ja-JP" altLang="en-US" dirty="0">
                          <a:solidFill>
                            <a:schemeClr val="tx1"/>
                          </a:solidFill>
                          <a:latin typeface="メイリオ" panose="020B0604030504040204" pitchFamily="50" charset="-128"/>
                          <a:ea typeface="メイリオ" panose="020B0604030504040204" pitchFamily="50" charset="-128"/>
                        </a:rPr>
                        <a:t>回目申請</a:t>
                      </a:r>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3</a:t>
                      </a:r>
                      <a:r>
                        <a:rPr kumimoji="1" lang="ja-JP" altLang="en-US" dirty="0">
                          <a:solidFill>
                            <a:schemeClr val="tx1"/>
                          </a:solidFill>
                          <a:latin typeface="メイリオ" panose="020B0604030504040204" pitchFamily="50" charset="-128"/>
                          <a:ea typeface="メイリオ" panose="020B0604030504040204" pitchFamily="50" charset="-128"/>
                        </a:rPr>
                        <a:t>回目申請</a:t>
                      </a:r>
                    </a:p>
                  </a:txBody>
                  <a:tcPr/>
                </a:tc>
                <a:extLst>
                  <a:ext uri="{0D108BD9-81ED-4DB2-BD59-A6C34878D82A}">
                    <a16:rowId xmlns:a16="http://schemas.microsoft.com/office/drawing/2014/main" val="576496053"/>
                  </a:ext>
                </a:extLst>
              </a:tr>
              <a:tr h="370840">
                <a:tc>
                  <a:txBody>
                    <a:bodyPr/>
                    <a:lstStyle/>
                    <a:p>
                      <a:r>
                        <a:rPr kumimoji="1" lang="ja-JP" altLang="en-US" sz="1600" dirty="0">
                          <a:latin typeface="メイリオ" panose="020B0604030504040204" pitchFamily="50" charset="-128"/>
                          <a:ea typeface="メイリオ" panose="020B0604030504040204" pitchFamily="50" charset="-128"/>
                        </a:rPr>
                        <a:t>該当申請の</a:t>
                      </a:r>
                      <a:r>
                        <a:rPr kumimoji="1" lang="en-US" altLang="ja-JP" sz="1600" dirty="0">
                          <a:latin typeface="メイリオ" panose="020B0604030504040204" pitchFamily="50" charset="-128"/>
                          <a:ea typeface="メイリオ" panose="020B0604030504040204" pitchFamily="50" charset="-128"/>
                        </a:rPr>
                        <a:t>CTD</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eCTD v3.2.2</a:t>
                      </a:r>
                      <a:endParaRPr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受付番号：370201001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eCTD v4.0</a:t>
                      </a:r>
                      <a:endParaRPr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受付番号：20240831002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eCTD v4.0</a:t>
                      </a:r>
                      <a:endParaRPr lang="en-US" altLang="ja-JP" sz="16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受付番号：20251215003</a:t>
                      </a:r>
                    </a:p>
                  </a:txBody>
                  <a:tcPr/>
                </a:tc>
                <a:extLst>
                  <a:ext uri="{0D108BD9-81ED-4DB2-BD59-A6C34878D82A}">
                    <a16:rowId xmlns:a16="http://schemas.microsoft.com/office/drawing/2014/main" val="327287088"/>
                  </a:ext>
                </a:extLst>
              </a:tr>
              <a:tr h="370840">
                <a:tc>
                  <a:txBody>
                    <a:bodyPr/>
                    <a:lstStyle/>
                    <a:p>
                      <a:r>
                        <a:rPr kumimoji="1" lang="ja-JP" altLang="en-US" sz="1600" dirty="0">
                          <a:latin typeface="メイリオ" panose="020B0604030504040204" pitchFamily="50" charset="-128"/>
                          <a:ea typeface="メイリオ" panose="020B0604030504040204" pitchFamily="50" charset="-128"/>
                        </a:rPr>
                        <a:t>初回申請の承認書の写し</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solidFill>
                            <a:srgbClr val="FF0000"/>
                          </a:solidFill>
                          <a:latin typeface="メイリオ" panose="020B0604030504040204" pitchFamily="50" charset="-128"/>
                          <a:ea typeface="メイリオ" panose="020B0604030504040204" pitchFamily="50" charset="-128"/>
                        </a:rPr>
                        <a:t>添付必須</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904825894"/>
                  </a:ext>
                </a:extLst>
              </a:tr>
              <a:tr h="370840">
                <a:tc>
                  <a:txBody>
                    <a:bodyPr/>
                    <a:lstStyle/>
                    <a:p>
                      <a:r>
                        <a:rPr kumimoji="1" lang="ja-JP" altLang="en-US" sz="1600" dirty="0">
                          <a:latin typeface="メイリオ" panose="020B0604030504040204" pitchFamily="50" charset="-128"/>
                          <a:ea typeface="メイリオ" panose="020B0604030504040204" pitchFamily="50" charset="-128"/>
                        </a:rPr>
                        <a:t>初回申請の審査報告書</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solidFill>
                            <a:srgbClr val="FF0000"/>
                          </a:solidFill>
                          <a:latin typeface="メイリオ" panose="020B0604030504040204" pitchFamily="50" charset="-128"/>
                          <a:ea typeface="メイリオ" panose="020B0604030504040204" pitchFamily="50" charset="-128"/>
                        </a:rPr>
                        <a:t>添付必須</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20878453"/>
                  </a:ext>
                </a:extLst>
              </a:tr>
              <a:tr h="370840">
                <a:tc>
                  <a:txBody>
                    <a:bodyPr/>
                    <a:lstStyle/>
                    <a:p>
                      <a:r>
                        <a:rPr kumimoji="1" lang="ja-JP" altLang="en-US" sz="1600" dirty="0">
                          <a:latin typeface="メイリオ" panose="020B0604030504040204" pitchFamily="50" charset="-128"/>
                          <a:ea typeface="メイリオ" panose="020B0604030504040204" pitchFamily="50" charset="-128"/>
                        </a:rPr>
                        <a:t>初回申請の</a:t>
                      </a:r>
                      <a:r>
                        <a:rPr kumimoji="1" lang="en-US" altLang="ja-JP" sz="1600" dirty="0" err="1">
                          <a:latin typeface="メイリオ" panose="020B0604030504040204" pitchFamily="50" charset="-128"/>
                          <a:ea typeface="メイリオ" panose="020B0604030504040204" pitchFamily="50" charset="-128"/>
                        </a:rPr>
                        <a:t>M2</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lang="ja-JP" altLang="en-US" sz="1600" dirty="0">
                          <a:latin typeface="メイリオ" panose="020B0604030504040204" pitchFamily="50" charset="-128"/>
                          <a:ea typeface="メイリオ" panose="020B0604030504040204" pitchFamily="50" charset="-128"/>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初回申請参照可</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619470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初回申請の</a:t>
                      </a:r>
                      <a:r>
                        <a:rPr kumimoji="1" lang="en-US" altLang="ja-JP" sz="1600" dirty="0" err="1">
                          <a:latin typeface="メイリオ" panose="020B0604030504040204" pitchFamily="50" charset="-128"/>
                          <a:ea typeface="メイリオ" panose="020B0604030504040204" pitchFamily="50" charset="-128"/>
                        </a:rPr>
                        <a:t>M1.12</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初回申請参照可</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74933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初回申請承認後の軽微変更届</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該当なし</a:t>
                      </a:r>
                    </a:p>
                  </a:txBody>
                  <a:tcPr anchor="ctr"/>
                </a:tc>
                <a:tc>
                  <a:txBody>
                    <a:bodyPr/>
                    <a:lstStyle/>
                    <a:p>
                      <a:pPr algn="ctr"/>
                      <a:r>
                        <a:rPr kumimoji="1" lang="ja-JP" altLang="en-US" sz="1600" dirty="0">
                          <a:solidFill>
                            <a:srgbClr val="FF0000"/>
                          </a:solidFill>
                          <a:latin typeface="メイリオ" panose="020B0604030504040204" pitchFamily="50" charset="-128"/>
                          <a:ea typeface="メイリオ" panose="020B0604030504040204" pitchFamily="50" charset="-128"/>
                        </a:rPr>
                        <a:t>必要に応じて添付</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該当なし</a:t>
                      </a:r>
                    </a:p>
                  </a:txBody>
                  <a:tcPr anchor="ctr"/>
                </a:tc>
                <a:extLst>
                  <a:ext uri="{0D108BD9-81ED-4DB2-BD59-A6C34878D82A}">
                    <a16:rowId xmlns:a16="http://schemas.microsoft.com/office/drawing/2014/main" val="3121653211"/>
                  </a:ext>
                </a:extLst>
              </a:tr>
              <a:tr h="370840">
                <a:tc>
                  <a:txBody>
                    <a:bodyPr/>
                    <a:lstStyle/>
                    <a:p>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回目申請の承認書の写し</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solidFill>
                            <a:srgbClr val="FF0000"/>
                          </a:solidFill>
                          <a:latin typeface="メイリオ" panose="020B0604030504040204" pitchFamily="50" charset="-128"/>
                          <a:ea typeface="メイリオ" panose="020B0604030504040204" pitchFamily="50" charset="-128"/>
                        </a:rPr>
                        <a:t>添付必須</a:t>
                      </a:r>
                    </a:p>
                  </a:txBody>
                  <a:tcPr anchor="ctr"/>
                </a:tc>
                <a:extLst>
                  <a:ext uri="{0D108BD9-81ED-4DB2-BD59-A6C34878D82A}">
                    <a16:rowId xmlns:a16="http://schemas.microsoft.com/office/drawing/2014/main" val="2926901050"/>
                  </a:ext>
                </a:extLst>
              </a:tr>
              <a:tr h="370840">
                <a:tc>
                  <a:txBody>
                    <a:bodyPr/>
                    <a:lstStyle/>
                    <a:p>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回目申請の審査報告書</a:t>
                      </a: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dirty="0">
                          <a:solidFill>
                            <a:srgbClr val="FF0000"/>
                          </a:solidFill>
                          <a:latin typeface="メイリオ" panose="020B0604030504040204" pitchFamily="50" charset="-128"/>
                          <a:ea typeface="メイリオ" panose="020B0604030504040204" pitchFamily="50" charset="-128"/>
                        </a:rPr>
                        <a:t>添付必須</a:t>
                      </a:r>
                    </a:p>
                  </a:txBody>
                  <a:tcPr anchor="ctr"/>
                </a:tc>
                <a:extLst>
                  <a:ext uri="{0D108BD9-81ED-4DB2-BD59-A6C34878D82A}">
                    <a16:rowId xmlns:a16="http://schemas.microsoft.com/office/drawing/2014/main" val="4185878093"/>
                  </a:ext>
                </a:extLst>
              </a:tr>
              <a:tr h="370840">
                <a:tc>
                  <a:txBody>
                    <a:bodyPr/>
                    <a:lstStyle/>
                    <a:p>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回目申請の</a:t>
                      </a:r>
                      <a:r>
                        <a:rPr kumimoji="1" lang="en-US" altLang="ja-JP" sz="1600" dirty="0" err="1">
                          <a:latin typeface="メイリオ" panose="020B0604030504040204" pitchFamily="50" charset="-128"/>
                          <a:ea typeface="メイリオ" panose="020B0604030504040204" pitchFamily="50" charset="-128"/>
                        </a:rPr>
                        <a:t>M2</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回目申請参照可</a:t>
                      </a:r>
                    </a:p>
                  </a:txBody>
                  <a:tcPr anchor="ctr"/>
                </a:tc>
                <a:extLst>
                  <a:ext uri="{0D108BD9-81ED-4DB2-BD59-A6C34878D82A}">
                    <a16:rowId xmlns:a16="http://schemas.microsoft.com/office/drawing/2014/main" val="1729603694"/>
                  </a:ext>
                </a:extLst>
              </a:tr>
              <a:tr h="370840">
                <a:tc>
                  <a:txBody>
                    <a:bodyPr/>
                    <a:lstStyle/>
                    <a:p>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回目申請の</a:t>
                      </a:r>
                      <a:r>
                        <a:rPr kumimoji="1" lang="en-US" altLang="ja-JP" sz="1600" dirty="0" err="1">
                          <a:latin typeface="メイリオ" panose="020B0604030504040204" pitchFamily="50" charset="-128"/>
                          <a:ea typeface="メイリオ" panose="020B0604030504040204" pitchFamily="50" charset="-128"/>
                        </a:rPr>
                        <a:t>M1.12</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回目申請参照可</a:t>
                      </a:r>
                    </a:p>
                  </a:txBody>
                  <a:tcPr anchor="ctr"/>
                </a:tc>
                <a:extLst>
                  <a:ext uri="{0D108BD9-81ED-4DB2-BD59-A6C34878D82A}">
                    <a16:rowId xmlns:a16="http://schemas.microsoft.com/office/drawing/2014/main" val="3635683236"/>
                  </a:ext>
                </a:extLst>
              </a:tr>
              <a:tr h="370840">
                <a:tc>
                  <a:txBody>
                    <a:bodyPr/>
                    <a:lstStyle/>
                    <a:p>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回目申請承認後の軽微変更届</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該当なし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該当なし</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メイリオ" panose="020B0604030504040204" pitchFamily="50" charset="-128"/>
                          <a:ea typeface="メイリオ" panose="020B0604030504040204" pitchFamily="50" charset="-128"/>
                        </a:rPr>
                        <a:t>必要に応じて添付</a:t>
                      </a:r>
                    </a:p>
                  </a:txBody>
                  <a:tcPr anchor="ctr"/>
                </a:tc>
                <a:extLst>
                  <a:ext uri="{0D108BD9-81ED-4DB2-BD59-A6C34878D82A}">
                    <a16:rowId xmlns:a16="http://schemas.microsoft.com/office/drawing/2014/main" val="240155816"/>
                  </a:ext>
                </a:extLst>
              </a:tr>
            </a:tbl>
          </a:graphicData>
        </a:graphic>
      </p:graphicFrame>
      <p:sp>
        <p:nvSpPr>
          <p:cNvPr id="4" name="四角形: 角を丸くする 3">
            <a:extLst>
              <a:ext uri="{FF2B5EF4-FFF2-40B4-BE49-F238E27FC236}">
                <a16:creationId xmlns:a16="http://schemas.microsoft.com/office/drawing/2014/main" id="{670610DF-9D2F-4A9D-B509-3720661B2AA7}"/>
              </a:ext>
            </a:extLst>
          </p:cNvPr>
          <p:cNvSpPr/>
          <p:nvPr/>
        </p:nvSpPr>
        <p:spPr bwMode="auto">
          <a:xfrm>
            <a:off x="9350408" y="2511742"/>
            <a:ext cx="1517904" cy="1851179"/>
          </a:xfrm>
          <a:prstGeom prst="roundRect">
            <a:avLst/>
          </a:prstGeom>
          <a:noFill/>
          <a:ln w="38100" cap="flat" cmpd="sng" algn="ctr">
            <a:solidFill>
              <a:srgbClr val="00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23" name="吹き出し: 折線 22">
            <a:extLst>
              <a:ext uri="{FF2B5EF4-FFF2-40B4-BE49-F238E27FC236}">
                <a16:creationId xmlns:a16="http://schemas.microsoft.com/office/drawing/2014/main" id="{1E79A253-E692-4CF5-B60A-D7C0EF21A1BC}"/>
              </a:ext>
            </a:extLst>
          </p:cNvPr>
          <p:cNvSpPr/>
          <p:nvPr/>
        </p:nvSpPr>
        <p:spPr bwMode="auto">
          <a:xfrm>
            <a:off x="864726" y="6361493"/>
            <a:ext cx="9478279" cy="402527"/>
          </a:xfrm>
          <a:prstGeom prst="borderCallout2">
            <a:avLst>
              <a:gd name="adj1" fmla="val 16415"/>
              <a:gd name="adj2" fmla="val 100602"/>
              <a:gd name="adj3" fmla="val -62352"/>
              <a:gd name="adj4" fmla="val 109738"/>
              <a:gd name="adj5" fmla="val -308022"/>
              <a:gd name="adj6" fmla="val 105502"/>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直前申請（</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回目申請）の承認書・審査報告書は参照できないので</a:t>
            </a:r>
            <a:r>
              <a:rPr kumimoji="1" lang="ja-JP" altLang="en-US" sz="2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必ず添付</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a:t>
            </a:r>
          </a:p>
        </p:txBody>
      </p:sp>
      <p:sp>
        <p:nvSpPr>
          <p:cNvPr id="24" name="吹き出し: 折線 23">
            <a:extLst>
              <a:ext uri="{FF2B5EF4-FFF2-40B4-BE49-F238E27FC236}">
                <a16:creationId xmlns:a16="http://schemas.microsoft.com/office/drawing/2014/main" id="{0EC0F8E0-497A-4AFE-8E31-B937D86C6A4B}"/>
              </a:ext>
            </a:extLst>
          </p:cNvPr>
          <p:cNvSpPr/>
          <p:nvPr/>
        </p:nvSpPr>
        <p:spPr bwMode="auto">
          <a:xfrm>
            <a:off x="5680765" y="1206329"/>
            <a:ext cx="4999125" cy="381527"/>
          </a:xfrm>
          <a:prstGeom prst="borderCallout2">
            <a:avLst>
              <a:gd name="adj1" fmla="val 49132"/>
              <a:gd name="adj2" fmla="val 100010"/>
              <a:gd name="adj3" fmla="val 152192"/>
              <a:gd name="adj4" fmla="val 105622"/>
              <a:gd name="adj5" fmla="val 345107"/>
              <a:gd name="adj6" fmla="val 102189"/>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直前申請（</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回目申請）に含まれている</a:t>
            </a:r>
          </a:p>
        </p:txBody>
      </p:sp>
      <p:sp>
        <p:nvSpPr>
          <p:cNvPr id="10" name="テキスト ボックス 9">
            <a:extLst>
              <a:ext uri="{FF2B5EF4-FFF2-40B4-BE49-F238E27FC236}">
                <a16:creationId xmlns:a16="http://schemas.microsoft.com/office/drawing/2014/main" id="{3811BDCB-2A6D-42C9-94F6-D52B9495DD89}"/>
              </a:ext>
            </a:extLst>
          </p:cNvPr>
          <p:cNvSpPr txBox="1"/>
          <p:nvPr/>
        </p:nvSpPr>
        <p:spPr>
          <a:xfrm>
            <a:off x="587719" y="1233037"/>
            <a:ext cx="3479783"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既承認資料の参考例</a:t>
            </a:r>
            <a:endParaRPr kumimoji="1" lang="ja-JP" altLang="en-US" sz="2000" dirty="0">
              <a:latin typeface="メイリオ" panose="020B0604030504040204" pitchFamily="50" charset="-128"/>
              <a:ea typeface="メイリオ" panose="020B0604030504040204" pitchFamily="50" charset="-128"/>
            </a:endParaRPr>
          </a:p>
        </p:txBody>
      </p:sp>
      <p:sp>
        <p:nvSpPr>
          <p:cNvPr id="25" name="四角形: 角を丸くする 24">
            <a:extLst>
              <a:ext uri="{FF2B5EF4-FFF2-40B4-BE49-F238E27FC236}">
                <a16:creationId xmlns:a16="http://schemas.microsoft.com/office/drawing/2014/main" id="{FD3B9AB2-AF3F-4F91-BCB7-CD893A57CEA3}"/>
              </a:ext>
            </a:extLst>
          </p:cNvPr>
          <p:cNvSpPr/>
          <p:nvPr/>
        </p:nvSpPr>
        <p:spPr bwMode="auto">
          <a:xfrm>
            <a:off x="9350408" y="4408528"/>
            <a:ext cx="1517904" cy="73091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2" name="テキスト ボックス 11">
            <a:extLst>
              <a:ext uri="{FF2B5EF4-FFF2-40B4-BE49-F238E27FC236}">
                <a16:creationId xmlns:a16="http://schemas.microsoft.com/office/drawing/2014/main" id="{12A3830D-3509-4C68-85AF-0546C7B952C7}"/>
              </a:ext>
            </a:extLst>
          </p:cNvPr>
          <p:cNvSpPr txBox="1"/>
          <p:nvPr/>
        </p:nvSpPr>
        <p:spPr>
          <a:xfrm>
            <a:off x="10175970" y="323292"/>
            <a:ext cx="2016030" cy="338554"/>
          </a:xfrm>
          <a:prstGeom prst="rect">
            <a:avLst/>
          </a:prstGeom>
          <a:solidFill>
            <a:srgbClr val="FFFF00"/>
          </a:solidFill>
        </p:spPr>
        <p:txBody>
          <a:bodyPr wrap="square" rtlCol="0">
            <a:spAutoFit/>
          </a:bodyPr>
          <a:lstStyle/>
          <a:p>
            <a:r>
              <a:rPr kumimoji="1" lang="en-US" altLang="ja-JP" sz="1600" dirty="0">
                <a:solidFill>
                  <a:srgbClr val="FF0000"/>
                </a:solidFill>
              </a:rPr>
              <a:t>2023</a:t>
            </a:r>
            <a:r>
              <a:rPr kumimoji="1" lang="ja-JP" altLang="en-US" sz="1600" dirty="0">
                <a:solidFill>
                  <a:srgbClr val="FF0000"/>
                </a:solidFill>
              </a:rPr>
              <a:t>年</a:t>
            </a:r>
            <a:r>
              <a:rPr kumimoji="1" lang="en-US" altLang="ja-JP" sz="1600" dirty="0">
                <a:solidFill>
                  <a:srgbClr val="FF0000"/>
                </a:solidFill>
              </a:rPr>
              <a:t>4</a:t>
            </a:r>
            <a:r>
              <a:rPr kumimoji="1" lang="ja-JP" altLang="en-US" sz="1600" dirty="0">
                <a:solidFill>
                  <a:srgbClr val="FF0000"/>
                </a:solidFill>
              </a:rPr>
              <a:t>月</a:t>
            </a:r>
            <a:r>
              <a:rPr kumimoji="1" lang="en-US" altLang="ja-JP" sz="1600" dirty="0">
                <a:solidFill>
                  <a:srgbClr val="FF0000"/>
                </a:solidFill>
              </a:rPr>
              <a:t>11</a:t>
            </a:r>
            <a:r>
              <a:rPr kumimoji="1" lang="ja-JP" altLang="en-US" sz="1600" dirty="0">
                <a:solidFill>
                  <a:srgbClr val="FF0000"/>
                </a:solidFill>
              </a:rPr>
              <a:t>日修正</a:t>
            </a:r>
          </a:p>
        </p:txBody>
      </p:sp>
    </p:spTree>
    <p:extLst>
      <p:ext uri="{BB962C8B-B14F-4D97-AF65-F5344CB8AC3E}">
        <p14:creationId xmlns:p14="http://schemas.microsoft.com/office/powerpoint/2010/main" val="157913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65AA9-55D4-412E-A52F-AF7F47535E1B}"/>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本資材内で使用している略称および引用元</a:t>
            </a:r>
            <a:endParaRPr kumimoji="1" lang="ja-JP" altLang="en-US" dirty="0"/>
          </a:p>
        </p:txBody>
      </p:sp>
      <p:sp>
        <p:nvSpPr>
          <p:cNvPr id="4" name="スライド番号プレースホルダー 3">
            <a:extLst>
              <a:ext uri="{FF2B5EF4-FFF2-40B4-BE49-F238E27FC236}">
                <a16:creationId xmlns:a16="http://schemas.microsoft.com/office/drawing/2014/main" id="{5BCB03AA-887A-457A-8AC7-CF6EEFBBF3D4}"/>
              </a:ext>
            </a:extLst>
          </p:cNvPr>
          <p:cNvSpPr>
            <a:spLocks noGrp="1"/>
          </p:cNvSpPr>
          <p:nvPr>
            <p:ph type="sldNum" sz="quarter" idx="10"/>
          </p:nvPr>
        </p:nvSpPr>
        <p:spPr/>
        <p:txBody>
          <a:bodyPr/>
          <a:lstStyle/>
          <a:p>
            <a:pPr>
              <a:defRPr/>
            </a:pPr>
            <a:fld id="{0F70095C-F9B4-4C04-ABE4-849D581B05DE}" type="slidenum">
              <a:rPr lang="en-US" altLang="ja-JP" smtClean="0"/>
              <a:pPr>
                <a:defRPr/>
              </a:pPr>
              <a:t>4</a:t>
            </a:fld>
            <a:endParaRPr lang="en-US" altLang="ja-JP"/>
          </a:p>
        </p:txBody>
      </p:sp>
      <p:graphicFrame>
        <p:nvGraphicFramePr>
          <p:cNvPr id="5" name="表 4">
            <a:extLst>
              <a:ext uri="{FF2B5EF4-FFF2-40B4-BE49-F238E27FC236}">
                <a16:creationId xmlns:a16="http://schemas.microsoft.com/office/drawing/2014/main" id="{04B70947-9D5F-4384-A400-582CF2FF7B2B}"/>
              </a:ext>
            </a:extLst>
          </p:cNvPr>
          <p:cNvGraphicFramePr>
            <a:graphicFrameLocks noGrp="1"/>
          </p:cNvGraphicFramePr>
          <p:nvPr>
            <p:extLst>
              <p:ext uri="{D42A27DB-BD31-4B8C-83A1-F6EECF244321}">
                <p14:modId xmlns:p14="http://schemas.microsoft.com/office/powerpoint/2010/main" val="2304857390"/>
              </p:ext>
            </p:extLst>
          </p:nvPr>
        </p:nvGraphicFramePr>
        <p:xfrm>
          <a:off x="254000" y="827986"/>
          <a:ext cx="11709400" cy="5117038"/>
        </p:xfrm>
        <a:graphic>
          <a:graphicData uri="http://schemas.openxmlformats.org/drawingml/2006/table">
            <a:tbl>
              <a:tblPr firstRow="1" firstCol="1" bandRow="1">
                <a:tableStyleId>{72833802-FEF1-4C79-8D5D-14CF1EAF98D9}</a:tableStyleId>
              </a:tblPr>
              <a:tblGrid>
                <a:gridCol w="2002348">
                  <a:extLst>
                    <a:ext uri="{9D8B030D-6E8A-4147-A177-3AD203B41FA5}">
                      <a16:colId xmlns:a16="http://schemas.microsoft.com/office/drawing/2014/main" val="4227845098"/>
                    </a:ext>
                  </a:extLst>
                </a:gridCol>
                <a:gridCol w="9707052">
                  <a:extLst>
                    <a:ext uri="{9D8B030D-6E8A-4147-A177-3AD203B41FA5}">
                      <a16:colId xmlns:a16="http://schemas.microsoft.com/office/drawing/2014/main" val="3073131667"/>
                    </a:ext>
                  </a:extLst>
                </a:gridCol>
              </a:tblGrid>
              <a:tr h="376718">
                <a:tc>
                  <a:txBody>
                    <a:bodyPr/>
                    <a:lstStyle/>
                    <a:p>
                      <a:r>
                        <a:rPr lang="ja-JP" altLang="en-US" sz="1800" dirty="0">
                          <a:solidFill>
                            <a:schemeClr val="bg1"/>
                          </a:solidFill>
                          <a:effectLst/>
                          <a:latin typeface="メイリオ" panose="020B0604030504040204" pitchFamily="50" charset="-128"/>
                          <a:ea typeface="メイリオ" panose="020B0604030504040204" pitchFamily="50" charset="-128"/>
                          <a:cs typeface="+mn-cs"/>
                        </a:rPr>
                        <a:t>略称</a:t>
                      </a:r>
                      <a:endParaRPr lang="ja-JP" sz="1800" dirty="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2000" marR="72000" marT="72000" marB="72000" anchor="ctr"/>
                </a:tc>
                <a:tc>
                  <a:txBody>
                    <a:bodyPr/>
                    <a:lstStyle/>
                    <a:p>
                      <a:r>
                        <a:rPr lang="ja-JP" altLang="en-US" sz="1800">
                          <a:solidFill>
                            <a:schemeClr val="bg1"/>
                          </a:solidFill>
                          <a:effectLst/>
                          <a:latin typeface="メイリオ" panose="020B0604030504040204" pitchFamily="50" charset="-128"/>
                          <a:ea typeface="メイリオ" panose="020B0604030504040204" pitchFamily="50" charset="-128"/>
                          <a:cs typeface="+mn-cs"/>
                        </a:rPr>
                        <a:t>引用元</a:t>
                      </a:r>
                      <a:endParaRPr lang="ja-JP" sz="180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3471891286"/>
                  </a:ext>
                </a:extLst>
              </a:tr>
              <a:tr h="366594">
                <a:tc>
                  <a:txBody>
                    <a:bodyPr/>
                    <a:lstStyle/>
                    <a:p>
                      <a:r>
                        <a:rPr lang="en-US" altLang="ja-JP" sz="1600" dirty="0">
                          <a:solidFill>
                            <a:schemeClr val="tx1"/>
                          </a:solidFill>
                          <a:effectLst/>
                          <a:latin typeface="メイリオ"/>
                          <a:ea typeface="メイリオ"/>
                          <a:cs typeface="ＭＳ Ｐゴシック" panose="020B0600070205080204" pitchFamily="50" charset="-128"/>
                        </a:rPr>
                        <a:t>JP IG</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メイリオ"/>
                          <a:ea typeface="メイリオ"/>
                        </a:rPr>
                        <a:t>eCTD</a:t>
                      </a:r>
                      <a:r>
                        <a:rPr kumimoji="1" lang="ja-JP" altLang="en-US" sz="1600" dirty="0">
                          <a:latin typeface="メイリオ"/>
                          <a:ea typeface="メイリオ"/>
                        </a:rPr>
                        <a:t>通知 別紙</a:t>
                      </a:r>
                      <a:r>
                        <a:rPr kumimoji="1" lang="en-US" altLang="ja-JP" sz="1600" dirty="0">
                          <a:latin typeface="メイリオ"/>
                          <a:ea typeface="メイリオ"/>
                        </a:rPr>
                        <a:t>1</a:t>
                      </a:r>
                      <a:r>
                        <a:rPr kumimoji="1" lang="ja-JP" altLang="en-US" sz="1600" dirty="0">
                          <a:latin typeface="メイリオ"/>
                          <a:ea typeface="メイリオ"/>
                        </a:rPr>
                        <a:t>：</a:t>
                      </a:r>
                      <a:r>
                        <a:rPr kumimoji="1" lang="en-US" altLang="ja-JP" sz="1600" dirty="0">
                          <a:latin typeface="メイリオ"/>
                          <a:ea typeface="メイリオ"/>
                        </a:rPr>
                        <a:t>ICH</a:t>
                      </a:r>
                      <a:r>
                        <a:rPr kumimoji="1" lang="ja-JP" altLang="en-US" sz="1600" dirty="0">
                          <a:latin typeface="メイリオ"/>
                          <a:ea typeface="メイリオ"/>
                        </a:rPr>
                        <a:t>電子化コモン・テクニカル・ドキュメント（</a:t>
                      </a:r>
                      <a:r>
                        <a:rPr kumimoji="1" lang="en-US" altLang="ja-JP" sz="1600" dirty="0">
                          <a:latin typeface="メイリオ"/>
                          <a:ea typeface="メイリオ"/>
                        </a:rPr>
                        <a:t>eCTD</a:t>
                      </a:r>
                      <a:r>
                        <a:rPr kumimoji="1" lang="ja-JP" altLang="en-US" sz="1600" dirty="0">
                          <a:latin typeface="メイリオ"/>
                          <a:ea typeface="メイリオ"/>
                        </a:rPr>
                        <a:t>）</a:t>
                      </a:r>
                      <a:r>
                        <a:rPr kumimoji="1" lang="en-US" altLang="ja-JP" sz="1600" dirty="0">
                          <a:latin typeface="メイリオ"/>
                          <a:ea typeface="メイリオ"/>
                        </a:rPr>
                        <a:t>v4.0</a:t>
                      </a:r>
                      <a:r>
                        <a:rPr kumimoji="1" lang="ja-JP" altLang="en-US" sz="1600" dirty="0">
                          <a:latin typeface="メイリオ"/>
                          <a:ea typeface="メイリオ"/>
                        </a:rPr>
                        <a:t>の国内実装について</a:t>
                      </a:r>
                      <a:endParaRPr kumimoji="1" lang="en-US" altLang="ja-JP" sz="1600" dirty="0">
                        <a:latin typeface="メイリオ"/>
                        <a:ea typeface="メイリオ"/>
                      </a:endParaRPr>
                    </a:p>
                  </a:txBody>
                  <a:tcPr marL="72000" marR="72000" marT="72000" marB="72000"/>
                </a:tc>
                <a:extLst>
                  <a:ext uri="{0D108BD9-81ED-4DB2-BD59-A6C34878D82A}">
                    <a16:rowId xmlns:a16="http://schemas.microsoft.com/office/drawing/2014/main" val="3631872167"/>
                  </a:ext>
                </a:extLst>
              </a:tr>
              <a:tr h="582948">
                <a:tc>
                  <a:txBody>
                    <a:bodyPr/>
                    <a:lstStyle/>
                    <a:p>
                      <a:r>
                        <a:rPr lang="en-US" altLang="ja-JP" sz="1600" dirty="0">
                          <a:solidFill>
                            <a:schemeClr val="tx1"/>
                          </a:solidFill>
                          <a:effectLst/>
                          <a:latin typeface="メイリオ"/>
                          <a:ea typeface="メイリオ"/>
                          <a:cs typeface="ＭＳ Ｐゴシック" panose="020B0600070205080204" pitchFamily="50" charset="-128"/>
                        </a:rPr>
                        <a:t>JP SSF</a:t>
                      </a:r>
                      <a:endParaRPr lang="ja-JP" alt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a:latin typeface="メイリオ"/>
                          <a:ea typeface="メイリオ"/>
                        </a:rPr>
                        <a:t>eCTD</a:t>
                      </a:r>
                      <a:r>
                        <a:rPr kumimoji="1" lang="ja-JP" altLang="en-US" sz="1600">
                          <a:latin typeface="メイリオ"/>
                          <a:ea typeface="メイリオ"/>
                        </a:rPr>
                        <a:t>通知 別紙</a:t>
                      </a:r>
                      <a:r>
                        <a:rPr kumimoji="1" lang="en-US" altLang="ja-JP" sz="1600">
                          <a:latin typeface="メイリオ"/>
                          <a:ea typeface="メイリオ"/>
                        </a:rPr>
                        <a:t>2</a:t>
                      </a:r>
                      <a:r>
                        <a:rPr kumimoji="1" lang="ja-JP" altLang="en-US" sz="1600">
                          <a:latin typeface="メイリオ"/>
                          <a:ea typeface="メイリオ"/>
                        </a:rPr>
                        <a:t>：</a:t>
                      </a:r>
                      <a:r>
                        <a:rPr kumimoji="1" lang="en-US" altLang="ja-JP" sz="1600">
                          <a:latin typeface="メイリオ"/>
                          <a:ea typeface="メイリオ"/>
                        </a:rPr>
                        <a:t>ICH</a:t>
                      </a:r>
                      <a:r>
                        <a:rPr kumimoji="1" lang="ja-JP" altLang="en-US" sz="1600">
                          <a:latin typeface="メイリオ"/>
                          <a:ea typeface="メイリオ"/>
                        </a:rPr>
                        <a:t>電子化コモン・テクニカル・ドキュメント（</a:t>
                      </a:r>
                      <a:r>
                        <a:rPr kumimoji="1" lang="en-US" altLang="ja-JP" sz="1600">
                          <a:latin typeface="メイリオ"/>
                          <a:ea typeface="メイリオ"/>
                        </a:rPr>
                        <a:t>eCTD</a:t>
                      </a:r>
                      <a:r>
                        <a:rPr kumimoji="1" lang="ja-JP" altLang="en-US" sz="1600">
                          <a:latin typeface="メイリオ"/>
                          <a:ea typeface="メイリオ"/>
                        </a:rPr>
                        <a:t>）に含める電子ファイル仕様の国内実装について</a:t>
                      </a:r>
                      <a:endParaRPr kumimoji="1" lang="en-US" altLang="ja-JP" sz="1600">
                        <a:latin typeface="メイリオ"/>
                        <a:ea typeface="メイリオ"/>
                      </a:endParaRPr>
                    </a:p>
                  </a:txBody>
                  <a:tcPr marL="72000" marR="72000" marT="72000" marB="72000"/>
                </a:tc>
                <a:extLst>
                  <a:ext uri="{0D108BD9-81ED-4DB2-BD59-A6C34878D82A}">
                    <a16:rowId xmlns:a16="http://schemas.microsoft.com/office/drawing/2014/main" val="4021518973"/>
                  </a:ext>
                </a:extLst>
              </a:tr>
              <a:tr h="411334">
                <a:tc>
                  <a:txBody>
                    <a:bodyPr/>
                    <a:lstStyle/>
                    <a:p>
                      <a:r>
                        <a:rPr lang="en-US" altLang="ja-JP" sz="1600" dirty="0">
                          <a:solidFill>
                            <a:schemeClr val="tx1"/>
                          </a:solidFill>
                          <a:effectLst/>
                          <a:latin typeface="メイリオ"/>
                          <a:ea typeface="メイリオ"/>
                          <a:cs typeface="ＭＳ Ｐゴシック" panose="020B0600070205080204" pitchFamily="50" charset="-128"/>
                        </a:rPr>
                        <a:t>ICH IG</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a:latin typeface="メイリオ"/>
                          <a:ea typeface="メイリオ"/>
                        </a:rPr>
                        <a:t>eCTD</a:t>
                      </a:r>
                      <a:r>
                        <a:rPr kumimoji="1" lang="ja-JP" altLang="en-US" sz="1600">
                          <a:latin typeface="メイリオ"/>
                          <a:ea typeface="メイリオ"/>
                        </a:rPr>
                        <a:t>通知 別紙</a:t>
                      </a:r>
                      <a:r>
                        <a:rPr kumimoji="1" lang="en-US" altLang="ja-JP" sz="1600">
                          <a:latin typeface="メイリオ"/>
                          <a:ea typeface="メイリオ"/>
                        </a:rPr>
                        <a:t>3</a:t>
                      </a:r>
                      <a:r>
                        <a:rPr kumimoji="1" lang="ja-JP" altLang="en-US" sz="1600">
                          <a:latin typeface="メイリオ"/>
                          <a:ea typeface="メイリオ"/>
                        </a:rPr>
                        <a:t>：</a:t>
                      </a:r>
                      <a:r>
                        <a:rPr kumimoji="1" lang="en-US" altLang="ja-JP" sz="1600">
                          <a:latin typeface="メイリオ"/>
                          <a:ea typeface="メイリオ"/>
                        </a:rPr>
                        <a:t>ICH</a:t>
                      </a:r>
                      <a:r>
                        <a:rPr kumimoji="1" lang="ja-JP" altLang="en-US" sz="1600">
                          <a:latin typeface="メイリオ"/>
                          <a:ea typeface="メイリオ"/>
                        </a:rPr>
                        <a:t>電子化コモン・テクニカル・ドキュメント（</a:t>
                      </a:r>
                      <a:r>
                        <a:rPr kumimoji="1" lang="en-US" altLang="ja-JP" sz="1600">
                          <a:latin typeface="メイリオ"/>
                          <a:ea typeface="メイリオ"/>
                        </a:rPr>
                        <a:t>eCTD</a:t>
                      </a:r>
                      <a:r>
                        <a:rPr kumimoji="1" lang="ja-JP" altLang="en-US" sz="1600">
                          <a:latin typeface="メイリオ"/>
                          <a:ea typeface="メイリオ"/>
                        </a:rPr>
                        <a:t>）</a:t>
                      </a:r>
                      <a:r>
                        <a:rPr kumimoji="1" lang="en-US" altLang="ja-JP" sz="1600">
                          <a:latin typeface="メイリオ"/>
                          <a:ea typeface="メイリオ"/>
                        </a:rPr>
                        <a:t>v4.0</a:t>
                      </a:r>
                      <a:r>
                        <a:rPr kumimoji="1" lang="ja-JP" altLang="en-US" sz="1600">
                          <a:latin typeface="メイリオ"/>
                          <a:ea typeface="メイリオ"/>
                        </a:rPr>
                        <a:t>実装ガイド</a:t>
                      </a:r>
                    </a:p>
                  </a:txBody>
                  <a:tcPr marL="72000" marR="72000" marT="72000" marB="72000"/>
                </a:tc>
                <a:extLst>
                  <a:ext uri="{0D108BD9-81ED-4DB2-BD59-A6C34878D82A}">
                    <a16:rowId xmlns:a16="http://schemas.microsoft.com/office/drawing/2014/main" val="3504571980"/>
                  </a:ext>
                </a:extLst>
              </a:tr>
              <a:tr h="358140">
                <a:tc>
                  <a:txBody>
                    <a:bodyPr/>
                    <a:lstStyle/>
                    <a:p>
                      <a:r>
                        <a:rPr lang="en-US" altLang="ja-JP" sz="1600" dirty="0">
                          <a:solidFill>
                            <a:schemeClr val="tx1"/>
                          </a:solidFill>
                          <a:effectLst/>
                          <a:latin typeface="メイリオ"/>
                          <a:ea typeface="メイリオ"/>
                          <a:cs typeface="ＭＳ Ｐゴシック" panose="020B0600070205080204" pitchFamily="50" charset="-128"/>
                        </a:rPr>
                        <a:t>ICH SSF</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a:latin typeface="メイリオ"/>
                          <a:ea typeface="メイリオ"/>
                        </a:rPr>
                        <a:t>eCTD</a:t>
                      </a:r>
                      <a:r>
                        <a:rPr kumimoji="1" lang="ja-JP" altLang="en-US" sz="1600">
                          <a:latin typeface="メイリオ"/>
                          <a:ea typeface="メイリオ"/>
                        </a:rPr>
                        <a:t>通知 別紙</a:t>
                      </a:r>
                      <a:r>
                        <a:rPr kumimoji="1" lang="en-US" altLang="ja-JP" sz="1600">
                          <a:latin typeface="メイリオ"/>
                          <a:ea typeface="メイリオ"/>
                        </a:rPr>
                        <a:t>4</a:t>
                      </a:r>
                      <a:r>
                        <a:rPr kumimoji="1" lang="ja-JP" altLang="en-US" sz="1600">
                          <a:latin typeface="メイリオ"/>
                          <a:ea typeface="メイリオ"/>
                        </a:rPr>
                        <a:t>：</a:t>
                      </a:r>
                      <a:r>
                        <a:rPr kumimoji="1" lang="en-US" altLang="ja-JP" sz="1600">
                          <a:latin typeface="メイリオ"/>
                          <a:ea typeface="メイリオ"/>
                        </a:rPr>
                        <a:t>ICH</a:t>
                      </a:r>
                      <a:r>
                        <a:rPr kumimoji="1" lang="ja-JP" altLang="en-US" sz="1600">
                          <a:latin typeface="メイリオ"/>
                          <a:ea typeface="メイリオ"/>
                        </a:rPr>
                        <a:t>電子化コモン・テクニカル・ドキュメント（</a:t>
                      </a:r>
                      <a:r>
                        <a:rPr kumimoji="1" lang="en-US" altLang="ja-JP" sz="1600">
                          <a:latin typeface="メイリオ"/>
                          <a:ea typeface="メイリオ"/>
                        </a:rPr>
                        <a:t>eCTD</a:t>
                      </a:r>
                      <a:r>
                        <a:rPr kumimoji="1" lang="ja-JP" altLang="en-US" sz="1600">
                          <a:latin typeface="メイリオ"/>
                          <a:ea typeface="メイリオ"/>
                        </a:rPr>
                        <a:t>）に含める電子ファイル仕様</a:t>
                      </a:r>
                    </a:p>
                  </a:txBody>
                  <a:tcPr marL="72000" marR="72000" marT="72000" marB="72000"/>
                </a:tc>
                <a:extLst>
                  <a:ext uri="{0D108BD9-81ED-4DB2-BD59-A6C34878D82A}">
                    <a16:rowId xmlns:a16="http://schemas.microsoft.com/office/drawing/2014/main" val="2435901384"/>
                  </a:ext>
                </a:extLst>
              </a:tr>
              <a:tr h="404166">
                <a:tc>
                  <a:txBody>
                    <a:bodyPr/>
                    <a:lstStyle/>
                    <a:p>
                      <a:r>
                        <a:rPr lang="en-US" altLang="ja-JP" sz="1600" dirty="0">
                          <a:solidFill>
                            <a:schemeClr val="tx1"/>
                          </a:solidFill>
                          <a:effectLst/>
                          <a:latin typeface="メイリオ"/>
                          <a:ea typeface="メイリオ"/>
                          <a:cs typeface="ＭＳ Ｐゴシック" panose="020B0600070205080204" pitchFamily="50" charset="-128"/>
                        </a:rPr>
                        <a:t>899</a:t>
                      </a:r>
                      <a:r>
                        <a:rPr lang="ja-JP" altLang="en-US" sz="1600" dirty="0">
                          <a:solidFill>
                            <a:schemeClr val="tx1"/>
                          </a:solidFill>
                          <a:effectLst/>
                          <a:latin typeface="メイリオ"/>
                          <a:ea typeface="メイリオ"/>
                          <a:cs typeface="ＭＳ Ｐゴシック" panose="020B0600070205080204" pitchFamily="50" charset="-128"/>
                        </a:rPr>
                        <a:t>号改正通知</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pPr marL="0" marR="0" lvl="0" indent="0" algn="l" rtl="0" eaLnBrk="1" fontAlgn="auto" latinLnBrk="0" hangingPunct="1">
                        <a:lnSpc>
                          <a:spcPct val="100000"/>
                        </a:lnSpc>
                        <a:spcBef>
                          <a:spcPts val="0"/>
                        </a:spcBef>
                        <a:spcAft>
                          <a:spcPts val="0"/>
                        </a:spcAft>
                        <a:buClrTx/>
                        <a:buSzTx/>
                        <a:buFontTx/>
                        <a:buNone/>
                      </a:pPr>
                      <a:r>
                        <a:rPr kumimoji="1" lang="ja-JP" altLang="en-US" sz="1600" dirty="0">
                          <a:latin typeface="メイリオ"/>
                          <a:ea typeface="メイリオ"/>
                        </a:rPr>
                        <a:t>薬生薬審発</a:t>
                      </a:r>
                      <a:r>
                        <a:rPr kumimoji="1" lang="en-US" altLang="ja-JP" sz="1600" dirty="0">
                          <a:latin typeface="メイリオ"/>
                          <a:ea typeface="メイリオ"/>
                        </a:rPr>
                        <a:t>0705 </a:t>
                      </a:r>
                      <a:r>
                        <a:rPr kumimoji="1" lang="ja-JP" altLang="en-US" sz="1600" dirty="0">
                          <a:latin typeface="メイリオ"/>
                          <a:ea typeface="メイリオ"/>
                        </a:rPr>
                        <a:t>第４号平成</a:t>
                      </a:r>
                      <a:r>
                        <a:rPr kumimoji="1" lang="en-US" altLang="ja-JP" sz="1600" dirty="0">
                          <a:latin typeface="メイリオ"/>
                          <a:ea typeface="メイリオ"/>
                        </a:rPr>
                        <a:t>29</a:t>
                      </a:r>
                      <a:r>
                        <a:rPr kumimoji="1" lang="ja-JP" altLang="en-US" sz="1600" dirty="0">
                          <a:latin typeface="メイリオ"/>
                          <a:ea typeface="メイリオ"/>
                        </a:rPr>
                        <a:t>年</a:t>
                      </a:r>
                      <a:r>
                        <a:rPr kumimoji="1" lang="en-US" altLang="ja-JP" sz="1600" dirty="0">
                          <a:latin typeface="メイリオ"/>
                          <a:ea typeface="メイリオ"/>
                        </a:rPr>
                        <a:t>7</a:t>
                      </a:r>
                      <a:r>
                        <a:rPr kumimoji="1" lang="ja-JP" altLang="en-US" sz="1600" dirty="0">
                          <a:latin typeface="メイリオ"/>
                          <a:ea typeface="メイリオ"/>
                        </a:rPr>
                        <a:t>月</a:t>
                      </a:r>
                      <a:r>
                        <a:rPr kumimoji="1" lang="en-US" altLang="ja-JP" sz="1600" dirty="0">
                          <a:latin typeface="メイリオ"/>
                          <a:ea typeface="メイリオ"/>
                        </a:rPr>
                        <a:t>5</a:t>
                      </a:r>
                      <a:r>
                        <a:rPr kumimoji="1" lang="ja-JP" altLang="en-US" sz="1600" dirty="0">
                          <a:latin typeface="メイリオ"/>
                          <a:ea typeface="メイリオ"/>
                        </a:rPr>
                        <a:t>日「新医薬品の製造販売の承認申請に際し承認申請書に添付すべき資料の作成要領について」等の一部改正について</a:t>
                      </a:r>
                      <a:r>
                        <a:rPr lang="ja-JP" altLang="en-US" sz="1600" dirty="0">
                          <a:latin typeface="メイリオ"/>
                          <a:ea typeface="メイリオ"/>
                        </a:rPr>
                        <a:t> </a:t>
                      </a:r>
                      <a:endParaRPr kumimoji="1" lang="en-US" altLang="ja-JP" sz="1600" dirty="0">
                        <a:latin typeface="メイリオ" panose="020B0604030504040204" pitchFamily="50" charset="-128"/>
                        <a:ea typeface="メイリオ" panose="020B0604030504040204" pitchFamily="50" charset="-128"/>
                      </a:endParaRPr>
                    </a:p>
                  </a:txBody>
                  <a:tcPr marL="72000" marR="72000" marT="72000" marB="72000"/>
                </a:tc>
                <a:extLst>
                  <a:ext uri="{0D108BD9-81ED-4DB2-BD59-A6C34878D82A}">
                    <a16:rowId xmlns:a16="http://schemas.microsoft.com/office/drawing/2014/main" val="2673486797"/>
                  </a:ext>
                </a:extLst>
              </a:tr>
              <a:tr h="231046">
                <a:tc>
                  <a:txBody>
                    <a:bodyPr/>
                    <a:lstStyle/>
                    <a:p>
                      <a:pPr lvl="0" algn="l">
                        <a:lnSpc>
                          <a:spcPct val="100000"/>
                        </a:lnSpc>
                        <a:spcBef>
                          <a:spcPts val="0"/>
                        </a:spcBef>
                        <a:spcAft>
                          <a:spcPts val="0"/>
                        </a:spcAft>
                        <a:buNone/>
                      </a:pPr>
                      <a:r>
                        <a:rPr kumimoji="1" lang="en-US" altLang="ja-JP" sz="1600" b="1" kern="1200" noProof="0" dirty="0">
                          <a:solidFill>
                            <a:schemeClr val="tx1"/>
                          </a:solidFill>
                          <a:effectLst/>
                          <a:latin typeface="メイリオ"/>
                          <a:ea typeface="メイリオ"/>
                        </a:rPr>
                        <a:t>v4.0</a:t>
                      </a:r>
                      <a:r>
                        <a:rPr kumimoji="1" lang="ja-JP" altLang="en-US" sz="1600" b="1" kern="1200" noProof="0" dirty="0">
                          <a:solidFill>
                            <a:schemeClr val="tx1"/>
                          </a:solidFill>
                          <a:effectLst/>
                          <a:latin typeface="メイリオ"/>
                          <a:ea typeface="メイリオ"/>
                        </a:rPr>
                        <a:t>改正説明会</a:t>
                      </a:r>
                      <a:endParaRPr kumimoji="1" lang="en-US" altLang="ja-JP" sz="1600" b="1" kern="1200" dirty="0">
                        <a:solidFill>
                          <a:schemeClr val="tx1"/>
                        </a:solidFill>
                        <a:effectLst/>
                        <a:latin typeface="メイリオ"/>
                        <a:ea typeface="メイリオ"/>
                      </a:endParaRPr>
                    </a:p>
                  </a:txBody>
                  <a:tcPr marL="72000" marR="72000" marT="72000" marB="72000"/>
                </a:tc>
                <a:tc>
                  <a:txBody>
                    <a:bodyPr/>
                    <a:lstStyle/>
                    <a:p>
                      <a:pPr lvl="0" algn="l">
                        <a:lnSpc>
                          <a:spcPct val="100000"/>
                        </a:lnSpc>
                        <a:spcBef>
                          <a:spcPts val="0"/>
                        </a:spcBef>
                        <a:spcAft>
                          <a:spcPts val="0"/>
                        </a:spcAft>
                        <a:buNone/>
                      </a:pPr>
                      <a:r>
                        <a:rPr lang="en-US" altLang="ja-JP" sz="1600" b="0" i="0" u="none" strike="noStrike" noProof="0" dirty="0">
                          <a:effectLst/>
                          <a:latin typeface="Meiryo"/>
                        </a:rPr>
                        <a:t>ICH</a:t>
                      </a:r>
                      <a:r>
                        <a:rPr lang="ja-JP" altLang="en-US" sz="1600" b="0" i="0" u="none" strike="noStrike" noProof="0" dirty="0">
                          <a:effectLst/>
                          <a:latin typeface="Meiryo"/>
                          <a:ea typeface="Meiryo"/>
                        </a:rPr>
                        <a:t> </a:t>
                      </a:r>
                      <a:r>
                        <a:rPr lang="en-US" altLang="ja-JP" sz="1600" b="0" i="0" u="none" strike="noStrike" noProof="0" dirty="0">
                          <a:effectLst/>
                          <a:latin typeface="Meiryo"/>
                        </a:rPr>
                        <a:t>M8</a:t>
                      </a:r>
                      <a:r>
                        <a:rPr lang="ja-JP" altLang="en-US" sz="1600" b="0" i="0" u="none" strike="noStrike" noProof="0" dirty="0">
                          <a:effectLst/>
                          <a:latin typeface="Meiryo"/>
                          <a:ea typeface="Meiryo"/>
                        </a:rPr>
                        <a:t> </a:t>
                      </a:r>
                      <a:r>
                        <a:rPr lang="en-US" altLang="ja-JP" sz="1600" b="0" i="0" u="none" strike="noStrike" noProof="0" dirty="0">
                          <a:effectLst/>
                          <a:latin typeface="Meiryo"/>
                        </a:rPr>
                        <a:t>eCTD</a:t>
                      </a:r>
                      <a:r>
                        <a:rPr lang="ja-JP" altLang="en-US" sz="1600" b="0" i="0" u="none" strike="noStrike" noProof="0" dirty="0">
                          <a:effectLst/>
                          <a:latin typeface="Meiryo"/>
                          <a:ea typeface="Meiryo"/>
                        </a:rPr>
                        <a:t> </a:t>
                      </a:r>
                      <a:r>
                        <a:rPr lang="en-US" altLang="ja-JP" sz="1600" b="0" i="0" u="none" strike="noStrike" noProof="0" dirty="0">
                          <a:effectLst/>
                          <a:latin typeface="Meiryo"/>
                        </a:rPr>
                        <a:t>v4.0</a:t>
                      </a:r>
                      <a:r>
                        <a:rPr lang="ja-JP" altLang="en-US" sz="1600" b="0" i="0" u="none" strike="noStrike" noProof="0" dirty="0">
                          <a:effectLst/>
                          <a:latin typeface="Meiryo"/>
                          <a:ea typeface="Meiryo"/>
                        </a:rPr>
                        <a:t>改正通知説明会（令和２年６月</a:t>
                      </a:r>
                      <a:r>
                        <a:rPr lang="en-US" altLang="ja-JP" sz="1600" b="0" i="0" u="none" strike="noStrike" noProof="0" dirty="0">
                          <a:effectLst/>
                          <a:latin typeface="Meiryo"/>
                        </a:rPr>
                        <a:t>10</a:t>
                      </a:r>
                      <a:r>
                        <a:rPr lang="ja-JP" altLang="en-US" sz="1600" b="0" i="0" u="none" strike="noStrike" noProof="0" dirty="0">
                          <a:effectLst/>
                          <a:latin typeface="Meiryo"/>
                          <a:ea typeface="Meiryo"/>
                        </a:rPr>
                        <a:t>日実施）演題：「</a:t>
                      </a:r>
                      <a:r>
                        <a:rPr lang="en-US" altLang="ja-JP" sz="1600" b="0" i="0" u="none" strike="noStrike" noProof="0" dirty="0">
                          <a:effectLst/>
                          <a:latin typeface="Meiryo"/>
                        </a:rPr>
                        <a:t>eCTDv4.0</a:t>
                      </a:r>
                      <a:r>
                        <a:rPr lang="ja-JP" altLang="en-US" sz="1600" b="0" i="0" u="none" strike="noStrike" noProof="0" dirty="0">
                          <a:effectLst/>
                          <a:latin typeface="Meiryo"/>
                          <a:ea typeface="Meiryo"/>
                        </a:rPr>
                        <a:t>改正通知の内容について」</a:t>
                      </a:r>
                      <a:endParaRPr kumimoji="1" lang="en-US" altLang="ja-JP" sz="1600" kern="1200" dirty="0">
                        <a:solidFill>
                          <a:schemeClr val="tx1"/>
                        </a:solidFill>
                        <a:latin typeface="Meiryo"/>
                        <a:ea typeface="Meiryo"/>
                        <a:cs typeface="+mn-cs"/>
                      </a:endParaRPr>
                    </a:p>
                  </a:txBody>
                  <a:tcPr marL="72000" marR="72000" marT="72000" marB="72000"/>
                </a:tc>
                <a:extLst>
                  <a:ext uri="{0D108BD9-81ED-4DB2-BD59-A6C34878D82A}">
                    <a16:rowId xmlns:a16="http://schemas.microsoft.com/office/drawing/2014/main" val="1385223360"/>
                  </a:ext>
                </a:extLst>
              </a:tr>
              <a:tr h="404166">
                <a:tc>
                  <a:txBody>
                    <a:bodyPr/>
                    <a:lstStyle/>
                    <a:p>
                      <a:r>
                        <a:rPr lang="en-US" altLang="ja-JP" sz="1600" dirty="0">
                          <a:solidFill>
                            <a:schemeClr val="tx1"/>
                          </a:solidFill>
                          <a:effectLst/>
                          <a:latin typeface="メイリオ"/>
                          <a:ea typeface="メイリオ"/>
                        </a:rPr>
                        <a:t>v4.0</a:t>
                      </a:r>
                      <a:r>
                        <a:rPr lang="ja-JP" altLang="en-US" sz="1600" dirty="0">
                          <a:solidFill>
                            <a:schemeClr val="tx1"/>
                          </a:solidFill>
                          <a:effectLst/>
                          <a:latin typeface="メイリオ"/>
                          <a:ea typeface="メイリオ"/>
                        </a:rPr>
                        <a:t>改正</a:t>
                      </a:r>
                      <a:r>
                        <a:rPr lang="ja-JP" sz="1600" dirty="0">
                          <a:solidFill>
                            <a:schemeClr val="tx1"/>
                          </a:solidFill>
                          <a:effectLst/>
                          <a:latin typeface="メイリオ"/>
                          <a:ea typeface="メイリオ"/>
                        </a:rPr>
                        <a:t>説明会</a:t>
                      </a:r>
                      <a:r>
                        <a:rPr lang="en-US" altLang="ja-JP" sz="1600" dirty="0">
                          <a:solidFill>
                            <a:schemeClr val="tx1"/>
                          </a:solidFill>
                          <a:effectLst/>
                          <a:latin typeface="メイリオ"/>
                          <a:ea typeface="メイリオ"/>
                        </a:rPr>
                        <a:t>2</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r>
                        <a:rPr lang="en-US" sz="1600" dirty="0">
                          <a:solidFill>
                            <a:schemeClr val="tx1"/>
                          </a:solidFill>
                          <a:effectLst/>
                          <a:latin typeface="メイリオ"/>
                          <a:ea typeface="メイリオ"/>
                        </a:rPr>
                        <a:t>eCTD v4.0</a:t>
                      </a:r>
                      <a:r>
                        <a:rPr lang="ja-JP" sz="1600" dirty="0">
                          <a:solidFill>
                            <a:schemeClr val="tx1"/>
                          </a:solidFill>
                          <a:effectLst/>
                          <a:latin typeface="メイリオ"/>
                          <a:ea typeface="メイリオ"/>
                        </a:rPr>
                        <a:t>（</a:t>
                      </a:r>
                      <a:r>
                        <a:rPr lang="en-US" sz="1600" dirty="0">
                          <a:solidFill>
                            <a:schemeClr val="tx1"/>
                          </a:solidFill>
                          <a:effectLst/>
                          <a:latin typeface="メイリオ"/>
                          <a:ea typeface="メイリオ"/>
                        </a:rPr>
                        <a:t>ICH M8</a:t>
                      </a:r>
                      <a:r>
                        <a:rPr lang="ja-JP" sz="1600" dirty="0">
                          <a:solidFill>
                            <a:schemeClr val="tx1"/>
                          </a:solidFill>
                          <a:effectLst/>
                          <a:latin typeface="メイリオ"/>
                          <a:ea typeface="メイリオ"/>
                        </a:rPr>
                        <a:t>）通知改正と運用開始に関する説明会（令和</a:t>
                      </a:r>
                      <a:r>
                        <a:rPr lang="en-US" sz="1600" dirty="0">
                          <a:solidFill>
                            <a:schemeClr val="tx1"/>
                          </a:solidFill>
                          <a:effectLst/>
                          <a:latin typeface="メイリオ"/>
                          <a:ea typeface="メイリオ"/>
                        </a:rPr>
                        <a:t>4</a:t>
                      </a:r>
                      <a:r>
                        <a:rPr lang="ja-JP" sz="1600" dirty="0">
                          <a:solidFill>
                            <a:schemeClr val="tx1"/>
                          </a:solidFill>
                          <a:effectLst/>
                          <a:latin typeface="メイリオ"/>
                          <a:ea typeface="メイリオ"/>
                        </a:rPr>
                        <a:t>年</a:t>
                      </a:r>
                      <a:r>
                        <a:rPr lang="en-US" sz="1600" dirty="0">
                          <a:solidFill>
                            <a:schemeClr val="tx1"/>
                          </a:solidFill>
                          <a:effectLst/>
                          <a:latin typeface="メイリオ"/>
                          <a:ea typeface="メイリオ"/>
                        </a:rPr>
                        <a:t>3</a:t>
                      </a:r>
                      <a:r>
                        <a:rPr lang="ja-JP" sz="1600" dirty="0">
                          <a:solidFill>
                            <a:schemeClr val="tx1"/>
                          </a:solidFill>
                          <a:effectLst/>
                          <a:latin typeface="メイリオ"/>
                          <a:ea typeface="メイリオ"/>
                        </a:rPr>
                        <a:t>月</a:t>
                      </a:r>
                      <a:r>
                        <a:rPr lang="en-US" sz="1600" dirty="0">
                          <a:solidFill>
                            <a:schemeClr val="tx1"/>
                          </a:solidFill>
                          <a:effectLst/>
                          <a:latin typeface="メイリオ"/>
                          <a:ea typeface="メイリオ"/>
                        </a:rPr>
                        <a:t>11</a:t>
                      </a:r>
                      <a:r>
                        <a:rPr lang="ja-JP" sz="1600" dirty="0">
                          <a:solidFill>
                            <a:schemeClr val="tx1"/>
                          </a:solidFill>
                          <a:effectLst/>
                          <a:latin typeface="メイリオ"/>
                          <a:ea typeface="メイリオ"/>
                        </a:rPr>
                        <a:t>日実施）</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extLst>
                  <a:ext uri="{0D108BD9-81ED-4DB2-BD59-A6C34878D82A}">
                    <a16:rowId xmlns:a16="http://schemas.microsoft.com/office/drawing/2014/main" val="3439606483"/>
                  </a:ext>
                </a:extLst>
              </a:tr>
              <a:tr h="404166">
                <a:tc>
                  <a:txBody>
                    <a:bodyPr/>
                    <a:lstStyle/>
                    <a:p>
                      <a:r>
                        <a:rPr lang="en-US" altLang="ja-JP" sz="1600" dirty="0">
                          <a:solidFill>
                            <a:schemeClr val="tx1"/>
                          </a:solidFill>
                          <a:effectLst/>
                          <a:latin typeface="メイリオ"/>
                          <a:ea typeface="メイリオ"/>
                        </a:rPr>
                        <a:t>v</a:t>
                      </a:r>
                      <a:r>
                        <a:rPr lang="en-US" sz="1600" dirty="0">
                          <a:solidFill>
                            <a:schemeClr val="tx1"/>
                          </a:solidFill>
                          <a:effectLst/>
                          <a:latin typeface="メイリオ"/>
                          <a:ea typeface="メイリオ"/>
                        </a:rPr>
                        <a:t>4</a:t>
                      </a:r>
                      <a:r>
                        <a:rPr lang="en-US" altLang="ja-JP" sz="1600" dirty="0">
                          <a:solidFill>
                            <a:schemeClr val="tx1"/>
                          </a:solidFill>
                          <a:effectLst/>
                          <a:latin typeface="メイリオ"/>
                          <a:ea typeface="メイリオ"/>
                        </a:rPr>
                        <a:t>.0</a:t>
                      </a:r>
                      <a:r>
                        <a:rPr lang="ja-JP" sz="1600" dirty="0">
                          <a:solidFill>
                            <a:schemeClr val="tx1"/>
                          </a:solidFill>
                          <a:effectLst/>
                          <a:latin typeface="メイリオ"/>
                          <a:ea typeface="メイリオ"/>
                        </a:rPr>
                        <a:t>運用開始</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effectLst/>
                          <a:latin typeface="メイリオ"/>
                          <a:ea typeface="メイリオ"/>
                        </a:rPr>
                        <a:t>v</a:t>
                      </a:r>
                      <a:r>
                        <a:rPr lang="en-US" sz="1600" dirty="0">
                          <a:solidFill>
                            <a:schemeClr val="tx1"/>
                          </a:solidFill>
                          <a:effectLst/>
                          <a:latin typeface="メイリオ"/>
                          <a:ea typeface="メイリオ"/>
                        </a:rPr>
                        <a:t>4</a:t>
                      </a:r>
                      <a:r>
                        <a:rPr lang="en-US" altLang="ja-JP" sz="1600" dirty="0">
                          <a:solidFill>
                            <a:schemeClr val="tx1"/>
                          </a:solidFill>
                          <a:effectLst/>
                          <a:latin typeface="メイリオ"/>
                          <a:ea typeface="メイリオ"/>
                        </a:rPr>
                        <a:t>.0</a:t>
                      </a:r>
                      <a:r>
                        <a:rPr lang="ja-JP" altLang="en-US" sz="1600" dirty="0">
                          <a:solidFill>
                            <a:schemeClr val="tx1"/>
                          </a:solidFill>
                          <a:effectLst/>
                          <a:latin typeface="メイリオ"/>
                          <a:ea typeface="メイリオ"/>
                        </a:rPr>
                        <a:t>改正</a:t>
                      </a:r>
                      <a:r>
                        <a:rPr lang="ja-JP" altLang="ja-JP" sz="1600" dirty="0">
                          <a:solidFill>
                            <a:schemeClr val="tx1"/>
                          </a:solidFill>
                          <a:effectLst/>
                          <a:latin typeface="メイリオ"/>
                          <a:ea typeface="メイリオ"/>
                        </a:rPr>
                        <a:t>説明会</a:t>
                      </a:r>
                      <a:r>
                        <a:rPr lang="en-US" altLang="ja-JP" sz="1600" dirty="0">
                          <a:solidFill>
                            <a:schemeClr val="tx1"/>
                          </a:solidFill>
                          <a:effectLst/>
                          <a:latin typeface="メイリオ"/>
                          <a:ea typeface="メイリオ"/>
                        </a:rPr>
                        <a:t>2</a:t>
                      </a:r>
                      <a:r>
                        <a:rPr lang="ja-JP" sz="1600" dirty="0">
                          <a:solidFill>
                            <a:schemeClr val="tx1"/>
                          </a:solidFill>
                          <a:effectLst/>
                          <a:latin typeface="メイリオ"/>
                          <a:ea typeface="メイリオ"/>
                        </a:rPr>
                        <a:t>の演題：「</a:t>
                      </a:r>
                      <a:r>
                        <a:rPr lang="en-US" sz="1600" dirty="0">
                          <a:solidFill>
                            <a:schemeClr val="tx1"/>
                          </a:solidFill>
                          <a:effectLst/>
                          <a:latin typeface="メイリオ"/>
                          <a:ea typeface="メイリオ"/>
                        </a:rPr>
                        <a:t>eCTDv4.0</a:t>
                      </a:r>
                      <a:r>
                        <a:rPr lang="ja-JP" sz="1600" dirty="0">
                          <a:solidFill>
                            <a:schemeClr val="tx1"/>
                          </a:solidFill>
                          <a:effectLst/>
                          <a:latin typeface="メイリオ"/>
                          <a:ea typeface="メイリオ"/>
                        </a:rPr>
                        <a:t>運用開始に伴う情報提供」</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extLst>
                  <a:ext uri="{0D108BD9-81ED-4DB2-BD59-A6C34878D82A}">
                    <a16:rowId xmlns:a16="http://schemas.microsoft.com/office/drawing/2014/main" val="3984405097"/>
                  </a:ext>
                </a:extLst>
              </a:tr>
              <a:tr h="404166">
                <a:tc>
                  <a:txBody>
                    <a:bodyPr/>
                    <a:lstStyle/>
                    <a:p>
                      <a:r>
                        <a:rPr lang="en-US" altLang="ja-JP" sz="1600" dirty="0">
                          <a:solidFill>
                            <a:schemeClr val="tx1"/>
                          </a:solidFill>
                          <a:effectLst/>
                          <a:latin typeface="メイリオ"/>
                          <a:ea typeface="メイリオ"/>
                        </a:rPr>
                        <a:t>v</a:t>
                      </a:r>
                      <a:r>
                        <a:rPr lang="en-US" sz="1600" dirty="0">
                          <a:solidFill>
                            <a:schemeClr val="tx1"/>
                          </a:solidFill>
                          <a:effectLst/>
                          <a:latin typeface="メイリオ"/>
                          <a:ea typeface="メイリオ"/>
                        </a:rPr>
                        <a:t>4</a:t>
                      </a:r>
                      <a:r>
                        <a:rPr lang="en-US" altLang="ja-JP" sz="1600" dirty="0">
                          <a:solidFill>
                            <a:schemeClr val="tx1"/>
                          </a:solidFill>
                          <a:effectLst/>
                          <a:latin typeface="メイリオ"/>
                          <a:ea typeface="メイリオ"/>
                        </a:rPr>
                        <a:t>.0</a:t>
                      </a:r>
                      <a:r>
                        <a:rPr lang="ja-JP" sz="1600" dirty="0">
                          <a:solidFill>
                            <a:schemeClr val="tx1"/>
                          </a:solidFill>
                          <a:effectLst/>
                          <a:latin typeface="メイリオ"/>
                          <a:ea typeface="メイリオ"/>
                        </a:rPr>
                        <a:t>改正通知</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r>
                        <a:rPr lang="en-US" altLang="ja-JP" sz="1600" dirty="0">
                          <a:solidFill>
                            <a:schemeClr val="tx1"/>
                          </a:solidFill>
                          <a:effectLst/>
                          <a:latin typeface="メイリオ"/>
                          <a:ea typeface="メイリオ"/>
                        </a:rPr>
                        <a:t>v</a:t>
                      </a:r>
                      <a:r>
                        <a:rPr lang="en-US" sz="1600" dirty="0">
                          <a:solidFill>
                            <a:schemeClr val="tx1"/>
                          </a:solidFill>
                          <a:effectLst/>
                          <a:latin typeface="メイリオ"/>
                          <a:ea typeface="メイリオ"/>
                        </a:rPr>
                        <a:t>4</a:t>
                      </a:r>
                      <a:r>
                        <a:rPr lang="en-US" altLang="ja-JP" sz="1600" dirty="0">
                          <a:solidFill>
                            <a:schemeClr val="tx1"/>
                          </a:solidFill>
                          <a:effectLst/>
                          <a:latin typeface="メイリオ"/>
                          <a:ea typeface="メイリオ"/>
                        </a:rPr>
                        <a:t>.0</a:t>
                      </a:r>
                      <a:r>
                        <a:rPr lang="ja-JP" altLang="en-US" sz="1600" dirty="0">
                          <a:solidFill>
                            <a:schemeClr val="tx1"/>
                          </a:solidFill>
                          <a:effectLst/>
                          <a:latin typeface="メイリオ"/>
                          <a:ea typeface="メイリオ"/>
                        </a:rPr>
                        <a:t>改正</a:t>
                      </a:r>
                      <a:r>
                        <a:rPr lang="ja-JP" altLang="ja-JP" sz="1600" dirty="0">
                          <a:solidFill>
                            <a:schemeClr val="tx1"/>
                          </a:solidFill>
                          <a:effectLst/>
                          <a:latin typeface="メイリオ"/>
                          <a:ea typeface="メイリオ"/>
                        </a:rPr>
                        <a:t>説明会</a:t>
                      </a:r>
                      <a:r>
                        <a:rPr lang="en-US" altLang="ja-JP" sz="1600" dirty="0">
                          <a:solidFill>
                            <a:schemeClr val="tx1"/>
                          </a:solidFill>
                          <a:effectLst/>
                          <a:latin typeface="メイリオ"/>
                          <a:ea typeface="メイリオ"/>
                        </a:rPr>
                        <a:t>2</a:t>
                      </a:r>
                      <a:r>
                        <a:rPr lang="ja-JP" sz="1600" dirty="0">
                          <a:solidFill>
                            <a:schemeClr val="tx1"/>
                          </a:solidFill>
                          <a:effectLst/>
                          <a:latin typeface="メイリオ"/>
                          <a:ea typeface="メイリオ"/>
                        </a:rPr>
                        <a:t>の演題：「令和</a:t>
                      </a:r>
                      <a:r>
                        <a:rPr lang="en-US" sz="1600" dirty="0">
                          <a:solidFill>
                            <a:schemeClr val="tx1"/>
                          </a:solidFill>
                          <a:effectLst/>
                          <a:latin typeface="メイリオ"/>
                          <a:ea typeface="メイリオ"/>
                        </a:rPr>
                        <a:t>4</a:t>
                      </a:r>
                      <a:r>
                        <a:rPr lang="ja-JP" sz="1600" dirty="0">
                          <a:solidFill>
                            <a:schemeClr val="tx1"/>
                          </a:solidFill>
                          <a:effectLst/>
                          <a:latin typeface="メイリオ"/>
                          <a:ea typeface="メイリオ"/>
                        </a:rPr>
                        <a:t>年改正通知の内容」</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extLst>
                  <a:ext uri="{0D108BD9-81ED-4DB2-BD59-A6C34878D82A}">
                    <a16:rowId xmlns:a16="http://schemas.microsoft.com/office/drawing/2014/main" val="238394454"/>
                  </a:ext>
                </a:extLst>
              </a:tr>
              <a:tr h="404166">
                <a:tc>
                  <a:txBody>
                    <a:bodyPr/>
                    <a:lstStyle/>
                    <a:p>
                      <a:r>
                        <a:rPr lang="en-US" altLang="ja-JP" sz="1600">
                          <a:solidFill>
                            <a:schemeClr val="tx1"/>
                          </a:solidFill>
                          <a:effectLst/>
                          <a:latin typeface="メイリオ"/>
                          <a:ea typeface="メイリオ"/>
                        </a:rPr>
                        <a:t>v</a:t>
                      </a:r>
                      <a:r>
                        <a:rPr lang="en-US" sz="1600">
                          <a:solidFill>
                            <a:schemeClr val="tx1"/>
                          </a:solidFill>
                          <a:effectLst/>
                          <a:latin typeface="メイリオ"/>
                          <a:ea typeface="メイリオ"/>
                        </a:rPr>
                        <a:t>4</a:t>
                      </a:r>
                      <a:r>
                        <a:rPr lang="en-US" altLang="ja-JP" sz="1600">
                          <a:solidFill>
                            <a:schemeClr val="tx1"/>
                          </a:solidFill>
                          <a:effectLst/>
                          <a:latin typeface="メイリオ"/>
                          <a:ea typeface="メイリオ"/>
                        </a:rPr>
                        <a:t>.0</a:t>
                      </a:r>
                      <a:r>
                        <a:rPr lang="ja-JP" sz="1600">
                          <a:solidFill>
                            <a:schemeClr val="tx1"/>
                          </a:solidFill>
                          <a:effectLst/>
                          <a:latin typeface="メイリオ"/>
                          <a:ea typeface="メイリオ"/>
                        </a:rPr>
                        <a:t>審査員</a:t>
                      </a:r>
                      <a:endParaRPr lang="ja-JP" sz="1600">
                        <a:solidFill>
                          <a:schemeClr val="tx1"/>
                        </a:solidFill>
                        <a:effectLst/>
                        <a:latin typeface="メイリオ"/>
                        <a:ea typeface="メイリオ"/>
                        <a:cs typeface="ＭＳ Ｐゴシック" panose="020B0600070205080204" pitchFamily="50" charset="-128"/>
                      </a:endParaRPr>
                    </a:p>
                  </a:txBody>
                  <a:tcPr marL="72000" marR="72000" marT="72000" marB="72000"/>
                </a:tc>
                <a:tc>
                  <a:txBody>
                    <a:bodyPr/>
                    <a:lstStyle/>
                    <a:p>
                      <a:r>
                        <a:rPr lang="en-US" altLang="ja-JP" sz="1600" dirty="0">
                          <a:solidFill>
                            <a:schemeClr val="tx1"/>
                          </a:solidFill>
                          <a:effectLst/>
                          <a:latin typeface="メイリオ"/>
                          <a:ea typeface="メイリオ"/>
                        </a:rPr>
                        <a:t>v</a:t>
                      </a:r>
                      <a:r>
                        <a:rPr lang="en-US" sz="1600" dirty="0">
                          <a:solidFill>
                            <a:schemeClr val="tx1"/>
                          </a:solidFill>
                          <a:effectLst/>
                          <a:latin typeface="メイリオ"/>
                          <a:ea typeface="メイリオ"/>
                        </a:rPr>
                        <a:t>4</a:t>
                      </a:r>
                      <a:r>
                        <a:rPr lang="en-US" altLang="ja-JP" sz="1600" dirty="0">
                          <a:solidFill>
                            <a:schemeClr val="tx1"/>
                          </a:solidFill>
                          <a:effectLst/>
                          <a:latin typeface="メイリオ"/>
                          <a:ea typeface="メイリオ"/>
                        </a:rPr>
                        <a:t>.0</a:t>
                      </a:r>
                      <a:r>
                        <a:rPr lang="ja-JP" altLang="en-US" sz="1600" dirty="0">
                          <a:solidFill>
                            <a:schemeClr val="tx1"/>
                          </a:solidFill>
                          <a:effectLst/>
                          <a:latin typeface="メイリオ"/>
                          <a:ea typeface="メイリオ"/>
                        </a:rPr>
                        <a:t>改正</a:t>
                      </a:r>
                      <a:r>
                        <a:rPr lang="ja-JP" altLang="ja-JP" sz="1600" dirty="0">
                          <a:solidFill>
                            <a:schemeClr val="tx1"/>
                          </a:solidFill>
                          <a:effectLst/>
                          <a:latin typeface="メイリオ"/>
                          <a:ea typeface="メイリオ"/>
                        </a:rPr>
                        <a:t>説明会</a:t>
                      </a:r>
                      <a:r>
                        <a:rPr lang="en-US" altLang="ja-JP" sz="1600" dirty="0">
                          <a:solidFill>
                            <a:schemeClr val="tx1"/>
                          </a:solidFill>
                          <a:effectLst/>
                          <a:latin typeface="メイリオ"/>
                          <a:ea typeface="メイリオ"/>
                        </a:rPr>
                        <a:t>2</a:t>
                      </a:r>
                      <a:r>
                        <a:rPr lang="ja-JP" sz="1600" dirty="0">
                          <a:solidFill>
                            <a:schemeClr val="tx1"/>
                          </a:solidFill>
                          <a:effectLst/>
                          <a:latin typeface="メイリオ"/>
                          <a:ea typeface="メイリオ"/>
                        </a:rPr>
                        <a:t>の演題：「</a:t>
                      </a:r>
                      <a:r>
                        <a:rPr lang="en-US" sz="1600" dirty="0">
                          <a:solidFill>
                            <a:schemeClr val="tx1"/>
                          </a:solidFill>
                          <a:effectLst/>
                          <a:latin typeface="メイリオ"/>
                          <a:ea typeface="メイリオ"/>
                        </a:rPr>
                        <a:t>eCTD v4.0</a:t>
                      </a:r>
                      <a:r>
                        <a:rPr lang="ja-JP" sz="1600" dirty="0">
                          <a:solidFill>
                            <a:schemeClr val="tx1"/>
                          </a:solidFill>
                          <a:effectLst/>
                          <a:latin typeface="メイリオ"/>
                          <a:ea typeface="メイリオ"/>
                        </a:rPr>
                        <a:t>の利用（審査員の立場から）」</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tc>
                <a:extLst>
                  <a:ext uri="{0D108BD9-81ED-4DB2-BD59-A6C34878D82A}">
                    <a16:rowId xmlns:a16="http://schemas.microsoft.com/office/drawing/2014/main" val="3140002018"/>
                  </a:ext>
                </a:extLst>
              </a:tr>
            </a:tbl>
          </a:graphicData>
        </a:graphic>
      </p:graphicFrame>
    </p:spTree>
    <p:extLst>
      <p:ext uri="{BB962C8B-B14F-4D97-AF65-F5344CB8AC3E}">
        <p14:creationId xmlns:p14="http://schemas.microsoft.com/office/powerpoint/2010/main" val="3886625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AA7FD-1E71-447C-9209-8E3920B73E5C}"/>
              </a:ext>
            </a:extLst>
          </p:cNvPr>
          <p:cNvSpPr>
            <a:spLocks noGrp="1"/>
          </p:cNvSpPr>
          <p:nvPr>
            <p:ph type="title"/>
          </p:nvPr>
        </p:nvSpPr>
        <p:spPr>
          <a:xfrm>
            <a:off x="608400" y="190800"/>
            <a:ext cx="10600168" cy="838200"/>
          </a:xfrm>
        </p:spPr>
        <p:txBody>
          <a:bodyPr/>
          <a:lstStyle/>
          <a:p>
            <a:r>
              <a:rPr kumimoji="1" lang="en-US" altLang="ja-JP" sz="2600">
                <a:latin typeface="メイリオ" panose="020B0604030504040204" pitchFamily="50" charset="-128"/>
                <a:ea typeface="メイリオ" panose="020B0604030504040204" pitchFamily="50" charset="-128"/>
              </a:rPr>
              <a:t>2.11  </a:t>
            </a:r>
            <a:r>
              <a:rPr kumimoji="1" lang="ja-JP" altLang="en-US" sz="2600">
                <a:latin typeface="メイリオ" panose="020B0604030504040204" pitchFamily="50" charset="-128"/>
                <a:ea typeface="メイリオ" panose="020B0604030504040204" pitchFamily="50" charset="-128"/>
              </a:rPr>
              <a:t>グラニュラリティ（文書ファイルの単位）が変わる</a:t>
            </a:r>
            <a:br>
              <a:rPr kumimoji="1" lang="en-US" altLang="ja-JP" sz="2600">
                <a:latin typeface="メイリオ" panose="020B0604030504040204" pitchFamily="50" charset="-128"/>
                <a:ea typeface="メイリオ" panose="020B0604030504040204" pitchFamily="50" charset="-128"/>
              </a:rPr>
            </a:br>
            <a:r>
              <a:rPr kumimoji="1" lang="ja-JP" altLang="en-US" sz="2600">
                <a:latin typeface="メイリオ" panose="020B0604030504040204" pitchFamily="50" charset="-128"/>
                <a:ea typeface="メイリオ" panose="020B0604030504040204" pitchFamily="50" charset="-128"/>
              </a:rPr>
              <a:t>（</a:t>
            </a:r>
            <a:r>
              <a:rPr kumimoji="1" lang="en-US" altLang="ja-JP" sz="2600">
                <a:latin typeface="メイリオ" panose="020B0604030504040204" pitchFamily="50" charset="-128"/>
                <a:ea typeface="メイリオ" panose="020B0604030504040204" pitchFamily="50" charset="-128"/>
              </a:rPr>
              <a:t>1/2</a:t>
            </a:r>
            <a:r>
              <a:rPr kumimoji="1" lang="ja-JP" altLang="en-US" sz="2600">
                <a:latin typeface="メイリオ" panose="020B0604030504040204" pitchFamily="50" charset="-128"/>
                <a:ea typeface="メイリオ" panose="020B0604030504040204" pitchFamily="50" charset="-128"/>
              </a:rPr>
              <a:t>）｜</a:t>
            </a:r>
            <a:r>
              <a:rPr kumimoji="1" lang="en-US" altLang="ja-JP" sz="2600">
                <a:latin typeface="メイリオ" panose="020B0604030504040204" pitchFamily="50" charset="-128"/>
                <a:ea typeface="メイリオ" panose="020B0604030504040204" pitchFamily="50" charset="-128"/>
              </a:rPr>
              <a:t>Module</a:t>
            </a:r>
            <a:r>
              <a:rPr kumimoji="1" lang="ja-JP" altLang="en-US" sz="2600">
                <a:latin typeface="メイリオ" panose="020B0604030504040204" pitchFamily="50" charset="-128"/>
                <a:ea typeface="メイリオ" panose="020B0604030504040204" pitchFamily="50" charset="-128"/>
              </a:rPr>
              <a:t> </a:t>
            </a:r>
            <a:r>
              <a:rPr kumimoji="1" lang="en-US" altLang="ja-JP" sz="2600">
                <a:latin typeface="メイリオ" panose="020B0604030504040204" pitchFamily="50" charset="-128"/>
                <a:ea typeface="メイリオ" panose="020B0604030504040204" pitchFamily="50" charset="-128"/>
              </a:rPr>
              <a:t>2.3</a:t>
            </a:r>
            <a:endParaRPr kumimoji="1" lang="ja-JP" altLang="en-US" sz="2600">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43270E43-EC6F-4E94-A057-A2A252C97BF1}"/>
              </a:ext>
            </a:extLst>
          </p:cNvPr>
          <p:cNvSpPr txBox="1">
            <a:spLocks/>
          </p:cNvSpPr>
          <p:nvPr/>
        </p:nvSpPr>
        <p:spPr>
          <a:xfrm>
            <a:off x="5519936" y="1340769"/>
            <a:ext cx="5149399" cy="512511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v4.0</a:t>
            </a:r>
          </a:p>
        </p:txBody>
      </p:sp>
      <p:sp>
        <p:nvSpPr>
          <p:cNvPr id="7" name="コンテンツ プレースホルダー 2">
            <a:extLst>
              <a:ext uri="{FF2B5EF4-FFF2-40B4-BE49-F238E27FC236}">
                <a16:creationId xmlns:a16="http://schemas.microsoft.com/office/drawing/2014/main" id="{C2091396-B507-4025-8558-4CF753186040}"/>
              </a:ext>
            </a:extLst>
          </p:cNvPr>
          <p:cNvSpPr txBox="1">
            <a:spLocks/>
          </p:cNvSpPr>
          <p:nvPr/>
        </p:nvSpPr>
        <p:spPr>
          <a:xfrm>
            <a:off x="748455" y="1340769"/>
            <a:ext cx="4759649" cy="51251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a:t>
            </a:r>
            <a:r>
              <a:rPr kumimoji="1" lang="en-US" altLang="ja-JP"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3.2.2</a:t>
            </a:r>
          </a:p>
        </p:txBody>
      </p:sp>
      <p:sp>
        <p:nvSpPr>
          <p:cNvPr id="10" name="矢印: 五方向 9">
            <a:extLst>
              <a:ext uri="{FF2B5EF4-FFF2-40B4-BE49-F238E27FC236}">
                <a16:creationId xmlns:a16="http://schemas.microsoft.com/office/drawing/2014/main" id="{562C7624-CCE9-42E0-ACB7-F57B3EABDEBB}"/>
              </a:ext>
            </a:extLst>
          </p:cNvPr>
          <p:cNvSpPr/>
          <p:nvPr/>
        </p:nvSpPr>
        <p:spPr bwMode="auto">
          <a:xfrm>
            <a:off x="4328195" y="2217092"/>
            <a:ext cx="2478926" cy="1352636"/>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メイリオ"/>
                <a:ea typeface="メイリオ"/>
              </a:rPr>
              <a:t>2.3</a:t>
            </a:r>
            <a:r>
              <a:rPr lang="en-US" altLang="ja-JP" sz="1600" dirty="0">
                <a:solidFill>
                  <a:srgbClr val="000000"/>
                </a:solidFill>
                <a:latin typeface="メイリオ"/>
                <a:ea typeface="メイリオ"/>
              </a:rPr>
              <a:t>.S.</a:t>
            </a:r>
            <a:r>
              <a:rPr kumimoji="1" lang="en-US" altLang="ja-JP" sz="1600" b="0" i="0" u="none" strike="noStrike" kern="1200" cap="none" spc="0" normalizeH="0" baseline="0" noProof="0" dirty="0">
                <a:ln>
                  <a:noFill/>
                </a:ln>
                <a:solidFill>
                  <a:srgbClr val="000000"/>
                </a:solidFill>
                <a:effectLst/>
                <a:uLnTx/>
                <a:uFillTx/>
                <a:latin typeface="メイリオ"/>
                <a:ea typeface="メイリオ"/>
              </a:rPr>
              <a:t>x</a:t>
            </a:r>
            <a:r>
              <a:rPr lang="ja-JP" altLang="en-US" sz="1600" dirty="0" err="1">
                <a:solidFill>
                  <a:srgbClr val="000000"/>
                </a:solidFill>
                <a:latin typeface="メイリオ"/>
                <a:ea typeface="メイリオ"/>
              </a:rPr>
              <a:t>，</a:t>
            </a:r>
            <a:r>
              <a:rPr lang="en-US" altLang="ja-JP" sz="1600" dirty="0">
                <a:solidFill>
                  <a:srgbClr val="000000"/>
                </a:solidFill>
                <a:latin typeface="メイリオ"/>
                <a:ea typeface="メイリオ"/>
              </a:rPr>
              <a:t>2.3.P.xの単位でもファイル提出できるようになった</a:t>
            </a:r>
            <a:endParaRPr lang="ja-JP" altLang="en-US" sz="1600" b="0" i="0" u="none" strike="noStrike" kern="1200" cap="none" spc="0" normalizeH="0" baseline="0" noProof="0" dirty="0">
              <a:ln>
                <a:noFill/>
              </a:ln>
              <a:solidFill>
                <a:srgbClr val="000000"/>
              </a:solidFill>
              <a:effectLst/>
              <a:uLnTx/>
              <a:uFillTx/>
              <a:latin typeface="メイリオ"/>
              <a:ea typeface="メイリオ"/>
            </a:endParaRPr>
          </a:p>
        </p:txBody>
      </p:sp>
      <p:sp>
        <p:nvSpPr>
          <p:cNvPr id="11" name="矢印: 五方向 10">
            <a:extLst>
              <a:ext uri="{FF2B5EF4-FFF2-40B4-BE49-F238E27FC236}">
                <a16:creationId xmlns:a16="http://schemas.microsoft.com/office/drawing/2014/main" id="{480275E1-BCC5-4FF4-95A7-ED29FCF85957}"/>
              </a:ext>
            </a:extLst>
          </p:cNvPr>
          <p:cNvSpPr/>
          <p:nvPr/>
        </p:nvSpPr>
        <p:spPr bwMode="auto">
          <a:xfrm>
            <a:off x="4330288" y="3662016"/>
            <a:ext cx="2381670" cy="2256717"/>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srgbClr val="000000"/>
                </a:solidFill>
                <a:latin typeface="メイリオ"/>
                <a:ea typeface="メイリオ"/>
              </a:rPr>
              <a:t>2.3.Aは，</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複数の製造施設</a:t>
            </a:r>
            <a:r>
              <a:rPr lang="ja-JP" altLang="en-US" sz="1600" dirty="0">
                <a:solidFill>
                  <a:srgbClr val="000000"/>
                </a:solidFill>
                <a:latin typeface="メイリオ"/>
                <a:ea typeface="メイリオ"/>
              </a:rPr>
              <a:t>や成分</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が存在する場合，キーワードを用いて，製造施設毎</a:t>
            </a:r>
            <a:r>
              <a:rPr lang="ja-JP" altLang="en-US" sz="1600" dirty="0">
                <a:solidFill>
                  <a:srgbClr val="000000"/>
                </a:solidFill>
                <a:latin typeface="メイリオ"/>
                <a:ea typeface="メイリオ"/>
              </a:rPr>
              <a:t>・成分毎</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に</a:t>
            </a:r>
            <a:r>
              <a:rPr kumimoji="1" lang="en-US" altLang="ja-JP" sz="1600" b="0" i="0" u="none" strike="noStrike" kern="1200" cap="none" spc="0" normalizeH="0" baseline="0" noProof="0" dirty="0">
                <a:ln>
                  <a:noFill/>
                </a:ln>
                <a:solidFill>
                  <a:srgbClr val="000000"/>
                </a:solidFill>
                <a:effectLst/>
                <a:uLnTx/>
                <a:uFillTx/>
                <a:latin typeface="メイリオ"/>
                <a:ea typeface="メイリオ"/>
              </a:rPr>
              <a:t>1 </a:t>
            </a:r>
            <a:r>
              <a:rPr kumimoji="1" lang="ja-JP" altLang="en-US" sz="1600" b="0" i="0" u="none" strike="noStrike" kern="1200" cap="none" spc="0" normalizeH="0" baseline="0" noProof="0" dirty="0" err="1">
                <a:ln>
                  <a:noFill/>
                </a:ln>
                <a:solidFill>
                  <a:srgbClr val="000000"/>
                </a:solidFill>
                <a:effectLst/>
                <a:uLnTx/>
                <a:uFillTx/>
                <a:latin typeface="メイリオ"/>
                <a:ea typeface="メイリオ"/>
              </a:rPr>
              <a:t>つの</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文書を提出できるようになった</a:t>
            </a:r>
          </a:p>
        </p:txBody>
      </p:sp>
      <p:pic>
        <p:nvPicPr>
          <p:cNvPr id="14" name="図 13">
            <a:extLst>
              <a:ext uri="{FF2B5EF4-FFF2-40B4-BE49-F238E27FC236}">
                <a16:creationId xmlns:a16="http://schemas.microsoft.com/office/drawing/2014/main" id="{DCBE4C43-2FBB-45E5-935D-CDDDDE129FC8}"/>
              </a:ext>
            </a:extLst>
          </p:cNvPr>
          <p:cNvPicPr>
            <a:picLocks noChangeAspect="1"/>
          </p:cNvPicPr>
          <p:nvPr/>
        </p:nvPicPr>
        <p:blipFill>
          <a:blip r:embed="rId2"/>
          <a:stretch>
            <a:fillRect/>
          </a:stretch>
        </p:blipFill>
        <p:spPr>
          <a:xfrm>
            <a:off x="2371415" y="5755854"/>
            <a:ext cx="1765768" cy="1077045"/>
          </a:xfrm>
          <a:prstGeom prst="rect">
            <a:avLst/>
          </a:prstGeom>
        </p:spPr>
      </p:pic>
      <p:sp>
        <p:nvSpPr>
          <p:cNvPr id="17" name="正方形/長方形 16">
            <a:extLst>
              <a:ext uri="{FF2B5EF4-FFF2-40B4-BE49-F238E27FC236}">
                <a16:creationId xmlns:a16="http://schemas.microsoft.com/office/drawing/2014/main" id="{4C402F59-336B-4000-9616-7A88DDB42F2F}"/>
              </a:ext>
            </a:extLst>
          </p:cNvPr>
          <p:cNvSpPr/>
          <p:nvPr/>
        </p:nvSpPr>
        <p:spPr bwMode="auto">
          <a:xfrm>
            <a:off x="0" y="6588000"/>
            <a:ext cx="2160000" cy="258532"/>
          </a:xfrm>
          <a:prstGeom prst="rect">
            <a:avLst/>
          </a:prstGeom>
          <a:noFill/>
        </p:spPr>
        <p:txBody>
          <a:bodyPr wrap="square" rtlCol="0">
            <a:spAutoFit/>
          </a:bodyPr>
          <a:lstStyle/>
          <a:p>
            <a:pPr fontAlgn="auto">
              <a:lnSpc>
                <a:spcPct val="90000"/>
              </a:lnSpc>
              <a:spcBef>
                <a:spcPts val="1000"/>
              </a:spcBef>
              <a:spcAft>
                <a:spcPts val="0"/>
              </a:spcAft>
              <a:buClr>
                <a:srgbClr val="4472C4"/>
              </a:buClr>
            </a:pPr>
            <a:r>
              <a:rPr lang="en-US" altLang="ja-JP"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899</a:t>
            </a:r>
            <a:r>
              <a:rPr lang="ja-JP" altLang="en-US"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号改正通知引用</a:t>
            </a:r>
          </a:p>
        </p:txBody>
      </p:sp>
      <p:sp>
        <p:nvSpPr>
          <p:cNvPr id="20" name="テキスト ボックス 19">
            <a:extLst>
              <a:ext uri="{FF2B5EF4-FFF2-40B4-BE49-F238E27FC236}">
                <a16:creationId xmlns:a16="http://schemas.microsoft.com/office/drawing/2014/main" id="{B8E4A38F-F572-E122-E099-51450168D22F}"/>
              </a:ext>
            </a:extLst>
          </p:cNvPr>
          <p:cNvSpPr txBox="1"/>
          <p:nvPr/>
        </p:nvSpPr>
        <p:spPr>
          <a:xfrm>
            <a:off x="10072500" y="63275"/>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21" name="テキスト ボックス 20">
            <a:extLst>
              <a:ext uri="{FF2B5EF4-FFF2-40B4-BE49-F238E27FC236}">
                <a16:creationId xmlns:a16="http://schemas.microsoft.com/office/drawing/2014/main" id="{9D3539B0-D53C-DCF9-85B0-5AFEA6220ED7}"/>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22" name="テキスト ボックス 21">
            <a:extLst>
              <a:ext uri="{FF2B5EF4-FFF2-40B4-BE49-F238E27FC236}">
                <a16:creationId xmlns:a16="http://schemas.microsoft.com/office/drawing/2014/main" id="{CF586104-B136-D1E4-B0F9-7CF824EF7942}"/>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pic>
        <p:nvPicPr>
          <p:cNvPr id="5" name="Picture 7" descr="Chart, bar chart&#10;&#10;Description automatically generated">
            <a:extLst>
              <a:ext uri="{FF2B5EF4-FFF2-40B4-BE49-F238E27FC236}">
                <a16:creationId xmlns:a16="http://schemas.microsoft.com/office/drawing/2014/main" id="{5CF16DF0-1FF7-F5EE-340E-C40FDDE74412}"/>
              </a:ext>
            </a:extLst>
          </p:cNvPr>
          <p:cNvPicPr>
            <a:picLocks noChangeAspect="1"/>
          </p:cNvPicPr>
          <p:nvPr/>
        </p:nvPicPr>
        <p:blipFill>
          <a:blip r:embed="rId3"/>
          <a:stretch>
            <a:fillRect/>
          </a:stretch>
        </p:blipFill>
        <p:spPr>
          <a:xfrm>
            <a:off x="6703621" y="1856748"/>
            <a:ext cx="3020290" cy="3787750"/>
          </a:xfrm>
          <a:prstGeom prst="rect">
            <a:avLst/>
          </a:prstGeom>
        </p:spPr>
      </p:pic>
      <p:pic>
        <p:nvPicPr>
          <p:cNvPr id="8" name="Picture 11" descr="Chart, bar chart&#10;&#10;Description automatically generated">
            <a:extLst>
              <a:ext uri="{FF2B5EF4-FFF2-40B4-BE49-F238E27FC236}">
                <a16:creationId xmlns:a16="http://schemas.microsoft.com/office/drawing/2014/main" id="{6D1D26B3-542A-BD76-0838-AA44259EF179}"/>
              </a:ext>
            </a:extLst>
          </p:cNvPr>
          <p:cNvPicPr>
            <a:picLocks noChangeAspect="1"/>
          </p:cNvPicPr>
          <p:nvPr/>
        </p:nvPicPr>
        <p:blipFill>
          <a:blip r:embed="rId4"/>
          <a:stretch>
            <a:fillRect/>
          </a:stretch>
        </p:blipFill>
        <p:spPr>
          <a:xfrm>
            <a:off x="953985" y="1856961"/>
            <a:ext cx="3168732" cy="3906077"/>
          </a:xfrm>
          <a:prstGeom prst="rect">
            <a:avLst/>
          </a:prstGeom>
        </p:spPr>
      </p:pic>
      <p:pic>
        <p:nvPicPr>
          <p:cNvPr id="12" name="Picture 15" descr="Text&#10;&#10;Description automatically generated">
            <a:extLst>
              <a:ext uri="{FF2B5EF4-FFF2-40B4-BE49-F238E27FC236}">
                <a16:creationId xmlns:a16="http://schemas.microsoft.com/office/drawing/2014/main" id="{9AFA6DFC-222D-751D-9005-393BE20439FC}"/>
              </a:ext>
            </a:extLst>
          </p:cNvPr>
          <p:cNvPicPr>
            <a:picLocks noChangeAspect="1"/>
          </p:cNvPicPr>
          <p:nvPr/>
        </p:nvPicPr>
        <p:blipFill>
          <a:blip r:embed="rId5"/>
          <a:stretch>
            <a:fillRect/>
          </a:stretch>
        </p:blipFill>
        <p:spPr>
          <a:xfrm>
            <a:off x="8692738" y="5708636"/>
            <a:ext cx="1902032" cy="962754"/>
          </a:xfrm>
          <a:prstGeom prst="rect">
            <a:avLst/>
          </a:prstGeom>
        </p:spPr>
      </p:pic>
      <p:sp>
        <p:nvSpPr>
          <p:cNvPr id="18" name="スライド番号プレースホルダー 3">
            <a:extLst>
              <a:ext uri="{FF2B5EF4-FFF2-40B4-BE49-F238E27FC236}">
                <a16:creationId xmlns:a16="http://schemas.microsoft.com/office/drawing/2014/main" id="{57DA6275-742E-9C93-E583-1D0C5EADF4C0}"/>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02931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AA7FD-1E71-447C-9209-8E3920B73E5C}"/>
              </a:ext>
            </a:extLst>
          </p:cNvPr>
          <p:cNvSpPr>
            <a:spLocks noGrp="1"/>
          </p:cNvSpPr>
          <p:nvPr>
            <p:ph type="title"/>
          </p:nvPr>
        </p:nvSpPr>
        <p:spPr/>
        <p:txBody>
          <a:bodyPr/>
          <a:lstStyle/>
          <a:p>
            <a:r>
              <a:rPr kumimoji="1" lang="en-US" altLang="ja-JP" sz="2600">
                <a:latin typeface="メイリオ" panose="020B0604030504040204" pitchFamily="50" charset="-128"/>
                <a:ea typeface="メイリオ" panose="020B0604030504040204" pitchFamily="50" charset="-128"/>
              </a:rPr>
              <a:t>2.11  </a:t>
            </a:r>
            <a:r>
              <a:rPr kumimoji="1" lang="ja-JP" altLang="en-US" sz="2600">
                <a:latin typeface="メイリオ" panose="020B0604030504040204" pitchFamily="50" charset="-128"/>
                <a:ea typeface="メイリオ" panose="020B0604030504040204" pitchFamily="50" charset="-128"/>
              </a:rPr>
              <a:t>グラニュラリティ（文書ファイルの単位）が変わる</a:t>
            </a:r>
            <a:br>
              <a:rPr kumimoji="1" lang="en-US" altLang="ja-JP" sz="2600">
                <a:latin typeface="メイリオ" panose="020B0604030504040204" pitchFamily="50" charset="-128"/>
                <a:ea typeface="メイリオ" panose="020B0604030504040204" pitchFamily="50" charset="-128"/>
              </a:rPr>
            </a:br>
            <a:r>
              <a:rPr kumimoji="1" lang="ja-JP" altLang="en-US" sz="2600">
                <a:latin typeface="メイリオ" panose="020B0604030504040204" pitchFamily="50" charset="-128"/>
                <a:ea typeface="メイリオ" panose="020B0604030504040204" pitchFamily="50" charset="-128"/>
              </a:rPr>
              <a:t>（</a:t>
            </a:r>
            <a:r>
              <a:rPr kumimoji="1" lang="en-US" altLang="ja-JP" sz="2600">
                <a:latin typeface="メイリオ" panose="020B0604030504040204" pitchFamily="50" charset="-128"/>
                <a:ea typeface="メイリオ" panose="020B0604030504040204" pitchFamily="50" charset="-128"/>
              </a:rPr>
              <a:t>2/2</a:t>
            </a:r>
            <a:r>
              <a:rPr kumimoji="1" lang="ja-JP" altLang="en-US" sz="2600">
                <a:latin typeface="メイリオ" panose="020B0604030504040204" pitchFamily="50" charset="-128"/>
                <a:ea typeface="メイリオ" panose="020B0604030504040204" pitchFamily="50" charset="-128"/>
              </a:rPr>
              <a:t>） ｜</a:t>
            </a:r>
            <a:r>
              <a:rPr kumimoji="1" lang="en-US" altLang="ja-JP" sz="2600">
                <a:latin typeface="メイリオ" panose="020B0604030504040204" pitchFamily="50" charset="-128"/>
                <a:ea typeface="メイリオ" panose="020B0604030504040204" pitchFamily="50" charset="-128"/>
              </a:rPr>
              <a:t>Module 3.2</a:t>
            </a:r>
            <a:endParaRPr kumimoji="1" lang="ja-JP" altLang="en-US" sz="2600">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43270E43-EC6F-4E94-A057-A2A252C97BF1}"/>
              </a:ext>
            </a:extLst>
          </p:cNvPr>
          <p:cNvSpPr txBox="1">
            <a:spLocks/>
          </p:cNvSpPr>
          <p:nvPr/>
        </p:nvSpPr>
        <p:spPr>
          <a:xfrm>
            <a:off x="5519936" y="1340769"/>
            <a:ext cx="6192688" cy="511521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v4.0</a:t>
            </a:r>
          </a:p>
        </p:txBody>
      </p:sp>
      <p:sp>
        <p:nvSpPr>
          <p:cNvPr id="7" name="コンテンツ プレースホルダー 2">
            <a:extLst>
              <a:ext uri="{FF2B5EF4-FFF2-40B4-BE49-F238E27FC236}">
                <a16:creationId xmlns:a16="http://schemas.microsoft.com/office/drawing/2014/main" id="{C2091396-B507-4025-8558-4CF753186040}"/>
              </a:ext>
            </a:extLst>
          </p:cNvPr>
          <p:cNvSpPr txBox="1">
            <a:spLocks/>
          </p:cNvSpPr>
          <p:nvPr/>
        </p:nvSpPr>
        <p:spPr>
          <a:xfrm>
            <a:off x="479377" y="1340769"/>
            <a:ext cx="4919870" cy="511521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a:t>
            </a:r>
            <a:r>
              <a:rPr kumimoji="1" lang="en-US" altLang="ja-JP"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3.2.2</a:t>
            </a:r>
          </a:p>
        </p:txBody>
      </p:sp>
      <p:sp>
        <p:nvSpPr>
          <p:cNvPr id="13" name="テキスト ボックス 12">
            <a:extLst>
              <a:ext uri="{FF2B5EF4-FFF2-40B4-BE49-F238E27FC236}">
                <a16:creationId xmlns:a16="http://schemas.microsoft.com/office/drawing/2014/main" id="{DED1B498-164D-4132-BFE9-143E692DB78C}"/>
              </a:ext>
            </a:extLst>
          </p:cNvPr>
          <p:cNvSpPr txBox="1"/>
          <p:nvPr/>
        </p:nvSpPr>
        <p:spPr>
          <a:xfrm>
            <a:off x="659329" y="1942466"/>
            <a:ext cx="279805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モジュール</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3.2.S.1</a:t>
            </a:r>
          </a:p>
        </p:txBody>
      </p:sp>
      <p:sp>
        <p:nvSpPr>
          <p:cNvPr id="14" name="テキスト ボックス 13">
            <a:extLst>
              <a:ext uri="{FF2B5EF4-FFF2-40B4-BE49-F238E27FC236}">
                <a16:creationId xmlns:a16="http://schemas.microsoft.com/office/drawing/2014/main" id="{8B9FBCDE-052E-47DA-B9BB-4259E2D7FBC7}"/>
              </a:ext>
            </a:extLst>
          </p:cNvPr>
          <p:cNvSpPr txBox="1"/>
          <p:nvPr/>
        </p:nvSpPr>
        <p:spPr>
          <a:xfrm>
            <a:off x="659329" y="3461389"/>
            <a:ext cx="279805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モジュール</a:t>
            </a:r>
            <a:r>
              <a:rPr kumimoji="1" lang="en-US" altLang="ja-JP"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3.2.P.2</a:t>
            </a:r>
          </a:p>
        </p:txBody>
      </p:sp>
      <p:sp>
        <p:nvSpPr>
          <p:cNvPr id="19" name="矢印: 五方向 18">
            <a:extLst>
              <a:ext uri="{FF2B5EF4-FFF2-40B4-BE49-F238E27FC236}">
                <a16:creationId xmlns:a16="http://schemas.microsoft.com/office/drawing/2014/main" id="{E20BBA49-C514-45E3-A113-BB6636920A55}"/>
              </a:ext>
            </a:extLst>
          </p:cNvPr>
          <p:cNvSpPr/>
          <p:nvPr/>
        </p:nvSpPr>
        <p:spPr bwMode="auto">
          <a:xfrm>
            <a:off x="4520291" y="2039931"/>
            <a:ext cx="1954242" cy="1450507"/>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3.2.S.1</a:t>
            </a:r>
            <a:r>
              <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は名称・構造・一般特性を</a:t>
            </a:r>
            <a:r>
              <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文書で執筆するよう変更</a:t>
            </a:r>
          </a:p>
        </p:txBody>
      </p:sp>
      <p:sp>
        <p:nvSpPr>
          <p:cNvPr id="20" name="矢印: 五方向 19">
            <a:extLst>
              <a:ext uri="{FF2B5EF4-FFF2-40B4-BE49-F238E27FC236}">
                <a16:creationId xmlns:a16="http://schemas.microsoft.com/office/drawing/2014/main" id="{798681E9-FFFB-4EB3-BA3E-6C59AC8749F5}"/>
              </a:ext>
            </a:extLst>
          </p:cNvPr>
          <p:cNvSpPr/>
          <p:nvPr/>
        </p:nvSpPr>
        <p:spPr bwMode="auto">
          <a:xfrm>
            <a:off x="4348222" y="4072877"/>
            <a:ext cx="2126622" cy="1147555"/>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メイリオ"/>
                <a:ea typeface="メイリオ"/>
              </a:rPr>
              <a:t>3.2.P.2</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は</a:t>
            </a:r>
            <a:r>
              <a:rPr kumimoji="1" lang="en-US" altLang="ja-JP" sz="1600" b="0" i="0" u="none" strike="noStrike" kern="1200" cap="none" spc="0" normalizeH="0" baseline="0" noProof="0" dirty="0">
                <a:ln>
                  <a:noFill/>
                </a:ln>
                <a:solidFill>
                  <a:srgbClr val="000000"/>
                </a:solidFill>
                <a:effectLst/>
                <a:uLnTx/>
                <a:uFillTx/>
                <a:latin typeface="メイリオ"/>
                <a:ea typeface="メイリオ"/>
              </a:rPr>
              <a:t>3.2.P.2.x</a:t>
            </a:r>
            <a:r>
              <a:rPr kumimoji="1" lang="ja-JP" altLang="en-US" sz="1600" b="0" i="0" u="none" strike="noStrike" kern="1200" cap="none" spc="0" normalizeH="0" baseline="0" noProof="0" dirty="0">
                <a:ln>
                  <a:noFill/>
                </a:ln>
                <a:solidFill>
                  <a:srgbClr val="000000"/>
                </a:solidFill>
                <a:effectLst/>
                <a:uLnTx/>
                <a:uFillTx/>
                <a:latin typeface="メイリオ"/>
                <a:ea typeface="メイリオ"/>
              </a:rPr>
              <a:t>で</a:t>
            </a:r>
            <a:r>
              <a:rPr lang="ja-JP" altLang="en-US" sz="1600" dirty="0">
                <a:solidFill>
                  <a:srgbClr val="000000"/>
                </a:solidFill>
                <a:latin typeface="メイリオ"/>
                <a:ea typeface="メイリオ"/>
              </a:rPr>
              <a:t>提出できるようになった</a:t>
            </a:r>
            <a:endParaRPr kumimoji="1" lang="ja-JP" altLang="en-US" sz="1600" b="0" i="0" u="none" strike="noStrike" kern="1200" cap="none" spc="0" normalizeH="0" baseline="0" noProof="0" dirty="0">
              <a:ln>
                <a:noFill/>
              </a:ln>
              <a:solidFill>
                <a:srgbClr val="000000"/>
              </a:solidFill>
              <a:effectLst/>
              <a:uLnTx/>
              <a:uFillTx/>
              <a:latin typeface="メイリオ"/>
              <a:ea typeface="メイリオ"/>
            </a:endParaRPr>
          </a:p>
        </p:txBody>
      </p:sp>
      <p:pic>
        <p:nvPicPr>
          <p:cNvPr id="21" name="図 20">
            <a:extLst>
              <a:ext uri="{FF2B5EF4-FFF2-40B4-BE49-F238E27FC236}">
                <a16:creationId xmlns:a16="http://schemas.microsoft.com/office/drawing/2014/main" id="{D3A151E3-F2A3-438F-BFC1-D021174C9FCE}"/>
              </a:ext>
            </a:extLst>
          </p:cNvPr>
          <p:cNvPicPr>
            <a:picLocks noChangeAspect="1"/>
          </p:cNvPicPr>
          <p:nvPr/>
        </p:nvPicPr>
        <p:blipFill>
          <a:blip r:embed="rId2"/>
          <a:stretch>
            <a:fillRect/>
          </a:stretch>
        </p:blipFill>
        <p:spPr>
          <a:xfrm>
            <a:off x="10390031" y="4695128"/>
            <a:ext cx="1719907" cy="1642122"/>
          </a:xfrm>
          <a:prstGeom prst="rect">
            <a:avLst/>
          </a:prstGeom>
        </p:spPr>
      </p:pic>
      <p:sp>
        <p:nvSpPr>
          <p:cNvPr id="23" name="正方形/長方形 22">
            <a:extLst>
              <a:ext uri="{FF2B5EF4-FFF2-40B4-BE49-F238E27FC236}">
                <a16:creationId xmlns:a16="http://schemas.microsoft.com/office/drawing/2014/main" id="{E6679196-9AAD-4CCF-BDAF-4F8F7D18FEED}"/>
              </a:ext>
            </a:extLst>
          </p:cNvPr>
          <p:cNvSpPr/>
          <p:nvPr/>
        </p:nvSpPr>
        <p:spPr bwMode="auto">
          <a:xfrm>
            <a:off x="0" y="6588000"/>
            <a:ext cx="2160000" cy="258532"/>
          </a:xfrm>
          <a:prstGeom prst="rect">
            <a:avLst/>
          </a:prstGeom>
          <a:noFill/>
        </p:spPr>
        <p:txBody>
          <a:bodyPr wrap="square" rtlCol="0">
            <a:spAutoFit/>
          </a:bodyPr>
          <a:lstStyle/>
          <a:p>
            <a:pPr fontAlgn="auto">
              <a:lnSpc>
                <a:spcPct val="90000"/>
              </a:lnSpc>
              <a:spcBef>
                <a:spcPts val="1000"/>
              </a:spcBef>
              <a:spcAft>
                <a:spcPts val="0"/>
              </a:spcAft>
              <a:buClr>
                <a:srgbClr val="4472C4"/>
              </a:buClr>
            </a:pPr>
            <a:r>
              <a:rPr lang="en-US" altLang="ja-JP"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899</a:t>
            </a:r>
            <a:r>
              <a:rPr lang="ja-JP" altLang="en-US" sz="1200" dirty="0">
                <a:solidFill>
                  <a:srgbClr val="7D7D7D"/>
                </a:solidFill>
                <a:latin typeface="メイリオ" panose="020B0604030504040204" pitchFamily="50" charset="-128"/>
                <a:ea typeface="メイリオ" panose="020B0604030504040204" pitchFamily="50" charset="-128"/>
                <a:cs typeface="Noto Sans" panose="020B0502040504020204" pitchFamily="34" charset="0"/>
              </a:rPr>
              <a:t>号改正通知引用</a:t>
            </a:r>
          </a:p>
        </p:txBody>
      </p:sp>
      <p:sp>
        <p:nvSpPr>
          <p:cNvPr id="5" name="テキスト ボックス 4">
            <a:extLst>
              <a:ext uri="{FF2B5EF4-FFF2-40B4-BE49-F238E27FC236}">
                <a16:creationId xmlns:a16="http://schemas.microsoft.com/office/drawing/2014/main" id="{9EE29A36-2C92-573C-2C29-9770039144B6}"/>
              </a:ext>
            </a:extLst>
          </p:cNvPr>
          <p:cNvSpPr txBox="1"/>
          <p:nvPr/>
        </p:nvSpPr>
        <p:spPr>
          <a:xfrm>
            <a:off x="10106562" y="54019"/>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8" name="テキスト ボックス 7">
            <a:extLst>
              <a:ext uri="{FF2B5EF4-FFF2-40B4-BE49-F238E27FC236}">
                <a16:creationId xmlns:a16="http://schemas.microsoft.com/office/drawing/2014/main" id="{AF3D1D83-AFA6-3168-7581-3E20A720CE61}"/>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8">
            <a:extLst>
              <a:ext uri="{FF2B5EF4-FFF2-40B4-BE49-F238E27FC236}">
                <a16:creationId xmlns:a16="http://schemas.microsoft.com/office/drawing/2014/main" id="{EA59304D-F50D-C71B-D9DA-E4610EB9216F}"/>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pic>
        <p:nvPicPr>
          <p:cNvPr id="3" name="Picture 10" descr="A picture containing schematic&#10;&#10;Description automatically generated">
            <a:extLst>
              <a:ext uri="{FF2B5EF4-FFF2-40B4-BE49-F238E27FC236}">
                <a16:creationId xmlns:a16="http://schemas.microsoft.com/office/drawing/2014/main" id="{E502AD40-6309-8A9F-2003-EABDC3C1A080}"/>
              </a:ext>
            </a:extLst>
          </p:cNvPr>
          <p:cNvPicPr>
            <a:picLocks noChangeAspect="1"/>
          </p:cNvPicPr>
          <p:nvPr/>
        </p:nvPicPr>
        <p:blipFill>
          <a:blip r:embed="rId3"/>
          <a:stretch>
            <a:fillRect/>
          </a:stretch>
        </p:blipFill>
        <p:spPr>
          <a:xfrm>
            <a:off x="6471138" y="2346400"/>
            <a:ext cx="4149969" cy="711539"/>
          </a:xfrm>
          <a:prstGeom prst="rect">
            <a:avLst/>
          </a:prstGeom>
        </p:spPr>
      </p:pic>
      <p:pic>
        <p:nvPicPr>
          <p:cNvPr id="11" name="Picture 14" descr="Text&#10;&#10;Description automatically generated">
            <a:extLst>
              <a:ext uri="{FF2B5EF4-FFF2-40B4-BE49-F238E27FC236}">
                <a16:creationId xmlns:a16="http://schemas.microsoft.com/office/drawing/2014/main" id="{AB8471F0-603F-9A95-9E13-C01C4A171EA2}"/>
              </a:ext>
            </a:extLst>
          </p:cNvPr>
          <p:cNvPicPr>
            <a:picLocks noChangeAspect="1"/>
          </p:cNvPicPr>
          <p:nvPr/>
        </p:nvPicPr>
        <p:blipFill>
          <a:blip r:embed="rId4"/>
          <a:stretch>
            <a:fillRect/>
          </a:stretch>
        </p:blipFill>
        <p:spPr>
          <a:xfrm>
            <a:off x="480646" y="2340065"/>
            <a:ext cx="3739661" cy="864886"/>
          </a:xfrm>
          <a:prstGeom prst="rect">
            <a:avLst/>
          </a:prstGeom>
        </p:spPr>
      </p:pic>
      <p:pic>
        <p:nvPicPr>
          <p:cNvPr id="15" name="Picture 16" descr="Chart, treemap chart&#10;&#10;Description automatically generated">
            <a:extLst>
              <a:ext uri="{FF2B5EF4-FFF2-40B4-BE49-F238E27FC236}">
                <a16:creationId xmlns:a16="http://schemas.microsoft.com/office/drawing/2014/main" id="{B426B930-6CA2-1A52-3A62-27ABEE7C9FD2}"/>
              </a:ext>
            </a:extLst>
          </p:cNvPr>
          <p:cNvPicPr>
            <a:picLocks noChangeAspect="1"/>
          </p:cNvPicPr>
          <p:nvPr/>
        </p:nvPicPr>
        <p:blipFill>
          <a:blip r:embed="rId5"/>
          <a:stretch>
            <a:fillRect/>
          </a:stretch>
        </p:blipFill>
        <p:spPr>
          <a:xfrm>
            <a:off x="504092" y="3864450"/>
            <a:ext cx="3739661" cy="1567500"/>
          </a:xfrm>
          <a:prstGeom prst="rect">
            <a:avLst/>
          </a:prstGeom>
        </p:spPr>
      </p:pic>
      <p:pic>
        <p:nvPicPr>
          <p:cNvPr id="17" name="Picture 21">
            <a:extLst>
              <a:ext uri="{FF2B5EF4-FFF2-40B4-BE49-F238E27FC236}">
                <a16:creationId xmlns:a16="http://schemas.microsoft.com/office/drawing/2014/main" id="{2342580B-F2E1-2927-31EF-FD9BD4F64A51}"/>
              </a:ext>
            </a:extLst>
          </p:cNvPr>
          <p:cNvPicPr>
            <a:picLocks noChangeAspect="1"/>
          </p:cNvPicPr>
          <p:nvPr/>
        </p:nvPicPr>
        <p:blipFill>
          <a:blip r:embed="rId6"/>
          <a:stretch>
            <a:fillRect/>
          </a:stretch>
        </p:blipFill>
        <p:spPr>
          <a:xfrm>
            <a:off x="6471138" y="3862117"/>
            <a:ext cx="3821723" cy="1548719"/>
          </a:xfrm>
          <a:prstGeom prst="rect">
            <a:avLst/>
          </a:prstGeom>
        </p:spPr>
      </p:pic>
      <p:pic>
        <p:nvPicPr>
          <p:cNvPr id="24" name="図 13" descr="Text&#10;&#10;Description automatically generated">
            <a:extLst>
              <a:ext uri="{FF2B5EF4-FFF2-40B4-BE49-F238E27FC236}">
                <a16:creationId xmlns:a16="http://schemas.microsoft.com/office/drawing/2014/main" id="{86656FB0-5654-5C88-C89F-7256718EDF9D}"/>
              </a:ext>
            </a:extLst>
          </p:cNvPr>
          <p:cNvPicPr>
            <a:picLocks noChangeAspect="1"/>
          </p:cNvPicPr>
          <p:nvPr/>
        </p:nvPicPr>
        <p:blipFill>
          <a:blip r:embed="rId7"/>
          <a:stretch>
            <a:fillRect/>
          </a:stretch>
        </p:blipFill>
        <p:spPr>
          <a:xfrm>
            <a:off x="507446" y="5497946"/>
            <a:ext cx="1765768" cy="1077045"/>
          </a:xfrm>
          <a:prstGeom prst="rect">
            <a:avLst/>
          </a:prstGeom>
        </p:spPr>
      </p:pic>
      <p:sp>
        <p:nvSpPr>
          <p:cNvPr id="26" name="スライド番号プレースホルダー 3">
            <a:extLst>
              <a:ext uri="{FF2B5EF4-FFF2-40B4-BE49-F238E27FC236}">
                <a16:creationId xmlns:a16="http://schemas.microsoft.com/office/drawing/2014/main" id="{E30BFF71-5484-6D73-947A-F0CDC62778A5}"/>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4507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9600" y="190800"/>
            <a:ext cx="10972800" cy="792162"/>
          </a:xfrm>
        </p:spPr>
        <p:txBody>
          <a:bodyPr/>
          <a:lstStyle/>
          <a:p>
            <a:r>
              <a:rPr lang="en-US" altLang="ja-JP">
                <a:latin typeface="メイリオ"/>
                <a:ea typeface="メイリオ"/>
              </a:rPr>
              <a:t>2.12  </a:t>
            </a:r>
            <a:r>
              <a:rPr lang="ja-JP" altLang="en-US">
                <a:latin typeface="メイリオ"/>
                <a:ea typeface="メイリオ"/>
              </a:rPr>
              <a:t>キーワードの種類が増える</a:t>
            </a:r>
            <a:endParaRPr kumimoji="1" lang="ja-JP" altLang="en-US">
              <a:latin typeface="メイリオ"/>
              <a:ea typeface="メイリオ"/>
            </a:endParaRPr>
          </a:p>
        </p:txBody>
      </p:sp>
      <p:sp>
        <p:nvSpPr>
          <p:cNvPr id="5" name="コンテンツ プレースホルダー 4">
            <a:extLst>
              <a:ext uri="{FF2B5EF4-FFF2-40B4-BE49-F238E27FC236}">
                <a16:creationId xmlns:a16="http://schemas.microsoft.com/office/drawing/2014/main" id="{30D66976-8F03-4BD6-AB89-7DBD1F10027A}"/>
              </a:ext>
            </a:extLst>
          </p:cNvPr>
          <p:cNvSpPr>
            <a:spLocks noGrp="1"/>
          </p:cNvSpPr>
          <p:nvPr>
            <p:ph idx="1"/>
          </p:nvPr>
        </p:nvSpPr>
        <p:spPr>
          <a:xfrm>
            <a:off x="479376" y="1371600"/>
            <a:ext cx="11099721" cy="1815882"/>
          </a:xfrm>
          <a:prstGeom prst="rect">
            <a:avLst/>
          </a:prstGeom>
        </p:spPr>
        <p:txBody>
          <a:bodyPr wrap="square">
            <a:spAutoFit/>
          </a:bodyPr>
          <a:lstStyle/>
          <a:p>
            <a:r>
              <a:rPr lang="en-US" altLang="ja-JP" sz="2000" b="0" dirty="0">
                <a:latin typeface="メイリオ"/>
                <a:ea typeface="メイリオ"/>
              </a:rPr>
              <a:t>eCTD v3.2.2で属性値と言われていた値はv4.0でキーワードとなった</a:t>
            </a:r>
          </a:p>
          <a:p>
            <a:r>
              <a:rPr lang="en-US" altLang="ja-JP" sz="2000" b="0" dirty="0">
                <a:latin typeface="メイリオ"/>
                <a:ea typeface="メイリオ"/>
              </a:rPr>
              <a:t>eCTD v4.0</a:t>
            </a:r>
            <a:r>
              <a:rPr lang="ja-JP" altLang="en-US" sz="2000" b="0" dirty="0">
                <a:latin typeface="メイリオ"/>
                <a:ea typeface="メイリオ"/>
              </a:rPr>
              <a:t>のキーワードの種類はv3.2.2の属性値の種類より多いため，関係者で情報の授受方法や役割分担等に加え，キーワード入力ルールも検討しておく必要がある</a:t>
            </a:r>
            <a:endParaRPr lang="ja-JP" b="0" dirty="0"/>
          </a:p>
          <a:p>
            <a:endParaRPr lang="ja-JP" altLang="en-US" sz="2000" b="0" dirty="0">
              <a:latin typeface="メイリオ"/>
              <a:ea typeface="メイリオ"/>
            </a:endParaRPr>
          </a:p>
          <a:p>
            <a:r>
              <a:rPr lang="ja-JP" altLang="en-US" sz="2000" b="0" dirty="0">
                <a:latin typeface="メイリオ"/>
                <a:ea typeface="メイリオ"/>
              </a:rPr>
              <a:t>試験データに付与するキーワードの例（v3.2.2から変更無し）</a:t>
            </a:r>
          </a:p>
        </p:txBody>
      </p:sp>
      <p:graphicFrame>
        <p:nvGraphicFramePr>
          <p:cNvPr id="21" name="表 20">
            <a:extLst>
              <a:ext uri="{FF2B5EF4-FFF2-40B4-BE49-F238E27FC236}">
                <a16:creationId xmlns:a16="http://schemas.microsoft.com/office/drawing/2014/main" id="{EEDEC19D-ACE1-49C0-B8A8-B85B8A8A5FCA}"/>
              </a:ext>
            </a:extLst>
          </p:cNvPr>
          <p:cNvGraphicFramePr>
            <a:graphicFrameLocks noGrp="1"/>
          </p:cNvGraphicFramePr>
          <p:nvPr>
            <p:extLst>
              <p:ext uri="{D42A27DB-BD31-4B8C-83A1-F6EECF244321}">
                <p14:modId xmlns:p14="http://schemas.microsoft.com/office/powerpoint/2010/main" val="2974246157"/>
              </p:ext>
            </p:extLst>
          </p:nvPr>
        </p:nvGraphicFramePr>
        <p:xfrm>
          <a:off x="743973" y="4707820"/>
          <a:ext cx="9799684" cy="1109980"/>
        </p:xfrm>
        <a:graphic>
          <a:graphicData uri="http://schemas.openxmlformats.org/drawingml/2006/table">
            <a:tbl>
              <a:tblPr>
                <a:tableStyleId>{5C22544A-7EE6-4342-B048-85BDC9FD1C3A}</a:tableStyleId>
              </a:tblPr>
              <a:tblGrid>
                <a:gridCol w="3307014">
                  <a:extLst>
                    <a:ext uri="{9D8B030D-6E8A-4147-A177-3AD203B41FA5}">
                      <a16:colId xmlns:a16="http://schemas.microsoft.com/office/drawing/2014/main" val="4224946578"/>
                    </a:ext>
                  </a:extLst>
                </a:gridCol>
                <a:gridCol w="6492670">
                  <a:extLst>
                    <a:ext uri="{9D8B030D-6E8A-4147-A177-3AD203B41FA5}">
                      <a16:colId xmlns:a16="http://schemas.microsoft.com/office/drawing/2014/main" val="2842830572"/>
                    </a:ext>
                  </a:extLst>
                </a:gridCol>
              </a:tblGrid>
              <a:tr h="274298">
                <a:tc>
                  <a:txBody>
                    <a:bodyPr/>
                    <a:lstStyle/>
                    <a:p>
                      <a:pPr algn="l" fontAlgn="t"/>
                      <a:r>
                        <a:rPr lang="en-US" sz="1800" u="none" strike="noStrike" err="1">
                          <a:effectLst/>
                          <a:latin typeface="Meiryo"/>
                        </a:rPr>
                        <a:t>codeSystem</a:t>
                      </a:r>
                      <a:r>
                        <a:rPr lang="en-US" sz="1800" u="none" strike="noStrike">
                          <a:effectLst/>
                          <a:latin typeface="Meiryo"/>
                        </a:rPr>
                        <a:t> Name</a:t>
                      </a:r>
                      <a:endParaRPr lang="en-US" sz="1800" b="1" i="0" u="none" strike="noStrike">
                        <a:effectLst/>
                        <a:latin typeface="Meiryo"/>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l" fontAlgn="b"/>
                      <a:r>
                        <a:rPr lang="en-US" sz="1800" u="none" strike="noStrike" dirty="0">
                          <a:effectLst/>
                          <a:latin typeface="Meiryo"/>
                        </a:rPr>
                        <a:t>JP Terminology(Analysis)</a:t>
                      </a:r>
                      <a:endParaRPr lang="en-US" sz="1800" b="0" i="0" u="none" strike="noStrike" dirty="0">
                        <a:effectLst/>
                        <a:latin typeface="Meiryo"/>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A"/>
                    </a:solidFill>
                  </a:tcPr>
                </a:tc>
                <a:extLst>
                  <a:ext uri="{0D108BD9-81ED-4DB2-BD59-A6C34878D82A}">
                    <a16:rowId xmlns:a16="http://schemas.microsoft.com/office/drawing/2014/main" val="3426852857"/>
                  </a:ext>
                </a:extLst>
              </a:tr>
              <a:tr h="673279">
                <a:tc>
                  <a:txBody>
                    <a:bodyPr/>
                    <a:lstStyle/>
                    <a:p>
                      <a:pPr algn="l" fontAlgn="t"/>
                      <a:r>
                        <a:rPr lang="en-US" sz="1800" u="none" strike="noStrike" dirty="0">
                          <a:effectLst/>
                          <a:latin typeface="Meiryo"/>
                        </a:rPr>
                        <a:t>Description</a:t>
                      </a:r>
                      <a:endParaRPr lang="en-US" sz="1800" b="1" i="0" u="none" strike="noStrike" dirty="0">
                        <a:effectLst/>
                        <a:latin typeface="Meiryo"/>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DE1"/>
                    </a:solidFill>
                  </a:tcPr>
                </a:tc>
                <a:tc>
                  <a:txBody>
                    <a:bodyPr/>
                    <a:lstStyle/>
                    <a:p>
                      <a:pPr algn="l" fontAlgn="ctr"/>
                      <a:r>
                        <a:rPr lang="ja-JP" altLang="en-US" sz="1800" u="none" strike="noStrike" dirty="0">
                          <a:effectLst/>
                          <a:latin typeface="Meiryo"/>
                          <a:ea typeface="Meiryo"/>
                        </a:rPr>
                        <a:t>試験データで使用した</a:t>
                      </a:r>
                      <a:r>
                        <a:rPr lang="en-US" sz="1800" u="none" strike="noStrike" dirty="0" err="1">
                          <a:effectLst/>
                          <a:latin typeface="Meiryo"/>
                        </a:rPr>
                        <a:t>ADaM</a:t>
                      </a:r>
                      <a:r>
                        <a:rPr lang="ja-JP" altLang="en-US" sz="1800" u="none" strike="noStrike" dirty="0">
                          <a:effectLst/>
                          <a:latin typeface="Meiryo"/>
                          <a:ea typeface="Meiryo"/>
                        </a:rPr>
                        <a:t>の</a:t>
                      </a:r>
                      <a:r>
                        <a:rPr lang="en-US" sz="1800" u="none" strike="noStrike" dirty="0">
                          <a:effectLst/>
                          <a:latin typeface="Meiryo"/>
                        </a:rPr>
                        <a:t>CDISC Controlled Terminology</a:t>
                      </a:r>
                      <a:r>
                        <a:rPr lang="ja-JP" altLang="en-US" sz="1800" u="none" strike="noStrike" dirty="0">
                          <a:effectLst/>
                          <a:latin typeface="Meiryo"/>
                          <a:ea typeface="Meiryo"/>
                        </a:rPr>
                        <a:t>の</a:t>
                      </a:r>
                      <a:endParaRPr lang="ja-JP" altLang="en-US" sz="1800" b="0" i="0" u="none" strike="noStrike" dirty="0">
                        <a:effectLst/>
                        <a:latin typeface="Meiryo"/>
                        <a:ea typeface="Meiryo"/>
                      </a:endParaRPr>
                    </a:p>
                    <a:p>
                      <a:pPr lvl="0" algn="l">
                        <a:buNone/>
                      </a:pPr>
                      <a:r>
                        <a:rPr lang="ja-JP" altLang="en-US" sz="1800" u="none" strike="noStrike" dirty="0">
                          <a:effectLst/>
                          <a:latin typeface="Meiryo"/>
                          <a:ea typeface="Meiryo"/>
                        </a:rPr>
                        <a:t>バージョン（</a:t>
                      </a:r>
                      <a:r>
                        <a:rPr lang="en-US" sz="1800" u="none" strike="noStrike" dirty="0" err="1">
                          <a:effectLst/>
                          <a:latin typeface="Meiryo"/>
                        </a:rPr>
                        <a:t>yyyy</a:t>
                      </a:r>
                      <a:r>
                        <a:rPr lang="en-US" sz="1800" u="none" strike="noStrike" dirty="0">
                          <a:effectLst/>
                          <a:latin typeface="Meiryo"/>
                        </a:rPr>
                        <a:t>-mm-dd </a:t>
                      </a:r>
                      <a:r>
                        <a:rPr lang="ja-JP" altLang="en-US" sz="1800" u="none" strike="noStrike" dirty="0">
                          <a:effectLst/>
                          <a:latin typeface="Meiryo"/>
                          <a:ea typeface="Meiryo"/>
                        </a:rPr>
                        <a:t>形式）</a:t>
                      </a:r>
                      <a:endParaRPr lang="ja-JP" altLang="en-US" sz="1800" b="0" i="0" u="none" strike="noStrike" dirty="0">
                        <a:effectLst/>
                        <a:latin typeface="Meiryo"/>
                        <a:ea typeface="Meiryo"/>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48760"/>
                  </a:ext>
                </a:extLst>
              </a:tr>
            </a:tbl>
          </a:graphicData>
        </a:graphic>
      </p:graphicFrame>
      <p:graphicFrame>
        <p:nvGraphicFramePr>
          <p:cNvPr id="22" name="表 21">
            <a:extLst>
              <a:ext uri="{FF2B5EF4-FFF2-40B4-BE49-F238E27FC236}">
                <a16:creationId xmlns:a16="http://schemas.microsoft.com/office/drawing/2014/main" id="{C061B175-38C1-4478-8C71-201497771E6A}"/>
              </a:ext>
            </a:extLst>
          </p:cNvPr>
          <p:cNvGraphicFramePr>
            <a:graphicFrameLocks noGrp="1"/>
          </p:cNvGraphicFramePr>
          <p:nvPr>
            <p:extLst>
              <p:ext uri="{D42A27DB-BD31-4B8C-83A1-F6EECF244321}">
                <p14:modId xmlns:p14="http://schemas.microsoft.com/office/powerpoint/2010/main" val="1200285763"/>
              </p:ext>
            </p:extLst>
          </p:nvPr>
        </p:nvGraphicFramePr>
        <p:xfrm>
          <a:off x="720527" y="3288551"/>
          <a:ext cx="9817266" cy="1196173"/>
        </p:xfrm>
        <a:graphic>
          <a:graphicData uri="http://schemas.openxmlformats.org/drawingml/2006/table">
            <a:tbl>
              <a:tblPr>
                <a:tableStyleId>{5C22544A-7EE6-4342-B048-85BDC9FD1C3A}</a:tableStyleId>
              </a:tblPr>
              <a:tblGrid>
                <a:gridCol w="3312947">
                  <a:extLst>
                    <a:ext uri="{9D8B030D-6E8A-4147-A177-3AD203B41FA5}">
                      <a16:colId xmlns:a16="http://schemas.microsoft.com/office/drawing/2014/main" val="2834002291"/>
                    </a:ext>
                  </a:extLst>
                </a:gridCol>
                <a:gridCol w="6504319">
                  <a:extLst>
                    <a:ext uri="{9D8B030D-6E8A-4147-A177-3AD203B41FA5}">
                      <a16:colId xmlns:a16="http://schemas.microsoft.com/office/drawing/2014/main" val="4266906448"/>
                    </a:ext>
                  </a:extLst>
                </a:gridCol>
              </a:tblGrid>
              <a:tr h="344660">
                <a:tc>
                  <a:txBody>
                    <a:bodyPr/>
                    <a:lstStyle/>
                    <a:p>
                      <a:pPr algn="l" fontAlgn="t"/>
                      <a:r>
                        <a:rPr lang="en-US" sz="1800" u="none" strike="noStrike" err="1">
                          <a:effectLst/>
                          <a:latin typeface="Meiryo"/>
                        </a:rPr>
                        <a:t>codeSystem</a:t>
                      </a:r>
                      <a:r>
                        <a:rPr lang="en-US" sz="1800" u="none" strike="noStrike">
                          <a:effectLst/>
                          <a:latin typeface="Meiryo"/>
                        </a:rPr>
                        <a:t> Name</a:t>
                      </a:r>
                      <a:endParaRPr lang="en-US" sz="1800" b="1" i="0" u="none" strike="noStrike">
                        <a:effectLst/>
                        <a:latin typeface="Meiryo"/>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l" fontAlgn="b"/>
                      <a:r>
                        <a:rPr lang="en-US" sz="1800" u="none" strike="noStrike" dirty="0">
                          <a:effectLst/>
                          <a:latin typeface="Meiryo"/>
                        </a:rPr>
                        <a:t>JP Terminology(Tabulation)</a:t>
                      </a:r>
                      <a:endParaRPr lang="en-US" sz="1800" b="0" i="0" u="none" strike="noStrike" dirty="0">
                        <a:effectLst/>
                        <a:latin typeface="Meiryo"/>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9FA"/>
                    </a:solidFill>
                  </a:tcPr>
                </a:tc>
                <a:extLst>
                  <a:ext uri="{0D108BD9-81ED-4DB2-BD59-A6C34878D82A}">
                    <a16:rowId xmlns:a16="http://schemas.microsoft.com/office/drawing/2014/main" val="2836114682"/>
                  </a:ext>
                </a:extLst>
              </a:tr>
              <a:tr h="851513">
                <a:tc>
                  <a:txBody>
                    <a:bodyPr/>
                    <a:lstStyle/>
                    <a:p>
                      <a:pPr algn="l" fontAlgn="t"/>
                      <a:r>
                        <a:rPr lang="en-US" sz="1800" u="none" strike="noStrike" dirty="0">
                          <a:effectLst/>
                          <a:latin typeface="Meiryo"/>
                        </a:rPr>
                        <a:t>Description</a:t>
                      </a:r>
                      <a:endParaRPr lang="en-US" sz="1800" b="1" i="0" u="none" strike="noStrike" dirty="0">
                        <a:effectLst/>
                        <a:latin typeface="Meiryo"/>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DE1"/>
                    </a:solidFill>
                  </a:tcPr>
                </a:tc>
                <a:tc>
                  <a:txBody>
                    <a:bodyPr/>
                    <a:lstStyle/>
                    <a:p>
                      <a:pPr algn="l" fontAlgn="ctr"/>
                      <a:r>
                        <a:rPr lang="ja-JP" altLang="en-US" sz="1800" u="none" strike="noStrike" dirty="0">
                          <a:effectLst/>
                          <a:latin typeface="Meiryo"/>
                          <a:ea typeface="Meiryo"/>
                        </a:rPr>
                        <a:t>試験データで使用した</a:t>
                      </a:r>
                      <a:r>
                        <a:rPr lang="en-US" sz="1800" u="none" strike="noStrike" dirty="0">
                          <a:effectLst/>
                          <a:latin typeface="Meiryo"/>
                        </a:rPr>
                        <a:t>SDTM</a:t>
                      </a:r>
                      <a:r>
                        <a:rPr lang="ja-JP" altLang="en-US" sz="1800" u="none" strike="noStrike" dirty="0">
                          <a:effectLst/>
                          <a:latin typeface="Meiryo"/>
                          <a:ea typeface="Meiryo"/>
                        </a:rPr>
                        <a:t>の</a:t>
                      </a:r>
                      <a:r>
                        <a:rPr lang="en-US" sz="1800" u="none" strike="noStrike" dirty="0">
                          <a:effectLst/>
                          <a:latin typeface="Meiryo"/>
                        </a:rPr>
                        <a:t>CDISC Controlled Terminology</a:t>
                      </a:r>
                      <a:r>
                        <a:rPr lang="ja-JP" altLang="en-US" sz="1800" u="none" strike="noStrike" dirty="0">
                          <a:effectLst/>
                          <a:latin typeface="Meiryo"/>
                          <a:ea typeface="Meiryo"/>
                        </a:rPr>
                        <a:t>の</a:t>
                      </a:r>
                      <a:endParaRPr lang="ja-JP" altLang="en-US" sz="1800" b="0" i="0" u="none" strike="noStrike" dirty="0">
                        <a:effectLst/>
                        <a:latin typeface="Meiryo"/>
                        <a:ea typeface="Meiryo"/>
                      </a:endParaRPr>
                    </a:p>
                    <a:p>
                      <a:pPr lvl="0" algn="l">
                        <a:buNone/>
                      </a:pPr>
                      <a:r>
                        <a:rPr lang="ja-JP" altLang="en-US" sz="1800" u="none" strike="noStrike" dirty="0">
                          <a:effectLst/>
                          <a:latin typeface="Meiryo"/>
                          <a:ea typeface="Meiryo"/>
                        </a:rPr>
                        <a:t>バージョン（</a:t>
                      </a:r>
                      <a:r>
                        <a:rPr lang="en-US" sz="1800" u="none" strike="noStrike" dirty="0" err="1">
                          <a:effectLst/>
                          <a:latin typeface="Meiryo"/>
                        </a:rPr>
                        <a:t>yyyy</a:t>
                      </a:r>
                      <a:r>
                        <a:rPr lang="en-US" sz="1800" u="none" strike="noStrike" dirty="0">
                          <a:effectLst/>
                          <a:latin typeface="Meiryo"/>
                        </a:rPr>
                        <a:t>-mm-dd </a:t>
                      </a:r>
                      <a:r>
                        <a:rPr lang="ja-JP" altLang="en-US" sz="1800" u="none" strike="noStrike" dirty="0">
                          <a:effectLst/>
                          <a:latin typeface="Meiryo"/>
                          <a:ea typeface="Meiryo"/>
                        </a:rPr>
                        <a:t>形式）</a:t>
                      </a:r>
                      <a:endParaRPr lang="ja-JP" altLang="en-US" sz="1800" b="0" i="0" u="none" strike="noStrike" dirty="0">
                        <a:effectLst/>
                        <a:latin typeface="Meiryo"/>
                        <a:ea typeface="Meiryo"/>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963583"/>
                  </a:ext>
                </a:extLst>
              </a:tr>
            </a:tbl>
          </a:graphicData>
        </a:graphic>
      </p:graphicFrame>
      <p:sp>
        <p:nvSpPr>
          <p:cNvPr id="6" name="テキスト ボックス 5">
            <a:extLst>
              <a:ext uri="{FF2B5EF4-FFF2-40B4-BE49-F238E27FC236}">
                <a16:creationId xmlns:a16="http://schemas.microsoft.com/office/drawing/2014/main" id="{FD2B4A80-3AA6-2E2F-6009-DCCD09913243}"/>
              </a:ext>
            </a:extLst>
          </p:cNvPr>
          <p:cNvSpPr txBox="1"/>
          <p:nvPr/>
        </p:nvSpPr>
        <p:spPr>
          <a:xfrm>
            <a:off x="10072500" y="77644"/>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7" name="テキスト ボックス 6">
            <a:extLst>
              <a:ext uri="{FF2B5EF4-FFF2-40B4-BE49-F238E27FC236}">
                <a16:creationId xmlns:a16="http://schemas.microsoft.com/office/drawing/2014/main" id="{51AAA576-F583-856D-4AFF-96DCDB79D3FC}"/>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8" name="テキスト ボックス 7">
            <a:extLst>
              <a:ext uri="{FF2B5EF4-FFF2-40B4-BE49-F238E27FC236}">
                <a16:creationId xmlns:a16="http://schemas.microsoft.com/office/drawing/2014/main" id="{44C56DD9-E1BB-2708-CD4A-34E294A9399A}"/>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9" name="テキスト ボックス 8">
            <a:extLst>
              <a:ext uri="{FF2B5EF4-FFF2-40B4-BE49-F238E27FC236}">
                <a16:creationId xmlns:a16="http://schemas.microsoft.com/office/drawing/2014/main" id="{946852EB-4AF5-1F88-5A02-7DCF3137AEC8}"/>
              </a:ext>
            </a:extLst>
          </p:cNvPr>
          <p:cNvSpPr txBox="1"/>
          <p:nvPr/>
        </p:nvSpPr>
        <p:spPr>
          <a:xfrm>
            <a:off x="8731895" y="68249"/>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
        <p:nvSpPr>
          <p:cNvPr id="12" name="スライド番号プレースホルダー 3">
            <a:extLst>
              <a:ext uri="{FF2B5EF4-FFF2-40B4-BE49-F238E27FC236}">
                <a16:creationId xmlns:a16="http://schemas.microsoft.com/office/drawing/2014/main" id="{454BC375-ECA7-663D-8C01-DCE39D65BD2E}"/>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Box 12">
            <a:extLst>
              <a:ext uri="{FF2B5EF4-FFF2-40B4-BE49-F238E27FC236}">
                <a16:creationId xmlns:a16="http://schemas.microsoft.com/office/drawing/2014/main" id="{1DA8737B-4B6F-5FA9-463B-64A0EFCB9627}"/>
              </a:ext>
            </a:extLst>
          </p:cNvPr>
          <p:cNvSpPr txBox="1"/>
          <p:nvPr/>
        </p:nvSpPr>
        <p:spPr>
          <a:xfrm>
            <a:off x="6963507" y="1899138"/>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268591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2E9B9E-27A9-4332-AC72-4AC438499327}"/>
              </a:ext>
            </a:extLst>
          </p:cNvPr>
          <p:cNvSpPr>
            <a:spLocks noGrp="1"/>
          </p:cNvSpPr>
          <p:nvPr>
            <p:ph type="sldNum" sz="quarter" idx="10"/>
          </p:nvPr>
        </p:nvSpPr>
        <p:spPr/>
        <p:txBody>
          <a:bodyPr/>
          <a:lstStyle/>
          <a:p>
            <a:pPr>
              <a:defRPr/>
            </a:pPr>
            <a:fld id="{0F70095C-F9B4-4C04-ABE4-849D581B05DE}" type="slidenum">
              <a:rPr lang="en-US" altLang="ja-JP" smtClean="0"/>
              <a:pPr>
                <a:defRPr/>
              </a:pPr>
              <a:t>43</a:t>
            </a:fld>
            <a:endParaRPr lang="en-US" altLang="ja-JP"/>
          </a:p>
        </p:txBody>
      </p:sp>
      <p:sp>
        <p:nvSpPr>
          <p:cNvPr id="16" name="TextBox 15">
            <a:extLst>
              <a:ext uri="{FF2B5EF4-FFF2-40B4-BE49-F238E27FC236}">
                <a16:creationId xmlns:a16="http://schemas.microsoft.com/office/drawing/2014/main" id="{53ECF02B-DE18-4264-AAF3-E56D53A180A4}"/>
              </a:ext>
            </a:extLst>
          </p:cNvPr>
          <p:cNvSpPr txBox="1"/>
          <p:nvPr/>
        </p:nvSpPr>
        <p:spPr>
          <a:xfrm>
            <a:off x="407368" y="1340768"/>
            <a:ext cx="11354027" cy="400110"/>
          </a:xfrm>
          <a:prstGeom prst="rect">
            <a:avLst/>
          </a:prstGeom>
          <a:noFill/>
        </p:spPr>
        <p:txBody>
          <a:bodyPr wrap="square" rtlCol="0">
            <a:spAutoFit/>
          </a:bodyPr>
          <a:lstStyle/>
          <a:p>
            <a:r>
              <a:rPr lang="en-US" altLang="ja-JP" sz="2000">
                <a:latin typeface="メイリオ" panose="020B0604030504040204" pitchFamily="50" charset="-128"/>
                <a:ea typeface="メイリオ" panose="020B0604030504040204" pitchFamily="50" charset="-128"/>
              </a:rPr>
              <a:t>eCTD</a:t>
            </a:r>
            <a:r>
              <a:rPr lang="ja-JP" altLang="en-US" sz="2000">
                <a:latin typeface="メイリオ" panose="020B0604030504040204" pitchFamily="50" charset="-128"/>
                <a:ea typeface="メイリオ" panose="020B0604030504040204" pitchFamily="50" charset="-128"/>
              </a:rPr>
              <a:t> </a:t>
            </a:r>
            <a:r>
              <a:rPr lang="en-US" altLang="ja-JP" sz="2000">
                <a:latin typeface="メイリオ" panose="020B0604030504040204" pitchFamily="50" charset="-128"/>
                <a:ea typeface="メイリオ" panose="020B0604030504040204" pitchFamily="50" charset="-128"/>
              </a:rPr>
              <a:t>v4.0</a:t>
            </a:r>
            <a:r>
              <a:rPr lang="ja-JP" altLang="en-US" sz="2000">
                <a:latin typeface="メイリオ" panose="020B0604030504040204" pitchFamily="50" charset="-128"/>
                <a:ea typeface="メイリオ" panose="020B0604030504040204" pitchFamily="50" charset="-128"/>
              </a:rPr>
              <a:t>の</a:t>
            </a:r>
            <a:r>
              <a:rPr lang="en-US" altLang="ja-JP" sz="2000">
                <a:latin typeface="メイリオ" panose="020B0604030504040204" pitchFamily="50" charset="-128"/>
                <a:ea typeface="メイリオ" panose="020B0604030504040204" pitchFamily="50" charset="-128"/>
              </a:rPr>
              <a:t>XML</a:t>
            </a:r>
            <a:r>
              <a:rPr lang="ja-JP" altLang="en-US" sz="2000">
                <a:latin typeface="メイリオ" panose="020B0604030504040204" pitchFamily="50" charset="-128"/>
                <a:ea typeface="メイリオ" panose="020B0604030504040204" pitchFamily="50" charset="-128"/>
              </a:rPr>
              <a:t>メッセージ内では，用語が</a:t>
            </a:r>
            <a:r>
              <a:rPr lang="ja-JP" altLang="en-US" sz="2000" b="1">
                <a:solidFill>
                  <a:srgbClr val="FF9966"/>
                </a:solidFill>
                <a:latin typeface="メイリオ" panose="020B0604030504040204" pitchFamily="50" charset="-128"/>
                <a:ea typeface="メイリオ" panose="020B0604030504040204" pitchFamily="50" charset="-128"/>
              </a:rPr>
              <a:t>コード</a:t>
            </a:r>
            <a:r>
              <a:rPr lang="ja-JP" altLang="en-US" sz="2000">
                <a:latin typeface="メイリオ" panose="020B0604030504040204" pitchFamily="50" charset="-128"/>
                <a:ea typeface="メイリオ" panose="020B0604030504040204" pitchFamily="50" charset="-128"/>
              </a:rPr>
              <a:t>として記載される</a:t>
            </a:r>
            <a:endParaRPr kumimoji="1" lang="ja-JP" altLang="en-US" sz="200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4504E0F9-CEA7-44A8-9DF2-F05F9F204FB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49" name="フローチャート: 端子 48">
            <a:extLst>
              <a:ext uri="{FF2B5EF4-FFF2-40B4-BE49-F238E27FC236}">
                <a16:creationId xmlns:a16="http://schemas.microsoft.com/office/drawing/2014/main" id="{649913DC-E302-4367-98E9-BE768D9E903D}"/>
              </a:ext>
            </a:extLst>
          </p:cNvPr>
          <p:cNvSpPr/>
          <p:nvPr/>
        </p:nvSpPr>
        <p:spPr>
          <a:xfrm>
            <a:off x="376184" y="1934856"/>
            <a:ext cx="3816000" cy="396000"/>
          </a:xfrm>
          <a:prstGeom prst="flowChartTerminator">
            <a:avLst/>
          </a:prstGeom>
          <a:solidFill>
            <a:srgbClr val="9966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eCTD v3.2.2</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の</a:t>
            </a:r>
            <a:r>
              <a:rPr kumimoji="0" lang="en-US" altLang="ja-JP"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XML</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メッセージ</a:t>
            </a:r>
          </a:p>
        </p:txBody>
      </p:sp>
      <p:sp>
        <p:nvSpPr>
          <p:cNvPr id="55" name="フローチャート: 端子 54">
            <a:extLst>
              <a:ext uri="{FF2B5EF4-FFF2-40B4-BE49-F238E27FC236}">
                <a16:creationId xmlns:a16="http://schemas.microsoft.com/office/drawing/2014/main" id="{1C77BC33-CA57-4D28-BBFB-8AA3033E420F}"/>
              </a:ext>
            </a:extLst>
          </p:cNvPr>
          <p:cNvSpPr/>
          <p:nvPr/>
        </p:nvSpPr>
        <p:spPr>
          <a:xfrm>
            <a:off x="369620" y="3773044"/>
            <a:ext cx="3600000" cy="396000"/>
          </a:xfrm>
          <a:prstGeom prst="flowChartTerminator">
            <a:avLst/>
          </a:prstGeom>
          <a:solidFill>
            <a:srgbClr val="00808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eCTD v4.0</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の</a:t>
            </a:r>
            <a:r>
              <a:rPr kumimoji="0" lang="en-US" altLang="ja-JP"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XML</a:t>
            </a:r>
            <a:r>
              <a:rPr kumimoji="0" lang="ja-JP" altLang="en-US"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メッセージ</a:t>
            </a:r>
          </a:p>
        </p:txBody>
      </p:sp>
      <p:sp>
        <p:nvSpPr>
          <p:cNvPr id="3" name="テキスト ボックス 2">
            <a:extLst>
              <a:ext uri="{FF2B5EF4-FFF2-40B4-BE49-F238E27FC236}">
                <a16:creationId xmlns:a16="http://schemas.microsoft.com/office/drawing/2014/main" id="{9B8CEC73-6B6B-4086-B46E-5860A0F7E7B0}"/>
              </a:ext>
            </a:extLst>
          </p:cNvPr>
          <p:cNvSpPr txBox="1"/>
          <p:nvPr/>
        </p:nvSpPr>
        <p:spPr>
          <a:xfrm>
            <a:off x="695400" y="2586155"/>
            <a:ext cx="5904656" cy="338554"/>
          </a:xfrm>
          <a:prstGeom prst="rect">
            <a:avLst/>
          </a:prstGeom>
          <a:noFill/>
        </p:spPr>
        <p:txBody>
          <a:bodyPr wrap="square" rtlCol="0">
            <a:spAutoFit/>
          </a:bodyPr>
          <a:lstStyle/>
          <a:p>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A50021"/>
                </a:solidFill>
                <a:latin typeface="メイリオ" panose="020B0604030504040204" pitchFamily="50" charset="-128"/>
                <a:ea typeface="メイリオ" panose="020B0604030504040204" pitchFamily="50" charset="-128"/>
              </a:rPr>
              <a:t>m3-2-s-drug-substance</a:t>
            </a:r>
            <a:r>
              <a:rPr kumimoji="1" lang="en-US" altLang="ja-JP" sz="1600">
                <a:latin typeface="メイリオ" panose="020B0604030504040204" pitchFamily="50" charset="-128"/>
                <a:ea typeface="メイリオ" panose="020B0604030504040204" pitchFamily="50" charset="-128"/>
              </a:rPr>
              <a:t> </a:t>
            </a:r>
            <a:r>
              <a:rPr kumimoji="1" lang="en-US" altLang="ja-JP" sz="1600">
                <a:solidFill>
                  <a:srgbClr val="FF0000"/>
                </a:solidFill>
                <a:latin typeface="メイリオ" panose="020B0604030504040204" pitchFamily="50" charset="-128"/>
                <a:ea typeface="メイリオ" panose="020B0604030504040204" pitchFamily="50" charset="-128"/>
              </a:rPr>
              <a:t>substance</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ja-JP" altLang="en-US" sz="1600">
                <a:latin typeface="メイリオ" panose="020B0604030504040204" pitchFamily="50" charset="-128"/>
                <a:ea typeface="メイリオ" panose="020B0604030504040204" pitchFamily="50" charset="-128"/>
              </a:rPr>
              <a:t>〇〇塩酸塩</a:t>
            </a:r>
            <a:r>
              <a:rPr kumimoji="1" lang="en-US" altLang="ja-JP" sz="1600">
                <a:solidFill>
                  <a:srgbClr val="0066FF"/>
                </a:solidFill>
                <a:latin typeface="メイリオ" panose="020B0604030504040204" pitchFamily="50" charset="-128"/>
                <a:ea typeface="メイリオ" panose="020B0604030504040204" pitchFamily="50" charset="-128"/>
              </a:rPr>
              <a:t>”&gt;</a:t>
            </a:r>
            <a:endParaRPr kumimoji="1" lang="ja-JP" altLang="en-US" sz="1600">
              <a:solidFill>
                <a:srgbClr val="0066FF"/>
              </a:solidFill>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770434D6-4E07-48C3-B89C-4CAF668A3C8D}"/>
              </a:ext>
            </a:extLst>
          </p:cNvPr>
          <p:cNvSpPr txBox="1"/>
          <p:nvPr/>
        </p:nvSpPr>
        <p:spPr>
          <a:xfrm>
            <a:off x="695400" y="4725144"/>
            <a:ext cx="6984776" cy="1323439"/>
          </a:xfrm>
          <a:prstGeom prst="rect">
            <a:avLst/>
          </a:prstGeom>
          <a:noFill/>
        </p:spPr>
        <p:txBody>
          <a:bodyPr wrap="square" rtlCol="0">
            <a:spAutoFit/>
          </a:bodyPr>
          <a:lstStyle/>
          <a:p>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C00000"/>
                </a:solidFill>
                <a:latin typeface="メイリオ" panose="020B0604030504040204" pitchFamily="50" charset="-128"/>
                <a:ea typeface="メイリオ" panose="020B0604030504040204" pitchFamily="50" charset="-128"/>
              </a:rPr>
              <a:t>code</a:t>
            </a:r>
            <a:r>
              <a:rPr kumimoji="1" lang="en-US" altLang="ja-JP" sz="1600">
                <a:solidFill>
                  <a:srgbClr val="0066FF"/>
                </a:solidFill>
                <a:latin typeface="メイリオ" panose="020B0604030504040204" pitchFamily="50" charset="-128"/>
                <a:ea typeface="メイリオ" panose="020B0604030504040204" pitchFamily="50" charset="-128"/>
              </a:rPr>
              <a:t> </a:t>
            </a:r>
            <a:r>
              <a:rPr kumimoji="1" lang="en-US" altLang="ja-JP" sz="1600">
                <a:solidFill>
                  <a:srgbClr val="FF0000"/>
                </a:solidFill>
                <a:latin typeface="メイリオ" panose="020B0604030504040204" pitchFamily="50" charset="-128"/>
                <a:ea typeface="メイリオ" panose="020B0604030504040204" pitchFamily="50" charset="-128"/>
              </a:rPr>
              <a:t>code</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en-US" altLang="ja-JP" sz="1600">
                <a:solidFill>
                  <a:srgbClr val="000000"/>
                </a:solidFill>
                <a:latin typeface="メイリオ" panose="020B0604030504040204" pitchFamily="50" charset="-128"/>
                <a:ea typeface="メイリオ" panose="020B0604030504040204" pitchFamily="50" charset="-128"/>
              </a:rPr>
              <a:t>ich_3.2.s.1</a:t>
            </a:r>
            <a:r>
              <a:rPr kumimoji="1" lang="en-US" altLang="ja-JP" sz="1600">
                <a:solidFill>
                  <a:srgbClr val="0066FF"/>
                </a:solidFill>
                <a:latin typeface="メイリオ" panose="020B0604030504040204" pitchFamily="50" charset="-128"/>
                <a:ea typeface="メイリオ" panose="020B0604030504040204" pitchFamily="50" charset="-128"/>
              </a:rPr>
              <a:t>” </a:t>
            </a:r>
            <a:r>
              <a:rPr kumimoji="1" lang="en-US" altLang="ja-JP" sz="1600" err="1">
                <a:solidFill>
                  <a:srgbClr val="FF0000"/>
                </a:solidFill>
                <a:latin typeface="メイリオ" panose="020B0604030504040204" pitchFamily="50" charset="-128"/>
                <a:ea typeface="メイリオ" panose="020B0604030504040204" pitchFamily="50" charset="-128"/>
              </a:rPr>
              <a:t>codeSystem</a:t>
            </a:r>
            <a:r>
              <a:rPr kumimoji="1" lang="en-US" altLang="ja-JP" sz="1600">
                <a:solidFill>
                  <a:srgbClr val="0066FF"/>
                </a:solidFill>
                <a:latin typeface="メイリオ" panose="020B0604030504040204" pitchFamily="50" charset="-128"/>
                <a:ea typeface="メイリオ" panose="020B0604030504040204" pitchFamily="50" charset="-128"/>
              </a:rPr>
              <a:t>=“</a:t>
            </a:r>
            <a:r>
              <a:rPr kumimoji="1" lang="en-US" altLang="ja-JP" sz="1600">
                <a:latin typeface="メイリオ" panose="020B0604030504040204" pitchFamily="50" charset="-128"/>
                <a:ea typeface="メイリオ" panose="020B0604030504040204" pitchFamily="50" charset="-128"/>
              </a:rPr>
              <a:t>2.16.840.1.113883.3.989.2.2.1.1.4</a:t>
            </a:r>
            <a:r>
              <a:rPr kumimoji="1" lang="en-US" altLang="ja-JP" sz="1600">
                <a:solidFill>
                  <a:srgbClr val="0066FF"/>
                </a:solidFill>
                <a:latin typeface="メイリオ" panose="020B0604030504040204" pitchFamily="50" charset="-128"/>
                <a:ea typeface="メイリオ" panose="020B0604030504040204" pitchFamily="50" charset="-128"/>
              </a:rPr>
              <a:t>”/&gt;</a:t>
            </a:r>
            <a:endParaRPr lang="en-US" altLang="ja-JP" sz="1600">
              <a:solidFill>
                <a:srgbClr val="A50021"/>
              </a:solidFill>
              <a:latin typeface="メイリオ" panose="020B0604030504040204" pitchFamily="50" charset="-128"/>
              <a:ea typeface="メイリオ" panose="020B0604030504040204" pitchFamily="50" charset="-128"/>
            </a:endParaRPr>
          </a:p>
          <a:p>
            <a:r>
              <a:rPr lang="ja-JP" altLang="en-US" sz="1600">
                <a:solidFill>
                  <a:schemeClr val="bg1">
                    <a:lumMod val="50000"/>
                  </a:schemeClr>
                </a:solidFill>
                <a:latin typeface="メイリオ" panose="020B0604030504040204" pitchFamily="50" charset="-128"/>
                <a:ea typeface="メイリオ" panose="020B0604030504040204" pitchFamily="50" charset="-128"/>
              </a:rPr>
              <a:t>・・・</a:t>
            </a:r>
            <a:r>
              <a:rPr lang="en-US" altLang="ja-JP" sz="1600">
                <a:solidFill>
                  <a:schemeClr val="bg1">
                    <a:lumMod val="50000"/>
                  </a:schemeClr>
                </a:solidFill>
                <a:latin typeface="メイリオ" panose="020B0604030504040204" pitchFamily="50" charset="-128"/>
                <a:ea typeface="メイリオ" panose="020B0604030504040204" pitchFamily="50" charset="-128"/>
              </a:rPr>
              <a:t>[</a:t>
            </a:r>
            <a:r>
              <a:rPr lang="ja-JP" altLang="en-US" sz="1600">
                <a:solidFill>
                  <a:schemeClr val="bg1">
                    <a:lumMod val="50000"/>
                  </a:schemeClr>
                </a:solidFill>
                <a:latin typeface="メイリオ" panose="020B0604030504040204" pitchFamily="50" charset="-128"/>
                <a:ea typeface="メイリオ" panose="020B0604030504040204" pitchFamily="50" charset="-128"/>
              </a:rPr>
              <a:t>中略</a:t>
            </a:r>
            <a:r>
              <a:rPr lang="en-US" altLang="ja-JP" sz="1600">
                <a:solidFill>
                  <a:schemeClr val="bg1">
                    <a:lumMod val="50000"/>
                  </a:schemeClr>
                </a:solidFill>
                <a:latin typeface="メイリオ" panose="020B0604030504040204" pitchFamily="50" charset="-128"/>
                <a:ea typeface="メイリオ" panose="020B0604030504040204" pitchFamily="50" charset="-128"/>
              </a:rPr>
              <a:t>]</a:t>
            </a:r>
            <a:r>
              <a:rPr lang="ja-JP" altLang="en-US" sz="1600">
                <a:solidFill>
                  <a:schemeClr val="bg1">
                    <a:lumMod val="50000"/>
                  </a:schemeClr>
                </a:solidFill>
                <a:latin typeface="メイリオ" panose="020B0604030504040204" pitchFamily="50" charset="-128"/>
                <a:ea typeface="メイリオ" panose="020B0604030504040204" pitchFamily="50" charset="-128"/>
              </a:rPr>
              <a:t> ・・・</a:t>
            </a:r>
            <a:endParaRPr kumimoji="1" lang="en-US" altLang="ja-JP" sz="160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1600">
                <a:solidFill>
                  <a:srgbClr val="0066FF"/>
                </a:solidFill>
                <a:latin typeface="メイリオ" panose="020B0604030504040204" pitchFamily="50" charset="-128"/>
                <a:ea typeface="メイリオ" panose="020B0604030504040204" pitchFamily="50" charset="-128"/>
              </a:rPr>
              <a:t>     </a:t>
            </a:r>
            <a:r>
              <a:rPr kumimoji="1" lang="en-US" altLang="ja-JP" sz="1600">
                <a:solidFill>
                  <a:srgbClr val="0066FF"/>
                </a:solidFill>
                <a:latin typeface="メイリオ" panose="020B0604030504040204" pitchFamily="50" charset="-128"/>
                <a:ea typeface="メイリオ" panose="020B0604030504040204" pitchFamily="50" charset="-128"/>
              </a:rPr>
              <a:t>&lt;</a:t>
            </a:r>
            <a:r>
              <a:rPr kumimoji="1" lang="en-US" altLang="ja-JP" sz="1600">
                <a:solidFill>
                  <a:srgbClr val="C00000"/>
                </a:solidFill>
                <a:latin typeface="メイリオ" panose="020B0604030504040204" pitchFamily="50" charset="-128"/>
                <a:ea typeface="メイリオ" panose="020B0604030504040204" pitchFamily="50" charset="-128"/>
              </a:rPr>
              <a:t>keyword</a:t>
            </a:r>
            <a:r>
              <a:rPr kumimoji="1" lang="en-US" altLang="ja-JP" sz="1600">
                <a:solidFill>
                  <a:srgbClr val="0066FF"/>
                </a:solidFill>
                <a:latin typeface="メイリオ" panose="020B0604030504040204" pitchFamily="50" charset="-128"/>
                <a:ea typeface="メイリオ" panose="020B0604030504040204" pitchFamily="50" charset="-128"/>
              </a:rPr>
              <a:t>&gt;</a:t>
            </a:r>
          </a:p>
          <a:p>
            <a:r>
              <a:rPr lang="en-US" altLang="ja-JP" sz="1600">
                <a:solidFill>
                  <a:srgbClr val="0066FF"/>
                </a:solidFill>
                <a:latin typeface="メイリオ" panose="020B0604030504040204" pitchFamily="50" charset="-128"/>
                <a:ea typeface="メイリオ" panose="020B0604030504040204" pitchFamily="50" charset="-128"/>
              </a:rPr>
              <a:t>         &lt;</a:t>
            </a:r>
            <a:r>
              <a:rPr lang="en-US" altLang="ja-JP" sz="1600">
                <a:solidFill>
                  <a:srgbClr val="C00000"/>
                </a:solidFill>
                <a:latin typeface="メイリオ" panose="020B0604030504040204" pitchFamily="50" charset="-128"/>
                <a:ea typeface="メイリオ" panose="020B0604030504040204" pitchFamily="50" charset="-128"/>
              </a:rPr>
              <a:t>code</a:t>
            </a:r>
            <a:r>
              <a:rPr lang="en-US" altLang="ja-JP" sz="1600">
                <a:solidFill>
                  <a:srgbClr val="0066FF"/>
                </a:solidFill>
                <a:latin typeface="メイリオ" panose="020B0604030504040204" pitchFamily="50" charset="-128"/>
                <a:ea typeface="メイリオ" panose="020B0604030504040204" pitchFamily="50" charset="-128"/>
              </a:rPr>
              <a:t> </a:t>
            </a:r>
            <a:r>
              <a:rPr lang="en-US" altLang="ja-JP" sz="1600">
                <a:solidFill>
                  <a:srgbClr val="FF0000"/>
                </a:solidFill>
                <a:latin typeface="メイリオ" panose="020B0604030504040204" pitchFamily="50" charset="-128"/>
                <a:ea typeface="メイリオ" panose="020B0604030504040204" pitchFamily="50" charset="-128"/>
              </a:rPr>
              <a:t>code</a:t>
            </a:r>
            <a:r>
              <a:rPr lang="en-US" altLang="ja-JP" sz="1600">
                <a:solidFill>
                  <a:srgbClr val="0066FF"/>
                </a:solidFill>
                <a:latin typeface="メイリオ" panose="020B0604030504040204" pitchFamily="50" charset="-128"/>
                <a:ea typeface="メイリオ" panose="020B0604030504040204" pitchFamily="50" charset="-128"/>
              </a:rPr>
              <a:t>=“</a:t>
            </a:r>
            <a:r>
              <a:rPr lang="en-US" altLang="ja-JP" sz="1600">
                <a:latin typeface="メイリオ" panose="020B0604030504040204" pitchFamily="50" charset="-128"/>
                <a:ea typeface="メイリオ" panose="020B0604030504040204" pitchFamily="50" charset="-128"/>
              </a:rPr>
              <a:t>SUB001</a:t>
            </a:r>
            <a:r>
              <a:rPr lang="en-US" altLang="ja-JP" sz="1600">
                <a:solidFill>
                  <a:srgbClr val="0066FF"/>
                </a:solidFill>
                <a:latin typeface="メイリオ" panose="020B0604030504040204" pitchFamily="50" charset="-128"/>
                <a:ea typeface="メイリオ" panose="020B0604030504040204" pitchFamily="50" charset="-128"/>
              </a:rPr>
              <a:t>” </a:t>
            </a:r>
            <a:r>
              <a:rPr lang="en-US" altLang="ja-JP" sz="1600" err="1">
                <a:solidFill>
                  <a:srgbClr val="FF0000"/>
                </a:solidFill>
                <a:latin typeface="メイリオ" panose="020B0604030504040204" pitchFamily="50" charset="-128"/>
                <a:ea typeface="メイリオ" panose="020B0604030504040204" pitchFamily="50" charset="-128"/>
              </a:rPr>
              <a:t>codeSystem</a:t>
            </a:r>
            <a:r>
              <a:rPr lang="en-US" altLang="ja-JP" sz="1600">
                <a:solidFill>
                  <a:srgbClr val="0066FF"/>
                </a:solidFill>
                <a:latin typeface="メイリオ" panose="020B0604030504040204" pitchFamily="50" charset="-128"/>
                <a:ea typeface="メイリオ" panose="020B0604030504040204" pitchFamily="50" charset="-128"/>
              </a:rPr>
              <a:t>=“</a:t>
            </a:r>
            <a:r>
              <a:rPr lang="en-US" altLang="ja-JP" sz="1600" err="1">
                <a:latin typeface="メイリオ" panose="020B0604030504040204" pitchFamily="50" charset="-128"/>
                <a:ea typeface="メイリオ" panose="020B0604030504040204" pitchFamily="50" charset="-128"/>
              </a:rPr>
              <a:t>xxxxxxxxxxx</a:t>
            </a:r>
            <a:r>
              <a:rPr lang="en-US" altLang="ja-JP" sz="1600">
                <a:solidFill>
                  <a:srgbClr val="0066FF"/>
                </a:solidFill>
                <a:latin typeface="メイリオ" panose="020B0604030504040204" pitchFamily="50" charset="-128"/>
                <a:ea typeface="メイリオ" panose="020B0604030504040204" pitchFamily="50" charset="-128"/>
              </a:rPr>
              <a:t>”/&gt;</a:t>
            </a:r>
            <a:endParaRPr kumimoji="1" lang="ja-JP" altLang="en-US" sz="1600">
              <a:solidFill>
                <a:srgbClr val="0066FF"/>
              </a:solidFill>
              <a:latin typeface="メイリオ" panose="020B0604030504040204" pitchFamily="50" charset="-128"/>
              <a:ea typeface="メイリオ" panose="020B0604030504040204" pitchFamily="50" charset="-128"/>
            </a:endParaRPr>
          </a:p>
        </p:txBody>
      </p:sp>
      <p:sp>
        <p:nvSpPr>
          <p:cNvPr id="65" name="吹き出し: 角を丸めた四角形 9">
            <a:extLst>
              <a:ext uri="{FF2B5EF4-FFF2-40B4-BE49-F238E27FC236}">
                <a16:creationId xmlns:a16="http://schemas.microsoft.com/office/drawing/2014/main" id="{56875F13-0E4D-4D0A-AAF3-019B36EF8016}"/>
              </a:ext>
            </a:extLst>
          </p:cNvPr>
          <p:cNvSpPr/>
          <p:nvPr/>
        </p:nvSpPr>
        <p:spPr bwMode="auto">
          <a:xfrm>
            <a:off x="6960096" y="2223605"/>
            <a:ext cx="4484221" cy="1133387"/>
          </a:xfrm>
          <a:prstGeom prst="wedgeRoundRectCallout">
            <a:avLst>
              <a:gd name="adj1" fmla="val -66842"/>
              <a:gd name="adj2" fmla="val -679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r>
              <a:rPr lang="en-US" altLang="ja-JP">
                <a:solidFill>
                  <a:srgbClr val="FF0000"/>
                </a:solidFill>
                <a:latin typeface="メイリオ" panose="020B0604030504040204" pitchFamily="50" charset="-128"/>
                <a:ea typeface="メイリオ" panose="020B0604030504040204" pitchFamily="50" charset="-128"/>
              </a:rPr>
              <a:t>3.2.S </a:t>
            </a:r>
            <a:r>
              <a:rPr lang="ja-JP" altLang="en-US">
                <a:solidFill>
                  <a:srgbClr val="FF0000"/>
                </a:solidFill>
                <a:latin typeface="メイリオ" panose="020B0604030504040204" pitchFamily="50" charset="-128"/>
                <a:ea typeface="メイリオ" panose="020B0604030504040204" pitchFamily="50" charset="-128"/>
              </a:rPr>
              <a:t>原薬（〇〇塩酸塩）</a:t>
            </a:r>
            <a:r>
              <a:rPr lang="ja-JP" altLang="en-US">
                <a:latin typeface="メイリオ" panose="020B0604030504040204" pitchFamily="50" charset="-128"/>
                <a:ea typeface="メイリオ" panose="020B0604030504040204" pitchFamily="50" charset="-128"/>
              </a:rPr>
              <a:t>を示すことが直感的に分かる</a:t>
            </a:r>
            <a:endParaRPr kumimoji="1" lang="en-US" altLang="ja-JP">
              <a:latin typeface="メイリオ" panose="020B0604030504040204" pitchFamily="50" charset="-128"/>
              <a:ea typeface="メイリオ" panose="020B0604030504040204" pitchFamily="50" charset="-128"/>
            </a:endParaRPr>
          </a:p>
        </p:txBody>
      </p:sp>
      <p:sp>
        <p:nvSpPr>
          <p:cNvPr id="67" name="吹き出し: 角を丸めた四角形 9">
            <a:extLst>
              <a:ext uri="{FF2B5EF4-FFF2-40B4-BE49-F238E27FC236}">
                <a16:creationId xmlns:a16="http://schemas.microsoft.com/office/drawing/2014/main" id="{962F2270-1B5C-4AB3-A3F3-C82C6B72C9F8}"/>
              </a:ext>
            </a:extLst>
          </p:cNvPr>
          <p:cNvSpPr/>
          <p:nvPr/>
        </p:nvSpPr>
        <p:spPr bwMode="auto">
          <a:xfrm>
            <a:off x="6960095" y="4437112"/>
            <a:ext cx="4484221" cy="1907168"/>
          </a:xfrm>
          <a:prstGeom prst="wedgeRoundRectCallout">
            <a:avLst>
              <a:gd name="adj1" fmla="val -66842"/>
              <a:gd name="adj2" fmla="val -679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r>
              <a:rPr kumimoji="1" lang="ja-JP" altLang="en-US" dirty="0">
                <a:latin typeface="メイリオ" panose="020B0604030504040204" pitchFamily="50" charset="-128"/>
                <a:ea typeface="メイリオ" panose="020B0604030504040204" pitchFamily="50" charset="-128"/>
              </a:rPr>
              <a:t>各コードが何を示すのか，</a:t>
            </a:r>
            <a:r>
              <a:rPr kumimoji="1" lang="en-US" altLang="ja-JP" dirty="0">
                <a:latin typeface="メイリオ" panose="020B0604030504040204" pitchFamily="50" charset="-128"/>
                <a:ea typeface="メイリオ" panose="020B0604030504040204" pitchFamily="50" charset="-128"/>
              </a:rPr>
              <a:t>XML</a:t>
            </a:r>
            <a:r>
              <a:rPr kumimoji="1" lang="ja-JP" altLang="en-US" dirty="0">
                <a:latin typeface="メイリオ" panose="020B0604030504040204" pitchFamily="50" charset="-128"/>
                <a:ea typeface="メイリオ" panose="020B0604030504040204" pitchFamily="50" charset="-128"/>
              </a:rPr>
              <a:t>メッセージのみでは判定できない</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en-US" altLang="ja-JP" sz="1800" b="0" dirty="0">
                <a:latin typeface="メイリオ" panose="020B0604030504040204" pitchFamily="50" charset="-128"/>
                <a:ea typeface="メイリオ" panose="020B0604030504040204" pitchFamily="50" charset="-128"/>
              </a:rPr>
              <a:t>Controlled Vocabulary</a:t>
            </a:r>
            <a:r>
              <a:rPr kumimoji="1" lang="ja-JP" altLang="en-US" sz="1800" b="0" dirty="0">
                <a:latin typeface="メイリオ" panose="020B0604030504040204" pitchFamily="50" charset="-128"/>
                <a:ea typeface="メイリオ" panose="020B0604030504040204" pitchFamily="50" charset="-128"/>
              </a:rPr>
              <a:t>（</a:t>
            </a:r>
            <a:r>
              <a:rPr kumimoji="1" lang="en-US" altLang="ja-JP" sz="1800" b="0" dirty="0">
                <a:latin typeface="メイリオ" panose="020B0604030504040204" pitchFamily="50" charset="-128"/>
                <a:ea typeface="メイリオ" panose="020B0604030504040204" pitchFamily="50" charset="-128"/>
              </a:rPr>
              <a:t>CV</a:t>
            </a:r>
            <a:r>
              <a:rPr kumimoji="1" lang="ja-JP" altLang="en-US" sz="1800" b="0" dirty="0">
                <a:latin typeface="メイリオ" panose="020B0604030504040204" pitchFamily="50" charset="-128"/>
                <a:ea typeface="メイリオ" panose="020B0604030504040204" pitchFamily="50" charset="-128"/>
              </a:rPr>
              <a:t>）でコードと用語の照合が必要</a:t>
            </a:r>
            <a:endParaRPr kumimoji="1" lang="en-US" altLang="ja-JP"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961CD65-60DE-4B8B-923C-4E2A8BE41AC8}"/>
              </a:ext>
            </a:extLst>
          </p:cNvPr>
          <p:cNvSpPr/>
          <p:nvPr/>
        </p:nvSpPr>
        <p:spPr bwMode="auto">
          <a:xfrm>
            <a:off x="2135360" y="4725144"/>
            <a:ext cx="1296344"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18ADC9C7-402D-4539-B307-F36D2E17C4C9}"/>
              </a:ext>
            </a:extLst>
          </p:cNvPr>
          <p:cNvSpPr/>
          <p:nvPr/>
        </p:nvSpPr>
        <p:spPr bwMode="auto">
          <a:xfrm>
            <a:off x="2211560" y="5013176"/>
            <a:ext cx="35244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69" name="正方形/長方形 68">
            <a:extLst>
              <a:ext uri="{FF2B5EF4-FFF2-40B4-BE49-F238E27FC236}">
                <a16:creationId xmlns:a16="http://schemas.microsoft.com/office/drawing/2014/main" id="{2976306D-24DB-4687-9DAB-07E1DAA51767}"/>
              </a:ext>
            </a:extLst>
          </p:cNvPr>
          <p:cNvSpPr/>
          <p:nvPr/>
        </p:nvSpPr>
        <p:spPr bwMode="auto">
          <a:xfrm>
            <a:off x="2723891" y="5697280"/>
            <a:ext cx="900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70" name="正方形/長方形 69">
            <a:extLst>
              <a:ext uri="{FF2B5EF4-FFF2-40B4-BE49-F238E27FC236}">
                <a16:creationId xmlns:a16="http://schemas.microsoft.com/office/drawing/2014/main" id="{EFCE17FE-47AD-4FA6-B9D6-008A20633AC2}"/>
              </a:ext>
            </a:extLst>
          </p:cNvPr>
          <p:cNvSpPr/>
          <p:nvPr/>
        </p:nvSpPr>
        <p:spPr bwMode="auto">
          <a:xfrm>
            <a:off x="5184381" y="5733256"/>
            <a:ext cx="1296000" cy="252000"/>
          </a:xfrm>
          <a:prstGeom prst="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6" name="吹き出し: 線 5">
            <a:extLst>
              <a:ext uri="{FF2B5EF4-FFF2-40B4-BE49-F238E27FC236}">
                <a16:creationId xmlns:a16="http://schemas.microsoft.com/office/drawing/2014/main" id="{4F70F7B1-E011-4392-B112-507DFBFEBC93}"/>
              </a:ext>
            </a:extLst>
          </p:cNvPr>
          <p:cNvSpPr/>
          <p:nvPr/>
        </p:nvSpPr>
        <p:spPr bwMode="auto">
          <a:xfrm>
            <a:off x="3647728" y="4437112"/>
            <a:ext cx="720080" cy="239994"/>
          </a:xfrm>
          <a:prstGeom prst="borderCallout1">
            <a:avLst>
              <a:gd name="adj1" fmla="val 53387"/>
              <a:gd name="adj2" fmla="val -6684"/>
              <a:gd name="adj3" fmla="val 112500"/>
              <a:gd name="adj4" fmla="val -38333"/>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71" name="吹き出し: 線 70">
            <a:extLst>
              <a:ext uri="{FF2B5EF4-FFF2-40B4-BE49-F238E27FC236}">
                <a16:creationId xmlns:a16="http://schemas.microsoft.com/office/drawing/2014/main" id="{296FF98F-416E-4969-9C50-FD54571D2DC2}"/>
              </a:ext>
            </a:extLst>
          </p:cNvPr>
          <p:cNvSpPr/>
          <p:nvPr/>
        </p:nvSpPr>
        <p:spPr bwMode="auto">
          <a:xfrm>
            <a:off x="4672608" y="4730781"/>
            <a:ext cx="720080" cy="239994"/>
          </a:xfrm>
          <a:prstGeom prst="borderCallout1">
            <a:avLst>
              <a:gd name="adj1" fmla="val 53387"/>
              <a:gd name="adj2" fmla="val -6684"/>
              <a:gd name="adj3" fmla="val 112500"/>
              <a:gd name="adj4" fmla="val -38333"/>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72" name="吹き出し: 線 71">
            <a:extLst>
              <a:ext uri="{FF2B5EF4-FFF2-40B4-BE49-F238E27FC236}">
                <a16:creationId xmlns:a16="http://schemas.microsoft.com/office/drawing/2014/main" id="{F9EEB575-F8A6-48E0-93C1-FC68C2A3A72B}"/>
              </a:ext>
            </a:extLst>
          </p:cNvPr>
          <p:cNvSpPr/>
          <p:nvPr/>
        </p:nvSpPr>
        <p:spPr bwMode="auto">
          <a:xfrm>
            <a:off x="3067636" y="6237312"/>
            <a:ext cx="720080" cy="239994"/>
          </a:xfrm>
          <a:prstGeom prst="borderCallout1">
            <a:avLst>
              <a:gd name="adj1" fmla="val -15887"/>
              <a:gd name="adj2" fmla="val 29598"/>
              <a:gd name="adj3" fmla="val -80479"/>
              <a:gd name="adj4" fmla="val 24335"/>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73" name="吹き出し: 線 72">
            <a:extLst>
              <a:ext uri="{FF2B5EF4-FFF2-40B4-BE49-F238E27FC236}">
                <a16:creationId xmlns:a16="http://schemas.microsoft.com/office/drawing/2014/main" id="{18286178-31F6-4D2B-AC62-BE72D4DCD7A6}"/>
              </a:ext>
            </a:extLst>
          </p:cNvPr>
          <p:cNvSpPr/>
          <p:nvPr/>
        </p:nvSpPr>
        <p:spPr bwMode="auto">
          <a:xfrm>
            <a:off x="5095778" y="6237312"/>
            <a:ext cx="720080" cy="239994"/>
          </a:xfrm>
          <a:prstGeom prst="borderCallout1">
            <a:avLst>
              <a:gd name="adj1" fmla="val -5992"/>
              <a:gd name="adj2" fmla="val 79072"/>
              <a:gd name="adj3" fmla="val -65635"/>
              <a:gd name="adj4" fmla="val 83706"/>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1400" b="1">
                <a:solidFill>
                  <a:srgbClr val="FF9966"/>
                </a:solidFill>
                <a:latin typeface="メイリオ" panose="020B0604030504040204" pitchFamily="50" charset="-128"/>
                <a:ea typeface="メイリオ" panose="020B0604030504040204" pitchFamily="50" charset="-128"/>
              </a:rPr>
              <a:t>コード</a:t>
            </a:r>
            <a:endParaRPr kumimoji="1" lang="ja-JP" altLang="en-US" sz="1400" b="1" i="0" u="none" strike="noStrike" cap="none" normalizeH="0" baseline="0">
              <a:ln>
                <a:noFill/>
              </a:ln>
              <a:solidFill>
                <a:srgbClr val="FF9966"/>
              </a:solidFill>
              <a:effectLst/>
              <a:latin typeface="メイリオ" panose="020B0604030504040204" pitchFamily="50" charset="-128"/>
              <a:ea typeface="メイリオ" panose="020B0604030504040204" pitchFamily="50" charset="-128"/>
            </a:endParaRPr>
          </a:p>
        </p:txBody>
      </p:sp>
      <p:sp>
        <p:nvSpPr>
          <p:cNvPr id="7" name="矢印: 下 6">
            <a:extLst>
              <a:ext uri="{FF2B5EF4-FFF2-40B4-BE49-F238E27FC236}">
                <a16:creationId xmlns:a16="http://schemas.microsoft.com/office/drawing/2014/main" id="{E648E60D-A259-43B2-A76A-872495416143}"/>
              </a:ext>
            </a:extLst>
          </p:cNvPr>
          <p:cNvSpPr/>
          <p:nvPr/>
        </p:nvSpPr>
        <p:spPr bwMode="auto">
          <a:xfrm>
            <a:off x="8952484" y="5253170"/>
            <a:ext cx="239860" cy="264062"/>
          </a:xfrm>
          <a:prstGeom prst="downArrow">
            <a:avLst/>
          </a:prstGeom>
          <a:solidFill>
            <a:schemeClr val="accent6"/>
          </a:solidFill>
          <a:ln>
            <a:solidFill>
              <a:schemeClr val="accent6"/>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p:txBody>
      </p:sp>
      <p:sp>
        <p:nvSpPr>
          <p:cNvPr id="74" name="タイトル 1">
            <a:extLst>
              <a:ext uri="{FF2B5EF4-FFF2-40B4-BE49-F238E27FC236}">
                <a16:creationId xmlns:a16="http://schemas.microsoft.com/office/drawing/2014/main" id="{078D59C8-852A-4EC2-A4D1-CA3C7E14DF0E}"/>
              </a:ext>
            </a:extLst>
          </p:cNvPr>
          <p:cNvSpPr>
            <a:spLocks noGrp="1"/>
          </p:cNvSpPr>
          <p:nvPr>
            <p:ph type="title"/>
          </p:nvPr>
        </p:nvSpPr>
        <p:spPr>
          <a:xfrm>
            <a:off x="608878" y="269116"/>
            <a:ext cx="10972800" cy="711612"/>
          </a:xfrm>
        </p:spPr>
        <p:txBody>
          <a:bodyPr/>
          <a:lstStyle/>
          <a:p>
            <a:r>
              <a:rPr lang="en-US" altLang="ja-JP">
                <a:latin typeface="メイリオ"/>
                <a:ea typeface="メイリオ"/>
              </a:rPr>
              <a:t>2.13  </a:t>
            </a:r>
            <a:r>
              <a:rPr lang="en-US" altLang="ja-JP" err="1">
                <a:latin typeface="メイリオ"/>
                <a:ea typeface="メイリオ"/>
              </a:rPr>
              <a:t>用語がコードとしてxmlに記載される</a:t>
            </a:r>
            <a:r>
              <a:rPr lang="ja-JP" altLang="en-US">
                <a:latin typeface="メイリオ"/>
                <a:ea typeface="メイリオ"/>
              </a:rPr>
              <a:t>（</a:t>
            </a:r>
            <a:r>
              <a:rPr lang="en-US" altLang="ja-JP">
                <a:latin typeface="メイリオ"/>
                <a:ea typeface="メイリオ"/>
              </a:rPr>
              <a:t>1/8</a:t>
            </a:r>
            <a:r>
              <a:rPr lang="ja-JP" altLang="en-US">
                <a:latin typeface="メイリオ"/>
                <a:ea typeface="メイリオ"/>
              </a:rPr>
              <a:t>）</a:t>
            </a:r>
            <a:endParaRPr lang="en-US" altLang="ja-JP">
              <a:latin typeface="メイリオ"/>
              <a:ea typeface="メイリオ"/>
            </a:endParaRPr>
          </a:p>
        </p:txBody>
      </p:sp>
      <p:sp>
        <p:nvSpPr>
          <p:cNvPr id="25" name="テキスト ボックス 5">
            <a:extLst>
              <a:ext uri="{FF2B5EF4-FFF2-40B4-BE49-F238E27FC236}">
                <a16:creationId xmlns:a16="http://schemas.microsoft.com/office/drawing/2014/main" id="{6AEB3479-3C54-4575-8D47-B4112765D531}"/>
              </a:ext>
            </a:extLst>
          </p:cNvPr>
          <p:cNvSpPr txBox="1"/>
          <p:nvPr/>
        </p:nvSpPr>
        <p:spPr>
          <a:xfrm>
            <a:off x="10072500" y="8718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26" name="テキスト ボックス 6">
            <a:extLst>
              <a:ext uri="{FF2B5EF4-FFF2-40B4-BE49-F238E27FC236}">
                <a16:creationId xmlns:a16="http://schemas.microsoft.com/office/drawing/2014/main" id="{6C012FB3-40F8-4A93-94A7-94E5E0B8F2A5}"/>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27" name="テキスト ボックス 8">
            <a:extLst>
              <a:ext uri="{FF2B5EF4-FFF2-40B4-BE49-F238E27FC236}">
                <a16:creationId xmlns:a16="http://schemas.microsoft.com/office/drawing/2014/main" id="{138C53D8-C549-4035-BC3E-046ECFB6DC0F}"/>
              </a:ext>
            </a:extLst>
          </p:cNvPr>
          <p:cNvSpPr txBox="1"/>
          <p:nvPr/>
        </p:nvSpPr>
        <p:spPr>
          <a:xfrm>
            <a:off x="8731895" y="7778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6271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FABF-A2DA-52B6-08CC-EFA216EEAA12}"/>
              </a:ext>
            </a:extLst>
          </p:cNvPr>
          <p:cNvSpPr>
            <a:spLocks noGrp="1"/>
          </p:cNvSpPr>
          <p:nvPr>
            <p:ph type="title"/>
          </p:nvPr>
        </p:nvSpPr>
        <p:spPr>
          <a:xfrm>
            <a:off x="609600" y="188913"/>
            <a:ext cx="11657162" cy="792162"/>
          </a:xfrm>
        </p:spPr>
        <p:txBody>
          <a:bodyPr/>
          <a:lstStyle/>
          <a:p>
            <a:r>
              <a:rPr lang="en-US" altLang="ja-JP" dirty="0">
                <a:latin typeface="メイリオ"/>
                <a:ea typeface="メイリオ"/>
              </a:rPr>
              <a:t>2.13  </a:t>
            </a:r>
            <a:r>
              <a:rPr lang="ja-JP" altLang="en-US" dirty="0">
                <a:latin typeface="Meiryo"/>
                <a:ea typeface="Meiryo"/>
              </a:rPr>
              <a:t>用語がコードとして</a:t>
            </a:r>
            <a:r>
              <a:rPr lang="en-US" altLang="ja-JP" dirty="0">
                <a:latin typeface="Meiryo"/>
                <a:ea typeface="Meiryo"/>
              </a:rPr>
              <a:t>xml</a:t>
            </a:r>
            <a:r>
              <a:rPr lang="ja-JP" altLang="en-US" dirty="0">
                <a:latin typeface="Meiryo"/>
                <a:ea typeface="Meiryo"/>
              </a:rPr>
              <a:t>に記載される</a:t>
            </a:r>
            <a:r>
              <a:rPr lang="ja-JP" altLang="en-US" dirty="0">
                <a:latin typeface="メイリオ"/>
                <a:ea typeface="メイリオ"/>
              </a:rPr>
              <a:t>（</a:t>
            </a:r>
            <a:r>
              <a:rPr lang="en-US" altLang="ja-JP" dirty="0">
                <a:latin typeface="メイリオ"/>
                <a:ea typeface="メイリオ"/>
              </a:rPr>
              <a:t>2/8</a:t>
            </a:r>
            <a:r>
              <a:rPr lang="ja-JP" altLang="en-US" dirty="0">
                <a:latin typeface="メイリオ"/>
                <a:ea typeface="メイリオ"/>
              </a:rPr>
              <a:t>）</a:t>
            </a:r>
            <a:r>
              <a:rPr lang="ja-JP" altLang="en-US" dirty="0">
                <a:latin typeface="ＭＳ Ｐゴシック"/>
                <a:ea typeface="ＭＳ Ｐゴシック"/>
              </a:rPr>
              <a:t>｜</a:t>
            </a:r>
            <a:r>
              <a:rPr lang="ja-JP" dirty="0">
                <a:latin typeface="Meiryo"/>
                <a:ea typeface="Meiryo"/>
              </a:rPr>
              <a:t>コードと</a:t>
            </a:r>
            <a:r>
              <a:rPr lang="en-US" altLang="ja-JP" dirty="0">
                <a:latin typeface="Meiryo"/>
                <a:ea typeface="Meiryo"/>
              </a:rPr>
              <a:t>CV</a:t>
            </a:r>
            <a:endParaRPr lang="ja-JP" dirty="0">
              <a:latin typeface="Meiryo"/>
              <a:ea typeface="Meiryo"/>
              <a:cs typeface="+mj-lt"/>
            </a:endParaRPr>
          </a:p>
        </p:txBody>
      </p:sp>
      <p:sp>
        <p:nvSpPr>
          <p:cNvPr id="4" name="Slide Number Placeholder 3">
            <a:extLst>
              <a:ext uri="{FF2B5EF4-FFF2-40B4-BE49-F238E27FC236}">
                <a16:creationId xmlns:a16="http://schemas.microsoft.com/office/drawing/2014/main" id="{4D65FE7E-DEBA-4A7E-25F0-8221407949A1}"/>
              </a:ext>
            </a:extLst>
          </p:cNvPr>
          <p:cNvSpPr>
            <a:spLocks noGrp="1"/>
          </p:cNvSpPr>
          <p:nvPr>
            <p:ph type="sldNum" sz="quarter" idx="10"/>
          </p:nvPr>
        </p:nvSpPr>
        <p:spPr/>
        <p:txBody>
          <a:bodyPr/>
          <a:lstStyle/>
          <a:p>
            <a:pPr>
              <a:defRPr/>
            </a:pPr>
            <a:fld id="{0F70095C-F9B4-4C04-ABE4-849D581B05DE}" type="slidenum">
              <a:rPr lang="en-US" altLang="ja-JP"/>
              <a:pPr>
                <a:defRPr/>
              </a:pPr>
              <a:t>44</a:t>
            </a:fld>
            <a:endParaRPr lang="en-US" altLang="ja-JP"/>
          </a:p>
        </p:txBody>
      </p:sp>
      <p:sp>
        <p:nvSpPr>
          <p:cNvPr id="6" name="コンテンツ プレースホルダー 4">
            <a:extLst>
              <a:ext uri="{FF2B5EF4-FFF2-40B4-BE49-F238E27FC236}">
                <a16:creationId xmlns:a16="http://schemas.microsoft.com/office/drawing/2014/main" id="{C83A4A19-410E-2F2D-CF43-8DCB9C3DF278}"/>
              </a:ext>
            </a:extLst>
          </p:cNvPr>
          <p:cNvSpPr txBox="1">
            <a:spLocks/>
          </p:cNvSpPr>
          <p:nvPr/>
        </p:nvSpPr>
        <p:spPr bwMode="auto">
          <a:xfrm>
            <a:off x="451415" y="1334858"/>
            <a:ext cx="11483911" cy="5004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r>
              <a:rPr lang="ja-JP" altLang="en-US" sz="2000" b="0" kern="0" dirty="0">
                <a:latin typeface="Meiryo"/>
                <a:ea typeface="Meiryo"/>
              </a:rPr>
              <a:t>各コードが何を示すのかは，</a:t>
            </a:r>
            <a:r>
              <a:rPr lang="en-US" altLang="ja-JP" sz="2000" b="0" kern="0" dirty="0" err="1">
                <a:latin typeface="Meiryo"/>
                <a:ea typeface="+mn-lt"/>
              </a:rPr>
              <a:t>CVと呼ばれる用語集で定義されている</a:t>
            </a:r>
            <a:endParaRPr lang="en-US" altLang="ja-JP" sz="2000" b="0" kern="0" dirty="0">
              <a:latin typeface="Meiryo"/>
              <a:ea typeface="+mn-lt"/>
            </a:endParaRPr>
          </a:p>
          <a:p>
            <a:pPr lvl="1"/>
            <a:r>
              <a:rPr lang="en-US" altLang="ja-JP" sz="1600" b="0" kern="0" dirty="0" err="1">
                <a:latin typeface="Meiryo"/>
                <a:ea typeface="ＭＳ Ｐゴシック"/>
              </a:rPr>
              <a:t>例えば</a:t>
            </a:r>
            <a:r>
              <a:rPr lang="ja-JP" altLang="en-US" sz="1600" b="0" kern="0" dirty="0" err="1">
                <a:latin typeface="Meiryo"/>
                <a:ea typeface="ＭＳ Ｐゴシック"/>
              </a:rPr>
              <a:t>，</a:t>
            </a:r>
            <a:r>
              <a:rPr lang="en-US" altLang="ja-JP" sz="1600" b="0" kern="0" dirty="0" err="1">
                <a:latin typeface="Meiryo"/>
                <a:ea typeface="ＭＳ Ｐゴシック"/>
              </a:rPr>
              <a:t>申請区分を示すコードと用語の対応は以下の通り</a:t>
            </a:r>
            <a:br>
              <a:rPr lang="en-US" altLang="ja-JP" sz="1600" b="0" kern="0" dirty="0">
                <a:latin typeface="Meiryo"/>
                <a:ea typeface="ＭＳ Ｐゴシック"/>
              </a:rPr>
            </a:br>
            <a:r>
              <a:rPr lang="en-US" altLang="ja-JP" sz="1600" b="0" kern="0" dirty="0">
                <a:latin typeface="Meiryo"/>
                <a:ea typeface="ＭＳ Ｐゴシック"/>
              </a:rPr>
              <a:t>「</a:t>
            </a:r>
            <a:r>
              <a:rPr lang="en-US" altLang="ja-JP" sz="1600" b="0" kern="0" dirty="0" err="1">
                <a:latin typeface="Meiryo"/>
                <a:ea typeface="ＭＳ Ｐゴシック"/>
              </a:rPr>
              <a:t>jp_1_1」がxml内に記載されるコードであり</a:t>
            </a:r>
            <a:r>
              <a:rPr lang="ja-JP" altLang="en-US" sz="1600" b="0" kern="0" dirty="0" err="1">
                <a:latin typeface="Meiryo"/>
                <a:ea typeface="ＭＳ Ｐゴシック"/>
              </a:rPr>
              <a:t>，</a:t>
            </a:r>
            <a:r>
              <a:rPr lang="en-US" altLang="ja-JP" sz="1600" b="0" kern="0" dirty="0" err="1">
                <a:latin typeface="Meiryo"/>
                <a:ea typeface="ＭＳ Ｐゴシック"/>
              </a:rPr>
              <a:t>その意味が「新有効成分含有医薬品」であることは</a:t>
            </a:r>
            <a:r>
              <a:rPr lang="ja-JP" altLang="en-US" sz="1600" b="0" kern="0" dirty="0" err="1">
                <a:latin typeface="Meiryo"/>
                <a:ea typeface="ＭＳ Ｐゴシック"/>
              </a:rPr>
              <a:t>，</a:t>
            </a:r>
            <a:r>
              <a:rPr lang="en-US" altLang="ja-JP" sz="1600" b="0" kern="0" dirty="0" err="1">
                <a:latin typeface="Meiryo"/>
                <a:ea typeface="ＭＳ Ｐゴシック"/>
              </a:rPr>
              <a:t>CVを参照すると分かる</a:t>
            </a:r>
            <a:br>
              <a:rPr lang="en-US" altLang="ja-JP" sz="1600" b="0" kern="0" dirty="0">
                <a:latin typeface="Meiryo"/>
                <a:ea typeface="ＭＳ Ｐゴシック"/>
              </a:rPr>
            </a:br>
            <a:br>
              <a:rPr lang="en-US" altLang="ja-JP" sz="1600" b="0" kern="0" dirty="0">
                <a:latin typeface="Meiryo"/>
                <a:ea typeface="ＭＳ Ｐゴシック"/>
              </a:rPr>
            </a:br>
            <a:br>
              <a:rPr lang="en-US" altLang="ja-JP" sz="1600" b="0" kern="0" dirty="0">
                <a:latin typeface="Meiryo"/>
                <a:ea typeface="ＭＳ Ｐゴシック"/>
              </a:rPr>
            </a:br>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pPr lvl="1"/>
            <a:endParaRPr lang="en-US" altLang="ja-JP" sz="1600" b="0" kern="0" dirty="0">
              <a:latin typeface="Meiryo"/>
              <a:ea typeface="ＭＳ Ｐゴシック"/>
            </a:endParaRPr>
          </a:p>
          <a:p>
            <a:r>
              <a:rPr lang="en-US" altLang="ja-JP" sz="2000" b="0" kern="0" dirty="0" err="1">
                <a:latin typeface="Meiryo"/>
                <a:ea typeface="ＭＳ Ｐゴシック"/>
              </a:rPr>
              <a:t>CVには</a:t>
            </a:r>
            <a:r>
              <a:rPr lang="ja-JP" altLang="en-US" sz="2000" b="0" kern="0" dirty="0" err="1">
                <a:latin typeface="Meiryo"/>
                <a:ea typeface="ＭＳ Ｐゴシック"/>
              </a:rPr>
              <a:t>，</a:t>
            </a:r>
            <a:r>
              <a:rPr lang="en-US" altLang="ja-JP" sz="2000" b="0" kern="0" dirty="0">
                <a:latin typeface="Meiryo"/>
                <a:ea typeface="ＭＳ Ｐゴシック"/>
              </a:rPr>
              <a:t>ICH CV／JP CV／申請者が定義するCVの3種類がある</a:t>
            </a:r>
          </a:p>
        </p:txBody>
      </p:sp>
      <p:grpSp>
        <p:nvGrpSpPr>
          <p:cNvPr id="3" name="Group 2">
            <a:extLst>
              <a:ext uri="{FF2B5EF4-FFF2-40B4-BE49-F238E27FC236}">
                <a16:creationId xmlns:a16="http://schemas.microsoft.com/office/drawing/2014/main" id="{35CF3004-05DC-481C-B2D6-22E515C0294F}"/>
              </a:ext>
            </a:extLst>
          </p:cNvPr>
          <p:cNvGrpSpPr/>
          <p:nvPr/>
        </p:nvGrpSpPr>
        <p:grpSpPr>
          <a:xfrm>
            <a:off x="1176588" y="2364502"/>
            <a:ext cx="9071471" cy="3376070"/>
            <a:chOff x="1176588" y="2431877"/>
            <a:chExt cx="9071471" cy="3376070"/>
          </a:xfrm>
        </p:grpSpPr>
        <p:pic>
          <p:nvPicPr>
            <p:cNvPr id="22" name="Picture 22" descr="Table&#10;&#10;Description automatically generated">
              <a:extLst>
                <a:ext uri="{FF2B5EF4-FFF2-40B4-BE49-F238E27FC236}">
                  <a16:creationId xmlns:a16="http://schemas.microsoft.com/office/drawing/2014/main" id="{B01B38FF-009E-B4AC-1784-C0933445BD96}"/>
                </a:ext>
              </a:extLst>
            </p:cNvPr>
            <p:cNvPicPr>
              <a:picLocks noChangeAspect="1"/>
            </p:cNvPicPr>
            <p:nvPr/>
          </p:nvPicPr>
          <p:blipFill>
            <a:blip r:embed="rId2"/>
            <a:stretch>
              <a:fillRect/>
            </a:stretch>
          </p:blipFill>
          <p:spPr>
            <a:xfrm>
              <a:off x="1176589" y="2431877"/>
              <a:ext cx="9071470" cy="3376070"/>
            </a:xfrm>
            <a:prstGeom prst="rect">
              <a:avLst/>
            </a:prstGeom>
          </p:spPr>
        </p:pic>
        <p:sp>
          <p:nvSpPr>
            <p:cNvPr id="20" name="Rectangle: Rounded Corners 19">
              <a:extLst>
                <a:ext uri="{FF2B5EF4-FFF2-40B4-BE49-F238E27FC236}">
                  <a16:creationId xmlns:a16="http://schemas.microsoft.com/office/drawing/2014/main" id="{417202F9-E968-B345-F156-3AF276C978B9}"/>
                </a:ext>
              </a:extLst>
            </p:cNvPr>
            <p:cNvSpPr/>
            <p:nvPr/>
          </p:nvSpPr>
          <p:spPr bwMode="auto">
            <a:xfrm>
              <a:off x="1176588" y="4119912"/>
              <a:ext cx="1375693" cy="180783"/>
            </a:xfrm>
            <a:prstGeom prst="round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1" name="Rectangle: Rounded Corners 20">
              <a:extLst>
                <a:ext uri="{FF2B5EF4-FFF2-40B4-BE49-F238E27FC236}">
                  <a16:creationId xmlns:a16="http://schemas.microsoft.com/office/drawing/2014/main" id="{BB25B5D3-8D0F-1532-62C9-1486701E4836}"/>
                </a:ext>
              </a:extLst>
            </p:cNvPr>
            <p:cNvSpPr/>
            <p:nvPr/>
          </p:nvSpPr>
          <p:spPr bwMode="auto">
            <a:xfrm>
              <a:off x="5265816" y="4119911"/>
              <a:ext cx="4982243" cy="180783"/>
            </a:xfrm>
            <a:prstGeom prst="roundRect">
              <a:avLst/>
            </a:prstGeom>
            <a:noFill/>
            <a:ln w="38100" cap="flat" cmpd="sng" algn="ctr">
              <a:solidFill>
                <a:srgbClr val="FF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grpSp>
      <p:sp>
        <p:nvSpPr>
          <p:cNvPr id="14" name="テキスト ボックス 2">
            <a:extLst>
              <a:ext uri="{FF2B5EF4-FFF2-40B4-BE49-F238E27FC236}">
                <a16:creationId xmlns:a16="http://schemas.microsoft.com/office/drawing/2014/main" id="{038DFACC-6746-47A6-93C7-F24E3B50E0C8}"/>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6" name="テキスト ボックス 3">
            <a:extLst>
              <a:ext uri="{FF2B5EF4-FFF2-40B4-BE49-F238E27FC236}">
                <a16:creationId xmlns:a16="http://schemas.microsoft.com/office/drawing/2014/main" id="{7F938D8F-E512-4791-8770-5FFA3B648DC2}"/>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8" name="テキスト ボックス 5">
            <a:extLst>
              <a:ext uri="{FF2B5EF4-FFF2-40B4-BE49-F238E27FC236}">
                <a16:creationId xmlns:a16="http://schemas.microsoft.com/office/drawing/2014/main" id="{EBEDC14F-4BBF-4C37-B6C4-767077AAB975}"/>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9" name="テキスト ボックス 7">
            <a:extLst>
              <a:ext uri="{FF2B5EF4-FFF2-40B4-BE49-F238E27FC236}">
                <a16:creationId xmlns:a16="http://schemas.microsoft.com/office/drawing/2014/main" id="{E033E104-322D-4980-A0EA-3838EF877E62}"/>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4422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7ACE-6B09-7400-58CC-B0E4B8A53B2B}"/>
              </a:ext>
            </a:extLst>
          </p:cNvPr>
          <p:cNvSpPr>
            <a:spLocks noGrp="1"/>
          </p:cNvSpPr>
          <p:nvPr>
            <p:ph type="title"/>
          </p:nvPr>
        </p:nvSpPr>
        <p:spPr/>
        <p:txBody>
          <a:bodyPr/>
          <a:lstStyle/>
          <a:p>
            <a:r>
              <a:rPr lang="en-US" altLang="ja-JP" dirty="0">
                <a:latin typeface="メイリオ"/>
                <a:ea typeface="メイリオ"/>
              </a:rPr>
              <a:t>2.13  </a:t>
            </a:r>
            <a:r>
              <a:rPr lang="ja-JP" altLang="en-US" dirty="0">
                <a:latin typeface="Meiryo"/>
                <a:ea typeface="Meiryo"/>
              </a:rPr>
              <a:t>用語がコードとして</a:t>
            </a:r>
            <a:r>
              <a:rPr lang="en-US" dirty="0">
                <a:latin typeface="Meiryo"/>
                <a:ea typeface="+mj-lt"/>
              </a:rPr>
              <a:t>xml</a:t>
            </a:r>
            <a:r>
              <a:rPr lang="ja-JP" altLang="en-US" dirty="0">
                <a:latin typeface="Meiryo"/>
                <a:ea typeface="Meiryo"/>
              </a:rPr>
              <a:t>に記載さ</a:t>
            </a:r>
            <a:r>
              <a:rPr lang="ja-JP" dirty="0">
                <a:latin typeface="Meiryo"/>
                <a:ea typeface="Meiryo"/>
              </a:rPr>
              <a:t>れる</a:t>
            </a:r>
            <a:r>
              <a:rPr lang="ja-JP" altLang="en-US" dirty="0">
                <a:latin typeface="メイリオ"/>
                <a:ea typeface="メイリオ"/>
              </a:rPr>
              <a:t>（</a:t>
            </a:r>
            <a:r>
              <a:rPr lang="en-US" altLang="ja-JP" dirty="0">
                <a:latin typeface="メイリオ"/>
                <a:ea typeface="メイリオ"/>
              </a:rPr>
              <a:t>3/8</a:t>
            </a:r>
            <a:r>
              <a:rPr lang="ja-JP" altLang="en-US" dirty="0">
                <a:latin typeface="メイリオ" panose="020B0604030504040204" pitchFamily="50" charset="-128"/>
                <a:ea typeface="メイリオ" panose="020B0604030504040204" pitchFamily="50" charset="-128"/>
              </a:rPr>
              <a:t>）｜ICH CV</a:t>
            </a:r>
            <a:endParaRPr lang="en-US" altLang="ja-JP" dirty="0">
              <a:latin typeface="メイリオ" panose="020B0604030504040204" pitchFamily="50" charset="-128"/>
              <a:ea typeface="メイリオ" panose="020B0604030504040204" pitchFamily="50" charset="-128"/>
            </a:endParaRPr>
          </a:p>
        </p:txBody>
      </p:sp>
      <p:graphicFrame>
        <p:nvGraphicFramePr>
          <p:cNvPr id="6" name="Content Placeholder 5">
            <a:extLst>
              <a:ext uri="{FF2B5EF4-FFF2-40B4-BE49-F238E27FC236}">
                <a16:creationId xmlns:a16="http://schemas.microsoft.com/office/drawing/2014/main" id="{9E4FE520-759A-51DB-AF3B-AC6E14B2E33F}"/>
              </a:ext>
            </a:extLst>
          </p:cNvPr>
          <p:cNvGraphicFramePr>
            <a:graphicFrameLocks noGrp="1"/>
          </p:cNvGraphicFramePr>
          <p:nvPr>
            <p:ph idx="1"/>
            <p:extLst>
              <p:ext uri="{D42A27DB-BD31-4B8C-83A1-F6EECF244321}">
                <p14:modId xmlns:p14="http://schemas.microsoft.com/office/powerpoint/2010/main" val="3598445964"/>
              </p:ext>
            </p:extLst>
          </p:nvPr>
        </p:nvGraphicFramePr>
        <p:xfrm>
          <a:off x="451449" y="2447356"/>
          <a:ext cx="11304352" cy="4053310"/>
        </p:xfrm>
        <a:graphic>
          <a:graphicData uri="http://schemas.openxmlformats.org/drawingml/2006/table">
            <a:tbl>
              <a:tblPr firstRow="1" bandRow="1">
                <a:tableStyleId>{5C22544A-7EE6-4342-B048-85BDC9FD1C3A}</a:tableStyleId>
              </a:tblPr>
              <a:tblGrid>
                <a:gridCol w="447570">
                  <a:extLst>
                    <a:ext uri="{9D8B030D-6E8A-4147-A177-3AD203B41FA5}">
                      <a16:colId xmlns:a16="http://schemas.microsoft.com/office/drawing/2014/main" val="1887094886"/>
                    </a:ext>
                  </a:extLst>
                </a:gridCol>
                <a:gridCol w="2122763">
                  <a:extLst>
                    <a:ext uri="{9D8B030D-6E8A-4147-A177-3AD203B41FA5}">
                      <a16:colId xmlns:a16="http://schemas.microsoft.com/office/drawing/2014/main" val="2928828542"/>
                    </a:ext>
                  </a:extLst>
                </a:gridCol>
                <a:gridCol w="2647060">
                  <a:extLst>
                    <a:ext uri="{9D8B030D-6E8A-4147-A177-3AD203B41FA5}">
                      <a16:colId xmlns:a16="http://schemas.microsoft.com/office/drawing/2014/main" val="142590657"/>
                    </a:ext>
                  </a:extLst>
                </a:gridCol>
                <a:gridCol w="4782611">
                  <a:extLst>
                    <a:ext uri="{9D8B030D-6E8A-4147-A177-3AD203B41FA5}">
                      <a16:colId xmlns:a16="http://schemas.microsoft.com/office/drawing/2014/main" val="2180392785"/>
                    </a:ext>
                  </a:extLst>
                </a:gridCol>
                <a:gridCol w="1304348">
                  <a:extLst>
                    <a:ext uri="{9D8B030D-6E8A-4147-A177-3AD203B41FA5}">
                      <a16:colId xmlns:a16="http://schemas.microsoft.com/office/drawing/2014/main" val="3136191281"/>
                    </a:ext>
                  </a:extLst>
                </a:gridCol>
              </a:tblGrid>
              <a:tr h="237731">
                <a:tc>
                  <a:txBody>
                    <a:bodyPr/>
                    <a:lstStyle/>
                    <a:p>
                      <a:pPr marL="0" algn="ctr" rtl="0" eaLnBrk="1" latinLnBrk="0" hangingPunct="1">
                        <a:spcBef>
                          <a:spcPts val="0"/>
                        </a:spcBef>
                        <a:spcAft>
                          <a:spcPts val="0"/>
                        </a:spcAft>
                      </a:pPr>
                      <a:r>
                        <a:rPr kumimoji="1" lang="en-US" sz="1200" b="1" kern="1200" dirty="0">
                          <a:solidFill>
                            <a:schemeClr val="tx1"/>
                          </a:solidFill>
                          <a:effectLst/>
                          <a:latin typeface="Meiryo"/>
                        </a:rPr>
                        <a:t>#</a:t>
                      </a:r>
                      <a:endParaRPr lang="en-US" altLang="ja-JP" sz="1200" b="1" dirty="0">
                        <a:solidFill>
                          <a:schemeClr val="tx1"/>
                        </a:solidFill>
                        <a:effectLst/>
                        <a:latin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200" b="1" kern="1200">
                          <a:solidFill>
                            <a:schemeClr val="tx1"/>
                          </a:solidFill>
                          <a:effectLst/>
                          <a:latin typeface="Meiryo"/>
                          <a:ea typeface="Meiryo"/>
                        </a:rPr>
                        <a:t>内容</a:t>
                      </a:r>
                      <a:endParaRPr lang="ja-JP" altLang="en-US" sz="1200" b="1">
                        <a:solidFill>
                          <a:schemeClr val="tx1"/>
                        </a:solidFill>
                        <a:effectLst/>
                        <a:latin typeface="Meiryo"/>
                        <a:ea typeface="Meiryo"/>
                      </a:endParaRPr>
                    </a:p>
                  </a:txBody>
                  <a:tcPr marL="0" marR="0" marT="0" marB="0" anchor="ctr"/>
                </a:tc>
                <a:tc>
                  <a:txBody>
                    <a:bodyPr/>
                    <a:lstStyle/>
                    <a:p>
                      <a:pPr marL="0" algn="ctr" rtl="0" eaLnBrk="1" latinLnBrk="0" hangingPunct="1">
                        <a:spcBef>
                          <a:spcPts val="0"/>
                        </a:spcBef>
                        <a:spcAft>
                          <a:spcPts val="0"/>
                        </a:spcAft>
                      </a:pPr>
                      <a:r>
                        <a:rPr kumimoji="1" lang="en-US" sz="1200" b="1" kern="1200" dirty="0">
                          <a:solidFill>
                            <a:schemeClr val="tx1"/>
                          </a:solidFill>
                          <a:effectLst/>
                          <a:latin typeface="Meiryo"/>
                        </a:rPr>
                        <a:t>CV</a:t>
                      </a:r>
                      <a:r>
                        <a:rPr lang="ja-JP" altLang="en-US" sz="1200" b="1" kern="1200" dirty="0">
                          <a:solidFill>
                            <a:schemeClr val="tx1"/>
                          </a:solidFill>
                          <a:effectLst/>
                          <a:latin typeface="Meiryo"/>
                        </a:rPr>
                        <a:t>名</a:t>
                      </a:r>
                      <a:endParaRPr lang="ja-JP" altLang="en-US" sz="1200" b="1" kern="1200" dirty="0">
                        <a:solidFill>
                          <a:schemeClr val="tx1"/>
                        </a:solidFill>
                        <a:effectLst/>
                        <a:latin typeface="Meiryo"/>
                        <a:ea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200" b="1" kern="1200">
                          <a:solidFill>
                            <a:schemeClr val="tx1"/>
                          </a:solidFill>
                          <a:effectLst/>
                          <a:latin typeface="Meiryo"/>
                          <a:ea typeface="Meiryo"/>
                        </a:rPr>
                        <a:t>定義されている値の内容と例</a:t>
                      </a:r>
                      <a:endParaRPr lang="ja-JP" altLang="en-US" sz="1200" b="1">
                        <a:solidFill>
                          <a:schemeClr val="tx1"/>
                        </a:solidFill>
                        <a:effectLst/>
                        <a:latin typeface="Meiryo"/>
                        <a:ea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200" b="1" kern="1200">
                          <a:solidFill>
                            <a:schemeClr val="tx1"/>
                          </a:solidFill>
                          <a:effectLst/>
                          <a:latin typeface="Meiryo"/>
                          <a:ea typeface="Meiryo"/>
                        </a:rPr>
                        <a:t>関連</a:t>
                      </a:r>
                      <a:r>
                        <a:rPr kumimoji="1" lang="en-US" sz="1200" b="1" kern="1200">
                          <a:solidFill>
                            <a:schemeClr val="tx1"/>
                          </a:solidFill>
                          <a:effectLst/>
                          <a:latin typeface="Meiryo"/>
                        </a:rPr>
                        <a:t>Module</a:t>
                      </a:r>
                      <a:endParaRPr lang="en-US" altLang="ja-JP" sz="1200" b="1">
                        <a:solidFill>
                          <a:schemeClr val="tx1"/>
                        </a:solidFill>
                        <a:effectLst/>
                        <a:latin typeface="Meiryo"/>
                      </a:endParaRPr>
                    </a:p>
                  </a:txBody>
                  <a:tcPr marL="0" marR="0" marT="0" marB="0" anchor="ctr"/>
                </a:tc>
                <a:extLst>
                  <a:ext uri="{0D108BD9-81ED-4DB2-BD59-A6C34878D82A}">
                    <a16:rowId xmlns:a16="http://schemas.microsoft.com/office/drawing/2014/main" val="2362264534"/>
                  </a:ext>
                </a:extLst>
              </a:tr>
              <a:tr h="487348">
                <a:tc>
                  <a:txBody>
                    <a:bodyPr/>
                    <a:lstStyle/>
                    <a:p>
                      <a:pPr marL="0" algn="ctr" rtl="0" eaLnBrk="1" latinLnBrk="0" hangingPunct="1">
                        <a:spcBef>
                          <a:spcPts val="0"/>
                        </a:spcBef>
                        <a:spcAft>
                          <a:spcPts val="0"/>
                        </a:spcAft>
                      </a:pPr>
                      <a:r>
                        <a:rPr kumimoji="1" lang="en-US" sz="1200" kern="1200">
                          <a:effectLst/>
                          <a:latin typeface="Meiryo"/>
                        </a:rPr>
                        <a:t>1</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Module2</a:t>
                      </a:r>
                      <a:r>
                        <a:rPr kumimoji="1" lang="ja-JP" altLang="en-US" sz="1200" kern="1200">
                          <a:effectLst/>
                          <a:latin typeface="Meiryo"/>
                          <a:ea typeface="Meiryo"/>
                        </a:rPr>
                        <a:t>～</a:t>
                      </a:r>
                      <a:r>
                        <a:rPr kumimoji="1" lang="en-US" sz="1200" kern="1200">
                          <a:effectLst/>
                          <a:latin typeface="Meiryo"/>
                        </a:rPr>
                        <a:t>5</a:t>
                      </a:r>
                      <a:r>
                        <a:rPr kumimoji="1" lang="ja-JP" altLang="en-US" sz="1200" kern="1200">
                          <a:effectLst/>
                          <a:latin typeface="Meiryo"/>
                          <a:ea typeface="Meiryo"/>
                        </a:rPr>
                        <a:t>の</a:t>
                      </a:r>
                      <a:br>
                        <a:rPr kumimoji="1" lang="ja-JP" altLang="en-US" sz="1200" kern="1200">
                          <a:effectLst/>
                          <a:latin typeface="Meiryo"/>
                          <a:ea typeface="Meiryo"/>
                        </a:rPr>
                      </a:br>
                      <a:r>
                        <a:rPr kumimoji="1" lang="en-US" sz="1200" kern="1200">
                          <a:effectLst/>
                          <a:latin typeface="Meiryo"/>
                        </a:rPr>
                        <a:t>CTD</a:t>
                      </a:r>
                      <a:r>
                        <a:rPr kumimoji="1" lang="ja-JP" altLang="en-US" sz="1200" kern="1200">
                          <a:effectLst/>
                          <a:latin typeface="Meiryo"/>
                          <a:ea typeface="Meiryo"/>
                        </a:rPr>
                        <a:t>見出し番号</a:t>
                      </a:r>
                      <a:endParaRPr lang="ja-JP" altLang="en-US" sz="1200">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ICH Context of Use</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dirty="0">
                          <a:effectLst/>
                          <a:latin typeface="Meiryo"/>
                        </a:rPr>
                        <a:t>ICH</a:t>
                      </a:r>
                      <a:r>
                        <a:rPr kumimoji="1" lang="ja-JP" altLang="en-US" sz="1200" kern="1200" dirty="0">
                          <a:effectLst/>
                          <a:latin typeface="Meiryo"/>
                          <a:ea typeface="Meiryo"/>
                        </a:rPr>
                        <a:t>で規定される</a:t>
                      </a:r>
                      <a:r>
                        <a:rPr kumimoji="1" lang="en-US" sz="1200" kern="1200" dirty="0">
                          <a:effectLst/>
                          <a:latin typeface="Meiryo"/>
                        </a:rPr>
                        <a:t>Module2~5</a:t>
                      </a:r>
                      <a:r>
                        <a:rPr kumimoji="1" lang="ja-JP" altLang="en-US" sz="1200" kern="1200" dirty="0">
                          <a:effectLst/>
                          <a:latin typeface="Meiryo"/>
                          <a:ea typeface="Meiryo"/>
                        </a:rPr>
                        <a:t>の</a:t>
                      </a:r>
                      <a:r>
                        <a:rPr kumimoji="1" lang="en-US" sz="1200" kern="1200" dirty="0">
                          <a:effectLst/>
                          <a:latin typeface="Meiryo"/>
                        </a:rPr>
                        <a:t>CTD</a:t>
                      </a:r>
                      <a:r>
                        <a:rPr kumimoji="1" lang="ja-JP" altLang="en-US" sz="1200" kern="1200" dirty="0">
                          <a:effectLst/>
                          <a:latin typeface="Meiryo"/>
                          <a:ea typeface="Meiryo"/>
                        </a:rPr>
                        <a:t>見出し番号 </a:t>
                      </a:r>
                      <a:r>
                        <a:rPr kumimoji="1" lang="en-US" altLang="ja-JP" sz="1200" kern="1200" dirty="0">
                          <a:effectLst/>
                          <a:latin typeface="Meiryo"/>
                        </a:rPr>
                        <a:t>(“</a:t>
                      </a:r>
                      <a:r>
                        <a:rPr kumimoji="1" lang="en-US" sz="1200" kern="1200" dirty="0">
                          <a:effectLst/>
                          <a:latin typeface="Meiryo"/>
                        </a:rPr>
                        <a:t>ich_2.2”, </a:t>
                      </a:r>
                      <a:r>
                        <a:rPr kumimoji="1" lang="en-US" altLang="ja-JP" sz="1200" kern="1200" dirty="0">
                          <a:effectLst/>
                          <a:latin typeface="Meiryo"/>
                        </a:rPr>
                        <a:t>”</a:t>
                      </a:r>
                      <a:r>
                        <a:rPr kumimoji="1" lang="en-US" sz="1200" kern="1200" dirty="0">
                          <a:effectLst/>
                          <a:latin typeface="Meiryo"/>
                        </a:rPr>
                        <a:t>ich_2.3.s”, </a:t>
                      </a:r>
                      <a:r>
                        <a:rPr kumimoji="1" lang="en-US" altLang="ja-JP" sz="1200" kern="1200" dirty="0">
                          <a:effectLst/>
                          <a:latin typeface="Meiryo"/>
                        </a:rPr>
                        <a:t>”</a:t>
                      </a:r>
                      <a:r>
                        <a:rPr kumimoji="1" lang="en-US" sz="1200" kern="1200" dirty="0">
                          <a:effectLst/>
                          <a:latin typeface="Meiryo"/>
                        </a:rPr>
                        <a:t>ich_3.2.s.2.1”</a:t>
                      </a:r>
                      <a:r>
                        <a:rPr kumimoji="1" lang="ja-JP" altLang="en-US" sz="1200" kern="1200" dirty="0">
                          <a:effectLst/>
                          <a:latin typeface="Meiryo"/>
                          <a:ea typeface="Meiryo"/>
                        </a:rPr>
                        <a:t>など</a:t>
                      </a:r>
                      <a:r>
                        <a:rPr kumimoji="1" lang="en-US" altLang="ja-JP" sz="1200" kern="1200" dirty="0">
                          <a:effectLst/>
                          <a:latin typeface="Meiryo"/>
                        </a:rPr>
                        <a:t>)</a:t>
                      </a:r>
                      <a:endParaRPr lang="ja-JP" altLang="en-US" sz="1200"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200" kern="1200" spc="0" baseline="0">
                          <a:ln>
                            <a:noFill/>
                          </a:ln>
                          <a:effectLst/>
                          <a:latin typeface="Meiryo"/>
                        </a:rPr>
                        <a:t>M2,</a:t>
                      </a:r>
                      <a:r>
                        <a:rPr kumimoji="1" lang="en-US" altLang="ja-JP" sz="1200" kern="1200" spc="0" baseline="0">
                          <a:ln>
                            <a:noFill/>
                          </a:ln>
                          <a:effectLst/>
                          <a:latin typeface="Meiryo"/>
                        </a:rPr>
                        <a:t> </a:t>
                      </a:r>
                      <a:r>
                        <a:rPr kumimoji="1" lang="en-US" sz="1200" kern="1200" spc="0" baseline="0">
                          <a:ln>
                            <a:noFill/>
                          </a:ln>
                          <a:effectLst/>
                          <a:latin typeface="Meiryo"/>
                        </a:rPr>
                        <a:t>M3, M4, M5, </a:t>
                      </a:r>
                      <a:r>
                        <a:rPr kumimoji="1" lang="en-US" sz="1200" kern="1200">
                          <a:effectLst/>
                          <a:latin typeface="Meiryo"/>
                        </a:rPr>
                        <a:t>SD</a:t>
                      </a:r>
                      <a:endParaRPr lang="en-US" altLang="ja-JP" sz="1200">
                        <a:effectLst/>
                        <a:latin typeface="Meiryo"/>
                      </a:endParaRPr>
                    </a:p>
                  </a:txBody>
                  <a:tcPr marL="0" marR="0" marT="0" marB="0" anchor="ctr"/>
                </a:tc>
                <a:extLst>
                  <a:ext uri="{0D108BD9-81ED-4DB2-BD59-A6C34878D82A}">
                    <a16:rowId xmlns:a16="http://schemas.microsoft.com/office/drawing/2014/main" val="3340582995"/>
                  </a:ext>
                </a:extLst>
              </a:tr>
              <a:tr h="237731">
                <a:tc>
                  <a:txBody>
                    <a:bodyPr/>
                    <a:lstStyle/>
                    <a:p>
                      <a:pPr marL="0" algn="ctr" rtl="0" eaLnBrk="1" latinLnBrk="0" hangingPunct="1">
                        <a:spcBef>
                          <a:spcPts val="0"/>
                        </a:spcBef>
                        <a:spcAft>
                          <a:spcPts val="0"/>
                        </a:spcAft>
                      </a:pPr>
                      <a:r>
                        <a:rPr kumimoji="1" lang="en-US" sz="1200" kern="1200">
                          <a:effectLst/>
                          <a:latin typeface="Meiryo"/>
                        </a:rPr>
                        <a:t>2</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Context of Use</a:t>
                      </a:r>
                      <a:r>
                        <a:rPr kumimoji="1" lang="ja-JP" altLang="en-US" sz="1200" kern="1200">
                          <a:effectLst/>
                          <a:latin typeface="Meiryo"/>
                          <a:ea typeface="Meiryo"/>
                        </a:rPr>
                        <a:t>の状態</a:t>
                      </a:r>
                      <a:endParaRPr lang="ja-JP" altLang="en-US" sz="1200">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ICH Context of Use Status</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dirty="0">
                          <a:effectLst/>
                          <a:latin typeface="Meiryo"/>
                        </a:rPr>
                        <a:t>CTD</a:t>
                      </a:r>
                      <a:r>
                        <a:rPr kumimoji="1" lang="ja-JP" altLang="en-US" sz="1200" kern="1200" dirty="0">
                          <a:effectLst/>
                          <a:latin typeface="Meiryo"/>
                          <a:ea typeface="Meiryo"/>
                        </a:rPr>
                        <a:t>見出しの状態 </a:t>
                      </a:r>
                      <a:r>
                        <a:rPr kumimoji="1" lang="en-US" altLang="ja-JP" sz="1200" kern="1200" dirty="0">
                          <a:effectLst/>
                          <a:latin typeface="Meiryo"/>
                        </a:rPr>
                        <a:t>(“</a:t>
                      </a:r>
                      <a:r>
                        <a:rPr kumimoji="1" lang="en-US" sz="1200" kern="1200" dirty="0">
                          <a:effectLst/>
                          <a:latin typeface="Meiryo"/>
                        </a:rPr>
                        <a:t>active”, ”suspended”, ”obsolete”)</a:t>
                      </a:r>
                      <a:endParaRPr lang="en-US" altLang="ja-JP" sz="1200"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200" kern="1200" spc="0" baseline="0">
                          <a:ln>
                            <a:noFill/>
                          </a:ln>
                          <a:effectLst/>
                          <a:latin typeface="Meiryo"/>
                          <a:ea typeface="Meiryo"/>
                        </a:rPr>
                        <a:t>－</a:t>
                      </a:r>
                      <a:endParaRPr lang="ja-JP" altLang="en-US" sz="1200">
                        <a:effectLst/>
                        <a:latin typeface="Meiryo"/>
                        <a:ea typeface="Meiryo"/>
                      </a:endParaRPr>
                    </a:p>
                  </a:txBody>
                  <a:tcPr marL="0" marR="0" marT="0" marB="0" anchor="ctr"/>
                </a:tc>
                <a:extLst>
                  <a:ext uri="{0D108BD9-81ED-4DB2-BD59-A6C34878D82A}">
                    <a16:rowId xmlns:a16="http://schemas.microsoft.com/office/drawing/2014/main" val="3552101576"/>
                  </a:ext>
                </a:extLst>
              </a:tr>
              <a:tr h="475461">
                <a:tc>
                  <a:txBody>
                    <a:bodyPr/>
                    <a:lstStyle/>
                    <a:p>
                      <a:pPr marL="0" algn="ctr" rtl="0" eaLnBrk="1" latinLnBrk="0" hangingPunct="1">
                        <a:spcBef>
                          <a:spcPts val="0"/>
                        </a:spcBef>
                        <a:spcAft>
                          <a:spcPts val="0"/>
                        </a:spcAft>
                      </a:pPr>
                      <a:r>
                        <a:rPr kumimoji="1" lang="en-US" sz="1200" kern="1200">
                          <a:solidFill>
                            <a:srgbClr val="FF0000"/>
                          </a:solidFill>
                          <a:effectLst/>
                          <a:latin typeface="Meiryo"/>
                        </a:rPr>
                        <a:t>3</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a:solidFill>
                            <a:srgbClr val="FF0000"/>
                          </a:solidFill>
                          <a:effectLst/>
                          <a:latin typeface="Meiryo"/>
                          <a:ea typeface="Meiryo"/>
                        </a:rPr>
                        <a:t>文書種類</a:t>
                      </a:r>
                      <a:endParaRPr lang="ja-JP" altLang="en-US" sz="120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ICH Document Type</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dirty="0">
                          <a:solidFill>
                            <a:srgbClr val="FF0000"/>
                          </a:solidFill>
                          <a:effectLst/>
                          <a:latin typeface="Meiryo"/>
                          <a:ea typeface="Meiryo"/>
                        </a:rPr>
                        <a:t>文書の種類 </a:t>
                      </a:r>
                      <a:r>
                        <a:rPr kumimoji="1" lang="en-US" altLang="ja-JP" sz="1200" kern="1200" dirty="0">
                          <a:solidFill>
                            <a:srgbClr val="FF0000"/>
                          </a:solidFill>
                          <a:effectLst/>
                          <a:latin typeface="Meiryo"/>
                        </a:rPr>
                        <a:t>(“</a:t>
                      </a:r>
                      <a:r>
                        <a:rPr kumimoji="1" lang="en-US" sz="1200" kern="1200" dirty="0">
                          <a:solidFill>
                            <a:srgbClr val="FF0000"/>
                          </a:solidFill>
                          <a:effectLst/>
                          <a:latin typeface="Meiryo"/>
                        </a:rPr>
                        <a:t>preclinical study report”</a:t>
                      </a:r>
                      <a:r>
                        <a:rPr kumimoji="1" lang="ja-JP" altLang="en-US" sz="1200" kern="1200" dirty="0" err="1">
                          <a:solidFill>
                            <a:srgbClr val="FF0000"/>
                          </a:solidFill>
                          <a:effectLst/>
                          <a:latin typeface="Meiryo"/>
                          <a:ea typeface="Meiryo"/>
                        </a:rPr>
                        <a:t>，</a:t>
                      </a:r>
                      <a:r>
                        <a:rPr kumimoji="1" lang="ja-JP" altLang="en-US" sz="1200" kern="1200" dirty="0">
                          <a:solidFill>
                            <a:srgbClr val="FF0000"/>
                          </a:solidFill>
                          <a:effectLst/>
                          <a:latin typeface="Meiryo"/>
                          <a:ea typeface="Meiryo"/>
                        </a:rPr>
                        <a:t>”</a:t>
                      </a:r>
                      <a:r>
                        <a:rPr kumimoji="1" lang="en-US" sz="1200" kern="1200" dirty="0">
                          <a:solidFill>
                            <a:srgbClr val="FF0000"/>
                          </a:solidFill>
                          <a:effectLst/>
                          <a:latin typeface="Meiryo"/>
                        </a:rPr>
                        <a:t>legacy clinical study report”</a:t>
                      </a:r>
                      <a:r>
                        <a:rPr kumimoji="1" lang="ja-JP" altLang="en-US" sz="1200" kern="1200" dirty="0">
                          <a:solidFill>
                            <a:srgbClr val="FF0000"/>
                          </a:solidFill>
                          <a:effectLst/>
                          <a:latin typeface="Meiryo"/>
                          <a:ea typeface="Meiryo"/>
                        </a:rPr>
                        <a:t>など</a:t>
                      </a:r>
                      <a:r>
                        <a:rPr kumimoji="1" lang="en-US" altLang="ja-JP" sz="1200" kern="1200" dirty="0">
                          <a:solidFill>
                            <a:srgbClr val="FF0000"/>
                          </a:solidFill>
                          <a:effectLst/>
                          <a:latin typeface="Meiryo"/>
                        </a:rPr>
                        <a:t>)</a:t>
                      </a:r>
                      <a:r>
                        <a:rPr kumimoji="1" lang="ja-JP" altLang="en-US" sz="1200" kern="1200" dirty="0" err="1">
                          <a:solidFill>
                            <a:srgbClr val="FF0000"/>
                          </a:solidFill>
                          <a:effectLst/>
                          <a:latin typeface="Meiryo"/>
                          <a:ea typeface="Meiryo"/>
                        </a:rPr>
                        <a:t>。</a:t>
                      </a:r>
                      <a:endParaRPr lang="ja-JP" altLang="en-US" sz="1200" dirty="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M4, M5, SD</a:t>
                      </a:r>
                      <a:endParaRPr lang="en-US" altLang="ja-JP" sz="1200">
                        <a:solidFill>
                          <a:srgbClr val="FF0000"/>
                        </a:solidFill>
                        <a:effectLst/>
                        <a:latin typeface="Meiryo"/>
                      </a:endParaRPr>
                    </a:p>
                  </a:txBody>
                  <a:tcPr marL="0" marR="0" marT="0" marB="0" anchor="ctr"/>
                </a:tc>
                <a:extLst>
                  <a:ext uri="{0D108BD9-81ED-4DB2-BD59-A6C34878D82A}">
                    <a16:rowId xmlns:a16="http://schemas.microsoft.com/office/drawing/2014/main" val="3663299204"/>
                  </a:ext>
                </a:extLst>
              </a:tr>
              <a:tr h="237731">
                <a:tc>
                  <a:txBody>
                    <a:bodyPr/>
                    <a:lstStyle/>
                    <a:p>
                      <a:pPr marL="0" algn="ctr" rtl="0" eaLnBrk="1" latinLnBrk="0" hangingPunct="1">
                        <a:spcBef>
                          <a:spcPts val="0"/>
                        </a:spcBef>
                        <a:spcAft>
                          <a:spcPts val="0"/>
                        </a:spcAft>
                      </a:pPr>
                      <a:r>
                        <a:rPr kumimoji="1" lang="en-US" sz="1200" kern="1200">
                          <a:solidFill>
                            <a:srgbClr val="FF0000"/>
                          </a:solidFill>
                          <a:effectLst/>
                          <a:latin typeface="Meiryo"/>
                        </a:rPr>
                        <a:t>4</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a:solidFill>
                            <a:srgbClr val="FF0000"/>
                          </a:solidFill>
                          <a:effectLst/>
                          <a:latin typeface="Meiryo"/>
                          <a:ea typeface="Meiryo"/>
                        </a:rPr>
                        <a:t>期間</a:t>
                      </a:r>
                      <a:endParaRPr lang="ja-JP" altLang="en-US" sz="120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ICH Duration</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dirty="0">
                          <a:solidFill>
                            <a:srgbClr val="FF0000"/>
                          </a:solidFill>
                          <a:effectLst/>
                          <a:latin typeface="Meiryo"/>
                          <a:ea typeface="Meiryo"/>
                        </a:rPr>
                        <a:t>非臨床試験における期間 </a:t>
                      </a:r>
                      <a:r>
                        <a:rPr kumimoji="1" lang="en-US" altLang="ja-JP" sz="1200" kern="1200" dirty="0">
                          <a:solidFill>
                            <a:srgbClr val="FF0000"/>
                          </a:solidFill>
                          <a:effectLst/>
                          <a:latin typeface="Meiryo"/>
                        </a:rPr>
                        <a:t>(“</a:t>
                      </a:r>
                      <a:r>
                        <a:rPr kumimoji="1" lang="en-US" sz="1200" kern="1200" dirty="0">
                          <a:solidFill>
                            <a:srgbClr val="FF0000"/>
                          </a:solidFill>
                          <a:effectLst/>
                          <a:latin typeface="Meiryo"/>
                        </a:rPr>
                        <a:t>short”</a:t>
                      </a:r>
                      <a:r>
                        <a:rPr kumimoji="1" lang="ja-JP" altLang="en-US" sz="1200" kern="1200" dirty="0">
                          <a:solidFill>
                            <a:srgbClr val="FF0000"/>
                          </a:solidFill>
                          <a:effectLst/>
                          <a:latin typeface="Meiryo"/>
                          <a:ea typeface="Meiryo"/>
                        </a:rPr>
                        <a:t>など</a:t>
                      </a:r>
                      <a:r>
                        <a:rPr kumimoji="1" lang="en-US" altLang="ja-JP" sz="1200" kern="1200" dirty="0">
                          <a:solidFill>
                            <a:srgbClr val="FF0000"/>
                          </a:solidFill>
                          <a:effectLst/>
                          <a:latin typeface="Meiryo"/>
                        </a:rPr>
                        <a:t>)</a:t>
                      </a:r>
                      <a:endParaRPr lang="ja-JP" altLang="en-US" sz="1200" dirty="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M4</a:t>
                      </a:r>
                      <a:endParaRPr lang="en-US" altLang="ja-JP" sz="1200">
                        <a:solidFill>
                          <a:srgbClr val="FF0000"/>
                        </a:solidFill>
                        <a:effectLst/>
                        <a:latin typeface="Meiryo"/>
                      </a:endParaRPr>
                    </a:p>
                  </a:txBody>
                  <a:tcPr marL="0" marR="0" marT="0" marB="0" anchor="ctr"/>
                </a:tc>
                <a:extLst>
                  <a:ext uri="{0D108BD9-81ED-4DB2-BD59-A6C34878D82A}">
                    <a16:rowId xmlns:a16="http://schemas.microsoft.com/office/drawing/2014/main" val="1094467772"/>
                  </a:ext>
                </a:extLst>
              </a:tr>
              <a:tr h="237731">
                <a:tc>
                  <a:txBody>
                    <a:bodyPr/>
                    <a:lstStyle/>
                    <a:p>
                      <a:pPr marL="0" algn="ctr" rtl="0" eaLnBrk="1" latinLnBrk="0" hangingPunct="1">
                        <a:spcBef>
                          <a:spcPts val="0"/>
                        </a:spcBef>
                        <a:spcAft>
                          <a:spcPts val="0"/>
                        </a:spcAft>
                      </a:pPr>
                      <a:r>
                        <a:rPr kumimoji="1" lang="en-US" sz="1200" kern="1200">
                          <a:effectLst/>
                          <a:latin typeface="Meiryo"/>
                        </a:rPr>
                        <a:t>5</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a:effectLst/>
                          <a:latin typeface="Meiryo"/>
                          <a:ea typeface="Meiryo"/>
                        </a:rPr>
                        <a:t>キーワード種類</a:t>
                      </a:r>
                      <a:endParaRPr lang="ja-JP" altLang="en-US" sz="1200">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ICH Keyword Definition Type</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b="1" kern="1200" dirty="0">
                          <a:solidFill>
                            <a:srgbClr val="0070C0"/>
                          </a:solidFill>
                          <a:effectLst/>
                          <a:latin typeface="Meiryo"/>
                          <a:ea typeface="Meiryo"/>
                        </a:rPr>
                        <a:t>申請者が定義する辞書の種類 </a:t>
                      </a:r>
                      <a:r>
                        <a:rPr lang="en-US" altLang="ja-JP" sz="1200" b="1" kern="1200" dirty="0">
                          <a:solidFill>
                            <a:srgbClr val="0070C0"/>
                          </a:solidFill>
                          <a:effectLst/>
                          <a:latin typeface="Meiryo"/>
                        </a:rPr>
                        <a:t>(※</a:t>
                      </a:r>
                      <a:r>
                        <a:rPr lang="en-US" altLang="ja-JP" sz="1200" b="1" kern="1200" dirty="0" err="1">
                          <a:solidFill>
                            <a:srgbClr val="0070C0"/>
                          </a:solidFill>
                          <a:effectLst/>
                          <a:latin typeface="Meiryo"/>
                        </a:rPr>
                        <a:t>申請者CVのスライド参照</a:t>
                      </a:r>
                      <a:r>
                        <a:rPr lang="en-US" altLang="ja-JP" sz="1200" b="1" kern="1200" dirty="0">
                          <a:solidFill>
                            <a:srgbClr val="0070C0"/>
                          </a:solidFill>
                          <a:effectLst/>
                          <a:latin typeface="Meiryo"/>
                        </a:rPr>
                        <a:t>)</a:t>
                      </a:r>
                      <a:endParaRPr lang="ja-JP" altLang="en-US" sz="1200" b="1" dirty="0">
                        <a:solidFill>
                          <a:srgbClr val="0070C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200" kern="1200" spc="0" baseline="0">
                          <a:ln>
                            <a:noFill/>
                          </a:ln>
                          <a:effectLst/>
                          <a:latin typeface="Meiryo"/>
                          <a:ea typeface="Meiryo"/>
                        </a:rPr>
                        <a:t>－</a:t>
                      </a:r>
                      <a:endParaRPr lang="ja-JP" altLang="en-US" sz="1200">
                        <a:effectLst/>
                        <a:latin typeface="Meiryo"/>
                        <a:ea typeface="Meiryo"/>
                      </a:endParaRPr>
                    </a:p>
                  </a:txBody>
                  <a:tcPr marL="0" marR="0" marT="0" marB="0" anchor="ctr"/>
                </a:tc>
                <a:extLst>
                  <a:ext uri="{0D108BD9-81ED-4DB2-BD59-A6C34878D82A}">
                    <a16:rowId xmlns:a16="http://schemas.microsoft.com/office/drawing/2014/main" val="210613352"/>
                  </a:ext>
                </a:extLst>
              </a:tr>
              <a:tr h="475461">
                <a:tc>
                  <a:txBody>
                    <a:bodyPr/>
                    <a:lstStyle/>
                    <a:p>
                      <a:pPr marL="0" algn="ctr" rtl="0" eaLnBrk="1" latinLnBrk="0" hangingPunct="1">
                        <a:spcBef>
                          <a:spcPts val="0"/>
                        </a:spcBef>
                        <a:spcAft>
                          <a:spcPts val="0"/>
                        </a:spcAft>
                      </a:pPr>
                      <a:r>
                        <a:rPr kumimoji="1" lang="en-US" sz="1200" kern="1200">
                          <a:solidFill>
                            <a:srgbClr val="FF0000"/>
                          </a:solidFill>
                          <a:effectLst/>
                          <a:latin typeface="Meiryo"/>
                        </a:rPr>
                        <a:t>6</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a:solidFill>
                            <a:srgbClr val="FF0000"/>
                          </a:solidFill>
                          <a:effectLst/>
                          <a:latin typeface="Meiryo"/>
                          <a:ea typeface="Meiryo"/>
                        </a:rPr>
                        <a:t>投与経路</a:t>
                      </a:r>
                      <a:endParaRPr lang="ja-JP" altLang="en-US" sz="120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ICH Route of Administration for Non-Clinical Study</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dirty="0">
                          <a:solidFill>
                            <a:srgbClr val="FF0000"/>
                          </a:solidFill>
                          <a:effectLst/>
                          <a:latin typeface="Meiryo"/>
                          <a:ea typeface="Meiryo"/>
                        </a:rPr>
                        <a:t>非臨床試験における投与経路 </a:t>
                      </a:r>
                      <a:r>
                        <a:rPr kumimoji="1" lang="en-US" altLang="ja-JP" sz="1200" kern="1200" dirty="0">
                          <a:solidFill>
                            <a:srgbClr val="FF0000"/>
                          </a:solidFill>
                          <a:effectLst/>
                          <a:latin typeface="Meiryo"/>
                        </a:rPr>
                        <a:t>(“</a:t>
                      </a:r>
                      <a:r>
                        <a:rPr kumimoji="1" lang="en-US" sz="1200" kern="1200" dirty="0">
                          <a:solidFill>
                            <a:srgbClr val="FF0000"/>
                          </a:solidFill>
                          <a:effectLst/>
                          <a:latin typeface="Meiryo"/>
                        </a:rPr>
                        <a:t>oral”, “intravenous”, “intramuscular”</a:t>
                      </a:r>
                      <a:r>
                        <a:rPr kumimoji="1" lang="ja-JP" altLang="en-US" sz="1200" kern="1200" dirty="0">
                          <a:solidFill>
                            <a:srgbClr val="FF0000"/>
                          </a:solidFill>
                          <a:effectLst/>
                          <a:latin typeface="Meiryo"/>
                          <a:ea typeface="Meiryo"/>
                        </a:rPr>
                        <a:t>など</a:t>
                      </a:r>
                      <a:r>
                        <a:rPr kumimoji="1" lang="en-US" altLang="ja-JP" sz="1200" kern="1200" dirty="0">
                          <a:solidFill>
                            <a:srgbClr val="FF0000"/>
                          </a:solidFill>
                          <a:effectLst/>
                          <a:latin typeface="Meiryo"/>
                        </a:rPr>
                        <a:t>)</a:t>
                      </a:r>
                      <a:endParaRPr lang="ja-JP" altLang="en-US" sz="1200" dirty="0">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200" kern="1200">
                          <a:solidFill>
                            <a:srgbClr val="FF0000"/>
                          </a:solidFill>
                          <a:effectLst/>
                          <a:latin typeface="Meiryo"/>
                        </a:rPr>
                        <a:t>M4</a:t>
                      </a:r>
                      <a:endParaRPr lang="en-US" altLang="ja-JP" sz="1200">
                        <a:solidFill>
                          <a:srgbClr val="FF0000"/>
                        </a:solidFill>
                        <a:effectLst/>
                        <a:latin typeface="Meiryo"/>
                      </a:endParaRPr>
                    </a:p>
                  </a:txBody>
                  <a:tcPr marL="0" marR="0" marT="0" marB="0" anchor="ctr"/>
                </a:tc>
                <a:extLst>
                  <a:ext uri="{0D108BD9-81ED-4DB2-BD59-A6C34878D82A}">
                    <a16:rowId xmlns:a16="http://schemas.microsoft.com/office/drawing/2014/main" val="4198364345"/>
                  </a:ext>
                </a:extLst>
              </a:tr>
              <a:tr h="475461">
                <a:tc>
                  <a:txBody>
                    <a:bodyPr/>
                    <a:lstStyle/>
                    <a:p>
                      <a:pPr marL="0" algn="ctr" rtl="0" eaLnBrk="1" latinLnBrk="0" hangingPunct="1">
                        <a:spcBef>
                          <a:spcPts val="0"/>
                        </a:spcBef>
                        <a:spcAft>
                          <a:spcPts val="0"/>
                        </a:spcAft>
                      </a:pPr>
                      <a:r>
                        <a:rPr kumimoji="1" lang="en-US" sz="1200" kern="1200">
                          <a:solidFill>
                            <a:srgbClr val="FF0000"/>
                          </a:solidFill>
                          <a:effectLst/>
                          <a:latin typeface="Meiryo"/>
                        </a:rPr>
                        <a:t>7</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a:solidFill>
                            <a:srgbClr val="FF0000"/>
                          </a:solidFill>
                          <a:effectLst/>
                          <a:latin typeface="Meiryo"/>
                          <a:ea typeface="Meiryo"/>
                        </a:rPr>
                        <a:t>動物種</a:t>
                      </a:r>
                      <a:endParaRPr lang="ja-JP" altLang="en-US" sz="120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ICH Species for Non-Clinical Study</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dirty="0">
                          <a:solidFill>
                            <a:srgbClr val="FF0000"/>
                          </a:solidFill>
                          <a:effectLst/>
                          <a:latin typeface="Meiryo"/>
                          <a:ea typeface="Meiryo"/>
                        </a:rPr>
                        <a:t>非臨床試験における動物種 </a:t>
                      </a:r>
                      <a:r>
                        <a:rPr kumimoji="1" lang="en-US" altLang="ja-JP" sz="1200" kern="1200" dirty="0">
                          <a:solidFill>
                            <a:srgbClr val="FF0000"/>
                          </a:solidFill>
                          <a:effectLst/>
                          <a:latin typeface="Meiryo"/>
                        </a:rPr>
                        <a:t>(“</a:t>
                      </a:r>
                      <a:r>
                        <a:rPr kumimoji="1" lang="en-US" sz="1200" kern="1200" dirty="0">
                          <a:solidFill>
                            <a:srgbClr val="FF0000"/>
                          </a:solidFill>
                          <a:effectLst/>
                          <a:latin typeface="Meiryo"/>
                        </a:rPr>
                        <a:t>mouse”, “rat”, “hamster”</a:t>
                      </a:r>
                      <a:r>
                        <a:rPr kumimoji="1" lang="ja-JP" altLang="en-US" sz="1200" kern="1200" dirty="0">
                          <a:solidFill>
                            <a:srgbClr val="FF0000"/>
                          </a:solidFill>
                          <a:effectLst/>
                          <a:latin typeface="Meiryo"/>
                          <a:ea typeface="Meiryo"/>
                        </a:rPr>
                        <a:t>など</a:t>
                      </a:r>
                      <a:r>
                        <a:rPr kumimoji="1" lang="en-US" altLang="ja-JP" sz="1200" kern="1200" dirty="0">
                          <a:solidFill>
                            <a:srgbClr val="FF0000"/>
                          </a:solidFill>
                          <a:effectLst/>
                          <a:latin typeface="Meiryo"/>
                        </a:rPr>
                        <a:t>)</a:t>
                      </a:r>
                      <a:endParaRPr lang="ja-JP" altLang="en-US" sz="1200" dirty="0">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200" kern="1200">
                          <a:solidFill>
                            <a:srgbClr val="FF0000"/>
                          </a:solidFill>
                          <a:effectLst/>
                          <a:latin typeface="Meiryo"/>
                        </a:rPr>
                        <a:t>M4</a:t>
                      </a:r>
                      <a:endParaRPr lang="en-US" altLang="ja-JP" sz="1200">
                        <a:solidFill>
                          <a:srgbClr val="FF0000"/>
                        </a:solidFill>
                        <a:effectLst/>
                        <a:latin typeface="Meiryo"/>
                      </a:endParaRPr>
                    </a:p>
                  </a:txBody>
                  <a:tcPr marL="0" marR="0" marT="0" marB="0" anchor="ctr"/>
                </a:tc>
                <a:extLst>
                  <a:ext uri="{0D108BD9-81ED-4DB2-BD59-A6C34878D82A}">
                    <a16:rowId xmlns:a16="http://schemas.microsoft.com/office/drawing/2014/main" val="3037557870"/>
                  </a:ext>
                </a:extLst>
              </a:tr>
              <a:tr h="237731">
                <a:tc>
                  <a:txBody>
                    <a:bodyPr/>
                    <a:lstStyle/>
                    <a:p>
                      <a:pPr marL="0" algn="ctr" rtl="0" eaLnBrk="1" latinLnBrk="0" hangingPunct="1">
                        <a:spcBef>
                          <a:spcPts val="0"/>
                        </a:spcBef>
                        <a:spcAft>
                          <a:spcPts val="0"/>
                        </a:spcAft>
                      </a:pPr>
                      <a:r>
                        <a:rPr kumimoji="1" lang="en-US" sz="1200" kern="1200">
                          <a:solidFill>
                            <a:srgbClr val="FF0000"/>
                          </a:solidFill>
                          <a:effectLst/>
                          <a:latin typeface="Meiryo"/>
                        </a:rPr>
                        <a:t>8</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a:solidFill>
                            <a:srgbClr val="FF0000"/>
                          </a:solidFill>
                          <a:effectLst/>
                          <a:latin typeface="Meiryo"/>
                          <a:ea typeface="Meiryo"/>
                        </a:rPr>
                        <a:t>対照の種類</a:t>
                      </a:r>
                      <a:endParaRPr lang="ja-JP" altLang="en-US" sz="120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ICH Type of Control</a:t>
                      </a:r>
                      <a:endParaRPr lang="en-US" altLang="ja-JP" sz="1200">
                        <a:solidFill>
                          <a:srgbClr val="FF0000"/>
                        </a:solidFill>
                        <a:effectLst/>
                        <a:latin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200" kern="1200" dirty="0">
                          <a:solidFill>
                            <a:srgbClr val="FF0000"/>
                          </a:solidFill>
                          <a:effectLst/>
                          <a:latin typeface="Meiryo"/>
                          <a:ea typeface="Meiryo"/>
                        </a:rPr>
                        <a:t>臨床試験における対照の種類 </a:t>
                      </a:r>
                      <a:r>
                        <a:rPr kumimoji="1" lang="en-US" altLang="ja-JP" sz="1200" kern="1200" dirty="0">
                          <a:solidFill>
                            <a:srgbClr val="FF0000"/>
                          </a:solidFill>
                          <a:effectLst/>
                          <a:latin typeface="Meiryo"/>
                        </a:rPr>
                        <a:t>(“</a:t>
                      </a:r>
                      <a:r>
                        <a:rPr kumimoji="1" lang="en-US" sz="1200" kern="1200" dirty="0">
                          <a:solidFill>
                            <a:srgbClr val="FF0000"/>
                          </a:solidFill>
                          <a:effectLst/>
                          <a:latin typeface="Meiryo"/>
                        </a:rPr>
                        <a:t>placebo”</a:t>
                      </a:r>
                      <a:r>
                        <a:rPr kumimoji="1" lang="ja-JP" altLang="en-US" sz="1200" kern="1200" dirty="0">
                          <a:solidFill>
                            <a:srgbClr val="FF0000"/>
                          </a:solidFill>
                          <a:effectLst/>
                          <a:latin typeface="Meiryo"/>
                          <a:ea typeface="Meiryo"/>
                        </a:rPr>
                        <a:t>など</a:t>
                      </a:r>
                      <a:r>
                        <a:rPr kumimoji="1" lang="en-US" altLang="ja-JP" sz="1200" kern="1200" dirty="0">
                          <a:solidFill>
                            <a:srgbClr val="FF0000"/>
                          </a:solidFill>
                          <a:effectLst/>
                          <a:latin typeface="Meiryo"/>
                        </a:rPr>
                        <a:t>)</a:t>
                      </a:r>
                      <a:endParaRPr lang="ja-JP" altLang="en-US" sz="1200" dirty="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M5, SD</a:t>
                      </a:r>
                      <a:endParaRPr lang="en-US" altLang="ja-JP" sz="1200">
                        <a:solidFill>
                          <a:srgbClr val="FF0000"/>
                        </a:solidFill>
                        <a:effectLst/>
                        <a:latin typeface="Meiryo"/>
                      </a:endParaRPr>
                    </a:p>
                  </a:txBody>
                  <a:tcPr marL="0" marR="0" marT="0" marB="0" anchor="ctr"/>
                </a:tc>
                <a:extLst>
                  <a:ext uri="{0D108BD9-81ED-4DB2-BD59-A6C34878D82A}">
                    <a16:rowId xmlns:a16="http://schemas.microsoft.com/office/drawing/2014/main" val="2543716742"/>
                  </a:ext>
                </a:extLst>
              </a:tr>
              <a:tr h="237731">
                <a:tc>
                  <a:txBody>
                    <a:bodyPr/>
                    <a:lstStyle/>
                    <a:p>
                      <a:pPr marL="0" algn="ctr" rtl="0" eaLnBrk="1" latinLnBrk="0" hangingPunct="1">
                        <a:spcBef>
                          <a:spcPts val="0"/>
                        </a:spcBef>
                        <a:spcAft>
                          <a:spcPts val="0"/>
                        </a:spcAft>
                      </a:pPr>
                      <a:r>
                        <a:rPr kumimoji="1" lang="en-US" sz="1200" kern="1200">
                          <a:solidFill>
                            <a:srgbClr val="FF0000"/>
                          </a:solidFill>
                          <a:effectLst/>
                          <a:latin typeface="Meiryo"/>
                        </a:rPr>
                        <a:t>9</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a:solidFill>
                            <a:srgbClr val="FF0000"/>
                          </a:solidFill>
                          <a:effectLst/>
                          <a:latin typeface="Meiryo"/>
                          <a:ea typeface="Meiryo"/>
                        </a:rPr>
                        <a:t>試験グループ内の順序</a:t>
                      </a:r>
                      <a:endParaRPr lang="ja-JP" altLang="en-US" sz="120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ICH Study Group Order</a:t>
                      </a:r>
                      <a:endParaRPr lang="en-US" altLang="ja-JP" sz="1200">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dirty="0">
                          <a:solidFill>
                            <a:srgbClr val="FF0000"/>
                          </a:solidFill>
                          <a:effectLst/>
                          <a:latin typeface="Meiryo"/>
                          <a:ea typeface="Meiryo"/>
                        </a:rPr>
                        <a:t>同じ</a:t>
                      </a:r>
                      <a:r>
                        <a:rPr kumimoji="1" lang="en-US" sz="1200" kern="1200" dirty="0">
                          <a:solidFill>
                            <a:srgbClr val="FF0000"/>
                          </a:solidFill>
                          <a:effectLst/>
                          <a:latin typeface="Meiryo"/>
                        </a:rPr>
                        <a:t>CTD</a:t>
                      </a:r>
                      <a:r>
                        <a:rPr kumimoji="1" lang="ja-JP" altLang="en-US" sz="1200" kern="1200" dirty="0">
                          <a:solidFill>
                            <a:srgbClr val="FF0000"/>
                          </a:solidFill>
                          <a:effectLst/>
                          <a:latin typeface="Meiryo"/>
                          <a:ea typeface="Meiryo"/>
                        </a:rPr>
                        <a:t>見出し内の試験の順序 </a:t>
                      </a:r>
                      <a:r>
                        <a:rPr kumimoji="1" lang="en-US" altLang="ja-JP" sz="1200" kern="1200" dirty="0">
                          <a:solidFill>
                            <a:srgbClr val="FF0000"/>
                          </a:solidFill>
                          <a:effectLst/>
                          <a:latin typeface="Meiryo"/>
                        </a:rPr>
                        <a:t>(”1”~”99”)</a:t>
                      </a:r>
                      <a:endParaRPr lang="ja-JP" altLang="en-US" sz="1200" dirty="0">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solidFill>
                            <a:srgbClr val="FF0000"/>
                          </a:solidFill>
                          <a:effectLst/>
                          <a:latin typeface="Meiryo"/>
                        </a:rPr>
                        <a:t>M4, M5</a:t>
                      </a:r>
                      <a:r>
                        <a:rPr kumimoji="1" lang="en-US" sz="1200" kern="1200" spc="0" baseline="0">
                          <a:ln>
                            <a:noFill/>
                          </a:ln>
                          <a:solidFill>
                            <a:srgbClr val="FF0000"/>
                          </a:solidFill>
                          <a:effectLst/>
                          <a:latin typeface="Meiryo"/>
                        </a:rPr>
                        <a:t>, </a:t>
                      </a:r>
                      <a:r>
                        <a:rPr kumimoji="1" lang="en-US" sz="1200" kern="1200">
                          <a:solidFill>
                            <a:srgbClr val="FF0000"/>
                          </a:solidFill>
                          <a:effectLst/>
                          <a:latin typeface="Meiryo"/>
                        </a:rPr>
                        <a:t>SD</a:t>
                      </a:r>
                      <a:endParaRPr lang="en-US" altLang="ja-JP" sz="1200">
                        <a:solidFill>
                          <a:srgbClr val="FF0000"/>
                        </a:solidFill>
                        <a:effectLst/>
                        <a:latin typeface="Meiryo"/>
                      </a:endParaRPr>
                    </a:p>
                  </a:txBody>
                  <a:tcPr marL="0" marR="0" marT="0" marB="0" anchor="ctr"/>
                </a:tc>
                <a:extLst>
                  <a:ext uri="{0D108BD9-81ED-4DB2-BD59-A6C34878D82A}">
                    <a16:rowId xmlns:a16="http://schemas.microsoft.com/office/drawing/2014/main" val="748987240"/>
                  </a:ext>
                </a:extLst>
              </a:tr>
              <a:tr h="237731">
                <a:tc>
                  <a:txBody>
                    <a:bodyPr/>
                    <a:lstStyle/>
                    <a:p>
                      <a:pPr marL="0" algn="ctr" rtl="0" eaLnBrk="1" latinLnBrk="0" hangingPunct="1">
                        <a:spcBef>
                          <a:spcPts val="0"/>
                        </a:spcBef>
                        <a:spcAft>
                          <a:spcPts val="0"/>
                        </a:spcAft>
                      </a:pPr>
                      <a:r>
                        <a:rPr kumimoji="1" lang="en-US" sz="1200" kern="1200">
                          <a:effectLst/>
                          <a:latin typeface="Meiryo"/>
                        </a:rPr>
                        <a:t>10</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dirty="0">
                          <a:effectLst/>
                          <a:latin typeface="Meiryo"/>
                        </a:rPr>
                        <a:t>ICH IG</a:t>
                      </a:r>
                      <a:r>
                        <a:rPr kumimoji="1" lang="ja-JP" altLang="en-US" sz="1200" kern="1200" dirty="0">
                          <a:effectLst/>
                          <a:latin typeface="Meiryo"/>
                          <a:ea typeface="Meiryo"/>
                        </a:rPr>
                        <a:t>のバージョン</a:t>
                      </a:r>
                      <a:endParaRPr lang="ja-JP" altLang="en-US" sz="1200" dirty="0">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dirty="0">
                          <a:effectLst/>
                          <a:latin typeface="Meiryo"/>
                        </a:rPr>
                        <a:t>ICH IG Version</a:t>
                      </a:r>
                      <a:endParaRPr lang="en-US" altLang="ja-JP" sz="1200" dirty="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dirty="0">
                          <a:effectLst/>
                          <a:latin typeface="Meiryo"/>
                        </a:rPr>
                        <a:t>ICH</a:t>
                      </a:r>
                      <a:r>
                        <a:rPr kumimoji="1" lang="en-US" altLang="ja-JP" sz="1200" kern="1200" dirty="0">
                          <a:effectLst/>
                          <a:latin typeface="Meiryo"/>
                        </a:rPr>
                        <a:t> </a:t>
                      </a:r>
                      <a:r>
                        <a:rPr kumimoji="1" lang="en-US" sz="1200" kern="1200" dirty="0">
                          <a:effectLst/>
                          <a:latin typeface="Meiryo"/>
                        </a:rPr>
                        <a:t>IG</a:t>
                      </a:r>
                      <a:r>
                        <a:rPr kumimoji="1" lang="ja-JP" altLang="en-US" sz="1200" kern="1200" dirty="0">
                          <a:effectLst/>
                          <a:latin typeface="Meiryo"/>
                          <a:ea typeface="Meiryo"/>
                        </a:rPr>
                        <a:t>のバージョン</a:t>
                      </a:r>
                      <a:endParaRPr lang="ja-JP" altLang="en-US" sz="1200"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200" kern="1200" spc="0" baseline="0">
                          <a:ln>
                            <a:noFill/>
                          </a:ln>
                          <a:effectLst/>
                          <a:latin typeface="Meiryo"/>
                          <a:ea typeface="Meiryo"/>
                        </a:rPr>
                        <a:t>－</a:t>
                      </a:r>
                      <a:endParaRPr lang="ja-JP" altLang="en-US" sz="1200">
                        <a:effectLst/>
                        <a:latin typeface="Meiryo"/>
                        <a:ea typeface="Meiryo"/>
                      </a:endParaRPr>
                    </a:p>
                  </a:txBody>
                  <a:tcPr marL="0" marR="0" marT="0" marB="0" anchor="ctr"/>
                </a:tc>
                <a:extLst>
                  <a:ext uri="{0D108BD9-81ED-4DB2-BD59-A6C34878D82A}">
                    <a16:rowId xmlns:a16="http://schemas.microsoft.com/office/drawing/2014/main" val="1406630945"/>
                  </a:ext>
                </a:extLst>
              </a:tr>
              <a:tr h="237731">
                <a:tc>
                  <a:txBody>
                    <a:bodyPr/>
                    <a:lstStyle/>
                    <a:p>
                      <a:pPr marL="0" algn="ctr" rtl="0" eaLnBrk="1" latinLnBrk="0" hangingPunct="1">
                        <a:spcBef>
                          <a:spcPts val="0"/>
                        </a:spcBef>
                        <a:spcAft>
                          <a:spcPts val="0"/>
                        </a:spcAft>
                      </a:pPr>
                      <a:r>
                        <a:rPr kumimoji="1" lang="en-US" sz="1200" kern="1200">
                          <a:effectLst/>
                          <a:latin typeface="Meiryo"/>
                        </a:rPr>
                        <a:t>11</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XML</a:t>
                      </a:r>
                      <a:r>
                        <a:rPr kumimoji="1" lang="ja-JP" altLang="en-US" sz="1200" kern="1200">
                          <a:effectLst/>
                          <a:latin typeface="Meiryo"/>
                          <a:ea typeface="Meiryo"/>
                        </a:rPr>
                        <a:t>のタイプ</a:t>
                      </a:r>
                      <a:endParaRPr lang="ja-JP" altLang="en-US" sz="1200">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ICH XML Types</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dirty="0">
                          <a:effectLst/>
                          <a:latin typeface="Meiryo"/>
                          <a:ea typeface="Meiryo"/>
                        </a:rPr>
                        <a:t>上位互換における</a:t>
                      </a:r>
                      <a:r>
                        <a:rPr kumimoji="1" lang="en-US" sz="1200" kern="1200" dirty="0">
                          <a:effectLst/>
                          <a:latin typeface="Meiryo"/>
                        </a:rPr>
                        <a:t>XML</a:t>
                      </a:r>
                      <a:r>
                        <a:rPr kumimoji="1" lang="ja-JP" altLang="en-US" sz="1200" kern="1200" dirty="0">
                          <a:effectLst/>
                          <a:latin typeface="Meiryo"/>
                          <a:ea typeface="Meiryo"/>
                        </a:rPr>
                        <a:t>のタイプ。日本では使用しない</a:t>
                      </a:r>
                      <a:endParaRPr lang="ja-JP" altLang="en-US" sz="1200"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200" kern="1200" spc="0" baseline="0">
                          <a:ln>
                            <a:noFill/>
                          </a:ln>
                          <a:effectLst/>
                          <a:latin typeface="Meiryo"/>
                          <a:ea typeface="Meiryo"/>
                        </a:rPr>
                        <a:t>－</a:t>
                      </a:r>
                      <a:endParaRPr lang="ja-JP" altLang="en-US" sz="1200">
                        <a:effectLst/>
                        <a:latin typeface="Meiryo"/>
                        <a:ea typeface="Meiryo"/>
                      </a:endParaRPr>
                    </a:p>
                  </a:txBody>
                  <a:tcPr marL="0" marR="0" marT="0" marB="0" anchor="ctr"/>
                </a:tc>
                <a:extLst>
                  <a:ext uri="{0D108BD9-81ED-4DB2-BD59-A6C34878D82A}">
                    <a16:rowId xmlns:a16="http://schemas.microsoft.com/office/drawing/2014/main" val="1604020414"/>
                  </a:ext>
                </a:extLst>
              </a:tr>
              <a:tr h="237731">
                <a:tc>
                  <a:txBody>
                    <a:bodyPr/>
                    <a:lstStyle/>
                    <a:p>
                      <a:pPr marL="0" algn="ctr" rtl="0" eaLnBrk="1" latinLnBrk="0" hangingPunct="1">
                        <a:spcBef>
                          <a:spcPts val="0"/>
                        </a:spcBef>
                        <a:spcAft>
                          <a:spcPts val="0"/>
                        </a:spcAft>
                      </a:pPr>
                      <a:r>
                        <a:rPr kumimoji="1" lang="en-US" sz="1200" kern="1200">
                          <a:effectLst/>
                          <a:latin typeface="Meiryo"/>
                        </a:rPr>
                        <a:t>12</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v3.2.2</a:t>
                      </a:r>
                      <a:r>
                        <a:rPr kumimoji="1" lang="ja-JP" altLang="en-US" sz="1200" kern="1200">
                          <a:effectLst/>
                          <a:latin typeface="Meiryo"/>
                          <a:ea typeface="Meiryo"/>
                        </a:rPr>
                        <a:t>上位互換用</a:t>
                      </a:r>
                      <a:r>
                        <a:rPr kumimoji="1" lang="en-US" sz="1200" kern="1200">
                          <a:effectLst/>
                          <a:latin typeface="Meiryo"/>
                        </a:rPr>
                        <a:t>OID</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200" kern="1200">
                          <a:effectLst/>
                          <a:latin typeface="Meiryo"/>
                        </a:rPr>
                        <a:t>ICH v3.2.2</a:t>
                      </a:r>
                      <a:endParaRPr lang="en-US" altLang="ja-JP" sz="1200">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200" kern="1200" dirty="0">
                          <a:effectLst/>
                          <a:latin typeface="Meiryo"/>
                          <a:ea typeface="Meiryo"/>
                        </a:rPr>
                        <a:t>上位互換における</a:t>
                      </a:r>
                      <a:r>
                        <a:rPr kumimoji="1" lang="en-US" sz="1200" kern="1200" dirty="0">
                          <a:effectLst/>
                          <a:latin typeface="Meiryo"/>
                        </a:rPr>
                        <a:t>v3.2.2</a:t>
                      </a:r>
                      <a:r>
                        <a:rPr kumimoji="1" lang="ja-JP" altLang="en-US" sz="1200" kern="1200" dirty="0">
                          <a:effectLst/>
                          <a:latin typeface="Meiryo"/>
                          <a:ea typeface="Meiryo"/>
                        </a:rPr>
                        <a:t>を示す</a:t>
                      </a:r>
                      <a:r>
                        <a:rPr kumimoji="1" lang="en-US" sz="1200" kern="1200" dirty="0">
                          <a:effectLst/>
                          <a:latin typeface="Meiryo"/>
                        </a:rPr>
                        <a:t>OID</a:t>
                      </a:r>
                      <a:r>
                        <a:rPr kumimoji="1" lang="ja-JP" altLang="en-US" sz="1200" kern="1200" dirty="0" err="1">
                          <a:effectLst/>
                          <a:latin typeface="Meiryo"/>
                          <a:ea typeface="Meiryo"/>
                        </a:rPr>
                        <a:t>。</a:t>
                      </a:r>
                      <a:r>
                        <a:rPr kumimoji="1" lang="ja-JP" altLang="en-US" sz="1200" kern="1200" dirty="0">
                          <a:effectLst/>
                          <a:latin typeface="Meiryo"/>
                          <a:ea typeface="Meiryo"/>
                        </a:rPr>
                        <a:t>日本では使用しない</a:t>
                      </a:r>
                      <a:endParaRPr lang="ja-JP" altLang="en-US" sz="1200"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200" kern="1200" spc="0" baseline="0" dirty="0">
                          <a:ln>
                            <a:noFill/>
                          </a:ln>
                          <a:effectLst/>
                          <a:latin typeface="Meiryo"/>
                          <a:ea typeface="Meiryo"/>
                        </a:rPr>
                        <a:t>－</a:t>
                      </a:r>
                      <a:endParaRPr lang="ja-JP" altLang="en-US" sz="1200" dirty="0">
                        <a:effectLst/>
                        <a:latin typeface="Meiryo"/>
                        <a:ea typeface="Meiryo"/>
                      </a:endParaRPr>
                    </a:p>
                  </a:txBody>
                  <a:tcPr marL="0" marR="0" marT="0" marB="0" anchor="ctr"/>
                </a:tc>
                <a:extLst>
                  <a:ext uri="{0D108BD9-81ED-4DB2-BD59-A6C34878D82A}">
                    <a16:rowId xmlns:a16="http://schemas.microsoft.com/office/drawing/2014/main" val="499002506"/>
                  </a:ext>
                </a:extLst>
              </a:tr>
            </a:tbl>
          </a:graphicData>
        </a:graphic>
      </p:graphicFrame>
      <p:sp>
        <p:nvSpPr>
          <p:cNvPr id="4" name="Slide Number Placeholder 3">
            <a:extLst>
              <a:ext uri="{FF2B5EF4-FFF2-40B4-BE49-F238E27FC236}">
                <a16:creationId xmlns:a16="http://schemas.microsoft.com/office/drawing/2014/main" id="{B9020BED-21E5-C1C1-8AF7-6F08F914D609}"/>
              </a:ext>
            </a:extLst>
          </p:cNvPr>
          <p:cNvSpPr>
            <a:spLocks noGrp="1"/>
          </p:cNvSpPr>
          <p:nvPr>
            <p:ph type="sldNum" sz="quarter" idx="10"/>
          </p:nvPr>
        </p:nvSpPr>
        <p:spPr/>
        <p:txBody>
          <a:bodyPr/>
          <a:lstStyle/>
          <a:p>
            <a:pPr>
              <a:defRPr/>
            </a:pPr>
            <a:fld id="{0F70095C-F9B4-4C04-ABE4-849D581B05DE}" type="slidenum">
              <a:rPr lang="en-US" altLang="ja-JP"/>
              <a:pPr>
                <a:defRPr/>
              </a:pPr>
              <a:t>45</a:t>
            </a:fld>
            <a:endParaRPr lang="en-US" altLang="ja-JP"/>
          </a:p>
        </p:txBody>
      </p:sp>
      <p:sp>
        <p:nvSpPr>
          <p:cNvPr id="7" name="TextBox 6">
            <a:extLst>
              <a:ext uri="{FF2B5EF4-FFF2-40B4-BE49-F238E27FC236}">
                <a16:creationId xmlns:a16="http://schemas.microsoft.com/office/drawing/2014/main" id="{C07CB4CD-1E16-3FEE-EF87-9DC0F43D4DD8}"/>
              </a:ext>
            </a:extLst>
          </p:cNvPr>
          <p:cNvSpPr txBox="1"/>
          <p:nvPr/>
        </p:nvSpPr>
        <p:spPr>
          <a:xfrm>
            <a:off x="483079" y="1230702"/>
            <a:ext cx="10837652"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kern="600" spc="30" dirty="0">
                <a:latin typeface="Meiryo"/>
                <a:ea typeface="游ゴシック"/>
              </a:rPr>
              <a:t>ICH</a:t>
            </a:r>
            <a:r>
              <a:rPr lang="ja-JP" altLang="en-US" sz="2000" kern="600" spc="30" dirty="0">
                <a:latin typeface="Meiryo"/>
                <a:ea typeface="Meiryo"/>
              </a:rPr>
              <a:t> </a:t>
            </a:r>
            <a:r>
              <a:rPr lang="en-US" sz="2000" kern="600" spc="30" dirty="0">
                <a:latin typeface="Meiryo"/>
                <a:ea typeface="游ゴシック"/>
              </a:rPr>
              <a:t>CV </a:t>
            </a:r>
            <a:endParaRPr lang="en-US" sz="2000" kern="600" spc="30" dirty="0">
              <a:latin typeface="Meiryo"/>
              <a:ea typeface="游ゴシック"/>
              <a:cs typeface="Arial" pitchFamily="34" charset="0"/>
            </a:endParaRPr>
          </a:p>
          <a:p>
            <a:endParaRPr lang="en-US" sz="2000" kern="600" spc="30" dirty="0">
              <a:latin typeface="Meiryo"/>
              <a:ea typeface="游ゴシック"/>
              <a:cs typeface="Arial"/>
            </a:endParaRPr>
          </a:p>
          <a:p>
            <a:r>
              <a:rPr lang="en-US" sz="1400" kern="600" spc="30" dirty="0">
                <a:latin typeface="Meiryo"/>
                <a:ea typeface="游ゴシック"/>
                <a:cs typeface="Arial"/>
              </a:rPr>
              <a:t>※</a:t>
            </a:r>
            <a:r>
              <a:rPr lang="ja-JP" altLang="en-US" sz="1400" kern="600" spc="30" dirty="0">
                <a:latin typeface="Meiryo"/>
                <a:ea typeface="Meiryo"/>
                <a:cs typeface="Arial"/>
              </a:rPr>
              <a:t>赤字行は</a:t>
            </a:r>
            <a:r>
              <a:rPr lang="en-US" sz="1400" kern="600" spc="30" dirty="0">
                <a:latin typeface="Meiryo"/>
                <a:ea typeface="游ゴシック"/>
                <a:cs typeface="Arial"/>
              </a:rPr>
              <a:t>v4.0</a:t>
            </a:r>
            <a:r>
              <a:rPr lang="ja-JP" altLang="en-US" sz="1400" kern="600" spc="30" dirty="0">
                <a:latin typeface="Meiryo"/>
                <a:ea typeface="Meiryo"/>
                <a:cs typeface="Arial"/>
              </a:rPr>
              <a:t>で追加された情報</a:t>
            </a:r>
            <a:r>
              <a:rPr lang="en-US" sz="1400" kern="600" spc="30" dirty="0">
                <a:latin typeface="Meiryo"/>
                <a:ea typeface="游ゴシック"/>
                <a:cs typeface="Arial"/>
              </a:rPr>
              <a:t>，「</a:t>
            </a:r>
            <a:r>
              <a:rPr lang="ja-JP" altLang="en-US" sz="1400" kern="600" spc="30" dirty="0">
                <a:latin typeface="Meiryo"/>
                <a:ea typeface="Meiryo"/>
                <a:cs typeface="Arial"/>
              </a:rPr>
              <a:t>関連</a:t>
            </a:r>
            <a:r>
              <a:rPr lang="en-US" sz="1400" kern="600" spc="30" dirty="0">
                <a:latin typeface="Meiryo"/>
                <a:ea typeface="游ゴシック"/>
                <a:cs typeface="Arial"/>
              </a:rPr>
              <a:t>Module」</a:t>
            </a:r>
            <a:r>
              <a:rPr lang="ja-JP" altLang="en-US" sz="1400" kern="600" spc="30" dirty="0">
                <a:latin typeface="Meiryo"/>
                <a:ea typeface="Meiryo"/>
                <a:cs typeface="Arial"/>
              </a:rPr>
              <a:t>の</a:t>
            </a:r>
            <a:r>
              <a:rPr lang="en-US" sz="1400" kern="600" spc="30" dirty="0">
                <a:latin typeface="Meiryo"/>
                <a:ea typeface="游ゴシック"/>
                <a:cs typeface="Arial"/>
              </a:rPr>
              <a:t>“SD”</a:t>
            </a:r>
            <a:r>
              <a:rPr lang="ja-JP" altLang="en-US" sz="1400" kern="600" spc="30" dirty="0">
                <a:latin typeface="Meiryo"/>
                <a:ea typeface="Meiryo"/>
                <a:cs typeface="Arial"/>
              </a:rPr>
              <a:t>は申請電子データの意</a:t>
            </a:r>
            <a:endParaRPr lang="en-US" sz="1400" dirty="0">
              <a:latin typeface="Meiryo"/>
              <a:ea typeface="Meiryo"/>
              <a:cs typeface="Arial" pitchFamily="34" charset="0"/>
            </a:endParaRPr>
          </a:p>
          <a:p>
            <a:endParaRPr lang="en-US" sz="2000" kern="600" spc="30" dirty="0">
              <a:latin typeface="Meiryo"/>
              <a:ea typeface="游ゴシック"/>
            </a:endParaRPr>
          </a:p>
        </p:txBody>
      </p:sp>
      <p:sp>
        <p:nvSpPr>
          <p:cNvPr id="9" name="テキスト ボックス 2">
            <a:extLst>
              <a:ext uri="{FF2B5EF4-FFF2-40B4-BE49-F238E27FC236}">
                <a16:creationId xmlns:a16="http://schemas.microsoft.com/office/drawing/2014/main" id="{F8612037-377B-4495-ADA5-D919C7CDD229}"/>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0" name="テキスト ボックス 3">
            <a:extLst>
              <a:ext uri="{FF2B5EF4-FFF2-40B4-BE49-F238E27FC236}">
                <a16:creationId xmlns:a16="http://schemas.microsoft.com/office/drawing/2014/main" id="{A45FAA79-DE18-4040-B34D-2C58EDD5E3D6}"/>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1" name="テキスト ボックス 5">
            <a:extLst>
              <a:ext uri="{FF2B5EF4-FFF2-40B4-BE49-F238E27FC236}">
                <a16:creationId xmlns:a16="http://schemas.microsoft.com/office/drawing/2014/main" id="{EE1AF872-0EA9-4722-8171-D5D209A1E43B}"/>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2" name="テキスト ボックス 7">
            <a:extLst>
              <a:ext uri="{FF2B5EF4-FFF2-40B4-BE49-F238E27FC236}">
                <a16:creationId xmlns:a16="http://schemas.microsoft.com/office/drawing/2014/main" id="{63A1C3B4-ACFC-4AF9-B845-5BD2540ED7DD}"/>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79225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C69F-1A93-E0CC-2948-FC56D6D473C6}"/>
              </a:ext>
            </a:extLst>
          </p:cNvPr>
          <p:cNvSpPr>
            <a:spLocks noGrp="1"/>
          </p:cNvSpPr>
          <p:nvPr>
            <p:ph type="title"/>
          </p:nvPr>
        </p:nvSpPr>
        <p:spPr/>
        <p:txBody>
          <a:bodyPr/>
          <a:lstStyle/>
          <a:p>
            <a:r>
              <a:rPr lang="en-US" altLang="ja-JP" dirty="0">
                <a:latin typeface="メイリオ"/>
                <a:ea typeface="メイリオ"/>
              </a:rPr>
              <a:t>2.13  </a:t>
            </a:r>
            <a:r>
              <a:rPr lang="ja-JP" altLang="en-US" dirty="0">
                <a:latin typeface="Meiryo"/>
                <a:ea typeface="Meiryo"/>
                <a:cs typeface="+mj-lt"/>
              </a:rPr>
              <a:t>用語がコードとして</a:t>
            </a:r>
            <a:r>
              <a:rPr lang="en-US" dirty="0">
                <a:latin typeface="Meiryo"/>
                <a:ea typeface="+mj-lt"/>
                <a:cs typeface="+mj-lt"/>
              </a:rPr>
              <a:t>xml</a:t>
            </a:r>
            <a:r>
              <a:rPr lang="ja-JP" altLang="en-US" dirty="0">
                <a:latin typeface="Meiryo"/>
                <a:ea typeface="Meiryo"/>
                <a:cs typeface="+mj-lt"/>
              </a:rPr>
              <a:t>に記載さ</a:t>
            </a:r>
            <a:r>
              <a:rPr lang="ja-JP" dirty="0">
                <a:latin typeface="Meiryo"/>
                <a:ea typeface="Meiryo"/>
                <a:cs typeface="+mj-lt"/>
              </a:rPr>
              <a:t>れる</a:t>
            </a:r>
            <a:r>
              <a:rPr lang="ja-JP" altLang="en-US" dirty="0">
                <a:latin typeface="メイリオ"/>
                <a:ea typeface="メイリオ"/>
              </a:rPr>
              <a:t>（</a:t>
            </a:r>
            <a:r>
              <a:rPr lang="en-US" altLang="ja-JP" dirty="0">
                <a:latin typeface="メイリオ"/>
                <a:ea typeface="メイリオ"/>
              </a:rPr>
              <a:t>4/8</a:t>
            </a:r>
            <a:r>
              <a:rPr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mj-lt"/>
              </a:rPr>
              <a:t>｜</a:t>
            </a:r>
            <a:r>
              <a:rPr lang="en-US" altLang="ja-JP" dirty="0">
                <a:latin typeface="メイリオ" panose="020B0604030504040204" pitchFamily="50" charset="-128"/>
                <a:ea typeface="メイリオ" panose="020B0604030504040204" pitchFamily="50" charset="-128"/>
                <a:cs typeface="+mj-lt"/>
              </a:rPr>
              <a:t>JP</a:t>
            </a:r>
            <a:r>
              <a:rPr lang="ja-JP" altLang="en-US" dirty="0">
                <a:latin typeface="メイリオ" panose="020B0604030504040204" pitchFamily="50" charset="-128"/>
                <a:ea typeface="メイリオ" panose="020B0604030504040204" pitchFamily="50" charset="-128"/>
                <a:cs typeface="+mj-lt"/>
              </a:rPr>
              <a:t> </a:t>
            </a:r>
            <a:r>
              <a:rPr lang="en-US" altLang="ja-JP" dirty="0">
                <a:latin typeface="メイリオ" panose="020B0604030504040204" pitchFamily="50" charset="-128"/>
                <a:ea typeface="メイリオ" panose="020B0604030504040204" pitchFamily="50" charset="-128"/>
                <a:cs typeface="+mj-lt"/>
              </a:rPr>
              <a:t>CV</a:t>
            </a:r>
            <a:endParaRPr lang="en-US" dirty="0">
              <a:latin typeface="メイリオ" panose="020B0604030504040204" pitchFamily="50" charset="-128"/>
              <a:ea typeface="メイリオ" panose="020B0604030504040204" pitchFamily="50" charset="-128"/>
            </a:endParaRPr>
          </a:p>
        </p:txBody>
      </p:sp>
      <p:graphicFrame>
        <p:nvGraphicFramePr>
          <p:cNvPr id="6" name="Content Placeholder 5">
            <a:extLst>
              <a:ext uri="{FF2B5EF4-FFF2-40B4-BE49-F238E27FC236}">
                <a16:creationId xmlns:a16="http://schemas.microsoft.com/office/drawing/2014/main" id="{FECE61AF-AEAD-6411-B3C1-4A9F0F45BB20}"/>
              </a:ext>
            </a:extLst>
          </p:cNvPr>
          <p:cNvGraphicFramePr>
            <a:graphicFrameLocks noGrp="1"/>
          </p:cNvGraphicFramePr>
          <p:nvPr>
            <p:ph idx="1"/>
            <p:extLst>
              <p:ext uri="{D42A27DB-BD31-4B8C-83A1-F6EECF244321}">
                <p14:modId xmlns:p14="http://schemas.microsoft.com/office/powerpoint/2010/main" val="4147129151"/>
              </p:ext>
            </p:extLst>
          </p:nvPr>
        </p:nvGraphicFramePr>
        <p:xfrm>
          <a:off x="839637" y="2174186"/>
          <a:ext cx="10972797" cy="4246398"/>
        </p:xfrm>
        <a:graphic>
          <a:graphicData uri="http://schemas.openxmlformats.org/drawingml/2006/table">
            <a:tbl>
              <a:tblPr firstRow="1" bandRow="1">
                <a:tableStyleId>{5C22544A-7EE6-4342-B048-85BDC9FD1C3A}</a:tableStyleId>
              </a:tblPr>
              <a:tblGrid>
                <a:gridCol w="433952">
                  <a:extLst>
                    <a:ext uri="{9D8B030D-6E8A-4147-A177-3AD203B41FA5}">
                      <a16:colId xmlns:a16="http://schemas.microsoft.com/office/drawing/2014/main" val="1223383671"/>
                    </a:ext>
                  </a:extLst>
                </a:gridCol>
                <a:gridCol w="2095371">
                  <a:extLst>
                    <a:ext uri="{9D8B030D-6E8A-4147-A177-3AD203B41FA5}">
                      <a16:colId xmlns:a16="http://schemas.microsoft.com/office/drawing/2014/main" val="2351647088"/>
                    </a:ext>
                  </a:extLst>
                </a:gridCol>
                <a:gridCol w="2504525">
                  <a:extLst>
                    <a:ext uri="{9D8B030D-6E8A-4147-A177-3AD203B41FA5}">
                      <a16:colId xmlns:a16="http://schemas.microsoft.com/office/drawing/2014/main" val="3724654426"/>
                    </a:ext>
                  </a:extLst>
                </a:gridCol>
                <a:gridCol w="4674288">
                  <a:extLst>
                    <a:ext uri="{9D8B030D-6E8A-4147-A177-3AD203B41FA5}">
                      <a16:colId xmlns:a16="http://schemas.microsoft.com/office/drawing/2014/main" val="3886929707"/>
                    </a:ext>
                  </a:extLst>
                </a:gridCol>
                <a:gridCol w="1264661">
                  <a:extLst>
                    <a:ext uri="{9D8B030D-6E8A-4147-A177-3AD203B41FA5}">
                      <a16:colId xmlns:a16="http://schemas.microsoft.com/office/drawing/2014/main" val="723731371"/>
                    </a:ext>
                  </a:extLst>
                </a:gridCol>
              </a:tblGrid>
              <a:tr h="213894">
                <a:tc>
                  <a:txBody>
                    <a:bodyPr/>
                    <a:lstStyle/>
                    <a:p>
                      <a:pPr marL="0" algn="ctr" rtl="0" eaLnBrk="1" latinLnBrk="0" hangingPunct="1">
                        <a:spcBef>
                          <a:spcPts val="0"/>
                        </a:spcBef>
                        <a:spcAft>
                          <a:spcPts val="0"/>
                        </a:spcAft>
                      </a:pPr>
                      <a:r>
                        <a:rPr kumimoji="1" lang="en-US" sz="1400" b="1" kern="1200" dirty="0">
                          <a:solidFill>
                            <a:schemeClr val="tx1"/>
                          </a:solidFill>
                          <a:effectLst/>
                          <a:latin typeface="Meiryo"/>
                        </a:rPr>
                        <a:t>#</a:t>
                      </a:r>
                      <a:endParaRPr lang="en-US" altLang="ja-JP" b="1" dirty="0">
                        <a:solidFill>
                          <a:schemeClr val="tx1"/>
                        </a:solidFill>
                        <a:effectLst/>
                        <a:latin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内容</a:t>
                      </a:r>
                      <a:endParaRPr lang="ja-JP" altLang="en-US" b="1">
                        <a:solidFill>
                          <a:schemeClr val="tx1"/>
                        </a:solidFill>
                        <a:effectLst/>
                        <a:latin typeface="Meiryo"/>
                        <a:ea typeface="Meiryo"/>
                      </a:endParaRPr>
                    </a:p>
                  </a:txBody>
                  <a:tcPr marL="0" marR="0" marT="0" marB="0" anchor="ctr"/>
                </a:tc>
                <a:tc>
                  <a:txBody>
                    <a:bodyPr/>
                    <a:lstStyle/>
                    <a:p>
                      <a:pPr marL="0" algn="ctr" rtl="0" eaLnBrk="1" latinLnBrk="0" hangingPunct="1">
                        <a:spcBef>
                          <a:spcPts val="0"/>
                        </a:spcBef>
                        <a:spcAft>
                          <a:spcPts val="0"/>
                        </a:spcAft>
                      </a:pPr>
                      <a:r>
                        <a:rPr kumimoji="1" lang="en-US" sz="1400" b="1" kern="1200" dirty="0">
                          <a:solidFill>
                            <a:schemeClr val="tx1"/>
                          </a:solidFill>
                          <a:effectLst/>
                          <a:latin typeface="Meiryo"/>
                        </a:rPr>
                        <a:t>CV</a:t>
                      </a:r>
                      <a:r>
                        <a:rPr kumimoji="1" lang="ja-JP" altLang="en-US" sz="1400" b="1" kern="1200" dirty="0">
                          <a:solidFill>
                            <a:schemeClr val="tx1"/>
                          </a:solidFill>
                          <a:effectLst/>
                          <a:latin typeface="Meiryo"/>
                          <a:ea typeface="Meiryo"/>
                        </a:rPr>
                        <a:t>名</a:t>
                      </a:r>
                      <a:endParaRPr lang="ja-JP" altLang="en-US" b="1" dirty="0">
                        <a:solidFill>
                          <a:schemeClr val="tx1"/>
                        </a:solidFill>
                        <a:effectLst/>
                        <a:latin typeface="Meiryo"/>
                        <a:ea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定義されている値の内容と例</a:t>
                      </a:r>
                      <a:endParaRPr lang="ja-JP" altLang="en-US" b="1">
                        <a:solidFill>
                          <a:schemeClr val="tx1"/>
                        </a:solidFill>
                        <a:effectLst/>
                        <a:latin typeface="Meiryo"/>
                        <a:ea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関連</a:t>
                      </a:r>
                      <a:r>
                        <a:rPr kumimoji="1" lang="en-US" sz="1400" b="1" kern="1200">
                          <a:solidFill>
                            <a:schemeClr val="tx1"/>
                          </a:solidFill>
                          <a:effectLst/>
                          <a:latin typeface="Meiryo"/>
                        </a:rPr>
                        <a:t>Module</a:t>
                      </a:r>
                      <a:endParaRPr lang="en-US" altLang="ja-JP" b="1">
                        <a:solidFill>
                          <a:schemeClr val="tx1"/>
                        </a:solidFill>
                        <a:effectLst/>
                        <a:latin typeface="Meiryo"/>
                      </a:endParaRPr>
                    </a:p>
                  </a:txBody>
                  <a:tcPr marL="0" marR="0" marT="0" marB="0" anchor="ctr"/>
                </a:tc>
                <a:extLst>
                  <a:ext uri="{0D108BD9-81ED-4DB2-BD59-A6C34878D82A}">
                    <a16:rowId xmlns:a16="http://schemas.microsoft.com/office/drawing/2014/main" val="1080981573"/>
                  </a:ext>
                </a:extLst>
              </a:tr>
              <a:tr h="277368">
                <a:tc>
                  <a:txBody>
                    <a:bodyPr/>
                    <a:lstStyle/>
                    <a:p>
                      <a:pPr marL="0" algn="ctr" rtl="0" eaLnBrk="1" latinLnBrk="0" hangingPunct="1">
                        <a:spcBef>
                          <a:spcPts val="0"/>
                        </a:spcBef>
                        <a:spcAft>
                          <a:spcPts val="0"/>
                        </a:spcAft>
                      </a:pPr>
                      <a:r>
                        <a:rPr kumimoji="1" lang="en-US" sz="1400" kern="1200">
                          <a:effectLst/>
                          <a:latin typeface="Meiryo"/>
                        </a:rPr>
                        <a:t>1</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Submission Unit</a:t>
                      </a:r>
                      <a:r>
                        <a:rPr kumimoji="1" lang="ja-JP" altLang="en-US" sz="1400" kern="1200">
                          <a:effectLst/>
                          <a:latin typeface="Meiryo"/>
                          <a:ea typeface="Meiryo"/>
                        </a:rPr>
                        <a:t>の種類</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Submission Unit</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dirty="0">
                          <a:effectLst/>
                          <a:latin typeface="Meiryo"/>
                          <a:ea typeface="Meiryo"/>
                        </a:rPr>
                        <a:t>提出の種類 </a:t>
                      </a:r>
                      <a:r>
                        <a:rPr kumimoji="1" lang="en-US" altLang="ja-JP" sz="1400" kern="1200" dirty="0">
                          <a:effectLst/>
                          <a:latin typeface="Meiryo"/>
                        </a:rPr>
                        <a:t>(</a:t>
                      </a:r>
                      <a:r>
                        <a:rPr kumimoji="1" lang="ja-JP" altLang="en-US" sz="1400" kern="1200" dirty="0">
                          <a:effectLst/>
                          <a:latin typeface="Meiryo"/>
                          <a:ea typeface="Meiryo"/>
                        </a:rPr>
                        <a:t>“</a:t>
                      </a:r>
                      <a:r>
                        <a:rPr kumimoji="1" lang="en-US" sz="1400" kern="1200" dirty="0">
                          <a:effectLst/>
                          <a:latin typeface="Meiryo"/>
                        </a:rPr>
                        <a:t>eCTD</a:t>
                      </a:r>
                      <a:r>
                        <a:rPr kumimoji="1" lang="ja-JP" altLang="en-US" sz="1400" kern="1200" dirty="0">
                          <a:effectLst/>
                          <a:latin typeface="Meiryo"/>
                          <a:ea typeface="Meiryo"/>
                        </a:rPr>
                        <a:t>の初版提出または改訂提出”）</a:t>
                      </a:r>
                      <a:endParaRPr lang="ja-JP" altLang="en-US"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M1</a:t>
                      </a:r>
                      <a:endParaRPr lang="en-US" altLang="ja-JP">
                        <a:effectLst/>
                        <a:latin typeface="Meiryo"/>
                      </a:endParaRPr>
                    </a:p>
                  </a:txBody>
                  <a:tcPr marL="0" marR="0" marT="0" marB="0" anchor="ctr"/>
                </a:tc>
                <a:extLst>
                  <a:ext uri="{0D108BD9-81ED-4DB2-BD59-A6C34878D82A}">
                    <a16:rowId xmlns:a16="http://schemas.microsoft.com/office/drawing/2014/main" val="2350582030"/>
                  </a:ext>
                </a:extLst>
              </a:tr>
              <a:tr h="163195">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2</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提出タイミング</a:t>
                      </a:r>
                      <a:endParaRPr lang="ja-JP" altLang="en-US">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solidFill>
                            <a:srgbClr val="FF0000"/>
                          </a:solidFill>
                          <a:effectLst/>
                          <a:latin typeface="Meiryo"/>
                        </a:rPr>
                        <a:t>JP Category Event</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提出タイミング（“初版提出”</a:t>
                      </a:r>
                      <a:r>
                        <a:rPr kumimoji="1" lang="en-US" altLang="ja-JP" sz="1400" kern="1200">
                          <a:solidFill>
                            <a:srgbClr val="FF0000"/>
                          </a:solidFill>
                          <a:effectLst/>
                          <a:latin typeface="Meiryo"/>
                        </a:rPr>
                        <a:t>,</a:t>
                      </a:r>
                      <a:r>
                        <a:rPr kumimoji="1" lang="ja-JP" altLang="en-US" sz="1400" kern="1200">
                          <a:solidFill>
                            <a:srgbClr val="FF0000"/>
                          </a:solidFill>
                          <a:effectLst/>
                          <a:latin typeface="Meiryo"/>
                          <a:ea typeface="Meiryo"/>
                        </a:rPr>
                        <a:t> “審査専門協議用”など）</a:t>
                      </a:r>
                      <a:endParaRPr lang="ja-JP" altLang="en-US">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M1</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1633957166"/>
                  </a:ext>
                </a:extLst>
              </a:tr>
              <a:tr h="277368">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3</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初版提出時の提出方式</a:t>
                      </a:r>
                      <a:endParaRPr lang="ja-JP" altLang="en-US">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solidFill>
                            <a:srgbClr val="FF0000"/>
                          </a:solidFill>
                          <a:effectLst/>
                          <a:latin typeface="Meiryo"/>
                        </a:rPr>
                        <a:t>JP Initial Submission Type</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dirty="0">
                          <a:solidFill>
                            <a:srgbClr val="FF0000"/>
                          </a:solidFill>
                          <a:effectLst/>
                          <a:latin typeface="Meiryo"/>
                          <a:ea typeface="Meiryo"/>
                        </a:rPr>
                        <a:t>初版提出の場合の提出方法。申請電子データ別に提出するか，申請資料と同時に提出するかを指定</a:t>
                      </a:r>
                      <a:endParaRPr lang="en-US" altLang="ja-JP" dirty="0">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M1</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3624997607"/>
                  </a:ext>
                </a:extLst>
              </a:tr>
              <a:tr h="163195">
                <a:tc>
                  <a:txBody>
                    <a:bodyPr/>
                    <a:lstStyle/>
                    <a:p>
                      <a:pPr marL="0" algn="ctr" rtl="0" eaLnBrk="1" latinLnBrk="0" hangingPunct="1">
                        <a:spcBef>
                          <a:spcPts val="0"/>
                        </a:spcBef>
                        <a:spcAft>
                          <a:spcPts val="0"/>
                        </a:spcAft>
                      </a:pPr>
                      <a:r>
                        <a:rPr kumimoji="1" lang="en-US" sz="1400" kern="1200">
                          <a:effectLst/>
                          <a:latin typeface="Meiryo"/>
                        </a:rPr>
                        <a:t>4</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Modul1</a:t>
                      </a:r>
                      <a:r>
                        <a:rPr kumimoji="1" lang="ja-JP" altLang="en-US" sz="1400" kern="1200">
                          <a:effectLst/>
                          <a:latin typeface="Meiryo"/>
                          <a:ea typeface="Meiryo"/>
                        </a:rPr>
                        <a:t>の見出し番号</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Context of Use</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dirty="0">
                          <a:effectLst/>
                          <a:latin typeface="Meiryo"/>
                          <a:ea typeface="Meiryo"/>
                        </a:rPr>
                        <a:t>日本で規定される</a:t>
                      </a:r>
                      <a:r>
                        <a:rPr kumimoji="1" lang="en-US" sz="1400" kern="1200" dirty="0">
                          <a:effectLst/>
                          <a:latin typeface="Meiryo"/>
                        </a:rPr>
                        <a:t>Module1</a:t>
                      </a:r>
                      <a:r>
                        <a:rPr kumimoji="1" lang="ja-JP" altLang="en-US" sz="1400" kern="1200" dirty="0">
                          <a:effectLst/>
                          <a:latin typeface="Meiryo"/>
                          <a:ea typeface="Meiryo"/>
                        </a:rPr>
                        <a:t>の</a:t>
                      </a:r>
                      <a:r>
                        <a:rPr kumimoji="1" lang="en-US" sz="1400" kern="1200" dirty="0">
                          <a:effectLst/>
                          <a:latin typeface="Meiryo"/>
                        </a:rPr>
                        <a:t>CTD</a:t>
                      </a:r>
                      <a:r>
                        <a:rPr kumimoji="1" lang="ja-JP" altLang="en-US" sz="1400" kern="1200" dirty="0">
                          <a:effectLst/>
                          <a:latin typeface="Meiryo"/>
                          <a:ea typeface="Meiryo"/>
                        </a:rPr>
                        <a:t>見出し番号 </a:t>
                      </a:r>
                      <a:r>
                        <a:rPr kumimoji="1" lang="en-US" altLang="ja-JP" sz="1400" kern="1200" dirty="0">
                          <a:effectLst/>
                          <a:latin typeface="Meiryo"/>
                        </a:rPr>
                        <a:t>(“</a:t>
                      </a:r>
                      <a:r>
                        <a:rPr kumimoji="1" lang="en-US" sz="1400" kern="1200" dirty="0">
                          <a:effectLst/>
                          <a:latin typeface="Meiryo"/>
                        </a:rPr>
                        <a:t>jp_m1.1”</a:t>
                      </a:r>
                      <a:r>
                        <a:rPr kumimoji="1" lang="ja-JP" altLang="en-US" sz="1400" kern="1200" dirty="0" err="1">
                          <a:effectLst/>
                          <a:latin typeface="Meiryo"/>
                          <a:ea typeface="Meiryo"/>
                        </a:rPr>
                        <a:t>，</a:t>
                      </a:r>
                      <a:r>
                        <a:rPr kumimoji="1" lang="ja-JP" altLang="en-US" sz="1400" kern="1200" dirty="0">
                          <a:effectLst/>
                          <a:latin typeface="Meiryo"/>
                          <a:ea typeface="Meiryo"/>
                        </a:rPr>
                        <a:t>”</a:t>
                      </a:r>
                      <a:r>
                        <a:rPr kumimoji="1" lang="en-US" sz="1400" kern="1200" dirty="0">
                          <a:effectLst/>
                          <a:latin typeface="Meiryo"/>
                        </a:rPr>
                        <a:t>jp_m1.2”</a:t>
                      </a:r>
                      <a:r>
                        <a:rPr kumimoji="1" lang="ja-JP" altLang="en-US" sz="1400" kern="1200" dirty="0">
                          <a:effectLst/>
                          <a:latin typeface="Meiryo"/>
                          <a:ea typeface="Meiryo"/>
                        </a:rPr>
                        <a:t>など</a:t>
                      </a:r>
                      <a:r>
                        <a:rPr kumimoji="1" lang="en-US" altLang="ja-JP" sz="1400" kern="1200" dirty="0">
                          <a:effectLst/>
                          <a:latin typeface="Meiryo"/>
                        </a:rPr>
                        <a:t>)</a:t>
                      </a:r>
                      <a:endParaRPr lang="ja-JP" altLang="en-US" sz="1400" kern="1200"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dirty="0" err="1">
                          <a:ln>
                            <a:noFill/>
                          </a:ln>
                          <a:effectLst/>
                          <a:latin typeface="Meiryo"/>
                        </a:rPr>
                        <a:t>M1</a:t>
                      </a:r>
                      <a:r>
                        <a:rPr kumimoji="1" lang="ja-JP" altLang="en-US" sz="1400" kern="1200" spc="0" baseline="0" dirty="0">
                          <a:ln>
                            <a:noFill/>
                          </a:ln>
                          <a:effectLst/>
                          <a:latin typeface="Meiryo"/>
                        </a:rPr>
                        <a:t>，</a:t>
                      </a:r>
                      <a:r>
                        <a:rPr kumimoji="1" lang="en-US" altLang="ja-JP" sz="1400" kern="1200" spc="0" baseline="0" dirty="0" err="1">
                          <a:ln>
                            <a:noFill/>
                          </a:ln>
                          <a:effectLst/>
                          <a:latin typeface="Meiryo"/>
                        </a:rPr>
                        <a:t>M5.3.7</a:t>
                      </a:r>
                      <a:endParaRPr lang="en-US" altLang="ja-JP" dirty="0">
                        <a:effectLst/>
                        <a:latin typeface="Meiryo"/>
                      </a:endParaRPr>
                    </a:p>
                  </a:txBody>
                  <a:tcPr marL="0" marR="0" marT="0" marB="0" anchor="ctr"/>
                </a:tc>
                <a:extLst>
                  <a:ext uri="{0D108BD9-81ED-4DB2-BD59-A6C34878D82A}">
                    <a16:rowId xmlns:a16="http://schemas.microsoft.com/office/drawing/2014/main" val="3362441010"/>
                  </a:ext>
                </a:extLst>
              </a:tr>
              <a:tr h="163195">
                <a:tc>
                  <a:txBody>
                    <a:bodyPr/>
                    <a:lstStyle/>
                    <a:p>
                      <a:pPr marL="0" algn="ctr" rtl="0" eaLnBrk="1" latinLnBrk="0" hangingPunct="1">
                        <a:spcBef>
                          <a:spcPts val="0"/>
                        </a:spcBef>
                        <a:spcAft>
                          <a:spcPts val="0"/>
                        </a:spcAft>
                      </a:pPr>
                      <a:r>
                        <a:rPr kumimoji="1" lang="en-US" sz="1400" kern="1200">
                          <a:effectLst/>
                          <a:latin typeface="Meiryo"/>
                        </a:rPr>
                        <a:t>5</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Submission</a:t>
                      </a:r>
                      <a:r>
                        <a:rPr kumimoji="1" lang="ja-JP" altLang="en-US" sz="1400" kern="1200">
                          <a:effectLst/>
                          <a:latin typeface="Meiryo"/>
                          <a:ea typeface="Meiryo"/>
                        </a:rPr>
                        <a:t>の位置づけ</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Submission</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dirty="0">
                          <a:effectLst/>
                          <a:latin typeface="Meiryo"/>
                          <a:ea typeface="Meiryo"/>
                        </a:rPr>
                        <a:t>正本提出，参考提出の別</a:t>
                      </a:r>
                      <a:endParaRPr lang="ja-JP" altLang="en-US"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M1</a:t>
                      </a:r>
                      <a:endParaRPr lang="en-US" altLang="ja-JP">
                        <a:effectLst/>
                        <a:latin typeface="Meiryo"/>
                      </a:endParaRPr>
                    </a:p>
                  </a:txBody>
                  <a:tcPr marL="0" marR="0" marT="0" marB="0" anchor="ctr"/>
                </a:tc>
                <a:extLst>
                  <a:ext uri="{0D108BD9-81ED-4DB2-BD59-A6C34878D82A}">
                    <a16:rowId xmlns:a16="http://schemas.microsoft.com/office/drawing/2014/main" val="2127483508"/>
                  </a:ext>
                </a:extLst>
              </a:tr>
              <a:tr h="163195">
                <a:tc>
                  <a:txBody>
                    <a:bodyPr/>
                    <a:lstStyle/>
                    <a:p>
                      <a:pPr marL="0" algn="ctr" rtl="0" eaLnBrk="1" latinLnBrk="0" hangingPunct="1">
                        <a:spcBef>
                          <a:spcPts val="0"/>
                        </a:spcBef>
                        <a:spcAft>
                          <a:spcPts val="0"/>
                        </a:spcAft>
                      </a:pPr>
                      <a:r>
                        <a:rPr kumimoji="1" lang="en-US" sz="1400" kern="1200">
                          <a:effectLst/>
                          <a:latin typeface="Meiryo"/>
                        </a:rPr>
                        <a:t>6</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申請区分</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Product Category</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申請区分</a:t>
                      </a:r>
                      <a:r>
                        <a:rPr kumimoji="1" lang="en-US" altLang="ja-JP" sz="1400" kern="1200">
                          <a:effectLst/>
                          <a:latin typeface="Meiryo"/>
                        </a:rPr>
                        <a:t>(</a:t>
                      </a:r>
                      <a:r>
                        <a:rPr kumimoji="1" lang="ja-JP" altLang="en-US" sz="1400" kern="1200">
                          <a:effectLst/>
                          <a:latin typeface="Meiryo"/>
                          <a:ea typeface="Meiryo"/>
                        </a:rPr>
                        <a:t>“新有効成分含有医薬品”</a:t>
                      </a:r>
                      <a:r>
                        <a:rPr kumimoji="1" lang="en-US" altLang="ja-JP" sz="1400" kern="1200">
                          <a:effectLst/>
                          <a:latin typeface="Meiryo"/>
                        </a:rPr>
                        <a:t>,</a:t>
                      </a:r>
                      <a:r>
                        <a:rPr kumimoji="1" lang="ja-JP" altLang="en-US" sz="1400" kern="1200">
                          <a:effectLst/>
                          <a:latin typeface="Meiryo"/>
                          <a:ea typeface="Meiryo"/>
                        </a:rPr>
                        <a:t>“新医療用配合剤”など</a:t>
                      </a:r>
                      <a:r>
                        <a:rPr kumimoji="1" lang="en-US" altLang="ja-JP" sz="1400" kern="1200">
                          <a:effectLst/>
                          <a:latin typeface="Meiryo"/>
                        </a:rPr>
                        <a:t>)</a:t>
                      </a:r>
                      <a:endParaRPr lang="ja-JP" altLang="en-US" sz="1400" kern="120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M1</a:t>
                      </a:r>
                      <a:endParaRPr lang="en-US" altLang="ja-JP">
                        <a:effectLst/>
                        <a:latin typeface="Meiryo"/>
                      </a:endParaRPr>
                    </a:p>
                  </a:txBody>
                  <a:tcPr marL="0" marR="0" marT="0" marB="0" anchor="ctr"/>
                </a:tc>
                <a:extLst>
                  <a:ext uri="{0D108BD9-81ED-4DB2-BD59-A6C34878D82A}">
                    <a16:rowId xmlns:a16="http://schemas.microsoft.com/office/drawing/2014/main" val="4209334658"/>
                  </a:ext>
                </a:extLst>
              </a:tr>
              <a:tr h="277368">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7</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一般名の種類</a:t>
                      </a:r>
                      <a:endParaRPr lang="ja-JP" altLang="en-US">
                        <a:solidFill>
                          <a:srgbClr val="FF0000"/>
                        </a:solidFill>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solidFill>
                            <a:srgbClr val="FF0000"/>
                          </a:solidFill>
                          <a:effectLst/>
                          <a:latin typeface="Meiryo"/>
                        </a:rPr>
                        <a:t>JP Substance Name Type</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一般名の種類 </a:t>
                      </a:r>
                      <a:r>
                        <a:rPr kumimoji="1" lang="en-US" altLang="ja-JP" sz="1400" kern="1200">
                          <a:solidFill>
                            <a:srgbClr val="FF0000"/>
                          </a:solidFill>
                          <a:effectLst/>
                          <a:latin typeface="Meiryo"/>
                        </a:rPr>
                        <a:t>(“</a:t>
                      </a:r>
                      <a:r>
                        <a:rPr kumimoji="1" lang="en-US" sz="1400" kern="1200">
                          <a:solidFill>
                            <a:srgbClr val="FF0000"/>
                          </a:solidFill>
                          <a:effectLst/>
                          <a:latin typeface="Meiryo"/>
                        </a:rPr>
                        <a:t>JAN”, “</a:t>
                      </a:r>
                      <a:r>
                        <a:rPr kumimoji="1" lang="ja-JP" altLang="en-US" sz="1400" kern="1200">
                          <a:solidFill>
                            <a:srgbClr val="FF0000"/>
                          </a:solidFill>
                          <a:effectLst/>
                          <a:latin typeface="Meiryo"/>
                          <a:ea typeface="Meiryo"/>
                        </a:rPr>
                        <a:t>未定義”など</a:t>
                      </a:r>
                      <a:r>
                        <a:rPr kumimoji="1" lang="en-US" altLang="ja-JP" sz="1400" kern="1200">
                          <a:solidFill>
                            <a:srgbClr val="FF0000"/>
                          </a:solidFill>
                          <a:effectLst/>
                          <a:latin typeface="Meiryo"/>
                        </a:rPr>
                        <a:t>)</a:t>
                      </a:r>
                      <a:endParaRPr lang="ja-JP" altLang="en-US" sz="1400" kern="1200">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M1</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1996503511"/>
                  </a:ext>
                </a:extLst>
              </a:tr>
              <a:tr h="277368">
                <a:tc>
                  <a:txBody>
                    <a:bodyPr/>
                    <a:lstStyle/>
                    <a:p>
                      <a:pPr marL="0" algn="ctr" rtl="0" eaLnBrk="1" latinLnBrk="0" hangingPunct="1">
                        <a:spcBef>
                          <a:spcPts val="0"/>
                        </a:spcBef>
                        <a:spcAft>
                          <a:spcPts val="0"/>
                        </a:spcAft>
                      </a:pPr>
                      <a:r>
                        <a:rPr kumimoji="1" lang="en-US" sz="1400" kern="1200">
                          <a:effectLst/>
                          <a:latin typeface="Meiryo"/>
                        </a:rPr>
                        <a:t>8</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Application</a:t>
                      </a:r>
                      <a:r>
                        <a:rPr kumimoji="1" lang="ja-JP" altLang="en-US" sz="1400" kern="1200">
                          <a:effectLst/>
                          <a:latin typeface="Meiryo"/>
                          <a:ea typeface="Meiryo"/>
                        </a:rPr>
                        <a:t>の種類</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Application</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申請の種類 </a:t>
                      </a:r>
                      <a:r>
                        <a:rPr kumimoji="1" lang="en-US" altLang="ja-JP" sz="1400" kern="1200">
                          <a:effectLst/>
                          <a:latin typeface="Meiryo"/>
                        </a:rPr>
                        <a:t>(</a:t>
                      </a:r>
                      <a:r>
                        <a:rPr kumimoji="1" lang="ja-JP" altLang="en-US" sz="1400" kern="1200">
                          <a:effectLst/>
                          <a:latin typeface="Meiryo"/>
                          <a:ea typeface="Meiryo"/>
                        </a:rPr>
                        <a:t>“製造販売承認申請”</a:t>
                      </a:r>
                      <a:r>
                        <a:rPr kumimoji="1" lang="en-US" altLang="ja-JP" sz="1400" kern="1200">
                          <a:effectLst/>
                          <a:latin typeface="Meiryo"/>
                        </a:rPr>
                        <a:t>)</a:t>
                      </a:r>
                      <a:endParaRPr lang="ja-JP" altLang="en-US" sz="1400" kern="120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M1</a:t>
                      </a:r>
                      <a:endParaRPr lang="en-US" altLang="ja-JP">
                        <a:effectLst/>
                        <a:latin typeface="Meiryo"/>
                      </a:endParaRPr>
                    </a:p>
                  </a:txBody>
                  <a:tcPr marL="0" marR="0" marT="0" marB="0" anchor="ctr"/>
                </a:tc>
                <a:extLst>
                  <a:ext uri="{0D108BD9-81ED-4DB2-BD59-A6C34878D82A}">
                    <a16:rowId xmlns:a16="http://schemas.microsoft.com/office/drawing/2014/main" val="3266245739"/>
                  </a:ext>
                </a:extLst>
              </a:tr>
              <a:tr h="277368">
                <a:tc>
                  <a:txBody>
                    <a:bodyPr/>
                    <a:lstStyle/>
                    <a:p>
                      <a:pPr marL="0" algn="ctr" rtl="0" eaLnBrk="1" latinLnBrk="0" hangingPunct="1">
                        <a:spcBef>
                          <a:spcPts val="0"/>
                        </a:spcBef>
                        <a:spcAft>
                          <a:spcPts val="0"/>
                        </a:spcAft>
                      </a:pPr>
                      <a:r>
                        <a:rPr kumimoji="1" lang="en-US" sz="1400" kern="1200">
                          <a:effectLst/>
                          <a:latin typeface="Meiryo"/>
                        </a:rPr>
                        <a:t>9</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関連申請の種別</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Application Reference Reason</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dirty="0">
                          <a:effectLst/>
                          <a:latin typeface="Meiryo"/>
                          <a:ea typeface="Meiryo"/>
                        </a:rPr>
                        <a:t>一変申請の場合，既承認医薬品に係る資料を</a:t>
                      </a:r>
                      <a:r>
                        <a:rPr kumimoji="1" lang="en-US" sz="1400" kern="1200" dirty="0">
                          <a:effectLst/>
                          <a:latin typeface="Meiryo"/>
                        </a:rPr>
                        <a:t>eCTD</a:t>
                      </a:r>
                      <a:r>
                        <a:rPr kumimoji="1" lang="ja-JP" altLang="en-US" sz="1400" kern="1200" dirty="0">
                          <a:effectLst/>
                          <a:latin typeface="Meiryo"/>
                          <a:ea typeface="Meiryo"/>
                        </a:rPr>
                        <a:t>受付番号で指定する場合に使用する</a:t>
                      </a:r>
                      <a:endParaRPr lang="ja-JP" altLang="en-US" dirty="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M1</a:t>
                      </a:r>
                      <a:endParaRPr lang="en-US" altLang="ja-JP">
                        <a:effectLst/>
                        <a:latin typeface="Meiryo"/>
                      </a:endParaRPr>
                    </a:p>
                  </a:txBody>
                  <a:tcPr marL="0" marR="0" marT="0" marB="0" anchor="ctr"/>
                </a:tc>
                <a:extLst>
                  <a:ext uri="{0D108BD9-81ED-4DB2-BD59-A6C34878D82A}">
                    <a16:rowId xmlns:a16="http://schemas.microsoft.com/office/drawing/2014/main" val="2750146603"/>
                  </a:ext>
                </a:extLst>
              </a:tr>
              <a:tr h="163195">
                <a:tc>
                  <a:txBody>
                    <a:bodyPr/>
                    <a:lstStyle/>
                    <a:p>
                      <a:pPr marL="0" algn="ctr" rtl="0" eaLnBrk="1" latinLnBrk="0" hangingPunct="1">
                        <a:spcBef>
                          <a:spcPts val="0"/>
                        </a:spcBef>
                        <a:spcAft>
                          <a:spcPts val="0"/>
                        </a:spcAft>
                      </a:pPr>
                      <a:r>
                        <a:rPr kumimoji="1" lang="en-US" sz="1400" kern="1200">
                          <a:effectLst/>
                          <a:latin typeface="Meiryo"/>
                        </a:rPr>
                        <a:t>10</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申請電子データ種類</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Study Data Category</a:t>
                      </a:r>
                      <a:endParaRPr lang="en-US" altLang="ja-JP">
                        <a:effectLst/>
                        <a:latin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ja-JP" altLang="en-US" sz="1400" kern="1200">
                          <a:effectLst/>
                          <a:latin typeface="Meiryo"/>
                          <a:ea typeface="Meiryo"/>
                        </a:rPr>
                        <a:t>申請電子データの種類 </a:t>
                      </a:r>
                      <a:r>
                        <a:rPr kumimoji="1" lang="en-US" altLang="ja-JP" sz="1400" kern="1200">
                          <a:effectLst/>
                          <a:latin typeface="Meiryo"/>
                        </a:rPr>
                        <a:t>(“</a:t>
                      </a:r>
                      <a:r>
                        <a:rPr kumimoji="1" lang="en-US" sz="1400" kern="1200">
                          <a:effectLst/>
                          <a:latin typeface="Meiryo"/>
                        </a:rPr>
                        <a:t>CDISC</a:t>
                      </a:r>
                      <a:r>
                        <a:rPr kumimoji="1" lang="ja-JP" altLang="en-US" sz="1400" kern="1200">
                          <a:effectLst/>
                          <a:latin typeface="Meiryo"/>
                          <a:ea typeface="Meiryo"/>
                        </a:rPr>
                        <a:t>形式のデータを含む単一試験のデータ”</a:t>
                      </a:r>
                      <a:r>
                        <a:rPr kumimoji="1" lang="en-US" altLang="ja-JP" sz="1400" kern="1200">
                          <a:effectLst/>
                          <a:latin typeface="Meiryo"/>
                        </a:rPr>
                        <a:t>, “</a:t>
                      </a:r>
                      <a:r>
                        <a:rPr kumimoji="1" lang="en-US" sz="1400" kern="1200">
                          <a:effectLst/>
                          <a:latin typeface="Meiryo"/>
                        </a:rPr>
                        <a:t>CDISC</a:t>
                      </a:r>
                      <a:r>
                        <a:rPr kumimoji="1" lang="ja-JP" altLang="en-US" sz="1400" kern="1200">
                          <a:effectLst/>
                          <a:latin typeface="Meiryo"/>
                          <a:ea typeface="Meiryo"/>
                        </a:rPr>
                        <a:t>形式のデータを含まない”など</a:t>
                      </a:r>
                      <a:r>
                        <a:rPr kumimoji="1" lang="en-US" altLang="ja-JP" sz="1400" kern="1200">
                          <a:effectLst/>
                          <a:latin typeface="Meiryo"/>
                        </a:rPr>
                        <a:t>)</a:t>
                      </a:r>
                      <a:endParaRPr lang="ja-JP" altLang="en-US" sz="1400" kern="120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SD</a:t>
                      </a:r>
                      <a:endParaRPr lang="en-US" altLang="ja-JP">
                        <a:effectLst/>
                        <a:latin typeface="Meiryo"/>
                      </a:endParaRPr>
                    </a:p>
                  </a:txBody>
                  <a:tcPr marL="0" marR="0" marT="0" marB="0" anchor="ctr"/>
                </a:tc>
                <a:extLst>
                  <a:ext uri="{0D108BD9-81ED-4DB2-BD59-A6C34878D82A}">
                    <a16:rowId xmlns:a16="http://schemas.microsoft.com/office/drawing/2014/main" val="2606567356"/>
                  </a:ext>
                </a:extLst>
              </a:tr>
              <a:tr h="163195">
                <a:tc>
                  <a:txBody>
                    <a:bodyPr/>
                    <a:lstStyle/>
                    <a:p>
                      <a:pPr marL="0" algn="ctr" rtl="0" eaLnBrk="1" latinLnBrk="0" hangingPunct="1">
                        <a:spcBef>
                          <a:spcPts val="0"/>
                        </a:spcBef>
                        <a:spcAft>
                          <a:spcPts val="0"/>
                        </a:spcAft>
                      </a:pPr>
                      <a:r>
                        <a:rPr kumimoji="1" lang="en-US" sz="1400" kern="1200">
                          <a:effectLst/>
                          <a:latin typeface="Meiryo"/>
                        </a:rPr>
                        <a:t>11</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解析種類</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Analysis Type</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解析の種類 </a:t>
                      </a:r>
                      <a:r>
                        <a:rPr kumimoji="1" lang="en-US" altLang="ja-JP" sz="1400" kern="1200">
                          <a:effectLst/>
                          <a:latin typeface="Meiryo"/>
                        </a:rPr>
                        <a:t>(“</a:t>
                      </a:r>
                      <a:r>
                        <a:rPr kumimoji="1" lang="en-US" sz="1400" kern="1200">
                          <a:effectLst/>
                          <a:latin typeface="Meiryo"/>
                        </a:rPr>
                        <a:t>STS, “POP”</a:t>
                      </a:r>
                      <a:r>
                        <a:rPr kumimoji="1" lang="ja-JP" altLang="en-US" sz="1400" kern="1200">
                          <a:effectLst/>
                          <a:latin typeface="Meiryo"/>
                          <a:ea typeface="Meiryo"/>
                        </a:rPr>
                        <a:t>など</a:t>
                      </a:r>
                      <a:r>
                        <a:rPr kumimoji="1" lang="en-US" altLang="ja-JP" sz="1400" kern="1200">
                          <a:effectLst/>
                          <a:latin typeface="Meiryo"/>
                        </a:rPr>
                        <a:t>)</a:t>
                      </a:r>
                      <a:endParaRPr lang="ja-JP" altLang="en-US" sz="1400" kern="1200">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SD</a:t>
                      </a:r>
                      <a:endParaRPr lang="en-US" altLang="ja-JP">
                        <a:effectLst/>
                        <a:latin typeface="Meiryo"/>
                      </a:endParaRPr>
                    </a:p>
                  </a:txBody>
                  <a:tcPr marL="0" marR="0" marT="0" marB="0" anchor="ctr"/>
                </a:tc>
                <a:extLst>
                  <a:ext uri="{0D108BD9-81ED-4DB2-BD59-A6C34878D82A}">
                    <a16:rowId xmlns:a16="http://schemas.microsoft.com/office/drawing/2014/main" val="2280203873"/>
                  </a:ext>
                </a:extLst>
              </a:tr>
              <a:tr h="163195">
                <a:tc>
                  <a:txBody>
                    <a:bodyPr/>
                    <a:lstStyle/>
                    <a:p>
                      <a:pPr marL="0" algn="ctr" rtl="0" eaLnBrk="1" latinLnBrk="0" hangingPunct="1">
                        <a:spcBef>
                          <a:spcPts val="0"/>
                        </a:spcBef>
                        <a:spcAft>
                          <a:spcPts val="0"/>
                        </a:spcAft>
                      </a:pPr>
                      <a:r>
                        <a:rPr kumimoji="1" lang="en-US" sz="1400" kern="1200">
                          <a:effectLst/>
                          <a:latin typeface="Meiryo"/>
                        </a:rPr>
                        <a:t>12</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日本語文字コード</a:t>
                      </a:r>
                      <a:endParaRPr lang="ja-JP" altLang="en-US">
                        <a:effectLst/>
                        <a:latin typeface="Meiryo"/>
                        <a:ea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Japanese Character Code</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日本語データセットの文字コード</a:t>
                      </a:r>
                      <a:r>
                        <a:rPr kumimoji="1" lang="en-US" altLang="ja-JP" sz="1400" kern="1200">
                          <a:effectLst/>
                          <a:latin typeface="Meiryo"/>
                        </a:rPr>
                        <a:t>(“</a:t>
                      </a:r>
                      <a:r>
                        <a:rPr kumimoji="1" lang="en-US" sz="1400" kern="1200">
                          <a:effectLst/>
                          <a:latin typeface="Meiryo"/>
                        </a:rPr>
                        <a:t>UTF-8”</a:t>
                      </a:r>
                      <a:r>
                        <a:rPr kumimoji="1" lang="ja-JP" altLang="en-US" sz="1400" kern="1200">
                          <a:effectLst/>
                          <a:latin typeface="Meiryo"/>
                          <a:ea typeface="Meiryo"/>
                        </a:rPr>
                        <a:t>など</a:t>
                      </a:r>
                      <a:r>
                        <a:rPr kumimoji="1" lang="en-US" altLang="ja-JP" sz="1400" kern="1200">
                          <a:effectLst/>
                          <a:latin typeface="Meiryo"/>
                        </a:rPr>
                        <a:t>)</a:t>
                      </a:r>
                      <a:endParaRPr lang="ja-JP" altLang="en-US">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SD</a:t>
                      </a:r>
                      <a:endParaRPr lang="en-US" altLang="ja-JP">
                        <a:effectLst/>
                        <a:latin typeface="Meiryo"/>
                      </a:endParaRPr>
                    </a:p>
                  </a:txBody>
                  <a:tcPr marL="0" marR="0" marT="0" marB="0" anchor="ctr"/>
                </a:tc>
                <a:extLst>
                  <a:ext uri="{0D108BD9-81ED-4DB2-BD59-A6C34878D82A}">
                    <a16:rowId xmlns:a16="http://schemas.microsoft.com/office/drawing/2014/main" val="1971106476"/>
                  </a:ext>
                </a:extLst>
              </a:tr>
              <a:tr h="163195">
                <a:tc>
                  <a:txBody>
                    <a:bodyPr/>
                    <a:lstStyle/>
                    <a:p>
                      <a:pPr marL="0" algn="ctr" rtl="0" eaLnBrk="1" latinLnBrk="0" hangingPunct="1">
                        <a:spcBef>
                          <a:spcPts val="0"/>
                        </a:spcBef>
                        <a:spcAft>
                          <a:spcPts val="0"/>
                        </a:spcAft>
                      </a:pPr>
                      <a:r>
                        <a:rPr kumimoji="1" lang="en-US" sz="1400" kern="1200">
                          <a:effectLst/>
                          <a:latin typeface="Meiryo"/>
                        </a:rPr>
                        <a:t>13</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SDTM Terminology</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Terminology(Tabulation)</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SDTM</a:t>
                      </a:r>
                      <a:r>
                        <a:rPr kumimoji="1" lang="ja-JP" altLang="en-US" sz="1400" kern="1200">
                          <a:effectLst/>
                          <a:latin typeface="Meiryo"/>
                          <a:ea typeface="Meiryo"/>
                        </a:rPr>
                        <a:t>で使用する</a:t>
                      </a:r>
                      <a:r>
                        <a:rPr kumimoji="1" lang="en-US" sz="1400" kern="1200">
                          <a:effectLst/>
                          <a:latin typeface="Meiryo"/>
                        </a:rPr>
                        <a:t>Controlled Terminology</a:t>
                      </a:r>
                      <a:r>
                        <a:rPr kumimoji="1" lang="ja-JP" altLang="en-US" sz="1400" kern="1200">
                          <a:effectLst/>
                          <a:latin typeface="Meiryo"/>
                          <a:ea typeface="Meiryo"/>
                        </a:rPr>
                        <a:t>のバージョン</a:t>
                      </a:r>
                      <a:endParaRPr lang="ja-JP" altLang="en-US">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SD</a:t>
                      </a:r>
                      <a:endParaRPr lang="en-US" altLang="ja-JP">
                        <a:effectLst/>
                        <a:latin typeface="Meiryo"/>
                      </a:endParaRPr>
                    </a:p>
                  </a:txBody>
                  <a:tcPr marL="0" marR="0" marT="0" marB="0" anchor="ctr"/>
                </a:tc>
                <a:extLst>
                  <a:ext uri="{0D108BD9-81ED-4DB2-BD59-A6C34878D82A}">
                    <a16:rowId xmlns:a16="http://schemas.microsoft.com/office/drawing/2014/main" val="3903018403"/>
                  </a:ext>
                </a:extLst>
              </a:tr>
              <a:tr h="163195">
                <a:tc>
                  <a:txBody>
                    <a:bodyPr/>
                    <a:lstStyle/>
                    <a:p>
                      <a:pPr marL="0" algn="ctr" rtl="0" eaLnBrk="1" latinLnBrk="0" hangingPunct="1">
                        <a:spcBef>
                          <a:spcPts val="0"/>
                        </a:spcBef>
                        <a:spcAft>
                          <a:spcPts val="0"/>
                        </a:spcAft>
                      </a:pPr>
                      <a:r>
                        <a:rPr kumimoji="1" lang="en-US" sz="1400" kern="1200">
                          <a:effectLst/>
                          <a:latin typeface="Meiryo"/>
                        </a:rPr>
                        <a:t>14</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err="1">
                          <a:effectLst/>
                          <a:latin typeface="Meiryo"/>
                        </a:rPr>
                        <a:t>ADaM</a:t>
                      </a:r>
                      <a:r>
                        <a:rPr kumimoji="1" lang="en-US" sz="1400" kern="1200">
                          <a:effectLst/>
                          <a:latin typeface="Meiryo"/>
                        </a:rPr>
                        <a:t> Terminology</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JP Terminology(Analysis)</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en-US" sz="1400" kern="1200">
                          <a:effectLst/>
                          <a:latin typeface="Meiryo"/>
                        </a:rPr>
                        <a:t>ADaM</a:t>
                      </a:r>
                      <a:r>
                        <a:rPr kumimoji="1" lang="ja-JP" altLang="en-US" sz="1400" kern="1200">
                          <a:effectLst/>
                          <a:latin typeface="Meiryo"/>
                          <a:ea typeface="Meiryo"/>
                        </a:rPr>
                        <a:t>で使用する</a:t>
                      </a:r>
                      <a:r>
                        <a:rPr kumimoji="1" lang="en-US" sz="1400" kern="1200">
                          <a:effectLst/>
                          <a:latin typeface="Meiryo"/>
                        </a:rPr>
                        <a:t>Controlled Terminology</a:t>
                      </a:r>
                      <a:r>
                        <a:rPr kumimoji="1" lang="ja-JP" altLang="en-US" sz="1400" kern="1200">
                          <a:effectLst/>
                          <a:latin typeface="Meiryo"/>
                          <a:ea typeface="Meiryo"/>
                        </a:rPr>
                        <a:t>のバージョン</a:t>
                      </a:r>
                      <a:endParaRPr lang="ja-JP" altLang="en-US">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dirty="0">
                          <a:ln>
                            <a:noFill/>
                          </a:ln>
                          <a:effectLst/>
                          <a:latin typeface="Meiryo"/>
                        </a:rPr>
                        <a:t>SD</a:t>
                      </a:r>
                      <a:endParaRPr lang="en-US" altLang="ja-JP" dirty="0">
                        <a:effectLst/>
                        <a:latin typeface="Meiryo"/>
                      </a:endParaRPr>
                    </a:p>
                  </a:txBody>
                  <a:tcPr marL="0" marR="0" marT="0" marB="0" anchor="ctr"/>
                </a:tc>
                <a:extLst>
                  <a:ext uri="{0D108BD9-81ED-4DB2-BD59-A6C34878D82A}">
                    <a16:rowId xmlns:a16="http://schemas.microsoft.com/office/drawing/2014/main" val="3087950448"/>
                  </a:ext>
                </a:extLst>
              </a:tr>
            </a:tbl>
          </a:graphicData>
        </a:graphic>
      </p:graphicFrame>
      <p:sp>
        <p:nvSpPr>
          <p:cNvPr id="4" name="Slide Number Placeholder 3">
            <a:extLst>
              <a:ext uri="{FF2B5EF4-FFF2-40B4-BE49-F238E27FC236}">
                <a16:creationId xmlns:a16="http://schemas.microsoft.com/office/drawing/2014/main" id="{6D86C5D7-302D-C0AB-F7FA-A85E61FB5392}"/>
              </a:ext>
            </a:extLst>
          </p:cNvPr>
          <p:cNvSpPr>
            <a:spLocks noGrp="1"/>
          </p:cNvSpPr>
          <p:nvPr>
            <p:ph type="sldNum" sz="quarter" idx="10"/>
          </p:nvPr>
        </p:nvSpPr>
        <p:spPr/>
        <p:txBody>
          <a:bodyPr/>
          <a:lstStyle/>
          <a:p>
            <a:pPr>
              <a:defRPr/>
            </a:pPr>
            <a:fld id="{0F70095C-F9B4-4C04-ABE4-849D581B05DE}" type="slidenum">
              <a:rPr lang="en-US" altLang="ja-JP"/>
              <a:pPr>
                <a:defRPr/>
              </a:pPr>
              <a:t>46</a:t>
            </a:fld>
            <a:endParaRPr lang="en-US" altLang="ja-JP"/>
          </a:p>
        </p:txBody>
      </p:sp>
      <p:sp>
        <p:nvSpPr>
          <p:cNvPr id="10" name="TextBox 9">
            <a:extLst>
              <a:ext uri="{FF2B5EF4-FFF2-40B4-BE49-F238E27FC236}">
                <a16:creationId xmlns:a16="http://schemas.microsoft.com/office/drawing/2014/main" id="{E2CE0EA9-3A3E-368A-F933-FD1F30B206F2}"/>
              </a:ext>
            </a:extLst>
          </p:cNvPr>
          <p:cNvSpPr txBox="1"/>
          <p:nvPr/>
        </p:nvSpPr>
        <p:spPr>
          <a:xfrm>
            <a:off x="770626" y="1201947"/>
            <a:ext cx="10837652"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kern="600" spc="30" dirty="0">
                <a:latin typeface="Meiryo"/>
                <a:ea typeface="游ゴシック"/>
              </a:rPr>
              <a:t>JP CV </a:t>
            </a:r>
            <a:endParaRPr lang="en-US" sz="2000" kern="600" spc="30" dirty="0">
              <a:latin typeface="Meiryo"/>
              <a:ea typeface="游ゴシック"/>
              <a:cs typeface="Arial" pitchFamily="34" charset="0"/>
            </a:endParaRPr>
          </a:p>
          <a:p>
            <a:endParaRPr lang="en-US" sz="2000" kern="600" spc="30" dirty="0">
              <a:latin typeface="Meiryo"/>
              <a:ea typeface="游ゴシック"/>
              <a:cs typeface="Arial"/>
            </a:endParaRPr>
          </a:p>
          <a:p>
            <a:r>
              <a:rPr lang="en-US" sz="1400" kern="600" spc="30" dirty="0">
                <a:latin typeface="Meiryo"/>
                <a:ea typeface="游ゴシック"/>
                <a:cs typeface="Arial"/>
              </a:rPr>
              <a:t>※</a:t>
            </a:r>
            <a:r>
              <a:rPr lang="ja-JP" altLang="en-US" sz="1400" kern="600" spc="30" dirty="0">
                <a:latin typeface="Meiryo"/>
                <a:ea typeface="Meiryo"/>
                <a:cs typeface="Arial"/>
              </a:rPr>
              <a:t>赤字行は</a:t>
            </a:r>
            <a:r>
              <a:rPr lang="en-US" sz="1400" kern="600" spc="30" dirty="0">
                <a:latin typeface="Meiryo"/>
                <a:ea typeface="游ゴシック"/>
                <a:cs typeface="Arial"/>
              </a:rPr>
              <a:t>v4.0</a:t>
            </a:r>
            <a:r>
              <a:rPr lang="ja-JP" altLang="en-US" sz="1400" kern="600" spc="30" dirty="0">
                <a:latin typeface="Meiryo"/>
                <a:ea typeface="Meiryo"/>
                <a:cs typeface="Arial"/>
              </a:rPr>
              <a:t>で追加された情報</a:t>
            </a:r>
            <a:r>
              <a:rPr lang="en-US" sz="1400" kern="600" spc="30" dirty="0">
                <a:latin typeface="Meiryo"/>
                <a:ea typeface="游ゴシック"/>
                <a:cs typeface="Arial"/>
              </a:rPr>
              <a:t>，「</a:t>
            </a:r>
            <a:r>
              <a:rPr lang="ja-JP" altLang="en-US" sz="1400" kern="600" spc="30" dirty="0">
                <a:latin typeface="Meiryo"/>
                <a:ea typeface="Meiryo"/>
                <a:cs typeface="Arial"/>
              </a:rPr>
              <a:t>関連</a:t>
            </a:r>
            <a:r>
              <a:rPr lang="en-US" sz="1400" kern="600" spc="30" dirty="0">
                <a:latin typeface="Meiryo"/>
                <a:ea typeface="游ゴシック"/>
                <a:cs typeface="Arial"/>
              </a:rPr>
              <a:t>Module」</a:t>
            </a:r>
            <a:r>
              <a:rPr lang="ja-JP" altLang="en-US" sz="1400" kern="600" spc="30" dirty="0">
                <a:latin typeface="Meiryo"/>
                <a:ea typeface="Meiryo"/>
                <a:cs typeface="Arial"/>
              </a:rPr>
              <a:t>の</a:t>
            </a:r>
            <a:r>
              <a:rPr lang="en-US" sz="1400" kern="600" spc="30" dirty="0">
                <a:latin typeface="Meiryo"/>
                <a:ea typeface="游ゴシック"/>
                <a:cs typeface="Arial"/>
              </a:rPr>
              <a:t>“SD”</a:t>
            </a:r>
            <a:r>
              <a:rPr lang="ja-JP" altLang="en-US" sz="1400" kern="600" spc="30" dirty="0">
                <a:latin typeface="Meiryo"/>
                <a:ea typeface="Meiryo"/>
                <a:cs typeface="Arial"/>
              </a:rPr>
              <a:t>は申請電子データの意</a:t>
            </a:r>
            <a:endParaRPr lang="en-US" sz="1400" dirty="0">
              <a:latin typeface="Meiryo"/>
              <a:ea typeface="Meiryo"/>
              <a:cs typeface="Arial" pitchFamily="34" charset="0"/>
            </a:endParaRPr>
          </a:p>
          <a:p>
            <a:endParaRPr lang="en-US" sz="2000" kern="600" spc="30" dirty="0">
              <a:latin typeface="Meiryo"/>
              <a:ea typeface="游ゴシック"/>
            </a:endParaRPr>
          </a:p>
        </p:txBody>
      </p:sp>
      <p:sp>
        <p:nvSpPr>
          <p:cNvPr id="7" name="テキスト ボックス 2">
            <a:extLst>
              <a:ext uri="{FF2B5EF4-FFF2-40B4-BE49-F238E27FC236}">
                <a16:creationId xmlns:a16="http://schemas.microsoft.com/office/drawing/2014/main" id="{2877DCC4-0772-40D9-A3F8-8D079B65C792}"/>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8" name="テキスト ボックス 3">
            <a:extLst>
              <a:ext uri="{FF2B5EF4-FFF2-40B4-BE49-F238E27FC236}">
                <a16:creationId xmlns:a16="http://schemas.microsoft.com/office/drawing/2014/main" id="{7B037B56-487D-47E9-8271-5CB7D912D7BC}"/>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5">
            <a:extLst>
              <a:ext uri="{FF2B5EF4-FFF2-40B4-BE49-F238E27FC236}">
                <a16:creationId xmlns:a16="http://schemas.microsoft.com/office/drawing/2014/main" id="{4E6EB6FE-BDAA-4538-97AA-2DCC09D132BE}"/>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1" name="テキスト ボックス 7">
            <a:extLst>
              <a:ext uri="{FF2B5EF4-FFF2-40B4-BE49-F238E27FC236}">
                <a16:creationId xmlns:a16="http://schemas.microsoft.com/office/drawing/2014/main" id="{2CAA19D5-98FD-42F0-9EAC-7E16A770668B}"/>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66290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838A-BC82-B7AB-DDFF-40F1EB4E396E}"/>
              </a:ext>
            </a:extLst>
          </p:cNvPr>
          <p:cNvSpPr>
            <a:spLocks noGrp="1"/>
          </p:cNvSpPr>
          <p:nvPr>
            <p:ph type="title"/>
          </p:nvPr>
        </p:nvSpPr>
        <p:spPr/>
        <p:txBody>
          <a:bodyPr/>
          <a:lstStyle/>
          <a:p>
            <a:r>
              <a:rPr lang="en-US" altLang="ja-JP" dirty="0">
                <a:latin typeface="メイリオ"/>
                <a:ea typeface="メイリオ"/>
              </a:rPr>
              <a:t>2.13  </a:t>
            </a:r>
            <a:r>
              <a:rPr lang="ja-JP" altLang="en-US" dirty="0">
                <a:latin typeface="Meiryo"/>
                <a:ea typeface="Meiryo"/>
                <a:cs typeface="+mj-lt"/>
              </a:rPr>
              <a:t>用語がコードとして</a:t>
            </a:r>
            <a:r>
              <a:rPr lang="en-US" dirty="0">
                <a:latin typeface="Meiryo"/>
                <a:ea typeface="+mj-lt"/>
                <a:cs typeface="+mj-lt"/>
              </a:rPr>
              <a:t>xml</a:t>
            </a:r>
            <a:r>
              <a:rPr lang="ja-JP" altLang="en-US" dirty="0">
                <a:latin typeface="Meiryo"/>
                <a:ea typeface="Meiryo"/>
                <a:cs typeface="+mj-lt"/>
              </a:rPr>
              <a:t>に記載さ</a:t>
            </a:r>
            <a:r>
              <a:rPr lang="ja-JP" dirty="0">
                <a:latin typeface="Meiryo"/>
                <a:ea typeface="Meiryo"/>
                <a:cs typeface="+mj-lt"/>
              </a:rPr>
              <a:t>れる</a:t>
            </a:r>
            <a:r>
              <a:rPr lang="ja-JP" altLang="en-US" dirty="0">
                <a:latin typeface="メイリオ"/>
                <a:ea typeface="メイリオ"/>
              </a:rPr>
              <a:t>（</a:t>
            </a:r>
            <a:r>
              <a:rPr lang="en-US" altLang="ja-JP" dirty="0">
                <a:latin typeface="メイリオ"/>
                <a:ea typeface="メイリオ"/>
              </a:rPr>
              <a:t>5/8</a:t>
            </a:r>
            <a:r>
              <a:rPr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mj-lt"/>
              </a:rPr>
              <a:t>｜</a:t>
            </a:r>
            <a:r>
              <a:rPr lang="en-US" altLang="ja-JP" dirty="0" err="1">
                <a:latin typeface="メイリオ" panose="020B0604030504040204" pitchFamily="50" charset="-128"/>
                <a:ea typeface="メイリオ" panose="020B0604030504040204" pitchFamily="50" charset="-128"/>
                <a:cs typeface="+mj-lt"/>
              </a:rPr>
              <a:t>申請者</a:t>
            </a:r>
            <a:r>
              <a:rPr lang="ja-JP" altLang="en-US" dirty="0">
                <a:latin typeface="メイリオ" panose="020B0604030504040204" pitchFamily="50" charset="-128"/>
                <a:ea typeface="メイリオ" panose="020B0604030504040204" pitchFamily="50" charset="-128"/>
                <a:cs typeface="+mj-lt"/>
              </a:rPr>
              <a:t> </a:t>
            </a:r>
            <a:r>
              <a:rPr lang="en-US" altLang="ja-JP" dirty="0">
                <a:latin typeface="メイリオ" panose="020B0604030504040204" pitchFamily="50" charset="-128"/>
                <a:ea typeface="メイリオ" panose="020B0604030504040204" pitchFamily="50" charset="-128"/>
                <a:cs typeface="+mj-lt"/>
              </a:rPr>
              <a:t>CV</a:t>
            </a:r>
            <a:endParaRPr lang="en-US" dirty="0">
              <a:latin typeface="メイリオ" panose="020B0604030504040204" pitchFamily="50" charset="-128"/>
              <a:ea typeface="メイリオ" panose="020B0604030504040204" pitchFamily="50" charset="-128"/>
            </a:endParaRPr>
          </a:p>
        </p:txBody>
      </p:sp>
      <p:graphicFrame>
        <p:nvGraphicFramePr>
          <p:cNvPr id="6" name="Content Placeholder 5">
            <a:extLst>
              <a:ext uri="{FF2B5EF4-FFF2-40B4-BE49-F238E27FC236}">
                <a16:creationId xmlns:a16="http://schemas.microsoft.com/office/drawing/2014/main" id="{75889AB2-7F0F-5CCA-312C-30F12FC5EAC3}"/>
              </a:ext>
            </a:extLst>
          </p:cNvPr>
          <p:cNvGraphicFramePr>
            <a:graphicFrameLocks noGrp="1"/>
          </p:cNvGraphicFramePr>
          <p:nvPr>
            <p:ph idx="1"/>
            <p:extLst>
              <p:ext uri="{D42A27DB-BD31-4B8C-83A1-F6EECF244321}">
                <p14:modId xmlns:p14="http://schemas.microsoft.com/office/powerpoint/2010/main" val="2949937386"/>
              </p:ext>
            </p:extLst>
          </p:nvPr>
        </p:nvGraphicFramePr>
        <p:xfrm>
          <a:off x="595223" y="2734904"/>
          <a:ext cx="10972799" cy="3307080"/>
        </p:xfrm>
        <a:graphic>
          <a:graphicData uri="http://schemas.openxmlformats.org/drawingml/2006/table">
            <a:tbl>
              <a:tblPr firstRow="1" bandRow="1">
                <a:tableStyleId>{5C22544A-7EE6-4342-B048-85BDC9FD1C3A}</a:tableStyleId>
              </a:tblPr>
              <a:tblGrid>
                <a:gridCol w="811987">
                  <a:extLst>
                    <a:ext uri="{9D8B030D-6E8A-4147-A177-3AD203B41FA5}">
                      <a16:colId xmlns:a16="http://schemas.microsoft.com/office/drawing/2014/main" val="1861362441"/>
                    </a:ext>
                  </a:extLst>
                </a:gridCol>
                <a:gridCol w="7395667">
                  <a:extLst>
                    <a:ext uri="{9D8B030D-6E8A-4147-A177-3AD203B41FA5}">
                      <a16:colId xmlns:a16="http://schemas.microsoft.com/office/drawing/2014/main" val="2186225371"/>
                    </a:ext>
                  </a:extLst>
                </a:gridCol>
                <a:gridCol w="2765145">
                  <a:extLst>
                    <a:ext uri="{9D8B030D-6E8A-4147-A177-3AD203B41FA5}">
                      <a16:colId xmlns:a16="http://schemas.microsoft.com/office/drawing/2014/main" val="3234535308"/>
                    </a:ext>
                  </a:extLst>
                </a:gridCol>
              </a:tblGrid>
              <a:tr h="163195">
                <a:tc>
                  <a:txBody>
                    <a:bodyPr/>
                    <a:lstStyle/>
                    <a:p>
                      <a:pPr marL="0" algn="ctr" rtl="0" eaLnBrk="1" latinLnBrk="0" hangingPunct="1">
                        <a:spcBef>
                          <a:spcPts val="0"/>
                        </a:spcBef>
                        <a:spcAft>
                          <a:spcPts val="0"/>
                        </a:spcAft>
                      </a:pPr>
                      <a:r>
                        <a:rPr kumimoji="1" lang="en-US" sz="1400" b="1" kern="1200">
                          <a:solidFill>
                            <a:schemeClr val="tx1"/>
                          </a:solidFill>
                          <a:effectLst/>
                          <a:latin typeface="Meiryo"/>
                        </a:rPr>
                        <a:t>#</a:t>
                      </a:r>
                      <a:endParaRPr lang="en-US" altLang="ja-JP" b="1">
                        <a:solidFill>
                          <a:schemeClr val="tx1"/>
                        </a:solidFill>
                        <a:effectLst/>
                        <a:latin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内容</a:t>
                      </a:r>
                      <a:endParaRPr lang="ja-JP" altLang="en-US" b="1">
                        <a:solidFill>
                          <a:schemeClr val="tx1"/>
                        </a:solidFill>
                        <a:effectLst/>
                        <a:latin typeface="Meiryo"/>
                        <a:ea typeface="Meiryo"/>
                      </a:endParaRPr>
                    </a:p>
                  </a:txBody>
                  <a:tcPr marL="0" marR="0" marT="0" marB="0" anchor="ct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関連</a:t>
                      </a:r>
                      <a:r>
                        <a:rPr kumimoji="1" lang="en-US" sz="1400" b="1" kern="1200">
                          <a:solidFill>
                            <a:schemeClr val="tx1"/>
                          </a:solidFill>
                          <a:effectLst/>
                          <a:latin typeface="Meiryo"/>
                        </a:rPr>
                        <a:t>Module</a:t>
                      </a:r>
                      <a:endParaRPr lang="en-US" altLang="ja-JP" b="1">
                        <a:solidFill>
                          <a:schemeClr val="tx1"/>
                        </a:solidFill>
                        <a:effectLst/>
                        <a:latin typeface="Meiryo"/>
                      </a:endParaRPr>
                    </a:p>
                  </a:txBody>
                  <a:tcPr marL="0" marR="0" marT="0" marB="0" anchor="ctr"/>
                </a:tc>
                <a:extLst>
                  <a:ext uri="{0D108BD9-81ED-4DB2-BD59-A6C34878D82A}">
                    <a16:rowId xmlns:a16="http://schemas.microsoft.com/office/drawing/2014/main" val="3768797060"/>
                  </a:ext>
                </a:extLst>
              </a:tr>
              <a:tr h="277368">
                <a:tc>
                  <a:txBody>
                    <a:bodyPr/>
                    <a:lstStyle/>
                    <a:p>
                      <a:pPr marL="0" algn="ctr" rtl="0" eaLnBrk="1" latinLnBrk="0" hangingPunct="1">
                        <a:spcBef>
                          <a:spcPts val="0"/>
                        </a:spcBef>
                        <a:spcAft>
                          <a:spcPts val="0"/>
                        </a:spcAft>
                      </a:pPr>
                      <a:r>
                        <a:rPr kumimoji="1" lang="en-US" sz="1400" kern="1200">
                          <a:effectLst/>
                          <a:latin typeface="Meiryo"/>
                        </a:rPr>
                        <a:t>1</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適応症（</a:t>
                      </a:r>
                      <a:r>
                        <a:rPr kumimoji="1" lang="en-US" sz="1400" kern="1200">
                          <a:effectLst/>
                          <a:latin typeface="Meiryo"/>
                        </a:rPr>
                        <a:t>indication</a:t>
                      </a:r>
                      <a:r>
                        <a:rPr kumimoji="1" lang="ja-JP" altLang="en-US" sz="1400" kern="1200">
                          <a:effectLst/>
                          <a:latin typeface="Meiryo"/>
                          <a:ea typeface="Meiryo"/>
                        </a:rPr>
                        <a:t>）</a:t>
                      </a:r>
                      <a:endParaRPr lang="en-US" altLang="ja-JP">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M2, M5</a:t>
                      </a:r>
                      <a:endParaRPr lang="en-US" altLang="ja-JP">
                        <a:effectLst/>
                        <a:latin typeface="Meiryo"/>
                      </a:endParaRPr>
                    </a:p>
                  </a:txBody>
                  <a:tcPr marL="0" marR="0" marT="0" marB="0" anchor="ctr"/>
                </a:tc>
                <a:extLst>
                  <a:ext uri="{0D108BD9-81ED-4DB2-BD59-A6C34878D82A}">
                    <a16:rowId xmlns:a16="http://schemas.microsoft.com/office/drawing/2014/main" val="4271881404"/>
                  </a:ext>
                </a:extLst>
              </a:tr>
              <a:tr h="163195">
                <a:tc>
                  <a:txBody>
                    <a:bodyPr/>
                    <a:lstStyle/>
                    <a:p>
                      <a:pPr marL="0" algn="ctr" rtl="0" eaLnBrk="1" latinLnBrk="0" hangingPunct="1">
                        <a:spcBef>
                          <a:spcPts val="0"/>
                        </a:spcBef>
                        <a:spcAft>
                          <a:spcPts val="0"/>
                        </a:spcAft>
                      </a:pPr>
                      <a:r>
                        <a:rPr kumimoji="1" lang="en-US" sz="1400" kern="1200">
                          <a:effectLst/>
                          <a:latin typeface="Meiryo"/>
                        </a:rPr>
                        <a:t>2</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原薬（</a:t>
                      </a:r>
                      <a:r>
                        <a:rPr kumimoji="1" lang="en-US" sz="1400" kern="1200">
                          <a:effectLst/>
                          <a:latin typeface="Meiryo"/>
                        </a:rPr>
                        <a:t>substance</a:t>
                      </a:r>
                      <a:r>
                        <a:rPr kumimoji="1" lang="ja-JP" altLang="en-US" sz="1400" kern="1200">
                          <a:effectLst/>
                          <a:latin typeface="Meiryo"/>
                          <a:ea typeface="Meiryo"/>
                        </a:rPr>
                        <a:t>）</a:t>
                      </a:r>
                      <a:endParaRPr lang="en-US" altLang="ja-JP">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M2, M3</a:t>
                      </a:r>
                      <a:endParaRPr lang="en-US" altLang="ja-JP">
                        <a:effectLst/>
                        <a:latin typeface="Meiryo"/>
                      </a:endParaRPr>
                    </a:p>
                  </a:txBody>
                  <a:tcPr marL="0" marR="0" marT="0" marB="0" anchor="ctr"/>
                </a:tc>
                <a:extLst>
                  <a:ext uri="{0D108BD9-81ED-4DB2-BD59-A6C34878D82A}">
                    <a16:rowId xmlns:a16="http://schemas.microsoft.com/office/drawing/2014/main" val="289295598"/>
                  </a:ext>
                </a:extLst>
              </a:tr>
              <a:tr h="277368">
                <a:tc>
                  <a:txBody>
                    <a:bodyPr/>
                    <a:lstStyle/>
                    <a:p>
                      <a:pPr marL="0" algn="ctr" rtl="0" eaLnBrk="1" latinLnBrk="0" hangingPunct="1">
                        <a:spcBef>
                          <a:spcPts val="0"/>
                        </a:spcBef>
                        <a:spcAft>
                          <a:spcPts val="0"/>
                        </a:spcAft>
                      </a:pPr>
                      <a:r>
                        <a:rPr kumimoji="1" lang="en-US" sz="1400" kern="1200">
                          <a:effectLst/>
                          <a:latin typeface="Meiryo"/>
                        </a:rPr>
                        <a:t>3</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製造業者（</a:t>
                      </a:r>
                      <a:r>
                        <a:rPr kumimoji="1" lang="en-US" sz="1400" kern="1200">
                          <a:effectLst/>
                          <a:latin typeface="Meiryo"/>
                        </a:rPr>
                        <a:t>manufacturer</a:t>
                      </a:r>
                      <a:r>
                        <a:rPr kumimoji="1" lang="ja-JP" altLang="en-US" sz="1400" kern="1200">
                          <a:effectLst/>
                          <a:latin typeface="Meiryo"/>
                          <a:ea typeface="Meiryo"/>
                        </a:rPr>
                        <a:t>）</a:t>
                      </a:r>
                      <a:endParaRPr lang="en-US" altLang="ja-JP">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M2, M3</a:t>
                      </a:r>
                      <a:endParaRPr lang="en-US" altLang="ja-JP">
                        <a:effectLst/>
                        <a:latin typeface="Meiryo"/>
                      </a:endParaRPr>
                    </a:p>
                  </a:txBody>
                  <a:tcPr marL="0" marR="0" marT="0" marB="0" anchor="ctr"/>
                </a:tc>
                <a:extLst>
                  <a:ext uri="{0D108BD9-81ED-4DB2-BD59-A6C34878D82A}">
                    <a16:rowId xmlns:a16="http://schemas.microsoft.com/office/drawing/2014/main" val="4273677037"/>
                  </a:ext>
                </a:extLst>
              </a:tr>
              <a:tr h="163195">
                <a:tc>
                  <a:txBody>
                    <a:bodyPr/>
                    <a:lstStyle/>
                    <a:p>
                      <a:pPr marL="0" algn="ctr" rtl="0" eaLnBrk="1" latinLnBrk="0" hangingPunct="1">
                        <a:spcBef>
                          <a:spcPts val="0"/>
                        </a:spcBef>
                        <a:spcAft>
                          <a:spcPts val="0"/>
                        </a:spcAft>
                      </a:pPr>
                      <a:r>
                        <a:rPr kumimoji="1" lang="en-US" sz="1400" kern="1200">
                          <a:effectLst/>
                          <a:latin typeface="Meiryo"/>
                        </a:rPr>
                        <a:t>4</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販売名（</a:t>
                      </a:r>
                      <a:r>
                        <a:rPr kumimoji="1" lang="en-US" sz="1400" kern="1200">
                          <a:effectLst/>
                          <a:latin typeface="Meiryo"/>
                        </a:rPr>
                        <a:t>product</a:t>
                      </a:r>
                      <a:r>
                        <a:rPr kumimoji="1" lang="ja-JP" altLang="en-US" sz="1400" kern="1200">
                          <a:effectLst/>
                          <a:latin typeface="Meiryo"/>
                          <a:ea typeface="Meiryo"/>
                        </a:rPr>
                        <a:t>）</a:t>
                      </a:r>
                      <a:endParaRPr lang="en-US" altLang="ja-JP">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M2, M3</a:t>
                      </a:r>
                      <a:endParaRPr lang="en-US" altLang="ja-JP">
                        <a:effectLst/>
                        <a:latin typeface="Meiryo"/>
                      </a:endParaRPr>
                    </a:p>
                  </a:txBody>
                  <a:tcPr marL="0" marR="0" marT="0" marB="0" anchor="ctr"/>
                </a:tc>
                <a:extLst>
                  <a:ext uri="{0D108BD9-81ED-4DB2-BD59-A6C34878D82A}">
                    <a16:rowId xmlns:a16="http://schemas.microsoft.com/office/drawing/2014/main" val="3135415504"/>
                  </a:ext>
                </a:extLst>
              </a:tr>
              <a:tr h="163195">
                <a:tc>
                  <a:txBody>
                    <a:bodyPr/>
                    <a:lstStyle/>
                    <a:p>
                      <a:pPr marL="0" algn="ctr" rtl="0" eaLnBrk="1" latinLnBrk="0" hangingPunct="1">
                        <a:spcBef>
                          <a:spcPts val="0"/>
                        </a:spcBef>
                        <a:spcAft>
                          <a:spcPts val="0"/>
                        </a:spcAft>
                      </a:pPr>
                      <a:r>
                        <a:rPr kumimoji="1" lang="en-US" sz="1400" kern="1200">
                          <a:effectLst/>
                          <a:latin typeface="Meiryo"/>
                        </a:rPr>
                        <a:t>5</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剤形（</a:t>
                      </a:r>
                      <a:r>
                        <a:rPr kumimoji="1" lang="en-US" sz="1400" kern="1200" err="1">
                          <a:effectLst/>
                          <a:latin typeface="Meiryo"/>
                        </a:rPr>
                        <a:t>dosage_form</a:t>
                      </a:r>
                      <a:r>
                        <a:rPr kumimoji="1" lang="ja-JP" altLang="en-US" sz="1400" kern="1200">
                          <a:effectLst/>
                          <a:latin typeface="Meiryo"/>
                          <a:ea typeface="Meiryo"/>
                        </a:rPr>
                        <a:t>）</a:t>
                      </a:r>
                      <a:endParaRPr lang="en-US" altLang="ja-JP">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M2, M3</a:t>
                      </a:r>
                      <a:endParaRPr lang="en-US" altLang="ja-JP">
                        <a:effectLst/>
                        <a:latin typeface="Meiryo"/>
                      </a:endParaRPr>
                    </a:p>
                  </a:txBody>
                  <a:tcPr marL="0" marR="0" marT="0" marB="0" anchor="ctr"/>
                </a:tc>
                <a:extLst>
                  <a:ext uri="{0D108BD9-81ED-4DB2-BD59-A6C34878D82A}">
                    <a16:rowId xmlns:a16="http://schemas.microsoft.com/office/drawing/2014/main" val="3166374218"/>
                  </a:ext>
                </a:extLst>
              </a:tr>
              <a:tr h="163195">
                <a:tc>
                  <a:txBody>
                    <a:bodyPr/>
                    <a:lstStyle/>
                    <a:p>
                      <a:pPr marL="0" algn="ctr" rtl="0" eaLnBrk="1" latinLnBrk="0" hangingPunct="1">
                        <a:spcBef>
                          <a:spcPts val="0"/>
                        </a:spcBef>
                        <a:spcAft>
                          <a:spcPts val="0"/>
                        </a:spcAft>
                      </a:pPr>
                      <a:r>
                        <a:rPr kumimoji="1" lang="en-US" sz="1400" kern="1200">
                          <a:effectLst/>
                          <a:latin typeface="Meiryo"/>
                        </a:rPr>
                        <a:t>6</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添加剤（</a:t>
                      </a:r>
                      <a:r>
                        <a:rPr kumimoji="1" lang="en-US" sz="1400" kern="1200">
                          <a:effectLst/>
                          <a:latin typeface="Meiryo"/>
                        </a:rPr>
                        <a:t>excipient</a:t>
                      </a:r>
                      <a:r>
                        <a:rPr kumimoji="1" lang="ja-JP" altLang="en-US" sz="1400" kern="1200">
                          <a:effectLst/>
                          <a:latin typeface="Meiryo"/>
                          <a:ea typeface="Meiryo"/>
                        </a:rPr>
                        <a:t>）</a:t>
                      </a:r>
                      <a:endParaRPr lang="en-US" altLang="ja-JP">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M1, M3</a:t>
                      </a:r>
                      <a:endParaRPr lang="en-US" altLang="ja-JP">
                        <a:effectLst/>
                        <a:latin typeface="Meiryo"/>
                      </a:endParaRPr>
                    </a:p>
                  </a:txBody>
                  <a:tcPr marL="0" marR="0" marT="0" marB="0" anchor="ctr"/>
                </a:tc>
                <a:extLst>
                  <a:ext uri="{0D108BD9-81ED-4DB2-BD59-A6C34878D82A}">
                    <a16:rowId xmlns:a16="http://schemas.microsoft.com/office/drawing/2014/main" val="2229245592"/>
                  </a:ext>
                </a:extLst>
              </a:tr>
              <a:tr h="277368">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7</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容器（</a:t>
                      </a:r>
                      <a:r>
                        <a:rPr kumimoji="1" lang="en-US" sz="1400" kern="1200">
                          <a:solidFill>
                            <a:srgbClr val="FF0000"/>
                          </a:solidFill>
                          <a:effectLst/>
                          <a:latin typeface="Meiryo"/>
                        </a:rPr>
                        <a:t>container</a:t>
                      </a:r>
                      <a:r>
                        <a:rPr kumimoji="1" lang="ja-JP" altLang="en-US" sz="1400" kern="1200">
                          <a:solidFill>
                            <a:srgbClr val="FF0000"/>
                          </a:solidFill>
                          <a:effectLst/>
                          <a:latin typeface="Meiryo"/>
                          <a:ea typeface="Meiryo"/>
                        </a:rPr>
                        <a:t>）</a:t>
                      </a:r>
                      <a:endParaRPr lang="en-US" altLang="ja-JP">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M3</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1873555580"/>
                  </a:ext>
                </a:extLst>
              </a:tr>
              <a:tr h="277368">
                <a:tc>
                  <a:txBody>
                    <a:bodyPr/>
                    <a:lstStyle/>
                    <a:p>
                      <a:pPr marL="0" algn="ctr" rtl="0" eaLnBrk="1" latinLnBrk="0" hangingPunct="1">
                        <a:spcBef>
                          <a:spcPts val="0"/>
                        </a:spcBef>
                        <a:spcAft>
                          <a:spcPts val="0"/>
                        </a:spcAft>
                      </a:pPr>
                      <a:r>
                        <a:rPr kumimoji="1" lang="en-US" sz="1400" kern="1200">
                          <a:effectLst/>
                          <a:latin typeface="Meiryo"/>
                        </a:rPr>
                        <a:t>8</a:t>
                      </a:r>
                      <a:endParaRPr lang="en-US" altLang="ja-JP">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及び試験タイトル（</a:t>
                      </a:r>
                      <a:r>
                        <a:rPr kumimoji="1" lang="en-US" sz="1400" kern="1200">
                          <a:effectLst/>
                          <a:latin typeface="Meiryo"/>
                        </a:rPr>
                        <a:t>study </a:t>
                      </a:r>
                      <a:r>
                        <a:rPr kumimoji="1" lang="en-US" sz="1400" kern="1200" err="1">
                          <a:effectLst/>
                          <a:latin typeface="Meiryo"/>
                        </a:rPr>
                        <a:t>id_study_title</a:t>
                      </a:r>
                      <a:r>
                        <a:rPr kumimoji="1" lang="ja-JP" altLang="en-US" sz="1400" kern="1200">
                          <a:effectLst/>
                          <a:latin typeface="Meiryo"/>
                          <a:ea typeface="Meiryo"/>
                        </a:rPr>
                        <a:t>）</a:t>
                      </a:r>
                      <a:endParaRPr lang="en-US" altLang="ja-JP">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effectLst/>
                          <a:latin typeface="Meiryo"/>
                        </a:rPr>
                        <a:t>M4, M5, SD</a:t>
                      </a:r>
                      <a:endParaRPr lang="en-US" altLang="ja-JP">
                        <a:effectLst/>
                        <a:latin typeface="Meiryo"/>
                      </a:endParaRPr>
                    </a:p>
                  </a:txBody>
                  <a:tcPr marL="0" marR="0" marT="0" marB="0" anchor="ctr"/>
                </a:tc>
                <a:extLst>
                  <a:ext uri="{0D108BD9-81ED-4DB2-BD59-A6C34878D82A}">
                    <a16:rowId xmlns:a16="http://schemas.microsoft.com/office/drawing/2014/main" val="3730597824"/>
                  </a:ext>
                </a:extLst>
              </a:tr>
              <a:tr h="277368">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9</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zh-TW" altLang="en-US" sz="1400" kern="1200">
                          <a:solidFill>
                            <a:srgbClr val="FF0000"/>
                          </a:solidFill>
                          <a:effectLst/>
                          <a:latin typeface="Meiryo"/>
                          <a:ea typeface="Meiryo"/>
                        </a:rPr>
                        <a:t>施設識別子（</a:t>
                      </a:r>
                      <a:r>
                        <a:rPr kumimoji="1" lang="en-US" sz="1400" kern="1200">
                          <a:solidFill>
                            <a:srgbClr val="FF0000"/>
                          </a:solidFill>
                          <a:effectLst/>
                          <a:latin typeface="Meiryo"/>
                        </a:rPr>
                        <a:t>site id</a:t>
                      </a:r>
                      <a:r>
                        <a:rPr kumimoji="1" lang="zh-TW" altLang="en-US" sz="1400" kern="1200">
                          <a:solidFill>
                            <a:srgbClr val="FF0000"/>
                          </a:solidFill>
                          <a:effectLst/>
                          <a:latin typeface="Meiryo"/>
                          <a:ea typeface="Meiryo"/>
                        </a:rPr>
                        <a:t>）</a:t>
                      </a:r>
                      <a:endParaRPr lang="en-US" altLang="ja-JP">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M5</a:t>
                      </a:r>
                      <a:r>
                        <a:rPr kumimoji="1" lang="en-US" sz="1400" kern="1200">
                          <a:solidFill>
                            <a:srgbClr val="FF0000"/>
                          </a:solidFill>
                          <a:effectLst/>
                          <a:latin typeface="Meiryo"/>
                        </a:rPr>
                        <a:t>, SD</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609393973"/>
                  </a:ext>
                </a:extLst>
              </a:tr>
              <a:tr h="163195">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10</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グループタイトル（</a:t>
                      </a:r>
                      <a:r>
                        <a:rPr kumimoji="1" lang="en-US" sz="1400" kern="1200">
                          <a:solidFill>
                            <a:srgbClr val="FF0000"/>
                          </a:solidFill>
                          <a:effectLst/>
                          <a:latin typeface="Meiryo"/>
                        </a:rPr>
                        <a:t>group title</a:t>
                      </a:r>
                      <a:r>
                        <a:rPr kumimoji="1" lang="ja-JP" altLang="en-US" sz="1400" kern="1200">
                          <a:solidFill>
                            <a:srgbClr val="FF0000"/>
                          </a:solidFill>
                          <a:effectLst/>
                          <a:latin typeface="Meiryo"/>
                          <a:ea typeface="Meiryo"/>
                        </a:rPr>
                        <a:t>）</a:t>
                      </a:r>
                      <a:endParaRPr lang="en-US" altLang="ja-JP">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M1,</a:t>
                      </a:r>
                      <a:r>
                        <a:rPr kumimoji="1" lang="en-US" altLang="ja-JP" sz="1400" kern="1200" spc="0" baseline="0">
                          <a:ln>
                            <a:noFill/>
                          </a:ln>
                          <a:solidFill>
                            <a:srgbClr val="FF0000"/>
                          </a:solidFill>
                          <a:effectLst/>
                          <a:latin typeface="Meiryo"/>
                        </a:rPr>
                        <a:t> </a:t>
                      </a:r>
                      <a:r>
                        <a:rPr kumimoji="1" lang="en-US" sz="1400" kern="1200" spc="0" baseline="0">
                          <a:ln>
                            <a:noFill/>
                          </a:ln>
                          <a:solidFill>
                            <a:srgbClr val="FF0000"/>
                          </a:solidFill>
                          <a:effectLst/>
                          <a:latin typeface="Meiryo"/>
                        </a:rPr>
                        <a:t>M3, M4, M5, SD</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3919923124"/>
                  </a:ext>
                </a:extLst>
              </a:tr>
              <a:tr h="163195">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11</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施設（</a:t>
                      </a:r>
                      <a:r>
                        <a:rPr kumimoji="1" lang="en-US" sz="1400" kern="1200">
                          <a:solidFill>
                            <a:srgbClr val="FF0000"/>
                          </a:solidFill>
                          <a:effectLst/>
                          <a:latin typeface="Meiryo"/>
                        </a:rPr>
                        <a:t>facility</a:t>
                      </a:r>
                      <a:r>
                        <a:rPr kumimoji="1" lang="ja-JP" altLang="en-US" sz="1400" kern="1200">
                          <a:solidFill>
                            <a:srgbClr val="FF0000"/>
                          </a:solidFill>
                          <a:effectLst/>
                          <a:latin typeface="Meiryo"/>
                          <a:ea typeface="Meiryo"/>
                        </a:rPr>
                        <a:t>）</a:t>
                      </a:r>
                      <a:endParaRPr lang="en-US" altLang="ja-JP">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M2, M3</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437990431"/>
                  </a:ext>
                </a:extLst>
              </a:tr>
              <a:tr h="163195">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12</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成分（</a:t>
                      </a:r>
                      <a:r>
                        <a:rPr kumimoji="1" lang="en-US" sz="1400" kern="1200">
                          <a:solidFill>
                            <a:srgbClr val="FF0000"/>
                          </a:solidFill>
                          <a:effectLst/>
                          <a:latin typeface="Meiryo"/>
                        </a:rPr>
                        <a:t>component</a:t>
                      </a:r>
                      <a:r>
                        <a:rPr kumimoji="1" lang="ja-JP" altLang="en-US" sz="1400" kern="1200">
                          <a:solidFill>
                            <a:srgbClr val="FF0000"/>
                          </a:solidFill>
                          <a:effectLst/>
                          <a:latin typeface="Meiryo"/>
                          <a:ea typeface="Meiryo"/>
                        </a:rPr>
                        <a:t>）</a:t>
                      </a:r>
                      <a:endParaRPr lang="en-US" altLang="ja-JP">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a:ln>
                            <a:noFill/>
                          </a:ln>
                          <a:solidFill>
                            <a:srgbClr val="FF0000"/>
                          </a:solidFill>
                          <a:effectLst/>
                          <a:latin typeface="Meiryo"/>
                        </a:rPr>
                        <a:t>M2, M3</a:t>
                      </a:r>
                      <a:endParaRPr lang="en-US" altLang="ja-JP">
                        <a:solidFill>
                          <a:srgbClr val="FF0000"/>
                        </a:solidFill>
                        <a:effectLst/>
                        <a:latin typeface="Meiryo"/>
                      </a:endParaRPr>
                    </a:p>
                  </a:txBody>
                  <a:tcPr marL="0" marR="0" marT="0" marB="0" anchor="ctr"/>
                </a:tc>
                <a:extLst>
                  <a:ext uri="{0D108BD9-81ED-4DB2-BD59-A6C34878D82A}">
                    <a16:rowId xmlns:a16="http://schemas.microsoft.com/office/drawing/2014/main" val="2475552644"/>
                  </a:ext>
                </a:extLst>
              </a:tr>
              <a:tr h="163195">
                <a:tc>
                  <a:txBody>
                    <a:bodyPr/>
                    <a:lstStyle/>
                    <a:p>
                      <a:pPr marL="0" algn="ctr" rtl="0" eaLnBrk="1" latinLnBrk="0" hangingPunct="1">
                        <a:spcBef>
                          <a:spcPts val="0"/>
                        </a:spcBef>
                        <a:spcAft>
                          <a:spcPts val="0"/>
                        </a:spcAft>
                      </a:pPr>
                      <a:r>
                        <a:rPr kumimoji="1" lang="en-US" sz="1400" kern="1200">
                          <a:solidFill>
                            <a:srgbClr val="FF0000"/>
                          </a:solidFill>
                          <a:effectLst/>
                          <a:latin typeface="Meiryo"/>
                        </a:rPr>
                        <a:t>13</a:t>
                      </a:r>
                      <a:endParaRPr lang="en-US" altLang="ja-JP">
                        <a:solidFill>
                          <a:srgbClr val="FF0000"/>
                        </a:solidFill>
                        <a:effectLst/>
                        <a:latin typeface="Meiryo"/>
                      </a:endParaRPr>
                    </a:p>
                  </a:txBody>
                  <a:tcPr marL="0" marR="0" marT="0" marB="0" anchor="ctr"/>
                </a:tc>
                <a:tc>
                  <a:txBody>
                    <a:bodyPr/>
                    <a:lstStyle/>
                    <a:p>
                      <a:pPr marL="0" algn="l" rtl="0" eaLnBrk="1" latinLnBrk="0" hangingPunct="1">
                        <a:spcBef>
                          <a:spcPts val="0"/>
                        </a:spcBef>
                        <a:spcAft>
                          <a:spcPts val="0"/>
                        </a:spcAft>
                      </a:pPr>
                      <a:r>
                        <a:rPr kumimoji="1" lang="ja-JP" altLang="en-US" sz="1400" kern="1200">
                          <a:solidFill>
                            <a:srgbClr val="FF0000"/>
                          </a:solidFill>
                          <a:effectLst/>
                          <a:latin typeface="Meiryo"/>
                          <a:ea typeface="Meiryo"/>
                        </a:rPr>
                        <a:t>記述子（</a:t>
                      </a:r>
                      <a:r>
                        <a:rPr kumimoji="1" lang="en-US" sz="1400" kern="1200">
                          <a:solidFill>
                            <a:srgbClr val="FF0000"/>
                          </a:solidFill>
                          <a:effectLst/>
                          <a:latin typeface="Meiryo"/>
                        </a:rPr>
                        <a:t>descriptor</a:t>
                      </a:r>
                      <a:r>
                        <a:rPr kumimoji="1" lang="ja-JP" altLang="en-US" sz="1400" kern="1200">
                          <a:solidFill>
                            <a:srgbClr val="FF0000"/>
                          </a:solidFill>
                          <a:effectLst/>
                          <a:latin typeface="Meiryo"/>
                          <a:ea typeface="Meiryo"/>
                        </a:rPr>
                        <a:t>）</a:t>
                      </a:r>
                      <a:endParaRPr lang="en-US" altLang="ja-JP">
                        <a:solidFill>
                          <a:srgbClr val="FF0000"/>
                        </a:solidFill>
                        <a:effectLst/>
                        <a:latin typeface="Meiryo"/>
                        <a:ea typeface="Meiryo"/>
                      </a:endParaRPr>
                    </a:p>
                  </a:txBody>
                  <a:tcPr marL="0" marR="0" marT="0" marB="0" anchor="ctr"/>
                </a:tc>
                <a:tc>
                  <a:txBody>
                    <a:bodyPr/>
                    <a:lstStyle/>
                    <a:p>
                      <a:pPr marL="0" marR="0" indent="0" algn="l" rtl="0" eaLnBrk="1" fontAlgn="auto" latinLnBrk="0" hangingPunct="1">
                        <a:spcBef>
                          <a:spcPts val="0"/>
                        </a:spcBef>
                        <a:spcAft>
                          <a:spcPts val="0"/>
                        </a:spcAft>
                      </a:pPr>
                      <a:r>
                        <a:rPr kumimoji="1" lang="en-US" sz="1400" kern="1200" spc="0" baseline="0" dirty="0">
                          <a:ln>
                            <a:noFill/>
                          </a:ln>
                          <a:solidFill>
                            <a:srgbClr val="FF0000"/>
                          </a:solidFill>
                          <a:effectLst/>
                          <a:latin typeface="Meiryo"/>
                        </a:rPr>
                        <a:t>M3</a:t>
                      </a:r>
                      <a:endParaRPr lang="en-US" altLang="ja-JP" dirty="0">
                        <a:solidFill>
                          <a:srgbClr val="FF0000"/>
                        </a:solidFill>
                        <a:effectLst/>
                        <a:latin typeface="Meiryo"/>
                      </a:endParaRPr>
                    </a:p>
                  </a:txBody>
                  <a:tcPr marL="0" marR="0" marT="0" marB="0" anchor="ctr"/>
                </a:tc>
                <a:extLst>
                  <a:ext uri="{0D108BD9-81ED-4DB2-BD59-A6C34878D82A}">
                    <a16:rowId xmlns:a16="http://schemas.microsoft.com/office/drawing/2014/main" val="3611121046"/>
                  </a:ext>
                </a:extLst>
              </a:tr>
            </a:tbl>
          </a:graphicData>
        </a:graphic>
      </p:graphicFrame>
      <p:sp>
        <p:nvSpPr>
          <p:cNvPr id="4" name="Slide Number Placeholder 3">
            <a:extLst>
              <a:ext uri="{FF2B5EF4-FFF2-40B4-BE49-F238E27FC236}">
                <a16:creationId xmlns:a16="http://schemas.microsoft.com/office/drawing/2014/main" id="{696F2527-AC4A-77B4-FBC2-2F16FC48E0B4}"/>
              </a:ext>
            </a:extLst>
          </p:cNvPr>
          <p:cNvSpPr>
            <a:spLocks noGrp="1"/>
          </p:cNvSpPr>
          <p:nvPr>
            <p:ph type="sldNum" sz="quarter" idx="10"/>
          </p:nvPr>
        </p:nvSpPr>
        <p:spPr/>
        <p:txBody>
          <a:bodyPr/>
          <a:lstStyle/>
          <a:p>
            <a:pPr>
              <a:defRPr/>
            </a:pPr>
            <a:fld id="{0F70095C-F9B4-4C04-ABE4-849D581B05DE}" type="slidenum">
              <a:rPr lang="en-US" altLang="ja-JP"/>
              <a:pPr>
                <a:defRPr/>
              </a:pPr>
              <a:t>47</a:t>
            </a:fld>
            <a:endParaRPr lang="en-US" altLang="ja-JP"/>
          </a:p>
        </p:txBody>
      </p:sp>
      <p:sp>
        <p:nvSpPr>
          <p:cNvPr id="7" name="TextBox 1">
            <a:extLst>
              <a:ext uri="{FF2B5EF4-FFF2-40B4-BE49-F238E27FC236}">
                <a16:creationId xmlns:a16="http://schemas.microsoft.com/office/drawing/2014/main" id="{050A5ED4-F9AA-8D13-FFA5-E4661DEB7F63}"/>
              </a:ext>
            </a:extLst>
          </p:cNvPr>
          <p:cNvSpPr txBox="1"/>
          <p:nvPr/>
        </p:nvSpPr>
        <p:spPr>
          <a:xfrm>
            <a:off x="612476" y="1345721"/>
            <a:ext cx="10837652" cy="12311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ja-JP" altLang="en-US" sz="2000" kern="600" spc="30" dirty="0">
                <a:latin typeface="Meiryo"/>
                <a:ea typeface="Meiryo"/>
              </a:rPr>
              <a:t>申請者</a:t>
            </a:r>
            <a:r>
              <a:rPr lang="en-US" sz="2000" kern="600" spc="30" dirty="0">
                <a:latin typeface="Meiryo"/>
                <a:ea typeface="游ゴシック"/>
              </a:rPr>
              <a:t>CV （I</a:t>
            </a:r>
            <a:r>
              <a:rPr lang="en-US" sz="2000" kern="600" spc="30" dirty="0">
                <a:latin typeface="Meiryo"/>
                <a:ea typeface="Meiryo"/>
              </a:rPr>
              <a:t>CH Keyword Definition Type）</a:t>
            </a:r>
            <a:endParaRPr lang="en-US" sz="1400" dirty="0">
              <a:latin typeface="Meiryo"/>
              <a:cs typeface="Arial" pitchFamily="34" charset="0"/>
            </a:endParaRPr>
          </a:p>
          <a:p>
            <a:endParaRPr lang="en-US" sz="2000" kern="600" spc="30" dirty="0">
              <a:latin typeface="Meiryo"/>
              <a:ea typeface="游ゴシック"/>
              <a:cs typeface="Arial"/>
            </a:endParaRPr>
          </a:p>
          <a:p>
            <a:r>
              <a:rPr lang="en-US" sz="1400" kern="600" spc="30" dirty="0">
                <a:latin typeface="Meiryo"/>
                <a:ea typeface="游ゴシック"/>
                <a:cs typeface="Arial"/>
              </a:rPr>
              <a:t>※</a:t>
            </a:r>
            <a:r>
              <a:rPr lang="ja-JP" altLang="en-US" sz="1400" kern="600" spc="30" dirty="0">
                <a:latin typeface="Meiryo"/>
                <a:ea typeface="Meiryo"/>
                <a:cs typeface="Arial"/>
              </a:rPr>
              <a:t>赤字行は</a:t>
            </a:r>
            <a:r>
              <a:rPr lang="en-US" sz="1400" kern="600" spc="30" dirty="0">
                <a:latin typeface="Meiryo"/>
                <a:ea typeface="游ゴシック"/>
                <a:cs typeface="Arial"/>
              </a:rPr>
              <a:t>v4.0</a:t>
            </a:r>
            <a:r>
              <a:rPr lang="ja-JP" altLang="en-US" sz="1400" kern="600" spc="30" dirty="0">
                <a:latin typeface="Meiryo"/>
                <a:ea typeface="Meiryo"/>
                <a:cs typeface="Arial"/>
              </a:rPr>
              <a:t>で追加された情報</a:t>
            </a:r>
            <a:r>
              <a:rPr lang="en-US" sz="1400" kern="600" spc="30" dirty="0">
                <a:latin typeface="Meiryo"/>
                <a:ea typeface="游ゴシック"/>
                <a:cs typeface="Arial"/>
              </a:rPr>
              <a:t>，「</a:t>
            </a:r>
            <a:r>
              <a:rPr lang="ja-JP" altLang="en-US" sz="1400" kern="600" spc="30" dirty="0">
                <a:latin typeface="Meiryo"/>
                <a:ea typeface="Meiryo"/>
                <a:cs typeface="Arial"/>
              </a:rPr>
              <a:t>関連</a:t>
            </a:r>
            <a:r>
              <a:rPr lang="en-US" sz="1400" kern="600" spc="30" dirty="0">
                <a:latin typeface="Meiryo"/>
                <a:ea typeface="游ゴシック"/>
                <a:cs typeface="Arial"/>
              </a:rPr>
              <a:t>Module」</a:t>
            </a:r>
            <a:r>
              <a:rPr lang="ja-JP" altLang="en-US" sz="1400" kern="600" spc="30" dirty="0">
                <a:latin typeface="Meiryo"/>
                <a:ea typeface="Meiryo"/>
                <a:cs typeface="Arial"/>
              </a:rPr>
              <a:t>の</a:t>
            </a:r>
            <a:r>
              <a:rPr lang="en-US" sz="1400" kern="600" spc="30" dirty="0">
                <a:latin typeface="Meiryo"/>
                <a:ea typeface="游ゴシック"/>
                <a:cs typeface="Arial"/>
              </a:rPr>
              <a:t>“SD”</a:t>
            </a:r>
            <a:r>
              <a:rPr lang="ja-JP" altLang="en-US" sz="1400" kern="600" spc="30" dirty="0">
                <a:latin typeface="Meiryo"/>
                <a:ea typeface="Meiryo"/>
                <a:cs typeface="Arial"/>
              </a:rPr>
              <a:t>は申請電子データの意</a:t>
            </a:r>
            <a:endParaRPr lang="en-US" sz="1400" dirty="0">
              <a:latin typeface="Meiryo"/>
              <a:ea typeface="Meiryo"/>
              <a:cs typeface="Arial" pitchFamily="34" charset="0"/>
            </a:endParaRPr>
          </a:p>
          <a:p>
            <a:endParaRPr lang="en-US" sz="2000" kern="600" spc="30" dirty="0">
              <a:latin typeface="Meiryo"/>
              <a:ea typeface="游ゴシック"/>
            </a:endParaRPr>
          </a:p>
        </p:txBody>
      </p:sp>
      <p:sp>
        <p:nvSpPr>
          <p:cNvPr id="8" name="テキスト ボックス 2">
            <a:extLst>
              <a:ext uri="{FF2B5EF4-FFF2-40B4-BE49-F238E27FC236}">
                <a16:creationId xmlns:a16="http://schemas.microsoft.com/office/drawing/2014/main" id="{E283715A-7970-4E9A-B6DF-B1FFFD371800}"/>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9" name="テキスト ボックス 3">
            <a:extLst>
              <a:ext uri="{FF2B5EF4-FFF2-40B4-BE49-F238E27FC236}">
                <a16:creationId xmlns:a16="http://schemas.microsoft.com/office/drawing/2014/main" id="{C6B43BF3-75DD-4608-8F1D-EC01F1575E20}"/>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0" name="テキスト ボックス 5">
            <a:extLst>
              <a:ext uri="{FF2B5EF4-FFF2-40B4-BE49-F238E27FC236}">
                <a16:creationId xmlns:a16="http://schemas.microsoft.com/office/drawing/2014/main" id="{47164D8E-14F8-4AEE-A718-0886CD3C5B4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1" name="テキスト ボックス 7">
            <a:extLst>
              <a:ext uri="{FF2B5EF4-FFF2-40B4-BE49-F238E27FC236}">
                <a16:creationId xmlns:a16="http://schemas.microsoft.com/office/drawing/2014/main" id="{DAA3182A-9F72-47EB-AB18-EE3012C7E375}"/>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1644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301A-8AB5-1283-DE5B-E9F8353A025F}"/>
              </a:ext>
            </a:extLst>
          </p:cNvPr>
          <p:cNvSpPr>
            <a:spLocks noGrp="1"/>
          </p:cNvSpPr>
          <p:nvPr>
            <p:ph type="title"/>
          </p:nvPr>
        </p:nvSpPr>
        <p:spPr/>
        <p:txBody>
          <a:bodyPr/>
          <a:lstStyle/>
          <a:p>
            <a:r>
              <a:rPr lang="en-US" altLang="ja-JP">
                <a:latin typeface="メイリオ"/>
                <a:ea typeface="メイリオ"/>
              </a:rPr>
              <a:t>2.13  </a:t>
            </a:r>
            <a:r>
              <a:rPr lang="ja-JP" altLang="en-US">
                <a:latin typeface="Meiryo"/>
                <a:ea typeface="Meiryo"/>
                <a:cs typeface="+mj-lt"/>
              </a:rPr>
              <a:t>用語がコードとして</a:t>
            </a:r>
            <a:r>
              <a:rPr lang="en-US">
                <a:latin typeface="Meiryo"/>
                <a:ea typeface="+mj-lt"/>
                <a:cs typeface="+mj-lt"/>
              </a:rPr>
              <a:t>xml</a:t>
            </a:r>
            <a:r>
              <a:rPr lang="ja-JP" altLang="en-US">
                <a:latin typeface="Meiryo"/>
                <a:ea typeface="Meiryo"/>
                <a:cs typeface="+mj-lt"/>
              </a:rPr>
              <a:t>に記載さ</a:t>
            </a:r>
            <a:r>
              <a:rPr lang="ja-JP">
                <a:latin typeface="Meiryo"/>
                <a:ea typeface="Meiryo"/>
                <a:cs typeface="+mj-lt"/>
              </a:rPr>
              <a:t>れる</a:t>
            </a:r>
            <a:br>
              <a:rPr lang="en-US" altLang="ja-JP">
                <a:latin typeface="Meiryo"/>
                <a:ea typeface="Meiryo"/>
                <a:cs typeface="+mj-lt"/>
              </a:rPr>
            </a:br>
            <a:r>
              <a:rPr lang="ja-JP" altLang="en-US">
                <a:latin typeface="メイリオ"/>
                <a:ea typeface="メイリオ"/>
              </a:rPr>
              <a:t>（</a:t>
            </a:r>
            <a:r>
              <a:rPr lang="en-US" altLang="ja-JP">
                <a:latin typeface="メイリオ"/>
                <a:ea typeface="メイリオ"/>
              </a:rPr>
              <a:t>6/8</a:t>
            </a:r>
            <a:r>
              <a:rPr lang="ja-JP" altLang="en-US">
                <a:latin typeface="メイリオ" panose="020B0604030504040204" pitchFamily="50" charset="-128"/>
                <a:ea typeface="メイリオ" panose="020B0604030504040204" pitchFamily="50" charset="-128"/>
              </a:rPr>
              <a:t>）</a:t>
            </a:r>
            <a:r>
              <a:rPr lang="ja-JP" altLang="en-US">
                <a:latin typeface="メイリオ" panose="020B0604030504040204" pitchFamily="50" charset="-128"/>
                <a:ea typeface="メイリオ" panose="020B0604030504040204" pitchFamily="50" charset="-128"/>
                <a:cs typeface="+mj-lt"/>
              </a:rPr>
              <a:t>｜必須キーワード（モジュール2～4）</a:t>
            </a:r>
            <a:endParaRPr lang="en-US">
              <a:latin typeface="メイリオ" panose="020B0604030504040204" pitchFamily="50" charset="-128"/>
              <a:ea typeface="メイリオ" panose="020B0604030504040204" pitchFamily="50" charset="-128"/>
            </a:endParaRPr>
          </a:p>
        </p:txBody>
      </p:sp>
      <p:graphicFrame>
        <p:nvGraphicFramePr>
          <p:cNvPr id="6" name="Content Placeholder 5">
            <a:extLst>
              <a:ext uri="{FF2B5EF4-FFF2-40B4-BE49-F238E27FC236}">
                <a16:creationId xmlns:a16="http://schemas.microsoft.com/office/drawing/2014/main" id="{E4C3793C-A2D7-F1BE-8E4F-E4572A08D553}"/>
              </a:ext>
            </a:extLst>
          </p:cNvPr>
          <p:cNvGraphicFramePr>
            <a:graphicFrameLocks noGrp="1"/>
          </p:cNvGraphicFramePr>
          <p:nvPr>
            <p:ph idx="1"/>
            <p:extLst>
              <p:ext uri="{D42A27DB-BD31-4B8C-83A1-F6EECF244321}">
                <p14:modId xmlns:p14="http://schemas.microsoft.com/office/powerpoint/2010/main" val="1797448317"/>
              </p:ext>
            </p:extLst>
          </p:nvPr>
        </p:nvGraphicFramePr>
        <p:xfrm>
          <a:off x="503207" y="1961058"/>
          <a:ext cx="5122534" cy="4234289"/>
        </p:xfrm>
        <a:graphic>
          <a:graphicData uri="http://schemas.openxmlformats.org/drawingml/2006/table">
            <a:tbl>
              <a:tblPr firstRow="1" bandRow="1">
                <a:tableStyleId>{5C22544A-7EE6-4342-B048-85BDC9FD1C3A}</a:tableStyleId>
              </a:tblPr>
              <a:tblGrid>
                <a:gridCol w="374248">
                  <a:extLst>
                    <a:ext uri="{9D8B030D-6E8A-4147-A177-3AD203B41FA5}">
                      <a16:colId xmlns:a16="http://schemas.microsoft.com/office/drawing/2014/main" val="3752818268"/>
                    </a:ext>
                  </a:extLst>
                </a:gridCol>
                <a:gridCol w="2572963">
                  <a:extLst>
                    <a:ext uri="{9D8B030D-6E8A-4147-A177-3AD203B41FA5}">
                      <a16:colId xmlns:a16="http://schemas.microsoft.com/office/drawing/2014/main" val="764505778"/>
                    </a:ext>
                  </a:extLst>
                </a:gridCol>
                <a:gridCol w="2175323">
                  <a:extLst>
                    <a:ext uri="{9D8B030D-6E8A-4147-A177-3AD203B41FA5}">
                      <a16:colId xmlns:a16="http://schemas.microsoft.com/office/drawing/2014/main" val="3368009819"/>
                    </a:ext>
                  </a:extLst>
                </a:gridCol>
              </a:tblGrid>
              <a:tr h="230363">
                <a:tc>
                  <a:txBody>
                    <a:bodyPr/>
                    <a:lstStyle/>
                    <a:p>
                      <a:pPr marL="0" algn="ctr" rtl="0" eaLnBrk="1" latinLnBrk="0" hangingPunct="1">
                        <a:spcBef>
                          <a:spcPts val="0"/>
                        </a:spcBef>
                        <a:spcAft>
                          <a:spcPts val="0"/>
                        </a:spcAft>
                      </a:pPr>
                      <a:r>
                        <a:rPr kumimoji="1" lang="en-US" sz="1400" kern="1200">
                          <a:solidFill>
                            <a:schemeClr val="tx1"/>
                          </a:solidFill>
                          <a:effectLst/>
                          <a:latin typeface="Meiryo"/>
                        </a:rPr>
                        <a:t>#</a:t>
                      </a:r>
                      <a:endParaRPr lang="en-US" altLang="ja-JP">
                        <a:solidFill>
                          <a:schemeClr val="tx1"/>
                        </a:solidFill>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en-US" sz="1400" kern="1200">
                          <a:solidFill>
                            <a:schemeClr val="tx1"/>
                          </a:solidFill>
                          <a:effectLst/>
                          <a:latin typeface="Meiryo"/>
                        </a:rPr>
                        <a:t>CTD</a:t>
                      </a:r>
                      <a:r>
                        <a:rPr kumimoji="1" lang="ja-JP" altLang="en-US" sz="1400" kern="1200">
                          <a:solidFill>
                            <a:schemeClr val="tx1"/>
                          </a:solidFill>
                          <a:effectLst/>
                          <a:latin typeface="Meiryo"/>
                          <a:ea typeface="Meiryo"/>
                        </a:rPr>
                        <a:t>見出し</a:t>
                      </a:r>
                      <a:endParaRPr lang="ja-JP" altLang="en-US">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ja-JP" altLang="en-US" sz="1400" kern="1200">
                          <a:solidFill>
                            <a:schemeClr val="tx1"/>
                          </a:solidFill>
                          <a:effectLst/>
                          <a:latin typeface="Meiryo"/>
                          <a:ea typeface="Meiryo"/>
                        </a:rPr>
                        <a:t>必須</a:t>
                      </a:r>
                      <a:r>
                        <a:rPr lang="ja-JP" altLang="en-US" sz="1400" kern="1200">
                          <a:solidFill>
                            <a:schemeClr val="tx1"/>
                          </a:solidFill>
                          <a:effectLst/>
                          <a:latin typeface="Meiryo"/>
                          <a:ea typeface="Meiryo"/>
                        </a:rPr>
                        <a:t>キーワード</a:t>
                      </a:r>
                      <a:endParaRPr lang="ja-JP" altLang="en-US">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60402438"/>
                  </a:ext>
                </a:extLst>
              </a:tr>
              <a:tr h="307150">
                <a:tc>
                  <a:txBody>
                    <a:bodyPr/>
                    <a:lstStyle/>
                    <a:p>
                      <a:pPr marL="0" algn="ctr" rtl="0" eaLnBrk="1" latinLnBrk="0" hangingPunct="1">
                        <a:spcBef>
                          <a:spcPts val="0"/>
                        </a:spcBef>
                        <a:spcAft>
                          <a:spcPts val="0"/>
                        </a:spcAft>
                      </a:pPr>
                      <a:r>
                        <a:rPr kumimoji="1" lang="en-US" sz="1400" kern="1200">
                          <a:effectLst/>
                          <a:latin typeface="Meiryo"/>
                        </a:rPr>
                        <a:t>1</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2.7.3 </a:t>
                      </a:r>
                      <a:r>
                        <a:rPr kumimoji="1" lang="ja-JP" altLang="en-US" sz="1400" kern="1200">
                          <a:effectLst/>
                          <a:latin typeface="Meiryo"/>
                          <a:ea typeface="Meiryo"/>
                        </a:rPr>
                        <a:t>臨床的有効性</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適応症</a:t>
                      </a:r>
                      <a:endParaRPr lang="en-US" altLang="ja-JP" sz="1400" kern="1200">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09296669"/>
                  </a:ext>
                </a:extLst>
              </a:tr>
              <a:tr h="230363">
                <a:tc>
                  <a:txBody>
                    <a:bodyPr/>
                    <a:lstStyle/>
                    <a:p>
                      <a:pPr marL="0" algn="ctr" rtl="0" eaLnBrk="1" latinLnBrk="0" hangingPunct="1">
                        <a:spcBef>
                          <a:spcPts val="0"/>
                        </a:spcBef>
                        <a:spcAft>
                          <a:spcPts val="0"/>
                        </a:spcAft>
                      </a:pPr>
                      <a:r>
                        <a:rPr kumimoji="1" lang="en-US" sz="1400" kern="1200">
                          <a:effectLst/>
                          <a:latin typeface="Meiryo"/>
                        </a:rPr>
                        <a:t>2</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4.2.1.1 </a:t>
                      </a:r>
                      <a:r>
                        <a:rPr kumimoji="1" lang="ja-JP" altLang="en-US" sz="1400" kern="1200">
                          <a:effectLst/>
                          <a:latin typeface="Meiryo"/>
                          <a:ea typeface="Meiryo"/>
                        </a:rPr>
                        <a:t>効力を裏付ける試験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rowSpan="11">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a:t>
                      </a:r>
                      <a:r>
                        <a:rPr lang="ja-JP" altLang="en-US" sz="1400" kern="1200">
                          <a:effectLst/>
                          <a:latin typeface="Meiryo"/>
                          <a:ea typeface="Meiryo"/>
                        </a:rPr>
                        <a:t>タ</a:t>
                      </a:r>
                      <a:r>
                        <a:rPr kumimoji="1" lang="ja-JP" altLang="en-US" sz="1400" kern="1200">
                          <a:effectLst/>
                          <a:latin typeface="Meiryo"/>
                          <a:ea typeface="Meiryo"/>
                        </a:rPr>
                        <a:t>イトル</a:t>
                      </a:r>
                      <a:endParaRPr lang="ja-JP" altLang="en-US" sz="1400" kern="1200">
                        <a:effectLst/>
                        <a:latin typeface="Meiryo"/>
                        <a:ea typeface="Meiryo"/>
                      </a:endParaRPr>
                    </a:p>
                    <a:p>
                      <a:pPr marL="182880" marR="0" lvl="0" indent="-182880" algn="l">
                        <a:spcBef>
                          <a:spcPts val="0"/>
                        </a:spcBef>
                        <a:spcAft>
                          <a:spcPts val="0"/>
                        </a:spcAft>
                        <a:buClrTx/>
                        <a:buSzPts val="1400"/>
                        <a:buFont typeface="Arial" panose="020B0604020202020204" pitchFamily="34" charset="0"/>
                        <a:buChar char="•"/>
                      </a:pPr>
                      <a:endParaRPr lang="ja-JP" altLang="en-US" sz="1400" kern="1200">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文書種類</a:t>
                      </a:r>
                      <a:endParaRPr lang="en-US" sz="1400" kern="1200">
                        <a:solidFill>
                          <a:srgbClr val="FF0000"/>
                        </a:solidFill>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04019475"/>
                  </a:ext>
                </a:extLst>
              </a:tr>
              <a:tr h="307150">
                <a:tc>
                  <a:txBody>
                    <a:bodyPr/>
                    <a:lstStyle/>
                    <a:p>
                      <a:pPr marL="0" algn="ctr" rtl="0" eaLnBrk="1" latinLnBrk="0" hangingPunct="1">
                        <a:spcBef>
                          <a:spcPts val="0"/>
                        </a:spcBef>
                        <a:spcAft>
                          <a:spcPts val="0"/>
                        </a:spcAft>
                      </a:pPr>
                      <a:r>
                        <a:rPr kumimoji="1" lang="en-US" sz="1400" kern="1200">
                          <a:effectLst/>
                          <a:latin typeface="Meiryo"/>
                        </a:rPr>
                        <a:t>3</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4.2.1.2 </a:t>
                      </a:r>
                      <a:r>
                        <a:rPr kumimoji="1" lang="ja-JP" altLang="en-US" sz="1400" kern="1200">
                          <a:effectLst/>
                          <a:latin typeface="Meiryo"/>
                          <a:ea typeface="Meiryo"/>
                        </a:rPr>
                        <a:t>副次的薬理試験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4150447098"/>
                  </a:ext>
                </a:extLst>
              </a:tr>
              <a:tr h="230363">
                <a:tc>
                  <a:txBody>
                    <a:bodyPr/>
                    <a:lstStyle/>
                    <a:p>
                      <a:pPr marL="0" algn="ctr" rtl="0" eaLnBrk="1" latinLnBrk="0" hangingPunct="1">
                        <a:spcBef>
                          <a:spcPts val="0"/>
                        </a:spcBef>
                        <a:spcAft>
                          <a:spcPts val="0"/>
                        </a:spcAft>
                      </a:pPr>
                      <a:r>
                        <a:rPr kumimoji="1" lang="en-US" sz="1400" kern="1200">
                          <a:effectLst/>
                          <a:latin typeface="Meiryo"/>
                        </a:rPr>
                        <a:t>4</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4.2.1.3 </a:t>
                      </a:r>
                      <a:r>
                        <a:rPr kumimoji="1" lang="ja-JP" altLang="en-US" sz="1400" kern="1200">
                          <a:effectLst/>
                          <a:latin typeface="Meiryo"/>
                          <a:ea typeface="Meiryo"/>
                        </a:rPr>
                        <a:t>安全性薬理試験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429456270"/>
                  </a:ext>
                </a:extLst>
              </a:tr>
              <a:tr h="482666">
                <a:tc>
                  <a:txBody>
                    <a:bodyPr/>
                    <a:lstStyle/>
                    <a:p>
                      <a:pPr marL="0" algn="ctr" rtl="0" eaLnBrk="1" latinLnBrk="0" hangingPunct="1">
                        <a:spcBef>
                          <a:spcPts val="0"/>
                        </a:spcBef>
                        <a:spcAft>
                          <a:spcPts val="0"/>
                        </a:spcAft>
                      </a:pPr>
                      <a:r>
                        <a:rPr kumimoji="1" lang="en-US" sz="1400" kern="1200">
                          <a:effectLst/>
                          <a:latin typeface="Meiryo"/>
                        </a:rPr>
                        <a:t>5</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4.2.1.4 </a:t>
                      </a:r>
                      <a:r>
                        <a:rPr kumimoji="1" lang="ja-JP" altLang="en-US" sz="1400" kern="1200">
                          <a:effectLst/>
                          <a:latin typeface="Meiryo"/>
                          <a:ea typeface="Meiryo"/>
                        </a:rPr>
                        <a:t>薬力学的薬物相互作用試験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50839313"/>
                  </a:ext>
                </a:extLst>
              </a:tr>
              <a:tr h="482666">
                <a:tc>
                  <a:txBody>
                    <a:bodyPr/>
                    <a:lstStyle/>
                    <a:p>
                      <a:pPr marL="0" algn="ctr" rtl="0" eaLnBrk="1" latinLnBrk="0" hangingPunct="1">
                        <a:spcBef>
                          <a:spcPts val="0"/>
                        </a:spcBef>
                        <a:spcAft>
                          <a:spcPts val="0"/>
                        </a:spcAft>
                      </a:pPr>
                      <a:r>
                        <a:rPr kumimoji="1" lang="en-US" sz="1400" kern="1200">
                          <a:effectLst/>
                          <a:latin typeface="Meiryo"/>
                        </a:rPr>
                        <a:t>6</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4.2.2.1 </a:t>
                      </a:r>
                      <a:r>
                        <a:rPr kumimoji="1" lang="ja-JP" altLang="en-US" sz="1400" kern="1200">
                          <a:effectLst/>
                          <a:latin typeface="Meiryo"/>
                          <a:ea typeface="Meiryo"/>
                        </a:rPr>
                        <a:t>分析法及びバリデーション報告書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2717123103"/>
                  </a:ext>
                </a:extLst>
              </a:tr>
              <a:tr h="307150">
                <a:tc>
                  <a:txBody>
                    <a:bodyPr/>
                    <a:lstStyle/>
                    <a:p>
                      <a:pPr marL="0" algn="ctr" rtl="0" eaLnBrk="1" latinLnBrk="0" hangingPunct="1">
                        <a:spcBef>
                          <a:spcPts val="0"/>
                        </a:spcBef>
                        <a:spcAft>
                          <a:spcPts val="0"/>
                        </a:spcAft>
                      </a:pPr>
                      <a:r>
                        <a:rPr kumimoji="1" lang="en-US" sz="1400" kern="1200">
                          <a:effectLst/>
                          <a:latin typeface="Meiryo"/>
                        </a:rPr>
                        <a:t>7</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4.2.2.2 </a:t>
                      </a:r>
                      <a:r>
                        <a:rPr kumimoji="1" lang="ja-JP" altLang="en-US" sz="1400" kern="1200">
                          <a:effectLst/>
                          <a:latin typeface="Meiryo"/>
                          <a:ea typeface="Meiryo"/>
                        </a:rPr>
                        <a:t>吸収</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751133511"/>
                  </a:ext>
                </a:extLst>
              </a:tr>
              <a:tr h="307150">
                <a:tc>
                  <a:txBody>
                    <a:bodyPr/>
                    <a:lstStyle/>
                    <a:p>
                      <a:pPr marL="0" algn="ctr" rtl="0" eaLnBrk="1" latinLnBrk="0" hangingPunct="1">
                        <a:spcBef>
                          <a:spcPts val="0"/>
                        </a:spcBef>
                        <a:spcAft>
                          <a:spcPts val="0"/>
                        </a:spcAft>
                      </a:pPr>
                      <a:r>
                        <a:rPr kumimoji="1" lang="en-US" sz="1400" kern="1200">
                          <a:effectLst/>
                          <a:latin typeface="Meiryo"/>
                        </a:rPr>
                        <a:t>8</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4.2.2.3 </a:t>
                      </a:r>
                      <a:r>
                        <a:rPr kumimoji="1" lang="ja-JP" altLang="en-US" sz="1400" kern="1200">
                          <a:effectLst/>
                          <a:latin typeface="Meiryo"/>
                          <a:ea typeface="Meiryo"/>
                        </a:rPr>
                        <a:t>分布</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869255381"/>
                  </a:ext>
                </a:extLst>
              </a:tr>
              <a:tr h="307150">
                <a:tc>
                  <a:txBody>
                    <a:bodyPr/>
                    <a:lstStyle/>
                    <a:p>
                      <a:pPr marL="0" algn="ctr" rtl="0" eaLnBrk="1" latinLnBrk="0" hangingPunct="1">
                        <a:spcBef>
                          <a:spcPts val="0"/>
                        </a:spcBef>
                        <a:spcAft>
                          <a:spcPts val="0"/>
                        </a:spcAft>
                      </a:pPr>
                      <a:r>
                        <a:rPr kumimoji="1" lang="en-US" sz="1400" kern="1200">
                          <a:effectLst/>
                          <a:latin typeface="Meiryo"/>
                        </a:rPr>
                        <a:t>9</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4.2.2.4 </a:t>
                      </a:r>
                      <a:r>
                        <a:rPr kumimoji="1" lang="ja-JP" altLang="en-US" sz="1400" kern="1200">
                          <a:effectLst/>
                          <a:latin typeface="Meiryo"/>
                          <a:ea typeface="Meiryo"/>
                        </a:rPr>
                        <a:t>代謝</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848746369"/>
                  </a:ext>
                </a:extLst>
              </a:tr>
              <a:tr h="329089">
                <a:tc>
                  <a:txBody>
                    <a:bodyPr/>
                    <a:lstStyle/>
                    <a:p>
                      <a:pPr marL="0" algn="ctr" rtl="0" eaLnBrk="1" latinLnBrk="0" hangingPunct="1">
                        <a:spcBef>
                          <a:spcPts val="0"/>
                        </a:spcBef>
                        <a:spcAft>
                          <a:spcPts val="0"/>
                        </a:spcAft>
                      </a:pPr>
                      <a:r>
                        <a:rPr kumimoji="1" lang="en-US" sz="1400" kern="1200">
                          <a:effectLst/>
                          <a:latin typeface="Meiryo"/>
                        </a:rPr>
                        <a:t>10</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4.2.2.5 </a:t>
                      </a:r>
                      <a:r>
                        <a:rPr kumimoji="1" lang="ja-JP" altLang="en-US" sz="1400" kern="1200">
                          <a:effectLst/>
                          <a:latin typeface="Meiryo"/>
                          <a:ea typeface="Meiryo"/>
                        </a:rPr>
                        <a:t>排泄</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297592144"/>
                  </a:ext>
                </a:extLst>
              </a:tr>
              <a:tr h="482666">
                <a:tc>
                  <a:txBody>
                    <a:bodyPr/>
                    <a:lstStyle/>
                    <a:p>
                      <a:pPr marL="0" algn="ctr" rtl="0" eaLnBrk="1" latinLnBrk="0" hangingPunct="1">
                        <a:spcBef>
                          <a:spcPts val="0"/>
                        </a:spcBef>
                        <a:spcAft>
                          <a:spcPts val="0"/>
                        </a:spcAft>
                      </a:pPr>
                      <a:r>
                        <a:rPr kumimoji="1" lang="en-US" sz="1400" kern="1200">
                          <a:effectLst/>
                          <a:latin typeface="Meiryo"/>
                        </a:rPr>
                        <a:t>11</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4.2.2.6 </a:t>
                      </a:r>
                      <a:r>
                        <a:rPr kumimoji="1" lang="ja-JP" altLang="en-US" sz="1400" kern="1200">
                          <a:effectLst/>
                          <a:latin typeface="Meiryo"/>
                          <a:ea typeface="Meiryo"/>
                        </a:rPr>
                        <a:t>薬物動態学的薬物相互作用</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761024902"/>
                  </a:ext>
                </a:extLst>
              </a:tr>
              <a:tr h="230363">
                <a:tc>
                  <a:txBody>
                    <a:bodyPr/>
                    <a:lstStyle/>
                    <a:p>
                      <a:pPr marL="0" algn="ctr" rtl="0" eaLnBrk="1" latinLnBrk="0" hangingPunct="1">
                        <a:spcBef>
                          <a:spcPts val="0"/>
                        </a:spcBef>
                        <a:spcAft>
                          <a:spcPts val="0"/>
                        </a:spcAft>
                      </a:pPr>
                      <a:r>
                        <a:rPr kumimoji="1" lang="en-US" sz="1400" kern="1200">
                          <a:effectLst/>
                          <a:latin typeface="Meiryo"/>
                        </a:rPr>
                        <a:t>12</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dirty="0">
                          <a:effectLst/>
                          <a:latin typeface="Meiryo"/>
                        </a:rPr>
                        <a:t>4.2.2.7 </a:t>
                      </a:r>
                      <a:r>
                        <a:rPr kumimoji="1" lang="ja-JP" altLang="en-US" sz="1400" kern="1200" dirty="0">
                          <a:effectLst/>
                          <a:latin typeface="Meiryo"/>
                          <a:ea typeface="Meiryo"/>
                        </a:rPr>
                        <a:t>その他の薬物動態試験</a:t>
                      </a:r>
                      <a:endParaRPr lang="ja-JP" altLang="en-US"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4253160503"/>
                  </a:ext>
                </a:extLst>
              </a:tr>
            </a:tbl>
          </a:graphicData>
        </a:graphic>
      </p:graphicFrame>
      <p:sp>
        <p:nvSpPr>
          <p:cNvPr id="4" name="Slide Number Placeholder 3">
            <a:extLst>
              <a:ext uri="{FF2B5EF4-FFF2-40B4-BE49-F238E27FC236}">
                <a16:creationId xmlns:a16="http://schemas.microsoft.com/office/drawing/2014/main" id="{55418FBF-48EA-652A-D8EC-8F6E16CAC861}"/>
              </a:ext>
            </a:extLst>
          </p:cNvPr>
          <p:cNvSpPr>
            <a:spLocks noGrp="1"/>
          </p:cNvSpPr>
          <p:nvPr>
            <p:ph type="sldNum" sz="quarter" idx="10"/>
          </p:nvPr>
        </p:nvSpPr>
        <p:spPr/>
        <p:txBody>
          <a:bodyPr/>
          <a:lstStyle/>
          <a:p>
            <a:pPr>
              <a:defRPr/>
            </a:pPr>
            <a:fld id="{0F70095C-F9B4-4C04-ABE4-849D581B05DE}" type="slidenum">
              <a:rPr lang="en-US" altLang="ja-JP"/>
              <a:pPr>
                <a:defRPr/>
              </a:pPr>
              <a:t>48</a:t>
            </a:fld>
            <a:endParaRPr lang="en-US" altLang="ja-JP"/>
          </a:p>
        </p:txBody>
      </p:sp>
      <p:graphicFrame>
        <p:nvGraphicFramePr>
          <p:cNvPr id="8" name="Table 7">
            <a:extLst>
              <a:ext uri="{FF2B5EF4-FFF2-40B4-BE49-F238E27FC236}">
                <a16:creationId xmlns:a16="http://schemas.microsoft.com/office/drawing/2014/main" id="{F94D4E17-D499-315B-F2C0-FFA080CD1922}"/>
              </a:ext>
            </a:extLst>
          </p:cNvPr>
          <p:cNvGraphicFramePr>
            <a:graphicFrameLocks noGrp="1"/>
          </p:cNvGraphicFramePr>
          <p:nvPr>
            <p:extLst>
              <p:ext uri="{D42A27DB-BD31-4B8C-83A1-F6EECF244321}">
                <p14:modId xmlns:p14="http://schemas.microsoft.com/office/powerpoint/2010/main" val="262197110"/>
              </p:ext>
            </p:extLst>
          </p:nvPr>
        </p:nvGraphicFramePr>
        <p:xfrm>
          <a:off x="5988889" y="1964514"/>
          <a:ext cx="5562600" cy="4267734"/>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2493748144"/>
                    </a:ext>
                  </a:extLst>
                </a:gridCol>
                <a:gridCol w="2794000">
                  <a:extLst>
                    <a:ext uri="{9D8B030D-6E8A-4147-A177-3AD203B41FA5}">
                      <a16:colId xmlns:a16="http://schemas.microsoft.com/office/drawing/2014/main" val="4254442546"/>
                    </a:ext>
                  </a:extLst>
                </a:gridCol>
                <a:gridCol w="2362200">
                  <a:extLst>
                    <a:ext uri="{9D8B030D-6E8A-4147-A177-3AD203B41FA5}">
                      <a16:colId xmlns:a16="http://schemas.microsoft.com/office/drawing/2014/main" val="324711644"/>
                    </a:ext>
                  </a:extLst>
                </a:gridCol>
              </a:tblGrid>
              <a:tr h="213894">
                <a:tc>
                  <a:txBody>
                    <a:bodyPr/>
                    <a:lstStyle/>
                    <a:p>
                      <a:pPr marL="0" algn="ctr" rtl="0" eaLnBrk="1" latinLnBrk="0" hangingPunct="1">
                        <a:spcBef>
                          <a:spcPts val="0"/>
                        </a:spcBef>
                        <a:spcAft>
                          <a:spcPts val="0"/>
                        </a:spcAft>
                      </a:pPr>
                      <a:r>
                        <a:rPr kumimoji="1" lang="en-US" sz="1400" b="1" kern="1200" dirty="0">
                          <a:solidFill>
                            <a:schemeClr val="tx1"/>
                          </a:solidFill>
                          <a:effectLst/>
                          <a:latin typeface="Meiryo"/>
                        </a:rPr>
                        <a:t>#</a:t>
                      </a:r>
                      <a:endParaRPr lang="en-US" altLang="ja-JP" b="1" dirty="0">
                        <a:solidFill>
                          <a:schemeClr val="tx1"/>
                        </a:solidFill>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en-US" sz="1400" b="1" kern="1200">
                          <a:solidFill>
                            <a:schemeClr val="tx1"/>
                          </a:solidFill>
                          <a:effectLst/>
                          <a:latin typeface="Meiryo"/>
                        </a:rPr>
                        <a:t>CTD</a:t>
                      </a:r>
                      <a:r>
                        <a:rPr kumimoji="1" lang="ja-JP" altLang="en-US" sz="1400" b="1" kern="1200">
                          <a:solidFill>
                            <a:schemeClr val="tx1"/>
                          </a:solidFill>
                          <a:effectLst/>
                          <a:latin typeface="Meiryo"/>
                          <a:ea typeface="Meiryo"/>
                        </a:rPr>
                        <a:t>見出し</a:t>
                      </a:r>
                      <a:endParaRPr lang="ja-JP" altLang="en-US" b="1">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必須</a:t>
                      </a:r>
                      <a:r>
                        <a:rPr lang="ja-JP" altLang="en-US" sz="1400" b="1" kern="1200">
                          <a:solidFill>
                            <a:schemeClr val="tx1"/>
                          </a:solidFill>
                          <a:effectLst/>
                          <a:latin typeface="Meiryo"/>
                          <a:ea typeface="Meiryo"/>
                        </a:rPr>
                        <a:t>キーワード</a:t>
                      </a:r>
                      <a:endParaRPr lang="ja-JP" altLang="en-US" b="1">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964935878"/>
                  </a:ext>
                </a:extLst>
              </a:tr>
              <a:tr h="277368">
                <a:tc>
                  <a:txBody>
                    <a:bodyPr/>
                    <a:lstStyle/>
                    <a:p>
                      <a:pPr marL="0" algn="ctr" rtl="0" eaLnBrk="1" latinLnBrk="0" hangingPunct="1">
                        <a:spcBef>
                          <a:spcPts val="0"/>
                        </a:spcBef>
                        <a:spcAft>
                          <a:spcPts val="0"/>
                        </a:spcAft>
                      </a:pPr>
                      <a:r>
                        <a:rPr kumimoji="1" lang="en-US" sz="1400" kern="1200">
                          <a:effectLst/>
                          <a:latin typeface="Meiryo"/>
                        </a:rPr>
                        <a:t>13</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4.2.3.1 </a:t>
                      </a:r>
                      <a:r>
                        <a:rPr kumimoji="1" lang="ja-JP" altLang="en-US" sz="1400" kern="1200">
                          <a:effectLst/>
                          <a:latin typeface="Meiryo"/>
                          <a:ea typeface="Meiryo"/>
                        </a:rPr>
                        <a:t>単回投与毒性試験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rowSpan="2">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及び試験タイトル</a:t>
                      </a:r>
                      <a:endParaRPr lang="ja-JP" altLang="en-US" sz="1400" kern="1200">
                        <a:effectLst/>
                        <a:latin typeface="Meiryo"/>
                        <a:ea typeface="Meiryo"/>
                      </a:endParaRPr>
                    </a:p>
                    <a:p>
                      <a:pPr marL="285750" marR="0" lvl="0" indent="-285750" algn="l">
                        <a:spcBef>
                          <a:spcPts val="0"/>
                        </a:spcBef>
                        <a:spcAft>
                          <a:spcPts val="0"/>
                        </a:spcAft>
                        <a:buClrTx/>
                        <a:buSzPts val="1400"/>
                        <a:buFont typeface="Arial"/>
                        <a:buChar char="•"/>
                      </a:pPr>
                      <a:endParaRPr lang="ja-JP" altLang="en-US" sz="1400" kern="1200">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文書種類</a:t>
                      </a:r>
                      <a:endParaRPr lang="en-US" altLang="ja-JP" sz="1400" kern="1200">
                        <a:solidFill>
                          <a:srgbClr val="FF0000"/>
                        </a:solidFill>
                        <a:effectLst/>
                        <a:latin typeface="Meiryo"/>
                      </a:endParaRPr>
                    </a:p>
                    <a:p>
                      <a:pPr marL="285750" marR="0" lvl="0" indent="-285750" algn="l">
                        <a:spcBef>
                          <a:spcPts val="0"/>
                        </a:spcBef>
                        <a:spcAft>
                          <a:spcPts val="0"/>
                        </a:spcAft>
                        <a:buFont typeface="Arial"/>
                        <a:buChar char="•"/>
                      </a:pPr>
                      <a:endParaRPr lang="ja-JP" altLang="en-US" sz="1400" kern="1200" spc="0" baseline="0">
                        <a:ln>
                          <a:noFill/>
                        </a:ln>
                        <a:solidFill>
                          <a:srgbClr val="FF0000"/>
                        </a:solidFill>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a:solidFill>
                            <a:srgbClr val="FF0000"/>
                          </a:solidFill>
                          <a:effectLst/>
                          <a:latin typeface="Meiryo"/>
                          <a:ea typeface="Meiryo"/>
                        </a:rPr>
                        <a:t>動物種</a:t>
                      </a:r>
                      <a:r>
                        <a:rPr lang="ja-JP" altLang="en-US" sz="1400" kern="1200">
                          <a:solidFill>
                            <a:srgbClr val="FF0000"/>
                          </a:solidFill>
                          <a:effectLst/>
                          <a:latin typeface="Meiryo"/>
                          <a:ea typeface="Meiryo"/>
                        </a:rPr>
                        <a:t> </a:t>
                      </a:r>
                      <a:endParaRPr lang="en-US" altLang="ja-JP" sz="1400" kern="1200">
                        <a:solidFill>
                          <a:srgbClr val="FF0000"/>
                        </a:solidFill>
                        <a:effectLst/>
                        <a:latin typeface="Meiryo"/>
                      </a:endParaRPr>
                    </a:p>
                    <a:p>
                      <a:pPr marL="285750" marR="0" lvl="0" indent="-285750" algn="l">
                        <a:spcBef>
                          <a:spcPts val="0"/>
                        </a:spcBef>
                        <a:spcAft>
                          <a:spcPts val="0"/>
                        </a:spcAft>
                        <a:buFont typeface="Arial"/>
                        <a:buChar char="•"/>
                      </a:pPr>
                      <a:endParaRPr lang="ja-JP" altLang="en-US" sz="1400" kern="1200">
                        <a:solidFill>
                          <a:srgbClr val="FF0000"/>
                        </a:solidFill>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a:solidFill>
                            <a:srgbClr val="FF0000"/>
                          </a:solidFill>
                          <a:effectLst/>
                          <a:latin typeface="Meiryo"/>
                          <a:ea typeface="Meiryo"/>
                        </a:rPr>
                        <a:t>投与経路</a:t>
                      </a:r>
                      <a:r>
                        <a:rPr lang="ja-JP" altLang="en-US" sz="1400" kern="1200">
                          <a:solidFill>
                            <a:srgbClr val="FF0000"/>
                          </a:solidFill>
                          <a:effectLst/>
                          <a:latin typeface="Meiryo"/>
                          <a:ea typeface="Meiryo"/>
                        </a:rPr>
                        <a:t> </a:t>
                      </a:r>
                      <a:endParaRPr lang="en-US" altLang="ja-JP" sz="1400" kern="1200">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28143215"/>
                  </a:ext>
                </a:extLst>
              </a:tr>
              <a:tr h="163195">
                <a:tc>
                  <a:txBody>
                    <a:bodyPr/>
                    <a:lstStyle/>
                    <a:p>
                      <a:pPr marL="0" algn="ctr" rtl="0" eaLnBrk="1" latinLnBrk="0" hangingPunct="1">
                        <a:spcBef>
                          <a:spcPts val="0"/>
                        </a:spcBef>
                        <a:spcAft>
                          <a:spcPts val="0"/>
                        </a:spcAft>
                      </a:pPr>
                      <a:r>
                        <a:rPr kumimoji="1" lang="en-US" sz="1400" kern="1200">
                          <a:effectLst/>
                          <a:latin typeface="Meiryo"/>
                        </a:rPr>
                        <a:t>14</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4.2.3.2 </a:t>
                      </a:r>
                      <a:r>
                        <a:rPr kumimoji="1" lang="ja-JP" altLang="en-US" sz="1400" kern="1200">
                          <a:effectLst/>
                          <a:latin typeface="Meiryo"/>
                          <a:ea typeface="Meiryo"/>
                        </a:rPr>
                        <a:t>反復投与毒性試験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672291653"/>
                  </a:ext>
                </a:extLst>
              </a:tr>
              <a:tr h="277368">
                <a:tc>
                  <a:txBody>
                    <a:bodyPr/>
                    <a:lstStyle/>
                    <a:p>
                      <a:pPr marL="0" algn="ctr" rtl="0" eaLnBrk="1" latinLnBrk="0" hangingPunct="1">
                        <a:spcBef>
                          <a:spcPts val="0"/>
                        </a:spcBef>
                        <a:spcAft>
                          <a:spcPts val="0"/>
                        </a:spcAft>
                      </a:pPr>
                      <a:r>
                        <a:rPr kumimoji="1" lang="en-US" sz="1400" kern="1200">
                          <a:effectLst/>
                          <a:latin typeface="Meiryo"/>
                        </a:rPr>
                        <a:t>15</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sz="1400" kern="1200" dirty="0">
                          <a:effectLst/>
                          <a:latin typeface="Meiryo"/>
                        </a:rPr>
                        <a:t>4.2.3.3.1 In Vitro</a:t>
                      </a:r>
                      <a:r>
                        <a:rPr kumimoji="1" lang="ja-JP" altLang="en-US" sz="1400" kern="1200" dirty="0">
                          <a:effectLst/>
                          <a:latin typeface="Meiryo"/>
                          <a:ea typeface="Meiryo"/>
                        </a:rPr>
                        <a:t>試験</a:t>
                      </a:r>
                      <a:endParaRPr lang="ja-JP" altLang="en-US"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rowSpan="2">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endParaRPr lang="ja-JP" altLang="en-US" sz="1400" kern="1200">
                        <a:effectLst/>
                        <a:latin typeface="Meiryo"/>
                        <a:ea typeface="Meiryo"/>
                      </a:endParaRPr>
                    </a:p>
                    <a:p>
                      <a:pPr marL="182880" marR="0" lvl="0" indent="-182880" algn="l">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及び試験タイトル</a:t>
                      </a:r>
                      <a:endParaRPr lang="en-US" sz="1400" kern="1200">
                        <a:effectLst/>
                        <a:latin typeface="Meiryo"/>
                      </a:endParaRPr>
                    </a:p>
                    <a:p>
                      <a:pPr marL="182880" marR="0" lvl="0" indent="-182880" algn="l">
                        <a:spcBef>
                          <a:spcPts val="0"/>
                        </a:spcBef>
                        <a:spcAft>
                          <a:spcPts val="0"/>
                        </a:spcAft>
                        <a:buClrTx/>
                        <a:buSzPts val="1400"/>
                        <a:buFont typeface="Arial" panose="020B0604020202020204" pitchFamily="34" charset="0"/>
                        <a:buChar char="•"/>
                      </a:pPr>
                      <a:endParaRPr lang="ja-JP" altLang="en-US" sz="1400" kern="1200">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文書種類</a:t>
                      </a:r>
                    </a:p>
                    <a:p>
                      <a:pPr marL="285750" marR="0" lvl="0" indent="-285750" algn="l">
                        <a:spcBef>
                          <a:spcPts val="0"/>
                        </a:spcBef>
                        <a:spcAft>
                          <a:spcPts val="0"/>
                        </a:spcAft>
                        <a:buFont typeface="Arial"/>
                        <a:buChar char="•"/>
                      </a:pPr>
                      <a:endParaRPr lang="ja-JP" altLang="en-US" sz="1400" kern="1200" spc="0" baseline="0">
                        <a:ln>
                          <a:noFill/>
                        </a:ln>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20053839"/>
                  </a:ext>
                </a:extLst>
              </a:tr>
              <a:tr h="163195">
                <a:tc>
                  <a:txBody>
                    <a:bodyPr/>
                    <a:lstStyle/>
                    <a:p>
                      <a:pPr marL="0" algn="ctr" rtl="0" eaLnBrk="1" latinLnBrk="0" hangingPunct="1">
                        <a:spcBef>
                          <a:spcPts val="0"/>
                        </a:spcBef>
                        <a:spcAft>
                          <a:spcPts val="0"/>
                        </a:spcAft>
                      </a:pPr>
                      <a:r>
                        <a:rPr kumimoji="1" lang="en-US" sz="1400" kern="1200">
                          <a:effectLst/>
                          <a:latin typeface="Meiryo"/>
                        </a:rPr>
                        <a:t>16</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sz="1400" kern="1200" dirty="0">
                          <a:effectLst/>
                          <a:latin typeface="Meiryo"/>
                        </a:rPr>
                        <a:t>4.2.3.3.2 In Vivo</a:t>
                      </a:r>
                      <a:r>
                        <a:rPr kumimoji="1" lang="ja-JP" altLang="en-US" sz="1400" kern="1200" dirty="0">
                          <a:effectLst/>
                          <a:latin typeface="Meiryo"/>
                          <a:ea typeface="Meiryo"/>
                        </a:rPr>
                        <a:t>試験</a:t>
                      </a:r>
                      <a:endParaRPr lang="ja-JP" altLang="en-US"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918676752"/>
                  </a:ext>
                </a:extLst>
              </a:tr>
              <a:tr h="163195">
                <a:tc>
                  <a:txBody>
                    <a:bodyPr/>
                    <a:lstStyle/>
                    <a:p>
                      <a:pPr marL="0" algn="ctr" rtl="0" eaLnBrk="1" latinLnBrk="0" hangingPunct="1">
                        <a:spcBef>
                          <a:spcPts val="0"/>
                        </a:spcBef>
                        <a:spcAft>
                          <a:spcPts val="0"/>
                        </a:spcAft>
                      </a:pPr>
                      <a:r>
                        <a:rPr kumimoji="1" lang="en-US" sz="1400" kern="1200">
                          <a:effectLst/>
                          <a:latin typeface="Meiryo"/>
                        </a:rPr>
                        <a:t>17</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4.2.3.4.1 </a:t>
                      </a:r>
                      <a:r>
                        <a:rPr kumimoji="1" lang="ja-JP" altLang="en-US" sz="1400" kern="1200">
                          <a:effectLst/>
                          <a:latin typeface="Meiryo"/>
                          <a:ea typeface="Meiryo"/>
                        </a:rPr>
                        <a:t>長期がん原性試験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endParaRPr lang="ja-JP" altLang="en-US" sz="1400" kern="1200" dirty="0">
                        <a:effectLst/>
                        <a:latin typeface="Meiryo"/>
                        <a:ea typeface="Meiryo"/>
                      </a:endParaRPr>
                    </a:p>
                    <a:p>
                      <a:pPr marL="182880" marR="0" lvl="0" indent="-182880" algn="l">
                        <a:spcBef>
                          <a:spcPts val="0"/>
                        </a:spcBef>
                        <a:spcAft>
                          <a:spcPts val="0"/>
                        </a:spcAft>
                        <a:buClrTx/>
                        <a:buSzPts val="1400"/>
                        <a:buFont typeface="Arial" panose="020B0604020202020204" pitchFamily="34" charset="0"/>
                        <a:buChar char="•"/>
                      </a:pPr>
                      <a:r>
                        <a:rPr kumimoji="1" lang="ja-JP" altLang="en-US" sz="1400" kern="1200" dirty="0">
                          <a:effectLst/>
                          <a:latin typeface="Meiryo"/>
                          <a:ea typeface="Meiryo"/>
                        </a:rPr>
                        <a:t>試験</a:t>
                      </a:r>
                      <a:r>
                        <a:rPr kumimoji="1" lang="en-US" sz="1400" kern="1200" dirty="0">
                          <a:effectLst/>
                          <a:latin typeface="Meiryo"/>
                        </a:rPr>
                        <a:t>ID</a:t>
                      </a:r>
                      <a:r>
                        <a:rPr kumimoji="1" lang="ja-JP" altLang="en-US" sz="1400" kern="1200" dirty="0">
                          <a:effectLst/>
                          <a:latin typeface="Meiryo"/>
                          <a:ea typeface="Meiryo"/>
                        </a:rPr>
                        <a:t>及び試験タイトル</a:t>
                      </a:r>
                      <a:endParaRPr lang="en-US" altLang="ja-JP" sz="1400" kern="1200" dirty="0">
                        <a:effectLst/>
                        <a:latin typeface="Meiryo"/>
                      </a:endParaRPr>
                    </a:p>
                    <a:p>
                      <a:pPr marL="182880" marR="0" lvl="0" indent="-182880" algn="l">
                        <a:spcBef>
                          <a:spcPts val="0"/>
                        </a:spcBef>
                        <a:spcAft>
                          <a:spcPts val="0"/>
                        </a:spcAft>
                        <a:buClrTx/>
                        <a:buSzPts val="1400"/>
                        <a:buFont typeface="Arial" panose="020B0604020202020204" pitchFamily="34" charset="0"/>
                        <a:buChar char="•"/>
                      </a:pPr>
                      <a:endParaRPr lang="ja-JP" altLang="en-US" sz="1400" kern="1200" dirty="0">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dirty="0">
                          <a:ln>
                            <a:noFill/>
                          </a:ln>
                          <a:solidFill>
                            <a:srgbClr val="FF0000"/>
                          </a:solidFill>
                          <a:effectLst/>
                          <a:latin typeface="Meiryo"/>
                          <a:ea typeface="Meiryo"/>
                        </a:rPr>
                        <a:t>文書種類</a:t>
                      </a:r>
                      <a:endParaRPr lang="en-US" altLang="ja-JP" sz="1400" kern="1200" dirty="0">
                        <a:solidFill>
                          <a:srgbClr val="FF0000"/>
                        </a:solidFill>
                        <a:effectLst/>
                        <a:latin typeface="Meiryo"/>
                      </a:endParaRPr>
                    </a:p>
                    <a:p>
                      <a:pPr marL="285750" marR="0" lvl="0" indent="-285750" algn="l">
                        <a:spcBef>
                          <a:spcPts val="0"/>
                        </a:spcBef>
                        <a:spcAft>
                          <a:spcPts val="0"/>
                        </a:spcAft>
                        <a:buFont typeface="Arial"/>
                        <a:buChar char="•"/>
                      </a:pPr>
                      <a:endParaRPr lang="ja-JP" altLang="en-US" sz="1400" kern="1200" spc="0" baseline="0" dirty="0">
                        <a:ln>
                          <a:noFill/>
                        </a:ln>
                        <a:solidFill>
                          <a:srgbClr val="FF0000"/>
                        </a:solidFill>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dirty="0">
                          <a:solidFill>
                            <a:srgbClr val="FF0000"/>
                          </a:solidFill>
                          <a:effectLst/>
                          <a:latin typeface="Meiryo"/>
                          <a:ea typeface="Meiryo"/>
                        </a:rPr>
                        <a:t>動物種</a:t>
                      </a:r>
                    </a:p>
                    <a:p>
                      <a:pPr marL="182880" marR="0" lvl="0" indent="-182880" algn="l">
                        <a:spcBef>
                          <a:spcPts val="0"/>
                        </a:spcBef>
                        <a:spcAft>
                          <a:spcPts val="0"/>
                        </a:spcAft>
                        <a:buNone/>
                      </a:pPr>
                      <a:endParaRPr lang="ja-JP" altLang="en-US" sz="1400" kern="1200"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79388433"/>
                  </a:ext>
                </a:extLst>
              </a:tr>
            </a:tbl>
          </a:graphicData>
        </a:graphic>
      </p:graphicFrame>
      <p:sp>
        <p:nvSpPr>
          <p:cNvPr id="11" name="TextBox 10">
            <a:extLst>
              <a:ext uri="{FF2B5EF4-FFF2-40B4-BE49-F238E27FC236}">
                <a16:creationId xmlns:a16="http://schemas.microsoft.com/office/drawing/2014/main" id="{30724ABB-94CF-6DEB-A4C4-EB576E676470}"/>
              </a:ext>
            </a:extLst>
          </p:cNvPr>
          <p:cNvSpPr txBox="1"/>
          <p:nvPr/>
        </p:nvSpPr>
        <p:spPr>
          <a:xfrm>
            <a:off x="348992" y="1361545"/>
            <a:ext cx="96048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sz="1400" dirty="0">
                <a:latin typeface="Meiryo"/>
                <a:ea typeface="ＭＳ Ｐゴシック"/>
                <a:cs typeface="Arial"/>
              </a:rPr>
              <a:t>※M2.3および</a:t>
            </a:r>
            <a:r>
              <a:rPr lang="en-US" sz="1400" dirty="0">
                <a:latin typeface="Meiryo"/>
                <a:ea typeface="ＭＳ Ｐゴシック"/>
                <a:cs typeface="Arial"/>
              </a:rPr>
              <a:t>M3</a:t>
            </a:r>
            <a:r>
              <a:rPr lang="ja-JP" altLang="en-US" sz="1400" dirty="0">
                <a:latin typeface="Meiryo"/>
                <a:ea typeface="Meiryo"/>
                <a:cs typeface="Arial"/>
              </a:rPr>
              <a:t>に必須キーワードは無いが，原薬や製剤が複数ある場合に必要に応じて属性を使って分類する</a:t>
            </a:r>
          </a:p>
        </p:txBody>
      </p:sp>
      <p:sp>
        <p:nvSpPr>
          <p:cNvPr id="3" name="TextBox 2">
            <a:extLst>
              <a:ext uri="{FF2B5EF4-FFF2-40B4-BE49-F238E27FC236}">
                <a16:creationId xmlns:a16="http://schemas.microsoft.com/office/drawing/2014/main" id="{04A58E3D-6C37-9FBB-FB3F-04FC8EA6226F}"/>
              </a:ext>
            </a:extLst>
          </p:cNvPr>
          <p:cNvSpPr txBox="1"/>
          <p:nvPr/>
        </p:nvSpPr>
        <p:spPr>
          <a:xfrm>
            <a:off x="8183038" y="6444208"/>
            <a:ext cx="42872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00">
                <a:latin typeface="Arial"/>
                <a:ea typeface="Meiryo"/>
                <a:cs typeface="Arial"/>
              </a:rPr>
              <a:t>※</a:t>
            </a:r>
            <a:r>
              <a:rPr lang="ja-JP" altLang="en-US" sz="1400">
                <a:latin typeface="Arial"/>
                <a:ea typeface="Meiryo"/>
                <a:cs typeface="Arial"/>
              </a:rPr>
              <a:t>赤字項目は</a:t>
            </a:r>
            <a:r>
              <a:rPr lang="en-US" sz="1400">
                <a:latin typeface="Meiryo"/>
                <a:ea typeface="ＭＳ Ｐゴシック"/>
              </a:rPr>
              <a:t>v4.0</a:t>
            </a:r>
            <a:r>
              <a:rPr lang="ja-JP" altLang="en-US" sz="1400">
                <a:latin typeface="Arial"/>
                <a:ea typeface="Meiryo"/>
                <a:cs typeface="Arial"/>
              </a:rPr>
              <a:t>で追加されたもの</a:t>
            </a:r>
          </a:p>
        </p:txBody>
      </p:sp>
      <p:sp>
        <p:nvSpPr>
          <p:cNvPr id="10" name="テキスト ボックス 2">
            <a:extLst>
              <a:ext uri="{FF2B5EF4-FFF2-40B4-BE49-F238E27FC236}">
                <a16:creationId xmlns:a16="http://schemas.microsoft.com/office/drawing/2014/main" id="{AF3010B4-5921-4D30-BA77-B59605F5914E}"/>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2" name="テキスト ボックス 3">
            <a:extLst>
              <a:ext uri="{FF2B5EF4-FFF2-40B4-BE49-F238E27FC236}">
                <a16:creationId xmlns:a16="http://schemas.microsoft.com/office/drawing/2014/main" id="{A9F043C5-484B-4419-9CF7-50D49891A18A}"/>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3" name="テキスト ボックス 5">
            <a:extLst>
              <a:ext uri="{FF2B5EF4-FFF2-40B4-BE49-F238E27FC236}">
                <a16:creationId xmlns:a16="http://schemas.microsoft.com/office/drawing/2014/main" id="{571739B9-86FA-40E8-9523-F1CD90338FCF}"/>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4" name="テキスト ボックス 7">
            <a:extLst>
              <a:ext uri="{FF2B5EF4-FFF2-40B4-BE49-F238E27FC236}">
                <a16:creationId xmlns:a16="http://schemas.microsoft.com/office/drawing/2014/main" id="{5EDF13D6-D748-4CEA-859E-C4048E3B4FE0}"/>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9426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4C8F-448D-A714-ECAA-1D9945FF713E}"/>
              </a:ext>
            </a:extLst>
          </p:cNvPr>
          <p:cNvSpPr>
            <a:spLocks noGrp="1"/>
          </p:cNvSpPr>
          <p:nvPr>
            <p:ph type="title"/>
          </p:nvPr>
        </p:nvSpPr>
        <p:spPr/>
        <p:txBody>
          <a:bodyPr/>
          <a:lstStyle/>
          <a:p>
            <a:r>
              <a:rPr lang="en-US" altLang="ja-JP">
                <a:latin typeface="メイリオ"/>
                <a:ea typeface="メイリオ"/>
              </a:rPr>
              <a:t>2.13  </a:t>
            </a:r>
            <a:r>
              <a:rPr lang="ja-JP">
                <a:latin typeface="Meiryo"/>
                <a:ea typeface="Meiryo"/>
              </a:rPr>
              <a:t>用語がコードとして</a:t>
            </a:r>
            <a:r>
              <a:rPr lang="en-US">
                <a:latin typeface="Meiryo"/>
                <a:ea typeface="+mj-lt"/>
              </a:rPr>
              <a:t>xml</a:t>
            </a:r>
            <a:r>
              <a:rPr lang="ja-JP">
                <a:latin typeface="Meiryo"/>
                <a:ea typeface="Meiryo"/>
              </a:rPr>
              <a:t>に記載される</a:t>
            </a:r>
            <a:br>
              <a:rPr lang="en-US" altLang="ja-JP">
                <a:latin typeface="Meiryo"/>
                <a:ea typeface="Meiryo"/>
              </a:rPr>
            </a:br>
            <a:r>
              <a:rPr lang="ja-JP" altLang="en-US">
                <a:latin typeface="メイリオ"/>
                <a:ea typeface="メイリオ"/>
              </a:rPr>
              <a:t>（</a:t>
            </a:r>
            <a:r>
              <a:rPr lang="en-US" altLang="ja-JP">
                <a:latin typeface="メイリオ"/>
                <a:ea typeface="メイリオ"/>
              </a:rPr>
              <a:t>7/8</a:t>
            </a:r>
            <a:r>
              <a:rPr lang="ja-JP" altLang="en-US">
                <a:latin typeface="メイリオ" panose="020B0604030504040204" pitchFamily="50" charset="-128"/>
                <a:ea typeface="メイリオ" panose="020B0604030504040204" pitchFamily="50" charset="-128"/>
              </a:rPr>
              <a:t>）｜必須キーワード（モジュール</a:t>
            </a:r>
            <a:r>
              <a:rPr lang="en-US" altLang="ja-JP">
                <a:latin typeface="メイリオ" panose="020B0604030504040204" pitchFamily="50" charset="-128"/>
                <a:ea typeface="メイリオ" panose="020B0604030504040204" pitchFamily="50" charset="-128"/>
              </a:rPr>
              <a:t>4</a:t>
            </a:r>
            <a:r>
              <a:rPr lang="ja-JP" altLang="en-US">
                <a:latin typeface="メイリオ" panose="020B0604030504040204" pitchFamily="50" charset="-128"/>
                <a:ea typeface="メイリオ" panose="020B0604030504040204" pitchFamily="50" charset="-128"/>
              </a:rPr>
              <a:t>）</a:t>
            </a:r>
            <a:endParaRPr lang="en-US">
              <a:latin typeface="メイリオ" panose="020B0604030504040204" pitchFamily="50" charset="-128"/>
              <a:ea typeface="メイリオ" panose="020B0604030504040204" pitchFamily="50" charset="-128"/>
            </a:endParaRPr>
          </a:p>
        </p:txBody>
      </p:sp>
      <p:graphicFrame>
        <p:nvGraphicFramePr>
          <p:cNvPr id="6" name="Content Placeholder 5">
            <a:extLst>
              <a:ext uri="{FF2B5EF4-FFF2-40B4-BE49-F238E27FC236}">
                <a16:creationId xmlns:a16="http://schemas.microsoft.com/office/drawing/2014/main" id="{0E0B9368-C383-EA8E-5285-DFAF62B13BC6}"/>
              </a:ext>
            </a:extLst>
          </p:cNvPr>
          <p:cNvGraphicFramePr>
            <a:graphicFrameLocks noGrp="1"/>
          </p:cNvGraphicFramePr>
          <p:nvPr>
            <p:ph idx="1"/>
            <p:extLst>
              <p:ext uri="{D42A27DB-BD31-4B8C-83A1-F6EECF244321}">
                <p14:modId xmlns:p14="http://schemas.microsoft.com/office/powerpoint/2010/main" val="2948244516"/>
              </p:ext>
            </p:extLst>
          </p:nvPr>
        </p:nvGraphicFramePr>
        <p:xfrm>
          <a:off x="359433" y="1639018"/>
          <a:ext cx="7047733" cy="5025908"/>
        </p:xfrm>
        <a:graphic>
          <a:graphicData uri="http://schemas.openxmlformats.org/drawingml/2006/table">
            <a:tbl>
              <a:tblPr firstRow="1" bandRow="1">
                <a:tableStyleId>{5C22544A-7EE6-4342-B048-85BDC9FD1C3A}</a:tableStyleId>
              </a:tblPr>
              <a:tblGrid>
                <a:gridCol w="513729">
                  <a:extLst>
                    <a:ext uri="{9D8B030D-6E8A-4147-A177-3AD203B41FA5}">
                      <a16:colId xmlns:a16="http://schemas.microsoft.com/office/drawing/2014/main" val="1365651431"/>
                    </a:ext>
                  </a:extLst>
                </a:gridCol>
                <a:gridCol w="3933246">
                  <a:extLst>
                    <a:ext uri="{9D8B030D-6E8A-4147-A177-3AD203B41FA5}">
                      <a16:colId xmlns:a16="http://schemas.microsoft.com/office/drawing/2014/main" val="2574139991"/>
                    </a:ext>
                  </a:extLst>
                </a:gridCol>
                <a:gridCol w="2600758">
                  <a:extLst>
                    <a:ext uri="{9D8B030D-6E8A-4147-A177-3AD203B41FA5}">
                      <a16:colId xmlns:a16="http://schemas.microsoft.com/office/drawing/2014/main" val="283260779"/>
                    </a:ext>
                  </a:extLst>
                </a:gridCol>
              </a:tblGrid>
              <a:tr h="221405">
                <a:tc>
                  <a:txBody>
                    <a:bodyPr/>
                    <a:lstStyle/>
                    <a:p>
                      <a:pPr marL="0" algn="ctr" rtl="0" eaLnBrk="1" latinLnBrk="0" hangingPunct="1">
                        <a:spcBef>
                          <a:spcPts val="0"/>
                        </a:spcBef>
                        <a:spcAft>
                          <a:spcPts val="0"/>
                        </a:spcAft>
                      </a:pPr>
                      <a:r>
                        <a:rPr kumimoji="1" lang="en-US" sz="1400" b="1" kern="1200">
                          <a:solidFill>
                            <a:schemeClr val="tx1"/>
                          </a:solidFill>
                          <a:effectLst/>
                          <a:latin typeface="Meiryo"/>
                        </a:rPr>
                        <a:t>#</a:t>
                      </a:r>
                      <a:endParaRPr lang="en-US" altLang="ja-JP" b="1">
                        <a:solidFill>
                          <a:schemeClr val="tx1"/>
                        </a:solidFill>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en-US" sz="1400" b="1" kern="1200">
                          <a:solidFill>
                            <a:schemeClr val="tx1"/>
                          </a:solidFill>
                          <a:effectLst/>
                          <a:latin typeface="Meiryo"/>
                        </a:rPr>
                        <a:t>CTD</a:t>
                      </a:r>
                      <a:r>
                        <a:rPr kumimoji="1" lang="ja-JP" altLang="en-US" sz="1400" b="1" kern="1200">
                          <a:solidFill>
                            <a:schemeClr val="tx1"/>
                          </a:solidFill>
                          <a:effectLst/>
                          <a:latin typeface="Meiryo"/>
                          <a:ea typeface="Meiryo"/>
                        </a:rPr>
                        <a:t>見出し</a:t>
                      </a:r>
                      <a:endParaRPr lang="ja-JP" altLang="en-US" b="1">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必須キーワード</a:t>
                      </a:r>
                      <a:endParaRPr lang="ja-JP" altLang="en-US" b="1">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44085673"/>
                  </a:ext>
                </a:extLst>
              </a:tr>
              <a:tr h="354249">
                <a:tc>
                  <a:txBody>
                    <a:bodyPr/>
                    <a:lstStyle/>
                    <a:p>
                      <a:pPr marL="0" algn="ctr" rtl="0" eaLnBrk="1" latinLnBrk="0" hangingPunct="1">
                        <a:spcBef>
                          <a:spcPts val="0"/>
                        </a:spcBef>
                        <a:spcAft>
                          <a:spcPts val="0"/>
                        </a:spcAft>
                      </a:pPr>
                      <a:r>
                        <a:rPr kumimoji="1" lang="en-US" sz="1400" kern="1200">
                          <a:effectLst/>
                          <a:latin typeface="Meiryo"/>
                        </a:rPr>
                        <a:t>18</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4.2.3.4.2 </a:t>
                      </a:r>
                      <a:r>
                        <a:rPr kumimoji="1" lang="ja-JP" altLang="en-US" sz="1400" kern="1200">
                          <a:effectLst/>
                          <a:latin typeface="Meiryo"/>
                          <a:ea typeface="Meiryo"/>
                        </a:rPr>
                        <a:t>短期又は中期がん原性試験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rowSpan="14">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及び試験タイトル</a:t>
                      </a:r>
                      <a:endParaRPr lang="ja-JP" altLang="en-US" sz="1400" kern="1200">
                        <a:effectLst/>
                        <a:latin typeface="Meiryo"/>
                        <a:ea typeface="Meiryo"/>
                      </a:endParaRPr>
                    </a:p>
                    <a:p>
                      <a:pPr marL="182880" marR="0" lvl="0" indent="-182880" algn="l">
                        <a:spcBef>
                          <a:spcPts val="0"/>
                        </a:spcBef>
                        <a:spcAft>
                          <a:spcPts val="0"/>
                        </a:spcAft>
                        <a:buClrTx/>
                        <a:buSzPts val="1400"/>
                        <a:buFont typeface="Arial" panose="020B0604020202020204" pitchFamily="34" charset="0"/>
                        <a:buChar char="•"/>
                      </a:pPr>
                      <a:endParaRPr lang="ja-JP" altLang="en-US" sz="1400" kern="1200">
                        <a:solidFill>
                          <a:srgbClr val="FF0000"/>
                        </a:solidFill>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a:t>
                      </a:r>
                      <a:r>
                        <a:rPr lang="ja-JP" altLang="en-US" sz="1400" kern="1200" spc="0" baseline="0">
                          <a:ln>
                            <a:noFill/>
                          </a:ln>
                          <a:solidFill>
                            <a:srgbClr val="FF0000"/>
                          </a:solidFill>
                          <a:effectLst/>
                          <a:latin typeface="Meiryo"/>
                          <a:ea typeface="Meiryo"/>
                        </a:rPr>
                        <a:t>書種類</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79585829"/>
                  </a:ext>
                </a:extLst>
              </a:tr>
              <a:tr h="276757">
                <a:tc>
                  <a:txBody>
                    <a:bodyPr/>
                    <a:lstStyle/>
                    <a:p>
                      <a:pPr marL="0" algn="ctr" rtl="0" eaLnBrk="1" latinLnBrk="0" hangingPunct="1">
                        <a:spcBef>
                          <a:spcPts val="0"/>
                        </a:spcBef>
                        <a:spcAft>
                          <a:spcPts val="0"/>
                        </a:spcAft>
                      </a:pPr>
                      <a:r>
                        <a:rPr kumimoji="1" lang="en-US" sz="1400" kern="1200">
                          <a:effectLst/>
                          <a:latin typeface="Meiryo"/>
                        </a:rPr>
                        <a:t>19</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4.2.3.4.3 </a:t>
                      </a:r>
                      <a:r>
                        <a:rPr kumimoji="1" lang="ja-JP" altLang="en-US" sz="1400" kern="1200">
                          <a:effectLst/>
                          <a:latin typeface="Meiryo"/>
                          <a:ea typeface="Meiryo"/>
                        </a:rPr>
                        <a:t>その他の試験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91322181"/>
                  </a:ext>
                </a:extLst>
              </a:tr>
              <a:tr h="531374">
                <a:tc>
                  <a:txBody>
                    <a:bodyPr/>
                    <a:lstStyle/>
                    <a:p>
                      <a:pPr marL="0" algn="ctr" rtl="0" eaLnBrk="1" latinLnBrk="0" hangingPunct="1">
                        <a:spcBef>
                          <a:spcPts val="0"/>
                        </a:spcBef>
                        <a:spcAft>
                          <a:spcPts val="0"/>
                        </a:spcAft>
                      </a:pPr>
                      <a:r>
                        <a:rPr kumimoji="1" lang="en-US" sz="1400" kern="1200">
                          <a:effectLst/>
                          <a:latin typeface="Meiryo"/>
                        </a:rPr>
                        <a:t>20</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4.2.3.5.1 </a:t>
                      </a:r>
                      <a:r>
                        <a:rPr kumimoji="1" lang="ja-JP" altLang="en-US" sz="1400" kern="1200">
                          <a:effectLst/>
                          <a:latin typeface="Meiryo"/>
                          <a:ea typeface="Meiryo"/>
                        </a:rPr>
                        <a:t>受胎能及び着床までの初期胚発生に関する試験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83814107"/>
                  </a:ext>
                </a:extLst>
              </a:tr>
              <a:tr h="276757">
                <a:tc>
                  <a:txBody>
                    <a:bodyPr/>
                    <a:lstStyle/>
                    <a:p>
                      <a:pPr marL="0" algn="ctr" rtl="0" eaLnBrk="1" latinLnBrk="0" hangingPunct="1">
                        <a:spcBef>
                          <a:spcPts val="0"/>
                        </a:spcBef>
                        <a:spcAft>
                          <a:spcPts val="0"/>
                        </a:spcAft>
                      </a:pPr>
                      <a:r>
                        <a:rPr kumimoji="1" lang="en-US" sz="1400" kern="1200">
                          <a:effectLst/>
                          <a:latin typeface="Meiryo"/>
                        </a:rPr>
                        <a:t>21</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4.2.3.5.2 </a:t>
                      </a:r>
                      <a:r>
                        <a:rPr kumimoji="1" lang="ja-JP" altLang="en-US" sz="1400" kern="1200">
                          <a:effectLst/>
                          <a:latin typeface="Meiryo"/>
                          <a:ea typeface="Meiryo"/>
                        </a:rPr>
                        <a:t>胚・胎児発生に関する試験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698713337"/>
                  </a:ext>
                </a:extLst>
              </a:tr>
              <a:tr h="531374">
                <a:tc>
                  <a:txBody>
                    <a:bodyPr/>
                    <a:lstStyle/>
                    <a:p>
                      <a:pPr marL="0" algn="ctr" rtl="0" eaLnBrk="1" latinLnBrk="0" hangingPunct="1">
                        <a:spcBef>
                          <a:spcPts val="0"/>
                        </a:spcBef>
                        <a:spcAft>
                          <a:spcPts val="0"/>
                        </a:spcAft>
                      </a:pPr>
                      <a:r>
                        <a:rPr kumimoji="1" lang="en-US" sz="1400" kern="1200">
                          <a:effectLst/>
                          <a:latin typeface="Meiryo"/>
                        </a:rPr>
                        <a:t>22</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4.2.3.5.3 </a:t>
                      </a:r>
                      <a:r>
                        <a:rPr kumimoji="1" lang="ja-JP" altLang="en-US" sz="1400" kern="1200">
                          <a:effectLst/>
                          <a:latin typeface="Meiryo"/>
                          <a:ea typeface="Meiryo"/>
                        </a:rPr>
                        <a:t>出生前及び出生後の発生並びに母体の機能に関する試験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527685347"/>
                  </a:ext>
                </a:extLst>
              </a:tr>
              <a:tr h="276757">
                <a:tc>
                  <a:txBody>
                    <a:bodyPr/>
                    <a:lstStyle/>
                    <a:p>
                      <a:pPr marL="0" algn="ctr" rtl="0" eaLnBrk="1" latinLnBrk="0" hangingPunct="1">
                        <a:spcBef>
                          <a:spcPts val="0"/>
                        </a:spcBef>
                        <a:spcAft>
                          <a:spcPts val="0"/>
                        </a:spcAft>
                      </a:pPr>
                      <a:r>
                        <a:rPr kumimoji="1" lang="en-US" sz="1400" kern="1200">
                          <a:effectLst/>
                          <a:latin typeface="Meiryo"/>
                        </a:rPr>
                        <a:t>23</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4.2.3.5.4 </a:t>
                      </a:r>
                      <a:r>
                        <a:rPr kumimoji="1" lang="ja-JP" altLang="en-US" sz="1400" kern="1200">
                          <a:effectLst/>
                          <a:latin typeface="Meiryo"/>
                          <a:ea typeface="Meiryo"/>
                        </a:rPr>
                        <a:t>新生児を用いた試験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327508998"/>
                  </a:ext>
                </a:extLst>
              </a:tr>
              <a:tr h="354249">
                <a:tc>
                  <a:txBody>
                    <a:bodyPr/>
                    <a:lstStyle/>
                    <a:p>
                      <a:pPr marL="0" algn="ctr" rtl="0" eaLnBrk="1" latinLnBrk="0" hangingPunct="1">
                        <a:spcBef>
                          <a:spcPts val="0"/>
                        </a:spcBef>
                        <a:spcAft>
                          <a:spcPts val="0"/>
                        </a:spcAft>
                      </a:pPr>
                      <a:r>
                        <a:rPr kumimoji="1" lang="en-US" sz="1400" kern="1200">
                          <a:effectLst/>
                          <a:latin typeface="Meiryo"/>
                        </a:rPr>
                        <a:t>24</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4.2.3.6 </a:t>
                      </a:r>
                      <a:r>
                        <a:rPr kumimoji="1" lang="ja-JP" altLang="en-US" sz="1400" kern="1200">
                          <a:effectLst/>
                          <a:latin typeface="Meiryo"/>
                          <a:ea typeface="Meiryo"/>
                        </a:rPr>
                        <a:t>局所刺激性試験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2414451955"/>
                  </a:ext>
                </a:extLst>
              </a:tr>
              <a:tr h="354249">
                <a:tc>
                  <a:txBody>
                    <a:bodyPr/>
                    <a:lstStyle/>
                    <a:p>
                      <a:pPr marL="0" algn="ctr" rtl="0" eaLnBrk="1" latinLnBrk="0" hangingPunct="1">
                        <a:spcBef>
                          <a:spcPts val="0"/>
                        </a:spcBef>
                        <a:spcAft>
                          <a:spcPts val="0"/>
                        </a:spcAft>
                      </a:pPr>
                      <a:r>
                        <a:rPr kumimoji="1" lang="en-US" sz="1400" kern="1200">
                          <a:effectLst/>
                          <a:latin typeface="Meiryo"/>
                        </a:rPr>
                        <a:t>25</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4.2.3.7.1 </a:t>
                      </a:r>
                      <a:r>
                        <a:rPr kumimoji="1" lang="ja-JP" altLang="en-US" sz="1400" kern="1200">
                          <a:effectLst/>
                          <a:latin typeface="Meiryo"/>
                          <a:ea typeface="Meiryo"/>
                        </a:rPr>
                        <a:t>抗原性試験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2282933161"/>
                  </a:ext>
                </a:extLst>
              </a:tr>
              <a:tr h="354249">
                <a:tc>
                  <a:txBody>
                    <a:bodyPr/>
                    <a:lstStyle/>
                    <a:p>
                      <a:pPr marL="0" algn="ctr" rtl="0" eaLnBrk="1" latinLnBrk="0" hangingPunct="1">
                        <a:spcBef>
                          <a:spcPts val="0"/>
                        </a:spcBef>
                        <a:spcAft>
                          <a:spcPts val="0"/>
                        </a:spcAft>
                      </a:pPr>
                      <a:r>
                        <a:rPr kumimoji="1" lang="en-US" sz="1400" kern="1200">
                          <a:effectLst/>
                          <a:latin typeface="Meiryo"/>
                        </a:rPr>
                        <a:t>26</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4.2.3.7.2 </a:t>
                      </a:r>
                      <a:r>
                        <a:rPr kumimoji="1" lang="ja-JP" altLang="en-US" sz="1400" kern="1200">
                          <a:effectLst/>
                          <a:latin typeface="Meiryo"/>
                          <a:ea typeface="Meiryo"/>
                        </a:rPr>
                        <a:t>免疫毒性試験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267675898"/>
                  </a:ext>
                </a:extLst>
              </a:tr>
              <a:tr h="387460">
                <a:tc>
                  <a:txBody>
                    <a:bodyPr/>
                    <a:lstStyle/>
                    <a:p>
                      <a:pPr marL="0" algn="ctr" rtl="0" eaLnBrk="1" latinLnBrk="0" hangingPunct="1">
                        <a:spcBef>
                          <a:spcPts val="0"/>
                        </a:spcBef>
                        <a:spcAft>
                          <a:spcPts val="0"/>
                        </a:spcAft>
                      </a:pPr>
                      <a:r>
                        <a:rPr kumimoji="1" lang="en-US" sz="1400" kern="1200">
                          <a:effectLst/>
                          <a:latin typeface="Meiryo"/>
                        </a:rPr>
                        <a:t>27</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4.2.3.7.3 </a:t>
                      </a:r>
                      <a:r>
                        <a:rPr kumimoji="1" lang="ja-JP" altLang="en-US" sz="1400" kern="1200">
                          <a:effectLst/>
                          <a:latin typeface="Meiryo"/>
                          <a:ea typeface="Meiryo"/>
                        </a:rPr>
                        <a:t>毒性発現の機序に関する試験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691958198"/>
                  </a:ext>
                </a:extLst>
              </a:tr>
              <a:tr h="276757">
                <a:tc>
                  <a:txBody>
                    <a:bodyPr/>
                    <a:lstStyle/>
                    <a:p>
                      <a:pPr marL="0" algn="ctr" rtl="0" eaLnBrk="1" latinLnBrk="0" hangingPunct="1">
                        <a:spcBef>
                          <a:spcPts val="0"/>
                        </a:spcBef>
                        <a:spcAft>
                          <a:spcPts val="0"/>
                        </a:spcAft>
                      </a:pPr>
                      <a:r>
                        <a:rPr kumimoji="1" lang="en-US" sz="1400" kern="1200">
                          <a:effectLst/>
                          <a:latin typeface="Meiryo"/>
                        </a:rPr>
                        <a:t>28</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4.2.3.7.4 </a:t>
                      </a:r>
                      <a:r>
                        <a:rPr kumimoji="1" lang="ja-JP" altLang="en-US" sz="1400" kern="1200">
                          <a:effectLst/>
                          <a:latin typeface="Meiryo"/>
                          <a:ea typeface="Meiryo"/>
                        </a:rPr>
                        <a:t>依存性試験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345552739"/>
                  </a:ext>
                </a:extLst>
              </a:tr>
              <a:tr h="276757">
                <a:tc>
                  <a:txBody>
                    <a:bodyPr/>
                    <a:lstStyle/>
                    <a:p>
                      <a:pPr marL="0" algn="ctr" rtl="0" eaLnBrk="1" latinLnBrk="0" hangingPunct="1">
                        <a:spcBef>
                          <a:spcPts val="0"/>
                        </a:spcBef>
                        <a:spcAft>
                          <a:spcPts val="0"/>
                        </a:spcAft>
                      </a:pPr>
                      <a:r>
                        <a:rPr kumimoji="1" lang="en-US" sz="1400" kern="1200">
                          <a:effectLst/>
                          <a:latin typeface="Meiryo"/>
                        </a:rPr>
                        <a:t>29</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4.2.3.7.5 </a:t>
                      </a:r>
                      <a:r>
                        <a:rPr kumimoji="1" lang="ja-JP" altLang="en-US" sz="1400" kern="1200">
                          <a:effectLst/>
                          <a:latin typeface="Meiryo"/>
                          <a:ea typeface="Meiryo"/>
                        </a:rPr>
                        <a:t>代謝物の毒性試験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216635471"/>
                  </a:ext>
                </a:extLst>
              </a:tr>
              <a:tr h="276757">
                <a:tc>
                  <a:txBody>
                    <a:bodyPr/>
                    <a:lstStyle/>
                    <a:p>
                      <a:pPr marL="0" algn="ctr" rtl="0" eaLnBrk="1" latinLnBrk="0" hangingPunct="1">
                        <a:spcBef>
                          <a:spcPts val="0"/>
                        </a:spcBef>
                        <a:spcAft>
                          <a:spcPts val="0"/>
                        </a:spcAft>
                      </a:pPr>
                      <a:r>
                        <a:rPr kumimoji="1" lang="en-US" sz="1400" kern="1200">
                          <a:effectLst/>
                          <a:latin typeface="Meiryo"/>
                        </a:rPr>
                        <a:t>30</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4.2.3.7.6 </a:t>
                      </a:r>
                      <a:r>
                        <a:rPr kumimoji="1" lang="ja-JP" altLang="en-US" sz="1400" kern="1200">
                          <a:effectLst/>
                          <a:latin typeface="Meiryo"/>
                          <a:ea typeface="Meiryo"/>
                        </a:rPr>
                        <a:t>不純物の毒性試験</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2996807769"/>
                  </a:ext>
                </a:extLst>
              </a:tr>
              <a:tr h="276757">
                <a:tc>
                  <a:txBody>
                    <a:bodyPr/>
                    <a:lstStyle/>
                    <a:p>
                      <a:pPr marL="0" algn="ctr" rtl="0" eaLnBrk="1" latinLnBrk="0" hangingPunct="1">
                        <a:spcBef>
                          <a:spcPts val="0"/>
                        </a:spcBef>
                        <a:spcAft>
                          <a:spcPts val="0"/>
                        </a:spcAft>
                      </a:pPr>
                      <a:r>
                        <a:rPr kumimoji="1" lang="en-US" sz="1400" kern="1200">
                          <a:effectLst/>
                          <a:latin typeface="Meiryo"/>
                        </a:rPr>
                        <a:t>31</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dirty="0">
                          <a:effectLst/>
                          <a:latin typeface="Meiryo"/>
                        </a:rPr>
                        <a:t>4.2.3.7.7 </a:t>
                      </a:r>
                      <a:r>
                        <a:rPr kumimoji="1" lang="ja-JP" altLang="en-US" sz="1400" kern="1200" dirty="0">
                          <a:effectLst/>
                          <a:latin typeface="Meiryo"/>
                          <a:ea typeface="Meiryo"/>
                        </a:rPr>
                        <a:t>その他の試験</a:t>
                      </a:r>
                      <a:endParaRPr lang="ja-JP" altLang="en-US"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4214799250"/>
                  </a:ext>
                </a:extLst>
              </a:tr>
            </a:tbl>
          </a:graphicData>
        </a:graphic>
      </p:graphicFrame>
      <p:sp>
        <p:nvSpPr>
          <p:cNvPr id="4" name="Slide Number Placeholder 3">
            <a:extLst>
              <a:ext uri="{FF2B5EF4-FFF2-40B4-BE49-F238E27FC236}">
                <a16:creationId xmlns:a16="http://schemas.microsoft.com/office/drawing/2014/main" id="{382EDA58-DA3A-56C8-F61C-67BCCEA4FD07}"/>
              </a:ext>
            </a:extLst>
          </p:cNvPr>
          <p:cNvSpPr>
            <a:spLocks noGrp="1"/>
          </p:cNvSpPr>
          <p:nvPr>
            <p:ph type="sldNum" sz="quarter" idx="10"/>
          </p:nvPr>
        </p:nvSpPr>
        <p:spPr/>
        <p:txBody>
          <a:bodyPr/>
          <a:lstStyle/>
          <a:p>
            <a:pPr>
              <a:defRPr/>
            </a:pPr>
            <a:fld id="{0F70095C-F9B4-4C04-ABE4-849D581B05DE}" type="slidenum">
              <a:rPr lang="en-US" altLang="ja-JP"/>
              <a:pPr>
                <a:defRPr/>
              </a:pPr>
              <a:t>49</a:t>
            </a:fld>
            <a:endParaRPr lang="en-US" altLang="ja-JP"/>
          </a:p>
        </p:txBody>
      </p:sp>
      <p:sp>
        <p:nvSpPr>
          <p:cNvPr id="8" name="TextBox 7">
            <a:extLst>
              <a:ext uri="{FF2B5EF4-FFF2-40B4-BE49-F238E27FC236}">
                <a16:creationId xmlns:a16="http://schemas.microsoft.com/office/drawing/2014/main" id="{DFCBC31E-970A-4337-9F5B-DB91D5D5F208}"/>
              </a:ext>
            </a:extLst>
          </p:cNvPr>
          <p:cNvSpPr txBox="1"/>
          <p:nvPr/>
        </p:nvSpPr>
        <p:spPr>
          <a:xfrm>
            <a:off x="8183038" y="6444208"/>
            <a:ext cx="42872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00">
                <a:latin typeface="Arial"/>
                <a:ea typeface="Meiryo"/>
                <a:cs typeface="Arial"/>
              </a:rPr>
              <a:t>※</a:t>
            </a:r>
            <a:r>
              <a:rPr lang="ja-JP" altLang="en-US" sz="1400">
                <a:latin typeface="Arial"/>
                <a:ea typeface="Meiryo"/>
                <a:cs typeface="Arial"/>
              </a:rPr>
              <a:t>赤字項目は</a:t>
            </a:r>
            <a:r>
              <a:rPr lang="en-US" sz="1400">
                <a:latin typeface="Meiryo"/>
                <a:ea typeface="ＭＳ Ｐゴシック"/>
              </a:rPr>
              <a:t>v4.0</a:t>
            </a:r>
            <a:r>
              <a:rPr lang="ja-JP" altLang="en-US" sz="1400">
                <a:latin typeface="Arial"/>
                <a:ea typeface="Meiryo"/>
                <a:cs typeface="Arial"/>
              </a:rPr>
              <a:t>で追加されたもの</a:t>
            </a:r>
          </a:p>
        </p:txBody>
      </p:sp>
      <p:sp>
        <p:nvSpPr>
          <p:cNvPr id="9" name="テキスト ボックス 2">
            <a:extLst>
              <a:ext uri="{FF2B5EF4-FFF2-40B4-BE49-F238E27FC236}">
                <a16:creationId xmlns:a16="http://schemas.microsoft.com/office/drawing/2014/main" id="{3661CF72-0E48-4E7E-8C81-4D030C533149}"/>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0" name="テキスト ボックス 3">
            <a:extLst>
              <a:ext uri="{FF2B5EF4-FFF2-40B4-BE49-F238E27FC236}">
                <a16:creationId xmlns:a16="http://schemas.microsoft.com/office/drawing/2014/main" id="{B2C86A0A-B59C-4678-8AF7-9563751C46E0}"/>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1" name="テキスト ボックス 5">
            <a:extLst>
              <a:ext uri="{FF2B5EF4-FFF2-40B4-BE49-F238E27FC236}">
                <a16:creationId xmlns:a16="http://schemas.microsoft.com/office/drawing/2014/main" id="{0C60A840-F64C-4E0E-9111-61D4A5007337}"/>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2" name="テキスト ボックス 7">
            <a:extLst>
              <a:ext uri="{FF2B5EF4-FFF2-40B4-BE49-F238E27FC236}">
                <a16:creationId xmlns:a16="http://schemas.microsoft.com/office/drawing/2014/main" id="{8703BDE3-3FE7-45F2-BBB4-F9A83C3BA74B}"/>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230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1E0F-0C30-46C2-B175-8BCFB1284905}"/>
              </a:ext>
            </a:extLst>
          </p:cNvPr>
          <p:cNvSpPr>
            <a:spLocks noGrp="1"/>
          </p:cNvSpPr>
          <p:nvPr>
            <p:ph type="title"/>
          </p:nvPr>
        </p:nvSpPr>
        <p:spPr>
          <a:noFill/>
          <a:ln>
            <a:noFill/>
          </a:ln>
          <a:effectLst/>
        </p:spPr>
        <p:txBody>
          <a:bodyPr vert="horz" wrap="square" lIns="91440" tIns="45720" rIns="91440" bIns="45720" numCol="1" anchor="ctr" anchorCtr="0" compatLnSpc="1">
            <a:prstTxWarp prst="textNoShape">
              <a:avLst/>
            </a:prstTxWarp>
          </a:bodyPr>
          <a:lstStyle/>
          <a:p>
            <a:r>
              <a:rPr lang="ja-JP" altLang="en-US">
                <a:latin typeface="メイリオ" panose="020B0604030504040204" pitchFamily="50" charset="-128"/>
                <a:ea typeface="メイリオ" panose="020B0604030504040204" pitchFamily="50" charset="-128"/>
              </a:rPr>
              <a:t>著者一覧｜</a:t>
            </a:r>
            <a:r>
              <a:rPr lang="en-US" altLang="ja-JP">
                <a:latin typeface="メイリオ" panose="020B0604030504040204" pitchFamily="50" charset="-128"/>
                <a:ea typeface="メイリオ" panose="020B0604030504040204" pitchFamily="50" charset="-128"/>
              </a:rPr>
              <a:t>2022</a:t>
            </a:r>
            <a:r>
              <a:rPr lang="ja-JP" altLang="en-US">
                <a:latin typeface="メイリオ" panose="020B0604030504040204" pitchFamily="50" charset="-128"/>
                <a:ea typeface="メイリオ" panose="020B0604030504040204" pitchFamily="50" charset="-128"/>
              </a:rPr>
              <a:t>年度 </a:t>
            </a:r>
            <a:r>
              <a:rPr lang="en-US" altLang="ja-JP">
                <a:latin typeface="メイリオ" panose="020B0604030504040204" pitchFamily="50" charset="-128"/>
                <a:ea typeface="メイリオ" panose="020B0604030504040204" pitchFamily="50" charset="-128"/>
              </a:rPr>
              <a:t>EI</a:t>
            </a:r>
            <a:r>
              <a:rPr lang="ja-JP" altLang="en-US">
                <a:latin typeface="メイリオ" panose="020B0604030504040204" pitchFamily="50" charset="-128"/>
                <a:ea typeface="メイリオ" panose="020B0604030504040204" pitchFamily="50" charset="-128"/>
              </a:rPr>
              <a:t>部会 </a:t>
            </a:r>
            <a:r>
              <a:rPr lang="en-US" altLang="ja-JP">
                <a:latin typeface="メイリオ" panose="020B0604030504040204" pitchFamily="50" charset="-128"/>
                <a:ea typeface="メイリオ" panose="020B0604030504040204" pitchFamily="50" charset="-128"/>
              </a:rPr>
              <a:t>TF1</a:t>
            </a:r>
            <a:r>
              <a:rPr lang="ja-JP" altLang="en-US">
                <a:latin typeface="メイリオ" panose="020B0604030504040204" pitchFamily="50" charset="-128"/>
                <a:ea typeface="メイリオ" panose="020B0604030504040204" pitchFamily="50" charset="-128"/>
              </a:rPr>
              <a:t> </a:t>
            </a:r>
            <a:r>
              <a:rPr lang="en-US" altLang="ja-JP">
                <a:latin typeface="メイリオ" panose="020B0604030504040204" pitchFamily="50" charset="-128"/>
                <a:ea typeface="メイリオ" panose="020B0604030504040204" pitchFamily="50" charset="-128"/>
              </a:rPr>
              <a:t>eSubmission</a:t>
            </a:r>
            <a:endParaRPr lang="en-US">
              <a:latin typeface="メイリオ" panose="020B0604030504040204" pitchFamily="50" charset="-128"/>
              <a:ea typeface="メイリオ" panose="020B0604030504040204" pitchFamily="50" charset="-128"/>
            </a:endParaRPr>
          </a:p>
        </p:txBody>
      </p:sp>
      <p:sp>
        <p:nvSpPr>
          <p:cNvPr id="4" name="Slide Number Placeholder 3">
            <a:extLst>
              <a:ext uri="{FF2B5EF4-FFF2-40B4-BE49-F238E27FC236}">
                <a16:creationId xmlns:a16="http://schemas.microsoft.com/office/drawing/2014/main" id="{C252EF9F-26B1-4CAF-BECD-C954BCD46BC6}"/>
              </a:ext>
            </a:extLst>
          </p:cNvPr>
          <p:cNvSpPr>
            <a:spLocks noGrp="1"/>
          </p:cNvSpPr>
          <p:nvPr>
            <p:ph type="sldNum" sz="quarter" idx="10"/>
          </p:nvPr>
        </p:nvSpPr>
        <p:spPr/>
        <p:txBody>
          <a:bodyPr/>
          <a:lstStyle/>
          <a:p>
            <a:pPr>
              <a:defRPr/>
            </a:pPr>
            <a:fld id="{0F70095C-F9B4-4C04-ABE4-849D581B05DE}" type="slidenum">
              <a:rPr lang="en-US" altLang="ja-JP" smtClean="0"/>
              <a:pPr>
                <a:defRPr/>
              </a:pPr>
              <a:t>5</a:t>
            </a:fld>
            <a:endParaRPr lang="en-US" altLang="ja-JP"/>
          </a:p>
        </p:txBody>
      </p:sp>
      <p:graphicFrame>
        <p:nvGraphicFramePr>
          <p:cNvPr id="7" name="Table 6">
            <a:extLst>
              <a:ext uri="{FF2B5EF4-FFF2-40B4-BE49-F238E27FC236}">
                <a16:creationId xmlns:a16="http://schemas.microsoft.com/office/drawing/2014/main" id="{020CFDA0-7348-46D7-94C2-98F13D764268}"/>
              </a:ext>
            </a:extLst>
          </p:cNvPr>
          <p:cNvGraphicFramePr>
            <a:graphicFrameLocks noGrp="1"/>
          </p:cNvGraphicFramePr>
          <p:nvPr>
            <p:extLst>
              <p:ext uri="{D42A27DB-BD31-4B8C-83A1-F6EECF244321}">
                <p14:modId xmlns:p14="http://schemas.microsoft.com/office/powerpoint/2010/main" val="1188658019"/>
              </p:ext>
            </p:extLst>
          </p:nvPr>
        </p:nvGraphicFramePr>
        <p:xfrm>
          <a:off x="2152997" y="1215658"/>
          <a:ext cx="7985790" cy="5453429"/>
        </p:xfrm>
        <a:graphic>
          <a:graphicData uri="http://schemas.openxmlformats.org/drawingml/2006/table">
            <a:tbl>
              <a:tblPr>
                <a:tableStyleId>{5C22544A-7EE6-4342-B048-85BDC9FD1C3A}</a:tableStyleId>
              </a:tblPr>
              <a:tblGrid>
                <a:gridCol w="3725289">
                  <a:extLst>
                    <a:ext uri="{9D8B030D-6E8A-4147-A177-3AD203B41FA5}">
                      <a16:colId xmlns:a16="http://schemas.microsoft.com/office/drawing/2014/main" val="3843334807"/>
                    </a:ext>
                  </a:extLst>
                </a:gridCol>
                <a:gridCol w="4260501">
                  <a:extLst>
                    <a:ext uri="{9D8B030D-6E8A-4147-A177-3AD203B41FA5}">
                      <a16:colId xmlns:a16="http://schemas.microsoft.com/office/drawing/2014/main" val="1492959152"/>
                    </a:ext>
                  </a:extLst>
                </a:gridCol>
              </a:tblGrid>
              <a:tr h="35461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アステラス製薬株式会社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佐藤　貴之</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2148667885"/>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アッヴィ合同会社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吉田　香代</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534262915"/>
                  </a:ext>
                </a:extLst>
              </a:tr>
              <a:tr h="276529">
                <a:tc>
                  <a:txBody>
                    <a:bodyPr/>
                    <a:lstStyle/>
                    <a:p>
                      <a:pPr algn="l" fontAlgn="ctr"/>
                      <a:r>
                        <a:rPr lang="en-US" altLang="ja-JP" sz="1800" b="0" i="0" u="none" strike="noStrike">
                          <a:solidFill>
                            <a:srgbClr val="000000"/>
                          </a:solidFill>
                          <a:effectLst/>
                          <a:latin typeface="Meiryo UI" panose="020B0604030504040204" pitchFamily="50" charset="-128"/>
                          <a:ea typeface="Meiryo UI" panose="020B0604030504040204" pitchFamily="50" charset="-128"/>
                        </a:rPr>
                        <a:t>MSD</a:t>
                      </a:r>
                      <a:r>
                        <a:rPr lang="ja-JP" altLang="en-US" sz="1800" b="0" i="0" u="none" strike="noStrike">
                          <a:solidFill>
                            <a:srgbClr val="000000"/>
                          </a:solidFill>
                          <a:effectLst/>
                          <a:latin typeface="Meiryo UI" panose="020B0604030504040204" pitchFamily="50" charset="-128"/>
                          <a:ea typeface="Meiryo UI" panose="020B0604030504040204" pitchFamily="50" charset="-128"/>
                        </a:rPr>
                        <a:t>株式会社</a:t>
                      </a:r>
                    </a:p>
                  </a:txBody>
                  <a:tcPr marL="7554" marR="7554" marT="7554" marB="0" anchor="ctr">
                    <a:solidFill>
                      <a:schemeClr val="bg1"/>
                    </a:solidFill>
                  </a:tcPr>
                </a:tc>
                <a:tc>
                  <a:txBody>
                    <a:bodyPr/>
                    <a:lstStyle/>
                    <a:p>
                      <a:pPr algn="l" fontAlgn="ctr"/>
                      <a:r>
                        <a:rPr lang="ja-JP" altLang="en-US" sz="1800" b="0" i="0" u="none" strike="noStrike">
                          <a:solidFill>
                            <a:srgbClr val="000000"/>
                          </a:solidFill>
                          <a:effectLst/>
                          <a:latin typeface="Meiryo UI" panose="020B0604030504040204" pitchFamily="50" charset="-128"/>
                          <a:ea typeface="Meiryo UI" panose="020B0604030504040204" pitchFamily="50" charset="-128"/>
                        </a:rPr>
                        <a:t>玉村　聡子</a:t>
                      </a:r>
                    </a:p>
                  </a:txBody>
                  <a:tcPr marL="7554" marR="7554" marT="7554" marB="0" anchor="ctr">
                    <a:solidFill>
                      <a:schemeClr val="bg1"/>
                    </a:solidFill>
                  </a:tcPr>
                </a:tc>
                <a:extLst>
                  <a:ext uri="{0D108BD9-81ED-4DB2-BD59-A6C34878D82A}">
                    <a16:rowId xmlns:a16="http://schemas.microsoft.com/office/drawing/2014/main" val="948394752"/>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エーザイ株式会社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森　宏威</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4222172419"/>
                  </a:ext>
                </a:extLst>
              </a:tr>
              <a:tr h="276529">
                <a:tc>
                  <a:txBody>
                    <a:bodyPr/>
                    <a:lstStyle/>
                    <a:p>
                      <a:pPr algn="l" fontAlgn="ctr"/>
                      <a:r>
                        <a:rPr lang="zh-TW" altLang="en-US" sz="1800" u="none" strike="noStrike">
                          <a:effectLst/>
                          <a:latin typeface="Meiryo UI" panose="020B0604030504040204" pitchFamily="50" charset="-128"/>
                          <a:ea typeface="Meiryo UI" panose="020B0604030504040204" pitchFamily="50" charset="-128"/>
                        </a:rPr>
                        <a:t>大塚製薬株式会社</a:t>
                      </a:r>
                      <a:endParaRPr lang="zh-TW"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岡山　宮子</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243885599"/>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グラクソ・スミスクライン株式会社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zh-TW" altLang="en-US" sz="1800" u="none" strike="noStrike">
                          <a:effectLst/>
                          <a:latin typeface="Meiryo UI" panose="020B0604030504040204" pitchFamily="50" charset="-128"/>
                          <a:ea typeface="Meiryo UI" panose="020B0604030504040204" pitchFamily="50" charset="-128"/>
                        </a:rPr>
                        <a:t>細山田　昭一</a:t>
                      </a:r>
                      <a:endParaRPr lang="zh-TW"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681425594"/>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サノフィ株式会社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市川　佳代子</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305150292"/>
                  </a:ext>
                </a:extLst>
              </a:tr>
              <a:tr h="276529">
                <a:tc>
                  <a:txBody>
                    <a:bodyPr/>
                    <a:lstStyle/>
                    <a:p>
                      <a:pPr algn="l" fontAlgn="ctr"/>
                      <a:r>
                        <a:rPr lang="zh-CN" altLang="en-US" sz="1800" u="none" strike="noStrike">
                          <a:effectLst/>
                          <a:latin typeface="Meiryo UI" panose="020B0604030504040204" pitchFamily="50" charset="-128"/>
                          <a:ea typeface="Meiryo UI" panose="020B0604030504040204" pitchFamily="50" charset="-128"/>
                        </a:rPr>
                        <a:t>第一三共株式会社</a:t>
                      </a:r>
                      <a:endParaRPr lang="zh-CN"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村井　啓示</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1509123771"/>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大正製薬株式会社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zh-CN" altLang="en-US" sz="1800" u="none" strike="noStrike">
                          <a:effectLst/>
                          <a:latin typeface="Meiryo UI" panose="020B0604030504040204" pitchFamily="50" charset="-128"/>
                          <a:ea typeface="Meiryo UI" panose="020B0604030504040204" pitchFamily="50" charset="-128"/>
                        </a:rPr>
                        <a:t>浅沼　富美子</a:t>
                      </a:r>
                      <a:endParaRPr lang="zh-CN"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2070791841"/>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田辺三菱製薬株式会社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田村　智子</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3605942440"/>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田辺三菱製薬株式会社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片山　奈津</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2799097038"/>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中外製薬株式会社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楠　秋子</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1780609429"/>
                  </a:ext>
                </a:extLst>
              </a:tr>
              <a:tr h="276529">
                <a:tc>
                  <a:txBody>
                    <a:bodyPr/>
                    <a:lstStyle/>
                    <a:p>
                      <a:pPr algn="l" fontAlgn="ctr"/>
                      <a:r>
                        <a:rPr lang="zh-TW" altLang="en-US" sz="1800" u="none" strike="noStrike">
                          <a:effectLst/>
                          <a:latin typeface="Meiryo UI" panose="020B0604030504040204" pitchFamily="50" charset="-128"/>
                          <a:ea typeface="Meiryo UI" panose="020B0604030504040204" pitchFamily="50" charset="-128"/>
                        </a:rPr>
                        <a:t>帝國製薬株式会社</a:t>
                      </a:r>
                      <a:endParaRPr lang="zh-TW"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田中　理華</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910518496"/>
                  </a:ext>
                </a:extLst>
              </a:tr>
              <a:tr h="306952">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ノバルティスファーマ株式会社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外園　淳二</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3776373888"/>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バイエル薬品株式会社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大川　榮一</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1072781477"/>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ファイザー</a:t>
                      </a:r>
                      <a:r>
                        <a:rPr lang="en-US" altLang="ja-JP" sz="1800" u="none" strike="noStrike">
                          <a:effectLst/>
                          <a:latin typeface="Meiryo UI" panose="020B0604030504040204" pitchFamily="50" charset="-128"/>
                          <a:ea typeface="Meiryo UI" panose="020B0604030504040204" pitchFamily="50" charset="-128"/>
                        </a:rPr>
                        <a:t>R&amp;D</a:t>
                      </a:r>
                      <a:r>
                        <a:rPr lang="ja-JP" altLang="en-US" sz="1800" u="none" strike="noStrike">
                          <a:effectLst/>
                          <a:latin typeface="Meiryo UI" panose="020B0604030504040204" pitchFamily="50" charset="-128"/>
                          <a:ea typeface="Meiryo UI" panose="020B0604030504040204" pitchFamily="50" charset="-128"/>
                        </a:rPr>
                        <a:t>合同会社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酒江　基泰</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299635588"/>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ブリストル・マイヤーズスクイブ株式会社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平松　理恵子</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368824067"/>
                  </a:ext>
                </a:extLst>
              </a:tr>
              <a:tr h="276529">
                <a:tc>
                  <a:txBody>
                    <a:bodyPr/>
                    <a:lstStyle/>
                    <a:p>
                      <a:pPr algn="l" fontAlgn="ctr"/>
                      <a:r>
                        <a:rPr lang="en-US" sz="1800" u="none" strike="noStrike">
                          <a:effectLst/>
                          <a:latin typeface="Meiryo UI" panose="020B0604030504040204" pitchFamily="50" charset="-128"/>
                          <a:ea typeface="Meiryo UI" panose="020B0604030504040204" pitchFamily="50" charset="-128"/>
                        </a:rPr>
                        <a:t>Meiji Seika </a:t>
                      </a:r>
                      <a:r>
                        <a:rPr lang="ja-JP" altLang="en-US" sz="1800" u="none" strike="noStrike">
                          <a:effectLst/>
                          <a:latin typeface="Meiryo UI" panose="020B0604030504040204" pitchFamily="50" charset="-128"/>
                          <a:ea typeface="Meiryo UI" panose="020B0604030504040204" pitchFamily="50" charset="-128"/>
                        </a:rPr>
                        <a:t>ファルマ株式会社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齋藤　恵子</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1661221311"/>
                  </a:ext>
                </a:extLst>
              </a:tr>
              <a:tr h="276529">
                <a:tc>
                  <a:txBody>
                    <a:bodyPr/>
                    <a:lstStyle/>
                    <a:p>
                      <a:pPr algn="l" fontAlgn="ctr"/>
                      <a:r>
                        <a:rPr lang="ja-JP" altLang="en-US" sz="1800" u="none" strike="noStrike">
                          <a:effectLst/>
                          <a:latin typeface="Meiryo UI" panose="020B0604030504040204" pitchFamily="50" charset="-128"/>
                          <a:ea typeface="Meiryo UI" panose="020B0604030504040204" pitchFamily="50" charset="-128"/>
                        </a:rPr>
                        <a:t>ヤンセンファーマ株式会社</a:t>
                      </a:r>
                      <a:endParaRPr lang="ja-JP" altLang="en-US" sz="1800" b="0" i="0" u="none" strike="noStrike">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rPr>
                        <a:t>関口　香苗　　　　　　　　　　（敬称略）</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7554" marR="7554" marT="7554" marB="0" anchor="ctr">
                    <a:solidFill>
                      <a:schemeClr val="bg1"/>
                    </a:solidFill>
                  </a:tcPr>
                </a:tc>
                <a:extLst>
                  <a:ext uri="{0D108BD9-81ED-4DB2-BD59-A6C34878D82A}">
                    <a16:rowId xmlns:a16="http://schemas.microsoft.com/office/drawing/2014/main" val="1600874215"/>
                  </a:ext>
                </a:extLst>
              </a:tr>
            </a:tbl>
          </a:graphicData>
        </a:graphic>
      </p:graphicFrame>
    </p:spTree>
    <p:extLst>
      <p:ext uri="{BB962C8B-B14F-4D97-AF65-F5344CB8AC3E}">
        <p14:creationId xmlns:p14="http://schemas.microsoft.com/office/powerpoint/2010/main" val="477325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72BA-80F5-582E-E492-44F718B7FDA9}"/>
              </a:ext>
            </a:extLst>
          </p:cNvPr>
          <p:cNvSpPr>
            <a:spLocks noGrp="1"/>
          </p:cNvSpPr>
          <p:nvPr>
            <p:ph type="title"/>
          </p:nvPr>
        </p:nvSpPr>
        <p:spPr/>
        <p:txBody>
          <a:bodyPr/>
          <a:lstStyle/>
          <a:p>
            <a:r>
              <a:rPr lang="en-US" altLang="ja-JP">
                <a:latin typeface="メイリオ"/>
                <a:ea typeface="メイリオ"/>
              </a:rPr>
              <a:t>2.13  </a:t>
            </a:r>
            <a:r>
              <a:rPr lang="ja-JP" altLang="en-US">
                <a:latin typeface="Meiryo"/>
                <a:ea typeface="Meiryo"/>
              </a:rPr>
              <a:t>用語がコードとして</a:t>
            </a:r>
            <a:r>
              <a:rPr lang="en-US">
                <a:latin typeface="Meiryo"/>
                <a:ea typeface="+mj-lt"/>
              </a:rPr>
              <a:t>xml</a:t>
            </a:r>
            <a:r>
              <a:rPr lang="ja-JP" altLang="en-US">
                <a:latin typeface="Meiryo"/>
                <a:ea typeface="Meiryo"/>
              </a:rPr>
              <a:t>に記載さ</a:t>
            </a:r>
            <a:r>
              <a:rPr lang="ja-JP">
                <a:latin typeface="Meiryo"/>
                <a:ea typeface="Meiryo"/>
              </a:rPr>
              <a:t>れる</a:t>
            </a:r>
            <a:br>
              <a:rPr lang="en-US" altLang="ja-JP">
                <a:latin typeface="Meiryo"/>
                <a:ea typeface="Meiryo"/>
              </a:rPr>
            </a:br>
            <a:r>
              <a:rPr lang="ja-JP" altLang="en-US">
                <a:latin typeface="メイリオ"/>
                <a:ea typeface="メイリオ"/>
              </a:rPr>
              <a:t>（</a:t>
            </a:r>
            <a:r>
              <a:rPr lang="en-US" altLang="ja-JP">
                <a:latin typeface="メイリオ"/>
                <a:ea typeface="メイリオ"/>
              </a:rPr>
              <a:t>8/8</a:t>
            </a:r>
            <a:r>
              <a:rPr lang="ja-JP" altLang="en-US">
                <a:latin typeface="メイリオ" panose="020B0604030504040204" pitchFamily="50" charset="-128"/>
                <a:ea typeface="メイリオ" panose="020B0604030504040204" pitchFamily="50" charset="-128"/>
              </a:rPr>
              <a:t>）｜必須キーワード（モジュール5）</a:t>
            </a:r>
            <a:endParaRPr lang="en-US">
              <a:latin typeface="メイリオ" panose="020B0604030504040204" pitchFamily="50" charset="-128"/>
              <a:ea typeface="メイリオ" panose="020B0604030504040204" pitchFamily="50" charset="-128"/>
            </a:endParaRPr>
          </a:p>
        </p:txBody>
      </p:sp>
      <p:graphicFrame>
        <p:nvGraphicFramePr>
          <p:cNvPr id="6" name="Content Placeholder 5">
            <a:extLst>
              <a:ext uri="{FF2B5EF4-FFF2-40B4-BE49-F238E27FC236}">
                <a16:creationId xmlns:a16="http://schemas.microsoft.com/office/drawing/2014/main" id="{4CE91C08-7D2F-58FA-768F-10AC549910A5}"/>
              </a:ext>
            </a:extLst>
          </p:cNvPr>
          <p:cNvGraphicFramePr>
            <a:graphicFrameLocks noGrp="1"/>
          </p:cNvGraphicFramePr>
          <p:nvPr>
            <p:ph idx="1"/>
            <p:extLst>
              <p:ext uri="{D42A27DB-BD31-4B8C-83A1-F6EECF244321}">
                <p14:modId xmlns:p14="http://schemas.microsoft.com/office/powerpoint/2010/main" val="330227093"/>
              </p:ext>
            </p:extLst>
          </p:nvPr>
        </p:nvGraphicFramePr>
        <p:xfrm>
          <a:off x="603849" y="1206185"/>
          <a:ext cx="5240185" cy="5241064"/>
        </p:xfrm>
        <a:graphic>
          <a:graphicData uri="http://schemas.openxmlformats.org/drawingml/2006/table">
            <a:tbl>
              <a:tblPr firstRow="1" bandRow="1">
                <a:tableStyleId>{5C22544A-7EE6-4342-B048-85BDC9FD1C3A}</a:tableStyleId>
              </a:tblPr>
              <a:tblGrid>
                <a:gridCol w="382843">
                  <a:extLst>
                    <a:ext uri="{9D8B030D-6E8A-4147-A177-3AD203B41FA5}">
                      <a16:colId xmlns:a16="http://schemas.microsoft.com/office/drawing/2014/main" val="2173526966"/>
                    </a:ext>
                  </a:extLst>
                </a:gridCol>
                <a:gridCol w="2632057">
                  <a:extLst>
                    <a:ext uri="{9D8B030D-6E8A-4147-A177-3AD203B41FA5}">
                      <a16:colId xmlns:a16="http://schemas.microsoft.com/office/drawing/2014/main" val="2169212435"/>
                    </a:ext>
                  </a:extLst>
                </a:gridCol>
                <a:gridCol w="2225285">
                  <a:extLst>
                    <a:ext uri="{9D8B030D-6E8A-4147-A177-3AD203B41FA5}">
                      <a16:colId xmlns:a16="http://schemas.microsoft.com/office/drawing/2014/main" val="1972750392"/>
                    </a:ext>
                  </a:extLst>
                </a:gridCol>
              </a:tblGrid>
              <a:tr h="249574">
                <a:tc>
                  <a:txBody>
                    <a:bodyPr/>
                    <a:lstStyle/>
                    <a:p>
                      <a:pPr marL="0" algn="ctr" rtl="0" eaLnBrk="1" latinLnBrk="0" hangingPunct="1">
                        <a:spcBef>
                          <a:spcPts val="0"/>
                        </a:spcBef>
                        <a:spcAft>
                          <a:spcPts val="0"/>
                        </a:spcAft>
                      </a:pPr>
                      <a:r>
                        <a:rPr kumimoji="1" lang="en-US" sz="1400" b="1" kern="1200" dirty="0">
                          <a:solidFill>
                            <a:schemeClr val="tx1"/>
                          </a:solidFill>
                          <a:effectLst/>
                          <a:latin typeface="Meiryo"/>
                        </a:rPr>
                        <a:t>#</a:t>
                      </a:r>
                      <a:endParaRPr lang="en-US" altLang="ja-JP" b="1" dirty="0">
                        <a:solidFill>
                          <a:schemeClr val="tx1"/>
                        </a:solidFill>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en-US" sz="1400" b="1" kern="1200">
                          <a:solidFill>
                            <a:schemeClr val="tx1"/>
                          </a:solidFill>
                          <a:effectLst/>
                          <a:latin typeface="Meiryo"/>
                        </a:rPr>
                        <a:t>CTD</a:t>
                      </a:r>
                      <a:r>
                        <a:rPr kumimoji="1" lang="ja-JP" altLang="en-US" sz="1400" b="1" kern="1200">
                          <a:solidFill>
                            <a:schemeClr val="tx1"/>
                          </a:solidFill>
                          <a:effectLst/>
                          <a:latin typeface="Meiryo"/>
                          <a:ea typeface="Meiryo"/>
                        </a:rPr>
                        <a:t>見出し</a:t>
                      </a:r>
                      <a:endParaRPr lang="ja-JP" altLang="en-US" b="1">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ja-JP" altLang="en-US" sz="1400" b="1" kern="1200">
                          <a:solidFill>
                            <a:schemeClr val="tx1"/>
                          </a:solidFill>
                          <a:effectLst/>
                          <a:latin typeface="Meiryo"/>
                          <a:ea typeface="Meiryo"/>
                        </a:rPr>
                        <a:t>必須キーワード</a:t>
                      </a:r>
                      <a:endParaRPr lang="ja-JP" altLang="en-US" b="1">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06997145"/>
                  </a:ext>
                </a:extLst>
              </a:tr>
              <a:tr h="499149">
                <a:tc>
                  <a:txBody>
                    <a:bodyPr/>
                    <a:lstStyle/>
                    <a:p>
                      <a:pPr marL="0" algn="ctr" rtl="0" eaLnBrk="1" latinLnBrk="0" hangingPunct="1">
                        <a:spcBef>
                          <a:spcPts val="0"/>
                        </a:spcBef>
                        <a:spcAft>
                          <a:spcPts val="0"/>
                        </a:spcAft>
                      </a:pPr>
                      <a:r>
                        <a:rPr kumimoji="1" lang="en-US" sz="1400" kern="1200">
                          <a:effectLst/>
                          <a:latin typeface="Meiryo"/>
                        </a:rPr>
                        <a:t>32</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5.3.1.1 </a:t>
                      </a:r>
                      <a:r>
                        <a:rPr kumimoji="1" lang="ja-JP" altLang="en-US" sz="1400" kern="1200">
                          <a:effectLst/>
                          <a:latin typeface="Meiryo"/>
                          <a:ea typeface="Meiryo"/>
                        </a:rPr>
                        <a:t>バイオアベイラビリティ（</a:t>
                      </a:r>
                      <a:r>
                        <a:rPr kumimoji="1" lang="en-US" sz="1400" kern="1200">
                          <a:effectLst/>
                          <a:latin typeface="Meiryo"/>
                        </a:rPr>
                        <a:t>BA</a:t>
                      </a:r>
                      <a:r>
                        <a:rPr kumimoji="1" lang="ja-JP" altLang="en-US" sz="1400" kern="1200">
                          <a:effectLst/>
                          <a:latin typeface="Meiryo"/>
                          <a:ea typeface="Meiryo"/>
                        </a:rPr>
                        <a:t>）試験報告書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rowSpan="10">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a:t>
                      </a:r>
                      <a:r>
                        <a:rPr lang="ja-JP" altLang="en-US" sz="1400" kern="1200">
                          <a:effectLst/>
                          <a:latin typeface="Meiryo"/>
                          <a:ea typeface="Meiryo"/>
                        </a:rPr>
                        <a:t>タイトル</a:t>
                      </a:r>
                    </a:p>
                    <a:p>
                      <a:pPr marL="182880" marR="0" lvl="0" indent="-182880" algn="l">
                        <a:spcBef>
                          <a:spcPts val="0"/>
                        </a:spcBef>
                        <a:spcAft>
                          <a:spcPts val="0"/>
                        </a:spcAft>
                        <a:buClrTx/>
                        <a:buSzPts val="1400"/>
                        <a:buFont typeface="Arial" panose="020B0604020202020204" pitchFamily="34" charset="0"/>
                        <a:buChar char="•"/>
                      </a:pPr>
                      <a:endParaRPr lang="ja-JP" altLang="en-US" sz="1400" kern="1200">
                        <a:solidFill>
                          <a:srgbClr val="FF0000"/>
                        </a:solidFill>
                        <a:effectLst/>
                        <a:latin typeface="Meiryo"/>
                        <a:ea typeface="Meiryo"/>
                      </a:endParaRPr>
                    </a:p>
                    <a:p>
                      <a:pPr marL="285750" marR="0" lvl="0" indent="-285750" algn="l">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文書種類</a:t>
                      </a:r>
                      <a:endParaRPr lang="ja-JP" altLang="en-US" sz="1400" kern="1200" spc="0" baseline="0">
                        <a:ln>
                          <a:noFill/>
                        </a:ln>
                        <a:solidFill>
                          <a:srgbClr val="FF0000"/>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58199491"/>
                  </a:ext>
                </a:extLst>
              </a:tr>
              <a:tr h="499149">
                <a:tc>
                  <a:txBody>
                    <a:bodyPr/>
                    <a:lstStyle/>
                    <a:p>
                      <a:pPr marL="0" algn="ctr" rtl="0" eaLnBrk="1" latinLnBrk="0" hangingPunct="1">
                        <a:spcBef>
                          <a:spcPts val="0"/>
                        </a:spcBef>
                        <a:spcAft>
                          <a:spcPts val="0"/>
                        </a:spcAft>
                      </a:pPr>
                      <a:r>
                        <a:rPr kumimoji="1" lang="en-US" sz="1400" kern="1200">
                          <a:effectLst/>
                          <a:latin typeface="Meiryo"/>
                        </a:rPr>
                        <a:t>33</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5.3.1.2 </a:t>
                      </a:r>
                      <a:r>
                        <a:rPr kumimoji="1" lang="ja-JP" altLang="en-US" sz="1400" kern="1200">
                          <a:effectLst/>
                          <a:latin typeface="Meiryo"/>
                          <a:ea typeface="Meiryo"/>
                        </a:rPr>
                        <a:t>比較</a:t>
                      </a:r>
                      <a:r>
                        <a:rPr kumimoji="1" lang="en-US" sz="1400" kern="1200">
                          <a:effectLst/>
                          <a:latin typeface="Meiryo"/>
                        </a:rPr>
                        <a:t>BA</a:t>
                      </a:r>
                      <a:r>
                        <a:rPr kumimoji="1" lang="ja-JP" altLang="en-US" sz="1400" kern="1200">
                          <a:effectLst/>
                          <a:latin typeface="Meiryo"/>
                          <a:ea typeface="Meiryo"/>
                        </a:rPr>
                        <a:t>試験及び生物学的同等性（</a:t>
                      </a:r>
                      <a:r>
                        <a:rPr kumimoji="1" lang="en-US" sz="1400" kern="1200">
                          <a:effectLst/>
                          <a:latin typeface="Meiryo"/>
                        </a:rPr>
                        <a:t>BE</a:t>
                      </a:r>
                      <a:r>
                        <a:rPr kumimoji="1" lang="ja-JP" altLang="en-US" sz="1400" kern="1200">
                          <a:effectLst/>
                          <a:latin typeface="Meiryo"/>
                          <a:ea typeface="Meiryo"/>
                        </a:rPr>
                        <a:t>）試験報告書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932975196"/>
                  </a:ext>
                </a:extLst>
              </a:tr>
              <a:tr h="499149">
                <a:tc>
                  <a:txBody>
                    <a:bodyPr/>
                    <a:lstStyle/>
                    <a:p>
                      <a:pPr marL="0" algn="ctr" rtl="0" eaLnBrk="1" latinLnBrk="0" hangingPunct="1">
                        <a:spcBef>
                          <a:spcPts val="0"/>
                        </a:spcBef>
                        <a:spcAft>
                          <a:spcPts val="0"/>
                        </a:spcAft>
                      </a:pPr>
                      <a:r>
                        <a:rPr kumimoji="1" lang="en-US" sz="1400" kern="1200">
                          <a:effectLst/>
                          <a:latin typeface="Meiryo"/>
                        </a:rPr>
                        <a:t>34</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sz="1400" kern="1200" dirty="0">
                          <a:effectLst/>
                          <a:latin typeface="Meiryo"/>
                        </a:rPr>
                        <a:t>5.3.1.3 In Vitro-In Vivo</a:t>
                      </a:r>
                      <a:r>
                        <a:rPr kumimoji="1" lang="ja-JP" altLang="en-US" sz="1400" kern="1200" dirty="0">
                          <a:effectLst/>
                          <a:latin typeface="Meiryo"/>
                          <a:ea typeface="Meiryo"/>
                        </a:rPr>
                        <a:t>の関連を検討した試験報告書</a:t>
                      </a:r>
                      <a:endParaRPr lang="ja-JP" altLang="en-US"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721377051"/>
                  </a:ext>
                </a:extLst>
              </a:tr>
              <a:tr h="499149">
                <a:tc>
                  <a:txBody>
                    <a:bodyPr/>
                    <a:lstStyle/>
                    <a:p>
                      <a:pPr marL="0" algn="ctr" rtl="0" eaLnBrk="1" latinLnBrk="0" hangingPunct="1">
                        <a:spcBef>
                          <a:spcPts val="0"/>
                        </a:spcBef>
                        <a:spcAft>
                          <a:spcPts val="0"/>
                        </a:spcAft>
                      </a:pPr>
                      <a:r>
                        <a:rPr kumimoji="1" lang="en-US" sz="1400" kern="1200">
                          <a:effectLst/>
                          <a:latin typeface="Meiryo"/>
                        </a:rPr>
                        <a:t>35</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5.3.1.4 </a:t>
                      </a:r>
                      <a:r>
                        <a:rPr kumimoji="1" lang="ja-JP" altLang="en-US" sz="1400" kern="1200">
                          <a:effectLst/>
                          <a:latin typeface="Meiryo"/>
                          <a:ea typeface="Meiryo"/>
                        </a:rPr>
                        <a:t>生物学的及び理化学的分析法検討報告書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2344214460"/>
                  </a:ext>
                </a:extLst>
              </a:tr>
              <a:tr h="499149">
                <a:tc>
                  <a:txBody>
                    <a:bodyPr/>
                    <a:lstStyle/>
                    <a:p>
                      <a:pPr marL="0" algn="ctr" rtl="0" eaLnBrk="1" latinLnBrk="0" hangingPunct="1">
                        <a:spcBef>
                          <a:spcPts val="0"/>
                        </a:spcBef>
                        <a:spcAft>
                          <a:spcPts val="0"/>
                        </a:spcAft>
                      </a:pPr>
                      <a:r>
                        <a:rPr kumimoji="1" lang="en-US" sz="1400" kern="1200">
                          <a:effectLst/>
                          <a:latin typeface="Meiryo"/>
                        </a:rPr>
                        <a:t>36</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5.3.2.1 </a:t>
                      </a:r>
                      <a:r>
                        <a:rPr kumimoji="1" lang="ja-JP" altLang="en-US" sz="1400" kern="1200">
                          <a:effectLst/>
                          <a:latin typeface="Meiryo"/>
                          <a:ea typeface="Meiryo"/>
                        </a:rPr>
                        <a:t>血漿蛋白結合試験報告書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826807028"/>
                  </a:ext>
                </a:extLst>
              </a:tr>
              <a:tr h="499149">
                <a:tc>
                  <a:txBody>
                    <a:bodyPr/>
                    <a:lstStyle/>
                    <a:p>
                      <a:pPr marL="0" algn="ctr" rtl="0" eaLnBrk="1" latinLnBrk="0" hangingPunct="1">
                        <a:spcBef>
                          <a:spcPts val="0"/>
                        </a:spcBef>
                        <a:spcAft>
                          <a:spcPts val="0"/>
                        </a:spcAft>
                      </a:pPr>
                      <a:r>
                        <a:rPr kumimoji="1" lang="en-US" sz="1400" kern="1200">
                          <a:effectLst/>
                          <a:latin typeface="Meiryo"/>
                        </a:rPr>
                        <a:t>37</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5.3.2.2 </a:t>
                      </a:r>
                      <a:r>
                        <a:rPr kumimoji="1" lang="ja-JP" altLang="en-US" sz="1400" kern="1200">
                          <a:effectLst/>
                          <a:latin typeface="Meiryo"/>
                          <a:ea typeface="Meiryo"/>
                        </a:rPr>
                        <a:t>肝代謝及び薬物相互作用試験報告書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2790483516"/>
                  </a:ext>
                </a:extLst>
              </a:tr>
              <a:tr h="499149">
                <a:tc>
                  <a:txBody>
                    <a:bodyPr/>
                    <a:lstStyle/>
                    <a:p>
                      <a:pPr marL="0" algn="ctr" rtl="0" eaLnBrk="1" latinLnBrk="0" hangingPunct="1">
                        <a:spcBef>
                          <a:spcPts val="0"/>
                        </a:spcBef>
                        <a:spcAft>
                          <a:spcPts val="0"/>
                        </a:spcAft>
                      </a:pPr>
                      <a:r>
                        <a:rPr kumimoji="1" lang="en-US" sz="1400" kern="1200">
                          <a:effectLst/>
                          <a:latin typeface="Meiryo"/>
                        </a:rPr>
                        <a:t>38</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5.3.2.3 </a:t>
                      </a:r>
                      <a:r>
                        <a:rPr kumimoji="1" lang="ja-JP" altLang="en-US" sz="1400" kern="1200">
                          <a:effectLst/>
                          <a:latin typeface="Meiryo"/>
                          <a:ea typeface="Meiryo"/>
                        </a:rPr>
                        <a:t>他のヒト生体試料を用いた試験報告書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956691298"/>
                  </a:ext>
                </a:extLst>
              </a:tr>
              <a:tr h="499149">
                <a:tc>
                  <a:txBody>
                    <a:bodyPr/>
                    <a:lstStyle/>
                    <a:p>
                      <a:pPr marL="0" algn="ctr" rtl="0" eaLnBrk="1" latinLnBrk="0" hangingPunct="1">
                        <a:spcBef>
                          <a:spcPts val="0"/>
                        </a:spcBef>
                        <a:spcAft>
                          <a:spcPts val="0"/>
                        </a:spcAft>
                      </a:pPr>
                      <a:r>
                        <a:rPr kumimoji="1" lang="en-US" sz="1400" kern="1200">
                          <a:effectLst/>
                          <a:latin typeface="Meiryo"/>
                        </a:rPr>
                        <a:t>39</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5.3.3.1 </a:t>
                      </a:r>
                      <a:r>
                        <a:rPr kumimoji="1" lang="ja-JP" altLang="en-US" sz="1400" kern="1200">
                          <a:effectLst/>
                          <a:latin typeface="Meiryo"/>
                          <a:ea typeface="Meiryo"/>
                        </a:rPr>
                        <a:t>健康被験者における</a:t>
                      </a:r>
                      <a:r>
                        <a:rPr kumimoji="1" lang="en-US" sz="1400" kern="1200">
                          <a:effectLst/>
                          <a:latin typeface="Meiryo"/>
                        </a:rPr>
                        <a:t>PK</a:t>
                      </a:r>
                      <a:r>
                        <a:rPr kumimoji="1" lang="ja-JP" altLang="en-US" sz="1400" kern="1200">
                          <a:effectLst/>
                          <a:latin typeface="Meiryo"/>
                          <a:ea typeface="Meiryo"/>
                        </a:rPr>
                        <a:t>及び初期忍容性試験報告書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278981059"/>
                  </a:ext>
                </a:extLst>
              </a:tr>
              <a:tr h="499149">
                <a:tc>
                  <a:txBody>
                    <a:bodyPr/>
                    <a:lstStyle/>
                    <a:p>
                      <a:pPr marL="0" algn="ctr" rtl="0" eaLnBrk="1" latinLnBrk="0" hangingPunct="1">
                        <a:spcBef>
                          <a:spcPts val="0"/>
                        </a:spcBef>
                        <a:spcAft>
                          <a:spcPts val="0"/>
                        </a:spcAft>
                      </a:pPr>
                      <a:r>
                        <a:rPr kumimoji="1" lang="en-US" sz="1400" kern="1200">
                          <a:effectLst/>
                          <a:latin typeface="Meiryo"/>
                        </a:rPr>
                        <a:t>40</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5.3.3.2 </a:t>
                      </a:r>
                      <a:r>
                        <a:rPr kumimoji="1" lang="ja-JP" altLang="en-US" sz="1400" kern="1200">
                          <a:effectLst/>
                          <a:latin typeface="Meiryo"/>
                          <a:ea typeface="Meiryo"/>
                        </a:rPr>
                        <a:t>患者における</a:t>
                      </a:r>
                      <a:r>
                        <a:rPr kumimoji="1" lang="en-US" sz="1400" kern="1200">
                          <a:effectLst/>
                          <a:latin typeface="Meiryo"/>
                        </a:rPr>
                        <a:t>PK</a:t>
                      </a:r>
                      <a:r>
                        <a:rPr kumimoji="1" lang="ja-JP" altLang="en-US" sz="1400" kern="1200">
                          <a:effectLst/>
                          <a:latin typeface="Meiryo"/>
                          <a:ea typeface="Meiryo"/>
                        </a:rPr>
                        <a:t>及び初期忍容性試験報告書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107950582"/>
                  </a:ext>
                </a:extLst>
              </a:tr>
              <a:tr h="499149">
                <a:tc>
                  <a:txBody>
                    <a:bodyPr/>
                    <a:lstStyle/>
                    <a:p>
                      <a:pPr marL="0" algn="ctr" rtl="0" eaLnBrk="1" latinLnBrk="0" hangingPunct="1">
                        <a:spcBef>
                          <a:spcPts val="0"/>
                        </a:spcBef>
                        <a:spcAft>
                          <a:spcPts val="0"/>
                        </a:spcAft>
                      </a:pPr>
                      <a:r>
                        <a:rPr kumimoji="1" lang="en-US" sz="1400" kern="1200">
                          <a:effectLst/>
                          <a:latin typeface="Meiryo"/>
                        </a:rPr>
                        <a:t>41</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dirty="0">
                          <a:effectLst/>
                          <a:latin typeface="Meiryo"/>
                        </a:rPr>
                        <a:t>5.3.3.3 </a:t>
                      </a:r>
                      <a:r>
                        <a:rPr kumimoji="1" lang="ja-JP" altLang="en-US" sz="1400" kern="1200" dirty="0">
                          <a:effectLst/>
                          <a:latin typeface="Meiryo"/>
                          <a:ea typeface="Meiryo"/>
                        </a:rPr>
                        <a:t>内因性要因を検討した</a:t>
                      </a:r>
                      <a:r>
                        <a:rPr kumimoji="1" lang="en-US" sz="1400" kern="1200" dirty="0">
                          <a:effectLst/>
                          <a:latin typeface="Meiryo"/>
                        </a:rPr>
                        <a:t>PK</a:t>
                      </a:r>
                      <a:r>
                        <a:rPr kumimoji="1" lang="ja-JP" altLang="en-US" sz="1400" kern="1200" dirty="0">
                          <a:effectLst/>
                          <a:latin typeface="Meiryo"/>
                          <a:ea typeface="Meiryo"/>
                        </a:rPr>
                        <a:t>試験報告書</a:t>
                      </a:r>
                      <a:endParaRPr lang="ja-JP" altLang="en-US"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1592669155"/>
                  </a:ext>
                </a:extLst>
              </a:tr>
            </a:tbl>
          </a:graphicData>
        </a:graphic>
      </p:graphicFrame>
      <p:sp>
        <p:nvSpPr>
          <p:cNvPr id="4" name="Slide Number Placeholder 3">
            <a:extLst>
              <a:ext uri="{FF2B5EF4-FFF2-40B4-BE49-F238E27FC236}">
                <a16:creationId xmlns:a16="http://schemas.microsoft.com/office/drawing/2014/main" id="{E8E6B5E1-73F8-C464-D7D7-1DEA77380341}"/>
              </a:ext>
            </a:extLst>
          </p:cNvPr>
          <p:cNvSpPr>
            <a:spLocks noGrp="1"/>
          </p:cNvSpPr>
          <p:nvPr>
            <p:ph type="sldNum" sz="quarter" idx="10"/>
          </p:nvPr>
        </p:nvSpPr>
        <p:spPr/>
        <p:txBody>
          <a:bodyPr/>
          <a:lstStyle/>
          <a:p>
            <a:pPr>
              <a:defRPr/>
            </a:pPr>
            <a:fld id="{0F70095C-F9B4-4C04-ABE4-849D581B05DE}" type="slidenum">
              <a:rPr lang="en-US" altLang="ja-JP"/>
              <a:pPr>
                <a:defRPr/>
              </a:pPr>
              <a:t>50</a:t>
            </a:fld>
            <a:endParaRPr lang="en-US" altLang="ja-JP"/>
          </a:p>
        </p:txBody>
      </p:sp>
      <p:graphicFrame>
        <p:nvGraphicFramePr>
          <p:cNvPr id="8" name="Table 7">
            <a:extLst>
              <a:ext uri="{FF2B5EF4-FFF2-40B4-BE49-F238E27FC236}">
                <a16:creationId xmlns:a16="http://schemas.microsoft.com/office/drawing/2014/main" id="{66FCD772-D389-D8DB-CADA-877F0EAC2379}"/>
              </a:ext>
            </a:extLst>
          </p:cNvPr>
          <p:cNvGraphicFramePr>
            <a:graphicFrameLocks noGrp="1"/>
          </p:cNvGraphicFramePr>
          <p:nvPr>
            <p:extLst>
              <p:ext uri="{D42A27DB-BD31-4B8C-83A1-F6EECF244321}">
                <p14:modId xmlns:p14="http://schemas.microsoft.com/office/powerpoint/2010/main" val="3765725841"/>
              </p:ext>
            </p:extLst>
          </p:nvPr>
        </p:nvGraphicFramePr>
        <p:xfrm>
          <a:off x="6024112" y="1206185"/>
          <a:ext cx="5626770" cy="5219252"/>
        </p:xfrm>
        <a:graphic>
          <a:graphicData uri="http://schemas.openxmlformats.org/drawingml/2006/table">
            <a:tbl>
              <a:tblPr firstRow="1" bandRow="1">
                <a:tableStyleId>{5C22544A-7EE6-4342-B048-85BDC9FD1C3A}</a:tableStyleId>
              </a:tblPr>
              <a:tblGrid>
                <a:gridCol w="411088">
                  <a:extLst>
                    <a:ext uri="{9D8B030D-6E8A-4147-A177-3AD203B41FA5}">
                      <a16:colId xmlns:a16="http://schemas.microsoft.com/office/drawing/2014/main" val="4062275523"/>
                    </a:ext>
                  </a:extLst>
                </a:gridCol>
                <a:gridCol w="2826232">
                  <a:extLst>
                    <a:ext uri="{9D8B030D-6E8A-4147-A177-3AD203B41FA5}">
                      <a16:colId xmlns:a16="http://schemas.microsoft.com/office/drawing/2014/main" val="454155423"/>
                    </a:ext>
                  </a:extLst>
                </a:gridCol>
                <a:gridCol w="2389450">
                  <a:extLst>
                    <a:ext uri="{9D8B030D-6E8A-4147-A177-3AD203B41FA5}">
                      <a16:colId xmlns:a16="http://schemas.microsoft.com/office/drawing/2014/main" val="1016756530"/>
                    </a:ext>
                  </a:extLst>
                </a:gridCol>
              </a:tblGrid>
              <a:tr h="225453">
                <a:tc>
                  <a:txBody>
                    <a:bodyPr/>
                    <a:lstStyle/>
                    <a:p>
                      <a:pPr marL="0" algn="ctr" rtl="0" eaLnBrk="1" latinLnBrk="0" hangingPunct="1">
                        <a:spcBef>
                          <a:spcPts val="0"/>
                        </a:spcBef>
                        <a:spcAft>
                          <a:spcPts val="0"/>
                        </a:spcAft>
                      </a:pPr>
                      <a:r>
                        <a:rPr kumimoji="1" lang="en-US" sz="1400" kern="1200">
                          <a:solidFill>
                            <a:schemeClr val="tx1"/>
                          </a:solidFill>
                          <a:effectLst/>
                          <a:latin typeface="Meiryo"/>
                        </a:rPr>
                        <a:t>#</a:t>
                      </a:r>
                      <a:endParaRPr lang="en-US" altLang="ja-JP">
                        <a:solidFill>
                          <a:schemeClr val="tx1"/>
                        </a:solidFill>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en-US" sz="1400" kern="1200">
                          <a:solidFill>
                            <a:schemeClr val="tx1"/>
                          </a:solidFill>
                          <a:effectLst/>
                          <a:latin typeface="Meiryo"/>
                        </a:rPr>
                        <a:t>CTD</a:t>
                      </a:r>
                      <a:r>
                        <a:rPr kumimoji="1" lang="ja-JP" altLang="en-US" sz="1400" kern="1200">
                          <a:solidFill>
                            <a:schemeClr val="tx1"/>
                          </a:solidFill>
                          <a:effectLst/>
                          <a:latin typeface="Meiryo"/>
                          <a:ea typeface="Meiryo"/>
                        </a:rPr>
                        <a:t>見出し</a:t>
                      </a:r>
                      <a:endParaRPr lang="ja-JP" altLang="en-US">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ctr" rtl="0" eaLnBrk="1" latinLnBrk="0" hangingPunct="1">
                        <a:spcBef>
                          <a:spcPts val="0"/>
                        </a:spcBef>
                        <a:spcAft>
                          <a:spcPts val="0"/>
                        </a:spcAft>
                      </a:pPr>
                      <a:r>
                        <a:rPr kumimoji="1" lang="ja-JP" altLang="en-US" sz="1400" kern="1200">
                          <a:solidFill>
                            <a:schemeClr val="tx1"/>
                          </a:solidFill>
                          <a:effectLst/>
                          <a:latin typeface="Meiryo"/>
                          <a:ea typeface="Meiryo"/>
                        </a:rPr>
                        <a:t>必須キーワード</a:t>
                      </a:r>
                      <a:endParaRPr lang="ja-JP" altLang="en-US">
                        <a:solidFill>
                          <a:schemeClr val="tx1"/>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391294341"/>
                  </a:ext>
                </a:extLst>
              </a:tr>
              <a:tr h="529816">
                <a:tc>
                  <a:txBody>
                    <a:bodyPr/>
                    <a:lstStyle/>
                    <a:p>
                      <a:pPr marL="0" algn="ctr" rtl="0" eaLnBrk="1" latinLnBrk="0" hangingPunct="1">
                        <a:spcBef>
                          <a:spcPts val="0"/>
                        </a:spcBef>
                        <a:spcAft>
                          <a:spcPts val="0"/>
                        </a:spcAft>
                      </a:pPr>
                      <a:r>
                        <a:rPr kumimoji="1" lang="en-US" sz="1400" kern="1200">
                          <a:effectLst/>
                          <a:latin typeface="Meiryo"/>
                        </a:rPr>
                        <a:t>42</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5.3.3.4 </a:t>
                      </a:r>
                      <a:r>
                        <a:rPr kumimoji="1" lang="ja-JP" altLang="en-US" sz="1400" kern="1200">
                          <a:effectLst/>
                          <a:latin typeface="Meiryo"/>
                          <a:ea typeface="Meiryo"/>
                        </a:rPr>
                        <a:t>外因性要因を検討した</a:t>
                      </a:r>
                      <a:r>
                        <a:rPr kumimoji="1" lang="en-US" sz="1400" kern="1200">
                          <a:effectLst/>
                          <a:latin typeface="Meiryo"/>
                        </a:rPr>
                        <a:t>PK</a:t>
                      </a:r>
                      <a:r>
                        <a:rPr kumimoji="1" lang="ja-JP" altLang="en-US" sz="1400" kern="1200">
                          <a:effectLst/>
                          <a:latin typeface="Meiryo"/>
                          <a:ea typeface="Meiryo"/>
                        </a:rPr>
                        <a:t>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rowSpan="4">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及び試験タイトル</a:t>
                      </a:r>
                      <a:endParaRPr lang="en-US" altLang="ja-JP" sz="1400">
                        <a:effectLst/>
                        <a:latin typeface="Meiryo"/>
                        <a:ea typeface="Meiryo"/>
                      </a:endParaRPr>
                    </a:p>
                    <a:p>
                      <a:pPr marL="182880" marR="0" lvl="0" indent="-182880" algn="l">
                        <a:spcBef>
                          <a:spcPts val="0"/>
                        </a:spcBef>
                        <a:spcAft>
                          <a:spcPts val="0"/>
                        </a:spcAft>
                        <a:buClrTx/>
                        <a:buSzPts val="1400"/>
                        <a:buFont typeface="Arial" panose="020B0604020202020204" pitchFamily="34" charset="0"/>
                        <a:buChar char="•"/>
                      </a:pPr>
                      <a:endParaRPr lang="ja-JP" altLang="en-US" sz="1400" kern="1200">
                        <a:solidFill>
                          <a:srgbClr val="FF0000"/>
                        </a:solidFill>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文書種類</a:t>
                      </a:r>
                      <a:endParaRPr lang="en-US" altLang="ja-JP" sz="1400" kern="1200">
                        <a:solidFill>
                          <a:srgbClr val="FF0000"/>
                        </a:solidFill>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18903829"/>
                  </a:ext>
                </a:extLst>
              </a:tr>
              <a:tr h="529816">
                <a:tc>
                  <a:txBody>
                    <a:bodyPr/>
                    <a:lstStyle/>
                    <a:p>
                      <a:pPr marL="0" algn="ctr" rtl="0" eaLnBrk="1" latinLnBrk="0" hangingPunct="1">
                        <a:spcBef>
                          <a:spcPts val="0"/>
                        </a:spcBef>
                        <a:spcAft>
                          <a:spcPts val="0"/>
                        </a:spcAft>
                      </a:pPr>
                      <a:r>
                        <a:rPr kumimoji="1" lang="en-US" sz="1400" kern="1200">
                          <a:effectLst/>
                          <a:latin typeface="Meiryo"/>
                        </a:rPr>
                        <a:t>43</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5.3.3.5 </a:t>
                      </a:r>
                      <a:r>
                        <a:rPr kumimoji="1" lang="ja-JP" altLang="en-US" sz="1400" kern="1200">
                          <a:effectLst/>
                          <a:latin typeface="Meiryo"/>
                          <a:ea typeface="Meiryo"/>
                        </a:rPr>
                        <a:t>ポピュレーション</a:t>
                      </a:r>
                      <a:r>
                        <a:rPr kumimoji="1" lang="en-US" sz="1400" kern="1200">
                          <a:effectLst/>
                          <a:latin typeface="Meiryo"/>
                        </a:rPr>
                        <a:t>PK</a:t>
                      </a:r>
                      <a:r>
                        <a:rPr kumimoji="1" lang="ja-JP" altLang="en-US" sz="1400" kern="1200">
                          <a:effectLst/>
                          <a:latin typeface="Meiryo"/>
                          <a:ea typeface="Meiryo"/>
                        </a:rPr>
                        <a:t>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856030525"/>
                  </a:ext>
                </a:extLst>
              </a:tr>
              <a:tr h="529816">
                <a:tc>
                  <a:txBody>
                    <a:bodyPr/>
                    <a:lstStyle/>
                    <a:p>
                      <a:pPr marL="0" algn="ctr" rtl="0" eaLnBrk="1" latinLnBrk="0" hangingPunct="1">
                        <a:spcBef>
                          <a:spcPts val="0"/>
                        </a:spcBef>
                        <a:spcAft>
                          <a:spcPts val="0"/>
                        </a:spcAft>
                      </a:pPr>
                      <a:r>
                        <a:rPr kumimoji="1" lang="en-US" sz="1400" kern="1200">
                          <a:effectLst/>
                          <a:latin typeface="Meiryo"/>
                        </a:rPr>
                        <a:t>44</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5.3.4.1 </a:t>
                      </a:r>
                      <a:r>
                        <a:rPr kumimoji="1" lang="ja-JP" altLang="en-US" sz="1400" kern="1200">
                          <a:effectLst/>
                          <a:latin typeface="Meiryo"/>
                          <a:ea typeface="Meiryo"/>
                        </a:rPr>
                        <a:t>健康被験者における</a:t>
                      </a:r>
                      <a:r>
                        <a:rPr kumimoji="1" lang="en-US" sz="1400" kern="1200">
                          <a:effectLst/>
                          <a:latin typeface="Meiryo"/>
                        </a:rPr>
                        <a:t>PD</a:t>
                      </a:r>
                      <a:r>
                        <a:rPr kumimoji="1" lang="ja-JP" altLang="en-US" sz="1400" kern="1200">
                          <a:effectLst/>
                          <a:latin typeface="Meiryo"/>
                          <a:ea typeface="Meiryo"/>
                        </a:rPr>
                        <a:t>試験及び</a:t>
                      </a:r>
                      <a:r>
                        <a:rPr kumimoji="1" lang="en-US" sz="1400" kern="1200">
                          <a:effectLst/>
                          <a:latin typeface="Meiryo"/>
                        </a:rPr>
                        <a:t>PK/PD</a:t>
                      </a:r>
                      <a:r>
                        <a:rPr kumimoji="1" lang="ja-JP" altLang="en-US" sz="1400" kern="1200">
                          <a:effectLst/>
                          <a:latin typeface="Meiryo"/>
                          <a:ea typeface="Meiryo"/>
                        </a:rPr>
                        <a:t>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721162054"/>
                  </a:ext>
                </a:extLst>
              </a:tr>
              <a:tr h="529816">
                <a:tc>
                  <a:txBody>
                    <a:bodyPr/>
                    <a:lstStyle/>
                    <a:p>
                      <a:pPr marL="0" algn="ctr" rtl="0" eaLnBrk="1" latinLnBrk="0" hangingPunct="1">
                        <a:spcBef>
                          <a:spcPts val="0"/>
                        </a:spcBef>
                        <a:spcAft>
                          <a:spcPts val="0"/>
                        </a:spcAft>
                      </a:pPr>
                      <a:r>
                        <a:rPr kumimoji="1" lang="en-US" sz="1400" kern="1200">
                          <a:effectLst/>
                          <a:latin typeface="Meiryo"/>
                        </a:rPr>
                        <a:t>45</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5.3.4.2 </a:t>
                      </a:r>
                      <a:r>
                        <a:rPr kumimoji="1" lang="ja-JP" altLang="en-US" sz="1400" kern="1200">
                          <a:effectLst/>
                          <a:latin typeface="Meiryo"/>
                          <a:ea typeface="Meiryo"/>
                        </a:rPr>
                        <a:t>患者における</a:t>
                      </a:r>
                      <a:r>
                        <a:rPr kumimoji="1" lang="en-US" sz="1400" kern="1200">
                          <a:effectLst/>
                          <a:latin typeface="Meiryo"/>
                        </a:rPr>
                        <a:t>PD</a:t>
                      </a:r>
                      <a:r>
                        <a:rPr kumimoji="1" lang="ja-JP" altLang="en-US" sz="1400" kern="1200">
                          <a:effectLst/>
                          <a:latin typeface="Meiryo"/>
                          <a:ea typeface="Meiryo"/>
                        </a:rPr>
                        <a:t>試験及び</a:t>
                      </a:r>
                      <a:r>
                        <a:rPr kumimoji="1" lang="en-US" sz="1400" kern="1200">
                          <a:effectLst/>
                          <a:latin typeface="Meiryo"/>
                        </a:rPr>
                        <a:t>PK/PD</a:t>
                      </a:r>
                      <a:r>
                        <a:rPr kumimoji="1" lang="ja-JP" altLang="en-US" sz="1400" kern="1200">
                          <a:effectLst/>
                          <a:latin typeface="Meiryo"/>
                          <a:ea typeface="Meiryo"/>
                        </a:rPr>
                        <a:t>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777876612"/>
                  </a:ext>
                </a:extLst>
              </a:tr>
              <a:tr h="1611996">
                <a:tc>
                  <a:txBody>
                    <a:bodyPr/>
                    <a:lstStyle/>
                    <a:p>
                      <a:pPr marL="0" algn="ctr" rtl="0" eaLnBrk="1" latinLnBrk="0" hangingPunct="1">
                        <a:spcBef>
                          <a:spcPts val="0"/>
                        </a:spcBef>
                        <a:spcAft>
                          <a:spcPts val="0"/>
                        </a:spcAft>
                      </a:pPr>
                      <a:r>
                        <a:rPr kumimoji="1" lang="en-US" sz="1400" kern="1200">
                          <a:effectLst/>
                          <a:latin typeface="Meiryo"/>
                        </a:rPr>
                        <a:t>46</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5.3.5.1 </a:t>
                      </a:r>
                      <a:r>
                        <a:rPr kumimoji="1" lang="ja-JP" altLang="en-US" sz="1400" kern="1200">
                          <a:effectLst/>
                          <a:latin typeface="Meiryo"/>
                          <a:ea typeface="Meiryo"/>
                        </a:rPr>
                        <a:t>申請する適応症に関する比較対照試験報告書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及び試験タイトル</a:t>
                      </a:r>
                      <a:endParaRPr lang="en-US" altLang="ja-JP" sz="1400" kern="1200">
                        <a:effectLst/>
                        <a:latin typeface="Meiryo"/>
                      </a:endParaRPr>
                    </a:p>
                    <a:p>
                      <a:pPr marL="182880" marR="0" lvl="0" indent="-182880" algn="l">
                        <a:spcBef>
                          <a:spcPts val="0"/>
                        </a:spcBef>
                        <a:spcAft>
                          <a:spcPts val="0"/>
                        </a:spcAft>
                        <a:buClrTx/>
                        <a:buSzPts val="1400"/>
                        <a:buFont typeface="Arial" panose="020B0604020202020204" pitchFamily="34" charset="0"/>
                        <a:buChar char="•"/>
                      </a:pPr>
                      <a:endParaRPr lang="ja-JP" altLang="en-US" sz="1400" kern="1200">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文書種類</a:t>
                      </a:r>
                      <a:endParaRPr lang="en-US" altLang="ja-JP" sz="1400" kern="1200">
                        <a:solidFill>
                          <a:srgbClr val="FF0000"/>
                        </a:solidFill>
                        <a:effectLst/>
                        <a:latin typeface="Meiryo"/>
                      </a:endParaRPr>
                    </a:p>
                    <a:p>
                      <a:pPr marL="285750" marR="0" lvl="0" indent="-285750" algn="l">
                        <a:spcBef>
                          <a:spcPts val="0"/>
                        </a:spcBef>
                        <a:spcAft>
                          <a:spcPts val="0"/>
                        </a:spcAft>
                        <a:buFont typeface="Arial"/>
                        <a:buChar char="•"/>
                      </a:pPr>
                      <a:endParaRPr lang="ja-JP" altLang="en-US" sz="1400" kern="1200" spc="0" baseline="0">
                        <a:ln>
                          <a:noFill/>
                        </a:ln>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a:effectLst/>
                          <a:latin typeface="Meiryo"/>
                          <a:ea typeface="Meiryo"/>
                        </a:rPr>
                        <a:t>適応症</a:t>
                      </a:r>
                      <a:endParaRPr lang="en-US" altLang="ja-JP" sz="1400" kern="1200">
                        <a:effectLst/>
                        <a:latin typeface="Meiryo"/>
                      </a:endParaRPr>
                    </a:p>
                    <a:p>
                      <a:pPr marL="285750" marR="0" lvl="0" indent="-285750" algn="l">
                        <a:spcBef>
                          <a:spcPts val="0"/>
                        </a:spcBef>
                        <a:spcAft>
                          <a:spcPts val="0"/>
                        </a:spcAft>
                        <a:buFont typeface="Arial"/>
                        <a:buChar char="•"/>
                      </a:pPr>
                      <a:endParaRPr lang="ja-JP" altLang="en-US" sz="1400" kern="1200">
                        <a:effectLst/>
                        <a:latin typeface="Meiryo"/>
                        <a:ea typeface="Meiryo"/>
                      </a:endParaRPr>
                    </a:p>
                    <a:p>
                      <a:pPr marL="285750" marR="0" indent="-285750" algn="l" rtl="0" eaLnBrk="1" fontAlgn="auto" latinLnBrk="0" hangingPunct="1">
                        <a:spcBef>
                          <a:spcPts val="0"/>
                        </a:spcBef>
                        <a:spcAft>
                          <a:spcPts val="0"/>
                        </a:spcAft>
                        <a:buFont typeface="Arial"/>
                        <a:buChar char="•"/>
                      </a:pPr>
                      <a:r>
                        <a:rPr lang="ja-JP" altLang="en-US" sz="1400" kern="1200" spc="0" baseline="0">
                          <a:ln>
                            <a:noFill/>
                          </a:ln>
                          <a:solidFill>
                            <a:srgbClr val="FF0000"/>
                          </a:solidFill>
                          <a:effectLst/>
                          <a:latin typeface="Meiryo"/>
                          <a:ea typeface="Meiryo"/>
                        </a:rPr>
                        <a:t>対照</a:t>
                      </a:r>
                      <a:r>
                        <a:rPr kumimoji="1" lang="ja-JP" altLang="en-US" sz="1400" kern="1200" spc="0" baseline="0">
                          <a:ln>
                            <a:noFill/>
                          </a:ln>
                          <a:solidFill>
                            <a:srgbClr val="FF0000"/>
                          </a:solidFill>
                          <a:effectLst/>
                          <a:latin typeface="Meiryo"/>
                          <a:ea typeface="Meiryo"/>
                        </a:rPr>
                        <a:t>の種類</a:t>
                      </a:r>
                      <a:endParaRPr lang="ja-JP" altLang="en-US" sz="1400" kern="1200" spc="0" baseline="0">
                        <a:ln>
                          <a:noFill/>
                        </a:ln>
                        <a:solidFill>
                          <a:srgbClr val="FF0000"/>
                        </a:solidFill>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40813637"/>
                  </a:ext>
                </a:extLst>
              </a:tr>
              <a:tr h="315634">
                <a:tc>
                  <a:txBody>
                    <a:bodyPr/>
                    <a:lstStyle/>
                    <a:p>
                      <a:pPr marL="0" algn="ctr" rtl="0" eaLnBrk="1" latinLnBrk="0" hangingPunct="1">
                        <a:spcBef>
                          <a:spcPts val="0"/>
                        </a:spcBef>
                        <a:spcAft>
                          <a:spcPts val="0"/>
                        </a:spcAft>
                      </a:pPr>
                      <a:r>
                        <a:rPr kumimoji="1" lang="en-US" sz="1400" kern="1200">
                          <a:effectLst/>
                          <a:latin typeface="Meiryo"/>
                        </a:rPr>
                        <a:t>47</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5.3.5.2 </a:t>
                      </a:r>
                      <a:r>
                        <a:rPr kumimoji="1" lang="ja-JP" altLang="en-US" sz="1400" kern="1200">
                          <a:effectLst/>
                          <a:latin typeface="Meiryo"/>
                          <a:ea typeface="Meiryo"/>
                        </a:rPr>
                        <a:t>非対照試験報告書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rowSpan="3">
                  <a:txBody>
                    <a:bodyPr/>
                    <a:lstStyle/>
                    <a:p>
                      <a:pPr marL="182880" marR="0" indent="-182880" algn="l" rtl="0" eaLnBrk="1" fontAlgn="auto" latinLnBrk="0" hangingPunct="1">
                        <a:spcBef>
                          <a:spcPts val="0"/>
                        </a:spcBef>
                        <a:spcAft>
                          <a:spcPts val="0"/>
                        </a:spcAft>
                        <a:buClrTx/>
                        <a:buSzPts val="1400"/>
                        <a:buFont typeface="Arial" panose="020B0604020202020204" pitchFamily="34" charset="0"/>
                        <a:buChar char="•"/>
                      </a:pPr>
                      <a:r>
                        <a:rPr kumimoji="1" lang="ja-JP" altLang="en-US" sz="1400" kern="1200">
                          <a:effectLst/>
                          <a:latin typeface="Meiryo"/>
                          <a:ea typeface="Meiryo"/>
                        </a:rPr>
                        <a:t>試験</a:t>
                      </a:r>
                      <a:r>
                        <a:rPr kumimoji="1" lang="en-US" sz="1400" kern="1200">
                          <a:effectLst/>
                          <a:latin typeface="Meiryo"/>
                        </a:rPr>
                        <a:t>ID</a:t>
                      </a:r>
                      <a:r>
                        <a:rPr kumimoji="1" lang="ja-JP" altLang="en-US" sz="1400" kern="1200">
                          <a:effectLst/>
                          <a:latin typeface="Meiryo"/>
                          <a:ea typeface="Meiryo"/>
                        </a:rPr>
                        <a:t>及び試験タイトル</a:t>
                      </a:r>
                      <a:endParaRPr lang="en-US" altLang="ja-JP" sz="1400" kern="1200">
                        <a:effectLst/>
                        <a:latin typeface="Meiryo"/>
                      </a:endParaRPr>
                    </a:p>
                    <a:p>
                      <a:pPr marL="182880" marR="0" lvl="0" indent="-182880" algn="l">
                        <a:spcBef>
                          <a:spcPts val="0"/>
                        </a:spcBef>
                        <a:spcAft>
                          <a:spcPts val="0"/>
                        </a:spcAft>
                        <a:buClrTx/>
                        <a:buSzPts val="1400"/>
                        <a:buFont typeface="Arial" panose="020B0604020202020204" pitchFamily="34" charset="0"/>
                        <a:buChar char="•"/>
                      </a:pPr>
                      <a:endParaRPr lang="ja-JP" altLang="en-US" sz="1400" kern="1200">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spc="0" baseline="0">
                          <a:ln>
                            <a:noFill/>
                          </a:ln>
                          <a:solidFill>
                            <a:srgbClr val="FF0000"/>
                          </a:solidFill>
                          <a:effectLst/>
                          <a:latin typeface="Meiryo"/>
                          <a:ea typeface="Meiryo"/>
                        </a:rPr>
                        <a:t>文書種類</a:t>
                      </a:r>
                      <a:endParaRPr lang="en-US" altLang="ja-JP" sz="1400" kern="1200">
                        <a:solidFill>
                          <a:srgbClr val="FF0000"/>
                        </a:solidFill>
                        <a:effectLst/>
                        <a:latin typeface="Meiryo"/>
                      </a:endParaRPr>
                    </a:p>
                    <a:p>
                      <a:pPr marL="285750" marR="0" lvl="0" indent="-285750" algn="l">
                        <a:spcBef>
                          <a:spcPts val="0"/>
                        </a:spcBef>
                        <a:spcAft>
                          <a:spcPts val="0"/>
                        </a:spcAft>
                        <a:buFont typeface="Arial"/>
                        <a:buChar char="•"/>
                      </a:pPr>
                      <a:endParaRPr lang="ja-JP" altLang="en-US" sz="1400" kern="1200" spc="0" baseline="0">
                        <a:ln>
                          <a:noFill/>
                        </a:ln>
                        <a:effectLst/>
                        <a:latin typeface="Meiryo"/>
                        <a:ea typeface="Meiryo"/>
                      </a:endParaRPr>
                    </a:p>
                    <a:p>
                      <a:pPr marL="285750" marR="0" indent="-285750" algn="l" rtl="0" eaLnBrk="1" fontAlgn="auto" latinLnBrk="0" hangingPunct="1">
                        <a:spcBef>
                          <a:spcPts val="0"/>
                        </a:spcBef>
                        <a:spcAft>
                          <a:spcPts val="0"/>
                        </a:spcAft>
                        <a:buFont typeface="Arial"/>
                        <a:buChar char="•"/>
                      </a:pPr>
                      <a:r>
                        <a:rPr kumimoji="1" lang="ja-JP" altLang="en-US" sz="1400" kern="1200">
                          <a:effectLst/>
                          <a:latin typeface="Meiryo"/>
                          <a:ea typeface="Meiryo"/>
                        </a:rPr>
                        <a:t>適応症</a:t>
                      </a:r>
                      <a:endParaRPr lang="en-US" altLang="ja-JP" sz="1400" kern="1200">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5604176"/>
                  </a:ext>
                </a:extLst>
              </a:tr>
              <a:tr h="529816">
                <a:tc>
                  <a:txBody>
                    <a:bodyPr/>
                    <a:lstStyle/>
                    <a:p>
                      <a:pPr marL="0" algn="ctr" rtl="0" eaLnBrk="1" latinLnBrk="0" hangingPunct="1">
                        <a:spcBef>
                          <a:spcPts val="0"/>
                        </a:spcBef>
                        <a:spcAft>
                          <a:spcPts val="0"/>
                        </a:spcAft>
                      </a:pPr>
                      <a:r>
                        <a:rPr kumimoji="1" lang="en-US" sz="1400" kern="1200">
                          <a:effectLst/>
                          <a:latin typeface="Meiryo"/>
                        </a:rPr>
                        <a:t>48</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a:effectLst/>
                          <a:latin typeface="Meiryo"/>
                        </a:rPr>
                        <a:t>5.3.5.3 </a:t>
                      </a:r>
                      <a:r>
                        <a:rPr kumimoji="1" lang="ja-JP" altLang="en-US" sz="1400" kern="1200">
                          <a:effectLst/>
                          <a:latin typeface="Meiryo"/>
                          <a:ea typeface="Meiryo"/>
                        </a:rPr>
                        <a:t>複数の試験成績を併せて解析した報告書</a:t>
                      </a:r>
                      <a:endParaRPr lang="ja-JP" altLang="en-US">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3444121251"/>
                  </a:ext>
                </a:extLst>
              </a:tr>
              <a:tr h="417089">
                <a:tc>
                  <a:txBody>
                    <a:bodyPr/>
                    <a:lstStyle/>
                    <a:p>
                      <a:pPr marL="0" algn="ctr" rtl="0" eaLnBrk="1" latinLnBrk="0" hangingPunct="1">
                        <a:spcBef>
                          <a:spcPts val="0"/>
                        </a:spcBef>
                        <a:spcAft>
                          <a:spcPts val="0"/>
                        </a:spcAft>
                      </a:pPr>
                      <a:r>
                        <a:rPr kumimoji="1" lang="en-US" sz="1400" kern="1200">
                          <a:effectLst/>
                          <a:latin typeface="Meiryo"/>
                        </a:rPr>
                        <a:t>49</a:t>
                      </a:r>
                      <a:endParaRPr lang="en-US" altLang="ja-JP">
                        <a:effectLst/>
                        <a:latin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rtl="0" eaLnBrk="1" latinLnBrk="0" hangingPunct="1">
                        <a:spcBef>
                          <a:spcPts val="0"/>
                        </a:spcBef>
                        <a:spcAft>
                          <a:spcPts val="0"/>
                        </a:spcAft>
                      </a:pPr>
                      <a:r>
                        <a:rPr kumimoji="1" lang="en-US" altLang="ja-JP" sz="1400" kern="1200" dirty="0">
                          <a:effectLst/>
                          <a:latin typeface="Meiryo"/>
                        </a:rPr>
                        <a:t>5.3.5.4 </a:t>
                      </a:r>
                      <a:r>
                        <a:rPr kumimoji="1" lang="ja-JP" altLang="en-US" sz="1400" kern="1200" dirty="0">
                          <a:effectLst/>
                          <a:latin typeface="Meiryo"/>
                          <a:ea typeface="Meiryo"/>
                        </a:rPr>
                        <a:t>その他の臨床試験報告書</a:t>
                      </a:r>
                      <a:endParaRPr lang="ja-JP" altLang="en-US" dirty="0">
                        <a:effectLst/>
                        <a:latin typeface="Meiryo"/>
                        <a:ea typeface="Meiryo"/>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vMerge="1">
                  <a:txBody>
                    <a:bodyPr/>
                    <a:lstStyle/>
                    <a:p>
                      <a:endParaRPr lang="en-US"/>
                    </a:p>
                  </a:txBody>
                  <a:tcPr/>
                </a:tc>
                <a:extLst>
                  <a:ext uri="{0D108BD9-81ED-4DB2-BD59-A6C34878D82A}">
                    <a16:rowId xmlns:a16="http://schemas.microsoft.com/office/drawing/2014/main" val="886291712"/>
                  </a:ext>
                </a:extLst>
              </a:tr>
            </a:tbl>
          </a:graphicData>
        </a:graphic>
      </p:graphicFrame>
      <p:sp>
        <p:nvSpPr>
          <p:cNvPr id="9" name="TextBox 8">
            <a:extLst>
              <a:ext uri="{FF2B5EF4-FFF2-40B4-BE49-F238E27FC236}">
                <a16:creationId xmlns:a16="http://schemas.microsoft.com/office/drawing/2014/main" id="{A20AF5F6-EF91-4548-9B4C-DCFE33D191AE}"/>
              </a:ext>
            </a:extLst>
          </p:cNvPr>
          <p:cNvSpPr txBox="1"/>
          <p:nvPr/>
        </p:nvSpPr>
        <p:spPr>
          <a:xfrm>
            <a:off x="8183038" y="6444208"/>
            <a:ext cx="42872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00">
                <a:latin typeface="Arial"/>
                <a:ea typeface="Meiryo"/>
                <a:cs typeface="Arial"/>
              </a:rPr>
              <a:t>※</a:t>
            </a:r>
            <a:r>
              <a:rPr lang="ja-JP" altLang="en-US" sz="1400">
                <a:latin typeface="Arial"/>
                <a:ea typeface="Meiryo"/>
                <a:cs typeface="Arial"/>
              </a:rPr>
              <a:t>赤字項目は</a:t>
            </a:r>
            <a:r>
              <a:rPr lang="en-US" sz="1400">
                <a:latin typeface="Meiryo"/>
                <a:ea typeface="ＭＳ Ｐゴシック"/>
              </a:rPr>
              <a:t>v4.0</a:t>
            </a:r>
            <a:r>
              <a:rPr lang="ja-JP" altLang="en-US" sz="1400">
                <a:latin typeface="Arial"/>
                <a:ea typeface="Meiryo"/>
                <a:cs typeface="Arial"/>
              </a:rPr>
              <a:t>で追加されたもの</a:t>
            </a:r>
          </a:p>
        </p:txBody>
      </p:sp>
      <p:sp>
        <p:nvSpPr>
          <p:cNvPr id="11" name="テキスト ボックス 2">
            <a:extLst>
              <a:ext uri="{FF2B5EF4-FFF2-40B4-BE49-F238E27FC236}">
                <a16:creationId xmlns:a16="http://schemas.microsoft.com/office/drawing/2014/main" id="{A1F19BB3-97C8-4536-8E67-664A707501B3}"/>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2" name="テキスト ボックス 3">
            <a:extLst>
              <a:ext uri="{FF2B5EF4-FFF2-40B4-BE49-F238E27FC236}">
                <a16:creationId xmlns:a16="http://schemas.microsoft.com/office/drawing/2014/main" id="{869BF937-ED50-421C-B55D-3B14E6E9039D}"/>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3" name="テキスト ボックス 5">
            <a:extLst>
              <a:ext uri="{FF2B5EF4-FFF2-40B4-BE49-F238E27FC236}">
                <a16:creationId xmlns:a16="http://schemas.microsoft.com/office/drawing/2014/main" id="{02DEB524-CBE0-4685-881A-C3A832AC9670}"/>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4" name="テキスト ボックス 7">
            <a:extLst>
              <a:ext uri="{FF2B5EF4-FFF2-40B4-BE49-F238E27FC236}">
                <a16:creationId xmlns:a16="http://schemas.microsoft.com/office/drawing/2014/main" id="{BDB61CA7-7574-4529-A1AC-1E972E59BF6A}"/>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31306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8400" y="190800"/>
            <a:ext cx="10744184" cy="838200"/>
          </a:xfrm>
        </p:spPr>
        <p:txBody>
          <a:bodyPr/>
          <a:lstStyle/>
          <a:p>
            <a:r>
              <a:rPr lang="en-US" altLang="ja-JP">
                <a:solidFill>
                  <a:schemeClr val="tx1"/>
                </a:solidFill>
                <a:latin typeface="メイリオ" panose="020B0604030504040204" pitchFamily="50" charset="-128"/>
                <a:ea typeface="メイリオ" panose="020B0604030504040204" pitchFamily="50" charset="-128"/>
              </a:rPr>
              <a:t>2.14  </a:t>
            </a:r>
            <a:r>
              <a:rPr lang="ja-JP" altLang="en-US">
                <a:solidFill>
                  <a:schemeClr val="tx1"/>
                </a:solidFill>
                <a:latin typeface="メイリオ" panose="020B0604030504040204" pitchFamily="50" charset="-128"/>
                <a:ea typeface="メイリオ" panose="020B0604030504040204" pitchFamily="50" charset="-128"/>
              </a:rPr>
              <a:t>ビューアが必要になる</a:t>
            </a: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21" name="コンテンツ プレースホルダー 2">
            <a:extLst>
              <a:ext uri="{FF2B5EF4-FFF2-40B4-BE49-F238E27FC236}">
                <a16:creationId xmlns:a16="http://schemas.microsoft.com/office/drawing/2014/main" id="{6D39F630-C20E-48A5-8FB4-1F9B9C7F2F77}"/>
              </a:ext>
            </a:extLst>
          </p:cNvPr>
          <p:cNvSpPr txBox="1">
            <a:spLocks/>
          </p:cNvSpPr>
          <p:nvPr/>
        </p:nvSpPr>
        <p:spPr>
          <a:xfrm>
            <a:off x="6237298" y="1390033"/>
            <a:ext cx="5115286" cy="509921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1" lang="en-US" sz="2800" b="1" i="0" u="none" strike="noStrike" kern="1200" cap="none" spc="0" normalizeH="0" baseline="0" noProof="0">
                <a:ln>
                  <a:noFill/>
                </a:ln>
                <a:solidFill>
                  <a:srgbClr val="4472C4"/>
                </a:solidFill>
                <a:effectLst/>
                <a:uLnTx/>
                <a:uFillTx/>
                <a:latin typeface="メイリオ"/>
                <a:ea typeface="メイリオ"/>
              </a:rPr>
              <a:t>eCTD v4.0</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スタイルシートが提供されないため，閲覧にはビューアが必要</a:t>
            </a:r>
            <a:endParaRPr kumimoji="1" lang="en-US" altLang="ja-JP" sz="1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AE827C80-CC22-4691-9A2A-965A0BE7EA55}"/>
              </a:ext>
            </a:extLst>
          </p:cNvPr>
          <p:cNvSpPr txBox="1">
            <a:spLocks/>
          </p:cNvSpPr>
          <p:nvPr/>
        </p:nvSpPr>
        <p:spPr>
          <a:xfrm>
            <a:off x="911424" y="1379635"/>
            <a:ext cx="5196958" cy="509921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1" lang="en-US" sz="2800" b="1" i="0" u="none" strike="noStrike" kern="1200" cap="none" spc="0" normalizeH="0" baseline="0" noProof="0">
                <a:ln>
                  <a:noFill/>
                </a:ln>
                <a:solidFill>
                  <a:srgbClr val="4472C4"/>
                </a:solidFill>
                <a:effectLst/>
                <a:uLnTx/>
                <a:uFillTx/>
                <a:latin typeface="メイリオ"/>
                <a:ea typeface="メイリオ"/>
              </a:rPr>
              <a:t>eCTD v</a:t>
            </a:r>
            <a:r>
              <a:rPr kumimoji="1" lang="en-US" altLang="ja-JP" sz="2800" b="1" i="0" u="none" strike="noStrike" kern="1200" cap="none" spc="0" normalizeH="0" baseline="0" noProof="0">
                <a:ln>
                  <a:noFill/>
                </a:ln>
                <a:solidFill>
                  <a:srgbClr val="4472C4"/>
                </a:solidFill>
                <a:effectLst/>
                <a:uLnTx/>
                <a:uFillTx/>
                <a:latin typeface="メイリオ"/>
                <a:ea typeface="メイリオ"/>
              </a:rPr>
              <a:t>3.2.2</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1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スタイルシートにより</a:t>
            </a:r>
            <a:r>
              <a:rPr kumimoji="1" lang="en-US" altLang="ja-JP" sz="1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Web</a:t>
            </a:r>
            <a:r>
              <a:rPr kumimoji="1" lang="ja-JP" altLang="en-US" sz="1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ブラウザで閲覧できる</a:t>
            </a:r>
            <a:endParaRPr kumimoji="1" lang="en-US" altLang="ja-JP"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6" name="Picture 5"/>
          <p:cNvPicPr>
            <a:picLocks noChangeAspect="1"/>
          </p:cNvPicPr>
          <p:nvPr/>
        </p:nvPicPr>
        <p:blipFill>
          <a:blip r:embed="rId2"/>
          <a:stretch>
            <a:fillRect/>
          </a:stretch>
        </p:blipFill>
        <p:spPr>
          <a:xfrm>
            <a:off x="1016473" y="3005641"/>
            <a:ext cx="4986859" cy="1585496"/>
          </a:xfrm>
          <a:prstGeom prst="rect">
            <a:avLst/>
          </a:prstGeom>
        </p:spPr>
      </p:pic>
      <p:pic>
        <p:nvPicPr>
          <p:cNvPr id="7" name="Picture 6"/>
          <p:cNvPicPr>
            <a:picLocks noChangeAspect="1"/>
          </p:cNvPicPr>
          <p:nvPr/>
        </p:nvPicPr>
        <p:blipFill>
          <a:blip r:embed="rId3"/>
          <a:stretch>
            <a:fillRect/>
          </a:stretch>
        </p:blipFill>
        <p:spPr>
          <a:xfrm>
            <a:off x="6340536" y="2924944"/>
            <a:ext cx="4908810" cy="3195431"/>
          </a:xfrm>
          <a:prstGeom prst="rect">
            <a:avLst/>
          </a:prstGeom>
        </p:spPr>
      </p:pic>
      <p:sp>
        <p:nvSpPr>
          <p:cNvPr id="42" name="コンテンツ プレースホルダー 2">
            <a:extLst>
              <a:ext uri="{FF2B5EF4-FFF2-40B4-BE49-F238E27FC236}">
                <a16:creationId xmlns:a16="http://schemas.microsoft.com/office/drawing/2014/main" id="{196AE2B1-5D57-47BF-8980-11CC0DFA7398}"/>
              </a:ext>
            </a:extLst>
          </p:cNvPr>
          <p:cNvSpPr txBox="1">
            <a:spLocks/>
          </p:cNvSpPr>
          <p:nvPr/>
        </p:nvSpPr>
        <p:spPr bwMode="auto">
          <a:xfrm>
            <a:off x="1000103" y="4743050"/>
            <a:ext cx="3079673" cy="342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1200" b="0" i="0" u="none" strike="noStrike" kern="0" cap="none" spc="0" normalizeH="0" baseline="0" noProof="0">
                <a:ln>
                  <a:noFill/>
                </a:ln>
                <a:solidFill>
                  <a:srgbClr val="000000">
                    <a:lumMod val="50000"/>
                    <a:lumOff val="50000"/>
                  </a:srgbClr>
                </a:solidFill>
                <a:effectLst/>
                <a:uLnTx/>
                <a:uFillTx/>
                <a:latin typeface="メイリオ" panose="020B0604030504040204" pitchFamily="50" charset="-128"/>
                <a:ea typeface="メイリオ" panose="020B0604030504040204" pitchFamily="50" charset="-128"/>
                <a:cs typeface="+mn-cs"/>
              </a:rPr>
              <a:t>eCTD</a:t>
            </a:r>
            <a:r>
              <a:rPr kumimoji="1" lang="ja-JP" altLang="en-US" sz="1200" b="0" i="0" u="none" strike="noStrike" kern="0" cap="none" spc="0" normalizeH="0" baseline="0" noProof="0">
                <a:ln>
                  <a:noFill/>
                </a:ln>
                <a:solidFill>
                  <a:srgbClr val="000000">
                    <a:lumMod val="50000"/>
                    <a:lumOff val="50000"/>
                  </a:srgbClr>
                </a:solidFill>
                <a:effectLst/>
                <a:uLnTx/>
                <a:uFillTx/>
                <a:latin typeface="メイリオ" panose="020B0604030504040204" pitchFamily="50" charset="-128"/>
                <a:ea typeface="メイリオ" panose="020B0604030504040204" pitchFamily="50" charset="-128"/>
                <a:cs typeface="+mn-cs"/>
              </a:rPr>
              <a:t>作成の手引き （第</a:t>
            </a:r>
            <a:r>
              <a:rPr kumimoji="1" lang="en-US" altLang="ja-JP" sz="1200" b="0" i="0" u="none" strike="noStrike" kern="0" cap="none" spc="0" normalizeH="0" baseline="0" noProof="0">
                <a:ln>
                  <a:noFill/>
                </a:ln>
                <a:solidFill>
                  <a:srgbClr val="000000">
                    <a:lumMod val="50000"/>
                    <a:lumOff val="50000"/>
                  </a:srgbClr>
                </a:solidFill>
                <a:effectLst/>
                <a:uLnTx/>
                <a:uFillTx/>
                <a:latin typeface="メイリオ" panose="020B0604030504040204" pitchFamily="50" charset="-128"/>
                <a:ea typeface="メイリオ" panose="020B0604030504040204" pitchFamily="50" charset="-128"/>
                <a:cs typeface="+mn-cs"/>
              </a:rPr>
              <a:t>4.1</a:t>
            </a:r>
            <a:r>
              <a:rPr kumimoji="1" lang="ja-JP" altLang="en-US" sz="1200" b="0" i="0" u="none" strike="noStrike" kern="0" cap="none" spc="0" normalizeH="0" baseline="0" noProof="0">
                <a:ln>
                  <a:noFill/>
                </a:ln>
                <a:solidFill>
                  <a:srgbClr val="000000">
                    <a:lumMod val="50000"/>
                    <a:lumOff val="50000"/>
                  </a:srgbClr>
                </a:solidFill>
                <a:effectLst/>
                <a:uLnTx/>
                <a:uFillTx/>
                <a:latin typeface="メイリオ" panose="020B0604030504040204" pitchFamily="50" charset="-128"/>
                <a:ea typeface="メイリオ" panose="020B0604030504040204" pitchFamily="50" charset="-128"/>
                <a:cs typeface="+mn-cs"/>
              </a:rPr>
              <a:t>版）より引用</a:t>
            </a:r>
            <a:endParaRPr kumimoji="1" lang="en-US" altLang="ja-JP" sz="1200" b="0" i="0" u="none" strike="noStrike" kern="0" cap="none" spc="0" normalizeH="0" baseline="0" noProof="0">
              <a:ln>
                <a:noFill/>
              </a:ln>
              <a:solidFill>
                <a:srgbClr val="000000">
                  <a:lumMod val="50000"/>
                  <a:lumOff val="50000"/>
                </a:srgbClr>
              </a:solidFill>
              <a:effectLst/>
              <a:uLnTx/>
              <a:uFillTx/>
              <a:latin typeface="メイリオ" panose="020B0604030504040204" pitchFamily="50" charset="-128"/>
              <a:ea typeface="メイリオ" panose="020B0604030504040204" pitchFamily="50" charset="-128"/>
              <a:cs typeface="+mn-cs"/>
            </a:endParaRPr>
          </a:p>
        </p:txBody>
      </p:sp>
      <p:sp>
        <p:nvSpPr>
          <p:cNvPr id="10" name="スライド番号プレースホルダー 3">
            <a:extLst>
              <a:ext uri="{FF2B5EF4-FFF2-40B4-BE49-F238E27FC236}">
                <a16:creationId xmlns:a16="http://schemas.microsoft.com/office/drawing/2014/main" id="{7C11590C-91E8-DC85-433F-C80848F65254}"/>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テキスト ボックス 2">
            <a:extLst>
              <a:ext uri="{FF2B5EF4-FFF2-40B4-BE49-F238E27FC236}">
                <a16:creationId xmlns:a16="http://schemas.microsoft.com/office/drawing/2014/main" id="{DF5EE88D-0D9D-4A60-AB5D-EA8B9814BC8B}"/>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3" name="テキスト ボックス 3">
            <a:extLst>
              <a:ext uri="{FF2B5EF4-FFF2-40B4-BE49-F238E27FC236}">
                <a16:creationId xmlns:a16="http://schemas.microsoft.com/office/drawing/2014/main" id="{20569DE0-E18D-4FC2-A4F3-AD0BDB6D51A5}"/>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4" name="テキスト ボックス 5">
            <a:extLst>
              <a:ext uri="{FF2B5EF4-FFF2-40B4-BE49-F238E27FC236}">
                <a16:creationId xmlns:a16="http://schemas.microsoft.com/office/drawing/2014/main" id="{6D744255-99F4-42AC-8F71-434501DFE333}"/>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5" name="テキスト ボックス 7">
            <a:extLst>
              <a:ext uri="{FF2B5EF4-FFF2-40B4-BE49-F238E27FC236}">
                <a16:creationId xmlns:a16="http://schemas.microsoft.com/office/drawing/2014/main" id="{1C289543-D3CB-4D39-950A-D2B319EE66D2}"/>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333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4B9AA-D55E-4085-A0DE-9670E5C848DD}"/>
              </a:ext>
            </a:extLst>
          </p:cNvPr>
          <p:cNvSpPr>
            <a:spLocks noGrp="1"/>
          </p:cNvSpPr>
          <p:nvPr>
            <p:ph type="title"/>
          </p:nvPr>
        </p:nvSpPr>
        <p:spPr/>
        <p:txBody>
          <a:bodyPr/>
          <a:lstStyle/>
          <a:p>
            <a:r>
              <a:rPr kumimoji="1" lang="en-US" altLang="ja-JP" dirty="0">
                <a:latin typeface="メイリオ"/>
                <a:ea typeface="メイリオ"/>
              </a:rPr>
              <a:t>2.15  </a:t>
            </a:r>
            <a:r>
              <a:rPr kumimoji="1" lang="ja-JP" altLang="en-US" dirty="0">
                <a:latin typeface="メイリオ"/>
                <a:ea typeface="メイリオ"/>
              </a:rPr>
              <a:t>改訂時の</a:t>
            </a:r>
            <a:r>
              <a:rPr kumimoji="1" lang="en-US" altLang="ja-JP" dirty="0">
                <a:latin typeface="メイリオ"/>
                <a:ea typeface="メイリオ"/>
              </a:rPr>
              <a:t>xml</a:t>
            </a:r>
            <a:r>
              <a:rPr kumimoji="1" lang="ja-JP" altLang="en-US" dirty="0">
                <a:latin typeface="メイリオ"/>
                <a:ea typeface="メイリオ"/>
              </a:rPr>
              <a:t>が差分提出になる（</a:t>
            </a:r>
            <a:r>
              <a:rPr lang="en-US" altLang="ja-JP" dirty="0">
                <a:latin typeface="メイリオ"/>
                <a:ea typeface="メイリオ"/>
              </a:rPr>
              <a:t>1/2</a:t>
            </a:r>
            <a:r>
              <a:rPr kumimoji="1" lang="ja-JP" altLang="en-US" dirty="0">
                <a:latin typeface="メイリオ"/>
                <a:ea typeface="メイリオ"/>
              </a:rPr>
              <a:t>）</a:t>
            </a:r>
          </a:p>
        </p:txBody>
      </p:sp>
      <p:pic>
        <p:nvPicPr>
          <p:cNvPr id="8" name="図 7">
            <a:extLst>
              <a:ext uri="{FF2B5EF4-FFF2-40B4-BE49-F238E27FC236}">
                <a16:creationId xmlns:a16="http://schemas.microsoft.com/office/drawing/2014/main" id="{FACD84FF-2E2A-4E5E-8F62-7392FFD326CA}"/>
              </a:ext>
            </a:extLst>
          </p:cNvPr>
          <p:cNvPicPr>
            <a:picLocks noChangeAspect="1"/>
          </p:cNvPicPr>
          <p:nvPr/>
        </p:nvPicPr>
        <p:blipFill>
          <a:blip r:embed="rId2"/>
          <a:stretch>
            <a:fillRect/>
          </a:stretch>
        </p:blipFill>
        <p:spPr>
          <a:xfrm>
            <a:off x="1193500" y="1243926"/>
            <a:ext cx="8687400" cy="5239424"/>
          </a:xfrm>
          <a:prstGeom prst="rect">
            <a:avLst/>
          </a:prstGeom>
        </p:spPr>
      </p:pic>
      <p:sp>
        <p:nvSpPr>
          <p:cNvPr id="7" name="テキスト ボックス 6">
            <a:extLst>
              <a:ext uri="{FF2B5EF4-FFF2-40B4-BE49-F238E27FC236}">
                <a16:creationId xmlns:a16="http://schemas.microsoft.com/office/drawing/2014/main" id="{0614D202-5894-D062-DA54-5846A9DAF6C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3" name="TextBox 2">
            <a:extLst>
              <a:ext uri="{FF2B5EF4-FFF2-40B4-BE49-F238E27FC236}">
                <a16:creationId xmlns:a16="http://schemas.microsoft.com/office/drawing/2014/main" id="{45E08320-581E-FF89-33B1-4E4912F01243}"/>
              </a:ext>
            </a:extLst>
          </p:cNvPr>
          <p:cNvSpPr txBox="1"/>
          <p:nvPr/>
        </p:nvSpPr>
        <p:spPr>
          <a:xfrm>
            <a:off x="0" y="6588000"/>
            <a:ext cx="36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v4.0</a:t>
            </a:r>
            <a:r>
              <a:rPr lang="ja-JP" altLang="en-US" dirty="0"/>
              <a:t>運用開始</a:t>
            </a:r>
            <a:r>
              <a:rPr lang="en-US" dirty="0"/>
              <a:t>/Slide 17</a:t>
            </a:r>
            <a:r>
              <a:rPr lang="ja-JP" altLang="en-US" dirty="0"/>
              <a:t>引用</a:t>
            </a:r>
            <a:endParaRPr lang="en-US" dirty="0"/>
          </a:p>
        </p:txBody>
      </p:sp>
      <p:sp>
        <p:nvSpPr>
          <p:cNvPr id="6" name="スライド番号プレースホルダー 3">
            <a:extLst>
              <a:ext uri="{FF2B5EF4-FFF2-40B4-BE49-F238E27FC236}">
                <a16:creationId xmlns:a16="http://schemas.microsoft.com/office/drawing/2014/main" id="{2EB0ED34-AF39-483A-DBEC-7FBFB4CC10FC}"/>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29432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1">
            <a:extLst>
              <a:ext uri="{FF2B5EF4-FFF2-40B4-BE49-F238E27FC236}">
                <a16:creationId xmlns:a16="http://schemas.microsoft.com/office/drawing/2014/main" id="{5595809D-A8D6-4F65-B90A-66BC2E597730}"/>
              </a:ext>
            </a:extLst>
          </p:cNvPr>
          <p:cNvGraphicFramePr>
            <a:graphicFrameLocks noGrp="1"/>
          </p:cNvGraphicFramePr>
          <p:nvPr>
            <p:extLst>
              <p:ext uri="{D42A27DB-BD31-4B8C-83A1-F6EECF244321}">
                <p14:modId xmlns:p14="http://schemas.microsoft.com/office/powerpoint/2010/main" val="2669254345"/>
              </p:ext>
            </p:extLst>
          </p:nvPr>
        </p:nvGraphicFramePr>
        <p:xfrm>
          <a:off x="335360" y="1267543"/>
          <a:ext cx="11452973" cy="5000235"/>
        </p:xfrm>
        <a:graphic>
          <a:graphicData uri="http://schemas.openxmlformats.org/drawingml/2006/table">
            <a:tbl>
              <a:tblPr firstRow="1" bandRow="1">
                <a:tableStyleId>{21E4AEA4-8DFA-4A89-87EB-49C32662AFE0}</a:tableStyleId>
              </a:tblPr>
              <a:tblGrid>
                <a:gridCol w="3600400">
                  <a:extLst>
                    <a:ext uri="{9D8B030D-6E8A-4147-A177-3AD203B41FA5}">
                      <a16:colId xmlns:a16="http://schemas.microsoft.com/office/drawing/2014/main" val="1273670905"/>
                    </a:ext>
                  </a:extLst>
                </a:gridCol>
                <a:gridCol w="590140">
                  <a:extLst>
                    <a:ext uri="{9D8B030D-6E8A-4147-A177-3AD203B41FA5}">
                      <a16:colId xmlns:a16="http://schemas.microsoft.com/office/drawing/2014/main" val="1703689022"/>
                    </a:ext>
                  </a:extLst>
                </a:gridCol>
                <a:gridCol w="3658332">
                  <a:extLst>
                    <a:ext uri="{9D8B030D-6E8A-4147-A177-3AD203B41FA5}">
                      <a16:colId xmlns:a16="http://schemas.microsoft.com/office/drawing/2014/main" val="4183150653"/>
                    </a:ext>
                  </a:extLst>
                </a:gridCol>
                <a:gridCol w="3604101">
                  <a:extLst>
                    <a:ext uri="{9D8B030D-6E8A-4147-A177-3AD203B41FA5}">
                      <a16:colId xmlns:a16="http://schemas.microsoft.com/office/drawing/2014/main" val="3839422368"/>
                    </a:ext>
                  </a:extLst>
                </a:gridCol>
              </a:tblGrid>
              <a:tr h="462650">
                <a:tc>
                  <a:txBody>
                    <a:bodyPr/>
                    <a:lstStyle/>
                    <a:p>
                      <a:r>
                        <a:rPr kumimoji="1" lang="ja-JP" altLang="en-US" dirty="0">
                          <a:latin typeface="メイリオ" panose="020B0604030504040204" pitchFamily="50" charset="-128"/>
                          <a:ea typeface="メイリオ" panose="020B0604030504040204" pitchFamily="50" charset="-128"/>
                        </a:rPr>
                        <a:t>初版</a:t>
                      </a:r>
                    </a:p>
                  </a:txBody>
                  <a:tcPr marL="45720" marR="45720"/>
                </a:tc>
                <a:tc>
                  <a:txBody>
                    <a:bodyPr/>
                    <a:lstStyle/>
                    <a:p>
                      <a:endParaRPr kumimoji="1" lang="en-US" altLang="ja-JP" sz="1600"/>
                    </a:p>
                  </a:txBody>
                  <a:tcPr marL="45720" marR="45720">
                    <a:noFill/>
                  </a:tcPr>
                </a:tc>
                <a:tc>
                  <a:txBody>
                    <a:bodyPr/>
                    <a:lstStyle/>
                    <a:p>
                      <a:r>
                        <a:rPr kumimoji="1" lang="ja-JP" altLang="en-US" sz="1800" dirty="0">
                          <a:latin typeface="メイリオ" panose="020B0604030504040204" pitchFamily="50" charset="-128"/>
                          <a:ea typeface="メイリオ" panose="020B0604030504040204" pitchFamily="50" charset="-128"/>
                        </a:rPr>
                        <a:t>改訂版（フルインスタンスの例）</a:t>
                      </a:r>
                    </a:p>
                  </a:txBody>
                  <a:tcPr marL="45720" marR="4572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改訂版（差分インスタンスの例）</a:t>
                      </a:r>
                      <a:endParaRPr kumimoji="1" lang="en-US" altLang="ja-JP" sz="1800" dirty="0">
                        <a:latin typeface="メイリオ" panose="020B0604030504040204" pitchFamily="50" charset="-128"/>
                        <a:ea typeface="メイリオ" panose="020B0604030504040204" pitchFamily="50" charset="-128"/>
                      </a:endParaRPr>
                    </a:p>
                  </a:txBody>
                  <a:tcPr marL="45720" marR="45720">
                    <a:solidFill>
                      <a:srgbClr val="00B050"/>
                    </a:solidFill>
                  </a:tcPr>
                </a:tc>
                <a:extLst>
                  <a:ext uri="{0D108BD9-81ED-4DB2-BD59-A6C34878D82A}">
                    <a16:rowId xmlns:a16="http://schemas.microsoft.com/office/drawing/2014/main" val="2986931024"/>
                  </a:ext>
                </a:extLst>
              </a:tr>
              <a:tr h="4537585">
                <a:tc>
                  <a:txBody>
                    <a:bodyPr/>
                    <a:lstStyle/>
                    <a:p>
                      <a:endParaRPr kumimoji="1" lang="ja-JP" altLang="en-US"/>
                    </a:p>
                  </a:txBody>
                  <a:tcPr/>
                </a:tc>
                <a:tc>
                  <a:txBody>
                    <a:bodyPr/>
                    <a:lstStyle/>
                    <a:p>
                      <a:endParaRPr kumimoji="1" lang="ja-JP" altLang="en-US"/>
                    </a:p>
                  </a:txBody>
                  <a:tcPr>
                    <a:noFill/>
                  </a:tcPr>
                </a:tc>
                <a:tc>
                  <a:txBody>
                    <a:bodyPr/>
                    <a:lstStyle/>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endParaRPr kumimoji="1" lang="en-US" altLang="ja-JP" sz="1600"/>
                    </a:p>
                    <a:p>
                      <a:r>
                        <a:rPr kumimoji="1" lang="ja-JP" altLang="en-US" sz="1600">
                          <a:latin typeface="メイリオ" panose="020B0604030504040204" pitchFamily="50" charset="-128"/>
                          <a:ea typeface="メイリオ" panose="020B0604030504040204" pitchFamily="50" charset="-128"/>
                        </a:rPr>
                        <a:t>変更がない部分も記載される</a:t>
                      </a:r>
                    </a:p>
                  </a:txBody>
                  <a:tcPr>
                    <a:solidFill>
                      <a:srgbClr val="D7DECE"/>
                    </a:solidFill>
                  </a:tcPr>
                </a:tc>
                <a:tc>
                  <a:txBody>
                    <a:bodyPr/>
                    <a:lstStyle/>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endParaRPr kumimoji="1" lang="en-US" altLang="ja-JP" sz="1600" dirty="0"/>
                    </a:p>
                    <a:p>
                      <a:r>
                        <a:rPr kumimoji="1" lang="en-US" altLang="ja-JP" sz="1600" dirty="0">
                          <a:latin typeface="メイリオ" panose="020B0604030504040204" pitchFamily="50" charset="-128"/>
                          <a:ea typeface="メイリオ" panose="020B0604030504040204" pitchFamily="50" charset="-128"/>
                        </a:rPr>
                        <a:t>Replace</a:t>
                      </a:r>
                      <a:r>
                        <a:rPr kumimoji="1" lang="ja-JP" altLang="en-US" sz="1600" dirty="0">
                          <a:latin typeface="メイリオ" panose="020B0604030504040204" pitchFamily="50" charset="-128"/>
                          <a:ea typeface="メイリオ" panose="020B0604030504040204" pitchFamily="50" charset="-128"/>
                        </a:rPr>
                        <a:t>等変更がある部分のみ記載</a:t>
                      </a:r>
                    </a:p>
                  </a:txBody>
                  <a:tcPr>
                    <a:solidFill>
                      <a:srgbClr val="D7DECE"/>
                    </a:solidFill>
                  </a:tcPr>
                </a:tc>
                <a:extLst>
                  <a:ext uri="{0D108BD9-81ED-4DB2-BD59-A6C34878D82A}">
                    <a16:rowId xmlns:a16="http://schemas.microsoft.com/office/drawing/2014/main" val="876610244"/>
                  </a:ext>
                </a:extLst>
              </a:tr>
            </a:tbl>
          </a:graphicData>
        </a:graphic>
      </p:graphicFrame>
      <p:sp>
        <p:nvSpPr>
          <p:cNvPr id="2" name="タイトル 1">
            <a:extLst>
              <a:ext uri="{FF2B5EF4-FFF2-40B4-BE49-F238E27FC236}">
                <a16:creationId xmlns:a16="http://schemas.microsoft.com/office/drawing/2014/main" id="{74C162D0-F779-4FD0-9DEC-E5EC5794FED4}"/>
              </a:ext>
            </a:extLst>
          </p:cNvPr>
          <p:cNvSpPr>
            <a:spLocks noGrp="1"/>
          </p:cNvSpPr>
          <p:nvPr>
            <p:ph type="title"/>
          </p:nvPr>
        </p:nvSpPr>
        <p:spPr/>
        <p:txBody>
          <a:bodyPr/>
          <a:lstStyle/>
          <a:p>
            <a:r>
              <a:rPr kumimoji="1" lang="en-US" altLang="ja-JP" dirty="0">
                <a:latin typeface="メイリオ"/>
                <a:ea typeface="メイリオ"/>
              </a:rPr>
              <a:t>2.15  </a:t>
            </a:r>
            <a:r>
              <a:rPr kumimoji="1" lang="ja-JP" altLang="en-US" dirty="0">
                <a:latin typeface="メイリオ"/>
                <a:ea typeface="メイリオ"/>
              </a:rPr>
              <a:t>改訂時の</a:t>
            </a:r>
            <a:r>
              <a:rPr kumimoji="1" lang="en-US" altLang="ja-JP" dirty="0">
                <a:latin typeface="メイリオ"/>
                <a:ea typeface="メイリオ"/>
              </a:rPr>
              <a:t>xml</a:t>
            </a:r>
            <a:r>
              <a:rPr kumimoji="1" lang="ja-JP" altLang="en-US" dirty="0">
                <a:latin typeface="メイリオ"/>
                <a:ea typeface="メイリオ"/>
              </a:rPr>
              <a:t>が差分提出になる（</a:t>
            </a:r>
            <a:r>
              <a:rPr lang="ja-JP" altLang="en-US" dirty="0">
                <a:latin typeface="メイリオ"/>
                <a:ea typeface="メイリオ"/>
              </a:rPr>
              <a:t>2</a:t>
            </a:r>
            <a:r>
              <a:rPr lang="en-US" altLang="ja-JP" dirty="0">
                <a:latin typeface="メイリオ"/>
                <a:ea typeface="メイリオ"/>
              </a:rPr>
              <a:t>/2</a:t>
            </a:r>
            <a:r>
              <a:rPr kumimoji="1" lang="ja-JP" altLang="en-US" dirty="0">
                <a:latin typeface="メイリオ"/>
                <a:ea typeface="メイリオ"/>
              </a:rPr>
              <a:t>）</a:t>
            </a:r>
          </a:p>
        </p:txBody>
      </p:sp>
      <p:pic>
        <p:nvPicPr>
          <p:cNvPr id="8" name="コンテンツ プレースホルダー 7">
            <a:extLst>
              <a:ext uri="{FF2B5EF4-FFF2-40B4-BE49-F238E27FC236}">
                <a16:creationId xmlns:a16="http://schemas.microsoft.com/office/drawing/2014/main" id="{41ADA8D2-A42C-40EE-8969-F66151D44435}"/>
              </a:ext>
            </a:extLst>
          </p:cNvPr>
          <p:cNvPicPr>
            <a:picLocks noGrp="1" noChangeAspect="1"/>
          </p:cNvPicPr>
          <p:nvPr>
            <p:ph idx="1"/>
          </p:nvPr>
        </p:nvPicPr>
        <p:blipFill>
          <a:blip r:embed="rId3"/>
          <a:stretch>
            <a:fillRect/>
          </a:stretch>
        </p:blipFill>
        <p:spPr>
          <a:xfrm>
            <a:off x="411070" y="1826082"/>
            <a:ext cx="3390766" cy="3974765"/>
          </a:xfrm>
        </p:spPr>
      </p:pic>
      <p:pic>
        <p:nvPicPr>
          <p:cNvPr id="6" name="図 5">
            <a:extLst>
              <a:ext uri="{FF2B5EF4-FFF2-40B4-BE49-F238E27FC236}">
                <a16:creationId xmlns:a16="http://schemas.microsoft.com/office/drawing/2014/main" id="{B5D4F8F7-11B4-4D80-854B-9150BE2F8DA6}"/>
              </a:ext>
            </a:extLst>
          </p:cNvPr>
          <p:cNvPicPr>
            <a:picLocks noChangeAspect="1"/>
          </p:cNvPicPr>
          <p:nvPr/>
        </p:nvPicPr>
        <p:blipFill>
          <a:blip r:embed="rId4"/>
          <a:stretch>
            <a:fillRect/>
          </a:stretch>
        </p:blipFill>
        <p:spPr>
          <a:xfrm>
            <a:off x="4681622" y="1826082"/>
            <a:ext cx="3390765" cy="3989840"/>
          </a:xfrm>
          <a:prstGeom prst="rect">
            <a:avLst/>
          </a:prstGeom>
        </p:spPr>
      </p:pic>
      <p:pic>
        <p:nvPicPr>
          <p:cNvPr id="10" name="図 9">
            <a:extLst>
              <a:ext uri="{FF2B5EF4-FFF2-40B4-BE49-F238E27FC236}">
                <a16:creationId xmlns:a16="http://schemas.microsoft.com/office/drawing/2014/main" id="{59FBBED7-8CC4-4E0B-B7F7-CCBCD9FB2838}"/>
              </a:ext>
            </a:extLst>
          </p:cNvPr>
          <p:cNvPicPr>
            <a:picLocks noChangeAspect="1"/>
          </p:cNvPicPr>
          <p:nvPr/>
        </p:nvPicPr>
        <p:blipFill>
          <a:blip r:embed="rId5"/>
          <a:stretch>
            <a:fillRect/>
          </a:stretch>
        </p:blipFill>
        <p:spPr>
          <a:xfrm>
            <a:off x="8299663" y="1823393"/>
            <a:ext cx="3109122" cy="968415"/>
          </a:xfrm>
          <a:prstGeom prst="rect">
            <a:avLst/>
          </a:prstGeom>
        </p:spPr>
      </p:pic>
      <p:sp>
        <p:nvSpPr>
          <p:cNvPr id="14" name="テキスト ボックス 13">
            <a:extLst>
              <a:ext uri="{FF2B5EF4-FFF2-40B4-BE49-F238E27FC236}">
                <a16:creationId xmlns:a16="http://schemas.microsoft.com/office/drawing/2014/main" id="{2E1D3923-43F5-4150-AA3C-E557DA159B89}"/>
              </a:ext>
            </a:extLst>
          </p:cNvPr>
          <p:cNvSpPr txBox="1"/>
          <p:nvPr/>
        </p:nvSpPr>
        <p:spPr>
          <a:xfrm>
            <a:off x="559281" y="6371523"/>
            <a:ext cx="496855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比較のため，</a:t>
            </a:r>
            <a:r>
              <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v3.2.2</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の表示方法に揃えている</a:t>
            </a:r>
          </a:p>
        </p:txBody>
      </p:sp>
      <p:sp>
        <p:nvSpPr>
          <p:cNvPr id="3" name="矢印: 右 2">
            <a:extLst>
              <a:ext uri="{FF2B5EF4-FFF2-40B4-BE49-F238E27FC236}">
                <a16:creationId xmlns:a16="http://schemas.microsoft.com/office/drawing/2014/main" id="{DC785722-B277-8701-E3A4-DF7E9C5A009B}"/>
              </a:ext>
            </a:extLst>
          </p:cNvPr>
          <p:cNvSpPr/>
          <p:nvPr/>
        </p:nvSpPr>
        <p:spPr bwMode="auto">
          <a:xfrm>
            <a:off x="4033893" y="3263604"/>
            <a:ext cx="432048" cy="504056"/>
          </a:xfrm>
          <a:prstGeom prst="rightArrow">
            <a:avLst/>
          </a:prstGeom>
          <a:solidFill>
            <a:schemeClr val="accent2"/>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8A58730A-199A-3578-EE43-1C0CD5BA0405}"/>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7" name="スライド番号プレースホルダー 3">
            <a:extLst>
              <a:ext uri="{FF2B5EF4-FFF2-40B4-BE49-F238E27FC236}">
                <a16:creationId xmlns:a16="http://schemas.microsoft.com/office/drawing/2014/main" id="{88C7CF87-F682-7645-F9D7-D75A4CDC20DD}"/>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54623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コンテンツ プレースホルダー 2">
            <a:extLst>
              <a:ext uri="{FF2B5EF4-FFF2-40B4-BE49-F238E27FC236}">
                <a16:creationId xmlns:a16="http://schemas.microsoft.com/office/drawing/2014/main" id="{605FAF66-6101-4CDD-8ED7-66D2E4DD1897}"/>
              </a:ext>
            </a:extLst>
          </p:cNvPr>
          <p:cNvSpPr txBox="1">
            <a:spLocks/>
          </p:cNvSpPr>
          <p:nvPr/>
        </p:nvSpPr>
        <p:spPr>
          <a:xfrm>
            <a:off x="1247583" y="1232036"/>
            <a:ext cx="4150826" cy="518457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a:t>
            </a:r>
            <a:r>
              <a:rPr kumimoji="1" lang="en-US" altLang="ja-JP"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3.2.2</a:t>
            </a:r>
          </a:p>
        </p:txBody>
      </p:sp>
      <p:sp>
        <p:nvSpPr>
          <p:cNvPr id="43" name="コンテンツ プレースホルダー 2">
            <a:extLst>
              <a:ext uri="{FF2B5EF4-FFF2-40B4-BE49-F238E27FC236}">
                <a16:creationId xmlns:a16="http://schemas.microsoft.com/office/drawing/2014/main" id="{152C68CF-E164-491F-BDE6-A5334DC52111}"/>
              </a:ext>
            </a:extLst>
          </p:cNvPr>
          <p:cNvSpPr txBox="1">
            <a:spLocks/>
          </p:cNvSpPr>
          <p:nvPr/>
        </p:nvSpPr>
        <p:spPr>
          <a:xfrm>
            <a:off x="5492058" y="1234237"/>
            <a:ext cx="4431938" cy="520316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 v4.0</a:t>
            </a:r>
          </a:p>
        </p:txBody>
      </p:sp>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2.16  </a:t>
            </a:r>
            <a:r>
              <a:rPr kumimoji="1" lang="ja-JP" altLang="en-US">
                <a:latin typeface="メイリオ" panose="020B0604030504040204" pitchFamily="50" charset="-128"/>
                <a:ea typeface="メイリオ" panose="020B0604030504040204" pitchFamily="50" charset="-128"/>
              </a:rPr>
              <a:t>目次（</a:t>
            </a:r>
            <a:r>
              <a:rPr kumimoji="1" lang="en-US" altLang="ja-JP">
                <a:latin typeface="メイリオ" panose="020B0604030504040204" pitchFamily="50" charset="-128"/>
                <a:ea typeface="メイリオ" panose="020B0604030504040204" pitchFamily="50" charset="-128"/>
              </a:rPr>
              <a:t>xml</a:t>
            </a:r>
            <a:r>
              <a:rPr kumimoji="1" lang="ja-JP" altLang="en-US">
                <a:latin typeface="メイリオ" panose="020B0604030504040204" pitchFamily="50" charset="-128"/>
                <a:ea typeface="メイリオ" panose="020B0604030504040204" pitchFamily="50" charset="-128"/>
              </a:rPr>
              <a:t>）が一つになる</a:t>
            </a:r>
          </a:p>
        </p:txBody>
      </p:sp>
      <p:sp>
        <p:nvSpPr>
          <p:cNvPr id="3" name="コンテンツ プレースホルダー 2">
            <a:extLst>
              <a:ext uri="{FF2B5EF4-FFF2-40B4-BE49-F238E27FC236}">
                <a16:creationId xmlns:a16="http://schemas.microsoft.com/office/drawing/2014/main" id="{196AE2B1-5D57-47BF-8980-11CC0DFA7398}"/>
              </a:ext>
            </a:extLst>
          </p:cNvPr>
          <p:cNvSpPr>
            <a:spLocks noGrp="1"/>
          </p:cNvSpPr>
          <p:nvPr>
            <p:ph idx="1"/>
          </p:nvPr>
        </p:nvSpPr>
        <p:spPr>
          <a:xfrm>
            <a:off x="2855640" y="5676465"/>
            <a:ext cx="5657774" cy="589504"/>
          </a:xfrm>
        </p:spPr>
        <p:txBody>
          <a:bodyPr/>
          <a:lstStyle/>
          <a:p>
            <a:r>
              <a:rPr kumimoji="1" lang="en-US" altLang="ja-JP" sz="2000" dirty="0">
                <a:latin typeface="メイリオ" panose="020B0604030504040204" pitchFamily="50" charset="-128"/>
                <a:ea typeface="メイリオ" panose="020B0604030504040204" pitchFamily="50" charset="-128"/>
              </a:rPr>
              <a:t>xml</a:t>
            </a:r>
            <a:r>
              <a:rPr kumimoji="1" lang="ja-JP" altLang="en-US" sz="2000" dirty="0">
                <a:latin typeface="メイリオ" panose="020B0604030504040204" pitchFamily="50" charset="-128"/>
                <a:ea typeface="メイリオ" panose="020B0604030504040204" pitchFamily="50" charset="-128"/>
              </a:rPr>
              <a:t>ファイルが</a:t>
            </a:r>
            <a:r>
              <a:rPr kumimoji="1" lang="en-US" altLang="ja-JP" sz="2000" dirty="0">
                <a:latin typeface="メイリオ" panose="020B0604030504040204" pitchFamily="50" charset="-128"/>
                <a:ea typeface="メイリオ" panose="020B0604030504040204" pitchFamily="50" charset="-128"/>
              </a:rPr>
              <a:t>2</a:t>
            </a:r>
            <a:r>
              <a:rPr kumimoji="1" lang="ja-JP" altLang="en-US" sz="2000" dirty="0">
                <a:latin typeface="メイリオ" panose="020B0604030504040204" pitchFamily="50" charset="-128"/>
                <a:ea typeface="メイリオ" panose="020B0604030504040204" pitchFamily="50" charset="-128"/>
              </a:rPr>
              <a:t>種類から</a:t>
            </a:r>
            <a:r>
              <a:rPr kumimoji="1" lang="en-US" altLang="ja-JP" sz="2000" dirty="0">
                <a:latin typeface="メイリオ" panose="020B0604030504040204" pitchFamily="50" charset="-128"/>
                <a:ea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rPr>
              <a:t>種類になる</a:t>
            </a:r>
            <a:endParaRPr kumimoji="1" lang="en-US" altLang="ja-JP" sz="2000"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03835FED-0225-4F91-8B4A-FFB252883930}"/>
              </a:ext>
            </a:extLst>
          </p:cNvPr>
          <p:cNvPicPr>
            <a:picLocks noChangeAspect="1"/>
          </p:cNvPicPr>
          <p:nvPr/>
        </p:nvPicPr>
        <p:blipFill>
          <a:blip r:embed="rId2"/>
          <a:stretch>
            <a:fillRect/>
          </a:stretch>
        </p:blipFill>
        <p:spPr>
          <a:xfrm>
            <a:off x="3862966" y="2227011"/>
            <a:ext cx="586949" cy="690438"/>
          </a:xfrm>
          <a:prstGeom prst="rect">
            <a:avLst/>
          </a:prstGeom>
        </p:spPr>
      </p:pic>
      <p:pic>
        <p:nvPicPr>
          <p:cNvPr id="20" name="図 19">
            <a:extLst>
              <a:ext uri="{FF2B5EF4-FFF2-40B4-BE49-F238E27FC236}">
                <a16:creationId xmlns:a16="http://schemas.microsoft.com/office/drawing/2014/main" id="{49413754-D2F9-47BB-8A94-68CADAD1F1BE}"/>
              </a:ext>
            </a:extLst>
          </p:cNvPr>
          <p:cNvPicPr>
            <a:picLocks noChangeAspect="1"/>
          </p:cNvPicPr>
          <p:nvPr/>
        </p:nvPicPr>
        <p:blipFill>
          <a:blip r:embed="rId2"/>
          <a:stretch>
            <a:fillRect/>
          </a:stretch>
        </p:blipFill>
        <p:spPr>
          <a:xfrm>
            <a:off x="8616641" y="3384538"/>
            <a:ext cx="782776" cy="920792"/>
          </a:xfrm>
          <a:prstGeom prst="rect">
            <a:avLst/>
          </a:prstGeom>
        </p:spPr>
      </p:pic>
      <p:sp>
        <p:nvSpPr>
          <p:cNvPr id="23" name="テキスト ボックス 22">
            <a:extLst>
              <a:ext uri="{FF2B5EF4-FFF2-40B4-BE49-F238E27FC236}">
                <a16:creationId xmlns:a16="http://schemas.microsoft.com/office/drawing/2014/main" id="{0711D439-0EAD-4CC0-898D-FD0837944CEB}"/>
              </a:ext>
            </a:extLst>
          </p:cNvPr>
          <p:cNvSpPr txBox="1"/>
          <p:nvPr/>
        </p:nvSpPr>
        <p:spPr>
          <a:xfrm>
            <a:off x="8164214" y="4396289"/>
            <a:ext cx="1998816" cy="3172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submissionunit.xml</a:t>
            </a:r>
            <a:endPar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4D47DA20-AA3C-424B-86D7-DDC1BA50BBFC}"/>
              </a:ext>
            </a:extLst>
          </p:cNvPr>
          <p:cNvSpPr txBox="1"/>
          <p:nvPr/>
        </p:nvSpPr>
        <p:spPr>
          <a:xfrm>
            <a:off x="1247720" y="2467073"/>
            <a:ext cx="254276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jp-regional-index.xml</a:t>
            </a:r>
            <a:endPar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6656E90C-7B11-4251-A683-3AA3998C64B3}"/>
              </a:ext>
            </a:extLst>
          </p:cNvPr>
          <p:cNvSpPr txBox="1"/>
          <p:nvPr/>
        </p:nvSpPr>
        <p:spPr>
          <a:xfrm>
            <a:off x="1462153" y="4393115"/>
            <a:ext cx="1447305" cy="3355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index.xml</a:t>
            </a:r>
            <a:endPar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30" name="コネクタ: カギ線 29">
            <a:extLst>
              <a:ext uri="{FF2B5EF4-FFF2-40B4-BE49-F238E27FC236}">
                <a16:creationId xmlns:a16="http://schemas.microsoft.com/office/drawing/2014/main" id="{BE717A92-32DA-4E7F-9782-78A42D5A9818}"/>
              </a:ext>
            </a:extLst>
          </p:cNvPr>
          <p:cNvCxnSpPr>
            <a:cxnSpLocks/>
          </p:cNvCxnSpPr>
          <p:nvPr/>
        </p:nvCxnSpPr>
        <p:spPr bwMode="auto">
          <a:xfrm flipV="1">
            <a:off x="2461227" y="3253293"/>
            <a:ext cx="2388612" cy="572233"/>
          </a:xfrm>
          <a:prstGeom prst="bentConnector3">
            <a:avLst>
              <a:gd name="adj1" fmla="val 50000"/>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7" name="コネクタ: カギ線 36">
            <a:extLst>
              <a:ext uri="{FF2B5EF4-FFF2-40B4-BE49-F238E27FC236}">
                <a16:creationId xmlns:a16="http://schemas.microsoft.com/office/drawing/2014/main" id="{ED3A1FA9-3C1F-471F-B6BC-0A7AA8F0C4F7}"/>
              </a:ext>
            </a:extLst>
          </p:cNvPr>
          <p:cNvCxnSpPr>
            <a:cxnSpLocks/>
          </p:cNvCxnSpPr>
          <p:nvPr/>
        </p:nvCxnSpPr>
        <p:spPr bwMode="auto">
          <a:xfrm>
            <a:off x="2437293" y="3834389"/>
            <a:ext cx="2414634" cy="599206"/>
          </a:xfrm>
          <a:prstGeom prst="bentConnector3">
            <a:avLst>
              <a:gd name="adj1" fmla="val 5000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40" name="コネクタ: カギ線 39">
            <a:extLst>
              <a:ext uri="{FF2B5EF4-FFF2-40B4-BE49-F238E27FC236}">
                <a16:creationId xmlns:a16="http://schemas.microsoft.com/office/drawing/2014/main" id="{6B2EE8E8-E3BF-497E-A90D-B062E30CB1DA}"/>
              </a:ext>
            </a:extLst>
          </p:cNvPr>
          <p:cNvCxnSpPr>
            <a:cxnSpLocks/>
          </p:cNvCxnSpPr>
          <p:nvPr/>
        </p:nvCxnSpPr>
        <p:spPr bwMode="auto">
          <a:xfrm>
            <a:off x="2454878" y="3834389"/>
            <a:ext cx="2446226" cy="1256823"/>
          </a:xfrm>
          <a:prstGeom prst="bentConnector3">
            <a:avLst>
              <a:gd name="adj1" fmla="val 48192"/>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0" name="コネクタ: カギ線 49">
            <a:extLst>
              <a:ext uri="{FF2B5EF4-FFF2-40B4-BE49-F238E27FC236}">
                <a16:creationId xmlns:a16="http://schemas.microsoft.com/office/drawing/2014/main" id="{AEBE9F58-9AFF-45BC-8DCA-ACC2703CFF1E}"/>
              </a:ext>
            </a:extLst>
          </p:cNvPr>
          <p:cNvCxnSpPr>
            <a:cxnSpLocks/>
            <a:stCxn id="20" idx="1"/>
            <a:endCxn id="77" idx="3"/>
          </p:cNvCxnSpPr>
          <p:nvPr/>
        </p:nvCxnSpPr>
        <p:spPr bwMode="auto">
          <a:xfrm rot="10800000">
            <a:off x="6396247" y="2640654"/>
            <a:ext cx="2220395" cy="1204280"/>
          </a:xfrm>
          <a:prstGeom prst="bentConnector3">
            <a:avLst>
              <a:gd name="adj1" fmla="val 50000"/>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3" name="コネクタ: カギ線 52">
            <a:extLst>
              <a:ext uri="{FF2B5EF4-FFF2-40B4-BE49-F238E27FC236}">
                <a16:creationId xmlns:a16="http://schemas.microsoft.com/office/drawing/2014/main" id="{219825E9-7A54-4F6A-96D6-8384B62956A4}"/>
              </a:ext>
            </a:extLst>
          </p:cNvPr>
          <p:cNvCxnSpPr>
            <a:cxnSpLocks/>
            <a:stCxn id="20" idx="1"/>
            <a:endCxn id="82" idx="3"/>
          </p:cNvCxnSpPr>
          <p:nvPr/>
        </p:nvCxnSpPr>
        <p:spPr bwMode="auto">
          <a:xfrm rot="10800000">
            <a:off x="6396247" y="3253294"/>
            <a:ext cx="2220395" cy="591641"/>
          </a:xfrm>
          <a:prstGeom prst="bentConnector3">
            <a:avLst>
              <a:gd name="adj1" fmla="val 50000"/>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6" name="コネクタ: カギ線 55">
            <a:extLst>
              <a:ext uri="{FF2B5EF4-FFF2-40B4-BE49-F238E27FC236}">
                <a16:creationId xmlns:a16="http://schemas.microsoft.com/office/drawing/2014/main" id="{87868C03-DE42-4B93-92F5-8D447D327108}"/>
              </a:ext>
            </a:extLst>
          </p:cNvPr>
          <p:cNvCxnSpPr>
            <a:cxnSpLocks/>
            <a:stCxn id="20" idx="1"/>
            <a:endCxn id="85" idx="3"/>
          </p:cNvCxnSpPr>
          <p:nvPr/>
        </p:nvCxnSpPr>
        <p:spPr bwMode="auto">
          <a:xfrm rot="10800000">
            <a:off x="6454861" y="3830764"/>
            <a:ext cx="2161781" cy="14171"/>
          </a:xfrm>
          <a:prstGeom prst="bentConnector3">
            <a:avLst>
              <a:gd name="adj1" fmla="val 50000"/>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9" name="コネクタ: カギ線 58">
            <a:extLst>
              <a:ext uri="{FF2B5EF4-FFF2-40B4-BE49-F238E27FC236}">
                <a16:creationId xmlns:a16="http://schemas.microsoft.com/office/drawing/2014/main" id="{D0495F71-B31F-43D4-82C4-F735F4C4A47C}"/>
              </a:ext>
            </a:extLst>
          </p:cNvPr>
          <p:cNvCxnSpPr>
            <a:cxnSpLocks/>
            <a:stCxn id="20" idx="1"/>
            <a:endCxn id="88" idx="3"/>
          </p:cNvCxnSpPr>
          <p:nvPr/>
        </p:nvCxnSpPr>
        <p:spPr bwMode="auto">
          <a:xfrm rot="10800000" flipV="1">
            <a:off x="6452003" y="3844933"/>
            <a:ext cx="2164639" cy="610191"/>
          </a:xfrm>
          <a:prstGeom prst="bentConnector3">
            <a:avLst>
              <a:gd name="adj1" fmla="val 50000"/>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62" name="コネクタ: カギ線 61">
            <a:extLst>
              <a:ext uri="{FF2B5EF4-FFF2-40B4-BE49-F238E27FC236}">
                <a16:creationId xmlns:a16="http://schemas.microsoft.com/office/drawing/2014/main" id="{82EB9933-AB4C-4D22-BEFA-06FA0F146D73}"/>
              </a:ext>
            </a:extLst>
          </p:cNvPr>
          <p:cNvCxnSpPr>
            <a:cxnSpLocks/>
            <a:stCxn id="20" idx="1"/>
            <a:endCxn id="91" idx="3"/>
          </p:cNvCxnSpPr>
          <p:nvPr/>
        </p:nvCxnSpPr>
        <p:spPr bwMode="auto">
          <a:xfrm rot="10800000" flipV="1">
            <a:off x="6452003" y="3844934"/>
            <a:ext cx="2164639" cy="1234554"/>
          </a:xfrm>
          <a:prstGeom prst="bentConnector3">
            <a:avLst>
              <a:gd name="adj1" fmla="val 50000"/>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grpSp>
        <p:nvGrpSpPr>
          <p:cNvPr id="79" name="グループ化 78">
            <a:extLst>
              <a:ext uri="{FF2B5EF4-FFF2-40B4-BE49-F238E27FC236}">
                <a16:creationId xmlns:a16="http://schemas.microsoft.com/office/drawing/2014/main" id="{8BDCCD14-8051-4709-B194-65CB853A2A1A}"/>
              </a:ext>
            </a:extLst>
          </p:cNvPr>
          <p:cNvGrpSpPr/>
          <p:nvPr/>
        </p:nvGrpSpPr>
        <p:grpSpPr>
          <a:xfrm>
            <a:off x="4907454" y="2379514"/>
            <a:ext cx="1488792" cy="522280"/>
            <a:chOff x="4282107" y="2209800"/>
            <a:chExt cx="2222163" cy="751727"/>
          </a:xfrm>
        </p:grpSpPr>
        <p:sp>
          <p:nvSpPr>
            <p:cNvPr id="77" name="四角形: 角を丸くする 76">
              <a:extLst>
                <a:ext uri="{FF2B5EF4-FFF2-40B4-BE49-F238E27FC236}">
                  <a16:creationId xmlns:a16="http://schemas.microsoft.com/office/drawing/2014/main" id="{D4BF1F02-1840-4B08-89B6-9CDA138A5062}"/>
                </a:ext>
              </a:extLst>
            </p:cNvPr>
            <p:cNvSpPr/>
            <p:nvPr/>
          </p:nvSpPr>
          <p:spPr bwMode="auto">
            <a:xfrm>
              <a:off x="4282107" y="2209800"/>
              <a:ext cx="2222163" cy="7517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Arial"/>
                </a:rPr>
                <a:t>Module 1</a:t>
              </a:r>
              <a:endParaRPr kumimoji="1" lang="ja-JP" altLang="en-US" sz="1200" b="0" i="0" u="none" strike="noStrike" kern="1200" cap="none" spc="0" normalizeH="0" baseline="0" noProof="0">
                <a:ln>
                  <a:noFill/>
                </a:ln>
                <a:solidFill>
                  <a:srgbClr val="000000"/>
                </a:solidFill>
                <a:effectLst/>
                <a:uLnTx/>
                <a:uFillTx/>
                <a:latin typeface="メイリオ"/>
                <a:ea typeface="メイリオ"/>
                <a:cs typeface="Arial"/>
              </a:endParaRPr>
            </a:p>
          </p:txBody>
        </p:sp>
        <p:pic>
          <p:nvPicPr>
            <p:cNvPr id="78" name="図 77">
              <a:extLst>
                <a:ext uri="{FF2B5EF4-FFF2-40B4-BE49-F238E27FC236}">
                  <a16:creationId xmlns:a16="http://schemas.microsoft.com/office/drawing/2014/main" id="{58D427B6-A328-42A4-AF05-1448C2CCF1E8}"/>
                </a:ext>
              </a:extLst>
            </p:cNvPr>
            <p:cNvPicPr>
              <a:picLocks noChangeAspect="1"/>
            </p:cNvPicPr>
            <p:nvPr/>
          </p:nvPicPr>
          <p:blipFill>
            <a:blip r:embed="rId3"/>
            <a:stretch>
              <a:fillRect/>
            </a:stretch>
          </p:blipFill>
          <p:spPr>
            <a:xfrm>
              <a:off x="4360354" y="2238081"/>
              <a:ext cx="483331" cy="498202"/>
            </a:xfrm>
            <a:prstGeom prst="rect">
              <a:avLst/>
            </a:prstGeom>
          </p:spPr>
        </p:pic>
      </p:grpSp>
      <p:grpSp>
        <p:nvGrpSpPr>
          <p:cNvPr id="81" name="グループ化 80">
            <a:extLst>
              <a:ext uri="{FF2B5EF4-FFF2-40B4-BE49-F238E27FC236}">
                <a16:creationId xmlns:a16="http://schemas.microsoft.com/office/drawing/2014/main" id="{8C01BB12-55D5-4F5F-A818-5100CD9BA66C}"/>
              </a:ext>
            </a:extLst>
          </p:cNvPr>
          <p:cNvGrpSpPr/>
          <p:nvPr/>
        </p:nvGrpSpPr>
        <p:grpSpPr>
          <a:xfrm>
            <a:off x="4907454" y="2992153"/>
            <a:ext cx="1488792" cy="522280"/>
            <a:chOff x="4282107" y="2209800"/>
            <a:chExt cx="2222163" cy="751727"/>
          </a:xfrm>
        </p:grpSpPr>
        <p:sp>
          <p:nvSpPr>
            <p:cNvPr id="82" name="四角形: 角を丸くする 81">
              <a:extLst>
                <a:ext uri="{FF2B5EF4-FFF2-40B4-BE49-F238E27FC236}">
                  <a16:creationId xmlns:a16="http://schemas.microsoft.com/office/drawing/2014/main" id="{1AC961A4-D685-408E-9ED5-75DF8011E8AC}"/>
                </a:ext>
              </a:extLst>
            </p:cNvPr>
            <p:cNvSpPr/>
            <p:nvPr/>
          </p:nvSpPr>
          <p:spPr bwMode="auto">
            <a:xfrm>
              <a:off x="4282107" y="2209800"/>
              <a:ext cx="2222163" cy="7517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Arial"/>
                </a:rPr>
                <a:t>Module 2</a:t>
              </a:r>
              <a:endParaRPr kumimoji="1" lang="ja-JP" altLang="en-US" sz="1200" b="0" i="0" u="none" strike="noStrike" kern="1200" cap="none" spc="0" normalizeH="0" baseline="0" noProof="0">
                <a:ln>
                  <a:noFill/>
                </a:ln>
                <a:solidFill>
                  <a:srgbClr val="000000"/>
                </a:solidFill>
                <a:effectLst/>
                <a:uLnTx/>
                <a:uFillTx/>
                <a:latin typeface="メイリオ"/>
                <a:ea typeface="メイリオ"/>
                <a:cs typeface="Arial"/>
              </a:endParaRPr>
            </a:p>
          </p:txBody>
        </p:sp>
        <p:pic>
          <p:nvPicPr>
            <p:cNvPr id="83" name="図 82">
              <a:extLst>
                <a:ext uri="{FF2B5EF4-FFF2-40B4-BE49-F238E27FC236}">
                  <a16:creationId xmlns:a16="http://schemas.microsoft.com/office/drawing/2014/main" id="{12D7B674-E905-4BFB-857B-48D5F88347DA}"/>
                </a:ext>
              </a:extLst>
            </p:cNvPr>
            <p:cNvPicPr>
              <a:picLocks noChangeAspect="1"/>
            </p:cNvPicPr>
            <p:nvPr/>
          </p:nvPicPr>
          <p:blipFill>
            <a:blip r:embed="rId3"/>
            <a:stretch>
              <a:fillRect/>
            </a:stretch>
          </p:blipFill>
          <p:spPr>
            <a:xfrm>
              <a:off x="4360354" y="2238081"/>
              <a:ext cx="483331" cy="498202"/>
            </a:xfrm>
            <a:prstGeom prst="rect">
              <a:avLst/>
            </a:prstGeom>
          </p:spPr>
        </p:pic>
      </p:grpSp>
      <p:grpSp>
        <p:nvGrpSpPr>
          <p:cNvPr id="84" name="グループ化 83">
            <a:extLst>
              <a:ext uri="{FF2B5EF4-FFF2-40B4-BE49-F238E27FC236}">
                <a16:creationId xmlns:a16="http://schemas.microsoft.com/office/drawing/2014/main" id="{125C4A6E-998D-4EC4-A155-2F044FB45BFB}"/>
              </a:ext>
            </a:extLst>
          </p:cNvPr>
          <p:cNvGrpSpPr/>
          <p:nvPr/>
        </p:nvGrpSpPr>
        <p:grpSpPr>
          <a:xfrm>
            <a:off x="4907453" y="3569623"/>
            <a:ext cx="1547407" cy="522280"/>
            <a:chOff x="4282107" y="2159181"/>
            <a:chExt cx="2309652" cy="751727"/>
          </a:xfrm>
        </p:grpSpPr>
        <p:sp>
          <p:nvSpPr>
            <p:cNvPr id="85" name="四角形: 角を丸くする 84">
              <a:extLst>
                <a:ext uri="{FF2B5EF4-FFF2-40B4-BE49-F238E27FC236}">
                  <a16:creationId xmlns:a16="http://schemas.microsoft.com/office/drawing/2014/main" id="{04770619-9DA6-424A-A1AC-A6C6F8E7B189}"/>
                </a:ext>
              </a:extLst>
            </p:cNvPr>
            <p:cNvSpPr/>
            <p:nvPr/>
          </p:nvSpPr>
          <p:spPr bwMode="auto">
            <a:xfrm>
              <a:off x="4282107" y="2159181"/>
              <a:ext cx="2309652" cy="7517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Arial"/>
                </a:rPr>
                <a:t>Module 3</a:t>
              </a:r>
              <a:endParaRPr lang="ja-JP" altLang="en-US" sz="1200" b="0" i="0" u="none" strike="noStrike" kern="1200" cap="none" spc="0" normalizeH="0" baseline="0" noProof="0">
                <a:ln>
                  <a:noFill/>
                </a:ln>
                <a:solidFill>
                  <a:srgbClr val="000000"/>
                </a:solidFill>
                <a:effectLst/>
                <a:uLnTx/>
                <a:uFillTx/>
                <a:latin typeface="メイリオ"/>
                <a:ea typeface="メイリオ"/>
                <a:cs typeface="Arial"/>
              </a:endParaRPr>
            </a:p>
          </p:txBody>
        </p:sp>
        <p:pic>
          <p:nvPicPr>
            <p:cNvPr id="86" name="図 85">
              <a:extLst>
                <a:ext uri="{FF2B5EF4-FFF2-40B4-BE49-F238E27FC236}">
                  <a16:creationId xmlns:a16="http://schemas.microsoft.com/office/drawing/2014/main" id="{F34E7655-02FD-48F9-B8DC-7B6228899899}"/>
                </a:ext>
              </a:extLst>
            </p:cNvPr>
            <p:cNvPicPr>
              <a:picLocks noChangeAspect="1"/>
            </p:cNvPicPr>
            <p:nvPr/>
          </p:nvPicPr>
          <p:blipFill>
            <a:blip r:embed="rId3"/>
            <a:stretch>
              <a:fillRect/>
            </a:stretch>
          </p:blipFill>
          <p:spPr>
            <a:xfrm>
              <a:off x="4360354" y="2238081"/>
              <a:ext cx="483331" cy="498202"/>
            </a:xfrm>
            <a:prstGeom prst="rect">
              <a:avLst/>
            </a:prstGeom>
          </p:spPr>
        </p:pic>
      </p:grpSp>
      <p:grpSp>
        <p:nvGrpSpPr>
          <p:cNvPr id="87" name="グループ化 86">
            <a:extLst>
              <a:ext uri="{FF2B5EF4-FFF2-40B4-BE49-F238E27FC236}">
                <a16:creationId xmlns:a16="http://schemas.microsoft.com/office/drawing/2014/main" id="{94669D44-7CA3-48C4-A865-E4D75C62BD5B}"/>
              </a:ext>
            </a:extLst>
          </p:cNvPr>
          <p:cNvGrpSpPr/>
          <p:nvPr/>
        </p:nvGrpSpPr>
        <p:grpSpPr>
          <a:xfrm>
            <a:off x="4898162" y="4193985"/>
            <a:ext cx="1553840" cy="522280"/>
            <a:chOff x="4282107" y="2176054"/>
            <a:chExt cx="2222163" cy="751727"/>
          </a:xfrm>
        </p:grpSpPr>
        <p:sp>
          <p:nvSpPr>
            <p:cNvPr id="88" name="四角形: 角を丸くする 87">
              <a:extLst>
                <a:ext uri="{FF2B5EF4-FFF2-40B4-BE49-F238E27FC236}">
                  <a16:creationId xmlns:a16="http://schemas.microsoft.com/office/drawing/2014/main" id="{8DBF209F-7FC0-4B94-AAEB-63609B643701}"/>
                </a:ext>
              </a:extLst>
            </p:cNvPr>
            <p:cNvSpPr/>
            <p:nvPr/>
          </p:nvSpPr>
          <p:spPr bwMode="auto">
            <a:xfrm>
              <a:off x="4282107" y="2176054"/>
              <a:ext cx="2222163" cy="75172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Arial"/>
                </a:rPr>
                <a:t>Module 4</a:t>
              </a:r>
              <a:endParaRPr lang="ja-JP" altLang="en-US" sz="1200" b="0" i="0" u="none" strike="noStrike" kern="1200" cap="none" spc="0" normalizeH="0" baseline="0" noProof="0">
                <a:ln>
                  <a:noFill/>
                </a:ln>
                <a:solidFill>
                  <a:srgbClr val="000000"/>
                </a:solidFill>
                <a:effectLst/>
                <a:uLnTx/>
                <a:uFillTx/>
                <a:latin typeface="メイリオ"/>
                <a:ea typeface="メイリオ"/>
                <a:cs typeface="Arial"/>
              </a:endParaRPr>
            </a:p>
          </p:txBody>
        </p:sp>
        <p:pic>
          <p:nvPicPr>
            <p:cNvPr id="89" name="図 88">
              <a:extLst>
                <a:ext uri="{FF2B5EF4-FFF2-40B4-BE49-F238E27FC236}">
                  <a16:creationId xmlns:a16="http://schemas.microsoft.com/office/drawing/2014/main" id="{EAA8D6FC-94F7-425B-BABB-2E457AC61123}"/>
                </a:ext>
              </a:extLst>
            </p:cNvPr>
            <p:cNvPicPr>
              <a:picLocks noChangeAspect="1"/>
            </p:cNvPicPr>
            <p:nvPr/>
          </p:nvPicPr>
          <p:blipFill>
            <a:blip r:embed="rId3"/>
            <a:stretch>
              <a:fillRect/>
            </a:stretch>
          </p:blipFill>
          <p:spPr>
            <a:xfrm>
              <a:off x="4360354" y="2238081"/>
              <a:ext cx="483331" cy="498202"/>
            </a:xfrm>
            <a:prstGeom prst="rect">
              <a:avLst/>
            </a:prstGeom>
          </p:spPr>
        </p:pic>
      </p:grpSp>
      <p:grpSp>
        <p:nvGrpSpPr>
          <p:cNvPr id="90" name="グループ化 89">
            <a:extLst>
              <a:ext uri="{FF2B5EF4-FFF2-40B4-BE49-F238E27FC236}">
                <a16:creationId xmlns:a16="http://schemas.microsoft.com/office/drawing/2014/main" id="{9ED3EADE-FCBC-42A8-A7F1-18FDF5F0F148}"/>
              </a:ext>
            </a:extLst>
          </p:cNvPr>
          <p:cNvGrpSpPr/>
          <p:nvPr/>
        </p:nvGrpSpPr>
        <p:grpSpPr>
          <a:xfrm>
            <a:off x="4898162" y="4830071"/>
            <a:ext cx="1553840" cy="498834"/>
            <a:chOff x="4282107" y="2209800"/>
            <a:chExt cx="2222163" cy="717981"/>
          </a:xfrm>
        </p:grpSpPr>
        <p:sp>
          <p:nvSpPr>
            <p:cNvPr id="91" name="四角形: 角を丸くする 90">
              <a:extLst>
                <a:ext uri="{FF2B5EF4-FFF2-40B4-BE49-F238E27FC236}">
                  <a16:creationId xmlns:a16="http://schemas.microsoft.com/office/drawing/2014/main" id="{D61B10A4-5D77-47C2-9EB3-6FBD8FA9AB41}"/>
                </a:ext>
              </a:extLst>
            </p:cNvPr>
            <p:cNvSpPr/>
            <p:nvPr/>
          </p:nvSpPr>
          <p:spPr bwMode="auto">
            <a:xfrm>
              <a:off x="4282107" y="2209800"/>
              <a:ext cx="2222163" cy="71798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Arial"/>
                </a:rPr>
                <a:t>Module 5</a:t>
              </a:r>
              <a:endParaRPr kumimoji="1" lang="ja-JP" altLang="en-US" sz="1200" b="0" i="0" u="none" strike="noStrike" kern="1200" cap="none" spc="0" normalizeH="0" baseline="0" noProof="0">
                <a:ln>
                  <a:noFill/>
                </a:ln>
                <a:solidFill>
                  <a:srgbClr val="000000"/>
                </a:solidFill>
                <a:effectLst/>
                <a:uLnTx/>
                <a:uFillTx/>
                <a:latin typeface="メイリオ"/>
                <a:ea typeface="メイリオ"/>
                <a:cs typeface="Arial"/>
              </a:endParaRPr>
            </a:p>
          </p:txBody>
        </p:sp>
        <p:pic>
          <p:nvPicPr>
            <p:cNvPr id="92" name="図 91">
              <a:extLst>
                <a:ext uri="{FF2B5EF4-FFF2-40B4-BE49-F238E27FC236}">
                  <a16:creationId xmlns:a16="http://schemas.microsoft.com/office/drawing/2014/main" id="{2D0F689A-C970-478E-86E6-E3926C06D8CA}"/>
                </a:ext>
              </a:extLst>
            </p:cNvPr>
            <p:cNvPicPr>
              <a:picLocks noChangeAspect="1"/>
            </p:cNvPicPr>
            <p:nvPr/>
          </p:nvPicPr>
          <p:blipFill>
            <a:blip r:embed="rId3"/>
            <a:stretch>
              <a:fillRect/>
            </a:stretch>
          </p:blipFill>
          <p:spPr>
            <a:xfrm>
              <a:off x="4360354" y="2238081"/>
              <a:ext cx="483331" cy="498202"/>
            </a:xfrm>
            <a:prstGeom prst="rect">
              <a:avLst/>
            </a:prstGeom>
          </p:spPr>
        </p:pic>
      </p:grpSp>
      <p:pic>
        <p:nvPicPr>
          <p:cNvPr id="75" name="図 74">
            <a:extLst>
              <a:ext uri="{FF2B5EF4-FFF2-40B4-BE49-F238E27FC236}">
                <a16:creationId xmlns:a16="http://schemas.microsoft.com/office/drawing/2014/main" id="{2E2FA53D-DA13-401E-B39E-AFB2BB468897}"/>
              </a:ext>
            </a:extLst>
          </p:cNvPr>
          <p:cNvPicPr>
            <a:picLocks noChangeAspect="1"/>
          </p:cNvPicPr>
          <p:nvPr/>
        </p:nvPicPr>
        <p:blipFill>
          <a:blip r:embed="rId2"/>
          <a:stretch>
            <a:fillRect/>
          </a:stretch>
        </p:blipFill>
        <p:spPr>
          <a:xfrm>
            <a:off x="1655006" y="3385716"/>
            <a:ext cx="782776" cy="920792"/>
          </a:xfrm>
          <a:prstGeom prst="rect">
            <a:avLst/>
          </a:prstGeom>
        </p:spPr>
      </p:pic>
      <p:cxnSp>
        <p:nvCxnSpPr>
          <p:cNvPr id="67" name="直線矢印コネクタ 66">
            <a:extLst>
              <a:ext uri="{FF2B5EF4-FFF2-40B4-BE49-F238E27FC236}">
                <a16:creationId xmlns:a16="http://schemas.microsoft.com/office/drawing/2014/main" id="{38FE07E3-DC5E-4B36-A37C-8F3975C5CC6E}"/>
              </a:ext>
            </a:extLst>
          </p:cNvPr>
          <p:cNvCxnSpPr>
            <a:cxnSpLocks/>
            <a:stCxn id="16" idx="3"/>
            <a:endCxn id="78" idx="1"/>
          </p:cNvCxnSpPr>
          <p:nvPr/>
        </p:nvCxnSpPr>
        <p:spPr bwMode="auto">
          <a:xfrm>
            <a:off x="4449915" y="2572230"/>
            <a:ext cx="509962" cy="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8" name="直線矢印コネクタ 97">
            <a:extLst>
              <a:ext uri="{FF2B5EF4-FFF2-40B4-BE49-F238E27FC236}">
                <a16:creationId xmlns:a16="http://schemas.microsoft.com/office/drawing/2014/main" id="{8B32AEB9-3064-446E-B066-78A7F86BB49E}"/>
              </a:ext>
            </a:extLst>
          </p:cNvPr>
          <p:cNvCxnSpPr>
            <a:stCxn id="75" idx="3"/>
            <a:endCxn id="85" idx="1"/>
          </p:cNvCxnSpPr>
          <p:nvPr/>
        </p:nvCxnSpPr>
        <p:spPr bwMode="auto">
          <a:xfrm flipV="1">
            <a:off x="2437782" y="3830763"/>
            <a:ext cx="2469671" cy="15349"/>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8" name="テキスト ボックス 7">
            <a:extLst>
              <a:ext uri="{FF2B5EF4-FFF2-40B4-BE49-F238E27FC236}">
                <a16:creationId xmlns:a16="http://schemas.microsoft.com/office/drawing/2014/main" id="{3D2189FB-9AB0-75B3-6284-898767DF05D6}"/>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6" name="スライド番号プレースホルダー 3">
            <a:extLst>
              <a:ext uri="{FF2B5EF4-FFF2-40B4-BE49-F238E27FC236}">
                <a16:creationId xmlns:a16="http://schemas.microsoft.com/office/drawing/2014/main" id="{780E5A82-1D2D-E466-F910-91BB985EBCF4}"/>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03461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F15DAF-3D97-46F8-B89A-43D861CCB577}"/>
              </a:ext>
            </a:extLst>
          </p:cNvPr>
          <p:cNvSpPr>
            <a:spLocks noGrp="1"/>
          </p:cNvSpPr>
          <p:nvPr>
            <p:ph type="title"/>
          </p:nvPr>
        </p:nvSpPr>
        <p:spPr/>
        <p:txBody>
          <a:bodyPr/>
          <a:lstStyle/>
          <a:p>
            <a:r>
              <a:rPr kumimoji="1" lang="en-US" altLang="ja-JP">
                <a:latin typeface="メイリオ"/>
                <a:ea typeface="メイリオ"/>
              </a:rPr>
              <a:t>2.17  </a:t>
            </a:r>
            <a:r>
              <a:rPr kumimoji="1" lang="ja-JP" altLang="en-US">
                <a:latin typeface="メイリオ"/>
                <a:ea typeface="メイリオ"/>
              </a:rPr>
              <a:t>受付番号とシーケンス番号の採番ルール</a:t>
            </a:r>
            <a:r>
              <a:rPr lang="ja-JP" altLang="en-US">
                <a:latin typeface="メイリオ"/>
                <a:ea typeface="メイリオ"/>
              </a:rPr>
              <a:t>が変わる</a:t>
            </a:r>
            <a:endParaRPr kumimoji="1" lang="ja-JP" altLang="en-US">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A9C56749-8E8D-4A8E-A3B8-568A4775174A}"/>
              </a:ext>
            </a:extLst>
          </p:cNvPr>
          <p:cNvPicPr>
            <a:picLocks noChangeAspect="1"/>
          </p:cNvPicPr>
          <p:nvPr/>
        </p:nvPicPr>
        <p:blipFill>
          <a:blip r:embed="rId2"/>
          <a:stretch>
            <a:fillRect/>
          </a:stretch>
        </p:blipFill>
        <p:spPr>
          <a:xfrm>
            <a:off x="914400" y="1268760"/>
            <a:ext cx="8352928" cy="5207394"/>
          </a:xfrm>
          <a:prstGeom prst="rect">
            <a:avLst/>
          </a:prstGeom>
        </p:spPr>
      </p:pic>
      <p:sp>
        <p:nvSpPr>
          <p:cNvPr id="3" name="テキスト ボックス 2">
            <a:extLst>
              <a:ext uri="{FF2B5EF4-FFF2-40B4-BE49-F238E27FC236}">
                <a16:creationId xmlns:a16="http://schemas.microsoft.com/office/drawing/2014/main" id="{B8D241A5-5756-3035-8063-F151F8A1773D}"/>
              </a:ext>
            </a:extLst>
          </p:cNvPr>
          <p:cNvSpPr txBox="1"/>
          <p:nvPr/>
        </p:nvSpPr>
        <p:spPr>
          <a:xfrm>
            <a:off x="0" y="6588000"/>
            <a:ext cx="72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v4.0</a:t>
            </a:r>
            <a:r>
              <a:rPr lang="ja-JP" altLang="en-US" dirty="0"/>
              <a:t>運用開始</a:t>
            </a:r>
            <a:r>
              <a:rPr lang="en-US" altLang="ja-JP" dirty="0"/>
              <a:t>/Slide 27</a:t>
            </a:r>
            <a:r>
              <a:rPr lang="ja-JP" altLang="en-US" dirty="0"/>
              <a:t>引用</a:t>
            </a:r>
          </a:p>
        </p:txBody>
      </p:sp>
      <p:sp>
        <p:nvSpPr>
          <p:cNvPr id="8" name="テキスト ボックス 7">
            <a:extLst>
              <a:ext uri="{FF2B5EF4-FFF2-40B4-BE49-F238E27FC236}">
                <a16:creationId xmlns:a16="http://schemas.microsoft.com/office/drawing/2014/main" id="{30DA99E1-BA52-9A9A-2C76-8459442E9183}"/>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8">
            <a:extLst>
              <a:ext uri="{FF2B5EF4-FFF2-40B4-BE49-F238E27FC236}">
                <a16:creationId xmlns:a16="http://schemas.microsoft.com/office/drawing/2014/main" id="{0C4EC949-F3FA-1595-A260-4196976818FF}"/>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7" name="スライド番号プレースホルダー 3">
            <a:extLst>
              <a:ext uri="{FF2B5EF4-FFF2-40B4-BE49-F238E27FC236}">
                <a16:creationId xmlns:a16="http://schemas.microsoft.com/office/drawing/2014/main" id="{F056C540-6D87-17A4-6779-BD5BE2D19EF5}"/>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321767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AA7FD-1E71-447C-9209-8E3920B73E5C}"/>
              </a:ext>
            </a:extLst>
          </p:cNvPr>
          <p:cNvSpPr>
            <a:spLocks noGrp="1"/>
          </p:cNvSpPr>
          <p:nvPr>
            <p:ph type="title"/>
          </p:nvPr>
        </p:nvSpPr>
        <p:spPr/>
        <p:txBody>
          <a:bodyPr/>
          <a:lstStyle/>
          <a:p>
            <a:r>
              <a:rPr kumimoji="1" lang="en-US" altLang="ja-JP" sz="2800">
                <a:latin typeface="メイリオ"/>
                <a:ea typeface="メイリオ"/>
              </a:rPr>
              <a:t>2.18  </a:t>
            </a:r>
            <a:r>
              <a:rPr kumimoji="1" lang="ja-JP" altLang="en-US" sz="2800">
                <a:latin typeface="メイリオ"/>
                <a:ea typeface="メイリオ"/>
              </a:rPr>
              <a:t>フォルダ階層が簡素化</a:t>
            </a:r>
            <a:r>
              <a:rPr lang="ja-JP" altLang="en-US">
                <a:latin typeface="メイリオ"/>
                <a:ea typeface="メイリオ"/>
              </a:rPr>
              <a:t>される（</a:t>
            </a:r>
            <a:r>
              <a:rPr lang="en-US" altLang="ja-JP">
                <a:latin typeface="メイリオ"/>
                <a:ea typeface="メイリオ"/>
              </a:rPr>
              <a:t>1/2</a:t>
            </a:r>
            <a:r>
              <a:rPr lang="ja-JP" altLang="en-US">
                <a:latin typeface="メイリオ"/>
                <a:ea typeface="メイリオ"/>
              </a:rPr>
              <a:t>）</a:t>
            </a:r>
            <a:r>
              <a:rPr kumimoji="1" lang="ja-JP" altLang="en-US" sz="2800">
                <a:latin typeface="メイリオ"/>
                <a:ea typeface="メイリオ"/>
              </a:rPr>
              <a:t>｜</a:t>
            </a:r>
            <a:r>
              <a:rPr kumimoji="1" lang="ja-JP" altLang="en-US" sz="2800">
                <a:solidFill>
                  <a:schemeClr val="tx1"/>
                </a:solidFill>
                <a:latin typeface="メイリオ"/>
                <a:ea typeface="メイリオ"/>
              </a:rPr>
              <a:t>フォルダ構造全般</a:t>
            </a:r>
          </a:p>
        </p:txBody>
      </p:sp>
      <p:sp>
        <p:nvSpPr>
          <p:cNvPr id="6" name="コンテンツ プレースホルダー 2">
            <a:extLst>
              <a:ext uri="{FF2B5EF4-FFF2-40B4-BE49-F238E27FC236}">
                <a16:creationId xmlns:a16="http://schemas.microsoft.com/office/drawing/2014/main" id="{43270E43-EC6F-4E94-A057-A2A252C97BF1}"/>
              </a:ext>
            </a:extLst>
          </p:cNvPr>
          <p:cNvSpPr txBox="1">
            <a:spLocks/>
          </p:cNvSpPr>
          <p:nvPr/>
        </p:nvSpPr>
        <p:spPr>
          <a:xfrm>
            <a:off x="5519937" y="1271408"/>
            <a:ext cx="5328592" cy="532594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eCTD v4.0</a:t>
            </a:r>
          </a:p>
          <a:p>
            <a:pPr marL="265113" marR="0" lvl="0"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第一階層フォルダ名は，「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eCTD </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受付番号」</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第二階層フォルダ名は，「提出連続番号（</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第三階層は，「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CTD </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各部のフォルダ（</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m1</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m3</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m4</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及び</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m5</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）」を配置。</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CTD</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各</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Module</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フォルダー下に申請資料が格納される</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Module4</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を構成する個々の報告書は，</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一報告書ごとにフォルダを作成する</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申請電子データは，「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m5</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」フォルダ下，第四階層に「</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datasets</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」フォルダを配置する</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778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Module5</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では，報告書毎の</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Study id</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と申請電子データの</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Study id</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を一致させる</a:t>
            </a:r>
            <a:endParaRPr kumimoji="1" 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コンテンツ プレースホルダー 2">
            <a:extLst>
              <a:ext uri="{FF2B5EF4-FFF2-40B4-BE49-F238E27FC236}">
                <a16:creationId xmlns:a16="http://schemas.microsoft.com/office/drawing/2014/main" id="{C2091396-B507-4025-8558-4CF753186040}"/>
              </a:ext>
            </a:extLst>
          </p:cNvPr>
          <p:cNvSpPr txBox="1">
            <a:spLocks/>
          </p:cNvSpPr>
          <p:nvPr/>
        </p:nvSpPr>
        <p:spPr>
          <a:xfrm>
            <a:off x="407368" y="1271408"/>
            <a:ext cx="5034900" cy="532594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eCTD v</a:t>
            </a:r>
            <a:r>
              <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3.2.2</a:t>
            </a:r>
          </a:p>
          <a:p>
            <a:pPr marL="265113" marR="0" lvl="0" indent="-161925"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第一階層フォルダー名は，「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eCTD </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受付番号」</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61925"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第二階層フォルダー名は，「提出連続番号（</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0000</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0001…</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61925"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第三階層には，「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CTD</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各部のフォルダ（</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m1</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m3</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m4</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及び</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m5</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）」及び「</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util</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」を配置。</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CTD</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各</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Module</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フォルダー下に申請資料が格納される</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61925"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申請電子データは，「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m5</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」フォルダーに含まれない</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8" name="図 7">
            <a:extLst>
              <a:ext uri="{FF2B5EF4-FFF2-40B4-BE49-F238E27FC236}">
                <a16:creationId xmlns:a16="http://schemas.microsoft.com/office/drawing/2014/main" id="{386B7170-2C1E-4F15-852C-9C268E7D253E}"/>
              </a:ext>
            </a:extLst>
          </p:cNvPr>
          <p:cNvPicPr>
            <a:picLocks noChangeAspect="1"/>
          </p:cNvPicPr>
          <p:nvPr/>
        </p:nvPicPr>
        <p:blipFill>
          <a:blip r:embed="rId2"/>
          <a:stretch>
            <a:fillRect/>
          </a:stretch>
        </p:blipFill>
        <p:spPr>
          <a:xfrm>
            <a:off x="8848563" y="4509120"/>
            <a:ext cx="1139427" cy="1830214"/>
          </a:xfrm>
          <a:prstGeom prst="rect">
            <a:avLst/>
          </a:prstGeom>
        </p:spPr>
      </p:pic>
      <p:pic>
        <p:nvPicPr>
          <p:cNvPr id="9" name="図 8">
            <a:extLst>
              <a:ext uri="{FF2B5EF4-FFF2-40B4-BE49-F238E27FC236}">
                <a16:creationId xmlns:a16="http://schemas.microsoft.com/office/drawing/2014/main" id="{1597FA61-E081-4508-9ECD-5B253030F94A}"/>
              </a:ext>
            </a:extLst>
          </p:cNvPr>
          <p:cNvPicPr>
            <a:picLocks noChangeAspect="1"/>
          </p:cNvPicPr>
          <p:nvPr/>
        </p:nvPicPr>
        <p:blipFill>
          <a:blip r:embed="rId3"/>
          <a:stretch>
            <a:fillRect/>
          </a:stretch>
        </p:blipFill>
        <p:spPr>
          <a:xfrm>
            <a:off x="2207568" y="4023905"/>
            <a:ext cx="1226412" cy="2207542"/>
          </a:xfrm>
          <a:prstGeom prst="rect">
            <a:avLst/>
          </a:prstGeom>
        </p:spPr>
      </p:pic>
      <p:pic>
        <p:nvPicPr>
          <p:cNvPr id="10" name="図 9">
            <a:extLst>
              <a:ext uri="{FF2B5EF4-FFF2-40B4-BE49-F238E27FC236}">
                <a16:creationId xmlns:a16="http://schemas.microsoft.com/office/drawing/2014/main" id="{4A5BDA96-92B1-49E2-BDBE-20E516743854}"/>
              </a:ext>
            </a:extLst>
          </p:cNvPr>
          <p:cNvPicPr>
            <a:picLocks noChangeAspect="1"/>
          </p:cNvPicPr>
          <p:nvPr/>
        </p:nvPicPr>
        <p:blipFill>
          <a:blip r:embed="rId4"/>
          <a:stretch>
            <a:fillRect/>
          </a:stretch>
        </p:blipFill>
        <p:spPr>
          <a:xfrm>
            <a:off x="6403235" y="4437112"/>
            <a:ext cx="1678465" cy="1902222"/>
          </a:xfrm>
          <a:prstGeom prst="rect">
            <a:avLst/>
          </a:prstGeom>
        </p:spPr>
      </p:pic>
      <p:cxnSp>
        <p:nvCxnSpPr>
          <p:cNvPr id="11" name="カギ線コネクタ 12">
            <a:extLst>
              <a:ext uri="{FF2B5EF4-FFF2-40B4-BE49-F238E27FC236}">
                <a16:creationId xmlns:a16="http://schemas.microsoft.com/office/drawing/2014/main" id="{99C62E56-B7CC-40AD-B8A4-5DB2388D5119}"/>
              </a:ext>
            </a:extLst>
          </p:cNvPr>
          <p:cNvCxnSpPr>
            <a:cxnSpLocks/>
          </p:cNvCxnSpPr>
          <p:nvPr/>
        </p:nvCxnSpPr>
        <p:spPr>
          <a:xfrm flipV="1">
            <a:off x="7209318" y="4587916"/>
            <a:ext cx="1639245" cy="1626057"/>
          </a:xfrm>
          <a:prstGeom prst="bentConnector3">
            <a:avLst>
              <a:gd name="adj1" fmla="val 7220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0FBD1BEF-E05C-0272-5F1D-EA8537BD7954}"/>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5" name="TextBox 4">
            <a:extLst>
              <a:ext uri="{FF2B5EF4-FFF2-40B4-BE49-F238E27FC236}">
                <a16:creationId xmlns:a16="http://schemas.microsoft.com/office/drawing/2014/main" id="{2E339EA0-9D8E-4551-3695-47623F29F0A5}"/>
              </a:ext>
            </a:extLst>
          </p:cNvPr>
          <p:cNvSpPr txBox="1"/>
          <p:nvPr/>
        </p:nvSpPr>
        <p:spPr>
          <a:xfrm>
            <a:off x="6757011" y="4434289"/>
            <a:ext cx="1046602" cy="24622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ea typeface="ＭＳ Ｐゴシック"/>
                <a:cs typeface="Arial"/>
              </a:rPr>
              <a:t>20200401001</a:t>
            </a:r>
            <a:endParaRPr lang="en-US" sz="1000"/>
          </a:p>
        </p:txBody>
      </p:sp>
      <p:sp>
        <p:nvSpPr>
          <p:cNvPr id="12" name="TextBox 11">
            <a:extLst>
              <a:ext uri="{FF2B5EF4-FFF2-40B4-BE49-F238E27FC236}">
                <a16:creationId xmlns:a16="http://schemas.microsoft.com/office/drawing/2014/main" id="{0C8A137A-F869-2244-CD28-FBAFEF8B6C74}"/>
              </a:ext>
            </a:extLst>
          </p:cNvPr>
          <p:cNvSpPr txBox="1"/>
          <p:nvPr/>
        </p:nvSpPr>
        <p:spPr>
          <a:xfrm>
            <a:off x="6830456" y="4627083"/>
            <a:ext cx="1055783" cy="24622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ea typeface="ＭＳ Ｐゴシック"/>
                <a:cs typeface="Arial"/>
              </a:rPr>
              <a:t>1</a:t>
            </a:r>
            <a:endParaRPr lang="en-US" sz="1000"/>
          </a:p>
        </p:txBody>
      </p:sp>
      <p:sp>
        <p:nvSpPr>
          <p:cNvPr id="15" name="スライド番号プレースホルダー 3">
            <a:extLst>
              <a:ext uri="{FF2B5EF4-FFF2-40B4-BE49-F238E27FC236}">
                <a16:creationId xmlns:a16="http://schemas.microsoft.com/office/drawing/2014/main" id="{755B7452-F6A0-F1EF-369A-0E953014B628}"/>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53911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98741C-80E2-4FDE-AA84-278673FDF1FA}"/>
              </a:ext>
            </a:extLst>
          </p:cNvPr>
          <p:cNvSpPr>
            <a:spLocks noGrp="1"/>
          </p:cNvSpPr>
          <p:nvPr>
            <p:ph type="title"/>
          </p:nvPr>
        </p:nvSpPr>
        <p:spPr/>
        <p:txBody>
          <a:bodyPr/>
          <a:lstStyle/>
          <a:p>
            <a:r>
              <a:rPr kumimoji="1" lang="en-US" altLang="ja-JP" sz="2800">
                <a:latin typeface="メイリオ"/>
                <a:ea typeface="メイリオ"/>
              </a:rPr>
              <a:t>2.18  </a:t>
            </a:r>
            <a:r>
              <a:rPr kumimoji="1" lang="ja-JP" altLang="en-US" sz="2800">
                <a:latin typeface="メイリオ"/>
                <a:ea typeface="メイリオ"/>
              </a:rPr>
              <a:t>フォルダ階層が簡素化</a:t>
            </a:r>
            <a:r>
              <a:rPr lang="ja-JP" altLang="en-US">
                <a:latin typeface="メイリオ"/>
                <a:ea typeface="メイリオ"/>
              </a:rPr>
              <a:t>される（</a:t>
            </a:r>
            <a:r>
              <a:rPr lang="en-US" altLang="ja-JP">
                <a:latin typeface="メイリオ"/>
                <a:ea typeface="メイリオ"/>
              </a:rPr>
              <a:t>1/2</a:t>
            </a:r>
            <a:r>
              <a:rPr lang="ja-JP" altLang="en-US">
                <a:latin typeface="メイリオ"/>
                <a:ea typeface="メイリオ"/>
              </a:rPr>
              <a:t>）</a:t>
            </a:r>
            <a:r>
              <a:rPr kumimoji="1" lang="ja-JP" altLang="en-US" sz="2800">
                <a:latin typeface="メイリオ"/>
                <a:ea typeface="メイリオ"/>
              </a:rPr>
              <a:t>｜</a:t>
            </a:r>
            <a:r>
              <a:rPr kumimoji="1" lang="en-US" altLang="ja-JP" sz="2800">
                <a:solidFill>
                  <a:schemeClr val="tx1"/>
                </a:solidFill>
                <a:latin typeface="メイリオ"/>
                <a:ea typeface="メイリオ"/>
              </a:rPr>
              <a:t>Module2</a:t>
            </a:r>
            <a:endParaRPr kumimoji="1" lang="ja-JP" altLang="en-US" sz="2800">
              <a:solidFill>
                <a:schemeClr val="tx1"/>
              </a:solidFill>
              <a:latin typeface="メイリオ"/>
              <a:ea typeface="メイリオ"/>
            </a:endParaRPr>
          </a:p>
        </p:txBody>
      </p:sp>
      <p:sp>
        <p:nvSpPr>
          <p:cNvPr id="5" name="コンテンツ プレースホルダー 2">
            <a:extLst>
              <a:ext uri="{FF2B5EF4-FFF2-40B4-BE49-F238E27FC236}">
                <a16:creationId xmlns:a16="http://schemas.microsoft.com/office/drawing/2014/main" id="{713945D3-4366-45DA-B850-4EE723EC1874}"/>
              </a:ext>
            </a:extLst>
          </p:cNvPr>
          <p:cNvSpPr txBox="1">
            <a:spLocks/>
          </p:cNvSpPr>
          <p:nvPr/>
        </p:nvSpPr>
        <p:spPr>
          <a:xfrm>
            <a:off x="5591944" y="1340768"/>
            <a:ext cx="5184576" cy="518457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eCTD v4.0</a:t>
            </a:r>
          </a:p>
          <a:p>
            <a:pPr marL="265113" marR="0" lvl="0" indent="-1825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Module 2 </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のフォルダ名は「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」（第三階層）</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825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フォルダの追加は不要</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825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フォルダー内での各ファイル識別のため，ファイル名重複に留意する</a:t>
            </a:r>
          </a:p>
          <a:p>
            <a:pPr marL="265113" marR="0" lvl="0" indent="-182563"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1" 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1" 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2B061662-D6F2-4EEF-BD62-DC1830B95F4C}"/>
              </a:ext>
            </a:extLst>
          </p:cNvPr>
          <p:cNvSpPr txBox="1">
            <a:spLocks/>
          </p:cNvSpPr>
          <p:nvPr/>
        </p:nvSpPr>
        <p:spPr>
          <a:xfrm>
            <a:off x="479376" y="1340769"/>
            <a:ext cx="5040559" cy="518457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eCTD v</a:t>
            </a:r>
            <a:r>
              <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3.2.2</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65113" marR="0" lvl="0" indent="-161925"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Module 2 </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のフォルダ名は「</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」（第三階層）</a:t>
            </a:r>
          </a:p>
          <a:p>
            <a:pPr marL="265113" marR="0" lvl="0" indent="-161925"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m2</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フォルダー下のフォルダ 名は以下の通りとする</a:t>
            </a:r>
            <a:endParaRPr kumimoji="1" lang="en-US" altLang="ja-JP" sz="14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AFF8E33A-4852-4F75-BC8B-7717E0050137}"/>
              </a:ext>
            </a:extLst>
          </p:cNvPr>
          <p:cNvPicPr>
            <a:picLocks noChangeAspect="1"/>
          </p:cNvPicPr>
          <p:nvPr/>
        </p:nvPicPr>
        <p:blipFill>
          <a:blip r:embed="rId2"/>
          <a:stretch>
            <a:fillRect/>
          </a:stretch>
        </p:blipFill>
        <p:spPr>
          <a:xfrm>
            <a:off x="5951984" y="3034602"/>
            <a:ext cx="1902018" cy="366227"/>
          </a:xfrm>
          <a:prstGeom prst="rect">
            <a:avLst/>
          </a:prstGeom>
        </p:spPr>
      </p:pic>
      <p:pic>
        <p:nvPicPr>
          <p:cNvPr id="9" name="図 8">
            <a:extLst>
              <a:ext uri="{FF2B5EF4-FFF2-40B4-BE49-F238E27FC236}">
                <a16:creationId xmlns:a16="http://schemas.microsoft.com/office/drawing/2014/main" id="{79CAB9F3-E28C-442C-9E2B-B204E5B6E754}"/>
              </a:ext>
            </a:extLst>
          </p:cNvPr>
          <p:cNvPicPr>
            <a:picLocks noChangeAspect="1"/>
          </p:cNvPicPr>
          <p:nvPr/>
        </p:nvPicPr>
        <p:blipFill>
          <a:blip r:embed="rId3"/>
          <a:stretch>
            <a:fillRect/>
          </a:stretch>
        </p:blipFill>
        <p:spPr>
          <a:xfrm>
            <a:off x="1051641" y="2521599"/>
            <a:ext cx="1550453" cy="1351109"/>
          </a:xfrm>
          <a:prstGeom prst="rect">
            <a:avLst/>
          </a:prstGeom>
        </p:spPr>
      </p:pic>
      <p:grpSp>
        <p:nvGrpSpPr>
          <p:cNvPr id="11" name="グループ化 10">
            <a:extLst>
              <a:ext uri="{FF2B5EF4-FFF2-40B4-BE49-F238E27FC236}">
                <a16:creationId xmlns:a16="http://schemas.microsoft.com/office/drawing/2014/main" id="{1C7DDBB5-CACD-4913-B76D-19BDEFAB5DFE}"/>
              </a:ext>
            </a:extLst>
          </p:cNvPr>
          <p:cNvGrpSpPr/>
          <p:nvPr/>
        </p:nvGrpSpPr>
        <p:grpSpPr>
          <a:xfrm>
            <a:off x="737110" y="4210260"/>
            <a:ext cx="4538275" cy="2315086"/>
            <a:chOff x="1830287" y="3965509"/>
            <a:chExt cx="3421748" cy="1356951"/>
          </a:xfrm>
        </p:grpSpPr>
        <p:pic>
          <p:nvPicPr>
            <p:cNvPr id="8" name="図 7">
              <a:extLst>
                <a:ext uri="{FF2B5EF4-FFF2-40B4-BE49-F238E27FC236}">
                  <a16:creationId xmlns:a16="http://schemas.microsoft.com/office/drawing/2014/main" id="{1E8E7765-7CD8-43C0-A50F-9A846FCE7E71}"/>
                </a:ext>
              </a:extLst>
            </p:cNvPr>
            <p:cNvPicPr>
              <a:picLocks noChangeAspect="1"/>
            </p:cNvPicPr>
            <p:nvPr/>
          </p:nvPicPr>
          <p:blipFill>
            <a:blip r:embed="rId4"/>
            <a:stretch>
              <a:fillRect/>
            </a:stretch>
          </p:blipFill>
          <p:spPr>
            <a:xfrm>
              <a:off x="1830287" y="3965509"/>
              <a:ext cx="3416858" cy="1225675"/>
            </a:xfrm>
            <a:prstGeom prst="rect">
              <a:avLst/>
            </a:prstGeom>
          </p:spPr>
        </p:pic>
        <p:pic>
          <p:nvPicPr>
            <p:cNvPr id="10" name="図 9">
              <a:extLst>
                <a:ext uri="{FF2B5EF4-FFF2-40B4-BE49-F238E27FC236}">
                  <a16:creationId xmlns:a16="http://schemas.microsoft.com/office/drawing/2014/main" id="{CE1C44C2-D597-44C5-AA46-FB90DE6EF43F}"/>
                </a:ext>
              </a:extLst>
            </p:cNvPr>
            <p:cNvPicPr>
              <a:picLocks noChangeAspect="1"/>
            </p:cNvPicPr>
            <p:nvPr/>
          </p:nvPicPr>
          <p:blipFill>
            <a:blip r:embed="rId5"/>
            <a:stretch>
              <a:fillRect/>
            </a:stretch>
          </p:blipFill>
          <p:spPr>
            <a:xfrm>
              <a:off x="1835177" y="5114678"/>
              <a:ext cx="3416858" cy="207782"/>
            </a:xfrm>
            <a:prstGeom prst="rect">
              <a:avLst/>
            </a:prstGeom>
          </p:spPr>
        </p:pic>
      </p:grpSp>
      <p:sp>
        <p:nvSpPr>
          <p:cNvPr id="15" name="テキスト ボックス 14">
            <a:extLst>
              <a:ext uri="{FF2B5EF4-FFF2-40B4-BE49-F238E27FC236}">
                <a16:creationId xmlns:a16="http://schemas.microsoft.com/office/drawing/2014/main" id="{B09517B2-787D-994A-82A7-381633486526}"/>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3" name="スライド番号プレースホルダー 3">
            <a:extLst>
              <a:ext uri="{FF2B5EF4-FFF2-40B4-BE49-F238E27FC236}">
                <a16:creationId xmlns:a16="http://schemas.microsoft.com/office/drawing/2014/main" id="{789F7A10-8B92-B330-8E5F-4EF0E74AD8A1}"/>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87105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E1894-E2DB-46A3-AB33-F5F086A4D184}"/>
              </a:ext>
            </a:extLst>
          </p:cNvPr>
          <p:cNvSpPr>
            <a:spLocks noGrp="1"/>
          </p:cNvSpPr>
          <p:nvPr>
            <p:ph type="title"/>
          </p:nvPr>
        </p:nvSpPr>
        <p:spPr>
          <a:xfrm>
            <a:off x="608400" y="190800"/>
            <a:ext cx="9574088" cy="829602"/>
          </a:xfrm>
        </p:spPr>
        <p:txBody>
          <a:bodyPr/>
          <a:lstStyle/>
          <a:p>
            <a:r>
              <a:rPr lang="en-US" altLang="ja-JP" dirty="0">
                <a:solidFill>
                  <a:schemeClr val="tx1"/>
                </a:solidFill>
                <a:latin typeface="メイリオ"/>
                <a:ea typeface="メイリオ"/>
              </a:rPr>
              <a:t>2.19  eCTD</a:t>
            </a:r>
            <a:r>
              <a:rPr lang="ja-JP" altLang="en-US" dirty="0">
                <a:solidFill>
                  <a:schemeClr val="tx1"/>
                </a:solidFill>
                <a:latin typeface="メイリオ"/>
                <a:ea typeface="メイリオ"/>
              </a:rPr>
              <a:t>カバーレターが不要になる</a:t>
            </a:r>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96AE2B1-5D57-47BF-8980-11CC0DFA7398}"/>
              </a:ext>
            </a:extLst>
          </p:cNvPr>
          <p:cNvSpPr>
            <a:spLocks noGrp="1"/>
          </p:cNvSpPr>
          <p:nvPr>
            <p:ph idx="1"/>
          </p:nvPr>
        </p:nvSpPr>
        <p:spPr>
          <a:xfrm>
            <a:off x="552303" y="1388817"/>
            <a:ext cx="11009989" cy="4866240"/>
          </a:xfrm>
        </p:spPr>
        <p:txBody>
          <a:bodyPr/>
          <a:lstStyle/>
          <a:p>
            <a:r>
              <a:rPr lang="en-US" altLang="ja-JP" sz="2400" b="0" dirty="0">
                <a:solidFill>
                  <a:srgbClr val="4472C4"/>
                </a:solidFill>
                <a:latin typeface="メイリオ"/>
                <a:ea typeface="メイリオ"/>
              </a:rPr>
              <a:t>eCTD</a:t>
            </a:r>
            <a:r>
              <a:rPr kumimoji="1" lang="ja-JP" altLang="en-US" sz="2400" b="0" dirty="0">
                <a:solidFill>
                  <a:srgbClr val="4472C4"/>
                </a:solidFill>
                <a:latin typeface="メイリオ"/>
                <a:ea typeface="メイリオ"/>
              </a:rPr>
              <a:t>カバーレター</a:t>
            </a:r>
            <a:endParaRPr kumimoji="1" lang="en-US" altLang="ja-JP" sz="2400" b="0" dirty="0">
              <a:solidFill>
                <a:srgbClr val="4472C4"/>
              </a:solidFill>
              <a:latin typeface="メイリオ"/>
              <a:ea typeface="メイリオ"/>
            </a:endParaRPr>
          </a:p>
          <a:p>
            <a:pPr lvl="1"/>
            <a:r>
              <a:rPr lang="ja-JP" altLang="en-US" sz="2000" b="0" dirty="0">
                <a:latin typeface="メイリオ"/>
                <a:ea typeface="メイリオ"/>
              </a:rPr>
              <a:t>ゲートウェイで提出する場合，カバーレターの作成は不要（ゲートウェイ上でカバーレターに記載する情報を入力）</a:t>
            </a:r>
            <a:endParaRPr lang="en-US" altLang="ja-JP" sz="2000" b="0" dirty="0">
              <a:latin typeface="メイリオ"/>
              <a:ea typeface="メイリオ"/>
            </a:endParaRPr>
          </a:p>
          <a:p>
            <a:pPr lvl="1"/>
            <a:r>
              <a:rPr kumimoji="1" lang="ja-JP" altLang="en-US" sz="2000" b="0" dirty="0">
                <a:latin typeface="メイリオ"/>
                <a:ea typeface="メイリオ"/>
              </a:rPr>
              <a:t>窓口提出の場合のみ，</a:t>
            </a:r>
            <a:r>
              <a:rPr kumimoji="1" lang="en-US" altLang="ja-JP" sz="2000" b="0" dirty="0">
                <a:latin typeface="メイリオ"/>
                <a:ea typeface="メイリオ"/>
              </a:rPr>
              <a:t>eCTD</a:t>
            </a:r>
            <a:r>
              <a:rPr kumimoji="1" lang="ja-JP" altLang="en-US" sz="2000" b="0" dirty="0">
                <a:latin typeface="メイリオ"/>
                <a:ea typeface="メイリオ"/>
              </a:rPr>
              <a:t>カバーレターを提出する必要</a:t>
            </a:r>
            <a:r>
              <a:rPr lang="ja-JP" altLang="en-US" sz="2000" b="0" dirty="0">
                <a:latin typeface="メイリオ"/>
                <a:ea typeface="メイリオ"/>
              </a:rPr>
              <a:t>が</a:t>
            </a:r>
            <a:r>
              <a:rPr kumimoji="1" lang="ja-JP" altLang="en-US" sz="2000" b="0" dirty="0">
                <a:latin typeface="メイリオ"/>
                <a:ea typeface="メイリオ"/>
              </a:rPr>
              <a:t>ある</a:t>
            </a:r>
            <a:endParaRPr lang="ja-JP" altLang="en-US" sz="2000" b="0" dirty="0">
              <a:latin typeface="メイリオ"/>
              <a:ea typeface="メイリオ"/>
            </a:endParaRPr>
          </a:p>
          <a:p>
            <a:pPr lvl="1"/>
            <a:endParaRPr lang="ja-JP" altLang="en-US" sz="2000" b="0" dirty="0">
              <a:latin typeface="メイリオ"/>
              <a:ea typeface="メイリオ"/>
            </a:endParaRPr>
          </a:p>
          <a:p>
            <a:pPr lvl="1"/>
            <a:endParaRPr lang="ja-JP" altLang="en-US" sz="2000" b="0" dirty="0">
              <a:latin typeface="メイリオ"/>
              <a:ea typeface="メイリオ"/>
            </a:endParaRPr>
          </a:p>
        </p:txBody>
      </p:sp>
      <p:sp>
        <p:nvSpPr>
          <p:cNvPr id="7" name="テキスト ボックス 6">
            <a:extLst>
              <a:ext uri="{FF2B5EF4-FFF2-40B4-BE49-F238E27FC236}">
                <a16:creationId xmlns:a16="http://schemas.microsoft.com/office/drawing/2014/main" id="{A3B94AE2-7F12-D4E7-44EC-8525166871E6}"/>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薬事</a:t>
            </a:r>
          </a:p>
        </p:txBody>
      </p:sp>
      <p:sp>
        <p:nvSpPr>
          <p:cNvPr id="8" name="テキスト ボックス 7">
            <a:extLst>
              <a:ext uri="{FF2B5EF4-FFF2-40B4-BE49-F238E27FC236}">
                <a16:creationId xmlns:a16="http://schemas.microsoft.com/office/drawing/2014/main" id="{DCC5637A-60AC-031F-FE81-013BC4F9F666}"/>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eCTD</a:t>
            </a:r>
            <a:r>
              <a:rPr kumimoji="1" lang="ja-JP" altLang="en-US" sz="1400" b="1"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編纂</a:t>
            </a:r>
          </a:p>
        </p:txBody>
      </p:sp>
      <p:sp>
        <p:nvSpPr>
          <p:cNvPr id="6" name="スライド番号プレースホルダー 3">
            <a:extLst>
              <a:ext uri="{FF2B5EF4-FFF2-40B4-BE49-F238E27FC236}">
                <a16:creationId xmlns:a16="http://schemas.microsoft.com/office/drawing/2014/main" id="{59870ED2-D576-20AC-18E5-EBDDAEF7BA51}"/>
              </a:ext>
            </a:extLst>
          </p:cNvPr>
          <p:cNvSpPr>
            <a:spLocks noGrp="1"/>
          </p:cNvSpPr>
          <p:nvPr>
            <p:ph type="sldNum" sz="quarter" idx="10"/>
          </p:nvPr>
        </p:nvSpPr>
        <p:spPr>
          <a:xfrm>
            <a:off x="10979151" y="6337300"/>
            <a:ext cx="1166283"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23636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0DD1409-E938-4DDE-B79C-60D800771ACD}"/>
              </a:ext>
            </a:extLst>
          </p:cNvPr>
          <p:cNvSpPr>
            <a:spLocks noGrp="1"/>
          </p:cNvSpPr>
          <p:nvPr>
            <p:ph type="ctrTitle"/>
          </p:nvPr>
        </p:nvSpPr>
        <p:spPr/>
        <p:txBody>
          <a:bodyPr/>
          <a:lstStyle/>
          <a:p>
            <a:r>
              <a:rPr lang="en-US" altLang="ja-JP" sz="3200">
                <a:latin typeface="メイリオ" panose="020B0604030504040204" pitchFamily="50" charset="-128"/>
                <a:ea typeface="メイリオ" panose="020B0604030504040204" pitchFamily="50" charset="-128"/>
              </a:rPr>
              <a:t>3</a:t>
            </a:r>
            <a:r>
              <a:rPr lang="ja-JP" altLang="en-US" sz="3200">
                <a:latin typeface="メイリオ" panose="020B0604030504040204" pitchFamily="50" charset="-128"/>
                <a:ea typeface="メイリオ" panose="020B0604030504040204" pitchFamily="50" charset="-128"/>
              </a:rPr>
              <a:t>．日本における固有の要件</a:t>
            </a:r>
          </a:p>
        </p:txBody>
      </p:sp>
      <p:sp>
        <p:nvSpPr>
          <p:cNvPr id="4" name="スライド番号プレースホルダー 3">
            <a:extLst>
              <a:ext uri="{FF2B5EF4-FFF2-40B4-BE49-F238E27FC236}">
                <a16:creationId xmlns:a16="http://schemas.microsoft.com/office/drawing/2014/main" id="{3D129A4C-2F93-4FDC-9FCC-8F4977B7F6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7" name="字幕 3">
            <a:extLst>
              <a:ext uri="{FF2B5EF4-FFF2-40B4-BE49-F238E27FC236}">
                <a16:creationId xmlns:a16="http://schemas.microsoft.com/office/drawing/2014/main" id="{AA5E3D00-1724-4ADC-88E2-D334E0687538}"/>
              </a:ext>
            </a:extLst>
          </p:cNvPr>
          <p:cNvSpPr txBox="1">
            <a:spLocks/>
          </p:cNvSpPr>
          <p:nvPr/>
        </p:nvSpPr>
        <p:spPr bwMode="auto">
          <a:xfrm>
            <a:off x="695399" y="3356992"/>
            <a:ext cx="8606255"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 charset="2"/>
              <a:buNone/>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0" fontAlgn="base" hangingPunct="0">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p"/>
              <a:tabLst/>
              <a:defRPr/>
            </a:pPr>
            <a:r>
              <a:rPr kumimoji="1" lang="en-US" altLang="ja-JP"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2" action="ppaction://hlinksldjump"/>
              </a:rPr>
              <a:t>3.1  </a:t>
            </a:r>
            <a:r>
              <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2" action="ppaction://hlinksldjump"/>
              </a:rPr>
              <a:t>日本における「アプリケーション」とは？</a:t>
            </a:r>
            <a:endPar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p"/>
              <a:tabLst/>
              <a:defRPr/>
            </a:pPr>
            <a:r>
              <a:rPr kumimoji="1" lang="en-US" altLang="ja-JP"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3" action="ppaction://hlinksldjump"/>
              </a:rPr>
              <a:t>3.2  EU/US</a:t>
            </a:r>
            <a:r>
              <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3" action="ppaction://hlinksldjump"/>
              </a:rPr>
              <a:t>の「アプリケーション」とは？</a:t>
            </a:r>
            <a:endPar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p"/>
              <a:tabLst/>
              <a:defRPr/>
            </a:pPr>
            <a:r>
              <a:rPr kumimoji="1" lang="en-US" altLang="ja-JP"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4" action="ppaction://hlinksldjump"/>
              </a:rPr>
              <a:t>3.3  </a:t>
            </a:r>
            <a:r>
              <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4" action="ppaction://hlinksldjump"/>
              </a:rPr>
              <a:t>初版提出方法について</a:t>
            </a:r>
            <a:endPar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p"/>
              <a:tabLst/>
              <a:defRPr/>
            </a:pPr>
            <a:r>
              <a:rPr kumimoji="1" lang="en-US" altLang="ja-JP"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5" action="ppaction://hlinksldjump"/>
              </a:rPr>
              <a:t>3.4  </a:t>
            </a:r>
            <a:r>
              <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5" action="ppaction://hlinksldjump"/>
              </a:rPr>
              <a:t>参考提出について</a:t>
            </a:r>
            <a:endPar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0" fontAlgn="base" latinLnBrk="0" hangingPunct="0">
              <a:lnSpc>
                <a:spcPct val="100000"/>
              </a:lnSpc>
              <a:spcBef>
                <a:spcPct val="20000"/>
              </a:spcBef>
              <a:spcAft>
                <a:spcPct val="0"/>
              </a:spcAft>
              <a:buClrTx/>
              <a:buSzTx/>
              <a:buFont typeface="Wingdings" pitchFamily="2" charset="2"/>
              <a:buChar char="p"/>
              <a:tabLst/>
              <a:defRPr/>
            </a:pPr>
            <a:r>
              <a:rPr kumimoji="1" lang="en-US" altLang="ja-JP"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6" action="ppaction://hlinksldjump"/>
              </a:rPr>
              <a:t>3.5  </a:t>
            </a:r>
            <a:r>
              <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6" action="ppaction://hlinksldjump"/>
              </a:rPr>
              <a:t>疑似</a:t>
            </a:r>
            <a:r>
              <a:rPr kumimoji="1" lang="en-US" altLang="ja-JP"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6" action="ppaction://hlinksldjump"/>
              </a:rPr>
              <a:t>/</a:t>
            </a:r>
            <a:r>
              <a:rPr kumimoji="1" lang="ja-JP" altLang="en-US"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hlinkClick r:id="rId6" action="ppaction://hlinksldjump"/>
              </a:rPr>
              <a:t>強制リプレイス</a:t>
            </a:r>
            <a:endParaRPr kumimoji="1" lang="en-US" altLang="ja-JP" sz="1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2">
            <a:extLst>
              <a:ext uri="{FF2B5EF4-FFF2-40B4-BE49-F238E27FC236}">
                <a16:creationId xmlns:a16="http://schemas.microsoft.com/office/drawing/2014/main" id="{268FD3E5-985F-4901-AC17-7491866EFDE5}"/>
              </a:ext>
            </a:extLst>
          </p:cNvPr>
          <p:cNvSpPr txBox="1"/>
          <p:nvPr/>
        </p:nvSpPr>
        <p:spPr>
          <a:xfrm>
            <a:off x="10072315" y="44450"/>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8" name="テキスト ボックス 3">
            <a:extLst>
              <a:ext uri="{FF2B5EF4-FFF2-40B4-BE49-F238E27FC236}">
                <a16:creationId xmlns:a16="http://schemas.microsoft.com/office/drawing/2014/main" id="{CC416FB2-C47F-4F5D-8362-55607275BBF4}"/>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9" name="テキスト ボックス 5">
            <a:extLst>
              <a:ext uri="{FF2B5EF4-FFF2-40B4-BE49-F238E27FC236}">
                <a16:creationId xmlns:a16="http://schemas.microsoft.com/office/drawing/2014/main" id="{6A1DEB51-A027-4D64-934C-EF2002E607B7}"/>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0" name="テキスト ボックス 7">
            <a:extLst>
              <a:ext uri="{FF2B5EF4-FFF2-40B4-BE49-F238E27FC236}">
                <a16:creationId xmlns:a16="http://schemas.microsoft.com/office/drawing/2014/main" id="{98CE60E9-B2F0-40D6-AA9F-FDDAAF9E5311}"/>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436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altLang="ja-JP" sz="3200">
                <a:latin typeface="メイリオ" panose="020B0604030504040204" pitchFamily="50" charset="-128"/>
                <a:ea typeface="メイリオ" panose="020B0604030504040204" pitchFamily="50" charset="-128"/>
              </a:rPr>
              <a:t>eCTD</a:t>
            </a:r>
            <a:r>
              <a:rPr lang="ja-JP" altLang="en-US" sz="3200">
                <a:latin typeface="メイリオ" panose="020B0604030504040204" pitchFamily="50" charset="-128"/>
                <a:ea typeface="メイリオ" panose="020B0604030504040204" pitchFamily="50" charset="-128"/>
              </a:rPr>
              <a:t> </a:t>
            </a:r>
            <a:r>
              <a:rPr lang="en-US" altLang="ja-JP" sz="3200">
                <a:latin typeface="メイリオ" panose="020B0604030504040204" pitchFamily="50" charset="-128"/>
                <a:ea typeface="メイリオ" panose="020B0604030504040204" pitchFamily="50" charset="-128"/>
              </a:rPr>
              <a:t>v4.0</a:t>
            </a:r>
            <a:r>
              <a:rPr lang="ja-JP" altLang="en-US" sz="3200">
                <a:latin typeface="メイリオ" panose="020B0604030504040204" pitchFamily="50" charset="-128"/>
                <a:ea typeface="メイリオ" panose="020B0604030504040204" pitchFamily="50" charset="-128"/>
              </a:rPr>
              <a:t> 教育資材</a:t>
            </a:r>
            <a:endParaRPr lang="ja-JP" altLang="ja-JP" sz="3200">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733948F-7CB1-492B-9D1B-07D580CAEC4C}"/>
              </a:ext>
            </a:extLst>
          </p:cNvPr>
          <p:cNvSpPr txBox="1"/>
          <p:nvPr/>
        </p:nvSpPr>
        <p:spPr>
          <a:xfrm>
            <a:off x="1950848" y="3343633"/>
            <a:ext cx="7570224" cy="861774"/>
          </a:xfrm>
          <a:prstGeom prst="rect">
            <a:avLst/>
          </a:prstGeom>
          <a:noFill/>
        </p:spPr>
        <p:txBody>
          <a:bodyPr wrap="square" rtlCol="0">
            <a:spAutoFit/>
          </a:bodyPr>
          <a:lstStyle/>
          <a:p>
            <a:pPr algn="ctr"/>
            <a:r>
              <a:rPr lang="ja-JP" altLang="en-US" sz="3200" b="1">
                <a:latin typeface="メイリオ" panose="020B0604030504040204" pitchFamily="50" charset="-128"/>
                <a:ea typeface="メイリオ" panose="020B0604030504040204" pitchFamily="50" charset="-128"/>
              </a:rPr>
              <a:t>電子化情報部会 </a:t>
            </a:r>
            <a:r>
              <a:rPr lang="en-US" altLang="ja-JP" sz="3200" b="1">
                <a:latin typeface="メイリオ" panose="020B0604030504040204" pitchFamily="50" charset="-128"/>
                <a:ea typeface="メイリオ" panose="020B0604030504040204" pitchFamily="50" charset="-128"/>
              </a:rPr>
              <a:t>TF1 eSubmission</a:t>
            </a:r>
            <a:endParaRPr lang="ja-JP" altLang="en-US" sz="3200" b="1">
              <a:latin typeface="メイリオ" panose="020B0604030504040204" pitchFamily="50" charset="-128"/>
              <a:ea typeface="メイリオ" panose="020B0604030504040204" pitchFamily="50" charset="-128"/>
            </a:endParaRPr>
          </a:p>
          <a:p>
            <a:pPr algn="ctr"/>
            <a:endParaRPr kumimoji="1" lang="ja-JP" altLang="en-US">
              <a:latin typeface="メイリオ" panose="020B0604030504040204" pitchFamily="50" charset="-128"/>
              <a:ea typeface="メイリオ" panose="020B0604030504040204" pitchFamily="50" charset="-128"/>
            </a:endParaRPr>
          </a:p>
        </p:txBody>
      </p:sp>
      <p:sp>
        <p:nvSpPr>
          <p:cNvPr id="4" name="正方形/長方形 3"/>
          <p:cNvSpPr/>
          <p:nvPr/>
        </p:nvSpPr>
        <p:spPr>
          <a:xfrm>
            <a:off x="914400" y="5201905"/>
            <a:ext cx="10297144" cy="1323439"/>
          </a:xfrm>
          <a:prstGeom prst="rect">
            <a:avLst/>
          </a:prstGeom>
        </p:spPr>
        <p:txBody>
          <a:bodyPr wrap="square">
            <a:spAutoFit/>
          </a:bodyPr>
          <a:lstStyle/>
          <a:p>
            <a:pPr marL="0" indent="0">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免責事項</a:t>
            </a:r>
            <a:r>
              <a:rPr lang="en-US" altLang="ja-JP" sz="2000" dirty="0">
                <a:latin typeface="メイリオ" panose="020B0604030504040204" pitchFamily="50" charset="-128"/>
                <a:ea typeface="メイリオ" panose="020B0604030504040204" pitchFamily="50" charset="-128"/>
              </a:rPr>
              <a:t>】</a:t>
            </a:r>
          </a:p>
          <a:p>
            <a:pPr marL="0" indent="0">
              <a:buNone/>
            </a:pPr>
            <a:r>
              <a:rPr lang="ja-JP" altLang="en-US" sz="2000" dirty="0">
                <a:latin typeface="メイリオ" panose="020B0604030504040204" pitchFamily="50" charset="-128"/>
                <a:ea typeface="メイリオ" panose="020B0604030504040204" pitchFamily="50" charset="-128"/>
              </a:rPr>
              <a:t>本資材の記載内容は，作成時点の情報に基づき記載している。 将来の動向により，状況が変わることを留意すること。本資材を利用した結果生じた損害について，日本製薬工業協会は一切責任を負わない。</a:t>
            </a:r>
            <a:endParaRPr lang="ja-JP" altLang="en-US" sz="2000" dirty="0">
              <a:solidFill>
                <a:sysClr val="windowText" lastClr="000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58AD442-D5D9-47D5-8872-2A14728C2104}"/>
              </a:ext>
            </a:extLst>
          </p:cNvPr>
          <p:cNvSpPr>
            <a:spLocks noGrp="1"/>
          </p:cNvSpPr>
          <p:nvPr>
            <p:ph type="sldNum" sz="quarter" idx="10"/>
          </p:nvPr>
        </p:nvSpPr>
        <p:spPr/>
        <p:txBody>
          <a:bodyPr/>
          <a:lstStyle/>
          <a:p>
            <a:pPr>
              <a:defRPr/>
            </a:pPr>
            <a:fld id="{0F70095C-F9B4-4C04-ABE4-849D581B05DE}" type="slidenum">
              <a:rPr lang="en-US" altLang="ja-JP" smtClean="0"/>
              <a:pPr>
                <a:defRPr/>
              </a:pPr>
              <a:t>6</a:t>
            </a:fld>
            <a:endParaRPr lang="en-US" altLang="ja-JP"/>
          </a:p>
        </p:txBody>
      </p:sp>
      <p:sp>
        <p:nvSpPr>
          <p:cNvPr id="2" name="正方形/長方形 1"/>
          <p:cNvSpPr/>
          <p:nvPr/>
        </p:nvSpPr>
        <p:spPr>
          <a:xfrm>
            <a:off x="4151784" y="4005064"/>
            <a:ext cx="3058851" cy="830997"/>
          </a:xfrm>
          <a:prstGeom prst="rect">
            <a:avLst/>
          </a:prstGeom>
        </p:spPr>
        <p:txBody>
          <a:bodyPr wrap="none">
            <a:spAutoFit/>
          </a:bodyPr>
          <a:lstStyle/>
          <a:p>
            <a:pPr marL="0" indent="0">
              <a:buNone/>
            </a:pPr>
            <a:r>
              <a:rPr lang="en-US" altLang="ja-JP" sz="2400" dirty="0">
                <a:latin typeface="メイリオ" panose="020B0604030504040204" pitchFamily="50" charset="-128"/>
                <a:ea typeface="メイリオ" panose="020B0604030504040204" pitchFamily="50" charset="-128"/>
              </a:rPr>
              <a:t>2023</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日 作成</a:t>
            </a: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2023</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11</a:t>
            </a:r>
            <a:r>
              <a:rPr lang="ja-JP" altLang="en-US" sz="2400" dirty="0">
                <a:latin typeface="メイリオ" panose="020B0604030504040204" pitchFamily="50" charset="-128"/>
                <a:ea typeface="メイリオ" panose="020B0604030504040204" pitchFamily="50" charset="-128"/>
              </a:rPr>
              <a:t>日修正</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07973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6D40-174D-47E3-9CAD-8707E389678F}"/>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3.1  </a:t>
            </a:r>
            <a:r>
              <a:rPr kumimoji="1" lang="ja-JP" altLang="en-US">
                <a:latin typeface="メイリオ" panose="020B0604030504040204" pitchFamily="50" charset="-128"/>
                <a:ea typeface="メイリオ" panose="020B0604030504040204" pitchFamily="50" charset="-128"/>
              </a:rPr>
              <a:t>日本における「</a:t>
            </a:r>
            <a:r>
              <a:rPr kumimoji="1" lang="en-US" altLang="ja-JP">
                <a:latin typeface="メイリオ" panose="020B0604030504040204" pitchFamily="50" charset="-128"/>
                <a:ea typeface="メイリオ" panose="020B0604030504040204" pitchFamily="50" charset="-128"/>
              </a:rPr>
              <a:t>Application</a:t>
            </a:r>
            <a:r>
              <a:rPr kumimoji="1" lang="ja-JP" altLang="en-US">
                <a:latin typeface="メイリオ" panose="020B0604030504040204" pitchFamily="50" charset="-128"/>
                <a:ea typeface="メイリオ" panose="020B0604030504040204" pitchFamily="50" charset="-128"/>
              </a:rPr>
              <a:t>」とは？</a:t>
            </a:r>
          </a:p>
        </p:txBody>
      </p:sp>
      <p:sp>
        <p:nvSpPr>
          <p:cNvPr id="3" name="Content Placeholder 2">
            <a:extLst>
              <a:ext uri="{FF2B5EF4-FFF2-40B4-BE49-F238E27FC236}">
                <a16:creationId xmlns:a16="http://schemas.microsoft.com/office/drawing/2014/main" id="{C7AA4503-63AC-46D7-ADBB-F62C052F8C41}"/>
              </a:ext>
            </a:extLst>
          </p:cNvPr>
          <p:cNvSpPr>
            <a:spLocks noGrp="1"/>
          </p:cNvSpPr>
          <p:nvPr>
            <p:ph idx="1"/>
          </p:nvPr>
        </p:nvSpPr>
        <p:spPr>
          <a:xfrm>
            <a:off x="467334" y="1090613"/>
            <a:ext cx="10972800" cy="5256212"/>
          </a:xfrm>
        </p:spPr>
        <p:txBody>
          <a:bodyPr/>
          <a:lstStyle/>
          <a:p>
            <a:pPr>
              <a:buFont typeface="Wingdings" panose="05000000000000000000" pitchFamily="2" charset="2"/>
              <a:buChar char="l"/>
            </a:pPr>
            <a:r>
              <a:rPr kumimoji="1" lang="en-US" altLang="ja-JP" dirty="0">
                <a:latin typeface="メイリオ" panose="020B0604030504040204" pitchFamily="50" charset="-128"/>
                <a:ea typeface="メイリオ" panose="020B0604030504040204" pitchFamily="50" charset="-128"/>
              </a:rPr>
              <a:t>Application</a:t>
            </a:r>
            <a:r>
              <a:rPr kumimoji="1" lang="ja-JP" altLang="en-US" dirty="0">
                <a:latin typeface="メイリオ" panose="020B0604030504040204" pitchFamily="50" charset="-128"/>
                <a:ea typeface="メイリオ" panose="020B0604030504040204" pitchFamily="50" charset="-128"/>
              </a:rPr>
              <a:t>と</a:t>
            </a:r>
            <a:r>
              <a:rPr kumimoji="1" lang="en-US" altLang="ja-JP" dirty="0">
                <a:latin typeface="メイリオ" panose="020B0604030504040204" pitchFamily="50" charset="-128"/>
                <a:ea typeface="メイリオ" panose="020B0604030504040204" pitchFamily="50" charset="-128"/>
              </a:rPr>
              <a:t>Submission</a:t>
            </a:r>
            <a:r>
              <a:rPr kumimoji="1" lang="ja-JP" altLang="en-US" dirty="0">
                <a:latin typeface="メイリオ" panose="020B0604030504040204" pitchFamily="50" charset="-128"/>
                <a:ea typeface="メイリオ" panose="020B0604030504040204" pitchFamily="50" charset="-128"/>
              </a:rPr>
              <a:t>は区別なく，</a:t>
            </a:r>
            <a:r>
              <a:rPr lang="ja-JP" altLang="en-US" dirty="0">
                <a:latin typeface="メイリオ" panose="020B0604030504040204" pitchFamily="50" charset="-128"/>
                <a:ea typeface="メイリオ" panose="020B0604030504040204" pitchFamily="50" charset="-128"/>
              </a:rPr>
              <a:t>同一概念</a:t>
            </a:r>
            <a:r>
              <a:rPr kumimoji="1" lang="ja-JP" altLang="en-US" dirty="0">
                <a:latin typeface="メイリオ" panose="020B0604030504040204" pitchFamily="50" charset="-128"/>
                <a:ea typeface="メイリオ" panose="020B0604030504040204" pitchFamily="50" charset="-128"/>
              </a:rPr>
              <a:t>である</a:t>
            </a:r>
          </a:p>
        </p:txBody>
      </p:sp>
      <p:sp>
        <p:nvSpPr>
          <p:cNvPr id="7" name="TextBox 6">
            <a:extLst>
              <a:ext uri="{FF2B5EF4-FFF2-40B4-BE49-F238E27FC236}">
                <a16:creationId xmlns:a16="http://schemas.microsoft.com/office/drawing/2014/main" id="{3023B63F-7F3C-4210-8907-B342280A25E1}"/>
              </a:ext>
            </a:extLst>
          </p:cNvPr>
          <p:cNvSpPr txBox="1"/>
          <p:nvPr/>
        </p:nvSpPr>
        <p:spPr>
          <a:xfrm>
            <a:off x="0" y="6588000"/>
            <a:ext cx="36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v4.0</a:t>
            </a:r>
            <a:r>
              <a:rPr lang="ja-JP" altLang="en-US" dirty="0"/>
              <a:t>運用開始</a:t>
            </a:r>
            <a:r>
              <a:rPr lang="en-US" altLang="ja-JP" dirty="0"/>
              <a:t>/Slide 10</a:t>
            </a:r>
            <a:r>
              <a:rPr lang="ja-JP" altLang="en-US" dirty="0"/>
              <a:t>引用</a:t>
            </a:r>
          </a:p>
        </p:txBody>
      </p:sp>
      <p:sp>
        <p:nvSpPr>
          <p:cNvPr id="4" name="スライド番号プレースホルダー 3">
            <a:extLst>
              <a:ext uri="{FF2B5EF4-FFF2-40B4-BE49-F238E27FC236}">
                <a16:creationId xmlns:a16="http://schemas.microsoft.com/office/drawing/2014/main" id="{2967C215-E731-4A25-AABC-07ED92B0BE8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 name="テキスト ボックス 8">
            <a:extLst>
              <a:ext uri="{FF2B5EF4-FFF2-40B4-BE49-F238E27FC236}">
                <a16:creationId xmlns:a16="http://schemas.microsoft.com/office/drawing/2014/main" id="{25D265DE-02E2-8E7D-FC87-7BC16208F6FE}"/>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0" name="テキスト ボックス 9">
            <a:extLst>
              <a:ext uri="{FF2B5EF4-FFF2-40B4-BE49-F238E27FC236}">
                <a16:creationId xmlns:a16="http://schemas.microsoft.com/office/drawing/2014/main" id="{DC147079-E673-44E7-7423-A807709F690D}"/>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pic>
        <p:nvPicPr>
          <p:cNvPr id="13" name="Picture 6" descr="Diagram&#10;&#10;Description automatically generated">
            <a:extLst>
              <a:ext uri="{FF2B5EF4-FFF2-40B4-BE49-F238E27FC236}">
                <a16:creationId xmlns:a16="http://schemas.microsoft.com/office/drawing/2014/main" id="{08621260-29B8-A9D8-1277-04C6874DA795}"/>
              </a:ext>
            </a:extLst>
          </p:cNvPr>
          <p:cNvPicPr>
            <a:picLocks noChangeAspect="1"/>
          </p:cNvPicPr>
          <p:nvPr/>
        </p:nvPicPr>
        <p:blipFill>
          <a:blip r:embed="rId2"/>
          <a:stretch>
            <a:fillRect/>
          </a:stretch>
        </p:blipFill>
        <p:spPr>
          <a:xfrm>
            <a:off x="1168340" y="1528754"/>
            <a:ext cx="8592170" cy="4707069"/>
          </a:xfrm>
          <a:prstGeom prst="rect">
            <a:avLst/>
          </a:prstGeom>
        </p:spPr>
      </p:pic>
    </p:spTree>
    <p:extLst>
      <p:ext uri="{BB962C8B-B14F-4D97-AF65-F5344CB8AC3E}">
        <p14:creationId xmlns:p14="http://schemas.microsoft.com/office/powerpoint/2010/main" val="2504673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8B58-26EE-4186-8A00-1462BE78FCB0}"/>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3.2  EU/US</a:t>
            </a:r>
            <a:r>
              <a:rPr kumimoji="1" lang="ja-JP" altLang="en-US">
                <a:latin typeface="メイリオ" panose="020B0604030504040204" pitchFamily="50" charset="-128"/>
                <a:ea typeface="メイリオ" panose="020B0604030504040204" pitchFamily="50" charset="-128"/>
              </a:rPr>
              <a:t>の「</a:t>
            </a:r>
            <a:r>
              <a:rPr kumimoji="1" lang="en-US" altLang="ja-JP">
                <a:latin typeface="メイリオ" panose="020B0604030504040204" pitchFamily="50" charset="-128"/>
                <a:ea typeface="メイリオ" panose="020B0604030504040204" pitchFamily="50" charset="-128"/>
              </a:rPr>
              <a:t>Application</a:t>
            </a:r>
            <a:r>
              <a:rPr kumimoji="1" lang="ja-JP" altLang="en-US">
                <a:latin typeface="メイリオ" panose="020B0604030504040204" pitchFamily="50" charset="-128"/>
                <a:ea typeface="メイリオ" panose="020B0604030504040204" pitchFamily="50" charset="-128"/>
              </a:rPr>
              <a:t>」とは？</a:t>
            </a:r>
          </a:p>
        </p:txBody>
      </p:sp>
      <p:sp>
        <p:nvSpPr>
          <p:cNvPr id="4" name="コンテンツ プレースホルダー 3">
            <a:extLst>
              <a:ext uri="{FF2B5EF4-FFF2-40B4-BE49-F238E27FC236}">
                <a16:creationId xmlns:a16="http://schemas.microsoft.com/office/drawing/2014/main" id="{570EB105-40FF-468B-85E3-0DB933B20DD7}"/>
              </a:ext>
            </a:extLst>
          </p:cNvPr>
          <p:cNvSpPr>
            <a:spLocks noGrp="1"/>
          </p:cNvSpPr>
          <p:nvPr>
            <p:ph idx="1"/>
          </p:nvPr>
        </p:nvSpPr>
        <p:spPr>
          <a:xfrm>
            <a:off x="393700" y="1065620"/>
            <a:ext cx="10972800" cy="5256212"/>
          </a:xfrm>
        </p:spPr>
        <p:txBody>
          <a:bodyPr/>
          <a:lstStyle/>
          <a:p>
            <a:pPr>
              <a:buFont typeface="Wingdings" panose="05000000000000000000" pitchFamily="2" charset="2"/>
              <a:buChar char="l"/>
            </a:pPr>
            <a:r>
              <a:rPr lang="en-US" altLang="ja-JP" sz="2400">
                <a:latin typeface="メイリオ" panose="020B0604030504040204" pitchFamily="50" charset="-128"/>
                <a:ea typeface="メイリオ" panose="020B0604030504040204" pitchFamily="50" charset="-128"/>
              </a:rPr>
              <a:t>EU</a:t>
            </a:r>
            <a:r>
              <a:rPr lang="ja-JP" altLang="en-US" sz="2400">
                <a:latin typeface="メイリオ" panose="020B0604030504040204" pitchFamily="50" charset="-128"/>
                <a:ea typeface="メイリオ" panose="020B0604030504040204" pitchFamily="50" charset="-128"/>
              </a:rPr>
              <a:t>あるいは</a:t>
            </a:r>
            <a:r>
              <a:rPr lang="en-US" altLang="ja-JP" sz="2400">
                <a:latin typeface="メイリオ" panose="020B0604030504040204" pitchFamily="50" charset="-128"/>
                <a:ea typeface="メイリオ" panose="020B0604030504040204" pitchFamily="50" charset="-128"/>
              </a:rPr>
              <a:t>US</a:t>
            </a:r>
            <a:r>
              <a:rPr lang="ja-JP" altLang="en-US" sz="2400">
                <a:latin typeface="メイリオ" panose="020B0604030504040204" pitchFamily="50" charset="-128"/>
                <a:ea typeface="メイリオ" panose="020B0604030504040204" pitchFamily="50" charset="-128"/>
              </a:rPr>
              <a:t>では</a:t>
            </a:r>
            <a:r>
              <a:rPr kumimoji="1" lang="en-US" altLang="ja-JP" sz="2400">
                <a:latin typeface="メイリオ" panose="020B0604030504040204" pitchFamily="50" charset="-128"/>
                <a:ea typeface="メイリオ" panose="020B0604030504040204" pitchFamily="50" charset="-128"/>
              </a:rPr>
              <a:t>Application</a:t>
            </a:r>
            <a:r>
              <a:rPr lang="ja-JP" altLang="en-US" sz="2400">
                <a:latin typeface="メイリオ" panose="020B0604030504040204" pitchFamily="50" charset="-128"/>
                <a:ea typeface="メイリオ" panose="020B0604030504040204" pitchFamily="50" charset="-128"/>
              </a:rPr>
              <a:t>と</a:t>
            </a:r>
            <a:r>
              <a:rPr lang="en-US" altLang="ja-JP" sz="2400">
                <a:latin typeface="メイリオ" panose="020B0604030504040204" pitchFamily="50" charset="-128"/>
                <a:ea typeface="メイリオ" panose="020B0604030504040204" pitchFamily="50" charset="-128"/>
              </a:rPr>
              <a:t>Submission</a:t>
            </a:r>
            <a:r>
              <a:rPr lang="ja-JP" altLang="en-US" sz="2400">
                <a:latin typeface="メイリオ" panose="020B0604030504040204" pitchFamily="50" charset="-128"/>
                <a:ea typeface="メイリオ" panose="020B0604030504040204" pitchFamily="50" charset="-128"/>
              </a:rPr>
              <a:t>は区別される</a:t>
            </a:r>
          </a:p>
        </p:txBody>
      </p:sp>
      <p:pic>
        <p:nvPicPr>
          <p:cNvPr id="5" name="Picture 4">
            <a:extLst>
              <a:ext uri="{FF2B5EF4-FFF2-40B4-BE49-F238E27FC236}">
                <a16:creationId xmlns:a16="http://schemas.microsoft.com/office/drawing/2014/main" id="{DC7A9540-5E46-4876-A862-7896F2252374}"/>
              </a:ext>
            </a:extLst>
          </p:cNvPr>
          <p:cNvPicPr>
            <a:picLocks noChangeAspect="1"/>
          </p:cNvPicPr>
          <p:nvPr/>
        </p:nvPicPr>
        <p:blipFill>
          <a:blip r:embed="rId2"/>
          <a:stretch>
            <a:fillRect/>
          </a:stretch>
        </p:blipFill>
        <p:spPr>
          <a:xfrm>
            <a:off x="2486888" y="1579681"/>
            <a:ext cx="6001546" cy="4562666"/>
          </a:xfrm>
          <a:prstGeom prst="rect">
            <a:avLst/>
          </a:prstGeom>
        </p:spPr>
      </p:pic>
      <p:sp>
        <p:nvSpPr>
          <p:cNvPr id="7" name="TextBox 6">
            <a:extLst>
              <a:ext uri="{FF2B5EF4-FFF2-40B4-BE49-F238E27FC236}">
                <a16:creationId xmlns:a16="http://schemas.microsoft.com/office/drawing/2014/main" id="{843EE1C8-14F6-4FFF-9E61-4C961A75240E}"/>
              </a:ext>
            </a:extLst>
          </p:cNvPr>
          <p:cNvSpPr txBox="1"/>
          <p:nvPr/>
        </p:nvSpPr>
        <p:spPr>
          <a:xfrm>
            <a:off x="0" y="6588000"/>
            <a:ext cx="7200000" cy="360000"/>
          </a:xfrm>
          <a:prstGeom prst="rect">
            <a:avLst/>
          </a:prstGeom>
          <a:noFill/>
        </p:spPr>
        <p:txBody>
          <a:bodyPr wrap="square" rtlCol="0">
            <a:spAutoFit/>
          </a:bodyPr>
          <a:lstStyle>
            <a:defPPr>
              <a:defRPr lang="ja-JP"/>
            </a:defPPr>
            <a:lvl1pPr fontAlgn="auto">
              <a:lnSpc>
                <a:spcPct val="90000"/>
              </a:lnSpc>
              <a:spcBef>
                <a:spcPts val="1000"/>
              </a:spcBef>
              <a:spcAft>
                <a:spcPts val="0"/>
              </a:spcAft>
              <a:buClr>
                <a:srgbClr val="4472C4"/>
              </a:buClr>
              <a:defRPr sz="1200">
                <a:solidFill>
                  <a:srgbClr val="7D7D7D"/>
                </a:solidFill>
                <a:latin typeface="メイリオ" panose="020B0604030504040204" pitchFamily="50" charset="-128"/>
                <a:ea typeface="メイリオ" panose="020B0604030504040204" pitchFamily="50" charset="-128"/>
                <a:cs typeface="Noto Sans" panose="020B0502040504020204" pitchFamily="34" charset="0"/>
              </a:defRPr>
            </a:lvl1pPr>
          </a:lstStyle>
          <a:p>
            <a:r>
              <a:rPr lang="en-US" altLang="ja-JP" dirty="0"/>
              <a:t>ICH M8 eCTD v4.0 Orientation Material v1.5/Slide 12</a:t>
            </a:r>
            <a:r>
              <a:rPr lang="ja-JP" altLang="en-US" dirty="0"/>
              <a:t>引用</a:t>
            </a:r>
          </a:p>
        </p:txBody>
      </p:sp>
      <p:sp>
        <p:nvSpPr>
          <p:cNvPr id="6" name="スライド番号プレースホルダー 5">
            <a:extLst>
              <a:ext uri="{FF2B5EF4-FFF2-40B4-BE49-F238E27FC236}">
                <a16:creationId xmlns:a16="http://schemas.microsoft.com/office/drawing/2014/main" id="{B29C492F-78A5-4512-A1ED-A0B35B13AE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 name="テキスト ボックス 8">
            <a:extLst>
              <a:ext uri="{FF2B5EF4-FFF2-40B4-BE49-F238E27FC236}">
                <a16:creationId xmlns:a16="http://schemas.microsoft.com/office/drawing/2014/main" id="{A01C74EE-D10A-84C3-867A-465D1A5B5DC1}"/>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0" name="テキスト ボックス 9">
            <a:extLst>
              <a:ext uri="{FF2B5EF4-FFF2-40B4-BE49-F238E27FC236}">
                <a16:creationId xmlns:a16="http://schemas.microsoft.com/office/drawing/2014/main" id="{E3F7662D-764B-98BE-2210-25E1C956AC48}"/>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2" name="Speech Bubble: Rectangle with Corners Rounded 11">
            <a:extLst>
              <a:ext uri="{FF2B5EF4-FFF2-40B4-BE49-F238E27FC236}">
                <a16:creationId xmlns:a16="http://schemas.microsoft.com/office/drawing/2014/main" id="{B793D7B4-4CCA-8B4D-3E2F-0702417FFAB1}"/>
              </a:ext>
            </a:extLst>
          </p:cNvPr>
          <p:cNvSpPr/>
          <p:nvPr/>
        </p:nvSpPr>
        <p:spPr bwMode="auto">
          <a:xfrm>
            <a:off x="6661484" y="2581255"/>
            <a:ext cx="1826950" cy="612648"/>
          </a:xfrm>
          <a:prstGeom prst="wedgeRoundRectCallout">
            <a:avLst>
              <a:gd name="adj1" fmla="val -47310"/>
              <a:gd name="adj2" fmla="val 67559"/>
              <a:gd name="adj3" fmla="val 16667"/>
            </a:avLst>
          </a:prstGeom>
          <a:noFill/>
          <a:ln w="3810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en-US">
                <a:latin typeface="Arial" charset="0"/>
                <a:ea typeface="ＭＳ Ｐゴシック" charset="-128"/>
                <a:cs typeface="Arial"/>
              </a:rPr>
              <a:t>Compound A</a:t>
            </a: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13" name="Speech Bubble: Rectangle with Corners Rounded 12">
            <a:extLst>
              <a:ext uri="{FF2B5EF4-FFF2-40B4-BE49-F238E27FC236}">
                <a16:creationId xmlns:a16="http://schemas.microsoft.com/office/drawing/2014/main" id="{FA470737-160C-872D-47A9-4A51A6597047}"/>
              </a:ext>
            </a:extLst>
          </p:cNvPr>
          <p:cNvSpPr/>
          <p:nvPr/>
        </p:nvSpPr>
        <p:spPr bwMode="auto">
          <a:xfrm>
            <a:off x="1734532" y="3343255"/>
            <a:ext cx="1419746" cy="612648"/>
          </a:xfrm>
          <a:prstGeom prst="wedgeRoundRectCallout">
            <a:avLst>
              <a:gd name="adj1" fmla="val 49142"/>
              <a:gd name="adj2" fmla="val 67560"/>
              <a:gd name="adj3" fmla="val 16667"/>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ja-JP" altLang="en-US">
                <a:latin typeface="Arial"/>
                <a:ea typeface="ＭＳ Ｐゴシック"/>
                <a:cs typeface="Arial"/>
              </a:rPr>
              <a:t>新規申請</a:t>
            </a: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14" name="Speech Bubble: Rectangle with Corners Rounded 13">
            <a:extLst>
              <a:ext uri="{FF2B5EF4-FFF2-40B4-BE49-F238E27FC236}">
                <a16:creationId xmlns:a16="http://schemas.microsoft.com/office/drawing/2014/main" id="{EE0AEC3F-F12E-903E-1E0D-C2236F1C1CA2}"/>
              </a:ext>
            </a:extLst>
          </p:cNvPr>
          <p:cNvSpPr/>
          <p:nvPr/>
        </p:nvSpPr>
        <p:spPr bwMode="auto">
          <a:xfrm>
            <a:off x="7082588" y="3343255"/>
            <a:ext cx="1419746" cy="612648"/>
          </a:xfrm>
          <a:prstGeom prst="wedgeRoundRectCallout">
            <a:avLst>
              <a:gd name="adj1" fmla="val -46907"/>
              <a:gd name="adj2" fmla="val 67116"/>
              <a:gd name="adj3" fmla="val 16667"/>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a:r>
              <a:rPr lang="ja-JP" altLang="en-US">
                <a:latin typeface="Arial"/>
                <a:ea typeface="ＭＳ Ｐゴシック"/>
                <a:cs typeface="Arial"/>
              </a:rPr>
              <a:t>適応追加</a:t>
            </a:r>
            <a:endParaRPr lang="ja-JP" altLang="en-US" sz="1800" b="0" i="0" u="none" strike="noStrike" cap="none" normalizeH="0" baseline="0">
              <a:ln>
                <a:noFill/>
              </a:ln>
              <a:solidFill>
                <a:schemeClr val="tx1"/>
              </a:solidFill>
              <a:effectLst/>
              <a:latin typeface="Arial" charset="0"/>
              <a:ea typeface="ＭＳ Ｐゴシック" charset="-128"/>
              <a:cs typeface="Arial"/>
            </a:endParaRPr>
          </a:p>
        </p:txBody>
      </p:sp>
    </p:spTree>
    <p:extLst>
      <p:ext uri="{BB962C8B-B14F-4D97-AF65-F5344CB8AC3E}">
        <p14:creationId xmlns:p14="http://schemas.microsoft.com/office/powerpoint/2010/main" val="2240334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9304-61B0-495B-AF85-77DEA0E9B7A0}"/>
              </a:ext>
            </a:extLst>
          </p:cNvPr>
          <p:cNvSpPr>
            <a:spLocks noGrp="1"/>
          </p:cNvSpPr>
          <p:nvPr>
            <p:ph type="title"/>
          </p:nvPr>
        </p:nvSpPr>
        <p:spPr/>
        <p:txBody>
          <a:bodyPr/>
          <a:lstStyle/>
          <a:p>
            <a:r>
              <a:rPr lang="en-US" altLang="ja-JP">
                <a:latin typeface="メイリオ" panose="020B0604030504040204" pitchFamily="50" charset="-128"/>
                <a:ea typeface="メイリオ" panose="020B0604030504040204" pitchFamily="50" charset="-128"/>
              </a:rPr>
              <a:t>3.3  </a:t>
            </a:r>
            <a:r>
              <a:rPr lang="ja-JP" altLang="en-US">
                <a:latin typeface="メイリオ" panose="020B0604030504040204" pitchFamily="50" charset="-128"/>
                <a:ea typeface="メイリオ" panose="020B0604030504040204" pitchFamily="50" charset="-128"/>
              </a:rPr>
              <a:t>初版提出方法について</a:t>
            </a:r>
            <a:endParaRPr kumimoji="1" lang="ja-JP" altLang="en-US">
              <a:latin typeface="メイリオ" panose="020B0604030504040204" pitchFamily="50" charset="-128"/>
              <a:ea typeface="メイリオ" panose="020B0604030504040204" pitchFamily="50" charset="-128"/>
            </a:endParaRPr>
          </a:p>
        </p:txBody>
      </p:sp>
      <p:sp>
        <p:nvSpPr>
          <p:cNvPr id="6" name="コンテンツ プレースホルダー 5">
            <a:extLst>
              <a:ext uri="{FF2B5EF4-FFF2-40B4-BE49-F238E27FC236}">
                <a16:creationId xmlns:a16="http://schemas.microsoft.com/office/drawing/2014/main" id="{C45F0FB1-F51B-4033-9A00-4C8F26811FE8}"/>
              </a:ext>
            </a:extLst>
          </p:cNvPr>
          <p:cNvSpPr>
            <a:spLocks noGrp="1"/>
          </p:cNvSpPr>
          <p:nvPr>
            <p:ph idx="1"/>
          </p:nvPr>
        </p:nvSpPr>
        <p:spPr>
          <a:xfrm>
            <a:off x="433633" y="1268413"/>
            <a:ext cx="11758367" cy="1019119"/>
          </a:xfrm>
        </p:spPr>
        <p:txBody>
          <a:bodyPr/>
          <a:lstStyle/>
          <a:p>
            <a:r>
              <a:rPr lang="ja-JP" altLang="en-US" sz="2400">
                <a:solidFill>
                  <a:srgbClr val="0070C0"/>
                </a:solidFill>
                <a:latin typeface="メイリオ"/>
                <a:ea typeface="メイリオ"/>
              </a:rPr>
              <a:t>初版提出方法が２つある（「</a:t>
            </a:r>
            <a:r>
              <a:rPr lang="en-US" altLang="ja-JP" sz="2400">
                <a:solidFill>
                  <a:srgbClr val="0070C0"/>
                </a:solidFill>
                <a:latin typeface="メイリオ"/>
                <a:ea typeface="メイリオ"/>
              </a:rPr>
              <a:t>2.2 </a:t>
            </a:r>
            <a:r>
              <a:rPr lang="ja-JP" altLang="en-US" sz="2400">
                <a:solidFill>
                  <a:srgbClr val="0070C0"/>
                </a:solidFill>
                <a:latin typeface="メイリオ"/>
                <a:ea typeface="メイリオ"/>
              </a:rPr>
              <a:t>試験データ提出方法が変わる（</a:t>
            </a:r>
            <a:r>
              <a:rPr lang="en-US" altLang="ja-JP" sz="2400">
                <a:solidFill>
                  <a:srgbClr val="0070C0"/>
                </a:solidFill>
                <a:latin typeface="メイリオ"/>
                <a:ea typeface="メイリオ"/>
              </a:rPr>
              <a:t>2/3</a:t>
            </a:r>
            <a:r>
              <a:rPr lang="ja-JP" altLang="en-US" sz="2400">
                <a:solidFill>
                  <a:srgbClr val="0070C0"/>
                </a:solidFill>
                <a:latin typeface="メイリオ"/>
                <a:ea typeface="メイリオ"/>
              </a:rPr>
              <a:t>）」参照</a:t>
            </a:r>
            <a:r>
              <a:rPr lang="en-US" altLang="ja-JP" sz="2400">
                <a:solidFill>
                  <a:srgbClr val="0070C0"/>
                </a:solidFill>
                <a:latin typeface="メイリオ"/>
                <a:ea typeface="メイリオ"/>
              </a:rPr>
              <a:t> </a:t>
            </a:r>
            <a:r>
              <a:rPr lang="ja-JP" altLang="en-US" sz="2400">
                <a:solidFill>
                  <a:srgbClr val="0070C0"/>
                </a:solidFill>
                <a:latin typeface="メイリオ"/>
                <a:ea typeface="メイリオ"/>
              </a:rPr>
              <a:t>）</a:t>
            </a:r>
            <a:endParaRPr lang="en-US" altLang="ja-JP" sz="2400">
              <a:solidFill>
                <a:srgbClr val="0070C0"/>
              </a:solidFill>
              <a:latin typeface="メイリオ"/>
              <a:ea typeface="メイリオ"/>
            </a:endParaRPr>
          </a:p>
          <a:p>
            <a:r>
              <a:rPr lang="ja-JP" altLang="en-US" sz="2400">
                <a:solidFill>
                  <a:srgbClr val="0070C0"/>
                </a:solidFill>
                <a:latin typeface="メイリオ"/>
                <a:ea typeface="メイリオ"/>
              </a:rPr>
              <a:t>方式１と２の</a:t>
            </a:r>
            <a:r>
              <a:rPr lang="en-US" altLang="ja-JP" sz="2400">
                <a:solidFill>
                  <a:srgbClr val="0070C0"/>
                </a:solidFill>
                <a:latin typeface="メイリオ"/>
                <a:ea typeface="メイリオ"/>
              </a:rPr>
              <a:t>Pros &amp; Cons</a:t>
            </a:r>
          </a:p>
          <a:p>
            <a:pPr marL="0" indent="0">
              <a:buNone/>
            </a:pPr>
            <a:endParaRPr lang="ja-JP" altLang="en-US" sz="2400">
              <a:latin typeface="メイリオ" panose="020B0604030504040204" pitchFamily="50" charset="-128"/>
              <a:ea typeface="メイリオ" panose="020B0604030504040204" pitchFamily="50" charset="-128"/>
            </a:endParaRPr>
          </a:p>
        </p:txBody>
      </p:sp>
      <p:graphicFrame>
        <p:nvGraphicFramePr>
          <p:cNvPr id="7" name="表 8">
            <a:extLst>
              <a:ext uri="{FF2B5EF4-FFF2-40B4-BE49-F238E27FC236}">
                <a16:creationId xmlns:a16="http://schemas.microsoft.com/office/drawing/2014/main" id="{2871A25C-52E2-4704-9AD8-89A1423453A8}"/>
              </a:ext>
            </a:extLst>
          </p:cNvPr>
          <p:cNvGraphicFramePr>
            <a:graphicFrameLocks noGrp="1"/>
          </p:cNvGraphicFramePr>
          <p:nvPr>
            <p:extLst>
              <p:ext uri="{D42A27DB-BD31-4B8C-83A1-F6EECF244321}">
                <p14:modId xmlns:p14="http://schemas.microsoft.com/office/powerpoint/2010/main" val="1887886679"/>
              </p:ext>
            </p:extLst>
          </p:nvPr>
        </p:nvGraphicFramePr>
        <p:xfrm>
          <a:off x="609600" y="2311778"/>
          <a:ext cx="11404599" cy="3969007"/>
        </p:xfrm>
        <a:graphic>
          <a:graphicData uri="http://schemas.openxmlformats.org/drawingml/2006/table">
            <a:tbl>
              <a:tblPr firstRow="1" bandRow="1">
                <a:tableStyleId>{5C22544A-7EE6-4342-B048-85BDC9FD1C3A}</a:tableStyleId>
              </a:tblPr>
              <a:tblGrid>
                <a:gridCol w="1416908">
                  <a:extLst>
                    <a:ext uri="{9D8B030D-6E8A-4147-A177-3AD203B41FA5}">
                      <a16:colId xmlns:a16="http://schemas.microsoft.com/office/drawing/2014/main" val="4041134779"/>
                    </a:ext>
                  </a:extLst>
                </a:gridCol>
                <a:gridCol w="4831492">
                  <a:extLst>
                    <a:ext uri="{9D8B030D-6E8A-4147-A177-3AD203B41FA5}">
                      <a16:colId xmlns:a16="http://schemas.microsoft.com/office/drawing/2014/main" val="4045534060"/>
                    </a:ext>
                  </a:extLst>
                </a:gridCol>
                <a:gridCol w="5156199">
                  <a:extLst>
                    <a:ext uri="{9D8B030D-6E8A-4147-A177-3AD203B41FA5}">
                      <a16:colId xmlns:a16="http://schemas.microsoft.com/office/drawing/2014/main" val="3124803399"/>
                    </a:ext>
                  </a:extLst>
                </a:gridCol>
              </a:tblGrid>
              <a:tr h="738127">
                <a:tc>
                  <a:txBody>
                    <a:bodyPr/>
                    <a:lstStyle/>
                    <a:p>
                      <a:endParaRPr kumimoji="1" lang="ja-JP" altLang="en-US" sz="24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a:solidFill>
                            <a:schemeClr val="tx1"/>
                          </a:solidFill>
                          <a:latin typeface="メイリオ"/>
                          <a:ea typeface="メイリオ"/>
                        </a:rPr>
                        <a:t>Pros</a:t>
                      </a:r>
                      <a:endParaRPr kumimoji="1" lang="ja-JP" altLang="en-US" sz="2400">
                        <a:solidFill>
                          <a:schemeClr val="tx1"/>
                        </a:solidFill>
                        <a:latin typeface="メイリオ"/>
                        <a:ea typeface="メイリオ"/>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a:solidFill>
                            <a:schemeClr val="tx1"/>
                          </a:solidFill>
                          <a:latin typeface="メイリオ"/>
                          <a:ea typeface="メイリオ"/>
                        </a:rPr>
                        <a:t>Cons</a:t>
                      </a:r>
                      <a:endParaRPr kumimoji="1" lang="ja-JP" altLang="en-US" sz="2400">
                        <a:solidFill>
                          <a:schemeClr val="tx1"/>
                        </a:solidFill>
                        <a:latin typeface="メイリオ"/>
                        <a:ea typeface="メイリオ"/>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06411"/>
                  </a:ext>
                </a:extLst>
              </a:tr>
              <a:tr h="1540668">
                <a:tc>
                  <a:txBody>
                    <a:bodyPr/>
                    <a:lstStyle/>
                    <a:p>
                      <a:r>
                        <a:rPr kumimoji="1" lang="ja-JP" altLang="en-US" sz="2400" b="1">
                          <a:latin typeface="メイリオ" panose="020B0604030504040204" pitchFamily="50" charset="-128"/>
                          <a:ea typeface="メイリオ" panose="020B0604030504040204" pitchFamily="50" charset="-128"/>
                        </a:rPr>
                        <a:t>方式１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a:latin typeface="メイリオ"/>
                          <a:ea typeface="メイリオ"/>
                        </a:rPr>
                        <a:t>初版が</a:t>
                      </a:r>
                      <a:r>
                        <a:rPr kumimoji="1" lang="en-US" altLang="ja-JP" sz="2000">
                          <a:latin typeface="メイリオ"/>
                          <a:ea typeface="メイリオ"/>
                        </a:rPr>
                        <a:t>1</a:t>
                      </a:r>
                      <a:r>
                        <a:rPr kumimoji="1" lang="ja-JP" altLang="en-US" sz="2000">
                          <a:latin typeface="メイリオ"/>
                          <a:ea typeface="メイリオ"/>
                        </a:rPr>
                        <a:t>回の</a:t>
                      </a:r>
                      <a:r>
                        <a:rPr kumimoji="1" lang="en-US" altLang="ja-JP" sz="2000">
                          <a:latin typeface="メイリオ"/>
                          <a:ea typeface="メイリオ"/>
                        </a:rPr>
                        <a:t>eCTD</a:t>
                      </a:r>
                      <a:r>
                        <a:rPr kumimoji="1" lang="ja-JP" altLang="en-US" sz="2000">
                          <a:latin typeface="メイリオ"/>
                          <a:ea typeface="メイリオ"/>
                        </a:rPr>
                        <a:t>提出で完了する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a:latin typeface="メイリオ"/>
                          <a:ea typeface="メイリオ"/>
                        </a:rPr>
                        <a:t>当局側の検証期間を配慮した伝送日程となる。例えば，試験データの検証には，最大</a:t>
                      </a:r>
                      <a:r>
                        <a:rPr kumimoji="1" lang="en-US" altLang="ja-JP" sz="2000" dirty="0">
                          <a:latin typeface="メイリオ"/>
                          <a:ea typeface="メイリオ"/>
                        </a:rPr>
                        <a:t>5</a:t>
                      </a:r>
                      <a:r>
                        <a:rPr kumimoji="1" lang="ja-JP" altLang="en-US" sz="2000" dirty="0">
                          <a:latin typeface="メイリオ"/>
                          <a:ea typeface="メイリオ"/>
                        </a:rPr>
                        <a:t>労働日を要することから，申請予定日の</a:t>
                      </a:r>
                      <a:r>
                        <a:rPr kumimoji="1" lang="en-US" altLang="ja-JP" sz="2000" dirty="0">
                          <a:latin typeface="メイリオ"/>
                          <a:ea typeface="メイリオ"/>
                        </a:rPr>
                        <a:t>1</a:t>
                      </a:r>
                      <a:r>
                        <a:rPr kumimoji="1" lang="ja-JP" altLang="en-US" sz="2000" dirty="0">
                          <a:latin typeface="メイリオ"/>
                          <a:ea typeface="メイリオ"/>
                        </a:rPr>
                        <a:t>週間前にはゲートウェイでの伝送を終えておく必要がある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116828"/>
                  </a:ext>
                </a:extLst>
              </a:tr>
              <a:tr h="738127">
                <a:tc>
                  <a:txBody>
                    <a:bodyPr/>
                    <a:lstStyle/>
                    <a:p>
                      <a:r>
                        <a:rPr kumimoji="1" lang="ja-JP" altLang="en-US" sz="2400" b="1">
                          <a:latin typeface="メイリオ"/>
                          <a:ea typeface="メイリオ"/>
                        </a:rPr>
                        <a:t>方式</a:t>
                      </a:r>
                      <a:r>
                        <a:rPr kumimoji="1" lang="en-US" altLang="ja-JP" sz="2400" b="1">
                          <a:latin typeface="メイリオ"/>
                          <a:ea typeface="メイリオ"/>
                        </a:rPr>
                        <a:t>2</a:t>
                      </a:r>
                      <a:endParaRPr kumimoji="1" lang="ja-JP" altLang="en-US" sz="2400" b="1">
                        <a:latin typeface="メイリオ"/>
                        <a:ea typeface="メイリオ"/>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a:latin typeface="メイリオ"/>
                          <a:ea typeface="メイリオ"/>
                        </a:rPr>
                        <a:t>v3.2.2</a:t>
                      </a:r>
                      <a:r>
                        <a:rPr kumimoji="1" lang="ja-JP" altLang="en-US" sz="2000" dirty="0">
                          <a:latin typeface="メイリオ"/>
                          <a:ea typeface="メイリオ"/>
                        </a:rPr>
                        <a:t>とほぼ同じ行程日程で申請予定日まで</a:t>
                      </a:r>
                      <a:r>
                        <a:rPr lang="ja-JP" altLang="en-US" sz="2000" dirty="0">
                          <a:latin typeface="メイリオ"/>
                          <a:ea typeface="メイリオ"/>
                        </a:rPr>
                        <a:t>の</a:t>
                      </a:r>
                      <a:r>
                        <a:rPr kumimoji="1" lang="ja-JP" altLang="en-US" sz="2000" dirty="0">
                          <a:latin typeface="メイリオ"/>
                          <a:ea typeface="メイリオ"/>
                        </a:rPr>
                        <a:t>日程を組める（例　試験データ</a:t>
                      </a:r>
                      <a:r>
                        <a:rPr lang="ja-JP" altLang="en-US" sz="2000" dirty="0">
                          <a:latin typeface="メイリオ"/>
                          <a:ea typeface="メイリオ"/>
                        </a:rPr>
                        <a:t>提出を</a:t>
                      </a:r>
                      <a:r>
                        <a:rPr kumimoji="1" lang="en-US" altLang="ja-JP" sz="2000" dirty="0">
                          <a:latin typeface="メイリオ"/>
                          <a:ea typeface="メイリオ"/>
                        </a:rPr>
                        <a:t>2</a:t>
                      </a:r>
                      <a:r>
                        <a:rPr kumimoji="1" lang="ja-JP" altLang="en-US" sz="2000" dirty="0">
                          <a:latin typeface="メイリオ"/>
                          <a:ea typeface="メイリオ"/>
                        </a:rPr>
                        <a:t>週間前，</a:t>
                      </a:r>
                      <a:r>
                        <a:rPr kumimoji="1" lang="en-US" altLang="ja-JP" sz="2000" dirty="0">
                          <a:latin typeface="メイリオ"/>
                          <a:ea typeface="メイリオ"/>
                        </a:rPr>
                        <a:t>eCTD</a:t>
                      </a:r>
                      <a:r>
                        <a:rPr lang="en-US" altLang="ja-JP" sz="2000" dirty="0">
                          <a:latin typeface="メイリオ"/>
                          <a:ea typeface="メイリオ"/>
                        </a:rPr>
                        <a:t>提出を</a:t>
                      </a:r>
                      <a:r>
                        <a:rPr kumimoji="1" lang="en-US" altLang="ja-JP" sz="2000" dirty="0">
                          <a:latin typeface="メイリオ"/>
                          <a:ea typeface="メイリオ"/>
                        </a:rPr>
                        <a:t>2</a:t>
                      </a:r>
                      <a:r>
                        <a:rPr kumimoji="1" lang="ja-JP" altLang="en-US" sz="2000" dirty="0">
                          <a:latin typeface="メイリオ"/>
                          <a:ea typeface="メイリオ"/>
                        </a:rPr>
                        <a:t>営業日前，等）</a:t>
                      </a:r>
                      <a:endParaRPr kumimoji="1" lang="en-US" altLang="ja-JP" sz="2000" dirty="0">
                        <a:latin typeface="メイリオ"/>
                        <a:ea typeface="メイリオ"/>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a:latin typeface="メイリオ"/>
                          <a:ea typeface="メイリオ"/>
                        </a:rPr>
                        <a:t>初版として</a:t>
                      </a:r>
                      <a:r>
                        <a:rPr kumimoji="1" lang="en-US" altLang="ja-JP" sz="2000" dirty="0">
                          <a:latin typeface="メイリオ"/>
                          <a:ea typeface="メイリオ"/>
                        </a:rPr>
                        <a:t>2</a:t>
                      </a:r>
                      <a:r>
                        <a:rPr kumimoji="1" lang="ja-JP" altLang="en-US" sz="2000" dirty="0">
                          <a:latin typeface="メイリオ"/>
                          <a:ea typeface="メイリオ"/>
                        </a:rPr>
                        <a:t>回の</a:t>
                      </a:r>
                      <a:r>
                        <a:rPr lang="ja-JP" altLang="en-US" sz="2000" dirty="0">
                          <a:latin typeface="メイリオ"/>
                          <a:ea typeface="メイリオ"/>
                        </a:rPr>
                        <a:t>eCTD</a:t>
                      </a:r>
                      <a:r>
                        <a:rPr kumimoji="1" lang="ja-JP" altLang="en-US" sz="2000" dirty="0">
                          <a:latin typeface="メイリオ"/>
                          <a:ea typeface="メイリオ"/>
                        </a:rPr>
                        <a:t>提出を行う必要がある</a:t>
                      </a:r>
                      <a:endParaRPr kumimoji="1" lang="en-US" altLang="ja-JP" sz="2000" dirty="0">
                        <a:latin typeface="メイリオ"/>
                        <a:ea typeface="メイリオ"/>
                      </a:endParaRPr>
                    </a:p>
                    <a:p>
                      <a:r>
                        <a:rPr kumimoji="1" lang="ja-JP" altLang="en-US" sz="2000" dirty="0">
                          <a:latin typeface="メイリオ"/>
                          <a:ea typeface="メイリオ"/>
                        </a:rPr>
                        <a:t>連続提出番号</a:t>
                      </a:r>
                      <a:r>
                        <a:rPr kumimoji="1" lang="en-US" altLang="ja-JP" sz="2000" dirty="0">
                          <a:latin typeface="メイリオ"/>
                          <a:ea typeface="メイリオ"/>
                        </a:rPr>
                        <a:t>1</a:t>
                      </a:r>
                      <a:r>
                        <a:rPr kumimoji="1" lang="ja-JP" altLang="en-US" sz="2000" dirty="0">
                          <a:latin typeface="メイリオ"/>
                          <a:ea typeface="メイリオ"/>
                        </a:rPr>
                        <a:t>の提出履歴の結果が「受領可」にならないと連続提出番号</a:t>
                      </a:r>
                      <a:r>
                        <a:rPr kumimoji="1" lang="en-US" altLang="ja-JP" sz="2000" dirty="0">
                          <a:latin typeface="メイリオ"/>
                          <a:ea typeface="メイリオ"/>
                        </a:rPr>
                        <a:t>2</a:t>
                      </a:r>
                      <a:r>
                        <a:rPr kumimoji="1" lang="ja-JP" altLang="en-US" sz="2000" dirty="0">
                          <a:latin typeface="メイリオ"/>
                          <a:ea typeface="メイリオ"/>
                        </a:rPr>
                        <a:t>が提出できず申請できない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760763"/>
                  </a:ext>
                </a:extLst>
              </a:tr>
            </a:tbl>
          </a:graphicData>
        </a:graphic>
      </p:graphicFrame>
      <p:sp>
        <p:nvSpPr>
          <p:cNvPr id="9" name="スライド番号プレースホルダー 8">
            <a:extLst>
              <a:ext uri="{FF2B5EF4-FFF2-40B4-BE49-F238E27FC236}">
                <a16:creationId xmlns:a16="http://schemas.microsoft.com/office/drawing/2014/main" id="{CD6FD85F-9C18-42CD-9D0A-DE3746C6673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テキスト ボックス 3">
            <a:extLst>
              <a:ext uri="{FF2B5EF4-FFF2-40B4-BE49-F238E27FC236}">
                <a16:creationId xmlns:a16="http://schemas.microsoft.com/office/drawing/2014/main" id="{F92DD55E-AFA0-44B1-B3FD-4557E1686B06}"/>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13" name="テキスト ボックス 5">
            <a:extLst>
              <a:ext uri="{FF2B5EF4-FFF2-40B4-BE49-F238E27FC236}">
                <a16:creationId xmlns:a16="http://schemas.microsoft.com/office/drawing/2014/main" id="{EB7B2557-BA5F-465B-B31F-C41F2834BBC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14" name="テキスト ボックス 7">
            <a:extLst>
              <a:ext uri="{FF2B5EF4-FFF2-40B4-BE49-F238E27FC236}">
                <a16:creationId xmlns:a16="http://schemas.microsoft.com/office/drawing/2014/main" id="{1F90546E-F4DC-4938-ACE5-8E352CF596E6}"/>
              </a:ext>
            </a:extLst>
          </p:cNvPr>
          <p:cNvSpPr txBox="1"/>
          <p:nvPr/>
        </p:nvSpPr>
        <p:spPr>
          <a:xfrm>
            <a:off x="8731710" y="35055"/>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7193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07E3F-6505-4D36-BA1E-1F883AE98FC7}"/>
              </a:ext>
            </a:extLst>
          </p:cNvPr>
          <p:cNvSpPr>
            <a:spLocks noGrp="1"/>
          </p:cNvSpPr>
          <p:nvPr>
            <p:ph type="title"/>
          </p:nvPr>
        </p:nvSpPr>
        <p:spPr/>
        <p:txBody>
          <a:bodyPr/>
          <a:lstStyle/>
          <a:p>
            <a:r>
              <a:rPr kumimoji="1" lang="en-US" altLang="ja-JP" dirty="0">
                <a:latin typeface="メイリオ" panose="020B0604030504040204" pitchFamily="50" charset="-128"/>
                <a:ea typeface="メイリオ" panose="020B0604030504040204" pitchFamily="50" charset="-128"/>
              </a:rPr>
              <a:t>3.4  </a:t>
            </a:r>
            <a:r>
              <a:rPr kumimoji="1" lang="ja-JP" altLang="en-US" dirty="0">
                <a:latin typeface="メイリオ" panose="020B0604030504040204" pitchFamily="50" charset="-128"/>
                <a:ea typeface="メイリオ" panose="020B0604030504040204" pitchFamily="50" charset="-128"/>
              </a:rPr>
              <a:t>参考提出について</a:t>
            </a:r>
          </a:p>
        </p:txBody>
      </p:sp>
      <p:sp>
        <p:nvSpPr>
          <p:cNvPr id="4" name="スライド番号プレースホルダー 3">
            <a:extLst>
              <a:ext uri="{FF2B5EF4-FFF2-40B4-BE49-F238E27FC236}">
                <a16:creationId xmlns:a16="http://schemas.microsoft.com/office/drawing/2014/main" id="{3557A42F-C27F-4ADA-9753-69755C57C7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 name="テキスト ボックス 5">
            <a:extLst>
              <a:ext uri="{FF2B5EF4-FFF2-40B4-BE49-F238E27FC236}">
                <a16:creationId xmlns:a16="http://schemas.microsoft.com/office/drawing/2014/main" id="{F1621427-E0F4-0683-A200-D9CA308C6F5A}"/>
              </a:ext>
            </a:extLst>
          </p:cNvPr>
          <p:cNvSpPr txBox="1"/>
          <p:nvPr/>
        </p:nvSpPr>
        <p:spPr>
          <a:xfrm>
            <a:off x="10072500" y="8718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7" name="テキスト ボックス 6">
            <a:extLst>
              <a:ext uri="{FF2B5EF4-FFF2-40B4-BE49-F238E27FC236}">
                <a16:creationId xmlns:a16="http://schemas.microsoft.com/office/drawing/2014/main" id="{0054A4F1-67E0-1953-9831-10A1BB901000}"/>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8" name="テキスト ボックス 7">
            <a:extLst>
              <a:ext uri="{FF2B5EF4-FFF2-40B4-BE49-F238E27FC236}">
                <a16:creationId xmlns:a16="http://schemas.microsoft.com/office/drawing/2014/main" id="{2014EE38-7042-2E39-7800-B48A293921AB}"/>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9" name="テキスト ボックス 8">
            <a:extLst>
              <a:ext uri="{FF2B5EF4-FFF2-40B4-BE49-F238E27FC236}">
                <a16:creationId xmlns:a16="http://schemas.microsoft.com/office/drawing/2014/main" id="{55FAF2C3-9A4E-AEEA-98CE-0AA98BC4ADCF}"/>
              </a:ext>
            </a:extLst>
          </p:cNvPr>
          <p:cNvSpPr txBox="1"/>
          <p:nvPr/>
        </p:nvSpPr>
        <p:spPr>
          <a:xfrm>
            <a:off x="8731895" y="7778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graphicFrame>
        <p:nvGraphicFramePr>
          <p:cNvPr id="19" name="表 19">
            <a:extLst>
              <a:ext uri="{FF2B5EF4-FFF2-40B4-BE49-F238E27FC236}">
                <a16:creationId xmlns:a16="http://schemas.microsoft.com/office/drawing/2014/main" id="{4A219A83-C468-46A6-B126-98AAB99F2C42}"/>
              </a:ext>
            </a:extLst>
          </p:cNvPr>
          <p:cNvGraphicFramePr>
            <a:graphicFrameLocks noGrp="1"/>
          </p:cNvGraphicFramePr>
          <p:nvPr>
            <p:extLst>
              <p:ext uri="{D42A27DB-BD31-4B8C-83A1-F6EECF244321}">
                <p14:modId xmlns:p14="http://schemas.microsoft.com/office/powerpoint/2010/main" val="965621507"/>
              </p:ext>
            </p:extLst>
          </p:nvPr>
        </p:nvGraphicFramePr>
        <p:xfrm>
          <a:off x="507998" y="1779773"/>
          <a:ext cx="10548736" cy="2796364"/>
        </p:xfrm>
        <a:graphic>
          <a:graphicData uri="http://schemas.openxmlformats.org/drawingml/2006/table">
            <a:tbl>
              <a:tblPr firstRow="1" bandRow="1">
                <a:tableStyleId>{5C22544A-7EE6-4342-B048-85BDC9FD1C3A}</a:tableStyleId>
              </a:tblPr>
              <a:tblGrid>
                <a:gridCol w="2075714">
                  <a:extLst>
                    <a:ext uri="{9D8B030D-6E8A-4147-A177-3AD203B41FA5}">
                      <a16:colId xmlns:a16="http://schemas.microsoft.com/office/drawing/2014/main" val="1792719918"/>
                    </a:ext>
                  </a:extLst>
                </a:gridCol>
                <a:gridCol w="1786269">
                  <a:extLst>
                    <a:ext uri="{9D8B030D-6E8A-4147-A177-3AD203B41FA5}">
                      <a16:colId xmlns:a16="http://schemas.microsoft.com/office/drawing/2014/main" val="1411115160"/>
                    </a:ext>
                  </a:extLst>
                </a:gridCol>
                <a:gridCol w="3508745">
                  <a:extLst>
                    <a:ext uri="{9D8B030D-6E8A-4147-A177-3AD203B41FA5}">
                      <a16:colId xmlns:a16="http://schemas.microsoft.com/office/drawing/2014/main" val="2730514047"/>
                    </a:ext>
                  </a:extLst>
                </a:gridCol>
                <a:gridCol w="3178008">
                  <a:extLst>
                    <a:ext uri="{9D8B030D-6E8A-4147-A177-3AD203B41FA5}">
                      <a16:colId xmlns:a16="http://schemas.microsoft.com/office/drawing/2014/main" val="688034020"/>
                    </a:ext>
                  </a:extLst>
                </a:gridCol>
              </a:tblGrid>
              <a:tr h="646082">
                <a:tc>
                  <a:txBody>
                    <a:bodyPr/>
                    <a:lstStyle/>
                    <a:p>
                      <a:pPr algn="ctr"/>
                      <a:r>
                        <a:rPr kumimoji="1" lang="en-US" altLang="ja-JP" dirty="0" err="1">
                          <a:solidFill>
                            <a:schemeClr val="tx1"/>
                          </a:solidFill>
                          <a:latin typeface="メイリオ" panose="020B0604030504040204" pitchFamily="50" charset="-128"/>
                          <a:ea typeface="メイリオ" panose="020B0604030504040204" pitchFamily="50" charset="-128"/>
                        </a:rPr>
                        <a:t>v4.0</a:t>
                      </a:r>
                      <a:r>
                        <a:rPr kumimoji="1" lang="ja-JP" altLang="en-US" dirty="0">
                          <a:solidFill>
                            <a:schemeClr val="tx1"/>
                          </a:solidFill>
                          <a:latin typeface="メイリオ" panose="020B0604030504040204" pitchFamily="50" charset="-128"/>
                          <a:ea typeface="メイリオ" panose="020B0604030504040204" pitchFamily="50" charset="-128"/>
                        </a:rPr>
                        <a:t>の元になる申請資料の形式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提出方法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審査中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承認済み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3532376"/>
                  </a:ext>
                </a:extLst>
              </a:tr>
              <a:tr h="639634">
                <a:tc rowSpan="2">
                  <a:txBody>
                    <a:bodyPr/>
                    <a:lstStyle/>
                    <a:p>
                      <a:pPr algn="ctr"/>
                      <a:r>
                        <a:rPr kumimoji="1" lang="en-US" altLang="ja-JP" dirty="0">
                          <a:latin typeface="メイリオ" panose="020B0604030504040204" pitchFamily="50" charset="-128"/>
                          <a:ea typeface="メイリオ" panose="020B0604030504040204" pitchFamily="50" charset="-128"/>
                        </a:rPr>
                        <a:t>eCTD</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v3.2.2</a:t>
                      </a:r>
                      <a:endParaRPr kumimoji="1" lang="ja-JP" altLang="en-US"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メイリオ" panose="020B0604030504040204" pitchFamily="50" charset="-128"/>
                          <a:ea typeface="メイリオ" panose="020B0604030504040204" pitchFamily="50" charset="-128"/>
                        </a:rPr>
                        <a:t>ゲートウェイ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a:solidFill>
                            <a:schemeClr val="tx1"/>
                          </a:solidFill>
                          <a:latin typeface="メイリオ" panose="020B0604030504040204" pitchFamily="50" charset="-128"/>
                          <a:ea typeface="メイリオ" panose="020B0604030504040204" pitchFamily="50" charset="-128"/>
                        </a:rPr>
                        <a:t>ゲートウェイで</a:t>
                      </a:r>
                      <a:endParaRPr kumimoji="1" lang="en-US" altLang="ja-JP" sz="1800" b="0" dirty="0">
                        <a:solidFill>
                          <a:schemeClr val="tx1"/>
                        </a:solidFill>
                        <a:latin typeface="メイリオ" panose="020B0604030504040204" pitchFamily="50" charset="-128"/>
                        <a:ea typeface="メイリオ" panose="020B0604030504040204" pitchFamily="50" charset="-128"/>
                      </a:endParaRPr>
                    </a:p>
                    <a:p>
                      <a:pPr algn="ctr"/>
                      <a:r>
                        <a:rPr kumimoji="1" lang="en-US" altLang="ja-JP" sz="1800" b="0" dirty="0" err="1">
                          <a:solidFill>
                            <a:schemeClr val="tx1"/>
                          </a:solidFill>
                          <a:latin typeface="メイリオ" panose="020B0604030504040204" pitchFamily="50" charset="-128"/>
                          <a:ea typeface="メイリオ" panose="020B0604030504040204" pitchFamily="50" charset="-128"/>
                        </a:rPr>
                        <a:t>v4.0</a:t>
                      </a:r>
                      <a:r>
                        <a:rPr kumimoji="1" lang="ja-JP" altLang="en-US" sz="1800" b="0" dirty="0">
                          <a:solidFill>
                            <a:schemeClr val="tx1"/>
                          </a:solidFill>
                          <a:latin typeface="メイリオ" panose="020B0604030504040204" pitchFamily="50" charset="-128"/>
                          <a:ea typeface="メイリオ" panose="020B0604030504040204" pitchFamily="50" charset="-128"/>
                        </a:rPr>
                        <a:t>参考提出可能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800" b="0" dirty="0" err="1">
                          <a:latin typeface="メイリオ" panose="020B0604030504040204" pitchFamily="50" charset="-128"/>
                          <a:ea typeface="メイリオ" panose="020B0604030504040204" pitchFamily="50" charset="-128"/>
                        </a:rPr>
                        <a:t>v4.0</a:t>
                      </a:r>
                      <a:r>
                        <a:rPr kumimoji="1" lang="ja-JP" altLang="en-US" sz="1800" b="0" dirty="0">
                          <a:latin typeface="メイリオ" panose="020B0604030504040204" pitchFamily="50" charset="-128"/>
                          <a:ea typeface="メイリオ" panose="020B0604030504040204" pitchFamily="50" charset="-128"/>
                        </a:rPr>
                        <a:t>参考提出可能</a:t>
                      </a:r>
                      <a:br>
                        <a:rPr kumimoji="1" lang="en-US" altLang="ja-JP" sz="1800" b="0" dirty="0">
                          <a:latin typeface="メイリオ" panose="020B0604030504040204" pitchFamily="50" charset="-128"/>
                          <a:ea typeface="メイリオ" panose="020B0604030504040204" pitchFamily="50" charset="-128"/>
                        </a:rPr>
                      </a:br>
                      <a:r>
                        <a:rPr kumimoji="1" lang="ja-JP" altLang="en-US" sz="1800" b="0" dirty="0">
                          <a:latin typeface="メイリオ" panose="020B0604030504040204" pitchFamily="50" charset="-128"/>
                          <a:ea typeface="メイリオ" panose="020B0604030504040204" pitchFamily="50" charset="-128"/>
                        </a:rPr>
                        <a:t>（</a:t>
                      </a:r>
                      <a:r>
                        <a:rPr kumimoji="1" lang="en-US" altLang="ja-JP" sz="1800" b="0" dirty="0" err="1">
                          <a:latin typeface="メイリオ" panose="020B0604030504040204" pitchFamily="50" charset="-128"/>
                          <a:ea typeface="メイリオ" panose="020B0604030504040204" pitchFamily="50" charset="-128"/>
                        </a:rPr>
                        <a:t>PMDA</a:t>
                      </a:r>
                      <a:r>
                        <a:rPr kumimoji="1" lang="ja-JP" altLang="en-US" sz="1800" b="0" dirty="0">
                          <a:latin typeface="メイリオ" panose="020B0604030504040204" pitchFamily="50" charset="-128"/>
                          <a:ea typeface="メイリオ" panose="020B0604030504040204" pitchFamily="50" charset="-128"/>
                        </a:rPr>
                        <a:t>に申し出必要）</a:t>
                      </a:r>
                      <a:endParaRPr kumimoji="1" lang="ja-JP" altLang="en-US" b="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255895567"/>
                  </a:ext>
                </a:extLst>
              </a:tr>
              <a:tr h="741930">
                <a:tc vMerge="1">
                  <a:txBody>
                    <a:bodyPr/>
                    <a:lstStyle/>
                    <a:p>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dirty="0">
                          <a:latin typeface="メイリオ" panose="020B0604030504040204" pitchFamily="50" charset="-128"/>
                          <a:ea typeface="メイリオ" panose="020B0604030504040204" pitchFamily="50" charset="-128"/>
                        </a:rPr>
                        <a:t>窓口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endParaRPr kumimoji="1" lang="en-US" altLang="ja-JP" sz="1800" b="1" dirty="0">
                        <a:latin typeface="メイリオ" panose="020B0604030504040204" pitchFamily="50" charset="-128"/>
                        <a:ea typeface="メイリオ" panose="020B0604030504040204" pitchFamily="50" charset="-128"/>
                      </a:endParaRPr>
                    </a:p>
                    <a:p>
                      <a:pPr algn="ctr"/>
                      <a:endParaRPr kumimoji="1" lang="en-US" altLang="ja-JP" sz="1800" b="1" dirty="0">
                        <a:latin typeface="メイリオ" panose="020B0604030504040204" pitchFamily="50" charset="-128"/>
                        <a:ea typeface="メイリオ" panose="020B0604030504040204" pitchFamily="50" charset="-128"/>
                      </a:endParaRPr>
                    </a:p>
                    <a:p>
                      <a:pPr algn="ctr"/>
                      <a:r>
                        <a:rPr kumimoji="1" lang="en-US" altLang="ja-JP" sz="1800" b="0" dirty="0" err="1">
                          <a:latin typeface="メイリオ" panose="020B0604030504040204" pitchFamily="50" charset="-128"/>
                          <a:ea typeface="メイリオ" panose="020B0604030504040204" pitchFamily="50" charset="-128"/>
                        </a:rPr>
                        <a:t>v4.0</a:t>
                      </a:r>
                      <a:r>
                        <a:rPr kumimoji="1" lang="ja-JP" altLang="en-US" sz="1800" b="0" dirty="0">
                          <a:latin typeface="メイリオ" panose="020B0604030504040204" pitchFamily="50" charset="-128"/>
                          <a:ea typeface="メイリオ" panose="020B0604030504040204" pitchFamily="50" charset="-128"/>
                        </a:rPr>
                        <a:t>参考提出可能（</a:t>
                      </a:r>
                      <a:r>
                        <a:rPr kumimoji="1" lang="en-US" altLang="ja-JP" sz="1800" b="0" dirty="0">
                          <a:latin typeface="メイリオ" panose="020B0604030504040204" pitchFamily="50" charset="-128"/>
                          <a:ea typeface="メイリオ" panose="020B0604030504040204" pitchFamily="50" charset="-128"/>
                        </a:rPr>
                        <a:t>PMDA</a:t>
                      </a:r>
                      <a:r>
                        <a:rPr kumimoji="1" lang="ja-JP" altLang="en-US" sz="1800" b="0" dirty="0">
                          <a:latin typeface="メイリオ" panose="020B0604030504040204" pitchFamily="50" charset="-128"/>
                          <a:ea typeface="メイリオ" panose="020B0604030504040204" pitchFamily="50" charset="-128"/>
                        </a:rPr>
                        <a:t>に申し出必要）</a:t>
                      </a:r>
                      <a:endParaRPr kumimoji="1" lang="ja-JP" alt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hMerge="1">
                  <a:txBody>
                    <a:bodyPr/>
                    <a:lstStyle/>
                    <a:p>
                      <a:endParaRPr kumimoji="1" lang="ja-JP" altLang="en-US" dirty="0"/>
                    </a:p>
                  </a:txBody>
                  <a:tcPr/>
                </a:tc>
                <a:extLst>
                  <a:ext uri="{0D108BD9-81ED-4DB2-BD59-A6C34878D82A}">
                    <a16:rowId xmlns:a16="http://schemas.microsoft.com/office/drawing/2014/main" val="3062427475"/>
                  </a:ext>
                </a:extLst>
              </a:tr>
              <a:tr h="768272">
                <a:tc>
                  <a:txBody>
                    <a:bodyPr/>
                    <a:lstStyle/>
                    <a:p>
                      <a:pPr algn="ctr"/>
                      <a:r>
                        <a:rPr kumimoji="1" lang="ja-JP" altLang="en-US" dirty="0">
                          <a:latin typeface="メイリオ" panose="020B0604030504040204" pitchFamily="50" charset="-128"/>
                          <a:ea typeface="メイリオ" panose="020B0604030504040204" pitchFamily="50" charset="-128"/>
                        </a:rPr>
                        <a:t>紙</a:t>
                      </a:r>
                      <a:r>
                        <a:rPr kumimoji="1" lang="en-US" altLang="ja-JP" dirty="0">
                          <a:latin typeface="メイリオ" panose="020B0604030504040204" pitchFamily="50" charset="-128"/>
                          <a:ea typeface="メイリオ" panose="020B0604030504040204" pitchFamily="50" charset="-128"/>
                        </a:rPr>
                        <a:t>CTD</a:t>
                      </a:r>
                      <a:endParaRPr kumimoji="1" lang="ja-JP" altLang="en-US"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rPr>
                        <a:t>窓口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kumimoji="1" lang="ja-JP" altLang="en-US" dirty="0"/>
                    </a:p>
                  </a:txBody>
                  <a:tcPr/>
                </a:tc>
                <a:tc hMerge="1" vMerge="1">
                  <a:txBody>
                    <a:bodyPr/>
                    <a:lstStyle/>
                    <a:p>
                      <a:endParaRPr kumimoji="1" lang="ja-JP" altLang="en-US" dirty="0"/>
                    </a:p>
                  </a:txBody>
                  <a:tcPr/>
                </a:tc>
                <a:extLst>
                  <a:ext uri="{0D108BD9-81ED-4DB2-BD59-A6C34878D82A}">
                    <a16:rowId xmlns:a16="http://schemas.microsoft.com/office/drawing/2014/main" val="2064130861"/>
                  </a:ext>
                </a:extLst>
              </a:tr>
            </a:tbl>
          </a:graphicData>
        </a:graphic>
      </p:graphicFrame>
      <p:sp>
        <p:nvSpPr>
          <p:cNvPr id="21" name="テキスト ボックス 20">
            <a:extLst>
              <a:ext uri="{FF2B5EF4-FFF2-40B4-BE49-F238E27FC236}">
                <a16:creationId xmlns:a16="http://schemas.microsoft.com/office/drawing/2014/main" id="{DF054EF4-FFF4-4B0C-9D82-32AB0FE22868}"/>
              </a:ext>
            </a:extLst>
          </p:cNvPr>
          <p:cNvSpPr txBox="1"/>
          <p:nvPr/>
        </p:nvSpPr>
        <p:spPr>
          <a:xfrm>
            <a:off x="396606" y="4969788"/>
            <a:ext cx="11299207" cy="1631216"/>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dirty="0">
                <a:latin typeface="メイリオ" panose="020B0604030504040204" pitchFamily="50" charset="-128"/>
                <a:ea typeface="メイリオ" panose="020B0604030504040204" pitchFamily="50" charset="-128"/>
              </a:rPr>
              <a:t>過去に承認済みの品目に基づいて，</a:t>
            </a:r>
            <a:r>
              <a:rPr kumimoji="1" lang="en-US" altLang="ja-JP" sz="2000" dirty="0" err="1">
                <a:latin typeface="メイリオ" panose="020B0604030504040204" pitchFamily="50" charset="-128"/>
                <a:ea typeface="メイリオ" panose="020B0604030504040204" pitchFamily="50" charset="-128"/>
              </a:rPr>
              <a:t>v4.0</a:t>
            </a:r>
            <a:r>
              <a:rPr kumimoji="1" lang="ja-JP" altLang="en-US" sz="2000" dirty="0">
                <a:latin typeface="メイリオ" panose="020B0604030504040204" pitchFamily="50" charset="-128"/>
                <a:ea typeface="メイリオ" panose="020B0604030504040204" pitchFamily="50" charset="-128"/>
              </a:rPr>
              <a:t>参考提出をすることができる</a:t>
            </a:r>
            <a:endParaRPr kumimoji="1" lang="en-US" altLang="ja-JP" sz="20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kumimoji="1" lang="ja-JP" altLang="en-US" sz="2000" dirty="0">
                <a:latin typeface="メイリオ" panose="020B0604030504040204" pitchFamily="50" charset="-128"/>
                <a:ea typeface="メイリオ" panose="020B0604030504040204" pitchFamily="50" charset="-128"/>
              </a:rPr>
              <a:t>ゲートウェイで申請した審査中の</a:t>
            </a:r>
            <a:r>
              <a:rPr kumimoji="1" lang="en-US" altLang="ja-JP" sz="2000" dirty="0">
                <a:latin typeface="メイリオ" panose="020B0604030504040204" pitchFamily="50" charset="-128"/>
                <a:ea typeface="メイリオ" panose="020B0604030504040204" pitchFamily="50" charset="-128"/>
              </a:rPr>
              <a:t>eCTD</a:t>
            </a:r>
            <a:r>
              <a:rPr kumimoji="1"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v</a:t>
            </a:r>
            <a:r>
              <a:rPr kumimoji="1" lang="en-US" altLang="ja-JP" sz="2000" dirty="0">
                <a:latin typeface="メイリオ" panose="020B0604030504040204" pitchFamily="50" charset="-128"/>
                <a:ea typeface="メイリオ" panose="020B0604030504040204" pitchFamily="50" charset="-128"/>
              </a:rPr>
              <a:t>3.2.2</a:t>
            </a:r>
            <a:r>
              <a:rPr lang="ja-JP" altLang="en-US" sz="2000" dirty="0">
                <a:latin typeface="メイリオ" panose="020B0604030504040204" pitchFamily="50" charset="-128"/>
                <a:ea typeface="メイリオ" panose="020B0604030504040204" pitchFamily="50" charset="-128"/>
              </a:rPr>
              <a:t>品目については</a:t>
            </a:r>
            <a:r>
              <a:rPr kumimoji="1" lang="ja-JP" altLang="en-US"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ゲートウェイで</a:t>
            </a:r>
            <a:r>
              <a:rPr lang="en-US" altLang="ja-JP" sz="2000" dirty="0" err="1">
                <a:latin typeface="メイリオ" panose="020B0604030504040204" pitchFamily="50" charset="-128"/>
                <a:ea typeface="メイリオ" panose="020B0604030504040204" pitchFamily="50" charset="-128"/>
              </a:rPr>
              <a:t>v4.0</a:t>
            </a:r>
            <a:r>
              <a:rPr lang="ja-JP" altLang="en-US" sz="2000" dirty="0">
                <a:latin typeface="メイリオ" panose="020B0604030504040204" pitchFamily="50" charset="-128"/>
                <a:ea typeface="メイリオ" panose="020B0604030504040204" pitchFamily="50" charset="-128"/>
              </a:rPr>
              <a:t>の参考版提出ができる。必ずしも申請・審査のタイミングに合わせる必要はなく，改訂版の提出は必須ではない</a:t>
            </a:r>
          </a:p>
          <a:p>
            <a:pPr marL="342900" indent="-342900">
              <a:buFont typeface="Arial" panose="020B0604020202020204" pitchFamily="34" charset="0"/>
              <a:buChar char="•"/>
            </a:pPr>
            <a:endParaRPr kumimoji="1"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01928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022A-43B6-4DDE-AF9F-E72AFC369092}"/>
              </a:ext>
            </a:extLst>
          </p:cNvPr>
          <p:cNvSpPr>
            <a:spLocks noGrp="1"/>
          </p:cNvSpPr>
          <p:nvPr>
            <p:ph type="title"/>
          </p:nvPr>
        </p:nvSpPr>
        <p:spPr/>
        <p:txBody>
          <a:bodyPr/>
          <a:lstStyle/>
          <a:p>
            <a:r>
              <a:rPr kumimoji="1" lang="en-US" altLang="ja-JP">
                <a:latin typeface="メイリオ" panose="020B0604030504040204" pitchFamily="50" charset="-128"/>
                <a:ea typeface="メイリオ" panose="020B0604030504040204" pitchFamily="50" charset="-128"/>
              </a:rPr>
              <a:t>3.5  </a:t>
            </a:r>
            <a:r>
              <a:rPr kumimoji="1" lang="ja-JP" altLang="en-US">
                <a:latin typeface="メイリオ" panose="020B0604030504040204" pitchFamily="50" charset="-128"/>
                <a:ea typeface="メイリオ" panose="020B0604030504040204" pitchFamily="50" charset="-128"/>
              </a:rPr>
              <a:t>疑似</a:t>
            </a:r>
            <a:r>
              <a:rPr kumimoji="1" lang="en-US" altLang="ja-JP">
                <a:latin typeface="メイリオ" panose="020B0604030504040204" pitchFamily="50" charset="-128"/>
                <a:ea typeface="メイリオ" panose="020B0604030504040204" pitchFamily="50" charset="-128"/>
              </a:rPr>
              <a:t>/</a:t>
            </a:r>
            <a:r>
              <a:rPr kumimoji="1" lang="ja-JP" altLang="en-US">
                <a:latin typeface="メイリオ" panose="020B0604030504040204" pitchFamily="50" charset="-128"/>
                <a:ea typeface="メイリオ" panose="020B0604030504040204" pitchFamily="50" charset="-128"/>
              </a:rPr>
              <a:t>強制リプレイス</a:t>
            </a:r>
          </a:p>
        </p:txBody>
      </p:sp>
      <p:sp>
        <p:nvSpPr>
          <p:cNvPr id="3" name="Content Placeholder 2">
            <a:extLst>
              <a:ext uri="{FF2B5EF4-FFF2-40B4-BE49-F238E27FC236}">
                <a16:creationId xmlns:a16="http://schemas.microsoft.com/office/drawing/2014/main" id="{CF2C3768-B958-4ABB-9043-C7F5E78CEFEE}"/>
              </a:ext>
            </a:extLst>
          </p:cNvPr>
          <p:cNvSpPr>
            <a:spLocks noGrp="1"/>
          </p:cNvSpPr>
          <p:nvPr>
            <p:ph idx="1"/>
          </p:nvPr>
        </p:nvSpPr>
        <p:spPr/>
        <p:txBody>
          <a:bodyPr/>
          <a:lstStyle/>
          <a:p>
            <a:pPr>
              <a:buFont typeface="Wingdings" panose="05000000000000000000" pitchFamily="2" charset="2"/>
              <a:buChar char="l"/>
            </a:pPr>
            <a:r>
              <a:rPr kumimoji="1" lang="en-US" altLang="ja-JP" dirty="0">
                <a:latin typeface="メイリオ" panose="020B0604030504040204" pitchFamily="50" charset="-128"/>
                <a:ea typeface="メイリオ" panose="020B0604030504040204" pitchFamily="50" charset="-128"/>
              </a:rPr>
              <a:t>v3.2.2</a:t>
            </a:r>
            <a:r>
              <a:rPr lang="ja-JP" altLang="en-US" dirty="0">
                <a:latin typeface="メイリオ" panose="020B0604030504040204" pitchFamily="50" charset="-128"/>
                <a:ea typeface="メイリオ" panose="020B0604030504040204" pitchFamily="50" charset="-128"/>
              </a:rPr>
              <a:t>と同様に，参照先文書が改訂された場合，保存場所が変わるので，参照先情報（リンク）の更新作業を行う必要がある。すなわち，そのリンクを持つ文書の改訂が必要になる。リンクの更新作業のみ行われる場合，それを疑似</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強制リプレイスと呼んでいる</a:t>
            </a:r>
            <a:endParaRPr kumimoji="1" lang="ja-JP" altLang="en-US" dirty="0">
              <a:latin typeface="メイリオ" panose="020B0604030504040204" pitchFamily="50" charset="-128"/>
              <a:ea typeface="メイリオ" panose="020B0604030504040204" pitchFamily="50" charset="-128"/>
            </a:endParaRPr>
          </a:p>
        </p:txBody>
      </p:sp>
      <p:grpSp>
        <p:nvGrpSpPr>
          <p:cNvPr id="6" name="Group 5">
            <a:extLst>
              <a:ext uri="{FF2B5EF4-FFF2-40B4-BE49-F238E27FC236}">
                <a16:creationId xmlns:a16="http://schemas.microsoft.com/office/drawing/2014/main" id="{429954D2-F38B-4854-9AD0-9D8D4C507ED0}"/>
              </a:ext>
            </a:extLst>
          </p:cNvPr>
          <p:cNvGrpSpPr/>
          <p:nvPr/>
        </p:nvGrpSpPr>
        <p:grpSpPr>
          <a:xfrm>
            <a:off x="1186657" y="3375362"/>
            <a:ext cx="3441700" cy="3095625"/>
            <a:chOff x="1186657" y="3375362"/>
            <a:chExt cx="3441700" cy="3095625"/>
          </a:xfrm>
        </p:grpSpPr>
        <p:pic>
          <p:nvPicPr>
            <p:cNvPr id="16" name="グラフィックス 15" descr="フォルダー 枠線">
              <a:extLst>
                <a:ext uri="{FF2B5EF4-FFF2-40B4-BE49-F238E27FC236}">
                  <a16:creationId xmlns:a16="http://schemas.microsoft.com/office/drawing/2014/main" id="{7FB61358-58BA-4E05-8283-64F5012CFF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0279" y="4770727"/>
              <a:ext cx="771361" cy="644810"/>
            </a:xfrm>
            <a:prstGeom prst="rect">
              <a:avLst/>
            </a:prstGeom>
          </p:spPr>
        </p:pic>
        <p:sp>
          <p:nvSpPr>
            <p:cNvPr id="4" name="四角形: 角を丸くする 3">
              <a:extLst>
                <a:ext uri="{FF2B5EF4-FFF2-40B4-BE49-F238E27FC236}">
                  <a16:creationId xmlns:a16="http://schemas.microsoft.com/office/drawing/2014/main" id="{DFBF5735-D921-4811-8B1C-27652CFA3E4B}"/>
                </a:ext>
              </a:extLst>
            </p:cNvPr>
            <p:cNvSpPr/>
            <p:nvPr/>
          </p:nvSpPr>
          <p:spPr bwMode="auto">
            <a:xfrm>
              <a:off x="1186657" y="3375362"/>
              <a:ext cx="3441700" cy="3095625"/>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回目ライフサイクル</a:t>
              </a:r>
            </a:p>
          </p:txBody>
        </p:sp>
        <p:sp>
          <p:nvSpPr>
            <p:cNvPr id="5" name="テキスト ボックス 4">
              <a:extLst>
                <a:ext uri="{FF2B5EF4-FFF2-40B4-BE49-F238E27FC236}">
                  <a16:creationId xmlns:a16="http://schemas.microsoft.com/office/drawing/2014/main" id="{31AE70D1-2F61-4D79-A553-643B30F9F78E}"/>
                </a:ext>
              </a:extLst>
            </p:cNvPr>
            <p:cNvSpPr txBox="1"/>
            <p:nvPr/>
          </p:nvSpPr>
          <p:spPr>
            <a:xfrm>
              <a:off x="1313656" y="4023062"/>
              <a:ext cx="1635125"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20230401001</a:t>
              </a:r>
              <a:endPar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7" name="直線コネクタ 6">
              <a:extLst>
                <a:ext uri="{FF2B5EF4-FFF2-40B4-BE49-F238E27FC236}">
                  <a16:creationId xmlns:a16="http://schemas.microsoft.com/office/drawing/2014/main" id="{4F6A7462-F8C7-4DFB-907E-5BE7A92D04C1}"/>
                </a:ext>
              </a:extLst>
            </p:cNvPr>
            <p:cNvCxnSpPr>
              <a:cxnSpLocks/>
              <a:stCxn id="5" idx="2"/>
            </p:cNvCxnSpPr>
            <p:nvPr/>
          </p:nvCxnSpPr>
          <p:spPr bwMode="auto">
            <a:xfrm flipH="1">
              <a:off x="2130461" y="4361616"/>
              <a:ext cx="758" cy="495955"/>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73155C8A-913C-4ADA-B0CB-D6F6CC164F31}"/>
                </a:ext>
              </a:extLst>
            </p:cNvPr>
            <p:cNvSpPr txBox="1"/>
            <p:nvPr/>
          </p:nvSpPr>
          <p:spPr>
            <a:xfrm>
              <a:off x="2041008" y="4919603"/>
              <a:ext cx="412750"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a:t>
              </a: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13" name="グラフィックス 12" descr="ドキュメント 枠線">
              <a:extLst>
                <a:ext uri="{FF2B5EF4-FFF2-40B4-BE49-F238E27FC236}">
                  <a16:creationId xmlns:a16="http://schemas.microsoft.com/office/drawing/2014/main" id="{4CE77349-BD4C-4623-B424-756A97299B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3057" y="5335368"/>
              <a:ext cx="914400" cy="914400"/>
            </a:xfrm>
            <a:prstGeom prst="rect">
              <a:avLst/>
            </a:prstGeom>
          </p:spPr>
        </p:pic>
        <p:pic>
          <p:nvPicPr>
            <p:cNvPr id="15" name="グラフィックス 14" descr="フォルダー 枠線">
              <a:extLst>
                <a:ext uri="{FF2B5EF4-FFF2-40B4-BE49-F238E27FC236}">
                  <a16:creationId xmlns:a16="http://schemas.microsoft.com/office/drawing/2014/main" id="{D05542C1-ADDA-4A81-9E29-AAB2086A96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957" y="3715881"/>
              <a:ext cx="1151008" cy="851908"/>
            </a:xfrm>
            <a:prstGeom prst="rect">
              <a:avLst/>
            </a:prstGeom>
          </p:spPr>
        </p:pic>
        <p:pic>
          <p:nvPicPr>
            <p:cNvPr id="17" name="グラフィックス 16" descr="ドキュメント 枠線">
              <a:extLst>
                <a:ext uri="{FF2B5EF4-FFF2-40B4-BE49-F238E27FC236}">
                  <a16:creationId xmlns:a16="http://schemas.microsoft.com/office/drawing/2014/main" id="{7F176594-CA75-45B1-A56A-3F94B364B0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432" y="4242136"/>
              <a:ext cx="914400" cy="914400"/>
            </a:xfrm>
            <a:prstGeom prst="rect">
              <a:avLst/>
            </a:prstGeom>
          </p:spPr>
        </p:pic>
        <p:cxnSp>
          <p:nvCxnSpPr>
            <p:cNvPr id="19" name="直線矢印コネクタ 18">
              <a:extLst>
                <a:ext uri="{FF2B5EF4-FFF2-40B4-BE49-F238E27FC236}">
                  <a16:creationId xmlns:a16="http://schemas.microsoft.com/office/drawing/2014/main" id="{700A27B5-E38D-43E3-AF5A-248FEAFE2BB5}"/>
                </a:ext>
              </a:extLst>
            </p:cNvPr>
            <p:cNvCxnSpPr/>
            <p:nvPr/>
          </p:nvCxnSpPr>
          <p:spPr bwMode="auto">
            <a:xfrm flipV="1">
              <a:off x="3364707" y="4809946"/>
              <a:ext cx="419100" cy="982622"/>
            </a:xfrm>
            <a:prstGeom prst="straightConnector1">
              <a:avLst/>
            </a:prstGeom>
            <a:noFill/>
            <a:ln w="38100" cap="flat" cmpd="sng" algn="ctr">
              <a:solidFill>
                <a:srgbClr val="00B0F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グループ化 20">
            <a:extLst>
              <a:ext uri="{FF2B5EF4-FFF2-40B4-BE49-F238E27FC236}">
                <a16:creationId xmlns:a16="http://schemas.microsoft.com/office/drawing/2014/main" id="{A09B874A-96A9-4DE0-AAD2-BFBFE4066029}"/>
              </a:ext>
            </a:extLst>
          </p:cNvPr>
          <p:cNvGrpSpPr/>
          <p:nvPr/>
        </p:nvGrpSpPr>
        <p:grpSpPr>
          <a:xfrm>
            <a:off x="6688932" y="3375362"/>
            <a:ext cx="5338762" cy="3095625"/>
            <a:chOff x="1041400" y="3429000"/>
            <a:chExt cx="3441700" cy="3095625"/>
          </a:xfrm>
        </p:grpSpPr>
        <p:sp>
          <p:nvSpPr>
            <p:cNvPr id="22" name="四角形: 角を丸くする 21">
              <a:extLst>
                <a:ext uri="{FF2B5EF4-FFF2-40B4-BE49-F238E27FC236}">
                  <a16:creationId xmlns:a16="http://schemas.microsoft.com/office/drawing/2014/main" id="{16057E02-F6C5-41D8-833B-77067C79015D}"/>
                </a:ext>
              </a:extLst>
            </p:cNvPr>
            <p:cNvSpPr/>
            <p:nvPr/>
          </p:nvSpPr>
          <p:spPr bwMode="auto">
            <a:xfrm>
              <a:off x="1041400" y="3429000"/>
              <a:ext cx="3441700" cy="3095625"/>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1800" b="0" i="0" u="sng"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回目ライフサイクル</a:t>
              </a:r>
            </a:p>
          </p:txBody>
        </p:sp>
        <p:sp>
          <p:nvSpPr>
            <p:cNvPr id="23" name="テキスト ボックス 22">
              <a:extLst>
                <a:ext uri="{FF2B5EF4-FFF2-40B4-BE49-F238E27FC236}">
                  <a16:creationId xmlns:a16="http://schemas.microsoft.com/office/drawing/2014/main" id="{38DEF64D-31CF-41C9-BC2B-2775AA3A8E7E}"/>
                </a:ext>
              </a:extLst>
            </p:cNvPr>
            <p:cNvSpPr txBox="1"/>
            <p:nvPr/>
          </p:nvSpPr>
          <p:spPr>
            <a:xfrm>
              <a:off x="1301990" y="4064178"/>
              <a:ext cx="148590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20230401001</a:t>
              </a: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24" name="直線コネクタ 23">
              <a:extLst>
                <a:ext uri="{FF2B5EF4-FFF2-40B4-BE49-F238E27FC236}">
                  <a16:creationId xmlns:a16="http://schemas.microsoft.com/office/drawing/2014/main" id="{6CEF5E0F-206D-4503-A896-3B25AB8C94E0}"/>
                </a:ext>
              </a:extLst>
            </p:cNvPr>
            <p:cNvCxnSpPr>
              <a:stCxn id="23" idx="2"/>
            </p:cNvCxnSpPr>
            <p:nvPr/>
          </p:nvCxnSpPr>
          <p:spPr bwMode="auto">
            <a:xfrm>
              <a:off x="2044940" y="4433510"/>
              <a:ext cx="0" cy="748268"/>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テキスト ボックス 24">
              <a:extLst>
                <a:ext uri="{FF2B5EF4-FFF2-40B4-BE49-F238E27FC236}">
                  <a16:creationId xmlns:a16="http://schemas.microsoft.com/office/drawing/2014/main" id="{785346A7-7944-4E6C-8AD3-004517A106C6}"/>
                </a:ext>
              </a:extLst>
            </p:cNvPr>
            <p:cNvSpPr txBox="1"/>
            <p:nvPr/>
          </p:nvSpPr>
          <p:spPr>
            <a:xfrm>
              <a:off x="1911350" y="5210174"/>
              <a:ext cx="412750"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a:t>
              </a: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26" name="グラフィックス 25" descr="ドキュメント 枠線">
              <a:extLst>
                <a:ext uri="{FF2B5EF4-FFF2-40B4-BE49-F238E27FC236}">
                  <a16:creationId xmlns:a16="http://schemas.microsoft.com/office/drawing/2014/main" id="{93D2A247-D48E-40D9-B9EE-26BFCDB4EB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6551" y="5354895"/>
              <a:ext cx="587375" cy="914400"/>
            </a:xfrm>
            <a:prstGeom prst="rect">
              <a:avLst/>
            </a:prstGeom>
          </p:spPr>
        </p:pic>
        <p:pic>
          <p:nvPicPr>
            <p:cNvPr id="27" name="グラフィックス 26" descr="フォルダー 枠線">
              <a:extLst>
                <a:ext uri="{FF2B5EF4-FFF2-40B4-BE49-F238E27FC236}">
                  <a16:creationId xmlns:a16="http://schemas.microsoft.com/office/drawing/2014/main" id="{AA1A3A46-A41C-493F-B49E-89EB63462B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9700" y="3769519"/>
              <a:ext cx="914400" cy="914400"/>
            </a:xfrm>
            <a:prstGeom prst="rect">
              <a:avLst/>
            </a:prstGeom>
          </p:spPr>
        </p:pic>
        <p:pic>
          <p:nvPicPr>
            <p:cNvPr id="28" name="グラフィックス 27" descr="フォルダー 枠線">
              <a:extLst>
                <a:ext uri="{FF2B5EF4-FFF2-40B4-BE49-F238E27FC236}">
                  <a16:creationId xmlns:a16="http://schemas.microsoft.com/office/drawing/2014/main" id="{F38A34DC-BBFF-407C-B9D5-CD582F80A1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5463" y="4988163"/>
              <a:ext cx="587375" cy="745590"/>
            </a:xfrm>
            <a:prstGeom prst="rect">
              <a:avLst/>
            </a:prstGeom>
          </p:spPr>
        </p:pic>
        <p:pic>
          <p:nvPicPr>
            <p:cNvPr id="29" name="グラフィックス 28" descr="ドキュメント 枠線">
              <a:extLst>
                <a:ext uri="{FF2B5EF4-FFF2-40B4-BE49-F238E27FC236}">
                  <a16:creationId xmlns:a16="http://schemas.microsoft.com/office/drawing/2014/main" id="{6E6FBA6C-7F9A-4998-8357-C4BE9055E0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05175" y="4295774"/>
              <a:ext cx="576165" cy="914400"/>
            </a:xfrm>
            <a:prstGeom prst="rect">
              <a:avLst/>
            </a:prstGeom>
          </p:spPr>
        </p:pic>
        <p:cxnSp>
          <p:nvCxnSpPr>
            <p:cNvPr id="30" name="直線矢印コネクタ 29">
              <a:extLst>
                <a:ext uri="{FF2B5EF4-FFF2-40B4-BE49-F238E27FC236}">
                  <a16:creationId xmlns:a16="http://schemas.microsoft.com/office/drawing/2014/main" id="{4FF48306-B132-4F88-8E1B-85909F8694C6}"/>
                </a:ext>
              </a:extLst>
            </p:cNvPr>
            <p:cNvCxnSpPr/>
            <p:nvPr/>
          </p:nvCxnSpPr>
          <p:spPr bwMode="auto">
            <a:xfrm flipV="1">
              <a:off x="3219450" y="4925616"/>
              <a:ext cx="283838" cy="920590"/>
            </a:xfrm>
            <a:prstGeom prst="straightConnector1">
              <a:avLst/>
            </a:prstGeom>
            <a:noFill/>
            <a:ln w="38100" cap="flat" cmpd="sng" algn="ctr">
              <a:solidFill>
                <a:srgbClr val="00B0F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テキスト ボックス 31">
            <a:extLst>
              <a:ext uri="{FF2B5EF4-FFF2-40B4-BE49-F238E27FC236}">
                <a16:creationId xmlns:a16="http://schemas.microsoft.com/office/drawing/2014/main" id="{23B29F7F-8473-4B03-BFFE-32BB7C99F2BB}"/>
              </a:ext>
            </a:extLst>
          </p:cNvPr>
          <p:cNvSpPr txBox="1"/>
          <p:nvPr/>
        </p:nvSpPr>
        <p:spPr>
          <a:xfrm>
            <a:off x="4782184" y="3526691"/>
            <a:ext cx="1851755" cy="2893100"/>
          </a:xfrm>
          <a:custGeom>
            <a:avLst/>
            <a:gdLst>
              <a:gd name="connsiteX0" fmla="*/ 0 w 1851755"/>
              <a:gd name="connsiteY0" fmla="*/ 0 h 2893100"/>
              <a:gd name="connsiteX1" fmla="*/ 499974 w 1851755"/>
              <a:gd name="connsiteY1" fmla="*/ 0 h 2893100"/>
              <a:gd name="connsiteX2" fmla="*/ 962913 w 1851755"/>
              <a:gd name="connsiteY2" fmla="*/ 0 h 2893100"/>
              <a:gd name="connsiteX3" fmla="*/ 1388816 w 1851755"/>
              <a:gd name="connsiteY3" fmla="*/ 0 h 2893100"/>
              <a:gd name="connsiteX4" fmla="*/ 1851755 w 1851755"/>
              <a:gd name="connsiteY4" fmla="*/ 0 h 2893100"/>
              <a:gd name="connsiteX5" fmla="*/ 1851755 w 1851755"/>
              <a:gd name="connsiteY5" fmla="*/ 549689 h 2893100"/>
              <a:gd name="connsiteX6" fmla="*/ 1851755 w 1851755"/>
              <a:gd name="connsiteY6" fmla="*/ 1041516 h 2893100"/>
              <a:gd name="connsiteX7" fmla="*/ 1851755 w 1851755"/>
              <a:gd name="connsiteY7" fmla="*/ 1562274 h 2893100"/>
              <a:gd name="connsiteX8" fmla="*/ 1851755 w 1851755"/>
              <a:gd name="connsiteY8" fmla="*/ 2083032 h 2893100"/>
              <a:gd name="connsiteX9" fmla="*/ 1851755 w 1851755"/>
              <a:gd name="connsiteY9" fmla="*/ 2893100 h 2893100"/>
              <a:gd name="connsiteX10" fmla="*/ 1425851 w 1851755"/>
              <a:gd name="connsiteY10" fmla="*/ 2893100 h 2893100"/>
              <a:gd name="connsiteX11" fmla="*/ 981430 w 1851755"/>
              <a:gd name="connsiteY11" fmla="*/ 2893100 h 2893100"/>
              <a:gd name="connsiteX12" fmla="*/ 574044 w 1851755"/>
              <a:gd name="connsiteY12" fmla="*/ 2893100 h 2893100"/>
              <a:gd name="connsiteX13" fmla="*/ 0 w 1851755"/>
              <a:gd name="connsiteY13" fmla="*/ 2893100 h 2893100"/>
              <a:gd name="connsiteX14" fmla="*/ 0 w 1851755"/>
              <a:gd name="connsiteY14" fmla="*/ 2401273 h 2893100"/>
              <a:gd name="connsiteX15" fmla="*/ 0 w 1851755"/>
              <a:gd name="connsiteY15" fmla="*/ 1909446 h 2893100"/>
              <a:gd name="connsiteX16" fmla="*/ 0 w 1851755"/>
              <a:gd name="connsiteY16" fmla="*/ 1301895 h 2893100"/>
              <a:gd name="connsiteX17" fmla="*/ 0 w 1851755"/>
              <a:gd name="connsiteY17" fmla="*/ 723275 h 2893100"/>
              <a:gd name="connsiteX18" fmla="*/ 0 w 1851755"/>
              <a:gd name="connsiteY18"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51755" h="2893100" extrusionOk="0">
                <a:moveTo>
                  <a:pt x="0" y="0"/>
                </a:moveTo>
                <a:cubicBezTo>
                  <a:pt x="164102" y="-49144"/>
                  <a:pt x="303118" y="23573"/>
                  <a:pt x="499974" y="0"/>
                </a:cubicBezTo>
                <a:cubicBezTo>
                  <a:pt x="696830" y="-23573"/>
                  <a:pt x="821998" y="40617"/>
                  <a:pt x="962913" y="0"/>
                </a:cubicBezTo>
                <a:cubicBezTo>
                  <a:pt x="1103828" y="-40617"/>
                  <a:pt x="1270903" y="45535"/>
                  <a:pt x="1388816" y="0"/>
                </a:cubicBezTo>
                <a:cubicBezTo>
                  <a:pt x="1506729" y="-45535"/>
                  <a:pt x="1728712" y="28571"/>
                  <a:pt x="1851755" y="0"/>
                </a:cubicBezTo>
                <a:cubicBezTo>
                  <a:pt x="1911377" y="155673"/>
                  <a:pt x="1821498" y="309575"/>
                  <a:pt x="1851755" y="549689"/>
                </a:cubicBezTo>
                <a:cubicBezTo>
                  <a:pt x="1882012" y="789803"/>
                  <a:pt x="1846766" y="861970"/>
                  <a:pt x="1851755" y="1041516"/>
                </a:cubicBezTo>
                <a:cubicBezTo>
                  <a:pt x="1856744" y="1221062"/>
                  <a:pt x="1801317" y="1449704"/>
                  <a:pt x="1851755" y="1562274"/>
                </a:cubicBezTo>
                <a:cubicBezTo>
                  <a:pt x="1902193" y="1674844"/>
                  <a:pt x="1846264" y="1890981"/>
                  <a:pt x="1851755" y="2083032"/>
                </a:cubicBezTo>
                <a:cubicBezTo>
                  <a:pt x="1857246" y="2275083"/>
                  <a:pt x="1831188" y="2522364"/>
                  <a:pt x="1851755" y="2893100"/>
                </a:cubicBezTo>
                <a:cubicBezTo>
                  <a:pt x="1661909" y="2917144"/>
                  <a:pt x="1574573" y="2892047"/>
                  <a:pt x="1425851" y="2893100"/>
                </a:cubicBezTo>
                <a:cubicBezTo>
                  <a:pt x="1277129" y="2894153"/>
                  <a:pt x="1115030" y="2849438"/>
                  <a:pt x="981430" y="2893100"/>
                </a:cubicBezTo>
                <a:cubicBezTo>
                  <a:pt x="847830" y="2936762"/>
                  <a:pt x="754945" y="2852307"/>
                  <a:pt x="574044" y="2893100"/>
                </a:cubicBezTo>
                <a:cubicBezTo>
                  <a:pt x="393143" y="2933893"/>
                  <a:pt x="135907" y="2852363"/>
                  <a:pt x="0" y="2893100"/>
                </a:cubicBezTo>
                <a:cubicBezTo>
                  <a:pt x="-52796" y="2711799"/>
                  <a:pt x="3081" y="2528291"/>
                  <a:pt x="0" y="2401273"/>
                </a:cubicBezTo>
                <a:cubicBezTo>
                  <a:pt x="-3081" y="2274255"/>
                  <a:pt x="57429" y="2035248"/>
                  <a:pt x="0" y="1909446"/>
                </a:cubicBezTo>
                <a:cubicBezTo>
                  <a:pt x="-57429" y="1783644"/>
                  <a:pt x="37057" y="1426537"/>
                  <a:pt x="0" y="1301895"/>
                </a:cubicBezTo>
                <a:cubicBezTo>
                  <a:pt x="-37057" y="1177253"/>
                  <a:pt x="66608" y="894747"/>
                  <a:pt x="0" y="723275"/>
                </a:cubicBezTo>
                <a:cubicBezTo>
                  <a:pt x="-66608" y="551803"/>
                  <a:pt x="63738" y="293115"/>
                  <a:pt x="0" y="0"/>
                </a:cubicBezTo>
                <a:close/>
              </a:path>
            </a:pathLst>
          </a:custGeom>
          <a:noFill/>
          <a:ln w="38100">
            <a:solidFill>
              <a:srgbClr val="FF0000"/>
            </a:solidFill>
            <a:extLst>
              <a:ext uri="{C807C97D-BFC1-408E-A445-0C87EB9F89A2}">
                <ask:lineSketchStyleProps xmlns:ask="http://schemas.microsoft.com/office/drawing/2018/sketchyshapes" sd="3673572653">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文書</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が次回ライフサイクルで記載内容変更になる場合（フォルダ</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下に保存される），文書</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B</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にある参照先はフォルダ「１」の文書</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a:t>
            </a:r>
            <a:r>
              <a:rPr kumimoji="1" lang="ja-JP" altLang="en-US" sz="14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のままで</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ある。そこで，その参照先をフォルダ「</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」の文書</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に変更。これを，文書</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B</a:t>
            </a:r>
            <a:r>
              <a:rPr kumimoji="1" lang="ja-JP" altLang="en-US" sz="14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の疑</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似</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強制リプレイスと呼ぶ</a:t>
            </a:r>
          </a:p>
        </p:txBody>
      </p:sp>
      <p:sp>
        <p:nvSpPr>
          <p:cNvPr id="33" name="テキスト ボックス 32">
            <a:extLst>
              <a:ext uri="{FF2B5EF4-FFF2-40B4-BE49-F238E27FC236}">
                <a16:creationId xmlns:a16="http://schemas.microsoft.com/office/drawing/2014/main" id="{3DBF8830-11B8-4FB0-A4D9-F2D8212469DD}"/>
              </a:ext>
            </a:extLst>
          </p:cNvPr>
          <p:cNvSpPr txBox="1"/>
          <p:nvPr/>
        </p:nvSpPr>
        <p:spPr>
          <a:xfrm>
            <a:off x="3363119" y="4037032"/>
            <a:ext cx="10080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文書</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4B6A918B-1C7D-4E34-8E7B-9493DDF16619}"/>
              </a:ext>
            </a:extLst>
          </p:cNvPr>
          <p:cNvSpPr txBox="1"/>
          <p:nvPr/>
        </p:nvSpPr>
        <p:spPr>
          <a:xfrm>
            <a:off x="2762250" y="6169342"/>
            <a:ext cx="10080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文書</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B</a:t>
            </a: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35">
            <a:extLst>
              <a:ext uri="{FF2B5EF4-FFF2-40B4-BE49-F238E27FC236}">
                <a16:creationId xmlns:a16="http://schemas.microsoft.com/office/drawing/2014/main" id="{45E0714B-1588-4608-B1E2-B496740387FD}"/>
              </a:ext>
            </a:extLst>
          </p:cNvPr>
          <p:cNvSpPr txBox="1"/>
          <p:nvPr/>
        </p:nvSpPr>
        <p:spPr>
          <a:xfrm>
            <a:off x="9358313" y="4009251"/>
            <a:ext cx="251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文書</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記載内容変更</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テキスト ボックス 36">
            <a:extLst>
              <a:ext uri="{FF2B5EF4-FFF2-40B4-BE49-F238E27FC236}">
                <a16:creationId xmlns:a16="http://schemas.microsoft.com/office/drawing/2014/main" id="{7CFC6870-9AE6-47F4-A5FC-C58702F8466B}"/>
              </a:ext>
            </a:extLst>
          </p:cNvPr>
          <p:cNvSpPr txBox="1"/>
          <p:nvPr/>
        </p:nvSpPr>
        <p:spPr>
          <a:xfrm>
            <a:off x="7636477" y="6179106"/>
            <a:ext cx="43777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文書</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B</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（リンク先の情報更新のみ改定）</a:t>
            </a:r>
          </a:p>
        </p:txBody>
      </p:sp>
      <p:sp>
        <p:nvSpPr>
          <p:cNvPr id="38" name="テキスト ボックス 37">
            <a:extLst>
              <a:ext uri="{FF2B5EF4-FFF2-40B4-BE49-F238E27FC236}">
                <a16:creationId xmlns:a16="http://schemas.microsoft.com/office/drawing/2014/main" id="{AC63A9EE-6402-42BF-9F26-0ADEFAF36F0C}"/>
              </a:ext>
            </a:extLst>
          </p:cNvPr>
          <p:cNvSpPr txBox="1"/>
          <p:nvPr/>
        </p:nvSpPr>
        <p:spPr>
          <a:xfrm>
            <a:off x="1450975" y="5492988"/>
            <a:ext cx="12588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文書</a:t>
            </a:r>
            <a:r>
              <a:rPr kumimoji="1"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B</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上に文書</a:t>
            </a:r>
            <a:r>
              <a:rPr kumimoji="1"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への参照設定（リンク）がある</a:t>
            </a:r>
          </a:p>
        </p:txBody>
      </p:sp>
      <p:sp>
        <p:nvSpPr>
          <p:cNvPr id="39" name="スライド番号プレースホルダー 38">
            <a:extLst>
              <a:ext uri="{FF2B5EF4-FFF2-40B4-BE49-F238E27FC236}">
                <a16:creationId xmlns:a16="http://schemas.microsoft.com/office/drawing/2014/main" id="{3FE678E9-CBF5-4D6B-A5A5-CDFD9C935B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70095C-F9B4-4C04-ABE4-849D581B05DE}" type="slidenum">
              <a:rPr kumimoji="1" lang="en-US" altLang="ja-JP" sz="1800" b="1"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en-US"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テキスト ボックス 10">
            <a:extLst>
              <a:ext uri="{FF2B5EF4-FFF2-40B4-BE49-F238E27FC236}">
                <a16:creationId xmlns:a16="http://schemas.microsoft.com/office/drawing/2014/main" id="{A1483D75-640E-052F-7314-5EE5A82010E8}"/>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Tree>
    <p:extLst>
      <p:ext uri="{BB962C8B-B14F-4D97-AF65-F5344CB8AC3E}">
        <p14:creationId xmlns:p14="http://schemas.microsoft.com/office/powerpoint/2010/main" val="1232304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An assortment of differently patterned circles">
            <a:extLst>
              <a:ext uri="{FF2B5EF4-FFF2-40B4-BE49-F238E27FC236}">
                <a16:creationId xmlns:a16="http://schemas.microsoft.com/office/drawing/2014/main" id="{5A27AC17-7EBA-4414-9BA2-CAEB65AD78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6999" y="0"/>
            <a:ext cx="6858000" cy="6858000"/>
          </a:xfrm>
          <a:prstGeom prst="rect">
            <a:avLst/>
          </a:prstGeom>
          <a:effectLst>
            <a:outerShdw blurRad="50800" dist="38100" dir="5400000" algn="t" rotWithShape="0">
              <a:prstClr val="black">
                <a:alpha val="40000"/>
              </a:prstClr>
            </a:outerShdw>
          </a:effectLst>
        </p:spPr>
      </p:pic>
      <p:sp>
        <p:nvSpPr>
          <p:cNvPr id="4" name="Slide Number Placeholder 3">
            <a:extLst>
              <a:ext uri="{FF2B5EF4-FFF2-40B4-BE49-F238E27FC236}">
                <a16:creationId xmlns:a16="http://schemas.microsoft.com/office/drawing/2014/main" id="{F638C6AA-CBBC-43EB-8785-2D33116A62F7}"/>
              </a:ext>
            </a:extLst>
          </p:cNvPr>
          <p:cNvSpPr>
            <a:spLocks noGrp="1"/>
          </p:cNvSpPr>
          <p:nvPr>
            <p:ph type="sldNum" sz="quarter" idx="10"/>
          </p:nvPr>
        </p:nvSpPr>
        <p:spPr/>
        <p:txBody>
          <a:bodyPr/>
          <a:lstStyle/>
          <a:p>
            <a:pPr>
              <a:defRPr/>
            </a:pPr>
            <a:fld id="{32B91108-7F3C-4375-8F15-205D5B8CAED7}" type="slidenum">
              <a:rPr lang="en-US" altLang="ja-JP" smtClean="0"/>
              <a:pPr>
                <a:defRPr/>
              </a:pPr>
              <a:t>65</a:t>
            </a:fld>
            <a:endParaRPr lang="en-US" altLang="ja-JP"/>
          </a:p>
        </p:txBody>
      </p:sp>
      <p:sp>
        <p:nvSpPr>
          <p:cNvPr id="5" name="TextBox 4">
            <a:extLst>
              <a:ext uri="{FF2B5EF4-FFF2-40B4-BE49-F238E27FC236}">
                <a16:creationId xmlns:a16="http://schemas.microsoft.com/office/drawing/2014/main" id="{E9C245D0-02CB-4261-B0FE-5FD332E7574B}"/>
              </a:ext>
            </a:extLst>
          </p:cNvPr>
          <p:cNvSpPr txBox="1"/>
          <p:nvPr/>
        </p:nvSpPr>
        <p:spPr>
          <a:xfrm>
            <a:off x="3035432" y="2767280"/>
            <a:ext cx="6121134" cy="1323439"/>
          </a:xfrm>
          <a:prstGeom prst="rect">
            <a:avLst/>
          </a:prstGeom>
          <a:noFill/>
        </p:spPr>
        <p:txBody>
          <a:bodyPr wrap="square" rtlCol="0">
            <a:spAutoFit/>
          </a:bodyPr>
          <a:lstStyle/>
          <a:p>
            <a:r>
              <a:rPr lang="en-US" altLang="ja-JP" sz="8000">
                <a:latin typeface="Elephant" panose="02020904090505020303" pitchFamily="18" charset="0"/>
              </a:rPr>
              <a:t>Thank</a:t>
            </a:r>
            <a:r>
              <a:rPr lang="ja-JP" altLang="en-US" sz="8000">
                <a:latin typeface="Elephant" panose="02020904090505020303" pitchFamily="18" charset="0"/>
              </a:rPr>
              <a:t> </a:t>
            </a:r>
            <a:r>
              <a:rPr lang="en-US" altLang="ja-JP" sz="8000">
                <a:latin typeface="Elephant" panose="02020904090505020303" pitchFamily="18" charset="0"/>
              </a:rPr>
              <a:t>you</a:t>
            </a:r>
            <a:endParaRPr kumimoji="1" lang="en-US" sz="8000">
              <a:latin typeface="Elephant" panose="02020904090505020303" pitchFamily="18" charset="0"/>
            </a:endParaRPr>
          </a:p>
        </p:txBody>
      </p:sp>
    </p:spTree>
    <p:extLst>
      <p:ext uri="{BB962C8B-B14F-4D97-AF65-F5344CB8AC3E}">
        <p14:creationId xmlns:p14="http://schemas.microsoft.com/office/powerpoint/2010/main" val="410369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F5A31-D77D-44A1-A508-7B19C3969AFA}"/>
              </a:ext>
            </a:extLst>
          </p:cNvPr>
          <p:cNvSpPr>
            <a:spLocks noGrp="1"/>
          </p:cNvSpPr>
          <p:nvPr>
            <p:ph type="title"/>
          </p:nvPr>
        </p:nvSpPr>
        <p:spPr/>
        <p:txBody>
          <a:bodyPr/>
          <a:lstStyle/>
          <a:p>
            <a:r>
              <a:rPr lang="ja-JP" altLang="en-US">
                <a:latin typeface="メイリオ"/>
                <a:ea typeface="メイリオ"/>
              </a:rPr>
              <a:t>本資材で使う</a:t>
            </a:r>
            <a:r>
              <a:rPr kumimoji="1" lang="ja-JP" altLang="en-US">
                <a:latin typeface="メイリオ"/>
                <a:ea typeface="メイリオ"/>
              </a:rPr>
              <a:t>略語</a:t>
            </a:r>
          </a:p>
        </p:txBody>
      </p:sp>
      <p:sp>
        <p:nvSpPr>
          <p:cNvPr id="4" name="スライド番号プレースホルダー 3">
            <a:extLst>
              <a:ext uri="{FF2B5EF4-FFF2-40B4-BE49-F238E27FC236}">
                <a16:creationId xmlns:a16="http://schemas.microsoft.com/office/drawing/2014/main" id="{817BF9E2-F059-4347-8F88-F09C802BAA07}"/>
              </a:ext>
            </a:extLst>
          </p:cNvPr>
          <p:cNvSpPr>
            <a:spLocks noGrp="1"/>
          </p:cNvSpPr>
          <p:nvPr>
            <p:ph type="sldNum" sz="quarter" idx="10"/>
          </p:nvPr>
        </p:nvSpPr>
        <p:spPr/>
        <p:txBody>
          <a:bodyPr/>
          <a:lstStyle/>
          <a:p>
            <a:pPr>
              <a:defRPr/>
            </a:pPr>
            <a:fld id="{0F70095C-F9B4-4C04-ABE4-849D581B05DE}" type="slidenum">
              <a:rPr lang="en-US" altLang="ja-JP" smtClean="0"/>
              <a:pPr>
                <a:defRPr/>
              </a:pPr>
              <a:t>7</a:t>
            </a:fld>
            <a:endParaRPr lang="en-US" altLang="ja-JP"/>
          </a:p>
        </p:txBody>
      </p:sp>
      <p:graphicFrame>
        <p:nvGraphicFramePr>
          <p:cNvPr id="5" name="表 4">
            <a:extLst>
              <a:ext uri="{FF2B5EF4-FFF2-40B4-BE49-F238E27FC236}">
                <a16:creationId xmlns:a16="http://schemas.microsoft.com/office/drawing/2014/main" id="{AC804E16-8EA0-4B42-87D6-129443D1665C}"/>
              </a:ext>
            </a:extLst>
          </p:cNvPr>
          <p:cNvGraphicFramePr>
            <a:graphicFrameLocks noGrp="1"/>
          </p:cNvGraphicFramePr>
          <p:nvPr>
            <p:extLst>
              <p:ext uri="{D42A27DB-BD31-4B8C-83A1-F6EECF244321}">
                <p14:modId xmlns:p14="http://schemas.microsoft.com/office/powerpoint/2010/main" val="2550781861"/>
              </p:ext>
            </p:extLst>
          </p:nvPr>
        </p:nvGraphicFramePr>
        <p:xfrm>
          <a:off x="508131" y="1254626"/>
          <a:ext cx="10825806" cy="2058316"/>
        </p:xfrm>
        <a:graphic>
          <a:graphicData uri="http://schemas.openxmlformats.org/drawingml/2006/table">
            <a:tbl>
              <a:tblPr firstRow="1" firstCol="1" bandRow="1">
                <a:tableStyleId>{72833802-FEF1-4C79-8D5D-14CF1EAF98D9}</a:tableStyleId>
              </a:tblPr>
              <a:tblGrid>
                <a:gridCol w="2814734">
                  <a:extLst>
                    <a:ext uri="{9D8B030D-6E8A-4147-A177-3AD203B41FA5}">
                      <a16:colId xmlns:a16="http://schemas.microsoft.com/office/drawing/2014/main" val="4227845098"/>
                    </a:ext>
                  </a:extLst>
                </a:gridCol>
                <a:gridCol w="8011072">
                  <a:extLst>
                    <a:ext uri="{9D8B030D-6E8A-4147-A177-3AD203B41FA5}">
                      <a16:colId xmlns:a16="http://schemas.microsoft.com/office/drawing/2014/main" val="3073131667"/>
                    </a:ext>
                  </a:extLst>
                </a:gridCol>
              </a:tblGrid>
              <a:tr h="402379">
                <a:tc>
                  <a:txBody>
                    <a:bodyPr/>
                    <a:lstStyle/>
                    <a:p>
                      <a:r>
                        <a:rPr lang="ja-JP" sz="2000" dirty="0">
                          <a:solidFill>
                            <a:schemeClr val="bg1"/>
                          </a:solidFill>
                          <a:effectLst/>
                          <a:latin typeface="メイリオ" panose="020B0604030504040204" pitchFamily="50" charset="-128"/>
                          <a:ea typeface="メイリオ" panose="020B0604030504040204" pitchFamily="50" charset="-128"/>
                        </a:rPr>
                        <a:t>略語</a:t>
                      </a:r>
                      <a:endParaRPr lang="ja-JP" sz="2000" dirty="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2000" marR="72000" marT="72000" marB="72000" anchor="ctr"/>
                </a:tc>
                <a:tc>
                  <a:txBody>
                    <a:bodyPr/>
                    <a:lstStyle/>
                    <a:p>
                      <a:r>
                        <a:rPr lang="ja-JP" altLang="en-US" sz="2000">
                          <a:solidFill>
                            <a:schemeClr val="bg1"/>
                          </a:solidFill>
                          <a:effectLst/>
                          <a:latin typeface="メイリオ" panose="020B0604030504040204" pitchFamily="50" charset="-128"/>
                          <a:ea typeface="メイリオ" panose="020B0604030504040204" pitchFamily="50" charset="-128"/>
                        </a:rPr>
                        <a:t>略語の</a:t>
                      </a:r>
                      <a:r>
                        <a:rPr lang="ja-JP" sz="2000">
                          <a:solidFill>
                            <a:schemeClr val="bg1"/>
                          </a:solidFill>
                          <a:effectLst/>
                          <a:latin typeface="メイリオ" panose="020B0604030504040204" pitchFamily="50" charset="-128"/>
                          <a:ea typeface="メイリオ" panose="020B0604030504040204" pitchFamily="50" charset="-128"/>
                        </a:rPr>
                        <a:t>説明</a:t>
                      </a:r>
                      <a:endParaRPr lang="ja-JP" sz="2000">
                        <a:solidFill>
                          <a:schemeClr val="bg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2000" marR="72000" marT="72000" marB="72000" anchor="ctr"/>
                </a:tc>
                <a:extLst>
                  <a:ext uri="{0D108BD9-81ED-4DB2-BD59-A6C34878D82A}">
                    <a16:rowId xmlns:a16="http://schemas.microsoft.com/office/drawing/2014/main" val="3471891286"/>
                  </a:ext>
                </a:extLst>
              </a:tr>
              <a:tr h="402379">
                <a:tc>
                  <a:txBody>
                    <a:bodyPr/>
                    <a:lstStyle/>
                    <a:p>
                      <a:r>
                        <a:rPr lang="en-US" altLang="ja-JP" sz="1600" dirty="0">
                          <a:solidFill>
                            <a:schemeClr val="tx1"/>
                          </a:solidFill>
                          <a:effectLst/>
                          <a:latin typeface="メイリオ"/>
                          <a:ea typeface="メイリオ"/>
                          <a:cs typeface="ＭＳ Ｐゴシック" panose="020B0600070205080204" pitchFamily="50" charset="-128"/>
                        </a:rPr>
                        <a:t>CV</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noFill/>
                  </a:tcPr>
                </a:tc>
                <a:tc>
                  <a:txBody>
                    <a:bodyPr/>
                    <a:lstStyle/>
                    <a:p>
                      <a:r>
                        <a:rPr lang="ja-JP" altLang="en-US" sz="1600" dirty="0">
                          <a:solidFill>
                            <a:schemeClr val="tx1"/>
                          </a:solidFill>
                          <a:effectLst/>
                          <a:latin typeface="メイリオ"/>
                          <a:ea typeface="メイリオ"/>
                          <a:cs typeface="ＭＳ Ｐゴシック" panose="020B0600070205080204" pitchFamily="50" charset="-128"/>
                        </a:rPr>
                        <a:t>Controlled </a:t>
                      </a:r>
                      <a:r>
                        <a:rPr lang="en-US" altLang="ja-JP" sz="1600" dirty="0">
                          <a:solidFill>
                            <a:schemeClr val="tx1"/>
                          </a:solidFill>
                          <a:effectLst/>
                          <a:latin typeface="メイリオ"/>
                          <a:ea typeface="メイリオ"/>
                          <a:cs typeface="ＭＳ Ｐゴシック" panose="020B0600070205080204" pitchFamily="50" charset="-128"/>
                        </a:rPr>
                        <a:t>vocabulary</a:t>
                      </a:r>
                      <a:r>
                        <a:rPr lang="ja-JP" altLang="en-US" sz="1600" dirty="0">
                          <a:solidFill>
                            <a:schemeClr val="tx1"/>
                          </a:solidFill>
                          <a:effectLst/>
                          <a:latin typeface="メイリオ"/>
                          <a:ea typeface="メイリオ"/>
                          <a:cs typeface="ＭＳ Ｐゴシック" panose="020B0600070205080204" pitchFamily="50" charset="-128"/>
                        </a:rPr>
                        <a:t> の略記</a:t>
                      </a:r>
                    </a:p>
                  </a:txBody>
                  <a:tcPr marL="72000" marR="72000" marT="72000" marB="72000"/>
                </a:tc>
                <a:extLst>
                  <a:ext uri="{0D108BD9-81ED-4DB2-BD59-A6C34878D82A}">
                    <a16:rowId xmlns:a16="http://schemas.microsoft.com/office/drawing/2014/main" val="3807780804"/>
                  </a:ext>
                </a:extLst>
              </a:tr>
              <a:tr h="402379">
                <a:tc>
                  <a:txBody>
                    <a:bodyPr/>
                    <a:lstStyle/>
                    <a:p>
                      <a:r>
                        <a:rPr lang="en-US" altLang="ja-JP" sz="1600">
                          <a:solidFill>
                            <a:schemeClr val="tx1"/>
                          </a:solidFill>
                          <a:effectLst/>
                          <a:latin typeface="メイリオ"/>
                          <a:ea typeface="メイリオ"/>
                          <a:cs typeface="ＭＳ Ｐゴシック" panose="020B0600070205080204" pitchFamily="50" charset="-128"/>
                        </a:rPr>
                        <a:t>CoU</a:t>
                      </a:r>
                    </a:p>
                  </a:txBody>
                  <a:tcPr marL="72000" marR="72000" marT="72000" marB="72000">
                    <a:noFill/>
                  </a:tcPr>
                </a:tc>
                <a:tc>
                  <a:txBody>
                    <a:bodyPr/>
                    <a:lstStyle/>
                    <a:p>
                      <a:pPr lvl="0" algn="l">
                        <a:lnSpc>
                          <a:spcPct val="100000"/>
                        </a:lnSpc>
                        <a:spcBef>
                          <a:spcPts val="0"/>
                        </a:spcBef>
                        <a:spcAft>
                          <a:spcPts val="0"/>
                        </a:spcAft>
                        <a:buNone/>
                      </a:pPr>
                      <a:r>
                        <a:rPr lang="en-US" sz="1600" b="0" i="0" u="none" strike="noStrike" baseline="0" noProof="0">
                          <a:solidFill>
                            <a:srgbClr val="000000"/>
                          </a:solidFill>
                          <a:effectLst/>
                          <a:latin typeface="メイリオ" panose="020B0604030504040204" pitchFamily="50" charset="-128"/>
                          <a:ea typeface="メイリオ" panose="020B0604030504040204" pitchFamily="50" charset="-128"/>
                        </a:rPr>
                        <a:t>Context</a:t>
                      </a:r>
                      <a:r>
                        <a:rPr lang="ja-JP" altLang="en-US" sz="1600" b="0" i="0" u="none" strike="noStrike" baseline="0" noProof="0">
                          <a:solidFill>
                            <a:srgbClr val="000000"/>
                          </a:solidFill>
                          <a:effectLst/>
                          <a:latin typeface="メイリオ" panose="020B0604030504040204" pitchFamily="50" charset="-128"/>
                          <a:ea typeface="メイリオ" panose="020B0604030504040204" pitchFamily="50" charset="-128"/>
                        </a:rPr>
                        <a:t> </a:t>
                      </a:r>
                      <a:r>
                        <a:rPr lang="en-US" sz="1600" b="0" i="0" u="none" strike="noStrike" baseline="0" noProof="0">
                          <a:solidFill>
                            <a:srgbClr val="000000"/>
                          </a:solidFill>
                          <a:effectLst/>
                          <a:latin typeface="メイリオ" panose="020B0604030504040204" pitchFamily="50" charset="-128"/>
                          <a:ea typeface="メイリオ" panose="020B0604030504040204" pitchFamily="50" charset="-128"/>
                        </a:rPr>
                        <a:t>of</a:t>
                      </a:r>
                      <a:r>
                        <a:rPr lang="en-US" altLang="ja-JP" sz="1600" b="0" i="0" u="none" strike="noStrike" baseline="0" noProof="0">
                          <a:solidFill>
                            <a:srgbClr val="000000"/>
                          </a:solidFill>
                          <a:effectLst/>
                          <a:latin typeface="メイリオ" panose="020B0604030504040204" pitchFamily="50" charset="-128"/>
                          <a:ea typeface="メイリオ" panose="020B0604030504040204" pitchFamily="50" charset="-128"/>
                        </a:rPr>
                        <a:t> Use </a:t>
                      </a:r>
                      <a:r>
                        <a:rPr lang="en-US" altLang="ja-JP" sz="1600" b="0" i="0" u="none" strike="noStrike" baseline="0" noProof="0" err="1">
                          <a:solidFill>
                            <a:srgbClr val="000000"/>
                          </a:solidFill>
                          <a:effectLst/>
                          <a:latin typeface="メイリオ" panose="020B0604030504040204" pitchFamily="50" charset="-128"/>
                          <a:ea typeface="メイリオ" panose="020B0604030504040204" pitchFamily="50" charset="-128"/>
                        </a:rPr>
                        <a:t>の略記</a:t>
                      </a:r>
                      <a:endParaRPr lang="ja-JP" altLang="en-US" sz="1600">
                        <a:latin typeface="メイリオ" panose="020B0604030504040204" pitchFamily="50" charset="-128"/>
                        <a:ea typeface="メイリオ" panose="020B0604030504040204" pitchFamily="50" charset="-128"/>
                      </a:endParaRPr>
                    </a:p>
                  </a:txBody>
                  <a:tcPr marL="72000" marR="72000" marT="72000" marB="72000"/>
                </a:tc>
                <a:extLst>
                  <a:ext uri="{0D108BD9-81ED-4DB2-BD59-A6C34878D82A}">
                    <a16:rowId xmlns:a16="http://schemas.microsoft.com/office/drawing/2014/main" val="2347231716"/>
                  </a:ext>
                </a:extLst>
              </a:tr>
              <a:tr h="402379">
                <a:tc>
                  <a:txBody>
                    <a:bodyPr/>
                    <a:lstStyle/>
                    <a:p>
                      <a:r>
                        <a:rPr lang="en-US" altLang="ja-JP" sz="1600" dirty="0">
                          <a:solidFill>
                            <a:schemeClr val="tx1"/>
                          </a:solidFill>
                          <a:effectLst/>
                          <a:latin typeface="メイリオ"/>
                          <a:ea typeface="メイリオ"/>
                          <a:cs typeface="ＭＳ Ｐゴシック" panose="020B0600070205080204" pitchFamily="50" charset="-128"/>
                        </a:rPr>
                        <a:t>IG</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noFill/>
                  </a:tcPr>
                </a:tc>
                <a:tc>
                  <a:txBody>
                    <a:bodyPr/>
                    <a:lstStyle/>
                    <a:p>
                      <a:pPr marL="0" lvl="0" indent="0" algn="l">
                        <a:lnSpc>
                          <a:spcPct val="100000"/>
                        </a:lnSpc>
                        <a:buNone/>
                      </a:pPr>
                      <a:r>
                        <a:rPr kumimoji="1" lang="en-US" altLang="ja-JP" sz="1600" b="0" i="0" u="none" strike="noStrike" kern="1200" baseline="0">
                          <a:solidFill>
                            <a:srgbClr val="000000"/>
                          </a:solidFill>
                          <a:effectLst/>
                          <a:latin typeface="メイリオ"/>
                          <a:ea typeface="メイリオ"/>
                          <a:cs typeface="+mn-cs"/>
                        </a:rPr>
                        <a:t>Implementation</a:t>
                      </a:r>
                      <a:r>
                        <a:rPr kumimoji="1" lang="ja-JP" altLang="en-US" sz="1600" b="0" i="0" u="none" strike="noStrike" kern="1200" baseline="0">
                          <a:solidFill>
                            <a:srgbClr val="000000"/>
                          </a:solidFill>
                          <a:effectLst/>
                          <a:latin typeface="メイリオ"/>
                          <a:ea typeface="メイリオ"/>
                          <a:cs typeface="+mn-cs"/>
                        </a:rPr>
                        <a:t> </a:t>
                      </a:r>
                      <a:r>
                        <a:rPr kumimoji="1" lang="en-US" altLang="ja-JP" sz="1600" b="0" i="0" u="none" strike="noStrike" kern="1200" baseline="0">
                          <a:solidFill>
                            <a:srgbClr val="000000"/>
                          </a:solidFill>
                          <a:effectLst/>
                          <a:latin typeface="メイリオ"/>
                          <a:ea typeface="メイリオ"/>
                          <a:cs typeface="+mn-cs"/>
                        </a:rPr>
                        <a:t>Guide,</a:t>
                      </a:r>
                      <a:r>
                        <a:rPr kumimoji="1" lang="ja-JP" altLang="en-US" sz="1600" b="0" i="0" u="none" strike="noStrike" kern="1200" baseline="0">
                          <a:solidFill>
                            <a:srgbClr val="000000"/>
                          </a:solidFill>
                          <a:effectLst/>
                          <a:latin typeface="メイリオ"/>
                          <a:ea typeface="メイリオ"/>
                          <a:cs typeface="+mn-cs"/>
                        </a:rPr>
                        <a:t> 実装ガイド</a:t>
                      </a:r>
                      <a:endParaRPr kumimoji="1" lang="en-US" altLang="ja-JP" sz="1600" b="0" i="0" u="none" strike="noStrike" kern="1200" baseline="0">
                        <a:solidFill>
                          <a:srgbClr val="000000"/>
                        </a:solidFill>
                        <a:effectLst/>
                        <a:latin typeface="メイリオ"/>
                        <a:ea typeface="メイリオ"/>
                        <a:cs typeface="+mn-cs"/>
                      </a:endParaRPr>
                    </a:p>
                  </a:txBody>
                  <a:tcPr marL="72000" marR="72000" marT="72000" marB="72000"/>
                </a:tc>
                <a:extLst>
                  <a:ext uri="{0D108BD9-81ED-4DB2-BD59-A6C34878D82A}">
                    <a16:rowId xmlns:a16="http://schemas.microsoft.com/office/drawing/2014/main" val="3773601104"/>
                  </a:ext>
                </a:extLst>
              </a:tr>
              <a:tr h="402379">
                <a:tc>
                  <a:txBody>
                    <a:bodyPr/>
                    <a:lstStyle/>
                    <a:p>
                      <a:r>
                        <a:rPr lang="en-US" altLang="ja-JP" sz="1600" dirty="0">
                          <a:solidFill>
                            <a:schemeClr val="tx1"/>
                          </a:solidFill>
                          <a:effectLst/>
                          <a:latin typeface="メイリオ"/>
                          <a:ea typeface="メイリオ"/>
                          <a:cs typeface="ＭＳ Ｐゴシック" panose="020B0600070205080204" pitchFamily="50" charset="-128"/>
                        </a:rPr>
                        <a:t>SSF</a:t>
                      </a:r>
                      <a:endParaRPr lang="ja-JP" sz="1600" dirty="0">
                        <a:solidFill>
                          <a:schemeClr val="tx1"/>
                        </a:solidFill>
                        <a:effectLst/>
                        <a:latin typeface="メイリオ"/>
                        <a:ea typeface="メイリオ"/>
                        <a:cs typeface="ＭＳ Ｐゴシック" panose="020B0600070205080204" pitchFamily="50" charset="-128"/>
                      </a:endParaRPr>
                    </a:p>
                  </a:txBody>
                  <a:tcPr marL="72000" marR="72000" marT="72000" marB="72000">
                    <a:noFill/>
                  </a:tcPr>
                </a:tc>
                <a:tc>
                  <a:txBody>
                    <a:bodyPr/>
                    <a:lstStyle/>
                    <a:p>
                      <a:r>
                        <a:rPr lang="en-US" altLang="ja-JP" sz="1600" dirty="0">
                          <a:solidFill>
                            <a:schemeClr val="tx1"/>
                          </a:solidFill>
                          <a:effectLst/>
                          <a:latin typeface="メイリオ"/>
                          <a:ea typeface="メイリオ"/>
                          <a:cs typeface="ＭＳ Ｐゴシック" panose="020B0600070205080204" pitchFamily="50" charset="-128"/>
                        </a:rPr>
                        <a:t>Specification</a:t>
                      </a:r>
                      <a:r>
                        <a:rPr lang="ja-JP" altLang="en-US" sz="1600" dirty="0">
                          <a:solidFill>
                            <a:schemeClr val="tx1"/>
                          </a:solidFill>
                          <a:effectLst/>
                          <a:latin typeface="メイリオ"/>
                          <a:ea typeface="メイリオ"/>
                          <a:cs typeface="ＭＳ Ｐゴシック" panose="020B0600070205080204" pitchFamily="50" charset="-128"/>
                        </a:rPr>
                        <a:t> </a:t>
                      </a:r>
                      <a:r>
                        <a:rPr lang="en-US" altLang="ja-JP" sz="1600" dirty="0">
                          <a:solidFill>
                            <a:schemeClr val="tx1"/>
                          </a:solidFill>
                          <a:effectLst/>
                          <a:latin typeface="メイリオ"/>
                          <a:ea typeface="メイリオ"/>
                          <a:cs typeface="ＭＳ Ｐゴシック" panose="020B0600070205080204" pitchFamily="50" charset="-128"/>
                        </a:rPr>
                        <a:t>for</a:t>
                      </a:r>
                      <a:r>
                        <a:rPr lang="ja-JP" altLang="en-US" sz="1600" dirty="0">
                          <a:solidFill>
                            <a:schemeClr val="tx1"/>
                          </a:solidFill>
                          <a:effectLst/>
                          <a:latin typeface="メイリオ"/>
                          <a:ea typeface="メイリオ"/>
                          <a:cs typeface="ＭＳ Ｐゴシック" panose="020B0600070205080204" pitchFamily="50" charset="-128"/>
                        </a:rPr>
                        <a:t> </a:t>
                      </a:r>
                      <a:r>
                        <a:rPr lang="en-US" altLang="ja-JP" sz="1600" dirty="0">
                          <a:solidFill>
                            <a:schemeClr val="tx1"/>
                          </a:solidFill>
                          <a:effectLst/>
                          <a:latin typeface="メイリオ"/>
                          <a:ea typeface="メイリオ"/>
                          <a:cs typeface="ＭＳ Ｐゴシック" panose="020B0600070205080204" pitchFamily="50" charset="-128"/>
                        </a:rPr>
                        <a:t>Submission</a:t>
                      </a:r>
                      <a:r>
                        <a:rPr lang="ja-JP" altLang="en-US" sz="1600" dirty="0">
                          <a:solidFill>
                            <a:schemeClr val="tx1"/>
                          </a:solidFill>
                          <a:effectLst/>
                          <a:latin typeface="メイリオ"/>
                          <a:ea typeface="メイリオ"/>
                          <a:cs typeface="ＭＳ Ｐゴシック" panose="020B0600070205080204" pitchFamily="50" charset="-128"/>
                        </a:rPr>
                        <a:t> </a:t>
                      </a:r>
                      <a:r>
                        <a:rPr lang="en-US" altLang="ja-JP" sz="1600" dirty="0">
                          <a:solidFill>
                            <a:schemeClr val="tx1"/>
                          </a:solidFill>
                          <a:effectLst/>
                          <a:latin typeface="メイリオ"/>
                          <a:ea typeface="メイリオ"/>
                          <a:cs typeface="ＭＳ Ｐゴシック" panose="020B0600070205080204" pitchFamily="50" charset="-128"/>
                        </a:rPr>
                        <a:t>Format</a:t>
                      </a:r>
                      <a:r>
                        <a:rPr lang="ja-JP" altLang="en-US" sz="1600" dirty="0">
                          <a:solidFill>
                            <a:schemeClr val="tx1"/>
                          </a:solidFill>
                          <a:effectLst/>
                          <a:latin typeface="メイリオ"/>
                          <a:ea typeface="メイリオ"/>
                          <a:cs typeface="ＭＳ Ｐゴシック" panose="020B0600070205080204" pitchFamily="50" charset="-128"/>
                        </a:rPr>
                        <a:t>，</a:t>
                      </a:r>
                      <a:r>
                        <a:rPr lang="en-US" altLang="ja-JP" sz="1600" dirty="0">
                          <a:solidFill>
                            <a:schemeClr val="tx1"/>
                          </a:solidFill>
                          <a:effectLst/>
                          <a:latin typeface="メイリオ"/>
                          <a:ea typeface="メイリオ"/>
                          <a:cs typeface="ＭＳ Ｐゴシック" panose="020B0600070205080204" pitchFamily="50" charset="-128"/>
                        </a:rPr>
                        <a:t>eCTD</a:t>
                      </a:r>
                      <a:r>
                        <a:rPr lang="ja-JP" altLang="en-US" sz="1600" dirty="0">
                          <a:solidFill>
                            <a:schemeClr val="tx1"/>
                          </a:solidFill>
                          <a:effectLst/>
                          <a:latin typeface="メイリオ"/>
                          <a:ea typeface="メイリオ"/>
                          <a:cs typeface="ＭＳ Ｐゴシック" panose="020B0600070205080204" pitchFamily="50" charset="-128"/>
                        </a:rPr>
                        <a:t>に含める電⼦ファイル仕様</a:t>
                      </a:r>
                    </a:p>
                  </a:txBody>
                  <a:tcPr marL="72000" marR="72000" marT="72000" marB="72000"/>
                </a:tc>
                <a:extLst>
                  <a:ext uri="{0D108BD9-81ED-4DB2-BD59-A6C34878D82A}">
                    <a16:rowId xmlns:a16="http://schemas.microsoft.com/office/drawing/2014/main" val="3439606483"/>
                  </a:ext>
                </a:extLst>
              </a:tr>
            </a:tbl>
          </a:graphicData>
        </a:graphic>
      </p:graphicFrame>
    </p:spTree>
    <p:extLst>
      <p:ext uri="{BB962C8B-B14F-4D97-AF65-F5344CB8AC3E}">
        <p14:creationId xmlns:p14="http://schemas.microsoft.com/office/powerpoint/2010/main" val="53331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メイリオ" panose="020B0604030504040204" pitchFamily="50" charset="-128"/>
                <a:ea typeface="メイリオ" panose="020B0604030504040204" pitchFamily="50" charset="-128"/>
              </a:rPr>
              <a:t>目次</a:t>
            </a:r>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en-US" altLang="ja-JP">
                <a:latin typeface="メイリオ"/>
                <a:ea typeface="メイリオ"/>
              </a:rPr>
              <a:t>eCTD</a:t>
            </a:r>
            <a:r>
              <a:rPr kumimoji="1" lang="ja-JP" altLang="en-US">
                <a:latin typeface="メイリオ"/>
                <a:ea typeface="メイリオ"/>
              </a:rPr>
              <a:t> </a:t>
            </a:r>
            <a:r>
              <a:rPr kumimoji="1" lang="en-US" altLang="ja-JP">
                <a:latin typeface="メイリオ"/>
                <a:ea typeface="メイリオ"/>
              </a:rPr>
              <a:t>v4.0</a:t>
            </a:r>
            <a:r>
              <a:rPr kumimoji="1" lang="ja-JP" altLang="en-US">
                <a:latin typeface="メイリオ"/>
                <a:ea typeface="メイリオ"/>
              </a:rPr>
              <a:t>の概要</a:t>
            </a:r>
            <a:endParaRPr kumimoji="1" lang="en-US" altLang="ja-JP">
              <a:latin typeface="メイリオ"/>
              <a:ea typeface="メイリオ"/>
            </a:endParaRPr>
          </a:p>
          <a:p>
            <a:pPr marL="514350" indent="-514350">
              <a:buFont typeface="+mj-lt"/>
              <a:buAutoNum type="arabicPeriod"/>
            </a:pPr>
            <a:r>
              <a:rPr kumimoji="1" lang="en-US" altLang="ja-JP">
                <a:latin typeface="メイリオ"/>
                <a:ea typeface="メイリオ"/>
              </a:rPr>
              <a:t>eCTD</a:t>
            </a:r>
            <a:r>
              <a:rPr kumimoji="1" lang="ja-JP" altLang="en-US">
                <a:latin typeface="メイリオ"/>
                <a:ea typeface="メイリオ"/>
              </a:rPr>
              <a:t> </a:t>
            </a:r>
            <a:r>
              <a:rPr kumimoji="1" lang="en-US" altLang="ja-JP">
                <a:latin typeface="メイリオ"/>
                <a:ea typeface="メイリオ"/>
              </a:rPr>
              <a:t>v3.2.2</a:t>
            </a:r>
            <a:r>
              <a:rPr kumimoji="1" lang="ja-JP" altLang="en-US">
                <a:latin typeface="メイリオ"/>
                <a:ea typeface="メイリオ"/>
              </a:rPr>
              <a:t>と</a:t>
            </a:r>
            <a:r>
              <a:rPr kumimoji="1" lang="en-US" altLang="ja-JP">
                <a:latin typeface="メイリオ"/>
                <a:ea typeface="メイリオ"/>
              </a:rPr>
              <a:t>eCTD</a:t>
            </a:r>
            <a:r>
              <a:rPr kumimoji="1" lang="ja-JP" altLang="en-US">
                <a:latin typeface="メイリオ"/>
                <a:ea typeface="メイリオ"/>
              </a:rPr>
              <a:t> </a:t>
            </a:r>
            <a:r>
              <a:rPr kumimoji="1" lang="en-US" altLang="ja-JP">
                <a:latin typeface="メイリオ"/>
                <a:ea typeface="メイリオ"/>
              </a:rPr>
              <a:t>v4.0</a:t>
            </a:r>
            <a:r>
              <a:rPr kumimoji="1" lang="ja-JP" altLang="en-US">
                <a:latin typeface="メイリオ"/>
                <a:ea typeface="メイリオ"/>
              </a:rPr>
              <a:t>の違い</a:t>
            </a:r>
            <a:endParaRPr kumimoji="1" lang="en-US" altLang="ja-JP">
              <a:latin typeface="メイリオ"/>
              <a:ea typeface="メイリオ"/>
            </a:endParaRPr>
          </a:p>
          <a:p>
            <a:pPr marL="514350" indent="-514350">
              <a:buFont typeface="+mj-lt"/>
              <a:buAutoNum type="arabicPeriod"/>
            </a:pPr>
            <a:r>
              <a:rPr kumimoji="1" lang="ja-JP" altLang="en-US">
                <a:latin typeface="メイリオ" panose="020B0604030504040204" pitchFamily="50" charset="-128"/>
                <a:ea typeface="メイリオ" panose="020B0604030504040204" pitchFamily="50" charset="-128"/>
              </a:rPr>
              <a:t>日本における固有の要件</a:t>
            </a:r>
            <a:endParaRPr kumimoji="1" lang="en-US" altLang="ja-JP">
              <a:latin typeface="メイリオ" panose="020B0604030504040204" pitchFamily="50" charset="-128"/>
              <a:ea typeface="メイリオ" panose="020B0604030504040204" pitchFamily="50" charset="-128"/>
            </a:endParaRPr>
          </a:p>
          <a:p>
            <a:pPr marL="0" indent="0">
              <a:buNone/>
            </a:pPr>
            <a:endParaRPr lang="en-US" altLang="ja-JP">
              <a:latin typeface="メイリオ" panose="020B0604030504040204" pitchFamily="50" charset="-128"/>
              <a:ea typeface="メイリオ" panose="020B0604030504040204" pitchFamily="50" charset="-128"/>
            </a:endParaRPr>
          </a:p>
          <a:p>
            <a:pPr marL="0" indent="0">
              <a:buNone/>
            </a:pPr>
            <a:endParaRPr lang="ja-JP" altLang="en-US">
              <a:latin typeface="メイリオ"/>
              <a:ea typeface="メイリオ"/>
            </a:endParaRPr>
          </a:p>
          <a:p>
            <a:pPr marL="0" indent="0">
              <a:buNone/>
            </a:pPr>
            <a:endParaRPr kumimoji="1" lang="ja-JP" altLang="en-US">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0F70095C-F9B4-4C04-ABE4-849D581B05DE}" type="slidenum">
              <a:rPr lang="en-US" altLang="ja-JP" smtClean="0"/>
              <a:pPr>
                <a:defRPr/>
              </a:pPr>
              <a:t>8</a:t>
            </a:fld>
            <a:endParaRPr lang="en-US" altLang="ja-JP" dirty="0"/>
          </a:p>
        </p:txBody>
      </p:sp>
    </p:spTree>
    <p:extLst>
      <p:ext uri="{BB962C8B-B14F-4D97-AF65-F5344CB8AC3E}">
        <p14:creationId xmlns:p14="http://schemas.microsoft.com/office/powerpoint/2010/main" val="177470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61659" y="1553622"/>
            <a:ext cx="10363200" cy="1470025"/>
          </a:xfrm>
        </p:spPr>
        <p:txBody>
          <a:bodyPr/>
          <a:lstStyle/>
          <a:p>
            <a:pPr eaLnBrk="1" hangingPunct="1">
              <a:defRPr/>
            </a:pPr>
            <a:r>
              <a:rPr lang="ja-JP" altLang="en-US" sz="3200">
                <a:latin typeface="メイリオ" panose="020B0604030504040204" pitchFamily="50" charset="-128"/>
                <a:ea typeface="メイリオ" panose="020B0604030504040204" pitchFamily="50" charset="-128"/>
              </a:rPr>
              <a:t>１．</a:t>
            </a:r>
            <a:r>
              <a:rPr kumimoji="1" lang="en-US" altLang="ja-JP" sz="3200">
                <a:latin typeface="メイリオ" panose="020B0604030504040204" pitchFamily="50" charset="-128"/>
                <a:ea typeface="メイリオ" panose="020B0604030504040204" pitchFamily="50" charset="-128"/>
              </a:rPr>
              <a:t>eCTD</a:t>
            </a:r>
            <a:r>
              <a:rPr kumimoji="1" lang="ja-JP" altLang="en-US" sz="3200">
                <a:latin typeface="メイリオ" panose="020B0604030504040204" pitchFamily="50" charset="-128"/>
                <a:ea typeface="メイリオ" panose="020B0604030504040204" pitchFamily="50" charset="-128"/>
              </a:rPr>
              <a:t> </a:t>
            </a:r>
            <a:r>
              <a:rPr kumimoji="1" lang="en-US" altLang="ja-JP" sz="3200">
                <a:latin typeface="メイリオ" panose="020B0604030504040204" pitchFamily="50" charset="-128"/>
                <a:ea typeface="メイリオ" panose="020B0604030504040204" pitchFamily="50" charset="-128"/>
              </a:rPr>
              <a:t>v4.0</a:t>
            </a:r>
            <a:r>
              <a:rPr kumimoji="1" lang="ja-JP" altLang="en-US" sz="3200">
                <a:latin typeface="メイリオ" panose="020B0604030504040204" pitchFamily="50" charset="-128"/>
                <a:ea typeface="メイリオ" panose="020B0604030504040204" pitchFamily="50" charset="-128"/>
              </a:rPr>
              <a:t>の概要</a:t>
            </a:r>
            <a:endParaRPr lang="ja-JP" altLang="ja-JP" sz="3200">
              <a:effectLst/>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241CEE3-2176-4CBF-B04C-0CF3B889A9F0}"/>
              </a:ext>
            </a:extLst>
          </p:cNvPr>
          <p:cNvSpPr>
            <a:spLocks noGrp="1"/>
          </p:cNvSpPr>
          <p:nvPr>
            <p:ph type="sldNum" sz="quarter" idx="10"/>
          </p:nvPr>
        </p:nvSpPr>
        <p:spPr/>
        <p:txBody>
          <a:bodyPr/>
          <a:lstStyle/>
          <a:p>
            <a:pPr>
              <a:defRPr/>
            </a:pPr>
            <a:fld id="{0F70095C-F9B4-4C04-ABE4-849D581B05DE}" type="slidenum">
              <a:rPr lang="en-US" altLang="ja-JP" smtClean="0"/>
              <a:pPr>
                <a:defRPr/>
              </a:pPr>
              <a:t>9</a:t>
            </a:fld>
            <a:endParaRPr lang="en-US" altLang="ja-JP"/>
          </a:p>
        </p:txBody>
      </p:sp>
      <p:sp>
        <p:nvSpPr>
          <p:cNvPr id="18" name="テキスト ボックス 17">
            <a:extLst>
              <a:ext uri="{FF2B5EF4-FFF2-40B4-BE49-F238E27FC236}">
                <a16:creationId xmlns:a16="http://schemas.microsoft.com/office/drawing/2014/main" id="{3861F47B-003D-4C62-905D-484F54405FD1}"/>
              </a:ext>
            </a:extLst>
          </p:cNvPr>
          <p:cNvSpPr txBox="1"/>
          <p:nvPr/>
        </p:nvSpPr>
        <p:spPr>
          <a:xfrm>
            <a:off x="10072500" y="65613"/>
            <a:ext cx="539265"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執筆者</a:t>
            </a:r>
          </a:p>
        </p:txBody>
      </p:sp>
      <p:sp>
        <p:nvSpPr>
          <p:cNvPr id="19" name="テキスト ボックス 18">
            <a:extLst>
              <a:ext uri="{FF2B5EF4-FFF2-40B4-BE49-F238E27FC236}">
                <a16:creationId xmlns:a16="http://schemas.microsoft.com/office/drawing/2014/main" id="{53685C19-BB10-4E65-8EE4-DB6CFF3681CA}"/>
              </a:ext>
            </a:extLst>
          </p:cNvPr>
          <p:cNvSpPr txBox="1"/>
          <p:nvPr/>
        </p:nvSpPr>
        <p:spPr>
          <a:xfrm>
            <a:off x="10679890" y="54019"/>
            <a:ext cx="376844" cy="215444"/>
          </a:xfrm>
          <a:prstGeom prst="rect">
            <a:avLst/>
          </a:prstGeom>
          <a:solidFill>
            <a:srgbClr val="CCFFCC"/>
          </a:solidFill>
        </p:spPr>
        <p:txBody>
          <a:bodyPr wrap="square" lIns="0" tIns="0" rIns="0" bIns="0" rtlCol="0">
            <a:spAutoFit/>
          </a:bodyPr>
          <a:lstStyle/>
          <a:p>
            <a:r>
              <a:rPr kumimoji="1" lang="ja-JP" altLang="en-US" sz="1400" b="1">
                <a:latin typeface="メイリオ" panose="020B0604030504040204" pitchFamily="50" charset="-128"/>
                <a:ea typeface="メイリオ" panose="020B0604030504040204" pitchFamily="50" charset="-128"/>
              </a:rPr>
              <a:t>薬事</a:t>
            </a:r>
          </a:p>
        </p:txBody>
      </p:sp>
      <p:sp>
        <p:nvSpPr>
          <p:cNvPr id="20" name="テキスト ボックス 19">
            <a:extLst>
              <a:ext uri="{FF2B5EF4-FFF2-40B4-BE49-F238E27FC236}">
                <a16:creationId xmlns:a16="http://schemas.microsoft.com/office/drawing/2014/main" id="{4504E0F9-CEA7-44A8-9DF2-F05F9F204FB1}"/>
              </a:ext>
            </a:extLst>
          </p:cNvPr>
          <p:cNvSpPr txBox="1"/>
          <p:nvPr/>
        </p:nvSpPr>
        <p:spPr>
          <a:xfrm>
            <a:off x="11124859" y="44450"/>
            <a:ext cx="983392" cy="215444"/>
          </a:xfrm>
          <a:prstGeom prst="rect">
            <a:avLst/>
          </a:prstGeom>
          <a:solidFill>
            <a:srgbClr val="CCFFCC"/>
          </a:solidFill>
        </p:spPr>
        <p:txBody>
          <a:bodyPr wrap="square" lIns="0" tIns="0" rIns="0" bIns="0" rtlCol="0">
            <a:spAutoFit/>
          </a:bodyPr>
          <a:lstStyle/>
          <a:p>
            <a:r>
              <a:rPr kumimoji="1" lang="en-US" altLang="ja-JP" sz="1400" b="1">
                <a:latin typeface="メイリオ" panose="020B0604030504040204" pitchFamily="50" charset="-128"/>
                <a:ea typeface="メイリオ" panose="020B0604030504040204" pitchFamily="50" charset="-128"/>
              </a:rPr>
              <a:t>eCTD</a:t>
            </a:r>
            <a:r>
              <a:rPr kumimoji="1" lang="ja-JP" altLang="en-US" sz="1400" b="1">
                <a:latin typeface="メイリオ" panose="020B0604030504040204" pitchFamily="50" charset="-128"/>
                <a:ea typeface="メイリオ" panose="020B0604030504040204" pitchFamily="50" charset="-128"/>
              </a:rPr>
              <a:t>編纂</a:t>
            </a:r>
          </a:p>
        </p:txBody>
      </p:sp>
      <p:sp>
        <p:nvSpPr>
          <p:cNvPr id="21" name="テキスト ボックス 20">
            <a:extLst>
              <a:ext uri="{FF2B5EF4-FFF2-40B4-BE49-F238E27FC236}">
                <a16:creationId xmlns:a16="http://schemas.microsoft.com/office/drawing/2014/main" id="{F99D8D40-2CE1-47A5-A39B-99DEF98322D7}"/>
              </a:ext>
            </a:extLst>
          </p:cNvPr>
          <p:cNvSpPr txBox="1"/>
          <p:nvPr/>
        </p:nvSpPr>
        <p:spPr>
          <a:xfrm>
            <a:off x="8731895" y="56218"/>
            <a:ext cx="1271488" cy="222250"/>
          </a:xfrm>
          <a:prstGeom prst="rect">
            <a:avLst/>
          </a:prstGeom>
          <a:solidFill>
            <a:srgbClr val="CCFFCC"/>
          </a:solidFill>
        </p:spPr>
        <p:txBody>
          <a:bodyPr wrap="square" lIns="0" tIns="0" rIns="0" bIns="0" rtlCol="0">
            <a:spAutoFit/>
          </a:bodyPr>
          <a:lstStyle/>
          <a:p>
            <a:r>
              <a:rPr lang="ja-JP" altLang="en-US" sz="1400" b="1">
                <a:latin typeface="メイリオ" panose="020B0604030504040204" pitchFamily="50" charset="-128"/>
                <a:ea typeface="メイリオ" panose="020B0604030504040204" pitchFamily="50" charset="-128"/>
              </a:rPr>
              <a:t>試験データ担当</a:t>
            </a:r>
            <a:endParaRPr kumimoji="1" lang="ja-JP" altLang="en-US" sz="1400" b="1">
              <a:latin typeface="メイリオ" panose="020B0604030504040204" pitchFamily="50" charset="-128"/>
              <a:ea typeface="メイリオ" panose="020B0604030504040204" pitchFamily="50" charset="-128"/>
            </a:endParaRPr>
          </a:p>
        </p:txBody>
      </p:sp>
      <p:sp>
        <p:nvSpPr>
          <p:cNvPr id="13" name="字幕 3">
            <a:extLst>
              <a:ext uri="{FF2B5EF4-FFF2-40B4-BE49-F238E27FC236}">
                <a16:creationId xmlns:a16="http://schemas.microsoft.com/office/drawing/2014/main" id="{567D1AB2-7CA8-45EB-A247-76CFB5628626}"/>
              </a:ext>
            </a:extLst>
          </p:cNvPr>
          <p:cNvSpPr>
            <a:spLocks noGrp="1"/>
          </p:cNvSpPr>
          <p:nvPr>
            <p:ph type="subTitle" idx="1"/>
          </p:nvPr>
        </p:nvSpPr>
        <p:spPr>
          <a:xfrm>
            <a:off x="911424" y="3573016"/>
            <a:ext cx="5918306" cy="3024336"/>
          </a:xfrm>
        </p:spPr>
        <p:txBody>
          <a:bodyPr/>
          <a:lstStyle/>
          <a:p>
            <a:pPr marL="285750" indent="-285750" algn="l">
              <a:buFont typeface="Wingdings" panose="05000000000000000000" pitchFamily="2" charset="2"/>
              <a:buChar char="p"/>
            </a:pPr>
            <a:r>
              <a:rPr lang="en-US" altLang="ja-JP" sz="1800" dirty="0">
                <a:latin typeface="メイリオ"/>
                <a:ea typeface="メイリオ"/>
                <a:hlinkClick r:id="rId2" action="ppaction://hlinksldjump"/>
              </a:rPr>
              <a:t>1.1</a:t>
            </a:r>
            <a:r>
              <a:rPr lang="ja-JP" altLang="en-US" sz="1800" dirty="0">
                <a:latin typeface="メイリオ"/>
                <a:ea typeface="メイリオ"/>
                <a:hlinkClick r:id="rId2" action="ppaction://hlinksldjump"/>
              </a:rPr>
              <a:t>　</a:t>
            </a:r>
            <a:r>
              <a:rPr lang="en-US" altLang="ja-JP" sz="1800" dirty="0">
                <a:latin typeface="メイリオ"/>
                <a:ea typeface="メイリオ"/>
                <a:hlinkClick r:id="rId2" action="ppaction://hlinksldjump"/>
              </a:rPr>
              <a:t>eCTD</a:t>
            </a:r>
            <a:r>
              <a:rPr lang="ja-JP" altLang="en-US" sz="1800" dirty="0">
                <a:latin typeface="メイリオ"/>
                <a:ea typeface="メイリオ"/>
                <a:hlinkClick r:id="rId2" action="ppaction://hlinksldjump"/>
              </a:rPr>
              <a:t>に関するこれまでの行政運用</a:t>
            </a:r>
            <a:endParaRPr lang="en-US" altLang="ja-JP" sz="1800" dirty="0">
              <a:latin typeface="メイリオ"/>
              <a:ea typeface="メイリオ"/>
            </a:endParaRPr>
          </a:p>
          <a:p>
            <a:pPr marL="285750" indent="-285750" algn="l">
              <a:buFont typeface="Wingdings" panose="05000000000000000000" pitchFamily="2" charset="2"/>
              <a:buChar char="p"/>
            </a:pPr>
            <a:r>
              <a:rPr lang="en-US" altLang="ja-JP" sz="1800" dirty="0">
                <a:latin typeface="メイリオ"/>
                <a:ea typeface="メイリオ"/>
                <a:hlinkClick r:id="rId3" action="ppaction://hlinksldjump"/>
              </a:rPr>
              <a:t>1.2</a:t>
            </a:r>
            <a:r>
              <a:rPr lang="ja-JP" altLang="en-US" sz="1800" dirty="0">
                <a:latin typeface="メイリオ"/>
                <a:ea typeface="メイリオ"/>
                <a:hlinkClick r:id="rId3" action="ppaction://hlinksldjump"/>
              </a:rPr>
              <a:t>　</a:t>
            </a:r>
            <a:r>
              <a:rPr lang="en-US" altLang="ja-JP" sz="1800" dirty="0">
                <a:latin typeface="メイリオ"/>
                <a:ea typeface="メイリオ"/>
                <a:hlinkClick r:id="rId3" action="ppaction://hlinksldjump"/>
              </a:rPr>
              <a:t>eCTD v4.0</a:t>
            </a:r>
            <a:r>
              <a:rPr lang="ja-JP" altLang="en-US" sz="1800" dirty="0">
                <a:latin typeface="メイリオ"/>
                <a:ea typeface="メイリオ"/>
                <a:hlinkClick r:id="rId3" action="ppaction://hlinksldjump"/>
              </a:rPr>
              <a:t>実装スケジュール（国内）</a:t>
            </a:r>
            <a:endParaRPr lang="en-US" altLang="ja-JP" sz="1800" dirty="0">
              <a:latin typeface="メイリオ"/>
              <a:ea typeface="メイリオ"/>
            </a:endParaRPr>
          </a:p>
          <a:p>
            <a:pPr marL="285750" indent="-285750" algn="l">
              <a:buFont typeface="Wingdings" panose="05000000000000000000" pitchFamily="2" charset="2"/>
              <a:buChar char="p"/>
            </a:pPr>
            <a:r>
              <a:rPr lang="en-US" altLang="ja-JP" sz="1800" dirty="0">
                <a:latin typeface="メイリオ"/>
                <a:ea typeface="メイリオ"/>
                <a:hlinkClick r:id="rId4" action="ppaction://hlinksldjump"/>
              </a:rPr>
              <a:t>1.3</a:t>
            </a:r>
            <a:r>
              <a:rPr lang="ja-JP" altLang="en-US" sz="1800" dirty="0">
                <a:latin typeface="メイリオ"/>
                <a:ea typeface="メイリオ"/>
                <a:hlinkClick r:id="rId4" action="ppaction://hlinksldjump"/>
              </a:rPr>
              <a:t>　</a:t>
            </a:r>
            <a:r>
              <a:rPr lang="en-US" altLang="ja-JP" sz="1800" dirty="0">
                <a:latin typeface="メイリオ"/>
                <a:ea typeface="メイリオ"/>
                <a:hlinkClick r:id="rId4" action="ppaction://hlinksldjump"/>
              </a:rPr>
              <a:t>eCTD v4.0</a:t>
            </a:r>
            <a:r>
              <a:rPr lang="ja-JP" altLang="en-US" sz="1800" dirty="0">
                <a:latin typeface="メイリオ"/>
                <a:ea typeface="メイリオ"/>
                <a:hlinkClick r:id="rId4" action="ppaction://hlinksldjump"/>
              </a:rPr>
              <a:t>実装スケジュール（海外）</a:t>
            </a:r>
            <a:endParaRPr lang="en-US" altLang="ja-JP" sz="1800" dirty="0">
              <a:latin typeface="メイリオ"/>
              <a:ea typeface="メイリオ"/>
            </a:endParaRPr>
          </a:p>
          <a:p>
            <a:pPr marL="285750" indent="-285750" algn="l">
              <a:buFont typeface="Wingdings" panose="05000000000000000000" pitchFamily="2" charset="2"/>
              <a:buChar char="p"/>
            </a:pPr>
            <a:r>
              <a:rPr lang="en-US" altLang="ja-JP" sz="1800" dirty="0">
                <a:latin typeface="メイリオ"/>
                <a:ea typeface="メイリオ"/>
                <a:hlinkClick r:id="rId5" action="ppaction://hlinksldjump"/>
              </a:rPr>
              <a:t>1.4</a:t>
            </a:r>
            <a:r>
              <a:rPr lang="ja-JP" altLang="en-US" sz="1800" dirty="0">
                <a:latin typeface="メイリオ"/>
                <a:ea typeface="メイリオ"/>
                <a:hlinkClick r:id="rId5" action="ppaction://hlinksldjump"/>
              </a:rPr>
              <a:t>　</a:t>
            </a:r>
            <a:r>
              <a:rPr lang="en-US" altLang="ja-JP" sz="1800" dirty="0">
                <a:latin typeface="メイリオ"/>
                <a:ea typeface="メイリオ"/>
                <a:hlinkClick r:id="rId5" action="ppaction://hlinksldjump"/>
              </a:rPr>
              <a:t>eCTD</a:t>
            </a:r>
            <a:r>
              <a:rPr lang="ja-JP" altLang="en-US" sz="1800" dirty="0">
                <a:latin typeface="メイリオ"/>
                <a:ea typeface="メイリオ"/>
                <a:hlinkClick r:id="rId5" action="ppaction://hlinksldjump"/>
              </a:rPr>
              <a:t>通知</a:t>
            </a:r>
            <a:endParaRPr lang="en-US" altLang="ja-JP" sz="1800" dirty="0">
              <a:latin typeface="メイリオ"/>
              <a:ea typeface="メイリオ"/>
            </a:endParaRPr>
          </a:p>
          <a:p>
            <a:pPr marL="285750" indent="-285750" algn="l">
              <a:buFont typeface="Wingdings" panose="05000000000000000000" pitchFamily="2" charset="2"/>
              <a:buChar char="p"/>
            </a:pPr>
            <a:r>
              <a:rPr lang="en-US" altLang="ja-JP" sz="1800" dirty="0">
                <a:latin typeface="メイリオ"/>
                <a:ea typeface="メイリオ"/>
                <a:hlinkClick r:id="rId6" action="ppaction://hlinksldjump"/>
              </a:rPr>
              <a:t>1.5</a:t>
            </a:r>
            <a:r>
              <a:rPr lang="ja-JP" altLang="en-US" sz="1800" dirty="0">
                <a:latin typeface="メイリオ"/>
                <a:ea typeface="メイリオ"/>
                <a:hlinkClick r:id="rId6" action="ppaction://hlinksldjump"/>
              </a:rPr>
              <a:t>　</a:t>
            </a:r>
            <a:r>
              <a:rPr lang="en-US" altLang="ja-JP" sz="1800" dirty="0">
                <a:latin typeface="Meiryo"/>
                <a:ea typeface="Meiryo"/>
                <a:hlinkClick r:id="rId6" action="ppaction://hlinksldjump"/>
              </a:rPr>
              <a:t>eCTD</a:t>
            </a:r>
            <a:r>
              <a:rPr lang="ja-JP" sz="1800" dirty="0">
                <a:latin typeface="Meiryo"/>
                <a:ea typeface="Meiryo"/>
                <a:hlinkClick r:id="rId6" action="ppaction://hlinksldjump"/>
              </a:rPr>
              <a:t> v4.0の階層構造（概念）</a:t>
            </a:r>
            <a:endParaRPr lang="ja-JP" sz="1800" dirty="0">
              <a:latin typeface="Meiryo"/>
              <a:ea typeface="Meiryo"/>
            </a:endParaRPr>
          </a:p>
          <a:p>
            <a:pPr marL="285750" indent="-285750" algn="l">
              <a:buFont typeface="Wingdings" panose="05000000000000000000" pitchFamily="2" charset="2"/>
              <a:buChar char="p"/>
            </a:pPr>
            <a:r>
              <a:rPr lang="ja-JP" altLang="en-US" sz="1800" dirty="0">
                <a:latin typeface="メイリオ"/>
                <a:ea typeface="メイリオ"/>
                <a:hlinkClick r:id="rId7" action="ppaction://hlinksldjump"/>
              </a:rPr>
              <a:t>1.6　</a:t>
            </a:r>
            <a:r>
              <a:rPr lang="ja-JP" sz="1800" dirty="0">
                <a:latin typeface="Meiryo"/>
                <a:ea typeface="Meiryo"/>
                <a:hlinkClick r:id="rId7" action="ppaction://hlinksldjump"/>
              </a:rPr>
              <a:t>関連する通知</a:t>
            </a:r>
            <a:endParaRPr lang="ja-JP" sz="1800" dirty="0">
              <a:latin typeface="Meiryo"/>
              <a:ea typeface="Meiryo"/>
            </a:endParaRPr>
          </a:p>
          <a:p>
            <a:pPr marL="285750" indent="-285750" algn="l">
              <a:buFont typeface="Wingdings" panose="05000000000000000000" pitchFamily="2" charset="2"/>
              <a:buChar char="p"/>
            </a:pPr>
            <a:r>
              <a:rPr lang="en-US" altLang="ja-JP" sz="1800" dirty="0">
                <a:latin typeface="メイリオ"/>
                <a:ea typeface="メイリオ"/>
                <a:hlinkClick r:id="rId8" action="ppaction://hlinksldjump"/>
              </a:rPr>
              <a:t>1.7</a:t>
            </a:r>
            <a:r>
              <a:rPr lang="ja-JP" altLang="en-US" sz="1800" dirty="0">
                <a:latin typeface="メイリオ"/>
                <a:ea typeface="メイリオ"/>
                <a:hlinkClick r:id="rId8" action="ppaction://hlinksldjump"/>
              </a:rPr>
              <a:t>　</a:t>
            </a:r>
            <a:r>
              <a:rPr lang="en-US" altLang="ja-JP" sz="1800" dirty="0">
                <a:latin typeface="メイリオ"/>
                <a:ea typeface="メイリオ"/>
                <a:hlinkClick r:id="rId8" action="ppaction://hlinksldjump"/>
              </a:rPr>
              <a:t>eCTD v3.2.2</a:t>
            </a:r>
            <a:r>
              <a:rPr lang="ja-JP" altLang="en-US" sz="1800" dirty="0">
                <a:latin typeface="メイリオ"/>
                <a:ea typeface="メイリオ"/>
                <a:hlinkClick r:id="rId8" action="ppaction://hlinksldjump"/>
              </a:rPr>
              <a:t>と</a:t>
            </a:r>
            <a:r>
              <a:rPr lang="en-US" altLang="ja-JP" sz="1800" dirty="0">
                <a:latin typeface="メイリオ"/>
                <a:ea typeface="メイリオ"/>
                <a:hlinkClick r:id="rId8" action="ppaction://hlinksldjump"/>
              </a:rPr>
              <a:t>eCTD v4.0</a:t>
            </a:r>
            <a:r>
              <a:rPr lang="ja-JP" altLang="en-US" sz="1800" dirty="0">
                <a:latin typeface="メイリオ"/>
                <a:ea typeface="メイリオ"/>
                <a:hlinkClick r:id="rId8" action="ppaction://hlinksldjump"/>
              </a:rPr>
              <a:t>の主な違い</a:t>
            </a:r>
            <a:endParaRPr lang="ja-JP" altLang="en-US" sz="1800" dirty="0">
              <a:latin typeface="メイリオ"/>
              <a:ea typeface="メイリオ"/>
            </a:endParaRPr>
          </a:p>
          <a:p>
            <a:pPr marL="285750" indent="-285750" algn="l">
              <a:buFont typeface="Wingdings" panose="05000000000000000000" pitchFamily="2" charset="2"/>
              <a:buChar char="p"/>
            </a:pPr>
            <a:r>
              <a:rPr lang="en-US" altLang="ja-JP" sz="1800" dirty="0">
                <a:latin typeface="メイリオ"/>
                <a:ea typeface="メイリオ"/>
                <a:hlinkClick r:id="rId9" action="ppaction://hlinksldjump"/>
              </a:rPr>
              <a:t>1.8</a:t>
            </a:r>
            <a:r>
              <a:rPr lang="ja-JP" altLang="en-US" sz="1800" dirty="0">
                <a:latin typeface="メイリオ"/>
                <a:ea typeface="メイリオ"/>
                <a:hlinkClick r:id="rId9" action="ppaction://hlinksldjump"/>
              </a:rPr>
              <a:t>　</a:t>
            </a:r>
            <a:r>
              <a:rPr lang="en-US" altLang="ja-JP" sz="1800" dirty="0">
                <a:latin typeface="メイリオ"/>
                <a:ea typeface="メイリオ"/>
                <a:hlinkClick r:id="rId9" action="ppaction://hlinksldjump"/>
              </a:rPr>
              <a:t>PMDA</a:t>
            </a:r>
            <a:r>
              <a:rPr lang="ja-JP" altLang="en-US" sz="1800" dirty="0">
                <a:latin typeface="メイリオ"/>
                <a:ea typeface="メイリオ"/>
                <a:hlinkClick r:id="rId9" action="ppaction://hlinksldjump"/>
              </a:rPr>
              <a:t>から提供される</a:t>
            </a:r>
            <a:r>
              <a:rPr lang="en-US" altLang="ja-JP" sz="1800" dirty="0">
                <a:latin typeface="メイリオ"/>
                <a:ea typeface="メイリオ"/>
                <a:hlinkClick r:id="rId9" action="ppaction://hlinksldjump"/>
              </a:rPr>
              <a:t>eCTD v4.0</a:t>
            </a:r>
            <a:r>
              <a:rPr lang="ja-JP" altLang="en-US" sz="1800" dirty="0">
                <a:latin typeface="メイリオ"/>
                <a:ea typeface="メイリオ"/>
                <a:hlinkClick r:id="rId9" action="ppaction://hlinksldjump"/>
              </a:rPr>
              <a:t>用のツール</a:t>
            </a:r>
            <a:endParaRPr lang="ja-JP" altLang="en-US" sz="1800" dirty="0">
              <a:latin typeface="メイリオ"/>
              <a:ea typeface="メイリオ"/>
            </a:endParaRPr>
          </a:p>
        </p:txBody>
      </p:sp>
    </p:spTree>
    <p:extLst>
      <p:ext uri="{BB962C8B-B14F-4D97-AF65-F5344CB8AC3E}">
        <p14:creationId xmlns:p14="http://schemas.microsoft.com/office/powerpoint/2010/main" val="1343516119"/>
      </p:ext>
    </p:extLst>
  </p:cSld>
  <p:clrMapOvr>
    <a:masterClrMapping/>
  </p:clrMapOvr>
</p:sld>
</file>

<file path=ppt/theme/theme1.xml><?xml version="1.0" encoding="utf-8"?>
<a:theme xmlns:a="http://schemas.openxmlformats.org/drawingml/2006/main" name="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none" rtlCol="0">
        <a:spAutoFit/>
      </a:bodyPr>
      <a:lstStyle>
        <a:defPPr algn="l">
          <a:defRPr kumimoji="1" dirty="0" smtClean="0">
            <a:solidFill>
              <a:srgbClr val="00B050"/>
            </a:solidFill>
          </a:defRPr>
        </a:defPPr>
      </a:lstStyle>
    </a:tx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7786</Words>
  <Application>Microsoft Office PowerPoint</Application>
  <PresentationFormat>ワイド画面</PresentationFormat>
  <Paragraphs>1358</Paragraphs>
  <Slides>65</Slides>
  <Notes>11</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スライド タイトル</vt:lpstr>
      </vt:variant>
      <vt:variant>
        <vt:i4>65</vt:i4>
      </vt:variant>
      <vt:variant>
        <vt:lpstr>目的別スライド ショー</vt:lpstr>
      </vt:variant>
      <vt:variant>
        <vt:i4>4</vt:i4>
      </vt:variant>
    </vt:vector>
  </HeadingPairs>
  <TitlesOfParts>
    <vt:vector size="84" baseType="lpstr">
      <vt:lpstr>Meiryo UI</vt:lpstr>
      <vt:lpstr>ＭＳ Ｐゴシック</vt:lpstr>
      <vt:lpstr>Verdana, Arial, Helvetica, sans-serif</vt:lpstr>
      <vt:lpstr>Verdana, sans-serif</vt:lpstr>
      <vt:lpstr>Meiryo</vt:lpstr>
      <vt:lpstr>Meiryo</vt:lpstr>
      <vt:lpstr>游ゴシック</vt:lpstr>
      <vt:lpstr>Arial</vt:lpstr>
      <vt:lpstr>Elephant</vt:lpstr>
      <vt:lpstr>Verdana</vt:lpstr>
      <vt:lpstr>Wingdings</vt:lpstr>
      <vt:lpstr>製薬協テンプレート</vt:lpstr>
      <vt:lpstr>1_製薬協テンプレート</vt:lpstr>
      <vt:lpstr>2_製薬協テンプレート</vt:lpstr>
      <vt:lpstr>製薬協テンプレート</vt:lpstr>
      <vt:lpstr>「eCTD v4.0 教育資材」 利用ガイド</vt:lpstr>
      <vt:lpstr>免責事項</vt:lpstr>
      <vt:lpstr>利用にあたって</vt:lpstr>
      <vt:lpstr>本資材内で使用している略称および引用元</vt:lpstr>
      <vt:lpstr>著者一覧｜2022年度 EI部会 TF1 eSubmission</vt:lpstr>
      <vt:lpstr>eCTD v4.0 教育資材</vt:lpstr>
      <vt:lpstr>本資材で使う略語</vt:lpstr>
      <vt:lpstr>目次</vt:lpstr>
      <vt:lpstr>１．eCTD v4.0の概要</vt:lpstr>
      <vt:lpstr>1.1  eCTDに関するこれまでの行政運用</vt:lpstr>
      <vt:lpstr>1.2  eCTD v4.0実装スケジュール（国内）</vt:lpstr>
      <vt:lpstr>1.3  eCTD v4.0実装スケジュール（海外）</vt:lpstr>
      <vt:lpstr>1.4  eCTD通知（1/2）｜構成</vt:lpstr>
      <vt:lpstr>1.4  eCTD通知（2/2）｜ICHと国内ガイドの参照関係 </vt:lpstr>
      <vt:lpstr>1.5  eCTD v4.0の階層構造（概念）</vt:lpstr>
      <vt:lpstr>1.6  関連する通知</vt:lpstr>
      <vt:lpstr>1.7  eCTD v3.2.2とeCTD v4.0の主な違い</vt:lpstr>
      <vt:lpstr>1.8  PMDAから提供されるeCTD v4.0用のツール</vt:lpstr>
      <vt:lpstr>2. eCTD v3.2.2とeCTD v4.0の違い</vt:lpstr>
      <vt:lpstr>2.1  変わらないこと</vt:lpstr>
      <vt:lpstr>2.2  試験データ提出方法が変わる（1/3）｜試験データ提出方法の違い</vt:lpstr>
      <vt:lpstr>2.2  試験データ提出方法が変わる（2/3）｜初版提出（2つの方式）</vt:lpstr>
      <vt:lpstr>2.2  試験データ提出方法が変わる（3/3）｜補足</vt:lpstr>
      <vt:lpstr>2.3  eCTD構造の表現方法が変わる（1/2）</vt:lpstr>
      <vt:lpstr>2.3  eCTD構造の表現方法が変わる（2/2）｜Context of UseでCTD見出しを指定する</vt:lpstr>
      <vt:lpstr>2.4  コンテキスト・グループによる文書グループ化ができる (1/2)</vt:lpstr>
      <vt:lpstr>2.4  コンテキスト・グループによる文書グループ化ができる (2/2)</vt:lpstr>
      <vt:lpstr>2.5  Priority Numberで文書の表示順を指定できる</vt:lpstr>
      <vt:lpstr>2.6  文書差換え時のルールが変わる (1/2) </vt:lpstr>
      <vt:lpstr>2.6  文書差換え時のルールが変わる (2/2) </vt:lpstr>
      <vt:lpstr>2.7  提出情報の更新方法が変わる</vt:lpstr>
      <vt:lpstr>2.8  CTD文書の再利用ができる（1/2）</vt:lpstr>
      <vt:lpstr>2.8  CTD文書の再利用ができる（2/2）</vt:lpstr>
      <vt:lpstr>2.9  試験データの再利用ができる（1/4）</vt:lpstr>
      <vt:lpstr>2.9  試験データの再利用ができる（2/4）|  異なるCoUが同じ文書を参照するNG事例</vt:lpstr>
      <vt:lpstr>2.9  試験データの再利用ができる（3/4）| ”m5/datasets”以降のファイルパスが⼀意でないNG事例</vt:lpstr>
      <vt:lpstr>2.9  試験データの再利用ができる（4/4）| 同じファイル名の参照先が複数存在してしまうNG事例</vt:lpstr>
      <vt:lpstr>2.10  M1.13.1 既承認情報の参照方法が変わる（1/2）</vt:lpstr>
      <vt:lpstr>2.10  M1.13.1 既承認情報の参照方法が変わる（2/2）</vt:lpstr>
      <vt:lpstr>2.11  グラニュラリティ（文書ファイルの単位）が変わる （1/2）｜Module 2.3</vt:lpstr>
      <vt:lpstr>2.11  グラニュラリティ（文書ファイルの単位）が変わる （2/2） ｜Module 3.2</vt:lpstr>
      <vt:lpstr>2.12  キーワードの種類が増える</vt:lpstr>
      <vt:lpstr>2.13  用語がコードとしてxmlに記載される（1/8）</vt:lpstr>
      <vt:lpstr>2.13  用語がコードとしてxmlに記載される（2/8）｜コードとCV</vt:lpstr>
      <vt:lpstr>2.13  用語がコードとしてxmlに記載される（3/8）｜ICH CV</vt:lpstr>
      <vt:lpstr>2.13  用語がコードとしてxmlに記載される（4/8）｜JP CV</vt:lpstr>
      <vt:lpstr>2.13  用語がコードとしてxmlに記載される（5/8）｜申請者 CV</vt:lpstr>
      <vt:lpstr>2.13  用語がコードとしてxmlに記載される （6/8）｜必須キーワード（モジュール2～4）</vt:lpstr>
      <vt:lpstr>2.13  用語がコードとしてxmlに記載される （7/8）｜必須キーワード（モジュール4）</vt:lpstr>
      <vt:lpstr>2.13  用語がコードとしてxmlに記載される （8/8）｜必須キーワード（モジュール5）</vt:lpstr>
      <vt:lpstr>2.14  ビューアが必要になる</vt:lpstr>
      <vt:lpstr>2.15  改訂時のxmlが差分提出になる（1/2）</vt:lpstr>
      <vt:lpstr>2.15  改訂時のxmlが差分提出になる（2/2）</vt:lpstr>
      <vt:lpstr>2.16  目次（xml）が一つになる</vt:lpstr>
      <vt:lpstr>2.17  受付番号とシーケンス番号の採番ルールが変わる</vt:lpstr>
      <vt:lpstr>2.18  フォルダ階層が簡素化される（1/2）｜フォルダ構造全般</vt:lpstr>
      <vt:lpstr>2.18  フォルダ階層が簡素化される（1/2）｜Module2</vt:lpstr>
      <vt:lpstr>2.19  eCTDカバーレターが不要になる</vt:lpstr>
      <vt:lpstr>3．日本における固有の要件</vt:lpstr>
      <vt:lpstr>3.1  日本における「Application」とは？</vt:lpstr>
      <vt:lpstr>3.2  EU/USの「Application」とは？</vt:lpstr>
      <vt:lpstr>3.3  初版提出方法について</vt:lpstr>
      <vt:lpstr>3.4  参考提出について</vt:lpstr>
      <vt:lpstr>3.5  疑似/強制リプレイス</vt:lpstr>
      <vt:lpstr>PowerPoint プレゼンテーション</vt:lpstr>
      <vt:lpstr>試験データ担当</vt:lpstr>
      <vt:lpstr>執筆者</vt:lpstr>
      <vt:lpstr>薬事</vt:lpstr>
      <vt:lpstr>eCTD編纂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2023-03-03T06:57:00Z</dcterms:created>
  <dcterms:modified xsi:type="dcterms:W3CDTF">2023-04-12T01:52:45Z</dcterms:modified>
</cp:coreProperties>
</file>