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60" r:id="rId4"/>
    <p:sldMasterId id="2147483680" r:id="rId5"/>
  </p:sldMasterIdLst>
  <p:notesMasterIdLst>
    <p:notesMasterId r:id="rId40"/>
  </p:notesMasterIdLst>
  <p:sldIdLst>
    <p:sldId id="2146848661" r:id="rId6"/>
    <p:sldId id="2146848653" r:id="rId7"/>
    <p:sldId id="2146848706" r:id="rId8"/>
    <p:sldId id="2146848696" r:id="rId9"/>
    <p:sldId id="2146848690" r:id="rId10"/>
    <p:sldId id="2146848712" r:id="rId11"/>
    <p:sldId id="2146848671" r:id="rId12"/>
    <p:sldId id="2146848709" r:id="rId13"/>
    <p:sldId id="2146848646" r:id="rId14"/>
    <p:sldId id="2146848667" r:id="rId15"/>
    <p:sldId id="2146848708" r:id="rId16"/>
    <p:sldId id="2146848685" r:id="rId17"/>
    <p:sldId id="2146848684" r:id="rId18"/>
    <p:sldId id="2146848670" r:id="rId19"/>
    <p:sldId id="2146848666" r:id="rId20"/>
    <p:sldId id="2146848707" r:id="rId21"/>
    <p:sldId id="2146848662" r:id="rId22"/>
    <p:sldId id="2146848664" r:id="rId23"/>
    <p:sldId id="2146848711" r:id="rId24"/>
    <p:sldId id="2146848654" r:id="rId25"/>
    <p:sldId id="2146848647" r:id="rId26"/>
    <p:sldId id="2146848656" r:id="rId27"/>
    <p:sldId id="2146848655" r:id="rId28"/>
    <p:sldId id="2146848659" r:id="rId29"/>
    <p:sldId id="2146848658" r:id="rId30"/>
    <p:sldId id="2146848713" r:id="rId31"/>
    <p:sldId id="2146848652" r:id="rId32"/>
    <p:sldId id="2146848692" r:id="rId33"/>
    <p:sldId id="2146848693" r:id="rId34"/>
    <p:sldId id="2146848691" r:id="rId35"/>
    <p:sldId id="2146848669" r:id="rId36"/>
    <p:sldId id="2146848705" r:id="rId37"/>
    <p:sldId id="2146848665" r:id="rId38"/>
    <p:sldId id="2146848710" r:id="rId39"/>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CDC5B849-8A3D-4F3A-AC19-4B71B4E95BE5}">
          <p14:sldIdLst/>
        </p14:section>
        <p14:section name="社外秘マーク" id="{1567CF37-D182-43A2-8BBE-A72C5359B7A3}">
          <p14:sldIdLst>
            <p14:sldId id="2146848661"/>
            <p14:sldId id="2146848653"/>
            <p14:sldId id="2146848706"/>
            <p14:sldId id="2146848696"/>
            <p14:sldId id="2146848690"/>
            <p14:sldId id="2146848712"/>
            <p14:sldId id="2146848671"/>
            <p14:sldId id="2146848709"/>
            <p14:sldId id="2146848646"/>
            <p14:sldId id="2146848667"/>
            <p14:sldId id="2146848708"/>
            <p14:sldId id="2146848685"/>
            <p14:sldId id="2146848684"/>
            <p14:sldId id="2146848670"/>
            <p14:sldId id="2146848666"/>
            <p14:sldId id="2146848707"/>
            <p14:sldId id="2146848662"/>
            <p14:sldId id="2146848664"/>
            <p14:sldId id="2146848711"/>
            <p14:sldId id="2146848654"/>
            <p14:sldId id="2146848647"/>
            <p14:sldId id="2146848656"/>
            <p14:sldId id="2146848655"/>
            <p14:sldId id="2146848659"/>
            <p14:sldId id="2146848658"/>
            <p14:sldId id="2146848713"/>
            <p14:sldId id="2146848652"/>
            <p14:sldId id="2146848692"/>
            <p14:sldId id="2146848693"/>
            <p14:sldId id="2146848691"/>
            <p14:sldId id="2146848669"/>
            <p14:sldId id="2146848705"/>
            <p14:sldId id="2146848665"/>
            <p14:sldId id="2146848710"/>
          </p14:sldIdLst>
        </p14:section>
        <p14:section name="社外秘マークあり" id="{9932883A-AAEF-49DB-8CA7-DA35184DA48F}">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市原　智子 (Tomoko Ichihara)" initials="市原　智子" lastIdx="7" clrIdx="5">
    <p:extLst>
      <p:ext uri="{19B8F6BF-5375-455C-9EA6-DF929625EA0E}">
        <p15:presenceInfo xmlns:p15="http://schemas.microsoft.com/office/powerpoint/2012/main" userId="S-1-5-21-230694277-3687128096-305492779-45029" providerId="AD"/>
      </p:ext>
    </p:extLst>
  </p:cmAuthor>
  <p:cmAuthor id="1" name="Yuki,Yojiro 結城陽二郎(MI部MI管理G)" initials="Y結" lastIdx="1" clrIdx="0">
    <p:extLst>
      <p:ext uri="{19B8F6BF-5375-455C-9EA6-DF929625EA0E}">
        <p15:presenceInfo xmlns:p15="http://schemas.microsoft.com/office/powerpoint/2012/main" userId="S::124346@chugai.biz::c864e6d3-887b-428a-a12c-a41f2fb981f7" providerId="AD"/>
      </p:ext>
    </p:extLst>
  </p:cmAuthor>
  <p:cmAuthor id="8" name="Takemoto,Shinya 竹本信也(安全性コミュニケーション部)" initials="T竹" lastIdx="39" clrIdx="6">
    <p:extLst>
      <p:ext uri="{19B8F6BF-5375-455C-9EA6-DF929625EA0E}">
        <p15:presenceInfo xmlns:p15="http://schemas.microsoft.com/office/powerpoint/2012/main" userId="S::096733@chugai.biz::138d21bc-0f96-4f09-872b-caa2b0ee303c" providerId="AD"/>
      </p:ext>
    </p:extLst>
  </p:cmAuthor>
  <p:cmAuthor id="2" name="Sugimoto,Kazutaka 杉本和隆(D戦略推進部推進G)" initials="S杉" lastIdx="1" clrIdx="1">
    <p:extLst>
      <p:ext uri="{19B8F6BF-5375-455C-9EA6-DF929625EA0E}">
        <p15:presenceInfo xmlns:p15="http://schemas.microsoft.com/office/powerpoint/2012/main" userId="S::129119@chugai.biz::5b4f0484-9fca-460d-aff5-ba81ed4e4a52" providerId="AD"/>
      </p:ext>
    </p:extLst>
  </p:cmAuthor>
  <p:cmAuthor id="9" name="福田昂一3/1" initials="福田" lastIdx="2" clrIdx="7">
    <p:extLst>
      <p:ext uri="{19B8F6BF-5375-455C-9EA6-DF929625EA0E}">
        <p15:presenceInfo xmlns:p15="http://schemas.microsoft.com/office/powerpoint/2012/main" userId="福田昂一3/1" providerId="None"/>
      </p:ext>
    </p:extLst>
  </p:cmAuthor>
  <p:cmAuthor id="3" name="Ito Seishiro" initials="I" lastIdx="3" clrIdx="2">
    <p:extLst>
      <p:ext uri="{19B8F6BF-5375-455C-9EA6-DF929625EA0E}">
        <p15:presenceInfo xmlns:p15="http://schemas.microsoft.com/office/powerpoint/2012/main" userId="Ito Seishiro" providerId="None"/>
      </p:ext>
    </p:extLst>
  </p:cmAuthor>
  <p:cmAuthor id="4" name="HIROKAZU" initials="H" lastIdx="1" clrIdx="2">
    <p:extLst>
      <p:ext uri="{19B8F6BF-5375-455C-9EA6-DF929625EA0E}">
        <p15:presenceInfo xmlns:p15="http://schemas.microsoft.com/office/powerpoint/2012/main" userId="S::150479@chugai.biz::68e05549-b76b-4e76-9874-7e33f90f8b42" providerId="AD"/>
      </p:ext>
    </p:extLst>
  </p:cmAuthor>
  <p:cmAuthor id="5" name="瓦谷みのり　Minori Kawaratani" initials="MK" lastIdx="12" clrIdx="3">
    <p:extLst>
      <p:ext uri="{19B8F6BF-5375-455C-9EA6-DF929625EA0E}">
        <p15:presenceInfo xmlns:p15="http://schemas.microsoft.com/office/powerpoint/2012/main" userId="瓦谷みのり　Minori Kawaratani" providerId="None"/>
      </p:ext>
    </p:extLst>
  </p:cmAuthor>
  <p:cmAuthor id="6" name="Hiroki Nagahama" initials="HN" lastIdx="6" clrIdx="4">
    <p:extLst>
      <p:ext uri="{19B8F6BF-5375-455C-9EA6-DF929625EA0E}">
        <p15:presenceInfo xmlns:p15="http://schemas.microsoft.com/office/powerpoint/2012/main" userId="Hiroki Nagaham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A3"/>
    <a:srgbClr val="FFCDE6"/>
    <a:srgbClr val="FF99CC"/>
    <a:srgbClr val="00468A"/>
    <a:srgbClr val="7E2D9B"/>
    <a:srgbClr val="0000CC"/>
    <a:srgbClr val="A6A6A6"/>
    <a:srgbClr val="005EB8"/>
    <a:srgbClr val="087654"/>
    <a:srgbClr val="FC125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927" autoAdjust="0"/>
    <p:restoredTop sz="96727" autoAdjust="0"/>
  </p:normalViewPr>
  <p:slideViewPr>
    <p:cSldViewPr snapToGrid="0">
      <p:cViewPr varScale="1">
        <p:scale>
          <a:sx n="76" d="100"/>
          <a:sy n="76" d="100"/>
        </p:scale>
        <p:origin x="420" y="64"/>
      </p:cViewPr>
      <p:guideLst/>
    </p:cSldViewPr>
  </p:slideViewPr>
  <p:notesTextViewPr>
    <p:cViewPr>
      <p:scale>
        <a:sx n="1" d="1"/>
        <a:sy n="1" d="1"/>
      </p:scale>
      <p:origin x="0" y="0"/>
    </p:cViewPr>
  </p:notesTextViewPr>
  <p:sorterViewPr>
    <p:cViewPr>
      <p:scale>
        <a:sx n="100" d="100"/>
        <a:sy n="100" d="100"/>
      </p:scale>
      <p:origin x="0" y="-170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presProps" Target="pres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viewProps" Target="viewProps.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20" Type="http://schemas.openxmlformats.org/officeDocument/2006/relationships/slide" Target="slides/slide15.xml"/><Relationship Id="rId41"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7348969-3C74-4A5E-9B7A-32C37900EE4E}" type="datetimeFigureOut">
              <a:rPr kumimoji="1" lang="ja-JP" altLang="en-US" smtClean="0"/>
              <a:t>2022/3/24</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A82E61-0CAB-4F77-B091-05992EDEA400}" type="slidenum">
              <a:rPr kumimoji="1" lang="ja-JP" altLang="en-US" smtClean="0"/>
              <a:t>‹#›</a:t>
            </a:fld>
            <a:endParaRPr kumimoji="1" lang="ja-JP" altLang="en-US"/>
          </a:p>
        </p:txBody>
      </p:sp>
    </p:spTree>
    <p:extLst>
      <p:ext uri="{BB962C8B-B14F-4D97-AF65-F5344CB8AC3E}">
        <p14:creationId xmlns:p14="http://schemas.microsoft.com/office/powerpoint/2010/main" val="245984012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06A82E61-0CAB-4F77-B091-05992EDEA400}" type="slidenum">
              <a:rPr kumimoji="1" lang="ja-JP" altLang="en-US" smtClean="0"/>
              <a:t>2</a:t>
            </a:fld>
            <a:endParaRPr kumimoji="1" lang="ja-JP" altLang="en-US"/>
          </a:p>
        </p:txBody>
      </p:sp>
    </p:spTree>
    <p:extLst>
      <p:ext uri="{BB962C8B-B14F-4D97-AF65-F5344CB8AC3E}">
        <p14:creationId xmlns:p14="http://schemas.microsoft.com/office/powerpoint/2010/main" val="14898618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06A82E61-0CAB-4F77-B091-05992EDEA400}" type="slidenum">
              <a:rPr kumimoji="1" lang="ja-JP" altLang="en-US" smtClean="0"/>
              <a:t>12</a:t>
            </a:fld>
            <a:endParaRPr kumimoji="1" lang="ja-JP" altLang="en-US"/>
          </a:p>
        </p:txBody>
      </p:sp>
    </p:spTree>
    <p:extLst>
      <p:ext uri="{BB962C8B-B14F-4D97-AF65-F5344CB8AC3E}">
        <p14:creationId xmlns:p14="http://schemas.microsoft.com/office/powerpoint/2010/main" val="29924841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スライド番号プレースホルダー 3"/>
          <p:cNvSpPr>
            <a:spLocks noGrp="1"/>
          </p:cNvSpPr>
          <p:nvPr>
            <p:ph type="sldNum" sz="quarter" idx="5"/>
          </p:nvPr>
        </p:nvSpPr>
        <p:spPr/>
        <p:txBody>
          <a:bodyPr/>
          <a:lstStyle/>
          <a:p>
            <a:fld id="{06A82E61-0CAB-4F77-B091-05992EDEA400}" type="slidenum">
              <a:rPr kumimoji="1" lang="ja-JP" altLang="en-US" smtClean="0"/>
              <a:t>13</a:t>
            </a:fld>
            <a:endParaRPr kumimoji="1" lang="ja-JP" altLang="en-US"/>
          </a:p>
        </p:txBody>
      </p:sp>
    </p:spTree>
    <p:extLst>
      <p:ext uri="{BB962C8B-B14F-4D97-AF65-F5344CB8AC3E}">
        <p14:creationId xmlns:p14="http://schemas.microsoft.com/office/powerpoint/2010/main" val="558067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06A82E61-0CAB-4F77-B091-05992EDEA400}" type="slidenum">
              <a:rPr kumimoji="1" lang="ja-JP" altLang="en-US" smtClean="0"/>
              <a:t>14</a:t>
            </a:fld>
            <a:endParaRPr kumimoji="1" lang="ja-JP" altLang="en-US"/>
          </a:p>
        </p:txBody>
      </p:sp>
    </p:spTree>
    <p:extLst>
      <p:ext uri="{BB962C8B-B14F-4D97-AF65-F5344CB8AC3E}">
        <p14:creationId xmlns:p14="http://schemas.microsoft.com/office/powerpoint/2010/main" val="27014346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スライド番号プレースホルダー 3"/>
          <p:cNvSpPr>
            <a:spLocks noGrp="1"/>
          </p:cNvSpPr>
          <p:nvPr>
            <p:ph type="sldNum" sz="quarter" idx="5"/>
          </p:nvPr>
        </p:nvSpPr>
        <p:spPr/>
        <p:txBody>
          <a:bodyPr/>
          <a:lstStyle/>
          <a:p>
            <a:fld id="{06A82E61-0CAB-4F77-B091-05992EDEA400}" type="slidenum">
              <a:rPr kumimoji="1" lang="ja-JP" altLang="en-US" smtClean="0"/>
              <a:t>15</a:t>
            </a:fld>
            <a:endParaRPr kumimoji="1" lang="ja-JP" altLang="en-US"/>
          </a:p>
        </p:txBody>
      </p:sp>
    </p:spTree>
    <p:extLst>
      <p:ext uri="{BB962C8B-B14F-4D97-AF65-F5344CB8AC3E}">
        <p14:creationId xmlns:p14="http://schemas.microsoft.com/office/powerpoint/2010/main" val="26864435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06A82E61-0CAB-4F77-B091-05992EDEA400}" type="slidenum">
              <a:rPr kumimoji="1" lang="ja-JP" altLang="en-US" smtClean="0"/>
              <a:t>16</a:t>
            </a:fld>
            <a:endParaRPr kumimoji="1" lang="ja-JP" altLang="en-US"/>
          </a:p>
        </p:txBody>
      </p:sp>
    </p:spTree>
    <p:extLst>
      <p:ext uri="{BB962C8B-B14F-4D97-AF65-F5344CB8AC3E}">
        <p14:creationId xmlns:p14="http://schemas.microsoft.com/office/powerpoint/2010/main" val="32676771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06A82E61-0CAB-4F77-B091-05992EDEA400}" type="slidenum">
              <a:rPr kumimoji="1" lang="ja-JP" altLang="en-US" smtClean="0"/>
              <a:t>17</a:t>
            </a:fld>
            <a:endParaRPr kumimoji="1" lang="ja-JP" altLang="en-US"/>
          </a:p>
        </p:txBody>
      </p:sp>
    </p:spTree>
    <p:extLst>
      <p:ext uri="{BB962C8B-B14F-4D97-AF65-F5344CB8AC3E}">
        <p14:creationId xmlns:p14="http://schemas.microsoft.com/office/powerpoint/2010/main" val="4405374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06A82E61-0CAB-4F77-B091-05992EDEA400}" type="slidenum">
              <a:rPr kumimoji="1" lang="ja-JP" altLang="en-US" smtClean="0"/>
              <a:t>18</a:t>
            </a:fld>
            <a:endParaRPr kumimoji="1" lang="ja-JP" altLang="en-US"/>
          </a:p>
        </p:txBody>
      </p:sp>
    </p:spTree>
    <p:extLst>
      <p:ext uri="{BB962C8B-B14F-4D97-AF65-F5344CB8AC3E}">
        <p14:creationId xmlns:p14="http://schemas.microsoft.com/office/powerpoint/2010/main" val="25126303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06A82E61-0CAB-4F77-B091-05992EDEA400}" type="slidenum">
              <a:rPr kumimoji="1" lang="ja-JP" altLang="en-US" smtClean="0"/>
              <a:t>19</a:t>
            </a:fld>
            <a:endParaRPr kumimoji="1" lang="ja-JP" altLang="en-US"/>
          </a:p>
        </p:txBody>
      </p:sp>
    </p:spTree>
    <p:extLst>
      <p:ext uri="{BB962C8B-B14F-4D97-AF65-F5344CB8AC3E}">
        <p14:creationId xmlns:p14="http://schemas.microsoft.com/office/powerpoint/2010/main" val="18891048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06A82E61-0CAB-4F77-B091-05992EDEA400}" type="slidenum">
              <a:rPr kumimoji="1" lang="ja-JP" altLang="en-US" smtClean="0"/>
              <a:t>20</a:t>
            </a:fld>
            <a:endParaRPr kumimoji="1" lang="ja-JP" altLang="en-US"/>
          </a:p>
        </p:txBody>
      </p:sp>
    </p:spTree>
    <p:extLst>
      <p:ext uri="{BB962C8B-B14F-4D97-AF65-F5344CB8AC3E}">
        <p14:creationId xmlns:p14="http://schemas.microsoft.com/office/powerpoint/2010/main" val="22989985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06A82E61-0CAB-4F77-B091-05992EDEA400}" type="slidenum">
              <a:rPr kumimoji="1" lang="ja-JP" altLang="en-US" smtClean="0"/>
              <a:t>21</a:t>
            </a:fld>
            <a:endParaRPr kumimoji="1" lang="ja-JP" altLang="en-US"/>
          </a:p>
        </p:txBody>
      </p:sp>
    </p:spTree>
    <p:extLst>
      <p:ext uri="{BB962C8B-B14F-4D97-AF65-F5344CB8AC3E}">
        <p14:creationId xmlns:p14="http://schemas.microsoft.com/office/powerpoint/2010/main" val="17666542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スライド番号プレースホルダー 3"/>
          <p:cNvSpPr>
            <a:spLocks noGrp="1"/>
          </p:cNvSpPr>
          <p:nvPr>
            <p:ph type="sldNum" sz="quarter" idx="5"/>
          </p:nvPr>
        </p:nvSpPr>
        <p:spPr/>
        <p:txBody>
          <a:bodyPr/>
          <a:lstStyle/>
          <a:p>
            <a:fld id="{06A82E61-0CAB-4F77-B091-05992EDEA400}" type="slidenum">
              <a:rPr kumimoji="1" lang="ja-JP" altLang="en-US" smtClean="0"/>
              <a:t>3</a:t>
            </a:fld>
            <a:endParaRPr kumimoji="1" lang="ja-JP" altLang="en-US"/>
          </a:p>
        </p:txBody>
      </p:sp>
    </p:spTree>
    <p:extLst>
      <p:ext uri="{BB962C8B-B14F-4D97-AF65-F5344CB8AC3E}">
        <p14:creationId xmlns:p14="http://schemas.microsoft.com/office/powerpoint/2010/main" val="35936314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06A82E61-0CAB-4F77-B091-05992EDEA400}" type="slidenum">
              <a:rPr kumimoji="1" lang="ja-JP" altLang="en-US" smtClean="0"/>
              <a:t>22</a:t>
            </a:fld>
            <a:endParaRPr kumimoji="1" lang="ja-JP" altLang="en-US"/>
          </a:p>
        </p:txBody>
      </p:sp>
    </p:spTree>
    <p:extLst>
      <p:ext uri="{BB962C8B-B14F-4D97-AF65-F5344CB8AC3E}">
        <p14:creationId xmlns:p14="http://schemas.microsoft.com/office/powerpoint/2010/main" val="3996836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06A82E61-0CAB-4F77-B091-05992EDEA400}" type="slidenum">
              <a:rPr kumimoji="1" lang="ja-JP" altLang="en-US" smtClean="0"/>
              <a:t>23</a:t>
            </a:fld>
            <a:endParaRPr kumimoji="1" lang="ja-JP" altLang="en-US"/>
          </a:p>
        </p:txBody>
      </p:sp>
    </p:spTree>
    <p:extLst>
      <p:ext uri="{BB962C8B-B14F-4D97-AF65-F5344CB8AC3E}">
        <p14:creationId xmlns:p14="http://schemas.microsoft.com/office/powerpoint/2010/main" val="37075292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06A82E61-0CAB-4F77-B091-05992EDEA400}" type="slidenum">
              <a:rPr kumimoji="1" lang="ja-JP" altLang="en-US" smtClean="0"/>
              <a:t>24</a:t>
            </a:fld>
            <a:endParaRPr kumimoji="1" lang="ja-JP" altLang="en-US"/>
          </a:p>
        </p:txBody>
      </p:sp>
    </p:spTree>
    <p:extLst>
      <p:ext uri="{BB962C8B-B14F-4D97-AF65-F5344CB8AC3E}">
        <p14:creationId xmlns:p14="http://schemas.microsoft.com/office/powerpoint/2010/main" val="6434892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06A82E61-0CAB-4F77-B091-05992EDEA400}" type="slidenum">
              <a:rPr kumimoji="1" lang="ja-JP" altLang="en-US" smtClean="0"/>
              <a:t>25</a:t>
            </a:fld>
            <a:endParaRPr kumimoji="1" lang="ja-JP" altLang="en-US"/>
          </a:p>
        </p:txBody>
      </p:sp>
    </p:spTree>
    <p:extLst>
      <p:ext uri="{BB962C8B-B14F-4D97-AF65-F5344CB8AC3E}">
        <p14:creationId xmlns:p14="http://schemas.microsoft.com/office/powerpoint/2010/main" val="319767149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06A82E61-0CAB-4F77-B091-05992EDEA400}" type="slidenum">
              <a:rPr kumimoji="1" lang="ja-JP" altLang="en-US" smtClean="0"/>
              <a:t>26</a:t>
            </a:fld>
            <a:endParaRPr kumimoji="1" lang="ja-JP" altLang="en-US"/>
          </a:p>
        </p:txBody>
      </p:sp>
    </p:spTree>
    <p:extLst>
      <p:ext uri="{BB962C8B-B14F-4D97-AF65-F5344CB8AC3E}">
        <p14:creationId xmlns:p14="http://schemas.microsoft.com/office/powerpoint/2010/main" val="131383134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06A82E61-0CAB-4F77-B091-05992EDEA400}" type="slidenum">
              <a:rPr kumimoji="1" lang="ja-JP" altLang="en-US" smtClean="0"/>
              <a:t>27</a:t>
            </a:fld>
            <a:endParaRPr kumimoji="1" lang="ja-JP" altLang="en-US"/>
          </a:p>
        </p:txBody>
      </p:sp>
    </p:spTree>
    <p:extLst>
      <p:ext uri="{BB962C8B-B14F-4D97-AF65-F5344CB8AC3E}">
        <p14:creationId xmlns:p14="http://schemas.microsoft.com/office/powerpoint/2010/main" val="240742182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06A82E61-0CAB-4F77-B091-05992EDEA400}" type="slidenum">
              <a:rPr kumimoji="1" lang="ja-JP" altLang="en-US" smtClean="0"/>
              <a:t>28</a:t>
            </a:fld>
            <a:endParaRPr kumimoji="1" lang="ja-JP" altLang="en-US"/>
          </a:p>
        </p:txBody>
      </p:sp>
    </p:spTree>
    <p:extLst>
      <p:ext uri="{BB962C8B-B14F-4D97-AF65-F5344CB8AC3E}">
        <p14:creationId xmlns:p14="http://schemas.microsoft.com/office/powerpoint/2010/main" val="292886315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06A82E61-0CAB-4F77-B091-05992EDEA400}" type="slidenum">
              <a:rPr kumimoji="1" lang="ja-JP" altLang="en-US" smtClean="0"/>
              <a:t>29</a:t>
            </a:fld>
            <a:endParaRPr kumimoji="1" lang="ja-JP" altLang="en-US"/>
          </a:p>
        </p:txBody>
      </p:sp>
    </p:spTree>
    <p:extLst>
      <p:ext uri="{BB962C8B-B14F-4D97-AF65-F5344CB8AC3E}">
        <p14:creationId xmlns:p14="http://schemas.microsoft.com/office/powerpoint/2010/main" val="123654244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06A82E61-0CAB-4F77-B091-05992EDEA400}" type="slidenum">
              <a:rPr kumimoji="1" lang="ja-JP" altLang="en-US" smtClean="0"/>
              <a:t>30</a:t>
            </a:fld>
            <a:endParaRPr kumimoji="1" lang="ja-JP" altLang="en-US"/>
          </a:p>
        </p:txBody>
      </p:sp>
    </p:spTree>
    <p:extLst>
      <p:ext uri="{BB962C8B-B14F-4D97-AF65-F5344CB8AC3E}">
        <p14:creationId xmlns:p14="http://schemas.microsoft.com/office/powerpoint/2010/main" val="98400837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06A82E61-0CAB-4F77-B091-05992EDEA400}" type="slidenum">
              <a:rPr kumimoji="1" lang="ja-JP" altLang="en-US" smtClean="0"/>
              <a:t>31</a:t>
            </a:fld>
            <a:endParaRPr kumimoji="1" lang="ja-JP" altLang="en-US"/>
          </a:p>
        </p:txBody>
      </p:sp>
    </p:spTree>
    <p:extLst>
      <p:ext uri="{BB962C8B-B14F-4D97-AF65-F5344CB8AC3E}">
        <p14:creationId xmlns:p14="http://schemas.microsoft.com/office/powerpoint/2010/main" val="34171968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06A82E61-0CAB-4F77-B091-05992EDEA400}" type="slidenum">
              <a:rPr kumimoji="1" lang="ja-JP" altLang="en-US" smtClean="0"/>
              <a:t>4</a:t>
            </a:fld>
            <a:endParaRPr kumimoji="1" lang="ja-JP" altLang="en-US"/>
          </a:p>
        </p:txBody>
      </p:sp>
    </p:spTree>
    <p:extLst>
      <p:ext uri="{BB962C8B-B14F-4D97-AF65-F5344CB8AC3E}">
        <p14:creationId xmlns:p14="http://schemas.microsoft.com/office/powerpoint/2010/main" val="174144287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06A82E61-0CAB-4F77-B091-05992EDEA400}" type="slidenum">
              <a:rPr kumimoji="1" lang="ja-JP" altLang="en-US" smtClean="0"/>
              <a:t>32</a:t>
            </a:fld>
            <a:endParaRPr kumimoji="1" lang="ja-JP" altLang="en-US"/>
          </a:p>
        </p:txBody>
      </p:sp>
    </p:spTree>
    <p:extLst>
      <p:ext uri="{BB962C8B-B14F-4D97-AF65-F5344CB8AC3E}">
        <p14:creationId xmlns:p14="http://schemas.microsoft.com/office/powerpoint/2010/main" val="22122345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06A82E61-0CAB-4F77-B091-05992EDEA400}" type="slidenum">
              <a:rPr kumimoji="1" lang="ja-JP" altLang="en-US" smtClean="0"/>
              <a:t>33</a:t>
            </a:fld>
            <a:endParaRPr kumimoji="1" lang="ja-JP" altLang="en-US"/>
          </a:p>
        </p:txBody>
      </p:sp>
    </p:spTree>
    <p:extLst>
      <p:ext uri="{BB962C8B-B14F-4D97-AF65-F5344CB8AC3E}">
        <p14:creationId xmlns:p14="http://schemas.microsoft.com/office/powerpoint/2010/main" val="30602054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06A82E61-0CAB-4F77-B091-05992EDEA400}" type="slidenum">
              <a:rPr kumimoji="1" lang="ja-JP" altLang="en-US" smtClean="0"/>
              <a:t>34</a:t>
            </a:fld>
            <a:endParaRPr kumimoji="1" lang="ja-JP" altLang="en-US"/>
          </a:p>
        </p:txBody>
      </p:sp>
    </p:spTree>
    <p:extLst>
      <p:ext uri="{BB962C8B-B14F-4D97-AF65-F5344CB8AC3E}">
        <p14:creationId xmlns:p14="http://schemas.microsoft.com/office/powerpoint/2010/main" val="26820700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06A82E61-0CAB-4F77-B091-05992EDEA400}" type="slidenum">
              <a:rPr kumimoji="1" lang="ja-JP" altLang="en-US" smtClean="0"/>
              <a:t>5</a:t>
            </a:fld>
            <a:endParaRPr kumimoji="1" lang="ja-JP" altLang="en-US"/>
          </a:p>
        </p:txBody>
      </p:sp>
    </p:spTree>
    <p:extLst>
      <p:ext uri="{BB962C8B-B14F-4D97-AF65-F5344CB8AC3E}">
        <p14:creationId xmlns:p14="http://schemas.microsoft.com/office/powerpoint/2010/main" val="10685258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06A82E61-0CAB-4F77-B091-05992EDEA400}" type="slidenum">
              <a:rPr kumimoji="1" lang="ja-JP" altLang="en-US" smtClean="0"/>
              <a:t>6</a:t>
            </a:fld>
            <a:endParaRPr kumimoji="1" lang="ja-JP" altLang="en-US"/>
          </a:p>
        </p:txBody>
      </p:sp>
    </p:spTree>
    <p:extLst>
      <p:ext uri="{BB962C8B-B14F-4D97-AF65-F5344CB8AC3E}">
        <p14:creationId xmlns:p14="http://schemas.microsoft.com/office/powerpoint/2010/main" val="38992570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スライド番号プレースホルダー 3"/>
          <p:cNvSpPr>
            <a:spLocks noGrp="1"/>
          </p:cNvSpPr>
          <p:nvPr>
            <p:ph type="sldNum" sz="quarter" idx="5"/>
          </p:nvPr>
        </p:nvSpPr>
        <p:spPr/>
        <p:txBody>
          <a:bodyPr/>
          <a:lstStyle/>
          <a:p>
            <a:fld id="{06A82E61-0CAB-4F77-B091-05992EDEA400}" type="slidenum">
              <a:rPr kumimoji="1" lang="ja-JP" altLang="en-US" smtClean="0"/>
              <a:t>8</a:t>
            </a:fld>
            <a:endParaRPr kumimoji="1" lang="ja-JP" altLang="en-US"/>
          </a:p>
        </p:txBody>
      </p:sp>
    </p:spTree>
    <p:extLst>
      <p:ext uri="{BB962C8B-B14F-4D97-AF65-F5344CB8AC3E}">
        <p14:creationId xmlns:p14="http://schemas.microsoft.com/office/powerpoint/2010/main" val="1263543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06A82E61-0CAB-4F77-B091-05992EDEA400}" type="slidenum">
              <a:rPr kumimoji="1" lang="ja-JP" altLang="en-US" smtClean="0"/>
              <a:t>9</a:t>
            </a:fld>
            <a:endParaRPr kumimoji="1" lang="ja-JP" altLang="en-US"/>
          </a:p>
        </p:txBody>
      </p:sp>
    </p:spTree>
    <p:extLst>
      <p:ext uri="{BB962C8B-B14F-4D97-AF65-F5344CB8AC3E}">
        <p14:creationId xmlns:p14="http://schemas.microsoft.com/office/powerpoint/2010/main" val="5986564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06A82E61-0CAB-4F77-B091-05992EDEA400}" type="slidenum">
              <a:rPr kumimoji="1" lang="ja-JP" altLang="en-US" smtClean="0"/>
              <a:t>10</a:t>
            </a:fld>
            <a:endParaRPr kumimoji="1" lang="ja-JP" altLang="en-US"/>
          </a:p>
        </p:txBody>
      </p:sp>
    </p:spTree>
    <p:extLst>
      <p:ext uri="{BB962C8B-B14F-4D97-AF65-F5344CB8AC3E}">
        <p14:creationId xmlns:p14="http://schemas.microsoft.com/office/powerpoint/2010/main" val="26382190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06A82E61-0CAB-4F77-B091-05992EDEA400}" type="slidenum">
              <a:rPr kumimoji="1" lang="ja-JP" altLang="en-US" smtClean="0"/>
              <a:t>11</a:t>
            </a:fld>
            <a:endParaRPr kumimoji="1" lang="ja-JP" altLang="en-US"/>
          </a:p>
        </p:txBody>
      </p:sp>
    </p:spTree>
    <p:extLst>
      <p:ext uri="{BB962C8B-B14F-4D97-AF65-F5344CB8AC3E}">
        <p14:creationId xmlns:p14="http://schemas.microsoft.com/office/powerpoint/2010/main" val="151790664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
    <p:spTree>
      <p:nvGrpSpPr>
        <p:cNvPr id="1" name=""/>
        <p:cNvGrpSpPr/>
        <p:nvPr/>
      </p:nvGrpSpPr>
      <p:grpSpPr>
        <a:xfrm>
          <a:off x="0" y="0"/>
          <a:ext cx="0" cy="0"/>
          <a:chOff x="0" y="0"/>
          <a:chExt cx="0" cy="0"/>
        </a:xfrm>
      </p:grpSpPr>
      <p:sp>
        <p:nvSpPr>
          <p:cNvPr id="7" name="正方形/長方形 6">
            <a:extLst>
              <a:ext uri="{FF2B5EF4-FFF2-40B4-BE49-F238E27FC236}">
                <a16:creationId xmlns:a16="http://schemas.microsoft.com/office/drawing/2014/main" id="{77EC18F4-A61B-445E-AE96-1708B6CB4A85}"/>
              </a:ext>
            </a:extLst>
          </p:cNvPr>
          <p:cNvSpPr/>
          <p:nvPr userDrawn="1"/>
        </p:nvSpPr>
        <p:spPr>
          <a:xfrm>
            <a:off x="1" y="1"/>
            <a:ext cx="160271" cy="685523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latin typeface="Meiryo UI" panose="020B0604030504040204" pitchFamily="50" charset="-128"/>
              <a:ea typeface="Meiryo UI" panose="020B0604030504040204" pitchFamily="50" charset="-128"/>
            </a:endParaRPr>
          </a:p>
        </p:txBody>
      </p:sp>
      <p:sp>
        <p:nvSpPr>
          <p:cNvPr id="9" name="テキスト プレースホルダー 14">
            <a:extLst>
              <a:ext uri="{FF2B5EF4-FFF2-40B4-BE49-F238E27FC236}">
                <a16:creationId xmlns:a16="http://schemas.microsoft.com/office/drawing/2014/main" id="{DE989742-DA1A-449D-9E53-28C67A474E79}"/>
              </a:ext>
            </a:extLst>
          </p:cNvPr>
          <p:cNvSpPr>
            <a:spLocks noGrp="1"/>
          </p:cNvSpPr>
          <p:nvPr>
            <p:ph type="body" sz="quarter" idx="12"/>
          </p:nvPr>
        </p:nvSpPr>
        <p:spPr>
          <a:xfrm>
            <a:off x="960000" y="2975303"/>
            <a:ext cx="10824013" cy="615553"/>
          </a:xfrm>
          <a:prstGeom prst="rect">
            <a:avLst/>
          </a:prstGeom>
        </p:spPr>
        <p:txBody>
          <a:bodyPr wrap="square" anchor="b" anchorCtr="0">
            <a:spAutoFit/>
          </a:bodyPr>
          <a:lstStyle>
            <a:lvl1pPr marL="0" indent="0">
              <a:buNone/>
              <a:defRPr sz="3400" b="1" i="0">
                <a:solidFill>
                  <a:schemeClr val="tx1"/>
                </a:solidFill>
                <a:latin typeface="Meiryo UI" panose="020B0604030504040204" pitchFamily="50" charset="-128"/>
                <a:ea typeface="Meiryo UI" panose="020B0604030504040204" pitchFamily="50" charset="-128"/>
              </a:defRPr>
            </a:lvl1pPr>
          </a:lstStyle>
          <a:p>
            <a:r>
              <a:rPr kumimoji="1" lang="ja-JP" altLang="en-US"/>
              <a:t>マスター テキストの書式設定</a:t>
            </a:r>
          </a:p>
        </p:txBody>
      </p:sp>
      <p:sp>
        <p:nvSpPr>
          <p:cNvPr id="10" name="テキスト プレースホルダー 14">
            <a:extLst>
              <a:ext uri="{FF2B5EF4-FFF2-40B4-BE49-F238E27FC236}">
                <a16:creationId xmlns:a16="http://schemas.microsoft.com/office/drawing/2014/main" id="{A1709C16-8009-43FC-9F0B-4CA64DCC8F7C}"/>
              </a:ext>
            </a:extLst>
          </p:cNvPr>
          <p:cNvSpPr>
            <a:spLocks noGrp="1"/>
          </p:cNvSpPr>
          <p:nvPr>
            <p:ph type="body" sz="quarter" idx="11"/>
          </p:nvPr>
        </p:nvSpPr>
        <p:spPr>
          <a:xfrm>
            <a:off x="940950" y="4335421"/>
            <a:ext cx="5155050" cy="808363"/>
          </a:xfrm>
          <a:prstGeom prst="rect">
            <a:avLst/>
          </a:prstGeom>
        </p:spPr>
        <p:txBody>
          <a:bodyPr wrap="square" anchor="t" anchorCtr="0">
            <a:spAutoFit/>
          </a:bodyPr>
          <a:lstStyle>
            <a:lvl1pPr marL="0" marR="0" indent="0" algn="l" defTabSz="914377" rtl="0" eaLnBrk="1" fontAlgn="auto" latinLnBrk="0" hangingPunct="1">
              <a:lnSpc>
                <a:spcPct val="100000"/>
              </a:lnSpc>
              <a:spcBef>
                <a:spcPts val="0"/>
              </a:spcBef>
              <a:spcAft>
                <a:spcPts val="0"/>
              </a:spcAft>
              <a:buClrTx/>
              <a:buSzTx/>
              <a:buFont typeface="Arial" panose="020B0604020202020204" pitchFamily="34" charset="0"/>
              <a:buNone/>
              <a:tabLst/>
              <a:defRPr sz="2000" b="0" i="0">
                <a:solidFill>
                  <a:schemeClr val="tx1"/>
                </a:solidFill>
                <a:latin typeface="Meiryo UI" panose="020B0604030504040204" pitchFamily="50" charset="-128"/>
                <a:ea typeface="Meiryo UI" panose="020B0604030504040204" pitchFamily="50" charset="-128"/>
              </a:defRPr>
            </a:lvl1pPr>
          </a:lstStyle>
          <a:p>
            <a:r>
              <a:rPr kumimoji="1" lang="ja-JP" altLang="en-US"/>
              <a:t>マスター テキストの書式設定</a:t>
            </a:r>
            <a:endParaRPr kumimoji="1" lang="en-US" altLang="ja-JP"/>
          </a:p>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ja-JP" altLang="en-US"/>
              <a:t>マスター テキストの書式設定</a:t>
            </a:r>
            <a:endParaRPr kumimoji="1" lang="en-US" altLang="ja-JP"/>
          </a:p>
        </p:txBody>
      </p:sp>
      <p:sp>
        <p:nvSpPr>
          <p:cNvPr id="11" name="テキスト プレースホルダー 14">
            <a:extLst>
              <a:ext uri="{FF2B5EF4-FFF2-40B4-BE49-F238E27FC236}">
                <a16:creationId xmlns:a16="http://schemas.microsoft.com/office/drawing/2014/main" id="{4C5E6B90-E2F0-4B0F-8A9A-0EC53E86E0E3}"/>
              </a:ext>
            </a:extLst>
          </p:cNvPr>
          <p:cNvSpPr>
            <a:spLocks noGrp="1"/>
          </p:cNvSpPr>
          <p:nvPr>
            <p:ph type="body" sz="quarter" idx="13"/>
          </p:nvPr>
        </p:nvSpPr>
        <p:spPr>
          <a:xfrm>
            <a:off x="959851" y="6018628"/>
            <a:ext cx="4325532" cy="369332"/>
          </a:xfrm>
          <a:prstGeom prst="rect">
            <a:avLst/>
          </a:prstGeom>
        </p:spPr>
        <p:txBody>
          <a:bodyPr anchor="ctr" anchorCtr="0">
            <a:spAutoFit/>
          </a:bodyPr>
          <a:lstStyle>
            <a:lvl1pPr marL="0" indent="0">
              <a:buNone/>
              <a:defRPr sz="1800" b="0" i="0">
                <a:solidFill>
                  <a:schemeClr val="tx1"/>
                </a:solidFill>
                <a:latin typeface="Meiryo UI" panose="020B0604030504040204" pitchFamily="50" charset="-128"/>
                <a:ea typeface="Meiryo UI" panose="020B0604030504040204" pitchFamily="50" charset="-128"/>
              </a:defRPr>
            </a:lvl1pPr>
          </a:lstStyle>
          <a:p>
            <a:r>
              <a:rPr kumimoji="1" lang="ja-JP" altLang="en-US"/>
              <a:t>マスター テキストの書式設定</a:t>
            </a:r>
          </a:p>
        </p:txBody>
      </p:sp>
      <p:sp>
        <p:nvSpPr>
          <p:cNvPr id="12" name="テキスト プレースホルダー 14">
            <a:extLst>
              <a:ext uri="{FF2B5EF4-FFF2-40B4-BE49-F238E27FC236}">
                <a16:creationId xmlns:a16="http://schemas.microsoft.com/office/drawing/2014/main" id="{0A04E6CF-BAF4-41DB-BDB0-27AE731A1CF1}"/>
              </a:ext>
            </a:extLst>
          </p:cNvPr>
          <p:cNvSpPr>
            <a:spLocks noGrp="1"/>
          </p:cNvSpPr>
          <p:nvPr>
            <p:ph type="body" sz="quarter" idx="14"/>
          </p:nvPr>
        </p:nvSpPr>
        <p:spPr>
          <a:xfrm>
            <a:off x="960000" y="5208991"/>
            <a:ext cx="5136000" cy="523220"/>
          </a:xfrm>
          <a:prstGeom prst="rect">
            <a:avLst/>
          </a:prstGeom>
        </p:spPr>
        <p:txBody>
          <a:bodyPr wrap="square" anchor="ctr" anchorCtr="0">
            <a:spAutoFit/>
          </a:bodyPr>
          <a:lstStyle>
            <a:lvl1pPr marL="0" indent="0">
              <a:buNone/>
              <a:defRPr sz="2800" b="1" i="0">
                <a:solidFill>
                  <a:schemeClr val="tx1"/>
                </a:solidFill>
                <a:latin typeface="Meiryo UI" panose="020B0604030504040204" pitchFamily="50" charset="-128"/>
                <a:ea typeface="Meiryo UI" panose="020B0604030504040204" pitchFamily="50" charset="-128"/>
              </a:defRPr>
            </a:lvl1pPr>
          </a:lstStyle>
          <a:p>
            <a:r>
              <a:rPr kumimoji="1" lang="ja-JP" altLang="en-US"/>
              <a:t>マスター テキストの書式設定</a:t>
            </a:r>
          </a:p>
        </p:txBody>
      </p:sp>
      <p:pic>
        <p:nvPicPr>
          <p:cNvPr id="8" name="Picture 2">
            <a:extLst>
              <a:ext uri="{FF2B5EF4-FFF2-40B4-BE49-F238E27FC236}">
                <a16:creationId xmlns:a16="http://schemas.microsoft.com/office/drawing/2014/main" id="{E0FD63C1-11EE-4102-AF30-D7BD1DE804C9}"/>
              </a:ext>
            </a:extLst>
          </p:cNvPr>
          <p:cNvPicPr>
            <a:picLocks noChangeAspect="1" noChangeArrowheads="1"/>
          </p:cNvPicPr>
          <p:nvPr userDrawn="1"/>
        </p:nvPicPr>
        <p:blipFill>
          <a:blip r:embed="rId2" cstate="print"/>
          <a:srcRect/>
          <a:stretch>
            <a:fillRect/>
          </a:stretch>
        </p:blipFill>
        <p:spPr bwMode="auto">
          <a:xfrm>
            <a:off x="9820231" y="228964"/>
            <a:ext cx="2139846" cy="707795"/>
          </a:xfrm>
          <a:prstGeom prst="rect">
            <a:avLst/>
          </a:prstGeom>
          <a:noFill/>
          <a:ln w="9525">
            <a:noFill/>
            <a:miter lim="800000"/>
            <a:headEnd/>
            <a:tailEnd/>
          </a:ln>
        </p:spPr>
      </p:pic>
    </p:spTree>
    <p:extLst>
      <p:ext uri="{BB962C8B-B14F-4D97-AF65-F5344CB8AC3E}">
        <p14:creationId xmlns:p14="http://schemas.microsoft.com/office/powerpoint/2010/main" val="1157702544"/>
      </p:ext>
    </p:extLst>
  </p:cSld>
  <p:clrMapOvr>
    <a:masterClrMapping/>
  </p:clrMapOvr>
  <p:extLst>
    <p:ext uri="{DCECCB84-F9BA-43D5-87BE-67443E8EF086}">
      <p15:sldGuideLst xmlns:p15="http://schemas.microsoft.com/office/powerpoint/2012/main">
        <p15:guide id="1" orient="horz" pos="255">
          <p15:clr>
            <a:srgbClr val="FBAE40"/>
          </p15:clr>
        </p15:guide>
        <p15:guide id="2" pos="7423">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表紙タイトル・大見出し・小見出し">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96FEF9EF-E8D6-4191-89C0-5C0717501AD2}"/>
              </a:ext>
            </a:extLst>
          </p:cNvPr>
          <p:cNvSpPr>
            <a:spLocks noGrp="1"/>
          </p:cNvSpPr>
          <p:nvPr>
            <p:ph idx="1"/>
          </p:nvPr>
        </p:nvSpPr>
        <p:spPr>
          <a:xfrm>
            <a:off x="512219" y="1988597"/>
            <a:ext cx="11271793" cy="4464591"/>
          </a:xfrm>
        </p:spPr>
        <p:txBody>
          <a:bodyPr/>
          <a:lstStyle>
            <a:lvl1pPr marL="342900" indent="-342900">
              <a:buFont typeface="Arial" panose="020B0604020202020204" pitchFamily="34" charset="0"/>
              <a:buChar char="•"/>
              <a:defRPr sz="2400" b="1">
                <a:latin typeface="Meiryo UI" panose="020B0604030504040204" pitchFamily="50" charset="-128"/>
                <a:ea typeface="Meiryo UI" panose="020B0604030504040204" pitchFamily="50" charset="-128"/>
              </a:defRPr>
            </a:lvl1pPr>
            <a:lvl2pPr>
              <a:defRPr sz="2000">
                <a:latin typeface="Meiryo UI" panose="020B0604030504040204" pitchFamily="50" charset="-128"/>
                <a:ea typeface="Meiryo UI" panose="020B0604030504040204" pitchFamily="50" charset="-128"/>
              </a:defRPr>
            </a:lvl2pPr>
            <a:lvl3pPr>
              <a:defRPr sz="1800">
                <a:latin typeface="Meiryo UI" panose="020B0604030504040204" pitchFamily="50" charset="-128"/>
                <a:ea typeface="Meiryo UI" panose="020B0604030504040204" pitchFamily="50" charset="-128"/>
              </a:defRPr>
            </a:lvl3pPr>
            <a:lvl4pPr>
              <a:defRPr sz="1600">
                <a:latin typeface="Meiryo UI" panose="020B0604030504040204" pitchFamily="50" charset="-128"/>
                <a:ea typeface="Meiryo UI" panose="020B0604030504040204" pitchFamily="50" charset="-128"/>
              </a:defRPr>
            </a:lvl4pPr>
            <a:lvl5pPr>
              <a:defRPr sz="1400">
                <a:latin typeface="Meiryo UI" panose="020B0604030504040204" pitchFamily="50" charset="-128"/>
                <a:ea typeface="Meiryo UI" panose="020B0604030504040204" pitchFamily="50" charset="-128"/>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正方形/長方形 6">
            <a:extLst>
              <a:ext uri="{FF2B5EF4-FFF2-40B4-BE49-F238E27FC236}">
                <a16:creationId xmlns:a16="http://schemas.microsoft.com/office/drawing/2014/main" id="{A1B90F7B-16EE-48BF-86A2-A316687C2B2A}"/>
              </a:ext>
            </a:extLst>
          </p:cNvPr>
          <p:cNvSpPr/>
          <p:nvPr userDrawn="1"/>
        </p:nvSpPr>
        <p:spPr>
          <a:xfrm>
            <a:off x="416221" y="408577"/>
            <a:ext cx="96000" cy="5355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latin typeface="Meiryo UI" panose="020B0604030504040204" pitchFamily="50" charset="-128"/>
              <a:ea typeface="Meiryo UI" panose="020B0604030504040204" pitchFamily="50" charset="-128"/>
            </a:endParaRPr>
          </a:p>
        </p:txBody>
      </p:sp>
      <p:sp>
        <p:nvSpPr>
          <p:cNvPr id="8" name="スライド番号プレースホルダー 5">
            <a:extLst>
              <a:ext uri="{FF2B5EF4-FFF2-40B4-BE49-F238E27FC236}">
                <a16:creationId xmlns:a16="http://schemas.microsoft.com/office/drawing/2014/main" id="{32BFB01A-BB6E-4570-8970-E55F7BA2F519}"/>
              </a:ext>
            </a:extLst>
          </p:cNvPr>
          <p:cNvSpPr txBox="1">
            <a:spLocks/>
          </p:cNvSpPr>
          <p:nvPr userDrawn="1"/>
        </p:nvSpPr>
        <p:spPr>
          <a:xfrm>
            <a:off x="11456276" y="6387590"/>
            <a:ext cx="612227" cy="366183"/>
          </a:xfrm>
          <a:prstGeom prst="rect">
            <a:avLst/>
          </a:prstGeom>
        </p:spPr>
        <p:txBody>
          <a:bodyPr vert="horz" lIns="121920" tIns="60960" rIns="121920" bIns="60960" rtlCol="0" anchor="ctr"/>
          <a:lstStyle>
            <a:defPPr>
              <a:defRPr lang="ja-JP"/>
            </a:defPPr>
            <a:lvl1pPr marL="0" algn="r" defTabSz="685800" rtl="0" eaLnBrk="1" latinLnBrk="0" hangingPunct="1">
              <a:defRPr kumimoji="1" sz="1200" kern="1200">
                <a:solidFill>
                  <a:schemeClr val="tx1">
                    <a:tint val="75000"/>
                  </a:schemeClr>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a:lstStyle>
          <a:p>
            <a:fld id="{8826E1CB-F4AD-354C-97F4-8956C5A278D0}" type="slidenum">
              <a:rPr lang="ja-JP" altLang="en-US" sz="1067" smtClean="0">
                <a:solidFill>
                  <a:schemeClr val="tx1"/>
                </a:solidFill>
                <a:latin typeface="Meiryo UI" panose="020B0604030504040204" pitchFamily="50" charset="-128"/>
                <a:ea typeface="Meiryo UI" panose="020B0604030504040204" pitchFamily="50" charset="-128"/>
              </a:rPr>
              <a:pPr/>
              <a:t>‹#›</a:t>
            </a:fld>
            <a:endParaRPr lang="ja-JP" altLang="en-US" sz="1067">
              <a:solidFill>
                <a:schemeClr val="tx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F3667C1E-5E94-46CC-A078-AFCBDC8CA3D1}"/>
              </a:ext>
            </a:extLst>
          </p:cNvPr>
          <p:cNvSpPr/>
          <p:nvPr userDrawn="1"/>
        </p:nvSpPr>
        <p:spPr>
          <a:xfrm>
            <a:off x="416221" y="408587"/>
            <a:ext cx="96000" cy="120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latin typeface="Meiryo UI" panose="020B0604030504040204" pitchFamily="50" charset="-128"/>
              <a:ea typeface="Meiryo UI" panose="020B0604030504040204" pitchFamily="50" charset="-128"/>
            </a:endParaRPr>
          </a:p>
        </p:txBody>
      </p:sp>
      <p:sp>
        <p:nvSpPr>
          <p:cNvPr id="13" name="テキスト プレースホルダー 14">
            <a:extLst>
              <a:ext uri="{FF2B5EF4-FFF2-40B4-BE49-F238E27FC236}">
                <a16:creationId xmlns:a16="http://schemas.microsoft.com/office/drawing/2014/main" id="{864E7557-1D65-4C6C-9C52-CE845E3BD582}"/>
              </a:ext>
            </a:extLst>
          </p:cNvPr>
          <p:cNvSpPr>
            <a:spLocks noGrp="1"/>
          </p:cNvSpPr>
          <p:nvPr>
            <p:ph type="body" sz="quarter" idx="10"/>
          </p:nvPr>
        </p:nvSpPr>
        <p:spPr>
          <a:xfrm>
            <a:off x="561247" y="408587"/>
            <a:ext cx="9793148" cy="307777"/>
          </a:xfrm>
          <a:prstGeom prst="rect">
            <a:avLst/>
          </a:prstGeom>
        </p:spPr>
        <p:txBody>
          <a:bodyPr anchor="t" anchorCtr="0">
            <a:spAutoFit/>
          </a:bodyPr>
          <a:lstStyle>
            <a:lvl1pPr marL="0" indent="0">
              <a:buNone/>
              <a:defRPr sz="1400" b="1" i="0">
                <a:solidFill>
                  <a:schemeClr val="accent1"/>
                </a:solidFill>
                <a:latin typeface="Meiryo UI" panose="020B0604030504040204" pitchFamily="50" charset="-128"/>
                <a:ea typeface="Meiryo UI" panose="020B0604030504040204" pitchFamily="50" charset="-128"/>
              </a:defRPr>
            </a:lvl1pPr>
          </a:lstStyle>
          <a:p>
            <a:r>
              <a:rPr kumimoji="1" lang="ja-JP" altLang="en-US"/>
              <a:t>マスター テキストの書式設定</a:t>
            </a:r>
          </a:p>
        </p:txBody>
      </p:sp>
      <p:sp>
        <p:nvSpPr>
          <p:cNvPr id="14" name="テキスト プレースホルダー 14">
            <a:extLst>
              <a:ext uri="{FF2B5EF4-FFF2-40B4-BE49-F238E27FC236}">
                <a16:creationId xmlns:a16="http://schemas.microsoft.com/office/drawing/2014/main" id="{7DDCFCA5-EB62-4C74-8717-C66BE403E19F}"/>
              </a:ext>
            </a:extLst>
          </p:cNvPr>
          <p:cNvSpPr>
            <a:spLocks noGrp="1"/>
          </p:cNvSpPr>
          <p:nvPr>
            <p:ph type="body" sz="quarter" idx="11"/>
          </p:nvPr>
        </p:nvSpPr>
        <p:spPr>
          <a:xfrm>
            <a:off x="561246" y="1268725"/>
            <a:ext cx="9793149" cy="400110"/>
          </a:xfrm>
          <a:prstGeom prst="rect">
            <a:avLst/>
          </a:prstGeom>
        </p:spPr>
        <p:txBody>
          <a:bodyPr anchor="t" anchorCtr="0">
            <a:spAutoFit/>
          </a:bodyPr>
          <a:lstStyle>
            <a:lvl1pPr marL="0" indent="0">
              <a:buNone/>
              <a:defRPr sz="2000" b="1" i="0">
                <a:solidFill>
                  <a:schemeClr val="tx1"/>
                </a:solidFill>
                <a:latin typeface="Meiryo UI" panose="020B0604030504040204" pitchFamily="50" charset="-128"/>
                <a:ea typeface="Meiryo UI" panose="020B0604030504040204" pitchFamily="50" charset="-128"/>
              </a:defRPr>
            </a:lvl1pPr>
          </a:lstStyle>
          <a:p>
            <a:r>
              <a:rPr kumimoji="1" lang="ja-JP" altLang="en-US"/>
              <a:t>マスター テキストの書式設定</a:t>
            </a:r>
          </a:p>
        </p:txBody>
      </p:sp>
      <p:sp>
        <p:nvSpPr>
          <p:cNvPr id="15" name="テキスト プレースホルダー 14">
            <a:extLst>
              <a:ext uri="{FF2B5EF4-FFF2-40B4-BE49-F238E27FC236}">
                <a16:creationId xmlns:a16="http://schemas.microsoft.com/office/drawing/2014/main" id="{B3FA860A-C3DC-4261-8787-1E39B11CE935}"/>
              </a:ext>
            </a:extLst>
          </p:cNvPr>
          <p:cNvSpPr>
            <a:spLocks noGrp="1"/>
          </p:cNvSpPr>
          <p:nvPr>
            <p:ph type="body" sz="quarter" idx="12"/>
          </p:nvPr>
        </p:nvSpPr>
        <p:spPr>
          <a:xfrm>
            <a:off x="512219" y="706271"/>
            <a:ext cx="9842176" cy="584775"/>
          </a:xfrm>
          <a:prstGeom prst="rect">
            <a:avLst/>
          </a:prstGeom>
        </p:spPr>
        <p:txBody>
          <a:bodyPr anchor="t" anchorCtr="0">
            <a:spAutoFit/>
          </a:bodyPr>
          <a:lstStyle>
            <a:lvl1pPr marL="0" indent="0">
              <a:buNone/>
              <a:defRPr sz="3200" b="1" i="0">
                <a:solidFill>
                  <a:schemeClr val="tx1"/>
                </a:solidFill>
                <a:latin typeface="Meiryo UI" panose="020B0604030504040204" pitchFamily="50" charset="-128"/>
                <a:ea typeface="Meiryo UI" panose="020B0604030504040204" pitchFamily="50" charset="-128"/>
              </a:defRPr>
            </a:lvl1pPr>
          </a:lstStyle>
          <a:p>
            <a:r>
              <a:rPr kumimoji="1" lang="ja-JP" altLang="en-US"/>
              <a:t>マスター テキストの書式設定</a:t>
            </a:r>
          </a:p>
        </p:txBody>
      </p:sp>
      <p:pic>
        <p:nvPicPr>
          <p:cNvPr id="11" name="Picture 2">
            <a:extLst>
              <a:ext uri="{FF2B5EF4-FFF2-40B4-BE49-F238E27FC236}">
                <a16:creationId xmlns:a16="http://schemas.microsoft.com/office/drawing/2014/main" id="{5A611AD3-AC1F-49B1-AB0C-64847C728A20}"/>
              </a:ext>
            </a:extLst>
          </p:cNvPr>
          <p:cNvPicPr>
            <a:picLocks noChangeAspect="1" noChangeArrowheads="1"/>
          </p:cNvPicPr>
          <p:nvPr userDrawn="1"/>
        </p:nvPicPr>
        <p:blipFill>
          <a:blip r:embed="rId2" cstate="print"/>
          <a:srcRect/>
          <a:stretch>
            <a:fillRect/>
          </a:stretch>
        </p:blipFill>
        <p:spPr bwMode="auto">
          <a:xfrm>
            <a:off x="10919171" y="158920"/>
            <a:ext cx="1095840" cy="362470"/>
          </a:xfrm>
          <a:prstGeom prst="rect">
            <a:avLst/>
          </a:prstGeom>
          <a:noFill/>
          <a:ln w="9525">
            <a:noFill/>
            <a:miter lim="800000"/>
            <a:headEnd/>
            <a:tailEnd/>
          </a:ln>
        </p:spPr>
      </p:pic>
    </p:spTree>
    <p:extLst>
      <p:ext uri="{BB962C8B-B14F-4D97-AF65-F5344CB8AC3E}">
        <p14:creationId xmlns:p14="http://schemas.microsoft.com/office/powerpoint/2010/main" val="31065185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表紙タイトル・大見出し">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96FEF9EF-E8D6-4191-89C0-5C0717501AD2}"/>
              </a:ext>
            </a:extLst>
          </p:cNvPr>
          <p:cNvSpPr>
            <a:spLocks noGrp="1"/>
          </p:cNvSpPr>
          <p:nvPr>
            <p:ph idx="1"/>
          </p:nvPr>
        </p:nvSpPr>
        <p:spPr>
          <a:xfrm>
            <a:off x="512219" y="1589102"/>
            <a:ext cx="11271793" cy="4864085"/>
          </a:xfrm>
        </p:spPr>
        <p:txBody>
          <a:bodyPr/>
          <a:lstStyle>
            <a:lvl1pPr marL="342900" indent="-342900">
              <a:buFont typeface="Arial" panose="020B0604020202020204" pitchFamily="34" charset="0"/>
              <a:buChar char="•"/>
              <a:defRPr sz="2400" b="1">
                <a:latin typeface="Meiryo UI" panose="020B0604030504040204" pitchFamily="50" charset="-128"/>
                <a:ea typeface="Meiryo UI" panose="020B0604030504040204" pitchFamily="50" charset="-128"/>
              </a:defRPr>
            </a:lvl1pPr>
            <a:lvl2pPr>
              <a:defRPr sz="2000">
                <a:latin typeface="Meiryo UI" panose="020B0604030504040204" pitchFamily="50" charset="-128"/>
                <a:ea typeface="Meiryo UI" panose="020B0604030504040204" pitchFamily="50" charset="-128"/>
              </a:defRPr>
            </a:lvl2pPr>
            <a:lvl3pPr>
              <a:defRPr sz="1800">
                <a:latin typeface="Meiryo UI" panose="020B0604030504040204" pitchFamily="50" charset="-128"/>
                <a:ea typeface="Meiryo UI" panose="020B0604030504040204" pitchFamily="50" charset="-128"/>
              </a:defRPr>
            </a:lvl3pPr>
            <a:lvl4pPr>
              <a:defRPr sz="1600">
                <a:latin typeface="Meiryo UI" panose="020B0604030504040204" pitchFamily="50" charset="-128"/>
                <a:ea typeface="Meiryo UI" panose="020B0604030504040204" pitchFamily="50" charset="-128"/>
              </a:defRPr>
            </a:lvl4pPr>
            <a:lvl5pPr>
              <a:defRPr sz="1400">
                <a:latin typeface="Meiryo UI" panose="020B0604030504040204" pitchFamily="50" charset="-128"/>
                <a:ea typeface="Meiryo UI" panose="020B0604030504040204" pitchFamily="50" charset="-128"/>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8" name="スライド番号プレースホルダー 5">
            <a:extLst>
              <a:ext uri="{FF2B5EF4-FFF2-40B4-BE49-F238E27FC236}">
                <a16:creationId xmlns:a16="http://schemas.microsoft.com/office/drawing/2014/main" id="{32BFB01A-BB6E-4570-8970-E55F7BA2F519}"/>
              </a:ext>
            </a:extLst>
          </p:cNvPr>
          <p:cNvSpPr txBox="1">
            <a:spLocks/>
          </p:cNvSpPr>
          <p:nvPr userDrawn="1"/>
        </p:nvSpPr>
        <p:spPr>
          <a:xfrm>
            <a:off x="11456276" y="6387590"/>
            <a:ext cx="612227" cy="366183"/>
          </a:xfrm>
          <a:prstGeom prst="rect">
            <a:avLst/>
          </a:prstGeom>
        </p:spPr>
        <p:txBody>
          <a:bodyPr vert="horz" lIns="121920" tIns="60960" rIns="121920" bIns="60960" rtlCol="0" anchor="ctr"/>
          <a:lstStyle>
            <a:defPPr>
              <a:defRPr lang="ja-JP"/>
            </a:defPPr>
            <a:lvl1pPr marL="0" algn="r" defTabSz="685800" rtl="0" eaLnBrk="1" latinLnBrk="0" hangingPunct="1">
              <a:defRPr kumimoji="1" sz="1200" kern="1200">
                <a:solidFill>
                  <a:schemeClr val="tx1">
                    <a:tint val="75000"/>
                  </a:schemeClr>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a:lstStyle>
          <a:p>
            <a:fld id="{8826E1CB-F4AD-354C-97F4-8956C5A278D0}" type="slidenum">
              <a:rPr lang="ja-JP" altLang="en-US" sz="1067" smtClean="0">
                <a:solidFill>
                  <a:schemeClr val="tx1"/>
                </a:solidFill>
                <a:latin typeface="Meiryo UI" panose="020B0604030504040204" pitchFamily="50" charset="-128"/>
                <a:ea typeface="Meiryo UI" panose="020B0604030504040204" pitchFamily="50" charset="-128"/>
              </a:rPr>
              <a:pPr/>
              <a:t>‹#›</a:t>
            </a:fld>
            <a:endParaRPr lang="ja-JP" altLang="en-US" sz="1067">
              <a:solidFill>
                <a:schemeClr val="tx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90970972-F6CF-4EF8-ABF8-DBDDEC4B3FA9}"/>
              </a:ext>
            </a:extLst>
          </p:cNvPr>
          <p:cNvSpPr/>
          <p:nvPr userDrawn="1"/>
        </p:nvSpPr>
        <p:spPr>
          <a:xfrm>
            <a:off x="416221" y="413619"/>
            <a:ext cx="96000" cy="72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latin typeface="Meiryo UI" panose="020B0604030504040204" pitchFamily="50" charset="-128"/>
              <a:ea typeface="Meiryo UI" panose="020B0604030504040204" pitchFamily="50" charset="-128"/>
            </a:endParaRPr>
          </a:p>
        </p:txBody>
      </p:sp>
      <p:sp>
        <p:nvSpPr>
          <p:cNvPr id="7" name="テキスト プレースホルダー 14">
            <a:extLst>
              <a:ext uri="{FF2B5EF4-FFF2-40B4-BE49-F238E27FC236}">
                <a16:creationId xmlns:a16="http://schemas.microsoft.com/office/drawing/2014/main" id="{6AB7A440-294F-4C7F-B486-27713B71283F}"/>
              </a:ext>
            </a:extLst>
          </p:cNvPr>
          <p:cNvSpPr>
            <a:spLocks noGrp="1"/>
          </p:cNvSpPr>
          <p:nvPr>
            <p:ph type="body" sz="quarter" idx="10"/>
          </p:nvPr>
        </p:nvSpPr>
        <p:spPr>
          <a:xfrm>
            <a:off x="561247" y="408587"/>
            <a:ext cx="9793148" cy="307777"/>
          </a:xfrm>
          <a:prstGeom prst="rect">
            <a:avLst/>
          </a:prstGeom>
        </p:spPr>
        <p:txBody>
          <a:bodyPr anchor="t" anchorCtr="0">
            <a:spAutoFit/>
          </a:bodyPr>
          <a:lstStyle>
            <a:lvl1pPr marL="0" indent="0">
              <a:buNone/>
              <a:defRPr sz="1400" b="1" i="0">
                <a:solidFill>
                  <a:schemeClr val="accent1"/>
                </a:solidFill>
                <a:latin typeface="Meiryo UI" panose="020B0604030504040204" pitchFamily="50" charset="-128"/>
                <a:ea typeface="Meiryo UI" panose="020B0604030504040204" pitchFamily="50" charset="-128"/>
              </a:defRPr>
            </a:lvl1pPr>
          </a:lstStyle>
          <a:p>
            <a:r>
              <a:rPr kumimoji="1" lang="ja-JP" altLang="en-US"/>
              <a:t>マスター テキストの書式設定</a:t>
            </a:r>
          </a:p>
        </p:txBody>
      </p:sp>
      <p:sp>
        <p:nvSpPr>
          <p:cNvPr id="11" name="テキスト プレースホルダー 14">
            <a:extLst>
              <a:ext uri="{FF2B5EF4-FFF2-40B4-BE49-F238E27FC236}">
                <a16:creationId xmlns:a16="http://schemas.microsoft.com/office/drawing/2014/main" id="{2BF05286-51CA-494C-B72B-B1C461CE6C1F}"/>
              </a:ext>
            </a:extLst>
          </p:cNvPr>
          <p:cNvSpPr>
            <a:spLocks noGrp="1"/>
          </p:cNvSpPr>
          <p:nvPr>
            <p:ph type="body" sz="quarter" idx="12"/>
          </p:nvPr>
        </p:nvSpPr>
        <p:spPr>
          <a:xfrm>
            <a:off x="512219" y="706271"/>
            <a:ext cx="9842176" cy="584775"/>
          </a:xfrm>
          <a:prstGeom prst="rect">
            <a:avLst/>
          </a:prstGeom>
        </p:spPr>
        <p:txBody>
          <a:bodyPr anchor="t" anchorCtr="0">
            <a:spAutoFit/>
          </a:bodyPr>
          <a:lstStyle>
            <a:lvl1pPr marL="0" indent="0">
              <a:buNone/>
              <a:defRPr sz="3200" b="1" i="0">
                <a:solidFill>
                  <a:schemeClr val="tx1"/>
                </a:solidFill>
                <a:latin typeface="Meiryo UI" panose="020B0604030504040204" pitchFamily="50" charset="-128"/>
                <a:ea typeface="Meiryo UI" panose="020B0604030504040204" pitchFamily="50" charset="-128"/>
              </a:defRPr>
            </a:lvl1pPr>
          </a:lstStyle>
          <a:p>
            <a:r>
              <a:rPr kumimoji="1" lang="ja-JP" altLang="en-US"/>
              <a:t>マスター テキストの書式設定</a:t>
            </a:r>
          </a:p>
        </p:txBody>
      </p:sp>
      <p:pic>
        <p:nvPicPr>
          <p:cNvPr id="14" name="Picture 2">
            <a:extLst>
              <a:ext uri="{FF2B5EF4-FFF2-40B4-BE49-F238E27FC236}">
                <a16:creationId xmlns:a16="http://schemas.microsoft.com/office/drawing/2014/main" id="{AC7AFA11-D5C9-41E3-9091-FCBB7B14F84C}"/>
              </a:ext>
            </a:extLst>
          </p:cNvPr>
          <p:cNvPicPr>
            <a:picLocks noChangeAspect="1" noChangeArrowheads="1"/>
          </p:cNvPicPr>
          <p:nvPr userDrawn="1"/>
        </p:nvPicPr>
        <p:blipFill>
          <a:blip r:embed="rId2" cstate="print"/>
          <a:srcRect/>
          <a:stretch>
            <a:fillRect/>
          </a:stretch>
        </p:blipFill>
        <p:spPr bwMode="auto">
          <a:xfrm>
            <a:off x="10919171" y="158920"/>
            <a:ext cx="1095840" cy="362470"/>
          </a:xfrm>
          <a:prstGeom prst="rect">
            <a:avLst/>
          </a:prstGeom>
          <a:noFill/>
          <a:ln w="9525">
            <a:noFill/>
            <a:miter lim="800000"/>
            <a:headEnd/>
            <a:tailEnd/>
          </a:ln>
        </p:spPr>
      </p:pic>
    </p:spTree>
    <p:extLst>
      <p:ext uri="{BB962C8B-B14F-4D97-AF65-F5344CB8AC3E}">
        <p14:creationId xmlns:p14="http://schemas.microsoft.com/office/powerpoint/2010/main" val="1606937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大見出し・小見出し">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96FEF9EF-E8D6-4191-89C0-5C0717501AD2}"/>
              </a:ext>
            </a:extLst>
          </p:cNvPr>
          <p:cNvSpPr>
            <a:spLocks noGrp="1"/>
          </p:cNvSpPr>
          <p:nvPr>
            <p:ph idx="1"/>
          </p:nvPr>
        </p:nvSpPr>
        <p:spPr>
          <a:xfrm>
            <a:off x="512219" y="1676399"/>
            <a:ext cx="11271793" cy="4776789"/>
          </a:xfrm>
        </p:spPr>
        <p:txBody>
          <a:bodyPr/>
          <a:lstStyle>
            <a:lvl1pPr marL="342900" indent="-342900">
              <a:buFont typeface="Arial" panose="020B0604020202020204" pitchFamily="34" charset="0"/>
              <a:buChar char="•"/>
              <a:defRPr sz="2400" b="1">
                <a:latin typeface="Meiryo UI" panose="020B0604030504040204" pitchFamily="50" charset="-128"/>
                <a:ea typeface="Meiryo UI" panose="020B0604030504040204" pitchFamily="50" charset="-128"/>
              </a:defRPr>
            </a:lvl1pPr>
            <a:lvl2pPr>
              <a:defRPr sz="2000">
                <a:latin typeface="Meiryo UI" panose="020B0604030504040204" pitchFamily="50" charset="-128"/>
                <a:ea typeface="Meiryo UI" panose="020B0604030504040204" pitchFamily="50" charset="-128"/>
              </a:defRPr>
            </a:lvl2pPr>
            <a:lvl3pPr>
              <a:defRPr sz="1800">
                <a:latin typeface="Meiryo UI" panose="020B0604030504040204" pitchFamily="50" charset="-128"/>
                <a:ea typeface="Meiryo UI" panose="020B0604030504040204" pitchFamily="50" charset="-128"/>
              </a:defRPr>
            </a:lvl3pPr>
            <a:lvl4pPr>
              <a:defRPr sz="1600">
                <a:latin typeface="Meiryo UI" panose="020B0604030504040204" pitchFamily="50" charset="-128"/>
                <a:ea typeface="Meiryo UI" panose="020B0604030504040204" pitchFamily="50" charset="-128"/>
              </a:defRPr>
            </a:lvl4pPr>
            <a:lvl5pPr>
              <a:defRPr sz="1400">
                <a:latin typeface="Meiryo UI" panose="020B0604030504040204" pitchFamily="50" charset="-128"/>
                <a:ea typeface="Meiryo UI" panose="020B0604030504040204" pitchFamily="50" charset="-128"/>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8" name="スライド番号プレースホルダー 5">
            <a:extLst>
              <a:ext uri="{FF2B5EF4-FFF2-40B4-BE49-F238E27FC236}">
                <a16:creationId xmlns:a16="http://schemas.microsoft.com/office/drawing/2014/main" id="{32BFB01A-BB6E-4570-8970-E55F7BA2F519}"/>
              </a:ext>
            </a:extLst>
          </p:cNvPr>
          <p:cNvSpPr txBox="1">
            <a:spLocks/>
          </p:cNvSpPr>
          <p:nvPr userDrawn="1"/>
        </p:nvSpPr>
        <p:spPr>
          <a:xfrm>
            <a:off x="11456276" y="6387590"/>
            <a:ext cx="612227" cy="366183"/>
          </a:xfrm>
          <a:prstGeom prst="rect">
            <a:avLst/>
          </a:prstGeom>
        </p:spPr>
        <p:txBody>
          <a:bodyPr vert="horz" lIns="121920" tIns="60960" rIns="121920" bIns="60960" rtlCol="0" anchor="ctr"/>
          <a:lstStyle>
            <a:defPPr>
              <a:defRPr lang="ja-JP"/>
            </a:defPPr>
            <a:lvl1pPr marL="0" algn="r" defTabSz="685800" rtl="0" eaLnBrk="1" latinLnBrk="0" hangingPunct="1">
              <a:defRPr kumimoji="1" sz="1200" kern="1200">
                <a:solidFill>
                  <a:schemeClr val="tx1">
                    <a:tint val="75000"/>
                  </a:schemeClr>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a:lstStyle>
          <a:p>
            <a:fld id="{8826E1CB-F4AD-354C-97F4-8956C5A278D0}" type="slidenum">
              <a:rPr lang="ja-JP" altLang="en-US" sz="1067" smtClean="0">
                <a:solidFill>
                  <a:schemeClr val="tx1"/>
                </a:solidFill>
                <a:latin typeface="Meiryo UI" panose="020B0604030504040204" pitchFamily="50" charset="-128"/>
                <a:ea typeface="Meiryo UI" panose="020B0604030504040204" pitchFamily="50" charset="-128"/>
              </a:rPr>
              <a:pPr/>
              <a:t>‹#›</a:t>
            </a:fld>
            <a:endParaRPr lang="ja-JP" altLang="en-US" sz="1067">
              <a:solidFill>
                <a:schemeClr val="tx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217C1656-5E87-4AFC-9906-B0D3B78176B4}"/>
              </a:ext>
            </a:extLst>
          </p:cNvPr>
          <p:cNvSpPr/>
          <p:nvPr userDrawn="1"/>
        </p:nvSpPr>
        <p:spPr>
          <a:xfrm>
            <a:off x="416221" y="405999"/>
            <a:ext cx="96000" cy="91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latin typeface="Meiryo UI" panose="020B0604030504040204" pitchFamily="50" charset="-128"/>
              <a:ea typeface="Meiryo UI" panose="020B0604030504040204" pitchFamily="50" charset="-128"/>
            </a:endParaRPr>
          </a:p>
        </p:txBody>
      </p:sp>
      <p:sp>
        <p:nvSpPr>
          <p:cNvPr id="9" name="テキスト プレースホルダー 14">
            <a:extLst>
              <a:ext uri="{FF2B5EF4-FFF2-40B4-BE49-F238E27FC236}">
                <a16:creationId xmlns:a16="http://schemas.microsoft.com/office/drawing/2014/main" id="{C86C0BBE-470C-4ED8-B3B5-963D6B9AC67B}"/>
              </a:ext>
            </a:extLst>
          </p:cNvPr>
          <p:cNvSpPr>
            <a:spLocks noGrp="1"/>
          </p:cNvSpPr>
          <p:nvPr>
            <p:ph type="body" sz="quarter" idx="11"/>
          </p:nvPr>
        </p:nvSpPr>
        <p:spPr>
          <a:xfrm>
            <a:off x="561246" y="973801"/>
            <a:ext cx="9790115" cy="400110"/>
          </a:xfrm>
          <a:prstGeom prst="rect">
            <a:avLst/>
          </a:prstGeom>
        </p:spPr>
        <p:txBody>
          <a:bodyPr anchor="t" anchorCtr="0">
            <a:spAutoFit/>
          </a:bodyPr>
          <a:lstStyle>
            <a:lvl1pPr marL="0" indent="0">
              <a:buNone/>
              <a:defRPr sz="2000" b="1" i="0">
                <a:solidFill>
                  <a:schemeClr val="tx1"/>
                </a:solidFill>
                <a:latin typeface="Meiryo UI" panose="020B0604030504040204" pitchFamily="50" charset="-128"/>
                <a:ea typeface="Meiryo UI" panose="020B0604030504040204" pitchFamily="50" charset="-128"/>
              </a:defRPr>
            </a:lvl1pPr>
          </a:lstStyle>
          <a:p>
            <a:r>
              <a:rPr kumimoji="1" lang="ja-JP" altLang="en-US"/>
              <a:t>マスター テキストの書式設定</a:t>
            </a:r>
          </a:p>
        </p:txBody>
      </p:sp>
      <p:sp>
        <p:nvSpPr>
          <p:cNvPr id="10" name="テキスト プレースホルダー 14">
            <a:extLst>
              <a:ext uri="{FF2B5EF4-FFF2-40B4-BE49-F238E27FC236}">
                <a16:creationId xmlns:a16="http://schemas.microsoft.com/office/drawing/2014/main" id="{9F516C37-0711-4127-9ECA-31D1EEFE3F3C}"/>
              </a:ext>
            </a:extLst>
          </p:cNvPr>
          <p:cNvSpPr>
            <a:spLocks noGrp="1"/>
          </p:cNvSpPr>
          <p:nvPr>
            <p:ph type="body" sz="quarter" idx="12"/>
          </p:nvPr>
        </p:nvSpPr>
        <p:spPr>
          <a:xfrm>
            <a:off x="512219" y="411347"/>
            <a:ext cx="9839142" cy="584775"/>
          </a:xfrm>
          <a:prstGeom prst="rect">
            <a:avLst/>
          </a:prstGeom>
        </p:spPr>
        <p:txBody>
          <a:bodyPr anchor="t" anchorCtr="0">
            <a:spAutoFit/>
          </a:bodyPr>
          <a:lstStyle>
            <a:lvl1pPr marL="0" indent="0">
              <a:buNone/>
              <a:defRPr sz="3200" b="1" i="0">
                <a:solidFill>
                  <a:schemeClr val="tx1"/>
                </a:solidFill>
                <a:latin typeface="Meiryo UI" panose="020B0604030504040204" pitchFamily="50" charset="-128"/>
                <a:ea typeface="Meiryo UI" panose="020B0604030504040204" pitchFamily="50" charset="-128"/>
              </a:defRPr>
            </a:lvl1pPr>
          </a:lstStyle>
          <a:p>
            <a:r>
              <a:rPr kumimoji="1" lang="ja-JP" altLang="en-US"/>
              <a:t>マスター テキストの書式設定</a:t>
            </a:r>
          </a:p>
        </p:txBody>
      </p:sp>
      <p:pic>
        <p:nvPicPr>
          <p:cNvPr id="15" name="Picture 2">
            <a:extLst>
              <a:ext uri="{FF2B5EF4-FFF2-40B4-BE49-F238E27FC236}">
                <a16:creationId xmlns:a16="http://schemas.microsoft.com/office/drawing/2014/main" id="{C0492F39-5D73-4A7B-AA04-60EC81C26401}"/>
              </a:ext>
            </a:extLst>
          </p:cNvPr>
          <p:cNvPicPr>
            <a:picLocks noChangeAspect="1" noChangeArrowheads="1"/>
          </p:cNvPicPr>
          <p:nvPr userDrawn="1"/>
        </p:nvPicPr>
        <p:blipFill>
          <a:blip r:embed="rId2" cstate="print"/>
          <a:srcRect/>
          <a:stretch>
            <a:fillRect/>
          </a:stretch>
        </p:blipFill>
        <p:spPr bwMode="auto">
          <a:xfrm>
            <a:off x="10919171" y="158920"/>
            <a:ext cx="1095840" cy="362470"/>
          </a:xfrm>
          <a:prstGeom prst="rect">
            <a:avLst/>
          </a:prstGeom>
          <a:noFill/>
          <a:ln w="9525">
            <a:noFill/>
            <a:miter lim="800000"/>
            <a:headEnd/>
            <a:tailEnd/>
          </a:ln>
        </p:spPr>
      </p:pic>
    </p:spTree>
    <p:extLst>
      <p:ext uri="{BB962C8B-B14F-4D97-AF65-F5344CB8AC3E}">
        <p14:creationId xmlns:p14="http://schemas.microsoft.com/office/powerpoint/2010/main" val="9129520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表紙">
    <p:spTree>
      <p:nvGrpSpPr>
        <p:cNvPr id="1" name=""/>
        <p:cNvGrpSpPr/>
        <p:nvPr/>
      </p:nvGrpSpPr>
      <p:grpSpPr>
        <a:xfrm>
          <a:off x="0" y="0"/>
          <a:ext cx="0" cy="0"/>
          <a:chOff x="0" y="0"/>
          <a:chExt cx="0" cy="0"/>
        </a:xfrm>
      </p:grpSpPr>
      <p:sp>
        <p:nvSpPr>
          <p:cNvPr id="7" name="正方形/長方形 6">
            <a:extLst>
              <a:ext uri="{FF2B5EF4-FFF2-40B4-BE49-F238E27FC236}">
                <a16:creationId xmlns:a16="http://schemas.microsoft.com/office/drawing/2014/main" id="{77EC18F4-A61B-445E-AE96-1708B6CB4A85}"/>
              </a:ext>
            </a:extLst>
          </p:cNvPr>
          <p:cNvSpPr/>
          <p:nvPr userDrawn="1"/>
        </p:nvSpPr>
        <p:spPr>
          <a:xfrm>
            <a:off x="1" y="1"/>
            <a:ext cx="160271" cy="685523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latin typeface="+mn-ea"/>
              <a:ea typeface="+mn-ea"/>
            </a:endParaRPr>
          </a:p>
        </p:txBody>
      </p:sp>
      <p:sp>
        <p:nvSpPr>
          <p:cNvPr id="9" name="テキスト プレースホルダー 14">
            <a:extLst>
              <a:ext uri="{FF2B5EF4-FFF2-40B4-BE49-F238E27FC236}">
                <a16:creationId xmlns:a16="http://schemas.microsoft.com/office/drawing/2014/main" id="{DE989742-DA1A-449D-9E53-28C67A474E79}"/>
              </a:ext>
            </a:extLst>
          </p:cNvPr>
          <p:cNvSpPr>
            <a:spLocks noGrp="1"/>
          </p:cNvSpPr>
          <p:nvPr>
            <p:ph type="body" sz="quarter" idx="12"/>
          </p:nvPr>
        </p:nvSpPr>
        <p:spPr>
          <a:xfrm>
            <a:off x="960000" y="2975303"/>
            <a:ext cx="10824013" cy="615553"/>
          </a:xfrm>
          <a:prstGeom prst="rect">
            <a:avLst/>
          </a:prstGeom>
        </p:spPr>
        <p:txBody>
          <a:bodyPr wrap="square" anchor="b" anchorCtr="0">
            <a:spAutoFit/>
          </a:bodyPr>
          <a:lstStyle>
            <a:lvl1pPr marL="0" indent="0">
              <a:buNone/>
              <a:defRPr sz="3400" b="1" i="0">
                <a:solidFill>
                  <a:schemeClr val="tx1"/>
                </a:solidFill>
                <a:latin typeface="+mn-ea"/>
                <a:ea typeface="+mn-ea"/>
              </a:defRPr>
            </a:lvl1pPr>
          </a:lstStyle>
          <a:p>
            <a:r>
              <a:rPr kumimoji="1" lang="ja-JP" altLang="en-US"/>
              <a:t>マスター テキストの書式設定</a:t>
            </a:r>
          </a:p>
        </p:txBody>
      </p:sp>
      <p:sp>
        <p:nvSpPr>
          <p:cNvPr id="10" name="テキスト プレースホルダー 14">
            <a:extLst>
              <a:ext uri="{FF2B5EF4-FFF2-40B4-BE49-F238E27FC236}">
                <a16:creationId xmlns:a16="http://schemas.microsoft.com/office/drawing/2014/main" id="{A1709C16-8009-43FC-9F0B-4CA64DCC8F7C}"/>
              </a:ext>
            </a:extLst>
          </p:cNvPr>
          <p:cNvSpPr>
            <a:spLocks noGrp="1"/>
          </p:cNvSpPr>
          <p:nvPr>
            <p:ph type="body" sz="quarter" idx="11"/>
          </p:nvPr>
        </p:nvSpPr>
        <p:spPr>
          <a:xfrm>
            <a:off x="940950" y="4335421"/>
            <a:ext cx="5155050" cy="808363"/>
          </a:xfrm>
          <a:prstGeom prst="rect">
            <a:avLst/>
          </a:prstGeom>
        </p:spPr>
        <p:txBody>
          <a:bodyPr wrap="square" anchor="t" anchorCtr="0">
            <a:spAutoFit/>
          </a:bodyPr>
          <a:lstStyle>
            <a:lvl1pPr marL="0" marR="0" indent="0" algn="l" defTabSz="914377" rtl="0" eaLnBrk="1" fontAlgn="auto" latinLnBrk="0" hangingPunct="1">
              <a:lnSpc>
                <a:spcPct val="100000"/>
              </a:lnSpc>
              <a:spcBef>
                <a:spcPts val="0"/>
              </a:spcBef>
              <a:spcAft>
                <a:spcPts val="0"/>
              </a:spcAft>
              <a:buClrTx/>
              <a:buSzTx/>
              <a:buFont typeface="Arial" panose="020B0604020202020204" pitchFamily="34" charset="0"/>
              <a:buNone/>
              <a:tabLst/>
              <a:defRPr sz="2000" b="0" i="0">
                <a:solidFill>
                  <a:schemeClr val="tx1"/>
                </a:solidFill>
                <a:latin typeface="+mn-ea"/>
                <a:ea typeface="+mn-ea"/>
              </a:defRPr>
            </a:lvl1pPr>
          </a:lstStyle>
          <a:p>
            <a:r>
              <a:rPr kumimoji="1" lang="ja-JP" altLang="en-US"/>
              <a:t>マスター テキストの書式設定</a:t>
            </a:r>
            <a:endParaRPr kumimoji="1" lang="en-US" altLang="ja-JP"/>
          </a:p>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ja-JP" altLang="en-US"/>
              <a:t>マスター テキストの書式設定</a:t>
            </a:r>
            <a:endParaRPr kumimoji="1" lang="en-US" altLang="ja-JP"/>
          </a:p>
        </p:txBody>
      </p:sp>
      <p:sp>
        <p:nvSpPr>
          <p:cNvPr id="11" name="テキスト プレースホルダー 14">
            <a:extLst>
              <a:ext uri="{FF2B5EF4-FFF2-40B4-BE49-F238E27FC236}">
                <a16:creationId xmlns:a16="http://schemas.microsoft.com/office/drawing/2014/main" id="{4C5E6B90-E2F0-4B0F-8A9A-0EC53E86E0E3}"/>
              </a:ext>
            </a:extLst>
          </p:cNvPr>
          <p:cNvSpPr>
            <a:spLocks noGrp="1"/>
          </p:cNvSpPr>
          <p:nvPr>
            <p:ph type="body" sz="quarter" idx="13"/>
          </p:nvPr>
        </p:nvSpPr>
        <p:spPr>
          <a:xfrm>
            <a:off x="959851" y="6018628"/>
            <a:ext cx="4325532" cy="369332"/>
          </a:xfrm>
          <a:prstGeom prst="rect">
            <a:avLst/>
          </a:prstGeom>
        </p:spPr>
        <p:txBody>
          <a:bodyPr anchor="ctr" anchorCtr="0">
            <a:spAutoFit/>
          </a:bodyPr>
          <a:lstStyle>
            <a:lvl1pPr marL="0" indent="0">
              <a:buNone/>
              <a:defRPr sz="1800" b="0" i="0">
                <a:solidFill>
                  <a:schemeClr val="tx1"/>
                </a:solidFill>
                <a:latin typeface="+mn-ea"/>
                <a:ea typeface="+mn-ea"/>
              </a:defRPr>
            </a:lvl1pPr>
          </a:lstStyle>
          <a:p>
            <a:r>
              <a:rPr kumimoji="1" lang="ja-JP" altLang="en-US"/>
              <a:t>マスター テキストの書式設定</a:t>
            </a:r>
          </a:p>
        </p:txBody>
      </p:sp>
      <p:sp>
        <p:nvSpPr>
          <p:cNvPr id="12" name="テキスト プレースホルダー 14">
            <a:extLst>
              <a:ext uri="{FF2B5EF4-FFF2-40B4-BE49-F238E27FC236}">
                <a16:creationId xmlns:a16="http://schemas.microsoft.com/office/drawing/2014/main" id="{0A04E6CF-BAF4-41DB-BDB0-27AE731A1CF1}"/>
              </a:ext>
            </a:extLst>
          </p:cNvPr>
          <p:cNvSpPr>
            <a:spLocks noGrp="1"/>
          </p:cNvSpPr>
          <p:nvPr>
            <p:ph type="body" sz="quarter" idx="14"/>
          </p:nvPr>
        </p:nvSpPr>
        <p:spPr>
          <a:xfrm>
            <a:off x="960000" y="5208991"/>
            <a:ext cx="5136000" cy="523220"/>
          </a:xfrm>
          <a:prstGeom prst="rect">
            <a:avLst/>
          </a:prstGeom>
        </p:spPr>
        <p:txBody>
          <a:bodyPr wrap="square" anchor="ctr" anchorCtr="0">
            <a:spAutoFit/>
          </a:bodyPr>
          <a:lstStyle>
            <a:lvl1pPr marL="0" indent="0">
              <a:buNone/>
              <a:defRPr sz="2800" b="1" i="0">
                <a:solidFill>
                  <a:schemeClr val="tx1"/>
                </a:solidFill>
                <a:latin typeface="+mn-ea"/>
                <a:ea typeface="+mn-ea"/>
              </a:defRPr>
            </a:lvl1pPr>
          </a:lstStyle>
          <a:p>
            <a:r>
              <a:rPr kumimoji="1" lang="ja-JP" altLang="en-US"/>
              <a:t>マスター テキストの書式設定</a:t>
            </a:r>
          </a:p>
        </p:txBody>
      </p:sp>
      <p:sp>
        <p:nvSpPr>
          <p:cNvPr id="15" name="テキスト ボックス 14">
            <a:extLst>
              <a:ext uri="{FF2B5EF4-FFF2-40B4-BE49-F238E27FC236}">
                <a16:creationId xmlns:a16="http://schemas.microsoft.com/office/drawing/2014/main" id="{C75E76B8-D594-4485-B309-6AB0861DF4EF}"/>
              </a:ext>
            </a:extLst>
          </p:cNvPr>
          <p:cNvSpPr txBox="1"/>
          <p:nvPr userDrawn="1"/>
        </p:nvSpPr>
        <p:spPr>
          <a:xfrm>
            <a:off x="407988" y="404813"/>
            <a:ext cx="624000" cy="211203"/>
          </a:xfrm>
          <a:prstGeom prst="rect">
            <a:avLst/>
          </a:prstGeom>
          <a:noFill/>
          <a:ln>
            <a:solidFill>
              <a:schemeClr val="accent6"/>
            </a:solidFill>
          </a:ln>
        </p:spPr>
        <p:txBody>
          <a:bodyPr wrap="square" lIns="36000" tIns="36000" rIns="36000" bIns="36000" rtlCol="0" anchor="ctr" anchorCtr="0">
            <a:spAutoFit/>
          </a:bodyPr>
          <a:lstStyle/>
          <a:p>
            <a:pPr algn="ctr"/>
            <a:r>
              <a:rPr kumimoji="1" lang="ja-JP" altLang="en-US" sz="900">
                <a:solidFill>
                  <a:schemeClr val="accent6"/>
                </a:solidFill>
                <a:latin typeface="+mn-ea"/>
                <a:ea typeface="+mn-ea"/>
              </a:rPr>
              <a:t>社外秘</a:t>
            </a:r>
          </a:p>
        </p:txBody>
      </p:sp>
    </p:spTree>
    <p:extLst>
      <p:ext uri="{BB962C8B-B14F-4D97-AF65-F5344CB8AC3E}">
        <p14:creationId xmlns:p14="http://schemas.microsoft.com/office/powerpoint/2010/main" val="1846177549"/>
      </p:ext>
    </p:extLst>
  </p:cSld>
  <p:clrMapOvr>
    <a:masterClrMapping/>
  </p:clrMapOvr>
  <p:extLst>
    <p:ext uri="{DCECCB84-F9BA-43D5-87BE-67443E8EF086}">
      <p15:sldGuideLst xmlns:p15="http://schemas.microsoft.com/office/powerpoint/2012/main">
        <p15:guide id="1" orient="horz" pos="255">
          <p15:clr>
            <a:srgbClr val="FBAE40"/>
          </p15:clr>
        </p15:guide>
        <p15:guide id="2" pos="7423">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表紙タイトル・大見出し・小見出し">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96FEF9EF-E8D6-4191-89C0-5C0717501AD2}"/>
              </a:ext>
            </a:extLst>
          </p:cNvPr>
          <p:cNvSpPr>
            <a:spLocks noGrp="1"/>
          </p:cNvSpPr>
          <p:nvPr>
            <p:ph idx="1"/>
          </p:nvPr>
        </p:nvSpPr>
        <p:spPr>
          <a:xfrm>
            <a:off x="512219" y="1988597"/>
            <a:ext cx="11271793" cy="4464591"/>
          </a:xfrm>
        </p:spPr>
        <p:txBody>
          <a:bodyPr/>
          <a:lstStyle>
            <a:lvl1pPr marL="342900" indent="-342900">
              <a:buFont typeface="Arial" panose="020B0604020202020204" pitchFamily="34" charset="0"/>
              <a:buChar char="•"/>
              <a:defRPr sz="2400" b="1">
                <a:latin typeface="+mn-ea"/>
                <a:ea typeface="+mn-ea"/>
              </a:defRPr>
            </a:lvl1pPr>
            <a:lvl2pPr>
              <a:defRPr sz="2000">
                <a:latin typeface="+mn-ea"/>
                <a:ea typeface="+mn-ea"/>
              </a:defRPr>
            </a:lvl2pPr>
            <a:lvl3pPr>
              <a:defRPr sz="1800">
                <a:latin typeface="+mn-ea"/>
                <a:ea typeface="+mn-ea"/>
              </a:defRPr>
            </a:lvl3pPr>
            <a:lvl4pPr>
              <a:defRPr sz="1600">
                <a:latin typeface="+mn-ea"/>
                <a:ea typeface="+mn-ea"/>
              </a:defRPr>
            </a:lvl4pPr>
            <a:lvl5pPr>
              <a:defRPr sz="1400">
                <a:latin typeface="+mn-ea"/>
                <a:ea typeface="+mn-ea"/>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正方形/長方形 6">
            <a:extLst>
              <a:ext uri="{FF2B5EF4-FFF2-40B4-BE49-F238E27FC236}">
                <a16:creationId xmlns:a16="http://schemas.microsoft.com/office/drawing/2014/main" id="{A1B90F7B-16EE-48BF-86A2-A316687C2B2A}"/>
              </a:ext>
            </a:extLst>
          </p:cNvPr>
          <p:cNvSpPr/>
          <p:nvPr userDrawn="1"/>
        </p:nvSpPr>
        <p:spPr>
          <a:xfrm>
            <a:off x="416221" y="408577"/>
            <a:ext cx="96000" cy="5355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latin typeface="+mn-ea"/>
              <a:ea typeface="+mn-ea"/>
            </a:endParaRPr>
          </a:p>
        </p:txBody>
      </p:sp>
      <p:sp>
        <p:nvSpPr>
          <p:cNvPr id="8" name="スライド番号プレースホルダー 5">
            <a:extLst>
              <a:ext uri="{FF2B5EF4-FFF2-40B4-BE49-F238E27FC236}">
                <a16:creationId xmlns:a16="http://schemas.microsoft.com/office/drawing/2014/main" id="{32BFB01A-BB6E-4570-8970-E55F7BA2F519}"/>
              </a:ext>
            </a:extLst>
          </p:cNvPr>
          <p:cNvSpPr txBox="1">
            <a:spLocks/>
          </p:cNvSpPr>
          <p:nvPr userDrawn="1"/>
        </p:nvSpPr>
        <p:spPr>
          <a:xfrm>
            <a:off x="11456276" y="6387590"/>
            <a:ext cx="612227" cy="366183"/>
          </a:xfrm>
          <a:prstGeom prst="rect">
            <a:avLst/>
          </a:prstGeom>
        </p:spPr>
        <p:txBody>
          <a:bodyPr vert="horz" lIns="121920" tIns="60960" rIns="121920" bIns="60960" rtlCol="0" anchor="ctr"/>
          <a:lstStyle>
            <a:defPPr>
              <a:defRPr lang="ja-JP"/>
            </a:defPPr>
            <a:lvl1pPr marL="0" algn="r" defTabSz="685800" rtl="0" eaLnBrk="1" latinLnBrk="0" hangingPunct="1">
              <a:defRPr kumimoji="1" sz="1200" kern="1200">
                <a:solidFill>
                  <a:schemeClr val="tx1">
                    <a:tint val="75000"/>
                  </a:schemeClr>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a:lstStyle>
          <a:p>
            <a:fld id="{8826E1CB-F4AD-354C-97F4-8956C5A278D0}" type="slidenum">
              <a:rPr lang="ja-JP" altLang="en-US" sz="1067" smtClean="0">
                <a:solidFill>
                  <a:schemeClr val="tx1"/>
                </a:solidFill>
                <a:latin typeface="+mn-ea"/>
                <a:ea typeface="+mn-ea"/>
              </a:rPr>
              <a:pPr/>
              <a:t>‹#›</a:t>
            </a:fld>
            <a:endParaRPr lang="ja-JP" altLang="en-US" sz="1067">
              <a:solidFill>
                <a:schemeClr val="tx1"/>
              </a:solidFill>
              <a:latin typeface="+mn-ea"/>
              <a:ea typeface="+mn-ea"/>
            </a:endParaRPr>
          </a:p>
        </p:txBody>
      </p:sp>
      <p:sp>
        <p:nvSpPr>
          <p:cNvPr id="12" name="正方形/長方形 11">
            <a:extLst>
              <a:ext uri="{FF2B5EF4-FFF2-40B4-BE49-F238E27FC236}">
                <a16:creationId xmlns:a16="http://schemas.microsoft.com/office/drawing/2014/main" id="{F3667C1E-5E94-46CC-A078-AFCBDC8CA3D1}"/>
              </a:ext>
            </a:extLst>
          </p:cNvPr>
          <p:cNvSpPr/>
          <p:nvPr userDrawn="1"/>
        </p:nvSpPr>
        <p:spPr>
          <a:xfrm>
            <a:off x="416221" y="408587"/>
            <a:ext cx="96000" cy="120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latin typeface="+mn-ea"/>
              <a:ea typeface="+mn-ea"/>
            </a:endParaRPr>
          </a:p>
        </p:txBody>
      </p:sp>
      <p:sp>
        <p:nvSpPr>
          <p:cNvPr id="13" name="テキスト プレースホルダー 14">
            <a:extLst>
              <a:ext uri="{FF2B5EF4-FFF2-40B4-BE49-F238E27FC236}">
                <a16:creationId xmlns:a16="http://schemas.microsoft.com/office/drawing/2014/main" id="{864E7557-1D65-4C6C-9C52-CE845E3BD582}"/>
              </a:ext>
            </a:extLst>
          </p:cNvPr>
          <p:cNvSpPr>
            <a:spLocks noGrp="1"/>
          </p:cNvSpPr>
          <p:nvPr>
            <p:ph type="body" sz="quarter" idx="10"/>
          </p:nvPr>
        </p:nvSpPr>
        <p:spPr>
          <a:xfrm>
            <a:off x="561247" y="408587"/>
            <a:ext cx="9793148" cy="307777"/>
          </a:xfrm>
          <a:prstGeom prst="rect">
            <a:avLst/>
          </a:prstGeom>
        </p:spPr>
        <p:txBody>
          <a:bodyPr anchor="t" anchorCtr="0">
            <a:spAutoFit/>
          </a:bodyPr>
          <a:lstStyle>
            <a:lvl1pPr marL="0" indent="0">
              <a:buNone/>
              <a:defRPr sz="1400" b="1" i="0">
                <a:solidFill>
                  <a:schemeClr val="accent1"/>
                </a:solidFill>
                <a:latin typeface="+mn-ea"/>
                <a:ea typeface="+mn-ea"/>
              </a:defRPr>
            </a:lvl1pPr>
          </a:lstStyle>
          <a:p>
            <a:r>
              <a:rPr kumimoji="1" lang="ja-JP" altLang="en-US"/>
              <a:t>マスター テキストの書式設定</a:t>
            </a:r>
          </a:p>
        </p:txBody>
      </p:sp>
      <p:sp>
        <p:nvSpPr>
          <p:cNvPr id="14" name="テキスト プレースホルダー 14">
            <a:extLst>
              <a:ext uri="{FF2B5EF4-FFF2-40B4-BE49-F238E27FC236}">
                <a16:creationId xmlns:a16="http://schemas.microsoft.com/office/drawing/2014/main" id="{7DDCFCA5-EB62-4C74-8717-C66BE403E19F}"/>
              </a:ext>
            </a:extLst>
          </p:cNvPr>
          <p:cNvSpPr>
            <a:spLocks noGrp="1"/>
          </p:cNvSpPr>
          <p:nvPr>
            <p:ph type="body" sz="quarter" idx="11"/>
          </p:nvPr>
        </p:nvSpPr>
        <p:spPr>
          <a:xfrm>
            <a:off x="561246" y="1268725"/>
            <a:ext cx="9793149" cy="400110"/>
          </a:xfrm>
          <a:prstGeom prst="rect">
            <a:avLst/>
          </a:prstGeom>
        </p:spPr>
        <p:txBody>
          <a:bodyPr anchor="t" anchorCtr="0">
            <a:spAutoFit/>
          </a:bodyPr>
          <a:lstStyle>
            <a:lvl1pPr marL="0" indent="0">
              <a:buNone/>
              <a:defRPr sz="2000" b="1" i="0">
                <a:solidFill>
                  <a:schemeClr val="tx1"/>
                </a:solidFill>
                <a:latin typeface="+mn-ea"/>
                <a:ea typeface="+mn-ea"/>
              </a:defRPr>
            </a:lvl1pPr>
          </a:lstStyle>
          <a:p>
            <a:r>
              <a:rPr kumimoji="1" lang="ja-JP" altLang="en-US"/>
              <a:t>マスター テキストの書式設定</a:t>
            </a:r>
          </a:p>
        </p:txBody>
      </p:sp>
      <p:sp>
        <p:nvSpPr>
          <p:cNvPr id="15" name="テキスト プレースホルダー 14">
            <a:extLst>
              <a:ext uri="{FF2B5EF4-FFF2-40B4-BE49-F238E27FC236}">
                <a16:creationId xmlns:a16="http://schemas.microsoft.com/office/drawing/2014/main" id="{B3FA860A-C3DC-4261-8787-1E39B11CE935}"/>
              </a:ext>
            </a:extLst>
          </p:cNvPr>
          <p:cNvSpPr>
            <a:spLocks noGrp="1"/>
          </p:cNvSpPr>
          <p:nvPr>
            <p:ph type="body" sz="quarter" idx="12"/>
          </p:nvPr>
        </p:nvSpPr>
        <p:spPr>
          <a:xfrm>
            <a:off x="512219" y="706271"/>
            <a:ext cx="9842176" cy="584775"/>
          </a:xfrm>
          <a:prstGeom prst="rect">
            <a:avLst/>
          </a:prstGeom>
        </p:spPr>
        <p:txBody>
          <a:bodyPr anchor="t" anchorCtr="0">
            <a:spAutoFit/>
          </a:bodyPr>
          <a:lstStyle>
            <a:lvl1pPr marL="0" indent="0">
              <a:buNone/>
              <a:defRPr sz="3200" b="1" i="0">
                <a:solidFill>
                  <a:schemeClr val="tx1"/>
                </a:solidFill>
                <a:latin typeface="+mn-ea"/>
                <a:ea typeface="+mn-ea"/>
              </a:defRPr>
            </a:lvl1pPr>
          </a:lstStyle>
          <a:p>
            <a:r>
              <a:rPr kumimoji="1" lang="ja-JP" altLang="en-US"/>
              <a:t>マスター テキストの書式設定</a:t>
            </a:r>
          </a:p>
        </p:txBody>
      </p:sp>
      <p:sp>
        <p:nvSpPr>
          <p:cNvPr id="16" name="テキスト ボックス 15">
            <a:extLst>
              <a:ext uri="{FF2B5EF4-FFF2-40B4-BE49-F238E27FC236}">
                <a16:creationId xmlns:a16="http://schemas.microsoft.com/office/drawing/2014/main" id="{D18F4D87-3FB3-434D-BBC9-B5B0504C0FC6}"/>
              </a:ext>
            </a:extLst>
          </p:cNvPr>
          <p:cNvSpPr txBox="1"/>
          <p:nvPr userDrawn="1"/>
        </p:nvSpPr>
        <p:spPr>
          <a:xfrm>
            <a:off x="407988" y="6463221"/>
            <a:ext cx="624000" cy="211203"/>
          </a:xfrm>
          <a:prstGeom prst="rect">
            <a:avLst/>
          </a:prstGeom>
          <a:noFill/>
          <a:ln>
            <a:solidFill>
              <a:schemeClr val="accent6"/>
            </a:solidFill>
          </a:ln>
        </p:spPr>
        <p:txBody>
          <a:bodyPr wrap="square" lIns="36000" tIns="36000" rIns="36000" bIns="36000" rtlCol="0" anchor="ctr" anchorCtr="0">
            <a:spAutoFit/>
          </a:bodyPr>
          <a:lstStyle/>
          <a:p>
            <a:pPr algn="ctr"/>
            <a:r>
              <a:rPr kumimoji="1" lang="ja-JP" altLang="en-US" sz="900">
                <a:solidFill>
                  <a:schemeClr val="accent6"/>
                </a:solidFill>
                <a:latin typeface="+mn-ea"/>
                <a:ea typeface="+mn-ea"/>
              </a:rPr>
              <a:t>社外秘</a:t>
            </a:r>
          </a:p>
        </p:txBody>
      </p:sp>
    </p:spTree>
    <p:extLst>
      <p:ext uri="{BB962C8B-B14F-4D97-AF65-F5344CB8AC3E}">
        <p14:creationId xmlns:p14="http://schemas.microsoft.com/office/powerpoint/2010/main" val="29712886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表紙タイトル・大見出し">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96FEF9EF-E8D6-4191-89C0-5C0717501AD2}"/>
              </a:ext>
            </a:extLst>
          </p:cNvPr>
          <p:cNvSpPr>
            <a:spLocks noGrp="1"/>
          </p:cNvSpPr>
          <p:nvPr>
            <p:ph idx="1"/>
          </p:nvPr>
        </p:nvSpPr>
        <p:spPr>
          <a:xfrm>
            <a:off x="512219" y="1589102"/>
            <a:ext cx="11271793" cy="4864085"/>
          </a:xfrm>
        </p:spPr>
        <p:txBody>
          <a:bodyPr/>
          <a:lstStyle>
            <a:lvl1pPr marL="342900" indent="-342900">
              <a:buFont typeface="Arial" panose="020B0604020202020204" pitchFamily="34" charset="0"/>
              <a:buChar char="•"/>
              <a:defRPr sz="2400" b="1">
                <a:latin typeface="+mn-ea"/>
                <a:ea typeface="+mn-ea"/>
              </a:defRPr>
            </a:lvl1pPr>
            <a:lvl2pPr>
              <a:defRPr sz="2000">
                <a:latin typeface="+mn-ea"/>
                <a:ea typeface="+mn-ea"/>
              </a:defRPr>
            </a:lvl2pPr>
            <a:lvl3pPr>
              <a:defRPr sz="1800">
                <a:latin typeface="+mn-ea"/>
                <a:ea typeface="+mn-ea"/>
              </a:defRPr>
            </a:lvl3pPr>
            <a:lvl4pPr>
              <a:defRPr sz="1600">
                <a:latin typeface="+mn-ea"/>
                <a:ea typeface="+mn-ea"/>
              </a:defRPr>
            </a:lvl4pPr>
            <a:lvl5pPr>
              <a:defRPr sz="1400">
                <a:latin typeface="+mn-ea"/>
                <a:ea typeface="+mn-ea"/>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8" name="スライド番号プレースホルダー 5">
            <a:extLst>
              <a:ext uri="{FF2B5EF4-FFF2-40B4-BE49-F238E27FC236}">
                <a16:creationId xmlns:a16="http://schemas.microsoft.com/office/drawing/2014/main" id="{32BFB01A-BB6E-4570-8970-E55F7BA2F519}"/>
              </a:ext>
            </a:extLst>
          </p:cNvPr>
          <p:cNvSpPr txBox="1">
            <a:spLocks/>
          </p:cNvSpPr>
          <p:nvPr userDrawn="1"/>
        </p:nvSpPr>
        <p:spPr>
          <a:xfrm>
            <a:off x="11456276" y="6387590"/>
            <a:ext cx="612227" cy="366183"/>
          </a:xfrm>
          <a:prstGeom prst="rect">
            <a:avLst/>
          </a:prstGeom>
        </p:spPr>
        <p:txBody>
          <a:bodyPr vert="horz" lIns="121920" tIns="60960" rIns="121920" bIns="60960" rtlCol="0" anchor="ctr"/>
          <a:lstStyle>
            <a:defPPr>
              <a:defRPr lang="ja-JP"/>
            </a:defPPr>
            <a:lvl1pPr marL="0" algn="r" defTabSz="685800" rtl="0" eaLnBrk="1" latinLnBrk="0" hangingPunct="1">
              <a:defRPr kumimoji="1" sz="1200" kern="1200">
                <a:solidFill>
                  <a:schemeClr val="tx1">
                    <a:tint val="75000"/>
                  </a:schemeClr>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a:lstStyle>
          <a:p>
            <a:fld id="{8826E1CB-F4AD-354C-97F4-8956C5A278D0}" type="slidenum">
              <a:rPr lang="ja-JP" altLang="en-US" sz="1067" smtClean="0">
                <a:solidFill>
                  <a:schemeClr val="tx1"/>
                </a:solidFill>
                <a:latin typeface="+mn-ea"/>
                <a:ea typeface="+mn-ea"/>
              </a:rPr>
              <a:pPr/>
              <a:t>‹#›</a:t>
            </a:fld>
            <a:endParaRPr lang="ja-JP" altLang="en-US" sz="1067">
              <a:solidFill>
                <a:schemeClr val="tx1"/>
              </a:solidFill>
              <a:latin typeface="+mn-ea"/>
              <a:ea typeface="+mn-ea"/>
            </a:endParaRPr>
          </a:p>
        </p:txBody>
      </p:sp>
      <p:sp>
        <p:nvSpPr>
          <p:cNvPr id="6" name="正方形/長方形 5">
            <a:extLst>
              <a:ext uri="{FF2B5EF4-FFF2-40B4-BE49-F238E27FC236}">
                <a16:creationId xmlns:a16="http://schemas.microsoft.com/office/drawing/2014/main" id="{90970972-F6CF-4EF8-ABF8-DBDDEC4B3FA9}"/>
              </a:ext>
            </a:extLst>
          </p:cNvPr>
          <p:cNvSpPr/>
          <p:nvPr userDrawn="1"/>
        </p:nvSpPr>
        <p:spPr>
          <a:xfrm>
            <a:off x="416221" y="413619"/>
            <a:ext cx="96000" cy="72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latin typeface="+mn-ea"/>
              <a:ea typeface="+mn-ea"/>
            </a:endParaRPr>
          </a:p>
        </p:txBody>
      </p:sp>
      <p:sp>
        <p:nvSpPr>
          <p:cNvPr id="7" name="テキスト プレースホルダー 14">
            <a:extLst>
              <a:ext uri="{FF2B5EF4-FFF2-40B4-BE49-F238E27FC236}">
                <a16:creationId xmlns:a16="http://schemas.microsoft.com/office/drawing/2014/main" id="{6AB7A440-294F-4C7F-B486-27713B71283F}"/>
              </a:ext>
            </a:extLst>
          </p:cNvPr>
          <p:cNvSpPr>
            <a:spLocks noGrp="1"/>
          </p:cNvSpPr>
          <p:nvPr>
            <p:ph type="body" sz="quarter" idx="10"/>
          </p:nvPr>
        </p:nvSpPr>
        <p:spPr>
          <a:xfrm>
            <a:off x="561247" y="408587"/>
            <a:ext cx="9793148" cy="307777"/>
          </a:xfrm>
          <a:prstGeom prst="rect">
            <a:avLst/>
          </a:prstGeom>
        </p:spPr>
        <p:txBody>
          <a:bodyPr anchor="t" anchorCtr="0">
            <a:spAutoFit/>
          </a:bodyPr>
          <a:lstStyle>
            <a:lvl1pPr marL="0" indent="0">
              <a:buNone/>
              <a:defRPr sz="1400" b="1" i="0">
                <a:solidFill>
                  <a:schemeClr val="accent1"/>
                </a:solidFill>
                <a:latin typeface="+mn-ea"/>
                <a:ea typeface="+mn-ea"/>
              </a:defRPr>
            </a:lvl1pPr>
          </a:lstStyle>
          <a:p>
            <a:r>
              <a:rPr kumimoji="1" lang="ja-JP" altLang="en-US"/>
              <a:t>マスター テキストの書式設定</a:t>
            </a:r>
          </a:p>
        </p:txBody>
      </p:sp>
      <p:sp>
        <p:nvSpPr>
          <p:cNvPr id="11" name="テキスト プレースホルダー 14">
            <a:extLst>
              <a:ext uri="{FF2B5EF4-FFF2-40B4-BE49-F238E27FC236}">
                <a16:creationId xmlns:a16="http://schemas.microsoft.com/office/drawing/2014/main" id="{2BF05286-51CA-494C-B72B-B1C461CE6C1F}"/>
              </a:ext>
            </a:extLst>
          </p:cNvPr>
          <p:cNvSpPr>
            <a:spLocks noGrp="1"/>
          </p:cNvSpPr>
          <p:nvPr>
            <p:ph type="body" sz="quarter" idx="12"/>
          </p:nvPr>
        </p:nvSpPr>
        <p:spPr>
          <a:xfrm>
            <a:off x="512219" y="706271"/>
            <a:ext cx="9842176" cy="584775"/>
          </a:xfrm>
          <a:prstGeom prst="rect">
            <a:avLst/>
          </a:prstGeom>
        </p:spPr>
        <p:txBody>
          <a:bodyPr anchor="t" anchorCtr="0">
            <a:spAutoFit/>
          </a:bodyPr>
          <a:lstStyle>
            <a:lvl1pPr marL="0" indent="0">
              <a:buNone/>
              <a:defRPr sz="3200" b="1" i="0">
                <a:solidFill>
                  <a:schemeClr val="tx1"/>
                </a:solidFill>
                <a:latin typeface="+mn-ea"/>
                <a:ea typeface="+mn-ea"/>
              </a:defRPr>
            </a:lvl1pPr>
          </a:lstStyle>
          <a:p>
            <a:r>
              <a:rPr kumimoji="1" lang="ja-JP" altLang="en-US"/>
              <a:t>マスター テキストの書式設定</a:t>
            </a:r>
          </a:p>
        </p:txBody>
      </p:sp>
      <p:sp>
        <p:nvSpPr>
          <p:cNvPr id="12" name="テキスト ボックス 11">
            <a:extLst>
              <a:ext uri="{FF2B5EF4-FFF2-40B4-BE49-F238E27FC236}">
                <a16:creationId xmlns:a16="http://schemas.microsoft.com/office/drawing/2014/main" id="{FE91B604-904F-486B-8177-3382F46EBFA1}"/>
              </a:ext>
            </a:extLst>
          </p:cNvPr>
          <p:cNvSpPr txBox="1"/>
          <p:nvPr userDrawn="1"/>
        </p:nvSpPr>
        <p:spPr>
          <a:xfrm>
            <a:off x="407988" y="6453188"/>
            <a:ext cx="624000" cy="211203"/>
          </a:xfrm>
          <a:prstGeom prst="rect">
            <a:avLst/>
          </a:prstGeom>
          <a:noFill/>
          <a:ln>
            <a:solidFill>
              <a:schemeClr val="accent6"/>
            </a:solidFill>
          </a:ln>
        </p:spPr>
        <p:txBody>
          <a:bodyPr wrap="square" lIns="36000" tIns="36000" rIns="36000" bIns="36000" rtlCol="0" anchor="ctr" anchorCtr="0">
            <a:spAutoFit/>
          </a:bodyPr>
          <a:lstStyle/>
          <a:p>
            <a:pPr algn="ctr"/>
            <a:r>
              <a:rPr kumimoji="1" lang="ja-JP" altLang="en-US" sz="900">
                <a:solidFill>
                  <a:schemeClr val="accent6"/>
                </a:solidFill>
                <a:latin typeface="+mn-ea"/>
                <a:ea typeface="+mn-ea"/>
              </a:rPr>
              <a:t>社外秘</a:t>
            </a:r>
          </a:p>
        </p:txBody>
      </p:sp>
    </p:spTree>
    <p:extLst>
      <p:ext uri="{BB962C8B-B14F-4D97-AF65-F5344CB8AC3E}">
        <p14:creationId xmlns:p14="http://schemas.microsoft.com/office/powerpoint/2010/main" val="17380753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大見出し・小見出し">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96FEF9EF-E8D6-4191-89C0-5C0717501AD2}"/>
              </a:ext>
            </a:extLst>
          </p:cNvPr>
          <p:cNvSpPr>
            <a:spLocks noGrp="1"/>
          </p:cNvSpPr>
          <p:nvPr>
            <p:ph idx="1"/>
          </p:nvPr>
        </p:nvSpPr>
        <p:spPr>
          <a:xfrm>
            <a:off x="512219" y="1676399"/>
            <a:ext cx="11271793" cy="4776789"/>
          </a:xfrm>
        </p:spPr>
        <p:txBody>
          <a:bodyPr/>
          <a:lstStyle>
            <a:lvl1pPr marL="342900" indent="-342900">
              <a:buFont typeface="Arial" panose="020B0604020202020204" pitchFamily="34" charset="0"/>
              <a:buChar char="•"/>
              <a:defRPr sz="2400" b="1">
                <a:latin typeface="+mn-ea"/>
                <a:ea typeface="+mn-ea"/>
              </a:defRPr>
            </a:lvl1pPr>
            <a:lvl2pPr>
              <a:defRPr sz="2000">
                <a:latin typeface="+mn-ea"/>
                <a:ea typeface="+mn-ea"/>
              </a:defRPr>
            </a:lvl2pPr>
            <a:lvl3pPr>
              <a:defRPr sz="1800">
                <a:latin typeface="+mn-ea"/>
                <a:ea typeface="+mn-ea"/>
              </a:defRPr>
            </a:lvl3pPr>
            <a:lvl4pPr>
              <a:defRPr sz="1600">
                <a:latin typeface="+mn-ea"/>
                <a:ea typeface="+mn-ea"/>
              </a:defRPr>
            </a:lvl4pPr>
            <a:lvl5pPr>
              <a:defRPr sz="1400">
                <a:latin typeface="+mn-ea"/>
                <a:ea typeface="+mn-ea"/>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8" name="スライド番号プレースホルダー 5">
            <a:extLst>
              <a:ext uri="{FF2B5EF4-FFF2-40B4-BE49-F238E27FC236}">
                <a16:creationId xmlns:a16="http://schemas.microsoft.com/office/drawing/2014/main" id="{32BFB01A-BB6E-4570-8970-E55F7BA2F519}"/>
              </a:ext>
            </a:extLst>
          </p:cNvPr>
          <p:cNvSpPr txBox="1">
            <a:spLocks/>
          </p:cNvSpPr>
          <p:nvPr userDrawn="1"/>
        </p:nvSpPr>
        <p:spPr>
          <a:xfrm>
            <a:off x="11456276" y="6387590"/>
            <a:ext cx="612227" cy="366183"/>
          </a:xfrm>
          <a:prstGeom prst="rect">
            <a:avLst/>
          </a:prstGeom>
        </p:spPr>
        <p:txBody>
          <a:bodyPr vert="horz" lIns="121920" tIns="60960" rIns="121920" bIns="60960" rtlCol="0" anchor="ctr"/>
          <a:lstStyle>
            <a:defPPr>
              <a:defRPr lang="ja-JP"/>
            </a:defPPr>
            <a:lvl1pPr marL="0" algn="r" defTabSz="685800" rtl="0" eaLnBrk="1" latinLnBrk="0" hangingPunct="1">
              <a:defRPr kumimoji="1" sz="1200" kern="1200">
                <a:solidFill>
                  <a:schemeClr val="tx1">
                    <a:tint val="75000"/>
                  </a:schemeClr>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a:lstStyle>
          <a:p>
            <a:fld id="{8826E1CB-F4AD-354C-97F4-8956C5A278D0}" type="slidenum">
              <a:rPr lang="ja-JP" altLang="en-US" sz="1067" smtClean="0">
                <a:solidFill>
                  <a:schemeClr val="tx1"/>
                </a:solidFill>
                <a:latin typeface="+mn-ea"/>
                <a:ea typeface="+mn-ea"/>
              </a:rPr>
              <a:pPr/>
              <a:t>‹#›</a:t>
            </a:fld>
            <a:endParaRPr lang="ja-JP" altLang="en-US" sz="1067">
              <a:solidFill>
                <a:schemeClr val="tx1"/>
              </a:solidFill>
              <a:latin typeface="+mn-ea"/>
              <a:ea typeface="+mn-ea"/>
            </a:endParaRPr>
          </a:p>
        </p:txBody>
      </p:sp>
      <p:sp>
        <p:nvSpPr>
          <p:cNvPr id="6" name="正方形/長方形 5">
            <a:extLst>
              <a:ext uri="{FF2B5EF4-FFF2-40B4-BE49-F238E27FC236}">
                <a16:creationId xmlns:a16="http://schemas.microsoft.com/office/drawing/2014/main" id="{217C1656-5E87-4AFC-9906-B0D3B78176B4}"/>
              </a:ext>
            </a:extLst>
          </p:cNvPr>
          <p:cNvSpPr/>
          <p:nvPr userDrawn="1"/>
        </p:nvSpPr>
        <p:spPr>
          <a:xfrm>
            <a:off x="416221" y="405999"/>
            <a:ext cx="96000" cy="91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latin typeface="+mn-ea"/>
              <a:ea typeface="+mn-ea"/>
            </a:endParaRPr>
          </a:p>
        </p:txBody>
      </p:sp>
      <p:sp>
        <p:nvSpPr>
          <p:cNvPr id="9" name="テキスト プレースホルダー 14">
            <a:extLst>
              <a:ext uri="{FF2B5EF4-FFF2-40B4-BE49-F238E27FC236}">
                <a16:creationId xmlns:a16="http://schemas.microsoft.com/office/drawing/2014/main" id="{C86C0BBE-470C-4ED8-B3B5-963D6B9AC67B}"/>
              </a:ext>
            </a:extLst>
          </p:cNvPr>
          <p:cNvSpPr>
            <a:spLocks noGrp="1"/>
          </p:cNvSpPr>
          <p:nvPr>
            <p:ph type="body" sz="quarter" idx="11"/>
          </p:nvPr>
        </p:nvSpPr>
        <p:spPr>
          <a:xfrm>
            <a:off x="561246" y="973801"/>
            <a:ext cx="9790115" cy="400110"/>
          </a:xfrm>
          <a:prstGeom prst="rect">
            <a:avLst/>
          </a:prstGeom>
        </p:spPr>
        <p:txBody>
          <a:bodyPr anchor="t" anchorCtr="0">
            <a:spAutoFit/>
          </a:bodyPr>
          <a:lstStyle>
            <a:lvl1pPr marL="0" indent="0">
              <a:buNone/>
              <a:defRPr sz="2000" b="1" i="0">
                <a:solidFill>
                  <a:schemeClr val="tx1"/>
                </a:solidFill>
                <a:latin typeface="+mn-ea"/>
                <a:ea typeface="+mn-ea"/>
              </a:defRPr>
            </a:lvl1pPr>
          </a:lstStyle>
          <a:p>
            <a:r>
              <a:rPr kumimoji="1" lang="ja-JP" altLang="en-US"/>
              <a:t>マスター テキストの書式設定</a:t>
            </a:r>
          </a:p>
        </p:txBody>
      </p:sp>
      <p:sp>
        <p:nvSpPr>
          <p:cNvPr id="10" name="テキスト プレースホルダー 14">
            <a:extLst>
              <a:ext uri="{FF2B5EF4-FFF2-40B4-BE49-F238E27FC236}">
                <a16:creationId xmlns:a16="http://schemas.microsoft.com/office/drawing/2014/main" id="{9F516C37-0711-4127-9ECA-31D1EEFE3F3C}"/>
              </a:ext>
            </a:extLst>
          </p:cNvPr>
          <p:cNvSpPr>
            <a:spLocks noGrp="1"/>
          </p:cNvSpPr>
          <p:nvPr>
            <p:ph type="body" sz="quarter" idx="12"/>
          </p:nvPr>
        </p:nvSpPr>
        <p:spPr>
          <a:xfrm>
            <a:off x="512219" y="411347"/>
            <a:ext cx="9839142" cy="584775"/>
          </a:xfrm>
          <a:prstGeom prst="rect">
            <a:avLst/>
          </a:prstGeom>
        </p:spPr>
        <p:txBody>
          <a:bodyPr anchor="t" anchorCtr="0">
            <a:spAutoFit/>
          </a:bodyPr>
          <a:lstStyle>
            <a:lvl1pPr marL="0" indent="0">
              <a:buNone/>
              <a:defRPr sz="3200" b="1" i="0">
                <a:solidFill>
                  <a:schemeClr val="tx1"/>
                </a:solidFill>
                <a:latin typeface="+mn-ea"/>
                <a:ea typeface="+mn-ea"/>
              </a:defRPr>
            </a:lvl1pPr>
          </a:lstStyle>
          <a:p>
            <a:r>
              <a:rPr kumimoji="1" lang="ja-JP" altLang="en-US"/>
              <a:t>マスター テキストの書式設定</a:t>
            </a:r>
          </a:p>
        </p:txBody>
      </p:sp>
      <p:sp>
        <p:nvSpPr>
          <p:cNvPr id="12" name="テキスト ボックス 11">
            <a:extLst>
              <a:ext uri="{FF2B5EF4-FFF2-40B4-BE49-F238E27FC236}">
                <a16:creationId xmlns:a16="http://schemas.microsoft.com/office/drawing/2014/main" id="{99BCDA21-2631-43DD-9703-354F3A050F2C}"/>
              </a:ext>
            </a:extLst>
          </p:cNvPr>
          <p:cNvSpPr txBox="1"/>
          <p:nvPr userDrawn="1"/>
        </p:nvSpPr>
        <p:spPr>
          <a:xfrm>
            <a:off x="407988" y="6453188"/>
            <a:ext cx="624000" cy="211203"/>
          </a:xfrm>
          <a:prstGeom prst="rect">
            <a:avLst/>
          </a:prstGeom>
          <a:noFill/>
          <a:ln>
            <a:solidFill>
              <a:schemeClr val="accent6"/>
            </a:solidFill>
          </a:ln>
        </p:spPr>
        <p:txBody>
          <a:bodyPr wrap="square" lIns="36000" tIns="36000" rIns="36000" bIns="36000" rtlCol="0" anchor="ctr" anchorCtr="0">
            <a:spAutoFit/>
          </a:bodyPr>
          <a:lstStyle/>
          <a:p>
            <a:pPr algn="ctr"/>
            <a:r>
              <a:rPr kumimoji="1" lang="ja-JP" altLang="en-US" sz="900">
                <a:solidFill>
                  <a:schemeClr val="accent6"/>
                </a:solidFill>
                <a:latin typeface="+mn-ea"/>
                <a:ea typeface="+mn-ea"/>
              </a:rPr>
              <a:t>社外秘</a:t>
            </a:r>
          </a:p>
        </p:txBody>
      </p:sp>
    </p:spTree>
    <p:extLst>
      <p:ext uri="{BB962C8B-B14F-4D97-AF65-F5344CB8AC3E}">
        <p14:creationId xmlns:p14="http://schemas.microsoft.com/office/powerpoint/2010/main" val="15704911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大見出し">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96FEF9EF-E8D6-4191-89C0-5C0717501AD2}"/>
              </a:ext>
            </a:extLst>
          </p:cNvPr>
          <p:cNvSpPr>
            <a:spLocks noGrp="1"/>
          </p:cNvSpPr>
          <p:nvPr>
            <p:ph idx="1"/>
          </p:nvPr>
        </p:nvSpPr>
        <p:spPr>
          <a:xfrm>
            <a:off x="512219" y="1280160"/>
            <a:ext cx="11271793" cy="5173028"/>
          </a:xfrm>
        </p:spPr>
        <p:txBody>
          <a:bodyPr/>
          <a:lstStyle>
            <a:lvl1pPr marL="342900" indent="-342900">
              <a:buFont typeface="Arial" panose="020B0604020202020204" pitchFamily="34" charset="0"/>
              <a:buChar char="•"/>
              <a:defRPr sz="2400" b="1">
                <a:latin typeface="+mn-ea"/>
                <a:ea typeface="+mn-ea"/>
              </a:defRPr>
            </a:lvl1pPr>
            <a:lvl2pPr>
              <a:defRPr sz="2000">
                <a:latin typeface="+mn-ea"/>
                <a:ea typeface="+mn-ea"/>
              </a:defRPr>
            </a:lvl2pPr>
            <a:lvl3pPr>
              <a:defRPr sz="1800">
                <a:latin typeface="+mn-ea"/>
                <a:ea typeface="+mn-ea"/>
              </a:defRPr>
            </a:lvl3pPr>
            <a:lvl4pPr>
              <a:defRPr sz="1600">
                <a:latin typeface="+mn-ea"/>
                <a:ea typeface="+mn-ea"/>
              </a:defRPr>
            </a:lvl4pPr>
            <a:lvl5pPr>
              <a:defRPr sz="1400">
                <a:latin typeface="+mn-ea"/>
                <a:ea typeface="+mn-ea"/>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正方形/長方形 6">
            <a:extLst>
              <a:ext uri="{FF2B5EF4-FFF2-40B4-BE49-F238E27FC236}">
                <a16:creationId xmlns:a16="http://schemas.microsoft.com/office/drawing/2014/main" id="{A1B90F7B-16EE-48BF-86A2-A316687C2B2A}"/>
              </a:ext>
            </a:extLst>
          </p:cNvPr>
          <p:cNvSpPr/>
          <p:nvPr userDrawn="1"/>
        </p:nvSpPr>
        <p:spPr>
          <a:xfrm>
            <a:off x="416221" y="408577"/>
            <a:ext cx="96000" cy="5355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latin typeface="+mn-ea"/>
              <a:ea typeface="+mn-ea"/>
            </a:endParaRPr>
          </a:p>
        </p:txBody>
      </p:sp>
      <p:sp>
        <p:nvSpPr>
          <p:cNvPr id="8" name="スライド番号プレースホルダー 5">
            <a:extLst>
              <a:ext uri="{FF2B5EF4-FFF2-40B4-BE49-F238E27FC236}">
                <a16:creationId xmlns:a16="http://schemas.microsoft.com/office/drawing/2014/main" id="{32BFB01A-BB6E-4570-8970-E55F7BA2F519}"/>
              </a:ext>
            </a:extLst>
          </p:cNvPr>
          <p:cNvSpPr txBox="1">
            <a:spLocks/>
          </p:cNvSpPr>
          <p:nvPr userDrawn="1"/>
        </p:nvSpPr>
        <p:spPr>
          <a:xfrm>
            <a:off x="11456276" y="6387590"/>
            <a:ext cx="612227" cy="366183"/>
          </a:xfrm>
          <a:prstGeom prst="rect">
            <a:avLst/>
          </a:prstGeom>
        </p:spPr>
        <p:txBody>
          <a:bodyPr vert="horz" lIns="121920" tIns="60960" rIns="121920" bIns="60960" rtlCol="0" anchor="ctr"/>
          <a:lstStyle>
            <a:defPPr>
              <a:defRPr lang="ja-JP"/>
            </a:defPPr>
            <a:lvl1pPr marL="0" algn="r" defTabSz="685800" rtl="0" eaLnBrk="1" latinLnBrk="0" hangingPunct="1">
              <a:defRPr kumimoji="1" sz="1200" kern="1200">
                <a:solidFill>
                  <a:schemeClr val="tx1">
                    <a:tint val="75000"/>
                  </a:schemeClr>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a:lstStyle>
          <a:p>
            <a:fld id="{8826E1CB-F4AD-354C-97F4-8956C5A278D0}" type="slidenum">
              <a:rPr lang="ja-JP" altLang="en-US" sz="1067" smtClean="0">
                <a:solidFill>
                  <a:schemeClr val="tx1"/>
                </a:solidFill>
                <a:latin typeface="+mn-ea"/>
                <a:ea typeface="+mn-ea"/>
              </a:rPr>
              <a:pPr/>
              <a:t>‹#›</a:t>
            </a:fld>
            <a:endParaRPr lang="ja-JP" altLang="en-US" sz="1067">
              <a:solidFill>
                <a:schemeClr val="tx1"/>
              </a:solidFill>
              <a:latin typeface="+mn-ea"/>
              <a:ea typeface="+mn-ea"/>
            </a:endParaRPr>
          </a:p>
        </p:txBody>
      </p:sp>
      <p:sp>
        <p:nvSpPr>
          <p:cNvPr id="6" name="テキスト プレースホルダー 14">
            <a:extLst>
              <a:ext uri="{FF2B5EF4-FFF2-40B4-BE49-F238E27FC236}">
                <a16:creationId xmlns:a16="http://schemas.microsoft.com/office/drawing/2014/main" id="{E9B059E0-9A79-4E03-80B0-97209B0EAA60}"/>
              </a:ext>
            </a:extLst>
          </p:cNvPr>
          <p:cNvSpPr>
            <a:spLocks noGrp="1"/>
          </p:cNvSpPr>
          <p:nvPr>
            <p:ph type="body" sz="quarter" idx="12"/>
          </p:nvPr>
        </p:nvSpPr>
        <p:spPr>
          <a:xfrm>
            <a:off x="512219" y="411347"/>
            <a:ext cx="9839142" cy="584775"/>
          </a:xfrm>
          <a:prstGeom prst="rect">
            <a:avLst/>
          </a:prstGeom>
        </p:spPr>
        <p:txBody>
          <a:bodyPr anchor="t" anchorCtr="0">
            <a:spAutoFit/>
          </a:bodyPr>
          <a:lstStyle>
            <a:lvl1pPr marL="0" indent="0">
              <a:buNone/>
              <a:defRPr sz="3200" b="1" i="0">
                <a:solidFill>
                  <a:schemeClr val="tx1"/>
                </a:solidFill>
                <a:latin typeface="+mn-ea"/>
                <a:ea typeface="+mn-ea"/>
              </a:defRPr>
            </a:lvl1pPr>
          </a:lstStyle>
          <a:p>
            <a:r>
              <a:rPr kumimoji="1" lang="ja-JP" altLang="en-US"/>
              <a:t>マスター テキストの書式設定</a:t>
            </a:r>
          </a:p>
        </p:txBody>
      </p:sp>
      <p:sp>
        <p:nvSpPr>
          <p:cNvPr id="9" name="テキスト ボックス 8">
            <a:extLst>
              <a:ext uri="{FF2B5EF4-FFF2-40B4-BE49-F238E27FC236}">
                <a16:creationId xmlns:a16="http://schemas.microsoft.com/office/drawing/2014/main" id="{E6514E01-CB34-4206-8277-A407FF5E2E50}"/>
              </a:ext>
            </a:extLst>
          </p:cNvPr>
          <p:cNvSpPr txBox="1"/>
          <p:nvPr userDrawn="1"/>
        </p:nvSpPr>
        <p:spPr>
          <a:xfrm>
            <a:off x="407988" y="6453188"/>
            <a:ext cx="624000" cy="211203"/>
          </a:xfrm>
          <a:prstGeom prst="rect">
            <a:avLst/>
          </a:prstGeom>
          <a:noFill/>
          <a:ln>
            <a:solidFill>
              <a:schemeClr val="accent6"/>
            </a:solidFill>
          </a:ln>
        </p:spPr>
        <p:txBody>
          <a:bodyPr wrap="square" lIns="36000" tIns="36000" rIns="36000" bIns="36000" rtlCol="0" anchor="ctr" anchorCtr="0">
            <a:spAutoFit/>
          </a:bodyPr>
          <a:lstStyle/>
          <a:p>
            <a:pPr algn="ctr"/>
            <a:r>
              <a:rPr kumimoji="1" lang="ja-JP" altLang="en-US" sz="900">
                <a:solidFill>
                  <a:schemeClr val="accent6"/>
                </a:solidFill>
                <a:latin typeface="+mn-ea"/>
                <a:ea typeface="+mn-ea"/>
              </a:rPr>
              <a:t>社外秘</a:t>
            </a:r>
          </a:p>
        </p:txBody>
      </p:sp>
    </p:spTree>
    <p:extLst>
      <p:ext uri="{BB962C8B-B14F-4D97-AF65-F5344CB8AC3E}">
        <p14:creationId xmlns:p14="http://schemas.microsoft.com/office/powerpoint/2010/main" val="388589766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theme" Target="../theme/theme2.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2E2FB97B-B4FE-4BE3-A5F5-32D4A24675EE}"/>
              </a:ext>
            </a:extLst>
          </p:cNvPr>
          <p:cNvSpPr>
            <a:spLocks noGrp="1"/>
          </p:cNvSpPr>
          <p:nvPr>
            <p:ph type="title"/>
          </p:nvPr>
        </p:nvSpPr>
        <p:spPr>
          <a:xfrm>
            <a:off x="532660" y="413690"/>
            <a:ext cx="9871969" cy="594361"/>
          </a:xfrm>
          <a:prstGeom prst="rect">
            <a:avLst/>
          </a:prstGeom>
        </p:spPr>
        <p:txBody>
          <a:bodyPr vert="horz" lIns="91440" tIns="45720" rIns="91440" bIns="45720" rtlCol="0" anchor="t">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F530660-924D-4DAD-820E-674D316FAEBD}"/>
              </a:ext>
            </a:extLst>
          </p:cNvPr>
          <p:cNvSpPr>
            <a:spLocks noGrp="1"/>
          </p:cNvSpPr>
          <p:nvPr>
            <p:ph type="body" idx="1"/>
          </p:nvPr>
        </p:nvSpPr>
        <p:spPr>
          <a:xfrm>
            <a:off x="532660" y="1269506"/>
            <a:ext cx="10821140" cy="5183682"/>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Tree>
    <p:extLst>
      <p:ext uri="{BB962C8B-B14F-4D97-AF65-F5344CB8AC3E}">
        <p14:creationId xmlns:p14="http://schemas.microsoft.com/office/powerpoint/2010/main" val="29847515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hf sldNum="0" hdr="0" dt="0"/>
  <p:txStyles>
    <p:titleStyle>
      <a:lvl1pPr algn="l" defTabSz="914400" rtl="0" eaLnBrk="1" latinLnBrk="0" hangingPunct="1">
        <a:lnSpc>
          <a:spcPct val="90000"/>
        </a:lnSpc>
        <a:spcBef>
          <a:spcPct val="0"/>
        </a:spcBef>
        <a:buNone/>
        <a:defRPr kumimoji="1" sz="3200" b="1" kern="1200">
          <a:solidFill>
            <a:schemeClr val="tx1"/>
          </a:solidFill>
          <a:latin typeface="Meiryo UI" panose="020B0604030504040204" pitchFamily="50" charset="-128"/>
          <a:ea typeface="Meiryo UI" panose="020B0604030504040204" pitchFamily="50" charset="-128"/>
          <a:cs typeface="+mj-cs"/>
        </a:defRPr>
      </a:lvl1pPr>
    </p:titleStyle>
    <p:bodyStyle>
      <a:lvl1pPr marL="342900" indent="-342900" algn="l" defTabSz="914400" rtl="0" eaLnBrk="1" latinLnBrk="0" hangingPunct="1">
        <a:lnSpc>
          <a:spcPct val="100000"/>
        </a:lnSpc>
        <a:spcBef>
          <a:spcPts val="1000"/>
        </a:spcBef>
        <a:buFont typeface="Arial" panose="020B0604020202020204" pitchFamily="34" charset="0"/>
        <a:buChar char="•"/>
        <a:defRPr kumimoji="1" sz="2400" b="1"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100000"/>
        </a:lnSpc>
        <a:spcBef>
          <a:spcPts val="1200"/>
        </a:spcBef>
        <a:buFont typeface="Meiryo UI" panose="020B0604030504040204" pitchFamily="50" charset="-128"/>
        <a:buChar char="-"/>
        <a:defRPr kumimoji="1" sz="20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100000"/>
        </a:lnSpc>
        <a:spcBef>
          <a:spcPts val="1200"/>
        </a:spcBef>
        <a:buFont typeface="Meiryo UI" panose="020B0604030504040204" pitchFamily="50" charset="-128"/>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100000"/>
        </a:lnSpc>
        <a:spcBef>
          <a:spcPts val="1200"/>
        </a:spcBef>
        <a:buFont typeface="Meiryo UI" panose="020B0604030504040204" pitchFamily="50" charset="-128"/>
        <a:buChar char="-"/>
        <a:defRPr kumimoji="1" sz="16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100000"/>
        </a:lnSpc>
        <a:spcBef>
          <a:spcPts val="1200"/>
        </a:spcBef>
        <a:buFont typeface="Meiryo UI" panose="020B0604030504040204" pitchFamily="50" charset="-128"/>
        <a:buChar char="-"/>
        <a:defRPr kumimoji="1" sz="14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423">
          <p15:clr>
            <a:srgbClr val="F26B43"/>
          </p15:clr>
        </p15:guide>
        <p15:guide id="2" orient="horz" pos="255">
          <p15:clr>
            <a:srgbClr val="F26B43"/>
          </p15:clr>
        </p15:guide>
        <p15:guide id="3" pos="257">
          <p15:clr>
            <a:srgbClr val="F26B43"/>
          </p15:clr>
        </p15:guide>
        <p15:guide id="4" orient="horz" pos="4065">
          <p15:clr>
            <a:srgbClr val="F26B43"/>
          </p15:clr>
        </p15:guide>
        <p15:guide id="5" pos="6924">
          <p15:clr>
            <a:srgbClr val="F26B43"/>
          </p15:clr>
        </p15:guide>
        <p15:guide id="6" orient="horz" pos="216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2E2FB97B-B4FE-4BE3-A5F5-32D4A24675EE}"/>
              </a:ext>
            </a:extLst>
          </p:cNvPr>
          <p:cNvSpPr>
            <a:spLocks noGrp="1"/>
          </p:cNvSpPr>
          <p:nvPr>
            <p:ph type="title"/>
          </p:nvPr>
        </p:nvSpPr>
        <p:spPr>
          <a:xfrm>
            <a:off x="532660" y="413690"/>
            <a:ext cx="9871969" cy="594361"/>
          </a:xfrm>
          <a:prstGeom prst="rect">
            <a:avLst/>
          </a:prstGeom>
        </p:spPr>
        <p:txBody>
          <a:bodyPr vert="horz" lIns="91440" tIns="45720" rIns="91440" bIns="45720" rtlCol="0" anchor="t">
            <a:normAutofit/>
          </a:bodyPr>
          <a:lstStyle/>
          <a:p>
            <a:r>
              <a:rPr kumimoji="1" lang="ja-JP" altLang="en-US" dirty="0"/>
              <a:t>マスター タイトルの書式設定</a:t>
            </a:r>
          </a:p>
        </p:txBody>
      </p:sp>
      <p:sp>
        <p:nvSpPr>
          <p:cNvPr id="3" name="テキスト プレースホルダー 2">
            <a:extLst>
              <a:ext uri="{FF2B5EF4-FFF2-40B4-BE49-F238E27FC236}">
                <a16:creationId xmlns:a16="http://schemas.microsoft.com/office/drawing/2014/main" id="{0F530660-924D-4DAD-820E-674D316FAEBD}"/>
              </a:ext>
            </a:extLst>
          </p:cNvPr>
          <p:cNvSpPr>
            <a:spLocks noGrp="1"/>
          </p:cNvSpPr>
          <p:nvPr>
            <p:ph type="body" idx="1"/>
          </p:nvPr>
        </p:nvSpPr>
        <p:spPr>
          <a:xfrm>
            <a:off x="532660" y="1269506"/>
            <a:ext cx="10821140" cy="5183682"/>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Tree>
    <p:extLst>
      <p:ext uri="{BB962C8B-B14F-4D97-AF65-F5344CB8AC3E}">
        <p14:creationId xmlns:p14="http://schemas.microsoft.com/office/powerpoint/2010/main" val="1856358409"/>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Lst>
  <p:hf sldNum="0" hdr="0" dt="0"/>
  <p:txStyles>
    <p:titleStyle>
      <a:lvl1pPr algn="l" defTabSz="914400" rtl="0" eaLnBrk="1" latinLnBrk="0" hangingPunct="1">
        <a:lnSpc>
          <a:spcPct val="90000"/>
        </a:lnSpc>
        <a:spcBef>
          <a:spcPct val="0"/>
        </a:spcBef>
        <a:buNone/>
        <a:defRPr kumimoji="1" sz="3200" b="1" kern="1200">
          <a:solidFill>
            <a:schemeClr val="tx1"/>
          </a:solidFill>
          <a:latin typeface="+mn-ea"/>
          <a:ea typeface="+mn-ea"/>
          <a:cs typeface="+mj-cs"/>
        </a:defRPr>
      </a:lvl1pPr>
    </p:titleStyle>
    <p:bodyStyle>
      <a:lvl1pPr marL="342900" indent="-342900" algn="l" defTabSz="914400" rtl="0" eaLnBrk="1" latinLnBrk="0" hangingPunct="1">
        <a:lnSpc>
          <a:spcPct val="100000"/>
        </a:lnSpc>
        <a:spcBef>
          <a:spcPts val="1000"/>
        </a:spcBef>
        <a:buFont typeface="Arial" panose="020B0604020202020204" pitchFamily="34" charset="0"/>
        <a:buChar char="•"/>
        <a:defRPr kumimoji="1" sz="2400" b="1" kern="1200">
          <a:solidFill>
            <a:schemeClr val="tx1"/>
          </a:solidFill>
          <a:latin typeface="+mn-ea"/>
          <a:ea typeface="+mn-ea"/>
          <a:cs typeface="+mn-cs"/>
        </a:defRPr>
      </a:lvl1pPr>
      <a:lvl2pPr marL="685800" indent="-228600" algn="l" defTabSz="914400" rtl="0" eaLnBrk="1" latinLnBrk="0" hangingPunct="1">
        <a:lnSpc>
          <a:spcPct val="100000"/>
        </a:lnSpc>
        <a:spcBef>
          <a:spcPts val="1200"/>
        </a:spcBef>
        <a:buFont typeface="Meiryo UI" panose="020B0604030504040204" pitchFamily="50" charset="-128"/>
        <a:buChar char="-"/>
        <a:defRPr kumimoji="1" sz="2000" kern="1200">
          <a:solidFill>
            <a:schemeClr val="tx1"/>
          </a:solidFill>
          <a:latin typeface="+mn-ea"/>
          <a:ea typeface="+mn-ea"/>
          <a:cs typeface="+mn-cs"/>
        </a:defRPr>
      </a:lvl2pPr>
      <a:lvl3pPr marL="1143000" indent="-228600" algn="l" defTabSz="914400" rtl="0" eaLnBrk="1" latinLnBrk="0" hangingPunct="1">
        <a:lnSpc>
          <a:spcPct val="100000"/>
        </a:lnSpc>
        <a:spcBef>
          <a:spcPts val="1200"/>
        </a:spcBef>
        <a:buFont typeface="Meiryo UI" panose="020B0604030504040204" pitchFamily="50" charset="-128"/>
        <a:buChar char="-"/>
        <a:defRPr kumimoji="1" sz="1800" kern="1200">
          <a:solidFill>
            <a:schemeClr val="tx1"/>
          </a:solidFill>
          <a:latin typeface="+mn-ea"/>
          <a:ea typeface="+mn-ea"/>
          <a:cs typeface="+mn-cs"/>
        </a:defRPr>
      </a:lvl3pPr>
      <a:lvl4pPr marL="1600200" indent="-228600" algn="l" defTabSz="914400" rtl="0" eaLnBrk="1" latinLnBrk="0" hangingPunct="1">
        <a:lnSpc>
          <a:spcPct val="100000"/>
        </a:lnSpc>
        <a:spcBef>
          <a:spcPts val="1200"/>
        </a:spcBef>
        <a:buFont typeface="Meiryo UI" panose="020B0604030504040204" pitchFamily="50" charset="-128"/>
        <a:buChar char="-"/>
        <a:defRPr kumimoji="1" sz="1600" kern="1200">
          <a:solidFill>
            <a:schemeClr val="tx1"/>
          </a:solidFill>
          <a:latin typeface="+mn-ea"/>
          <a:ea typeface="+mn-ea"/>
          <a:cs typeface="+mn-cs"/>
        </a:defRPr>
      </a:lvl4pPr>
      <a:lvl5pPr marL="2057400" indent="-228600" algn="l" defTabSz="914400" rtl="0" eaLnBrk="1" latinLnBrk="0" hangingPunct="1">
        <a:lnSpc>
          <a:spcPct val="100000"/>
        </a:lnSpc>
        <a:spcBef>
          <a:spcPts val="1200"/>
        </a:spcBef>
        <a:buFont typeface="Meiryo UI" panose="020B0604030504040204" pitchFamily="50" charset="-128"/>
        <a:buChar char="-"/>
        <a:defRPr kumimoji="1" sz="1400" kern="1200">
          <a:solidFill>
            <a:schemeClr val="tx1"/>
          </a:solidFill>
          <a:latin typeface="+mn-ea"/>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423">
          <p15:clr>
            <a:srgbClr val="F26B43"/>
          </p15:clr>
        </p15:guide>
        <p15:guide id="2" orient="horz" pos="255">
          <p15:clr>
            <a:srgbClr val="F26B43"/>
          </p15:clr>
        </p15:guide>
        <p15:guide id="3" pos="257">
          <p15:clr>
            <a:srgbClr val="F26B43"/>
          </p15:clr>
        </p15:guide>
        <p15:guide id="4" orient="horz" pos="4065">
          <p15:clr>
            <a:srgbClr val="F26B43"/>
          </p15:clr>
        </p15:guide>
        <p15:guide id="5" pos="6924">
          <p15:clr>
            <a:srgbClr val="F26B43"/>
          </p15:clr>
        </p15:guide>
        <p15:guide id="6"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hyperlink" Target="https://www.pmda.go.jp/safety/info-services/drugs/items-information/rmp/0002.html"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hyperlink" Target="https://www.pmda.go.jp/files/000219237.pdf" TargetMode="External"/><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hyperlink" Target="https://www.jpma.or.jp/information/evaluation/results/allotment/j-rmp_202104.html" TargetMode="External"/><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3.xml"/><Relationship Id="rId5" Type="http://schemas.openxmlformats.org/officeDocument/2006/relationships/image" Target="../media/image26.png"/><Relationship Id="rId4" Type="http://schemas.openxmlformats.org/officeDocument/2006/relationships/image" Target="../media/image25.png"/></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3.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29.png"/></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DBA7224-F160-49C3-B2A4-F4299581B244}"/>
              </a:ext>
            </a:extLst>
          </p:cNvPr>
          <p:cNvSpPr>
            <a:spLocks noGrp="1"/>
          </p:cNvSpPr>
          <p:nvPr>
            <p:ph type="body" sz="quarter" idx="12"/>
          </p:nvPr>
        </p:nvSpPr>
        <p:spPr>
          <a:xfrm>
            <a:off x="3042177" y="2249868"/>
            <a:ext cx="6776448" cy="1077218"/>
          </a:xfrm>
        </p:spPr>
        <p:txBody>
          <a:bodyPr/>
          <a:lstStyle/>
          <a:p>
            <a:pPr algn="ctr"/>
            <a:r>
              <a:rPr lang="en-US" altLang="ja-JP" sz="3600" dirty="0"/>
              <a:t>RMP</a:t>
            </a:r>
            <a:r>
              <a:rPr lang="ja-JP" altLang="en-US" sz="3600" dirty="0"/>
              <a:t>に関する通知改訂のポイント　　　　　　　　　　　</a:t>
            </a:r>
            <a:r>
              <a:rPr lang="ja-JP" altLang="en-US" sz="2800" b="0" dirty="0"/>
              <a:t>（</a:t>
            </a:r>
            <a:r>
              <a:rPr lang="en-US" altLang="ja-JP" sz="2800" b="0" dirty="0"/>
              <a:t>2022</a:t>
            </a:r>
            <a:r>
              <a:rPr lang="ja-JP" altLang="en-US" sz="2800" b="0" dirty="0"/>
              <a:t>年</a:t>
            </a:r>
            <a:r>
              <a:rPr lang="en-US" altLang="ja-JP" sz="2800" b="0" dirty="0"/>
              <a:t>3</a:t>
            </a:r>
            <a:r>
              <a:rPr lang="ja-JP" altLang="en-US" sz="2800" b="0" dirty="0"/>
              <a:t>月）</a:t>
            </a:r>
            <a:endParaRPr lang="en-US" altLang="ja-JP" sz="3600" b="0" dirty="0"/>
          </a:p>
        </p:txBody>
      </p:sp>
      <p:sp>
        <p:nvSpPr>
          <p:cNvPr id="9" name="テキスト プレースホルダー 2">
            <a:extLst>
              <a:ext uri="{FF2B5EF4-FFF2-40B4-BE49-F238E27FC236}">
                <a16:creationId xmlns:a16="http://schemas.microsoft.com/office/drawing/2014/main" id="{E1DC62F7-9CB2-4A0A-BCD2-D6A2EE5F8CBA}"/>
              </a:ext>
            </a:extLst>
          </p:cNvPr>
          <p:cNvSpPr>
            <a:spLocks noGrp="1"/>
          </p:cNvSpPr>
          <p:nvPr>
            <p:ph type="body" sz="quarter" idx="11"/>
          </p:nvPr>
        </p:nvSpPr>
        <p:spPr>
          <a:xfrm>
            <a:off x="569574" y="3811901"/>
            <a:ext cx="9458278" cy="1138773"/>
          </a:xfrm>
        </p:spPr>
        <p:txBody>
          <a:bodyPr/>
          <a:lstStyle/>
          <a:p>
            <a:r>
              <a:rPr kumimoji="1" lang="en-US" altLang="ja-JP" sz="1700" b="1" dirty="0">
                <a:latin typeface="+mn-ea"/>
                <a:ea typeface="+mn-ea"/>
              </a:rPr>
              <a:t>2022</a:t>
            </a:r>
            <a:r>
              <a:rPr kumimoji="1" lang="ja-JP" altLang="en-US" sz="1700" b="1" dirty="0">
                <a:latin typeface="+mn-ea"/>
                <a:ea typeface="+mn-ea"/>
              </a:rPr>
              <a:t>年</a:t>
            </a:r>
            <a:r>
              <a:rPr kumimoji="1" lang="en-US" altLang="ja-JP" sz="1700" b="1" dirty="0">
                <a:latin typeface="+mn-ea"/>
                <a:ea typeface="+mn-ea"/>
              </a:rPr>
              <a:t>3</a:t>
            </a:r>
            <a:r>
              <a:rPr kumimoji="1" lang="ja-JP" altLang="en-US" sz="1700" b="1" dirty="0">
                <a:latin typeface="+mn-ea"/>
                <a:ea typeface="+mn-ea"/>
              </a:rPr>
              <a:t>月</a:t>
            </a:r>
            <a:r>
              <a:rPr lang="en-US" altLang="ja-JP" sz="1700" b="1" dirty="0">
                <a:latin typeface="+mn-ea"/>
                <a:ea typeface="+mn-ea"/>
              </a:rPr>
              <a:t>24</a:t>
            </a:r>
            <a:r>
              <a:rPr lang="ja-JP" altLang="en-US" sz="1700" b="1" dirty="0">
                <a:latin typeface="+mn-ea"/>
                <a:ea typeface="+mn-ea"/>
              </a:rPr>
              <a:t>日</a:t>
            </a:r>
            <a:endParaRPr kumimoji="1" lang="en-US" altLang="ja-JP" sz="1700" b="1" dirty="0">
              <a:latin typeface="+mn-ea"/>
              <a:ea typeface="+mn-ea"/>
            </a:endParaRPr>
          </a:p>
          <a:p>
            <a:r>
              <a:rPr lang="ja-JP" altLang="en-US" sz="1700" dirty="0">
                <a:latin typeface="+mn-ea"/>
                <a:ea typeface="+mn-ea"/>
              </a:rPr>
              <a:t>日本製薬工業協会（製薬協） 医薬品評価委員会</a:t>
            </a:r>
            <a:r>
              <a:rPr lang="en-US" altLang="ja-JP" sz="1700" dirty="0">
                <a:latin typeface="+mn-ea"/>
                <a:ea typeface="+mn-ea"/>
              </a:rPr>
              <a:t> PV</a:t>
            </a:r>
            <a:r>
              <a:rPr lang="ja-JP" altLang="en-US" sz="1700" dirty="0">
                <a:latin typeface="+mn-ea"/>
                <a:ea typeface="+mn-ea"/>
              </a:rPr>
              <a:t>部会　</a:t>
            </a:r>
            <a:endParaRPr lang="en-US" altLang="ja-JP" sz="1700" dirty="0">
              <a:latin typeface="+mn-ea"/>
              <a:ea typeface="+mn-ea"/>
            </a:endParaRPr>
          </a:p>
          <a:p>
            <a:r>
              <a:rPr lang="en-US" altLang="ja-JP" sz="1700" dirty="0">
                <a:latin typeface="+mn-ea"/>
                <a:ea typeface="+mn-ea"/>
              </a:rPr>
              <a:t>  </a:t>
            </a:r>
            <a:r>
              <a:rPr lang="ja-JP" altLang="en-US" sz="1700" dirty="0">
                <a:latin typeface="+mn-ea"/>
                <a:ea typeface="+mn-ea"/>
              </a:rPr>
              <a:t>継続課題対応チーム</a:t>
            </a:r>
            <a:r>
              <a:rPr lang="en-US" altLang="ja-JP" sz="1700" dirty="0">
                <a:latin typeface="+mn-ea"/>
                <a:ea typeface="+mn-ea"/>
              </a:rPr>
              <a:t>1</a:t>
            </a:r>
            <a:r>
              <a:rPr lang="ja-JP" altLang="en-US" sz="1700" dirty="0">
                <a:latin typeface="+mn-ea"/>
                <a:ea typeface="+mn-ea"/>
              </a:rPr>
              <a:t>（</a:t>
            </a:r>
            <a:r>
              <a:rPr lang="en-US" altLang="ja-JP" sz="1700" dirty="0">
                <a:latin typeface="+mn-ea"/>
                <a:ea typeface="+mn-ea"/>
              </a:rPr>
              <a:t>KT1</a:t>
            </a:r>
            <a:r>
              <a:rPr lang="ja-JP" altLang="en-US" sz="1700" dirty="0">
                <a:latin typeface="+mn-ea"/>
                <a:ea typeface="+mn-ea"/>
              </a:rPr>
              <a:t>　</a:t>
            </a:r>
            <a:r>
              <a:rPr lang="en-US" altLang="ja-JP" sz="1700" kern="0" dirty="0">
                <a:solidFill>
                  <a:srgbClr val="000000"/>
                </a:solidFill>
                <a:latin typeface="+mn-ea"/>
                <a:ea typeface="+mn-ea"/>
                <a:cs typeface="ＭＳ 明朝" panose="02020609040205080304" pitchFamily="17" charset="-128"/>
              </a:rPr>
              <a:t>RMP</a:t>
            </a:r>
            <a:r>
              <a:rPr lang="ja-JP" altLang="ja-JP" sz="1700" kern="0" dirty="0">
                <a:solidFill>
                  <a:srgbClr val="000000"/>
                </a:solidFill>
                <a:latin typeface="+mn-ea"/>
                <a:ea typeface="+mn-ea"/>
                <a:cs typeface="ＭＳ 明朝" panose="02020609040205080304" pitchFamily="17" charset="-128"/>
              </a:rPr>
              <a:t>運用に関する課題対応</a:t>
            </a:r>
            <a:r>
              <a:rPr lang="en-US" altLang="ja-JP" sz="1700" dirty="0">
                <a:latin typeface="+mn-ea"/>
                <a:ea typeface="+mn-ea"/>
              </a:rPr>
              <a:t>)</a:t>
            </a:r>
          </a:p>
          <a:p>
            <a:r>
              <a:rPr lang="ja-JP" altLang="en-US" sz="1700" dirty="0">
                <a:latin typeface="+mn-ea"/>
                <a:ea typeface="+mn-ea"/>
              </a:rPr>
              <a:t>　  リーダー　竹本信也　　（中外製薬株式会社／</a:t>
            </a:r>
            <a:r>
              <a:rPr lang="zh-TW" altLang="en-US" sz="1700" dirty="0">
                <a:latin typeface="+mn-ea"/>
                <a:ea typeface="+mn-ea"/>
              </a:rPr>
              <a:t>日本製薬団体連合会</a:t>
            </a:r>
            <a:r>
              <a:rPr lang="ja-JP" altLang="en-US" sz="1700" dirty="0">
                <a:latin typeface="+mn-ea"/>
                <a:ea typeface="+mn-ea"/>
              </a:rPr>
              <a:t>（日薬連）</a:t>
            </a:r>
            <a:r>
              <a:rPr lang="en-US" altLang="ja-JP" sz="1700" dirty="0">
                <a:latin typeface="+mn-ea"/>
                <a:ea typeface="+mn-ea"/>
              </a:rPr>
              <a:t>WT1(RMP)</a:t>
            </a:r>
            <a:r>
              <a:rPr lang="ja-JP" altLang="en-US" sz="1700" dirty="0">
                <a:latin typeface="+mn-ea"/>
                <a:ea typeface="+mn-ea"/>
              </a:rPr>
              <a:t>）</a:t>
            </a:r>
          </a:p>
        </p:txBody>
      </p:sp>
      <p:sp>
        <p:nvSpPr>
          <p:cNvPr id="10" name="正方形/長方形 9">
            <a:extLst>
              <a:ext uri="{FF2B5EF4-FFF2-40B4-BE49-F238E27FC236}">
                <a16:creationId xmlns:a16="http://schemas.microsoft.com/office/drawing/2014/main" id="{7A7163B1-574B-4CD4-B2DC-C8417D2ED563}"/>
              </a:ext>
            </a:extLst>
          </p:cNvPr>
          <p:cNvSpPr/>
          <p:nvPr/>
        </p:nvSpPr>
        <p:spPr>
          <a:xfrm>
            <a:off x="1002929" y="5204216"/>
            <a:ext cx="11189071" cy="1600438"/>
          </a:xfrm>
          <a:prstGeom prst="rect">
            <a:avLst/>
          </a:prstGeom>
          <a:ln w="19050">
            <a:solidFill>
              <a:schemeClr val="accent1"/>
            </a:solidFill>
          </a:ln>
        </p:spPr>
        <p:txBody>
          <a:bodyPr wrap="square">
            <a:spAutoFit/>
          </a:bodyPr>
          <a:lstStyle/>
          <a:p>
            <a:r>
              <a:rPr lang="ja-JP" altLang="en-US" sz="1400" b="1" dirty="0">
                <a:latin typeface="+mn-ea"/>
                <a:cs typeface="ＭＳ Ｐゴシック" panose="020B0600070205080204" pitchFamily="50" charset="-128"/>
              </a:rPr>
              <a:t>留意点（必ずお読みください）</a:t>
            </a:r>
            <a:endParaRPr lang="en-US" altLang="ja-JP" sz="1400" b="1" dirty="0">
              <a:latin typeface="+mn-ea"/>
              <a:cs typeface="ＭＳ Ｐゴシック" panose="020B0600070205080204" pitchFamily="50" charset="-128"/>
            </a:endParaRPr>
          </a:p>
          <a:p>
            <a:pPr marL="285750" indent="-285750">
              <a:buFont typeface="Arial" panose="020B0604020202020204" pitchFamily="34" charset="0"/>
              <a:buChar char="•"/>
            </a:pPr>
            <a:r>
              <a:rPr lang="ja-JP" altLang="ja-JP" sz="1400" dirty="0">
                <a:latin typeface="+mn-ea"/>
                <a:cs typeface="ＭＳ Ｐゴシック" panose="020B0600070205080204" pitchFamily="50" charset="-128"/>
              </a:rPr>
              <a:t>本資料は</a:t>
            </a:r>
            <a:r>
              <a:rPr lang="en-US" altLang="ja-JP" sz="1400" dirty="0">
                <a:latin typeface="+mn-ea"/>
                <a:cs typeface="ＭＳ Ｐゴシック" panose="020B0600070205080204" pitchFamily="50" charset="-128"/>
              </a:rPr>
              <a:t>2022</a:t>
            </a:r>
            <a:r>
              <a:rPr lang="ja-JP" altLang="ja-JP" sz="1400" dirty="0">
                <a:latin typeface="+mn-ea"/>
                <a:cs typeface="ＭＳ Ｐゴシック" panose="020B0600070205080204" pitchFamily="50" charset="-128"/>
              </a:rPr>
              <a:t>年</a:t>
            </a:r>
            <a:r>
              <a:rPr lang="en-US" altLang="ja-JP" sz="1400" dirty="0">
                <a:latin typeface="+mn-ea"/>
                <a:cs typeface="ＭＳ Ｐゴシック" panose="020B0600070205080204" pitchFamily="50" charset="-128"/>
              </a:rPr>
              <a:t>3</a:t>
            </a:r>
            <a:r>
              <a:rPr lang="ja-JP" altLang="ja-JP" sz="1400" dirty="0">
                <a:latin typeface="+mn-ea"/>
                <a:cs typeface="ＭＳ Ｐゴシック" panose="020B0600070205080204" pitchFamily="50" charset="-128"/>
              </a:rPr>
              <a:t>月に発出された</a:t>
            </a:r>
            <a:r>
              <a:rPr lang="en-US" altLang="ja-JP" sz="1400" dirty="0">
                <a:latin typeface="+mn-ea"/>
                <a:cs typeface="ＭＳ Ｐゴシック" panose="020B0600070205080204" pitchFamily="50" charset="-128"/>
              </a:rPr>
              <a:t>RMP</a:t>
            </a:r>
            <a:r>
              <a:rPr lang="ja-JP" altLang="ja-JP" sz="1400" dirty="0">
                <a:latin typeface="+mn-ea"/>
                <a:cs typeface="ＭＳ Ｐゴシック" panose="020B0600070205080204" pitchFamily="50" charset="-128"/>
              </a:rPr>
              <a:t>関連通知の変更等のポイントについての参考資料となります。</a:t>
            </a:r>
            <a:endParaRPr lang="en-US" altLang="ja-JP" sz="1400" dirty="0">
              <a:latin typeface="+mn-ea"/>
              <a:cs typeface="ＭＳ Ｐゴシック" panose="020B0600070205080204" pitchFamily="50" charset="-128"/>
            </a:endParaRPr>
          </a:p>
          <a:p>
            <a:pPr marL="285750" indent="-285750">
              <a:buFont typeface="Arial" panose="020B0604020202020204" pitchFamily="34" charset="0"/>
              <a:buChar char="•"/>
            </a:pPr>
            <a:r>
              <a:rPr lang="ja-JP" altLang="ja-JP" sz="1400" b="1" u="sng" dirty="0">
                <a:latin typeface="+mn-ea"/>
                <a:cs typeface="ＭＳ Ｐゴシック" panose="020B0600070205080204" pitchFamily="50" charset="-128"/>
              </a:rPr>
              <a:t>変更点の詳細は、発出された通知を必ずご確認ください</a:t>
            </a:r>
            <a:br>
              <a:rPr lang="en-US" altLang="ja-JP" sz="1400" b="1" u="sng" dirty="0">
                <a:latin typeface="+mn-ea"/>
                <a:cs typeface="ＭＳ Ｐゴシック" panose="020B0600070205080204" pitchFamily="50" charset="-128"/>
              </a:rPr>
            </a:br>
            <a:r>
              <a:rPr lang="ja-JP" altLang="en-US" sz="1400" dirty="0">
                <a:solidFill>
                  <a:schemeClr val="accent6"/>
                </a:solidFill>
                <a:latin typeface="+mn-ea"/>
                <a:cs typeface="ＭＳ Ｐゴシック" panose="020B0600070205080204" pitchFamily="50" charset="-128"/>
              </a:rPr>
              <a:t>（別紙様式</a:t>
            </a:r>
            <a:r>
              <a:rPr lang="en-US" altLang="ja-JP" sz="1400" dirty="0">
                <a:solidFill>
                  <a:schemeClr val="accent6"/>
                </a:solidFill>
                <a:latin typeface="+mn-ea"/>
                <a:cs typeface="ＭＳ Ｐゴシック" panose="020B0600070205080204" pitchFamily="50" charset="-128"/>
              </a:rPr>
              <a:t>1-3</a:t>
            </a:r>
            <a:r>
              <a:rPr lang="ja-JP" altLang="en-US" sz="1400" dirty="0">
                <a:solidFill>
                  <a:schemeClr val="accent6"/>
                </a:solidFill>
                <a:latin typeface="+mn-ea"/>
                <a:cs typeface="ＭＳ Ｐゴシック" panose="020B0600070205080204" pitchFamily="50" charset="-128"/>
              </a:rPr>
              <a:t>（</a:t>
            </a:r>
            <a:r>
              <a:rPr lang="en-US" altLang="ja-JP" sz="1400" dirty="0">
                <a:solidFill>
                  <a:schemeClr val="accent6"/>
                </a:solidFill>
                <a:latin typeface="+mn-ea"/>
                <a:cs typeface="ＭＳ Ｐゴシック" panose="020B0600070205080204" pitchFamily="50" charset="-128"/>
              </a:rPr>
              <a:t>RMP</a:t>
            </a:r>
            <a:r>
              <a:rPr lang="ja-JP" altLang="en-US" sz="1400" dirty="0">
                <a:solidFill>
                  <a:schemeClr val="accent6"/>
                </a:solidFill>
                <a:latin typeface="+mn-ea"/>
                <a:cs typeface="ＭＳ Ｐゴシック" panose="020B0600070205080204" pitchFamily="50" charset="-128"/>
              </a:rPr>
              <a:t>本体、</a:t>
            </a:r>
            <a:r>
              <a:rPr lang="en-US" altLang="ja-JP" sz="1400" dirty="0">
                <a:solidFill>
                  <a:schemeClr val="accent6"/>
                </a:solidFill>
                <a:latin typeface="+mn-ea"/>
                <a:cs typeface="ＭＳ Ｐゴシック" panose="020B0600070205080204" pitchFamily="50" charset="-128"/>
              </a:rPr>
              <a:t>RMP</a:t>
            </a:r>
            <a:r>
              <a:rPr lang="ja-JP" altLang="en-US" sz="1400" dirty="0">
                <a:solidFill>
                  <a:schemeClr val="accent6"/>
                </a:solidFill>
                <a:latin typeface="+mn-ea"/>
                <a:cs typeface="ＭＳ Ｐゴシック" panose="020B0600070205080204" pitchFamily="50" charset="-128"/>
              </a:rPr>
              <a:t>概要、</a:t>
            </a:r>
            <a:r>
              <a:rPr lang="zh-CN" altLang="en-US" sz="1400" dirty="0">
                <a:solidFill>
                  <a:schemeClr val="accent6"/>
                </a:solidFill>
                <a:latin typeface="+mn-ea"/>
                <a:cs typeface="ＭＳ Ｐゴシック" panose="020B0600070205080204" pitchFamily="50" charset="-128"/>
              </a:rPr>
              <a:t>提出届</a:t>
            </a:r>
            <a:r>
              <a:rPr lang="ja-JP" altLang="en-US" sz="1400" dirty="0">
                <a:solidFill>
                  <a:schemeClr val="accent6"/>
                </a:solidFill>
                <a:latin typeface="+mn-ea"/>
                <a:cs typeface="ＭＳ Ｐゴシック" panose="020B0600070205080204" pitchFamily="50" charset="-128"/>
              </a:rPr>
              <a:t>）の</a:t>
            </a:r>
            <a:r>
              <a:rPr lang="en-US" altLang="ja-JP" sz="1400" dirty="0">
                <a:solidFill>
                  <a:schemeClr val="accent6"/>
                </a:solidFill>
                <a:latin typeface="+mn-ea"/>
                <a:cs typeface="ＭＳ Ｐゴシック" panose="020B0600070205080204" pitchFamily="50" charset="-128"/>
              </a:rPr>
              <a:t>WORD</a:t>
            </a:r>
            <a:r>
              <a:rPr lang="ja-JP" altLang="en-US" sz="1400" dirty="0">
                <a:solidFill>
                  <a:schemeClr val="accent6"/>
                </a:solidFill>
                <a:latin typeface="+mn-ea"/>
                <a:cs typeface="ＭＳ Ｐゴシック" panose="020B0600070205080204" pitchFamily="50" charset="-128"/>
              </a:rPr>
              <a:t>ファイルは、後日、</a:t>
            </a:r>
            <a:r>
              <a:rPr lang="en-US" altLang="ja-JP" sz="1400" dirty="0">
                <a:solidFill>
                  <a:schemeClr val="accent6"/>
                </a:solidFill>
                <a:latin typeface="+mn-ea"/>
                <a:cs typeface="ＭＳ Ｐゴシック" panose="020B0600070205080204" pitchFamily="50" charset="-128"/>
              </a:rPr>
              <a:t>PMDA WEB</a:t>
            </a:r>
            <a:r>
              <a:rPr lang="ja-JP" altLang="en-US" sz="1400" dirty="0">
                <a:solidFill>
                  <a:schemeClr val="accent6"/>
                </a:solidFill>
                <a:latin typeface="+mn-ea"/>
                <a:cs typeface="ＭＳ Ｐゴシック" panose="020B0600070205080204" pitchFamily="50" charset="-128"/>
              </a:rPr>
              <a:t>サイト</a:t>
            </a:r>
            <a:r>
              <a:rPr lang="en-US" altLang="ja-JP" sz="1400" dirty="0">
                <a:solidFill>
                  <a:schemeClr val="accent6"/>
                </a:solidFill>
                <a:latin typeface="+mn-ea"/>
                <a:cs typeface="ＭＳ Ｐゴシック" panose="020B0600070205080204" pitchFamily="50" charset="-128"/>
              </a:rPr>
              <a:t>/SKW</a:t>
            </a:r>
            <a:r>
              <a:rPr lang="ja-JP" altLang="en-US" sz="1400" dirty="0">
                <a:solidFill>
                  <a:schemeClr val="accent6"/>
                </a:solidFill>
                <a:latin typeface="+mn-ea"/>
                <a:cs typeface="ＭＳ Ｐゴシック" panose="020B0600070205080204" pitchFamily="50" charset="-128"/>
              </a:rPr>
              <a:t>サイトに掲載予定です（行政確認済））</a:t>
            </a:r>
            <a:br>
              <a:rPr lang="en-US" altLang="ja-JP" sz="1400" b="1" u="sng" dirty="0">
                <a:latin typeface="+mn-ea"/>
                <a:cs typeface="ＭＳ Ｐゴシック" panose="020B0600070205080204" pitchFamily="50" charset="-128"/>
              </a:rPr>
            </a:br>
            <a:r>
              <a:rPr lang="en-US" altLang="ja-JP" sz="1400" dirty="0">
                <a:latin typeface="+mn-ea"/>
                <a:hlinkClick r:id="rId2"/>
              </a:rPr>
              <a:t>https://www.pmda.go.jp/safety/info-services/drugs/items-information/rmp/0002.html</a:t>
            </a:r>
            <a:r>
              <a:rPr lang="ja-JP" altLang="en-US" sz="1400" dirty="0">
                <a:latin typeface="+mn-ea"/>
              </a:rPr>
              <a:t>　</a:t>
            </a:r>
            <a:endParaRPr lang="en-US" altLang="ja-JP" sz="1400" dirty="0">
              <a:latin typeface="+mn-ea"/>
              <a:cs typeface="ＭＳ Ｐゴシック" panose="020B0600070205080204" pitchFamily="50" charset="-128"/>
            </a:endParaRPr>
          </a:p>
          <a:p>
            <a:pPr marL="285750" indent="-285750">
              <a:buFont typeface="Arial" panose="020B0604020202020204" pitchFamily="34" charset="0"/>
              <a:buChar char="•"/>
            </a:pPr>
            <a:r>
              <a:rPr lang="ja-JP" altLang="ja-JP" sz="1400" dirty="0">
                <a:latin typeface="+mn-ea"/>
              </a:rPr>
              <a:t>本資料</a:t>
            </a:r>
            <a:r>
              <a:rPr lang="ja-JP" altLang="en-US" sz="1400" dirty="0">
                <a:latin typeface="+mn-ea"/>
              </a:rPr>
              <a:t>は、社内でのみ活用ください。</a:t>
            </a:r>
            <a:r>
              <a:rPr lang="ja-JP" altLang="ja-JP" sz="1400" dirty="0">
                <a:latin typeface="+mn-ea"/>
              </a:rPr>
              <a:t>本資料が</a:t>
            </a:r>
            <a:r>
              <a:rPr lang="en-US" altLang="ja-JP" sz="1400" dirty="0">
                <a:latin typeface="+mn-ea"/>
              </a:rPr>
              <a:t>RMP </a:t>
            </a:r>
            <a:r>
              <a:rPr lang="ja-JP" altLang="ja-JP" sz="1400" dirty="0">
                <a:latin typeface="+mn-ea"/>
              </a:rPr>
              <a:t>の運用に携わっている方々の日々の問題や疑問が解決できる一助になれば幸いです。</a:t>
            </a:r>
            <a:endParaRPr lang="en-US" altLang="ja-JP" sz="1400" dirty="0">
              <a:latin typeface="+mn-ea"/>
            </a:endParaRPr>
          </a:p>
          <a:p>
            <a:pPr marL="285750" indent="-285750">
              <a:buFont typeface="Arial" panose="020B0604020202020204" pitchFamily="34" charset="0"/>
              <a:buChar char="•"/>
            </a:pPr>
            <a:r>
              <a:rPr lang="ja-JP" altLang="ja-JP" sz="1400" dirty="0">
                <a:latin typeface="+mn-ea"/>
              </a:rPr>
              <a:t>本資料作成にあたり、ご指導・ご助言いたいた</a:t>
            </a:r>
            <a:r>
              <a:rPr lang="ja-JP" altLang="en-US" sz="1400" dirty="0">
                <a:latin typeface="+mn-ea"/>
              </a:rPr>
              <a:t>厚生労働省</a:t>
            </a:r>
            <a:r>
              <a:rPr lang="ja-JP" altLang="ja-JP" sz="1400" dirty="0">
                <a:latin typeface="+mn-ea"/>
              </a:rPr>
              <a:t>、独立行政法人医薬機器総合機構の皆様に感謝します</a:t>
            </a:r>
            <a:endParaRPr lang="en-US" altLang="ja-JP" sz="1400" dirty="0">
              <a:latin typeface="+mn-ea"/>
            </a:endParaRPr>
          </a:p>
        </p:txBody>
      </p:sp>
    </p:spTree>
    <p:extLst>
      <p:ext uri="{BB962C8B-B14F-4D97-AF65-F5344CB8AC3E}">
        <p14:creationId xmlns:p14="http://schemas.microsoft.com/office/powerpoint/2010/main" val="41592688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F95F9BAD-51AA-4BCB-B6D2-099A2F5151F7}"/>
              </a:ext>
            </a:extLst>
          </p:cNvPr>
          <p:cNvSpPr>
            <a:spLocks noGrp="1"/>
          </p:cNvSpPr>
          <p:nvPr>
            <p:ph type="body" sz="quarter" idx="10"/>
          </p:nvPr>
        </p:nvSpPr>
        <p:spPr>
          <a:xfrm>
            <a:off x="561247" y="205387"/>
            <a:ext cx="9793148" cy="307777"/>
          </a:xfrm>
        </p:spPr>
        <p:txBody>
          <a:bodyPr/>
          <a:lstStyle/>
          <a:p>
            <a:r>
              <a:rPr lang="en-US" altLang="ja-JP" dirty="0"/>
              <a:t>2022</a:t>
            </a:r>
            <a:r>
              <a:rPr lang="ja-JP" altLang="en-US" dirty="0"/>
              <a:t>年</a:t>
            </a:r>
            <a:r>
              <a:rPr lang="en-US" altLang="ja-JP" dirty="0"/>
              <a:t>3</a:t>
            </a:r>
            <a:r>
              <a:rPr lang="ja-JP" altLang="en-US" dirty="0"/>
              <a:t>月　</a:t>
            </a:r>
            <a:r>
              <a:rPr lang="en-US" altLang="ja-JP" dirty="0"/>
              <a:t>RMP</a:t>
            </a:r>
            <a:r>
              <a:rPr lang="ja-JP" altLang="en-US" dirty="0"/>
              <a:t>に関する通知のポイント</a:t>
            </a:r>
          </a:p>
        </p:txBody>
      </p:sp>
      <p:sp>
        <p:nvSpPr>
          <p:cNvPr id="4" name="テキスト プレースホルダー 3">
            <a:extLst>
              <a:ext uri="{FF2B5EF4-FFF2-40B4-BE49-F238E27FC236}">
                <a16:creationId xmlns:a16="http://schemas.microsoft.com/office/drawing/2014/main" id="{BDA3C4EB-312D-47AF-A68F-64EFB66B3092}"/>
              </a:ext>
            </a:extLst>
          </p:cNvPr>
          <p:cNvSpPr>
            <a:spLocks noGrp="1"/>
          </p:cNvSpPr>
          <p:nvPr>
            <p:ph type="body" sz="quarter" idx="12"/>
          </p:nvPr>
        </p:nvSpPr>
        <p:spPr>
          <a:xfrm>
            <a:off x="512219" y="503071"/>
            <a:ext cx="9842176" cy="584775"/>
          </a:xfrm>
        </p:spPr>
        <p:txBody>
          <a:bodyPr/>
          <a:lstStyle/>
          <a:p>
            <a:r>
              <a:rPr lang="ja-JP" altLang="en-US" dirty="0"/>
              <a:t>送信するメールの注意点（</a:t>
            </a:r>
            <a:r>
              <a:rPr lang="en-US" altLang="ja-JP" dirty="0"/>
              <a:t>1</a:t>
            </a:r>
            <a:r>
              <a:rPr lang="ja-JP" altLang="en-US" dirty="0"/>
              <a:t>）メールの件名</a:t>
            </a:r>
            <a:endParaRPr lang="en-US" altLang="ja-JP" dirty="0"/>
          </a:p>
        </p:txBody>
      </p:sp>
      <p:sp>
        <p:nvSpPr>
          <p:cNvPr id="10" name="正方形/長方形 9">
            <a:extLst>
              <a:ext uri="{FF2B5EF4-FFF2-40B4-BE49-F238E27FC236}">
                <a16:creationId xmlns:a16="http://schemas.microsoft.com/office/drawing/2014/main" id="{240C6E0B-CA47-4E71-9BE8-81E93F00F00A}"/>
              </a:ext>
            </a:extLst>
          </p:cNvPr>
          <p:cNvSpPr/>
          <p:nvPr/>
        </p:nvSpPr>
        <p:spPr>
          <a:xfrm>
            <a:off x="561247" y="1133156"/>
            <a:ext cx="11074400" cy="552998"/>
          </a:xfrm>
          <a:prstGeom prst="rect">
            <a:avLst/>
          </a:prstGeom>
          <a:solidFill>
            <a:srgbClr val="0000CC"/>
          </a:solidFill>
        </p:spPr>
        <p:txBody>
          <a:bodyPr wrap="square" lIns="108000" tIns="108000" rIns="108000" bIns="108000">
            <a:noAutofit/>
          </a:bodyPr>
          <a:lstStyle/>
          <a:p>
            <a:pPr algn="ctr"/>
            <a:r>
              <a:rPr lang="ja-JP" altLang="en-US" sz="2000" b="1" dirty="0">
                <a:solidFill>
                  <a:schemeClr val="bg1"/>
                </a:solidFill>
                <a:latin typeface="+mn-ea"/>
                <a:cs typeface="ＭＳ Ｐゴシック" panose="020B0600070205080204" pitchFamily="50" charset="-128"/>
              </a:rPr>
              <a:t>メールの提出について、件名のルールは以下の通り</a:t>
            </a:r>
            <a:endParaRPr lang="en-US" altLang="ja-JP" sz="2000" dirty="0">
              <a:solidFill>
                <a:schemeClr val="bg1"/>
              </a:solidFill>
              <a:latin typeface="+mn-ea"/>
              <a:cs typeface="ＭＳ Ｐゴシック" panose="020B0600070205080204" pitchFamily="50" charset="-128"/>
            </a:endParaRPr>
          </a:p>
        </p:txBody>
      </p:sp>
      <p:sp>
        <p:nvSpPr>
          <p:cNvPr id="9" name="フローチャート: 処理 8">
            <a:extLst>
              <a:ext uri="{FF2B5EF4-FFF2-40B4-BE49-F238E27FC236}">
                <a16:creationId xmlns:a16="http://schemas.microsoft.com/office/drawing/2014/main" id="{5508CEA5-5C6E-4E9C-82A9-9635AA74E392}"/>
              </a:ext>
            </a:extLst>
          </p:cNvPr>
          <p:cNvSpPr/>
          <p:nvPr/>
        </p:nvSpPr>
        <p:spPr>
          <a:xfrm>
            <a:off x="462768" y="1940449"/>
            <a:ext cx="5845041" cy="4205254"/>
          </a:xfrm>
          <a:prstGeom prst="flowChartProcess">
            <a:avLst/>
          </a:prstGeom>
          <a:noFill/>
          <a:ln w="28575">
            <a:solidFill>
              <a:schemeClr val="accent1"/>
            </a:solidFill>
          </a:ln>
        </p:spPr>
        <p:txBody>
          <a:bodyPr wrap="square" lIns="108000" tIns="108000" rIns="108000" bIns="108000" rtlCol="0" anchor="ctr">
            <a:noAutofit/>
          </a:bodyPr>
          <a:lstStyle/>
          <a:p>
            <a:pPr algn="ctr"/>
            <a:endParaRPr kumimoji="1" lang="ja-JP" altLang="en-US" b="1" dirty="0">
              <a:solidFill>
                <a:schemeClr val="bg1"/>
              </a:solidFill>
            </a:endParaRPr>
          </a:p>
        </p:txBody>
      </p:sp>
      <p:sp>
        <p:nvSpPr>
          <p:cNvPr id="15" name="フローチャート: 処理 14">
            <a:extLst>
              <a:ext uri="{FF2B5EF4-FFF2-40B4-BE49-F238E27FC236}">
                <a16:creationId xmlns:a16="http://schemas.microsoft.com/office/drawing/2014/main" id="{4221314C-2C15-40FF-9EDA-51095FADEF80}"/>
              </a:ext>
            </a:extLst>
          </p:cNvPr>
          <p:cNvSpPr/>
          <p:nvPr/>
        </p:nvSpPr>
        <p:spPr>
          <a:xfrm>
            <a:off x="561247" y="2145835"/>
            <a:ext cx="736600" cy="484155"/>
          </a:xfrm>
          <a:prstGeom prst="flowChartProcess">
            <a:avLst/>
          </a:prstGeom>
          <a:noFill/>
          <a:ln w="28575">
            <a:solidFill>
              <a:schemeClr val="accent1"/>
            </a:solidFill>
          </a:ln>
        </p:spPr>
        <p:txBody>
          <a:bodyPr wrap="square" lIns="108000" tIns="108000" rIns="108000" bIns="108000" rtlCol="0" anchor="ctr">
            <a:noAutofit/>
          </a:bodyPr>
          <a:lstStyle/>
          <a:p>
            <a:r>
              <a:rPr kumimoji="1" lang="ja-JP" altLang="en-US" b="1" dirty="0"/>
              <a:t>宛先　</a:t>
            </a:r>
          </a:p>
        </p:txBody>
      </p:sp>
      <p:sp>
        <p:nvSpPr>
          <p:cNvPr id="17" name="フローチャート: 処理 16">
            <a:extLst>
              <a:ext uri="{FF2B5EF4-FFF2-40B4-BE49-F238E27FC236}">
                <a16:creationId xmlns:a16="http://schemas.microsoft.com/office/drawing/2014/main" id="{B2913921-2FDC-4A63-86F9-2F8A79BFDB5A}"/>
              </a:ext>
            </a:extLst>
          </p:cNvPr>
          <p:cNvSpPr/>
          <p:nvPr/>
        </p:nvSpPr>
        <p:spPr>
          <a:xfrm>
            <a:off x="561247" y="2772464"/>
            <a:ext cx="736600" cy="484155"/>
          </a:xfrm>
          <a:prstGeom prst="flowChartProcess">
            <a:avLst/>
          </a:prstGeom>
          <a:noFill/>
          <a:ln w="28575">
            <a:noFill/>
          </a:ln>
        </p:spPr>
        <p:txBody>
          <a:bodyPr wrap="square" lIns="108000" tIns="108000" rIns="108000" bIns="108000" rtlCol="0" anchor="ctr">
            <a:noAutofit/>
          </a:bodyPr>
          <a:lstStyle/>
          <a:p>
            <a:r>
              <a:rPr kumimoji="1" lang="ja-JP" altLang="en-US" b="1" dirty="0"/>
              <a:t>件名</a:t>
            </a:r>
          </a:p>
        </p:txBody>
      </p:sp>
      <p:cxnSp>
        <p:nvCxnSpPr>
          <p:cNvPr id="12" name="直線コネクタ 11">
            <a:extLst>
              <a:ext uri="{FF2B5EF4-FFF2-40B4-BE49-F238E27FC236}">
                <a16:creationId xmlns:a16="http://schemas.microsoft.com/office/drawing/2014/main" id="{C615C48E-E134-41E1-A0FF-3C7CB4061D77}"/>
              </a:ext>
            </a:extLst>
          </p:cNvPr>
          <p:cNvCxnSpPr/>
          <p:nvPr/>
        </p:nvCxnSpPr>
        <p:spPr>
          <a:xfrm>
            <a:off x="1521934" y="2629990"/>
            <a:ext cx="35687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直線コネクタ 19">
            <a:extLst>
              <a:ext uri="{FF2B5EF4-FFF2-40B4-BE49-F238E27FC236}">
                <a16:creationId xmlns:a16="http://schemas.microsoft.com/office/drawing/2014/main" id="{4A39E3DF-05BA-4EF8-AC9E-F2F0E426521E}"/>
              </a:ext>
            </a:extLst>
          </p:cNvPr>
          <p:cNvCxnSpPr>
            <a:cxnSpLocks/>
          </p:cNvCxnSpPr>
          <p:nvPr/>
        </p:nvCxnSpPr>
        <p:spPr>
          <a:xfrm>
            <a:off x="1327023" y="3389000"/>
            <a:ext cx="476897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id="{265A50E7-965F-432C-B23D-F4D54B9EF8FA}"/>
              </a:ext>
            </a:extLst>
          </p:cNvPr>
          <p:cNvCxnSpPr>
            <a:cxnSpLocks/>
          </p:cNvCxnSpPr>
          <p:nvPr/>
        </p:nvCxnSpPr>
        <p:spPr>
          <a:xfrm>
            <a:off x="457771" y="3872729"/>
            <a:ext cx="5850038" cy="0"/>
          </a:xfrm>
          <a:prstGeom prst="line">
            <a:avLst/>
          </a:prstGeom>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2B44EFC2-0F2B-418C-BEDF-75E458AC7ED9}"/>
              </a:ext>
            </a:extLst>
          </p:cNvPr>
          <p:cNvSpPr/>
          <p:nvPr/>
        </p:nvSpPr>
        <p:spPr>
          <a:xfrm>
            <a:off x="1320833" y="2187012"/>
            <a:ext cx="3545714" cy="369332"/>
          </a:xfrm>
          <a:prstGeom prst="rect">
            <a:avLst/>
          </a:prstGeom>
        </p:spPr>
        <p:txBody>
          <a:bodyPr wrap="none">
            <a:spAutoFit/>
          </a:bodyPr>
          <a:lstStyle/>
          <a:p>
            <a:r>
              <a:rPr lang="en-US" altLang="ja-JP" u="sng" dirty="0">
                <a:solidFill>
                  <a:schemeClr val="accent1"/>
                </a:solidFill>
              </a:rPr>
              <a:t>ann-madoguchi@pmda.go.jp </a:t>
            </a:r>
            <a:endParaRPr lang="ja-JP" altLang="en-US" u="sng" dirty="0">
              <a:solidFill>
                <a:schemeClr val="accent1"/>
              </a:solidFill>
            </a:endParaRPr>
          </a:p>
        </p:txBody>
      </p:sp>
      <p:sp>
        <p:nvSpPr>
          <p:cNvPr id="24" name="正方形/長方形 23">
            <a:extLst>
              <a:ext uri="{FF2B5EF4-FFF2-40B4-BE49-F238E27FC236}">
                <a16:creationId xmlns:a16="http://schemas.microsoft.com/office/drawing/2014/main" id="{379CB70A-A440-466E-A05A-9CBEA048B3DF}"/>
              </a:ext>
            </a:extLst>
          </p:cNvPr>
          <p:cNvSpPr/>
          <p:nvPr/>
        </p:nvSpPr>
        <p:spPr>
          <a:xfrm>
            <a:off x="1350009" y="2739672"/>
            <a:ext cx="5112784" cy="584775"/>
          </a:xfrm>
          <a:prstGeom prst="rect">
            <a:avLst/>
          </a:prstGeom>
        </p:spPr>
        <p:txBody>
          <a:bodyPr wrap="square">
            <a:spAutoFit/>
          </a:bodyPr>
          <a:lstStyle/>
          <a:p>
            <a:r>
              <a:rPr lang="ja-JP" altLang="ja-JP" sz="1600" dirty="0"/>
              <a:t>【第</a:t>
            </a:r>
            <a:r>
              <a:rPr lang="en-US" altLang="ja-JP" sz="1600" dirty="0"/>
              <a:t>5</a:t>
            </a:r>
            <a:r>
              <a:rPr lang="ja-JP" altLang="ja-JP" sz="1600" dirty="0"/>
              <a:t>分野（その他）】＜</a:t>
            </a:r>
            <a:r>
              <a:rPr lang="en-US" altLang="ja-JP" sz="1600" dirty="0"/>
              <a:t>RMP</a:t>
            </a:r>
            <a:r>
              <a:rPr lang="ja-JP" altLang="ja-JP" sz="1600" dirty="0"/>
              <a:t>提出＞</a:t>
            </a:r>
            <a:endParaRPr lang="en-US" altLang="ja-JP" sz="1600" dirty="0"/>
          </a:p>
          <a:p>
            <a:r>
              <a:rPr lang="ja-JP" altLang="ja-JP" sz="1600" dirty="0"/>
              <a:t>（</a:t>
            </a:r>
            <a:r>
              <a:rPr lang="en-US" altLang="ja-JP" sz="1600" dirty="0"/>
              <a:t>ABC</a:t>
            </a:r>
            <a:r>
              <a:rPr lang="ja-JP" altLang="en-US" sz="1600" dirty="0"/>
              <a:t>錠</a:t>
            </a:r>
            <a:r>
              <a:rPr lang="ja-JP" altLang="ja-JP" sz="1600" dirty="0"/>
              <a:t>　</a:t>
            </a:r>
            <a:r>
              <a:rPr lang="en-US" altLang="ja-JP" sz="1600" dirty="0"/>
              <a:t>DEF</a:t>
            </a:r>
            <a:r>
              <a:rPr lang="ja-JP" altLang="ja-JP" sz="1600" dirty="0"/>
              <a:t>製薬</a:t>
            </a:r>
            <a:r>
              <a:rPr lang="ja-JP" altLang="en-US" sz="1600" dirty="0"/>
              <a:t>　</a:t>
            </a:r>
            <a:r>
              <a:rPr lang="en-US" altLang="ja-JP" sz="1600" dirty="0"/>
              <a:t>34567AMX01234567</a:t>
            </a:r>
            <a:r>
              <a:rPr lang="ja-JP" altLang="ja-JP" sz="1600" dirty="0"/>
              <a:t>）「</a:t>
            </a:r>
            <a:r>
              <a:rPr lang="en-US" altLang="ja-JP" sz="1600" dirty="0"/>
              <a:t>1/3</a:t>
            </a:r>
            <a:r>
              <a:rPr lang="ja-JP" altLang="ja-JP" sz="1600" dirty="0"/>
              <a:t>」</a:t>
            </a:r>
          </a:p>
        </p:txBody>
      </p:sp>
      <p:sp>
        <p:nvSpPr>
          <p:cNvPr id="25" name="正方形/長方形 24">
            <a:extLst>
              <a:ext uri="{FF2B5EF4-FFF2-40B4-BE49-F238E27FC236}">
                <a16:creationId xmlns:a16="http://schemas.microsoft.com/office/drawing/2014/main" id="{DAE753BE-BAAE-453D-A32F-0758ABF92CE1}"/>
              </a:ext>
            </a:extLst>
          </p:cNvPr>
          <p:cNvSpPr/>
          <p:nvPr/>
        </p:nvSpPr>
        <p:spPr>
          <a:xfrm>
            <a:off x="622803" y="4053181"/>
            <a:ext cx="5473197" cy="2031325"/>
          </a:xfrm>
          <a:prstGeom prst="rect">
            <a:avLst/>
          </a:prstGeom>
        </p:spPr>
        <p:txBody>
          <a:bodyPr wrap="square">
            <a:spAutoFit/>
          </a:bodyPr>
          <a:lstStyle/>
          <a:p>
            <a:r>
              <a:rPr lang="en-US" altLang="ja-JP" dirty="0"/>
              <a:t>PMDA</a:t>
            </a:r>
            <a:r>
              <a:rPr lang="ja-JP" altLang="ja-JP" dirty="0"/>
              <a:t>審査業務部業務第一課</a:t>
            </a:r>
            <a:r>
              <a:rPr lang="ja-JP" altLang="en-US" dirty="0"/>
              <a:t>　ご担当者様</a:t>
            </a:r>
            <a:endParaRPr lang="en-US" altLang="ja-JP" dirty="0"/>
          </a:p>
          <a:p>
            <a:endParaRPr lang="en-US" altLang="ja-JP" dirty="0"/>
          </a:p>
          <a:p>
            <a:r>
              <a:rPr lang="ja-JP" altLang="en-US" dirty="0"/>
              <a:t>添付の通り、下記医薬品の</a:t>
            </a:r>
            <a:r>
              <a:rPr lang="en-US" altLang="ja-JP" dirty="0"/>
              <a:t>RMP</a:t>
            </a:r>
            <a:r>
              <a:rPr lang="ja-JP" altLang="en-US" dirty="0"/>
              <a:t>を提出します。</a:t>
            </a:r>
            <a:endParaRPr lang="en-US" altLang="ja-JP" dirty="0"/>
          </a:p>
          <a:p>
            <a:r>
              <a:rPr lang="en-US" altLang="ja-JP" dirty="0"/>
              <a:t>※</a:t>
            </a:r>
            <a:r>
              <a:rPr lang="ja-JP" altLang="en-US" dirty="0"/>
              <a:t>パスワードについては、別メールにてお送りします。</a:t>
            </a:r>
            <a:endParaRPr lang="en-US" altLang="ja-JP" dirty="0"/>
          </a:p>
          <a:p>
            <a:endParaRPr lang="en-US" altLang="ja-JP" dirty="0"/>
          </a:p>
          <a:p>
            <a:r>
              <a:rPr lang="ja-JP" altLang="en-US" dirty="0"/>
              <a:t>製品名：　</a:t>
            </a:r>
            <a:r>
              <a:rPr lang="en-US" altLang="ja-JP" dirty="0"/>
              <a:t>ABC</a:t>
            </a:r>
            <a:r>
              <a:rPr lang="ja-JP" altLang="en-US" dirty="0"/>
              <a:t>錠</a:t>
            </a:r>
            <a:endParaRPr lang="en-US" altLang="ja-JP" dirty="0"/>
          </a:p>
          <a:p>
            <a:r>
              <a:rPr lang="ja-JP" altLang="en-US" dirty="0"/>
              <a:t>企業名：　</a:t>
            </a:r>
            <a:r>
              <a:rPr lang="en-US" altLang="ja-JP" dirty="0"/>
              <a:t>DEF</a:t>
            </a:r>
            <a:r>
              <a:rPr lang="ja-JP" altLang="en-US" dirty="0"/>
              <a:t>製薬</a:t>
            </a:r>
            <a:endParaRPr lang="en-US" altLang="ja-JP" dirty="0"/>
          </a:p>
        </p:txBody>
      </p:sp>
      <p:sp>
        <p:nvSpPr>
          <p:cNvPr id="27" name="吹き出し: 角を丸めた四角形 26">
            <a:extLst>
              <a:ext uri="{FF2B5EF4-FFF2-40B4-BE49-F238E27FC236}">
                <a16:creationId xmlns:a16="http://schemas.microsoft.com/office/drawing/2014/main" id="{3AE8F343-873B-4A4B-8B06-2C17EF1A0ED4}"/>
              </a:ext>
            </a:extLst>
          </p:cNvPr>
          <p:cNvSpPr/>
          <p:nvPr/>
        </p:nvSpPr>
        <p:spPr>
          <a:xfrm>
            <a:off x="6462793" y="1869482"/>
            <a:ext cx="5475677" cy="1345892"/>
          </a:xfrm>
          <a:prstGeom prst="wedgeRoundRectCallout">
            <a:avLst>
              <a:gd name="adj1" fmla="val -48825"/>
              <a:gd name="adj2" fmla="val 22897"/>
              <a:gd name="adj3" fmla="val 16667"/>
            </a:avLst>
          </a:prstGeom>
          <a:ln w="57150"/>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t">
            <a:noAutofit/>
          </a:bodyPr>
          <a:lstStyle/>
          <a:p>
            <a:r>
              <a:rPr lang="ja-JP" altLang="en-US" sz="1600" b="1" dirty="0">
                <a:solidFill>
                  <a:sysClr val="windowText" lastClr="000000"/>
                </a:solidFill>
              </a:rPr>
              <a:t>件名の記載ルール</a:t>
            </a:r>
            <a:endParaRPr lang="en-US" altLang="ja-JP" sz="1600" b="1" dirty="0">
              <a:solidFill>
                <a:sysClr val="windowText" lastClr="000000"/>
              </a:solidFill>
            </a:endParaRPr>
          </a:p>
          <a:p>
            <a:r>
              <a:rPr lang="en-US" altLang="ja-JP" sz="1600" dirty="0">
                <a:solidFill>
                  <a:schemeClr val="tx1"/>
                </a:solidFill>
                <a:highlight>
                  <a:srgbClr val="FFCDE6"/>
                </a:highlight>
              </a:rPr>
              <a:t>【</a:t>
            </a:r>
            <a:r>
              <a:rPr lang="ja-JP" altLang="en-US" sz="1600" dirty="0">
                <a:solidFill>
                  <a:schemeClr val="tx1"/>
                </a:solidFill>
                <a:highlight>
                  <a:srgbClr val="FFCDE6"/>
                </a:highlight>
              </a:rPr>
              <a:t>担当分野（申請内容</a:t>
            </a:r>
            <a:r>
              <a:rPr lang="en-US" altLang="ja-JP" sz="1600" dirty="0">
                <a:solidFill>
                  <a:schemeClr val="tx1"/>
                </a:solidFill>
                <a:highlight>
                  <a:srgbClr val="FFCDE6"/>
                </a:highlight>
              </a:rPr>
              <a:t>(</a:t>
            </a:r>
            <a:r>
              <a:rPr lang="ja-JP" altLang="en-US" sz="1600" dirty="0">
                <a:solidFill>
                  <a:schemeClr val="tx1"/>
                </a:solidFill>
                <a:highlight>
                  <a:srgbClr val="FFCDE6"/>
                </a:highlight>
              </a:rPr>
              <a:t>新規、一変、マル名又はその他）</a:t>
            </a:r>
            <a:r>
              <a:rPr lang="en-US" altLang="ja-JP" sz="1600" dirty="0">
                <a:solidFill>
                  <a:schemeClr val="tx1"/>
                </a:solidFill>
                <a:highlight>
                  <a:srgbClr val="FFCDE6"/>
                </a:highlight>
              </a:rPr>
              <a:t>】</a:t>
            </a:r>
          </a:p>
          <a:p>
            <a:r>
              <a:rPr lang="ja-JP" altLang="en-US" sz="1600" dirty="0">
                <a:solidFill>
                  <a:schemeClr val="tx1"/>
                </a:solidFill>
                <a:highlight>
                  <a:srgbClr val="FFCDE6"/>
                </a:highlight>
              </a:rPr>
              <a:t>＜</a:t>
            </a:r>
            <a:r>
              <a:rPr lang="en-US" altLang="ja-JP" sz="1600" dirty="0">
                <a:solidFill>
                  <a:schemeClr val="tx1"/>
                </a:solidFill>
                <a:highlight>
                  <a:srgbClr val="FFCDE6"/>
                </a:highlight>
              </a:rPr>
              <a:t>RMP</a:t>
            </a:r>
            <a:r>
              <a:rPr lang="ja-JP" altLang="en-US" sz="1600" dirty="0">
                <a:solidFill>
                  <a:schemeClr val="tx1"/>
                </a:solidFill>
                <a:highlight>
                  <a:srgbClr val="FFCDE6"/>
                </a:highlight>
              </a:rPr>
              <a:t>提出又は</a:t>
            </a:r>
            <a:r>
              <a:rPr lang="en-US" altLang="ja-JP" sz="1600" dirty="0">
                <a:solidFill>
                  <a:schemeClr val="tx1"/>
                </a:solidFill>
                <a:highlight>
                  <a:srgbClr val="FFCDE6"/>
                </a:highlight>
              </a:rPr>
              <a:t>RMP</a:t>
            </a:r>
            <a:r>
              <a:rPr lang="ja-JP" altLang="en-US" sz="1600" dirty="0">
                <a:solidFill>
                  <a:schemeClr val="tx1"/>
                </a:solidFill>
                <a:highlight>
                  <a:srgbClr val="FFCDE6"/>
                </a:highlight>
              </a:rPr>
              <a:t>差換え提出＞</a:t>
            </a:r>
            <a:endParaRPr lang="en-US" altLang="ja-JP" sz="1600" dirty="0">
              <a:solidFill>
                <a:schemeClr val="tx1"/>
              </a:solidFill>
              <a:highlight>
                <a:srgbClr val="FFCDE6"/>
              </a:highlight>
            </a:endParaRPr>
          </a:p>
          <a:p>
            <a:r>
              <a:rPr lang="ja-JP" altLang="en-US" sz="1600" dirty="0">
                <a:solidFill>
                  <a:schemeClr val="tx1"/>
                </a:solidFill>
                <a:highlight>
                  <a:srgbClr val="FFCDE6"/>
                </a:highlight>
              </a:rPr>
              <a:t>（品目名　企業名　承認番号又はシステム受付番号）</a:t>
            </a:r>
          </a:p>
        </p:txBody>
      </p:sp>
      <p:pic>
        <p:nvPicPr>
          <p:cNvPr id="19" name="図 18">
            <a:extLst>
              <a:ext uri="{FF2B5EF4-FFF2-40B4-BE49-F238E27FC236}">
                <a16:creationId xmlns:a16="http://schemas.microsoft.com/office/drawing/2014/main" id="{BBBFED5F-6A90-4E18-813A-5BBC45A82852}"/>
              </a:ext>
            </a:extLst>
          </p:cNvPr>
          <p:cNvPicPr>
            <a:picLocks noChangeAspect="1"/>
          </p:cNvPicPr>
          <p:nvPr/>
        </p:nvPicPr>
        <p:blipFill rotWithShape="1">
          <a:blip r:embed="rId3"/>
          <a:srcRect b="2997"/>
          <a:stretch/>
        </p:blipFill>
        <p:spPr>
          <a:xfrm>
            <a:off x="4200652" y="5194406"/>
            <a:ext cx="949780" cy="871360"/>
          </a:xfrm>
          <a:prstGeom prst="rect">
            <a:avLst/>
          </a:prstGeom>
        </p:spPr>
      </p:pic>
      <p:pic>
        <p:nvPicPr>
          <p:cNvPr id="30" name="図 29">
            <a:extLst>
              <a:ext uri="{FF2B5EF4-FFF2-40B4-BE49-F238E27FC236}">
                <a16:creationId xmlns:a16="http://schemas.microsoft.com/office/drawing/2014/main" id="{A700A030-2FB3-4E42-888B-3E8D53E34820}"/>
              </a:ext>
            </a:extLst>
          </p:cNvPr>
          <p:cNvPicPr>
            <a:picLocks noChangeAspect="1"/>
          </p:cNvPicPr>
          <p:nvPr/>
        </p:nvPicPr>
        <p:blipFill rotWithShape="1">
          <a:blip r:embed="rId3"/>
          <a:srcRect b="2997"/>
          <a:stretch/>
        </p:blipFill>
        <p:spPr>
          <a:xfrm>
            <a:off x="3171009" y="5194406"/>
            <a:ext cx="949780" cy="871360"/>
          </a:xfrm>
          <a:prstGeom prst="rect">
            <a:avLst/>
          </a:prstGeom>
        </p:spPr>
      </p:pic>
      <p:sp>
        <p:nvSpPr>
          <p:cNvPr id="32" name="吹き出し: 角を丸めた四角形 31">
            <a:extLst>
              <a:ext uri="{FF2B5EF4-FFF2-40B4-BE49-F238E27FC236}">
                <a16:creationId xmlns:a16="http://schemas.microsoft.com/office/drawing/2014/main" id="{8F369553-BCA0-4510-8160-FEA6EF2BBF5E}"/>
              </a:ext>
            </a:extLst>
          </p:cNvPr>
          <p:cNvSpPr/>
          <p:nvPr/>
        </p:nvSpPr>
        <p:spPr>
          <a:xfrm>
            <a:off x="6509111" y="3341885"/>
            <a:ext cx="5559465" cy="1016924"/>
          </a:xfrm>
          <a:prstGeom prst="wedgeRoundRectCallout">
            <a:avLst>
              <a:gd name="adj1" fmla="val -49737"/>
              <a:gd name="adj2" fmla="val -14356"/>
              <a:gd name="adj3" fmla="val 16667"/>
            </a:avLst>
          </a:prstGeom>
          <a:noFill/>
          <a:ln w="28575">
            <a:solidFill>
              <a:schemeClr val="accent6"/>
            </a:solidFill>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r>
              <a:rPr lang="ja-JP" altLang="en-US" sz="1400" b="1" dirty="0"/>
              <a:t>担当分野について</a:t>
            </a:r>
            <a:endParaRPr lang="en-US" altLang="ja-JP" sz="1400" b="1" dirty="0"/>
          </a:p>
          <a:p>
            <a:pPr marL="285750" indent="-285750">
              <a:buFont typeface="Wingdings" panose="05000000000000000000" pitchFamily="2" charset="2"/>
              <a:buChar char="ü"/>
            </a:pPr>
            <a:r>
              <a:rPr lang="ja-JP" altLang="en-US" sz="1400" b="1" dirty="0"/>
              <a:t>定義は以降のスライド参照。</a:t>
            </a:r>
            <a:endParaRPr lang="en-US" altLang="ja-JP" sz="1400" b="1" dirty="0"/>
          </a:p>
          <a:p>
            <a:pPr marL="285750" indent="-285750">
              <a:buFont typeface="Wingdings" panose="05000000000000000000" pitchFamily="2" charset="2"/>
              <a:buChar char="ü"/>
            </a:pPr>
            <a:r>
              <a:rPr lang="ja-JP" altLang="ja-JP" sz="1400" dirty="0"/>
              <a:t>後発医薬品の場合は「ジェネリック部」と記載</a:t>
            </a:r>
            <a:endParaRPr lang="en-US" altLang="ja-JP" sz="1400" dirty="0"/>
          </a:p>
          <a:p>
            <a:pPr marL="285750" indent="-285750">
              <a:buFont typeface="Wingdings" panose="05000000000000000000" pitchFamily="2" charset="2"/>
              <a:buChar char="ü"/>
            </a:pPr>
            <a:r>
              <a:rPr kumimoji="0" lang="ja-JP" altLang="en-US" sz="1400" kern="0" dirty="0"/>
              <a:t>審査に紐づかない場合は「その他」とする。</a:t>
            </a:r>
          </a:p>
        </p:txBody>
      </p:sp>
      <p:sp>
        <p:nvSpPr>
          <p:cNvPr id="34" name="正方形/長方形 33">
            <a:extLst>
              <a:ext uri="{FF2B5EF4-FFF2-40B4-BE49-F238E27FC236}">
                <a16:creationId xmlns:a16="http://schemas.microsoft.com/office/drawing/2014/main" id="{0B84205C-0EFC-4D4C-B418-845F20A093E9}"/>
              </a:ext>
            </a:extLst>
          </p:cNvPr>
          <p:cNvSpPr/>
          <p:nvPr/>
        </p:nvSpPr>
        <p:spPr>
          <a:xfrm>
            <a:off x="5866485" y="6457890"/>
            <a:ext cx="6325516" cy="400110"/>
          </a:xfrm>
          <a:prstGeom prst="rect">
            <a:avLst/>
          </a:prstGeom>
        </p:spPr>
        <p:txBody>
          <a:bodyPr wrap="square">
            <a:spAutoFit/>
          </a:bodyPr>
          <a:lstStyle/>
          <a:p>
            <a:pPr lvl="0">
              <a:defRPr/>
            </a:pPr>
            <a:r>
              <a:rPr lang="ja-JP" altLang="en-US" sz="1000" b="1" dirty="0"/>
              <a:t>出典：　令和</a:t>
            </a:r>
            <a:r>
              <a:rPr lang="en-US" altLang="ja-JP" sz="1000" b="1" dirty="0"/>
              <a:t>4</a:t>
            </a:r>
            <a:r>
              <a:rPr lang="ja-JP" altLang="en-US" sz="1000" b="1" dirty="0"/>
              <a:t>年</a:t>
            </a:r>
            <a:r>
              <a:rPr lang="en-US" altLang="ja-JP" sz="1000" b="1" dirty="0"/>
              <a:t>3</a:t>
            </a:r>
            <a:r>
              <a:rPr lang="ja-JP" altLang="en-US" sz="1000" b="1" dirty="0"/>
              <a:t>月　</a:t>
            </a:r>
            <a:r>
              <a:rPr lang="zh-TW" altLang="en-US" sz="1000" b="1" dirty="0"/>
              <a:t>審査業務部通知</a:t>
            </a:r>
            <a:r>
              <a:rPr lang="ja-JP" altLang="en-US" sz="1000" b="1" dirty="0"/>
              <a:t>　医薬品リスク管理計画書（ＲＭＰ）の提出方法について</a:t>
            </a:r>
            <a:r>
              <a:rPr lang="ja-JP" altLang="en-US" sz="1000" dirty="0"/>
              <a:t>（</a:t>
            </a:r>
            <a:r>
              <a:rPr lang="en-US" altLang="ja-JP" sz="1000" dirty="0"/>
              <a:t>2</a:t>
            </a:r>
            <a:r>
              <a:rPr lang="ja-JP" altLang="en-US" sz="1000" dirty="0"/>
              <a:t>）</a:t>
            </a:r>
            <a:endParaRPr lang="en-US" altLang="ja-JP" sz="1000" dirty="0"/>
          </a:p>
          <a:p>
            <a:pPr>
              <a:defRPr/>
            </a:pPr>
            <a:r>
              <a:rPr lang="ja-JP" altLang="en-US" sz="1000" b="1" dirty="0"/>
              <a:t>　　　　　 令和</a:t>
            </a:r>
            <a:r>
              <a:rPr lang="en-US" altLang="ja-JP" sz="1000" b="1" dirty="0"/>
              <a:t>4</a:t>
            </a:r>
            <a:r>
              <a:rPr lang="ja-JP" altLang="en-US" sz="1000" b="1" dirty="0"/>
              <a:t>年</a:t>
            </a:r>
            <a:r>
              <a:rPr lang="en-US" altLang="ja-JP" sz="1000" b="1" dirty="0"/>
              <a:t>3</a:t>
            </a:r>
            <a:r>
              <a:rPr lang="ja-JP" altLang="en-US" sz="1000" b="1" dirty="0"/>
              <a:t>月　審査管理課長・安全対策課長通知　医薬品リスク管理計画の策定及び公表について</a:t>
            </a:r>
            <a:r>
              <a:rPr lang="ja-JP" altLang="en-US" sz="1000" dirty="0"/>
              <a:t>（３）</a:t>
            </a:r>
            <a:endParaRPr lang="en-US" altLang="ja-JP" sz="1000" dirty="0"/>
          </a:p>
        </p:txBody>
      </p:sp>
      <p:sp>
        <p:nvSpPr>
          <p:cNvPr id="35" name="正方形/長方形 34">
            <a:extLst>
              <a:ext uri="{FF2B5EF4-FFF2-40B4-BE49-F238E27FC236}">
                <a16:creationId xmlns:a16="http://schemas.microsoft.com/office/drawing/2014/main" id="{7EC98133-5D0E-444E-9632-AB1FD10BA918}"/>
              </a:ext>
            </a:extLst>
          </p:cNvPr>
          <p:cNvSpPr/>
          <p:nvPr/>
        </p:nvSpPr>
        <p:spPr>
          <a:xfrm>
            <a:off x="1396326" y="2739259"/>
            <a:ext cx="968805" cy="300814"/>
          </a:xfrm>
          <a:prstGeom prst="rect">
            <a:avLst/>
          </a:prstGeom>
          <a:noFill/>
          <a:ln w="28575"/>
        </p:spPr>
        <p:style>
          <a:lnRef idx="2">
            <a:schemeClr val="accent6"/>
          </a:lnRef>
          <a:fillRef idx="1">
            <a:schemeClr val="lt1"/>
          </a:fillRef>
          <a:effectRef idx="0">
            <a:schemeClr val="accent6"/>
          </a:effectRef>
          <a:fontRef idx="minor">
            <a:schemeClr val="dk1"/>
          </a:fontRef>
        </p:style>
        <p:txBody>
          <a:bodyPr wrap="square" lIns="108000" tIns="108000" rIns="108000" bIns="108000" rtlCol="0" anchor="ctr">
            <a:noAutofit/>
          </a:bodyPr>
          <a:lstStyle/>
          <a:p>
            <a:pPr algn="ctr"/>
            <a:endParaRPr kumimoji="1" lang="ja-JP" altLang="en-US" b="1" dirty="0">
              <a:solidFill>
                <a:schemeClr val="bg1"/>
              </a:solidFill>
            </a:endParaRPr>
          </a:p>
        </p:txBody>
      </p:sp>
      <p:sp>
        <p:nvSpPr>
          <p:cNvPr id="31" name="正方形/長方形 30">
            <a:extLst>
              <a:ext uri="{FF2B5EF4-FFF2-40B4-BE49-F238E27FC236}">
                <a16:creationId xmlns:a16="http://schemas.microsoft.com/office/drawing/2014/main" id="{47526CCD-8E2C-442B-B982-7B668DFC2E35}"/>
              </a:ext>
            </a:extLst>
          </p:cNvPr>
          <p:cNvSpPr/>
          <p:nvPr/>
        </p:nvSpPr>
        <p:spPr>
          <a:xfrm>
            <a:off x="3306284" y="3024695"/>
            <a:ext cx="2213986" cy="300814"/>
          </a:xfrm>
          <a:prstGeom prst="rect">
            <a:avLst/>
          </a:prstGeom>
          <a:noFill/>
          <a:ln w="28575">
            <a:solidFill>
              <a:schemeClr val="accent3"/>
            </a:solidFill>
          </a:ln>
        </p:spPr>
        <p:style>
          <a:lnRef idx="2">
            <a:schemeClr val="accent6"/>
          </a:lnRef>
          <a:fillRef idx="1">
            <a:schemeClr val="lt1"/>
          </a:fillRef>
          <a:effectRef idx="0">
            <a:schemeClr val="accent6"/>
          </a:effectRef>
          <a:fontRef idx="minor">
            <a:schemeClr val="dk1"/>
          </a:fontRef>
        </p:style>
        <p:txBody>
          <a:bodyPr wrap="square" lIns="108000" tIns="108000" rIns="108000" bIns="108000" rtlCol="0" anchor="ctr">
            <a:noAutofit/>
          </a:bodyPr>
          <a:lstStyle/>
          <a:p>
            <a:pPr algn="just"/>
            <a:endParaRPr kumimoji="1" lang="ja-JP" altLang="en-US" b="1" dirty="0">
              <a:solidFill>
                <a:schemeClr val="bg1"/>
              </a:solidFill>
            </a:endParaRPr>
          </a:p>
        </p:txBody>
      </p:sp>
      <p:sp>
        <p:nvSpPr>
          <p:cNvPr id="36" name="吹き出し: 角を丸めた四角形 35">
            <a:extLst>
              <a:ext uri="{FF2B5EF4-FFF2-40B4-BE49-F238E27FC236}">
                <a16:creationId xmlns:a16="http://schemas.microsoft.com/office/drawing/2014/main" id="{28AD5CC2-374D-4F6F-AC23-4A08E439F60C}"/>
              </a:ext>
            </a:extLst>
          </p:cNvPr>
          <p:cNvSpPr/>
          <p:nvPr/>
        </p:nvSpPr>
        <p:spPr>
          <a:xfrm>
            <a:off x="6462793" y="4442526"/>
            <a:ext cx="5605783" cy="1878905"/>
          </a:xfrm>
          <a:prstGeom prst="wedgeRoundRectCallout">
            <a:avLst>
              <a:gd name="adj1" fmla="val -49737"/>
              <a:gd name="adj2" fmla="val -14356"/>
              <a:gd name="adj3" fmla="val 16667"/>
            </a:avLst>
          </a:prstGeom>
          <a:noFill/>
          <a:ln w="28575">
            <a:solidFill>
              <a:schemeClr val="accent3"/>
            </a:solidFill>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t">
            <a:noAutofit/>
          </a:bodyPr>
          <a:lstStyle/>
          <a:p>
            <a:r>
              <a:rPr lang="ja-JP" altLang="en-US" sz="1400" b="1" dirty="0"/>
              <a:t>承認番号またはシステム受付番号について</a:t>
            </a:r>
            <a:endParaRPr lang="en-US" altLang="ja-JP" sz="1400" b="1" dirty="0"/>
          </a:p>
          <a:p>
            <a:pPr marL="285750" indent="-285750">
              <a:buFont typeface="Wingdings" panose="05000000000000000000" pitchFamily="2" charset="2"/>
              <a:buChar char="ü"/>
            </a:pPr>
            <a:r>
              <a:rPr lang="ja-JP" altLang="en-US" sz="1400" dirty="0"/>
              <a:t>承認番号がある場合は承認番号</a:t>
            </a:r>
            <a:r>
              <a:rPr lang="en-US" altLang="ja-JP" sz="1400" dirty="0"/>
              <a:t>※</a:t>
            </a:r>
            <a:r>
              <a:rPr lang="ja-JP" altLang="en-US" sz="1400" dirty="0"/>
              <a:t>を、</a:t>
            </a:r>
            <a:endParaRPr lang="en-US" altLang="ja-JP" sz="1400" dirty="0"/>
          </a:p>
          <a:p>
            <a:pPr marL="285750" indent="-285750">
              <a:buFont typeface="Wingdings" panose="05000000000000000000" pitchFamily="2" charset="2"/>
              <a:buChar char="ü"/>
            </a:pPr>
            <a:r>
              <a:rPr lang="ja-JP" altLang="en-US" sz="1400" dirty="0"/>
              <a:t>承認前の場合はシステム受付番号</a:t>
            </a:r>
            <a:r>
              <a:rPr lang="en-US" altLang="ja-JP" sz="1400" dirty="0"/>
              <a:t>※※</a:t>
            </a:r>
            <a:r>
              <a:rPr lang="ja-JP" altLang="en-US" sz="1400" dirty="0"/>
              <a:t>を記載する。</a:t>
            </a:r>
            <a:br>
              <a:rPr lang="en-US" altLang="ja-JP" sz="1400" dirty="0"/>
            </a:br>
            <a:endParaRPr lang="en-US" altLang="ja-JP" sz="1400" dirty="0"/>
          </a:p>
          <a:p>
            <a:r>
              <a:rPr lang="en-US" altLang="ja-JP" sz="1200" b="1" dirty="0"/>
              <a:t>※</a:t>
            </a:r>
            <a:r>
              <a:rPr lang="ja-JP" altLang="en-US" sz="1200" b="1" dirty="0"/>
              <a:t>承認番号</a:t>
            </a:r>
            <a:r>
              <a:rPr lang="ja-JP" altLang="en-US" sz="1200" dirty="0"/>
              <a:t>：　承認番号が複数ある場合は、策定公表通知の別紙様式１に記載されている承認番号のうち、１つ目の承認番号を記載。</a:t>
            </a:r>
            <a:endParaRPr lang="en-US" altLang="ja-JP" sz="1200" dirty="0"/>
          </a:p>
          <a:p>
            <a:r>
              <a:rPr lang="en-US" altLang="ja-JP" sz="1200" b="1" dirty="0"/>
              <a:t>※※</a:t>
            </a:r>
            <a:r>
              <a:rPr lang="ja-JP" altLang="en-US" sz="1200" b="1" dirty="0"/>
              <a:t>受付番号：</a:t>
            </a:r>
            <a:r>
              <a:rPr lang="ja-JP" altLang="en-US" sz="1200" dirty="0"/>
              <a:t>　申請・審査システムで申請を受け付けた後に付される</a:t>
            </a:r>
            <a:r>
              <a:rPr lang="en-US" altLang="ja-JP" sz="1200" dirty="0"/>
              <a:t>13</a:t>
            </a:r>
            <a:r>
              <a:rPr lang="ja-JP" altLang="en-US" sz="1200" dirty="0"/>
              <a:t>桁の受付番号。システム受付番号が複数ある場合は、最も小さい番号を記載</a:t>
            </a:r>
            <a:endParaRPr lang="en-US" altLang="ja-JP" sz="1200" dirty="0"/>
          </a:p>
        </p:txBody>
      </p:sp>
      <p:cxnSp>
        <p:nvCxnSpPr>
          <p:cNvPr id="5" name="コネクタ: カギ線 4">
            <a:extLst>
              <a:ext uri="{FF2B5EF4-FFF2-40B4-BE49-F238E27FC236}">
                <a16:creationId xmlns:a16="http://schemas.microsoft.com/office/drawing/2014/main" id="{BD587307-A1B0-4A32-9168-BD9BEAB918A2}"/>
              </a:ext>
            </a:extLst>
          </p:cNvPr>
          <p:cNvCxnSpPr>
            <a:cxnSpLocks/>
            <a:stCxn id="35" idx="0"/>
            <a:endCxn id="32" idx="1"/>
          </p:cNvCxnSpPr>
          <p:nvPr/>
        </p:nvCxnSpPr>
        <p:spPr>
          <a:xfrm rot="16200000" flipH="1">
            <a:off x="3639376" y="980612"/>
            <a:ext cx="1111088" cy="4628382"/>
          </a:xfrm>
          <a:prstGeom prst="bentConnector4">
            <a:avLst>
              <a:gd name="adj1" fmla="val -15430"/>
              <a:gd name="adj2" fmla="val 97215"/>
            </a:avLst>
          </a:prstGeom>
          <a:ln w="190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38" name="コネクタ: カギ線 37">
            <a:extLst>
              <a:ext uri="{FF2B5EF4-FFF2-40B4-BE49-F238E27FC236}">
                <a16:creationId xmlns:a16="http://schemas.microsoft.com/office/drawing/2014/main" id="{72F59989-7192-4F8E-B029-23EC7E541009}"/>
              </a:ext>
            </a:extLst>
          </p:cNvPr>
          <p:cNvCxnSpPr>
            <a:cxnSpLocks/>
            <a:stCxn id="31" idx="3"/>
            <a:endCxn id="36" idx="1"/>
          </p:cNvCxnSpPr>
          <p:nvPr/>
        </p:nvCxnSpPr>
        <p:spPr>
          <a:xfrm>
            <a:off x="5520270" y="3175102"/>
            <a:ext cx="942523" cy="2206877"/>
          </a:xfrm>
          <a:prstGeom prst="bentConnector3">
            <a:avLst>
              <a:gd name="adj1" fmla="val 9714"/>
            </a:avLst>
          </a:prstGeom>
          <a:ln w="190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954352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F95F9BAD-51AA-4BCB-B6D2-099A2F5151F7}"/>
              </a:ext>
            </a:extLst>
          </p:cNvPr>
          <p:cNvSpPr>
            <a:spLocks noGrp="1"/>
          </p:cNvSpPr>
          <p:nvPr>
            <p:ph type="body" sz="quarter" idx="10"/>
          </p:nvPr>
        </p:nvSpPr>
        <p:spPr>
          <a:xfrm>
            <a:off x="561247" y="205387"/>
            <a:ext cx="9793148" cy="307777"/>
          </a:xfrm>
        </p:spPr>
        <p:txBody>
          <a:bodyPr/>
          <a:lstStyle/>
          <a:p>
            <a:r>
              <a:rPr lang="en-US" altLang="ja-JP" dirty="0"/>
              <a:t>2022</a:t>
            </a:r>
            <a:r>
              <a:rPr lang="ja-JP" altLang="en-US" dirty="0"/>
              <a:t>年</a:t>
            </a:r>
            <a:r>
              <a:rPr lang="en-US" altLang="ja-JP" dirty="0"/>
              <a:t>3</a:t>
            </a:r>
            <a:r>
              <a:rPr lang="ja-JP" altLang="en-US" dirty="0"/>
              <a:t>月　</a:t>
            </a:r>
            <a:r>
              <a:rPr lang="en-US" altLang="ja-JP" dirty="0"/>
              <a:t>RMP</a:t>
            </a:r>
            <a:r>
              <a:rPr lang="ja-JP" altLang="en-US" dirty="0"/>
              <a:t>に関する通知のポイント</a:t>
            </a:r>
          </a:p>
        </p:txBody>
      </p:sp>
      <p:sp>
        <p:nvSpPr>
          <p:cNvPr id="4" name="テキスト プレースホルダー 3">
            <a:extLst>
              <a:ext uri="{FF2B5EF4-FFF2-40B4-BE49-F238E27FC236}">
                <a16:creationId xmlns:a16="http://schemas.microsoft.com/office/drawing/2014/main" id="{BDA3C4EB-312D-47AF-A68F-64EFB66B3092}"/>
              </a:ext>
            </a:extLst>
          </p:cNvPr>
          <p:cNvSpPr>
            <a:spLocks noGrp="1"/>
          </p:cNvSpPr>
          <p:nvPr>
            <p:ph type="body" sz="quarter" idx="12"/>
          </p:nvPr>
        </p:nvSpPr>
        <p:spPr>
          <a:xfrm>
            <a:off x="512219" y="503071"/>
            <a:ext cx="9842176" cy="584775"/>
          </a:xfrm>
        </p:spPr>
        <p:txBody>
          <a:bodyPr/>
          <a:lstStyle/>
          <a:p>
            <a:r>
              <a:rPr lang="ja-JP" altLang="en-US" dirty="0"/>
              <a:t>送信するメールの注意点（</a:t>
            </a:r>
            <a:r>
              <a:rPr lang="en-US" altLang="ja-JP" dirty="0"/>
              <a:t>2</a:t>
            </a:r>
            <a:r>
              <a:rPr lang="ja-JP" altLang="en-US" dirty="0"/>
              <a:t>）添付ファイル</a:t>
            </a:r>
            <a:endParaRPr lang="en-US" altLang="ja-JP" dirty="0"/>
          </a:p>
        </p:txBody>
      </p:sp>
      <p:sp>
        <p:nvSpPr>
          <p:cNvPr id="10" name="正方形/長方形 9">
            <a:extLst>
              <a:ext uri="{FF2B5EF4-FFF2-40B4-BE49-F238E27FC236}">
                <a16:creationId xmlns:a16="http://schemas.microsoft.com/office/drawing/2014/main" id="{240C6E0B-CA47-4E71-9BE8-81E93F00F00A}"/>
              </a:ext>
            </a:extLst>
          </p:cNvPr>
          <p:cNvSpPr/>
          <p:nvPr/>
        </p:nvSpPr>
        <p:spPr>
          <a:xfrm>
            <a:off x="561247" y="1133156"/>
            <a:ext cx="11074400" cy="552998"/>
          </a:xfrm>
          <a:prstGeom prst="rect">
            <a:avLst/>
          </a:prstGeom>
          <a:solidFill>
            <a:srgbClr val="0000CC"/>
          </a:solidFill>
        </p:spPr>
        <p:txBody>
          <a:bodyPr wrap="square" lIns="108000" tIns="108000" rIns="108000" bIns="108000">
            <a:noAutofit/>
          </a:bodyPr>
          <a:lstStyle/>
          <a:p>
            <a:pPr algn="ctr"/>
            <a:r>
              <a:rPr lang="ja-JP" altLang="en-US" sz="2000" b="1" dirty="0">
                <a:solidFill>
                  <a:schemeClr val="bg1"/>
                </a:solidFill>
                <a:latin typeface="+mn-ea"/>
                <a:cs typeface="ＭＳ Ｐゴシック" panose="020B0600070205080204" pitchFamily="50" charset="-128"/>
              </a:rPr>
              <a:t>メールの提出について、添付ファイルのルールは以下の通り</a:t>
            </a:r>
            <a:endParaRPr lang="en-US" altLang="ja-JP" sz="2000" dirty="0">
              <a:solidFill>
                <a:schemeClr val="bg1"/>
              </a:solidFill>
              <a:latin typeface="+mn-ea"/>
              <a:cs typeface="ＭＳ Ｐゴシック" panose="020B0600070205080204" pitchFamily="50" charset="-128"/>
            </a:endParaRPr>
          </a:p>
        </p:txBody>
      </p:sp>
      <p:sp>
        <p:nvSpPr>
          <p:cNvPr id="9" name="フローチャート: 処理 8">
            <a:extLst>
              <a:ext uri="{FF2B5EF4-FFF2-40B4-BE49-F238E27FC236}">
                <a16:creationId xmlns:a16="http://schemas.microsoft.com/office/drawing/2014/main" id="{5508CEA5-5C6E-4E9C-82A9-9635AA74E392}"/>
              </a:ext>
            </a:extLst>
          </p:cNvPr>
          <p:cNvSpPr/>
          <p:nvPr/>
        </p:nvSpPr>
        <p:spPr>
          <a:xfrm>
            <a:off x="462768" y="1940449"/>
            <a:ext cx="5845041" cy="4205254"/>
          </a:xfrm>
          <a:prstGeom prst="flowChartProcess">
            <a:avLst/>
          </a:prstGeom>
          <a:noFill/>
          <a:ln w="28575">
            <a:solidFill>
              <a:schemeClr val="accent1"/>
            </a:solidFill>
          </a:ln>
        </p:spPr>
        <p:txBody>
          <a:bodyPr wrap="square" lIns="108000" tIns="108000" rIns="108000" bIns="108000" rtlCol="0" anchor="ctr">
            <a:noAutofit/>
          </a:bodyPr>
          <a:lstStyle/>
          <a:p>
            <a:pPr algn="ctr"/>
            <a:endParaRPr kumimoji="1" lang="ja-JP" altLang="en-US" b="1" dirty="0">
              <a:solidFill>
                <a:schemeClr val="bg1"/>
              </a:solidFill>
            </a:endParaRPr>
          </a:p>
        </p:txBody>
      </p:sp>
      <p:sp>
        <p:nvSpPr>
          <p:cNvPr id="15" name="フローチャート: 処理 14">
            <a:extLst>
              <a:ext uri="{FF2B5EF4-FFF2-40B4-BE49-F238E27FC236}">
                <a16:creationId xmlns:a16="http://schemas.microsoft.com/office/drawing/2014/main" id="{4221314C-2C15-40FF-9EDA-51095FADEF80}"/>
              </a:ext>
            </a:extLst>
          </p:cNvPr>
          <p:cNvSpPr/>
          <p:nvPr/>
        </p:nvSpPr>
        <p:spPr>
          <a:xfrm>
            <a:off x="561247" y="2145835"/>
            <a:ext cx="736600" cy="484155"/>
          </a:xfrm>
          <a:prstGeom prst="flowChartProcess">
            <a:avLst/>
          </a:prstGeom>
          <a:noFill/>
          <a:ln w="28575">
            <a:solidFill>
              <a:schemeClr val="accent1"/>
            </a:solidFill>
          </a:ln>
        </p:spPr>
        <p:txBody>
          <a:bodyPr wrap="square" lIns="108000" tIns="108000" rIns="108000" bIns="108000" rtlCol="0" anchor="ctr">
            <a:noAutofit/>
          </a:bodyPr>
          <a:lstStyle/>
          <a:p>
            <a:r>
              <a:rPr kumimoji="1" lang="ja-JP" altLang="en-US" b="1" dirty="0"/>
              <a:t>宛先　</a:t>
            </a:r>
          </a:p>
        </p:txBody>
      </p:sp>
      <p:sp>
        <p:nvSpPr>
          <p:cNvPr id="17" name="フローチャート: 処理 16">
            <a:extLst>
              <a:ext uri="{FF2B5EF4-FFF2-40B4-BE49-F238E27FC236}">
                <a16:creationId xmlns:a16="http://schemas.microsoft.com/office/drawing/2014/main" id="{B2913921-2FDC-4A63-86F9-2F8A79BFDB5A}"/>
              </a:ext>
            </a:extLst>
          </p:cNvPr>
          <p:cNvSpPr/>
          <p:nvPr/>
        </p:nvSpPr>
        <p:spPr>
          <a:xfrm>
            <a:off x="561247" y="2772464"/>
            <a:ext cx="736600" cy="484155"/>
          </a:xfrm>
          <a:prstGeom prst="flowChartProcess">
            <a:avLst/>
          </a:prstGeom>
          <a:noFill/>
          <a:ln w="28575">
            <a:noFill/>
          </a:ln>
        </p:spPr>
        <p:txBody>
          <a:bodyPr wrap="square" lIns="108000" tIns="108000" rIns="108000" bIns="108000" rtlCol="0" anchor="ctr">
            <a:noAutofit/>
          </a:bodyPr>
          <a:lstStyle/>
          <a:p>
            <a:r>
              <a:rPr kumimoji="1" lang="ja-JP" altLang="en-US" b="1" dirty="0"/>
              <a:t>件名</a:t>
            </a:r>
          </a:p>
        </p:txBody>
      </p:sp>
      <p:cxnSp>
        <p:nvCxnSpPr>
          <p:cNvPr id="12" name="直線コネクタ 11">
            <a:extLst>
              <a:ext uri="{FF2B5EF4-FFF2-40B4-BE49-F238E27FC236}">
                <a16:creationId xmlns:a16="http://schemas.microsoft.com/office/drawing/2014/main" id="{C615C48E-E134-41E1-A0FF-3C7CB4061D77}"/>
              </a:ext>
            </a:extLst>
          </p:cNvPr>
          <p:cNvCxnSpPr/>
          <p:nvPr/>
        </p:nvCxnSpPr>
        <p:spPr>
          <a:xfrm>
            <a:off x="1521934" y="2629990"/>
            <a:ext cx="35687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直線コネクタ 19">
            <a:extLst>
              <a:ext uri="{FF2B5EF4-FFF2-40B4-BE49-F238E27FC236}">
                <a16:creationId xmlns:a16="http://schemas.microsoft.com/office/drawing/2014/main" id="{4A39E3DF-05BA-4EF8-AC9E-F2F0E426521E}"/>
              </a:ext>
            </a:extLst>
          </p:cNvPr>
          <p:cNvCxnSpPr>
            <a:cxnSpLocks/>
          </p:cNvCxnSpPr>
          <p:nvPr/>
        </p:nvCxnSpPr>
        <p:spPr>
          <a:xfrm>
            <a:off x="1327023" y="3389000"/>
            <a:ext cx="476897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id="{265A50E7-965F-432C-B23D-F4D54B9EF8FA}"/>
              </a:ext>
            </a:extLst>
          </p:cNvPr>
          <p:cNvCxnSpPr>
            <a:cxnSpLocks/>
          </p:cNvCxnSpPr>
          <p:nvPr/>
        </p:nvCxnSpPr>
        <p:spPr>
          <a:xfrm>
            <a:off x="457771" y="3872729"/>
            <a:ext cx="5850038" cy="0"/>
          </a:xfrm>
          <a:prstGeom prst="line">
            <a:avLst/>
          </a:prstGeom>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2B44EFC2-0F2B-418C-BEDF-75E458AC7ED9}"/>
              </a:ext>
            </a:extLst>
          </p:cNvPr>
          <p:cNvSpPr/>
          <p:nvPr/>
        </p:nvSpPr>
        <p:spPr>
          <a:xfrm>
            <a:off x="1320833" y="2187012"/>
            <a:ext cx="3545714" cy="369332"/>
          </a:xfrm>
          <a:prstGeom prst="rect">
            <a:avLst/>
          </a:prstGeom>
        </p:spPr>
        <p:txBody>
          <a:bodyPr wrap="none">
            <a:spAutoFit/>
          </a:bodyPr>
          <a:lstStyle/>
          <a:p>
            <a:r>
              <a:rPr lang="en-US" altLang="ja-JP" u="sng" dirty="0">
                <a:solidFill>
                  <a:schemeClr val="accent1"/>
                </a:solidFill>
              </a:rPr>
              <a:t>ann-madoguchi@pmda.go.jp </a:t>
            </a:r>
            <a:endParaRPr lang="ja-JP" altLang="en-US" u="sng" dirty="0">
              <a:solidFill>
                <a:schemeClr val="accent1"/>
              </a:solidFill>
            </a:endParaRPr>
          </a:p>
        </p:txBody>
      </p:sp>
      <p:sp>
        <p:nvSpPr>
          <p:cNvPr id="24" name="正方形/長方形 23">
            <a:extLst>
              <a:ext uri="{FF2B5EF4-FFF2-40B4-BE49-F238E27FC236}">
                <a16:creationId xmlns:a16="http://schemas.microsoft.com/office/drawing/2014/main" id="{379CB70A-A440-466E-A05A-9CBEA048B3DF}"/>
              </a:ext>
            </a:extLst>
          </p:cNvPr>
          <p:cNvSpPr/>
          <p:nvPr/>
        </p:nvSpPr>
        <p:spPr>
          <a:xfrm>
            <a:off x="1350009" y="2739672"/>
            <a:ext cx="5112784" cy="584775"/>
          </a:xfrm>
          <a:prstGeom prst="rect">
            <a:avLst/>
          </a:prstGeom>
        </p:spPr>
        <p:txBody>
          <a:bodyPr wrap="square">
            <a:spAutoFit/>
          </a:bodyPr>
          <a:lstStyle/>
          <a:p>
            <a:r>
              <a:rPr lang="ja-JP" altLang="ja-JP" sz="1600" dirty="0"/>
              <a:t>【第</a:t>
            </a:r>
            <a:r>
              <a:rPr lang="en-US" altLang="ja-JP" sz="1600" dirty="0"/>
              <a:t>5</a:t>
            </a:r>
            <a:r>
              <a:rPr lang="ja-JP" altLang="ja-JP" sz="1600" dirty="0"/>
              <a:t>分野（その他）】＜</a:t>
            </a:r>
            <a:r>
              <a:rPr lang="en-US" altLang="ja-JP" sz="1600" dirty="0"/>
              <a:t>RMP</a:t>
            </a:r>
            <a:r>
              <a:rPr lang="ja-JP" altLang="ja-JP" sz="1600" dirty="0"/>
              <a:t>提出＞</a:t>
            </a:r>
            <a:endParaRPr lang="en-US" altLang="ja-JP" sz="1600" dirty="0"/>
          </a:p>
          <a:p>
            <a:r>
              <a:rPr lang="ja-JP" altLang="ja-JP" sz="1600" dirty="0"/>
              <a:t>（</a:t>
            </a:r>
            <a:r>
              <a:rPr lang="en-US" altLang="ja-JP" sz="1600" dirty="0"/>
              <a:t>ABC</a:t>
            </a:r>
            <a:r>
              <a:rPr lang="ja-JP" altLang="en-US" sz="1600" dirty="0"/>
              <a:t>錠</a:t>
            </a:r>
            <a:r>
              <a:rPr lang="ja-JP" altLang="ja-JP" sz="1600" dirty="0"/>
              <a:t>　</a:t>
            </a:r>
            <a:r>
              <a:rPr lang="en-US" altLang="ja-JP" sz="1600" dirty="0"/>
              <a:t>DEF</a:t>
            </a:r>
            <a:r>
              <a:rPr lang="ja-JP" altLang="ja-JP" sz="1600" dirty="0"/>
              <a:t>製薬</a:t>
            </a:r>
            <a:r>
              <a:rPr lang="ja-JP" altLang="en-US" sz="1600" dirty="0"/>
              <a:t>　</a:t>
            </a:r>
            <a:r>
              <a:rPr lang="en-US" altLang="ja-JP" sz="1600" dirty="0"/>
              <a:t>34567AMX01234567</a:t>
            </a:r>
            <a:r>
              <a:rPr lang="ja-JP" altLang="ja-JP" sz="1600" dirty="0"/>
              <a:t>）「</a:t>
            </a:r>
            <a:r>
              <a:rPr lang="en-US" altLang="ja-JP" sz="1600" dirty="0"/>
              <a:t>1/3</a:t>
            </a:r>
            <a:r>
              <a:rPr lang="ja-JP" altLang="ja-JP" sz="1600" dirty="0"/>
              <a:t>」</a:t>
            </a:r>
          </a:p>
        </p:txBody>
      </p:sp>
      <p:sp>
        <p:nvSpPr>
          <p:cNvPr id="25" name="正方形/長方形 24">
            <a:extLst>
              <a:ext uri="{FF2B5EF4-FFF2-40B4-BE49-F238E27FC236}">
                <a16:creationId xmlns:a16="http://schemas.microsoft.com/office/drawing/2014/main" id="{DAE753BE-BAAE-453D-A32F-0758ABF92CE1}"/>
              </a:ext>
            </a:extLst>
          </p:cNvPr>
          <p:cNvSpPr/>
          <p:nvPr/>
        </p:nvSpPr>
        <p:spPr>
          <a:xfrm>
            <a:off x="622803" y="4053181"/>
            <a:ext cx="5473197" cy="2031325"/>
          </a:xfrm>
          <a:prstGeom prst="rect">
            <a:avLst/>
          </a:prstGeom>
        </p:spPr>
        <p:txBody>
          <a:bodyPr wrap="square">
            <a:spAutoFit/>
          </a:bodyPr>
          <a:lstStyle/>
          <a:p>
            <a:r>
              <a:rPr lang="en-US" altLang="ja-JP" dirty="0"/>
              <a:t>PMDA</a:t>
            </a:r>
            <a:r>
              <a:rPr lang="ja-JP" altLang="ja-JP" dirty="0"/>
              <a:t>審査業務部業務第一課</a:t>
            </a:r>
            <a:r>
              <a:rPr lang="ja-JP" altLang="en-US" dirty="0"/>
              <a:t>　ご担当者様</a:t>
            </a:r>
            <a:endParaRPr lang="en-US" altLang="ja-JP" dirty="0"/>
          </a:p>
          <a:p>
            <a:endParaRPr lang="en-US" altLang="ja-JP" dirty="0"/>
          </a:p>
          <a:p>
            <a:r>
              <a:rPr lang="ja-JP" altLang="en-US" dirty="0"/>
              <a:t>添付の通り、下記医薬品の</a:t>
            </a:r>
            <a:r>
              <a:rPr lang="en-US" altLang="ja-JP" dirty="0"/>
              <a:t>RMP</a:t>
            </a:r>
            <a:r>
              <a:rPr lang="ja-JP" altLang="en-US" dirty="0"/>
              <a:t>を提出します。</a:t>
            </a:r>
            <a:endParaRPr lang="en-US" altLang="ja-JP" dirty="0"/>
          </a:p>
          <a:p>
            <a:r>
              <a:rPr lang="en-US" altLang="ja-JP" dirty="0"/>
              <a:t>※</a:t>
            </a:r>
            <a:r>
              <a:rPr lang="ja-JP" altLang="en-US" dirty="0"/>
              <a:t>パスワードについては、別メールにてお送りします。</a:t>
            </a:r>
            <a:endParaRPr lang="en-US" altLang="ja-JP" dirty="0"/>
          </a:p>
          <a:p>
            <a:endParaRPr lang="en-US" altLang="ja-JP" dirty="0"/>
          </a:p>
          <a:p>
            <a:r>
              <a:rPr lang="ja-JP" altLang="en-US" dirty="0"/>
              <a:t>製品名：　</a:t>
            </a:r>
            <a:r>
              <a:rPr lang="en-US" altLang="ja-JP" dirty="0"/>
              <a:t>ABC</a:t>
            </a:r>
            <a:r>
              <a:rPr lang="ja-JP" altLang="en-US" dirty="0"/>
              <a:t>錠</a:t>
            </a:r>
            <a:endParaRPr lang="en-US" altLang="ja-JP" dirty="0"/>
          </a:p>
          <a:p>
            <a:r>
              <a:rPr lang="ja-JP" altLang="en-US" dirty="0"/>
              <a:t>企業名：　</a:t>
            </a:r>
            <a:r>
              <a:rPr lang="en-US" altLang="ja-JP" dirty="0"/>
              <a:t>DEF</a:t>
            </a:r>
            <a:r>
              <a:rPr lang="ja-JP" altLang="en-US" dirty="0"/>
              <a:t>製薬</a:t>
            </a:r>
            <a:endParaRPr lang="en-US" altLang="ja-JP" dirty="0"/>
          </a:p>
        </p:txBody>
      </p:sp>
      <p:pic>
        <p:nvPicPr>
          <p:cNvPr id="19" name="図 18">
            <a:extLst>
              <a:ext uri="{FF2B5EF4-FFF2-40B4-BE49-F238E27FC236}">
                <a16:creationId xmlns:a16="http://schemas.microsoft.com/office/drawing/2014/main" id="{BBBFED5F-6A90-4E18-813A-5BBC45A82852}"/>
              </a:ext>
            </a:extLst>
          </p:cNvPr>
          <p:cNvPicPr>
            <a:picLocks noChangeAspect="1"/>
          </p:cNvPicPr>
          <p:nvPr/>
        </p:nvPicPr>
        <p:blipFill rotWithShape="1">
          <a:blip r:embed="rId3"/>
          <a:srcRect b="2997"/>
          <a:stretch/>
        </p:blipFill>
        <p:spPr>
          <a:xfrm>
            <a:off x="4200652" y="5194406"/>
            <a:ext cx="949780" cy="871360"/>
          </a:xfrm>
          <a:prstGeom prst="rect">
            <a:avLst/>
          </a:prstGeom>
        </p:spPr>
      </p:pic>
      <p:pic>
        <p:nvPicPr>
          <p:cNvPr id="30" name="図 29">
            <a:extLst>
              <a:ext uri="{FF2B5EF4-FFF2-40B4-BE49-F238E27FC236}">
                <a16:creationId xmlns:a16="http://schemas.microsoft.com/office/drawing/2014/main" id="{A700A030-2FB3-4E42-888B-3E8D53E34820}"/>
              </a:ext>
            </a:extLst>
          </p:cNvPr>
          <p:cNvPicPr>
            <a:picLocks noChangeAspect="1"/>
          </p:cNvPicPr>
          <p:nvPr/>
        </p:nvPicPr>
        <p:blipFill rotWithShape="1">
          <a:blip r:embed="rId3"/>
          <a:srcRect b="2997"/>
          <a:stretch/>
        </p:blipFill>
        <p:spPr>
          <a:xfrm>
            <a:off x="3171009" y="5194406"/>
            <a:ext cx="949780" cy="871360"/>
          </a:xfrm>
          <a:prstGeom prst="rect">
            <a:avLst/>
          </a:prstGeom>
        </p:spPr>
      </p:pic>
      <p:sp>
        <p:nvSpPr>
          <p:cNvPr id="33" name="吹き出し: 角を丸めた四角形 32">
            <a:extLst>
              <a:ext uri="{FF2B5EF4-FFF2-40B4-BE49-F238E27FC236}">
                <a16:creationId xmlns:a16="http://schemas.microsoft.com/office/drawing/2014/main" id="{6FBD6F0E-D901-4A52-BA91-EE3A2A293378}"/>
              </a:ext>
            </a:extLst>
          </p:cNvPr>
          <p:cNvSpPr/>
          <p:nvPr/>
        </p:nvSpPr>
        <p:spPr>
          <a:xfrm>
            <a:off x="6693080" y="5443777"/>
            <a:ext cx="4056987" cy="911152"/>
          </a:xfrm>
          <a:prstGeom prst="wedgeRoundRectCallout">
            <a:avLst>
              <a:gd name="adj1" fmla="val -83518"/>
              <a:gd name="adj2" fmla="val -5423"/>
              <a:gd name="adj3" fmla="val 16667"/>
            </a:avLst>
          </a:prstGeom>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r>
              <a:rPr lang="ja-JP" altLang="en-US" sz="1600" dirty="0">
                <a:solidFill>
                  <a:sysClr val="windowText" lastClr="000000"/>
                </a:solidFill>
              </a:rPr>
              <a:t>提出資料は、</a:t>
            </a:r>
            <a:r>
              <a:rPr lang="ja-JP" altLang="en-US" sz="1600" b="1" dirty="0">
                <a:solidFill>
                  <a:sysClr val="windowText" lastClr="000000"/>
                </a:solidFill>
              </a:rPr>
              <a:t>テキストベースの</a:t>
            </a:r>
            <a:r>
              <a:rPr lang="en-US" altLang="ja-JP" sz="1600" b="1" dirty="0">
                <a:solidFill>
                  <a:sysClr val="windowText" lastClr="000000"/>
                </a:solidFill>
              </a:rPr>
              <a:t>PDF</a:t>
            </a:r>
            <a:r>
              <a:rPr lang="ja-JP" altLang="en-US" sz="1600" b="1" dirty="0">
                <a:solidFill>
                  <a:sysClr val="windowText" lastClr="000000"/>
                </a:solidFill>
              </a:rPr>
              <a:t>ファイル</a:t>
            </a:r>
            <a:r>
              <a:rPr lang="ja-JP" altLang="en-US" sz="1600" dirty="0">
                <a:solidFill>
                  <a:sysClr val="windowText" lastClr="000000"/>
                </a:solidFill>
              </a:rPr>
              <a:t>とし、コピープロテクトは施さないこと。</a:t>
            </a:r>
          </a:p>
        </p:txBody>
      </p:sp>
      <p:sp>
        <p:nvSpPr>
          <p:cNvPr id="11" name="正方形/長方形 10">
            <a:extLst>
              <a:ext uri="{FF2B5EF4-FFF2-40B4-BE49-F238E27FC236}">
                <a16:creationId xmlns:a16="http://schemas.microsoft.com/office/drawing/2014/main" id="{5643EE79-4FF5-48EF-B5CB-A7B8979799DE}"/>
              </a:ext>
            </a:extLst>
          </p:cNvPr>
          <p:cNvSpPr/>
          <p:nvPr/>
        </p:nvSpPr>
        <p:spPr>
          <a:xfrm>
            <a:off x="5583115" y="2959353"/>
            <a:ext cx="633047" cy="388668"/>
          </a:xfrm>
          <a:prstGeom prst="rect">
            <a:avLst/>
          </a:prstGeom>
          <a:noFill/>
          <a:ln w="28575"/>
        </p:spPr>
        <p:style>
          <a:lnRef idx="2">
            <a:schemeClr val="accent6"/>
          </a:lnRef>
          <a:fillRef idx="1">
            <a:schemeClr val="lt1"/>
          </a:fillRef>
          <a:effectRef idx="0">
            <a:schemeClr val="accent6"/>
          </a:effectRef>
          <a:fontRef idx="minor">
            <a:schemeClr val="dk1"/>
          </a:fontRef>
        </p:style>
        <p:txBody>
          <a:bodyPr wrap="square" lIns="108000" tIns="108000" rIns="108000" bIns="108000" rtlCol="0" anchor="ctr">
            <a:noAutofit/>
          </a:bodyPr>
          <a:lstStyle/>
          <a:p>
            <a:pPr algn="ctr"/>
            <a:endParaRPr kumimoji="1" lang="ja-JP" altLang="en-US" sz="1500" b="1" dirty="0">
              <a:solidFill>
                <a:schemeClr val="bg1"/>
              </a:solidFill>
            </a:endParaRPr>
          </a:p>
        </p:txBody>
      </p:sp>
      <p:sp>
        <p:nvSpPr>
          <p:cNvPr id="34" name="正方形/長方形 33">
            <a:extLst>
              <a:ext uri="{FF2B5EF4-FFF2-40B4-BE49-F238E27FC236}">
                <a16:creationId xmlns:a16="http://schemas.microsoft.com/office/drawing/2014/main" id="{0B84205C-0EFC-4D4C-B418-845F20A093E9}"/>
              </a:ext>
            </a:extLst>
          </p:cNvPr>
          <p:cNvSpPr/>
          <p:nvPr/>
        </p:nvSpPr>
        <p:spPr>
          <a:xfrm>
            <a:off x="5866485" y="6457890"/>
            <a:ext cx="6325516" cy="400110"/>
          </a:xfrm>
          <a:prstGeom prst="rect">
            <a:avLst/>
          </a:prstGeom>
        </p:spPr>
        <p:txBody>
          <a:bodyPr wrap="square">
            <a:spAutoFit/>
          </a:bodyPr>
          <a:lstStyle/>
          <a:p>
            <a:pPr lvl="0">
              <a:defRPr/>
            </a:pPr>
            <a:r>
              <a:rPr lang="ja-JP" altLang="en-US" sz="1000" b="1" dirty="0"/>
              <a:t>出典：　令和</a:t>
            </a:r>
            <a:r>
              <a:rPr lang="en-US" altLang="ja-JP" sz="1000" b="1" dirty="0"/>
              <a:t>4</a:t>
            </a:r>
            <a:r>
              <a:rPr lang="ja-JP" altLang="en-US" sz="1000" b="1" dirty="0"/>
              <a:t>年</a:t>
            </a:r>
            <a:r>
              <a:rPr lang="en-US" altLang="ja-JP" sz="1000" b="1" dirty="0"/>
              <a:t>3</a:t>
            </a:r>
            <a:r>
              <a:rPr lang="ja-JP" altLang="en-US" sz="1000" b="1" dirty="0"/>
              <a:t>月　</a:t>
            </a:r>
            <a:r>
              <a:rPr lang="zh-TW" altLang="en-US" sz="1000" b="1" dirty="0"/>
              <a:t>審査業務部通知</a:t>
            </a:r>
            <a:r>
              <a:rPr lang="ja-JP" altLang="en-US" sz="1000" b="1" dirty="0"/>
              <a:t>　医薬品リスク管理計画書（ＲＭＰ）の提出方法について</a:t>
            </a:r>
            <a:r>
              <a:rPr lang="ja-JP" altLang="en-US" sz="1000" dirty="0"/>
              <a:t>（</a:t>
            </a:r>
            <a:r>
              <a:rPr lang="en-US" altLang="ja-JP" sz="1000" dirty="0"/>
              <a:t>2</a:t>
            </a:r>
            <a:r>
              <a:rPr lang="ja-JP" altLang="en-US" sz="1000" dirty="0"/>
              <a:t>、</a:t>
            </a:r>
            <a:r>
              <a:rPr lang="en-US" altLang="ja-JP" sz="1000" dirty="0"/>
              <a:t>3</a:t>
            </a:r>
            <a:r>
              <a:rPr lang="ja-JP" altLang="en-US" sz="1000" dirty="0"/>
              <a:t>）</a:t>
            </a:r>
            <a:endParaRPr lang="en-US" altLang="ja-JP" sz="1000" dirty="0"/>
          </a:p>
          <a:p>
            <a:pPr>
              <a:defRPr/>
            </a:pPr>
            <a:r>
              <a:rPr lang="ja-JP" altLang="en-US" sz="1000" b="1" dirty="0"/>
              <a:t>　　　　　 令和</a:t>
            </a:r>
            <a:r>
              <a:rPr lang="en-US" altLang="ja-JP" sz="1000" b="1" dirty="0"/>
              <a:t>4</a:t>
            </a:r>
            <a:r>
              <a:rPr lang="ja-JP" altLang="en-US" sz="1000" b="1" dirty="0"/>
              <a:t>年</a:t>
            </a:r>
            <a:r>
              <a:rPr lang="en-US" altLang="ja-JP" sz="1000" b="1" dirty="0"/>
              <a:t>3</a:t>
            </a:r>
            <a:r>
              <a:rPr lang="ja-JP" altLang="en-US" sz="1000" b="1" dirty="0"/>
              <a:t>月　審査管理課長・安全対策課長通知　医薬品リスク管理計画の策定及び公表について</a:t>
            </a:r>
            <a:r>
              <a:rPr lang="ja-JP" altLang="en-US" sz="1000" dirty="0"/>
              <a:t>（３）</a:t>
            </a:r>
            <a:endParaRPr lang="en-US" altLang="ja-JP" sz="1000" dirty="0"/>
          </a:p>
        </p:txBody>
      </p:sp>
      <p:sp>
        <p:nvSpPr>
          <p:cNvPr id="28" name="吹き出し: 角を丸めた四角形 27">
            <a:extLst>
              <a:ext uri="{FF2B5EF4-FFF2-40B4-BE49-F238E27FC236}">
                <a16:creationId xmlns:a16="http://schemas.microsoft.com/office/drawing/2014/main" id="{474D25AF-8F6D-47F0-A972-AA87B6772484}"/>
              </a:ext>
            </a:extLst>
          </p:cNvPr>
          <p:cNvSpPr/>
          <p:nvPr/>
        </p:nvSpPr>
        <p:spPr>
          <a:xfrm>
            <a:off x="6559730" y="4166558"/>
            <a:ext cx="5443552" cy="1027847"/>
          </a:xfrm>
          <a:prstGeom prst="wedgeRoundRectCallout">
            <a:avLst>
              <a:gd name="adj1" fmla="val -71589"/>
              <a:gd name="adj2" fmla="val 37814"/>
              <a:gd name="adj3" fmla="val 16667"/>
            </a:avLst>
          </a:prstGeom>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t">
            <a:noAutofit/>
          </a:bodyPr>
          <a:lstStyle/>
          <a:p>
            <a:r>
              <a:rPr lang="ja-JP" altLang="ja-JP" sz="1600" dirty="0"/>
              <a:t>添付したファイルについて、</a:t>
            </a:r>
            <a:r>
              <a:rPr lang="ja-JP" altLang="ja-JP" sz="1600" b="1" u="sng" dirty="0"/>
              <a:t>パスワードを別メールで送付する場合</a:t>
            </a:r>
            <a:r>
              <a:rPr lang="ja-JP" altLang="ja-JP" sz="1600" dirty="0"/>
              <a:t>は本文にその旨を記載</a:t>
            </a:r>
            <a:r>
              <a:rPr lang="ja-JP" altLang="en-US" sz="1600" dirty="0"/>
              <a:t>（圧縮ファイルの場合等）</a:t>
            </a:r>
            <a:endParaRPr lang="en-US" altLang="ja-JP" sz="1600" dirty="0"/>
          </a:p>
          <a:p>
            <a:r>
              <a:rPr lang="en-US" altLang="ja-JP" sz="1600" dirty="0">
                <a:solidFill>
                  <a:sysClr val="windowText" lastClr="000000"/>
                </a:solidFill>
              </a:rPr>
              <a:t>※</a:t>
            </a:r>
            <a:r>
              <a:rPr lang="ja-JP" altLang="en-US" sz="1600" dirty="0">
                <a:solidFill>
                  <a:sysClr val="windowText" lastClr="000000"/>
                </a:solidFill>
              </a:rPr>
              <a:t>パスワード設定が必須という意味ではない。</a:t>
            </a:r>
          </a:p>
        </p:txBody>
      </p:sp>
      <p:sp>
        <p:nvSpPr>
          <p:cNvPr id="37" name="吹き出し: 角を丸めた四角形 36">
            <a:extLst>
              <a:ext uri="{FF2B5EF4-FFF2-40B4-BE49-F238E27FC236}">
                <a16:creationId xmlns:a16="http://schemas.microsoft.com/office/drawing/2014/main" id="{DE7791AC-CAF1-4600-AE06-00953381B2AF}"/>
              </a:ext>
            </a:extLst>
          </p:cNvPr>
          <p:cNvSpPr/>
          <p:nvPr/>
        </p:nvSpPr>
        <p:spPr>
          <a:xfrm>
            <a:off x="6693080" y="2319946"/>
            <a:ext cx="5036152" cy="1317576"/>
          </a:xfrm>
          <a:prstGeom prst="wedgeRoundRectCallout">
            <a:avLst>
              <a:gd name="adj1" fmla="val -57969"/>
              <a:gd name="adj2" fmla="val 14314"/>
              <a:gd name="adj3" fmla="val 16667"/>
            </a:avLst>
          </a:prstGeom>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t">
            <a:noAutofit/>
          </a:bodyPr>
          <a:lstStyle/>
          <a:p>
            <a:r>
              <a:rPr lang="ja-JP" altLang="en-US" sz="1600" b="1" u="sng" dirty="0">
                <a:solidFill>
                  <a:sysClr val="windowText" lastClr="000000"/>
                </a:solidFill>
              </a:rPr>
              <a:t>１通あたりのメールの受信可能容量が約</a:t>
            </a:r>
            <a:r>
              <a:rPr lang="en-US" altLang="ja-JP" sz="1600" b="1" u="sng" dirty="0">
                <a:solidFill>
                  <a:sysClr val="windowText" lastClr="000000"/>
                </a:solidFill>
              </a:rPr>
              <a:t>10MB</a:t>
            </a:r>
            <a:r>
              <a:rPr lang="ja-JP" altLang="en-US" sz="1600" dirty="0">
                <a:solidFill>
                  <a:sysClr val="windowText" lastClr="000000"/>
                </a:solidFill>
              </a:rPr>
              <a:t>のため、ファイルの容量が大きく、１通のメールで送信できない場合には、複数ファイルに分割し、</a:t>
            </a:r>
            <a:r>
              <a:rPr lang="ja-JP" altLang="en-US" sz="1600" u="sng" dirty="0">
                <a:solidFill>
                  <a:sysClr val="windowText" lastClr="000000"/>
                </a:solidFill>
              </a:rPr>
              <a:t>「</a:t>
            </a:r>
            <a:r>
              <a:rPr lang="en-US" altLang="ja-JP" sz="1600" u="sng" dirty="0">
                <a:solidFill>
                  <a:sysClr val="windowText" lastClr="000000"/>
                </a:solidFill>
              </a:rPr>
              <a:t>1/3</a:t>
            </a:r>
            <a:r>
              <a:rPr lang="ja-JP" altLang="en-US" sz="1600" u="sng" dirty="0">
                <a:solidFill>
                  <a:sysClr val="windowText" lastClr="000000"/>
                </a:solidFill>
              </a:rPr>
              <a:t>」「</a:t>
            </a:r>
            <a:r>
              <a:rPr lang="en-US" altLang="ja-JP" sz="1600" u="sng" dirty="0">
                <a:solidFill>
                  <a:sysClr val="windowText" lastClr="000000"/>
                </a:solidFill>
              </a:rPr>
              <a:t>2/3</a:t>
            </a:r>
            <a:r>
              <a:rPr lang="ja-JP" altLang="en-US" sz="1600" u="sng" dirty="0">
                <a:solidFill>
                  <a:sysClr val="windowText" lastClr="000000"/>
                </a:solidFill>
              </a:rPr>
              <a:t>」「</a:t>
            </a:r>
            <a:r>
              <a:rPr lang="en-US" altLang="ja-JP" sz="1600" u="sng" dirty="0">
                <a:solidFill>
                  <a:sysClr val="windowText" lastClr="000000"/>
                </a:solidFill>
              </a:rPr>
              <a:t>3/3</a:t>
            </a:r>
            <a:r>
              <a:rPr lang="ja-JP" altLang="en-US" sz="1600" u="sng" dirty="0">
                <a:solidFill>
                  <a:sysClr val="windowText" lastClr="000000"/>
                </a:solidFill>
              </a:rPr>
              <a:t>」のように、順番と全体の送付数がわかるように記載</a:t>
            </a:r>
            <a:r>
              <a:rPr lang="ja-JP" altLang="en-US" sz="1600" dirty="0">
                <a:solidFill>
                  <a:sysClr val="windowText" lastClr="000000"/>
                </a:solidFill>
              </a:rPr>
              <a:t>すること</a:t>
            </a:r>
            <a:endParaRPr lang="en-US" altLang="ja-JP" sz="1600" dirty="0">
              <a:solidFill>
                <a:sysClr val="windowText" lastClr="000000"/>
              </a:solidFill>
            </a:endParaRPr>
          </a:p>
        </p:txBody>
      </p:sp>
    </p:spTree>
    <p:extLst>
      <p:ext uri="{BB962C8B-B14F-4D97-AF65-F5344CB8AC3E}">
        <p14:creationId xmlns:p14="http://schemas.microsoft.com/office/powerpoint/2010/main" val="27677764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F95F9BAD-51AA-4BCB-B6D2-099A2F5151F7}"/>
              </a:ext>
            </a:extLst>
          </p:cNvPr>
          <p:cNvSpPr>
            <a:spLocks noGrp="1"/>
          </p:cNvSpPr>
          <p:nvPr>
            <p:ph type="body" sz="quarter" idx="10"/>
          </p:nvPr>
        </p:nvSpPr>
        <p:spPr>
          <a:xfrm>
            <a:off x="561247" y="205387"/>
            <a:ext cx="9793148" cy="307777"/>
          </a:xfrm>
        </p:spPr>
        <p:txBody>
          <a:bodyPr/>
          <a:lstStyle/>
          <a:p>
            <a:r>
              <a:rPr lang="en-US" altLang="ja-JP" dirty="0"/>
              <a:t>2022</a:t>
            </a:r>
            <a:r>
              <a:rPr lang="ja-JP" altLang="en-US" dirty="0"/>
              <a:t>年</a:t>
            </a:r>
            <a:r>
              <a:rPr lang="en-US" altLang="ja-JP" dirty="0"/>
              <a:t>3</a:t>
            </a:r>
            <a:r>
              <a:rPr lang="ja-JP" altLang="en-US" dirty="0"/>
              <a:t>月　</a:t>
            </a:r>
            <a:r>
              <a:rPr lang="en-US" altLang="ja-JP" dirty="0"/>
              <a:t>RMP</a:t>
            </a:r>
            <a:r>
              <a:rPr lang="ja-JP" altLang="en-US" dirty="0"/>
              <a:t>に関する通知のポイント</a:t>
            </a:r>
          </a:p>
        </p:txBody>
      </p:sp>
      <p:sp>
        <p:nvSpPr>
          <p:cNvPr id="4" name="テキスト プレースホルダー 3">
            <a:extLst>
              <a:ext uri="{FF2B5EF4-FFF2-40B4-BE49-F238E27FC236}">
                <a16:creationId xmlns:a16="http://schemas.microsoft.com/office/drawing/2014/main" id="{BDA3C4EB-312D-47AF-A68F-64EFB66B3092}"/>
              </a:ext>
            </a:extLst>
          </p:cNvPr>
          <p:cNvSpPr>
            <a:spLocks noGrp="1"/>
          </p:cNvSpPr>
          <p:nvPr>
            <p:ph type="body" sz="quarter" idx="12"/>
          </p:nvPr>
        </p:nvSpPr>
        <p:spPr>
          <a:xfrm>
            <a:off x="512219" y="503071"/>
            <a:ext cx="9842176" cy="584775"/>
          </a:xfrm>
        </p:spPr>
        <p:txBody>
          <a:bodyPr/>
          <a:lstStyle/>
          <a:p>
            <a:r>
              <a:rPr lang="ja-JP" altLang="en-US" dirty="0"/>
              <a:t>担当分野（メール宛先、提出届の記載等）</a:t>
            </a:r>
            <a:endParaRPr lang="en-US" altLang="ja-JP" dirty="0"/>
          </a:p>
        </p:txBody>
      </p:sp>
      <p:sp>
        <p:nvSpPr>
          <p:cNvPr id="2" name="正方形/長方形 1">
            <a:extLst>
              <a:ext uri="{FF2B5EF4-FFF2-40B4-BE49-F238E27FC236}">
                <a16:creationId xmlns:a16="http://schemas.microsoft.com/office/drawing/2014/main" id="{51704EFD-E9A9-4C84-8D78-FBC3EB6BFD6E}"/>
              </a:ext>
            </a:extLst>
          </p:cNvPr>
          <p:cNvSpPr/>
          <p:nvPr/>
        </p:nvSpPr>
        <p:spPr>
          <a:xfrm>
            <a:off x="6288493" y="6301484"/>
            <a:ext cx="5491131" cy="553998"/>
          </a:xfrm>
          <a:prstGeom prst="rect">
            <a:avLst/>
          </a:prstGeom>
        </p:spPr>
        <p:txBody>
          <a:bodyPr wrap="square">
            <a:spAutoFit/>
          </a:bodyPr>
          <a:lstStyle/>
          <a:p>
            <a:r>
              <a:rPr lang="ja-JP" altLang="ja-JP" sz="1000" b="1" dirty="0"/>
              <a:t>新医薬品又はバイオ後続品の場合は、「独立行政法人医薬品医療機器総合機構が行う対面助言、</a:t>
            </a:r>
            <a:br>
              <a:rPr lang="en-US" altLang="ja-JP" sz="1000" b="1" dirty="0"/>
            </a:br>
            <a:r>
              <a:rPr lang="ja-JP" altLang="ja-JP" sz="1000" b="1" dirty="0"/>
              <a:t>証明確認調査等の実施要綱等について」（平成</a:t>
            </a:r>
            <a:r>
              <a:rPr lang="en-US" altLang="ja-JP" sz="1000" b="1" dirty="0"/>
              <a:t>24</a:t>
            </a:r>
            <a:r>
              <a:rPr lang="ja-JP" altLang="ja-JP" sz="1000" b="1" dirty="0"/>
              <a:t>年</a:t>
            </a:r>
            <a:r>
              <a:rPr lang="en-US" altLang="ja-JP" sz="1000" b="1" dirty="0"/>
              <a:t>3</a:t>
            </a:r>
            <a:r>
              <a:rPr lang="ja-JP" altLang="ja-JP" sz="1000" b="1" dirty="0"/>
              <a:t>月</a:t>
            </a:r>
            <a:r>
              <a:rPr lang="en-US" altLang="ja-JP" sz="1000" b="1" dirty="0"/>
              <a:t>2</a:t>
            </a:r>
            <a:r>
              <a:rPr lang="ja-JP" altLang="ja-JP" sz="1000" b="1" dirty="0"/>
              <a:t>日付け薬機発第</a:t>
            </a:r>
            <a:r>
              <a:rPr lang="en-US" altLang="ja-JP" sz="1000" b="1" dirty="0"/>
              <a:t>0302070</a:t>
            </a:r>
            <a:r>
              <a:rPr lang="ja-JP" altLang="ja-JP" sz="1000" b="1" dirty="0"/>
              <a:t>号）の別紙</a:t>
            </a:r>
            <a:r>
              <a:rPr lang="en-US" altLang="ja-JP" sz="1000" b="1" dirty="0"/>
              <a:t>9</a:t>
            </a:r>
            <a:endParaRPr lang="en-US" altLang="ja-JP" sz="1000" b="1" dirty="0">
              <a:hlinkClick r:id="rId3"/>
            </a:endParaRPr>
          </a:p>
          <a:p>
            <a:r>
              <a:rPr lang="en-US" altLang="ja-JP" sz="1000" dirty="0">
                <a:hlinkClick r:id="rId3"/>
              </a:rPr>
              <a:t>https://www.pmda.go.jp/files/000219237.pdf</a:t>
            </a:r>
            <a:endParaRPr lang="en-US" altLang="ja-JP" sz="1000" dirty="0"/>
          </a:p>
        </p:txBody>
      </p:sp>
      <p:sp>
        <p:nvSpPr>
          <p:cNvPr id="8" name="正方形/長方形 7">
            <a:extLst>
              <a:ext uri="{FF2B5EF4-FFF2-40B4-BE49-F238E27FC236}">
                <a16:creationId xmlns:a16="http://schemas.microsoft.com/office/drawing/2014/main" id="{9E2F4A0F-F73C-46BD-A889-59C14B8A79F4}"/>
              </a:ext>
            </a:extLst>
          </p:cNvPr>
          <p:cNvSpPr/>
          <p:nvPr/>
        </p:nvSpPr>
        <p:spPr>
          <a:xfrm>
            <a:off x="344217" y="4841150"/>
            <a:ext cx="11503565" cy="1323439"/>
          </a:xfrm>
          <a:prstGeom prst="rect">
            <a:avLst/>
          </a:prstGeom>
        </p:spPr>
        <p:txBody>
          <a:bodyPr wrap="square">
            <a:spAutoFit/>
          </a:bodyPr>
          <a:lstStyle/>
          <a:p>
            <a:r>
              <a:rPr lang="ja-JP" altLang="en-US" sz="1000" dirty="0"/>
              <a:t>（注意） </a:t>
            </a:r>
            <a:endParaRPr lang="en-US" altLang="ja-JP" sz="1000" dirty="0"/>
          </a:p>
          <a:p>
            <a:r>
              <a:rPr lang="ja-JP" altLang="en-US" sz="1000" dirty="0"/>
              <a:t>①移植免疫抑制用薬、解毒剤、腎臓系疾患用薬等は、第１分野になります。</a:t>
            </a:r>
            <a:endParaRPr lang="en-US" altLang="ja-JP" sz="1000" dirty="0"/>
          </a:p>
          <a:p>
            <a:r>
              <a:rPr lang="ja-JP" altLang="en-US" sz="1000" dirty="0"/>
              <a:t>②第１分野の「消化器官用薬」は、肝臓系疾患用薬、膵臓系疾患用薬を含みます。「外皮用薬」 には、外用以外の皮膚科用薬及び一般に体内吸収を目的とする外用剤は含みません。 </a:t>
            </a:r>
            <a:endParaRPr lang="en-US" altLang="ja-JP" sz="1000" dirty="0"/>
          </a:p>
          <a:p>
            <a:r>
              <a:rPr lang="ja-JP" altLang="en-US" sz="1000" dirty="0"/>
              <a:t>③抗生物質を有効成分とする眼科用剤等は、第３分野の１、第３分野の２、第６分野の１で はなく、第４分野になります。 </a:t>
            </a:r>
            <a:endParaRPr lang="en-US" altLang="ja-JP" sz="1000" dirty="0"/>
          </a:p>
          <a:p>
            <a:r>
              <a:rPr lang="ja-JP" altLang="en-US" sz="1000" dirty="0"/>
              <a:t>④第５分野の「医療用配合剤」とは、主として類似処方医療用配合剤を指します。それ以外 の医療用配合剤については、予定される効能・効果の該当分野になります。 </a:t>
            </a:r>
            <a:endParaRPr lang="en-US" altLang="ja-JP" sz="1000" dirty="0"/>
          </a:p>
          <a:p>
            <a:r>
              <a:rPr lang="ja-JP" altLang="en-US" sz="1000" dirty="0"/>
              <a:t>⑤第６分野の１の「アレルギー用薬」は、内服薬を対象としています。「アレルギー用薬」 のうち、外用薬は第１分野になります。</a:t>
            </a:r>
            <a:endParaRPr lang="en-US" altLang="ja-JP" sz="1000" dirty="0"/>
          </a:p>
          <a:p>
            <a:r>
              <a:rPr lang="ja-JP" altLang="en-US" sz="1000" dirty="0"/>
              <a:t>⑥第６分野の２の「ホルモン剤、代謝性疾患用薬」は、糖尿病薬、骨粗鬆症薬、消化ホルモン 以外のホルモン剤、痛風薬、先天性代謝異常治療薬を含みます。ただし、ホルモン剤のう ち泌尿生殖器官用薬については、第６分野の２ではなく、第５分野になります。 </a:t>
            </a:r>
          </a:p>
        </p:txBody>
      </p:sp>
      <p:pic>
        <p:nvPicPr>
          <p:cNvPr id="12" name="図 11">
            <a:extLst>
              <a:ext uri="{FF2B5EF4-FFF2-40B4-BE49-F238E27FC236}">
                <a16:creationId xmlns:a16="http://schemas.microsoft.com/office/drawing/2014/main" id="{93A7C3AD-C5CE-49F9-9271-23B47628521A}"/>
              </a:ext>
            </a:extLst>
          </p:cNvPr>
          <p:cNvPicPr>
            <a:picLocks noChangeAspect="1"/>
          </p:cNvPicPr>
          <p:nvPr/>
        </p:nvPicPr>
        <p:blipFill rotWithShape="1">
          <a:blip r:embed="rId4"/>
          <a:srcRect b="43966"/>
          <a:stretch/>
        </p:blipFill>
        <p:spPr>
          <a:xfrm>
            <a:off x="344217" y="1390252"/>
            <a:ext cx="5822907" cy="3374087"/>
          </a:xfrm>
          <a:prstGeom prst="rect">
            <a:avLst/>
          </a:prstGeom>
        </p:spPr>
      </p:pic>
      <p:grpSp>
        <p:nvGrpSpPr>
          <p:cNvPr id="15" name="グループ化 14">
            <a:extLst>
              <a:ext uri="{FF2B5EF4-FFF2-40B4-BE49-F238E27FC236}">
                <a16:creationId xmlns:a16="http://schemas.microsoft.com/office/drawing/2014/main" id="{7A016F0E-A1F9-49D6-BAB8-F3A4895ED7F2}"/>
              </a:ext>
            </a:extLst>
          </p:cNvPr>
          <p:cNvGrpSpPr/>
          <p:nvPr/>
        </p:nvGrpSpPr>
        <p:grpSpPr>
          <a:xfrm>
            <a:off x="6192877" y="1390252"/>
            <a:ext cx="5822907" cy="3037004"/>
            <a:chOff x="6192877" y="1087846"/>
            <a:chExt cx="5822907" cy="3037004"/>
          </a:xfrm>
        </p:grpSpPr>
        <p:pic>
          <p:nvPicPr>
            <p:cNvPr id="13" name="図 12">
              <a:extLst>
                <a:ext uri="{FF2B5EF4-FFF2-40B4-BE49-F238E27FC236}">
                  <a16:creationId xmlns:a16="http://schemas.microsoft.com/office/drawing/2014/main" id="{438642DA-ED73-4DFC-B8FD-8186992D1444}"/>
                </a:ext>
              </a:extLst>
            </p:cNvPr>
            <p:cNvPicPr>
              <a:picLocks noChangeAspect="1"/>
            </p:cNvPicPr>
            <p:nvPr/>
          </p:nvPicPr>
          <p:blipFill rotWithShape="1">
            <a:blip r:embed="rId4"/>
            <a:srcRect b="93741"/>
            <a:stretch/>
          </p:blipFill>
          <p:spPr>
            <a:xfrm>
              <a:off x="6192877" y="1087846"/>
              <a:ext cx="5822907" cy="376887"/>
            </a:xfrm>
            <a:prstGeom prst="rect">
              <a:avLst/>
            </a:prstGeom>
          </p:spPr>
        </p:pic>
        <p:pic>
          <p:nvPicPr>
            <p:cNvPr id="14" name="図 13">
              <a:extLst>
                <a:ext uri="{FF2B5EF4-FFF2-40B4-BE49-F238E27FC236}">
                  <a16:creationId xmlns:a16="http://schemas.microsoft.com/office/drawing/2014/main" id="{CBD627E7-1647-4CCA-BE8C-DBE40514AA93}"/>
                </a:ext>
              </a:extLst>
            </p:cNvPr>
            <p:cNvPicPr>
              <a:picLocks noChangeAspect="1"/>
            </p:cNvPicPr>
            <p:nvPr/>
          </p:nvPicPr>
          <p:blipFill rotWithShape="1">
            <a:blip r:embed="rId4"/>
            <a:srcRect t="55753"/>
            <a:stretch/>
          </p:blipFill>
          <p:spPr>
            <a:xfrm>
              <a:off x="6192877" y="1460500"/>
              <a:ext cx="5822907" cy="2664350"/>
            </a:xfrm>
            <a:prstGeom prst="rect">
              <a:avLst/>
            </a:prstGeom>
          </p:spPr>
        </p:pic>
      </p:grpSp>
      <p:sp>
        <p:nvSpPr>
          <p:cNvPr id="16" name="吹き出し: 四角形 15">
            <a:extLst>
              <a:ext uri="{FF2B5EF4-FFF2-40B4-BE49-F238E27FC236}">
                <a16:creationId xmlns:a16="http://schemas.microsoft.com/office/drawing/2014/main" id="{C3AE7508-669B-4E14-8F7C-60E5B6450882}"/>
              </a:ext>
            </a:extLst>
          </p:cNvPr>
          <p:cNvSpPr/>
          <p:nvPr/>
        </p:nvSpPr>
        <p:spPr>
          <a:xfrm>
            <a:off x="8014447" y="693410"/>
            <a:ext cx="4001337" cy="500361"/>
          </a:xfrm>
          <a:prstGeom prst="wedgeRectCallout">
            <a:avLst>
              <a:gd name="adj1" fmla="val -47886"/>
              <a:gd name="adj2" fmla="val 15096"/>
            </a:avLst>
          </a:prstGeom>
          <a:solidFill>
            <a:schemeClr val="bg1"/>
          </a:solidFill>
          <a:ln w="19050" cap="flat" cmpd="sng" algn="ctr">
            <a:solidFill>
              <a:schemeClr val="accent1">
                <a:lumMod val="75000"/>
              </a:schemeClr>
            </a:solidFill>
            <a:prstDash val="solid"/>
          </a:ln>
          <a:effectLst/>
        </p:spPr>
        <p:txBody>
          <a:bodyPr rtlCol="0" anchor="ctr"/>
          <a:lstStyle/>
          <a:p>
            <a:pPr lvl="0" algn="ctr">
              <a:defRPr/>
            </a:pPr>
            <a:r>
              <a:rPr lang="ja-JP" altLang="ja-JP" sz="1600" dirty="0"/>
              <a:t>後発医薬品の場合は「ジェネリック部」と記載</a:t>
            </a:r>
            <a:endParaRPr lang="en-US" altLang="ja-JP" sz="1600" dirty="0"/>
          </a:p>
        </p:txBody>
      </p:sp>
      <p:sp>
        <p:nvSpPr>
          <p:cNvPr id="17" name="正方形/長方形 16">
            <a:extLst>
              <a:ext uri="{FF2B5EF4-FFF2-40B4-BE49-F238E27FC236}">
                <a16:creationId xmlns:a16="http://schemas.microsoft.com/office/drawing/2014/main" id="{4F48120D-1A92-4593-939E-CCFBEFF9953E}"/>
              </a:ext>
            </a:extLst>
          </p:cNvPr>
          <p:cNvSpPr/>
          <p:nvPr/>
        </p:nvSpPr>
        <p:spPr>
          <a:xfrm>
            <a:off x="5820169" y="6112481"/>
            <a:ext cx="6027612" cy="246221"/>
          </a:xfrm>
          <a:prstGeom prst="rect">
            <a:avLst/>
          </a:prstGeom>
        </p:spPr>
        <p:txBody>
          <a:bodyPr wrap="none">
            <a:spAutoFit/>
          </a:bodyPr>
          <a:lstStyle/>
          <a:p>
            <a:pPr lvl="0">
              <a:defRPr/>
            </a:pPr>
            <a:r>
              <a:rPr lang="ja-JP" altLang="en-US" sz="1000" b="1" dirty="0"/>
              <a:t>出典：　令和</a:t>
            </a:r>
            <a:r>
              <a:rPr lang="en-US" altLang="ja-JP" sz="1000" b="1" dirty="0"/>
              <a:t>4</a:t>
            </a:r>
            <a:r>
              <a:rPr lang="ja-JP" altLang="en-US" sz="1000" b="1" dirty="0"/>
              <a:t>年</a:t>
            </a:r>
            <a:r>
              <a:rPr lang="en-US" altLang="ja-JP" sz="1000" b="1" dirty="0"/>
              <a:t>3</a:t>
            </a:r>
            <a:r>
              <a:rPr lang="ja-JP" altLang="en-US" sz="1000" b="1" dirty="0"/>
              <a:t>月　</a:t>
            </a:r>
            <a:r>
              <a:rPr lang="zh-TW" altLang="en-US" sz="1000" b="1" dirty="0"/>
              <a:t>審査業務部通知</a:t>
            </a:r>
            <a:r>
              <a:rPr lang="ja-JP" altLang="en-US" sz="1000" b="1" dirty="0"/>
              <a:t>　医薬品リスク管理計画書（ＲＭＰ）の提出方法について</a:t>
            </a:r>
            <a:r>
              <a:rPr lang="ja-JP" altLang="en-US" sz="1000" dirty="0"/>
              <a:t>（２）</a:t>
            </a:r>
          </a:p>
        </p:txBody>
      </p:sp>
    </p:spTree>
    <p:extLst>
      <p:ext uri="{BB962C8B-B14F-4D97-AF65-F5344CB8AC3E}">
        <p14:creationId xmlns:p14="http://schemas.microsoft.com/office/powerpoint/2010/main" val="32262182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F95F9BAD-51AA-4BCB-B6D2-099A2F5151F7}"/>
              </a:ext>
            </a:extLst>
          </p:cNvPr>
          <p:cNvSpPr>
            <a:spLocks noGrp="1"/>
          </p:cNvSpPr>
          <p:nvPr>
            <p:ph type="body" sz="quarter" idx="10"/>
          </p:nvPr>
        </p:nvSpPr>
        <p:spPr>
          <a:xfrm>
            <a:off x="561247" y="205387"/>
            <a:ext cx="9793148" cy="307777"/>
          </a:xfrm>
        </p:spPr>
        <p:txBody>
          <a:bodyPr/>
          <a:lstStyle/>
          <a:p>
            <a:r>
              <a:rPr lang="en-US" altLang="ja-JP" dirty="0"/>
              <a:t>2022</a:t>
            </a:r>
            <a:r>
              <a:rPr lang="ja-JP" altLang="en-US" dirty="0"/>
              <a:t>年</a:t>
            </a:r>
            <a:r>
              <a:rPr lang="en-US" altLang="ja-JP" dirty="0"/>
              <a:t>3</a:t>
            </a:r>
            <a:r>
              <a:rPr lang="ja-JP" altLang="en-US" dirty="0"/>
              <a:t>月　</a:t>
            </a:r>
            <a:r>
              <a:rPr lang="en-US" altLang="ja-JP" dirty="0"/>
              <a:t>RMP</a:t>
            </a:r>
            <a:r>
              <a:rPr lang="ja-JP" altLang="en-US" dirty="0"/>
              <a:t>に関する通知のポイント</a:t>
            </a:r>
          </a:p>
        </p:txBody>
      </p:sp>
      <p:sp>
        <p:nvSpPr>
          <p:cNvPr id="4" name="テキスト プレースホルダー 3">
            <a:extLst>
              <a:ext uri="{FF2B5EF4-FFF2-40B4-BE49-F238E27FC236}">
                <a16:creationId xmlns:a16="http://schemas.microsoft.com/office/drawing/2014/main" id="{BDA3C4EB-312D-47AF-A68F-64EFB66B3092}"/>
              </a:ext>
            </a:extLst>
          </p:cNvPr>
          <p:cNvSpPr>
            <a:spLocks noGrp="1"/>
          </p:cNvSpPr>
          <p:nvPr>
            <p:ph type="body" sz="quarter" idx="12"/>
          </p:nvPr>
        </p:nvSpPr>
        <p:spPr>
          <a:xfrm>
            <a:off x="512219" y="503071"/>
            <a:ext cx="9842176" cy="584775"/>
          </a:xfrm>
        </p:spPr>
        <p:txBody>
          <a:bodyPr/>
          <a:lstStyle/>
          <a:p>
            <a:r>
              <a:rPr lang="ja-JP" altLang="en-US" dirty="0"/>
              <a:t>緊急の場合、訂正の場合</a:t>
            </a:r>
            <a:endParaRPr lang="en-US" altLang="ja-JP" dirty="0"/>
          </a:p>
        </p:txBody>
      </p:sp>
      <p:sp>
        <p:nvSpPr>
          <p:cNvPr id="10" name="正方形/長方形 9">
            <a:extLst>
              <a:ext uri="{FF2B5EF4-FFF2-40B4-BE49-F238E27FC236}">
                <a16:creationId xmlns:a16="http://schemas.microsoft.com/office/drawing/2014/main" id="{240C6E0B-CA47-4E71-9BE8-81E93F00F00A}"/>
              </a:ext>
            </a:extLst>
          </p:cNvPr>
          <p:cNvSpPr/>
          <p:nvPr/>
        </p:nvSpPr>
        <p:spPr>
          <a:xfrm>
            <a:off x="561247" y="1236688"/>
            <a:ext cx="11074400" cy="552998"/>
          </a:xfrm>
          <a:prstGeom prst="rect">
            <a:avLst/>
          </a:prstGeom>
          <a:solidFill>
            <a:srgbClr val="0000CC"/>
          </a:solidFill>
        </p:spPr>
        <p:txBody>
          <a:bodyPr wrap="square" lIns="108000" tIns="108000" rIns="108000" bIns="108000">
            <a:noAutofit/>
          </a:bodyPr>
          <a:lstStyle/>
          <a:p>
            <a:pPr algn="ctr"/>
            <a:r>
              <a:rPr lang="ja-JP" altLang="en-US" sz="2000" b="1" dirty="0">
                <a:solidFill>
                  <a:schemeClr val="bg1"/>
                </a:solidFill>
                <a:latin typeface="+mn-ea"/>
                <a:cs typeface="ＭＳ Ｐゴシック" panose="020B0600070205080204" pitchFamily="50" charset="-128"/>
              </a:rPr>
              <a:t>緊急時、訂正の場合のメールの件名は以下の通り</a:t>
            </a:r>
            <a:endParaRPr lang="en-US" altLang="ja-JP" sz="2000" dirty="0">
              <a:solidFill>
                <a:schemeClr val="bg1"/>
              </a:solidFill>
              <a:latin typeface="+mn-ea"/>
              <a:cs typeface="ＭＳ Ｐゴシック" panose="020B0600070205080204" pitchFamily="50" charset="-128"/>
            </a:endParaRPr>
          </a:p>
        </p:txBody>
      </p:sp>
      <p:sp>
        <p:nvSpPr>
          <p:cNvPr id="26" name="正方形/長方形 25">
            <a:extLst>
              <a:ext uri="{FF2B5EF4-FFF2-40B4-BE49-F238E27FC236}">
                <a16:creationId xmlns:a16="http://schemas.microsoft.com/office/drawing/2014/main" id="{1D184037-A134-4FCA-BD4E-23D737EA03F8}"/>
              </a:ext>
            </a:extLst>
          </p:cNvPr>
          <p:cNvSpPr/>
          <p:nvPr/>
        </p:nvSpPr>
        <p:spPr>
          <a:xfrm>
            <a:off x="731921" y="2549180"/>
            <a:ext cx="4546437" cy="369332"/>
          </a:xfrm>
          <a:prstGeom prst="rect">
            <a:avLst/>
          </a:prstGeom>
        </p:spPr>
        <p:txBody>
          <a:bodyPr wrap="none">
            <a:spAutoFit/>
          </a:bodyPr>
          <a:lstStyle/>
          <a:p>
            <a:r>
              <a:rPr lang="ja-JP" altLang="en-US" b="1" dirty="0">
                <a:solidFill>
                  <a:schemeClr val="accent6"/>
                </a:solidFill>
              </a:rPr>
              <a:t>緊急事前連絡</a:t>
            </a:r>
            <a:r>
              <a:rPr lang="ja-JP" altLang="en-US" dirty="0"/>
              <a:t>（○○注○</a:t>
            </a:r>
            <a:r>
              <a:rPr lang="en-US" altLang="ja-JP" dirty="0"/>
              <a:t>mg</a:t>
            </a:r>
            <a:r>
              <a:rPr lang="ja-JP" altLang="en-US" dirty="0"/>
              <a:t>　○○製薬）</a:t>
            </a:r>
          </a:p>
        </p:txBody>
      </p:sp>
      <p:sp>
        <p:nvSpPr>
          <p:cNvPr id="31" name="フローチャート: 処理 30">
            <a:extLst>
              <a:ext uri="{FF2B5EF4-FFF2-40B4-BE49-F238E27FC236}">
                <a16:creationId xmlns:a16="http://schemas.microsoft.com/office/drawing/2014/main" id="{371B2727-4B7B-4492-BF34-A9F6CE18404B}"/>
              </a:ext>
            </a:extLst>
          </p:cNvPr>
          <p:cNvSpPr/>
          <p:nvPr/>
        </p:nvSpPr>
        <p:spPr>
          <a:xfrm>
            <a:off x="113012" y="2506608"/>
            <a:ext cx="736600" cy="484155"/>
          </a:xfrm>
          <a:prstGeom prst="flowChartProcess">
            <a:avLst/>
          </a:prstGeom>
          <a:noFill/>
          <a:ln w="28575">
            <a:noFill/>
          </a:ln>
        </p:spPr>
        <p:txBody>
          <a:bodyPr wrap="square" lIns="108000" tIns="108000" rIns="108000" bIns="108000" rtlCol="0" anchor="ctr">
            <a:noAutofit/>
          </a:bodyPr>
          <a:lstStyle/>
          <a:p>
            <a:r>
              <a:rPr kumimoji="1" lang="ja-JP" altLang="en-US" b="1" dirty="0"/>
              <a:t>件名</a:t>
            </a:r>
          </a:p>
        </p:txBody>
      </p:sp>
      <p:cxnSp>
        <p:nvCxnSpPr>
          <p:cNvPr id="32" name="直線コネクタ 31">
            <a:extLst>
              <a:ext uri="{FF2B5EF4-FFF2-40B4-BE49-F238E27FC236}">
                <a16:creationId xmlns:a16="http://schemas.microsoft.com/office/drawing/2014/main" id="{03A403C7-DD5E-4B70-908C-0CDFCFAD1C32}"/>
              </a:ext>
            </a:extLst>
          </p:cNvPr>
          <p:cNvCxnSpPr>
            <a:cxnSpLocks/>
          </p:cNvCxnSpPr>
          <p:nvPr/>
        </p:nvCxnSpPr>
        <p:spPr>
          <a:xfrm>
            <a:off x="775957" y="2887796"/>
            <a:ext cx="4282715" cy="0"/>
          </a:xfrm>
          <a:prstGeom prst="line">
            <a:avLst/>
          </a:prstGeom>
        </p:spPr>
        <p:style>
          <a:lnRef idx="1">
            <a:schemeClr val="accent1"/>
          </a:lnRef>
          <a:fillRef idx="0">
            <a:schemeClr val="accent1"/>
          </a:fillRef>
          <a:effectRef idx="0">
            <a:schemeClr val="accent1"/>
          </a:effectRef>
          <a:fontRef idx="minor">
            <a:schemeClr val="tx1"/>
          </a:fontRef>
        </p:style>
      </p:cxnSp>
      <p:sp>
        <p:nvSpPr>
          <p:cNvPr id="11" name="吹き出し: 角を丸めた四角形 10">
            <a:extLst>
              <a:ext uri="{FF2B5EF4-FFF2-40B4-BE49-F238E27FC236}">
                <a16:creationId xmlns:a16="http://schemas.microsoft.com/office/drawing/2014/main" id="{8452A63D-2DCE-49A4-BE05-B6A9B032204B}"/>
              </a:ext>
            </a:extLst>
          </p:cNvPr>
          <p:cNvSpPr/>
          <p:nvPr/>
        </p:nvSpPr>
        <p:spPr>
          <a:xfrm>
            <a:off x="6594690" y="3314300"/>
            <a:ext cx="5400559" cy="836388"/>
          </a:xfrm>
          <a:prstGeom prst="wedgeRoundRectCallout">
            <a:avLst>
              <a:gd name="adj1" fmla="val -58243"/>
              <a:gd name="adj2" fmla="val 14921"/>
              <a:gd name="adj3" fmla="val 16667"/>
            </a:avLst>
          </a:prstGeom>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t">
            <a:noAutofit/>
          </a:bodyPr>
          <a:lstStyle/>
          <a:p>
            <a:r>
              <a:rPr lang="ja-JP" altLang="en-US" dirty="0"/>
              <a:t>②</a:t>
            </a:r>
            <a:r>
              <a:rPr lang="en-US" altLang="ja-JP" dirty="0"/>
              <a:t>RMP</a:t>
            </a:r>
            <a:r>
              <a:rPr lang="ja-JP" altLang="en-US" dirty="0"/>
              <a:t>提出においては、件名を</a:t>
            </a:r>
            <a:r>
              <a:rPr lang="ja-JP" altLang="ja-JP" dirty="0"/>
              <a:t>「緊急・</a:t>
            </a:r>
            <a:r>
              <a:rPr lang="en-US" altLang="ja-JP" dirty="0"/>
              <a:t>RMP</a:t>
            </a:r>
            <a:r>
              <a:rPr lang="ja-JP" altLang="ja-JP" dirty="0"/>
              <a:t>提出 又は</a:t>
            </a:r>
            <a:r>
              <a:rPr lang="en-US" altLang="ja-JP" dirty="0"/>
              <a:t> RMP</a:t>
            </a:r>
            <a:r>
              <a:rPr lang="ja-JP" altLang="ja-JP" dirty="0"/>
              <a:t>差換え提出」</a:t>
            </a:r>
            <a:r>
              <a:rPr lang="ja-JP" altLang="en-US" dirty="0"/>
              <a:t>として、</a:t>
            </a:r>
            <a:r>
              <a:rPr lang="ja-JP" altLang="en-US" b="1" u="sng" dirty="0">
                <a:solidFill>
                  <a:schemeClr val="accent6"/>
                </a:solidFill>
              </a:rPr>
              <a:t>「緊急」</a:t>
            </a:r>
            <a:r>
              <a:rPr lang="ja-JP" altLang="ja-JP" dirty="0">
                <a:solidFill>
                  <a:schemeClr val="tx1"/>
                </a:solidFill>
              </a:rPr>
              <a:t>を記載</a:t>
            </a:r>
            <a:r>
              <a:rPr lang="ja-JP" altLang="en-US" dirty="0">
                <a:solidFill>
                  <a:schemeClr val="tx1"/>
                </a:solidFill>
              </a:rPr>
              <a:t>する。</a:t>
            </a:r>
            <a:endParaRPr lang="ja-JP" altLang="ja-JP" sz="1400" dirty="0">
              <a:solidFill>
                <a:schemeClr val="tx1"/>
              </a:solidFill>
            </a:endParaRPr>
          </a:p>
        </p:txBody>
      </p:sp>
      <p:sp>
        <p:nvSpPr>
          <p:cNvPr id="12" name="正方形/長方形 11">
            <a:extLst>
              <a:ext uri="{FF2B5EF4-FFF2-40B4-BE49-F238E27FC236}">
                <a16:creationId xmlns:a16="http://schemas.microsoft.com/office/drawing/2014/main" id="{28831C33-AC13-43E6-8861-2C23A3134E6E}"/>
              </a:ext>
            </a:extLst>
          </p:cNvPr>
          <p:cNvSpPr/>
          <p:nvPr/>
        </p:nvSpPr>
        <p:spPr>
          <a:xfrm>
            <a:off x="731921" y="3516777"/>
            <a:ext cx="5457864" cy="646331"/>
          </a:xfrm>
          <a:prstGeom prst="rect">
            <a:avLst/>
          </a:prstGeom>
        </p:spPr>
        <p:txBody>
          <a:bodyPr wrap="square">
            <a:spAutoFit/>
          </a:bodyPr>
          <a:lstStyle/>
          <a:p>
            <a:r>
              <a:rPr lang="ja-JP" altLang="ja-JP" dirty="0"/>
              <a:t>【ジェネリック部（その他）】＜</a:t>
            </a:r>
            <a:r>
              <a:rPr lang="ja-JP" altLang="ja-JP" b="1" dirty="0">
                <a:solidFill>
                  <a:schemeClr val="accent6"/>
                </a:solidFill>
              </a:rPr>
              <a:t>緊急・</a:t>
            </a:r>
            <a:r>
              <a:rPr lang="en-US" altLang="ja-JP" dirty="0"/>
              <a:t>RMP</a:t>
            </a:r>
            <a:r>
              <a:rPr lang="ja-JP" altLang="ja-JP" dirty="0"/>
              <a:t>提出＞</a:t>
            </a:r>
            <a:endParaRPr lang="en-US" altLang="ja-JP" dirty="0"/>
          </a:p>
          <a:p>
            <a:r>
              <a:rPr lang="ja-JP" altLang="ja-JP" dirty="0"/>
              <a:t>（○○注○</a:t>
            </a:r>
            <a:r>
              <a:rPr lang="en-US" altLang="ja-JP" dirty="0"/>
              <a:t>mg </a:t>
            </a:r>
            <a:r>
              <a:rPr lang="ja-JP" altLang="ja-JP" dirty="0"/>
              <a:t>○○製薬</a:t>
            </a:r>
            <a:r>
              <a:rPr lang="ja-JP" altLang="en-US" dirty="0"/>
              <a:t>　</a:t>
            </a:r>
            <a:r>
              <a:rPr lang="en-US" altLang="ja-JP" dirty="0"/>
              <a:t>123456789101 </a:t>
            </a:r>
            <a:r>
              <a:rPr lang="ja-JP" altLang="ja-JP" dirty="0"/>
              <a:t>）「</a:t>
            </a:r>
            <a:r>
              <a:rPr lang="en-US" altLang="ja-JP" dirty="0"/>
              <a:t>1/3</a:t>
            </a:r>
            <a:r>
              <a:rPr lang="ja-JP" altLang="ja-JP" dirty="0"/>
              <a:t>」</a:t>
            </a:r>
            <a:endParaRPr lang="ja-JP" altLang="en-US" dirty="0">
              <a:solidFill>
                <a:schemeClr val="accent6"/>
              </a:solidFill>
            </a:endParaRPr>
          </a:p>
        </p:txBody>
      </p:sp>
      <p:sp>
        <p:nvSpPr>
          <p:cNvPr id="13" name="フローチャート: 処理 12">
            <a:extLst>
              <a:ext uri="{FF2B5EF4-FFF2-40B4-BE49-F238E27FC236}">
                <a16:creationId xmlns:a16="http://schemas.microsoft.com/office/drawing/2014/main" id="{1AFF8B51-7D79-46E7-BAC0-896780AF8554}"/>
              </a:ext>
            </a:extLst>
          </p:cNvPr>
          <p:cNvSpPr/>
          <p:nvPr/>
        </p:nvSpPr>
        <p:spPr>
          <a:xfrm>
            <a:off x="113012" y="3578057"/>
            <a:ext cx="736600" cy="484155"/>
          </a:xfrm>
          <a:prstGeom prst="flowChartProcess">
            <a:avLst/>
          </a:prstGeom>
          <a:noFill/>
          <a:ln w="28575">
            <a:noFill/>
          </a:ln>
        </p:spPr>
        <p:txBody>
          <a:bodyPr wrap="square" lIns="108000" tIns="108000" rIns="108000" bIns="108000" rtlCol="0" anchor="ctr">
            <a:noAutofit/>
          </a:bodyPr>
          <a:lstStyle/>
          <a:p>
            <a:r>
              <a:rPr kumimoji="1" lang="ja-JP" altLang="en-US" b="1" dirty="0"/>
              <a:t>件名</a:t>
            </a:r>
          </a:p>
        </p:txBody>
      </p:sp>
      <p:cxnSp>
        <p:nvCxnSpPr>
          <p:cNvPr id="14" name="直線コネクタ 13">
            <a:extLst>
              <a:ext uri="{FF2B5EF4-FFF2-40B4-BE49-F238E27FC236}">
                <a16:creationId xmlns:a16="http://schemas.microsoft.com/office/drawing/2014/main" id="{26BB5D61-211C-4BF0-8600-9B7225C1D60F}"/>
              </a:ext>
            </a:extLst>
          </p:cNvPr>
          <p:cNvCxnSpPr>
            <a:cxnSpLocks/>
          </p:cNvCxnSpPr>
          <p:nvPr/>
        </p:nvCxnSpPr>
        <p:spPr>
          <a:xfrm>
            <a:off x="775957" y="4112475"/>
            <a:ext cx="5246388"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矢印: 下 1">
            <a:extLst>
              <a:ext uri="{FF2B5EF4-FFF2-40B4-BE49-F238E27FC236}">
                <a16:creationId xmlns:a16="http://schemas.microsoft.com/office/drawing/2014/main" id="{7892705A-557A-4FF0-B4A8-14C5E2E00516}"/>
              </a:ext>
            </a:extLst>
          </p:cNvPr>
          <p:cNvSpPr/>
          <p:nvPr/>
        </p:nvSpPr>
        <p:spPr>
          <a:xfrm>
            <a:off x="2017059" y="3019456"/>
            <a:ext cx="887506" cy="432964"/>
          </a:xfrm>
          <a:prstGeom prst="downArrow">
            <a:avLst/>
          </a:prstGeom>
          <a:solidFill>
            <a:srgbClr val="005EB8"/>
          </a:solidFill>
        </p:spPr>
        <p:txBody>
          <a:bodyPr wrap="square" lIns="108000" tIns="108000" rIns="108000" bIns="108000" rtlCol="0" anchor="ctr">
            <a:noAutofit/>
          </a:bodyPr>
          <a:lstStyle/>
          <a:p>
            <a:pPr algn="ctr"/>
            <a:endParaRPr kumimoji="1" lang="ja-JP" altLang="en-US" b="1" dirty="0">
              <a:solidFill>
                <a:schemeClr val="bg1"/>
              </a:solidFill>
            </a:endParaRPr>
          </a:p>
        </p:txBody>
      </p:sp>
      <p:sp>
        <p:nvSpPr>
          <p:cNvPr id="17" name="吹き出し: 角を丸めた四角形 16">
            <a:extLst>
              <a:ext uri="{FF2B5EF4-FFF2-40B4-BE49-F238E27FC236}">
                <a16:creationId xmlns:a16="http://schemas.microsoft.com/office/drawing/2014/main" id="{5F494824-8D5C-4F5B-A54F-17D7D5BB7914}"/>
              </a:ext>
            </a:extLst>
          </p:cNvPr>
          <p:cNvSpPr/>
          <p:nvPr/>
        </p:nvSpPr>
        <p:spPr>
          <a:xfrm>
            <a:off x="6691298" y="5622278"/>
            <a:ext cx="5303951" cy="531353"/>
          </a:xfrm>
          <a:prstGeom prst="wedgeRoundRectCallout">
            <a:avLst>
              <a:gd name="adj1" fmla="val -56603"/>
              <a:gd name="adj2" fmla="val 9705"/>
              <a:gd name="adj3" fmla="val 16667"/>
            </a:avLst>
          </a:prstGeom>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t">
            <a:noAutofit/>
          </a:bodyPr>
          <a:lstStyle/>
          <a:p>
            <a:pPr marL="0" lvl="1"/>
            <a:r>
              <a:rPr lang="ja-JP" altLang="ja-JP" dirty="0"/>
              <a:t>訂正時のメール件名</a:t>
            </a:r>
            <a:r>
              <a:rPr lang="ja-JP" altLang="en-US" dirty="0"/>
              <a:t>は、</a:t>
            </a:r>
            <a:r>
              <a:rPr lang="ja-JP" altLang="ja-JP" dirty="0">
                <a:solidFill>
                  <a:schemeClr val="tx1"/>
                </a:solidFill>
              </a:rPr>
              <a:t>冒頭に</a:t>
            </a:r>
            <a:r>
              <a:rPr lang="ja-JP" altLang="ja-JP" b="1" u="sng" dirty="0">
                <a:solidFill>
                  <a:schemeClr val="accent6"/>
                </a:solidFill>
              </a:rPr>
              <a:t>【訂正】</a:t>
            </a:r>
            <a:r>
              <a:rPr lang="ja-JP" altLang="ja-JP" dirty="0"/>
              <a:t>と記載</a:t>
            </a:r>
            <a:r>
              <a:rPr lang="ja-JP" altLang="en-US" dirty="0"/>
              <a:t>する。</a:t>
            </a:r>
            <a:endParaRPr lang="ja-JP" altLang="ja-JP" sz="1400" dirty="0"/>
          </a:p>
        </p:txBody>
      </p:sp>
      <p:sp>
        <p:nvSpPr>
          <p:cNvPr id="20" name="正方形/長方形 19">
            <a:extLst>
              <a:ext uri="{FF2B5EF4-FFF2-40B4-BE49-F238E27FC236}">
                <a16:creationId xmlns:a16="http://schemas.microsoft.com/office/drawing/2014/main" id="{09EAA259-A2BB-4303-B70A-D0103EFC71FB}"/>
              </a:ext>
            </a:extLst>
          </p:cNvPr>
          <p:cNvSpPr/>
          <p:nvPr/>
        </p:nvSpPr>
        <p:spPr>
          <a:xfrm>
            <a:off x="731921" y="5621312"/>
            <a:ext cx="5633710" cy="646331"/>
          </a:xfrm>
          <a:prstGeom prst="rect">
            <a:avLst/>
          </a:prstGeom>
        </p:spPr>
        <p:txBody>
          <a:bodyPr wrap="square">
            <a:spAutoFit/>
          </a:bodyPr>
          <a:lstStyle/>
          <a:p>
            <a:r>
              <a:rPr lang="ja-JP" altLang="ja-JP" b="1" dirty="0">
                <a:solidFill>
                  <a:schemeClr val="accent6"/>
                </a:solidFill>
              </a:rPr>
              <a:t>【訂正】</a:t>
            </a:r>
            <a:r>
              <a:rPr lang="ja-JP" altLang="ja-JP" dirty="0"/>
              <a:t>【ジェネリック部（その他）】＜緊急・</a:t>
            </a:r>
            <a:r>
              <a:rPr lang="en-US" altLang="ja-JP" dirty="0"/>
              <a:t>RMP</a:t>
            </a:r>
            <a:r>
              <a:rPr lang="ja-JP" altLang="ja-JP" dirty="0"/>
              <a:t>提出＞ （○○注○</a:t>
            </a:r>
            <a:r>
              <a:rPr lang="en-US" altLang="ja-JP" dirty="0"/>
              <a:t>mg </a:t>
            </a:r>
            <a:r>
              <a:rPr lang="ja-JP" altLang="ja-JP" dirty="0"/>
              <a:t>○○製薬</a:t>
            </a:r>
            <a:r>
              <a:rPr lang="ja-JP" altLang="en-US" dirty="0"/>
              <a:t>　</a:t>
            </a:r>
            <a:r>
              <a:rPr lang="en-US" altLang="ja-JP" dirty="0"/>
              <a:t>123456789101 </a:t>
            </a:r>
            <a:r>
              <a:rPr lang="ja-JP" altLang="ja-JP" dirty="0"/>
              <a:t>）「</a:t>
            </a:r>
            <a:r>
              <a:rPr lang="en-US" altLang="ja-JP" dirty="0"/>
              <a:t>1/3</a:t>
            </a:r>
            <a:r>
              <a:rPr lang="ja-JP" altLang="ja-JP" dirty="0"/>
              <a:t>」</a:t>
            </a:r>
            <a:endParaRPr lang="ja-JP" altLang="en-US" dirty="0">
              <a:solidFill>
                <a:schemeClr val="accent6"/>
              </a:solidFill>
            </a:endParaRPr>
          </a:p>
        </p:txBody>
      </p:sp>
      <p:sp>
        <p:nvSpPr>
          <p:cNvPr id="21" name="フローチャート: 処理 20">
            <a:extLst>
              <a:ext uri="{FF2B5EF4-FFF2-40B4-BE49-F238E27FC236}">
                <a16:creationId xmlns:a16="http://schemas.microsoft.com/office/drawing/2014/main" id="{633E9CF1-12C2-4B8B-A56B-735FDA88C0C2}"/>
              </a:ext>
            </a:extLst>
          </p:cNvPr>
          <p:cNvSpPr/>
          <p:nvPr/>
        </p:nvSpPr>
        <p:spPr>
          <a:xfrm>
            <a:off x="113012" y="5669482"/>
            <a:ext cx="736600" cy="484155"/>
          </a:xfrm>
          <a:prstGeom prst="flowChartProcess">
            <a:avLst/>
          </a:prstGeom>
          <a:noFill/>
          <a:ln w="28575">
            <a:noFill/>
          </a:ln>
        </p:spPr>
        <p:txBody>
          <a:bodyPr wrap="square" lIns="108000" tIns="108000" rIns="108000" bIns="108000" rtlCol="0" anchor="ctr">
            <a:noAutofit/>
          </a:bodyPr>
          <a:lstStyle/>
          <a:p>
            <a:r>
              <a:rPr kumimoji="1" lang="ja-JP" altLang="en-US" b="1" dirty="0"/>
              <a:t>件名</a:t>
            </a:r>
          </a:p>
        </p:txBody>
      </p:sp>
      <p:cxnSp>
        <p:nvCxnSpPr>
          <p:cNvPr id="24" name="直線コネクタ 23">
            <a:extLst>
              <a:ext uri="{FF2B5EF4-FFF2-40B4-BE49-F238E27FC236}">
                <a16:creationId xmlns:a16="http://schemas.microsoft.com/office/drawing/2014/main" id="{CBD5D4EC-021C-4664-9D30-E621DE57B929}"/>
              </a:ext>
            </a:extLst>
          </p:cNvPr>
          <p:cNvCxnSpPr>
            <a:cxnSpLocks/>
          </p:cNvCxnSpPr>
          <p:nvPr/>
        </p:nvCxnSpPr>
        <p:spPr>
          <a:xfrm>
            <a:off x="849612" y="6223096"/>
            <a:ext cx="534017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0CBA5997-B44C-4F4D-A9CD-1ACB0E3B073C}"/>
              </a:ext>
            </a:extLst>
          </p:cNvPr>
          <p:cNvCxnSpPr>
            <a:cxnSpLocks/>
          </p:cNvCxnSpPr>
          <p:nvPr/>
        </p:nvCxnSpPr>
        <p:spPr>
          <a:xfrm>
            <a:off x="0" y="4515377"/>
            <a:ext cx="12192000" cy="0"/>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27" name="吹き出し: 角を丸めた四角形 26">
            <a:extLst>
              <a:ext uri="{FF2B5EF4-FFF2-40B4-BE49-F238E27FC236}">
                <a16:creationId xmlns:a16="http://schemas.microsoft.com/office/drawing/2014/main" id="{209C009D-7EA5-467A-ACCB-CE36B0340528}"/>
              </a:ext>
            </a:extLst>
          </p:cNvPr>
          <p:cNvSpPr/>
          <p:nvPr/>
        </p:nvSpPr>
        <p:spPr>
          <a:xfrm>
            <a:off x="6621404" y="2211186"/>
            <a:ext cx="4303163" cy="798623"/>
          </a:xfrm>
          <a:prstGeom prst="wedgeRoundRectCallout">
            <a:avLst>
              <a:gd name="adj1" fmla="val -79786"/>
              <a:gd name="adj2" fmla="val 22117"/>
              <a:gd name="adj3" fmla="val 16667"/>
            </a:avLst>
          </a:prstGeom>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t">
            <a:noAutofit/>
          </a:bodyPr>
          <a:lstStyle/>
          <a:p>
            <a:r>
              <a:rPr lang="ja-JP" altLang="en-US" dirty="0"/>
              <a:t>①事前連絡として、件名を</a:t>
            </a:r>
            <a:endParaRPr lang="en-US" altLang="ja-JP" dirty="0"/>
          </a:p>
          <a:p>
            <a:r>
              <a:rPr lang="ja-JP" altLang="ja-JP" b="1" u="sng" dirty="0">
                <a:solidFill>
                  <a:schemeClr val="accent6"/>
                </a:solidFill>
              </a:rPr>
              <a:t>緊急事前連絡</a:t>
            </a:r>
            <a:r>
              <a:rPr lang="ja-JP" altLang="ja-JP" dirty="0"/>
              <a:t>（</a:t>
            </a:r>
            <a:r>
              <a:rPr lang="ja-JP" altLang="en-US" dirty="0"/>
              <a:t>品目名　</a:t>
            </a:r>
            <a:r>
              <a:rPr lang="ja-JP" altLang="ja-JP" dirty="0"/>
              <a:t>企業名）と</a:t>
            </a:r>
            <a:r>
              <a:rPr lang="ja-JP" altLang="en-US" dirty="0"/>
              <a:t>する</a:t>
            </a:r>
            <a:endParaRPr lang="ja-JP" altLang="ja-JP" dirty="0"/>
          </a:p>
        </p:txBody>
      </p:sp>
      <p:sp>
        <p:nvSpPr>
          <p:cNvPr id="6" name="正方形/長方形 5">
            <a:extLst>
              <a:ext uri="{FF2B5EF4-FFF2-40B4-BE49-F238E27FC236}">
                <a16:creationId xmlns:a16="http://schemas.microsoft.com/office/drawing/2014/main" id="{45A1C0BD-715F-476B-88D8-D08E3E8E6665}"/>
              </a:ext>
            </a:extLst>
          </p:cNvPr>
          <p:cNvSpPr/>
          <p:nvPr/>
        </p:nvSpPr>
        <p:spPr>
          <a:xfrm>
            <a:off x="183350" y="1984410"/>
            <a:ext cx="8896155" cy="400110"/>
          </a:xfrm>
          <a:prstGeom prst="rect">
            <a:avLst/>
          </a:prstGeom>
        </p:spPr>
        <p:txBody>
          <a:bodyPr wrap="square">
            <a:spAutoFit/>
          </a:bodyPr>
          <a:lstStyle/>
          <a:p>
            <a:r>
              <a:rPr lang="ja-JP" altLang="ja-JP" sz="2000" b="1" dirty="0">
                <a:highlight>
                  <a:srgbClr val="FF99CC"/>
                </a:highlight>
              </a:rPr>
              <a:t>緊急の場合</a:t>
            </a:r>
            <a:r>
              <a:rPr lang="ja-JP" altLang="en-US" sz="2000" dirty="0"/>
              <a:t>（</a:t>
            </a:r>
            <a:r>
              <a:rPr lang="ja-JP" altLang="ja-JP" sz="2000" dirty="0"/>
              <a:t>提出された日のうちに内容確認を要するなど</a:t>
            </a:r>
            <a:r>
              <a:rPr lang="ja-JP" altLang="en-US" sz="2000" dirty="0"/>
              <a:t>）</a:t>
            </a:r>
            <a:endParaRPr lang="en-US" altLang="ja-JP" sz="2000" dirty="0"/>
          </a:p>
        </p:txBody>
      </p:sp>
      <p:sp>
        <p:nvSpPr>
          <p:cNvPr id="29" name="正方形/長方形 28">
            <a:extLst>
              <a:ext uri="{FF2B5EF4-FFF2-40B4-BE49-F238E27FC236}">
                <a16:creationId xmlns:a16="http://schemas.microsoft.com/office/drawing/2014/main" id="{28BE78E0-75DF-4C46-8B56-B3D0602A1B50}"/>
              </a:ext>
            </a:extLst>
          </p:cNvPr>
          <p:cNvSpPr/>
          <p:nvPr/>
        </p:nvSpPr>
        <p:spPr>
          <a:xfrm>
            <a:off x="183350" y="4823800"/>
            <a:ext cx="8896155" cy="400110"/>
          </a:xfrm>
          <a:prstGeom prst="rect">
            <a:avLst/>
          </a:prstGeom>
        </p:spPr>
        <p:txBody>
          <a:bodyPr wrap="square">
            <a:spAutoFit/>
          </a:bodyPr>
          <a:lstStyle/>
          <a:p>
            <a:r>
              <a:rPr lang="ja-JP" altLang="en-US" sz="2000" b="1" dirty="0">
                <a:highlight>
                  <a:srgbClr val="FFFFA3"/>
                </a:highlight>
              </a:rPr>
              <a:t>訂正</a:t>
            </a:r>
            <a:r>
              <a:rPr lang="ja-JP" altLang="ja-JP" sz="2000" b="1" dirty="0">
                <a:highlight>
                  <a:srgbClr val="FFFFA3"/>
                </a:highlight>
              </a:rPr>
              <a:t>の場合</a:t>
            </a:r>
            <a:r>
              <a:rPr lang="ja-JP" altLang="en-US" sz="2000" dirty="0"/>
              <a:t>（</a:t>
            </a:r>
            <a:r>
              <a:rPr lang="ja-JP" altLang="ja-JP" sz="2000" dirty="0"/>
              <a:t>ファイルが壊れている場合又は誤ったファイルを提出した場合</a:t>
            </a:r>
            <a:r>
              <a:rPr lang="ja-JP" altLang="en-US" sz="2000" dirty="0"/>
              <a:t>）</a:t>
            </a:r>
            <a:endParaRPr lang="en-US" altLang="ja-JP" sz="2000" dirty="0"/>
          </a:p>
        </p:txBody>
      </p:sp>
      <p:sp>
        <p:nvSpPr>
          <p:cNvPr id="30" name="正方形/長方形 29">
            <a:extLst>
              <a:ext uri="{FF2B5EF4-FFF2-40B4-BE49-F238E27FC236}">
                <a16:creationId xmlns:a16="http://schemas.microsoft.com/office/drawing/2014/main" id="{3565DC6A-0CD3-4595-8DCF-275D314F73F2}"/>
              </a:ext>
            </a:extLst>
          </p:cNvPr>
          <p:cNvSpPr/>
          <p:nvPr/>
        </p:nvSpPr>
        <p:spPr>
          <a:xfrm>
            <a:off x="5759179" y="6594305"/>
            <a:ext cx="6106159" cy="246221"/>
          </a:xfrm>
          <a:prstGeom prst="rect">
            <a:avLst/>
          </a:prstGeom>
        </p:spPr>
        <p:txBody>
          <a:bodyPr wrap="none">
            <a:spAutoFit/>
          </a:bodyPr>
          <a:lstStyle/>
          <a:p>
            <a:pPr lvl="0">
              <a:defRPr/>
            </a:pPr>
            <a:r>
              <a:rPr lang="ja-JP" altLang="en-US" sz="1000" b="1" dirty="0"/>
              <a:t>出典：　令和</a:t>
            </a:r>
            <a:r>
              <a:rPr lang="en-US" altLang="ja-JP" sz="1000" b="1" dirty="0"/>
              <a:t>4</a:t>
            </a:r>
            <a:r>
              <a:rPr lang="ja-JP" altLang="en-US" sz="1000" b="1" dirty="0"/>
              <a:t>年</a:t>
            </a:r>
            <a:r>
              <a:rPr lang="en-US" altLang="ja-JP" sz="1000" b="1" dirty="0"/>
              <a:t>3</a:t>
            </a:r>
            <a:r>
              <a:rPr lang="ja-JP" altLang="en-US" sz="1000" b="1" dirty="0"/>
              <a:t>月　</a:t>
            </a:r>
            <a:r>
              <a:rPr lang="zh-TW" altLang="en-US" sz="1000" b="1" dirty="0"/>
              <a:t>審査業務部通知</a:t>
            </a:r>
            <a:r>
              <a:rPr lang="ja-JP" altLang="en-US" sz="1000" b="1" dirty="0"/>
              <a:t>　医薬品リスク管理計画書（ＲＭＰ）の提出方法について</a:t>
            </a:r>
            <a:r>
              <a:rPr lang="ja-JP" altLang="en-US" sz="1000" dirty="0"/>
              <a:t>（</a:t>
            </a:r>
            <a:r>
              <a:rPr lang="en-US" altLang="ja-JP" sz="1000" dirty="0"/>
              <a:t>1</a:t>
            </a:r>
            <a:r>
              <a:rPr lang="ja-JP" altLang="en-US" sz="1000" dirty="0"/>
              <a:t>、２）</a:t>
            </a:r>
          </a:p>
        </p:txBody>
      </p:sp>
    </p:spTree>
    <p:extLst>
      <p:ext uri="{BB962C8B-B14F-4D97-AF65-F5344CB8AC3E}">
        <p14:creationId xmlns:p14="http://schemas.microsoft.com/office/powerpoint/2010/main" val="25906156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F95F9BAD-51AA-4BCB-B6D2-099A2F5151F7}"/>
              </a:ext>
            </a:extLst>
          </p:cNvPr>
          <p:cNvSpPr>
            <a:spLocks noGrp="1"/>
          </p:cNvSpPr>
          <p:nvPr>
            <p:ph type="body" sz="quarter" idx="10"/>
          </p:nvPr>
        </p:nvSpPr>
        <p:spPr>
          <a:xfrm>
            <a:off x="561247" y="205387"/>
            <a:ext cx="9793148" cy="307777"/>
          </a:xfrm>
        </p:spPr>
        <p:txBody>
          <a:bodyPr/>
          <a:lstStyle/>
          <a:p>
            <a:r>
              <a:rPr lang="en-US" altLang="ja-JP" dirty="0"/>
              <a:t>2022</a:t>
            </a:r>
            <a:r>
              <a:rPr lang="ja-JP" altLang="en-US" dirty="0"/>
              <a:t>年</a:t>
            </a:r>
            <a:r>
              <a:rPr lang="en-US" altLang="ja-JP" dirty="0"/>
              <a:t>3</a:t>
            </a:r>
            <a:r>
              <a:rPr lang="ja-JP" altLang="en-US" dirty="0"/>
              <a:t>月　</a:t>
            </a:r>
            <a:r>
              <a:rPr lang="en-US" altLang="ja-JP" dirty="0"/>
              <a:t>RMP</a:t>
            </a:r>
            <a:r>
              <a:rPr lang="ja-JP" altLang="en-US" dirty="0"/>
              <a:t>に関する通知のポイント</a:t>
            </a:r>
          </a:p>
        </p:txBody>
      </p:sp>
      <p:sp>
        <p:nvSpPr>
          <p:cNvPr id="4" name="テキスト プレースホルダー 3">
            <a:extLst>
              <a:ext uri="{FF2B5EF4-FFF2-40B4-BE49-F238E27FC236}">
                <a16:creationId xmlns:a16="http://schemas.microsoft.com/office/drawing/2014/main" id="{BDA3C4EB-312D-47AF-A68F-64EFB66B3092}"/>
              </a:ext>
            </a:extLst>
          </p:cNvPr>
          <p:cNvSpPr>
            <a:spLocks noGrp="1"/>
          </p:cNvSpPr>
          <p:nvPr>
            <p:ph type="body" sz="quarter" idx="12"/>
          </p:nvPr>
        </p:nvSpPr>
        <p:spPr>
          <a:xfrm>
            <a:off x="512219" y="503071"/>
            <a:ext cx="10334746" cy="584775"/>
          </a:xfrm>
        </p:spPr>
        <p:txBody>
          <a:bodyPr/>
          <a:lstStyle/>
          <a:p>
            <a:r>
              <a:rPr lang="en-US" altLang="ja-JP" dirty="0"/>
              <a:t>PMDA</a:t>
            </a:r>
            <a:r>
              <a:rPr lang="ja-JP" altLang="en-US" dirty="0"/>
              <a:t>からのメール応答</a:t>
            </a:r>
            <a:endParaRPr lang="en-US" altLang="ja-JP" dirty="0">
              <a:highlight>
                <a:srgbClr val="FFFF00"/>
              </a:highlight>
            </a:endParaRPr>
          </a:p>
        </p:txBody>
      </p:sp>
      <p:sp>
        <p:nvSpPr>
          <p:cNvPr id="10" name="正方形/長方形 9">
            <a:extLst>
              <a:ext uri="{FF2B5EF4-FFF2-40B4-BE49-F238E27FC236}">
                <a16:creationId xmlns:a16="http://schemas.microsoft.com/office/drawing/2014/main" id="{240C6E0B-CA47-4E71-9BE8-81E93F00F00A}"/>
              </a:ext>
            </a:extLst>
          </p:cNvPr>
          <p:cNvSpPr/>
          <p:nvPr/>
        </p:nvSpPr>
        <p:spPr>
          <a:xfrm>
            <a:off x="561247" y="1268805"/>
            <a:ext cx="11259129" cy="584775"/>
          </a:xfrm>
          <a:prstGeom prst="rect">
            <a:avLst/>
          </a:prstGeom>
          <a:solidFill>
            <a:srgbClr val="0000CC"/>
          </a:solidFill>
        </p:spPr>
        <p:txBody>
          <a:bodyPr wrap="square" lIns="108000" tIns="108000" rIns="108000" bIns="108000">
            <a:noAutofit/>
          </a:bodyPr>
          <a:lstStyle/>
          <a:p>
            <a:pPr algn="ctr"/>
            <a:r>
              <a:rPr lang="ja-JP" altLang="en-US" sz="2000" b="1" dirty="0">
                <a:solidFill>
                  <a:schemeClr val="bg1"/>
                </a:solidFill>
                <a:latin typeface="+mn-ea"/>
                <a:cs typeface="ＭＳ Ｐゴシック" panose="020B0600070205080204" pitchFamily="50" charset="-128"/>
              </a:rPr>
              <a:t>メールで提出後、受付日＝メール受信日として、</a:t>
            </a:r>
            <a:r>
              <a:rPr lang="en-US" altLang="ja-JP" sz="2000" b="1" dirty="0">
                <a:solidFill>
                  <a:schemeClr val="bg1"/>
                </a:solidFill>
                <a:latin typeface="+mn-ea"/>
                <a:cs typeface="ＭＳ Ｐゴシック" panose="020B0600070205080204" pitchFamily="50" charset="-128"/>
              </a:rPr>
              <a:t>PMDA</a:t>
            </a:r>
            <a:r>
              <a:rPr lang="ja-JP" altLang="en-US" sz="2000" b="1" dirty="0">
                <a:solidFill>
                  <a:schemeClr val="bg1"/>
                </a:solidFill>
                <a:latin typeface="+mn-ea"/>
                <a:cs typeface="ＭＳ Ｐゴシック" panose="020B0600070205080204" pitchFamily="50" charset="-128"/>
              </a:rPr>
              <a:t>より受付メールが返信</a:t>
            </a:r>
          </a:p>
        </p:txBody>
      </p:sp>
      <p:pic>
        <p:nvPicPr>
          <p:cNvPr id="22" name="図 21">
            <a:extLst>
              <a:ext uri="{FF2B5EF4-FFF2-40B4-BE49-F238E27FC236}">
                <a16:creationId xmlns:a16="http://schemas.microsoft.com/office/drawing/2014/main" id="{40A1611C-6A5D-446F-8C90-C31E52A2A779}"/>
              </a:ext>
            </a:extLst>
          </p:cNvPr>
          <p:cNvPicPr>
            <a:picLocks noChangeAspect="1"/>
          </p:cNvPicPr>
          <p:nvPr/>
        </p:nvPicPr>
        <p:blipFill>
          <a:blip r:embed="rId3" cstate="hq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7368478" y="4224295"/>
            <a:ext cx="1097157" cy="590685"/>
          </a:xfrm>
          <a:prstGeom prst="rect">
            <a:avLst/>
          </a:prstGeom>
        </p:spPr>
      </p:pic>
      <p:sp>
        <p:nvSpPr>
          <p:cNvPr id="26" name="正方形/長方形 25">
            <a:extLst>
              <a:ext uri="{FF2B5EF4-FFF2-40B4-BE49-F238E27FC236}">
                <a16:creationId xmlns:a16="http://schemas.microsoft.com/office/drawing/2014/main" id="{9134BC7A-0A19-454D-B2D3-9CBD41D806FE}"/>
              </a:ext>
            </a:extLst>
          </p:cNvPr>
          <p:cNvSpPr/>
          <p:nvPr/>
        </p:nvSpPr>
        <p:spPr>
          <a:xfrm>
            <a:off x="7188345" y="4950181"/>
            <a:ext cx="1380651" cy="369332"/>
          </a:xfrm>
          <a:prstGeom prst="rect">
            <a:avLst/>
          </a:prstGeom>
          <a:ln>
            <a:noFill/>
          </a:ln>
        </p:spPr>
        <p:txBody>
          <a:bodyPr wrap="square">
            <a:spAutoFit/>
          </a:bodyPr>
          <a:lstStyle/>
          <a:p>
            <a:r>
              <a:rPr lang="ja-JP" altLang="en-US" b="1" dirty="0">
                <a:solidFill>
                  <a:srgbClr val="000000"/>
                </a:solidFill>
                <a:latin typeface="+mn-ea"/>
                <a:cs typeface="ＭＳ Ｐゴシック" panose="020B0600070205080204" pitchFamily="50" charset="-128"/>
              </a:rPr>
              <a:t>メール送信</a:t>
            </a:r>
            <a:endParaRPr lang="en-US" altLang="ja-JP" b="1" dirty="0">
              <a:solidFill>
                <a:srgbClr val="000000"/>
              </a:solidFill>
              <a:latin typeface="+mn-ea"/>
              <a:cs typeface="ＭＳ Ｐゴシック" panose="020B0600070205080204" pitchFamily="50" charset="-128"/>
            </a:endParaRPr>
          </a:p>
        </p:txBody>
      </p:sp>
      <p:pic>
        <p:nvPicPr>
          <p:cNvPr id="61" name="図 60">
            <a:extLst>
              <a:ext uri="{FF2B5EF4-FFF2-40B4-BE49-F238E27FC236}">
                <a16:creationId xmlns:a16="http://schemas.microsoft.com/office/drawing/2014/main" id="{37D94CA5-F8C5-4C4E-B2CD-6BF77A0FEE33}"/>
              </a:ext>
            </a:extLst>
          </p:cNvPr>
          <p:cNvPicPr>
            <a:picLocks noChangeAspect="1"/>
          </p:cNvPicPr>
          <p:nvPr/>
        </p:nvPicPr>
        <p:blipFill>
          <a:blip r:embed="rId4" cstate="hqprint">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9585450" y="4260022"/>
            <a:ext cx="971175" cy="755476"/>
          </a:xfrm>
          <a:prstGeom prst="rect">
            <a:avLst/>
          </a:prstGeom>
        </p:spPr>
      </p:pic>
      <p:sp>
        <p:nvSpPr>
          <p:cNvPr id="66" name="吹き出し: 四角形 65">
            <a:extLst>
              <a:ext uri="{FF2B5EF4-FFF2-40B4-BE49-F238E27FC236}">
                <a16:creationId xmlns:a16="http://schemas.microsoft.com/office/drawing/2014/main" id="{6A009631-91CD-4E05-A696-1A85F00C10A2}"/>
              </a:ext>
            </a:extLst>
          </p:cNvPr>
          <p:cNvSpPr/>
          <p:nvPr/>
        </p:nvSpPr>
        <p:spPr>
          <a:xfrm>
            <a:off x="10747103" y="3658892"/>
            <a:ext cx="1359905" cy="926134"/>
          </a:xfrm>
          <a:prstGeom prst="wedgeRectCallout">
            <a:avLst>
              <a:gd name="adj1" fmla="val -58572"/>
              <a:gd name="adj2" fmla="val 42168"/>
            </a:avLst>
          </a:prstGeom>
          <a:solidFill>
            <a:schemeClr val="accent6"/>
          </a:solidFill>
          <a:ln>
            <a:noFill/>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r>
              <a:rPr kumimoji="1" lang="ja-JP" altLang="en-US" b="1" dirty="0">
                <a:solidFill>
                  <a:schemeClr val="bg1"/>
                </a:solidFill>
              </a:rPr>
              <a:t>受付日記載</a:t>
            </a:r>
            <a:endParaRPr kumimoji="1" lang="en-US" altLang="ja-JP" b="1" dirty="0">
              <a:solidFill>
                <a:schemeClr val="bg1"/>
              </a:solidFill>
            </a:endParaRPr>
          </a:p>
          <a:p>
            <a:r>
              <a:rPr kumimoji="1" lang="ja-JP" altLang="en-US" b="1" dirty="0">
                <a:solidFill>
                  <a:schemeClr val="bg1"/>
                </a:solidFill>
              </a:rPr>
              <a:t>保管必須</a:t>
            </a:r>
            <a:endParaRPr kumimoji="1" lang="en-US" altLang="ja-JP" b="1" dirty="0">
              <a:solidFill>
                <a:schemeClr val="bg1"/>
              </a:solidFill>
            </a:endParaRPr>
          </a:p>
        </p:txBody>
      </p:sp>
      <p:sp>
        <p:nvSpPr>
          <p:cNvPr id="72" name="正方形/長方形 71">
            <a:extLst>
              <a:ext uri="{FF2B5EF4-FFF2-40B4-BE49-F238E27FC236}">
                <a16:creationId xmlns:a16="http://schemas.microsoft.com/office/drawing/2014/main" id="{09D4BF35-6E30-41B1-A7B5-5AE1913EE2A2}"/>
              </a:ext>
            </a:extLst>
          </p:cNvPr>
          <p:cNvSpPr/>
          <p:nvPr/>
        </p:nvSpPr>
        <p:spPr>
          <a:xfrm>
            <a:off x="6795999" y="2346028"/>
            <a:ext cx="2165339" cy="369332"/>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a:spAutoFit/>
          </a:bodyPr>
          <a:lstStyle/>
          <a:p>
            <a:r>
              <a:rPr lang="ja-JP" altLang="en-US" b="1" dirty="0">
                <a:solidFill>
                  <a:schemeClr val="tx1"/>
                </a:solidFill>
                <a:latin typeface="+mn-ea"/>
              </a:rPr>
              <a:t>製薬企業</a:t>
            </a:r>
            <a:r>
              <a:rPr lang="ja-JP" altLang="en-US" dirty="0">
                <a:solidFill>
                  <a:schemeClr val="tx1"/>
                </a:solidFill>
                <a:latin typeface="+mn-ea"/>
              </a:rPr>
              <a:t>→</a:t>
            </a:r>
            <a:r>
              <a:rPr lang="en-US" altLang="ja-JP" dirty="0">
                <a:solidFill>
                  <a:schemeClr val="tx1"/>
                </a:solidFill>
                <a:latin typeface="+mn-ea"/>
              </a:rPr>
              <a:t>PMDA</a:t>
            </a:r>
            <a:endParaRPr lang="ja-JP" altLang="en-US" dirty="0">
              <a:solidFill>
                <a:schemeClr val="tx1"/>
              </a:solidFill>
              <a:latin typeface="+mn-ea"/>
            </a:endParaRPr>
          </a:p>
        </p:txBody>
      </p:sp>
      <p:sp>
        <p:nvSpPr>
          <p:cNvPr id="73" name="正方形/長方形 72">
            <a:extLst>
              <a:ext uri="{FF2B5EF4-FFF2-40B4-BE49-F238E27FC236}">
                <a16:creationId xmlns:a16="http://schemas.microsoft.com/office/drawing/2014/main" id="{31980741-D226-46E1-9527-E0974BF44186}"/>
              </a:ext>
            </a:extLst>
          </p:cNvPr>
          <p:cNvSpPr/>
          <p:nvPr/>
        </p:nvSpPr>
        <p:spPr>
          <a:xfrm>
            <a:off x="9279205" y="2342977"/>
            <a:ext cx="2281110" cy="369332"/>
          </a:xfrm>
          <a:prstGeom prst="rect">
            <a:avLst/>
          </a:prstGeom>
          <a:ln>
            <a:noFill/>
          </a:ln>
        </p:spPr>
        <p:txBody>
          <a:bodyPr wrap="square">
            <a:spAutoFit/>
          </a:bodyPr>
          <a:lstStyle/>
          <a:p>
            <a:r>
              <a:rPr lang="en-US" altLang="ja-JP" b="1" dirty="0">
                <a:latin typeface="+mn-ea"/>
              </a:rPr>
              <a:t>PMDA</a:t>
            </a:r>
            <a:r>
              <a:rPr lang="ja-JP" altLang="en-US" dirty="0">
                <a:latin typeface="+mn-ea"/>
              </a:rPr>
              <a:t>→製薬企業</a:t>
            </a:r>
          </a:p>
        </p:txBody>
      </p:sp>
      <p:pic>
        <p:nvPicPr>
          <p:cNvPr id="75" name="図 74">
            <a:extLst>
              <a:ext uri="{FF2B5EF4-FFF2-40B4-BE49-F238E27FC236}">
                <a16:creationId xmlns:a16="http://schemas.microsoft.com/office/drawing/2014/main" id="{12106552-1089-4790-B5DC-5A3DE7B1AAFD}"/>
              </a:ext>
            </a:extLst>
          </p:cNvPr>
          <p:cNvPicPr>
            <a:picLocks noChangeAspect="1"/>
          </p:cNvPicPr>
          <p:nvPr/>
        </p:nvPicPr>
        <p:blipFill>
          <a:blip r:embed="rId5"/>
          <a:stretch>
            <a:fillRect/>
          </a:stretch>
        </p:blipFill>
        <p:spPr>
          <a:xfrm>
            <a:off x="9500864" y="3001199"/>
            <a:ext cx="1359906" cy="584773"/>
          </a:xfrm>
          <a:prstGeom prst="rect">
            <a:avLst/>
          </a:prstGeom>
        </p:spPr>
      </p:pic>
      <p:pic>
        <p:nvPicPr>
          <p:cNvPr id="77" name="図 76">
            <a:extLst>
              <a:ext uri="{FF2B5EF4-FFF2-40B4-BE49-F238E27FC236}">
                <a16:creationId xmlns:a16="http://schemas.microsoft.com/office/drawing/2014/main" id="{A62478FC-1E33-4860-B221-8A0CFAA35402}"/>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7434071" y="2920414"/>
            <a:ext cx="889197" cy="885346"/>
          </a:xfrm>
          <a:prstGeom prst="rect">
            <a:avLst/>
          </a:prstGeom>
        </p:spPr>
      </p:pic>
      <p:sp>
        <p:nvSpPr>
          <p:cNvPr id="29" name="正方形/長方形 28">
            <a:extLst>
              <a:ext uri="{FF2B5EF4-FFF2-40B4-BE49-F238E27FC236}">
                <a16:creationId xmlns:a16="http://schemas.microsoft.com/office/drawing/2014/main" id="{E33698AB-45BC-43B6-A502-2C6C9D5F0011}"/>
              </a:ext>
            </a:extLst>
          </p:cNvPr>
          <p:cNvSpPr/>
          <p:nvPr/>
        </p:nvSpPr>
        <p:spPr>
          <a:xfrm>
            <a:off x="5782948" y="6603098"/>
            <a:ext cx="5764720" cy="246221"/>
          </a:xfrm>
          <a:prstGeom prst="rect">
            <a:avLst/>
          </a:prstGeom>
        </p:spPr>
        <p:txBody>
          <a:bodyPr wrap="none">
            <a:spAutoFit/>
          </a:bodyPr>
          <a:lstStyle/>
          <a:p>
            <a:pPr lvl="0">
              <a:defRPr/>
            </a:pPr>
            <a:r>
              <a:rPr lang="ja-JP" altLang="en-US" sz="1000" b="1" dirty="0"/>
              <a:t>出典：　令和</a:t>
            </a:r>
            <a:r>
              <a:rPr lang="en-US" altLang="ja-JP" sz="1000" b="1" dirty="0"/>
              <a:t>4</a:t>
            </a:r>
            <a:r>
              <a:rPr lang="ja-JP" altLang="en-US" sz="1000" b="1" dirty="0"/>
              <a:t>年</a:t>
            </a:r>
            <a:r>
              <a:rPr lang="en-US" altLang="ja-JP" sz="1000" b="1" dirty="0"/>
              <a:t>3</a:t>
            </a:r>
            <a:r>
              <a:rPr lang="ja-JP" altLang="en-US" sz="1000" b="1" dirty="0"/>
              <a:t>月　</a:t>
            </a:r>
            <a:r>
              <a:rPr lang="zh-TW" altLang="en-US" sz="1000" b="1" dirty="0"/>
              <a:t>審査業務部通知</a:t>
            </a:r>
            <a:r>
              <a:rPr lang="ja-JP" altLang="en-US" sz="1000" b="1" dirty="0"/>
              <a:t>　医薬品リスク管理計画書（ＲＭＰ）の提出方法について</a:t>
            </a:r>
            <a:r>
              <a:rPr lang="ja-JP" altLang="en-US" sz="1000" dirty="0"/>
              <a:t>（</a:t>
            </a:r>
            <a:r>
              <a:rPr lang="en-US" altLang="ja-JP" sz="1000" dirty="0"/>
              <a:t>4</a:t>
            </a:r>
            <a:r>
              <a:rPr lang="ja-JP" altLang="en-US" sz="1000" dirty="0"/>
              <a:t>）</a:t>
            </a:r>
          </a:p>
        </p:txBody>
      </p:sp>
      <p:sp>
        <p:nvSpPr>
          <p:cNvPr id="30" name="正方形/長方形 29">
            <a:extLst>
              <a:ext uri="{FF2B5EF4-FFF2-40B4-BE49-F238E27FC236}">
                <a16:creationId xmlns:a16="http://schemas.microsoft.com/office/drawing/2014/main" id="{24662284-03F6-44EC-AF2F-7E765A2C7033}"/>
              </a:ext>
            </a:extLst>
          </p:cNvPr>
          <p:cNvSpPr/>
          <p:nvPr/>
        </p:nvSpPr>
        <p:spPr>
          <a:xfrm>
            <a:off x="8961338" y="5191033"/>
            <a:ext cx="2871987" cy="646331"/>
          </a:xfrm>
          <a:prstGeom prst="rect">
            <a:avLst/>
          </a:prstGeom>
          <a:ln>
            <a:solidFill>
              <a:schemeClr val="accent6"/>
            </a:solidFill>
          </a:ln>
        </p:spPr>
        <p:txBody>
          <a:bodyPr wrap="square">
            <a:spAutoFit/>
          </a:bodyPr>
          <a:lstStyle/>
          <a:p>
            <a:pPr algn="ctr"/>
            <a:r>
              <a:rPr lang="ja-JP" altLang="en-US" b="1" dirty="0">
                <a:solidFill>
                  <a:schemeClr val="accent6"/>
                </a:solidFill>
                <a:latin typeface="+mn-ea"/>
                <a:cs typeface="ＭＳ Ｐゴシック" panose="020B0600070205080204" pitchFamily="50" charset="-128"/>
              </a:rPr>
              <a:t>受付メール</a:t>
            </a:r>
            <a:endParaRPr lang="en-US" altLang="ja-JP" b="1" dirty="0">
              <a:solidFill>
                <a:schemeClr val="accent6"/>
              </a:solidFill>
              <a:latin typeface="+mn-ea"/>
              <a:cs typeface="ＭＳ Ｐゴシック" panose="020B0600070205080204" pitchFamily="50" charset="-128"/>
            </a:endParaRPr>
          </a:p>
          <a:p>
            <a:pPr algn="ctr"/>
            <a:r>
              <a:rPr lang="ja-JP" altLang="en-US" dirty="0">
                <a:solidFill>
                  <a:schemeClr val="accent6"/>
                </a:solidFill>
                <a:latin typeface="+mn-ea"/>
                <a:cs typeface="ＭＳ Ｐゴシック" panose="020B0600070205080204" pitchFamily="50" charset="-128"/>
              </a:rPr>
              <a:t>（当日中または翌営業日）</a:t>
            </a:r>
            <a:endParaRPr lang="en-US" altLang="ja-JP" dirty="0">
              <a:solidFill>
                <a:schemeClr val="accent6"/>
              </a:solidFill>
              <a:latin typeface="+mn-ea"/>
              <a:cs typeface="ＭＳ Ｐゴシック" panose="020B0600070205080204" pitchFamily="50" charset="-128"/>
            </a:endParaRPr>
          </a:p>
        </p:txBody>
      </p:sp>
      <p:sp>
        <p:nvSpPr>
          <p:cNvPr id="45" name="正方形/長方形 44">
            <a:extLst>
              <a:ext uri="{FF2B5EF4-FFF2-40B4-BE49-F238E27FC236}">
                <a16:creationId xmlns:a16="http://schemas.microsoft.com/office/drawing/2014/main" id="{0F7AB62B-E913-48DB-AEDE-8DF36D4A760E}"/>
              </a:ext>
            </a:extLst>
          </p:cNvPr>
          <p:cNvSpPr/>
          <p:nvPr/>
        </p:nvSpPr>
        <p:spPr>
          <a:xfrm>
            <a:off x="249934" y="2071254"/>
            <a:ext cx="6251225" cy="4170372"/>
          </a:xfrm>
          <a:prstGeom prst="rect">
            <a:avLst/>
          </a:prstGeom>
        </p:spPr>
        <p:txBody>
          <a:bodyPr wrap="square">
            <a:spAutoFit/>
          </a:bodyPr>
          <a:lstStyle/>
          <a:p>
            <a:pPr lvl="0">
              <a:spcBef>
                <a:spcPts val="1200"/>
              </a:spcBef>
            </a:pPr>
            <a:r>
              <a:rPr lang="ja-JP" altLang="en-US" sz="1700" b="1" dirty="0"/>
              <a:t>提出の受付日について</a:t>
            </a:r>
            <a:endParaRPr lang="en-US" altLang="ja-JP" sz="1700" b="1" dirty="0"/>
          </a:p>
          <a:p>
            <a:pPr marL="285750" lvl="0" indent="-285750">
              <a:spcBef>
                <a:spcPts val="1200"/>
              </a:spcBef>
              <a:buFont typeface="Wingdings" panose="05000000000000000000" pitchFamily="2" charset="2"/>
              <a:buChar char="ü"/>
            </a:pPr>
            <a:r>
              <a:rPr lang="en-US" altLang="ja-JP" sz="1700" dirty="0"/>
              <a:t>PMDA</a:t>
            </a:r>
            <a:r>
              <a:rPr lang="ja-JP" altLang="en-US" sz="1700" dirty="0"/>
              <a:t>へメール提出後、</a:t>
            </a:r>
            <a:r>
              <a:rPr lang="ja-JP" altLang="ja-JP" sz="1700" dirty="0"/>
              <a:t>受付メール</a:t>
            </a:r>
            <a:r>
              <a:rPr lang="ja-JP" altLang="en-US" sz="1700" dirty="0"/>
              <a:t>が</a:t>
            </a:r>
            <a:r>
              <a:rPr lang="ja-JP" altLang="ja-JP" sz="1700" dirty="0"/>
              <a:t>返信</a:t>
            </a:r>
            <a:r>
              <a:rPr lang="ja-JP" altLang="en-US" sz="1700" dirty="0"/>
              <a:t>される</a:t>
            </a:r>
            <a:r>
              <a:rPr lang="ja-JP" altLang="ja-JP" sz="1700" dirty="0"/>
              <a:t>。</a:t>
            </a:r>
          </a:p>
          <a:p>
            <a:pPr marL="285750" indent="-285750">
              <a:spcBef>
                <a:spcPts val="1200"/>
              </a:spcBef>
              <a:buFont typeface="Wingdings" panose="05000000000000000000" pitchFamily="2" charset="2"/>
              <a:buChar char="ü"/>
            </a:pPr>
            <a:r>
              <a:rPr lang="ja-JP" altLang="ja-JP" sz="1700" dirty="0"/>
              <a:t>「受付日」は受付メールの返信日に関わらず、</a:t>
            </a:r>
            <a:br>
              <a:rPr lang="en-US" altLang="ja-JP" sz="1700" dirty="0"/>
            </a:br>
            <a:r>
              <a:rPr lang="en-US" altLang="ja-JP" sz="1700" b="1" u="sng" dirty="0">
                <a:solidFill>
                  <a:schemeClr val="accent6"/>
                </a:solidFill>
              </a:rPr>
              <a:t>RMP</a:t>
            </a:r>
            <a:r>
              <a:rPr lang="ja-JP" altLang="ja-JP" sz="1700" b="1" u="sng" dirty="0">
                <a:solidFill>
                  <a:schemeClr val="accent6"/>
                </a:solidFill>
              </a:rPr>
              <a:t>及び添付資料の提出メールを受信した日付</a:t>
            </a:r>
            <a:r>
              <a:rPr lang="ja-JP" altLang="en-US" sz="1700" dirty="0"/>
              <a:t>となる。</a:t>
            </a:r>
            <a:br>
              <a:rPr lang="en-US" altLang="ja-JP" sz="1700" dirty="0"/>
            </a:br>
            <a:r>
              <a:rPr lang="en-US" altLang="ja-JP" sz="1100" dirty="0"/>
              <a:t>※</a:t>
            </a:r>
            <a:r>
              <a:rPr lang="ja-JP" altLang="en-US" sz="1100" dirty="0"/>
              <a:t>提出届の日付がメール受信日よりも前の日であっても、メール受信日をもって受付日となる</a:t>
            </a:r>
            <a:endParaRPr lang="en-US" altLang="ja-JP" sz="1100" dirty="0"/>
          </a:p>
          <a:p>
            <a:pPr marL="285750" indent="-285750">
              <a:spcBef>
                <a:spcPts val="1200"/>
              </a:spcBef>
              <a:buFont typeface="Wingdings" panose="05000000000000000000" pitchFamily="2" charset="2"/>
              <a:buChar char="ü"/>
            </a:pPr>
            <a:r>
              <a:rPr lang="ja-JP" altLang="ja-JP" sz="1700" dirty="0"/>
              <a:t>ただし、医薬品医療機器総合機構の勤務日に該当しない日</a:t>
            </a:r>
            <a:r>
              <a:rPr lang="en-US" altLang="ja-JP" sz="1700" dirty="0"/>
              <a:t>※</a:t>
            </a:r>
            <a:r>
              <a:rPr lang="ja-JP" altLang="ja-JP" sz="1700" u="sng" dirty="0"/>
              <a:t>に受信した場合は、翌営業日</a:t>
            </a:r>
            <a:r>
              <a:rPr lang="ja-JP" altLang="ja-JP" sz="1700" dirty="0"/>
              <a:t>が「受付日」と</a:t>
            </a:r>
            <a:r>
              <a:rPr lang="ja-JP" altLang="en-US" sz="1700" dirty="0"/>
              <a:t>なる。</a:t>
            </a:r>
            <a:br>
              <a:rPr lang="en-US" altLang="ja-JP" sz="1700" dirty="0"/>
            </a:br>
            <a:r>
              <a:rPr lang="en-US" altLang="ja-JP" sz="1700" dirty="0"/>
              <a:t>※</a:t>
            </a:r>
            <a:r>
              <a:rPr lang="ja-JP" altLang="en-US" sz="1700" dirty="0"/>
              <a:t>土日、祝祭日、その他の</a:t>
            </a:r>
            <a:r>
              <a:rPr lang="en-US" altLang="ja-JP" sz="1700" dirty="0"/>
              <a:t>PMDA</a:t>
            </a:r>
            <a:r>
              <a:rPr lang="ja-JP" altLang="en-US" sz="1700" dirty="0"/>
              <a:t>休業日</a:t>
            </a:r>
            <a:endParaRPr lang="en-US" altLang="ja-JP" sz="1700" dirty="0"/>
          </a:p>
          <a:p>
            <a:pPr marL="285750" indent="-285750">
              <a:spcBef>
                <a:spcPts val="1200"/>
              </a:spcBef>
              <a:buFont typeface="Wingdings" panose="05000000000000000000" pitchFamily="2" charset="2"/>
              <a:buChar char="ü"/>
            </a:pPr>
            <a:r>
              <a:rPr lang="ja-JP" altLang="ja-JP" sz="1700" dirty="0"/>
              <a:t>受付メールの送付は、提出された時間帯や他の受付状況により、</a:t>
            </a:r>
            <a:br>
              <a:rPr lang="en-US" altLang="ja-JP" sz="1700" dirty="0"/>
            </a:br>
            <a:r>
              <a:rPr lang="ja-JP" altLang="ja-JP" sz="1700" dirty="0"/>
              <a:t>当日中又は翌営業日とな</a:t>
            </a:r>
            <a:r>
              <a:rPr lang="ja-JP" altLang="en-US" sz="1700" dirty="0"/>
              <a:t>る。</a:t>
            </a:r>
            <a:endParaRPr lang="en-US" altLang="ja-JP" sz="1700" dirty="0"/>
          </a:p>
          <a:p>
            <a:pPr marL="285750" indent="-285750">
              <a:spcBef>
                <a:spcPts val="1200"/>
              </a:spcBef>
              <a:buFont typeface="Wingdings" panose="05000000000000000000" pitchFamily="2" charset="2"/>
              <a:buChar char="ü"/>
            </a:pPr>
            <a:r>
              <a:rPr lang="ja-JP" altLang="en-US" sz="1700" dirty="0"/>
              <a:t>一定時間経過後も受付メールが届かない場合は、審査業務部業務第一課（</a:t>
            </a:r>
            <a:r>
              <a:rPr lang="en-US" altLang="ja-JP" sz="1700" dirty="0"/>
              <a:t>ann-madoguchi@pmda.go.jp</a:t>
            </a:r>
            <a:r>
              <a:rPr lang="ja-JP" altLang="en-US" sz="1700" dirty="0"/>
              <a:t>）宛までメール又は電話により確認すること</a:t>
            </a:r>
            <a:endParaRPr lang="en-US" altLang="ja-JP" sz="1700" dirty="0"/>
          </a:p>
        </p:txBody>
      </p:sp>
      <p:sp>
        <p:nvSpPr>
          <p:cNvPr id="17" name="矢印: 下 16">
            <a:extLst>
              <a:ext uri="{FF2B5EF4-FFF2-40B4-BE49-F238E27FC236}">
                <a16:creationId xmlns:a16="http://schemas.microsoft.com/office/drawing/2014/main" id="{10FC921E-41CE-425F-B5E6-1C0451ED6C4B}"/>
              </a:ext>
            </a:extLst>
          </p:cNvPr>
          <p:cNvSpPr/>
          <p:nvPr/>
        </p:nvSpPr>
        <p:spPr>
          <a:xfrm rot="16200000">
            <a:off x="8772336" y="4177014"/>
            <a:ext cx="646332" cy="734778"/>
          </a:xfrm>
          <a:prstGeom prst="downArrow">
            <a:avLst/>
          </a:prstGeom>
          <a:solidFill>
            <a:schemeClr val="accent2">
              <a:lumMod val="40000"/>
              <a:lumOff val="60000"/>
            </a:schemeClr>
          </a:solidFill>
          <a:ln>
            <a:solidFill>
              <a:schemeClr val="accent2">
                <a:lumMod val="60000"/>
                <a:lumOff val="40000"/>
              </a:schemeClr>
            </a:solidFill>
          </a:ln>
        </p:spPr>
        <p:txBody>
          <a:bodyPr wrap="square" lIns="108000" tIns="108000" rIns="108000" bIns="108000" rtlCol="0" anchor="ctr">
            <a:noAutofit/>
          </a:bodyPr>
          <a:lstStyle/>
          <a:p>
            <a:pPr algn="ctr"/>
            <a:endParaRPr kumimoji="1" lang="ja-JP" altLang="en-US" b="1" dirty="0">
              <a:solidFill>
                <a:schemeClr val="bg1"/>
              </a:solidFill>
            </a:endParaRPr>
          </a:p>
        </p:txBody>
      </p:sp>
    </p:spTree>
    <p:extLst>
      <p:ext uri="{BB962C8B-B14F-4D97-AF65-F5344CB8AC3E}">
        <p14:creationId xmlns:p14="http://schemas.microsoft.com/office/powerpoint/2010/main" val="17437572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F95F9BAD-51AA-4BCB-B6D2-099A2F5151F7}"/>
              </a:ext>
            </a:extLst>
          </p:cNvPr>
          <p:cNvSpPr>
            <a:spLocks noGrp="1"/>
          </p:cNvSpPr>
          <p:nvPr>
            <p:ph type="body" sz="quarter" idx="10"/>
          </p:nvPr>
        </p:nvSpPr>
        <p:spPr>
          <a:xfrm>
            <a:off x="561247" y="205387"/>
            <a:ext cx="9793148" cy="307777"/>
          </a:xfrm>
        </p:spPr>
        <p:txBody>
          <a:bodyPr/>
          <a:lstStyle/>
          <a:p>
            <a:r>
              <a:rPr lang="en-US" altLang="ja-JP" dirty="0"/>
              <a:t>2022</a:t>
            </a:r>
            <a:r>
              <a:rPr lang="ja-JP" altLang="en-US" dirty="0"/>
              <a:t>年</a:t>
            </a:r>
            <a:r>
              <a:rPr lang="en-US" altLang="ja-JP" dirty="0"/>
              <a:t>3</a:t>
            </a:r>
            <a:r>
              <a:rPr lang="ja-JP" altLang="en-US" dirty="0"/>
              <a:t>月　</a:t>
            </a:r>
            <a:r>
              <a:rPr lang="en-US" altLang="ja-JP" dirty="0"/>
              <a:t>RMP</a:t>
            </a:r>
            <a:r>
              <a:rPr lang="ja-JP" altLang="en-US" dirty="0"/>
              <a:t>に関する通知のポイント</a:t>
            </a:r>
          </a:p>
        </p:txBody>
      </p:sp>
      <p:sp>
        <p:nvSpPr>
          <p:cNvPr id="4" name="テキスト プレースホルダー 3">
            <a:extLst>
              <a:ext uri="{FF2B5EF4-FFF2-40B4-BE49-F238E27FC236}">
                <a16:creationId xmlns:a16="http://schemas.microsoft.com/office/drawing/2014/main" id="{BDA3C4EB-312D-47AF-A68F-64EFB66B3092}"/>
              </a:ext>
            </a:extLst>
          </p:cNvPr>
          <p:cNvSpPr>
            <a:spLocks noGrp="1"/>
          </p:cNvSpPr>
          <p:nvPr>
            <p:ph type="body" sz="quarter" idx="12"/>
          </p:nvPr>
        </p:nvSpPr>
        <p:spPr>
          <a:xfrm>
            <a:off x="512219" y="503071"/>
            <a:ext cx="9842176" cy="584775"/>
          </a:xfrm>
        </p:spPr>
        <p:txBody>
          <a:bodyPr/>
          <a:lstStyle/>
          <a:p>
            <a:r>
              <a:rPr lang="ja-JP" altLang="en-US" dirty="0"/>
              <a:t>従来の事前連絡票は不要になります</a:t>
            </a:r>
            <a:r>
              <a:rPr lang="en-US" altLang="ja-JP" dirty="0"/>
              <a:t>※</a:t>
            </a:r>
          </a:p>
        </p:txBody>
      </p:sp>
      <p:sp>
        <p:nvSpPr>
          <p:cNvPr id="10" name="正方形/長方形 9">
            <a:extLst>
              <a:ext uri="{FF2B5EF4-FFF2-40B4-BE49-F238E27FC236}">
                <a16:creationId xmlns:a16="http://schemas.microsoft.com/office/drawing/2014/main" id="{240C6E0B-CA47-4E71-9BE8-81E93F00F00A}"/>
              </a:ext>
            </a:extLst>
          </p:cNvPr>
          <p:cNvSpPr/>
          <p:nvPr/>
        </p:nvSpPr>
        <p:spPr>
          <a:xfrm>
            <a:off x="561247" y="1385530"/>
            <a:ext cx="11074400" cy="511674"/>
          </a:xfrm>
          <a:prstGeom prst="rect">
            <a:avLst/>
          </a:prstGeom>
          <a:solidFill>
            <a:srgbClr val="0000CC"/>
          </a:solidFill>
        </p:spPr>
        <p:txBody>
          <a:bodyPr wrap="square" lIns="108000" tIns="108000" rIns="108000" bIns="108000">
            <a:noAutofit/>
          </a:bodyPr>
          <a:lstStyle/>
          <a:p>
            <a:pPr algn="ctr"/>
            <a:r>
              <a:rPr lang="ja-JP" altLang="en-US" b="1" dirty="0">
                <a:solidFill>
                  <a:schemeClr val="bg1"/>
                </a:solidFill>
                <a:latin typeface="+mn-ea"/>
                <a:cs typeface="ＭＳ Ｐゴシック" panose="020B0600070205080204" pitchFamily="50" charset="-128"/>
              </a:rPr>
              <a:t>メールの場合は、事前連絡票は不要</a:t>
            </a:r>
            <a:endParaRPr lang="en-US" altLang="ja-JP" dirty="0">
              <a:solidFill>
                <a:schemeClr val="bg1"/>
              </a:solidFill>
              <a:latin typeface="+mn-ea"/>
              <a:cs typeface="ＭＳ Ｐゴシック" panose="020B0600070205080204" pitchFamily="50" charset="-128"/>
            </a:endParaRPr>
          </a:p>
        </p:txBody>
      </p:sp>
      <p:sp>
        <p:nvSpPr>
          <p:cNvPr id="14" name="正方形/長方形 13">
            <a:extLst>
              <a:ext uri="{FF2B5EF4-FFF2-40B4-BE49-F238E27FC236}">
                <a16:creationId xmlns:a16="http://schemas.microsoft.com/office/drawing/2014/main" id="{EF1031EF-6C12-4B69-A00B-112E5BE8BAB7}"/>
              </a:ext>
            </a:extLst>
          </p:cNvPr>
          <p:cNvSpPr/>
          <p:nvPr/>
        </p:nvSpPr>
        <p:spPr>
          <a:xfrm>
            <a:off x="561247" y="2294071"/>
            <a:ext cx="6503009" cy="2800767"/>
          </a:xfrm>
          <a:prstGeom prst="rect">
            <a:avLst/>
          </a:prstGeom>
        </p:spPr>
        <p:txBody>
          <a:bodyPr wrap="square">
            <a:spAutoFit/>
          </a:bodyPr>
          <a:lstStyle/>
          <a:p>
            <a:pPr marL="285750" indent="-285750">
              <a:buFont typeface="Wingdings" panose="05000000000000000000" pitchFamily="2" charset="2"/>
              <a:buChar char="ü"/>
            </a:pPr>
            <a:endParaRPr lang="en-US" altLang="ja-JP" sz="2400" b="1" dirty="0"/>
          </a:p>
          <a:p>
            <a:r>
              <a:rPr lang="ja-JP" altLang="en-US" sz="2400" b="1" dirty="0"/>
              <a:t>事前連絡票について</a:t>
            </a:r>
            <a:endParaRPr lang="en-US" altLang="ja-JP" sz="2400" b="1" dirty="0"/>
          </a:p>
          <a:p>
            <a:r>
              <a:rPr lang="ja-JP" altLang="ja-JP" sz="2400" dirty="0"/>
              <a:t>事前連絡票について、メール提出の場合は</a:t>
            </a:r>
            <a:r>
              <a:rPr lang="ja-JP" altLang="en-US" sz="2400" dirty="0"/>
              <a:t>、</a:t>
            </a:r>
            <a:br>
              <a:rPr lang="en-US" altLang="ja-JP" sz="2400" dirty="0"/>
            </a:br>
            <a:r>
              <a:rPr lang="ja-JP" altLang="ja-JP" sz="2400" b="1" u="sng" dirty="0">
                <a:solidFill>
                  <a:schemeClr val="accent1"/>
                </a:solidFill>
              </a:rPr>
              <a:t>審査業務部業務第一課への事前連絡は不要</a:t>
            </a:r>
            <a:r>
              <a:rPr lang="en-US" altLang="ja-JP" sz="2400" dirty="0"/>
              <a:t>※</a:t>
            </a:r>
            <a:br>
              <a:rPr lang="en-US" altLang="ja-JP" sz="2400" dirty="0"/>
            </a:br>
            <a:endParaRPr lang="en-US" altLang="ja-JP" sz="2400" dirty="0"/>
          </a:p>
          <a:p>
            <a:r>
              <a:rPr lang="en-US" altLang="ja-JP" sz="1600" dirty="0"/>
              <a:t>※</a:t>
            </a:r>
            <a:r>
              <a:rPr lang="ja-JP" altLang="ja-JP" sz="1600" dirty="0"/>
              <a:t>緊急の場合</a:t>
            </a:r>
            <a:r>
              <a:rPr lang="ja-JP" altLang="en-US" sz="1600" dirty="0"/>
              <a:t>、</a:t>
            </a:r>
            <a:r>
              <a:rPr lang="ja-JP" altLang="ja-JP" sz="1600" dirty="0"/>
              <a:t>及び</a:t>
            </a:r>
            <a:r>
              <a:rPr lang="en-US" altLang="ja-JP" sz="1600" dirty="0"/>
              <a:t>CD-R</a:t>
            </a:r>
            <a:r>
              <a:rPr lang="ja-JP" altLang="ja-JP" sz="1600" dirty="0"/>
              <a:t>等で提出する場合は審査業務部業務第一課への事前連絡</a:t>
            </a:r>
            <a:r>
              <a:rPr lang="ja-JP" altLang="en-US" sz="1600" dirty="0"/>
              <a:t>すること。</a:t>
            </a:r>
            <a:endParaRPr lang="en-US" altLang="ja-JP" sz="2800" dirty="0"/>
          </a:p>
          <a:p>
            <a:endParaRPr lang="en-US" altLang="ja-JP" sz="2400" dirty="0"/>
          </a:p>
        </p:txBody>
      </p:sp>
      <p:sp>
        <p:nvSpPr>
          <p:cNvPr id="15" name="正方形/長方形 14">
            <a:extLst>
              <a:ext uri="{FF2B5EF4-FFF2-40B4-BE49-F238E27FC236}">
                <a16:creationId xmlns:a16="http://schemas.microsoft.com/office/drawing/2014/main" id="{5626C157-EA75-4801-B974-481FEC7FBD33}"/>
              </a:ext>
            </a:extLst>
          </p:cNvPr>
          <p:cNvSpPr/>
          <p:nvPr/>
        </p:nvSpPr>
        <p:spPr>
          <a:xfrm>
            <a:off x="5534136" y="6594305"/>
            <a:ext cx="5892960" cy="246221"/>
          </a:xfrm>
          <a:prstGeom prst="rect">
            <a:avLst/>
          </a:prstGeom>
        </p:spPr>
        <p:txBody>
          <a:bodyPr wrap="none">
            <a:spAutoFit/>
          </a:bodyPr>
          <a:lstStyle/>
          <a:p>
            <a:pPr lvl="0">
              <a:defRPr/>
            </a:pPr>
            <a:r>
              <a:rPr lang="ja-JP" altLang="en-US" sz="1000" b="1" dirty="0"/>
              <a:t>出典：　令和</a:t>
            </a:r>
            <a:r>
              <a:rPr lang="en-US" altLang="ja-JP" sz="1000" b="1" dirty="0"/>
              <a:t>4</a:t>
            </a:r>
            <a:r>
              <a:rPr lang="ja-JP" altLang="en-US" sz="1000" b="1" dirty="0"/>
              <a:t>年</a:t>
            </a:r>
            <a:r>
              <a:rPr lang="en-US" altLang="ja-JP" sz="1000" b="1" dirty="0"/>
              <a:t>3</a:t>
            </a:r>
            <a:r>
              <a:rPr lang="ja-JP" altLang="en-US" sz="1000" b="1" dirty="0"/>
              <a:t>月　</a:t>
            </a:r>
            <a:r>
              <a:rPr lang="zh-TW" altLang="en-US" sz="1000" b="1" dirty="0"/>
              <a:t>審査業務部通知</a:t>
            </a:r>
            <a:r>
              <a:rPr lang="ja-JP" altLang="en-US" sz="1000" b="1" dirty="0"/>
              <a:t>　医薬品リスク管理計画書（ＲＭＰ）の提出方法について</a:t>
            </a:r>
            <a:r>
              <a:rPr lang="ja-JP" altLang="en-US" sz="1000" dirty="0"/>
              <a:t>（</a:t>
            </a:r>
            <a:r>
              <a:rPr lang="en-US" altLang="ja-JP" sz="1000" dirty="0"/>
              <a:t>6</a:t>
            </a:r>
            <a:r>
              <a:rPr lang="ja-JP" altLang="en-US" sz="1000" dirty="0"/>
              <a:t>）</a:t>
            </a:r>
          </a:p>
        </p:txBody>
      </p:sp>
      <p:grpSp>
        <p:nvGrpSpPr>
          <p:cNvPr id="17" name="グループ化 16">
            <a:extLst>
              <a:ext uri="{FF2B5EF4-FFF2-40B4-BE49-F238E27FC236}">
                <a16:creationId xmlns:a16="http://schemas.microsoft.com/office/drawing/2014/main" id="{17FBB00D-0370-47DC-87B4-717449387C2C}"/>
              </a:ext>
            </a:extLst>
          </p:cNvPr>
          <p:cNvGrpSpPr/>
          <p:nvPr/>
        </p:nvGrpSpPr>
        <p:grpSpPr>
          <a:xfrm>
            <a:off x="6096000" y="1868696"/>
            <a:ext cx="5595412" cy="4725609"/>
            <a:chOff x="6505509" y="3365981"/>
            <a:chExt cx="6375564" cy="5384487"/>
          </a:xfrm>
        </p:grpSpPr>
        <p:pic>
          <p:nvPicPr>
            <p:cNvPr id="18" name="図 17">
              <a:extLst>
                <a:ext uri="{FF2B5EF4-FFF2-40B4-BE49-F238E27FC236}">
                  <a16:creationId xmlns:a16="http://schemas.microsoft.com/office/drawing/2014/main" id="{2DBA3937-5040-4B3F-B652-CC60C610DFD5}"/>
                </a:ext>
              </a:extLst>
            </p:cNvPr>
            <p:cNvPicPr>
              <a:picLocks noChangeAspect="1"/>
            </p:cNvPicPr>
            <p:nvPr/>
          </p:nvPicPr>
          <p:blipFill rotWithShape="1">
            <a:blip r:embed="rId3"/>
            <a:srcRect b="-146"/>
            <a:stretch/>
          </p:blipFill>
          <p:spPr>
            <a:xfrm>
              <a:off x="8075043" y="3706226"/>
              <a:ext cx="3122151" cy="4703997"/>
            </a:xfrm>
            <a:prstGeom prst="rect">
              <a:avLst/>
            </a:prstGeom>
            <a:ln>
              <a:noFill/>
            </a:ln>
            <a:effectLst>
              <a:outerShdw blurRad="292100" dist="139700" dir="2700000" algn="tl" rotWithShape="0">
                <a:srgbClr val="333333">
                  <a:alpha val="65000"/>
                </a:srgbClr>
              </a:outerShdw>
            </a:effectLst>
          </p:spPr>
        </p:pic>
        <p:sp>
          <p:nvSpPr>
            <p:cNvPr id="19" name="乗算記号 18">
              <a:extLst>
                <a:ext uri="{FF2B5EF4-FFF2-40B4-BE49-F238E27FC236}">
                  <a16:creationId xmlns:a16="http://schemas.microsoft.com/office/drawing/2014/main" id="{3A5D4FD1-AC70-4069-AFB2-B6A2F7950D4A}"/>
                </a:ext>
              </a:extLst>
            </p:cNvPr>
            <p:cNvSpPr/>
            <p:nvPr/>
          </p:nvSpPr>
          <p:spPr>
            <a:xfrm>
              <a:off x="6505509" y="3365981"/>
              <a:ext cx="6375564" cy="5384487"/>
            </a:xfrm>
            <a:prstGeom prst="mathMultiply">
              <a:avLst>
                <a:gd name="adj1" fmla="val 14610"/>
              </a:avLst>
            </a:prstGeom>
            <a:solidFill>
              <a:schemeClr val="tx1">
                <a:lumMod val="65000"/>
                <a:lumOff val="35000"/>
                <a:alpha val="60000"/>
              </a:schemeClr>
            </a:solidFill>
          </p:spPr>
          <p:txBody>
            <a:bodyPr wrap="square" lIns="108000" tIns="108000" rIns="108000" bIns="108000" rtlCol="0" anchor="ctr">
              <a:noAutofit/>
            </a:bodyPr>
            <a:lstStyle/>
            <a:p>
              <a:pPr algn="ctr"/>
              <a:endParaRPr kumimoji="1" lang="ja-JP" altLang="en-US" b="1" dirty="0">
                <a:solidFill>
                  <a:schemeClr val="bg1"/>
                </a:solidFill>
              </a:endParaRPr>
            </a:p>
          </p:txBody>
        </p:sp>
      </p:grpSp>
      <p:sp>
        <p:nvSpPr>
          <p:cNvPr id="20" name="吹き出し: 角を丸めた四角形 19">
            <a:extLst>
              <a:ext uri="{FF2B5EF4-FFF2-40B4-BE49-F238E27FC236}">
                <a16:creationId xmlns:a16="http://schemas.microsoft.com/office/drawing/2014/main" id="{8792DBF1-CD6B-4CD0-A27F-9C99CCD8DBCD}"/>
              </a:ext>
            </a:extLst>
          </p:cNvPr>
          <p:cNvSpPr/>
          <p:nvPr/>
        </p:nvSpPr>
        <p:spPr>
          <a:xfrm>
            <a:off x="4060653" y="5217381"/>
            <a:ext cx="2794335" cy="923330"/>
          </a:xfrm>
          <a:prstGeom prst="wedgeRoundRectCallout">
            <a:avLst>
              <a:gd name="adj1" fmla="val 67768"/>
              <a:gd name="adj2" fmla="val -7288"/>
              <a:gd name="adj3" fmla="val 16667"/>
            </a:avLst>
          </a:prstGeom>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pPr algn="ctr"/>
            <a:r>
              <a:rPr kumimoji="1" lang="ja-JP" altLang="en-US" b="1" dirty="0">
                <a:solidFill>
                  <a:sysClr val="windowText" lastClr="000000"/>
                </a:solidFill>
              </a:rPr>
              <a:t>メール提出の場合は、</a:t>
            </a:r>
            <a:br>
              <a:rPr kumimoji="1" lang="en-US" altLang="ja-JP" b="1" dirty="0">
                <a:solidFill>
                  <a:sysClr val="windowText" lastClr="000000"/>
                </a:solidFill>
              </a:rPr>
            </a:br>
            <a:r>
              <a:rPr kumimoji="1" lang="ja-JP" altLang="en-US" b="1" dirty="0">
                <a:solidFill>
                  <a:sysClr val="windowText" lastClr="000000"/>
                </a:solidFill>
              </a:rPr>
              <a:t>従前の事前連絡票は不要</a:t>
            </a:r>
          </a:p>
        </p:txBody>
      </p:sp>
    </p:spTree>
    <p:extLst>
      <p:ext uri="{BB962C8B-B14F-4D97-AF65-F5344CB8AC3E}">
        <p14:creationId xmlns:p14="http://schemas.microsoft.com/office/powerpoint/2010/main" val="7913531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F95F9BAD-51AA-4BCB-B6D2-099A2F5151F7}"/>
              </a:ext>
            </a:extLst>
          </p:cNvPr>
          <p:cNvSpPr>
            <a:spLocks noGrp="1"/>
          </p:cNvSpPr>
          <p:nvPr>
            <p:ph type="body" sz="quarter" idx="10"/>
          </p:nvPr>
        </p:nvSpPr>
        <p:spPr>
          <a:xfrm>
            <a:off x="561247" y="205387"/>
            <a:ext cx="9793148" cy="307777"/>
          </a:xfrm>
        </p:spPr>
        <p:txBody>
          <a:bodyPr/>
          <a:lstStyle/>
          <a:p>
            <a:r>
              <a:rPr lang="en-US" altLang="ja-JP" dirty="0"/>
              <a:t>2022</a:t>
            </a:r>
            <a:r>
              <a:rPr lang="ja-JP" altLang="en-US" dirty="0"/>
              <a:t>年</a:t>
            </a:r>
            <a:r>
              <a:rPr lang="en-US" altLang="ja-JP" dirty="0"/>
              <a:t>3</a:t>
            </a:r>
            <a:r>
              <a:rPr lang="ja-JP" altLang="en-US" dirty="0"/>
              <a:t>月　</a:t>
            </a:r>
            <a:r>
              <a:rPr lang="en-US" altLang="ja-JP" dirty="0"/>
              <a:t>RMP</a:t>
            </a:r>
            <a:r>
              <a:rPr lang="ja-JP" altLang="en-US" dirty="0"/>
              <a:t>に関する通知のポイント</a:t>
            </a:r>
          </a:p>
        </p:txBody>
      </p:sp>
      <p:sp>
        <p:nvSpPr>
          <p:cNvPr id="4" name="テキスト プレースホルダー 3">
            <a:extLst>
              <a:ext uri="{FF2B5EF4-FFF2-40B4-BE49-F238E27FC236}">
                <a16:creationId xmlns:a16="http://schemas.microsoft.com/office/drawing/2014/main" id="{BDA3C4EB-312D-47AF-A68F-64EFB66B3092}"/>
              </a:ext>
            </a:extLst>
          </p:cNvPr>
          <p:cNvSpPr>
            <a:spLocks noGrp="1"/>
          </p:cNvSpPr>
          <p:nvPr>
            <p:ph type="body" sz="quarter" idx="12"/>
          </p:nvPr>
        </p:nvSpPr>
        <p:spPr>
          <a:xfrm>
            <a:off x="512219" y="503071"/>
            <a:ext cx="9842176" cy="584775"/>
          </a:xfrm>
        </p:spPr>
        <p:txBody>
          <a:bodyPr/>
          <a:lstStyle/>
          <a:p>
            <a:r>
              <a:rPr lang="ja-JP" altLang="en-US" dirty="0">
                <a:highlight>
                  <a:srgbClr val="00FFFF"/>
                </a:highlight>
              </a:rPr>
              <a:t>ポイント</a:t>
            </a:r>
            <a:r>
              <a:rPr lang="en-US" altLang="ja-JP" dirty="0">
                <a:highlight>
                  <a:srgbClr val="00FFFF"/>
                </a:highlight>
              </a:rPr>
              <a:t>2.</a:t>
            </a:r>
            <a:r>
              <a:rPr lang="ja-JP" altLang="en-US" dirty="0"/>
              <a:t>　承認申請に伴う</a:t>
            </a:r>
            <a:r>
              <a:rPr lang="en-US" altLang="ja-JP" dirty="0"/>
              <a:t>RMP</a:t>
            </a:r>
            <a:r>
              <a:rPr lang="ja-JP" altLang="en-US" dirty="0"/>
              <a:t>の提出タイミング</a:t>
            </a:r>
            <a:endParaRPr lang="en-US" altLang="ja-JP" dirty="0"/>
          </a:p>
        </p:txBody>
      </p:sp>
      <p:sp>
        <p:nvSpPr>
          <p:cNvPr id="10" name="正方形/長方形 9">
            <a:extLst>
              <a:ext uri="{FF2B5EF4-FFF2-40B4-BE49-F238E27FC236}">
                <a16:creationId xmlns:a16="http://schemas.microsoft.com/office/drawing/2014/main" id="{240C6E0B-CA47-4E71-9BE8-81E93F00F00A}"/>
              </a:ext>
            </a:extLst>
          </p:cNvPr>
          <p:cNvSpPr/>
          <p:nvPr/>
        </p:nvSpPr>
        <p:spPr>
          <a:xfrm>
            <a:off x="708207" y="1178080"/>
            <a:ext cx="11074400" cy="699330"/>
          </a:xfrm>
          <a:prstGeom prst="rect">
            <a:avLst/>
          </a:prstGeom>
          <a:solidFill>
            <a:srgbClr val="0000CC"/>
          </a:solidFill>
        </p:spPr>
        <p:txBody>
          <a:bodyPr wrap="square" lIns="108000" tIns="108000" rIns="108000" bIns="108000">
            <a:noAutofit/>
          </a:bodyPr>
          <a:lstStyle/>
          <a:p>
            <a:pPr algn="ctr"/>
            <a:r>
              <a:rPr lang="en-US" altLang="ja-JP" b="1" dirty="0">
                <a:solidFill>
                  <a:schemeClr val="bg1"/>
                </a:solidFill>
                <a:latin typeface="+mn-ea"/>
                <a:cs typeface="ＭＳ Ｐゴシック" panose="020B0600070205080204" pitchFamily="50" charset="-128"/>
              </a:rPr>
              <a:t>RMP</a:t>
            </a:r>
            <a:r>
              <a:rPr lang="ja-JP" altLang="en-US" b="1" dirty="0">
                <a:solidFill>
                  <a:schemeClr val="bg1"/>
                </a:solidFill>
                <a:latin typeface="+mn-ea"/>
                <a:cs typeface="ＭＳ Ｐゴシック" panose="020B0600070205080204" pitchFamily="50" charset="-128"/>
              </a:rPr>
              <a:t>の利活用推進に向け、承認申請に伴う</a:t>
            </a:r>
            <a:r>
              <a:rPr lang="en-US" altLang="ja-JP" b="1" u="sng" dirty="0">
                <a:solidFill>
                  <a:srgbClr val="FFFF00"/>
                </a:solidFill>
                <a:latin typeface="+mn-ea"/>
                <a:cs typeface="ＭＳ Ｐゴシック" panose="020B0600070205080204" pitchFamily="50" charset="-128"/>
              </a:rPr>
              <a:t>RMP</a:t>
            </a:r>
            <a:r>
              <a:rPr lang="ja-JP" altLang="en-US" b="1" u="sng" dirty="0">
                <a:solidFill>
                  <a:srgbClr val="FFFF00"/>
                </a:solidFill>
                <a:latin typeface="+mn-ea"/>
                <a:cs typeface="ＭＳ Ｐゴシック" panose="020B0600070205080204" pitchFamily="50" charset="-128"/>
              </a:rPr>
              <a:t>提出時期を「部会終了後速やかに」</a:t>
            </a:r>
            <a:r>
              <a:rPr lang="ja-JP" altLang="en-US" b="1" dirty="0">
                <a:solidFill>
                  <a:schemeClr val="bg1"/>
                </a:solidFill>
                <a:latin typeface="+mn-ea"/>
                <a:cs typeface="ＭＳ Ｐゴシック" panose="020B0600070205080204" pitchFamily="50" charset="-128"/>
              </a:rPr>
              <a:t>と明記された。</a:t>
            </a:r>
            <a:endParaRPr lang="en-US" altLang="ja-JP" b="1" dirty="0">
              <a:solidFill>
                <a:schemeClr val="bg1"/>
              </a:solidFill>
              <a:latin typeface="+mn-ea"/>
              <a:cs typeface="ＭＳ Ｐゴシック" panose="020B0600070205080204" pitchFamily="50" charset="-128"/>
            </a:endParaRPr>
          </a:p>
          <a:p>
            <a:pPr algn="ctr"/>
            <a:r>
              <a:rPr lang="en-US" altLang="ja-JP" dirty="0">
                <a:solidFill>
                  <a:schemeClr val="bg1"/>
                </a:solidFill>
                <a:latin typeface="+mn-ea"/>
                <a:cs typeface="ＭＳ Ｐゴシック" panose="020B0600070205080204" pitchFamily="50" charset="-128"/>
              </a:rPr>
              <a:t>※</a:t>
            </a:r>
            <a:r>
              <a:rPr lang="ja-JP" altLang="en-US" dirty="0">
                <a:solidFill>
                  <a:schemeClr val="bg1"/>
                </a:solidFill>
                <a:latin typeface="+mn-ea"/>
                <a:cs typeface="ＭＳ Ｐゴシック" panose="020B0600070205080204" pitchFamily="50" charset="-128"/>
              </a:rPr>
              <a:t>グリーンブック（</a:t>
            </a:r>
            <a:r>
              <a:rPr lang="en-US" altLang="ja-JP" dirty="0">
                <a:solidFill>
                  <a:schemeClr val="bg1"/>
                </a:solidFill>
                <a:latin typeface="+mn-ea"/>
                <a:cs typeface="ＭＳ Ｐゴシック" panose="020B0600070205080204" pitchFamily="50" charset="-128"/>
              </a:rPr>
              <a:t>2021</a:t>
            </a:r>
            <a:r>
              <a:rPr lang="ja-JP" altLang="en-US" dirty="0">
                <a:solidFill>
                  <a:schemeClr val="bg1"/>
                </a:solidFill>
                <a:latin typeface="+mn-ea"/>
                <a:cs typeface="ＭＳ Ｐゴシック" panose="020B0600070205080204" pitchFamily="50" charset="-128"/>
              </a:rPr>
              <a:t>年</a:t>
            </a:r>
            <a:r>
              <a:rPr lang="en-US" altLang="ja-JP" dirty="0">
                <a:solidFill>
                  <a:schemeClr val="bg1"/>
                </a:solidFill>
                <a:latin typeface="+mn-ea"/>
                <a:cs typeface="ＭＳ Ｐゴシック" panose="020B0600070205080204" pitchFamily="50" charset="-128"/>
              </a:rPr>
              <a:t>4</a:t>
            </a:r>
            <a:r>
              <a:rPr lang="ja-JP" altLang="en-US" dirty="0">
                <a:solidFill>
                  <a:schemeClr val="bg1"/>
                </a:solidFill>
                <a:latin typeface="+mn-ea"/>
                <a:cs typeface="ＭＳ Ｐゴシック" panose="020B0600070205080204" pitchFamily="50" charset="-128"/>
              </a:rPr>
              <a:t>月版）には、既に同様の記載がされていたが、通知で明確化された。</a:t>
            </a:r>
          </a:p>
          <a:p>
            <a:pPr algn="ctr"/>
            <a:endParaRPr lang="en-US" altLang="ja-JP" b="1" dirty="0">
              <a:solidFill>
                <a:schemeClr val="bg1"/>
              </a:solidFill>
              <a:latin typeface="+mn-ea"/>
              <a:cs typeface="ＭＳ Ｐゴシック" panose="020B0600070205080204" pitchFamily="50" charset="-128"/>
            </a:endParaRPr>
          </a:p>
        </p:txBody>
      </p:sp>
      <p:sp>
        <p:nvSpPr>
          <p:cNvPr id="17" name="吹き出し: 四角形 16">
            <a:extLst>
              <a:ext uri="{FF2B5EF4-FFF2-40B4-BE49-F238E27FC236}">
                <a16:creationId xmlns:a16="http://schemas.microsoft.com/office/drawing/2014/main" id="{7F7E19A6-1E6A-45F1-BF22-5F8F96849AAE}"/>
              </a:ext>
            </a:extLst>
          </p:cNvPr>
          <p:cNvSpPr/>
          <p:nvPr/>
        </p:nvSpPr>
        <p:spPr>
          <a:xfrm>
            <a:off x="3757683" y="5827572"/>
            <a:ext cx="3372015" cy="576115"/>
          </a:xfrm>
          <a:prstGeom prst="wedgeRectCallout">
            <a:avLst>
              <a:gd name="adj1" fmla="val 53646"/>
              <a:gd name="adj2" fmla="val -44549"/>
            </a:avLst>
          </a:prstGeom>
          <a:ln/>
        </p:spPr>
        <p:style>
          <a:lnRef idx="2">
            <a:schemeClr val="accent6"/>
          </a:lnRef>
          <a:fillRef idx="1">
            <a:schemeClr val="lt1"/>
          </a:fillRef>
          <a:effectRef idx="0">
            <a:schemeClr val="accent6"/>
          </a:effectRef>
          <a:fontRef idx="minor">
            <a:schemeClr val="dk1"/>
          </a:fontRef>
        </p:style>
        <p:txBody>
          <a:bodyPr rtlCol="0" anchor="ctr"/>
          <a:lstStyle/>
          <a:p>
            <a:r>
              <a:rPr lang="ja-JP" altLang="en-US" sz="1600" b="1" dirty="0">
                <a:solidFill>
                  <a:schemeClr val="accent6"/>
                </a:solidFill>
              </a:rPr>
              <a:t>承認日以降に承認情報を更新し公開</a:t>
            </a:r>
            <a:endParaRPr lang="en-US" altLang="ja-JP" sz="1600" b="1" dirty="0">
              <a:solidFill>
                <a:schemeClr val="accent6"/>
              </a:solidFill>
            </a:endParaRPr>
          </a:p>
          <a:p>
            <a:r>
              <a:rPr lang="en-US" altLang="ja-JP" sz="1000" dirty="0">
                <a:solidFill>
                  <a:schemeClr val="accent6"/>
                </a:solidFill>
              </a:rPr>
              <a:t>(</a:t>
            </a:r>
            <a:r>
              <a:rPr lang="ja-JP" altLang="en-US" sz="1000" dirty="0">
                <a:solidFill>
                  <a:schemeClr val="accent6"/>
                </a:solidFill>
              </a:rPr>
              <a:t>軽微改訂。提出年月日は軽微改訂日。</a:t>
            </a:r>
            <a:r>
              <a:rPr lang="en-US" altLang="ja-JP" sz="1000" dirty="0">
                <a:solidFill>
                  <a:schemeClr val="accent6"/>
                </a:solidFill>
              </a:rPr>
              <a:t>PMDA</a:t>
            </a:r>
            <a:r>
              <a:rPr lang="ja-JP" altLang="en-US" sz="1000" dirty="0">
                <a:solidFill>
                  <a:schemeClr val="accent6"/>
                </a:solidFill>
              </a:rPr>
              <a:t>確認不要</a:t>
            </a:r>
            <a:r>
              <a:rPr lang="en-US" altLang="ja-JP" sz="1000" dirty="0">
                <a:solidFill>
                  <a:schemeClr val="accent6"/>
                </a:solidFill>
              </a:rPr>
              <a:t>)</a:t>
            </a:r>
            <a:endParaRPr lang="ja-JP" altLang="ja-JP" sz="1000" dirty="0">
              <a:solidFill>
                <a:schemeClr val="accent6"/>
              </a:solidFill>
            </a:endParaRPr>
          </a:p>
        </p:txBody>
      </p:sp>
      <p:sp>
        <p:nvSpPr>
          <p:cNvPr id="9" name="正方形/長方形 8">
            <a:extLst>
              <a:ext uri="{FF2B5EF4-FFF2-40B4-BE49-F238E27FC236}">
                <a16:creationId xmlns:a16="http://schemas.microsoft.com/office/drawing/2014/main" id="{7246F7AF-552C-4FDA-828E-67B3AB4A1BB9}"/>
              </a:ext>
            </a:extLst>
          </p:cNvPr>
          <p:cNvSpPr/>
          <p:nvPr/>
        </p:nvSpPr>
        <p:spPr>
          <a:xfrm>
            <a:off x="0" y="1928044"/>
            <a:ext cx="11734800" cy="369332"/>
          </a:xfrm>
          <a:prstGeom prst="rect">
            <a:avLst/>
          </a:prstGeom>
        </p:spPr>
        <p:txBody>
          <a:bodyPr wrap="square">
            <a:spAutoFit/>
          </a:bodyPr>
          <a:lstStyle/>
          <a:p>
            <a:pPr>
              <a:spcBef>
                <a:spcPts val="600"/>
              </a:spcBef>
            </a:pPr>
            <a:r>
              <a:rPr lang="ja-JP" altLang="en-US" b="1" dirty="0"/>
              <a:t>承認申請に伴う</a:t>
            </a:r>
            <a:r>
              <a:rPr lang="en-US" altLang="ja-JP" b="1" dirty="0"/>
              <a:t>RMP</a:t>
            </a:r>
            <a:r>
              <a:rPr lang="ja-JP" altLang="en-US" b="1" dirty="0"/>
              <a:t>の提出時期</a:t>
            </a:r>
            <a:endParaRPr lang="ja-JP" altLang="ja-JP" dirty="0"/>
          </a:p>
        </p:txBody>
      </p:sp>
      <p:sp>
        <p:nvSpPr>
          <p:cNvPr id="14" name="四角形: メモ 13">
            <a:extLst>
              <a:ext uri="{FF2B5EF4-FFF2-40B4-BE49-F238E27FC236}">
                <a16:creationId xmlns:a16="http://schemas.microsoft.com/office/drawing/2014/main" id="{4383AA4E-AB97-431B-8008-E33A7075362A}"/>
              </a:ext>
            </a:extLst>
          </p:cNvPr>
          <p:cNvSpPr/>
          <p:nvPr/>
        </p:nvSpPr>
        <p:spPr>
          <a:xfrm>
            <a:off x="838842" y="2839193"/>
            <a:ext cx="1018712" cy="1074290"/>
          </a:xfrm>
          <a:prstGeom prst="foldedCorner">
            <a:avLst/>
          </a:prstGeom>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t">
            <a:noAutofit/>
          </a:bodyPr>
          <a:lstStyle/>
          <a:p>
            <a:pPr algn="ctr"/>
            <a:r>
              <a:rPr kumimoji="1" lang="en-US" altLang="ja-JP" sz="1600" b="1" dirty="0">
                <a:solidFill>
                  <a:schemeClr val="tx1"/>
                </a:solidFill>
              </a:rPr>
              <a:t>RMP</a:t>
            </a:r>
            <a:r>
              <a:rPr kumimoji="1" lang="ja-JP" altLang="en-US" sz="1600" b="1" dirty="0">
                <a:solidFill>
                  <a:schemeClr val="tx1"/>
                </a:solidFill>
              </a:rPr>
              <a:t>案</a:t>
            </a:r>
            <a:endParaRPr kumimoji="1" lang="en-US" altLang="ja-JP" sz="1600" b="1" dirty="0">
              <a:solidFill>
                <a:schemeClr val="tx1"/>
              </a:solidFill>
            </a:endParaRPr>
          </a:p>
          <a:p>
            <a:pPr algn="ctr"/>
            <a:r>
              <a:rPr kumimoji="1" lang="en-US" altLang="ja-JP" sz="1600" dirty="0">
                <a:solidFill>
                  <a:schemeClr val="tx1"/>
                </a:solidFill>
              </a:rPr>
              <a:t>CTD M1.11</a:t>
            </a:r>
          </a:p>
        </p:txBody>
      </p:sp>
      <p:sp>
        <p:nvSpPr>
          <p:cNvPr id="15" name="正方形/長方形 14">
            <a:extLst>
              <a:ext uri="{FF2B5EF4-FFF2-40B4-BE49-F238E27FC236}">
                <a16:creationId xmlns:a16="http://schemas.microsoft.com/office/drawing/2014/main" id="{EF8DC58E-8B76-4BE0-9B79-C91B7510F066}"/>
              </a:ext>
            </a:extLst>
          </p:cNvPr>
          <p:cNvSpPr/>
          <p:nvPr/>
        </p:nvSpPr>
        <p:spPr>
          <a:xfrm>
            <a:off x="548157" y="2348009"/>
            <a:ext cx="1515847" cy="369332"/>
          </a:xfrm>
          <a:prstGeom prst="rect">
            <a:avLst/>
          </a:prstGeom>
          <a:ln>
            <a:solidFill>
              <a:schemeClr val="tx1"/>
            </a:solidFill>
          </a:ln>
        </p:spPr>
        <p:txBody>
          <a:bodyPr wrap="square">
            <a:spAutoFit/>
          </a:bodyPr>
          <a:lstStyle/>
          <a:p>
            <a:pPr algn="ctr"/>
            <a:r>
              <a:rPr lang="ja-JP" altLang="en-US" b="1" dirty="0">
                <a:latin typeface="+mn-ea"/>
              </a:rPr>
              <a:t>承認申請</a:t>
            </a:r>
          </a:p>
        </p:txBody>
      </p:sp>
      <p:sp>
        <p:nvSpPr>
          <p:cNvPr id="16" name="正方形/長方形 15">
            <a:extLst>
              <a:ext uri="{FF2B5EF4-FFF2-40B4-BE49-F238E27FC236}">
                <a16:creationId xmlns:a16="http://schemas.microsoft.com/office/drawing/2014/main" id="{02E52AFF-D77D-454E-8B28-79EF94B83CC1}"/>
              </a:ext>
            </a:extLst>
          </p:cNvPr>
          <p:cNvSpPr/>
          <p:nvPr/>
        </p:nvSpPr>
        <p:spPr>
          <a:xfrm>
            <a:off x="3330808" y="2348010"/>
            <a:ext cx="1495875" cy="369332"/>
          </a:xfrm>
          <a:prstGeom prst="rect">
            <a:avLst/>
          </a:prstGeom>
          <a:ln>
            <a:solidFill>
              <a:schemeClr val="tx1"/>
            </a:solidFill>
          </a:ln>
        </p:spPr>
        <p:txBody>
          <a:bodyPr wrap="square">
            <a:spAutoFit/>
          </a:bodyPr>
          <a:lstStyle/>
          <a:p>
            <a:pPr algn="ctr"/>
            <a:r>
              <a:rPr lang="ja-JP" altLang="en-US" b="1" dirty="0">
                <a:latin typeface="+mn-ea"/>
              </a:rPr>
              <a:t>部会</a:t>
            </a:r>
          </a:p>
        </p:txBody>
      </p:sp>
      <p:sp>
        <p:nvSpPr>
          <p:cNvPr id="19" name="正方形/長方形 18">
            <a:extLst>
              <a:ext uri="{FF2B5EF4-FFF2-40B4-BE49-F238E27FC236}">
                <a16:creationId xmlns:a16="http://schemas.microsoft.com/office/drawing/2014/main" id="{BA311646-584D-4C88-8428-6FAFB7A867A7}"/>
              </a:ext>
            </a:extLst>
          </p:cNvPr>
          <p:cNvSpPr/>
          <p:nvPr/>
        </p:nvSpPr>
        <p:spPr>
          <a:xfrm>
            <a:off x="7211456" y="2348010"/>
            <a:ext cx="1279983" cy="369332"/>
          </a:xfrm>
          <a:prstGeom prst="rect">
            <a:avLst/>
          </a:prstGeom>
          <a:ln>
            <a:solidFill>
              <a:schemeClr val="tx1"/>
            </a:solidFill>
          </a:ln>
        </p:spPr>
        <p:txBody>
          <a:bodyPr wrap="square">
            <a:spAutoFit/>
          </a:bodyPr>
          <a:lstStyle/>
          <a:p>
            <a:pPr algn="ctr"/>
            <a:r>
              <a:rPr lang="ja-JP" altLang="en-US" b="1" dirty="0">
                <a:latin typeface="+mn-ea"/>
              </a:rPr>
              <a:t>承認</a:t>
            </a:r>
          </a:p>
        </p:txBody>
      </p:sp>
      <p:sp>
        <p:nvSpPr>
          <p:cNvPr id="20" name="正方形/長方形 19">
            <a:extLst>
              <a:ext uri="{FF2B5EF4-FFF2-40B4-BE49-F238E27FC236}">
                <a16:creationId xmlns:a16="http://schemas.microsoft.com/office/drawing/2014/main" id="{CCFC8C7E-B4AD-4E90-9BD5-7A564F66233A}"/>
              </a:ext>
            </a:extLst>
          </p:cNvPr>
          <p:cNvSpPr/>
          <p:nvPr/>
        </p:nvSpPr>
        <p:spPr>
          <a:xfrm>
            <a:off x="10203810" y="2348010"/>
            <a:ext cx="1279983" cy="369332"/>
          </a:xfrm>
          <a:prstGeom prst="rect">
            <a:avLst/>
          </a:prstGeom>
          <a:ln>
            <a:solidFill>
              <a:schemeClr val="tx1"/>
            </a:solidFill>
          </a:ln>
        </p:spPr>
        <p:txBody>
          <a:bodyPr wrap="square">
            <a:spAutoFit/>
          </a:bodyPr>
          <a:lstStyle/>
          <a:p>
            <a:pPr algn="ctr"/>
            <a:r>
              <a:rPr lang="ja-JP" altLang="en-US" b="1" dirty="0">
                <a:latin typeface="+mn-ea"/>
              </a:rPr>
              <a:t>発売</a:t>
            </a:r>
          </a:p>
        </p:txBody>
      </p:sp>
      <p:sp>
        <p:nvSpPr>
          <p:cNvPr id="26" name="四角形: メモ 25">
            <a:extLst>
              <a:ext uri="{FF2B5EF4-FFF2-40B4-BE49-F238E27FC236}">
                <a16:creationId xmlns:a16="http://schemas.microsoft.com/office/drawing/2014/main" id="{A925A8F8-0613-4498-97DA-99E07E92954E}"/>
              </a:ext>
            </a:extLst>
          </p:cNvPr>
          <p:cNvSpPr/>
          <p:nvPr/>
        </p:nvSpPr>
        <p:spPr>
          <a:xfrm>
            <a:off x="3569389" y="2839193"/>
            <a:ext cx="1018712" cy="1074290"/>
          </a:xfrm>
          <a:prstGeom prst="foldedCorner">
            <a:avLst/>
          </a:prstGeom>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t">
            <a:noAutofit/>
          </a:bodyPr>
          <a:lstStyle/>
          <a:p>
            <a:pPr algn="ctr"/>
            <a:r>
              <a:rPr kumimoji="1" lang="en-US" altLang="ja-JP" sz="1600" b="1" dirty="0">
                <a:solidFill>
                  <a:schemeClr val="tx1"/>
                </a:solidFill>
              </a:rPr>
              <a:t>RMP</a:t>
            </a:r>
            <a:r>
              <a:rPr kumimoji="1" lang="ja-JP" altLang="en-US" sz="1600" b="1" dirty="0">
                <a:solidFill>
                  <a:schemeClr val="tx1"/>
                </a:solidFill>
              </a:rPr>
              <a:t>案</a:t>
            </a:r>
            <a:endParaRPr kumimoji="1" lang="en-US" altLang="ja-JP" sz="1600" b="1" dirty="0">
              <a:solidFill>
                <a:schemeClr val="tx1"/>
              </a:solidFill>
            </a:endParaRPr>
          </a:p>
          <a:p>
            <a:pPr algn="ctr"/>
            <a:r>
              <a:rPr kumimoji="1" lang="en-US" altLang="ja-JP" sz="1600" dirty="0">
                <a:solidFill>
                  <a:schemeClr val="tx1"/>
                </a:solidFill>
              </a:rPr>
              <a:t>CTD M1.11</a:t>
            </a:r>
          </a:p>
        </p:txBody>
      </p:sp>
      <p:sp>
        <p:nvSpPr>
          <p:cNvPr id="27" name="四角形: メモ 26">
            <a:extLst>
              <a:ext uri="{FF2B5EF4-FFF2-40B4-BE49-F238E27FC236}">
                <a16:creationId xmlns:a16="http://schemas.microsoft.com/office/drawing/2014/main" id="{E98E9BB4-01A0-4006-B407-D6461E79B736}"/>
              </a:ext>
            </a:extLst>
          </p:cNvPr>
          <p:cNvSpPr/>
          <p:nvPr/>
        </p:nvSpPr>
        <p:spPr>
          <a:xfrm>
            <a:off x="4430279" y="4144656"/>
            <a:ext cx="1018712" cy="1000761"/>
          </a:xfrm>
          <a:prstGeom prst="foldedCorner">
            <a:avLst/>
          </a:prstGeom>
          <a:ln w="38100">
            <a:solidFill>
              <a:schemeClr val="accent6"/>
            </a:solidFill>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pPr algn="ctr"/>
            <a:r>
              <a:rPr kumimoji="1" lang="en-US" altLang="ja-JP" sz="1600" b="1" dirty="0">
                <a:solidFill>
                  <a:schemeClr val="accent6"/>
                </a:solidFill>
              </a:rPr>
              <a:t>RMP</a:t>
            </a:r>
          </a:p>
          <a:p>
            <a:pPr algn="ctr"/>
            <a:r>
              <a:rPr lang="ja-JP" altLang="en-US" sz="1600" b="1" dirty="0">
                <a:solidFill>
                  <a:schemeClr val="accent6"/>
                </a:solidFill>
              </a:rPr>
              <a:t>提出</a:t>
            </a:r>
            <a:r>
              <a:rPr lang="en-US" altLang="ja-JP" sz="1600" b="1" dirty="0">
                <a:solidFill>
                  <a:schemeClr val="accent6"/>
                </a:solidFill>
              </a:rPr>
              <a:t>※</a:t>
            </a:r>
            <a:endParaRPr kumimoji="1" lang="en-US" altLang="ja-JP" sz="1600" b="1" dirty="0">
              <a:solidFill>
                <a:schemeClr val="accent6"/>
              </a:solidFill>
            </a:endParaRPr>
          </a:p>
        </p:txBody>
      </p:sp>
      <p:sp>
        <p:nvSpPr>
          <p:cNvPr id="28" name="四角形: メモ 27">
            <a:extLst>
              <a:ext uri="{FF2B5EF4-FFF2-40B4-BE49-F238E27FC236}">
                <a16:creationId xmlns:a16="http://schemas.microsoft.com/office/drawing/2014/main" id="{92310F6A-D675-4C57-9C81-B36F8896BA89}"/>
              </a:ext>
            </a:extLst>
          </p:cNvPr>
          <p:cNvSpPr/>
          <p:nvPr/>
        </p:nvSpPr>
        <p:spPr>
          <a:xfrm>
            <a:off x="7335135" y="5059205"/>
            <a:ext cx="1018712" cy="1000761"/>
          </a:xfrm>
          <a:prstGeom prst="foldedCorner">
            <a:avLst/>
          </a:prstGeom>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pPr algn="ctr"/>
            <a:r>
              <a:rPr kumimoji="1" lang="en-US" altLang="ja-JP" sz="1600" b="1" dirty="0">
                <a:solidFill>
                  <a:schemeClr val="tx1"/>
                </a:solidFill>
              </a:rPr>
              <a:t>RMP</a:t>
            </a:r>
          </a:p>
          <a:p>
            <a:pPr algn="ctr"/>
            <a:r>
              <a:rPr lang="ja-JP" altLang="en-US" sz="1600" b="1" dirty="0">
                <a:solidFill>
                  <a:schemeClr val="tx1"/>
                </a:solidFill>
              </a:rPr>
              <a:t>公開</a:t>
            </a:r>
            <a:endParaRPr kumimoji="1" lang="en-US" altLang="ja-JP" sz="1600" b="1" dirty="0">
              <a:solidFill>
                <a:schemeClr val="tx1"/>
              </a:solidFill>
            </a:endParaRPr>
          </a:p>
        </p:txBody>
      </p:sp>
      <p:cxnSp>
        <p:nvCxnSpPr>
          <p:cNvPr id="7" name="直線矢印コネクタ 6">
            <a:extLst>
              <a:ext uri="{FF2B5EF4-FFF2-40B4-BE49-F238E27FC236}">
                <a16:creationId xmlns:a16="http://schemas.microsoft.com/office/drawing/2014/main" id="{ED3D87DE-36B8-438E-BAEB-75980B3D9D2E}"/>
              </a:ext>
            </a:extLst>
          </p:cNvPr>
          <p:cNvCxnSpPr>
            <a:cxnSpLocks/>
            <a:stCxn id="14" idx="3"/>
            <a:endCxn id="26" idx="1"/>
          </p:cNvCxnSpPr>
          <p:nvPr/>
        </p:nvCxnSpPr>
        <p:spPr>
          <a:xfrm>
            <a:off x="1857554" y="3376338"/>
            <a:ext cx="171183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コネクタ: カギ線 28">
            <a:extLst>
              <a:ext uri="{FF2B5EF4-FFF2-40B4-BE49-F238E27FC236}">
                <a16:creationId xmlns:a16="http://schemas.microsoft.com/office/drawing/2014/main" id="{E305414E-FABF-473A-955B-96CFA3CE979F}"/>
              </a:ext>
            </a:extLst>
          </p:cNvPr>
          <p:cNvCxnSpPr>
            <a:cxnSpLocks/>
            <a:stCxn id="26" idx="2"/>
            <a:endCxn id="27" idx="1"/>
          </p:cNvCxnSpPr>
          <p:nvPr/>
        </p:nvCxnSpPr>
        <p:spPr>
          <a:xfrm rot="16200000" flipH="1">
            <a:off x="3888735" y="4103493"/>
            <a:ext cx="731554" cy="351534"/>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34" name="吹き出し: 四角形 33">
            <a:extLst>
              <a:ext uri="{FF2B5EF4-FFF2-40B4-BE49-F238E27FC236}">
                <a16:creationId xmlns:a16="http://schemas.microsoft.com/office/drawing/2014/main" id="{5188FF68-525F-48D5-9802-F2BB5E32C90A}"/>
              </a:ext>
            </a:extLst>
          </p:cNvPr>
          <p:cNvSpPr/>
          <p:nvPr/>
        </p:nvSpPr>
        <p:spPr>
          <a:xfrm>
            <a:off x="4923501" y="3284830"/>
            <a:ext cx="1737589" cy="750504"/>
          </a:xfrm>
          <a:prstGeom prst="wedgeRectCallout">
            <a:avLst>
              <a:gd name="adj1" fmla="val -41683"/>
              <a:gd name="adj2" fmla="val 74356"/>
            </a:avLst>
          </a:prstGeom>
          <a:solidFill>
            <a:schemeClr val="accent6"/>
          </a:solidFill>
          <a:ln w="25400" cap="flat" cmpd="sng" algn="ctr">
            <a:solidFill>
              <a:schemeClr val="accent6"/>
            </a:solidFill>
            <a:prstDash val="solid"/>
          </a:ln>
          <a:effectLst/>
        </p:spPr>
        <p:txBody>
          <a:bodyPr rtlCol="0" anchor="ctr"/>
          <a:lstStyle/>
          <a:p>
            <a:r>
              <a:rPr lang="ja-JP" altLang="en-US" b="1" dirty="0">
                <a:solidFill>
                  <a:schemeClr val="bg1"/>
                </a:solidFill>
              </a:rPr>
              <a:t>部会後速やかに</a:t>
            </a:r>
            <a:r>
              <a:rPr lang="en-US" altLang="ja-JP" b="1" dirty="0">
                <a:solidFill>
                  <a:schemeClr val="bg1"/>
                </a:solidFill>
              </a:rPr>
              <a:t>RMP</a:t>
            </a:r>
            <a:r>
              <a:rPr lang="ja-JP" altLang="en-US" b="1" dirty="0">
                <a:solidFill>
                  <a:schemeClr val="bg1"/>
                </a:solidFill>
              </a:rPr>
              <a:t>を提出</a:t>
            </a:r>
            <a:endParaRPr lang="en-US" altLang="ja-JP" b="1" dirty="0">
              <a:solidFill>
                <a:schemeClr val="bg1"/>
              </a:solidFill>
            </a:endParaRPr>
          </a:p>
        </p:txBody>
      </p:sp>
      <p:cxnSp>
        <p:nvCxnSpPr>
          <p:cNvPr id="43" name="コネクタ: カギ線 42">
            <a:extLst>
              <a:ext uri="{FF2B5EF4-FFF2-40B4-BE49-F238E27FC236}">
                <a16:creationId xmlns:a16="http://schemas.microsoft.com/office/drawing/2014/main" id="{2696A2A3-B4CA-44FE-AA7C-FD434D5A11A6}"/>
              </a:ext>
            </a:extLst>
          </p:cNvPr>
          <p:cNvCxnSpPr>
            <a:cxnSpLocks/>
            <a:stCxn id="27" idx="2"/>
            <a:endCxn id="28" idx="1"/>
          </p:cNvCxnSpPr>
          <p:nvPr/>
        </p:nvCxnSpPr>
        <p:spPr>
          <a:xfrm rot="16200000" flipH="1">
            <a:off x="5930301" y="4154751"/>
            <a:ext cx="414169" cy="239550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53" name="四角形: メモ 52">
            <a:extLst>
              <a:ext uri="{FF2B5EF4-FFF2-40B4-BE49-F238E27FC236}">
                <a16:creationId xmlns:a16="http://schemas.microsoft.com/office/drawing/2014/main" id="{45117A52-DB2E-4484-A074-A6F144CAE100}"/>
              </a:ext>
            </a:extLst>
          </p:cNvPr>
          <p:cNvSpPr/>
          <p:nvPr/>
        </p:nvSpPr>
        <p:spPr>
          <a:xfrm>
            <a:off x="9185098" y="4120892"/>
            <a:ext cx="1018712" cy="1000761"/>
          </a:xfrm>
          <a:prstGeom prst="foldedCorner">
            <a:avLst/>
          </a:prstGeom>
          <a:ln>
            <a:solidFill>
              <a:schemeClr val="bg1">
                <a:lumMod val="75000"/>
              </a:schemeClr>
            </a:solidFill>
            <a:prstDash val="sysDash"/>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pPr algn="ctr"/>
            <a:r>
              <a:rPr kumimoji="1" lang="en-US" altLang="ja-JP" sz="1600" b="1" dirty="0">
                <a:solidFill>
                  <a:schemeClr val="bg1">
                    <a:lumMod val="75000"/>
                  </a:schemeClr>
                </a:solidFill>
              </a:rPr>
              <a:t>RMP</a:t>
            </a:r>
          </a:p>
          <a:p>
            <a:pPr algn="ctr"/>
            <a:r>
              <a:rPr lang="ja-JP" altLang="en-US" sz="1600" b="1" dirty="0">
                <a:solidFill>
                  <a:schemeClr val="bg1">
                    <a:lumMod val="75000"/>
                  </a:schemeClr>
                </a:solidFill>
              </a:rPr>
              <a:t>提出</a:t>
            </a:r>
            <a:endParaRPr kumimoji="1" lang="en-US" altLang="ja-JP" sz="1600" b="1" dirty="0">
              <a:solidFill>
                <a:schemeClr val="bg1">
                  <a:lumMod val="75000"/>
                </a:schemeClr>
              </a:solidFill>
            </a:endParaRPr>
          </a:p>
        </p:txBody>
      </p:sp>
      <p:sp>
        <p:nvSpPr>
          <p:cNvPr id="55" name="矢印: 右 54">
            <a:extLst>
              <a:ext uri="{FF2B5EF4-FFF2-40B4-BE49-F238E27FC236}">
                <a16:creationId xmlns:a16="http://schemas.microsoft.com/office/drawing/2014/main" id="{BA38DE51-1438-4E90-BB99-3B0723415F8B}"/>
              </a:ext>
            </a:extLst>
          </p:cNvPr>
          <p:cNvSpPr/>
          <p:nvPr/>
        </p:nvSpPr>
        <p:spPr>
          <a:xfrm rot="10800000">
            <a:off x="5581578" y="4390930"/>
            <a:ext cx="3259755" cy="385251"/>
          </a:xfrm>
          <a:prstGeom prst="rightArrow">
            <a:avLst/>
          </a:prstGeom>
          <a:solidFill>
            <a:schemeClr val="bg1">
              <a:lumMod val="65000"/>
            </a:schemeClr>
          </a:solidFill>
        </p:spPr>
        <p:txBody>
          <a:bodyPr wrap="square" lIns="108000" tIns="108000" rIns="108000" bIns="108000" rtlCol="0" anchor="ctr">
            <a:noAutofit/>
          </a:bodyPr>
          <a:lstStyle/>
          <a:p>
            <a:pPr algn="ctr"/>
            <a:endParaRPr kumimoji="1" lang="ja-JP" altLang="en-US" b="1" dirty="0">
              <a:solidFill>
                <a:schemeClr val="bg1"/>
              </a:solidFill>
            </a:endParaRPr>
          </a:p>
        </p:txBody>
      </p:sp>
      <p:sp>
        <p:nvSpPr>
          <p:cNvPr id="59" name="乗算記号 58">
            <a:extLst>
              <a:ext uri="{FF2B5EF4-FFF2-40B4-BE49-F238E27FC236}">
                <a16:creationId xmlns:a16="http://schemas.microsoft.com/office/drawing/2014/main" id="{1026A341-2235-4A15-AF05-9CBD715EAB11}"/>
              </a:ext>
            </a:extLst>
          </p:cNvPr>
          <p:cNvSpPr/>
          <p:nvPr/>
        </p:nvSpPr>
        <p:spPr>
          <a:xfrm>
            <a:off x="8760321" y="3632828"/>
            <a:ext cx="1868266" cy="1910439"/>
          </a:xfrm>
          <a:prstGeom prst="mathMultiply">
            <a:avLst>
              <a:gd name="adj1" fmla="val 14610"/>
            </a:avLst>
          </a:prstGeom>
          <a:solidFill>
            <a:schemeClr val="tx1">
              <a:lumMod val="65000"/>
              <a:lumOff val="35000"/>
              <a:alpha val="60000"/>
            </a:schemeClr>
          </a:solidFill>
        </p:spPr>
        <p:txBody>
          <a:bodyPr wrap="square" lIns="108000" tIns="108000" rIns="108000" bIns="108000" rtlCol="0" anchor="ctr">
            <a:noAutofit/>
          </a:bodyPr>
          <a:lstStyle/>
          <a:p>
            <a:pPr algn="ctr"/>
            <a:endParaRPr kumimoji="1" lang="ja-JP" altLang="en-US" b="1" dirty="0">
              <a:solidFill>
                <a:schemeClr val="bg1"/>
              </a:solidFill>
            </a:endParaRPr>
          </a:p>
        </p:txBody>
      </p:sp>
      <p:sp>
        <p:nvSpPr>
          <p:cNvPr id="60" name="吹き出し: 四角形 59">
            <a:extLst>
              <a:ext uri="{FF2B5EF4-FFF2-40B4-BE49-F238E27FC236}">
                <a16:creationId xmlns:a16="http://schemas.microsoft.com/office/drawing/2014/main" id="{D7FCE17A-7441-41CA-A64C-0B0E453071C5}"/>
              </a:ext>
            </a:extLst>
          </p:cNvPr>
          <p:cNvSpPr/>
          <p:nvPr/>
        </p:nvSpPr>
        <p:spPr>
          <a:xfrm>
            <a:off x="7016595" y="2940985"/>
            <a:ext cx="5133115" cy="975273"/>
          </a:xfrm>
          <a:prstGeom prst="wedgeRectCallout">
            <a:avLst>
              <a:gd name="adj1" fmla="val 8454"/>
              <a:gd name="adj2" fmla="val 58815"/>
            </a:avLst>
          </a:prstGeom>
          <a:ln>
            <a:solidFill>
              <a:schemeClr val="bg1">
                <a:lumMod val="50000"/>
              </a:schemeClr>
            </a:solidFill>
          </a:ln>
        </p:spPr>
        <p:style>
          <a:lnRef idx="2">
            <a:schemeClr val="accent1"/>
          </a:lnRef>
          <a:fillRef idx="1">
            <a:schemeClr val="lt1"/>
          </a:fillRef>
          <a:effectRef idx="0">
            <a:schemeClr val="accent1"/>
          </a:effectRef>
          <a:fontRef idx="minor">
            <a:schemeClr val="dk1"/>
          </a:fontRef>
        </p:style>
        <p:txBody>
          <a:bodyPr rtlCol="0" anchor="ctr"/>
          <a:lstStyle/>
          <a:p>
            <a:r>
              <a:rPr lang="ja-JP" altLang="en-US" sz="1400" b="1" dirty="0">
                <a:solidFill>
                  <a:schemeClr val="tx1"/>
                </a:solidFill>
              </a:rPr>
              <a:t>従前は、以下の通りであったが、「部会後速やかに提出</a:t>
            </a:r>
            <a:r>
              <a:rPr lang="en-US" altLang="ja-JP" sz="1400" b="1" dirty="0">
                <a:solidFill>
                  <a:schemeClr val="tx1"/>
                </a:solidFill>
              </a:rPr>
              <a:t>※</a:t>
            </a:r>
            <a:r>
              <a:rPr lang="ja-JP" altLang="en-US" sz="1400" b="1" dirty="0">
                <a:solidFill>
                  <a:schemeClr val="tx1"/>
                </a:solidFill>
              </a:rPr>
              <a:t>」へ変更</a:t>
            </a:r>
            <a:br>
              <a:rPr lang="en-US" altLang="ja-JP" sz="1400" b="1" dirty="0">
                <a:solidFill>
                  <a:schemeClr val="tx1"/>
                </a:solidFill>
              </a:rPr>
            </a:br>
            <a:r>
              <a:rPr lang="en-US" altLang="ja-JP" sz="1400" dirty="0">
                <a:solidFill>
                  <a:schemeClr val="tx1"/>
                </a:solidFill>
              </a:rPr>
              <a:t>※</a:t>
            </a:r>
            <a:r>
              <a:rPr lang="ja-JP" altLang="en-US" sz="1400" dirty="0">
                <a:solidFill>
                  <a:schemeClr val="tx1"/>
                </a:solidFill>
              </a:rPr>
              <a:t>どうしても時間を要する場合は</a:t>
            </a:r>
            <a:r>
              <a:rPr lang="ja-JP" altLang="en-US" sz="1400" u="sng" dirty="0">
                <a:solidFill>
                  <a:schemeClr val="tx1"/>
                </a:solidFill>
              </a:rPr>
              <a:t>販売開始の</a:t>
            </a:r>
            <a:r>
              <a:rPr lang="en-US" altLang="ja-JP" sz="1400" u="sng" dirty="0">
                <a:solidFill>
                  <a:schemeClr val="tx1"/>
                </a:solidFill>
              </a:rPr>
              <a:t>1</a:t>
            </a:r>
            <a:r>
              <a:rPr lang="ja-JP" altLang="en-US" sz="1400" u="sng" dirty="0">
                <a:solidFill>
                  <a:schemeClr val="tx1"/>
                </a:solidFill>
              </a:rPr>
              <a:t>か月前までに提出</a:t>
            </a:r>
            <a:endParaRPr lang="en-US" altLang="ja-JP" sz="1400" dirty="0">
              <a:solidFill>
                <a:schemeClr val="tx1"/>
              </a:solidFill>
            </a:endParaRPr>
          </a:p>
          <a:p>
            <a:r>
              <a:rPr lang="ja-JP" altLang="en-US" sz="1400" dirty="0">
                <a:solidFill>
                  <a:schemeClr val="bg1">
                    <a:lumMod val="50000"/>
                  </a:schemeClr>
                </a:solidFill>
              </a:rPr>
              <a:t>　</a:t>
            </a:r>
            <a:r>
              <a:rPr lang="ja-JP" altLang="en-US" sz="1400" dirty="0">
                <a:solidFill>
                  <a:schemeClr val="bg1">
                    <a:lumMod val="65000"/>
                  </a:schemeClr>
                </a:solidFill>
              </a:rPr>
              <a:t>従前　　　・初回申請の場合：販売の</a:t>
            </a:r>
            <a:r>
              <a:rPr lang="en-US" altLang="ja-JP" sz="1400" dirty="0">
                <a:solidFill>
                  <a:schemeClr val="bg1">
                    <a:lumMod val="65000"/>
                  </a:schemeClr>
                </a:solidFill>
              </a:rPr>
              <a:t>1</a:t>
            </a:r>
            <a:r>
              <a:rPr lang="ja-JP" altLang="en-US" sz="1400" dirty="0">
                <a:solidFill>
                  <a:schemeClr val="bg1">
                    <a:lumMod val="65000"/>
                  </a:schemeClr>
                </a:solidFill>
              </a:rPr>
              <a:t>か月前に提出</a:t>
            </a:r>
            <a:endParaRPr lang="en-US" altLang="ja-JP" sz="1400" dirty="0">
              <a:solidFill>
                <a:schemeClr val="bg1">
                  <a:lumMod val="65000"/>
                </a:schemeClr>
              </a:solidFill>
            </a:endParaRPr>
          </a:p>
          <a:p>
            <a:r>
              <a:rPr lang="ja-JP" altLang="en-US" sz="1400" dirty="0">
                <a:solidFill>
                  <a:schemeClr val="bg1">
                    <a:lumMod val="65000"/>
                  </a:schemeClr>
                </a:solidFill>
              </a:rPr>
              <a:t>　　　　　　　・一変申請の場合：承認の日から</a:t>
            </a:r>
            <a:r>
              <a:rPr lang="en-US" altLang="ja-JP" sz="1400" dirty="0">
                <a:solidFill>
                  <a:schemeClr val="bg1">
                    <a:lumMod val="65000"/>
                  </a:schemeClr>
                </a:solidFill>
              </a:rPr>
              <a:t>2</a:t>
            </a:r>
            <a:r>
              <a:rPr lang="ja-JP" altLang="en-US" sz="1400" dirty="0">
                <a:solidFill>
                  <a:schemeClr val="bg1">
                    <a:lumMod val="65000"/>
                  </a:schemeClr>
                </a:solidFill>
              </a:rPr>
              <a:t>週間以内に提出</a:t>
            </a:r>
            <a:endParaRPr lang="en-US" altLang="ja-JP" sz="1400" dirty="0">
              <a:solidFill>
                <a:schemeClr val="bg1">
                  <a:lumMod val="65000"/>
                </a:schemeClr>
              </a:solidFill>
            </a:endParaRPr>
          </a:p>
        </p:txBody>
      </p:sp>
      <p:pic>
        <p:nvPicPr>
          <p:cNvPr id="66" name="図 65">
            <a:extLst>
              <a:ext uri="{FF2B5EF4-FFF2-40B4-BE49-F238E27FC236}">
                <a16:creationId xmlns:a16="http://schemas.microsoft.com/office/drawing/2014/main" id="{43C42FA0-F92E-44F4-9E45-AEF69D4E4743}"/>
              </a:ext>
            </a:extLst>
          </p:cNvPr>
          <p:cNvPicPr>
            <a:picLocks noChangeAspect="1"/>
          </p:cNvPicPr>
          <p:nvPr/>
        </p:nvPicPr>
        <p:blipFill>
          <a:blip r:embed="rId3"/>
          <a:stretch>
            <a:fillRect/>
          </a:stretch>
        </p:blipFill>
        <p:spPr>
          <a:xfrm>
            <a:off x="7269341" y="6056305"/>
            <a:ext cx="1375652" cy="367469"/>
          </a:xfrm>
          <a:prstGeom prst="rect">
            <a:avLst/>
          </a:prstGeom>
          <a:ln>
            <a:noFill/>
          </a:ln>
          <a:effectLst>
            <a:outerShdw blurRad="292100" dist="139700" dir="2700000" algn="tl" rotWithShape="0">
              <a:srgbClr val="333333">
                <a:alpha val="65000"/>
              </a:srgbClr>
            </a:outerShdw>
          </a:effectLst>
        </p:spPr>
      </p:pic>
      <p:sp>
        <p:nvSpPr>
          <p:cNvPr id="70" name="正方形/長方形 69">
            <a:extLst>
              <a:ext uri="{FF2B5EF4-FFF2-40B4-BE49-F238E27FC236}">
                <a16:creationId xmlns:a16="http://schemas.microsoft.com/office/drawing/2014/main" id="{129D8AEA-D340-4AA9-921D-D06A2E3C3E15}"/>
              </a:ext>
            </a:extLst>
          </p:cNvPr>
          <p:cNvSpPr/>
          <p:nvPr/>
        </p:nvSpPr>
        <p:spPr>
          <a:xfrm>
            <a:off x="5037315" y="5297975"/>
            <a:ext cx="2203241" cy="523220"/>
          </a:xfrm>
          <a:prstGeom prst="rect">
            <a:avLst/>
          </a:prstGeom>
        </p:spPr>
        <p:txBody>
          <a:bodyPr wrap="square">
            <a:spAutoFit/>
          </a:bodyPr>
          <a:lstStyle/>
          <a:p>
            <a:r>
              <a:rPr lang="en-US" altLang="ja-JP" sz="1400" dirty="0"/>
              <a:t>PMDA</a:t>
            </a:r>
            <a:r>
              <a:rPr lang="ja-JP" altLang="en-US" sz="1400" dirty="0"/>
              <a:t>確認期間（</a:t>
            </a:r>
            <a:r>
              <a:rPr lang="en-US" altLang="ja-JP" sz="1400" dirty="0"/>
              <a:t>1</a:t>
            </a:r>
            <a:r>
              <a:rPr lang="ja-JP" altLang="en-US" sz="1400" dirty="0"/>
              <a:t>か月）</a:t>
            </a:r>
            <a:br>
              <a:rPr lang="en-US" altLang="ja-JP" sz="1400" dirty="0"/>
            </a:br>
            <a:r>
              <a:rPr lang="en-US" altLang="ja-JP" sz="1400" dirty="0"/>
              <a:t>※</a:t>
            </a:r>
            <a:r>
              <a:rPr lang="ja-JP" altLang="en-US" sz="1400" dirty="0"/>
              <a:t>必要に応じて協議</a:t>
            </a:r>
          </a:p>
        </p:txBody>
      </p:sp>
      <p:sp>
        <p:nvSpPr>
          <p:cNvPr id="73" name="正方形/長方形 72">
            <a:extLst>
              <a:ext uri="{FF2B5EF4-FFF2-40B4-BE49-F238E27FC236}">
                <a16:creationId xmlns:a16="http://schemas.microsoft.com/office/drawing/2014/main" id="{03688DEE-3561-45D3-B24D-B9863052864E}"/>
              </a:ext>
            </a:extLst>
          </p:cNvPr>
          <p:cNvSpPr/>
          <p:nvPr/>
        </p:nvSpPr>
        <p:spPr>
          <a:xfrm>
            <a:off x="2240487" y="2886731"/>
            <a:ext cx="1271117" cy="523220"/>
          </a:xfrm>
          <a:prstGeom prst="rect">
            <a:avLst/>
          </a:prstGeom>
        </p:spPr>
        <p:txBody>
          <a:bodyPr wrap="square">
            <a:spAutoFit/>
          </a:bodyPr>
          <a:lstStyle/>
          <a:p>
            <a:r>
              <a:rPr lang="ja-JP" altLang="en-US" sz="1400" dirty="0"/>
              <a:t>審査の過程で適宜更新</a:t>
            </a:r>
          </a:p>
        </p:txBody>
      </p:sp>
      <p:sp>
        <p:nvSpPr>
          <p:cNvPr id="87" name="吹き出し: 四角形 86">
            <a:extLst>
              <a:ext uri="{FF2B5EF4-FFF2-40B4-BE49-F238E27FC236}">
                <a16:creationId xmlns:a16="http://schemas.microsoft.com/office/drawing/2014/main" id="{BF140351-8051-453C-96AD-175288617717}"/>
              </a:ext>
            </a:extLst>
          </p:cNvPr>
          <p:cNvSpPr/>
          <p:nvPr/>
        </p:nvSpPr>
        <p:spPr>
          <a:xfrm>
            <a:off x="9119315" y="5186432"/>
            <a:ext cx="2339938" cy="1374674"/>
          </a:xfrm>
          <a:prstGeom prst="wedgeRectCallout">
            <a:avLst>
              <a:gd name="adj1" fmla="val -6512"/>
              <a:gd name="adj2" fmla="val 15709"/>
            </a:avLst>
          </a:prstGeom>
          <a:solidFill>
            <a:schemeClr val="accent2">
              <a:lumMod val="20000"/>
              <a:lumOff val="80000"/>
            </a:schemeClr>
          </a:solidFill>
          <a:ln w="25400" cap="flat" cmpd="sng" algn="ctr">
            <a:noFill/>
            <a:prstDash val="solid"/>
          </a:ln>
          <a:effectLst/>
        </p:spPr>
        <p:txBody>
          <a:bodyPr rtlCol="0" anchor="t"/>
          <a:lstStyle/>
          <a:p>
            <a:pPr algn="ctr"/>
            <a:r>
              <a:rPr lang="en-US" altLang="ja-JP" sz="1600" b="1" dirty="0">
                <a:solidFill>
                  <a:schemeClr val="accent1"/>
                </a:solidFill>
              </a:rPr>
              <a:t>RMP</a:t>
            </a:r>
            <a:r>
              <a:rPr lang="ja-JP" altLang="en-US" sz="1600" b="1" dirty="0">
                <a:solidFill>
                  <a:schemeClr val="accent1"/>
                </a:solidFill>
              </a:rPr>
              <a:t>の早期公開により、</a:t>
            </a:r>
            <a:endParaRPr lang="en-US" altLang="ja-JP" sz="1600" b="1" dirty="0">
              <a:solidFill>
                <a:schemeClr val="accent1"/>
              </a:solidFill>
            </a:endParaRPr>
          </a:p>
          <a:p>
            <a:pPr algn="ctr"/>
            <a:r>
              <a:rPr lang="en-US" altLang="ja-JP" sz="1600" b="1" dirty="0">
                <a:solidFill>
                  <a:schemeClr val="accent1"/>
                </a:solidFill>
              </a:rPr>
              <a:t>RMP</a:t>
            </a:r>
            <a:r>
              <a:rPr lang="ja-JP" altLang="en-US" sz="1600" b="1" dirty="0">
                <a:solidFill>
                  <a:schemeClr val="accent1"/>
                </a:solidFill>
              </a:rPr>
              <a:t>利活用推進へ</a:t>
            </a:r>
            <a:endParaRPr lang="en-US" altLang="ja-JP" sz="1600" b="1" dirty="0">
              <a:solidFill>
                <a:schemeClr val="accent1"/>
              </a:solidFill>
            </a:endParaRPr>
          </a:p>
        </p:txBody>
      </p:sp>
      <p:sp>
        <p:nvSpPr>
          <p:cNvPr id="88" name="矢印: 右 87">
            <a:extLst>
              <a:ext uri="{FF2B5EF4-FFF2-40B4-BE49-F238E27FC236}">
                <a16:creationId xmlns:a16="http://schemas.microsoft.com/office/drawing/2014/main" id="{EA138F4A-2C2B-4112-A5DC-9274FB436781}"/>
              </a:ext>
            </a:extLst>
          </p:cNvPr>
          <p:cNvSpPr/>
          <p:nvPr/>
        </p:nvSpPr>
        <p:spPr>
          <a:xfrm>
            <a:off x="8393484" y="5499141"/>
            <a:ext cx="503019" cy="385251"/>
          </a:xfrm>
          <a:prstGeom prst="rightArrow">
            <a:avLst>
              <a:gd name="adj1" fmla="val 50000"/>
              <a:gd name="adj2" fmla="val 50000"/>
            </a:avLst>
          </a:prstGeom>
        </p:spPr>
        <p:style>
          <a:lnRef idx="2">
            <a:schemeClr val="accent2"/>
          </a:lnRef>
          <a:fillRef idx="1">
            <a:schemeClr val="lt1"/>
          </a:fillRef>
          <a:effectRef idx="0">
            <a:schemeClr val="accent2"/>
          </a:effectRef>
          <a:fontRef idx="minor">
            <a:schemeClr val="dk1"/>
          </a:fontRef>
        </p:style>
        <p:txBody>
          <a:bodyPr wrap="square" lIns="108000" tIns="108000" rIns="108000" bIns="108000" rtlCol="0" anchor="ctr">
            <a:noAutofit/>
          </a:bodyPr>
          <a:lstStyle/>
          <a:p>
            <a:pPr algn="ctr"/>
            <a:endParaRPr kumimoji="1" lang="ja-JP" altLang="en-US" b="1" dirty="0">
              <a:solidFill>
                <a:schemeClr val="bg1"/>
              </a:solidFill>
            </a:endParaRPr>
          </a:p>
        </p:txBody>
      </p:sp>
      <p:pic>
        <p:nvPicPr>
          <p:cNvPr id="2050" name="Picture 2">
            <a:extLst>
              <a:ext uri="{FF2B5EF4-FFF2-40B4-BE49-F238E27FC236}">
                <a16:creationId xmlns:a16="http://schemas.microsoft.com/office/drawing/2014/main" id="{82C06906-E24E-41D4-8243-970317E27484}"/>
              </a:ext>
            </a:extLst>
          </p:cNvPr>
          <p:cNvPicPr>
            <a:picLocks noChangeAspect="1" noChangeArrowheads="1"/>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9477383" y="5687455"/>
            <a:ext cx="1564403" cy="975916"/>
          </a:xfrm>
          <a:prstGeom prst="rect">
            <a:avLst/>
          </a:prstGeom>
          <a:noFill/>
          <a:extLst>
            <a:ext uri="{909E8E84-426E-40DD-AFC4-6F175D3DCCD1}">
              <a14:hiddenFill xmlns:a14="http://schemas.microsoft.com/office/drawing/2010/main">
                <a:solidFill>
                  <a:srgbClr val="FFFFFF"/>
                </a:solidFill>
              </a14:hiddenFill>
            </a:ext>
          </a:extLst>
        </p:spPr>
      </p:pic>
      <p:pic>
        <p:nvPicPr>
          <p:cNvPr id="33" name="図 32">
            <a:extLst>
              <a:ext uri="{FF2B5EF4-FFF2-40B4-BE49-F238E27FC236}">
                <a16:creationId xmlns:a16="http://schemas.microsoft.com/office/drawing/2014/main" id="{5BEAE6A6-A028-41E9-BC08-272E362A0988}"/>
              </a:ext>
            </a:extLst>
          </p:cNvPr>
          <p:cNvPicPr>
            <a:picLocks noChangeAspect="1"/>
          </p:cNvPicPr>
          <p:nvPr/>
        </p:nvPicPr>
        <p:blipFill>
          <a:blip r:embed="rId5" cstate="hqprint">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4078745" y="5242259"/>
            <a:ext cx="766311" cy="412565"/>
          </a:xfrm>
          <a:prstGeom prst="rect">
            <a:avLst/>
          </a:prstGeom>
        </p:spPr>
      </p:pic>
      <p:sp>
        <p:nvSpPr>
          <p:cNvPr id="31" name="正方形/長方形 30">
            <a:extLst>
              <a:ext uri="{FF2B5EF4-FFF2-40B4-BE49-F238E27FC236}">
                <a16:creationId xmlns:a16="http://schemas.microsoft.com/office/drawing/2014/main" id="{D2C24C8C-0E36-4EC2-A999-86B56DB0D2D5}"/>
              </a:ext>
            </a:extLst>
          </p:cNvPr>
          <p:cNvSpPr/>
          <p:nvPr/>
        </p:nvSpPr>
        <p:spPr>
          <a:xfrm>
            <a:off x="1071832" y="6391408"/>
            <a:ext cx="7988084" cy="400110"/>
          </a:xfrm>
          <a:prstGeom prst="rect">
            <a:avLst/>
          </a:prstGeom>
        </p:spPr>
        <p:txBody>
          <a:bodyPr wrap="none">
            <a:spAutoFit/>
          </a:bodyPr>
          <a:lstStyle/>
          <a:p>
            <a:pPr lvl="0">
              <a:defRPr/>
            </a:pPr>
            <a:r>
              <a:rPr lang="ja-JP" altLang="en-US" sz="1000" b="1" dirty="0"/>
              <a:t>出典：　令和</a:t>
            </a:r>
            <a:r>
              <a:rPr lang="en-US" altLang="ja-JP" sz="1000" b="1" dirty="0"/>
              <a:t>4</a:t>
            </a:r>
            <a:r>
              <a:rPr lang="ja-JP" altLang="en-US" sz="1000" b="1" dirty="0"/>
              <a:t>年</a:t>
            </a:r>
            <a:r>
              <a:rPr lang="en-US" altLang="ja-JP" sz="1000" b="1" dirty="0"/>
              <a:t>3</a:t>
            </a:r>
            <a:r>
              <a:rPr lang="ja-JP" altLang="en-US" sz="1000" b="1" dirty="0"/>
              <a:t>月　審査管理課長・安全対策課長通知　医薬品リスク管理計画の策定及び公表について</a:t>
            </a:r>
            <a:r>
              <a:rPr lang="ja-JP" altLang="en-US" sz="1000" dirty="0"/>
              <a:t>（３．（</a:t>
            </a:r>
            <a:r>
              <a:rPr lang="en-US" altLang="ja-JP" sz="1000" dirty="0"/>
              <a:t>1</a:t>
            </a:r>
            <a:r>
              <a:rPr lang="ja-JP" altLang="en-US" sz="1000" dirty="0"/>
              <a:t>））</a:t>
            </a:r>
            <a:endParaRPr lang="en-US" altLang="ja-JP" sz="1000" dirty="0"/>
          </a:p>
          <a:p>
            <a:pPr lvl="0">
              <a:defRPr/>
            </a:pPr>
            <a:r>
              <a:rPr lang="ja-JP" altLang="en-US" sz="1000" b="1" dirty="0"/>
              <a:t>　　 　　　令和</a:t>
            </a:r>
            <a:r>
              <a:rPr lang="en-US" altLang="ja-JP" sz="1000" b="1" dirty="0"/>
              <a:t>4</a:t>
            </a:r>
            <a:r>
              <a:rPr lang="ja-JP" altLang="en-US" sz="1000" b="1" dirty="0"/>
              <a:t>年</a:t>
            </a:r>
            <a:r>
              <a:rPr lang="en-US" altLang="ja-JP" sz="1000" b="1" dirty="0"/>
              <a:t>3</a:t>
            </a:r>
            <a:r>
              <a:rPr lang="ja-JP" altLang="en-US" sz="1000" b="1" dirty="0"/>
              <a:t>月　審査管理課・安全対策課通知　医薬品リスク管理計画に関する質疑応答集（Ｑ＆Ａ）について</a:t>
            </a:r>
            <a:r>
              <a:rPr lang="ja-JP" altLang="en-US" sz="1000" dirty="0"/>
              <a:t>（</a:t>
            </a:r>
            <a:r>
              <a:rPr lang="en-US" altLang="ja-JP" sz="1000" dirty="0"/>
              <a:t>Q&amp;A19</a:t>
            </a:r>
            <a:r>
              <a:rPr lang="ja-JP" altLang="en-US" sz="1000" dirty="0"/>
              <a:t>、</a:t>
            </a:r>
            <a:r>
              <a:rPr lang="en-US" altLang="ja-JP" sz="1000" dirty="0"/>
              <a:t>20</a:t>
            </a:r>
            <a:r>
              <a:rPr lang="ja-JP" altLang="en-US" sz="1000" dirty="0"/>
              <a:t>、</a:t>
            </a:r>
            <a:r>
              <a:rPr lang="en-US" altLang="ja-JP" sz="1000" dirty="0"/>
              <a:t>21</a:t>
            </a:r>
            <a:r>
              <a:rPr lang="ja-JP" altLang="en-US" sz="1000" dirty="0"/>
              <a:t>、</a:t>
            </a:r>
            <a:r>
              <a:rPr lang="en-US" altLang="ja-JP" sz="1000" dirty="0"/>
              <a:t>25</a:t>
            </a:r>
            <a:r>
              <a:rPr lang="ja-JP" altLang="en-US" sz="1000" dirty="0"/>
              <a:t>）</a:t>
            </a:r>
            <a:endParaRPr lang="en-US" altLang="ja-JP" sz="1000" dirty="0"/>
          </a:p>
        </p:txBody>
      </p:sp>
      <p:sp>
        <p:nvSpPr>
          <p:cNvPr id="12" name="正方形/長方形 11">
            <a:extLst>
              <a:ext uri="{FF2B5EF4-FFF2-40B4-BE49-F238E27FC236}">
                <a16:creationId xmlns:a16="http://schemas.microsoft.com/office/drawing/2014/main" id="{7E188EE6-9034-4086-8B5F-3C2E7E31C77C}"/>
              </a:ext>
            </a:extLst>
          </p:cNvPr>
          <p:cNvSpPr/>
          <p:nvPr/>
        </p:nvSpPr>
        <p:spPr>
          <a:xfrm>
            <a:off x="252301" y="4700444"/>
            <a:ext cx="3329615" cy="1304113"/>
          </a:xfrm>
          <a:prstGeom prst="rect">
            <a:avLst/>
          </a:prstGeom>
          <a:noFill/>
          <a:ln w="19050">
            <a:prstDash val="sysDot"/>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pPr lvl="0">
              <a:spcBef>
                <a:spcPts val="600"/>
              </a:spcBef>
            </a:pPr>
            <a:r>
              <a:rPr lang="en-US" altLang="ja-JP" sz="1200" dirty="0">
                <a:solidFill>
                  <a:prstClr val="black"/>
                </a:solidFill>
              </a:rPr>
              <a:t>※RMP</a:t>
            </a:r>
            <a:r>
              <a:rPr lang="ja-JP" altLang="en-US" sz="1200" dirty="0">
                <a:solidFill>
                  <a:prstClr val="black"/>
                </a:solidFill>
              </a:rPr>
              <a:t>資材や製造販売後調査等実施計画書等の添付資料の作成に時間を要する場合は、</a:t>
            </a:r>
            <a:r>
              <a:rPr lang="en-US" altLang="ja-JP" sz="1200" dirty="0">
                <a:solidFill>
                  <a:prstClr val="black"/>
                </a:solidFill>
              </a:rPr>
              <a:t>RMP</a:t>
            </a:r>
            <a:r>
              <a:rPr lang="ja-JP" altLang="en-US" sz="1200" dirty="0">
                <a:solidFill>
                  <a:prstClr val="black"/>
                </a:solidFill>
              </a:rPr>
              <a:t>本体を部会後速やかにまずは提出すること</a:t>
            </a:r>
            <a:endParaRPr lang="en-US" altLang="ja-JP" sz="1200" dirty="0">
              <a:solidFill>
                <a:prstClr val="black"/>
              </a:solidFill>
            </a:endParaRPr>
          </a:p>
          <a:p>
            <a:pPr lvl="0">
              <a:spcBef>
                <a:spcPts val="600"/>
              </a:spcBef>
            </a:pPr>
            <a:r>
              <a:rPr lang="en-US" altLang="ja-JP" sz="1200" dirty="0">
                <a:solidFill>
                  <a:prstClr val="black"/>
                </a:solidFill>
              </a:rPr>
              <a:t>※</a:t>
            </a:r>
            <a:r>
              <a:rPr lang="ja-JP" altLang="en-US" sz="1200" dirty="0">
                <a:solidFill>
                  <a:prstClr val="black"/>
                </a:solidFill>
              </a:rPr>
              <a:t>バイオ後続品のうち、薬事・食品衛生審議会医薬品部会を経ない一変承認の場合は、当該品目の審査終了後速やかに提出すること。</a:t>
            </a:r>
          </a:p>
        </p:txBody>
      </p:sp>
    </p:spTree>
    <p:extLst>
      <p:ext uri="{BB962C8B-B14F-4D97-AF65-F5344CB8AC3E}">
        <p14:creationId xmlns:p14="http://schemas.microsoft.com/office/powerpoint/2010/main" val="7602728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F95F9BAD-51AA-4BCB-B6D2-099A2F5151F7}"/>
              </a:ext>
            </a:extLst>
          </p:cNvPr>
          <p:cNvSpPr>
            <a:spLocks noGrp="1"/>
          </p:cNvSpPr>
          <p:nvPr>
            <p:ph type="body" sz="quarter" idx="10"/>
          </p:nvPr>
        </p:nvSpPr>
        <p:spPr>
          <a:xfrm>
            <a:off x="561247" y="205387"/>
            <a:ext cx="9793148" cy="307777"/>
          </a:xfrm>
        </p:spPr>
        <p:txBody>
          <a:bodyPr/>
          <a:lstStyle/>
          <a:p>
            <a:r>
              <a:rPr lang="en-US" altLang="ja-JP" dirty="0"/>
              <a:t>2022</a:t>
            </a:r>
            <a:r>
              <a:rPr lang="ja-JP" altLang="en-US" dirty="0"/>
              <a:t>年</a:t>
            </a:r>
            <a:r>
              <a:rPr lang="en-US" altLang="ja-JP" dirty="0"/>
              <a:t>3</a:t>
            </a:r>
            <a:r>
              <a:rPr lang="ja-JP" altLang="en-US" dirty="0"/>
              <a:t>月　</a:t>
            </a:r>
            <a:r>
              <a:rPr lang="en-US" altLang="ja-JP" dirty="0"/>
              <a:t>RMP</a:t>
            </a:r>
            <a:r>
              <a:rPr lang="ja-JP" altLang="en-US" dirty="0"/>
              <a:t>に関する通知のポイント</a:t>
            </a:r>
          </a:p>
        </p:txBody>
      </p:sp>
      <p:sp>
        <p:nvSpPr>
          <p:cNvPr id="4" name="テキスト プレースホルダー 3">
            <a:extLst>
              <a:ext uri="{FF2B5EF4-FFF2-40B4-BE49-F238E27FC236}">
                <a16:creationId xmlns:a16="http://schemas.microsoft.com/office/drawing/2014/main" id="{BDA3C4EB-312D-47AF-A68F-64EFB66B3092}"/>
              </a:ext>
            </a:extLst>
          </p:cNvPr>
          <p:cNvSpPr>
            <a:spLocks noGrp="1"/>
          </p:cNvSpPr>
          <p:nvPr>
            <p:ph type="body" sz="quarter" idx="12"/>
          </p:nvPr>
        </p:nvSpPr>
        <p:spPr>
          <a:xfrm>
            <a:off x="512219" y="503071"/>
            <a:ext cx="9842176" cy="584775"/>
          </a:xfrm>
        </p:spPr>
        <p:txBody>
          <a:bodyPr/>
          <a:lstStyle/>
          <a:p>
            <a:r>
              <a:rPr lang="en-US" altLang="ja-JP" dirty="0"/>
              <a:t>RMP</a:t>
            </a:r>
            <a:r>
              <a:rPr lang="ja-JP" altLang="en-US" dirty="0"/>
              <a:t>の提出タイミング</a:t>
            </a:r>
            <a:r>
              <a:rPr lang="en-US" altLang="ja-JP" dirty="0"/>
              <a:t>(</a:t>
            </a:r>
            <a:r>
              <a:rPr lang="ja-JP" altLang="en-US" dirty="0"/>
              <a:t>詳細）</a:t>
            </a:r>
            <a:endParaRPr lang="en-US" altLang="ja-JP" dirty="0"/>
          </a:p>
        </p:txBody>
      </p:sp>
      <p:sp>
        <p:nvSpPr>
          <p:cNvPr id="10" name="正方形/長方形 9">
            <a:extLst>
              <a:ext uri="{FF2B5EF4-FFF2-40B4-BE49-F238E27FC236}">
                <a16:creationId xmlns:a16="http://schemas.microsoft.com/office/drawing/2014/main" id="{240C6E0B-CA47-4E71-9BE8-81E93F00F00A}"/>
              </a:ext>
            </a:extLst>
          </p:cNvPr>
          <p:cNvSpPr/>
          <p:nvPr/>
        </p:nvSpPr>
        <p:spPr>
          <a:xfrm>
            <a:off x="616542" y="1178080"/>
            <a:ext cx="11074400" cy="474323"/>
          </a:xfrm>
          <a:prstGeom prst="rect">
            <a:avLst/>
          </a:prstGeom>
          <a:solidFill>
            <a:srgbClr val="0000CC"/>
          </a:solidFill>
        </p:spPr>
        <p:txBody>
          <a:bodyPr wrap="square" lIns="108000" tIns="108000" rIns="108000" bIns="108000">
            <a:noAutofit/>
          </a:bodyPr>
          <a:lstStyle/>
          <a:p>
            <a:pPr algn="ctr"/>
            <a:r>
              <a:rPr lang="en-US" altLang="ja-JP" b="1" dirty="0">
                <a:solidFill>
                  <a:schemeClr val="bg1"/>
                </a:solidFill>
                <a:latin typeface="+mn-ea"/>
                <a:cs typeface="ＭＳ Ｐゴシック" panose="020B0600070205080204" pitchFamily="50" charset="-128"/>
              </a:rPr>
              <a:t>RMP</a:t>
            </a:r>
            <a:r>
              <a:rPr lang="ja-JP" altLang="en-US" b="1" dirty="0">
                <a:solidFill>
                  <a:schemeClr val="bg1"/>
                </a:solidFill>
                <a:latin typeface="+mn-ea"/>
                <a:cs typeface="ＭＳ Ｐゴシック" panose="020B0600070205080204" pitchFamily="50" charset="-128"/>
              </a:rPr>
              <a:t>の利活用推進に向け、承認申請に伴う</a:t>
            </a:r>
            <a:r>
              <a:rPr lang="en-US" altLang="ja-JP" b="1" u="sng" dirty="0">
                <a:solidFill>
                  <a:srgbClr val="FFFF00"/>
                </a:solidFill>
                <a:latin typeface="+mn-ea"/>
                <a:cs typeface="ＭＳ Ｐゴシック" panose="020B0600070205080204" pitchFamily="50" charset="-128"/>
              </a:rPr>
              <a:t>RMP</a:t>
            </a:r>
            <a:r>
              <a:rPr lang="ja-JP" altLang="en-US" b="1" u="sng" dirty="0">
                <a:solidFill>
                  <a:srgbClr val="FFFF00"/>
                </a:solidFill>
                <a:latin typeface="+mn-ea"/>
                <a:cs typeface="ＭＳ Ｐゴシック" panose="020B0600070205080204" pitchFamily="50" charset="-128"/>
              </a:rPr>
              <a:t>提出時期を「部会終了後速やかに」</a:t>
            </a:r>
            <a:r>
              <a:rPr lang="ja-JP" altLang="en-US" b="1" dirty="0">
                <a:solidFill>
                  <a:schemeClr val="bg1"/>
                </a:solidFill>
                <a:latin typeface="+mn-ea"/>
                <a:cs typeface="ＭＳ Ｐゴシック" panose="020B0600070205080204" pitchFamily="50" charset="-128"/>
              </a:rPr>
              <a:t>と明記された。</a:t>
            </a:r>
            <a:endParaRPr lang="en-US" altLang="ja-JP" b="1" dirty="0">
              <a:solidFill>
                <a:schemeClr val="bg1"/>
              </a:solidFill>
              <a:latin typeface="+mn-ea"/>
              <a:cs typeface="ＭＳ Ｐゴシック" panose="020B0600070205080204" pitchFamily="50" charset="-128"/>
            </a:endParaRPr>
          </a:p>
        </p:txBody>
      </p:sp>
      <p:sp>
        <p:nvSpPr>
          <p:cNvPr id="11" name="正方形/長方形 10">
            <a:extLst>
              <a:ext uri="{FF2B5EF4-FFF2-40B4-BE49-F238E27FC236}">
                <a16:creationId xmlns:a16="http://schemas.microsoft.com/office/drawing/2014/main" id="{6958CC4D-C036-4766-8474-7BA3F74D094C}"/>
              </a:ext>
            </a:extLst>
          </p:cNvPr>
          <p:cNvSpPr/>
          <p:nvPr/>
        </p:nvSpPr>
        <p:spPr>
          <a:xfrm>
            <a:off x="215900" y="1742637"/>
            <a:ext cx="11734800" cy="5293757"/>
          </a:xfrm>
          <a:prstGeom prst="rect">
            <a:avLst/>
          </a:prstGeom>
        </p:spPr>
        <p:txBody>
          <a:bodyPr wrap="square">
            <a:spAutoFit/>
          </a:bodyPr>
          <a:lstStyle/>
          <a:p>
            <a:pPr>
              <a:spcBef>
                <a:spcPts val="600"/>
              </a:spcBef>
            </a:pPr>
            <a:r>
              <a:rPr lang="ja-JP" altLang="en-US" b="1" dirty="0"/>
              <a:t>承認申請に伴う</a:t>
            </a:r>
            <a:r>
              <a:rPr lang="en-US" altLang="ja-JP" b="1" dirty="0"/>
              <a:t>RMP</a:t>
            </a:r>
            <a:r>
              <a:rPr lang="ja-JP" altLang="en-US" b="1" dirty="0"/>
              <a:t>の提出時期について</a:t>
            </a:r>
            <a:endParaRPr lang="en-US" altLang="ja-JP" b="1" dirty="0"/>
          </a:p>
          <a:p>
            <a:pPr>
              <a:spcBef>
                <a:spcPts val="600"/>
              </a:spcBef>
            </a:pPr>
            <a:endParaRPr lang="en-US" altLang="ja-JP" b="1" dirty="0"/>
          </a:p>
          <a:p>
            <a:pPr>
              <a:spcBef>
                <a:spcPts val="600"/>
              </a:spcBef>
            </a:pPr>
            <a:r>
              <a:rPr lang="ja-JP" altLang="en-US" b="1" u="sng" dirty="0"/>
              <a:t>①新医療用医薬品、バイオ後続品の承認申請（一変含む）の場合</a:t>
            </a:r>
            <a:endParaRPr lang="en-US" altLang="ja-JP" b="1" u="sng" dirty="0"/>
          </a:p>
          <a:p>
            <a:pPr marL="285750" indent="-285750">
              <a:spcBef>
                <a:spcPts val="600"/>
              </a:spcBef>
              <a:buFont typeface="Wingdings" panose="05000000000000000000" pitchFamily="2" charset="2"/>
              <a:buChar char="ü"/>
            </a:pPr>
            <a:r>
              <a:rPr lang="ja-JP" altLang="en-US" dirty="0"/>
              <a:t>別紙様式１により作成した</a:t>
            </a:r>
            <a:r>
              <a:rPr lang="en-US" altLang="ja-JP" dirty="0"/>
              <a:t>RMP</a:t>
            </a:r>
            <a:r>
              <a:rPr lang="ja-JP" altLang="en-US" dirty="0"/>
              <a:t>を、添付資料とともに提出すること</a:t>
            </a:r>
            <a:endParaRPr lang="en-US" altLang="ja-JP" dirty="0"/>
          </a:p>
          <a:p>
            <a:pPr marL="285750" indent="-285750">
              <a:spcBef>
                <a:spcPts val="600"/>
              </a:spcBef>
              <a:buFont typeface="Wingdings" panose="05000000000000000000" pitchFamily="2" charset="2"/>
              <a:buChar char="ü"/>
            </a:pPr>
            <a:r>
              <a:rPr lang="ja-JP" altLang="ja-JP" dirty="0"/>
              <a:t>医薬品製造販売承認後速やかに</a:t>
            </a:r>
            <a:r>
              <a:rPr lang="en-US" altLang="ja-JP" dirty="0"/>
              <a:t>RMP</a:t>
            </a:r>
            <a:r>
              <a:rPr lang="ja-JP" altLang="ja-JP" dirty="0"/>
              <a:t>及び追加のリスク最小化活動として医療従事者及び患者向けに作成・提供する資材を公表することが望ましいことから</a:t>
            </a:r>
            <a:r>
              <a:rPr lang="en-US" altLang="ja-JP" dirty="0"/>
              <a:t> </a:t>
            </a:r>
            <a:r>
              <a:rPr lang="ja-JP" altLang="ja-JP" dirty="0"/>
              <a:t>、提出は、総合機構における確認期間を考慮して、</a:t>
            </a:r>
            <a:r>
              <a:rPr lang="ja-JP" altLang="ja-JP" b="1" u="sng" dirty="0">
                <a:solidFill>
                  <a:schemeClr val="accent6"/>
                </a:solidFill>
              </a:rPr>
              <a:t>薬事・食品衛生審議会医薬品部会終了後速やかに行うこと。</a:t>
            </a:r>
            <a:endParaRPr lang="en-US" altLang="ja-JP" b="1" u="sng" dirty="0">
              <a:solidFill>
                <a:schemeClr val="accent6"/>
              </a:solidFill>
            </a:endParaRPr>
          </a:p>
          <a:p>
            <a:pPr marL="285750" indent="-285750">
              <a:spcBef>
                <a:spcPts val="600"/>
              </a:spcBef>
              <a:buFont typeface="Wingdings" panose="05000000000000000000" pitchFamily="2" charset="2"/>
              <a:buChar char="ü"/>
            </a:pPr>
            <a:r>
              <a:rPr lang="ja-JP" altLang="ja-JP" dirty="0"/>
              <a:t>なお、特段の理由により、</a:t>
            </a:r>
            <a:r>
              <a:rPr lang="en-US" altLang="ja-JP" dirty="0"/>
              <a:t>RMP</a:t>
            </a:r>
            <a:r>
              <a:rPr lang="ja-JP" altLang="ja-JP" dirty="0"/>
              <a:t>及び添付資料の提出に時間を要する場合であっても、</a:t>
            </a:r>
            <a:r>
              <a:rPr lang="ja-JP" altLang="ja-JP" b="1" u="sng" dirty="0"/>
              <a:t>遅くとも販売開始予定時期の１か月前までに提出</a:t>
            </a:r>
            <a:r>
              <a:rPr lang="ja-JP" altLang="ja-JP" dirty="0"/>
              <a:t>すること。</a:t>
            </a:r>
            <a:r>
              <a:rPr lang="ja-JP" altLang="en-US" dirty="0"/>
              <a:t>　　</a:t>
            </a:r>
            <a:r>
              <a:rPr lang="en-US" altLang="ja-JP" sz="1400" dirty="0"/>
              <a:t>※RMP</a:t>
            </a:r>
            <a:r>
              <a:rPr lang="ja-JP" altLang="en-US" sz="1400" dirty="0"/>
              <a:t>資材等の添付資料の作成に時間を要する場合は、</a:t>
            </a:r>
            <a:r>
              <a:rPr lang="en-US" altLang="ja-JP" sz="1400" dirty="0"/>
              <a:t>RMP</a:t>
            </a:r>
            <a:r>
              <a:rPr lang="ja-JP" altLang="en-US" sz="1400" dirty="0"/>
              <a:t>本体を部会後速やかにまずは提出すること</a:t>
            </a:r>
            <a:endParaRPr lang="en-US" altLang="ja-JP" dirty="0"/>
          </a:p>
          <a:p>
            <a:pPr>
              <a:spcBef>
                <a:spcPts val="600"/>
              </a:spcBef>
            </a:pPr>
            <a:endParaRPr lang="ja-JP" altLang="ja-JP" sz="1200" dirty="0"/>
          </a:p>
          <a:p>
            <a:pPr>
              <a:spcBef>
                <a:spcPts val="600"/>
              </a:spcBef>
            </a:pPr>
            <a:r>
              <a:rPr lang="ja-JP" altLang="en-US" b="1" u="sng" dirty="0"/>
              <a:t>②後発医薬品の承認申請の場合</a:t>
            </a:r>
            <a:r>
              <a:rPr lang="ja-JP" altLang="en-US" sz="1200" b="1" dirty="0"/>
              <a:t>   </a:t>
            </a:r>
            <a:r>
              <a:rPr lang="en-US" altLang="ja-JP" sz="1200" dirty="0"/>
              <a:t>※RMP</a:t>
            </a:r>
            <a:r>
              <a:rPr lang="ja-JP" altLang="en-US" sz="1200" dirty="0"/>
              <a:t>が公表されている先発医薬品に対する後発医薬品のうち、「効能又は効果」等が先発医薬品と同一のものの承認申請を行う場合</a:t>
            </a:r>
            <a:endParaRPr lang="en-US" altLang="ja-JP" sz="1200" dirty="0"/>
          </a:p>
          <a:p>
            <a:pPr marL="285750" indent="-285750">
              <a:spcBef>
                <a:spcPts val="600"/>
              </a:spcBef>
              <a:buFont typeface="Wingdings" panose="05000000000000000000" pitchFamily="2" charset="2"/>
              <a:buChar char="ü"/>
            </a:pPr>
            <a:r>
              <a:rPr lang="ja-JP" altLang="en-US" dirty="0"/>
              <a:t>別紙様式</a:t>
            </a:r>
            <a:r>
              <a:rPr lang="en-US" altLang="ja-JP" dirty="0"/>
              <a:t>1</a:t>
            </a:r>
            <a:r>
              <a:rPr lang="ja-JP" altLang="en-US" dirty="0"/>
              <a:t>により作成した</a:t>
            </a:r>
            <a:r>
              <a:rPr lang="en-US" altLang="ja-JP" dirty="0"/>
              <a:t>RMP</a:t>
            </a:r>
            <a:r>
              <a:rPr lang="ja-JP" altLang="ja-JP" dirty="0"/>
              <a:t>を添付資料とともに提出すること。</a:t>
            </a:r>
            <a:endParaRPr lang="en-US" altLang="ja-JP" dirty="0"/>
          </a:p>
          <a:p>
            <a:pPr marL="285750" lvl="0" indent="-285750">
              <a:spcBef>
                <a:spcPts val="600"/>
              </a:spcBef>
              <a:buFont typeface="Wingdings" panose="05000000000000000000" pitchFamily="2" charset="2"/>
              <a:buChar char="ü"/>
            </a:pPr>
            <a:r>
              <a:rPr lang="ja-JP" altLang="ja-JP" dirty="0"/>
              <a:t>提出は上記①と同様の理由から、当該品目の審査終了後速やかに行うこととし、特段の理由により、提出に時間を要する場合であっても、</a:t>
            </a:r>
            <a:r>
              <a:rPr lang="ja-JP" altLang="ja-JP" b="1" u="sng" dirty="0"/>
              <a:t>遅くとも販売開始予定時期の１か月前までに提出</a:t>
            </a:r>
            <a:r>
              <a:rPr lang="ja-JP" altLang="ja-JP" dirty="0"/>
              <a:t>すること。 </a:t>
            </a:r>
            <a:r>
              <a:rPr lang="en-US" altLang="ja-JP" dirty="0"/>
              <a:t>  </a:t>
            </a:r>
            <a:br>
              <a:rPr lang="en-US" altLang="ja-JP" dirty="0"/>
            </a:br>
            <a:r>
              <a:rPr lang="ja-JP" altLang="en-US" dirty="0"/>
              <a:t>　　　　</a:t>
            </a:r>
            <a:r>
              <a:rPr lang="en-US" altLang="ja-JP" sz="1400" dirty="0">
                <a:solidFill>
                  <a:prstClr val="black"/>
                </a:solidFill>
              </a:rPr>
              <a:t>※RMP</a:t>
            </a:r>
            <a:r>
              <a:rPr lang="ja-JP" altLang="en-US" sz="1400" dirty="0">
                <a:solidFill>
                  <a:prstClr val="black"/>
                </a:solidFill>
              </a:rPr>
              <a:t>資材等の添付資料の作成に時間を要する場合は、</a:t>
            </a:r>
            <a:r>
              <a:rPr lang="en-US" altLang="ja-JP" sz="1400" dirty="0">
                <a:solidFill>
                  <a:prstClr val="black"/>
                </a:solidFill>
              </a:rPr>
              <a:t>RMP</a:t>
            </a:r>
            <a:r>
              <a:rPr lang="ja-JP" altLang="en-US" sz="1400" dirty="0">
                <a:solidFill>
                  <a:prstClr val="black"/>
                </a:solidFill>
              </a:rPr>
              <a:t>本体を部会後速やかにまずは提出すること</a:t>
            </a:r>
            <a:endParaRPr lang="en-US" altLang="ja-JP" dirty="0">
              <a:solidFill>
                <a:prstClr val="black"/>
              </a:solidFill>
            </a:endParaRPr>
          </a:p>
          <a:p>
            <a:pPr marL="285750" indent="-285750">
              <a:spcBef>
                <a:spcPts val="600"/>
              </a:spcBef>
              <a:buFont typeface="Wingdings" panose="05000000000000000000" pitchFamily="2" charset="2"/>
              <a:buChar char="ü"/>
            </a:pPr>
            <a:endParaRPr lang="ja-JP" altLang="ja-JP" dirty="0"/>
          </a:p>
        </p:txBody>
      </p:sp>
      <p:sp>
        <p:nvSpPr>
          <p:cNvPr id="17" name="吹き出し: 四角形 16">
            <a:extLst>
              <a:ext uri="{FF2B5EF4-FFF2-40B4-BE49-F238E27FC236}">
                <a16:creationId xmlns:a16="http://schemas.microsoft.com/office/drawing/2014/main" id="{7F7E19A6-1E6A-45F1-BF22-5F8F96849AAE}"/>
              </a:ext>
            </a:extLst>
          </p:cNvPr>
          <p:cNvSpPr/>
          <p:nvPr/>
        </p:nvSpPr>
        <p:spPr>
          <a:xfrm>
            <a:off x="7571651" y="1963984"/>
            <a:ext cx="4220892" cy="860647"/>
          </a:xfrm>
          <a:prstGeom prst="wedgeRectCallout">
            <a:avLst>
              <a:gd name="adj1" fmla="val -40627"/>
              <a:gd name="adj2" fmla="val 78585"/>
            </a:avLst>
          </a:prstGeom>
          <a:solidFill>
            <a:schemeClr val="bg1"/>
          </a:solidFill>
          <a:ln w="25400" cap="flat" cmpd="sng" algn="ctr">
            <a:solidFill>
              <a:schemeClr val="accent1">
                <a:lumMod val="75000"/>
              </a:schemeClr>
            </a:solidFill>
            <a:prstDash val="solid"/>
          </a:ln>
          <a:effectLst/>
        </p:spPr>
        <p:txBody>
          <a:bodyPr rtlCol="0" anchor="ctr"/>
          <a:lstStyle/>
          <a:p>
            <a:r>
              <a:rPr lang="ja-JP" altLang="ja-JP" sz="1600" dirty="0">
                <a:solidFill>
                  <a:schemeClr val="accent1">
                    <a:lumMod val="75000"/>
                  </a:schemeClr>
                </a:solidFill>
              </a:rPr>
              <a:t>承認日以降早期に</a:t>
            </a:r>
            <a:r>
              <a:rPr lang="en-US" altLang="ja-JP" sz="1600" dirty="0">
                <a:solidFill>
                  <a:schemeClr val="accent1">
                    <a:lumMod val="75000"/>
                  </a:schemeClr>
                </a:solidFill>
              </a:rPr>
              <a:t>RMP</a:t>
            </a:r>
            <a:r>
              <a:rPr lang="ja-JP" altLang="ja-JP" sz="1600" dirty="0">
                <a:solidFill>
                  <a:schemeClr val="accent1">
                    <a:lumMod val="75000"/>
                  </a:schemeClr>
                </a:solidFill>
              </a:rPr>
              <a:t>・資材を公表できるよう、提出時期の記載を変更。考え方については</a:t>
            </a:r>
            <a:r>
              <a:rPr lang="ja-JP" altLang="en-US" sz="1600" dirty="0">
                <a:solidFill>
                  <a:schemeClr val="accent1">
                    <a:lumMod val="75000"/>
                  </a:schemeClr>
                </a:solidFill>
              </a:rPr>
              <a:t>、</a:t>
            </a:r>
            <a:r>
              <a:rPr lang="ja-JP" altLang="ja-JP" sz="1600" dirty="0">
                <a:solidFill>
                  <a:schemeClr val="accent1">
                    <a:lumMod val="75000"/>
                  </a:schemeClr>
                </a:solidFill>
              </a:rPr>
              <a:t>現行グリーンブック</a:t>
            </a:r>
            <a:r>
              <a:rPr lang="ja-JP" altLang="en-US" sz="1600" dirty="0">
                <a:solidFill>
                  <a:schemeClr val="accent1">
                    <a:lumMod val="75000"/>
                  </a:schemeClr>
                </a:solidFill>
              </a:rPr>
              <a:t>（</a:t>
            </a:r>
            <a:r>
              <a:rPr lang="en-US" altLang="ja-JP" sz="1600" dirty="0">
                <a:solidFill>
                  <a:schemeClr val="accent1">
                    <a:lumMod val="75000"/>
                  </a:schemeClr>
                </a:solidFill>
                <a:hlinkClick r:id="rId3"/>
              </a:rPr>
              <a:t>LINK</a:t>
            </a:r>
            <a:r>
              <a:rPr lang="en-US" altLang="ja-JP" sz="1600" dirty="0">
                <a:solidFill>
                  <a:schemeClr val="accent1">
                    <a:lumMod val="75000"/>
                  </a:schemeClr>
                </a:solidFill>
              </a:rPr>
              <a:t>)</a:t>
            </a:r>
            <a:r>
              <a:rPr lang="ja-JP" altLang="ja-JP" sz="1600" dirty="0">
                <a:solidFill>
                  <a:schemeClr val="accent1">
                    <a:lumMod val="75000"/>
                  </a:schemeClr>
                </a:solidFill>
              </a:rPr>
              <a:t>にも同様の記載あり。</a:t>
            </a:r>
          </a:p>
        </p:txBody>
      </p:sp>
      <p:sp>
        <p:nvSpPr>
          <p:cNvPr id="2" name="正方形/長方形 1">
            <a:extLst>
              <a:ext uri="{FF2B5EF4-FFF2-40B4-BE49-F238E27FC236}">
                <a16:creationId xmlns:a16="http://schemas.microsoft.com/office/drawing/2014/main" id="{36DD31B8-C3AD-4A9B-B1FE-2A2A50A8848B}"/>
              </a:ext>
            </a:extLst>
          </p:cNvPr>
          <p:cNvSpPr/>
          <p:nvPr/>
        </p:nvSpPr>
        <p:spPr>
          <a:xfrm>
            <a:off x="215900" y="3152027"/>
            <a:ext cx="11734800" cy="1498600"/>
          </a:xfrm>
          <a:prstGeom prst="rect">
            <a:avLst/>
          </a:prstGeom>
          <a:noFill/>
          <a:ln w="19050">
            <a:solidFill>
              <a:schemeClr val="accent6"/>
            </a:solidFill>
            <a:prstDash val="sysDash"/>
          </a:ln>
        </p:spPr>
        <p:txBody>
          <a:bodyPr wrap="square" lIns="108000" tIns="108000" rIns="108000" bIns="108000" rtlCol="0" anchor="ctr">
            <a:noAutofit/>
          </a:bodyPr>
          <a:lstStyle/>
          <a:p>
            <a:pPr algn="ctr"/>
            <a:endParaRPr kumimoji="1" lang="ja-JP" altLang="en-US" b="1" dirty="0">
              <a:solidFill>
                <a:schemeClr val="bg1"/>
              </a:solidFill>
            </a:endParaRPr>
          </a:p>
        </p:txBody>
      </p:sp>
      <p:sp>
        <p:nvSpPr>
          <p:cNvPr id="22" name="正方形/長方形 21">
            <a:extLst>
              <a:ext uri="{FF2B5EF4-FFF2-40B4-BE49-F238E27FC236}">
                <a16:creationId xmlns:a16="http://schemas.microsoft.com/office/drawing/2014/main" id="{9C9ACD87-CB64-47F0-8ECD-876FF034A22F}"/>
              </a:ext>
            </a:extLst>
          </p:cNvPr>
          <p:cNvSpPr/>
          <p:nvPr/>
        </p:nvSpPr>
        <p:spPr>
          <a:xfrm>
            <a:off x="215900" y="5587222"/>
            <a:ext cx="11734800" cy="920261"/>
          </a:xfrm>
          <a:prstGeom prst="rect">
            <a:avLst/>
          </a:prstGeom>
          <a:noFill/>
          <a:ln w="19050">
            <a:solidFill>
              <a:schemeClr val="accent6"/>
            </a:solidFill>
            <a:prstDash val="sysDash"/>
          </a:ln>
        </p:spPr>
        <p:txBody>
          <a:bodyPr wrap="square" lIns="108000" tIns="108000" rIns="108000" bIns="108000" rtlCol="0" anchor="ctr">
            <a:noAutofit/>
          </a:bodyPr>
          <a:lstStyle/>
          <a:p>
            <a:pPr algn="ctr"/>
            <a:endParaRPr kumimoji="1" lang="ja-JP" altLang="en-US" b="1" dirty="0">
              <a:solidFill>
                <a:schemeClr val="bg1"/>
              </a:solidFill>
            </a:endParaRPr>
          </a:p>
        </p:txBody>
      </p:sp>
      <p:sp>
        <p:nvSpPr>
          <p:cNvPr id="9" name="正方形/長方形 8">
            <a:extLst>
              <a:ext uri="{FF2B5EF4-FFF2-40B4-BE49-F238E27FC236}">
                <a16:creationId xmlns:a16="http://schemas.microsoft.com/office/drawing/2014/main" id="{608873CE-6D53-4E0D-8560-D7AE51312251}"/>
              </a:ext>
            </a:extLst>
          </p:cNvPr>
          <p:cNvSpPr/>
          <p:nvPr/>
        </p:nvSpPr>
        <p:spPr>
          <a:xfrm>
            <a:off x="5192659" y="6581976"/>
            <a:ext cx="6599884" cy="246221"/>
          </a:xfrm>
          <a:prstGeom prst="rect">
            <a:avLst/>
          </a:prstGeom>
        </p:spPr>
        <p:txBody>
          <a:bodyPr wrap="none">
            <a:spAutoFit/>
          </a:bodyPr>
          <a:lstStyle/>
          <a:p>
            <a:pPr lvl="0">
              <a:defRPr/>
            </a:pPr>
            <a:r>
              <a:rPr lang="ja-JP" altLang="en-US" sz="1000" b="1" dirty="0"/>
              <a:t>出典：　令和</a:t>
            </a:r>
            <a:r>
              <a:rPr lang="en-US" altLang="ja-JP" sz="1000" b="1" dirty="0"/>
              <a:t>4</a:t>
            </a:r>
            <a:r>
              <a:rPr lang="ja-JP" altLang="en-US" sz="1000" b="1" dirty="0"/>
              <a:t>年</a:t>
            </a:r>
            <a:r>
              <a:rPr lang="en-US" altLang="ja-JP" sz="1000" b="1" dirty="0"/>
              <a:t>3</a:t>
            </a:r>
            <a:r>
              <a:rPr lang="ja-JP" altLang="en-US" sz="1000" b="1" dirty="0"/>
              <a:t>月　審査管理課長・安全対策課長通知　医薬品リスク管理計画の策定及び公表について</a:t>
            </a:r>
            <a:r>
              <a:rPr lang="ja-JP" altLang="en-US" sz="1000" dirty="0"/>
              <a:t>（２、３）</a:t>
            </a:r>
            <a:endParaRPr lang="en-US" altLang="ja-JP" sz="1000" dirty="0"/>
          </a:p>
        </p:txBody>
      </p:sp>
    </p:spTree>
    <p:extLst>
      <p:ext uri="{BB962C8B-B14F-4D97-AF65-F5344CB8AC3E}">
        <p14:creationId xmlns:p14="http://schemas.microsoft.com/office/powerpoint/2010/main" val="23239344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F95F9BAD-51AA-4BCB-B6D2-099A2F5151F7}"/>
              </a:ext>
            </a:extLst>
          </p:cNvPr>
          <p:cNvSpPr>
            <a:spLocks noGrp="1"/>
          </p:cNvSpPr>
          <p:nvPr>
            <p:ph type="body" sz="quarter" idx="10"/>
          </p:nvPr>
        </p:nvSpPr>
        <p:spPr>
          <a:xfrm>
            <a:off x="561247" y="205387"/>
            <a:ext cx="9793148" cy="307777"/>
          </a:xfrm>
        </p:spPr>
        <p:txBody>
          <a:bodyPr/>
          <a:lstStyle/>
          <a:p>
            <a:r>
              <a:rPr lang="en-US" altLang="ja-JP" dirty="0"/>
              <a:t>2022</a:t>
            </a:r>
            <a:r>
              <a:rPr lang="ja-JP" altLang="en-US" dirty="0"/>
              <a:t>年</a:t>
            </a:r>
            <a:r>
              <a:rPr lang="en-US" altLang="ja-JP" dirty="0"/>
              <a:t>3</a:t>
            </a:r>
            <a:r>
              <a:rPr lang="ja-JP" altLang="en-US" dirty="0"/>
              <a:t>月　</a:t>
            </a:r>
            <a:r>
              <a:rPr lang="en-US" altLang="ja-JP" dirty="0"/>
              <a:t>RMP</a:t>
            </a:r>
            <a:r>
              <a:rPr lang="ja-JP" altLang="en-US" dirty="0"/>
              <a:t>に関する通知のポイント</a:t>
            </a:r>
          </a:p>
        </p:txBody>
      </p:sp>
      <p:sp>
        <p:nvSpPr>
          <p:cNvPr id="4" name="テキスト プレースホルダー 3">
            <a:extLst>
              <a:ext uri="{FF2B5EF4-FFF2-40B4-BE49-F238E27FC236}">
                <a16:creationId xmlns:a16="http://schemas.microsoft.com/office/drawing/2014/main" id="{BDA3C4EB-312D-47AF-A68F-64EFB66B3092}"/>
              </a:ext>
            </a:extLst>
          </p:cNvPr>
          <p:cNvSpPr>
            <a:spLocks noGrp="1"/>
          </p:cNvSpPr>
          <p:nvPr>
            <p:ph type="body" sz="quarter" idx="12"/>
          </p:nvPr>
        </p:nvSpPr>
        <p:spPr>
          <a:xfrm>
            <a:off x="512219" y="503071"/>
            <a:ext cx="9842176" cy="584775"/>
          </a:xfrm>
        </p:spPr>
        <p:txBody>
          <a:bodyPr/>
          <a:lstStyle/>
          <a:p>
            <a:r>
              <a:rPr lang="ja-JP" altLang="en-US" dirty="0"/>
              <a:t>承認前に</a:t>
            </a:r>
            <a:r>
              <a:rPr lang="en-US" altLang="ja-JP" dirty="0"/>
              <a:t>RMP</a:t>
            </a:r>
            <a:r>
              <a:rPr lang="ja-JP" altLang="en-US" dirty="0"/>
              <a:t>を提出する場合の記載</a:t>
            </a:r>
            <a:endParaRPr lang="en-US" altLang="ja-JP" dirty="0"/>
          </a:p>
        </p:txBody>
      </p:sp>
      <p:sp>
        <p:nvSpPr>
          <p:cNvPr id="6" name="正方形/長方形 5">
            <a:extLst>
              <a:ext uri="{FF2B5EF4-FFF2-40B4-BE49-F238E27FC236}">
                <a16:creationId xmlns:a16="http://schemas.microsoft.com/office/drawing/2014/main" id="{0E8965A5-C9DF-45F8-ACBA-C3D147652A04}"/>
              </a:ext>
            </a:extLst>
          </p:cNvPr>
          <p:cNvSpPr/>
          <p:nvPr/>
        </p:nvSpPr>
        <p:spPr>
          <a:xfrm>
            <a:off x="561247" y="1180762"/>
            <a:ext cx="11074400" cy="474323"/>
          </a:xfrm>
          <a:prstGeom prst="rect">
            <a:avLst/>
          </a:prstGeom>
          <a:solidFill>
            <a:srgbClr val="0000CC"/>
          </a:solidFill>
        </p:spPr>
        <p:txBody>
          <a:bodyPr wrap="square" lIns="108000" tIns="108000" rIns="108000" bIns="108000">
            <a:noAutofit/>
          </a:bodyPr>
          <a:lstStyle/>
          <a:p>
            <a:pPr algn="ctr"/>
            <a:r>
              <a:rPr lang="ja-JP" altLang="en-US" b="1" dirty="0">
                <a:solidFill>
                  <a:schemeClr val="bg1"/>
                </a:solidFill>
              </a:rPr>
              <a:t>承認前（部会後）に</a:t>
            </a:r>
            <a:r>
              <a:rPr lang="en-US" altLang="ja-JP" b="1" dirty="0">
                <a:solidFill>
                  <a:schemeClr val="bg1"/>
                </a:solidFill>
              </a:rPr>
              <a:t>RMP</a:t>
            </a:r>
            <a:r>
              <a:rPr lang="ja-JP" altLang="en-US" b="1" dirty="0">
                <a:solidFill>
                  <a:schemeClr val="bg1"/>
                </a:solidFill>
              </a:rPr>
              <a:t>を提出する場合は、品目の概要は申請時と同様の記載とする。</a:t>
            </a:r>
            <a:endParaRPr lang="en-US" altLang="ja-JP" b="1" dirty="0">
              <a:solidFill>
                <a:srgbClr val="FFFF00"/>
              </a:solidFill>
            </a:endParaRPr>
          </a:p>
        </p:txBody>
      </p:sp>
      <p:grpSp>
        <p:nvGrpSpPr>
          <p:cNvPr id="16" name="グループ化 15">
            <a:extLst>
              <a:ext uri="{FF2B5EF4-FFF2-40B4-BE49-F238E27FC236}">
                <a16:creationId xmlns:a16="http://schemas.microsoft.com/office/drawing/2014/main" id="{3DE4B971-101B-43A7-ACFF-34957A3A8583}"/>
              </a:ext>
            </a:extLst>
          </p:cNvPr>
          <p:cNvGrpSpPr/>
          <p:nvPr/>
        </p:nvGrpSpPr>
        <p:grpSpPr>
          <a:xfrm>
            <a:off x="1077042" y="1875370"/>
            <a:ext cx="4703276" cy="3123211"/>
            <a:chOff x="1066206" y="2423518"/>
            <a:chExt cx="5249927" cy="3486215"/>
          </a:xfrm>
        </p:grpSpPr>
        <p:pic>
          <p:nvPicPr>
            <p:cNvPr id="11" name="図 10">
              <a:extLst>
                <a:ext uri="{FF2B5EF4-FFF2-40B4-BE49-F238E27FC236}">
                  <a16:creationId xmlns:a16="http://schemas.microsoft.com/office/drawing/2014/main" id="{C22DAA87-9BB8-4619-BD23-6A7469CB101E}"/>
                </a:ext>
              </a:extLst>
            </p:cNvPr>
            <p:cNvPicPr>
              <a:picLocks noChangeAspect="1"/>
            </p:cNvPicPr>
            <p:nvPr/>
          </p:nvPicPr>
          <p:blipFill>
            <a:blip r:embed="rId3"/>
            <a:stretch>
              <a:fillRect/>
            </a:stretch>
          </p:blipFill>
          <p:spPr>
            <a:xfrm>
              <a:off x="1066206" y="2423518"/>
              <a:ext cx="5249927" cy="3486215"/>
            </a:xfrm>
            <a:prstGeom prst="rect">
              <a:avLst/>
            </a:prstGeom>
          </p:spPr>
        </p:pic>
        <p:sp>
          <p:nvSpPr>
            <p:cNvPr id="13" name="正方形/長方形 12">
              <a:extLst>
                <a:ext uri="{FF2B5EF4-FFF2-40B4-BE49-F238E27FC236}">
                  <a16:creationId xmlns:a16="http://schemas.microsoft.com/office/drawing/2014/main" id="{FEEF8242-72DF-4C34-9C72-63D499B0065E}"/>
                </a:ext>
              </a:extLst>
            </p:cNvPr>
            <p:cNvSpPr/>
            <p:nvPr/>
          </p:nvSpPr>
          <p:spPr>
            <a:xfrm>
              <a:off x="2624666" y="5278628"/>
              <a:ext cx="2054919" cy="487171"/>
            </a:xfrm>
            <a:prstGeom prst="rect">
              <a:avLst/>
            </a:prstGeom>
            <a:solidFill>
              <a:schemeClr val="bg1"/>
            </a:solidFill>
            <a:ln>
              <a:solidFill>
                <a:schemeClr val="bg1"/>
              </a:solidFill>
            </a:ln>
          </p:spPr>
          <p:txBody>
            <a:bodyPr wrap="square" lIns="108000" tIns="108000" rIns="108000" bIns="108000" rtlCol="0" anchor="ctr">
              <a:noAutofit/>
            </a:bodyPr>
            <a:lstStyle/>
            <a:p>
              <a:pPr algn="ctr"/>
              <a:endParaRPr kumimoji="1" lang="ja-JP" altLang="en-US" b="1" dirty="0">
                <a:solidFill>
                  <a:schemeClr val="bg1"/>
                </a:solidFill>
              </a:endParaRPr>
            </a:p>
          </p:txBody>
        </p:sp>
      </p:grpSp>
      <p:sp>
        <p:nvSpPr>
          <p:cNvPr id="27" name="吹き出し: 四角形 26">
            <a:extLst>
              <a:ext uri="{FF2B5EF4-FFF2-40B4-BE49-F238E27FC236}">
                <a16:creationId xmlns:a16="http://schemas.microsoft.com/office/drawing/2014/main" id="{8C74CDC6-FE9D-46D2-AEF8-EEFF1FC77108}"/>
              </a:ext>
            </a:extLst>
          </p:cNvPr>
          <p:cNvSpPr/>
          <p:nvPr/>
        </p:nvSpPr>
        <p:spPr>
          <a:xfrm>
            <a:off x="6518995" y="1838390"/>
            <a:ext cx="3835400" cy="474323"/>
          </a:xfrm>
          <a:prstGeom prst="wedgeRectCallout">
            <a:avLst>
              <a:gd name="adj1" fmla="val -78146"/>
              <a:gd name="adj2" fmla="val 35897"/>
            </a:avLst>
          </a:prstGeom>
          <a:solidFill>
            <a:schemeClr val="bg1"/>
          </a:solidFill>
          <a:ln w="19050">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1600" b="1" dirty="0">
                <a:solidFill>
                  <a:schemeClr val="accent1">
                    <a:lumMod val="75000"/>
                  </a:schemeClr>
                </a:solidFill>
                <a:latin typeface="Meiryo UI"/>
                <a:ea typeface="Meiryo UI"/>
              </a:rPr>
              <a:t>申請時と同様に、（予定</a:t>
            </a:r>
            <a:r>
              <a:rPr lang="ja-JP" altLang="en-US" sz="1600" b="1">
                <a:solidFill>
                  <a:schemeClr val="accent1">
                    <a:lumMod val="75000"/>
                  </a:schemeClr>
                </a:solidFill>
                <a:latin typeface="Meiryo UI"/>
                <a:ea typeface="Meiryo UI"/>
              </a:rPr>
              <a:t>）などと</a:t>
            </a:r>
            <a:r>
              <a:rPr lang="ja-JP" altLang="en-US" sz="1600" b="1" dirty="0">
                <a:solidFill>
                  <a:schemeClr val="accent1">
                    <a:lumMod val="75000"/>
                  </a:schemeClr>
                </a:solidFill>
                <a:latin typeface="Meiryo UI"/>
                <a:ea typeface="Meiryo UI"/>
              </a:rPr>
              <a:t>する</a:t>
            </a:r>
            <a:endParaRPr lang="en-US" altLang="ja-JP" sz="1600" dirty="0">
              <a:solidFill>
                <a:schemeClr val="accent1">
                  <a:lumMod val="75000"/>
                </a:schemeClr>
              </a:solidFill>
              <a:latin typeface="Meiryo UI"/>
              <a:ea typeface="Meiryo UI"/>
            </a:endParaRPr>
          </a:p>
        </p:txBody>
      </p:sp>
      <p:sp>
        <p:nvSpPr>
          <p:cNvPr id="10" name="吹き出し: 四角形 9">
            <a:extLst>
              <a:ext uri="{FF2B5EF4-FFF2-40B4-BE49-F238E27FC236}">
                <a16:creationId xmlns:a16="http://schemas.microsoft.com/office/drawing/2014/main" id="{2F32261E-AC60-4A97-87FC-4EEBA2C83CA5}"/>
              </a:ext>
            </a:extLst>
          </p:cNvPr>
          <p:cNvSpPr/>
          <p:nvPr/>
        </p:nvSpPr>
        <p:spPr>
          <a:xfrm>
            <a:off x="6411684" y="3179217"/>
            <a:ext cx="5598964" cy="2803786"/>
          </a:xfrm>
          <a:prstGeom prst="wedgeRectCallout">
            <a:avLst>
              <a:gd name="adj1" fmla="val -49421"/>
              <a:gd name="adj2" fmla="val 7641"/>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ja-JP" sz="1600" b="1" dirty="0">
                <a:solidFill>
                  <a:schemeClr val="tx1"/>
                </a:solidFill>
              </a:rPr>
              <a:t>―RMP</a:t>
            </a:r>
            <a:r>
              <a:rPr lang="ja-JP" altLang="en-US" sz="1600" b="1" dirty="0">
                <a:solidFill>
                  <a:schemeClr val="tx1"/>
                </a:solidFill>
              </a:rPr>
              <a:t>を承認前に提出＆承認後に公開する際の注意点</a:t>
            </a:r>
            <a:r>
              <a:rPr lang="en-US" altLang="ja-JP" sz="1600" b="1" dirty="0">
                <a:solidFill>
                  <a:schemeClr val="tx1"/>
                </a:solidFill>
              </a:rPr>
              <a:t>―</a:t>
            </a:r>
            <a:br>
              <a:rPr lang="en-US" altLang="ja-JP" sz="1600" b="1" dirty="0">
                <a:solidFill>
                  <a:schemeClr val="tx1"/>
                </a:solidFill>
              </a:rPr>
            </a:br>
            <a:endParaRPr lang="en-US" altLang="ja-JP" sz="1600" b="1" dirty="0">
              <a:solidFill>
                <a:schemeClr val="tx1"/>
              </a:solidFill>
            </a:endParaRPr>
          </a:p>
          <a:p>
            <a:pPr marL="285750" indent="-285750">
              <a:buFont typeface="Wingdings" panose="05000000000000000000" pitchFamily="2" charset="2"/>
              <a:buChar char="ü"/>
            </a:pPr>
            <a:r>
              <a:rPr lang="en-US" altLang="ja-JP" sz="1400" b="1" dirty="0">
                <a:solidFill>
                  <a:schemeClr val="tx1"/>
                </a:solidFill>
              </a:rPr>
              <a:t>RMP</a:t>
            </a:r>
            <a:r>
              <a:rPr lang="ja-JP" altLang="en-US" sz="1400" b="1" dirty="0">
                <a:solidFill>
                  <a:schemeClr val="tx1"/>
                </a:solidFill>
              </a:rPr>
              <a:t>の新規作成時</a:t>
            </a:r>
            <a:r>
              <a:rPr lang="ja-JP" altLang="en-US" sz="1400" dirty="0">
                <a:solidFill>
                  <a:schemeClr val="tx1"/>
                </a:solidFill>
              </a:rPr>
              <a:t>：「品目の概要」の軽微変更を行う場合は、</a:t>
            </a:r>
            <a:r>
              <a:rPr lang="ja-JP" altLang="en-US" sz="1400" u="sng" dirty="0">
                <a:solidFill>
                  <a:schemeClr val="accent1"/>
                </a:solidFill>
              </a:rPr>
              <a:t>「変更の履歴」への変更内容の記載及び変更箇所への下線は不要</a:t>
            </a:r>
            <a:r>
              <a:rPr lang="ja-JP" altLang="en-US" sz="1400" dirty="0">
                <a:solidFill>
                  <a:schemeClr val="tx1"/>
                </a:solidFill>
              </a:rPr>
              <a:t>である。</a:t>
            </a:r>
            <a:br>
              <a:rPr lang="en-US" altLang="ja-JP" sz="1400" dirty="0">
                <a:solidFill>
                  <a:schemeClr val="tx1"/>
                </a:solidFill>
              </a:rPr>
            </a:br>
            <a:endParaRPr lang="en-US" altLang="ja-JP" sz="1400" dirty="0">
              <a:solidFill>
                <a:schemeClr val="tx1"/>
              </a:solidFill>
            </a:endParaRPr>
          </a:p>
          <a:p>
            <a:pPr marL="285750" indent="-285750">
              <a:buFont typeface="Wingdings" panose="05000000000000000000" pitchFamily="2" charset="2"/>
              <a:buChar char="ü"/>
            </a:pPr>
            <a:r>
              <a:rPr lang="ja-JP" altLang="en-US" sz="1400" b="1" dirty="0">
                <a:solidFill>
                  <a:schemeClr val="tx1"/>
                </a:solidFill>
              </a:rPr>
              <a:t>一変承認の場合：</a:t>
            </a:r>
            <a:r>
              <a:rPr lang="ja-JP" altLang="en-US" sz="1400" dirty="0">
                <a:solidFill>
                  <a:schemeClr val="tx1"/>
                </a:solidFill>
              </a:rPr>
              <a:t>　一変承認により既存の</a:t>
            </a:r>
            <a:r>
              <a:rPr lang="en-US" altLang="ja-JP" sz="1400" dirty="0">
                <a:solidFill>
                  <a:schemeClr val="tx1"/>
                </a:solidFill>
              </a:rPr>
              <a:t>RMP</a:t>
            </a:r>
            <a:r>
              <a:rPr lang="ja-JP" altLang="en-US" sz="1400" dirty="0">
                <a:solidFill>
                  <a:schemeClr val="tx1"/>
                </a:solidFill>
              </a:rPr>
              <a:t>に変更が生じる品目で当該軽微変更を行う場合は、「変更の履歴」に一変承認による変更内容を記載し、変更箇所に下線を付すこと。</a:t>
            </a:r>
            <a:endParaRPr lang="en-US" altLang="ja-JP" sz="1400" dirty="0">
              <a:solidFill>
                <a:schemeClr val="tx1"/>
              </a:solidFill>
            </a:endParaRPr>
          </a:p>
          <a:p>
            <a:pPr marL="285750" indent="-285750">
              <a:buFont typeface="Wingdings" panose="05000000000000000000" pitchFamily="2" charset="2"/>
              <a:buChar char="ü"/>
            </a:pPr>
            <a:endParaRPr lang="en-US" altLang="ja-JP" sz="1400" dirty="0">
              <a:solidFill>
                <a:schemeClr val="tx1"/>
              </a:solidFill>
            </a:endParaRPr>
          </a:p>
          <a:p>
            <a:pPr marL="285750" indent="-285750">
              <a:buFont typeface="Wingdings" panose="05000000000000000000" pitchFamily="2" charset="2"/>
              <a:buChar char="ü"/>
            </a:pPr>
            <a:r>
              <a:rPr lang="ja-JP" altLang="en-US" sz="1400" dirty="0">
                <a:solidFill>
                  <a:schemeClr val="tx1"/>
                </a:solidFill>
              </a:rPr>
              <a:t>承認日より前に総合機構へ</a:t>
            </a:r>
            <a:r>
              <a:rPr lang="en-US" altLang="ja-JP" sz="1400" dirty="0">
                <a:solidFill>
                  <a:schemeClr val="tx1"/>
                </a:solidFill>
              </a:rPr>
              <a:t>RMP</a:t>
            </a:r>
            <a:r>
              <a:rPr lang="ja-JP" altLang="en-US" sz="1400" dirty="0">
                <a:solidFill>
                  <a:schemeClr val="tx1"/>
                </a:solidFill>
              </a:rPr>
              <a:t>を提出する際の提出年月日は提出日とするが、</a:t>
            </a:r>
            <a:r>
              <a:rPr lang="ja-JP" altLang="en-US" sz="1400" b="1" u="sng" dirty="0">
                <a:solidFill>
                  <a:schemeClr val="accent6"/>
                </a:solidFill>
              </a:rPr>
              <a:t>承認日の確定後に</a:t>
            </a:r>
            <a:r>
              <a:rPr lang="en-US" altLang="ja-JP" sz="1400" b="1" u="sng" dirty="0">
                <a:solidFill>
                  <a:schemeClr val="accent6"/>
                </a:solidFill>
              </a:rPr>
              <a:t>RMP</a:t>
            </a:r>
            <a:r>
              <a:rPr lang="ja-JP" altLang="en-US" sz="1400" b="1" u="sng" dirty="0">
                <a:solidFill>
                  <a:schemeClr val="accent6"/>
                </a:solidFill>
              </a:rPr>
              <a:t>を公表する場合には、提出年月日に軽微変更日を記載</a:t>
            </a:r>
            <a:r>
              <a:rPr lang="ja-JP" altLang="en-US" sz="1400" dirty="0">
                <a:solidFill>
                  <a:schemeClr val="tx1"/>
                </a:solidFill>
              </a:rPr>
              <a:t>すること。</a:t>
            </a:r>
          </a:p>
        </p:txBody>
      </p:sp>
      <p:sp>
        <p:nvSpPr>
          <p:cNvPr id="12" name="吹き出し: 四角形 11">
            <a:extLst>
              <a:ext uri="{FF2B5EF4-FFF2-40B4-BE49-F238E27FC236}">
                <a16:creationId xmlns:a16="http://schemas.microsoft.com/office/drawing/2014/main" id="{FEE4E3DB-2F2A-4C7A-B838-F4C74A23CBF8}"/>
              </a:ext>
            </a:extLst>
          </p:cNvPr>
          <p:cNvSpPr/>
          <p:nvPr/>
        </p:nvSpPr>
        <p:spPr>
          <a:xfrm>
            <a:off x="6518995" y="2435190"/>
            <a:ext cx="5491653" cy="501975"/>
          </a:xfrm>
          <a:prstGeom prst="wedgeRectCallout">
            <a:avLst>
              <a:gd name="adj1" fmla="val -29876"/>
              <a:gd name="adj2" fmla="val -35780"/>
            </a:avLst>
          </a:prstGeom>
          <a:solidFill>
            <a:schemeClr val="bg1"/>
          </a:solidFill>
          <a:ln w="19050">
            <a:solidFill>
              <a:schemeClr val="accent6"/>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1600" dirty="0">
                <a:solidFill>
                  <a:schemeClr val="accent6"/>
                </a:solidFill>
                <a:latin typeface="Meiryo UI"/>
                <a:ea typeface="Meiryo UI"/>
              </a:rPr>
              <a:t>承認時に承認情報を反映（軽微変更）し、公表対応を行うこと</a:t>
            </a:r>
            <a:endParaRPr lang="en-US" altLang="ja-JP" sz="1600" dirty="0">
              <a:solidFill>
                <a:schemeClr val="accent6"/>
              </a:solidFill>
              <a:latin typeface="Meiryo UI"/>
              <a:ea typeface="Meiryo UI"/>
            </a:endParaRPr>
          </a:p>
        </p:txBody>
      </p:sp>
      <p:sp>
        <p:nvSpPr>
          <p:cNvPr id="14" name="正方形/長方形 13">
            <a:extLst>
              <a:ext uri="{FF2B5EF4-FFF2-40B4-BE49-F238E27FC236}">
                <a16:creationId xmlns:a16="http://schemas.microsoft.com/office/drawing/2014/main" id="{E170550F-3E1E-4667-A3DD-726AB1410C70}"/>
              </a:ext>
            </a:extLst>
          </p:cNvPr>
          <p:cNvSpPr/>
          <p:nvPr/>
        </p:nvSpPr>
        <p:spPr>
          <a:xfrm>
            <a:off x="4237366" y="6430429"/>
            <a:ext cx="7553671" cy="400110"/>
          </a:xfrm>
          <a:prstGeom prst="rect">
            <a:avLst/>
          </a:prstGeom>
        </p:spPr>
        <p:txBody>
          <a:bodyPr wrap="none">
            <a:spAutoFit/>
          </a:bodyPr>
          <a:lstStyle/>
          <a:p>
            <a:pPr lvl="0">
              <a:defRPr/>
            </a:pPr>
            <a:r>
              <a:rPr lang="ja-JP" altLang="en-US" sz="1000" b="1" dirty="0"/>
              <a:t>出典：　令和</a:t>
            </a:r>
            <a:r>
              <a:rPr lang="en-US" altLang="ja-JP" sz="1000" b="1" dirty="0"/>
              <a:t>4</a:t>
            </a:r>
            <a:r>
              <a:rPr lang="ja-JP" altLang="en-US" sz="1000" b="1" dirty="0"/>
              <a:t>年</a:t>
            </a:r>
            <a:r>
              <a:rPr lang="en-US" altLang="ja-JP" sz="1000" b="1" dirty="0"/>
              <a:t>3</a:t>
            </a:r>
            <a:r>
              <a:rPr lang="ja-JP" altLang="en-US" sz="1000" b="1" dirty="0"/>
              <a:t>月　審査管理課長・安全対策課長通知　医薬品リスク管理計画の策定及び公表について</a:t>
            </a:r>
            <a:r>
              <a:rPr lang="ja-JP" altLang="en-US" sz="1000" dirty="0"/>
              <a:t>（別紙様式１の記載要領）</a:t>
            </a:r>
            <a:endParaRPr lang="en-US" altLang="ja-JP" sz="1000" dirty="0"/>
          </a:p>
          <a:p>
            <a:pPr lvl="0">
              <a:defRPr/>
            </a:pPr>
            <a:r>
              <a:rPr lang="ja-JP" altLang="en-US" sz="1000" b="1" dirty="0"/>
              <a:t>　　 　　　令和</a:t>
            </a:r>
            <a:r>
              <a:rPr lang="en-US" altLang="ja-JP" sz="1000" b="1" dirty="0"/>
              <a:t>4</a:t>
            </a:r>
            <a:r>
              <a:rPr lang="ja-JP" altLang="en-US" sz="1000" b="1" dirty="0"/>
              <a:t>年</a:t>
            </a:r>
            <a:r>
              <a:rPr lang="en-US" altLang="ja-JP" sz="1000" b="1" dirty="0"/>
              <a:t>3</a:t>
            </a:r>
            <a:r>
              <a:rPr lang="ja-JP" altLang="en-US" sz="1000" b="1" dirty="0"/>
              <a:t>月　審査管理課・安全対策課通知　医薬品リスク管理計画に関する質疑応答集（Ｑ＆Ａ）について</a:t>
            </a:r>
            <a:r>
              <a:rPr lang="ja-JP" altLang="en-US" sz="1000" dirty="0"/>
              <a:t>（</a:t>
            </a:r>
            <a:r>
              <a:rPr lang="en-US" altLang="ja-JP" sz="1000" dirty="0"/>
              <a:t>Q&amp;A21</a:t>
            </a:r>
            <a:r>
              <a:rPr lang="ja-JP" altLang="en-US" sz="1000" dirty="0"/>
              <a:t>、</a:t>
            </a:r>
            <a:r>
              <a:rPr lang="en-US" altLang="ja-JP" sz="1000" dirty="0"/>
              <a:t>26</a:t>
            </a:r>
            <a:r>
              <a:rPr lang="ja-JP" altLang="en-US" sz="1000" dirty="0"/>
              <a:t>）</a:t>
            </a:r>
            <a:endParaRPr lang="en-US" altLang="ja-JP" sz="1000" dirty="0"/>
          </a:p>
        </p:txBody>
      </p:sp>
      <p:pic>
        <p:nvPicPr>
          <p:cNvPr id="19" name="図 18">
            <a:extLst>
              <a:ext uri="{FF2B5EF4-FFF2-40B4-BE49-F238E27FC236}">
                <a16:creationId xmlns:a16="http://schemas.microsoft.com/office/drawing/2014/main" id="{A0314170-B5A8-4761-9F07-B8029B5C508C}"/>
              </a:ext>
            </a:extLst>
          </p:cNvPr>
          <p:cNvPicPr>
            <a:picLocks noChangeAspect="1"/>
          </p:cNvPicPr>
          <p:nvPr/>
        </p:nvPicPr>
        <p:blipFill rotWithShape="1">
          <a:blip r:embed="rId4"/>
          <a:srcRect t="10593"/>
          <a:stretch/>
        </p:blipFill>
        <p:spPr>
          <a:xfrm>
            <a:off x="1005181" y="5032949"/>
            <a:ext cx="3240891" cy="1746344"/>
          </a:xfrm>
          <a:prstGeom prst="rect">
            <a:avLst/>
          </a:prstGeom>
        </p:spPr>
      </p:pic>
      <p:sp>
        <p:nvSpPr>
          <p:cNvPr id="15" name="吹き出し: 四角形 14">
            <a:extLst>
              <a:ext uri="{FF2B5EF4-FFF2-40B4-BE49-F238E27FC236}">
                <a16:creationId xmlns:a16="http://schemas.microsoft.com/office/drawing/2014/main" id="{A095AE9B-46C1-4475-A30B-32C66FB936EB}"/>
              </a:ext>
            </a:extLst>
          </p:cNvPr>
          <p:cNvSpPr/>
          <p:nvPr/>
        </p:nvSpPr>
        <p:spPr>
          <a:xfrm>
            <a:off x="1653625" y="5440075"/>
            <a:ext cx="3013625" cy="990353"/>
          </a:xfrm>
          <a:prstGeom prst="wedgeRectCallout">
            <a:avLst>
              <a:gd name="adj1" fmla="val -48899"/>
              <a:gd name="adj2" fmla="val 9327"/>
            </a:avLst>
          </a:prstGeom>
          <a:solidFill>
            <a:schemeClr val="bg1"/>
          </a:solidFill>
          <a:ln w="19050">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1600" b="1" dirty="0">
                <a:solidFill>
                  <a:schemeClr val="accent1">
                    <a:lumMod val="75000"/>
                  </a:schemeClr>
                </a:solidFill>
                <a:latin typeface="Meiryo UI"/>
                <a:ea typeface="Meiryo UI"/>
              </a:rPr>
              <a:t>変更の履歴</a:t>
            </a:r>
            <a:endParaRPr lang="en-US" altLang="ja-JP" sz="1600" b="1" dirty="0">
              <a:solidFill>
                <a:schemeClr val="accent1">
                  <a:lumMod val="75000"/>
                </a:schemeClr>
              </a:solidFill>
              <a:latin typeface="Meiryo UI"/>
              <a:ea typeface="Meiryo UI"/>
            </a:endParaRPr>
          </a:p>
          <a:p>
            <a:r>
              <a:rPr lang="ja-JP" altLang="en-US" sz="1600" dirty="0">
                <a:solidFill>
                  <a:schemeClr val="accent1">
                    <a:lumMod val="75000"/>
                  </a:schemeClr>
                </a:solidFill>
                <a:latin typeface="Meiryo UI"/>
                <a:ea typeface="Meiryo UI"/>
              </a:rPr>
              <a:t>・新規作成の場合は、記載不要</a:t>
            </a:r>
            <a:endParaRPr lang="en-US" altLang="ja-JP" sz="1600" dirty="0">
              <a:solidFill>
                <a:schemeClr val="accent1">
                  <a:lumMod val="75000"/>
                </a:schemeClr>
              </a:solidFill>
              <a:latin typeface="Meiryo UI"/>
              <a:ea typeface="Meiryo UI"/>
            </a:endParaRPr>
          </a:p>
          <a:p>
            <a:r>
              <a:rPr lang="ja-JP" altLang="en-US" sz="1600" dirty="0">
                <a:solidFill>
                  <a:schemeClr val="accent1">
                    <a:lumMod val="75000"/>
                  </a:schemeClr>
                </a:solidFill>
                <a:latin typeface="Meiryo UI"/>
                <a:ea typeface="Meiryo UI"/>
              </a:rPr>
              <a:t>・一変の場合は、一変承認による変更内容を記載</a:t>
            </a:r>
            <a:endParaRPr lang="en-US" altLang="ja-JP" sz="1600" dirty="0">
              <a:solidFill>
                <a:schemeClr val="accent1">
                  <a:lumMod val="75000"/>
                </a:schemeClr>
              </a:solidFill>
              <a:latin typeface="Meiryo UI"/>
              <a:ea typeface="Meiryo UI"/>
            </a:endParaRPr>
          </a:p>
        </p:txBody>
      </p:sp>
    </p:spTree>
    <p:extLst>
      <p:ext uri="{BB962C8B-B14F-4D97-AF65-F5344CB8AC3E}">
        <p14:creationId xmlns:p14="http://schemas.microsoft.com/office/powerpoint/2010/main" val="28569055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F95F9BAD-51AA-4BCB-B6D2-099A2F5151F7}"/>
              </a:ext>
            </a:extLst>
          </p:cNvPr>
          <p:cNvSpPr>
            <a:spLocks noGrp="1"/>
          </p:cNvSpPr>
          <p:nvPr>
            <p:ph type="body" sz="quarter" idx="10"/>
          </p:nvPr>
        </p:nvSpPr>
        <p:spPr>
          <a:xfrm>
            <a:off x="561247" y="205387"/>
            <a:ext cx="9793148" cy="307777"/>
          </a:xfrm>
        </p:spPr>
        <p:txBody>
          <a:bodyPr/>
          <a:lstStyle/>
          <a:p>
            <a:r>
              <a:rPr lang="en-US" altLang="ja-JP" dirty="0"/>
              <a:t>2022</a:t>
            </a:r>
            <a:r>
              <a:rPr lang="ja-JP" altLang="en-US" dirty="0"/>
              <a:t>年</a:t>
            </a:r>
            <a:r>
              <a:rPr lang="en-US" altLang="ja-JP" dirty="0"/>
              <a:t>3</a:t>
            </a:r>
            <a:r>
              <a:rPr lang="ja-JP" altLang="en-US" dirty="0"/>
              <a:t>月　</a:t>
            </a:r>
            <a:r>
              <a:rPr lang="en-US" altLang="ja-JP" dirty="0"/>
              <a:t>RMP</a:t>
            </a:r>
            <a:r>
              <a:rPr lang="ja-JP" altLang="en-US" dirty="0"/>
              <a:t>に関する通知のポイント</a:t>
            </a:r>
          </a:p>
        </p:txBody>
      </p:sp>
      <p:sp>
        <p:nvSpPr>
          <p:cNvPr id="4" name="テキスト プレースホルダー 3">
            <a:extLst>
              <a:ext uri="{FF2B5EF4-FFF2-40B4-BE49-F238E27FC236}">
                <a16:creationId xmlns:a16="http://schemas.microsoft.com/office/drawing/2014/main" id="{BDA3C4EB-312D-47AF-A68F-64EFB66B3092}"/>
              </a:ext>
            </a:extLst>
          </p:cNvPr>
          <p:cNvSpPr>
            <a:spLocks noGrp="1"/>
          </p:cNvSpPr>
          <p:nvPr>
            <p:ph type="body" sz="quarter" idx="12"/>
          </p:nvPr>
        </p:nvSpPr>
        <p:spPr>
          <a:xfrm>
            <a:off x="512219" y="503071"/>
            <a:ext cx="9842176" cy="584775"/>
          </a:xfrm>
        </p:spPr>
        <p:txBody>
          <a:bodyPr/>
          <a:lstStyle/>
          <a:p>
            <a:r>
              <a:rPr lang="ja-JP" altLang="en-US" dirty="0">
                <a:highlight>
                  <a:srgbClr val="00FFFF"/>
                </a:highlight>
              </a:rPr>
              <a:t>ポイント</a:t>
            </a:r>
            <a:r>
              <a:rPr lang="en-US" altLang="ja-JP" dirty="0">
                <a:highlight>
                  <a:srgbClr val="00FFFF"/>
                </a:highlight>
              </a:rPr>
              <a:t>3.</a:t>
            </a:r>
            <a:r>
              <a:rPr lang="ja-JP" altLang="en-US" dirty="0"/>
              <a:t>　</a:t>
            </a:r>
            <a:r>
              <a:rPr lang="en-US" altLang="ja-JP" dirty="0"/>
              <a:t>RMP</a:t>
            </a:r>
            <a:r>
              <a:rPr lang="ja-JP" altLang="en-US" dirty="0"/>
              <a:t>提出版と公表版の一本化</a:t>
            </a:r>
            <a:endParaRPr lang="en-US" altLang="ja-JP" dirty="0"/>
          </a:p>
        </p:txBody>
      </p:sp>
      <p:sp>
        <p:nvSpPr>
          <p:cNvPr id="6" name="正方形/長方形 5">
            <a:extLst>
              <a:ext uri="{FF2B5EF4-FFF2-40B4-BE49-F238E27FC236}">
                <a16:creationId xmlns:a16="http://schemas.microsoft.com/office/drawing/2014/main" id="{0E8965A5-C9DF-45F8-ACBA-C3D147652A04}"/>
              </a:ext>
            </a:extLst>
          </p:cNvPr>
          <p:cNvSpPr/>
          <p:nvPr/>
        </p:nvSpPr>
        <p:spPr>
          <a:xfrm>
            <a:off x="561247" y="1153185"/>
            <a:ext cx="11074400" cy="474323"/>
          </a:xfrm>
          <a:prstGeom prst="rect">
            <a:avLst/>
          </a:prstGeom>
          <a:solidFill>
            <a:srgbClr val="0000CC"/>
          </a:solidFill>
        </p:spPr>
        <p:txBody>
          <a:bodyPr wrap="square" lIns="108000" tIns="108000" rIns="108000" bIns="108000">
            <a:noAutofit/>
          </a:bodyPr>
          <a:lstStyle/>
          <a:p>
            <a:pPr algn="ctr"/>
            <a:r>
              <a:rPr lang="en-US" altLang="ja-JP" b="1" dirty="0">
                <a:solidFill>
                  <a:schemeClr val="bg1"/>
                </a:solidFill>
              </a:rPr>
              <a:t>RMP</a:t>
            </a:r>
            <a:r>
              <a:rPr lang="ja-JP" altLang="en-US" b="1" dirty="0">
                <a:solidFill>
                  <a:schemeClr val="bg1"/>
                </a:solidFill>
              </a:rPr>
              <a:t>の提出版と公表版の一致に伴い、以下のようにフォーマットが変更となり、提出届が新設される。</a:t>
            </a:r>
            <a:endParaRPr lang="en-US" altLang="ja-JP" b="1" dirty="0">
              <a:solidFill>
                <a:schemeClr val="bg1"/>
              </a:solidFill>
            </a:endParaRPr>
          </a:p>
        </p:txBody>
      </p:sp>
      <p:grpSp>
        <p:nvGrpSpPr>
          <p:cNvPr id="30" name="グループ化 29">
            <a:extLst>
              <a:ext uri="{FF2B5EF4-FFF2-40B4-BE49-F238E27FC236}">
                <a16:creationId xmlns:a16="http://schemas.microsoft.com/office/drawing/2014/main" id="{6EE5DFD8-9933-4C75-9E1A-64F0E0407EF4}"/>
              </a:ext>
            </a:extLst>
          </p:cNvPr>
          <p:cNvGrpSpPr/>
          <p:nvPr/>
        </p:nvGrpSpPr>
        <p:grpSpPr>
          <a:xfrm>
            <a:off x="2909619" y="1757042"/>
            <a:ext cx="7265526" cy="2431146"/>
            <a:chOff x="939237" y="1985791"/>
            <a:chExt cx="7265526" cy="2431146"/>
          </a:xfrm>
          <a:effectLst>
            <a:glow rad="139700">
              <a:schemeClr val="accent1">
                <a:satMod val="175000"/>
                <a:alpha val="40000"/>
              </a:schemeClr>
            </a:glow>
          </a:effectLst>
        </p:grpSpPr>
        <p:grpSp>
          <p:nvGrpSpPr>
            <p:cNvPr id="31" name="グループ化 30">
              <a:extLst>
                <a:ext uri="{FF2B5EF4-FFF2-40B4-BE49-F238E27FC236}">
                  <a16:creationId xmlns:a16="http://schemas.microsoft.com/office/drawing/2014/main" id="{94880D14-CBFB-44F1-AB1A-FC6DFC8A6648}"/>
                </a:ext>
              </a:extLst>
            </p:cNvPr>
            <p:cNvGrpSpPr/>
            <p:nvPr/>
          </p:nvGrpSpPr>
          <p:grpSpPr>
            <a:xfrm>
              <a:off x="939237" y="1985791"/>
              <a:ext cx="7265526" cy="2431146"/>
              <a:chOff x="939237" y="2739520"/>
              <a:chExt cx="7265526" cy="2431146"/>
            </a:xfrm>
          </p:grpSpPr>
          <p:sp>
            <p:nvSpPr>
              <p:cNvPr id="33" name="吹き出し: 四角形 32">
                <a:extLst>
                  <a:ext uri="{FF2B5EF4-FFF2-40B4-BE49-F238E27FC236}">
                    <a16:creationId xmlns:a16="http://schemas.microsoft.com/office/drawing/2014/main" id="{3685E821-7EB0-4A28-ADA1-D8E634895A08}"/>
                  </a:ext>
                </a:extLst>
              </p:cNvPr>
              <p:cNvSpPr/>
              <p:nvPr/>
            </p:nvSpPr>
            <p:spPr>
              <a:xfrm>
                <a:off x="939237" y="2777991"/>
                <a:ext cx="7265526" cy="2354275"/>
              </a:xfrm>
              <a:prstGeom prst="wedgeRectCallout">
                <a:avLst>
                  <a:gd name="adj1" fmla="val -25358"/>
                  <a:gd name="adj2" fmla="val -8223"/>
                </a:avLst>
              </a:prstGeom>
              <a:ln w="38100">
                <a:solidFill>
                  <a:schemeClr val="accent1"/>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Meiryo UI"/>
                  <a:ea typeface="Meiryo UI"/>
                  <a:cs typeface="+mn-cs"/>
                </a:endParaRPr>
              </a:p>
            </p:txBody>
          </p:sp>
          <p:sp>
            <p:nvSpPr>
              <p:cNvPr id="34" name="正方形/長方形 33">
                <a:extLst>
                  <a:ext uri="{FF2B5EF4-FFF2-40B4-BE49-F238E27FC236}">
                    <a16:creationId xmlns:a16="http://schemas.microsoft.com/office/drawing/2014/main" id="{3292E2C9-E886-46F4-A0D7-7303A3AB8369}"/>
                  </a:ext>
                </a:extLst>
              </p:cNvPr>
              <p:cNvSpPr/>
              <p:nvPr/>
            </p:nvSpPr>
            <p:spPr>
              <a:xfrm>
                <a:off x="2905004" y="3537582"/>
                <a:ext cx="1438454" cy="1346114"/>
              </a:xfrm>
              <a:prstGeom prst="rect">
                <a:avLst/>
              </a:prstGeom>
              <a:solidFill>
                <a:sysClr val="window" lastClr="FFFFFF"/>
              </a:solidFill>
              <a:ln w="25400" cap="flat" cmpd="sng" algn="ctr">
                <a:solidFill>
                  <a:schemeClr val="tx1">
                    <a:lumMod val="65000"/>
                    <a:lumOff val="35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600" b="1" i="0" u="none" strike="noStrike" kern="0" cap="none" spc="0" normalizeH="0" baseline="0" noProof="0" dirty="0">
                    <a:ln>
                      <a:noFill/>
                    </a:ln>
                    <a:solidFill>
                      <a:prstClr val="black"/>
                    </a:solidFill>
                    <a:effectLst/>
                    <a:uLnTx/>
                    <a:uFillTx/>
                    <a:latin typeface="Meiryo UI"/>
                    <a:ea typeface="Meiryo UI"/>
                    <a:cs typeface="+mn-cs"/>
                  </a:rPr>
                  <a:t>RMP</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i="0" u="none" strike="noStrike" kern="0" cap="none" spc="0" normalizeH="0" baseline="0" noProof="0" dirty="0">
                    <a:ln>
                      <a:noFill/>
                    </a:ln>
                    <a:solidFill>
                      <a:prstClr val="black"/>
                    </a:solidFill>
                    <a:effectLst/>
                    <a:uLnTx/>
                    <a:uFillTx/>
                    <a:latin typeface="Meiryo UI"/>
                    <a:ea typeface="Meiryo UI"/>
                    <a:cs typeface="+mn-cs"/>
                  </a:rPr>
                  <a:t>別紙様式</a:t>
                </a:r>
                <a:r>
                  <a:rPr kumimoji="0" lang="en-US" altLang="ja-JP" sz="1600" i="0" u="none" strike="noStrike" kern="0" cap="none" spc="0" normalizeH="0" baseline="0" noProof="0" dirty="0">
                    <a:ln>
                      <a:noFill/>
                    </a:ln>
                    <a:solidFill>
                      <a:prstClr val="black"/>
                    </a:solidFill>
                    <a:effectLst/>
                    <a:uLnTx/>
                    <a:uFillTx/>
                    <a:latin typeface="Meiryo UI"/>
                    <a:ea typeface="Meiryo UI"/>
                    <a:cs typeface="+mn-cs"/>
                  </a:rPr>
                  <a:t>1</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ja-JP" sz="1600" b="1" i="0" u="none" strike="noStrike" kern="0" cap="none" spc="0" normalizeH="0" baseline="0" noProof="0" dirty="0">
                  <a:ln>
                    <a:noFill/>
                  </a:ln>
                  <a:solidFill>
                    <a:prstClr val="black"/>
                  </a:solidFill>
                  <a:effectLst/>
                  <a:uLnTx/>
                  <a:uFillTx/>
                  <a:latin typeface="Meiryo UI"/>
                  <a:ea typeface="Meiryo UI"/>
                  <a:cs typeface="+mn-cs"/>
                </a:endParaRPr>
              </a:p>
            </p:txBody>
          </p:sp>
          <p:sp>
            <p:nvSpPr>
              <p:cNvPr id="35" name="正方形/長方形 34">
                <a:extLst>
                  <a:ext uri="{FF2B5EF4-FFF2-40B4-BE49-F238E27FC236}">
                    <a16:creationId xmlns:a16="http://schemas.microsoft.com/office/drawing/2014/main" id="{B502BDE4-FF53-42B0-9D14-BC0732E72862}"/>
                  </a:ext>
                </a:extLst>
              </p:cNvPr>
              <p:cNvSpPr/>
              <p:nvPr/>
            </p:nvSpPr>
            <p:spPr>
              <a:xfrm>
                <a:off x="4659169" y="3537582"/>
                <a:ext cx="1438454" cy="1346114"/>
              </a:xfrm>
              <a:prstGeom prst="rect">
                <a:avLst/>
              </a:prstGeom>
              <a:solidFill>
                <a:sysClr val="window" lastClr="FFFFFF"/>
              </a:solidFill>
              <a:ln w="25400" cap="flat" cmpd="sng" algn="ctr">
                <a:solidFill>
                  <a:schemeClr val="tx1">
                    <a:lumMod val="65000"/>
                    <a:lumOff val="35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600" b="1" i="0" u="none" strike="noStrike" kern="0" cap="none" spc="0" normalizeH="0" baseline="0" noProof="0" dirty="0">
                    <a:ln>
                      <a:noFill/>
                    </a:ln>
                    <a:solidFill>
                      <a:prstClr val="black"/>
                    </a:solidFill>
                    <a:effectLst/>
                    <a:uLnTx/>
                    <a:uFillTx/>
                    <a:latin typeface="Meiryo UI"/>
                    <a:ea typeface="Meiryo UI"/>
                    <a:cs typeface="+mn-cs"/>
                  </a:rPr>
                  <a:t>1-5</a:t>
                </a:r>
                <a:r>
                  <a:rPr kumimoji="0" lang="ja-JP" altLang="en-US" sz="1600" b="1" i="0" u="none" strike="noStrike" kern="0" cap="none" spc="0" normalizeH="0" baseline="0" noProof="0" dirty="0">
                    <a:ln>
                      <a:noFill/>
                    </a:ln>
                    <a:solidFill>
                      <a:prstClr val="black"/>
                    </a:solidFill>
                    <a:effectLst/>
                    <a:uLnTx/>
                    <a:uFillTx/>
                    <a:latin typeface="Meiryo UI"/>
                    <a:ea typeface="Meiryo UI"/>
                    <a:cs typeface="+mn-cs"/>
                  </a:rPr>
                  <a:t>章</a:t>
                </a:r>
                <a:endParaRPr kumimoji="0" lang="en-US" altLang="ja-JP" sz="1600" b="1" i="0" u="none" strike="noStrike" kern="0" cap="none" spc="0" normalizeH="0" baseline="0" noProof="0" dirty="0">
                  <a:ln>
                    <a:noFill/>
                  </a:ln>
                  <a:solidFill>
                    <a:prstClr val="black"/>
                  </a:solidFill>
                  <a:effectLst/>
                  <a:uLnTx/>
                  <a:uFillTx/>
                  <a:latin typeface="Meiryo UI"/>
                  <a:ea typeface="Meiryo UI"/>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600" b="1" i="0" u="none" strike="noStrike" kern="0" cap="none" spc="0" normalizeH="0" baseline="0" noProof="0" dirty="0">
                    <a:ln>
                      <a:noFill/>
                    </a:ln>
                    <a:solidFill>
                      <a:prstClr val="black"/>
                    </a:solidFill>
                    <a:effectLst/>
                    <a:uLnTx/>
                    <a:uFillTx/>
                    <a:latin typeface="Meiryo UI"/>
                    <a:ea typeface="Meiryo UI"/>
                    <a:cs typeface="+mn-cs"/>
                  </a:rPr>
                  <a:t>RMP</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prstClr val="black"/>
                    </a:solidFill>
                    <a:effectLst/>
                    <a:uLnTx/>
                    <a:uFillTx/>
                    <a:latin typeface="Meiryo UI"/>
                    <a:ea typeface="Meiryo UI"/>
                    <a:cs typeface="+mn-cs"/>
                  </a:rPr>
                  <a:t>本文</a:t>
                </a:r>
                <a:endParaRPr kumimoji="0" lang="en-US" altLang="ja-JP" sz="1600" b="1" i="0" u="none" strike="noStrike" kern="0" cap="none" spc="0" normalizeH="0" baseline="0" noProof="0" dirty="0">
                  <a:ln>
                    <a:noFill/>
                  </a:ln>
                  <a:solidFill>
                    <a:prstClr val="black"/>
                  </a:solidFill>
                  <a:effectLst/>
                  <a:uLnTx/>
                  <a:uFillTx/>
                  <a:latin typeface="Meiryo UI"/>
                  <a:ea typeface="Meiryo UI"/>
                  <a:cs typeface="+mn-cs"/>
                </a:endParaRPr>
              </a:p>
            </p:txBody>
          </p:sp>
          <p:sp>
            <p:nvSpPr>
              <p:cNvPr id="36" name="正方形/長方形 35">
                <a:extLst>
                  <a:ext uri="{FF2B5EF4-FFF2-40B4-BE49-F238E27FC236}">
                    <a16:creationId xmlns:a16="http://schemas.microsoft.com/office/drawing/2014/main" id="{00CEBC0C-42C5-4116-9684-54303A7F5942}"/>
                  </a:ext>
                </a:extLst>
              </p:cNvPr>
              <p:cNvSpPr/>
              <p:nvPr/>
            </p:nvSpPr>
            <p:spPr>
              <a:xfrm>
                <a:off x="1172914" y="3535485"/>
                <a:ext cx="1438454" cy="1346114"/>
              </a:xfrm>
              <a:prstGeom prst="rect">
                <a:avLst/>
              </a:prstGeom>
              <a:solidFill>
                <a:sysClr val="window" lastClr="FFFFFF"/>
              </a:solidFill>
              <a:ln w="25400" cap="flat"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srgbClr val="FF0000"/>
                    </a:solidFill>
                    <a:effectLst/>
                    <a:uLnTx/>
                    <a:uFillTx/>
                    <a:latin typeface="Meiryo UI"/>
                    <a:ea typeface="Meiryo UI"/>
                    <a:cs typeface="+mn-cs"/>
                  </a:rPr>
                  <a:t>表紙</a:t>
                </a:r>
                <a:endParaRPr kumimoji="0" lang="en-US" altLang="ja-JP" sz="1600" b="1" i="0" u="none" strike="noStrike" kern="0" cap="none" spc="0" normalizeH="0" baseline="0" noProof="0" dirty="0">
                  <a:ln>
                    <a:noFill/>
                  </a:ln>
                  <a:solidFill>
                    <a:srgbClr val="FF0000"/>
                  </a:solidFill>
                  <a:effectLst/>
                  <a:uLnTx/>
                  <a:uFillTx/>
                  <a:latin typeface="Meiryo UI"/>
                  <a:ea typeface="Meiryo UI"/>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srgbClr val="FF0000"/>
                    </a:solidFill>
                    <a:effectLst/>
                    <a:uLnTx/>
                    <a:uFillTx/>
                    <a:latin typeface="Meiryo UI"/>
                    <a:ea typeface="Meiryo UI"/>
                    <a:cs typeface="+mn-cs"/>
                  </a:rPr>
                  <a:t>＋</a:t>
                </a:r>
                <a:endParaRPr kumimoji="0" lang="en-US" altLang="ja-JP" sz="1600" b="1" i="0" u="none" strike="noStrike" kern="0" cap="none" spc="0" normalizeH="0" baseline="0" noProof="0" dirty="0">
                  <a:ln>
                    <a:noFill/>
                  </a:ln>
                  <a:solidFill>
                    <a:srgbClr val="FF0000"/>
                  </a:solidFill>
                  <a:effectLst/>
                  <a:uLnTx/>
                  <a:uFillTx/>
                  <a:latin typeface="Meiryo UI"/>
                  <a:ea typeface="Meiryo UI"/>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600" b="1" i="0" u="none" strike="noStrike" kern="0" cap="none" spc="0" normalizeH="0" baseline="0" noProof="0" dirty="0">
                    <a:ln>
                      <a:noFill/>
                    </a:ln>
                    <a:solidFill>
                      <a:srgbClr val="FF0000"/>
                    </a:solidFill>
                    <a:effectLst/>
                    <a:uLnTx/>
                    <a:uFillTx/>
                    <a:latin typeface="Meiryo UI"/>
                    <a:ea typeface="Meiryo UI"/>
                    <a:cs typeface="+mn-cs"/>
                  </a:rPr>
                  <a:t>RMP</a:t>
                </a:r>
                <a:r>
                  <a:rPr kumimoji="0" lang="ja-JP" altLang="en-US" sz="1600" b="1" i="0" u="none" strike="noStrike" kern="0" cap="none" spc="0" normalizeH="0" baseline="0" noProof="0" dirty="0">
                    <a:ln>
                      <a:noFill/>
                    </a:ln>
                    <a:solidFill>
                      <a:srgbClr val="FF0000"/>
                    </a:solidFill>
                    <a:effectLst/>
                    <a:uLnTx/>
                    <a:uFillTx/>
                    <a:latin typeface="Meiryo UI"/>
                    <a:ea typeface="Meiryo UI"/>
                    <a:cs typeface="+mn-cs"/>
                  </a:rPr>
                  <a:t>概要</a:t>
                </a:r>
                <a:endParaRPr kumimoji="0" lang="en-US" altLang="ja-JP" sz="1600" b="1" i="0" u="none" strike="noStrike" kern="0" cap="none" spc="0" normalizeH="0" baseline="0" noProof="0" dirty="0">
                  <a:ln>
                    <a:noFill/>
                  </a:ln>
                  <a:solidFill>
                    <a:srgbClr val="FF0000"/>
                  </a:solidFill>
                  <a:effectLst/>
                  <a:uLnTx/>
                  <a:uFillTx/>
                  <a:latin typeface="Meiryo UI"/>
                  <a:ea typeface="Meiryo UI"/>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600" kern="0" dirty="0">
                    <a:solidFill>
                      <a:srgbClr val="FF0000"/>
                    </a:solidFill>
                    <a:latin typeface="Meiryo UI"/>
                    <a:ea typeface="Meiryo UI"/>
                  </a:rPr>
                  <a:t>(</a:t>
                </a:r>
                <a:r>
                  <a:rPr kumimoji="0" lang="ja-JP" altLang="en-US" sz="1600" kern="0" dirty="0">
                    <a:solidFill>
                      <a:srgbClr val="FF0000"/>
                    </a:solidFill>
                    <a:latin typeface="Meiryo UI"/>
                    <a:ea typeface="Meiryo UI"/>
                  </a:rPr>
                  <a:t>別紙様式</a:t>
                </a:r>
                <a:r>
                  <a:rPr kumimoji="0" lang="en-US" altLang="ja-JP" sz="1600" kern="0" dirty="0">
                    <a:solidFill>
                      <a:srgbClr val="FF0000"/>
                    </a:solidFill>
                    <a:latin typeface="Meiryo UI"/>
                    <a:ea typeface="Meiryo UI"/>
                  </a:rPr>
                  <a:t>2)</a:t>
                </a:r>
                <a:endParaRPr kumimoji="0" lang="ja-JP" altLang="en-US" sz="1600" i="0" u="none" strike="noStrike" kern="0" cap="none" spc="0" normalizeH="0" baseline="0" noProof="0" dirty="0">
                  <a:ln>
                    <a:noFill/>
                  </a:ln>
                  <a:solidFill>
                    <a:srgbClr val="FF0000"/>
                  </a:solidFill>
                  <a:effectLst/>
                  <a:uLnTx/>
                  <a:uFillTx/>
                  <a:latin typeface="Meiryo UI"/>
                  <a:ea typeface="Meiryo UI"/>
                  <a:cs typeface="+mn-cs"/>
                </a:endParaRPr>
              </a:p>
            </p:txBody>
          </p:sp>
          <p:sp>
            <p:nvSpPr>
              <p:cNvPr id="37" name="正方形/長方形 36">
                <a:extLst>
                  <a:ext uri="{FF2B5EF4-FFF2-40B4-BE49-F238E27FC236}">
                    <a16:creationId xmlns:a16="http://schemas.microsoft.com/office/drawing/2014/main" id="{485386D5-7588-4DAF-945F-B0A72A3B5AF7}"/>
                  </a:ext>
                </a:extLst>
              </p:cNvPr>
              <p:cNvSpPr/>
              <p:nvPr/>
            </p:nvSpPr>
            <p:spPr>
              <a:xfrm>
                <a:off x="1521133" y="2907704"/>
                <a:ext cx="2303376" cy="349720"/>
              </a:xfrm>
              <a:prstGeom prst="rect">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600" b="1" i="0" u="none" strike="noStrike" kern="0" cap="none" spc="0" normalizeH="0" baseline="0" noProof="0" dirty="0">
                    <a:ln>
                      <a:noFill/>
                    </a:ln>
                    <a:solidFill>
                      <a:prstClr val="white"/>
                    </a:solidFill>
                    <a:effectLst/>
                    <a:uLnTx/>
                    <a:uFillTx/>
                    <a:latin typeface="Meiryo UI"/>
                    <a:ea typeface="Meiryo UI"/>
                    <a:cs typeface="+mn-cs"/>
                  </a:rPr>
                  <a:t>RMP</a:t>
                </a:r>
                <a:r>
                  <a:rPr kumimoji="0" lang="ja-JP" altLang="en-US" sz="1600" b="1" i="0" u="none" strike="noStrike" kern="0" cap="none" spc="0" normalizeH="0" baseline="0" noProof="0" dirty="0">
                    <a:ln>
                      <a:noFill/>
                    </a:ln>
                    <a:solidFill>
                      <a:prstClr val="white"/>
                    </a:solidFill>
                    <a:effectLst/>
                    <a:uLnTx/>
                    <a:uFillTx/>
                    <a:latin typeface="Meiryo UI"/>
                    <a:ea typeface="Meiryo UI"/>
                    <a:cs typeface="+mn-cs"/>
                  </a:rPr>
                  <a:t>　提出版</a:t>
                </a:r>
              </a:p>
            </p:txBody>
          </p:sp>
          <p:sp>
            <p:nvSpPr>
              <p:cNvPr id="38" name="正方形/長方形 37">
                <a:extLst>
                  <a:ext uri="{FF2B5EF4-FFF2-40B4-BE49-F238E27FC236}">
                    <a16:creationId xmlns:a16="http://schemas.microsoft.com/office/drawing/2014/main" id="{59213258-F309-4FA4-806C-C6E0CB52D424}"/>
                  </a:ext>
                </a:extLst>
              </p:cNvPr>
              <p:cNvSpPr/>
              <p:nvPr/>
            </p:nvSpPr>
            <p:spPr>
              <a:xfrm>
                <a:off x="6410301" y="3535485"/>
                <a:ext cx="1438454" cy="1346114"/>
              </a:xfrm>
              <a:prstGeom prst="rect">
                <a:avLst/>
              </a:prstGeom>
              <a:solidFill>
                <a:sysClr val="window" lastClr="FFFFFF"/>
              </a:solidFill>
              <a:ln w="25400" cap="flat" cmpd="sng" algn="ctr">
                <a:solidFill>
                  <a:srgbClr val="FF0000"/>
                </a:solidFill>
                <a:prstDash val="sys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600" b="1" i="0" u="none" strike="noStrike" kern="0" cap="none" spc="0" normalizeH="0" baseline="0" noProof="0" dirty="0">
                    <a:ln>
                      <a:noFill/>
                    </a:ln>
                    <a:solidFill>
                      <a:srgbClr val="FF0000"/>
                    </a:solidFill>
                    <a:effectLst/>
                    <a:uLnTx/>
                    <a:uFillTx/>
                    <a:latin typeface="Meiryo UI"/>
                    <a:ea typeface="Meiryo UI"/>
                    <a:cs typeface="+mn-cs"/>
                  </a:rPr>
                  <a:t>6</a:t>
                </a:r>
                <a:r>
                  <a:rPr kumimoji="0" lang="ja-JP" altLang="en-US" sz="1600" b="1" i="0" u="none" strike="noStrike" kern="0" cap="none" spc="0" normalizeH="0" baseline="0" noProof="0" dirty="0">
                    <a:ln>
                      <a:noFill/>
                    </a:ln>
                    <a:solidFill>
                      <a:srgbClr val="FF0000"/>
                    </a:solidFill>
                    <a:effectLst/>
                    <a:uLnTx/>
                    <a:uFillTx/>
                    <a:latin typeface="Meiryo UI"/>
                    <a:ea typeface="Meiryo UI"/>
                    <a:cs typeface="+mn-cs"/>
                  </a:rPr>
                  <a:t>章</a:t>
                </a:r>
                <a:endParaRPr kumimoji="0" lang="en-US" altLang="ja-JP" sz="1600" b="1" i="0" u="none" strike="noStrike" kern="0" cap="none" spc="0" normalizeH="0" baseline="0" noProof="0" dirty="0">
                  <a:ln>
                    <a:noFill/>
                  </a:ln>
                  <a:solidFill>
                    <a:srgbClr val="FF0000"/>
                  </a:solidFill>
                  <a:effectLst/>
                  <a:uLnTx/>
                  <a:uFillTx/>
                  <a:latin typeface="Meiryo UI"/>
                  <a:ea typeface="Meiryo UI"/>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srgbClr val="FF0000"/>
                    </a:solidFill>
                    <a:effectLst/>
                    <a:uLnTx/>
                    <a:uFillTx/>
                    <a:latin typeface="Meiryo UI"/>
                    <a:ea typeface="Meiryo UI"/>
                    <a:cs typeface="+mn-cs"/>
                  </a:rPr>
                  <a:t>組織体制</a:t>
                </a:r>
                <a:endParaRPr kumimoji="0" lang="en-US" altLang="ja-JP" sz="1600" b="1" i="0" u="none" strike="noStrike" kern="0" cap="none" spc="0" normalizeH="0" baseline="0" noProof="0" dirty="0">
                  <a:ln>
                    <a:noFill/>
                  </a:ln>
                  <a:solidFill>
                    <a:srgbClr val="FF0000"/>
                  </a:solidFill>
                  <a:effectLst/>
                  <a:uLnTx/>
                  <a:uFillTx/>
                  <a:latin typeface="Meiryo UI"/>
                  <a:ea typeface="Meiryo UI"/>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ja-JP" sz="1600" b="1" i="0" u="none" strike="noStrike" kern="0" cap="none" spc="0" normalizeH="0" baseline="0" noProof="0" dirty="0">
                  <a:ln>
                    <a:noFill/>
                  </a:ln>
                  <a:solidFill>
                    <a:srgbClr val="FF0000"/>
                  </a:solidFill>
                  <a:effectLst/>
                  <a:uLnTx/>
                  <a:uFillTx/>
                  <a:latin typeface="Meiryo UI"/>
                  <a:ea typeface="Meiryo UI"/>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600" b="1" i="0" u="none" strike="noStrike" kern="0" cap="none" spc="0" normalizeH="0" baseline="0" noProof="0" dirty="0">
                    <a:ln>
                      <a:noFill/>
                    </a:ln>
                    <a:solidFill>
                      <a:schemeClr val="accent1"/>
                    </a:solidFill>
                    <a:effectLst/>
                    <a:uLnTx/>
                    <a:uFillTx/>
                    <a:latin typeface="Meiryo UI"/>
                    <a:ea typeface="Meiryo UI"/>
                    <a:cs typeface="+mn-cs"/>
                  </a:rPr>
                  <a:t>7</a:t>
                </a:r>
                <a:r>
                  <a:rPr kumimoji="0" lang="ja-JP" altLang="en-US" sz="1600" b="1" i="0" u="none" strike="noStrike" kern="0" cap="none" spc="0" normalizeH="0" baseline="0" noProof="0" dirty="0">
                    <a:ln>
                      <a:noFill/>
                    </a:ln>
                    <a:solidFill>
                      <a:schemeClr val="accent1"/>
                    </a:solidFill>
                    <a:effectLst/>
                    <a:uLnTx/>
                    <a:uFillTx/>
                    <a:latin typeface="Meiryo UI"/>
                    <a:ea typeface="Meiryo UI"/>
                    <a:cs typeface="+mn-cs"/>
                  </a:rPr>
                  <a:t>章</a:t>
                </a:r>
                <a:endParaRPr kumimoji="0" lang="en-US" altLang="ja-JP" sz="1600" b="1" i="0" u="none" strike="noStrike" kern="0" cap="none" spc="0" normalizeH="0" baseline="0" noProof="0" dirty="0">
                  <a:ln>
                    <a:noFill/>
                  </a:ln>
                  <a:solidFill>
                    <a:schemeClr val="accent1"/>
                  </a:solidFill>
                  <a:effectLst/>
                  <a:uLnTx/>
                  <a:uFillTx/>
                  <a:latin typeface="Meiryo UI"/>
                  <a:ea typeface="Meiryo UI"/>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schemeClr val="accent1"/>
                    </a:solidFill>
                    <a:effectLst/>
                    <a:uLnTx/>
                    <a:uFillTx/>
                    <a:latin typeface="Meiryo UI"/>
                    <a:ea typeface="Meiryo UI"/>
                    <a:cs typeface="+mn-cs"/>
                  </a:rPr>
                  <a:t>添付資料</a:t>
                </a:r>
                <a:endParaRPr kumimoji="0" lang="en-US" altLang="ja-JP" sz="1600" b="1" i="0" u="none" strike="noStrike" kern="0" cap="none" spc="0" normalizeH="0" baseline="0" noProof="0" dirty="0">
                  <a:ln>
                    <a:noFill/>
                  </a:ln>
                  <a:solidFill>
                    <a:schemeClr val="accent1"/>
                  </a:solidFill>
                  <a:effectLst/>
                  <a:uLnTx/>
                  <a:uFillTx/>
                  <a:latin typeface="Meiryo UI"/>
                  <a:ea typeface="Meiryo UI"/>
                  <a:cs typeface="+mn-cs"/>
                </a:endParaRPr>
              </a:p>
            </p:txBody>
          </p:sp>
          <p:sp>
            <p:nvSpPr>
              <p:cNvPr id="39" name="乗算記号 38">
                <a:extLst>
                  <a:ext uri="{FF2B5EF4-FFF2-40B4-BE49-F238E27FC236}">
                    <a16:creationId xmlns:a16="http://schemas.microsoft.com/office/drawing/2014/main" id="{42D503EF-EF83-4AFC-A4D1-E304531C3A7E}"/>
                  </a:ext>
                </a:extLst>
              </p:cNvPr>
              <p:cNvSpPr/>
              <p:nvPr/>
            </p:nvSpPr>
            <p:spPr>
              <a:xfrm>
                <a:off x="6485085" y="4047181"/>
                <a:ext cx="1248282" cy="1123485"/>
              </a:xfrm>
              <a:prstGeom prst="mathMultiply">
                <a:avLst>
                  <a:gd name="adj1" fmla="val 14238"/>
                </a:avLst>
              </a:prstGeom>
              <a:solidFill>
                <a:schemeClr val="accent1">
                  <a:alpha val="50196"/>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Meiryo UI"/>
                  <a:ea typeface="Meiryo UI"/>
                  <a:cs typeface="+mn-cs"/>
                </a:endParaRPr>
              </a:p>
            </p:txBody>
          </p:sp>
          <p:sp>
            <p:nvSpPr>
              <p:cNvPr id="40" name="正方形/長方形 39">
                <a:extLst>
                  <a:ext uri="{FF2B5EF4-FFF2-40B4-BE49-F238E27FC236}">
                    <a16:creationId xmlns:a16="http://schemas.microsoft.com/office/drawing/2014/main" id="{3072B72A-34A7-4B63-8ED7-58ABAD8F6B37}"/>
                  </a:ext>
                </a:extLst>
              </p:cNvPr>
              <p:cNvSpPr/>
              <p:nvPr/>
            </p:nvSpPr>
            <p:spPr>
              <a:xfrm>
                <a:off x="3900029" y="2739520"/>
                <a:ext cx="595035" cy="58477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3200" b="1" i="0" u="none" strike="noStrike" kern="0" cap="none" spc="0" normalizeH="0" baseline="0" noProof="0" dirty="0">
                    <a:ln>
                      <a:noFill/>
                    </a:ln>
                    <a:solidFill>
                      <a:prstClr val="black"/>
                    </a:solidFill>
                    <a:effectLst/>
                    <a:uLnTx/>
                    <a:uFillTx/>
                  </a:rPr>
                  <a:t>＝</a:t>
                </a:r>
                <a:endParaRPr kumimoji="0" lang="en-US" altLang="ja-JP" sz="3200" b="1" i="0" u="none" strike="noStrike" kern="0" cap="none" spc="0" normalizeH="0" baseline="0" noProof="0" dirty="0">
                  <a:ln>
                    <a:noFill/>
                  </a:ln>
                  <a:solidFill>
                    <a:prstClr val="black"/>
                  </a:solidFill>
                  <a:effectLst/>
                  <a:uLnTx/>
                  <a:uFillTx/>
                </a:endParaRPr>
              </a:p>
            </p:txBody>
          </p:sp>
          <p:sp>
            <p:nvSpPr>
              <p:cNvPr id="52" name="乗算記号 51">
                <a:extLst>
                  <a:ext uri="{FF2B5EF4-FFF2-40B4-BE49-F238E27FC236}">
                    <a16:creationId xmlns:a16="http://schemas.microsoft.com/office/drawing/2014/main" id="{D76C364F-0154-4470-A364-A82B4F8AF391}"/>
                  </a:ext>
                </a:extLst>
              </p:cNvPr>
              <p:cNvSpPr/>
              <p:nvPr/>
            </p:nvSpPr>
            <p:spPr>
              <a:xfrm>
                <a:off x="6053289" y="3265550"/>
                <a:ext cx="1248282" cy="1123485"/>
              </a:xfrm>
              <a:prstGeom prst="mathMultiply">
                <a:avLst>
                  <a:gd name="adj1" fmla="val 14238"/>
                </a:avLst>
              </a:prstGeom>
              <a:solidFill>
                <a:srgbClr val="FF0000">
                  <a:alpha val="50196"/>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Meiryo UI"/>
                  <a:ea typeface="Meiryo UI"/>
                  <a:cs typeface="+mn-cs"/>
                </a:endParaRPr>
              </a:p>
            </p:txBody>
          </p:sp>
          <p:sp>
            <p:nvSpPr>
              <p:cNvPr id="53" name="乗算記号 52">
                <a:extLst>
                  <a:ext uri="{FF2B5EF4-FFF2-40B4-BE49-F238E27FC236}">
                    <a16:creationId xmlns:a16="http://schemas.microsoft.com/office/drawing/2014/main" id="{0F9F6279-D1B0-4F1A-B8C5-1E07C6B5AEE9}"/>
                  </a:ext>
                </a:extLst>
              </p:cNvPr>
              <p:cNvSpPr/>
              <p:nvPr/>
            </p:nvSpPr>
            <p:spPr>
              <a:xfrm>
                <a:off x="6894109" y="3265550"/>
                <a:ext cx="1248282" cy="1123485"/>
              </a:xfrm>
              <a:prstGeom prst="mathMultiply">
                <a:avLst>
                  <a:gd name="adj1" fmla="val 14238"/>
                </a:avLst>
              </a:prstGeom>
              <a:solidFill>
                <a:srgbClr val="FF0000">
                  <a:alpha val="50196"/>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Meiryo UI"/>
                  <a:ea typeface="Meiryo UI"/>
                  <a:cs typeface="+mn-cs"/>
                </a:endParaRPr>
              </a:p>
            </p:txBody>
          </p:sp>
        </p:grpSp>
        <p:sp>
          <p:nvSpPr>
            <p:cNvPr id="32" name="正方形/長方形 31">
              <a:extLst>
                <a:ext uri="{FF2B5EF4-FFF2-40B4-BE49-F238E27FC236}">
                  <a16:creationId xmlns:a16="http://schemas.microsoft.com/office/drawing/2014/main" id="{15D9AE60-0935-4B29-A47F-1BA826C35576}"/>
                </a:ext>
              </a:extLst>
            </p:cNvPr>
            <p:cNvSpPr/>
            <p:nvPr/>
          </p:nvSpPr>
          <p:spPr>
            <a:xfrm>
              <a:off x="4617480" y="2135277"/>
              <a:ext cx="2303376" cy="349720"/>
            </a:xfrm>
            <a:prstGeom prst="rect">
              <a:avLst/>
            </a:prstGeom>
            <a:solidFill>
              <a:schemeClr val="accent3"/>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600" i="0" u="none" strike="noStrike" kern="0" normalizeH="0" baseline="0" noProof="0" dirty="0">
                  <a:ln w="0"/>
                  <a:solidFill>
                    <a:schemeClr val="bg1"/>
                  </a:solidFill>
                  <a:effectLst>
                    <a:outerShdw blurRad="38100" dist="19050" dir="2700000" algn="tl" rotWithShape="0">
                      <a:schemeClr val="dk1">
                        <a:alpha val="40000"/>
                      </a:schemeClr>
                    </a:outerShdw>
                  </a:effectLst>
                  <a:uLnTx/>
                  <a:uFillTx/>
                  <a:latin typeface="Meiryo UI"/>
                  <a:ea typeface="Meiryo UI"/>
                  <a:cs typeface="+mn-cs"/>
                </a:rPr>
                <a:t>RMP</a:t>
              </a:r>
              <a:r>
                <a:rPr kumimoji="0" lang="ja-JP" altLang="en-US" sz="1600" i="0" u="none" strike="noStrike" kern="0" normalizeH="0" baseline="0" noProof="0" dirty="0">
                  <a:ln w="0"/>
                  <a:solidFill>
                    <a:schemeClr val="bg1"/>
                  </a:solidFill>
                  <a:effectLst>
                    <a:outerShdw blurRad="38100" dist="19050" dir="2700000" algn="tl" rotWithShape="0">
                      <a:schemeClr val="dk1">
                        <a:alpha val="40000"/>
                      </a:schemeClr>
                    </a:outerShdw>
                  </a:effectLst>
                  <a:uLnTx/>
                  <a:uFillTx/>
                  <a:latin typeface="Meiryo UI"/>
                  <a:ea typeface="Meiryo UI"/>
                  <a:cs typeface="+mn-cs"/>
                </a:rPr>
                <a:t>　公表版</a:t>
              </a:r>
            </a:p>
          </p:txBody>
        </p:sp>
      </p:grpSp>
      <p:sp>
        <p:nvSpPr>
          <p:cNvPr id="43" name="正方形/長方形 42">
            <a:extLst>
              <a:ext uri="{FF2B5EF4-FFF2-40B4-BE49-F238E27FC236}">
                <a16:creationId xmlns:a16="http://schemas.microsoft.com/office/drawing/2014/main" id="{6CC8B371-1087-4BFA-81E0-9B4BC0F66DDF}"/>
              </a:ext>
            </a:extLst>
          </p:cNvPr>
          <p:cNvSpPr/>
          <p:nvPr/>
        </p:nvSpPr>
        <p:spPr>
          <a:xfrm>
            <a:off x="4790605" y="4777575"/>
            <a:ext cx="1751777" cy="1590018"/>
          </a:xfrm>
          <a:prstGeom prst="rect">
            <a:avLst/>
          </a:prstGeom>
          <a:solidFill>
            <a:sysClr val="window" lastClr="FFFFFF"/>
          </a:solidFill>
          <a:ln w="25400" cap="flat" cmpd="sng" algn="ctr">
            <a:solidFill>
              <a:schemeClr val="accent1">
                <a:lumMod val="75000"/>
              </a:schemeClr>
            </a:solidFill>
            <a:prstDash val="solid"/>
          </a:ln>
          <a:effectLst>
            <a:glow rad="228600">
              <a:srgbClr val="4F81BD">
                <a:satMod val="175000"/>
                <a:alpha val="4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prstClr val="black"/>
                </a:solidFill>
                <a:effectLst/>
                <a:uLnTx/>
                <a:uFillTx/>
                <a:latin typeface="Meiryo UI"/>
                <a:ea typeface="Meiryo UI"/>
                <a:cs typeface="+mn-cs"/>
              </a:rPr>
              <a:t>提出届</a:t>
            </a:r>
            <a:r>
              <a:rPr kumimoji="0" lang="en-US" altLang="ja-JP" sz="1600" b="1" i="0" u="none" strike="noStrike" kern="0" cap="none" spc="0" normalizeH="0" baseline="0" noProof="0" dirty="0">
                <a:ln>
                  <a:noFill/>
                </a:ln>
                <a:solidFill>
                  <a:prstClr val="black"/>
                </a:solidFill>
                <a:effectLst/>
                <a:uLnTx/>
                <a:uFillTx/>
                <a:latin typeface="Meiryo UI"/>
                <a:ea typeface="Meiryo UI"/>
                <a:cs typeface="+mn-cs"/>
              </a:rPr>
              <a:t>/</a:t>
            </a:r>
            <a:r>
              <a:rPr kumimoji="0" lang="ja-JP" altLang="en-US" sz="1600" b="1" i="0" u="none" strike="noStrike" kern="0" cap="none" spc="0" normalizeH="0" baseline="0" noProof="0" dirty="0">
                <a:ln>
                  <a:noFill/>
                </a:ln>
                <a:solidFill>
                  <a:prstClr val="black"/>
                </a:solidFill>
                <a:effectLst/>
                <a:uLnTx/>
                <a:uFillTx/>
                <a:latin typeface="Meiryo UI"/>
                <a:ea typeface="Meiryo UI"/>
                <a:cs typeface="+mn-cs"/>
              </a:rPr>
              <a:t>差換え願</a:t>
            </a:r>
            <a:endParaRPr kumimoji="0" lang="en-US" altLang="ja-JP" sz="1600" b="1" i="0" u="none" strike="noStrike" kern="0" cap="none" spc="0" normalizeH="0" baseline="0" noProof="0" dirty="0">
              <a:ln>
                <a:noFill/>
              </a:ln>
              <a:solidFill>
                <a:prstClr val="black"/>
              </a:solidFill>
              <a:effectLst/>
              <a:uLnTx/>
              <a:uFillTx/>
              <a:latin typeface="Meiryo UI"/>
              <a:ea typeface="Meiryo UI"/>
              <a:cs typeface="+mn-cs"/>
            </a:endParaRPr>
          </a:p>
          <a:p>
            <a:pPr lvl="0" algn="ctr">
              <a:defRPr/>
            </a:pPr>
            <a:r>
              <a:rPr kumimoji="0" lang="en-US" altLang="ja-JP" sz="1600" kern="0" dirty="0">
                <a:solidFill>
                  <a:prstClr val="black"/>
                </a:solidFill>
              </a:rPr>
              <a:t>(</a:t>
            </a:r>
            <a:r>
              <a:rPr kumimoji="0" lang="ja-JP" altLang="en-US" sz="1600" kern="0" dirty="0">
                <a:solidFill>
                  <a:prstClr val="black"/>
                </a:solidFill>
              </a:rPr>
              <a:t>別紙様式</a:t>
            </a:r>
            <a:r>
              <a:rPr kumimoji="0" lang="en-US" altLang="ja-JP" sz="1600" kern="0" dirty="0">
                <a:solidFill>
                  <a:prstClr val="black"/>
                </a:solidFill>
              </a:rPr>
              <a:t>3)</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strike="noStrike" kern="0" cap="none" spc="0" normalizeH="0" baseline="0" noProof="0" dirty="0">
                <a:ln>
                  <a:noFill/>
                </a:ln>
                <a:solidFill>
                  <a:schemeClr val="accent1"/>
                </a:solidFill>
                <a:effectLst/>
                <a:uLnTx/>
                <a:uFillTx/>
                <a:latin typeface="Meiryo UI"/>
                <a:ea typeface="Meiryo UI"/>
                <a:cs typeface="+mn-cs"/>
              </a:rPr>
              <a:t>添付資料</a:t>
            </a:r>
            <a:br>
              <a:rPr kumimoji="0" lang="en-US" altLang="ja-JP" sz="1600" b="1" i="0" strike="noStrike" kern="0" cap="none" spc="0" normalizeH="0" baseline="0" noProof="0" dirty="0">
                <a:ln>
                  <a:noFill/>
                </a:ln>
                <a:solidFill>
                  <a:schemeClr val="accent1"/>
                </a:solidFill>
                <a:effectLst/>
                <a:uLnTx/>
                <a:uFillTx/>
                <a:latin typeface="Meiryo UI"/>
                <a:ea typeface="Meiryo UI"/>
                <a:cs typeface="+mn-cs"/>
              </a:rPr>
            </a:br>
            <a:endParaRPr kumimoji="0" lang="en-US" altLang="ja-JP" sz="1600" b="1" i="0" strike="noStrike" kern="0" cap="none" spc="0" normalizeH="0" baseline="0" noProof="0" dirty="0">
              <a:ln>
                <a:noFill/>
              </a:ln>
              <a:solidFill>
                <a:schemeClr val="accent1"/>
              </a:solidFill>
              <a:effectLst/>
              <a:uLnTx/>
              <a:uFillTx/>
              <a:latin typeface="Meiryo UI"/>
              <a:ea typeface="Meiryo UI"/>
              <a:cs typeface="+mn-cs"/>
            </a:endParaRPr>
          </a:p>
          <a:p>
            <a:pPr lvl="0" algn="ctr">
              <a:defRPr/>
            </a:pPr>
            <a:r>
              <a:rPr kumimoji="0" lang="ja-JP" altLang="en-US" sz="1600" b="1" kern="0" dirty="0">
                <a:solidFill>
                  <a:schemeClr val="accent1"/>
                </a:solidFill>
              </a:rPr>
              <a:t>担当者名等</a:t>
            </a:r>
            <a:br>
              <a:rPr kumimoji="0" lang="en-US" altLang="ja-JP" sz="1600" b="1" kern="0" dirty="0">
                <a:solidFill>
                  <a:schemeClr val="accent1"/>
                </a:solidFill>
              </a:rPr>
            </a:br>
            <a:r>
              <a:rPr kumimoji="0" lang="ja-JP" altLang="en-US" sz="1600" b="1" kern="0" dirty="0">
                <a:solidFill>
                  <a:schemeClr val="accent1"/>
                </a:solidFill>
              </a:rPr>
              <a:t>の管理的事項</a:t>
            </a:r>
            <a:endParaRPr kumimoji="0" lang="en-US" altLang="ja-JP" sz="1600" b="1" kern="0" dirty="0">
              <a:solidFill>
                <a:schemeClr val="accent1"/>
              </a:solidFill>
            </a:endParaRPr>
          </a:p>
        </p:txBody>
      </p:sp>
      <p:sp>
        <p:nvSpPr>
          <p:cNvPr id="44" name="正方形/長方形 43">
            <a:extLst>
              <a:ext uri="{FF2B5EF4-FFF2-40B4-BE49-F238E27FC236}">
                <a16:creationId xmlns:a16="http://schemas.microsoft.com/office/drawing/2014/main" id="{10F0CDC8-B6AA-4F26-A8EC-122E63AE1EDA}"/>
              </a:ext>
            </a:extLst>
          </p:cNvPr>
          <p:cNvSpPr/>
          <p:nvPr/>
        </p:nvSpPr>
        <p:spPr>
          <a:xfrm>
            <a:off x="5087633" y="3443749"/>
            <a:ext cx="1079142" cy="461665"/>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dblStrike" kern="0" cap="none" spc="0" normalizeH="0" baseline="0" noProof="0" dirty="0">
                <a:ln>
                  <a:noFill/>
                </a:ln>
                <a:solidFill>
                  <a:schemeClr val="accent1"/>
                </a:solidFill>
                <a:effectLst/>
                <a:uLnTx/>
                <a:uFillTx/>
              </a:rPr>
              <a:t>担当者名等</a:t>
            </a:r>
            <a:br>
              <a:rPr kumimoji="0" lang="en-US" altLang="ja-JP" sz="1200" b="0" i="0" u="none" strike="dblStrike" kern="0" cap="none" spc="0" normalizeH="0" baseline="0" noProof="0" dirty="0">
                <a:ln>
                  <a:noFill/>
                </a:ln>
                <a:solidFill>
                  <a:schemeClr val="accent1"/>
                </a:solidFill>
                <a:effectLst/>
                <a:uLnTx/>
                <a:uFillTx/>
              </a:rPr>
            </a:br>
            <a:r>
              <a:rPr kumimoji="0" lang="ja-JP" altLang="en-US" sz="1200" b="0" i="0" u="none" strike="dblStrike" kern="0" cap="none" spc="0" normalizeH="0" baseline="0" noProof="0" dirty="0">
                <a:ln>
                  <a:noFill/>
                </a:ln>
                <a:solidFill>
                  <a:schemeClr val="accent1"/>
                </a:solidFill>
                <a:effectLst/>
                <a:uLnTx/>
                <a:uFillTx/>
              </a:rPr>
              <a:t>の管理的事項</a:t>
            </a:r>
            <a:endParaRPr kumimoji="0" lang="en-US" altLang="ja-JP" sz="1200" b="0" i="0" u="none" strike="dblStrike" kern="0" cap="none" spc="0" normalizeH="0" baseline="0" noProof="0" dirty="0">
              <a:ln>
                <a:noFill/>
              </a:ln>
              <a:solidFill>
                <a:schemeClr val="accent1"/>
              </a:solidFill>
              <a:effectLst/>
              <a:uLnTx/>
              <a:uFillTx/>
            </a:endParaRPr>
          </a:p>
        </p:txBody>
      </p:sp>
      <p:cxnSp>
        <p:nvCxnSpPr>
          <p:cNvPr id="45" name="コネクタ: 曲線 44">
            <a:extLst>
              <a:ext uri="{FF2B5EF4-FFF2-40B4-BE49-F238E27FC236}">
                <a16:creationId xmlns:a16="http://schemas.microsoft.com/office/drawing/2014/main" id="{7EB9938D-B87A-4654-AD3F-071E72E24F0D}"/>
              </a:ext>
            </a:extLst>
          </p:cNvPr>
          <p:cNvCxnSpPr>
            <a:cxnSpLocks/>
          </p:cNvCxnSpPr>
          <p:nvPr/>
        </p:nvCxnSpPr>
        <p:spPr>
          <a:xfrm rot="5400000">
            <a:off x="4285753" y="4704953"/>
            <a:ext cx="2180865" cy="510303"/>
          </a:xfrm>
          <a:prstGeom prst="curvedConnector4">
            <a:avLst>
              <a:gd name="adj1" fmla="val 30373"/>
              <a:gd name="adj2" fmla="val 246451"/>
            </a:avLst>
          </a:prstGeom>
          <a:noFill/>
          <a:ln w="38100" cap="flat" cmpd="sng" algn="ctr">
            <a:solidFill>
              <a:schemeClr val="accent1">
                <a:lumMod val="60000"/>
                <a:lumOff val="40000"/>
              </a:schemeClr>
            </a:solidFill>
            <a:prstDash val="solid"/>
            <a:tailEnd type="triangle"/>
          </a:ln>
          <a:effectLst/>
        </p:spPr>
      </p:cxnSp>
      <p:cxnSp>
        <p:nvCxnSpPr>
          <p:cNvPr id="46" name="コネクタ: 曲線 45">
            <a:extLst>
              <a:ext uri="{FF2B5EF4-FFF2-40B4-BE49-F238E27FC236}">
                <a16:creationId xmlns:a16="http://schemas.microsoft.com/office/drawing/2014/main" id="{D7476ABB-E6E6-40D1-A6C0-20DEB79006FB}"/>
              </a:ext>
            </a:extLst>
          </p:cNvPr>
          <p:cNvCxnSpPr>
            <a:cxnSpLocks/>
          </p:cNvCxnSpPr>
          <p:nvPr/>
        </p:nvCxnSpPr>
        <p:spPr>
          <a:xfrm rot="5400000">
            <a:off x="6787898" y="3143753"/>
            <a:ext cx="1696469" cy="2931982"/>
          </a:xfrm>
          <a:prstGeom prst="curvedConnector2">
            <a:avLst/>
          </a:prstGeom>
          <a:noFill/>
          <a:ln w="38100" cap="flat" cmpd="sng" algn="ctr">
            <a:solidFill>
              <a:schemeClr val="accent1">
                <a:lumMod val="60000"/>
                <a:lumOff val="40000"/>
              </a:schemeClr>
            </a:solidFill>
            <a:prstDash val="solid"/>
            <a:tailEnd type="triangle"/>
          </a:ln>
          <a:effectLst/>
        </p:spPr>
      </p:cxnSp>
      <p:sp>
        <p:nvSpPr>
          <p:cNvPr id="47" name="吹き出し: 四角形 46">
            <a:extLst>
              <a:ext uri="{FF2B5EF4-FFF2-40B4-BE49-F238E27FC236}">
                <a16:creationId xmlns:a16="http://schemas.microsoft.com/office/drawing/2014/main" id="{45F754D4-0260-4CB9-927F-BE782F94EAEF}"/>
              </a:ext>
            </a:extLst>
          </p:cNvPr>
          <p:cNvSpPr/>
          <p:nvPr/>
        </p:nvSpPr>
        <p:spPr>
          <a:xfrm>
            <a:off x="9171851" y="1692847"/>
            <a:ext cx="1944216" cy="661208"/>
          </a:xfrm>
          <a:prstGeom prst="wedgeRectCallout">
            <a:avLst>
              <a:gd name="adj1" fmla="val -40922"/>
              <a:gd name="adj2" fmla="val 79147"/>
            </a:avLst>
          </a:prstGeom>
          <a:solidFill>
            <a:schemeClr val="bg1"/>
          </a:solidFill>
          <a:ln w="19050" cap="flat" cmpd="sng" algn="ctr">
            <a:solidFill>
              <a:schemeClr val="accent1">
                <a:lumMod val="75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600" b="1" i="0" u="none" strike="noStrike" kern="0" cap="none" spc="0" normalizeH="0" baseline="0" noProof="0" dirty="0">
                <a:ln>
                  <a:noFill/>
                </a:ln>
                <a:solidFill>
                  <a:schemeClr val="accent1">
                    <a:lumMod val="75000"/>
                  </a:schemeClr>
                </a:solidFill>
                <a:effectLst/>
                <a:uLnTx/>
                <a:uFillTx/>
                <a:latin typeface="Meiryo UI"/>
                <a:ea typeface="Meiryo UI"/>
                <a:cs typeface="+mn-cs"/>
              </a:rPr>
              <a:t>6</a:t>
            </a:r>
            <a:r>
              <a:rPr kumimoji="0" lang="ja-JP" altLang="en-US" sz="1600" b="1" i="0" u="none" strike="noStrike" kern="0" cap="none" spc="0" normalizeH="0" baseline="0" noProof="0" dirty="0">
                <a:ln>
                  <a:noFill/>
                </a:ln>
                <a:solidFill>
                  <a:schemeClr val="accent1">
                    <a:lumMod val="75000"/>
                  </a:schemeClr>
                </a:solidFill>
                <a:effectLst/>
                <a:uLnTx/>
                <a:uFillTx/>
                <a:latin typeface="Meiryo UI"/>
                <a:ea typeface="Meiryo UI"/>
                <a:cs typeface="+mn-cs"/>
              </a:rPr>
              <a:t>章は提出版からも公表版からも削除</a:t>
            </a:r>
          </a:p>
        </p:txBody>
      </p:sp>
      <p:sp>
        <p:nvSpPr>
          <p:cNvPr id="48" name="吹き出し: 四角形 47">
            <a:extLst>
              <a:ext uri="{FF2B5EF4-FFF2-40B4-BE49-F238E27FC236}">
                <a16:creationId xmlns:a16="http://schemas.microsoft.com/office/drawing/2014/main" id="{A6C23CCF-26EB-4DF4-B4D8-A8E269BAEEF4}"/>
              </a:ext>
            </a:extLst>
          </p:cNvPr>
          <p:cNvSpPr/>
          <p:nvPr/>
        </p:nvSpPr>
        <p:spPr>
          <a:xfrm>
            <a:off x="825910" y="4326414"/>
            <a:ext cx="3193707" cy="957978"/>
          </a:xfrm>
          <a:prstGeom prst="wedgeRectCallout">
            <a:avLst>
              <a:gd name="adj1" fmla="val 42612"/>
              <a:gd name="adj2" fmla="val -104098"/>
            </a:avLst>
          </a:prstGeom>
          <a:solidFill>
            <a:schemeClr val="bg1"/>
          </a:solidFill>
          <a:ln w="19050" cap="flat" cmpd="sng" algn="ctr">
            <a:solidFill>
              <a:schemeClr val="accent1">
                <a:lumMod val="75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600" b="1" i="0" u="none" strike="noStrike" kern="0" cap="none" spc="0" normalizeH="0" baseline="0" noProof="0" dirty="0">
                <a:ln>
                  <a:noFill/>
                </a:ln>
                <a:solidFill>
                  <a:schemeClr val="accent1">
                    <a:lumMod val="75000"/>
                  </a:schemeClr>
                </a:solidFill>
                <a:effectLst/>
                <a:uLnTx/>
                <a:uFillTx/>
                <a:latin typeface="Meiryo UI"/>
                <a:ea typeface="Meiryo UI"/>
                <a:cs typeface="+mn-cs"/>
              </a:rPr>
              <a:t>RMP</a:t>
            </a:r>
            <a:r>
              <a:rPr kumimoji="0" lang="ja-JP" altLang="en-US" sz="1600" b="1" i="0" u="none" strike="noStrike" kern="0" cap="none" spc="0" normalizeH="0" baseline="0" noProof="0" dirty="0">
                <a:ln>
                  <a:noFill/>
                </a:ln>
                <a:solidFill>
                  <a:schemeClr val="accent1">
                    <a:lumMod val="75000"/>
                  </a:schemeClr>
                </a:solidFill>
                <a:effectLst/>
                <a:uLnTx/>
                <a:uFillTx/>
                <a:latin typeface="Meiryo UI"/>
                <a:ea typeface="Meiryo UI"/>
                <a:cs typeface="+mn-cs"/>
              </a:rPr>
              <a:t>概要の資料内のリンク付けは、</a:t>
            </a:r>
            <a:endParaRPr kumimoji="0" lang="en-US" altLang="ja-JP" sz="1600" b="1" i="0" u="none" strike="noStrike" kern="0" cap="none" spc="0" normalizeH="0" baseline="0" noProof="0" dirty="0">
              <a:ln>
                <a:noFill/>
              </a:ln>
              <a:solidFill>
                <a:schemeClr val="accent1">
                  <a:lumMod val="75000"/>
                </a:schemeClr>
              </a:solidFill>
              <a:effectLst/>
              <a:uLnTx/>
              <a:uFillTx/>
              <a:latin typeface="Meiryo UI"/>
              <a:ea typeface="Meiryo UI"/>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schemeClr val="accent1">
                    <a:lumMod val="75000"/>
                  </a:schemeClr>
                </a:solidFill>
                <a:effectLst/>
                <a:uLnTx/>
                <a:uFillTx/>
                <a:latin typeface="Meiryo UI"/>
                <a:ea typeface="Meiryo UI"/>
                <a:cs typeface="+mn-cs"/>
              </a:rPr>
              <a:t>公表版のみ必須。</a:t>
            </a:r>
            <a:endParaRPr kumimoji="0" lang="en-US" altLang="ja-JP" sz="1600" b="1" i="0" u="none" strike="noStrike" kern="0" cap="none" spc="0" normalizeH="0" baseline="0" noProof="0" dirty="0">
              <a:ln>
                <a:noFill/>
              </a:ln>
              <a:solidFill>
                <a:schemeClr val="accent1">
                  <a:lumMod val="75000"/>
                </a:schemeClr>
              </a:solidFill>
              <a:effectLst/>
              <a:uLnTx/>
              <a:uFillTx/>
              <a:latin typeface="Meiryo UI"/>
              <a:ea typeface="Meiryo UI"/>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0" i="0" u="none" strike="noStrike" kern="0" cap="none" spc="0" normalizeH="0" baseline="0" noProof="0" dirty="0">
                <a:ln>
                  <a:noFill/>
                </a:ln>
                <a:solidFill>
                  <a:schemeClr val="accent1">
                    <a:lumMod val="75000"/>
                  </a:schemeClr>
                </a:solidFill>
                <a:effectLst/>
                <a:uLnTx/>
                <a:uFillTx/>
                <a:latin typeface="Meiryo UI"/>
                <a:ea typeface="Meiryo UI"/>
                <a:cs typeface="+mn-cs"/>
              </a:rPr>
              <a:t>（提出版のリンク付けは任意）</a:t>
            </a:r>
          </a:p>
        </p:txBody>
      </p:sp>
      <p:sp>
        <p:nvSpPr>
          <p:cNvPr id="49" name="吹き出し: 四角形 48">
            <a:extLst>
              <a:ext uri="{FF2B5EF4-FFF2-40B4-BE49-F238E27FC236}">
                <a16:creationId xmlns:a16="http://schemas.microsoft.com/office/drawing/2014/main" id="{4DEBE719-538E-43FA-9ABF-789F0D59BD7C}"/>
              </a:ext>
            </a:extLst>
          </p:cNvPr>
          <p:cNvSpPr/>
          <p:nvPr/>
        </p:nvSpPr>
        <p:spPr>
          <a:xfrm>
            <a:off x="4193038" y="4282709"/>
            <a:ext cx="2619420" cy="358121"/>
          </a:xfrm>
          <a:prstGeom prst="wedgeRectCallout">
            <a:avLst>
              <a:gd name="adj1" fmla="val 13858"/>
              <a:gd name="adj2" fmla="val -30937"/>
            </a:avLst>
          </a:prstGeom>
          <a:solidFill>
            <a:schemeClr val="bg1"/>
          </a:solidFill>
          <a:ln w="19050" cap="flat" cmpd="sng" algn="ctr">
            <a:solidFill>
              <a:schemeClr val="accent1">
                <a:lumMod val="75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schemeClr val="accent1">
                    <a:lumMod val="75000"/>
                  </a:schemeClr>
                </a:solidFill>
                <a:effectLst/>
                <a:uLnTx/>
                <a:uFillTx/>
                <a:latin typeface="Meiryo UI"/>
                <a:ea typeface="Meiryo UI"/>
                <a:cs typeface="+mn-cs"/>
              </a:rPr>
              <a:t>担当者名等を本体から独立 </a:t>
            </a:r>
            <a:endParaRPr kumimoji="0" lang="en-US" altLang="ja-JP" sz="1600" b="1" i="0" u="none" strike="noStrike" kern="0" cap="none" spc="0" normalizeH="0" baseline="0" noProof="0" dirty="0">
              <a:ln>
                <a:noFill/>
              </a:ln>
              <a:solidFill>
                <a:schemeClr val="accent1">
                  <a:lumMod val="75000"/>
                </a:schemeClr>
              </a:solidFill>
              <a:effectLst/>
              <a:uLnTx/>
              <a:uFillTx/>
              <a:latin typeface="Meiryo UI"/>
              <a:ea typeface="Meiryo UI"/>
              <a:cs typeface="+mn-cs"/>
            </a:endParaRPr>
          </a:p>
        </p:txBody>
      </p:sp>
      <p:sp>
        <p:nvSpPr>
          <p:cNvPr id="50" name="吹き出し: 四角形 49">
            <a:extLst>
              <a:ext uri="{FF2B5EF4-FFF2-40B4-BE49-F238E27FC236}">
                <a16:creationId xmlns:a16="http://schemas.microsoft.com/office/drawing/2014/main" id="{E1ABCEC7-1C79-40AA-A350-8B0295EEBF42}"/>
              </a:ext>
            </a:extLst>
          </p:cNvPr>
          <p:cNvSpPr/>
          <p:nvPr/>
        </p:nvSpPr>
        <p:spPr>
          <a:xfrm>
            <a:off x="7359967" y="4387140"/>
            <a:ext cx="2893946" cy="310989"/>
          </a:xfrm>
          <a:prstGeom prst="wedgeRectCallout">
            <a:avLst>
              <a:gd name="adj1" fmla="val 13858"/>
              <a:gd name="adj2" fmla="val -30937"/>
            </a:avLst>
          </a:prstGeom>
          <a:solidFill>
            <a:schemeClr val="bg1"/>
          </a:solidFill>
          <a:ln w="19050" cap="flat" cmpd="sng" algn="ctr">
            <a:solidFill>
              <a:schemeClr val="accent1">
                <a:lumMod val="75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schemeClr val="accent1">
                    <a:lumMod val="75000"/>
                  </a:schemeClr>
                </a:solidFill>
                <a:effectLst/>
                <a:uLnTx/>
                <a:uFillTx/>
                <a:latin typeface="Meiryo UI"/>
                <a:ea typeface="Meiryo UI"/>
                <a:cs typeface="+mn-cs"/>
              </a:rPr>
              <a:t>添付資料一覧を本体から独立</a:t>
            </a:r>
            <a:endParaRPr kumimoji="0" lang="en-US" altLang="ja-JP" sz="1600" b="1" i="0" u="none" strike="noStrike" kern="0" cap="none" spc="0" normalizeH="0" baseline="0" noProof="0" dirty="0">
              <a:ln>
                <a:noFill/>
              </a:ln>
              <a:solidFill>
                <a:schemeClr val="accent1">
                  <a:lumMod val="75000"/>
                </a:schemeClr>
              </a:solidFill>
              <a:effectLst/>
              <a:uLnTx/>
              <a:uFillTx/>
              <a:latin typeface="Meiryo UI"/>
              <a:ea typeface="Meiryo UI"/>
              <a:cs typeface="+mn-cs"/>
            </a:endParaRPr>
          </a:p>
        </p:txBody>
      </p:sp>
      <p:sp>
        <p:nvSpPr>
          <p:cNvPr id="27" name="吹き出し: 四角形 26">
            <a:extLst>
              <a:ext uri="{FF2B5EF4-FFF2-40B4-BE49-F238E27FC236}">
                <a16:creationId xmlns:a16="http://schemas.microsoft.com/office/drawing/2014/main" id="{048C503A-1B9F-41E1-BC6D-636BE560D6BB}"/>
              </a:ext>
            </a:extLst>
          </p:cNvPr>
          <p:cNvSpPr/>
          <p:nvPr/>
        </p:nvSpPr>
        <p:spPr>
          <a:xfrm>
            <a:off x="512219" y="5461018"/>
            <a:ext cx="3730877" cy="661208"/>
          </a:xfrm>
          <a:prstGeom prst="wedgeRectCallout">
            <a:avLst>
              <a:gd name="adj1" fmla="val -26691"/>
              <a:gd name="adj2" fmla="val 39843"/>
            </a:avLst>
          </a:prstGeom>
          <a:solidFill>
            <a:schemeClr val="bg1"/>
          </a:soli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kern="0" dirty="0">
                <a:solidFill>
                  <a:schemeClr val="accent1">
                    <a:lumMod val="75000"/>
                  </a:schemeClr>
                </a:solidFill>
                <a:latin typeface="Meiryo UI"/>
                <a:ea typeface="Meiryo UI"/>
              </a:rPr>
              <a:t>注）申請資料（</a:t>
            </a:r>
            <a:r>
              <a:rPr kumimoji="0" lang="en-US" altLang="ja-JP" sz="1600" kern="0" dirty="0">
                <a:solidFill>
                  <a:schemeClr val="accent1">
                    <a:lumMod val="75000"/>
                  </a:schemeClr>
                </a:solidFill>
                <a:latin typeface="Meiryo UI"/>
                <a:ea typeface="Meiryo UI"/>
              </a:rPr>
              <a:t>CTD</a:t>
            </a:r>
            <a:r>
              <a:rPr kumimoji="0" lang="ja-JP" altLang="en-US" sz="1600" kern="0" dirty="0">
                <a:solidFill>
                  <a:schemeClr val="accent1">
                    <a:lumMod val="75000"/>
                  </a:schemeClr>
                </a:solidFill>
                <a:latin typeface="Meiryo UI"/>
                <a:ea typeface="Meiryo UI"/>
              </a:rPr>
              <a:t> </a:t>
            </a:r>
            <a:r>
              <a:rPr kumimoji="0" lang="en-US" altLang="ja-JP" sz="1600" kern="0" dirty="0">
                <a:solidFill>
                  <a:schemeClr val="accent1">
                    <a:lumMod val="75000"/>
                  </a:schemeClr>
                </a:solidFill>
                <a:latin typeface="Meiryo UI"/>
                <a:ea typeface="Meiryo UI"/>
              </a:rPr>
              <a:t>M1.11)</a:t>
            </a:r>
            <a:r>
              <a:rPr kumimoji="0" lang="ja-JP" altLang="en-US" sz="1600" kern="0" dirty="0">
                <a:solidFill>
                  <a:schemeClr val="accent1">
                    <a:lumMod val="75000"/>
                  </a:schemeClr>
                </a:solidFill>
                <a:latin typeface="Meiryo UI"/>
                <a:ea typeface="Meiryo UI"/>
              </a:rPr>
              <a:t>においては、提出届、表紙、</a:t>
            </a:r>
            <a:r>
              <a:rPr kumimoji="0" lang="en-US" altLang="ja-JP" sz="1600" kern="0" dirty="0">
                <a:solidFill>
                  <a:schemeClr val="accent1">
                    <a:lumMod val="75000"/>
                  </a:schemeClr>
                </a:solidFill>
                <a:latin typeface="Meiryo UI"/>
                <a:ea typeface="Meiryo UI"/>
              </a:rPr>
              <a:t>RMP</a:t>
            </a:r>
            <a:r>
              <a:rPr kumimoji="0" lang="ja-JP" altLang="en-US" sz="1600" kern="0" dirty="0">
                <a:solidFill>
                  <a:schemeClr val="accent1">
                    <a:lumMod val="75000"/>
                  </a:schemeClr>
                </a:solidFill>
                <a:latin typeface="Meiryo UI"/>
                <a:ea typeface="Meiryo UI"/>
              </a:rPr>
              <a:t>概要は不要</a:t>
            </a:r>
            <a:endParaRPr kumimoji="0" lang="ja-JP" altLang="en-US" sz="1600" i="0" u="none" strike="noStrike" kern="0" cap="none" spc="0" normalizeH="0" baseline="0" noProof="0" dirty="0">
              <a:ln>
                <a:noFill/>
              </a:ln>
              <a:solidFill>
                <a:schemeClr val="accent1">
                  <a:lumMod val="75000"/>
                </a:schemeClr>
              </a:solidFill>
              <a:effectLst/>
              <a:uLnTx/>
              <a:uFillTx/>
              <a:latin typeface="Meiryo UI"/>
              <a:ea typeface="Meiryo UI"/>
              <a:cs typeface="+mn-cs"/>
            </a:endParaRPr>
          </a:p>
        </p:txBody>
      </p:sp>
      <p:sp>
        <p:nvSpPr>
          <p:cNvPr id="28" name="正方形/長方形 27">
            <a:extLst>
              <a:ext uri="{FF2B5EF4-FFF2-40B4-BE49-F238E27FC236}">
                <a16:creationId xmlns:a16="http://schemas.microsoft.com/office/drawing/2014/main" id="{90A9E5ED-F261-43C4-8707-32B291761737}"/>
              </a:ext>
            </a:extLst>
          </p:cNvPr>
          <p:cNvSpPr/>
          <p:nvPr/>
        </p:nvSpPr>
        <p:spPr>
          <a:xfrm>
            <a:off x="2581730" y="6573712"/>
            <a:ext cx="9110186" cy="246221"/>
          </a:xfrm>
          <a:prstGeom prst="rect">
            <a:avLst/>
          </a:prstGeom>
        </p:spPr>
        <p:txBody>
          <a:bodyPr wrap="none">
            <a:spAutoFit/>
          </a:bodyPr>
          <a:lstStyle/>
          <a:p>
            <a:pPr lvl="0">
              <a:defRPr/>
            </a:pPr>
            <a:r>
              <a:rPr lang="ja-JP" altLang="en-US" sz="1000" b="1" dirty="0"/>
              <a:t>出典：　令和</a:t>
            </a:r>
            <a:r>
              <a:rPr lang="en-US" altLang="ja-JP" sz="1000" b="1" dirty="0"/>
              <a:t>4</a:t>
            </a:r>
            <a:r>
              <a:rPr lang="ja-JP" altLang="en-US" sz="1000" b="1" dirty="0"/>
              <a:t>年</a:t>
            </a:r>
            <a:r>
              <a:rPr lang="en-US" altLang="ja-JP" sz="1000" b="1" dirty="0"/>
              <a:t>3</a:t>
            </a:r>
            <a:r>
              <a:rPr lang="ja-JP" altLang="en-US" sz="1000" b="1" dirty="0"/>
              <a:t>月　審査管理課長・安全対策課長通知　医薬品リスク管理計画の策定及び公表について</a:t>
            </a:r>
            <a:r>
              <a:rPr lang="ja-JP" altLang="en-US" sz="1000" dirty="0"/>
              <a:t>（２、３、別紙様式１の記載要領、別紙様式</a:t>
            </a:r>
            <a:r>
              <a:rPr lang="en-US" altLang="ja-JP" sz="1000" dirty="0"/>
              <a:t>2</a:t>
            </a:r>
            <a:r>
              <a:rPr lang="ja-JP" altLang="en-US" sz="1000" dirty="0"/>
              <a:t>の記載要領）</a:t>
            </a:r>
            <a:endParaRPr lang="en-US" altLang="ja-JP" sz="1000" dirty="0"/>
          </a:p>
        </p:txBody>
      </p:sp>
      <p:pic>
        <p:nvPicPr>
          <p:cNvPr id="42" name="図 41">
            <a:extLst>
              <a:ext uri="{FF2B5EF4-FFF2-40B4-BE49-F238E27FC236}">
                <a16:creationId xmlns:a16="http://schemas.microsoft.com/office/drawing/2014/main" id="{F1C9FFF7-1375-482D-B0D5-D2B91E1FC7CD}"/>
              </a:ext>
            </a:extLst>
          </p:cNvPr>
          <p:cNvPicPr>
            <a:picLocks noChangeAspect="1"/>
          </p:cNvPicPr>
          <p:nvPr/>
        </p:nvPicPr>
        <p:blipFill>
          <a:blip r:embed="rId3"/>
          <a:stretch>
            <a:fillRect/>
          </a:stretch>
        </p:blipFill>
        <p:spPr>
          <a:xfrm>
            <a:off x="6933710" y="4911818"/>
            <a:ext cx="2893946" cy="1219762"/>
          </a:xfrm>
          <a:prstGeom prst="rect">
            <a:avLst/>
          </a:prstGeom>
          <a:ln>
            <a:solidFill>
              <a:sysClr val="window" lastClr="FFFFFF">
                <a:lumMod val="50000"/>
              </a:sysClr>
            </a:solid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0246544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F95F9BAD-51AA-4BCB-B6D2-099A2F5151F7}"/>
              </a:ext>
            </a:extLst>
          </p:cNvPr>
          <p:cNvSpPr>
            <a:spLocks noGrp="1"/>
          </p:cNvSpPr>
          <p:nvPr>
            <p:ph type="body" sz="quarter" idx="10"/>
          </p:nvPr>
        </p:nvSpPr>
        <p:spPr>
          <a:xfrm>
            <a:off x="561247" y="205387"/>
            <a:ext cx="9793148" cy="307777"/>
          </a:xfrm>
        </p:spPr>
        <p:txBody>
          <a:bodyPr/>
          <a:lstStyle/>
          <a:p>
            <a:r>
              <a:rPr lang="en-US" altLang="ja-JP" dirty="0"/>
              <a:t>2022</a:t>
            </a:r>
            <a:r>
              <a:rPr lang="ja-JP" altLang="en-US" dirty="0"/>
              <a:t>年</a:t>
            </a:r>
            <a:r>
              <a:rPr lang="en-US" altLang="ja-JP" dirty="0"/>
              <a:t>3</a:t>
            </a:r>
            <a:r>
              <a:rPr lang="ja-JP" altLang="en-US" dirty="0"/>
              <a:t>月　</a:t>
            </a:r>
            <a:r>
              <a:rPr lang="en-US" altLang="ja-JP" dirty="0"/>
              <a:t>RMP</a:t>
            </a:r>
            <a:r>
              <a:rPr lang="ja-JP" altLang="en-US" dirty="0"/>
              <a:t>に関する通知のポイント</a:t>
            </a:r>
          </a:p>
        </p:txBody>
      </p:sp>
      <p:sp>
        <p:nvSpPr>
          <p:cNvPr id="4" name="テキスト プレースホルダー 3">
            <a:extLst>
              <a:ext uri="{FF2B5EF4-FFF2-40B4-BE49-F238E27FC236}">
                <a16:creationId xmlns:a16="http://schemas.microsoft.com/office/drawing/2014/main" id="{BDA3C4EB-312D-47AF-A68F-64EFB66B3092}"/>
              </a:ext>
            </a:extLst>
          </p:cNvPr>
          <p:cNvSpPr>
            <a:spLocks noGrp="1"/>
          </p:cNvSpPr>
          <p:nvPr>
            <p:ph type="body" sz="quarter" idx="12"/>
          </p:nvPr>
        </p:nvSpPr>
        <p:spPr>
          <a:xfrm>
            <a:off x="512219" y="503071"/>
            <a:ext cx="9842176" cy="584775"/>
          </a:xfrm>
        </p:spPr>
        <p:txBody>
          <a:bodyPr/>
          <a:lstStyle/>
          <a:p>
            <a:r>
              <a:rPr lang="en-US" altLang="ja-JP" dirty="0"/>
              <a:t>EXECUTIVE</a:t>
            </a:r>
            <a:r>
              <a:rPr lang="ja-JP" altLang="en-US" dirty="0"/>
              <a:t> </a:t>
            </a:r>
            <a:r>
              <a:rPr lang="en-US" altLang="ja-JP" dirty="0"/>
              <a:t>SUMMARY</a:t>
            </a:r>
          </a:p>
        </p:txBody>
      </p:sp>
      <p:pic>
        <p:nvPicPr>
          <p:cNvPr id="8" name="図 7">
            <a:extLst>
              <a:ext uri="{FF2B5EF4-FFF2-40B4-BE49-F238E27FC236}">
                <a16:creationId xmlns:a16="http://schemas.microsoft.com/office/drawing/2014/main" id="{0EECD2C0-E477-4DF9-8F31-F50603087EBD}"/>
              </a:ext>
            </a:extLst>
          </p:cNvPr>
          <p:cNvPicPr>
            <a:picLocks noChangeAspect="1"/>
          </p:cNvPicPr>
          <p:nvPr/>
        </p:nvPicPr>
        <p:blipFill>
          <a:blip r:embed="rId3" cstate="hq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6810458" y="1710939"/>
            <a:ext cx="1121869" cy="603989"/>
          </a:xfrm>
          <a:prstGeom prst="rect">
            <a:avLst/>
          </a:prstGeom>
        </p:spPr>
      </p:pic>
      <p:sp>
        <p:nvSpPr>
          <p:cNvPr id="11" name="吹き出し: 四角形 10">
            <a:extLst>
              <a:ext uri="{FF2B5EF4-FFF2-40B4-BE49-F238E27FC236}">
                <a16:creationId xmlns:a16="http://schemas.microsoft.com/office/drawing/2014/main" id="{C3CBB76D-4AA6-4B7A-BA50-261D329DC576}"/>
              </a:ext>
            </a:extLst>
          </p:cNvPr>
          <p:cNvSpPr/>
          <p:nvPr/>
        </p:nvSpPr>
        <p:spPr>
          <a:xfrm>
            <a:off x="285818" y="4140686"/>
            <a:ext cx="6087952" cy="439237"/>
          </a:xfrm>
          <a:prstGeom prst="wedgeRectCallout">
            <a:avLst>
              <a:gd name="adj1" fmla="val 47862"/>
              <a:gd name="adj2" fmla="val 28603"/>
            </a:avLst>
          </a:prstGeom>
          <a:solidFill>
            <a:srgbClr val="0000CC"/>
          </a:solidFill>
          <a:ln w="9525">
            <a:noFill/>
          </a:ln>
        </p:spPr>
        <p:style>
          <a:lnRef idx="2">
            <a:schemeClr val="accent2"/>
          </a:lnRef>
          <a:fillRef idx="1">
            <a:schemeClr val="lt1"/>
          </a:fillRef>
          <a:effectRef idx="0">
            <a:schemeClr val="accent2"/>
          </a:effectRef>
          <a:fontRef idx="minor">
            <a:schemeClr val="dk1"/>
          </a:fontRef>
        </p:style>
        <p:txBody>
          <a:bodyPr rtlCol="0" anchor="t"/>
          <a:lstStyle/>
          <a:p>
            <a:r>
              <a:rPr lang="en-US" altLang="ja-JP" sz="2000" b="1" dirty="0">
                <a:solidFill>
                  <a:schemeClr val="bg1"/>
                </a:solidFill>
                <a:latin typeface="Meiryo UI"/>
                <a:ea typeface="Meiryo UI"/>
              </a:rPr>
              <a:t>3. RMP</a:t>
            </a:r>
            <a:r>
              <a:rPr lang="ja-JP" altLang="en-US" sz="2000" b="1" dirty="0">
                <a:solidFill>
                  <a:schemeClr val="bg1"/>
                </a:solidFill>
                <a:latin typeface="Meiryo UI"/>
                <a:ea typeface="Meiryo UI"/>
              </a:rPr>
              <a:t>提出版と公表版の一致</a:t>
            </a:r>
            <a:endParaRPr lang="ja-JP" altLang="en-US" dirty="0">
              <a:solidFill>
                <a:schemeClr val="bg1"/>
              </a:solidFill>
              <a:latin typeface="Meiryo UI"/>
              <a:ea typeface="Meiryo UI"/>
            </a:endParaRPr>
          </a:p>
        </p:txBody>
      </p:sp>
      <p:sp>
        <p:nvSpPr>
          <p:cNvPr id="12" name="吹き出し: 四角形 11">
            <a:extLst>
              <a:ext uri="{FF2B5EF4-FFF2-40B4-BE49-F238E27FC236}">
                <a16:creationId xmlns:a16="http://schemas.microsoft.com/office/drawing/2014/main" id="{FDE53E30-D638-4B53-A497-08C7F02E42DD}"/>
              </a:ext>
            </a:extLst>
          </p:cNvPr>
          <p:cNvSpPr/>
          <p:nvPr/>
        </p:nvSpPr>
        <p:spPr>
          <a:xfrm>
            <a:off x="266742" y="1320323"/>
            <a:ext cx="6087953" cy="419347"/>
          </a:xfrm>
          <a:prstGeom prst="wedgeRectCallout">
            <a:avLst>
              <a:gd name="adj1" fmla="val 47862"/>
              <a:gd name="adj2" fmla="val 28603"/>
            </a:avLst>
          </a:prstGeom>
          <a:solidFill>
            <a:srgbClr val="0000CC"/>
          </a:solidFill>
          <a:ln w="9525">
            <a:noFill/>
          </a:ln>
        </p:spPr>
        <p:style>
          <a:lnRef idx="2">
            <a:schemeClr val="accent2"/>
          </a:lnRef>
          <a:fillRef idx="1">
            <a:schemeClr val="lt1"/>
          </a:fillRef>
          <a:effectRef idx="0">
            <a:schemeClr val="accent2"/>
          </a:effectRef>
          <a:fontRef idx="minor">
            <a:schemeClr val="dk1"/>
          </a:fontRef>
        </p:style>
        <p:txBody>
          <a:bodyPr rtlCol="0" anchor="t"/>
          <a:lstStyle/>
          <a:p>
            <a:r>
              <a:rPr lang="en-US" altLang="ja-JP" sz="2000" b="1" dirty="0">
                <a:solidFill>
                  <a:schemeClr val="bg1"/>
                </a:solidFill>
                <a:latin typeface="Meiryo UI"/>
                <a:ea typeface="Meiryo UI"/>
              </a:rPr>
              <a:t>1. RMP</a:t>
            </a:r>
            <a:r>
              <a:rPr lang="ja-JP" altLang="en-US" sz="2000" b="1" dirty="0">
                <a:solidFill>
                  <a:schemeClr val="bg1"/>
                </a:solidFill>
                <a:latin typeface="Meiryo UI"/>
                <a:ea typeface="Meiryo UI"/>
              </a:rPr>
              <a:t>の電子提出（メール添付）</a:t>
            </a:r>
            <a:endParaRPr lang="en-US" altLang="ja-JP" sz="2000" b="1" dirty="0">
              <a:solidFill>
                <a:schemeClr val="bg1"/>
              </a:solidFill>
              <a:latin typeface="Meiryo UI"/>
              <a:ea typeface="Meiryo UI"/>
            </a:endParaRPr>
          </a:p>
        </p:txBody>
      </p:sp>
      <p:sp>
        <p:nvSpPr>
          <p:cNvPr id="13" name="四角形: メモ 12">
            <a:extLst>
              <a:ext uri="{FF2B5EF4-FFF2-40B4-BE49-F238E27FC236}">
                <a16:creationId xmlns:a16="http://schemas.microsoft.com/office/drawing/2014/main" id="{B5C1EED7-B304-46AC-ADF7-0B764E6AF738}"/>
              </a:ext>
            </a:extLst>
          </p:cNvPr>
          <p:cNvSpPr/>
          <p:nvPr/>
        </p:nvSpPr>
        <p:spPr>
          <a:xfrm>
            <a:off x="8309703" y="1662117"/>
            <a:ext cx="937399" cy="864652"/>
          </a:xfrm>
          <a:prstGeom prst="foldedCorner">
            <a:avLst/>
          </a:prstGeom>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pPr algn="ctr"/>
            <a:r>
              <a:rPr kumimoji="1" lang="en-US" altLang="ja-JP" sz="1400" b="1" dirty="0">
                <a:solidFill>
                  <a:schemeClr val="accent1"/>
                </a:solidFill>
              </a:rPr>
              <a:t>RMP</a:t>
            </a:r>
            <a:endParaRPr kumimoji="1" lang="ja-JP" altLang="en-US" sz="1400" b="1" dirty="0">
              <a:solidFill>
                <a:schemeClr val="accent1"/>
              </a:solidFill>
            </a:endParaRPr>
          </a:p>
        </p:txBody>
      </p:sp>
      <p:sp>
        <p:nvSpPr>
          <p:cNvPr id="14" name="四角形: メモ 13">
            <a:extLst>
              <a:ext uri="{FF2B5EF4-FFF2-40B4-BE49-F238E27FC236}">
                <a16:creationId xmlns:a16="http://schemas.microsoft.com/office/drawing/2014/main" id="{2E7B6423-A2DC-4FE7-8D57-76E87A9CF739}"/>
              </a:ext>
            </a:extLst>
          </p:cNvPr>
          <p:cNvSpPr/>
          <p:nvPr/>
        </p:nvSpPr>
        <p:spPr>
          <a:xfrm>
            <a:off x="9372114" y="1662117"/>
            <a:ext cx="937400" cy="864652"/>
          </a:xfrm>
          <a:prstGeom prst="foldedCorner">
            <a:avLst/>
          </a:prstGeom>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pPr algn="ctr"/>
            <a:r>
              <a:rPr kumimoji="1" lang="ja-JP" altLang="en-US" sz="1400" b="1" dirty="0">
                <a:solidFill>
                  <a:schemeClr val="accent1"/>
                </a:solidFill>
              </a:rPr>
              <a:t>追加のリスク最小化資材</a:t>
            </a:r>
          </a:p>
        </p:txBody>
      </p:sp>
      <p:sp>
        <p:nvSpPr>
          <p:cNvPr id="15" name="四角形: メモ 14">
            <a:extLst>
              <a:ext uri="{FF2B5EF4-FFF2-40B4-BE49-F238E27FC236}">
                <a16:creationId xmlns:a16="http://schemas.microsoft.com/office/drawing/2014/main" id="{D3378129-3C8D-4C3F-9B64-7C51A8155850}"/>
              </a:ext>
            </a:extLst>
          </p:cNvPr>
          <p:cNvSpPr/>
          <p:nvPr/>
        </p:nvSpPr>
        <p:spPr>
          <a:xfrm>
            <a:off x="10434526" y="1662117"/>
            <a:ext cx="937399" cy="864652"/>
          </a:xfrm>
          <a:prstGeom prst="foldedCorner">
            <a:avLst/>
          </a:prstGeom>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pPr algn="ctr"/>
            <a:r>
              <a:rPr kumimoji="1" lang="ja-JP" altLang="en-US" sz="1400" b="1" dirty="0">
                <a:solidFill>
                  <a:schemeClr val="accent1"/>
                </a:solidFill>
              </a:rPr>
              <a:t>調査等</a:t>
            </a:r>
            <a:endParaRPr kumimoji="1" lang="en-US" altLang="ja-JP" sz="1400" b="1" dirty="0">
              <a:solidFill>
                <a:schemeClr val="accent1"/>
              </a:solidFill>
            </a:endParaRPr>
          </a:p>
          <a:p>
            <a:pPr algn="ctr"/>
            <a:r>
              <a:rPr kumimoji="1" lang="ja-JP" altLang="en-US" sz="1400" b="1" dirty="0">
                <a:solidFill>
                  <a:schemeClr val="accent1"/>
                </a:solidFill>
              </a:rPr>
              <a:t>実施</a:t>
            </a:r>
            <a:br>
              <a:rPr kumimoji="1" lang="en-US" altLang="ja-JP" sz="1400" b="1" dirty="0">
                <a:solidFill>
                  <a:schemeClr val="accent1"/>
                </a:solidFill>
              </a:rPr>
            </a:br>
            <a:r>
              <a:rPr kumimoji="1" lang="ja-JP" altLang="en-US" sz="1400" b="1" dirty="0">
                <a:solidFill>
                  <a:schemeClr val="accent1"/>
                </a:solidFill>
              </a:rPr>
              <a:t>計画書</a:t>
            </a:r>
          </a:p>
        </p:txBody>
      </p:sp>
      <p:sp>
        <p:nvSpPr>
          <p:cNvPr id="16" name="吹き出し: 四角形 15">
            <a:extLst>
              <a:ext uri="{FF2B5EF4-FFF2-40B4-BE49-F238E27FC236}">
                <a16:creationId xmlns:a16="http://schemas.microsoft.com/office/drawing/2014/main" id="{66C3CD42-3AE1-40E1-9DE2-8519C6E9DDCF}"/>
              </a:ext>
            </a:extLst>
          </p:cNvPr>
          <p:cNvSpPr/>
          <p:nvPr/>
        </p:nvSpPr>
        <p:spPr>
          <a:xfrm>
            <a:off x="8211319" y="1519523"/>
            <a:ext cx="3314700" cy="1088900"/>
          </a:xfrm>
          <a:prstGeom prst="wedgeRectCallout">
            <a:avLst>
              <a:gd name="adj1" fmla="val -55012"/>
              <a:gd name="adj2" fmla="val -11452"/>
            </a:avLst>
          </a:prstGeom>
          <a:noFill/>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pPr algn="ctr"/>
            <a:endParaRPr kumimoji="1" lang="ja-JP" altLang="en-US" b="1" dirty="0">
              <a:solidFill>
                <a:schemeClr val="bg1"/>
              </a:solidFill>
            </a:endParaRPr>
          </a:p>
        </p:txBody>
      </p:sp>
      <p:sp>
        <p:nvSpPr>
          <p:cNvPr id="17" name="吹き出し: 四角形 16">
            <a:extLst>
              <a:ext uri="{FF2B5EF4-FFF2-40B4-BE49-F238E27FC236}">
                <a16:creationId xmlns:a16="http://schemas.microsoft.com/office/drawing/2014/main" id="{52251517-DA1C-429C-B9B3-C4233535BAAD}"/>
              </a:ext>
            </a:extLst>
          </p:cNvPr>
          <p:cNvSpPr/>
          <p:nvPr/>
        </p:nvSpPr>
        <p:spPr>
          <a:xfrm>
            <a:off x="266742" y="2864903"/>
            <a:ext cx="6089633" cy="439237"/>
          </a:xfrm>
          <a:prstGeom prst="wedgeRectCallout">
            <a:avLst>
              <a:gd name="adj1" fmla="val 47862"/>
              <a:gd name="adj2" fmla="val 28603"/>
            </a:avLst>
          </a:prstGeom>
          <a:solidFill>
            <a:srgbClr val="0000CC"/>
          </a:solidFill>
          <a:ln w="9525">
            <a:noFill/>
          </a:ln>
        </p:spPr>
        <p:style>
          <a:lnRef idx="2">
            <a:schemeClr val="accent2"/>
          </a:lnRef>
          <a:fillRef idx="1">
            <a:schemeClr val="lt1"/>
          </a:fillRef>
          <a:effectRef idx="0">
            <a:schemeClr val="accent2"/>
          </a:effectRef>
          <a:fontRef idx="minor">
            <a:schemeClr val="dk1"/>
          </a:fontRef>
        </p:style>
        <p:txBody>
          <a:bodyPr rtlCol="0" anchor="t"/>
          <a:lstStyle/>
          <a:p>
            <a:r>
              <a:rPr lang="en-US" altLang="ja-JP" sz="2000" b="1" dirty="0">
                <a:solidFill>
                  <a:schemeClr val="bg1"/>
                </a:solidFill>
                <a:latin typeface="Meiryo UI"/>
                <a:ea typeface="Meiryo UI"/>
              </a:rPr>
              <a:t>2. </a:t>
            </a:r>
            <a:r>
              <a:rPr lang="ja-JP" altLang="en-US" sz="2000" b="1" dirty="0">
                <a:solidFill>
                  <a:schemeClr val="bg1"/>
                </a:solidFill>
                <a:latin typeface="Meiryo UI"/>
                <a:ea typeface="Meiryo UI"/>
              </a:rPr>
              <a:t>承認申請に伴う</a:t>
            </a:r>
            <a:r>
              <a:rPr lang="en-US" altLang="ja-JP" sz="2000" b="1" dirty="0">
                <a:solidFill>
                  <a:schemeClr val="bg1"/>
                </a:solidFill>
                <a:latin typeface="Meiryo UI"/>
                <a:ea typeface="Meiryo UI"/>
              </a:rPr>
              <a:t>RMP</a:t>
            </a:r>
            <a:r>
              <a:rPr lang="ja-JP" altLang="en-US" sz="2000" b="1" dirty="0">
                <a:solidFill>
                  <a:schemeClr val="bg1"/>
                </a:solidFill>
                <a:latin typeface="Meiryo UI"/>
                <a:ea typeface="Meiryo UI"/>
              </a:rPr>
              <a:t>の提出タイミング</a:t>
            </a:r>
            <a:endParaRPr lang="ja-JP" altLang="en-US" sz="2000" dirty="0">
              <a:solidFill>
                <a:schemeClr val="bg1"/>
              </a:solidFill>
              <a:latin typeface="Meiryo UI"/>
              <a:ea typeface="Meiryo UI"/>
            </a:endParaRPr>
          </a:p>
        </p:txBody>
      </p:sp>
      <p:sp>
        <p:nvSpPr>
          <p:cNvPr id="19" name="吹き出し: 四角形 18">
            <a:extLst>
              <a:ext uri="{FF2B5EF4-FFF2-40B4-BE49-F238E27FC236}">
                <a16:creationId xmlns:a16="http://schemas.microsoft.com/office/drawing/2014/main" id="{7009CBA5-AD01-4F14-B99E-6DEA07D03BC4}"/>
              </a:ext>
            </a:extLst>
          </p:cNvPr>
          <p:cNvSpPr/>
          <p:nvPr/>
        </p:nvSpPr>
        <p:spPr>
          <a:xfrm>
            <a:off x="247666" y="1727789"/>
            <a:ext cx="6107029" cy="1088900"/>
          </a:xfrm>
          <a:prstGeom prst="wedgeRectCallout">
            <a:avLst>
              <a:gd name="adj1" fmla="val 47862"/>
              <a:gd name="adj2" fmla="val 28603"/>
            </a:avLst>
          </a:prstGeom>
          <a:noFill/>
          <a:ln w="9525">
            <a:noFill/>
          </a:ln>
        </p:spPr>
        <p:style>
          <a:lnRef idx="2">
            <a:schemeClr val="accent2"/>
          </a:lnRef>
          <a:fillRef idx="1">
            <a:schemeClr val="lt1"/>
          </a:fillRef>
          <a:effectRef idx="0">
            <a:schemeClr val="accent2"/>
          </a:effectRef>
          <a:fontRef idx="minor">
            <a:schemeClr val="dk1"/>
          </a:fontRef>
        </p:style>
        <p:txBody>
          <a:bodyPr rtlCol="0" anchor="t"/>
          <a:lstStyle/>
          <a:p>
            <a:r>
              <a:rPr lang="ja-JP" altLang="en-US" sz="1600" b="1" dirty="0">
                <a:solidFill>
                  <a:schemeClr val="tx1"/>
                </a:solidFill>
              </a:rPr>
              <a:t>①</a:t>
            </a:r>
            <a:r>
              <a:rPr lang="en-US" altLang="ja-JP" sz="1600" b="1" dirty="0">
                <a:solidFill>
                  <a:schemeClr val="tx1"/>
                </a:solidFill>
              </a:rPr>
              <a:t>RMP</a:t>
            </a:r>
            <a:r>
              <a:rPr lang="ja-JP" altLang="en-US" sz="1600" b="1" dirty="0">
                <a:solidFill>
                  <a:schemeClr val="tx1"/>
                </a:solidFill>
              </a:rPr>
              <a:t>の提出方式が、紙ではなく</a:t>
            </a:r>
            <a:r>
              <a:rPr lang="ja-JP" altLang="en-US" sz="1600" b="1" u="sng" dirty="0">
                <a:solidFill>
                  <a:schemeClr val="accent6"/>
                </a:solidFill>
              </a:rPr>
              <a:t>電子的な提出（メール）</a:t>
            </a:r>
            <a:r>
              <a:rPr lang="ja-JP" altLang="en-US" sz="1600" b="1" dirty="0">
                <a:solidFill>
                  <a:schemeClr val="tx1"/>
                </a:solidFill>
              </a:rPr>
              <a:t>に変更</a:t>
            </a:r>
          </a:p>
          <a:p>
            <a:r>
              <a:rPr lang="ja-JP" altLang="en-US" sz="1600" dirty="0">
                <a:solidFill>
                  <a:schemeClr val="tx1"/>
                </a:solidFill>
              </a:rPr>
              <a:t>②従前の事前連絡票は不要に</a:t>
            </a:r>
            <a:endParaRPr lang="en-US" altLang="ja-JP" sz="1600" dirty="0">
              <a:solidFill>
                <a:schemeClr val="tx1"/>
              </a:solidFill>
            </a:endParaRPr>
          </a:p>
          <a:p>
            <a:r>
              <a:rPr lang="ja-JP" altLang="en-US" sz="1600" dirty="0">
                <a:solidFill>
                  <a:schemeClr val="tx1"/>
                </a:solidFill>
              </a:rPr>
              <a:t>➂受付日＝メール受信日</a:t>
            </a:r>
            <a:r>
              <a:rPr lang="en-US" altLang="ja-JP" sz="1600" dirty="0">
                <a:solidFill>
                  <a:schemeClr val="tx1"/>
                </a:solidFill>
              </a:rPr>
              <a:t>※</a:t>
            </a:r>
            <a:r>
              <a:rPr lang="ja-JP" altLang="en-US" sz="1600" dirty="0">
                <a:solidFill>
                  <a:schemeClr val="tx1"/>
                </a:solidFill>
              </a:rPr>
              <a:t>として、</a:t>
            </a:r>
            <a:r>
              <a:rPr lang="en-US" altLang="ja-JP" sz="1600" dirty="0">
                <a:solidFill>
                  <a:schemeClr val="tx1"/>
                </a:solidFill>
              </a:rPr>
              <a:t>PMDA</a:t>
            </a:r>
            <a:r>
              <a:rPr lang="ja-JP" altLang="en-US" sz="1600" dirty="0">
                <a:solidFill>
                  <a:schemeClr val="tx1"/>
                </a:solidFill>
              </a:rPr>
              <a:t>より受付メールが返信</a:t>
            </a:r>
            <a:endParaRPr lang="en-US" altLang="ja-JP" sz="1600" dirty="0">
              <a:solidFill>
                <a:schemeClr val="tx1"/>
              </a:solidFill>
            </a:endParaRPr>
          </a:p>
          <a:p>
            <a:r>
              <a:rPr lang="en-US" altLang="ja-JP" sz="1100" dirty="0"/>
              <a:t>※</a:t>
            </a:r>
            <a:r>
              <a:rPr lang="ja-JP" altLang="ja-JP" sz="1100" dirty="0"/>
              <a:t>医薬品医療機器総合機構の勤務日に該当しない日に受信した場合は、翌営業日が「受付日」と</a:t>
            </a:r>
            <a:r>
              <a:rPr lang="ja-JP" altLang="en-US" sz="1100" dirty="0"/>
              <a:t>なる。</a:t>
            </a:r>
            <a:endParaRPr lang="ja-JP" altLang="en-US" sz="1100" dirty="0">
              <a:solidFill>
                <a:schemeClr val="tx1"/>
              </a:solidFill>
            </a:endParaRPr>
          </a:p>
        </p:txBody>
      </p:sp>
      <p:sp>
        <p:nvSpPr>
          <p:cNvPr id="20" name="吹き出し: 四角形 19">
            <a:extLst>
              <a:ext uri="{FF2B5EF4-FFF2-40B4-BE49-F238E27FC236}">
                <a16:creationId xmlns:a16="http://schemas.microsoft.com/office/drawing/2014/main" id="{A0A9F30C-3DF5-4263-9A0D-6382A4A47C2C}"/>
              </a:ext>
            </a:extLst>
          </p:cNvPr>
          <p:cNvSpPr/>
          <p:nvPr/>
        </p:nvSpPr>
        <p:spPr>
          <a:xfrm>
            <a:off x="247666" y="3293562"/>
            <a:ext cx="6089633" cy="817500"/>
          </a:xfrm>
          <a:prstGeom prst="wedgeRectCallout">
            <a:avLst>
              <a:gd name="adj1" fmla="val 47862"/>
              <a:gd name="adj2" fmla="val 28603"/>
            </a:avLst>
          </a:prstGeom>
          <a:noFill/>
          <a:ln w="9525">
            <a:noFill/>
          </a:ln>
        </p:spPr>
        <p:style>
          <a:lnRef idx="2">
            <a:schemeClr val="accent2"/>
          </a:lnRef>
          <a:fillRef idx="1">
            <a:schemeClr val="lt1"/>
          </a:fillRef>
          <a:effectRef idx="0">
            <a:schemeClr val="accent2"/>
          </a:effectRef>
          <a:fontRef idx="minor">
            <a:schemeClr val="dk1"/>
          </a:fontRef>
        </p:style>
        <p:txBody>
          <a:bodyPr rtlCol="0" anchor="t"/>
          <a:lstStyle/>
          <a:p>
            <a:r>
              <a:rPr lang="ja-JP" altLang="en-US" sz="1600" dirty="0">
                <a:solidFill>
                  <a:schemeClr val="tx1"/>
                </a:solidFill>
              </a:rPr>
              <a:t>承認申請に伴う</a:t>
            </a:r>
            <a:r>
              <a:rPr lang="en-US" altLang="ja-JP" sz="1600" dirty="0">
                <a:solidFill>
                  <a:schemeClr val="tx1"/>
                </a:solidFill>
              </a:rPr>
              <a:t>RMP</a:t>
            </a:r>
            <a:r>
              <a:rPr lang="ja-JP" altLang="en-US" sz="1600" dirty="0">
                <a:solidFill>
                  <a:schemeClr val="tx1"/>
                </a:solidFill>
              </a:rPr>
              <a:t>提出時期を</a:t>
            </a:r>
            <a:r>
              <a:rPr lang="ja-JP" altLang="en-US" sz="1600" b="1" u="sng" dirty="0">
                <a:solidFill>
                  <a:schemeClr val="accent6"/>
                </a:solidFill>
              </a:rPr>
              <a:t>「部会終了後速やかに」</a:t>
            </a:r>
            <a:r>
              <a:rPr lang="ja-JP" altLang="en-US" sz="1600" dirty="0">
                <a:solidFill>
                  <a:schemeClr val="tx1"/>
                </a:solidFill>
              </a:rPr>
              <a:t>と明記</a:t>
            </a:r>
            <a:r>
              <a:rPr lang="en-US" altLang="ja-JP" sz="1600" dirty="0">
                <a:solidFill>
                  <a:schemeClr val="tx1"/>
                </a:solidFill>
              </a:rPr>
              <a:t>※</a:t>
            </a:r>
          </a:p>
          <a:p>
            <a:r>
              <a:rPr lang="en-US" altLang="ja-JP" sz="1100" dirty="0">
                <a:solidFill>
                  <a:schemeClr val="tx1"/>
                </a:solidFill>
              </a:rPr>
              <a:t>※</a:t>
            </a:r>
            <a:r>
              <a:rPr lang="ja-JP" altLang="en-US" sz="1100" dirty="0">
                <a:solidFill>
                  <a:schemeClr val="tx1"/>
                </a:solidFill>
              </a:rPr>
              <a:t>グリーンブックには既に同様の記載がされているが通知で明確化</a:t>
            </a:r>
            <a:endParaRPr lang="en-US" altLang="ja-JP" sz="1100" dirty="0">
              <a:solidFill>
                <a:schemeClr val="tx1"/>
              </a:solidFill>
            </a:endParaRPr>
          </a:p>
          <a:p>
            <a:r>
              <a:rPr lang="en-US" altLang="ja-JP" sz="1100" dirty="0">
                <a:solidFill>
                  <a:schemeClr val="tx1"/>
                </a:solidFill>
              </a:rPr>
              <a:t>※RMP</a:t>
            </a:r>
            <a:r>
              <a:rPr lang="ja-JP" altLang="en-US" sz="1100" dirty="0">
                <a:solidFill>
                  <a:schemeClr val="tx1"/>
                </a:solidFill>
              </a:rPr>
              <a:t>の医療現場での利活用推進に向けた対応</a:t>
            </a:r>
            <a:endParaRPr lang="en-US" altLang="ja-JP" sz="1100" dirty="0">
              <a:solidFill>
                <a:schemeClr val="tx1"/>
              </a:solidFill>
            </a:endParaRPr>
          </a:p>
        </p:txBody>
      </p:sp>
      <p:sp>
        <p:nvSpPr>
          <p:cNvPr id="21" name="吹き出し: 四角形 20">
            <a:extLst>
              <a:ext uri="{FF2B5EF4-FFF2-40B4-BE49-F238E27FC236}">
                <a16:creationId xmlns:a16="http://schemas.microsoft.com/office/drawing/2014/main" id="{D6F3DA89-538A-4998-BA0F-A4C7EC81DDBE}"/>
              </a:ext>
            </a:extLst>
          </p:cNvPr>
          <p:cNvSpPr/>
          <p:nvPr/>
        </p:nvSpPr>
        <p:spPr>
          <a:xfrm>
            <a:off x="247666" y="4583074"/>
            <a:ext cx="6294968" cy="584775"/>
          </a:xfrm>
          <a:prstGeom prst="wedgeRectCallout">
            <a:avLst>
              <a:gd name="adj1" fmla="val 47862"/>
              <a:gd name="adj2" fmla="val 28603"/>
            </a:avLst>
          </a:prstGeom>
          <a:noFill/>
          <a:ln w="9525">
            <a:noFill/>
          </a:ln>
        </p:spPr>
        <p:style>
          <a:lnRef idx="2">
            <a:schemeClr val="accent2"/>
          </a:lnRef>
          <a:fillRef idx="1">
            <a:schemeClr val="lt1"/>
          </a:fillRef>
          <a:effectRef idx="0">
            <a:schemeClr val="accent2"/>
          </a:effectRef>
          <a:fontRef idx="minor">
            <a:schemeClr val="dk1"/>
          </a:fontRef>
        </p:style>
        <p:txBody>
          <a:bodyPr rtlCol="0" anchor="t"/>
          <a:lstStyle/>
          <a:p>
            <a:r>
              <a:rPr lang="en-US" altLang="ja-JP" sz="1600" b="1" u="sng" dirty="0">
                <a:solidFill>
                  <a:schemeClr val="accent6"/>
                </a:solidFill>
                <a:latin typeface="Meiryo UI"/>
                <a:ea typeface="Meiryo UI"/>
              </a:rPr>
              <a:t>RMP</a:t>
            </a:r>
            <a:r>
              <a:rPr lang="ja-JP" altLang="en-US" sz="1600" b="1" u="sng" dirty="0">
                <a:solidFill>
                  <a:schemeClr val="accent6"/>
                </a:solidFill>
                <a:latin typeface="Meiryo UI"/>
                <a:ea typeface="Meiryo UI"/>
              </a:rPr>
              <a:t>提出版と公表版を一本化</a:t>
            </a:r>
            <a:r>
              <a:rPr lang="ja-JP" altLang="en-US" sz="1600" dirty="0">
                <a:solidFill>
                  <a:schemeClr val="tx1"/>
                </a:solidFill>
                <a:latin typeface="Meiryo UI"/>
                <a:ea typeface="Meiryo UI"/>
              </a:rPr>
              <a:t>し、一部フォーマット変更と提出届が新設</a:t>
            </a:r>
            <a:endParaRPr lang="ja-JP" altLang="en-US" sz="1600" dirty="0">
              <a:solidFill>
                <a:schemeClr val="accent6"/>
              </a:solidFill>
              <a:latin typeface="Meiryo UI"/>
              <a:ea typeface="Meiryo UI"/>
            </a:endParaRPr>
          </a:p>
        </p:txBody>
      </p:sp>
      <p:sp>
        <p:nvSpPr>
          <p:cNvPr id="18" name="吹き出し: 四角形 17">
            <a:extLst>
              <a:ext uri="{FF2B5EF4-FFF2-40B4-BE49-F238E27FC236}">
                <a16:creationId xmlns:a16="http://schemas.microsoft.com/office/drawing/2014/main" id="{96FFDE27-927E-46F8-BC13-CC0DEED0779F}"/>
              </a:ext>
            </a:extLst>
          </p:cNvPr>
          <p:cNvSpPr/>
          <p:nvPr/>
        </p:nvSpPr>
        <p:spPr>
          <a:xfrm>
            <a:off x="285818" y="5105606"/>
            <a:ext cx="6087952" cy="439237"/>
          </a:xfrm>
          <a:prstGeom prst="wedgeRectCallout">
            <a:avLst>
              <a:gd name="adj1" fmla="val 47862"/>
              <a:gd name="adj2" fmla="val 28603"/>
            </a:avLst>
          </a:prstGeom>
          <a:solidFill>
            <a:srgbClr val="0000CC"/>
          </a:solidFill>
          <a:ln w="9525">
            <a:noFill/>
          </a:ln>
        </p:spPr>
        <p:style>
          <a:lnRef idx="2">
            <a:schemeClr val="accent2"/>
          </a:lnRef>
          <a:fillRef idx="1">
            <a:schemeClr val="lt1"/>
          </a:fillRef>
          <a:effectRef idx="0">
            <a:schemeClr val="accent2"/>
          </a:effectRef>
          <a:fontRef idx="minor">
            <a:schemeClr val="dk1"/>
          </a:fontRef>
        </p:style>
        <p:txBody>
          <a:bodyPr rtlCol="0" anchor="t"/>
          <a:lstStyle/>
          <a:p>
            <a:r>
              <a:rPr lang="en-US" altLang="ja-JP" sz="2000" b="1" dirty="0">
                <a:solidFill>
                  <a:schemeClr val="bg1"/>
                </a:solidFill>
                <a:latin typeface="Meiryo UI"/>
                <a:ea typeface="Meiryo UI"/>
              </a:rPr>
              <a:t>4. </a:t>
            </a:r>
            <a:r>
              <a:rPr lang="ja-JP" altLang="en-US" sz="2000" b="1" dirty="0">
                <a:solidFill>
                  <a:schemeClr val="bg1"/>
                </a:solidFill>
                <a:latin typeface="Meiryo UI"/>
                <a:ea typeface="Meiryo UI"/>
              </a:rPr>
              <a:t>タイムライン</a:t>
            </a:r>
            <a:endParaRPr lang="ja-JP" altLang="en-US" dirty="0">
              <a:solidFill>
                <a:schemeClr val="bg1"/>
              </a:solidFill>
              <a:latin typeface="Meiryo UI"/>
              <a:ea typeface="Meiryo UI"/>
            </a:endParaRPr>
          </a:p>
        </p:txBody>
      </p:sp>
      <p:sp>
        <p:nvSpPr>
          <p:cNvPr id="22" name="吹き出し: 四角形 21">
            <a:extLst>
              <a:ext uri="{FF2B5EF4-FFF2-40B4-BE49-F238E27FC236}">
                <a16:creationId xmlns:a16="http://schemas.microsoft.com/office/drawing/2014/main" id="{D599981D-CC23-413F-AE56-5654A9559890}"/>
              </a:ext>
            </a:extLst>
          </p:cNvPr>
          <p:cNvSpPr/>
          <p:nvPr/>
        </p:nvSpPr>
        <p:spPr>
          <a:xfrm>
            <a:off x="247666" y="5543638"/>
            <a:ext cx="6294968" cy="914252"/>
          </a:xfrm>
          <a:prstGeom prst="wedgeRectCallout">
            <a:avLst>
              <a:gd name="adj1" fmla="val 47862"/>
              <a:gd name="adj2" fmla="val 28603"/>
            </a:avLst>
          </a:prstGeom>
          <a:noFill/>
          <a:ln w="9525">
            <a:noFill/>
          </a:ln>
        </p:spPr>
        <p:style>
          <a:lnRef idx="2">
            <a:schemeClr val="accent2"/>
          </a:lnRef>
          <a:fillRef idx="1">
            <a:schemeClr val="lt1"/>
          </a:fillRef>
          <a:effectRef idx="0">
            <a:schemeClr val="accent2"/>
          </a:effectRef>
          <a:fontRef idx="minor">
            <a:schemeClr val="dk1"/>
          </a:fontRef>
        </p:style>
        <p:txBody>
          <a:bodyPr rtlCol="0" anchor="t"/>
          <a:lstStyle/>
          <a:p>
            <a:r>
              <a:rPr lang="ja-JP" altLang="en-US" sz="1600" dirty="0">
                <a:solidFill>
                  <a:schemeClr val="tx1"/>
                </a:solidFill>
                <a:latin typeface="Meiryo UI"/>
                <a:ea typeface="Meiryo UI"/>
              </a:rPr>
              <a:t>通知発出：　</a:t>
            </a:r>
            <a:r>
              <a:rPr lang="en-US" altLang="ja-JP" sz="1600" dirty="0">
                <a:solidFill>
                  <a:schemeClr val="tx1"/>
                </a:solidFill>
                <a:latin typeface="Meiryo UI"/>
                <a:ea typeface="Meiryo UI"/>
              </a:rPr>
              <a:t>2022</a:t>
            </a:r>
            <a:r>
              <a:rPr lang="ja-JP" altLang="en-US" sz="1600" dirty="0">
                <a:solidFill>
                  <a:schemeClr val="tx1"/>
                </a:solidFill>
                <a:latin typeface="Meiryo UI"/>
                <a:ea typeface="Meiryo UI"/>
              </a:rPr>
              <a:t>年</a:t>
            </a:r>
            <a:r>
              <a:rPr lang="en-US" altLang="ja-JP" sz="1600" dirty="0">
                <a:solidFill>
                  <a:schemeClr val="tx1"/>
                </a:solidFill>
                <a:latin typeface="Meiryo UI"/>
                <a:ea typeface="Meiryo UI"/>
              </a:rPr>
              <a:t>3</a:t>
            </a:r>
            <a:r>
              <a:rPr lang="ja-JP" altLang="en-US" sz="1600" dirty="0">
                <a:solidFill>
                  <a:schemeClr val="tx1"/>
                </a:solidFill>
                <a:latin typeface="Meiryo UI"/>
                <a:ea typeface="Meiryo UI"/>
              </a:rPr>
              <a:t>月</a:t>
            </a:r>
            <a:r>
              <a:rPr lang="en-US" altLang="ja-JP" sz="1600" dirty="0">
                <a:solidFill>
                  <a:schemeClr val="tx1"/>
                </a:solidFill>
                <a:latin typeface="Meiryo UI"/>
                <a:ea typeface="Meiryo UI"/>
              </a:rPr>
              <a:t>18</a:t>
            </a:r>
            <a:r>
              <a:rPr lang="ja-JP" altLang="en-US" sz="1600" dirty="0">
                <a:solidFill>
                  <a:schemeClr val="tx1"/>
                </a:solidFill>
                <a:latin typeface="Meiryo UI"/>
                <a:ea typeface="Meiryo UI"/>
              </a:rPr>
              <a:t>日</a:t>
            </a:r>
            <a:endParaRPr lang="en-US" altLang="ja-JP" sz="1600" dirty="0">
              <a:solidFill>
                <a:schemeClr val="tx1"/>
              </a:solidFill>
              <a:latin typeface="Meiryo UI"/>
              <a:ea typeface="Meiryo UI"/>
            </a:endParaRPr>
          </a:p>
          <a:p>
            <a:r>
              <a:rPr lang="ja-JP" altLang="en-US" sz="1600" dirty="0"/>
              <a:t>施行：　　　　</a:t>
            </a:r>
            <a:r>
              <a:rPr lang="en-US" altLang="ja-JP" sz="1600" dirty="0"/>
              <a:t>2022</a:t>
            </a:r>
            <a:r>
              <a:rPr lang="ja-JP" altLang="en-US" sz="1600" dirty="0"/>
              <a:t>年</a:t>
            </a:r>
            <a:r>
              <a:rPr lang="en-US" altLang="ja-JP" sz="1600" dirty="0"/>
              <a:t>5</a:t>
            </a:r>
            <a:r>
              <a:rPr lang="ja-JP" altLang="en-US" sz="1600" dirty="0"/>
              <a:t>月</a:t>
            </a:r>
            <a:r>
              <a:rPr lang="en-US" altLang="ja-JP" sz="1600" dirty="0"/>
              <a:t>1</a:t>
            </a:r>
            <a:r>
              <a:rPr lang="ja-JP" altLang="en-US" sz="1600" dirty="0"/>
              <a:t>日（経過措置期間</a:t>
            </a:r>
            <a:r>
              <a:rPr lang="en-US" altLang="ja-JP" sz="1600" dirty="0"/>
              <a:t>1</a:t>
            </a:r>
            <a:r>
              <a:rPr lang="ja-JP" altLang="en-US" sz="1600" dirty="0"/>
              <a:t>年間）</a:t>
            </a:r>
            <a:endParaRPr lang="en-US" altLang="ja-JP" sz="1600" dirty="0"/>
          </a:p>
          <a:p>
            <a:r>
              <a:rPr lang="en-US" altLang="ja-JP" sz="1100" dirty="0"/>
              <a:t>※</a:t>
            </a:r>
            <a:r>
              <a:rPr lang="ja-JP" altLang="en-US" sz="1100" dirty="0"/>
              <a:t>経過措置期間中は新旧どちらの様式でも可（新規、変更いずれも）</a:t>
            </a:r>
            <a:endParaRPr lang="en-US" altLang="ja-JP" sz="1100" dirty="0"/>
          </a:p>
          <a:p>
            <a:r>
              <a:rPr lang="en-US" altLang="ja-JP" sz="1100" dirty="0"/>
              <a:t>※</a:t>
            </a:r>
            <a:r>
              <a:rPr lang="ja-JP" altLang="en-US" sz="1100" dirty="0"/>
              <a:t>ただし、</a:t>
            </a:r>
            <a:r>
              <a:rPr lang="en-US" altLang="ja-JP" sz="1100" dirty="0"/>
              <a:t>2022</a:t>
            </a:r>
            <a:r>
              <a:rPr lang="ja-JP" altLang="en-US" sz="1100" dirty="0"/>
              <a:t>年</a:t>
            </a:r>
            <a:r>
              <a:rPr lang="en-US" altLang="ja-JP" sz="1100" dirty="0"/>
              <a:t>5</a:t>
            </a:r>
            <a:r>
              <a:rPr lang="ja-JP" altLang="en-US" sz="1100" dirty="0"/>
              <a:t>月以降、提出届・表紙・概要は必須、メール提出は原則必須</a:t>
            </a:r>
            <a:endParaRPr lang="ja-JP" altLang="en-US" sz="1100" dirty="0">
              <a:solidFill>
                <a:schemeClr val="accent6"/>
              </a:solidFill>
            </a:endParaRPr>
          </a:p>
        </p:txBody>
      </p:sp>
      <p:sp>
        <p:nvSpPr>
          <p:cNvPr id="6" name="吹き出し: 四角形 5">
            <a:extLst>
              <a:ext uri="{FF2B5EF4-FFF2-40B4-BE49-F238E27FC236}">
                <a16:creationId xmlns:a16="http://schemas.microsoft.com/office/drawing/2014/main" id="{FA24AA9D-08E0-4CB1-AA8A-5D8ED66637FD}"/>
              </a:ext>
            </a:extLst>
          </p:cNvPr>
          <p:cNvSpPr/>
          <p:nvPr/>
        </p:nvSpPr>
        <p:spPr>
          <a:xfrm>
            <a:off x="6951477" y="470634"/>
            <a:ext cx="4841273" cy="746791"/>
          </a:xfrm>
          <a:prstGeom prst="wedgeRectCallout">
            <a:avLst>
              <a:gd name="adj1" fmla="val -48437"/>
              <a:gd name="adj2" fmla="val 36865"/>
            </a:avLst>
          </a:prstGeom>
        </p:spPr>
        <p:style>
          <a:lnRef idx="2">
            <a:schemeClr val="accent6"/>
          </a:lnRef>
          <a:fillRef idx="1">
            <a:schemeClr val="lt1"/>
          </a:fillRef>
          <a:effectRef idx="0">
            <a:schemeClr val="accent6"/>
          </a:effectRef>
          <a:fontRef idx="minor">
            <a:schemeClr val="dk1"/>
          </a:fontRef>
        </p:style>
        <p:txBody>
          <a:bodyPr wrap="square" lIns="108000" tIns="108000" rIns="108000" bIns="108000" rtlCol="0" anchor="ctr">
            <a:noAutofit/>
          </a:bodyPr>
          <a:lstStyle/>
          <a:p>
            <a:pPr algn="ctr"/>
            <a:r>
              <a:rPr lang="en-US" altLang="ja-JP" sz="1600" b="1" dirty="0">
                <a:solidFill>
                  <a:schemeClr val="accent6"/>
                </a:solidFill>
                <a:latin typeface="+mn-ea"/>
              </a:rPr>
              <a:t>【</a:t>
            </a:r>
            <a:r>
              <a:rPr lang="ja-JP" altLang="en-US" sz="1600" b="1" dirty="0">
                <a:solidFill>
                  <a:schemeClr val="accent6"/>
                </a:solidFill>
                <a:latin typeface="+mn-ea"/>
              </a:rPr>
              <a:t>本通知改訂の目的</a:t>
            </a:r>
            <a:r>
              <a:rPr lang="en-US" altLang="ja-JP" sz="1600" b="1" dirty="0">
                <a:solidFill>
                  <a:schemeClr val="accent6"/>
                </a:solidFill>
                <a:latin typeface="+mn-ea"/>
              </a:rPr>
              <a:t>】</a:t>
            </a:r>
          </a:p>
          <a:p>
            <a:pPr algn="ctr"/>
            <a:r>
              <a:rPr lang="ja-JP" altLang="en-US" sz="1600" dirty="0">
                <a:solidFill>
                  <a:schemeClr val="accent6"/>
                </a:solidFill>
                <a:latin typeface="+mn-ea"/>
              </a:rPr>
              <a:t>製造販売業者における</a:t>
            </a:r>
            <a:r>
              <a:rPr lang="en-US" altLang="ja-JP" sz="1600" dirty="0">
                <a:solidFill>
                  <a:schemeClr val="accent6"/>
                </a:solidFill>
                <a:latin typeface="+mn-ea"/>
              </a:rPr>
              <a:t>RMP</a:t>
            </a:r>
            <a:r>
              <a:rPr lang="ja-JP" altLang="en-US" sz="1600" dirty="0">
                <a:solidFill>
                  <a:schemeClr val="accent6"/>
                </a:solidFill>
                <a:latin typeface="+mn-ea"/>
              </a:rPr>
              <a:t>作成・提出作業の効率化</a:t>
            </a:r>
          </a:p>
        </p:txBody>
      </p:sp>
      <p:sp>
        <p:nvSpPr>
          <p:cNvPr id="24" name="正方形/長方形 23">
            <a:extLst>
              <a:ext uri="{FF2B5EF4-FFF2-40B4-BE49-F238E27FC236}">
                <a16:creationId xmlns:a16="http://schemas.microsoft.com/office/drawing/2014/main" id="{4C330A1E-1961-407D-BF5A-3498BA83DE8A}"/>
              </a:ext>
            </a:extLst>
          </p:cNvPr>
          <p:cNvSpPr/>
          <p:nvPr/>
        </p:nvSpPr>
        <p:spPr>
          <a:xfrm>
            <a:off x="6218890" y="6457890"/>
            <a:ext cx="5973110" cy="400110"/>
          </a:xfrm>
          <a:prstGeom prst="rect">
            <a:avLst/>
          </a:prstGeom>
        </p:spPr>
        <p:txBody>
          <a:bodyPr wrap="none">
            <a:spAutoFit/>
          </a:bodyPr>
          <a:lstStyle/>
          <a:p>
            <a:pPr lvl="0">
              <a:defRPr/>
            </a:pPr>
            <a:r>
              <a:rPr lang="ja-JP" altLang="en-US" sz="1000" b="1" dirty="0"/>
              <a:t>出典：　令和</a:t>
            </a:r>
            <a:r>
              <a:rPr lang="en-US" altLang="ja-JP" sz="1000" b="1" dirty="0"/>
              <a:t>4</a:t>
            </a:r>
            <a:r>
              <a:rPr lang="ja-JP" altLang="en-US" sz="1000" b="1" dirty="0"/>
              <a:t>年</a:t>
            </a:r>
            <a:r>
              <a:rPr lang="en-US" altLang="ja-JP" sz="1000" b="1" dirty="0"/>
              <a:t>3</a:t>
            </a:r>
            <a:r>
              <a:rPr lang="ja-JP" altLang="en-US" sz="1000" b="1" dirty="0"/>
              <a:t>月　</a:t>
            </a:r>
            <a:r>
              <a:rPr lang="zh-TW" altLang="en-US" sz="1000" b="1" dirty="0"/>
              <a:t>審査業務部通知</a:t>
            </a:r>
            <a:r>
              <a:rPr lang="ja-JP" altLang="en-US" sz="1000" b="1" dirty="0"/>
              <a:t>　医薬品リスク管理計画書（ＲＭＰ）の提出方法について</a:t>
            </a:r>
            <a:endParaRPr lang="en-US" altLang="ja-JP" sz="1000" b="1" dirty="0"/>
          </a:p>
          <a:p>
            <a:pPr>
              <a:defRPr/>
            </a:pPr>
            <a:r>
              <a:rPr lang="ja-JP" altLang="en-US" sz="1000" b="1" dirty="0"/>
              <a:t>　　　　　 令和</a:t>
            </a:r>
            <a:r>
              <a:rPr lang="en-US" altLang="ja-JP" sz="1000" b="1" dirty="0"/>
              <a:t>4</a:t>
            </a:r>
            <a:r>
              <a:rPr lang="ja-JP" altLang="en-US" sz="1000" b="1" dirty="0"/>
              <a:t>年</a:t>
            </a:r>
            <a:r>
              <a:rPr lang="en-US" altLang="ja-JP" sz="1000" b="1" dirty="0"/>
              <a:t>3</a:t>
            </a:r>
            <a:r>
              <a:rPr lang="ja-JP" altLang="en-US" sz="1000" b="1" dirty="0"/>
              <a:t>月　審査管理課長・安全対策課長通知　医薬品リスク管理計画の策定及び公表について</a:t>
            </a:r>
            <a:endParaRPr lang="en-US" altLang="ja-JP" sz="1000" b="1" dirty="0"/>
          </a:p>
        </p:txBody>
      </p:sp>
      <p:pic>
        <p:nvPicPr>
          <p:cNvPr id="9" name="図 8">
            <a:extLst>
              <a:ext uri="{FF2B5EF4-FFF2-40B4-BE49-F238E27FC236}">
                <a16:creationId xmlns:a16="http://schemas.microsoft.com/office/drawing/2014/main" id="{1BABC363-0C14-413E-B991-1DD9606B3202}"/>
              </a:ext>
            </a:extLst>
          </p:cNvPr>
          <p:cNvPicPr>
            <a:picLocks noChangeAspect="1"/>
          </p:cNvPicPr>
          <p:nvPr/>
        </p:nvPicPr>
        <p:blipFill>
          <a:blip r:embed="rId4"/>
          <a:stretch>
            <a:fillRect/>
          </a:stretch>
        </p:blipFill>
        <p:spPr>
          <a:xfrm>
            <a:off x="6552547" y="3040100"/>
            <a:ext cx="5639453" cy="3226145"/>
          </a:xfrm>
          <a:prstGeom prst="rect">
            <a:avLst/>
          </a:prstGeom>
        </p:spPr>
      </p:pic>
    </p:spTree>
    <p:extLst>
      <p:ext uri="{BB962C8B-B14F-4D97-AF65-F5344CB8AC3E}">
        <p14:creationId xmlns:p14="http://schemas.microsoft.com/office/powerpoint/2010/main" val="23997141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F95F9BAD-51AA-4BCB-B6D2-099A2F5151F7}"/>
              </a:ext>
            </a:extLst>
          </p:cNvPr>
          <p:cNvSpPr>
            <a:spLocks noGrp="1"/>
          </p:cNvSpPr>
          <p:nvPr>
            <p:ph type="body" sz="quarter" idx="10"/>
          </p:nvPr>
        </p:nvSpPr>
        <p:spPr>
          <a:xfrm>
            <a:off x="561247" y="205387"/>
            <a:ext cx="9793148" cy="307777"/>
          </a:xfrm>
        </p:spPr>
        <p:txBody>
          <a:bodyPr/>
          <a:lstStyle/>
          <a:p>
            <a:r>
              <a:rPr lang="en-US" altLang="ja-JP" dirty="0"/>
              <a:t>2022</a:t>
            </a:r>
            <a:r>
              <a:rPr lang="ja-JP" altLang="en-US" dirty="0"/>
              <a:t>年</a:t>
            </a:r>
            <a:r>
              <a:rPr lang="en-US" altLang="ja-JP" dirty="0"/>
              <a:t>3</a:t>
            </a:r>
            <a:r>
              <a:rPr lang="ja-JP" altLang="en-US" dirty="0"/>
              <a:t>月　</a:t>
            </a:r>
            <a:r>
              <a:rPr lang="en-US" altLang="ja-JP" dirty="0"/>
              <a:t>RMP</a:t>
            </a:r>
            <a:r>
              <a:rPr lang="ja-JP" altLang="en-US" dirty="0"/>
              <a:t>に関する通知のポイント</a:t>
            </a:r>
          </a:p>
        </p:txBody>
      </p:sp>
      <p:sp>
        <p:nvSpPr>
          <p:cNvPr id="4" name="テキスト プレースホルダー 3">
            <a:extLst>
              <a:ext uri="{FF2B5EF4-FFF2-40B4-BE49-F238E27FC236}">
                <a16:creationId xmlns:a16="http://schemas.microsoft.com/office/drawing/2014/main" id="{BDA3C4EB-312D-47AF-A68F-64EFB66B3092}"/>
              </a:ext>
            </a:extLst>
          </p:cNvPr>
          <p:cNvSpPr>
            <a:spLocks noGrp="1"/>
          </p:cNvSpPr>
          <p:nvPr>
            <p:ph type="body" sz="quarter" idx="12"/>
          </p:nvPr>
        </p:nvSpPr>
        <p:spPr>
          <a:xfrm>
            <a:off x="512219" y="503071"/>
            <a:ext cx="9842176" cy="584775"/>
          </a:xfrm>
        </p:spPr>
        <p:txBody>
          <a:bodyPr/>
          <a:lstStyle/>
          <a:p>
            <a:r>
              <a:rPr lang="ja-JP" altLang="en-US" dirty="0"/>
              <a:t>背景　</a:t>
            </a:r>
            <a:r>
              <a:rPr lang="en-US" altLang="ja-JP" dirty="0"/>
              <a:t>RMP</a:t>
            </a:r>
            <a:r>
              <a:rPr lang="ja-JP" altLang="en-US" dirty="0"/>
              <a:t>提出版と公表版の一致</a:t>
            </a:r>
            <a:endParaRPr lang="en-US" altLang="ja-JP" dirty="0"/>
          </a:p>
        </p:txBody>
      </p:sp>
      <p:sp>
        <p:nvSpPr>
          <p:cNvPr id="10" name="正方形/長方形 9">
            <a:extLst>
              <a:ext uri="{FF2B5EF4-FFF2-40B4-BE49-F238E27FC236}">
                <a16:creationId xmlns:a16="http://schemas.microsoft.com/office/drawing/2014/main" id="{240C6E0B-CA47-4E71-9BE8-81E93F00F00A}"/>
              </a:ext>
            </a:extLst>
          </p:cNvPr>
          <p:cNvSpPr/>
          <p:nvPr/>
        </p:nvSpPr>
        <p:spPr>
          <a:xfrm>
            <a:off x="605381" y="1157847"/>
            <a:ext cx="11074400" cy="474323"/>
          </a:xfrm>
          <a:prstGeom prst="rect">
            <a:avLst/>
          </a:prstGeom>
          <a:solidFill>
            <a:srgbClr val="0000CC"/>
          </a:solidFill>
        </p:spPr>
        <p:txBody>
          <a:bodyPr wrap="square" lIns="108000" tIns="108000" rIns="108000" bIns="108000">
            <a:noAutofit/>
          </a:bodyPr>
          <a:lstStyle/>
          <a:p>
            <a:pPr algn="ctr"/>
            <a:r>
              <a:rPr lang="en-US" altLang="ja-JP" b="1" dirty="0">
                <a:solidFill>
                  <a:schemeClr val="bg1"/>
                </a:solidFill>
                <a:latin typeface="+mn-ea"/>
                <a:cs typeface="ＭＳ Ｐゴシック" panose="020B0600070205080204" pitchFamily="50" charset="-128"/>
              </a:rPr>
              <a:t>QC</a:t>
            </a:r>
            <a:r>
              <a:rPr lang="ja-JP" altLang="en-US" b="1" dirty="0">
                <a:solidFill>
                  <a:schemeClr val="bg1"/>
                </a:solidFill>
                <a:latin typeface="+mn-ea"/>
                <a:cs typeface="ＭＳ Ｐゴシック" panose="020B0600070205080204" pitchFamily="50" charset="-128"/>
              </a:rPr>
              <a:t>、効率性の観点で、</a:t>
            </a:r>
            <a:r>
              <a:rPr lang="en-US" altLang="ja-JP" b="1" dirty="0">
                <a:solidFill>
                  <a:schemeClr val="bg1"/>
                </a:solidFill>
                <a:latin typeface="+mn-ea"/>
                <a:cs typeface="ＭＳ Ｐゴシック" panose="020B0600070205080204" pitchFamily="50" charset="-128"/>
              </a:rPr>
              <a:t>RMP</a:t>
            </a:r>
            <a:r>
              <a:rPr lang="ja-JP" altLang="en-US" b="1" dirty="0">
                <a:solidFill>
                  <a:schemeClr val="bg1"/>
                </a:solidFill>
                <a:latin typeface="+mn-ea"/>
                <a:cs typeface="ＭＳ Ｐゴシック" panose="020B0600070205080204" pitchFamily="50" charset="-128"/>
              </a:rPr>
              <a:t>の提出版と公表版を一致させてほしいという声があった。</a:t>
            </a:r>
            <a:endParaRPr lang="en-US" altLang="ja-JP" b="1" dirty="0">
              <a:solidFill>
                <a:srgbClr val="FFFF00"/>
              </a:solidFill>
            </a:endParaRPr>
          </a:p>
        </p:txBody>
      </p:sp>
      <p:sp>
        <p:nvSpPr>
          <p:cNvPr id="18" name="正方形/長方形 17">
            <a:extLst>
              <a:ext uri="{FF2B5EF4-FFF2-40B4-BE49-F238E27FC236}">
                <a16:creationId xmlns:a16="http://schemas.microsoft.com/office/drawing/2014/main" id="{0970B553-7E9D-4BD8-9F23-B14F2B8EEA8B}"/>
              </a:ext>
            </a:extLst>
          </p:cNvPr>
          <p:cNvSpPr/>
          <p:nvPr/>
        </p:nvSpPr>
        <p:spPr>
          <a:xfrm>
            <a:off x="4361433" y="3245803"/>
            <a:ext cx="1383759" cy="1346114"/>
          </a:xfrm>
          <a:prstGeom prst="rect">
            <a:avLst/>
          </a:prstGeom>
          <a:ln w="19050">
            <a:solidFill>
              <a:schemeClr val="tx1">
                <a:lumMod val="65000"/>
                <a:lumOff val="3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kumimoji="1" lang="en-US" altLang="ja-JP" sz="1600" b="1" dirty="0"/>
              <a:t>RMP</a:t>
            </a:r>
          </a:p>
          <a:p>
            <a:pPr algn="ctr"/>
            <a:r>
              <a:rPr kumimoji="1" lang="ja-JP" altLang="en-US" sz="1600" b="1" dirty="0"/>
              <a:t>別紙様式</a:t>
            </a:r>
            <a:endParaRPr kumimoji="1" lang="en-US" altLang="ja-JP" sz="1600" b="1" dirty="0"/>
          </a:p>
          <a:p>
            <a:pPr algn="ctr"/>
            <a:endParaRPr lang="en-US" altLang="ja-JP" sz="1600" b="1" dirty="0"/>
          </a:p>
        </p:txBody>
      </p:sp>
      <p:sp>
        <p:nvSpPr>
          <p:cNvPr id="19" name="正方形/長方形 18">
            <a:extLst>
              <a:ext uri="{FF2B5EF4-FFF2-40B4-BE49-F238E27FC236}">
                <a16:creationId xmlns:a16="http://schemas.microsoft.com/office/drawing/2014/main" id="{6D4A0391-B8DB-4469-B950-187562390532}"/>
              </a:ext>
            </a:extLst>
          </p:cNvPr>
          <p:cNvSpPr/>
          <p:nvPr/>
        </p:nvSpPr>
        <p:spPr>
          <a:xfrm>
            <a:off x="6291149" y="3245803"/>
            <a:ext cx="1383759" cy="1346114"/>
          </a:xfrm>
          <a:prstGeom prst="rect">
            <a:avLst/>
          </a:prstGeom>
          <a:ln w="19050">
            <a:solidFill>
              <a:schemeClr val="tx1">
                <a:lumMod val="65000"/>
                <a:lumOff val="3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ja-JP" sz="1600" b="1" dirty="0"/>
              <a:t>1-5</a:t>
            </a:r>
            <a:r>
              <a:rPr lang="ja-JP" altLang="en-US" sz="1600" b="1" dirty="0"/>
              <a:t>章</a:t>
            </a:r>
            <a:endParaRPr lang="en-US" altLang="ja-JP" sz="1600" b="1" dirty="0"/>
          </a:p>
          <a:p>
            <a:pPr algn="ctr"/>
            <a:r>
              <a:rPr lang="en-US" altLang="ja-JP" sz="1600" b="1" dirty="0"/>
              <a:t>RMP</a:t>
            </a:r>
          </a:p>
          <a:p>
            <a:pPr algn="ctr"/>
            <a:r>
              <a:rPr lang="ja-JP" altLang="en-US" sz="1600" b="1" dirty="0"/>
              <a:t>本文</a:t>
            </a:r>
            <a:endParaRPr lang="en-US" altLang="ja-JP" sz="1600" b="1" dirty="0"/>
          </a:p>
        </p:txBody>
      </p:sp>
      <p:sp>
        <p:nvSpPr>
          <p:cNvPr id="20" name="正方形/長方形 19">
            <a:extLst>
              <a:ext uri="{FF2B5EF4-FFF2-40B4-BE49-F238E27FC236}">
                <a16:creationId xmlns:a16="http://schemas.microsoft.com/office/drawing/2014/main" id="{BB66D3B7-102D-455E-91D2-9BC544C5DC25}"/>
              </a:ext>
            </a:extLst>
          </p:cNvPr>
          <p:cNvSpPr/>
          <p:nvPr/>
        </p:nvSpPr>
        <p:spPr>
          <a:xfrm>
            <a:off x="8070644" y="3245803"/>
            <a:ext cx="1383759" cy="1346114"/>
          </a:xfrm>
          <a:prstGeom prst="rect">
            <a:avLst/>
          </a:prstGeom>
          <a:ln w="19050">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ja-JP" sz="1600" b="1" dirty="0">
                <a:solidFill>
                  <a:srgbClr val="FF0000"/>
                </a:solidFill>
              </a:rPr>
              <a:t>6</a:t>
            </a:r>
            <a:r>
              <a:rPr lang="ja-JP" altLang="en-US" sz="1600" b="1" dirty="0">
                <a:solidFill>
                  <a:srgbClr val="FF0000"/>
                </a:solidFill>
              </a:rPr>
              <a:t>章</a:t>
            </a:r>
            <a:endParaRPr lang="en-US" altLang="ja-JP" sz="1600" b="1" dirty="0">
              <a:solidFill>
                <a:srgbClr val="FF0000"/>
              </a:solidFill>
            </a:endParaRPr>
          </a:p>
          <a:p>
            <a:pPr algn="ctr"/>
            <a:r>
              <a:rPr lang="ja-JP" altLang="en-US" sz="1600" b="1" dirty="0">
                <a:solidFill>
                  <a:srgbClr val="FF0000"/>
                </a:solidFill>
              </a:rPr>
              <a:t>組織体制</a:t>
            </a:r>
            <a:endParaRPr lang="en-US" altLang="ja-JP" sz="1600" b="1" dirty="0">
              <a:solidFill>
                <a:srgbClr val="FF0000"/>
              </a:solidFill>
            </a:endParaRPr>
          </a:p>
          <a:p>
            <a:pPr algn="ctr"/>
            <a:endParaRPr lang="en-US" altLang="ja-JP" sz="1600" b="1" dirty="0">
              <a:solidFill>
                <a:srgbClr val="FF0000"/>
              </a:solidFill>
            </a:endParaRPr>
          </a:p>
          <a:p>
            <a:pPr algn="ctr"/>
            <a:r>
              <a:rPr lang="en-US" altLang="ja-JP" sz="1600" b="1" dirty="0">
                <a:solidFill>
                  <a:srgbClr val="FF0000"/>
                </a:solidFill>
              </a:rPr>
              <a:t>7</a:t>
            </a:r>
            <a:r>
              <a:rPr lang="ja-JP" altLang="en-US" sz="1600" b="1" dirty="0">
                <a:solidFill>
                  <a:srgbClr val="FF0000"/>
                </a:solidFill>
              </a:rPr>
              <a:t>章</a:t>
            </a:r>
            <a:endParaRPr lang="en-US" altLang="ja-JP" sz="1600" b="1" dirty="0">
              <a:solidFill>
                <a:srgbClr val="FF0000"/>
              </a:solidFill>
            </a:endParaRPr>
          </a:p>
          <a:p>
            <a:pPr algn="ctr"/>
            <a:r>
              <a:rPr lang="ja-JP" altLang="en-US" sz="1600" b="1" dirty="0">
                <a:solidFill>
                  <a:srgbClr val="FF0000"/>
                </a:solidFill>
              </a:rPr>
              <a:t>添付資料</a:t>
            </a:r>
            <a:endParaRPr lang="en-US" altLang="ja-JP" sz="1600" b="1" dirty="0">
              <a:solidFill>
                <a:srgbClr val="FF0000"/>
              </a:solidFill>
            </a:endParaRPr>
          </a:p>
        </p:txBody>
      </p:sp>
      <p:sp>
        <p:nvSpPr>
          <p:cNvPr id="21" name="正方形/長方形 20">
            <a:extLst>
              <a:ext uri="{FF2B5EF4-FFF2-40B4-BE49-F238E27FC236}">
                <a16:creationId xmlns:a16="http://schemas.microsoft.com/office/drawing/2014/main" id="{38EEE669-4F63-4F7A-914F-C084E0139D94}"/>
              </a:ext>
            </a:extLst>
          </p:cNvPr>
          <p:cNvSpPr/>
          <p:nvPr/>
        </p:nvSpPr>
        <p:spPr>
          <a:xfrm>
            <a:off x="4361433" y="5150369"/>
            <a:ext cx="1383759" cy="1346114"/>
          </a:xfrm>
          <a:prstGeom prst="rect">
            <a:avLst/>
          </a:prstGeom>
          <a:ln w="19050">
            <a:solidFill>
              <a:schemeClr val="tx1">
                <a:lumMod val="65000"/>
                <a:lumOff val="3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ja-JP" sz="1600" b="1" dirty="0"/>
              <a:t>RMP</a:t>
            </a:r>
          </a:p>
          <a:p>
            <a:pPr algn="ctr"/>
            <a:r>
              <a:rPr lang="ja-JP" altLang="en-US" sz="1600" b="1" dirty="0"/>
              <a:t>別紙様式</a:t>
            </a:r>
            <a:endParaRPr lang="en-US" altLang="ja-JP" sz="1600" b="1" dirty="0"/>
          </a:p>
          <a:p>
            <a:pPr algn="ctr"/>
            <a:endParaRPr lang="en-US" altLang="ja-JP" sz="1600" b="1" dirty="0"/>
          </a:p>
        </p:txBody>
      </p:sp>
      <p:sp>
        <p:nvSpPr>
          <p:cNvPr id="22" name="正方形/長方形 21">
            <a:extLst>
              <a:ext uri="{FF2B5EF4-FFF2-40B4-BE49-F238E27FC236}">
                <a16:creationId xmlns:a16="http://schemas.microsoft.com/office/drawing/2014/main" id="{D65C422D-9952-4C3E-87E0-5A407B749E85}"/>
              </a:ext>
            </a:extLst>
          </p:cNvPr>
          <p:cNvSpPr/>
          <p:nvPr/>
        </p:nvSpPr>
        <p:spPr>
          <a:xfrm>
            <a:off x="6291149" y="5150369"/>
            <a:ext cx="1383759" cy="1346114"/>
          </a:xfrm>
          <a:prstGeom prst="rect">
            <a:avLst/>
          </a:prstGeom>
          <a:ln w="19050">
            <a:solidFill>
              <a:schemeClr val="tx1">
                <a:lumMod val="65000"/>
                <a:lumOff val="3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ja-JP" sz="1600" b="1" dirty="0"/>
              <a:t>1-5</a:t>
            </a:r>
            <a:r>
              <a:rPr lang="ja-JP" altLang="en-US" sz="1600" b="1" dirty="0"/>
              <a:t>章</a:t>
            </a:r>
            <a:endParaRPr lang="en-US" altLang="ja-JP" sz="1600" b="1" dirty="0"/>
          </a:p>
          <a:p>
            <a:pPr algn="ctr"/>
            <a:r>
              <a:rPr lang="en-US" altLang="ja-JP" sz="1600" b="1" dirty="0"/>
              <a:t>RMP</a:t>
            </a:r>
          </a:p>
          <a:p>
            <a:pPr algn="ctr"/>
            <a:r>
              <a:rPr lang="ja-JP" altLang="en-US" sz="1600" b="1" dirty="0"/>
              <a:t>本文</a:t>
            </a:r>
            <a:endParaRPr lang="en-US" altLang="ja-JP" sz="1600" b="1" dirty="0"/>
          </a:p>
        </p:txBody>
      </p:sp>
      <p:sp>
        <p:nvSpPr>
          <p:cNvPr id="23" name="正方形/長方形 22">
            <a:extLst>
              <a:ext uri="{FF2B5EF4-FFF2-40B4-BE49-F238E27FC236}">
                <a16:creationId xmlns:a16="http://schemas.microsoft.com/office/drawing/2014/main" id="{DC35659D-845F-4FA2-9A30-A8F007636589}"/>
              </a:ext>
            </a:extLst>
          </p:cNvPr>
          <p:cNvSpPr/>
          <p:nvPr/>
        </p:nvSpPr>
        <p:spPr>
          <a:xfrm>
            <a:off x="2414483" y="3245803"/>
            <a:ext cx="1383759" cy="1346114"/>
          </a:xfrm>
          <a:prstGeom prst="rect">
            <a:avLst/>
          </a:prstGeom>
          <a:ln w="19050">
            <a:prstDash val="sys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ltLang="ja-JP" sz="1600" b="1" dirty="0"/>
          </a:p>
        </p:txBody>
      </p:sp>
      <p:sp>
        <p:nvSpPr>
          <p:cNvPr id="24" name="正方形/長方形 23">
            <a:extLst>
              <a:ext uri="{FF2B5EF4-FFF2-40B4-BE49-F238E27FC236}">
                <a16:creationId xmlns:a16="http://schemas.microsoft.com/office/drawing/2014/main" id="{F2F20041-2179-4EA6-B486-7D28623B74E5}"/>
              </a:ext>
            </a:extLst>
          </p:cNvPr>
          <p:cNvSpPr/>
          <p:nvPr/>
        </p:nvSpPr>
        <p:spPr>
          <a:xfrm>
            <a:off x="2431717" y="5150369"/>
            <a:ext cx="1383759" cy="1346114"/>
          </a:xfrm>
          <a:prstGeom prst="rect">
            <a:avLst/>
          </a:prstGeom>
          <a:ln w="190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kumimoji="1" lang="ja-JP" altLang="en-US" sz="1600" b="1" dirty="0">
                <a:solidFill>
                  <a:srgbClr val="FF0000"/>
                </a:solidFill>
              </a:rPr>
              <a:t>表紙</a:t>
            </a:r>
            <a:endParaRPr kumimoji="1" lang="en-US" altLang="ja-JP" sz="1600" b="1" dirty="0">
              <a:solidFill>
                <a:srgbClr val="FF0000"/>
              </a:solidFill>
            </a:endParaRPr>
          </a:p>
          <a:p>
            <a:pPr algn="ctr"/>
            <a:r>
              <a:rPr lang="ja-JP" altLang="en-US" sz="1600" b="1" dirty="0">
                <a:solidFill>
                  <a:srgbClr val="FF0000"/>
                </a:solidFill>
              </a:rPr>
              <a:t>＋</a:t>
            </a:r>
            <a:endParaRPr lang="en-US" altLang="ja-JP" sz="1600" b="1" dirty="0">
              <a:solidFill>
                <a:srgbClr val="FF0000"/>
              </a:solidFill>
            </a:endParaRPr>
          </a:p>
          <a:p>
            <a:pPr algn="ctr"/>
            <a:r>
              <a:rPr kumimoji="1" lang="en-US" altLang="ja-JP" sz="1600" b="1" dirty="0">
                <a:solidFill>
                  <a:srgbClr val="FF0000"/>
                </a:solidFill>
              </a:rPr>
              <a:t>RMP</a:t>
            </a:r>
          </a:p>
          <a:p>
            <a:pPr algn="ctr"/>
            <a:r>
              <a:rPr kumimoji="1" lang="ja-JP" altLang="en-US" sz="1600" b="1" dirty="0">
                <a:solidFill>
                  <a:srgbClr val="FF0000"/>
                </a:solidFill>
              </a:rPr>
              <a:t>概要</a:t>
            </a:r>
          </a:p>
        </p:txBody>
      </p:sp>
      <p:sp>
        <p:nvSpPr>
          <p:cNvPr id="25" name="正方形/長方形 24">
            <a:extLst>
              <a:ext uri="{FF2B5EF4-FFF2-40B4-BE49-F238E27FC236}">
                <a16:creationId xmlns:a16="http://schemas.microsoft.com/office/drawing/2014/main" id="{399724D4-4086-4989-87A4-5295CF7E1330}"/>
              </a:ext>
            </a:extLst>
          </p:cNvPr>
          <p:cNvSpPr/>
          <p:nvPr/>
        </p:nvSpPr>
        <p:spPr>
          <a:xfrm>
            <a:off x="8096892" y="5150369"/>
            <a:ext cx="1383759" cy="1346114"/>
          </a:xfrm>
          <a:prstGeom prst="rect">
            <a:avLst/>
          </a:prstGeom>
          <a:ln w="19050">
            <a:prstDash val="sys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ltLang="ja-JP" sz="1600" b="1" dirty="0"/>
          </a:p>
        </p:txBody>
      </p:sp>
      <p:sp>
        <p:nvSpPr>
          <p:cNvPr id="26" name="正方形/長方形 25">
            <a:extLst>
              <a:ext uri="{FF2B5EF4-FFF2-40B4-BE49-F238E27FC236}">
                <a16:creationId xmlns:a16="http://schemas.microsoft.com/office/drawing/2014/main" id="{4FC4D647-1DB6-479E-8B6C-BCF9360E83A2}"/>
              </a:ext>
            </a:extLst>
          </p:cNvPr>
          <p:cNvSpPr/>
          <p:nvPr/>
        </p:nvSpPr>
        <p:spPr>
          <a:xfrm>
            <a:off x="1737501" y="2791717"/>
            <a:ext cx="2303376" cy="349720"/>
          </a:xfrm>
          <a:prstGeom prst="rect">
            <a:avLst/>
          </a:prstGeom>
          <a:solidFill>
            <a:schemeClr val="accent1"/>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kumimoji="1" lang="en-US" altLang="ja-JP" sz="1600" b="1" dirty="0">
                <a:solidFill>
                  <a:schemeClr val="bg1"/>
                </a:solidFill>
              </a:rPr>
              <a:t>RMP</a:t>
            </a:r>
            <a:r>
              <a:rPr kumimoji="1" lang="ja-JP" altLang="en-US" sz="1600" b="1" dirty="0">
                <a:solidFill>
                  <a:schemeClr val="bg1"/>
                </a:solidFill>
              </a:rPr>
              <a:t>　</a:t>
            </a:r>
            <a:r>
              <a:rPr kumimoji="1" lang="en-US" altLang="ja-JP" sz="1600" b="1" dirty="0">
                <a:solidFill>
                  <a:schemeClr val="bg1"/>
                </a:solidFill>
              </a:rPr>
              <a:t>PMDA</a:t>
            </a:r>
            <a:r>
              <a:rPr kumimoji="1" lang="ja-JP" altLang="en-US" sz="1600" b="1" dirty="0">
                <a:solidFill>
                  <a:schemeClr val="bg1"/>
                </a:solidFill>
              </a:rPr>
              <a:t>提出版</a:t>
            </a:r>
          </a:p>
        </p:txBody>
      </p:sp>
      <p:sp>
        <p:nvSpPr>
          <p:cNvPr id="27" name="正方形/長方形 26">
            <a:extLst>
              <a:ext uri="{FF2B5EF4-FFF2-40B4-BE49-F238E27FC236}">
                <a16:creationId xmlns:a16="http://schemas.microsoft.com/office/drawing/2014/main" id="{7B760497-3AD0-4935-A168-27121B5A20AE}"/>
              </a:ext>
            </a:extLst>
          </p:cNvPr>
          <p:cNvSpPr/>
          <p:nvPr/>
        </p:nvSpPr>
        <p:spPr>
          <a:xfrm>
            <a:off x="1737501" y="4696283"/>
            <a:ext cx="2303376" cy="349720"/>
          </a:xfrm>
          <a:prstGeom prst="rect">
            <a:avLst/>
          </a:prstGeom>
          <a:solidFill>
            <a:schemeClr val="accent3"/>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kumimoji="1" lang="en-US" altLang="ja-JP" sz="1600" b="1" dirty="0">
                <a:solidFill>
                  <a:schemeClr val="bg1"/>
                </a:solidFill>
              </a:rPr>
              <a:t>RMP</a:t>
            </a:r>
            <a:r>
              <a:rPr kumimoji="1" lang="ja-JP" altLang="en-US" sz="1600" b="1" dirty="0">
                <a:solidFill>
                  <a:schemeClr val="bg1"/>
                </a:solidFill>
              </a:rPr>
              <a:t>　公表版</a:t>
            </a:r>
          </a:p>
        </p:txBody>
      </p:sp>
      <p:sp>
        <p:nvSpPr>
          <p:cNvPr id="28" name="正方形/長方形 27">
            <a:extLst>
              <a:ext uri="{FF2B5EF4-FFF2-40B4-BE49-F238E27FC236}">
                <a16:creationId xmlns:a16="http://schemas.microsoft.com/office/drawing/2014/main" id="{098D6F71-E6E7-46C3-83A5-9D8902A052A1}"/>
              </a:ext>
            </a:extLst>
          </p:cNvPr>
          <p:cNvSpPr/>
          <p:nvPr/>
        </p:nvSpPr>
        <p:spPr>
          <a:xfrm>
            <a:off x="4455918" y="5997483"/>
            <a:ext cx="1194788" cy="417761"/>
          </a:xfrm>
          <a:prstGeom prst="rect">
            <a:avLst/>
          </a:prstGeom>
          <a:solidFill>
            <a:schemeClr val="bg1">
              <a:lumMod val="6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t>担当者名等</a:t>
            </a:r>
            <a:endParaRPr kumimoji="1" lang="en-US" altLang="ja-JP" sz="1400" dirty="0"/>
          </a:p>
          <a:p>
            <a:pPr algn="ctr"/>
            <a:r>
              <a:rPr kumimoji="1" lang="ja-JP" altLang="en-US" sz="1400" dirty="0"/>
              <a:t>を削除</a:t>
            </a:r>
          </a:p>
        </p:txBody>
      </p:sp>
      <p:sp>
        <p:nvSpPr>
          <p:cNvPr id="29" name="正方形/長方形 28">
            <a:extLst>
              <a:ext uri="{FF2B5EF4-FFF2-40B4-BE49-F238E27FC236}">
                <a16:creationId xmlns:a16="http://schemas.microsoft.com/office/drawing/2014/main" id="{5CECE93F-42E4-4E09-96B3-239AB069C631}"/>
              </a:ext>
            </a:extLst>
          </p:cNvPr>
          <p:cNvSpPr/>
          <p:nvPr/>
        </p:nvSpPr>
        <p:spPr>
          <a:xfrm>
            <a:off x="923950" y="1732529"/>
            <a:ext cx="9720352" cy="830997"/>
          </a:xfrm>
          <a:prstGeom prst="rect">
            <a:avLst/>
          </a:prstGeom>
          <a:solidFill>
            <a:schemeClr val="accent2">
              <a:lumMod val="20000"/>
              <a:lumOff val="80000"/>
            </a:schemeClr>
          </a:solidFill>
        </p:spPr>
        <p:txBody>
          <a:bodyPr wrap="square">
            <a:spAutoFit/>
          </a:bodyPr>
          <a:lstStyle/>
          <a:p>
            <a:r>
              <a:rPr lang="ja-JP" altLang="en-US" sz="1600" b="1" dirty="0">
                <a:latin typeface="Meiryo UI" panose="020B0604030504040204" pitchFamily="50" charset="-128"/>
                <a:ea typeface="Meiryo UI" panose="020B0604030504040204" pitchFamily="50" charset="-128"/>
              </a:rPr>
              <a:t>背景（以下のような声が複数あった）</a:t>
            </a:r>
            <a:endParaRPr lang="en-US" altLang="ja-JP" sz="1600" b="1" dirty="0">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ü"/>
            </a:pPr>
            <a:r>
              <a:rPr lang="en-US" altLang="ja-JP" sz="1600" dirty="0">
                <a:latin typeface="Meiryo UI" panose="020B0604030504040204" pitchFamily="50" charset="-128"/>
                <a:ea typeface="Meiryo UI" panose="020B0604030504040204" pitchFamily="50" charset="-128"/>
              </a:rPr>
              <a:t>PMDA</a:t>
            </a:r>
            <a:r>
              <a:rPr lang="ja-JP" altLang="en-US" sz="1600" dirty="0">
                <a:latin typeface="Meiryo UI" panose="020B0604030504040204" pitchFamily="50" charset="-128"/>
                <a:ea typeface="Meiryo UI" panose="020B0604030504040204" pitchFamily="50" charset="-128"/>
              </a:rPr>
              <a:t>提出版と公表版が異なっているが、ミスが起こりやすく、一本化してほしい</a:t>
            </a:r>
            <a:endParaRPr lang="en-US" altLang="ja-JP" sz="1600" dirty="0">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ü"/>
            </a:pPr>
            <a:r>
              <a:rPr lang="ja-JP" altLang="en-US" sz="1600" dirty="0">
                <a:latin typeface="Meiryo UI" panose="020B0604030504040204" pitchFamily="50" charset="-128"/>
                <a:ea typeface="Meiryo UI" panose="020B0604030504040204" pitchFamily="50" charset="-128"/>
              </a:rPr>
              <a:t>軽微変更が少しでも少なくなるよう、組織体制などを削除できないか？</a:t>
            </a:r>
          </a:p>
        </p:txBody>
      </p:sp>
    </p:spTree>
    <p:extLst>
      <p:ext uri="{BB962C8B-B14F-4D97-AF65-F5344CB8AC3E}">
        <p14:creationId xmlns:p14="http://schemas.microsoft.com/office/powerpoint/2010/main" val="42599808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正方形/長方形 17">
            <a:extLst>
              <a:ext uri="{FF2B5EF4-FFF2-40B4-BE49-F238E27FC236}">
                <a16:creationId xmlns:a16="http://schemas.microsoft.com/office/drawing/2014/main" id="{E0FD4E61-D4D5-4BF1-9394-C74D067FA662}"/>
              </a:ext>
            </a:extLst>
          </p:cNvPr>
          <p:cNvSpPr/>
          <p:nvPr/>
        </p:nvSpPr>
        <p:spPr>
          <a:xfrm>
            <a:off x="4815720" y="2100026"/>
            <a:ext cx="3611880" cy="3675257"/>
          </a:xfrm>
          <a:prstGeom prst="rect">
            <a:avLst/>
          </a:prstGeom>
          <a:noFill/>
          <a:ln>
            <a:solidFill>
              <a:schemeClr val="bg1">
                <a:lumMod val="50000"/>
              </a:schemeClr>
            </a:solidFill>
          </a:ln>
        </p:spPr>
        <p:txBody>
          <a:bodyPr wrap="square" lIns="108000" tIns="108000" rIns="108000" bIns="108000" rtlCol="0" anchor="ctr">
            <a:noAutofit/>
          </a:bodyPr>
          <a:lstStyle/>
          <a:p>
            <a:pPr algn="ctr"/>
            <a:endParaRPr kumimoji="1" lang="ja-JP" altLang="en-US" b="1" dirty="0">
              <a:solidFill>
                <a:schemeClr val="bg1"/>
              </a:solidFill>
            </a:endParaRPr>
          </a:p>
        </p:txBody>
      </p:sp>
      <p:sp>
        <p:nvSpPr>
          <p:cNvPr id="9" name="正方形/長方形 8">
            <a:extLst>
              <a:ext uri="{FF2B5EF4-FFF2-40B4-BE49-F238E27FC236}">
                <a16:creationId xmlns:a16="http://schemas.microsoft.com/office/drawing/2014/main" id="{ACDD938C-227D-4D28-91AC-C5BC869853D9}"/>
              </a:ext>
            </a:extLst>
          </p:cNvPr>
          <p:cNvSpPr/>
          <p:nvPr/>
        </p:nvSpPr>
        <p:spPr>
          <a:xfrm>
            <a:off x="593348" y="2127849"/>
            <a:ext cx="3611880" cy="4227080"/>
          </a:xfrm>
          <a:prstGeom prst="rect">
            <a:avLst/>
          </a:prstGeom>
          <a:noFill/>
          <a:ln>
            <a:solidFill>
              <a:schemeClr val="bg1">
                <a:lumMod val="50000"/>
              </a:schemeClr>
            </a:solidFill>
          </a:ln>
        </p:spPr>
        <p:txBody>
          <a:bodyPr wrap="square" lIns="108000" tIns="108000" rIns="108000" bIns="108000" rtlCol="0" anchor="ctr">
            <a:noAutofit/>
          </a:bodyPr>
          <a:lstStyle/>
          <a:p>
            <a:pPr algn="ctr"/>
            <a:endParaRPr kumimoji="1" lang="ja-JP" altLang="en-US" b="1" dirty="0">
              <a:solidFill>
                <a:schemeClr val="bg1"/>
              </a:solidFill>
            </a:endParaRPr>
          </a:p>
        </p:txBody>
      </p:sp>
      <p:sp>
        <p:nvSpPr>
          <p:cNvPr id="3" name="テキスト プレースホルダー 2">
            <a:extLst>
              <a:ext uri="{FF2B5EF4-FFF2-40B4-BE49-F238E27FC236}">
                <a16:creationId xmlns:a16="http://schemas.microsoft.com/office/drawing/2014/main" id="{F95F9BAD-51AA-4BCB-B6D2-099A2F5151F7}"/>
              </a:ext>
            </a:extLst>
          </p:cNvPr>
          <p:cNvSpPr>
            <a:spLocks noGrp="1"/>
          </p:cNvSpPr>
          <p:nvPr>
            <p:ph type="body" sz="quarter" idx="10"/>
          </p:nvPr>
        </p:nvSpPr>
        <p:spPr>
          <a:xfrm>
            <a:off x="561247" y="205387"/>
            <a:ext cx="9793148" cy="307777"/>
          </a:xfrm>
        </p:spPr>
        <p:txBody>
          <a:bodyPr/>
          <a:lstStyle/>
          <a:p>
            <a:r>
              <a:rPr lang="en-US" altLang="ja-JP" dirty="0"/>
              <a:t>2022</a:t>
            </a:r>
            <a:r>
              <a:rPr lang="ja-JP" altLang="en-US" dirty="0"/>
              <a:t>年</a:t>
            </a:r>
            <a:r>
              <a:rPr lang="en-US" altLang="ja-JP" dirty="0"/>
              <a:t>3</a:t>
            </a:r>
            <a:r>
              <a:rPr lang="ja-JP" altLang="en-US" dirty="0"/>
              <a:t>月　</a:t>
            </a:r>
            <a:r>
              <a:rPr lang="en-US" altLang="ja-JP" dirty="0"/>
              <a:t>RMP</a:t>
            </a:r>
            <a:r>
              <a:rPr lang="ja-JP" altLang="en-US" dirty="0"/>
              <a:t>に関する通知のポイント</a:t>
            </a:r>
          </a:p>
        </p:txBody>
      </p:sp>
      <p:sp>
        <p:nvSpPr>
          <p:cNvPr id="4" name="テキスト プレースホルダー 3">
            <a:extLst>
              <a:ext uri="{FF2B5EF4-FFF2-40B4-BE49-F238E27FC236}">
                <a16:creationId xmlns:a16="http://schemas.microsoft.com/office/drawing/2014/main" id="{BDA3C4EB-312D-47AF-A68F-64EFB66B3092}"/>
              </a:ext>
            </a:extLst>
          </p:cNvPr>
          <p:cNvSpPr>
            <a:spLocks noGrp="1"/>
          </p:cNvSpPr>
          <p:nvPr>
            <p:ph type="body" sz="quarter" idx="12"/>
          </p:nvPr>
        </p:nvSpPr>
        <p:spPr>
          <a:xfrm>
            <a:off x="512219" y="503071"/>
            <a:ext cx="9842176" cy="584775"/>
          </a:xfrm>
        </p:spPr>
        <p:txBody>
          <a:bodyPr/>
          <a:lstStyle/>
          <a:p>
            <a:r>
              <a:rPr lang="ja-JP" altLang="en-US" dirty="0"/>
              <a:t>フォーマット変更①　提出届</a:t>
            </a:r>
            <a:r>
              <a:rPr lang="en-US" altLang="ja-JP" dirty="0"/>
              <a:t>/</a:t>
            </a:r>
            <a:r>
              <a:rPr lang="ja-JP" altLang="en-US" dirty="0"/>
              <a:t>差換え願</a:t>
            </a:r>
            <a:r>
              <a:rPr lang="ja-JP" altLang="en-US" b="0" dirty="0"/>
              <a:t>（別紙様式</a:t>
            </a:r>
            <a:r>
              <a:rPr lang="en-US" altLang="ja-JP" b="0" dirty="0"/>
              <a:t>3</a:t>
            </a:r>
            <a:r>
              <a:rPr lang="ja-JP" altLang="en-US" b="0" dirty="0"/>
              <a:t>）</a:t>
            </a:r>
            <a:endParaRPr lang="en-US" altLang="ja-JP" b="0" dirty="0"/>
          </a:p>
        </p:txBody>
      </p:sp>
      <p:sp>
        <p:nvSpPr>
          <p:cNvPr id="6" name="正方形/長方形 5">
            <a:extLst>
              <a:ext uri="{FF2B5EF4-FFF2-40B4-BE49-F238E27FC236}">
                <a16:creationId xmlns:a16="http://schemas.microsoft.com/office/drawing/2014/main" id="{0E8965A5-C9DF-45F8-ACBA-C3D147652A04}"/>
              </a:ext>
            </a:extLst>
          </p:cNvPr>
          <p:cNvSpPr/>
          <p:nvPr/>
        </p:nvSpPr>
        <p:spPr>
          <a:xfrm>
            <a:off x="561247" y="1237142"/>
            <a:ext cx="11074400" cy="735755"/>
          </a:xfrm>
          <a:prstGeom prst="rect">
            <a:avLst/>
          </a:prstGeom>
          <a:solidFill>
            <a:srgbClr val="0000CC"/>
          </a:solidFill>
        </p:spPr>
        <p:txBody>
          <a:bodyPr wrap="square" lIns="108000" tIns="108000" rIns="108000" bIns="108000">
            <a:noAutofit/>
          </a:bodyPr>
          <a:lstStyle/>
          <a:p>
            <a:pPr algn="ctr"/>
            <a:r>
              <a:rPr lang="ja-JP" altLang="en-US" b="1" dirty="0">
                <a:solidFill>
                  <a:schemeClr val="bg1"/>
                </a:solidFill>
              </a:rPr>
              <a:t>既存の「</a:t>
            </a:r>
            <a:r>
              <a:rPr lang="en-US" altLang="ja-JP" b="1" dirty="0">
                <a:solidFill>
                  <a:schemeClr val="bg1"/>
                </a:solidFill>
              </a:rPr>
              <a:t>RMP</a:t>
            </a:r>
            <a:r>
              <a:rPr lang="ja-JP" altLang="en-US" b="1" dirty="0">
                <a:solidFill>
                  <a:schemeClr val="bg1"/>
                </a:solidFill>
              </a:rPr>
              <a:t>差換え願のフォーマットを一部改変」し、</a:t>
            </a:r>
            <a:r>
              <a:rPr lang="ja-JP" altLang="en-US" b="1" u="sng" dirty="0">
                <a:solidFill>
                  <a:srgbClr val="FFFF00"/>
                </a:solidFill>
              </a:rPr>
              <a:t>提出届</a:t>
            </a:r>
            <a:r>
              <a:rPr lang="en-US" altLang="ja-JP" b="1" u="sng" dirty="0">
                <a:solidFill>
                  <a:srgbClr val="FFFF00"/>
                </a:solidFill>
              </a:rPr>
              <a:t>/</a:t>
            </a:r>
            <a:r>
              <a:rPr lang="ja-JP" altLang="en-US" b="1" u="sng" dirty="0">
                <a:solidFill>
                  <a:srgbClr val="FFFF00"/>
                </a:solidFill>
              </a:rPr>
              <a:t>差換え願として新たに作成</a:t>
            </a:r>
            <a:endParaRPr lang="en-US" altLang="ja-JP" b="1" u="sng" dirty="0">
              <a:solidFill>
                <a:srgbClr val="FFFF00"/>
              </a:solidFill>
            </a:endParaRPr>
          </a:p>
          <a:p>
            <a:pPr algn="ctr"/>
            <a:r>
              <a:rPr lang="ja-JP" altLang="en-US" dirty="0">
                <a:solidFill>
                  <a:schemeClr val="bg1"/>
                </a:solidFill>
              </a:rPr>
              <a:t>（</a:t>
            </a:r>
            <a:r>
              <a:rPr lang="en-US" altLang="ja-JP" dirty="0">
                <a:solidFill>
                  <a:schemeClr val="bg1"/>
                </a:solidFill>
              </a:rPr>
              <a:t>2022</a:t>
            </a:r>
            <a:r>
              <a:rPr lang="ja-JP" altLang="en-US" dirty="0">
                <a:solidFill>
                  <a:schemeClr val="bg1"/>
                </a:solidFill>
              </a:rPr>
              <a:t>年</a:t>
            </a:r>
            <a:r>
              <a:rPr lang="en-US" altLang="ja-JP" dirty="0">
                <a:solidFill>
                  <a:schemeClr val="bg1"/>
                </a:solidFill>
              </a:rPr>
              <a:t>5</a:t>
            </a:r>
            <a:r>
              <a:rPr lang="ja-JP" altLang="en-US" dirty="0">
                <a:solidFill>
                  <a:schemeClr val="bg1"/>
                </a:solidFill>
              </a:rPr>
              <a:t>月以降の提出では添付が必須）</a:t>
            </a:r>
            <a:endParaRPr lang="en-US" altLang="ja-JP" dirty="0">
              <a:solidFill>
                <a:schemeClr val="bg1"/>
              </a:solidFill>
            </a:endParaRPr>
          </a:p>
        </p:txBody>
      </p:sp>
      <p:pic>
        <p:nvPicPr>
          <p:cNvPr id="16" name="図 15">
            <a:extLst>
              <a:ext uri="{FF2B5EF4-FFF2-40B4-BE49-F238E27FC236}">
                <a16:creationId xmlns:a16="http://schemas.microsoft.com/office/drawing/2014/main" id="{E19DE30C-94F0-4FBB-A0CB-70330E2B84BF}"/>
              </a:ext>
            </a:extLst>
          </p:cNvPr>
          <p:cNvPicPr>
            <a:picLocks noChangeAspect="1"/>
          </p:cNvPicPr>
          <p:nvPr/>
        </p:nvPicPr>
        <p:blipFill rotWithShape="1">
          <a:blip r:embed="rId3"/>
          <a:srcRect l="8828" t="67133" r="10671" b="13100"/>
          <a:stretch/>
        </p:blipFill>
        <p:spPr>
          <a:xfrm>
            <a:off x="5006219" y="2348660"/>
            <a:ext cx="3421381" cy="1205467"/>
          </a:xfrm>
          <a:prstGeom prst="rect">
            <a:avLst/>
          </a:prstGeom>
        </p:spPr>
      </p:pic>
      <p:sp>
        <p:nvSpPr>
          <p:cNvPr id="11" name="吹き出し: 四角形 10">
            <a:extLst>
              <a:ext uri="{FF2B5EF4-FFF2-40B4-BE49-F238E27FC236}">
                <a16:creationId xmlns:a16="http://schemas.microsoft.com/office/drawing/2014/main" id="{72D78BA8-494E-4E48-ABC4-75D81527729C}"/>
              </a:ext>
            </a:extLst>
          </p:cNvPr>
          <p:cNvSpPr/>
          <p:nvPr/>
        </p:nvSpPr>
        <p:spPr>
          <a:xfrm>
            <a:off x="8807116" y="2023601"/>
            <a:ext cx="3255087" cy="2730104"/>
          </a:xfrm>
          <a:prstGeom prst="wedgeRectCallout">
            <a:avLst>
              <a:gd name="adj1" fmla="val -66337"/>
              <a:gd name="adj2" fmla="val -18199"/>
            </a:avLst>
          </a:prstGeom>
          <a:ln w="19050">
            <a:solidFill>
              <a:schemeClr val="accent1">
                <a:lumMod val="75000"/>
              </a:schemeClr>
            </a:solidFill>
          </a:ln>
        </p:spPr>
        <p:style>
          <a:lnRef idx="2">
            <a:schemeClr val="accent2"/>
          </a:lnRef>
          <a:fillRef idx="1">
            <a:schemeClr val="lt1"/>
          </a:fillRef>
          <a:effectRef idx="0">
            <a:schemeClr val="accent2"/>
          </a:effectRef>
          <a:fontRef idx="minor">
            <a:schemeClr val="dk1"/>
          </a:fontRef>
        </p:style>
        <p:txBody>
          <a:bodyPr rtlCol="0" anchor="t"/>
          <a:lstStyle/>
          <a:p>
            <a:pPr algn="ctr"/>
            <a:r>
              <a:rPr lang="en-US" altLang="ja-JP" sz="1600" b="1" dirty="0">
                <a:solidFill>
                  <a:schemeClr val="accent1">
                    <a:lumMod val="75000"/>
                  </a:schemeClr>
                </a:solidFill>
                <a:latin typeface="Meiryo UI"/>
                <a:ea typeface="Meiryo UI"/>
              </a:rPr>
              <a:t>7</a:t>
            </a:r>
            <a:r>
              <a:rPr lang="ja-JP" altLang="en-US" sz="1600" b="1" dirty="0">
                <a:solidFill>
                  <a:schemeClr val="accent1">
                    <a:lumMod val="75000"/>
                  </a:schemeClr>
                </a:solidFill>
                <a:latin typeface="Meiryo UI"/>
                <a:ea typeface="Meiryo UI"/>
              </a:rPr>
              <a:t>章の提出資料一覧を</a:t>
            </a:r>
            <a:endParaRPr lang="en-US" altLang="ja-JP" sz="1600" b="1" dirty="0">
              <a:solidFill>
                <a:schemeClr val="accent1">
                  <a:lumMod val="75000"/>
                </a:schemeClr>
              </a:solidFill>
              <a:latin typeface="Meiryo UI"/>
              <a:ea typeface="Meiryo UI"/>
            </a:endParaRPr>
          </a:p>
          <a:p>
            <a:pPr algn="ctr"/>
            <a:r>
              <a:rPr lang="ja-JP" altLang="en-US" sz="1600" b="1" dirty="0">
                <a:solidFill>
                  <a:schemeClr val="accent1">
                    <a:lumMod val="75000"/>
                  </a:schemeClr>
                </a:solidFill>
                <a:latin typeface="Meiryo UI"/>
                <a:ea typeface="Meiryo UI"/>
              </a:rPr>
              <a:t>こちらに移動</a:t>
            </a:r>
            <a:endParaRPr lang="en-US" altLang="ja-JP" sz="1600" b="1" dirty="0">
              <a:solidFill>
                <a:schemeClr val="accent1">
                  <a:lumMod val="75000"/>
                </a:schemeClr>
              </a:solidFill>
              <a:latin typeface="Meiryo UI"/>
              <a:ea typeface="Meiryo UI"/>
            </a:endParaRPr>
          </a:p>
          <a:p>
            <a:pPr algn="ctr"/>
            <a:r>
              <a:rPr lang="ja-JP" altLang="en-US" sz="1600" dirty="0">
                <a:solidFill>
                  <a:schemeClr val="accent1">
                    <a:lumMod val="75000"/>
                  </a:schemeClr>
                </a:solidFill>
                <a:latin typeface="Meiryo UI"/>
                <a:ea typeface="Meiryo UI"/>
              </a:rPr>
              <a:t>（記載方法（提出済み等）は、</a:t>
            </a:r>
            <a:br>
              <a:rPr lang="en-US" altLang="ja-JP" sz="1600" dirty="0">
                <a:solidFill>
                  <a:schemeClr val="accent1">
                    <a:lumMod val="75000"/>
                  </a:schemeClr>
                </a:solidFill>
                <a:latin typeface="Meiryo UI"/>
                <a:ea typeface="Meiryo UI"/>
              </a:rPr>
            </a:br>
            <a:r>
              <a:rPr lang="ja-JP" altLang="en-US" sz="1600" dirty="0">
                <a:solidFill>
                  <a:schemeClr val="accent1">
                    <a:lumMod val="75000"/>
                  </a:schemeClr>
                </a:solidFill>
                <a:latin typeface="Meiryo UI"/>
                <a:ea typeface="Meiryo UI"/>
              </a:rPr>
              <a:t>以前の</a:t>
            </a:r>
            <a:r>
              <a:rPr lang="en-US" altLang="ja-JP" sz="1600" dirty="0">
                <a:solidFill>
                  <a:schemeClr val="accent1">
                    <a:lumMod val="75000"/>
                  </a:schemeClr>
                </a:solidFill>
                <a:latin typeface="Meiryo UI"/>
                <a:ea typeface="Meiryo UI"/>
              </a:rPr>
              <a:t>7</a:t>
            </a:r>
            <a:r>
              <a:rPr lang="ja-JP" altLang="en-US" sz="1600" dirty="0">
                <a:solidFill>
                  <a:schemeClr val="accent1">
                    <a:lumMod val="75000"/>
                  </a:schemeClr>
                </a:solidFill>
                <a:latin typeface="Meiryo UI"/>
                <a:ea typeface="Meiryo UI"/>
              </a:rPr>
              <a:t>章と同様</a:t>
            </a:r>
            <a:r>
              <a:rPr lang="en-US" altLang="ja-JP" sz="1600" dirty="0">
                <a:solidFill>
                  <a:schemeClr val="accent1">
                    <a:lumMod val="75000"/>
                  </a:schemeClr>
                </a:solidFill>
                <a:latin typeface="Meiryo UI"/>
                <a:ea typeface="Meiryo UI"/>
              </a:rPr>
              <a:t>(Q&amp;A25)</a:t>
            </a:r>
            <a:r>
              <a:rPr lang="ja-JP" altLang="en-US" sz="1600" dirty="0">
                <a:solidFill>
                  <a:schemeClr val="accent1">
                    <a:lumMod val="75000"/>
                  </a:schemeClr>
                </a:solidFill>
                <a:latin typeface="Meiryo UI"/>
                <a:ea typeface="Meiryo UI"/>
              </a:rPr>
              <a:t>）</a:t>
            </a:r>
          </a:p>
        </p:txBody>
      </p:sp>
      <p:pic>
        <p:nvPicPr>
          <p:cNvPr id="5" name="図 4">
            <a:extLst>
              <a:ext uri="{FF2B5EF4-FFF2-40B4-BE49-F238E27FC236}">
                <a16:creationId xmlns:a16="http://schemas.microsoft.com/office/drawing/2014/main" id="{18CC830E-F15E-4F2D-8C33-5E1E24808A50}"/>
              </a:ext>
            </a:extLst>
          </p:cNvPr>
          <p:cNvPicPr>
            <a:picLocks noChangeAspect="1"/>
          </p:cNvPicPr>
          <p:nvPr/>
        </p:nvPicPr>
        <p:blipFill rotWithShape="1">
          <a:blip r:embed="rId4"/>
          <a:srcRect l="5468" t="4109" r="3496" b="25423"/>
          <a:stretch/>
        </p:blipFill>
        <p:spPr>
          <a:xfrm>
            <a:off x="699391" y="2355850"/>
            <a:ext cx="3403504" cy="3949663"/>
          </a:xfrm>
          <a:prstGeom prst="rect">
            <a:avLst/>
          </a:prstGeom>
        </p:spPr>
      </p:pic>
      <p:pic>
        <p:nvPicPr>
          <p:cNvPr id="8" name="図 7">
            <a:extLst>
              <a:ext uri="{FF2B5EF4-FFF2-40B4-BE49-F238E27FC236}">
                <a16:creationId xmlns:a16="http://schemas.microsoft.com/office/drawing/2014/main" id="{EC8BC58A-C32C-4E8D-B9A8-D913D023A915}"/>
              </a:ext>
            </a:extLst>
          </p:cNvPr>
          <p:cNvPicPr>
            <a:picLocks noChangeAspect="1"/>
          </p:cNvPicPr>
          <p:nvPr/>
        </p:nvPicPr>
        <p:blipFill>
          <a:blip r:embed="rId5"/>
          <a:stretch>
            <a:fillRect/>
          </a:stretch>
        </p:blipFill>
        <p:spPr>
          <a:xfrm>
            <a:off x="5006219" y="3681256"/>
            <a:ext cx="3421381" cy="1503776"/>
          </a:xfrm>
          <a:prstGeom prst="rect">
            <a:avLst/>
          </a:prstGeom>
        </p:spPr>
      </p:pic>
      <p:sp>
        <p:nvSpPr>
          <p:cNvPr id="17" name="吹き出し: 四角形 16">
            <a:extLst>
              <a:ext uri="{FF2B5EF4-FFF2-40B4-BE49-F238E27FC236}">
                <a16:creationId xmlns:a16="http://schemas.microsoft.com/office/drawing/2014/main" id="{53E74F78-CE2F-41B8-A743-13B13A50E816}"/>
              </a:ext>
            </a:extLst>
          </p:cNvPr>
          <p:cNvSpPr/>
          <p:nvPr/>
        </p:nvSpPr>
        <p:spPr>
          <a:xfrm>
            <a:off x="3835763" y="5496159"/>
            <a:ext cx="4677562" cy="685378"/>
          </a:xfrm>
          <a:prstGeom prst="wedgeRectCallout">
            <a:avLst>
              <a:gd name="adj1" fmla="val -51903"/>
              <a:gd name="adj2" fmla="val -114539"/>
            </a:avLst>
          </a:prstGeom>
          <a:ln w="19050">
            <a:solidFill>
              <a:schemeClr val="accent1">
                <a:lumMod val="75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ja-JP" altLang="en-US" sz="1600" b="1" dirty="0">
                <a:solidFill>
                  <a:schemeClr val="accent1"/>
                </a:solidFill>
                <a:latin typeface="Meiryo UI"/>
                <a:ea typeface="Meiryo UI"/>
              </a:rPr>
              <a:t>担当分野の定義は前述の</a:t>
            </a:r>
            <a:endParaRPr lang="en-US" altLang="ja-JP" sz="1600" b="1" dirty="0">
              <a:solidFill>
                <a:schemeClr val="accent1"/>
              </a:solidFill>
              <a:latin typeface="Meiryo UI"/>
              <a:ea typeface="Meiryo UI"/>
            </a:endParaRPr>
          </a:p>
          <a:p>
            <a:pPr algn="ctr"/>
            <a:r>
              <a:rPr lang="ja-JP" altLang="en-US" sz="1600" b="1" dirty="0">
                <a:solidFill>
                  <a:schemeClr val="accent1"/>
                </a:solidFill>
                <a:latin typeface="Meiryo UI"/>
                <a:ea typeface="Meiryo UI"/>
              </a:rPr>
              <a:t>「</a:t>
            </a:r>
            <a:r>
              <a:rPr lang="ja-JP" altLang="en-US" sz="1600" b="1" dirty="0">
                <a:solidFill>
                  <a:schemeClr val="accent1"/>
                </a:solidFill>
              </a:rPr>
              <a:t>担当分野（メール宛先、提出届の記載等）」を参照</a:t>
            </a:r>
            <a:endParaRPr lang="en-US" altLang="ja-JP" sz="1600" b="1" dirty="0">
              <a:solidFill>
                <a:schemeClr val="accent1"/>
              </a:solidFill>
            </a:endParaRPr>
          </a:p>
        </p:txBody>
      </p:sp>
      <p:sp>
        <p:nvSpPr>
          <p:cNvPr id="10" name="吹き出し: 四角形 9">
            <a:extLst>
              <a:ext uri="{FF2B5EF4-FFF2-40B4-BE49-F238E27FC236}">
                <a16:creationId xmlns:a16="http://schemas.microsoft.com/office/drawing/2014/main" id="{F7E5915C-3A7A-4E1F-A8B5-031441FA4B36}"/>
              </a:ext>
            </a:extLst>
          </p:cNvPr>
          <p:cNvSpPr/>
          <p:nvPr/>
        </p:nvSpPr>
        <p:spPr>
          <a:xfrm>
            <a:off x="8807115" y="4910185"/>
            <a:ext cx="3255087" cy="946622"/>
          </a:xfrm>
          <a:prstGeom prst="wedgeRectCallout">
            <a:avLst>
              <a:gd name="adj1" fmla="val -67737"/>
              <a:gd name="adj2" fmla="val -55623"/>
            </a:avLst>
          </a:prstGeom>
          <a:ln w="19050">
            <a:solidFill>
              <a:schemeClr val="accent1">
                <a:lumMod val="75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ja-JP" altLang="en-US" sz="1600" b="1" dirty="0">
                <a:solidFill>
                  <a:schemeClr val="accent1">
                    <a:lumMod val="75000"/>
                  </a:schemeClr>
                </a:solidFill>
                <a:latin typeface="Meiryo UI"/>
                <a:ea typeface="Meiryo UI"/>
              </a:rPr>
              <a:t>別紙様式の備考欄に記載していた</a:t>
            </a:r>
            <a:endParaRPr lang="en-US" altLang="ja-JP" sz="1600" b="1" dirty="0">
              <a:solidFill>
                <a:schemeClr val="accent1">
                  <a:lumMod val="75000"/>
                </a:schemeClr>
              </a:solidFill>
              <a:latin typeface="Meiryo UI"/>
              <a:ea typeface="Meiryo UI"/>
            </a:endParaRPr>
          </a:p>
          <a:p>
            <a:pPr algn="ctr"/>
            <a:r>
              <a:rPr lang="ja-JP" altLang="en-US" sz="1600" b="1" dirty="0">
                <a:solidFill>
                  <a:schemeClr val="accent1">
                    <a:lumMod val="75000"/>
                  </a:schemeClr>
                </a:solidFill>
                <a:latin typeface="Meiryo UI"/>
                <a:ea typeface="Meiryo UI"/>
              </a:rPr>
              <a:t>担当者名等を記載</a:t>
            </a:r>
            <a:endParaRPr lang="en-US" altLang="ja-JP" sz="1600" dirty="0">
              <a:solidFill>
                <a:schemeClr val="accent1">
                  <a:lumMod val="75000"/>
                </a:schemeClr>
              </a:solidFill>
              <a:latin typeface="Meiryo UI"/>
              <a:ea typeface="Meiryo UI"/>
            </a:endParaRPr>
          </a:p>
          <a:p>
            <a:pPr algn="ctr"/>
            <a:r>
              <a:rPr lang="ja-JP" altLang="en-US" sz="1600" dirty="0">
                <a:solidFill>
                  <a:schemeClr val="accent1">
                    <a:lumMod val="75000"/>
                  </a:schemeClr>
                </a:solidFill>
                <a:latin typeface="Meiryo UI"/>
                <a:ea typeface="Meiryo UI"/>
              </a:rPr>
              <a:t>（</a:t>
            </a:r>
            <a:r>
              <a:rPr lang="en-US" altLang="ja-JP" sz="1600" dirty="0">
                <a:solidFill>
                  <a:schemeClr val="accent1">
                    <a:lumMod val="75000"/>
                  </a:schemeClr>
                </a:solidFill>
                <a:latin typeface="Meiryo UI"/>
                <a:ea typeface="Meiryo UI"/>
              </a:rPr>
              <a:t>E-MAIL</a:t>
            </a:r>
            <a:r>
              <a:rPr lang="ja-JP" altLang="en-US" sz="1600" dirty="0">
                <a:solidFill>
                  <a:schemeClr val="accent1">
                    <a:lumMod val="75000"/>
                  </a:schemeClr>
                </a:solidFill>
                <a:latin typeface="Meiryo UI"/>
                <a:ea typeface="Meiryo UI"/>
              </a:rPr>
              <a:t>も追加）</a:t>
            </a:r>
          </a:p>
        </p:txBody>
      </p:sp>
      <p:pic>
        <p:nvPicPr>
          <p:cNvPr id="13" name="図 12">
            <a:extLst>
              <a:ext uri="{FF2B5EF4-FFF2-40B4-BE49-F238E27FC236}">
                <a16:creationId xmlns:a16="http://schemas.microsoft.com/office/drawing/2014/main" id="{C1428739-4ECD-4F98-950A-78483F1965C1}"/>
              </a:ext>
            </a:extLst>
          </p:cNvPr>
          <p:cNvPicPr>
            <a:picLocks noChangeAspect="1"/>
          </p:cNvPicPr>
          <p:nvPr/>
        </p:nvPicPr>
        <p:blipFill>
          <a:blip r:embed="rId6"/>
          <a:stretch>
            <a:fillRect/>
          </a:stretch>
        </p:blipFill>
        <p:spPr>
          <a:xfrm>
            <a:off x="8987685" y="3153118"/>
            <a:ext cx="2893946" cy="1459191"/>
          </a:xfrm>
          <a:prstGeom prst="rect">
            <a:avLst/>
          </a:prstGeom>
          <a:ln>
            <a:noFill/>
          </a:ln>
          <a:effectLst>
            <a:outerShdw blurRad="292100" dist="139700" dir="2700000" algn="tl" rotWithShape="0">
              <a:srgbClr val="333333">
                <a:alpha val="65000"/>
              </a:srgbClr>
            </a:outerShdw>
          </a:effectLst>
        </p:spPr>
      </p:pic>
      <p:sp>
        <p:nvSpPr>
          <p:cNvPr id="14" name="正方形/長方形 13">
            <a:extLst>
              <a:ext uri="{FF2B5EF4-FFF2-40B4-BE49-F238E27FC236}">
                <a16:creationId xmlns:a16="http://schemas.microsoft.com/office/drawing/2014/main" id="{72388E72-C17D-4ADB-8F85-27FCC8A25881}"/>
              </a:ext>
            </a:extLst>
          </p:cNvPr>
          <p:cNvSpPr/>
          <p:nvPr/>
        </p:nvSpPr>
        <p:spPr>
          <a:xfrm>
            <a:off x="1406013" y="6442062"/>
            <a:ext cx="10656189" cy="400110"/>
          </a:xfrm>
          <a:prstGeom prst="rect">
            <a:avLst/>
          </a:prstGeom>
        </p:spPr>
        <p:txBody>
          <a:bodyPr wrap="square">
            <a:spAutoFit/>
          </a:bodyPr>
          <a:lstStyle/>
          <a:p>
            <a:pPr lvl="0">
              <a:defRPr/>
            </a:pPr>
            <a:r>
              <a:rPr lang="ja-JP" altLang="en-US" sz="1000" b="1" dirty="0"/>
              <a:t>出典：　令和</a:t>
            </a:r>
            <a:r>
              <a:rPr lang="en-US" altLang="ja-JP" sz="1000" b="1" dirty="0"/>
              <a:t>4</a:t>
            </a:r>
            <a:r>
              <a:rPr lang="ja-JP" altLang="en-US" sz="1000" b="1" dirty="0"/>
              <a:t>年</a:t>
            </a:r>
            <a:r>
              <a:rPr lang="en-US" altLang="ja-JP" sz="1000" b="1" dirty="0"/>
              <a:t>3</a:t>
            </a:r>
            <a:r>
              <a:rPr lang="ja-JP" altLang="en-US" sz="1000" b="1" dirty="0"/>
              <a:t>月　審査管理課長・安全対策課長通知　医薬品リスク管理計画の策定及び公表について</a:t>
            </a:r>
            <a:r>
              <a:rPr lang="ja-JP" altLang="en-US" sz="1000" dirty="0"/>
              <a:t>（３</a:t>
            </a:r>
            <a:r>
              <a:rPr lang="en-US" altLang="ja-JP" sz="1000" dirty="0"/>
              <a:t>.</a:t>
            </a:r>
            <a:r>
              <a:rPr lang="ja-JP" altLang="en-US" sz="1000" dirty="0"/>
              <a:t>（</a:t>
            </a:r>
            <a:r>
              <a:rPr lang="en-US" altLang="ja-JP" sz="1000" dirty="0"/>
              <a:t>1</a:t>
            </a:r>
            <a:r>
              <a:rPr lang="ja-JP" altLang="en-US" sz="1000" dirty="0"/>
              <a:t>）の④、別紙様式</a:t>
            </a:r>
            <a:r>
              <a:rPr lang="en-US" altLang="ja-JP" sz="1000" dirty="0"/>
              <a:t>1</a:t>
            </a:r>
            <a:r>
              <a:rPr lang="ja-JP" altLang="en-US" sz="1000" dirty="0"/>
              <a:t>の記載要領 「</a:t>
            </a:r>
            <a:r>
              <a:rPr lang="en-US" altLang="ja-JP" sz="1000" dirty="0"/>
              <a:t>8. </a:t>
            </a:r>
            <a:r>
              <a:rPr lang="ja-JP" altLang="en-US" sz="1000" dirty="0"/>
              <a:t>その他、添付資料について」、別紙様式</a:t>
            </a:r>
            <a:r>
              <a:rPr lang="en-US" altLang="ja-JP" sz="1000" dirty="0"/>
              <a:t>3</a:t>
            </a:r>
            <a:r>
              <a:rPr lang="ja-JP" altLang="en-US" sz="1000" dirty="0"/>
              <a:t>）</a:t>
            </a:r>
            <a:endParaRPr lang="en-US" altLang="ja-JP" sz="1000" dirty="0"/>
          </a:p>
          <a:p>
            <a:pPr>
              <a:defRPr/>
            </a:pPr>
            <a:r>
              <a:rPr lang="ja-JP" altLang="en-US" sz="1000" b="1" dirty="0"/>
              <a:t>　　　　　 令和</a:t>
            </a:r>
            <a:r>
              <a:rPr lang="en-US" altLang="ja-JP" sz="1000" b="1" dirty="0"/>
              <a:t>4</a:t>
            </a:r>
            <a:r>
              <a:rPr lang="ja-JP" altLang="en-US" sz="1000" b="1" dirty="0"/>
              <a:t>年</a:t>
            </a:r>
            <a:r>
              <a:rPr lang="en-US" altLang="ja-JP" sz="1000" b="1" dirty="0"/>
              <a:t>3</a:t>
            </a:r>
            <a:r>
              <a:rPr lang="ja-JP" altLang="en-US" sz="1000" b="1" dirty="0"/>
              <a:t>月　審査管理課・安全対策課通知　医薬品リスク管理計画に関する質疑応答集（Ｑ＆Ａ）について</a:t>
            </a:r>
            <a:r>
              <a:rPr lang="en-US" altLang="ja-JP" sz="1000" dirty="0"/>
              <a:t>(Q&amp;A25)</a:t>
            </a:r>
          </a:p>
        </p:txBody>
      </p:sp>
      <p:sp>
        <p:nvSpPr>
          <p:cNvPr id="20" name="吹き出し: 四角形 19">
            <a:extLst>
              <a:ext uri="{FF2B5EF4-FFF2-40B4-BE49-F238E27FC236}">
                <a16:creationId xmlns:a16="http://schemas.microsoft.com/office/drawing/2014/main" id="{B266C569-81D8-43B7-A0EA-5DB502B1BC13}"/>
              </a:ext>
            </a:extLst>
          </p:cNvPr>
          <p:cNvSpPr/>
          <p:nvPr/>
        </p:nvSpPr>
        <p:spPr>
          <a:xfrm>
            <a:off x="3336920" y="2151499"/>
            <a:ext cx="819396" cy="197161"/>
          </a:xfrm>
          <a:prstGeom prst="wedgeRectCallout">
            <a:avLst>
              <a:gd name="adj1" fmla="val -41639"/>
              <a:gd name="adj2" fmla="val 6378"/>
            </a:avLst>
          </a:prstGeom>
          <a:ln w="19050">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ja-JP" sz="800" dirty="0">
                <a:solidFill>
                  <a:schemeClr val="tx1"/>
                </a:solidFill>
                <a:latin typeface="Meiryo UI"/>
                <a:ea typeface="Meiryo UI"/>
              </a:rPr>
              <a:t>(</a:t>
            </a:r>
            <a:r>
              <a:rPr lang="ja-JP" altLang="en-US" sz="800" dirty="0">
                <a:solidFill>
                  <a:schemeClr val="tx1"/>
                </a:solidFill>
                <a:latin typeface="Meiryo UI"/>
                <a:ea typeface="Meiryo UI"/>
              </a:rPr>
              <a:t>別紙様式</a:t>
            </a:r>
            <a:r>
              <a:rPr lang="en-US" altLang="ja-JP" sz="800" dirty="0">
                <a:solidFill>
                  <a:schemeClr val="tx1"/>
                </a:solidFill>
                <a:latin typeface="Meiryo UI"/>
                <a:ea typeface="Meiryo UI"/>
              </a:rPr>
              <a:t>3)</a:t>
            </a:r>
          </a:p>
        </p:txBody>
      </p:sp>
    </p:spTree>
    <p:extLst>
      <p:ext uri="{BB962C8B-B14F-4D97-AF65-F5344CB8AC3E}">
        <p14:creationId xmlns:p14="http://schemas.microsoft.com/office/powerpoint/2010/main" val="29091524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F95F9BAD-51AA-4BCB-B6D2-099A2F5151F7}"/>
              </a:ext>
            </a:extLst>
          </p:cNvPr>
          <p:cNvSpPr>
            <a:spLocks noGrp="1"/>
          </p:cNvSpPr>
          <p:nvPr>
            <p:ph type="body" sz="quarter" idx="10"/>
          </p:nvPr>
        </p:nvSpPr>
        <p:spPr>
          <a:xfrm>
            <a:off x="561247" y="205387"/>
            <a:ext cx="9793148" cy="307777"/>
          </a:xfrm>
        </p:spPr>
        <p:txBody>
          <a:bodyPr/>
          <a:lstStyle/>
          <a:p>
            <a:r>
              <a:rPr lang="en-US" altLang="ja-JP" dirty="0"/>
              <a:t>2022</a:t>
            </a:r>
            <a:r>
              <a:rPr lang="ja-JP" altLang="en-US" dirty="0"/>
              <a:t>年</a:t>
            </a:r>
            <a:r>
              <a:rPr lang="en-US" altLang="ja-JP" dirty="0"/>
              <a:t>3</a:t>
            </a:r>
            <a:r>
              <a:rPr lang="ja-JP" altLang="en-US" dirty="0"/>
              <a:t>月　</a:t>
            </a:r>
            <a:r>
              <a:rPr lang="en-US" altLang="ja-JP" dirty="0"/>
              <a:t>RMP</a:t>
            </a:r>
            <a:r>
              <a:rPr lang="ja-JP" altLang="en-US" dirty="0"/>
              <a:t>に関する通知のポイント</a:t>
            </a:r>
          </a:p>
        </p:txBody>
      </p:sp>
      <p:sp>
        <p:nvSpPr>
          <p:cNvPr id="4" name="テキスト プレースホルダー 3">
            <a:extLst>
              <a:ext uri="{FF2B5EF4-FFF2-40B4-BE49-F238E27FC236}">
                <a16:creationId xmlns:a16="http://schemas.microsoft.com/office/drawing/2014/main" id="{BDA3C4EB-312D-47AF-A68F-64EFB66B3092}"/>
              </a:ext>
            </a:extLst>
          </p:cNvPr>
          <p:cNvSpPr>
            <a:spLocks noGrp="1"/>
          </p:cNvSpPr>
          <p:nvPr>
            <p:ph type="body" sz="quarter" idx="12"/>
          </p:nvPr>
        </p:nvSpPr>
        <p:spPr>
          <a:xfrm>
            <a:off x="512219" y="503071"/>
            <a:ext cx="9842176" cy="584775"/>
          </a:xfrm>
        </p:spPr>
        <p:txBody>
          <a:bodyPr/>
          <a:lstStyle/>
          <a:p>
            <a:r>
              <a:rPr lang="ja-JP" altLang="en-US" dirty="0"/>
              <a:t>フォーマット変更②　表紙と概要</a:t>
            </a:r>
            <a:r>
              <a:rPr lang="ja-JP" altLang="en-US" b="0" dirty="0"/>
              <a:t>（別紙様式</a:t>
            </a:r>
            <a:r>
              <a:rPr lang="en-US" altLang="ja-JP" b="0" dirty="0"/>
              <a:t>2</a:t>
            </a:r>
            <a:r>
              <a:rPr lang="ja-JP" altLang="en-US" b="0" dirty="0"/>
              <a:t>）</a:t>
            </a:r>
            <a:endParaRPr lang="en-US" altLang="ja-JP" b="0" dirty="0"/>
          </a:p>
        </p:txBody>
      </p:sp>
      <p:sp>
        <p:nvSpPr>
          <p:cNvPr id="6" name="正方形/長方形 5">
            <a:extLst>
              <a:ext uri="{FF2B5EF4-FFF2-40B4-BE49-F238E27FC236}">
                <a16:creationId xmlns:a16="http://schemas.microsoft.com/office/drawing/2014/main" id="{0E8965A5-C9DF-45F8-ACBA-C3D147652A04}"/>
              </a:ext>
            </a:extLst>
          </p:cNvPr>
          <p:cNvSpPr/>
          <p:nvPr/>
        </p:nvSpPr>
        <p:spPr>
          <a:xfrm>
            <a:off x="561247" y="1153185"/>
            <a:ext cx="11074400" cy="474323"/>
          </a:xfrm>
          <a:prstGeom prst="rect">
            <a:avLst/>
          </a:prstGeom>
          <a:solidFill>
            <a:srgbClr val="0000CC"/>
          </a:solidFill>
        </p:spPr>
        <p:txBody>
          <a:bodyPr wrap="square" lIns="108000" tIns="108000" rIns="108000" bIns="108000">
            <a:noAutofit/>
          </a:bodyPr>
          <a:lstStyle/>
          <a:p>
            <a:pPr algn="ctr"/>
            <a:r>
              <a:rPr lang="ja-JP" altLang="en-US" b="1" dirty="0">
                <a:solidFill>
                  <a:schemeClr val="bg1"/>
                </a:solidFill>
              </a:rPr>
              <a:t>一本化に伴い、</a:t>
            </a:r>
            <a:r>
              <a:rPr lang="en-US" altLang="ja-JP" b="1" u="sng" dirty="0">
                <a:solidFill>
                  <a:srgbClr val="FFFF00"/>
                </a:solidFill>
              </a:rPr>
              <a:t>RMP</a:t>
            </a:r>
            <a:r>
              <a:rPr lang="ja-JP" altLang="en-US" b="1" u="sng" dirty="0">
                <a:solidFill>
                  <a:srgbClr val="FFFF00"/>
                </a:solidFill>
              </a:rPr>
              <a:t>表紙と概要</a:t>
            </a:r>
            <a:r>
              <a:rPr lang="ja-JP" altLang="en-US" b="1" dirty="0">
                <a:solidFill>
                  <a:schemeClr val="bg1"/>
                </a:solidFill>
              </a:rPr>
              <a:t>は、公表版だけでなく提出版にも追加することとなった。</a:t>
            </a:r>
            <a:endParaRPr lang="en-US" altLang="ja-JP" b="1" dirty="0">
              <a:solidFill>
                <a:srgbClr val="FFFF00"/>
              </a:solidFill>
            </a:endParaRPr>
          </a:p>
        </p:txBody>
      </p:sp>
      <p:pic>
        <p:nvPicPr>
          <p:cNvPr id="54" name="図 53">
            <a:extLst>
              <a:ext uri="{FF2B5EF4-FFF2-40B4-BE49-F238E27FC236}">
                <a16:creationId xmlns:a16="http://schemas.microsoft.com/office/drawing/2014/main" id="{4B370BFD-A5A9-43D9-AC7C-1297993D065B}"/>
              </a:ext>
            </a:extLst>
          </p:cNvPr>
          <p:cNvPicPr>
            <a:picLocks noChangeAspect="1"/>
          </p:cNvPicPr>
          <p:nvPr/>
        </p:nvPicPr>
        <p:blipFill>
          <a:blip r:embed="rId3"/>
          <a:stretch>
            <a:fillRect/>
          </a:stretch>
        </p:blipFill>
        <p:spPr>
          <a:xfrm>
            <a:off x="7121532" y="2054115"/>
            <a:ext cx="2662112" cy="3673614"/>
          </a:xfrm>
          <a:prstGeom prst="rect">
            <a:avLst/>
          </a:prstGeom>
          <a:ln>
            <a:solidFill>
              <a:schemeClr val="bg1">
                <a:lumMod val="50000"/>
              </a:schemeClr>
            </a:solidFill>
          </a:ln>
          <a:effectLst>
            <a:outerShdw blurRad="292100" dist="139700" dir="2700000" algn="tl" rotWithShape="0">
              <a:srgbClr val="333333">
                <a:alpha val="65000"/>
              </a:srgbClr>
            </a:outerShdw>
          </a:effectLst>
        </p:spPr>
      </p:pic>
      <p:sp>
        <p:nvSpPr>
          <p:cNvPr id="55" name="正方形/長方形 54">
            <a:extLst>
              <a:ext uri="{FF2B5EF4-FFF2-40B4-BE49-F238E27FC236}">
                <a16:creationId xmlns:a16="http://schemas.microsoft.com/office/drawing/2014/main" id="{80E4B4ED-99F1-40EC-B1AD-73F8C46253AF}"/>
              </a:ext>
            </a:extLst>
          </p:cNvPr>
          <p:cNvSpPr/>
          <p:nvPr/>
        </p:nvSpPr>
        <p:spPr>
          <a:xfrm>
            <a:off x="4135379" y="5922881"/>
            <a:ext cx="1425548" cy="432048"/>
          </a:xfrm>
          <a:prstGeom prst="rect">
            <a:avLst/>
          </a:prstGeom>
          <a:noFill/>
          <a:ln>
            <a:noFill/>
          </a:ln>
        </p:spPr>
        <p:style>
          <a:lnRef idx="2">
            <a:schemeClr val="accent2"/>
          </a:lnRef>
          <a:fillRef idx="1">
            <a:schemeClr val="lt1"/>
          </a:fillRef>
          <a:effectRef idx="0">
            <a:schemeClr val="accent2"/>
          </a:effectRef>
          <a:fontRef idx="minor">
            <a:schemeClr val="dk1"/>
          </a:fontRef>
        </p:style>
        <p:txBody>
          <a:bodyPr rtlCol="0" anchor="ctr"/>
          <a:lstStyle/>
          <a:p>
            <a:pPr algn="ctr"/>
            <a:r>
              <a:rPr lang="ja-JP" altLang="en-US" sz="2000" b="1" dirty="0">
                <a:solidFill>
                  <a:srgbClr val="1F497D">
                    <a:lumMod val="75000"/>
                  </a:srgbClr>
                </a:solidFill>
                <a:latin typeface="Meiryo UI"/>
                <a:ea typeface="Meiryo UI"/>
              </a:rPr>
              <a:t>表紙</a:t>
            </a:r>
          </a:p>
        </p:txBody>
      </p:sp>
      <p:sp>
        <p:nvSpPr>
          <p:cNvPr id="56" name="正方形/長方形 55">
            <a:extLst>
              <a:ext uri="{FF2B5EF4-FFF2-40B4-BE49-F238E27FC236}">
                <a16:creationId xmlns:a16="http://schemas.microsoft.com/office/drawing/2014/main" id="{08EBC9A8-B76C-4109-B62F-B70DAFACC3A9}"/>
              </a:ext>
            </a:extLst>
          </p:cNvPr>
          <p:cNvSpPr/>
          <p:nvPr/>
        </p:nvSpPr>
        <p:spPr>
          <a:xfrm>
            <a:off x="7177602" y="5922881"/>
            <a:ext cx="2208585" cy="432048"/>
          </a:xfrm>
          <a:prstGeom prst="rect">
            <a:avLst/>
          </a:prstGeom>
          <a:noFill/>
          <a:ln>
            <a:noFill/>
          </a:ln>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2000" b="1" dirty="0">
                <a:solidFill>
                  <a:srgbClr val="1F497D">
                    <a:lumMod val="75000"/>
                  </a:srgbClr>
                </a:solidFill>
                <a:latin typeface="Meiryo UI"/>
                <a:ea typeface="Meiryo UI"/>
              </a:rPr>
              <a:t>RMP</a:t>
            </a:r>
            <a:r>
              <a:rPr lang="ja-JP" altLang="en-US" sz="2000" b="1" dirty="0">
                <a:solidFill>
                  <a:srgbClr val="1F497D">
                    <a:lumMod val="75000"/>
                  </a:srgbClr>
                </a:solidFill>
                <a:latin typeface="Meiryo UI"/>
                <a:ea typeface="Meiryo UI"/>
              </a:rPr>
              <a:t>概要</a:t>
            </a:r>
          </a:p>
        </p:txBody>
      </p:sp>
      <p:grpSp>
        <p:nvGrpSpPr>
          <p:cNvPr id="2" name="グループ化 1">
            <a:extLst>
              <a:ext uri="{FF2B5EF4-FFF2-40B4-BE49-F238E27FC236}">
                <a16:creationId xmlns:a16="http://schemas.microsoft.com/office/drawing/2014/main" id="{5BC7E623-EE22-4122-8C73-002BD8CA3FC3}"/>
              </a:ext>
            </a:extLst>
          </p:cNvPr>
          <p:cNvGrpSpPr/>
          <p:nvPr/>
        </p:nvGrpSpPr>
        <p:grpSpPr>
          <a:xfrm>
            <a:off x="3422467" y="2215673"/>
            <a:ext cx="2573931" cy="3673615"/>
            <a:chOff x="4560342" y="1946792"/>
            <a:chExt cx="2573931" cy="3673615"/>
          </a:xfrm>
        </p:grpSpPr>
        <p:pic>
          <p:nvPicPr>
            <p:cNvPr id="53" name="図 52">
              <a:extLst>
                <a:ext uri="{FF2B5EF4-FFF2-40B4-BE49-F238E27FC236}">
                  <a16:creationId xmlns:a16="http://schemas.microsoft.com/office/drawing/2014/main" id="{FBB805EB-DC89-4F5D-98CA-5D6D5F48F49C}"/>
                </a:ext>
              </a:extLst>
            </p:cNvPr>
            <p:cNvPicPr>
              <a:picLocks noChangeAspect="1"/>
            </p:cNvPicPr>
            <p:nvPr/>
          </p:nvPicPr>
          <p:blipFill>
            <a:blip r:embed="rId4"/>
            <a:stretch>
              <a:fillRect/>
            </a:stretch>
          </p:blipFill>
          <p:spPr>
            <a:xfrm>
              <a:off x="4560342" y="1946792"/>
              <a:ext cx="2573931" cy="3673615"/>
            </a:xfrm>
            <a:prstGeom prst="rect">
              <a:avLst/>
            </a:prstGeom>
            <a:ln>
              <a:solidFill>
                <a:schemeClr val="bg1">
                  <a:lumMod val="50000"/>
                </a:schemeClr>
              </a:solidFill>
            </a:ln>
            <a:effectLst>
              <a:outerShdw blurRad="292100" dist="139700" dir="2700000" algn="tl" rotWithShape="0">
                <a:srgbClr val="333333">
                  <a:alpha val="65000"/>
                </a:srgbClr>
              </a:outerShdw>
            </a:effectLst>
          </p:spPr>
        </p:pic>
        <p:cxnSp>
          <p:nvCxnSpPr>
            <p:cNvPr id="61" name="直線コネクタ 60">
              <a:extLst>
                <a:ext uri="{FF2B5EF4-FFF2-40B4-BE49-F238E27FC236}">
                  <a16:creationId xmlns:a16="http://schemas.microsoft.com/office/drawing/2014/main" id="{B4997514-8C71-47DB-8A42-8BEE2A2D0814}"/>
                </a:ext>
              </a:extLst>
            </p:cNvPr>
            <p:cNvCxnSpPr>
              <a:cxnSpLocks/>
            </p:cNvCxnSpPr>
            <p:nvPr/>
          </p:nvCxnSpPr>
          <p:spPr>
            <a:xfrm>
              <a:off x="4937838" y="4215018"/>
              <a:ext cx="1820838"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2" name="直線コネクタ 61">
              <a:extLst>
                <a:ext uri="{FF2B5EF4-FFF2-40B4-BE49-F238E27FC236}">
                  <a16:creationId xmlns:a16="http://schemas.microsoft.com/office/drawing/2014/main" id="{EBC2D2B1-2B77-4841-A036-6B891183BA09}"/>
                </a:ext>
              </a:extLst>
            </p:cNvPr>
            <p:cNvCxnSpPr>
              <a:cxnSpLocks/>
            </p:cNvCxnSpPr>
            <p:nvPr/>
          </p:nvCxnSpPr>
          <p:spPr>
            <a:xfrm>
              <a:off x="4933075" y="4292805"/>
              <a:ext cx="1820838"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3" name="直線コネクタ 62">
              <a:extLst>
                <a:ext uri="{FF2B5EF4-FFF2-40B4-BE49-F238E27FC236}">
                  <a16:creationId xmlns:a16="http://schemas.microsoft.com/office/drawing/2014/main" id="{58DDF691-DD8F-491B-B2EB-56AE2234B87C}"/>
                </a:ext>
              </a:extLst>
            </p:cNvPr>
            <p:cNvCxnSpPr>
              <a:cxnSpLocks/>
            </p:cNvCxnSpPr>
            <p:nvPr/>
          </p:nvCxnSpPr>
          <p:spPr>
            <a:xfrm>
              <a:off x="4937838" y="4291046"/>
              <a:ext cx="1820838"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71" name="吹き出し: 四角形 70">
            <a:extLst>
              <a:ext uri="{FF2B5EF4-FFF2-40B4-BE49-F238E27FC236}">
                <a16:creationId xmlns:a16="http://schemas.microsoft.com/office/drawing/2014/main" id="{0FE63039-2C17-401C-A546-393C1800E1C0}"/>
              </a:ext>
            </a:extLst>
          </p:cNvPr>
          <p:cNvSpPr/>
          <p:nvPr/>
        </p:nvSpPr>
        <p:spPr>
          <a:xfrm>
            <a:off x="234034" y="4062006"/>
            <a:ext cx="3293918" cy="991347"/>
          </a:xfrm>
          <a:prstGeom prst="wedgeRectCallout">
            <a:avLst>
              <a:gd name="adj1" fmla="val 59070"/>
              <a:gd name="adj2" fmla="val -4953"/>
            </a:avLst>
          </a:prstGeom>
          <a:solidFill>
            <a:schemeClr val="bg1"/>
          </a:solidFill>
          <a:ln w="19050">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ja-JP" sz="1600" b="1" u="sng" dirty="0">
                <a:solidFill>
                  <a:schemeClr val="accent1">
                    <a:lumMod val="75000"/>
                  </a:schemeClr>
                </a:solidFill>
                <a:latin typeface="Meiryo UI"/>
                <a:ea typeface="Meiryo UI"/>
              </a:rPr>
              <a:t>RMP</a:t>
            </a:r>
            <a:r>
              <a:rPr lang="ja-JP" altLang="en-US" sz="1600" b="1" u="sng" dirty="0">
                <a:solidFill>
                  <a:schemeClr val="accent1">
                    <a:lumMod val="75000"/>
                  </a:schemeClr>
                </a:solidFill>
                <a:latin typeface="Meiryo UI"/>
                <a:ea typeface="Meiryo UI"/>
              </a:rPr>
              <a:t>表紙より注記を削除</a:t>
            </a:r>
            <a:endParaRPr lang="en-US" altLang="ja-JP" sz="1600" b="1" u="sng" dirty="0">
              <a:solidFill>
                <a:schemeClr val="accent1">
                  <a:lumMod val="75000"/>
                </a:schemeClr>
              </a:solidFill>
              <a:latin typeface="Meiryo UI"/>
              <a:ea typeface="Meiryo UI"/>
            </a:endParaRPr>
          </a:p>
          <a:p>
            <a:pPr algn="ctr"/>
            <a:r>
              <a:rPr lang="ja-JP" altLang="en-US" sz="1600" dirty="0">
                <a:solidFill>
                  <a:schemeClr val="accent1">
                    <a:lumMod val="75000"/>
                  </a:schemeClr>
                </a:solidFill>
                <a:latin typeface="Meiryo UI"/>
                <a:ea typeface="Meiryo UI"/>
              </a:rPr>
              <a:t>この記載があることで、医療者の利活用の際、懸念の声があり削除。</a:t>
            </a:r>
          </a:p>
        </p:txBody>
      </p:sp>
      <p:sp>
        <p:nvSpPr>
          <p:cNvPr id="76" name="吹き出し: 四角形 75">
            <a:extLst>
              <a:ext uri="{FF2B5EF4-FFF2-40B4-BE49-F238E27FC236}">
                <a16:creationId xmlns:a16="http://schemas.microsoft.com/office/drawing/2014/main" id="{92862D22-0187-4B41-8633-E1D041B71A67}"/>
              </a:ext>
            </a:extLst>
          </p:cNvPr>
          <p:cNvSpPr/>
          <p:nvPr/>
        </p:nvSpPr>
        <p:spPr>
          <a:xfrm>
            <a:off x="9889500" y="3324174"/>
            <a:ext cx="2188200" cy="1093010"/>
          </a:xfrm>
          <a:prstGeom prst="wedgeRectCallout">
            <a:avLst>
              <a:gd name="adj1" fmla="val -64057"/>
              <a:gd name="adj2" fmla="val -3064"/>
            </a:avLst>
          </a:prstGeom>
          <a:solidFill>
            <a:schemeClr val="bg1"/>
          </a:solidFill>
          <a:ln w="19050">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ja-JP" sz="1600" b="1" dirty="0">
                <a:solidFill>
                  <a:schemeClr val="accent1">
                    <a:lumMod val="75000"/>
                  </a:schemeClr>
                </a:solidFill>
                <a:latin typeface="Meiryo UI"/>
                <a:ea typeface="Meiryo UI"/>
              </a:rPr>
              <a:t>RMP</a:t>
            </a:r>
            <a:r>
              <a:rPr lang="ja-JP" altLang="en-US" sz="1600" b="1" dirty="0">
                <a:solidFill>
                  <a:schemeClr val="accent1">
                    <a:lumMod val="75000"/>
                  </a:schemeClr>
                </a:solidFill>
                <a:latin typeface="Meiryo UI"/>
                <a:ea typeface="Meiryo UI"/>
              </a:rPr>
              <a:t>概要の提出年月を提出年月日に</a:t>
            </a:r>
            <a:br>
              <a:rPr lang="en-US" altLang="ja-JP" sz="1600" b="1" dirty="0">
                <a:solidFill>
                  <a:schemeClr val="accent1">
                    <a:lumMod val="75000"/>
                  </a:schemeClr>
                </a:solidFill>
                <a:latin typeface="Meiryo UI"/>
                <a:ea typeface="Meiryo UI"/>
              </a:rPr>
            </a:br>
            <a:r>
              <a:rPr lang="en-US" altLang="ja-JP" sz="1600" dirty="0">
                <a:solidFill>
                  <a:schemeClr val="accent1">
                    <a:lumMod val="75000"/>
                  </a:schemeClr>
                </a:solidFill>
                <a:latin typeface="Meiryo UI"/>
                <a:ea typeface="Meiryo UI"/>
              </a:rPr>
              <a:t>(</a:t>
            </a:r>
            <a:r>
              <a:rPr lang="ja-JP" altLang="en-US" sz="1600" dirty="0">
                <a:solidFill>
                  <a:schemeClr val="accent1">
                    <a:lumMod val="75000"/>
                  </a:schemeClr>
                </a:solidFill>
                <a:latin typeface="Meiryo UI"/>
                <a:ea typeface="Meiryo UI"/>
              </a:rPr>
              <a:t>別紙様式の提出年月日削除のため）</a:t>
            </a:r>
            <a:endParaRPr lang="en-US" altLang="ja-JP" sz="1600" dirty="0">
              <a:solidFill>
                <a:schemeClr val="accent1">
                  <a:lumMod val="75000"/>
                </a:schemeClr>
              </a:solidFill>
              <a:latin typeface="Meiryo UI"/>
              <a:ea typeface="Meiryo UI"/>
            </a:endParaRPr>
          </a:p>
        </p:txBody>
      </p:sp>
      <p:pic>
        <p:nvPicPr>
          <p:cNvPr id="77" name="図 76">
            <a:extLst>
              <a:ext uri="{FF2B5EF4-FFF2-40B4-BE49-F238E27FC236}">
                <a16:creationId xmlns:a16="http://schemas.microsoft.com/office/drawing/2014/main" id="{CA059D72-368C-4F53-934D-78C381D0339D}"/>
              </a:ext>
            </a:extLst>
          </p:cNvPr>
          <p:cNvPicPr>
            <a:picLocks noChangeAspect="1"/>
          </p:cNvPicPr>
          <p:nvPr/>
        </p:nvPicPr>
        <p:blipFill rotWithShape="1">
          <a:blip r:embed="rId3"/>
          <a:srcRect l="65273" t="15074" r="21035" b="82800"/>
          <a:stretch/>
        </p:blipFill>
        <p:spPr>
          <a:xfrm>
            <a:off x="7328329" y="3397534"/>
            <a:ext cx="2106846" cy="451465"/>
          </a:xfrm>
          <a:prstGeom prst="rect">
            <a:avLst/>
          </a:prstGeom>
          <a:ln>
            <a:solidFill>
              <a:schemeClr val="bg1">
                <a:lumMod val="50000"/>
              </a:schemeClr>
            </a:solidFill>
          </a:ln>
          <a:effectLst>
            <a:outerShdw blurRad="292100" dist="139700" dir="2700000" algn="tl" rotWithShape="0">
              <a:srgbClr val="333333">
                <a:alpha val="65000"/>
              </a:srgbClr>
            </a:outerShdw>
          </a:effectLst>
        </p:spPr>
      </p:pic>
      <p:sp>
        <p:nvSpPr>
          <p:cNvPr id="78" name="吹き出し: 四角形 77">
            <a:extLst>
              <a:ext uri="{FF2B5EF4-FFF2-40B4-BE49-F238E27FC236}">
                <a16:creationId xmlns:a16="http://schemas.microsoft.com/office/drawing/2014/main" id="{6403B247-30B1-450E-A5BD-E4CBDF89C322}"/>
              </a:ext>
            </a:extLst>
          </p:cNvPr>
          <p:cNvSpPr/>
          <p:nvPr/>
        </p:nvSpPr>
        <p:spPr>
          <a:xfrm>
            <a:off x="7177602" y="3492733"/>
            <a:ext cx="2359313" cy="893730"/>
          </a:xfrm>
          <a:prstGeom prst="wedgeRectCallout">
            <a:avLst>
              <a:gd name="adj1" fmla="val 29535"/>
              <a:gd name="adj2" fmla="val -141018"/>
            </a:avLst>
          </a:prstGeom>
          <a:ln w="19050">
            <a:prstDash val="sysDot"/>
          </a:ln>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dirty="0">
              <a:solidFill>
                <a:prstClr val="black"/>
              </a:solidFill>
              <a:latin typeface="Meiryo UI"/>
              <a:ea typeface="Meiryo UI"/>
            </a:endParaRPr>
          </a:p>
        </p:txBody>
      </p:sp>
      <p:pic>
        <p:nvPicPr>
          <p:cNvPr id="79" name="図 78">
            <a:extLst>
              <a:ext uri="{FF2B5EF4-FFF2-40B4-BE49-F238E27FC236}">
                <a16:creationId xmlns:a16="http://schemas.microsoft.com/office/drawing/2014/main" id="{3C198190-F3C5-4FE1-87AE-C0B8B0A1D7D0}"/>
              </a:ext>
            </a:extLst>
          </p:cNvPr>
          <p:cNvPicPr>
            <a:picLocks noChangeAspect="1"/>
          </p:cNvPicPr>
          <p:nvPr/>
        </p:nvPicPr>
        <p:blipFill>
          <a:blip r:embed="rId5"/>
          <a:stretch>
            <a:fillRect/>
          </a:stretch>
        </p:blipFill>
        <p:spPr>
          <a:xfrm>
            <a:off x="7293926" y="3703677"/>
            <a:ext cx="1914525" cy="409575"/>
          </a:xfrm>
          <a:prstGeom prst="rect">
            <a:avLst/>
          </a:prstGeom>
        </p:spPr>
      </p:pic>
      <p:sp>
        <p:nvSpPr>
          <p:cNvPr id="80" name="正方形/長方形 79">
            <a:extLst>
              <a:ext uri="{FF2B5EF4-FFF2-40B4-BE49-F238E27FC236}">
                <a16:creationId xmlns:a16="http://schemas.microsoft.com/office/drawing/2014/main" id="{0BCC9749-9785-4C85-8BCB-E58AD6ECF4E8}"/>
              </a:ext>
            </a:extLst>
          </p:cNvPr>
          <p:cNvSpPr/>
          <p:nvPr/>
        </p:nvSpPr>
        <p:spPr>
          <a:xfrm>
            <a:off x="8381752" y="3654655"/>
            <a:ext cx="1425548" cy="432048"/>
          </a:xfrm>
          <a:prstGeom prst="rect">
            <a:avLst/>
          </a:prstGeom>
          <a:noFill/>
          <a:ln>
            <a:noFill/>
          </a:ln>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2400" b="1" u="sng" dirty="0">
                <a:solidFill>
                  <a:srgbClr val="FF0000"/>
                </a:solidFill>
                <a:highlight>
                  <a:srgbClr val="FFFF00"/>
                </a:highlight>
                <a:latin typeface="Times New Roman" panose="02020603050405020304" pitchFamily="18" charset="0"/>
                <a:ea typeface="Meiryo UI"/>
                <a:cs typeface="Times New Roman" panose="02020603050405020304" pitchFamily="18" charset="0"/>
              </a:rPr>
              <a:t>25</a:t>
            </a:r>
            <a:r>
              <a:rPr lang="ja-JP" altLang="en-US" sz="2400" b="1" u="sng" dirty="0">
                <a:solidFill>
                  <a:srgbClr val="FF0000"/>
                </a:solidFill>
                <a:highlight>
                  <a:srgbClr val="FFFF00"/>
                </a:highlight>
                <a:latin typeface="Times New Roman" panose="02020603050405020304" pitchFamily="18" charset="0"/>
                <a:ea typeface="Meiryo UI"/>
                <a:cs typeface="Times New Roman" panose="02020603050405020304" pitchFamily="18" charset="0"/>
              </a:rPr>
              <a:t>日</a:t>
            </a:r>
          </a:p>
        </p:txBody>
      </p:sp>
      <p:sp>
        <p:nvSpPr>
          <p:cNvPr id="81" name="吹き出し: 四角形 80">
            <a:extLst>
              <a:ext uri="{FF2B5EF4-FFF2-40B4-BE49-F238E27FC236}">
                <a16:creationId xmlns:a16="http://schemas.microsoft.com/office/drawing/2014/main" id="{AAC6B754-CDF0-41F3-A547-B7A46A260BE7}"/>
              </a:ext>
            </a:extLst>
          </p:cNvPr>
          <p:cNvSpPr/>
          <p:nvPr/>
        </p:nvSpPr>
        <p:spPr>
          <a:xfrm>
            <a:off x="8329116" y="3034992"/>
            <a:ext cx="1209882" cy="360394"/>
          </a:xfrm>
          <a:prstGeom prst="wedgeRectCallout">
            <a:avLst>
              <a:gd name="adj1" fmla="val -18032"/>
              <a:gd name="adj2" fmla="val -8238"/>
            </a:avLst>
          </a:prstGeom>
          <a:solidFill>
            <a:srgbClr val="FFC000">
              <a:alpha val="69804"/>
            </a:srgbClr>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dirty="0">
                <a:solidFill>
                  <a:prstClr val="black"/>
                </a:solidFill>
                <a:latin typeface="Meiryo UI"/>
                <a:ea typeface="Meiryo UI"/>
              </a:rPr>
              <a:t>拡大</a:t>
            </a:r>
            <a:endParaRPr lang="en-US" altLang="ja-JP" dirty="0">
              <a:solidFill>
                <a:prstClr val="black"/>
              </a:solidFill>
              <a:latin typeface="Meiryo UI"/>
              <a:ea typeface="Meiryo UI"/>
            </a:endParaRPr>
          </a:p>
        </p:txBody>
      </p:sp>
      <p:sp>
        <p:nvSpPr>
          <p:cNvPr id="82" name="吹き出し: 四角形 81">
            <a:extLst>
              <a:ext uri="{FF2B5EF4-FFF2-40B4-BE49-F238E27FC236}">
                <a16:creationId xmlns:a16="http://schemas.microsoft.com/office/drawing/2014/main" id="{0A132C1A-98B1-43B5-82D9-413BF94B3434}"/>
              </a:ext>
            </a:extLst>
          </p:cNvPr>
          <p:cNvSpPr/>
          <p:nvPr/>
        </p:nvSpPr>
        <p:spPr>
          <a:xfrm>
            <a:off x="4952999" y="1778798"/>
            <a:ext cx="2292264" cy="893727"/>
          </a:xfrm>
          <a:prstGeom prst="wedgeRectCallout">
            <a:avLst>
              <a:gd name="adj1" fmla="val 79989"/>
              <a:gd name="adj2" fmla="val 85302"/>
            </a:avLst>
          </a:prstGeom>
          <a:solidFill>
            <a:schemeClr val="bg1"/>
          </a:solidFill>
          <a:ln w="190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b="1" dirty="0">
                <a:solidFill>
                  <a:schemeClr val="accent1">
                    <a:lumMod val="75000"/>
                  </a:schemeClr>
                </a:solidFill>
                <a:latin typeface="Meiryo UI"/>
                <a:ea typeface="Meiryo UI"/>
              </a:rPr>
              <a:t>RMP</a:t>
            </a:r>
            <a:r>
              <a:rPr lang="ja-JP" altLang="en-US" sz="1600" b="1" dirty="0">
                <a:solidFill>
                  <a:schemeClr val="accent1">
                    <a:lumMod val="75000"/>
                  </a:schemeClr>
                </a:solidFill>
                <a:latin typeface="Meiryo UI"/>
                <a:ea typeface="Meiryo UI"/>
              </a:rPr>
              <a:t>概要より</a:t>
            </a:r>
            <a:endParaRPr lang="en-US" altLang="ja-JP" sz="1600" b="1" dirty="0">
              <a:solidFill>
                <a:schemeClr val="accent1">
                  <a:lumMod val="75000"/>
                </a:schemeClr>
              </a:solidFill>
              <a:latin typeface="Meiryo UI"/>
              <a:ea typeface="Meiryo UI"/>
            </a:endParaRPr>
          </a:p>
          <a:p>
            <a:pPr algn="ctr"/>
            <a:r>
              <a:rPr lang="ja-JP" altLang="en-US" sz="1600" b="1" dirty="0">
                <a:solidFill>
                  <a:schemeClr val="accent1">
                    <a:lumMod val="75000"/>
                  </a:schemeClr>
                </a:solidFill>
                <a:latin typeface="Meiryo UI"/>
                <a:ea typeface="Meiryo UI"/>
              </a:rPr>
              <a:t>ページ番号を削除</a:t>
            </a:r>
            <a:br>
              <a:rPr lang="en-US" altLang="ja-JP" sz="1600" b="1" dirty="0">
                <a:solidFill>
                  <a:schemeClr val="accent1">
                    <a:lumMod val="75000"/>
                  </a:schemeClr>
                </a:solidFill>
                <a:latin typeface="Meiryo UI"/>
                <a:ea typeface="Meiryo UI"/>
              </a:rPr>
            </a:br>
            <a:r>
              <a:rPr lang="en-US" altLang="ja-JP" sz="1600" dirty="0">
                <a:solidFill>
                  <a:schemeClr val="accent1">
                    <a:lumMod val="75000"/>
                  </a:schemeClr>
                </a:solidFill>
                <a:latin typeface="Meiryo UI"/>
                <a:ea typeface="Meiryo UI"/>
              </a:rPr>
              <a:t>(</a:t>
            </a:r>
            <a:r>
              <a:rPr lang="ja-JP" altLang="en-US" sz="1600" dirty="0">
                <a:solidFill>
                  <a:schemeClr val="accent1">
                    <a:lumMod val="75000"/>
                  </a:schemeClr>
                </a:solidFill>
                <a:latin typeface="Meiryo UI"/>
                <a:ea typeface="Meiryo UI"/>
              </a:rPr>
              <a:t>リンクで飛べるため）</a:t>
            </a:r>
          </a:p>
        </p:txBody>
      </p:sp>
      <p:sp>
        <p:nvSpPr>
          <p:cNvPr id="21" name="吹き出し: 四角形 20">
            <a:extLst>
              <a:ext uri="{FF2B5EF4-FFF2-40B4-BE49-F238E27FC236}">
                <a16:creationId xmlns:a16="http://schemas.microsoft.com/office/drawing/2014/main" id="{764BE435-DD7F-46C6-9AAB-5A400EC097B6}"/>
              </a:ext>
            </a:extLst>
          </p:cNvPr>
          <p:cNvSpPr/>
          <p:nvPr/>
        </p:nvSpPr>
        <p:spPr>
          <a:xfrm>
            <a:off x="9889500" y="5059800"/>
            <a:ext cx="2148870" cy="991410"/>
          </a:xfrm>
          <a:prstGeom prst="wedgeRectCallout">
            <a:avLst>
              <a:gd name="adj1" fmla="val -91526"/>
              <a:gd name="adj2" fmla="val -1186"/>
            </a:avLst>
          </a:prstGeom>
          <a:solidFill>
            <a:schemeClr val="bg1"/>
          </a:solidFill>
          <a:ln w="19050" cap="flat" cmpd="sng" algn="ctr">
            <a:solidFill>
              <a:schemeClr val="accent1">
                <a:lumMod val="75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schemeClr val="accent1">
                    <a:lumMod val="75000"/>
                  </a:schemeClr>
                </a:solidFill>
                <a:effectLst/>
                <a:uLnTx/>
                <a:uFillTx/>
                <a:latin typeface="Meiryo UI"/>
                <a:ea typeface="Meiryo UI"/>
                <a:cs typeface="+mn-cs"/>
              </a:rPr>
              <a:t>資料内のリンク付けは、</a:t>
            </a:r>
            <a:endParaRPr kumimoji="0" lang="en-US" altLang="ja-JP" sz="1600" b="1" i="0" u="none" strike="noStrike" kern="0" cap="none" spc="0" normalizeH="0" baseline="0" noProof="0" dirty="0">
              <a:ln>
                <a:noFill/>
              </a:ln>
              <a:solidFill>
                <a:schemeClr val="accent1">
                  <a:lumMod val="75000"/>
                </a:schemeClr>
              </a:solidFill>
              <a:effectLst/>
              <a:uLnTx/>
              <a:uFillTx/>
              <a:latin typeface="Meiryo UI"/>
              <a:ea typeface="Meiryo UI"/>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schemeClr val="accent1">
                    <a:lumMod val="75000"/>
                  </a:schemeClr>
                </a:solidFill>
                <a:effectLst/>
                <a:uLnTx/>
                <a:uFillTx/>
                <a:latin typeface="Meiryo UI"/>
                <a:ea typeface="Meiryo UI"/>
                <a:cs typeface="+mn-cs"/>
              </a:rPr>
              <a:t>公表版のみ必須。</a:t>
            </a:r>
            <a:endParaRPr kumimoji="0" lang="en-US" altLang="ja-JP" sz="1600" b="1" i="0" u="none" strike="noStrike" kern="0" cap="none" spc="0" normalizeH="0" baseline="0" noProof="0" dirty="0">
              <a:ln>
                <a:noFill/>
              </a:ln>
              <a:solidFill>
                <a:schemeClr val="accent1">
                  <a:lumMod val="75000"/>
                </a:schemeClr>
              </a:solidFill>
              <a:effectLst/>
              <a:uLnTx/>
              <a:uFillTx/>
              <a:latin typeface="Meiryo UI"/>
              <a:ea typeface="Meiryo UI"/>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0" i="0" u="none" strike="noStrike" kern="0" cap="none" spc="0" normalizeH="0" baseline="0" noProof="0" dirty="0">
                <a:ln>
                  <a:noFill/>
                </a:ln>
                <a:solidFill>
                  <a:schemeClr val="accent1">
                    <a:lumMod val="75000"/>
                  </a:schemeClr>
                </a:solidFill>
                <a:effectLst/>
                <a:uLnTx/>
                <a:uFillTx/>
                <a:latin typeface="Meiryo UI"/>
                <a:ea typeface="Meiryo UI"/>
                <a:cs typeface="+mn-cs"/>
              </a:rPr>
              <a:t>（提出版のリンク付けは任意）</a:t>
            </a:r>
          </a:p>
        </p:txBody>
      </p:sp>
      <p:sp>
        <p:nvSpPr>
          <p:cNvPr id="22" name="正方形/長方形 21">
            <a:extLst>
              <a:ext uri="{FF2B5EF4-FFF2-40B4-BE49-F238E27FC236}">
                <a16:creationId xmlns:a16="http://schemas.microsoft.com/office/drawing/2014/main" id="{6956E1F4-E508-44C8-A71E-E4FBDD0B2FAE}"/>
              </a:ext>
            </a:extLst>
          </p:cNvPr>
          <p:cNvSpPr/>
          <p:nvPr/>
        </p:nvSpPr>
        <p:spPr>
          <a:xfrm>
            <a:off x="1936955" y="6611348"/>
            <a:ext cx="9779587" cy="246221"/>
          </a:xfrm>
          <a:prstGeom prst="rect">
            <a:avLst/>
          </a:prstGeom>
        </p:spPr>
        <p:txBody>
          <a:bodyPr wrap="square">
            <a:spAutoFit/>
          </a:bodyPr>
          <a:lstStyle/>
          <a:p>
            <a:pPr lvl="0">
              <a:defRPr/>
            </a:pPr>
            <a:r>
              <a:rPr lang="ja-JP" altLang="en-US" sz="1000" b="1" dirty="0"/>
              <a:t>出典：　令和</a:t>
            </a:r>
            <a:r>
              <a:rPr lang="en-US" altLang="ja-JP" sz="1000" b="1" dirty="0"/>
              <a:t>4</a:t>
            </a:r>
            <a:r>
              <a:rPr lang="ja-JP" altLang="en-US" sz="1000" b="1" dirty="0"/>
              <a:t>年</a:t>
            </a:r>
            <a:r>
              <a:rPr lang="en-US" altLang="ja-JP" sz="1000" b="1" dirty="0"/>
              <a:t>3</a:t>
            </a:r>
            <a:r>
              <a:rPr lang="ja-JP" altLang="en-US" sz="1000" b="1" dirty="0"/>
              <a:t>月　審査管理課長・安全対策課長通知　医薬品リスク管理計画の策定及び公表について</a:t>
            </a:r>
            <a:r>
              <a:rPr lang="ja-JP" altLang="en-US" sz="1000" dirty="0"/>
              <a:t>（３．（１）④、６．（２）①、別紙様式</a:t>
            </a:r>
            <a:r>
              <a:rPr lang="en-US" altLang="ja-JP" sz="1000" dirty="0"/>
              <a:t>2</a:t>
            </a:r>
            <a:r>
              <a:rPr lang="ja-JP" altLang="en-US" sz="1000" dirty="0"/>
              <a:t>、別紙様式</a:t>
            </a:r>
            <a:r>
              <a:rPr lang="en-US" altLang="ja-JP" sz="1000" dirty="0"/>
              <a:t>2</a:t>
            </a:r>
            <a:r>
              <a:rPr lang="ja-JP" altLang="en-US" sz="1000" dirty="0"/>
              <a:t>の記載要領）</a:t>
            </a:r>
            <a:endParaRPr lang="en-US" altLang="ja-JP" sz="1000" dirty="0"/>
          </a:p>
        </p:txBody>
      </p:sp>
      <p:sp>
        <p:nvSpPr>
          <p:cNvPr id="24" name="吹き出し: 四角形 23">
            <a:extLst>
              <a:ext uri="{FF2B5EF4-FFF2-40B4-BE49-F238E27FC236}">
                <a16:creationId xmlns:a16="http://schemas.microsoft.com/office/drawing/2014/main" id="{1D0F794D-F00F-4089-8857-4D2D2C8A970B}"/>
              </a:ext>
            </a:extLst>
          </p:cNvPr>
          <p:cNvSpPr/>
          <p:nvPr/>
        </p:nvSpPr>
        <p:spPr>
          <a:xfrm>
            <a:off x="8964249" y="2070368"/>
            <a:ext cx="819396" cy="197161"/>
          </a:xfrm>
          <a:prstGeom prst="wedgeRectCallout">
            <a:avLst>
              <a:gd name="adj1" fmla="val -41639"/>
              <a:gd name="adj2" fmla="val 6378"/>
            </a:avLst>
          </a:prstGeom>
          <a:ln w="19050">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ja-JP" sz="800" b="1" u="sng" dirty="0">
                <a:solidFill>
                  <a:schemeClr val="accent6"/>
                </a:solidFill>
                <a:latin typeface="Meiryo UI"/>
                <a:ea typeface="Meiryo UI"/>
              </a:rPr>
              <a:t>(</a:t>
            </a:r>
            <a:r>
              <a:rPr lang="ja-JP" altLang="en-US" sz="800" b="1" u="sng" dirty="0">
                <a:solidFill>
                  <a:schemeClr val="accent6"/>
                </a:solidFill>
                <a:latin typeface="Meiryo UI"/>
                <a:ea typeface="Meiryo UI"/>
              </a:rPr>
              <a:t>別紙様式</a:t>
            </a:r>
            <a:r>
              <a:rPr lang="en-US" altLang="ja-JP" sz="800" b="1" u="sng" dirty="0">
                <a:solidFill>
                  <a:schemeClr val="accent6"/>
                </a:solidFill>
                <a:latin typeface="Meiryo UI"/>
                <a:ea typeface="Meiryo UI"/>
              </a:rPr>
              <a:t>2)</a:t>
            </a:r>
          </a:p>
        </p:txBody>
      </p:sp>
      <p:sp>
        <p:nvSpPr>
          <p:cNvPr id="25" name="吹き出し: 四角形 24">
            <a:extLst>
              <a:ext uri="{FF2B5EF4-FFF2-40B4-BE49-F238E27FC236}">
                <a16:creationId xmlns:a16="http://schemas.microsoft.com/office/drawing/2014/main" id="{92C2E86B-D63F-4099-8661-F400638C616B}"/>
              </a:ext>
            </a:extLst>
          </p:cNvPr>
          <p:cNvSpPr/>
          <p:nvPr/>
        </p:nvSpPr>
        <p:spPr>
          <a:xfrm>
            <a:off x="9975113" y="1925183"/>
            <a:ext cx="1841020" cy="432047"/>
          </a:xfrm>
          <a:prstGeom prst="wedgeRectCallout">
            <a:avLst>
              <a:gd name="adj1" fmla="val -65138"/>
              <a:gd name="adj2" fmla="val 8653"/>
            </a:avLst>
          </a:prstGeom>
          <a:ln w="19050">
            <a:solidFill>
              <a:srgbClr val="00468A"/>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1600" b="1" dirty="0">
                <a:solidFill>
                  <a:srgbClr val="00468A"/>
                </a:solidFill>
                <a:latin typeface="Meiryo UI"/>
                <a:ea typeface="Meiryo UI"/>
              </a:rPr>
              <a:t>別紙様式</a:t>
            </a:r>
            <a:r>
              <a:rPr lang="en-US" altLang="ja-JP" sz="1600" b="1" dirty="0">
                <a:solidFill>
                  <a:srgbClr val="00468A"/>
                </a:solidFill>
                <a:latin typeface="Meiryo UI"/>
                <a:ea typeface="Meiryo UI"/>
              </a:rPr>
              <a:t>2</a:t>
            </a:r>
            <a:r>
              <a:rPr lang="ja-JP" altLang="en-US" sz="1600" b="1" dirty="0">
                <a:solidFill>
                  <a:srgbClr val="00468A"/>
                </a:solidFill>
                <a:latin typeface="Meiryo UI"/>
                <a:ea typeface="Meiryo UI"/>
              </a:rPr>
              <a:t>が追加</a:t>
            </a:r>
          </a:p>
        </p:txBody>
      </p:sp>
    </p:spTree>
    <p:extLst>
      <p:ext uri="{BB962C8B-B14F-4D97-AF65-F5344CB8AC3E}">
        <p14:creationId xmlns:p14="http://schemas.microsoft.com/office/powerpoint/2010/main" val="3852310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F95F9BAD-51AA-4BCB-B6D2-099A2F5151F7}"/>
              </a:ext>
            </a:extLst>
          </p:cNvPr>
          <p:cNvSpPr>
            <a:spLocks noGrp="1"/>
          </p:cNvSpPr>
          <p:nvPr>
            <p:ph type="body" sz="quarter" idx="10"/>
          </p:nvPr>
        </p:nvSpPr>
        <p:spPr>
          <a:xfrm>
            <a:off x="561247" y="205387"/>
            <a:ext cx="9793148" cy="307777"/>
          </a:xfrm>
        </p:spPr>
        <p:txBody>
          <a:bodyPr/>
          <a:lstStyle/>
          <a:p>
            <a:r>
              <a:rPr lang="en-US" altLang="ja-JP" dirty="0"/>
              <a:t>2022</a:t>
            </a:r>
            <a:r>
              <a:rPr lang="ja-JP" altLang="en-US" dirty="0"/>
              <a:t>年</a:t>
            </a:r>
            <a:r>
              <a:rPr lang="en-US" altLang="ja-JP" dirty="0"/>
              <a:t>3</a:t>
            </a:r>
            <a:r>
              <a:rPr lang="ja-JP" altLang="en-US" dirty="0"/>
              <a:t>月　</a:t>
            </a:r>
            <a:r>
              <a:rPr lang="en-US" altLang="ja-JP" dirty="0"/>
              <a:t>RMP</a:t>
            </a:r>
            <a:r>
              <a:rPr lang="ja-JP" altLang="en-US" dirty="0"/>
              <a:t>に関する通知のポイント</a:t>
            </a:r>
          </a:p>
        </p:txBody>
      </p:sp>
      <p:sp>
        <p:nvSpPr>
          <p:cNvPr id="4" name="テキスト プレースホルダー 3">
            <a:extLst>
              <a:ext uri="{FF2B5EF4-FFF2-40B4-BE49-F238E27FC236}">
                <a16:creationId xmlns:a16="http://schemas.microsoft.com/office/drawing/2014/main" id="{BDA3C4EB-312D-47AF-A68F-64EFB66B3092}"/>
              </a:ext>
            </a:extLst>
          </p:cNvPr>
          <p:cNvSpPr>
            <a:spLocks noGrp="1"/>
          </p:cNvSpPr>
          <p:nvPr>
            <p:ph type="body" sz="quarter" idx="12"/>
          </p:nvPr>
        </p:nvSpPr>
        <p:spPr>
          <a:xfrm>
            <a:off x="512219" y="503071"/>
            <a:ext cx="9842176" cy="584775"/>
          </a:xfrm>
        </p:spPr>
        <p:txBody>
          <a:bodyPr/>
          <a:lstStyle/>
          <a:p>
            <a:r>
              <a:rPr lang="ja-JP" altLang="en-US" dirty="0"/>
              <a:t>フォーマット変更➂　別紙様式</a:t>
            </a:r>
            <a:r>
              <a:rPr lang="en-US" altLang="ja-JP" dirty="0"/>
              <a:t>1</a:t>
            </a:r>
          </a:p>
        </p:txBody>
      </p:sp>
      <p:sp>
        <p:nvSpPr>
          <p:cNvPr id="6" name="正方形/長方形 5">
            <a:extLst>
              <a:ext uri="{FF2B5EF4-FFF2-40B4-BE49-F238E27FC236}">
                <a16:creationId xmlns:a16="http://schemas.microsoft.com/office/drawing/2014/main" id="{0E8965A5-C9DF-45F8-ACBA-C3D147652A04}"/>
              </a:ext>
            </a:extLst>
          </p:cNvPr>
          <p:cNvSpPr/>
          <p:nvPr/>
        </p:nvSpPr>
        <p:spPr>
          <a:xfrm>
            <a:off x="561247" y="1153185"/>
            <a:ext cx="11074400" cy="474323"/>
          </a:xfrm>
          <a:prstGeom prst="rect">
            <a:avLst/>
          </a:prstGeom>
          <a:solidFill>
            <a:srgbClr val="0000CC"/>
          </a:solidFill>
        </p:spPr>
        <p:txBody>
          <a:bodyPr wrap="square" lIns="108000" tIns="108000" rIns="108000" bIns="108000">
            <a:noAutofit/>
          </a:bodyPr>
          <a:lstStyle/>
          <a:p>
            <a:pPr algn="ctr"/>
            <a:r>
              <a:rPr lang="ja-JP" altLang="en-US" b="1" dirty="0">
                <a:solidFill>
                  <a:schemeClr val="bg1"/>
                </a:solidFill>
              </a:rPr>
              <a:t>提出届</a:t>
            </a:r>
            <a:r>
              <a:rPr lang="en-US" altLang="ja-JP" b="1" dirty="0">
                <a:solidFill>
                  <a:schemeClr val="bg1"/>
                </a:solidFill>
              </a:rPr>
              <a:t>/</a:t>
            </a:r>
            <a:r>
              <a:rPr lang="ja-JP" altLang="en-US" b="1" dirty="0">
                <a:solidFill>
                  <a:schemeClr val="bg1"/>
                </a:solidFill>
              </a:rPr>
              <a:t>差換え願の新設に伴い、</a:t>
            </a:r>
            <a:r>
              <a:rPr lang="ja-JP" altLang="en-US" b="1" u="sng" dirty="0">
                <a:solidFill>
                  <a:srgbClr val="FFFF00"/>
                </a:solidFill>
              </a:rPr>
              <a:t>別紙様式の冒頭が簡素化</a:t>
            </a:r>
            <a:endParaRPr lang="en-US" altLang="ja-JP" b="1" u="sng" dirty="0">
              <a:solidFill>
                <a:srgbClr val="FFFF00"/>
              </a:solidFill>
            </a:endParaRPr>
          </a:p>
        </p:txBody>
      </p:sp>
      <p:pic>
        <p:nvPicPr>
          <p:cNvPr id="16" name="図 15">
            <a:extLst>
              <a:ext uri="{FF2B5EF4-FFF2-40B4-BE49-F238E27FC236}">
                <a16:creationId xmlns:a16="http://schemas.microsoft.com/office/drawing/2014/main" id="{5E0981BE-56E4-49FE-BB83-D433642761F4}"/>
              </a:ext>
            </a:extLst>
          </p:cNvPr>
          <p:cNvPicPr>
            <a:picLocks noChangeAspect="1"/>
          </p:cNvPicPr>
          <p:nvPr/>
        </p:nvPicPr>
        <p:blipFill>
          <a:blip r:embed="rId3"/>
          <a:stretch>
            <a:fillRect/>
          </a:stretch>
        </p:blipFill>
        <p:spPr>
          <a:xfrm>
            <a:off x="790163" y="2130137"/>
            <a:ext cx="2592288" cy="3673614"/>
          </a:xfrm>
          <a:prstGeom prst="rect">
            <a:avLst/>
          </a:prstGeom>
          <a:ln>
            <a:solidFill>
              <a:schemeClr val="bg1">
                <a:lumMod val="50000"/>
              </a:schemeClr>
            </a:solidFill>
          </a:ln>
          <a:effectLst>
            <a:outerShdw blurRad="292100" dist="139700" dir="2700000" algn="tl" rotWithShape="0">
              <a:srgbClr val="333333">
                <a:alpha val="65000"/>
              </a:srgbClr>
            </a:outerShdw>
          </a:effectLst>
        </p:spPr>
      </p:pic>
      <p:sp>
        <p:nvSpPr>
          <p:cNvPr id="17" name="正方形/長方形 16">
            <a:extLst>
              <a:ext uri="{FF2B5EF4-FFF2-40B4-BE49-F238E27FC236}">
                <a16:creationId xmlns:a16="http://schemas.microsoft.com/office/drawing/2014/main" id="{01A28B40-D84D-44B6-BD99-47CA7A627E89}"/>
              </a:ext>
            </a:extLst>
          </p:cNvPr>
          <p:cNvSpPr/>
          <p:nvPr/>
        </p:nvSpPr>
        <p:spPr>
          <a:xfrm>
            <a:off x="959473" y="5958866"/>
            <a:ext cx="2208585" cy="432048"/>
          </a:xfrm>
          <a:prstGeom prst="rect">
            <a:avLst/>
          </a:prstGeom>
          <a:noFill/>
          <a:ln>
            <a:noFill/>
          </a:ln>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2000" b="1" dirty="0">
                <a:solidFill>
                  <a:schemeClr val="accent1">
                    <a:lumMod val="50000"/>
                  </a:schemeClr>
                </a:solidFill>
                <a:latin typeface="Meiryo UI"/>
                <a:ea typeface="Meiryo UI"/>
              </a:rPr>
              <a:t>RMP</a:t>
            </a:r>
            <a:r>
              <a:rPr lang="ja-JP" altLang="en-US" sz="2000" b="1" dirty="0">
                <a:solidFill>
                  <a:schemeClr val="accent1">
                    <a:lumMod val="50000"/>
                  </a:schemeClr>
                </a:solidFill>
                <a:latin typeface="Meiryo UI"/>
                <a:ea typeface="Meiryo UI"/>
              </a:rPr>
              <a:t>　別紙様式</a:t>
            </a:r>
          </a:p>
        </p:txBody>
      </p:sp>
      <p:cxnSp>
        <p:nvCxnSpPr>
          <p:cNvPr id="21" name="直線コネクタ 20">
            <a:extLst>
              <a:ext uri="{FF2B5EF4-FFF2-40B4-BE49-F238E27FC236}">
                <a16:creationId xmlns:a16="http://schemas.microsoft.com/office/drawing/2014/main" id="{D2618313-DDA5-476D-9927-660A96B01896}"/>
              </a:ext>
            </a:extLst>
          </p:cNvPr>
          <p:cNvCxnSpPr/>
          <p:nvPr/>
        </p:nvCxnSpPr>
        <p:spPr>
          <a:xfrm>
            <a:off x="1810654" y="2960807"/>
            <a:ext cx="1296144"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直線コネクタ 21">
            <a:extLst>
              <a:ext uri="{FF2B5EF4-FFF2-40B4-BE49-F238E27FC236}">
                <a16:creationId xmlns:a16="http://schemas.microsoft.com/office/drawing/2014/main" id="{090E39B9-AA89-4A57-9FC5-E595F426BB1D}"/>
              </a:ext>
            </a:extLst>
          </p:cNvPr>
          <p:cNvCxnSpPr/>
          <p:nvPr/>
        </p:nvCxnSpPr>
        <p:spPr>
          <a:xfrm>
            <a:off x="1813829" y="2931661"/>
            <a:ext cx="1296144"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6CD9A7E2-8B46-4F11-B572-70844D842795}"/>
              </a:ext>
            </a:extLst>
          </p:cNvPr>
          <p:cNvCxnSpPr/>
          <p:nvPr/>
        </p:nvCxnSpPr>
        <p:spPr>
          <a:xfrm>
            <a:off x="1810654" y="3084186"/>
            <a:ext cx="1296144"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9923D669-FCD7-4591-B539-166A65A9FA22}"/>
              </a:ext>
            </a:extLst>
          </p:cNvPr>
          <p:cNvCxnSpPr/>
          <p:nvPr/>
        </p:nvCxnSpPr>
        <p:spPr>
          <a:xfrm>
            <a:off x="1813829" y="3055040"/>
            <a:ext cx="1296144"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715E4780-4356-461F-AADA-B1D66E6B80E2}"/>
              </a:ext>
            </a:extLst>
          </p:cNvPr>
          <p:cNvCxnSpPr/>
          <p:nvPr/>
        </p:nvCxnSpPr>
        <p:spPr>
          <a:xfrm>
            <a:off x="971645" y="2839016"/>
            <a:ext cx="1296144"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直線コネクタ 25">
            <a:extLst>
              <a:ext uri="{FF2B5EF4-FFF2-40B4-BE49-F238E27FC236}">
                <a16:creationId xmlns:a16="http://schemas.microsoft.com/office/drawing/2014/main" id="{13548160-A630-4DEB-9545-2DFD696A4CFD}"/>
              </a:ext>
            </a:extLst>
          </p:cNvPr>
          <p:cNvCxnSpPr/>
          <p:nvPr/>
        </p:nvCxnSpPr>
        <p:spPr>
          <a:xfrm>
            <a:off x="974820" y="2809870"/>
            <a:ext cx="1296144"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6A3E302F-E12E-4831-84EF-38DC4D85DC38}"/>
              </a:ext>
            </a:extLst>
          </p:cNvPr>
          <p:cNvCxnSpPr/>
          <p:nvPr/>
        </p:nvCxnSpPr>
        <p:spPr>
          <a:xfrm>
            <a:off x="990695" y="3199056"/>
            <a:ext cx="1296144"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30" name="吹き出し: 四角形 29">
            <a:extLst>
              <a:ext uri="{FF2B5EF4-FFF2-40B4-BE49-F238E27FC236}">
                <a16:creationId xmlns:a16="http://schemas.microsoft.com/office/drawing/2014/main" id="{173D3C90-D49B-4132-92A9-94536AEC331C}"/>
              </a:ext>
            </a:extLst>
          </p:cNvPr>
          <p:cNvSpPr/>
          <p:nvPr/>
        </p:nvSpPr>
        <p:spPr>
          <a:xfrm>
            <a:off x="729653" y="1954549"/>
            <a:ext cx="1368152" cy="432047"/>
          </a:xfrm>
          <a:prstGeom prst="wedgeRectCallout">
            <a:avLst>
              <a:gd name="adj1" fmla="val -15755"/>
              <a:gd name="adj2" fmla="val 121855"/>
            </a:avLst>
          </a:prstGeom>
          <a:solidFill>
            <a:schemeClr val="bg1"/>
          </a:solidFill>
          <a:ln w="19050">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dirty="0">
                <a:solidFill>
                  <a:schemeClr val="accent1">
                    <a:lumMod val="75000"/>
                  </a:schemeClr>
                </a:solidFill>
                <a:latin typeface="Meiryo UI"/>
                <a:ea typeface="Meiryo UI"/>
              </a:rPr>
              <a:t>削除</a:t>
            </a:r>
          </a:p>
        </p:txBody>
      </p:sp>
      <p:sp>
        <p:nvSpPr>
          <p:cNvPr id="31" name="吹き出し: 四角形 30">
            <a:extLst>
              <a:ext uri="{FF2B5EF4-FFF2-40B4-BE49-F238E27FC236}">
                <a16:creationId xmlns:a16="http://schemas.microsoft.com/office/drawing/2014/main" id="{3FAB884E-477B-46FD-A83F-8815A65AB359}"/>
              </a:ext>
            </a:extLst>
          </p:cNvPr>
          <p:cNvSpPr/>
          <p:nvPr/>
        </p:nvSpPr>
        <p:spPr>
          <a:xfrm>
            <a:off x="3982855" y="1950022"/>
            <a:ext cx="5580112" cy="2689195"/>
          </a:xfrm>
          <a:prstGeom prst="wedgeRectCallout">
            <a:avLst>
              <a:gd name="adj1" fmla="val -64033"/>
              <a:gd name="adj2" fmla="val -9614"/>
            </a:avLst>
          </a:prstGeom>
          <a:ln w="19050">
            <a:prstDash val="sysDot"/>
          </a:ln>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dirty="0">
              <a:solidFill>
                <a:prstClr val="black"/>
              </a:solidFill>
              <a:latin typeface="Meiryo UI"/>
              <a:ea typeface="Meiryo UI"/>
            </a:endParaRPr>
          </a:p>
        </p:txBody>
      </p:sp>
      <p:pic>
        <p:nvPicPr>
          <p:cNvPr id="32" name="図 31">
            <a:extLst>
              <a:ext uri="{FF2B5EF4-FFF2-40B4-BE49-F238E27FC236}">
                <a16:creationId xmlns:a16="http://schemas.microsoft.com/office/drawing/2014/main" id="{12BF719F-E512-4A67-8485-E06C5CEE32E6}"/>
              </a:ext>
            </a:extLst>
          </p:cNvPr>
          <p:cNvPicPr>
            <a:picLocks noChangeAspect="1"/>
          </p:cNvPicPr>
          <p:nvPr/>
        </p:nvPicPr>
        <p:blipFill rotWithShape="1">
          <a:blip r:embed="rId3"/>
          <a:srcRect l="3672" t="2440" r="3775" b="69824"/>
          <a:stretch/>
        </p:blipFill>
        <p:spPr>
          <a:xfrm>
            <a:off x="4342895" y="2130138"/>
            <a:ext cx="4967356" cy="2109733"/>
          </a:xfrm>
          <a:prstGeom prst="rect">
            <a:avLst/>
          </a:prstGeom>
          <a:ln>
            <a:solidFill>
              <a:schemeClr val="bg1">
                <a:lumMod val="50000"/>
              </a:schemeClr>
            </a:solidFill>
          </a:ln>
          <a:effectLst>
            <a:outerShdw blurRad="292100" dist="139700" dir="2700000" algn="tl" rotWithShape="0">
              <a:srgbClr val="333333">
                <a:alpha val="65000"/>
              </a:srgbClr>
            </a:outerShdw>
          </a:effectLst>
        </p:spPr>
      </p:pic>
      <p:cxnSp>
        <p:nvCxnSpPr>
          <p:cNvPr id="33" name="直線コネクタ 32">
            <a:extLst>
              <a:ext uri="{FF2B5EF4-FFF2-40B4-BE49-F238E27FC236}">
                <a16:creationId xmlns:a16="http://schemas.microsoft.com/office/drawing/2014/main" id="{71B6C1C0-29F5-4C3D-9DC9-120682C28385}"/>
              </a:ext>
            </a:extLst>
          </p:cNvPr>
          <p:cNvCxnSpPr>
            <a:cxnSpLocks/>
          </p:cNvCxnSpPr>
          <p:nvPr/>
        </p:nvCxnSpPr>
        <p:spPr>
          <a:xfrm>
            <a:off x="4630927" y="3415080"/>
            <a:ext cx="266429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 name="直線コネクタ 33">
            <a:extLst>
              <a:ext uri="{FF2B5EF4-FFF2-40B4-BE49-F238E27FC236}">
                <a16:creationId xmlns:a16="http://schemas.microsoft.com/office/drawing/2014/main" id="{DDF72E8E-F4DD-41F6-BC78-FEE377F5C6F2}"/>
              </a:ext>
            </a:extLst>
          </p:cNvPr>
          <p:cNvCxnSpPr>
            <a:cxnSpLocks/>
          </p:cNvCxnSpPr>
          <p:nvPr/>
        </p:nvCxnSpPr>
        <p:spPr>
          <a:xfrm>
            <a:off x="4630927" y="3374822"/>
            <a:ext cx="266429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5" name="直線コネクタ 34">
            <a:extLst>
              <a:ext uri="{FF2B5EF4-FFF2-40B4-BE49-F238E27FC236}">
                <a16:creationId xmlns:a16="http://schemas.microsoft.com/office/drawing/2014/main" id="{6278E8FB-D068-451C-8CD8-433A275787AB}"/>
              </a:ext>
            </a:extLst>
          </p:cNvPr>
          <p:cNvCxnSpPr>
            <a:cxnSpLocks/>
          </p:cNvCxnSpPr>
          <p:nvPr/>
        </p:nvCxnSpPr>
        <p:spPr>
          <a:xfrm>
            <a:off x="4637277" y="4171143"/>
            <a:ext cx="1865858"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6" name="直線コネクタ 35">
            <a:extLst>
              <a:ext uri="{FF2B5EF4-FFF2-40B4-BE49-F238E27FC236}">
                <a16:creationId xmlns:a16="http://schemas.microsoft.com/office/drawing/2014/main" id="{475F40F8-BB64-4795-8A5D-414EF5DE1AE6}"/>
              </a:ext>
            </a:extLst>
          </p:cNvPr>
          <p:cNvCxnSpPr>
            <a:cxnSpLocks/>
          </p:cNvCxnSpPr>
          <p:nvPr/>
        </p:nvCxnSpPr>
        <p:spPr>
          <a:xfrm>
            <a:off x="6293461" y="3675595"/>
            <a:ext cx="266429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7" name="直線コネクタ 36">
            <a:extLst>
              <a:ext uri="{FF2B5EF4-FFF2-40B4-BE49-F238E27FC236}">
                <a16:creationId xmlns:a16="http://schemas.microsoft.com/office/drawing/2014/main" id="{7439B9BE-E61E-4B58-9D9A-2EA513CF3D70}"/>
              </a:ext>
            </a:extLst>
          </p:cNvPr>
          <p:cNvCxnSpPr>
            <a:cxnSpLocks/>
          </p:cNvCxnSpPr>
          <p:nvPr/>
        </p:nvCxnSpPr>
        <p:spPr>
          <a:xfrm>
            <a:off x="6287111" y="3631104"/>
            <a:ext cx="266429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8" name="直線コネクタ 37">
            <a:extLst>
              <a:ext uri="{FF2B5EF4-FFF2-40B4-BE49-F238E27FC236}">
                <a16:creationId xmlns:a16="http://schemas.microsoft.com/office/drawing/2014/main" id="{E10EEE27-E0FD-4B20-BB74-1BF1B1467E81}"/>
              </a:ext>
            </a:extLst>
          </p:cNvPr>
          <p:cNvCxnSpPr>
            <a:cxnSpLocks/>
          </p:cNvCxnSpPr>
          <p:nvPr/>
        </p:nvCxnSpPr>
        <p:spPr>
          <a:xfrm>
            <a:off x="7151207" y="3965744"/>
            <a:ext cx="180020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9" name="直線コネクタ 38">
            <a:extLst>
              <a:ext uri="{FF2B5EF4-FFF2-40B4-BE49-F238E27FC236}">
                <a16:creationId xmlns:a16="http://schemas.microsoft.com/office/drawing/2014/main" id="{4CF633B1-F501-40BD-9AA7-4E5C01FEE6B6}"/>
              </a:ext>
            </a:extLst>
          </p:cNvPr>
          <p:cNvCxnSpPr>
            <a:cxnSpLocks/>
          </p:cNvCxnSpPr>
          <p:nvPr/>
        </p:nvCxnSpPr>
        <p:spPr>
          <a:xfrm>
            <a:off x="7151207" y="3919136"/>
            <a:ext cx="180020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0" name="直線コネクタ 39">
            <a:extLst>
              <a:ext uri="{FF2B5EF4-FFF2-40B4-BE49-F238E27FC236}">
                <a16:creationId xmlns:a16="http://schemas.microsoft.com/office/drawing/2014/main" id="{827912EE-4263-4CF0-8F1F-2D772B1B51FC}"/>
              </a:ext>
            </a:extLst>
          </p:cNvPr>
          <p:cNvCxnSpPr>
            <a:cxnSpLocks/>
          </p:cNvCxnSpPr>
          <p:nvPr/>
        </p:nvCxnSpPr>
        <p:spPr>
          <a:xfrm>
            <a:off x="4637277" y="4207168"/>
            <a:ext cx="1865858"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41" name="吹き出し: 四角形 40">
            <a:extLst>
              <a:ext uri="{FF2B5EF4-FFF2-40B4-BE49-F238E27FC236}">
                <a16:creationId xmlns:a16="http://schemas.microsoft.com/office/drawing/2014/main" id="{F2BE1923-2DC9-42BD-B1C3-1EFDE86E3227}"/>
              </a:ext>
            </a:extLst>
          </p:cNvPr>
          <p:cNvSpPr/>
          <p:nvPr/>
        </p:nvSpPr>
        <p:spPr>
          <a:xfrm>
            <a:off x="3602629" y="2391725"/>
            <a:ext cx="671133" cy="720787"/>
          </a:xfrm>
          <a:prstGeom prst="wedgeRectCallout">
            <a:avLst>
              <a:gd name="adj1" fmla="val -18032"/>
              <a:gd name="adj2" fmla="val -8238"/>
            </a:avLst>
          </a:prstGeom>
          <a:solidFill>
            <a:srgbClr val="FFC000">
              <a:alpha val="69804"/>
            </a:srgbClr>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ltLang="ja-JP" dirty="0">
              <a:solidFill>
                <a:prstClr val="black"/>
              </a:solidFill>
              <a:latin typeface="Meiryo UI"/>
              <a:ea typeface="Meiryo UI"/>
            </a:endParaRPr>
          </a:p>
          <a:p>
            <a:pPr algn="ctr"/>
            <a:r>
              <a:rPr lang="ja-JP" altLang="en-US" dirty="0">
                <a:solidFill>
                  <a:prstClr val="black"/>
                </a:solidFill>
                <a:latin typeface="Meiryo UI"/>
                <a:ea typeface="Meiryo UI"/>
              </a:rPr>
              <a:t>拡大</a:t>
            </a:r>
            <a:endParaRPr lang="en-US" altLang="ja-JP" dirty="0">
              <a:solidFill>
                <a:prstClr val="black"/>
              </a:solidFill>
              <a:latin typeface="Meiryo UI"/>
              <a:ea typeface="Meiryo UI"/>
            </a:endParaRPr>
          </a:p>
          <a:p>
            <a:pPr algn="ctr"/>
            <a:endParaRPr lang="ja-JP" altLang="en-US" dirty="0">
              <a:solidFill>
                <a:prstClr val="black"/>
              </a:solidFill>
              <a:latin typeface="Meiryo UI"/>
              <a:ea typeface="Meiryo UI"/>
            </a:endParaRPr>
          </a:p>
        </p:txBody>
      </p:sp>
      <p:sp>
        <p:nvSpPr>
          <p:cNvPr id="42" name="吹き出し: 四角形 41">
            <a:extLst>
              <a:ext uri="{FF2B5EF4-FFF2-40B4-BE49-F238E27FC236}">
                <a16:creationId xmlns:a16="http://schemas.microsoft.com/office/drawing/2014/main" id="{3183F5A5-D257-4CD4-9D3B-483A391028BE}"/>
              </a:ext>
            </a:extLst>
          </p:cNvPr>
          <p:cNvSpPr/>
          <p:nvPr/>
        </p:nvSpPr>
        <p:spPr>
          <a:xfrm>
            <a:off x="3602629" y="5564266"/>
            <a:ext cx="4398702" cy="752920"/>
          </a:xfrm>
          <a:prstGeom prst="wedgeRectCallout">
            <a:avLst>
              <a:gd name="adj1" fmla="val -82690"/>
              <a:gd name="adj2" fmla="val -76897"/>
            </a:avLst>
          </a:prstGeom>
          <a:ln w="19050">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1600" b="1" dirty="0">
                <a:solidFill>
                  <a:schemeClr val="accent1">
                    <a:lumMod val="75000"/>
                  </a:schemeClr>
                </a:solidFill>
                <a:latin typeface="Meiryo UI"/>
                <a:ea typeface="Meiryo UI"/>
              </a:rPr>
              <a:t>担当者名等の管理的事項を削除</a:t>
            </a:r>
            <a:endParaRPr lang="en-US" altLang="ja-JP" sz="1600" b="1" dirty="0">
              <a:solidFill>
                <a:schemeClr val="accent1">
                  <a:lumMod val="75000"/>
                </a:schemeClr>
              </a:solidFill>
              <a:latin typeface="Meiryo UI"/>
              <a:ea typeface="Meiryo UI"/>
            </a:endParaRPr>
          </a:p>
          <a:p>
            <a:pPr algn="ctr"/>
            <a:r>
              <a:rPr lang="ja-JP" altLang="en-US" sz="1600" dirty="0">
                <a:solidFill>
                  <a:schemeClr val="accent1">
                    <a:lumMod val="75000"/>
                  </a:schemeClr>
                </a:solidFill>
              </a:rPr>
              <a:t>→様式記載の簡素化を図り、必要な管理的事項は提出届</a:t>
            </a:r>
            <a:r>
              <a:rPr lang="en-US" altLang="ja-JP" sz="1600" dirty="0">
                <a:solidFill>
                  <a:schemeClr val="accent1">
                    <a:lumMod val="75000"/>
                  </a:schemeClr>
                </a:solidFill>
              </a:rPr>
              <a:t>/</a:t>
            </a:r>
            <a:r>
              <a:rPr lang="ja-JP" altLang="en-US" sz="1600" dirty="0">
                <a:solidFill>
                  <a:schemeClr val="accent1">
                    <a:lumMod val="75000"/>
                  </a:schemeClr>
                </a:solidFill>
              </a:rPr>
              <a:t>差換え願へ移動</a:t>
            </a:r>
          </a:p>
        </p:txBody>
      </p:sp>
      <p:sp>
        <p:nvSpPr>
          <p:cNvPr id="43" name="吹き出し: 四角形 42">
            <a:extLst>
              <a:ext uri="{FF2B5EF4-FFF2-40B4-BE49-F238E27FC236}">
                <a16:creationId xmlns:a16="http://schemas.microsoft.com/office/drawing/2014/main" id="{81498A9F-798B-4DD1-8DDB-0D910A9730D0}"/>
              </a:ext>
            </a:extLst>
          </p:cNvPr>
          <p:cNvSpPr/>
          <p:nvPr/>
        </p:nvSpPr>
        <p:spPr>
          <a:xfrm>
            <a:off x="4145456" y="4453301"/>
            <a:ext cx="6011501" cy="836550"/>
          </a:xfrm>
          <a:prstGeom prst="wedgeRectCallout">
            <a:avLst>
              <a:gd name="adj1" fmla="val 24722"/>
              <a:gd name="adj2" fmla="val -91239"/>
            </a:avLst>
          </a:prstGeom>
          <a:ln w="19050">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1600" b="1" dirty="0">
                <a:solidFill>
                  <a:schemeClr val="accent1">
                    <a:lumMod val="75000"/>
                  </a:schemeClr>
                </a:solidFill>
                <a:latin typeface="Meiryo UI"/>
                <a:ea typeface="Meiryo UI"/>
              </a:rPr>
              <a:t>住所、社長名等を削除</a:t>
            </a:r>
            <a:endParaRPr lang="en-US" altLang="ja-JP" sz="1600" b="1" dirty="0">
              <a:solidFill>
                <a:schemeClr val="accent1">
                  <a:lumMod val="75000"/>
                </a:schemeClr>
              </a:solidFill>
              <a:latin typeface="Meiryo UI"/>
              <a:ea typeface="Meiryo UI"/>
            </a:endParaRPr>
          </a:p>
          <a:p>
            <a:pPr algn="ctr"/>
            <a:r>
              <a:rPr lang="ja-JP" altLang="en-US" sz="1600" dirty="0">
                <a:solidFill>
                  <a:schemeClr val="accent1">
                    <a:lumMod val="75000"/>
                  </a:schemeClr>
                </a:solidFill>
              </a:rPr>
              <a:t>→住所、社長名は「提出届・差換え願」に移動</a:t>
            </a:r>
          </a:p>
          <a:p>
            <a:pPr algn="ctr"/>
            <a:r>
              <a:rPr lang="ja-JP" altLang="en-US" sz="1600" dirty="0">
                <a:solidFill>
                  <a:schemeClr val="accent1">
                    <a:lumMod val="75000"/>
                  </a:schemeClr>
                </a:solidFill>
                <a:latin typeface="Meiryo UI"/>
                <a:ea typeface="Meiryo UI"/>
              </a:rPr>
              <a:t>（社長変更、住所変更等による軽微変更の頻度を減らすことができる）</a:t>
            </a:r>
          </a:p>
        </p:txBody>
      </p:sp>
      <p:cxnSp>
        <p:nvCxnSpPr>
          <p:cNvPr id="44" name="直線コネクタ 43">
            <a:extLst>
              <a:ext uri="{FF2B5EF4-FFF2-40B4-BE49-F238E27FC236}">
                <a16:creationId xmlns:a16="http://schemas.microsoft.com/office/drawing/2014/main" id="{E140098F-20B9-4B14-9483-F4F55605DF57}"/>
              </a:ext>
            </a:extLst>
          </p:cNvPr>
          <p:cNvCxnSpPr>
            <a:cxnSpLocks/>
          </p:cNvCxnSpPr>
          <p:nvPr/>
        </p:nvCxnSpPr>
        <p:spPr>
          <a:xfrm>
            <a:off x="6323115" y="3771573"/>
            <a:ext cx="468052"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5" name="直線コネクタ 44">
            <a:extLst>
              <a:ext uri="{FF2B5EF4-FFF2-40B4-BE49-F238E27FC236}">
                <a16:creationId xmlns:a16="http://schemas.microsoft.com/office/drawing/2014/main" id="{F26C71D0-CD12-447F-BB67-2E14FAE1BAEE}"/>
              </a:ext>
            </a:extLst>
          </p:cNvPr>
          <p:cNvCxnSpPr>
            <a:cxnSpLocks/>
          </p:cNvCxnSpPr>
          <p:nvPr/>
        </p:nvCxnSpPr>
        <p:spPr>
          <a:xfrm>
            <a:off x="1887703" y="3004240"/>
            <a:ext cx="176063"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6" name="直線コネクタ 45">
            <a:extLst>
              <a:ext uri="{FF2B5EF4-FFF2-40B4-BE49-F238E27FC236}">
                <a16:creationId xmlns:a16="http://schemas.microsoft.com/office/drawing/2014/main" id="{6E1076B8-14C6-4B64-B08F-446510C9CCDF}"/>
              </a:ext>
            </a:extLst>
          </p:cNvPr>
          <p:cNvCxnSpPr>
            <a:cxnSpLocks/>
          </p:cNvCxnSpPr>
          <p:nvPr/>
        </p:nvCxnSpPr>
        <p:spPr>
          <a:xfrm>
            <a:off x="1890878" y="3025151"/>
            <a:ext cx="176063"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7" name="直線コネクタ 46">
            <a:extLst>
              <a:ext uri="{FF2B5EF4-FFF2-40B4-BE49-F238E27FC236}">
                <a16:creationId xmlns:a16="http://schemas.microsoft.com/office/drawing/2014/main" id="{AEDA71B6-F2DA-47EC-ABCC-DA8E48626C0A}"/>
              </a:ext>
            </a:extLst>
          </p:cNvPr>
          <p:cNvCxnSpPr>
            <a:cxnSpLocks/>
          </p:cNvCxnSpPr>
          <p:nvPr/>
        </p:nvCxnSpPr>
        <p:spPr>
          <a:xfrm>
            <a:off x="6318881" y="3813906"/>
            <a:ext cx="468052"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8" name="直線コネクタ 47">
            <a:extLst>
              <a:ext uri="{FF2B5EF4-FFF2-40B4-BE49-F238E27FC236}">
                <a16:creationId xmlns:a16="http://schemas.microsoft.com/office/drawing/2014/main" id="{2AD9596E-A640-44B9-8763-8BDBA80BA547}"/>
              </a:ext>
            </a:extLst>
          </p:cNvPr>
          <p:cNvCxnSpPr>
            <a:cxnSpLocks/>
          </p:cNvCxnSpPr>
          <p:nvPr/>
        </p:nvCxnSpPr>
        <p:spPr>
          <a:xfrm>
            <a:off x="7871287" y="3121292"/>
            <a:ext cx="108647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9" name="直線コネクタ 48">
            <a:extLst>
              <a:ext uri="{FF2B5EF4-FFF2-40B4-BE49-F238E27FC236}">
                <a16:creationId xmlns:a16="http://schemas.microsoft.com/office/drawing/2014/main" id="{3AEA0331-B235-406E-8B1A-F81460830785}"/>
              </a:ext>
            </a:extLst>
          </p:cNvPr>
          <p:cNvCxnSpPr>
            <a:cxnSpLocks/>
          </p:cNvCxnSpPr>
          <p:nvPr/>
        </p:nvCxnSpPr>
        <p:spPr>
          <a:xfrm>
            <a:off x="7867053" y="3163625"/>
            <a:ext cx="1090704"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0" name="直線コネクタ 49">
            <a:extLst>
              <a:ext uri="{FF2B5EF4-FFF2-40B4-BE49-F238E27FC236}">
                <a16:creationId xmlns:a16="http://schemas.microsoft.com/office/drawing/2014/main" id="{8DE9494C-537B-4275-96CF-7F71F96CCA3A}"/>
              </a:ext>
            </a:extLst>
          </p:cNvPr>
          <p:cNvCxnSpPr>
            <a:cxnSpLocks/>
          </p:cNvCxnSpPr>
          <p:nvPr/>
        </p:nvCxnSpPr>
        <p:spPr>
          <a:xfrm>
            <a:off x="2542696" y="2718036"/>
            <a:ext cx="564103"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1" name="直線コネクタ 50">
            <a:extLst>
              <a:ext uri="{FF2B5EF4-FFF2-40B4-BE49-F238E27FC236}">
                <a16:creationId xmlns:a16="http://schemas.microsoft.com/office/drawing/2014/main" id="{09CA373F-AC05-4B8A-9E8A-D123384DD64C}"/>
              </a:ext>
            </a:extLst>
          </p:cNvPr>
          <p:cNvCxnSpPr>
            <a:cxnSpLocks/>
          </p:cNvCxnSpPr>
          <p:nvPr/>
        </p:nvCxnSpPr>
        <p:spPr>
          <a:xfrm>
            <a:off x="2545870" y="2688890"/>
            <a:ext cx="560928"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53" name="吹き出し: 四角形 52">
            <a:extLst>
              <a:ext uri="{FF2B5EF4-FFF2-40B4-BE49-F238E27FC236}">
                <a16:creationId xmlns:a16="http://schemas.microsoft.com/office/drawing/2014/main" id="{AF5217A7-F56D-4CE3-88C3-7EF4FE6E4770}"/>
              </a:ext>
            </a:extLst>
          </p:cNvPr>
          <p:cNvSpPr/>
          <p:nvPr/>
        </p:nvSpPr>
        <p:spPr>
          <a:xfrm>
            <a:off x="9975113" y="3597882"/>
            <a:ext cx="1841020" cy="432047"/>
          </a:xfrm>
          <a:prstGeom prst="wedgeRectCallout">
            <a:avLst>
              <a:gd name="adj1" fmla="val -167679"/>
              <a:gd name="adj2" fmla="val -14104"/>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1600" b="1" dirty="0">
                <a:solidFill>
                  <a:schemeClr val="tx1"/>
                </a:solidFill>
                <a:latin typeface="Meiryo UI"/>
                <a:ea typeface="Meiryo UI"/>
              </a:rPr>
              <a:t>企業名のみ残る</a:t>
            </a:r>
          </a:p>
        </p:txBody>
      </p:sp>
      <p:sp>
        <p:nvSpPr>
          <p:cNvPr id="54" name="吹き出し: 四角形 53">
            <a:extLst>
              <a:ext uri="{FF2B5EF4-FFF2-40B4-BE49-F238E27FC236}">
                <a16:creationId xmlns:a16="http://schemas.microsoft.com/office/drawing/2014/main" id="{56CD7698-E744-4111-9EA8-F8FDD5261A62}"/>
              </a:ext>
            </a:extLst>
          </p:cNvPr>
          <p:cNvSpPr/>
          <p:nvPr/>
        </p:nvSpPr>
        <p:spPr>
          <a:xfrm>
            <a:off x="9306561" y="2658262"/>
            <a:ext cx="2812615" cy="726190"/>
          </a:xfrm>
          <a:prstGeom prst="wedgeRectCallout">
            <a:avLst>
              <a:gd name="adj1" fmla="val -60884"/>
              <a:gd name="adj2" fmla="val 15339"/>
            </a:avLst>
          </a:prstGeom>
          <a:solidFill>
            <a:schemeClr val="bg1"/>
          </a:solidFill>
          <a:ln w="19050">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ja-JP" sz="1600" b="1" dirty="0">
                <a:solidFill>
                  <a:schemeClr val="accent1">
                    <a:lumMod val="75000"/>
                  </a:schemeClr>
                </a:solidFill>
                <a:latin typeface="Meiryo UI"/>
                <a:ea typeface="Meiryo UI"/>
              </a:rPr>
              <a:t>RMP</a:t>
            </a:r>
            <a:r>
              <a:rPr lang="ja-JP" altLang="en-US" sz="1600" b="1" dirty="0">
                <a:solidFill>
                  <a:schemeClr val="accent1">
                    <a:lumMod val="75000"/>
                  </a:schemeClr>
                </a:solidFill>
                <a:latin typeface="Meiryo UI"/>
                <a:ea typeface="Meiryo UI"/>
              </a:rPr>
              <a:t>の別紙様式より日付削除</a:t>
            </a:r>
            <a:endParaRPr lang="en-US" altLang="ja-JP" sz="1600" dirty="0">
              <a:solidFill>
                <a:schemeClr val="accent1">
                  <a:lumMod val="75000"/>
                </a:schemeClr>
              </a:solidFill>
              <a:latin typeface="Meiryo UI"/>
              <a:ea typeface="Meiryo UI"/>
            </a:endParaRPr>
          </a:p>
          <a:p>
            <a:pPr algn="ctr"/>
            <a:r>
              <a:rPr lang="ja-JP" altLang="en-US" sz="1600" dirty="0">
                <a:solidFill>
                  <a:schemeClr val="accent1">
                    <a:lumMod val="75000"/>
                  </a:schemeClr>
                </a:solidFill>
                <a:latin typeface="Meiryo UI"/>
                <a:ea typeface="Meiryo UI"/>
              </a:rPr>
              <a:t>（概要、提出届に移動）</a:t>
            </a:r>
            <a:endParaRPr lang="en-US" altLang="ja-JP" sz="1600" dirty="0">
              <a:solidFill>
                <a:schemeClr val="accent1">
                  <a:lumMod val="75000"/>
                </a:schemeClr>
              </a:solidFill>
              <a:latin typeface="Meiryo UI"/>
              <a:ea typeface="Meiryo UI"/>
            </a:endParaRPr>
          </a:p>
        </p:txBody>
      </p:sp>
      <p:sp>
        <p:nvSpPr>
          <p:cNvPr id="52" name="正方形/長方形 51">
            <a:extLst>
              <a:ext uri="{FF2B5EF4-FFF2-40B4-BE49-F238E27FC236}">
                <a16:creationId xmlns:a16="http://schemas.microsoft.com/office/drawing/2014/main" id="{37FF42D8-4E1D-42ED-8C0E-DE48FB8DE09D}"/>
              </a:ext>
            </a:extLst>
          </p:cNvPr>
          <p:cNvSpPr/>
          <p:nvPr/>
        </p:nvSpPr>
        <p:spPr>
          <a:xfrm>
            <a:off x="2458726" y="6611348"/>
            <a:ext cx="9176921" cy="246221"/>
          </a:xfrm>
          <a:prstGeom prst="rect">
            <a:avLst/>
          </a:prstGeom>
        </p:spPr>
        <p:txBody>
          <a:bodyPr wrap="square">
            <a:spAutoFit/>
          </a:bodyPr>
          <a:lstStyle/>
          <a:p>
            <a:pPr lvl="0">
              <a:defRPr/>
            </a:pPr>
            <a:r>
              <a:rPr lang="ja-JP" altLang="en-US" sz="1000" b="1" dirty="0"/>
              <a:t>出典：　令和</a:t>
            </a:r>
            <a:r>
              <a:rPr lang="en-US" altLang="ja-JP" sz="1000" b="1" dirty="0"/>
              <a:t>4</a:t>
            </a:r>
            <a:r>
              <a:rPr lang="ja-JP" altLang="en-US" sz="1000" b="1" dirty="0"/>
              <a:t>年</a:t>
            </a:r>
            <a:r>
              <a:rPr lang="en-US" altLang="ja-JP" sz="1000" b="1" dirty="0"/>
              <a:t>3</a:t>
            </a:r>
            <a:r>
              <a:rPr lang="ja-JP" altLang="en-US" sz="1000" b="1" dirty="0"/>
              <a:t>月　審査管理課長・安全対策課長通知　医薬品リスク管理計画の策定及び公表について</a:t>
            </a:r>
            <a:r>
              <a:rPr lang="ja-JP" altLang="en-US" sz="1000" dirty="0"/>
              <a:t>（別紙様式</a:t>
            </a:r>
            <a:r>
              <a:rPr lang="en-US" altLang="ja-JP" sz="1000" dirty="0"/>
              <a:t>1</a:t>
            </a:r>
            <a:r>
              <a:rPr lang="ja-JP" altLang="en-US" sz="1000" dirty="0"/>
              <a:t>、別紙様式</a:t>
            </a:r>
            <a:r>
              <a:rPr lang="en-US" altLang="ja-JP" sz="1000" dirty="0"/>
              <a:t>1</a:t>
            </a:r>
            <a:r>
              <a:rPr lang="ja-JP" altLang="en-US" sz="1000" dirty="0"/>
              <a:t>の記載要領）</a:t>
            </a:r>
            <a:endParaRPr lang="en-US" altLang="ja-JP" sz="1000" dirty="0"/>
          </a:p>
        </p:txBody>
      </p:sp>
      <p:sp>
        <p:nvSpPr>
          <p:cNvPr id="56" name="吹き出し: 四角形 55">
            <a:extLst>
              <a:ext uri="{FF2B5EF4-FFF2-40B4-BE49-F238E27FC236}">
                <a16:creationId xmlns:a16="http://schemas.microsoft.com/office/drawing/2014/main" id="{BC02FDEE-3EDD-41AB-B40E-4EBE5BB45F2F}"/>
              </a:ext>
            </a:extLst>
          </p:cNvPr>
          <p:cNvSpPr/>
          <p:nvPr/>
        </p:nvSpPr>
        <p:spPr>
          <a:xfrm>
            <a:off x="8001331" y="2290239"/>
            <a:ext cx="1236097" cy="394323"/>
          </a:xfrm>
          <a:prstGeom prst="wedgeRectCallout">
            <a:avLst>
              <a:gd name="adj1" fmla="val -41639"/>
              <a:gd name="adj2" fmla="val 6378"/>
            </a:avLst>
          </a:prstGeom>
          <a:ln w="19050">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ja-JP" sz="1400" b="1" dirty="0">
                <a:solidFill>
                  <a:schemeClr val="tx1"/>
                </a:solidFill>
                <a:latin typeface="Meiryo UI"/>
                <a:ea typeface="Meiryo UI"/>
              </a:rPr>
              <a:t>(</a:t>
            </a:r>
            <a:r>
              <a:rPr lang="ja-JP" altLang="en-US" sz="1400" b="1" dirty="0">
                <a:solidFill>
                  <a:schemeClr val="tx1"/>
                </a:solidFill>
                <a:latin typeface="Meiryo UI"/>
                <a:ea typeface="Meiryo UI"/>
              </a:rPr>
              <a:t>別紙様式</a:t>
            </a:r>
            <a:r>
              <a:rPr lang="en-US" altLang="ja-JP" sz="1400" b="1" u="sng" dirty="0">
                <a:solidFill>
                  <a:srgbClr val="FF0000"/>
                </a:solidFill>
                <a:latin typeface="Meiryo UI"/>
                <a:ea typeface="Meiryo UI"/>
              </a:rPr>
              <a:t>1</a:t>
            </a:r>
            <a:r>
              <a:rPr lang="en-US" altLang="ja-JP" sz="1400" b="1" dirty="0">
                <a:solidFill>
                  <a:schemeClr val="tx1"/>
                </a:solidFill>
                <a:latin typeface="Meiryo UI"/>
                <a:ea typeface="Meiryo UI"/>
              </a:rPr>
              <a:t>)</a:t>
            </a:r>
          </a:p>
        </p:txBody>
      </p:sp>
      <p:sp>
        <p:nvSpPr>
          <p:cNvPr id="58" name="吹き出し: 四角形 57">
            <a:extLst>
              <a:ext uri="{FF2B5EF4-FFF2-40B4-BE49-F238E27FC236}">
                <a16:creationId xmlns:a16="http://schemas.microsoft.com/office/drawing/2014/main" id="{A11C10C6-F7D0-43C7-AE2C-A3786E61DFC2}"/>
              </a:ext>
            </a:extLst>
          </p:cNvPr>
          <p:cNvSpPr/>
          <p:nvPr/>
        </p:nvSpPr>
        <p:spPr>
          <a:xfrm>
            <a:off x="2398720" y="2193096"/>
            <a:ext cx="983732" cy="216247"/>
          </a:xfrm>
          <a:prstGeom prst="wedgeRectCallout">
            <a:avLst>
              <a:gd name="adj1" fmla="val -41639"/>
              <a:gd name="adj2" fmla="val 6378"/>
            </a:avLst>
          </a:prstGeom>
          <a:ln w="19050">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ja-JP" sz="700" b="1" dirty="0">
                <a:solidFill>
                  <a:schemeClr val="tx1"/>
                </a:solidFill>
                <a:latin typeface="Meiryo UI"/>
                <a:ea typeface="Meiryo UI"/>
              </a:rPr>
              <a:t>(</a:t>
            </a:r>
            <a:r>
              <a:rPr lang="ja-JP" altLang="en-US" sz="700" b="1" dirty="0">
                <a:solidFill>
                  <a:schemeClr val="tx1"/>
                </a:solidFill>
                <a:latin typeface="Meiryo UI"/>
                <a:ea typeface="Meiryo UI"/>
              </a:rPr>
              <a:t>別紙様式</a:t>
            </a:r>
            <a:r>
              <a:rPr lang="en-US" altLang="ja-JP" sz="700" b="1" u="sng" dirty="0">
                <a:solidFill>
                  <a:srgbClr val="FF0000"/>
                </a:solidFill>
                <a:latin typeface="Meiryo UI"/>
                <a:ea typeface="Meiryo UI"/>
              </a:rPr>
              <a:t>1</a:t>
            </a:r>
            <a:r>
              <a:rPr lang="en-US" altLang="ja-JP" sz="700" b="1" dirty="0">
                <a:solidFill>
                  <a:schemeClr val="tx1"/>
                </a:solidFill>
                <a:latin typeface="Meiryo UI"/>
                <a:ea typeface="Meiryo UI"/>
              </a:rPr>
              <a:t>)</a:t>
            </a:r>
          </a:p>
        </p:txBody>
      </p:sp>
      <p:sp>
        <p:nvSpPr>
          <p:cNvPr id="60" name="吹き出し: 四角形 59">
            <a:extLst>
              <a:ext uri="{FF2B5EF4-FFF2-40B4-BE49-F238E27FC236}">
                <a16:creationId xmlns:a16="http://schemas.microsoft.com/office/drawing/2014/main" id="{5F0648CA-1D81-4544-8226-E1A590212041}"/>
              </a:ext>
            </a:extLst>
          </p:cNvPr>
          <p:cNvSpPr/>
          <p:nvPr/>
        </p:nvSpPr>
        <p:spPr>
          <a:xfrm>
            <a:off x="9975113" y="1925183"/>
            <a:ext cx="1841020" cy="432047"/>
          </a:xfrm>
          <a:prstGeom prst="wedgeRectCallout">
            <a:avLst>
              <a:gd name="adj1" fmla="val -92909"/>
              <a:gd name="adj2" fmla="val 58719"/>
            </a:avLst>
          </a:prstGeom>
          <a:ln w="19050">
            <a:solidFill>
              <a:srgbClr val="00468A"/>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ja-JP" sz="1600" b="1" dirty="0">
                <a:solidFill>
                  <a:srgbClr val="00468A"/>
                </a:solidFill>
                <a:latin typeface="Meiryo UI"/>
                <a:ea typeface="Meiryo UI"/>
              </a:rPr>
              <a:t>1</a:t>
            </a:r>
            <a:r>
              <a:rPr lang="ja-JP" altLang="en-US" sz="1600" b="1" dirty="0">
                <a:solidFill>
                  <a:srgbClr val="00468A"/>
                </a:solidFill>
                <a:latin typeface="Meiryo UI"/>
                <a:ea typeface="Meiryo UI"/>
              </a:rPr>
              <a:t>が追加</a:t>
            </a:r>
          </a:p>
        </p:txBody>
      </p:sp>
    </p:spTree>
    <p:extLst>
      <p:ext uri="{BB962C8B-B14F-4D97-AF65-F5344CB8AC3E}">
        <p14:creationId xmlns:p14="http://schemas.microsoft.com/office/powerpoint/2010/main" val="30228537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F95F9BAD-51AA-4BCB-B6D2-099A2F5151F7}"/>
              </a:ext>
            </a:extLst>
          </p:cNvPr>
          <p:cNvSpPr>
            <a:spLocks noGrp="1"/>
          </p:cNvSpPr>
          <p:nvPr>
            <p:ph type="body" sz="quarter" idx="10"/>
          </p:nvPr>
        </p:nvSpPr>
        <p:spPr>
          <a:xfrm>
            <a:off x="561247" y="205387"/>
            <a:ext cx="9793148" cy="307777"/>
          </a:xfrm>
        </p:spPr>
        <p:txBody>
          <a:bodyPr/>
          <a:lstStyle/>
          <a:p>
            <a:r>
              <a:rPr lang="en-US" altLang="ja-JP" dirty="0"/>
              <a:t>2022</a:t>
            </a:r>
            <a:r>
              <a:rPr lang="ja-JP" altLang="en-US" dirty="0"/>
              <a:t>年</a:t>
            </a:r>
            <a:r>
              <a:rPr lang="en-US" altLang="ja-JP" dirty="0"/>
              <a:t>3</a:t>
            </a:r>
            <a:r>
              <a:rPr lang="ja-JP" altLang="en-US" dirty="0"/>
              <a:t>月　</a:t>
            </a:r>
            <a:r>
              <a:rPr lang="en-US" altLang="ja-JP" dirty="0"/>
              <a:t>RMP</a:t>
            </a:r>
            <a:r>
              <a:rPr lang="ja-JP" altLang="en-US" dirty="0"/>
              <a:t>に関する通知のポイント</a:t>
            </a:r>
          </a:p>
        </p:txBody>
      </p:sp>
      <p:sp>
        <p:nvSpPr>
          <p:cNvPr id="4" name="テキスト プレースホルダー 3">
            <a:extLst>
              <a:ext uri="{FF2B5EF4-FFF2-40B4-BE49-F238E27FC236}">
                <a16:creationId xmlns:a16="http://schemas.microsoft.com/office/drawing/2014/main" id="{BDA3C4EB-312D-47AF-A68F-64EFB66B3092}"/>
              </a:ext>
            </a:extLst>
          </p:cNvPr>
          <p:cNvSpPr>
            <a:spLocks noGrp="1"/>
          </p:cNvSpPr>
          <p:nvPr>
            <p:ph type="body" sz="quarter" idx="12"/>
          </p:nvPr>
        </p:nvSpPr>
        <p:spPr>
          <a:xfrm>
            <a:off x="512219" y="503071"/>
            <a:ext cx="9842176" cy="584775"/>
          </a:xfrm>
        </p:spPr>
        <p:txBody>
          <a:bodyPr/>
          <a:lstStyle/>
          <a:p>
            <a:r>
              <a:rPr lang="ja-JP" altLang="en-US" dirty="0"/>
              <a:t>フォーマット変更④　別紙様式</a:t>
            </a:r>
            <a:r>
              <a:rPr lang="en-US" altLang="ja-JP" dirty="0"/>
              <a:t>1</a:t>
            </a:r>
            <a:r>
              <a:rPr lang="ja-JP" altLang="en-US" dirty="0"/>
              <a:t>（変更履歴）</a:t>
            </a:r>
            <a:endParaRPr lang="en-US" altLang="ja-JP" dirty="0"/>
          </a:p>
        </p:txBody>
      </p:sp>
      <p:sp>
        <p:nvSpPr>
          <p:cNvPr id="6" name="正方形/長方形 5">
            <a:extLst>
              <a:ext uri="{FF2B5EF4-FFF2-40B4-BE49-F238E27FC236}">
                <a16:creationId xmlns:a16="http://schemas.microsoft.com/office/drawing/2014/main" id="{0E8965A5-C9DF-45F8-ACBA-C3D147652A04}"/>
              </a:ext>
            </a:extLst>
          </p:cNvPr>
          <p:cNvSpPr/>
          <p:nvPr/>
        </p:nvSpPr>
        <p:spPr>
          <a:xfrm>
            <a:off x="561247" y="1180762"/>
            <a:ext cx="11074400" cy="474323"/>
          </a:xfrm>
          <a:prstGeom prst="rect">
            <a:avLst/>
          </a:prstGeom>
          <a:solidFill>
            <a:srgbClr val="0000CC"/>
          </a:solidFill>
        </p:spPr>
        <p:txBody>
          <a:bodyPr wrap="square" lIns="108000" tIns="108000" rIns="108000" bIns="108000">
            <a:noAutofit/>
          </a:bodyPr>
          <a:lstStyle/>
          <a:p>
            <a:pPr algn="ctr"/>
            <a:r>
              <a:rPr lang="ja-JP" altLang="en-US" b="1" dirty="0">
                <a:solidFill>
                  <a:schemeClr val="bg1"/>
                </a:solidFill>
              </a:rPr>
              <a:t>変更履歴のうち、公表版において削除していた</a:t>
            </a:r>
            <a:r>
              <a:rPr lang="ja-JP" altLang="en-US" b="1" u="sng" dirty="0">
                <a:solidFill>
                  <a:srgbClr val="FFFF00"/>
                </a:solidFill>
              </a:rPr>
              <a:t>「非公開部分の削除は行わない」</a:t>
            </a:r>
            <a:r>
              <a:rPr lang="ja-JP" altLang="en-US" b="1" dirty="0">
                <a:solidFill>
                  <a:schemeClr val="bg1"/>
                </a:solidFill>
              </a:rPr>
              <a:t>こととする。</a:t>
            </a:r>
            <a:endParaRPr lang="en-US" altLang="ja-JP" b="1" dirty="0">
              <a:solidFill>
                <a:srgbClr val="FFFF00"/>
              </a:solidFill>
            </a:endParaRPr>
          </a:p>
        </p:txBody>
      </p:sp>
      <p:pic>
        <p:nvPicPr>
          <p:cNvPr id="25" name="図 24">
            <a:extLst>
              <a:ext uri="{FF2B5EF4-FFF2-40B4-BE49-F238E27FC236}">
                <a16:creationId xmlns:a16="http://schemas.microsoft.com/office/drawing/2014/main" id="{88578DDE-E431-4513-8334-A972FC168928}"/>
              </a:ext>
            </a:extLst>
          </p:cNvPr>
          <p:cNvPicPr>
            <a:picLocks noChangeAspect="1"/>
          </p:cNvPicPr>
          <p:nvPr/>
        </p:nvPicPr>
        <p:blipFill>
          <a:blip r:embed="rId3"/>
          <a:stretch>
            <a:fillRect/>
          </a:stretch>
        </p:blipFill>
        <p:spPr>
          <a:xfrm>
            <a:off x="822360" y="2086885"/>
            <a:ext cx="5669841" cy="3417153"/>
          </a:xfrm>
          <a:prstGeom prst="rect">
            <a:avLst/>
          </a:prstGeom>
        </p:spPr>
      </p:pic>
      <p:sp>
        <p:nvSpPr>
          <p:cNvPr id="26" name="正方形/長方形 25">
            <a:extLst>
              <a:ext uri="{FF2B5EF4-FFF2-40B4-BE49-F238E27FC236}">
                <a16:creationId xmlns:a16="http://schemas.microsoft.com/office/drawing/2014/main" id="{2B027AD1-6BFA-46A0-995D-8E8943BB2B91}"/>
              </a:ext>
            </a:extLst>
          </p:cNvPr>
          <p:cNvSpPr/>
          <p:nvPr/>
        </p:nvSpPr>
        <p:spPr>
          <a:xfrm>
            <a:off x="1224528" y="3959897"/>
            <a:ext cx="4685784" cy="276999"/>
          </a:xfrm>
          <a:prstGeom prst="rect">
            <a:avLst/>
          </a:prstGeom>
        </p:spPr>
        <p:txBody>
          <a:bodyPr wrap="square">
            <a:spAutoFit/>
          </a:bodyPr>
          <a:lstStyle/>
          <a:p>
            <a:r>
              <a:rPr lang="ja-JP" altLang="en-US" sz="1200" b="1" dirty="0">
                <a:solidFill>
                  <a:schemeClr val="accent6"/>
                </a:solidFill>
                <a:latin typeface="Meiryo UI"/>
                <a:ea typeface="Meiryo UI"/>
              </a:rPr>
              <a:t>使用成績調査の実施計画書</a:t>
            </a:r>
            <a:r>
              <a:rPr lang="en-US" altLang="ja-JP" sz="1200" b="1" dirty="0">
                <a:solidFill>
                  <a:schemeClr val="accent6"/>
                </a:solidFill>
                <a:latin typeface="Meiryo UI"/>
                <a:ea typeface="Meiryo UI"/>
              </a:rPr>
              <a:t>(</a:t>
            </a:r>
            <a:r>
              <a:rPr lang="ja-JP" altLang="en-US" sz="1200" b="1" dirty="0">
                <a:solidFill>
                  <a:schemeClr val="accent6"/>
                </a:solidFill>
                <a:latin typeface="Meiryo UI"/>
                <a:ea typeface="Meiryo UI"/>
              </a:rPr>
              <a:t>別紙）の実施体制の改訂（添付資料）</a:t>
            </a:r>
            <a:endParaRPr lang="en-US" altLang="ja-JP" sz="1200" dirty="0">
              <a:solidFill>
                <a:schemeClr val="accent6"/>
              </a:solidFill>
              <a:latin typeface="Meiryo UI"/>
              <a:ea typeface="Meiryo UI"/>
            </a:endParaRPr>
          </a:p>
        </p:txBody>
      </p:sp>
      <p:sp>
        <p:nvSpPr>
          <p:cNvPr id="27" name="正方形/長方形 26">
            <a:extLst>
              <a:ext uri="{FF2B5EF4-FFF2-40B4-BE49-F238E27FC236}">
                <a16:creationId xmlns:a16="http://schemas.microsoft.com/office/drawing/2014/main" id="{943678FE-3606-496D-94DC-DD93057F56D6}"/>
              </a:ext>
            </a:extLst>
          </p:cNvPr>
          <p:cNvSpPr/>
          <p:nvPr/>
        </p:nvSpPr>
        <p:spPr>
          <a:xfrm>
            <a:off x="1224529" y="4731967"/>
            <a:ext cx="4253735" cy="276999"/>
          </a:xfrm>
          <a:prstGeom prst="rect">
            <a:avLst/>
          </a:prstGeom>
        </p:spPr>
        <p:txBody>
          <a:bodyPr wrap="square">
            <a:spAutoFit/>
          </a:bodyPr>
          <a:lstStyle/>
          <a:p>
            <a:r>
              <a:rPr lang="ja-JP" altLang="en-US" sz="1200" b="1" dirty="0">
                <a:solidFill>
                  <a:schemeClr val="accent6"/>
                </a:solidFill>
                <a:latin typeface="Meiryo UI"/>
                <a:ea typeface="Meiryo UI"/>
              </a:rPr>
              <a:t>社内体制変更のため　 （添付資料）</a:t>
            </a:r>
            <a:endParaRPr lang="en-US" altLang="ja-JP" sz="1200" dirty="0">
              <a:solidFill>
                <a:schemeClr val="accent6"/>
              </a:solidFill>
              <a:latin typeface="Meiryo UI"/>
              <a:ea typeface="Meiryo UI"/>
            </a:endParaRPr>
          </a:p>
        </p:txBody>
      </p:sp>
      <p:sp>
        <p:nvSpPr>
          <p:cNvPr id="28" name="吹き出し: 四角形 27">
            <a:extLst>
              <a:ext uri="{FF2B5EF4-FFF2-40B4-BE49-F238E27FC236}">
                <a16:creationId xmlns:a16="http://schemas.microsoft.com/office/drawing/2014/main" id="{A1048936-0421-4038-95F7-4CC31A721F77}"/>
              </a:ext>
            </a:extLst>
          </p:cNvPr>
          <p:cNvSpPr/>
          <p:nvPr/>
        </p:nvSpPr>
        <p:spPr>
          <a:xfrm>
            <a:off x="6894369" y="3795461"/>
            <a:ext cx="4685784" cy="1139578"/>
          </a:xfrm>
          <a:prstGeom prst="wedgeRectCallout">
            <a:avLst>
              <a:gd name="adj1" fmla="val -73682"/>
              <a:gd name="adj2" fmla="val -3216"/>
            </a:avLst>
          </a:prstGeom>
          <a:solidFill>
            <a:schemeClr val="bg1"/>
          </a:solidFill>
          <a:ln w="19050">
            <a:solidFill>
              <a:schemeClr val="accent1">
                <a:lumMod val="75000"/>
              </a:schemeClr>
            </a:solidFill>
          </a:ln>
        </p:spPr>
        <p:style>
          <a:lnRef idx="2">
            <a:schemeClr val="accent2"/>
          </a:lnRef>
          <a:fillRef idx="1">
            <a:schemeClr val="lt1"/>
          </a:fillRef>
          <a:effectRef idx="0">
            <a:schemeClr val="accent2"/>
          </a:effectRef>
          <a:fontRef idx="minor">
            <a:schemeClr val="dk1"/>
          </a:fontRef>
        </p:style>
        <p:txBody>
          <a:bodyPr rtlCol="0" anchor="ctr"/>
          <a:lstStyle/>
          <a:p>
            <a:r>
              <a:rPr lang="ja-JP" altLang="en-US" dirty="0">
                <a:solidFill>
                  <a:schemeClr val="tx1"/>
                </a:solidFill>
                <a:latin typeface="Meiryo UI"/>
                <a:ea typeface="Meiryo UI"/>
              </a:rPr>
              <a:t>「変更の履歴」について、公表版では非公開部分の個所を削除していたが、提出版＝公表版とするために、</a:t>
            </a:r>
            <a:r>
              <a:rPr lang="ja-JP" altLang="en-US" b="1" u="sng" dirty="0">
                <a:solidFill>
                  <a:schemeClr val="accent1">
                    <a:lumMod val="75000"/>
                  </a:schemeClr>
                </a:solidFill>
                <a:latin typeface="Meiryo UI"/>
                <a:ea typeface="Meiryo UI"/>
              </a:rPr>
              <a:t>削除をしないこととする。</a:t>
            </a:r>
            <a:endParaRPr lang="en-US" altLang="ja-JP" b="1" u="sng" dirty="0">
              <a:solidFill>
                <a:schemeClr val="accent1">
                  <a:lumMod val="75000"/>
                </a:schemeClr>
              </a:solidFill>
              <a:latin typeface="Meiryo UI"/>
              <a:ea typeface="Meiryo UI"/>
            </a:endParaRPr>
          </a:p>
        </p:txBody>
      </p:sp>
      <p:sp>
        <p:nvSpPr>
          <p:cNvPr id="9" name="正方形/長方形 8">
            <a:extLst>
              <a:ext uri="{FF2B5EF4-FFF2-40B4-BE49-F238E27FC236}">
                <a16:creationId xmlns:a16="http://schemas.microsoft.com/office/drawing/2014/main" id="{8FC0E16B-031A-4052-A182-AC3C7510071D}"/>
              </a:ext>
            </a:extLst>
          </p:cNvPr>
          <p:cNvSpPr/>
          <p:nvPr/>
        </p:nvSpPr>
        <p:spPr>
          <a:xfrm>
            <a:off x="2552987" y="5507120"/>
            <a:ext cx="2208585" cy="432048"/>
          </a:xfrm>
          <a:prstGeom prst="rect">
            <a:avLst/>
          </a:prstGeom>
          <a:noFill/>
          <a:ln>
            <a:noFill/>
          </a:ln>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sz="2000" b="1" dirty="0">
                <a:solidFill>
                  <a:schemeClr val="accent1">
                    <a:lumMod val="50000"/>
                  </a:schemeClr>
                </a:solidFill>
                <a:latin typeface="Meiryo UI"/>
                <a:ea typeface="Meiryo UI"/>
              </a:rPr>
              <a:t>RMP</a:t>
            </a:r>
            <a:r>
              <a:rPr lang="ja-JP" altLang="en-US" sz="2000" b="1" dirty="0">
                <a:solidFill>
                  <a:schemeClr val="accent1">
                    <a:lumMod val="50000"/>
                  </a:schemeClr>
                </a:solidFill>
                <a:latin typeface="Meiryo UI"/>
                <a:ea typeface="Meiryo UI"/>
              </a:rPr>
              <a:t>　別紙様式</a:t>
            </a:r>
          </a:p>
        </p:txBody>
      </p:sp>
      <p:sp>
        <p:nvSpPr>
          <p:cNvPr id="11" name="正方形/長方形 10">
            <a:extLst>
              <a:ext uri="{FF2B5EF4-FFF2-40B4-BE49-F238E27FC236}">
                <a16:creationId xmlns:a16="http://schemas.microsoft.com/office/drawing/2014/main" id="{A441DC35-3EE5-452C-8627-3260AA2A6062}"/>
              </a:ext>
            </a:extLst>
          </p:cNvPr>
          <p:cNvSpPr/>
          <p:nvPr/>
        </p:nvSpPr>
        <p:spPr>
          <a:xfrm>
            <a:off x="4167474" y="6457890"/>
            <a:ext cx="7412679" cy="400110"/>
          </a:xfrm>
          <a:prstGeom prst="rect">
            <a:avLst/>
          </a:prstGeom>
        </p:spPr>
        <p:txBody>
          <a:bodyPr wrap="square">
            <a:spAutoFit/>
          </a:bodyPr>
          <a:lstStyle/>
          <a:p>
            <a:pPr lvl="0">
              <a:defRPr/>
            </a:pPr>
            <a:r>
              <a:rPr lang="ja-JP" altLang="en-US" sz="1000" b="1" dirty="0"/>
              <a:t>出典：　令和</a:t>
            </a:r>
            <a:r>
              <a:rPr lang="en-US" altLang="ja-JP" sz="1000" b="1" dirty="0"/>
              <a:t>4</a:t>
            </a:r>
            <a:r>
              <a:rPr lang="ja-JP" altLang="en-US" sz="1000" b="1" dirty="0"/>
              <a:t>年</a:t>
            </a:r>
            <a:r>
              <a:rPr lang="en-US" altLang="ja-JP" sz="1000" b="1" dirty="0"/>
              <a:t>3</a:t>
            </a:r>
            <a:r>
              <a:rPr lang="ja-JP" altLang="en-US" sz="1000" b="1" dirty="0"/>
              <a:t>月　審査管理課長・安全対策課長通知　医薬品リスク管理計画の策定及び公表について</a:t>
            </a:r>
            <a:r>
              <a:rPr lang="ja-JP" altLang="en-US" sz="1000" dirty="0"/>
              <a:t>（別紙様式</a:t>
            </a:r>
            <a:r>
              <a:rPr lang="en-US" altLang="ja-JP" sz="1000" dirty="0"/>
              <a:t>1</a:t>
            </a:r>
            <a:r>
              <a:rPr lang="ja-JP" altLang="en-US" sz="1000" dirty="0"/>
              <a:t>）</a:t>
            </a:r>
            <a:endParaRPr lang="en-US" altLang="ja-JP" sz="1000" dirty="0"/>
          </a:p>
          <a:p>
            <a:pPr>
              <a:defRPr/>
            </a:pPr>
            <a:r>
              <a:rPr lang="ja-JP" altLang="en-US" sz="1000" b="1" dirty="0"/>
              <a:t>　　　　　 令和</a:t>
            </a:r>
            <a:r>
              <a:rPr lang="en-US" altLang="ja-JP" sz="1000" b="1" dirty="0"/>
              <a:t>4</a:t>
            </a:r>
            <a:r>
              <a:rPr lang="ja-JP" altLang="en-US" sz="1000" b="1" dirty="0"/>
              <a:t>年</a:t>
            </a:r>
            <a:r>
              <a:rPr lang="en-US" altLang="ja-JP" sz="1000" b="1" dirty="0"/>
              <a:t>3</a:t>
            </a:r>
            <a:r>
              <a:rPr lang="ja-JP" altLang="en-US" sz="1000" b="1" dirty="0"/>
              <a:t>月　審査管理課・安全対策課通知　医薬品リスク管理計画に関する質疑応答集（Ｑ＆Ａ）について</a:t>
            </a:r>
            <a:r>
              <a:rPr lang="en-US" altLang="ja-JP" sz="1000" dirty="0"/>
              <a:t>(Q&amp;A25</a:t>
            </a:r>
            <a:r>
              <a:rPr lang="ja-JP" altLang="en-US" sz="1000" dirty="0"/>
              <a:t>、</a:t>
            </a:r>
            <a:r>
              <a:rPr lang="en-US" altLang="ja-JP" sz="1000" dirty="0"/>
              <a:t>31)</a:t>
            </a:r>
          </a:p>
        </p:txBody>
      </p:sp>
    </p:spTree>
    <p:extLst>
      <p:ext uri="{BB962C8B-B14F-4D97-AF65-F5344CB8AC3E}">
        <p14:creationId xmlns:p14="http://schemas.microsoft.com/office/powerpoint/2010/main" val="26915602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F95F9BAD-51AA-4BCB-B6D2-099A2F5151F7}"/>
              </a:ext>
            </a:extLst>
          </p:cNvPr>
          <p:cNvSpPr>
            <a:spLocks noGrp="1"/>
          </p:cNvSpPr>
          <p:nvPr>
            <p:ph type="body" sz="quarter" idx="10"/>
          </p:nvPr>
        </p:nvSpPr>
        <p:spPr>
          <a:xfrm>
            <a:off x="561247" y="205387"/>
            <a:ext cx="9793148" cy="307777"/>
          </a:xfrm>
        </p:spPr>
        <p:txBody>
          <a:bodyPr/>
          <a:lstStyle/>
          <a:p>
            <a:r>
              <a:rPr lang="en-US" altLang="ja-JP" dirty="0"/>
              <a:t>2022</a:t>
            </a:r>
            <a:r>
              <a:rPr lang="ja-JP" altLang="en-US" dirty="0"/>
              <a:t>年</a:t>
            </a:r>
            <a:r>
              <a:rPr lang="en-US" altLang="ja-JP" dirty="0"/>
              <a:t>3</a:t>
            </a:r>
            <a:r>
              <a:rPr lang="ja-JP" altLang="en-US" dirty="0"/>
              <a:t>月　</a:t>
            </a:r>
            <a:r>
              <a:rPr lang="en-US" altLang="ja-JP" dirty="0"/>
              <a:t>RMP</a:t>
            </a:r>
            <a:r>
              <a:rPr lang="ja-JP" altLang="en-US" dirty="0"/>
              <a:t>に関する通知のポイント</a:t>
            </a:r>
          </a:p>
        </p:txBody>
      </p:sp>
      <p:sp>
        <p:nvSpPr>
          <p:cNvPr id="4" name="テキスト プレースホルダー 3">
            <a:extLst>
              <a:ext uri="{FF2B5EF4-FFF2-40B4-BE49-F238E27FC236}">
                <a16:creationId xmlns:a16="http://schemas.microsoft.com/office/drawing/2014/main" id="{BDA3C4EB-312D-47AF-A68F-64EFB66B3092}"/>
              </a:ext>
            </a:extLst>
          </p:cNvPr>
          <p:cNvSpPr>
            <a:spLocks noGrp="1"/>
          </p:cNvSpPr>
          <p:nvPr>
            <p:ph type="body" sz="quarter" idx="12"/>
          </p:nvPr>
        </p:nvSpPr>
        <p:spPr>
          <a:xfrm>
            <a:off x="512219" y="503071"/>
            <a:ext cx="9842176" cy="584775"/>
          </a:xfrm>
        </p:spPr>
        <p:txBody>
          <a:bodyPr/>
          <a:lstStyle/>
          <a:p>
            <a:r>
              <a:rPr lang="ja-JP" altLang="en-US" dirty="0"/>
              <a:t>フォーマット変更➄　</a:t>
            </a:r>
            <a:r>
              <a:rPr lang="en-US" altLang="ja-JP" dirty="0"/>
              <a:t>6</a:t>
            </a:r>
            <a:r>
              <a:rPr lang="ja-JP" altLang="en-US" dirty="0"/>
              <a:t>章 組織体制、</a:t>
            </a:r>
            <a:r>
              <a:rPr lang="en-US" altLang="ja-JP" dirty="0"/>
              <a:t>7</a:t>
            </a:r>
            <a:r>
              <a:rPr lang="ja-JP" altLang="en-US" dirty="0"/>
              <a:t>章 添付資料</a:t>
            </a:r>
            <a:endParaRPr lang="en-US" altLang="ja-JP" dirty="0"/>
          </a:p>
        </p:txBody>
      </p:sp>
      <p:sp>
        <p:nvSpPr>
          <p:cNvPr id="6" name="正方形/長方形 5">
            <a:extLst>
              <a:ext uri="{FF2B5EF4-FFF2-40B4-BE49-F238E27FC236}">
                <a16:creationId xmlns:a16="http://schemas.microsoft.com/office/drawing/2014/main" id="{0E8965A5-C9DF-45F8-ACBA-C3D147652A04}"/>
              </a:ext>
            </a:extLst>
          </p:cNvPr>
          <p:cNvSpPr/>
          <p:nvPr/>
        </p:nvSpPr>
        <p:spPr>
          <a:xfrm>
            <a:off x="561247" y="1180762"/>
            <a:ext cx="11074400" cy="474323"/>
          </a:xfrm>
          <a:prstGeom prst="rect">
            <a:avLst/>
          </a:prstGeom>
          <a:solidFill>
            <a:srgbClr val="0000CC"/>
          </a:solidFill>
        </p:spPr>
        <p:txBody>
          <a:bodyPr wrap="square" lIns="108000" tIns="108000" rIns="108000" bIns="108000">
            <a:noAutofit/>
          </a:bodyPr>
          <a:lstStyle/>
          <a:p>
            <a:pPr algn="ctr"/>
            <a:r>
              <a:rPr lang="ja-JP" altLang="en-US" b="1" dirty="0">
                <a:solidFill>
                  <a:schemeClr val="bg1"/>
                </a:solidFill>
              </a:rPr>
              <a:t>もともと</a:t>
            </a:r>
            <a:r>
              <a:rPr lang="en-US" altLang="ja-JP" b="1" dirty="0">
                <a:solidFill>
                  <a:schemeClr val="bg1"/>
                </a:solidFill>
              </a:rPr>
              <a:t>RMP</a:t>
            </a:r>
            <a:r>
              <a:rPr lang="ja-JP" altLang="en-US" b="1" dirty="0">
                <a:solidFill>
                  <a:schemeClr val="bg1"/>
                </a:solidFill>
              </a:rPr>
              <a:t>の別紙様式にあった、</a:t>
            </a:r>
            <a:r>
              <a:rPr lang="en-US" altLang="zh-TW" b="1" dirty="0">
                <a:solidFill>
                  <a:schemeClr val="bg1"/>
                </a:solidFill>
              </a:rPr>
              <a:t>6</a:t>
            </a:r>
            <a:r>
              <a:rPr lang="zh-TW" altLang="en-US" b="1" dirty="0">
                <a:solidFill>
                  <a:schemeClr val="bg1"/>
                </a:solidFill>
              </a:rPr>
              <a:t>章 組織</a:t>
            </a:r>
            <a:r>
              <a:rPr lang="ja-JP" altLang="en-US" b="1" dirty="0">
                <a:solidFill>
                  <a:schemeClr val="bg1"/>
                </a:solidFill>
              </a:rPr>
              <a:t>体制、</a:t>
            </a:r>
            <a:r>
              <a:rPr lang="en-US" altLang="zh-TW" b="1" dirty="0">
                <a:solidFill>
                  <a:schemeClr val="bg1"/>
                </a:solidFill>
              </a:rPr>
              <a:t>7</a:t>
            </a:r>
            <a:r>
              <a:rPr lang="zh-TW" altLang="en-US" b="1" dirty="0">
                <a:solidFill>
                  <a:schemeClr val="bg1"/>
                </a:solidFill>
              </a:rPr>
              <a:t>章 添付資料</a:t>
            </a:r>
            <a:r>
              <a:rPr lang="ja-JP" altLang="en-US" b="1" dirty="0">
                <a:solidFill>
                  <a:schemeClr val="bg1"/>
                </a:solidFill>
              </a:rPr>
              <a:t>は削除とする。</a:t>
            </a:r>
            <a:endParaRPr lang="en-US" altLang="ja-JP" b="1" dirty="0">
              <a:solidFill>
                <a:srgbClr val="FFFF00"/>
              </a:solidFill>
            </a:endParaRPr>
          </a:p>
        </p:txBody>
      </p:sp>
      <p:sp>
        <p:nvSpPr>
          <p:cNvPr id="5" name="正方形/長方形 4">
            <a:extLst>
              <a:ext uri="{FF2B5EF4-FFF2-40B4-BE49-F238E27FC236}">
                <a16:creationId xmlns:a16="http://schemas.microsoft.com/office/drawing/2014/main" id="{5B0F2E37-68CB-4F52-90D9-98A8C6D26191}"/>
              </a:ext>
            </a:extLst>
          </p:cNvPr>
          <p:cNvSpPr/>
          <p:nvPr/>
        </p:nvSpPr>
        <p:spPr>
          <a:xfrm>
            <a:off x="1180440" y="4996399"/>
            <a:ext cx="3168352" cy="432048"/>
          </a:xfrm>
          <a:prstGeom prst="rect">
            <a:avLst/>
          </a:prstGeom>
          <a:noFill/>
          <a:ln>
            <a:noFill/>
          </a:ln>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b="1" dirty="0">
                <a:solidFill>
                  <a:srgbClr val="1F497D">
                    <a:lumMod val="75000"/>
                  </a:srgbClr>
                </a:solidFill>
                <a:latin typeface="Meiryo UI"/>
                <a:ea typeface="Meiryo UI"/>
              </a:rPr>
              <a:t>6</a:t>
            </a:r>
            <a:r>
              <a:rPr lang="ja-JP" altLang="en-US" b="1" dirty="0">
                <a:solidFill>
                  <a:srgbClr val="1F497D">
                    <a:lumMod val="75000"/>
                  </a:srgbClr>
                </a:solidFill>
                <a:latin typeface="Meiryo UI"/>
                <a:ea typeface="Meiryo UI"/>
              </a:rPr>
              <a:t>章　</a:t>
            </a:r>
            <a:r>
              <a:rPr lang="en-US" altLang="ja-JP" b="1" dirty="0">
                <a:solidFill>
                  <a:srgbClr val="1F497D">
                    <a:lumMod val="75000"/>
                  </a:srgbClr>
                </a:solidFill>
                <a:latin typeface="Meiryo UI"/>
                <a:ea typeface="Meiryo UI"/>
              </a:rPr>
              <a:t>RMP</a:t>
            </a:r>
            <a:r>
              <a:rPr lang="ja-JP" altLang="en-US" b="1" dirty="0">
                <a:solidFill>
                  <a:srgbClr val="1F497D">
                    <a:lumMod val="75000"/>
                  </a:srgbClr>
                </a:solidFill>
                <a:latin typeface="Meiryo UI"/>
                <a:ea typeface="Meiryo UI"/>
              </a:rPr>
              <a:t>のための組織体制</a:t>
            </a:r>
          </a:p>
        </p:txBody>
      </p:sp>
      <p:sp>
        <p:nvSpPr>
          <p:cNvPr id="7" name="正方形/長方形 6">
            <a:extLst>
              <a:ext uri="{FF2B5EF4-FFF2-40B4-BE49-F238E27FC236}">
                <a16:creationId xmlns:a16="http://schemas.microsoft.com/office/drawing/2014/main" id="{796D4DD8-F2FC-47D1-930A-76294E597AE1}"/>
              </a:ext>
            </a:extLst>
          </p:cNvPr>
          <p:cNvSpPr/>
          <p:nvPr/>
        </p:nvSpPr>
        <p:spPr>
          <a:xfrm>
            <a:off x="4381662" y="4996399"/>
            <a:ext cx="2592033" cy="432048"/>
          </a:xfrm>
          <a:prstGeom prst="rect">
            <a:avLst/>
          </a:prstGeom>
          <a:noFill/>
          <a:ln>
            <a:noFill/>
          </a:ln>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b="1" dirty="0">
                <a:solidFill>
                  <a:srgbClr val="1F497D">
                    <a:lumMod val="75000"/>
                  </a:srgbClr>
                </a:solidFill>
                <a:latin typeface="Meiryo UI"/>
                <a:ea typeface="Meiryo UI"/>
              </a:rPr>
              <a:t>6</a:t>
            </a:r>
            <a:r>
              <a:rPr lang="ja-JP" altLang="en-US" b="1" dirty="0">
                <a:solidFill>
                  <a:srgbClr val="1F497D">
                    <a:lumMod val="75000"/>
                  </a:srgbClr>
                </a:solidFill>
                <a:latin typeface="Meiryo UI"/>
                <a:ea typeface="Meiryo UI"/>
              </a:rPr>
              <a:t>章　組織体制　別紙</a:t>
            </a:r>
          </a:p>
        </p:txBody>
      </p:sp>
      <p:pic>
        <p:nvPicPr>
          <p:cNvPr id="8" name="図 7">
            <a:extLst>
              <a:ext uri="{FF2B5EF4-FFF2-40B4-BE49-F238E27FC236}">
                <a16:creationId xmlns:a16="http://schemas.microsoft.com/office/drawing/2014/main" id="{6F9F4975-484F-4908-B368-1AE2E7007A61}"/>
              </a:ext>
            </a:extLst>
          </p:cNvPr>
          <p:cNvPicPr>
            <a:picLocks noChangeAspect="1"/>
          </p:cNvPicPr>
          <p:nvPr/>
        </p:nvPicPr>
        <p:blipFill>
          <a:blip r:embed="rId3"/>
          <a:stretch>
            <a:fillRect/>
          </a:stretch>
        </p:blipFill>
        <p:spPr>
          <a:xfrm>
            <a:off x="1448639" y="2910527"/>
            <a:ext cx="2662574" cy="1822258"/>
          </a:xfrm>
          <a:prstGeom prst="rect">
            <a:avLst/>
          </a:prstGeom>
          <a:ln>
            <a:noFill/>
          </a:ln>
          <a:effectLst>
            <a:outerShdw blurRad="292100" dist="139700" dir="2700000" algn="tl" rotWithShape="0">
              <a:srgbClr val="333333">
                <a:alpha val="65000"/>
              </a:srgbClr>
            </a:outerShdw>
          </a:effectLst>
        </p:spPr>
      </p:pic>
      <p:pic>
        <p:nvPicPr>
          <p:cNvPr id="9" name="図 8">
            <a:extLst>
              <a:ext uri="{FF2B5EF4-FFF2-40B4-BE49-F238E27FC236}">
                <a16:creationId xmlns:a16="http://schemas.microsoft.com/office/drawing/2014/main" id="{6794E4C7-59C0-4510-ABD8-2B72EB8868AE}"/>
              </a:ext>
            </a:extLst>
          </p:cNvPr>
          <p:cNvPicPr>
            <a:picLocks noChangeAspect="1"/>
          </p:cNvPicPr>
          <p:nvPr/>
        </p:nvPicPr>
        <p:blipFill>
          <a:blip r:embed="rId4"/>
          <a:stretch>
            <a:fillRect/>
          </a:stretch>
        </p:blipFill>
        <p:spPr>
          <a:xfrm>
            <a:off x="4563365" y="2254393"/>
            <a:ext cx="2016224" cy="2488879"/>
          </a:xfrm>
          <a:prstGeom prst="rect">
            <a:avLst/>
          </a:prstGeom>
          <a:ln>
            <a:noFill/>
          </a:ln>
          <a:effectLst>
            <a:outerShdw blurRad="292100" dist="139700" dir="2700000" algn="tl" rotWithShape="0">
              <a:srgbClr val="333333">
                <a:alpha val="65000"/>
              </a:srgbClr>
            </a:outerShdw>
          </a:effectLst>
        </p:spPr>
      </p:pic>
      <p:pic>
        <p:nvPicPr>
          <p:cNvPr id="14" name="図 13">
            <a:extLst>
              <a:ext uri="{FF2B5EF4-FFF2-40B4-BE49-F238E27FC236}">
                <a16:creationId xmlns:a16="http://schemas.microsoft.com/office/drawing/2014/main" id="{541277A0-7CC6-423B-B157-A259357E7432}"/>
              </a:ext>
            </a:extLst>
          </p:cNvPr>
          <p:cNvPicPr>
            <a:picLocks noChangeAspect="1"/>
          </p:cNvPicPr>
          <p:nvPr/>
        </p:nvPicPr>
        <p:blipFill>
          <a:blip r:embed="rId5"/>
          <a:stretch>
            <a:fillRect/>
          </a:stretch>
        </p:blipFill>
        <p:spPr>
          <a:xfrm>
            <a:off x="7885767" y="3461812"/>
            <a:ext cx="3133780" cy="1320849"/>
          </a:xfrm>
          <a:prstGeom prst="rect">
            <a:avLst/>
          </a:prstGeom>
          <a:ln>
            <a:solidFill>
              <a:schemeClr val="bg1">
                <a:lumMod val="50000"/>
              </a:schemeClr>
            </a:solidFill>
          </a:ln>
          <a:effectLst>
            <a:outerShdw blurRad="292100" dist="139700" dir="2700000" algn="tl" rotWithShape="0">
              <a:srgbClr val="333333">
                <a:alpha val="65000"/>
              </a:srgbClr>
            </a:outerShdw>
          </a:effectLst>
        </p:spPr>
      </p:pic>
      <p:sp>
        <p:nvSpPr>
          <p:cNvPr id="15" name="正方形/長方形 14">
            <a:extLst>
              <a:ext uri="{FF2B5EF4-FFF2-40B4-BE49-F238E27FC236}">
                <a16:creationId xmlns:a16="http://schemas.microsoft.com/office/drawing/2014/main" id="{5AA0AB93-0DB3-47D1-A9A4-8A2255F6A411}"/>
              </a:ext>
            </a:extLst>
          </p:cNvPr>
          <p:cNvSpPr/>
          <p:nvPr/>
        </p:nvSpPr>
        <p:spPr>
          <a:xfrm>
            <a:off x="8146938" y="4996399"/>
            <a:ext cx="2592033" cy="432048"/>
          </a:xfrm>
          <a:prstGeom prst="rect">
            <a:avLst/>
          </a:prstGeom>
          <a:noFill/>
          <a:ln>
            <a:noFill/>
          </a:ln>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b="1" dirty="0">
                <a:solidFill>
                  <a:srgbClr val="1F497D">
                    <a:lumMod val="75000"/>
                  </a:srgbClr>
                </a:solidFill>
                <a:latin typeface="Meiryo UI"/>
                <a:ea typeface="Meiryo UI"/>
              </a:rPr>
              <a:t>7</a:t>
            </a:r>
            <a:r>
              <a:rPr lang="ja-JP" altLang="en-US" b="1" dirty="0">
                <a:solidFill>
                  <a:srgbClr val="1F497D">
                    <a:lumMod val="75000"/>
                  </a:srgbClr>
                </a:solidFill>
                <a:latin typeface="Meiryo UI"/>
                <a:ea typeface="Meiryo UI"/>
              </a:rPr>
              <a:t>章　添付資料</a:t>
            </a:r>
          </a:p>
        </p:txBody>
      </p:sp>
      <p:sp>
        <p:nvSpPr>
          <p:cNvPr id="18" name="正方形/長方形 17">
            <a:extLst>
              <a:ext uri="{FF2B5EF4-FFF2-40B4-BE49-F238E27FC236}">
                <a16:creationId xmlns:a16="http://schemas.microsoft.com/office/drawing/2014/main" id="{BBA1389C-4B06-4F5E-98A5-6AA4A1BC313F}"/>
              </a:ext>
            </a:extLst>
          </p:cNvPr>
          <p:cNvSpPr/>
          <p:nvPr/>
        </p:nvSpPr>
        <p:spPr>
          <a:xfrm>
            <a:off x="2181484" y="5822490"/>
            <a:ext cx="3970204" cy="451465"/>
          </a:xfrm>
          <a:prstGeom prst="rect">
            <a:avLst/>
          </a:prstGeom>
          <a:noFill/>
          <a:ln>
            <a:noFill/>
          </a:ln>
        </p:spPr>
        <p:style>
          <a:lnRef idx="2">
            <a:schemeClr val="accent2"/>
          </a:lnRef>
          <a:fillRef idx="1">
            <a:schemeClr val="lt1"/>
          </a:fillRef>
          <a:effectRef idx="0">
            <a:schemeClr val="accent2"/>
          </a:effectRef>
          <a:fontRef idx="minor">
            <a:schemeClr val="dk1"/>
          </a:fontRef>
        </p:style>
        <p:txBody>
          <a:bodyPr rtlCol="0" anchor="ctr"/>
          <a:lstStyle/>
          <a:p>
            <a:pPr algn="ctr"/>
            <a:r>
              <a:rPr lang="ja-JP" altLang="en-US" sz="1600" b="1" dirty="0">
                <a:solidFill>
                  <a:schemeClr val="accent6"/>
                </a:solidFill>
                <a:latin typeface="Meiryo UI"/>
                <a:ea typeface="Meiryo UI"/>
              </a:rPr>
              <a:t>→</a:t>
            </a:r>
            <a:r>
              <a:rPr lang="en-US" altLang="ja-JP" sz="1600" b="1" dirty="0">
                <a:solidFill>
                  <a:schemeClr val="accent6"/>
                </a:solidFill>
                <a:latin typeface="Meiryo UI"/>
                <a:ea typeface="Meiryo UI"/>
              </a:rPr>
              <a:t>6</a:t>
            </a:r>
            <a:r>
              <a:rPr lang="ja-JP" altLang="en-US" sz="1600" b="1" dirty="0">
                <a:solidFill>
                  <a:schemeClr val="accent6"/>
                </a:solidFill>
                <a:latin typeface="Meiryo UI"/>
                <a:ea typeface="Meiryo UI"/>
              </a:rPr>
              <a:t>章はすべて</a:t>
            </a:r>
            <a:r>
              <a:rPr lang="en-US" altLang="ja-JP" sz="1600" b="1" dirty="0">
                <a:solidFill>
                  <a:schemeClr val="accent6"/>
                </a:solidFill>
                <a:latin typeface="Meiryo UI"/>
                <a:ea typeface="Meiryo UI"/>
              </a:rPr>
              <a:t>RMP</a:t>
            </a:r>
            <a:r>
              <a:rPr lang="ja-JP" altLang="en-US" sz="1600" b="1" dirty="0">
                <a:solidFill>
                  <a:schemeClr val="accent6"/>
                </a:solidFill>
                <a:latin typeface="Meiryo UI"/>
                <a:ea typeface="Meiryo UI"/>
              </a:rPr>
              <a:t>の様式から削除する</a:t>
            </a:r>
          </a:p>
        </p:txBody>
      </p:sp>
      <p:sp>
        <p:nvSpPr>
          <p:cNvPr id="19" name="正方形/長方形 18">
            <a:extLst>
              <a:ext uri="{FF2B5EF4-FFF2-40B4-BE49-F238E27FC236}">
                <a16:creationId xmlns:a16="http://schemas.microsoft.com/office/drawing/2014/main" id="{41ACF6E6-C93F-4DD0-BD0F-9C0D489465D4}"/>
              </a:ext>
            </a:extLst>
          </p:cNvPr>
          <p:cNvSpPr/>
          <p:nvPr/>
        </p:nvSpPr>
        <p:spPr>
          <a:xfrm>
            <a:off x="7457851" y="5785035"/>
            <a:ext cx="4284969" cy="451465"/>
          </a:xfrm>
          <a:prstGeom prst="rect">
            <a:avLst/>
          </a:prstGeom>
          <a:noFill/>
          <a:ln>
            <a:noFill/>
          </a:ln>
        </p:spPr>
        <p:style>
          <a:lnRef idx="2">
            <a:schemeClr val="accent2"/>
          </a:lnRef>
          <a:fillRef idx="1">
            <a:schemeClr val="lt1"/>
          </a:fillRef>
          <a:effectRef idx="0">
            <a:schemeClr val="accent2"/>
          </a:effectRef>
          <a:fontRef idx="minor">
            <a:schemeClr val="dk1"/>
          </a:fontRef>
        </p:style>
        <p:txBody>
          <a:bodyPr rtlCol="0" anchor="ctr"/>
          <a:lstStyle/>
          <a:p>
            <a:pPr algn="ctr"/>
            <a:r>
              <a:rPr lang="ja-JP" altLang="en-US" sz="1600" b="1" dirty="0">
                <a:solidFill>
                  <a:schemeClr val="accent1"/>
                </a:solidFill>
                <a:latin typeface="Meiryo UI"/>
                <a:ea typeface="Meiryo UI"/>
              </a:rPr>
              <a:t>→</a:t>
            </a:r>
            <a:r>
              <a:rPr lang="en-US" altLang="ja-JP" sz="1600" b="1" dirty="0">
                <a:solidFill>
                  <a:schemeClr val="accent1"/>
                </a:solidFill>
                <a:latin typeface="Meiryo UI"/>
                <a:ea typeface="Meiryo UI"/>
              </a:rPr>
              <a:t>7</a:t>
            </a:r>
            <a:r>
              <a:rPr lang="ja-JP" altLang="en-US" sz="1600" b="1" dirty="0">
                <a:solidFill>
                  <a:schemeClr val="accent1"/>
                </a:solidFill>
                <a:latin typeface="Meiryo UI"/>
                <a:ea typeface="Meiryo UI"/>
              </a:rPr>
              <a:t>章</a:t>
            </a:r>
            <a:r>
              <a:rPr lang="en-US" altLang="ja-JP" sz="1600" b="1" dirty="0">
                <a:solidFill>
                  <a:schemeClr val="accent1"/>
                </a:solidFill>
                <a:latin typeface="Meiryo UI"/>
                <a:ea typeface="Meiryo UI"/>
              </a:rPr>
              <a:t>(</a:t>
            </a:r>
            <a:r>
              <a:rPr lang="ja-JP" altLang="en-US" sz="1600" b="1" dirty="0">
                <a:solidFill>
                  <a:schemeClr val="accent1"/>
                </a:solidFill>
                <a:latin typeface="Meiryo UI"/>
                <a:ea typeface="Meiryo UI"/>
              </a:rPr>
              <a:t>添付資料）は</a:t>
            </a:r>
            <a:r>
              <a:rPr lang="en-US" altLang="ja-JP" sz="1600" b="1" dirty="0">
                <a:solidFill>
                  <a:schemeClr val="accent1"/>
                </a:solidFill>
                <a:latin typeface="Meiryo UI"/>
                <a:ea typeface="Meiryo UI"/>
              </a:rPr>
              <a:t>RMP</a:t>
            </a:r>
            <a:r>
              <a:rPr lang="ja-JP" altLang="en-US" sz="1600" b="1" dirty="0">
                <a:solidFill>
                  <a:schemeClr val="accent1"/>
                </a:solidFill>
                <a:latin typeface="Meiryo UI"/>
                <a:ea typeface="Meiryo UI"/>
              </a:rPr>
              <a:t>の様式から削除し、</a:t>
            </a:r>
            <a:endParaRPr lang="en-US" altLang="ja-JP" sz="1600" b="1" dirty="0">
              <a:solidFill>
                <a:schemeClr val="accent1"/>
              </a:solidFill>
              <a:latin typeface="Meiryo UI"/>
              <a:ea typeface="Meiryo UI"/>
            </a:endParaRPr>
          </a:p>
          <a:p>
            <a:pPr algn="ctr"/>
            <a:r>
              <a:rPr lang="ja-JP" altLang="en-US" sz="1600" b="1" dirty="0">
                <a:solidFill>
                  <a:schemeClr val="accent1"/>
                </a:solidFill>
                <a:latin typeface="Meiryo UI"/>
                <a:ea typeface="Meiryo UI"/>
              </a:rPr>
              <a:t>「提出届</a:t>
            </a:r>
            <a:r>
              <a:rPr lang="en-US" altLang="ja-JP" sz="1600" b="1" dirty="0">
                <a:solidFill>
                  <a:schemeClr val="accent1"/>
                </a:solidFill>
                <a:latin typeface="Meiryo UI"/>
                <a:ea typeface="Meiryo UI"/>
              </a:rPr>
              <a:t>/</a:t>
            </a:r>
            <a:r>
              <a:rPr lang="ja-JP" altLang="en-US" sz="1600" b="1" dirty="0">
                <a:solidFill>
                  <a:schemeClr val="accent1"/>
                </a:solidFill>
                <a:latin typeface="Meiryo UI"/>
                <a:ea typeface="Meiryo UI"/>
              </a:rPr>
              <a:t>差換え願」に移動</a:t>
            </a:r>
            <a:endParaRPr lang="en-US" altLang="ja-JP" sz="1600" b="1" dirty="0">
              <a:solidFill>
                <a:schemeClr val="accent1"/>
              </a:solidFill>
              <a:latin typeface="Meiryo UI"/>
              <a:ea typeface="Meiryo UI"/>
            </a:endParaRPr>
          </a:p>
        </p:txBody>
      </p:sp>
      <p:sp>
        <p:nvSpPr>
          <p:cNvPr id="20" name="右中かっこ 19">
            <a:extLst>
              <a:ext uri="{FF2B5EF4-FFF2-40B4-BE49-F238E27FC236}">
                <a16:creationId xmlns:a16="http://schemas.microsoft.com/office/drawing/2014/main" id="{2025CCF0-88EE-4511-8ABA-EEEE7858E7FC}"/>
              </a:ext>
            </a:extLst>
          </p:cNvPr>
          <p:cNvSpPr/>
          <p:nvPr/>
        </p:nvSpPr>
        <p:spPr>
          <a:xfrm rot="5400000">
            <a:off x="3892686" y="2674794"/>
            <a:ext cx="365125" cy="5855357"/>
          </a:xfrm>
          <a:prstGeom prst="rightBrace">
            <a:avLst/>
          </a:prstGeom>
          <a:ln w="19050">
            <a:solidFill>
              <a:schemeClr val="accent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solidFill>
                <a:prstClr val="black"/>
              </a:solidFill>
              <a:latin typeface="Meiryo UI"/>
              <a:ea typeface="Meiryo UI"/>
            </a:endParaRPr>
          </a:p>
        </p:txBody>
      </p:sp>
      <p:sp>
        <p:nvSpPr>
          <p:cNvPr id="21" name="吹き出し: 四角形 20">
            <a:extLst>
              <a:ext uri="{FF2B5EF4-FFF2-40B4-BE49-F238E27FC236}">
                <a16:creationId xmlns:a16="http://schemas.microsoft.com/office/drawing/2014/main" id="{940FBD77-D5DA-4A3A-A93F-7474EAD1539F}"/>
              </a:ext>
            </a:extLst>
          </p:cNvPr>
          <p:cNvSpPr/>
          <p:nvPr/>
        </p:nvSpPr>
        <p:spPr>
          <a:xfrm>
            <a:off x="1702252" y="3688437"/>
            <a:ext cx="2084349" cy="753112"/>
          </a:xfrm>
          <a:prstGeom prst="wedgeRectCallout">
            <a:avLst>
              <a:gd name="adj1" fmla="val -15755"/>
              <a:gd name="adj2" fmla="val 37589"/>
            </a:avLst>
          </a:prstGeom>
          <a:solidFill>
            <a:schemeClr val="accent6">
              <a:alpha val="69804"/>
            </a:schemeClr>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3200" dirty="0">
                <a:solidFill>
                  <a:schemeClr val="bg1"/>
                </a:solidFill>
                <a:latin typeface="Meiryo UI"/>
                <a:ea typeface="Meiryo UI"/>
              </a:rPr>
              <a:t>削除</a:t>
            </a:r>
          </a:p>
        </p:txBody>
      </p:sp>
      <p:sp>
        <p:nvSpPr>
          <p:cNvPr id="22" name="吹き出し: 四角形 21">
            <a:extLst>
              <a:ext uri="{FF2B5EF4-FFF2-40B4-BE49-F238E27FC236}">
                <a16:creationId xmlns:a16="http://schemas.microsoft.com/office/drawing/2014/main" id="{05D79A7E-C2A8-4D01-86C1-AF42CFD4AE7F}"/>
              </a:ext>
            </a:extLst>
          </p:cNvPr>
          <p:cNvSpPr/>
          <p:nvPr/>
        </p:nvSpPr>
        <p:spPr>
          <a:xfrm>
            <a:off x="4627747" y="3688437"/>
            <a:ext cx="2084349" cy="753112"/>
          </a:xfrm>
          <a:prstGeom prst="wedgeRectCallout">
            <a:avLst>
              <a:gd name="adj1" fmla="val -15755"/>
              <a:gd name="adj2" fmla="val 37589"/>
            </a:avLst>
          </a:prstGeom>
          <a:solidFill>
            <a:schemeClr val="accent6">
              <a:alpha val="69804"/>
            </a:schemeClr>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3200" dirty="0">
                <a:solidFill>
                  <a:schemeClr val="bg1"/>
                </a:solidFill>
                <a:latin typeface="Meiryo UI"/>
                <a:ea typeface="Meiryo UI"/>
              </a:rPr>
              <a:t>削除</a:t>
            </a:r>
          </a:p>
        </p:txBody>
      </p:sp>
      <p:sp>
        <p:nvSpPr>
          <p:cNvPr id="23" name="吹き出し: 四角形 22">
            <a:extLst>
              <a:ext uri="{FF2B5EF4-FFF2-40B4-BE49-F238E27FC236}">
                <a16:creationId xmlns:a16="http://schemas.microsoft.com/office/drawing/2014/main" id="{B8E8511F-D8E1-42A6-9ED9-4D77BBAF4B4D}"/>
              </a:ext>
            </a:extLst>
          </p:cNvPr>
          <p:cNvSpPr/>
          <p:nvPr/>
        </p:nvSpPr>
        <p:spPr>
          <a:xfrm>
            <a:off x="8160600" y="3721873"/>
            <a:ext cx="2584113" cy="753112"/>
          </a:xfrm>
          <a:prstGeom prst="wedgeRectCallout">
            <a:avLst>
              <a:gd name="adj1" fmla="val -15755"/>
              <a:gd name="adj2" fmla="val 37589"/>
            </a:avLst>
          </a:prstGeom>
          <a:solidFill>
            <a:schemeClr val="accent1">
              <a:alpha val="69804"/>
            </a:schemeClr>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3200" dirty="0">
                <a:solidFill>
                  <a:schemeClr val="bg1"/>
                </a:solidFill>
                <a:latin typeface="Meiryo UI"/>
                <a:ea typeface="Meiryo UI"/>
              </a:rPr>
              <a:t>提出届へ移動</a:t>
            </a:r>
          </a:p>
        </p:txBody>
      </p:sp>
      <p:sp>
        <p:nvSpPr>
          <p:cNvPr id="17" name="正方形/長方形 16">
            <a:extLst>
              <a:ext uri="{FF2B5EF4-FFF2-40B4-BE49-F238E27FC236}">
                <a16:creationId xmlns:a16="http://schemas.microsoft.com/office/drawing/2014/main" id="{405FC7FB-02B2-41BB-AE19-29984F9F5F2E}"/>
              </a:ext>
            </a:extLst>
          </p:cNvPr>
          <p:cNvSpPr/>
          <p:nvPr/>
        </p:nvSpPr>
        <p:spPr>
          <a:xfrm>
            <a:off x="3571203" y="6593005"/>
            <a:ext cx="8311850" cy="246221"/>
          </a:xfrm>
          <a:prstGeom prst="rect">
            <a:avLst/>
          </a:prstGeom>
        </p:spPr>
        <p:txBody>
          <a:bodyPr wrap="square">
            <a:spAutoFit/>
          </a:bodyPr>
          <a:lstStyle/>
          <a:p>
            <a:pPr lvl="0">
              <a:defRPr/>
            </a:pPr>
            <a:r>
              <a:rPr lang="ja-JP" altLang="en-US" sz="1000" b="1" dirty="0"/>
              <a:t>出典：　令和</a:t>
            </a:r>
            <a:r>
              <a:rPr lang="en-US" altLang="ja-JP" sz="1000" b="1" dirty="0"/>
              <a:t>4</a:t>
            </a:r>
            <a:r>
              <a:rPr lang="ja-JP" altLang="en-US" sz="1000" b="1" dirty="0"/>
              <a:t>年</a:t>
            </a:r>
            <a:r>
              <a:rPr lang="en-US" altLang="ja-JP" sz="1000" b="1" dirty="0"/>
              <a:t>3</a:t>
            </a:r>
            <a:r>
              <a:rPr lang="ja-JP" altLang="en-US" sz="1000" b="1" dirty="0"/>
              <a:t>月　審査管理課長・安全対策課長通知　医薬品リスク管理計画の策定及び公表について</a:t>
            </a:r>
            <a:r>
              <a:rPr lang="ja-JP" altLang="en-US" sz="1000" dirty="0"/>
              <a:t>（別紙様式</a:t>
            </a:r>
            <a:r>
              <a:rPr lang="en-US" altLang="ja-JP" sz="1000" dirty="0"/>
              <a:t>1</a:t>
            </a:r>
            <a:r>
              <a:rPr lang="ja-JP" altLang="en-US" sz="1000" dirty="0"/>
              <a:t>、別紙様式</a:t>
            </a:r>
            <a:r>
              <a:rPr lang="en-US" altLang="ja-JP" sz="1000" dirty="0"/>
              <a:t>1</a:t>
            </a:r>
            <a:r>
              <a:rPr lang="ja-JP" altLang="en-US" sz="1000" dirty="0"/>
              <a:t>の記載要領</a:t>
            </a:r>
            <a:r>
              <a:rPr lang="en-US" altLang="ja-JP" sz="1000" dirty="0"/>
              <a:t>8</a:t>
            </a:r>
            <a:r>
              <a:rPr lang="ja-JP" altLang="en-US" sz="1000" dirty="0"/>
              <a:t>）</a:t>
            </a:r>
            <a:endParaRPr lang="en-US" altLang="ja-JP" sz="1000" dirty="0"/>
          </a:p>
        </p:txBody>
      </p:sp>
      <p:sp>
        <p:nvSpPr>
          <p:cNvPr id="24" name="吹き出し: 四角形 23">
            <a:extLst>
              <a:ext uri="{FF2B5EF4-FFF2-40B4-BE49-F238E27FC236}">
                <a16:creationId xmlns:a16="http://schemas.microsoft.com/office/drawing/2014/main" id="{DCE700E4-591B-4443-A569-E96C80A42EF3}"/>
              </a:ext>
            </a:extLst>
          </p:cNvPr>
          <p:cNvSpPr/>
          <p:nvPr/>
        </p:nvSpPr>
        <p:spPr>
          <a:xfrm>
            <a:off x="7031739" y="2112499"/>
            <a:ext cx="4944361" cy="986229"/>
          </a:xfrm>
          <a:prstGeom prst="wedgeRectCallout">
            <a:avLst>
              <a:gd name="adj1" fmla="val -56335"/>
              <a:gd name="adj2" fmla="val 52205"/>
            </a:avLst>
          </a:prstGeom>
          <a:ln/>
        </p:spPr>
        <p:style>
          <a:lnRef idx="2">
            <a:schemeClr val="accent6"/>
          </a:lnRef>
          <a:fillRef idx="1">
            <a:schemeClr val="lt1"/>
          </a:fillRef>
          <a:effectRef idx="0">
            <a:schemeClr val="accent6"/>
          </a:effectRef>
          <a:fontRef idx="minor">
            <a:schemeClr val="dk1"/>
          </a:fontRef>
        </p:style>
        <p:txBody>
          <a:bodyPr rtlCol="0" anchor="ctr"/>
          <a:lstStyle/>
          <a:p>
            <a:r>
              <a:rPr lang="ja-JP" altLang="en-US" sz="1400" b="1" u="sng" dirty="0">
                <a:solidFill>
                  <a:schemeClr val="accent6"/>
                </a:solidFill>
              </a:rPr>
              <a:t>「製造販売後調査等の実施計画書」</a:t>
            </a:r>
            <a:r>
              <a:rPr lang="ja-JP" altLang="en-US" sz="1400" dirty="0">
                <a:solidFill>
                  <a:schemeClr val="accent6"/>
                </a:solidFill>
              </a:rPr>
              <a:t>においては、組織体制は継続して必要です。実施計画書で「</a:t>
            </a:r>
            <a:r>
              <a:rPr lang="en-US" altLang="ja-JP" sz="1400" dirty="0">
                <a:solidFill>
                  <a:schemeClr val="accent6"/>
                </a:solidFill>
              </a:rPr>
              <a:t>RMP</a:t>
            </a:r>
            <a:r>
              <a:rPr lang="ja-JP" altLang="en-US" sz="1400" dirty="0">
                <a:solidFill>
                  <a:schemeClr val="accent6"/>
                </a:solidFill>
              </a:rPr>
              <a:t>と同じ」として簡略記載している場合は、実施計画書中に組織体制を記載することになりますので、ご注意ください。</a:t>
            </a:r>
            <a:endParaRPr lang="en-US" altLang="ja-JP" sz="1400" dirty="0">
              <a:solidFill>
                <a:schemeClr val="accent6"/>
              </a:solidFill>
            </a:endParaRPr>
          </a:p>
        </p:txBody>
      </p:sp>
    </p:spTree>
    <p:extLst>
      <p:ext uri="{BB962C8B-B14F-4D97-AF65-F5344CB8AC3E}">
        <p14:creationId xmlns:p14="http://schemas.microsoft.com/office/powerpoint/2010/main" val="3108943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F95F9BAD-51AA-4BCB-B6D2-099A2F5151F7}"/>
              </a:ext>
            </a:extLst>
          </p:cNvPr>
          <p:cNvSpPr>
            <a:spLocks noGrp="1"/>
          </p:cNvSpPr>
          <p:nvPr>
            <p:ph type="body" sz="quarter" idx="10"/>
          </p:nvPr>
        </p:nvSpPr>
        <p:spPr>
          <a:xfrm>
            <a:off x="561247" y="205387"/>
            <a:ext cx="9793148" cy="307777"/>
          </a:xfrm>
        </p:spPr>
        <p:txBody>
          <a:bodyPr/>
          <a:lstStyle/>
          <a:p>
            <a:r>
              <a:rPr lang="en-US" altLang="ja-JP" dirty="0"/>
              <a:t>2022</a:t>
            </a:r>
            <a:r>
              <a:rPr lang="ja-JP" altLang="en-US" dirty="0"/>
              <a:t>年</a:t>
            </a:r>
            <a:r>
              <a:rPr lang="en-US" altLang="ja-JP" dirty="0"/>
              <a:t>3</a:t>
            </a:r>
            <a:r>
              <a:rPr lang="ja-JP" altLang="en-US" dirty="0"/>
              <a:t>月　</a:t>
            </a:r>
            <a:r>
              <a:rPr lang="en-US" altLang="ja-JP" dirty="0"/>
              <a:t>RMP</a:t>
            </a:r>
            <a:r>
              <a:rPr lang="ja-JP" altLang="en-US" dirty="0"/>
              <a:t>に関する通知のポイント</a:t>
            </a:r>
          </a:p>
        </p:txBody>
      </p:sp>
      <p:sp>
        <p:nvSpPr>
          <p:cNvPr id="4" name="テキスト プレースホルダー 3">
            <a:extLst>
              <a:ext uri="{FF2B5EF4-FFF2-40B4-BE49-F238E27FC236}">
                <a16:creationId xmlns:a16="http://schemas.microsoft.com/office/drawing/2014/main" id="{BDA3C4EB-312D-47AF-A68F-64EFB66B3092}"/>
              </a:ext>
            </a:extLst>
          </p:cNvPr>
          <p:cNvSpPr>
            <a:spLocks noGrp="1"/>
          </p:cNvSpPr>
          <p:nvPr>
            <p:ph type="body" sz="quarter" idx="12"/>
          </p:nvPr>
        </p:nvSpPr>
        <p:spPr>
          <a:xfrm>
            <a:off x="512219" y="503071"/>
            <a:ext cx="9842176" cy="584775"/>
          </a:xfrm>
        </p:spPr>
        <p:txBody>
          <a:bodyPr/>
          <a:lstStyle/>
          <a:p>
            <a:r>
              <a:rPr lang="ja-JP" altLang="en-US" dirty="0">
                <a:highlight>
                  <a:srgbClr val="00FFFF"/>
                </a:highlight>
              </a:rPr>
              <a:t>ポイント</a:t>
            </a:r>
            <a:r>
              <a:rPr lang="en-US" altLang="ja-JP" dirty="0">
                <a:highlight>
                  <a:srgbClr val="00FFFF"/>
                </a:highlight>
              </a:rPr>
              <a:t>4.</a:t>
            </a:r>
            <a:r>
              <a:rPr lang="ja-JP" altLang="en-US" dirty="0"/>
              <a:t>　タイムライン</a:t>
            </a:r>
            <a:endParaRPr lang="en-US" altLang="ja-JP" dirty="0"/>
          </a:p>
        </p:txBody>
      </p:sp>
      <p:sp>
        <p:nvSpPr>
          <p:cNvPr id="6" name="正方形/長方形 5">
            <a:extLst>
              <a:ext uri="{FF2B5EF4-FFF2-40B4-BE49-F238E27FC236}">
                <a16:creationId xmlns:a16="http://schemas.microsoft.com/office/drawing/2014/main" id="{0E8965A5-C9DF-45F8-ACBA-C3D147652A04}"/>
              </a:ext>
            </a:extLst>
          </p:cNvPr>
          <p:cNvSpPr/>
          <p:nvPr/>
        </p:nvSpPr>
        <p:spPr>
          <a:xfrm>
            <a:off x="561247" y="1087846"/>
            <a:ext cx="11074400" cy="689468"/>
          </a:xfrm>
          <a:prstGeom prst="rect">
            <a:avLst/>
          </a:prstGeom>
          <a:solidFill>
            <a:srgbClr val="0000CC"/>
          </a:solidFill>
        </p:spPr>
        <p:txBody>
          <a:bodyPr wrap="square" lIns="108000" tIns="108000" rIns="108000" bIns="108000">
            <a:noAutofit/>
          </a:bodyPr>
          <a:lstStyle/>
          <a:p>
            <a:pPr algn="ctr"/>
            <a:r>
              <a:rPr lang="ja-JP" altLang="en-US" b="1" dirty="0">
                <a:solidFill>
                  <a:schemeClr val="bg1"/>
                </a:solidFill>
              </a:rPr>
              <a:t>本通知は、</a:t>
            </a:r>
            <a:r>
              <a:rPr lang="en-US" altLang="ja-JP" b="1" dirty="0">
                <a:solidFill>
                  <a:schemeClr val="bg1"/>
                </a:solidFill>
              </a:rPr>
              <a:t>2022</a:t>
            </a:r>
            <a:r>
              <a:rPr lang="ja-JP" altLang="en-US" b="1" dirty="0">
                <a:solidFill>
                  <a:schemeClr val="bg1"/>
                </a:solidFill>
              </a:rPr>
              <a:t>年</a:t>
            </a:r>
            <a:r>
              <a:rPr lang="en-US" altLang="ja-JP" b="1" dirty="0">
                <a:solidFill>
                  <a:schemeClr val="bg1"/>
                </a:solidFill>
              </a:rPr>
              <a:t>5</a:t>
            </a:r>
            <a:r>
              <a:rPr lang="ja-JP" altLang="en-US" b="1" dirty="0">
                <a:solidFill>
                  <a:schemeClr val="bg1"/>
                </a:solidFill>
              </a:rPr>
              <a:t>月</a:t>
            </a:r>
            <a:r>
              <a:rPr lang="en-US" altLang="ja-JP" b="1" dirty="0">
                <a:solidFill>
                  <a:schemeClr val="bg1"/>
                </a:solidFill>
              </a:rPr>
              <a:t>1</a:t>
            </a:r>
            <a:r>
              <a:rPr lang="ja-JP" altLang="en-US" b="1" dirty="0">
                <a:solidFill>
                  <a:schemeClr val="bg1"/>
                </a:solidFill>
              </a:rPr>
              <a:t>日に施行され、経過措置期間は</a:t>
            </a:r>
            <a:r>
              <a:rPr lang="en-US" altLang="ja-JP" b="1" dirty="0">
                <a:solidFill>
                  <a:schemeClr val="bg1"/>
                </a:solidFill>
              </a:rPr>
              <a:t>1</a:t>
            </a:r>
            <a:r>
              <a:rPr lang="ja-JP" altLang="en-US" b="1" dirty="0">
                <a:solidFill>
                  <a:schemeClr val="bg1"/>
                </a:solidFill>
              </a:rPr>
              <a:t>年間（新旧様式どちらでも可）</a:t>
            </a:r>
            <a:endParaRPr lang="en-US" altLang="ja-JP" b="1" dirty="0">
              <a:solidFill>
                <a:schemeClr val="bg1"/>
              </a:solidFill>
            </a:endParaRPr>
          </a:p>
          <a:p>
            <a:pPr algn="ctr"/>
            <a:r>
              <a:rPr lang="ja-JP" altLang="en-US" dirty="0">
                <a:solidFill>
                  <a:schemeClr val="bg1"/>
                </a:solidFill>
              </a:rPr>
              <a:t>ただし、</a:t>
            </a:r>
            <a:r>
              <a:rPr lang="en-US" altLang="ja-JP" dirty="0">
                <a:solidFill>
                  <a:schemeClr val="bg1"/>
                </a:solidFill>
              </a:rPr>
              <a:t>2022</a:t>
            </a:r>
            <a:r>
              <a:rPr lang="ja-JP" altLang="en-US" dirty="0">
                <a:solidFill>
                  <a:schemeClr val="bg1"/>
                </a:solidFill>
              </a:rPr>
              <a:t>年</a:t>
            </a:r>
            <a:r>
              <a:rPr lang="en-US" altLang="ja-JP" dirty="0">
                <a:solidFill>
                  <a:schemeClr val="bg1"/>
                </a:solidFill>
              </a:rPr>
              <a:t>5</a:t>
            </a:r>
            <a:r>
              <a:rPr lang="ja-JP" altLang="en-US" dirty="0">
                <a:solidFill>
                  <a:schemeClr val="bg1"/>
                </a:solidFill>
              </a:rPr>
              <a:t>月以降、提出届・表紙・概要の添付は必須。メール提出および部会直後の</a:t>
            </a:r>
            <a:r>
              <a:rPr lang="en-US" altLang="ja-JP" dirty="0">
                <a:solidFill>
                  <a:schemeClr val="bg1"/>
                </a:solidFill>
              </a:rPr>
              <a:t>RMP</a:t>
            </a:r>
            <a:r>
              <a:rPr lang="ja-JP" altLang="en-US" dirty="0">
                <a:solidFill>
                  <a:schemeClr val="bg1"/>
                </a:solidFill>
              </a:rPr>
              <a:t>提出は原則必須</a:t>
            </a:r>
            <a:endParaRPr lang="en-US" altLang="ja-JP" dirty="0">
              <a:solidFill>
                <a:schemeClr val="bg1"/>
              </a:solidFill>
            </a:endParaRPr>
          </a:p>
        </p:txBody>
      </p:sp>
      <p:sp>
        <p:nvSpPr>
          <p:cNvPr id="29" name="正方形/長方形 28">
            <a:extLst>
              <a:ext uri="{FF2B5EF4-FFF2-40B4-BE49-F238E27FC236}">
                <a16:creationId xmlns:a16="http://schemas.microsoft.com/office/drawing/2014/main" id="{A60B2213-06A2-44AF-A6E0-D103079787A6}"/>
              </a:ext>
            </a:extLst>
          </p:cNvPr>
          <p:cNvSpPr/>
          <p:nvPr/>
        </p:nvSpPr>
        <p:spPr>
          <a:xfrm>
            <a:off x="3012708" y="5690662"/>
            <a:ext cx="8251783" cy="923330"/>
          </a:xfrm>
          <a:prstGeom prst="rect">
            <a:avLst/>
          </a:prstGeom>
        </p:spPr>
        <p:txBody>
          <a:bodyPr wrap="square">
            <a:spAutoFit/>
          </a:bodyPr>
          <a:lstStyle/>
          <a:p>
            <a:r>
              <a:rPr lang="ja-JP" altLang="ja-JP" b="1" dirty="0"/>
              <a:t>既に</a:t>
            </a:r>
            <a:r>
              <a:rPr lang="en-US" altLang="ja-JP" b="1" dirty="0"/>
              <a:t>RMP</a:t>
            </a:r>
            <a:r>
              <a:rPr lang="ja-JP" altLang="ja-JP" b="1" dirty="0"/>
              <a:t>がある製品の様式変更について</a:t>
            </a:r>
            <a:r>
              <a:rPr lang="ja-JP" altLang="ja-JP" dirty="0"/>
              <a:t>　</a:t>
            </a:r>
            <a:br>
              <a:rPr lang="en-US" altLang="ja-JP" dirty="0"/>
            </a:br>
            <a:r>
              <a:rPr lang="ja-JP" altLang="en-US" dirty="0"/>
              <a:t>　・経過措置期間中に</a:t>
            </a:r>
            <a:r>
              <a:rPr lang="en-US" altLang="ja-JP" dirty="0"/>
              <a:t>RMP</a:t>
            </a:r>
            <a:r>
              <a:rPr lang="ja-JP" altLang="en-US" dirty="0"/>
              <a:t>の変更があった場合は、新旧どちらの様式で提出しても可</a:t>
            </a:r>
            <a:endParaRPr lang="en-US" altLang="ja-JP" dirty="0"/>
          </a:p>
          <a:p>
            <a:r>
              <a:rPr lang="ja-JP" altLang="en-US" dirty="0"/>
              <a:t>　・経過</a:t>
            </a:r>
            <a:r>
              <a:rPr lang="ja-JP" altLang="ja-JP" dirty="0"/>
              <a:t>措置期間</a:t>
            </a:r>
            <a:r>
              <a:rPr lang="ja-JP" altLang="en-US" dirty="0"/>
              <a:t>が経過した後に、旧</a:t>
            </a:r>
            <a:r>
              <a:rPr lang="ja-JP" altLang="ja-JP" dirty="0"/>
              <a:t>様式</a:t>
            </a:r>
            <a:r>
              <a:rPr lang="ja-JP" altLang="en-US" dirty="0"/>
              <a:t>が残っていても許容</a:t>
            </a:r>
            <a:endParaRPr lang="ja-JP" altLang="ja-JP" dirty="0"/>
          </a:p>
        </p:txBody>
      </p:sp>
      <p:sp>
        <p:nvSpPr>
          <p:cNvPr id="2" name="矢印: 右 1">
            <a:extLst>
              <a:ext uri="{FF2B5EF4-FFF2-40B4-BE49-F238E27FC236}">
                <a16:creationId xmlns:a16="http://schemas.microsoft.com/office/drawing/2014/main" id="{FE4E8EB7-70E4-486C-AE71-A79AC11155CC}"/>
              </a:ext>
            </a:extLst>
          </p:cNvPr>
          <p:cNvSpPr/>
          <p:nvPr/>
        </p:nvSpPr>
        <p:spPr>
          <a:xfrm>
            <a:off x="2743202" y="2233029"/>
            <a:ext cx="8646383" cy="244048"/>
          </a:xfrm>
          <a:prstGeom prst="rightArrow">
            <a:avLst/>
          </a:prstGeom>
          <a:solidFill>
            <a:schemeClr val="bg1">
              <a:lumMod val="75000"/>
            </a:schemeClr>
          </a:solidFill>
        </p:spPr>
        <p:txBody>
          <a:bodyPr wrap="square" lIns="108000" tIns="108000" rIns="108000" bIns="108000" rtlCol="0" anchor="ctr">
            <a:noAutofit/>
          </a:bodyPr>
          <a:lstStyle/>
          <a:p>
            <a:pPr algn="ctr"/>
            <a:endParaRPr kumimoji="1" lang="ja-JP" altLang="en-US" b="1" dirty="0">
              <a:solidFill>
                <a:schemeClr val="bg1"/>
              </a:solidFill>
            </a:endParaRPr>
          </a:p>
        </p:txBody>
      </p:sp>
      <p:sp>
        <p:nvSpPr>
          <p:cNvPr id="42" name="正方形/長方形 41">
            <a:extLst>
              <a:ext uri="{FF2B5EF4-FFF2-40B4-BE49-F238E27FC236}">
                <a16:creationId xmlns:a16="http://schemas.microsoft.com/office/drawing/2014/main" id="{60CCEE25-FFA9-4940-BC4A-F0DA821EF711}"/>
              </a:ext>
            </a:extLst>
          </p:cNvPr>
          <p:cNvSpPr/>
          <p:nvPr/>
        </p:nvSpPr>
        <p:spPr>
          <a:xfrm>
            <a:off x="7786838" y="1925755"/>
            <a:ext cx="2245183" cy="369332"/>
          </a:xfrm>
          <a:prstGeom prst="rect">
            <a:avLst/>
          </a:prstGeom>
          <a:ln>
            <a:noFill/>
          </a:ln>
        </p:spPr>
        <p:txBody>
          <a:bodyPr wrap="square">
            <a:spAutoFit/>
          </a:bodyPr>
          <a:lstStyle/>
          <a:p>
            <a:pPr algn="ctr"/>
            <a:r>
              <a:rPr lang="en-US" altLang="ja-JP" b="1" dirty="0">
                <a:latin typeface="+mn-ea"/>
              </a:rPr>
              <a:t>2023</a:t>
            </a:r>
            <a:r>
              <a:rPr lang="ja-JP" altLang="en-US" b="1" dirty="0">
                <a:latin typeface="+mn-ea"/>
              </a:rPr>
              <a:t>年</a:t>
            </a:r>
            <a:r>
              <a:rPr lang="en-US" altLang="ja-JP" b="1" dirty="0">
                <a:latin typeface="+mn-ea"/>
              </a:rPr>
              <a:t>5</a:t>
            </a:r>
            <a:r>
              <a:rPr lang="ja-JP" altLang="en-US" b="1" dirty="0">
                <a:latin typeface="+mn-ea"/>
              </a:rPr>
              <a:t>月</a:t>
            </a:r>
            <a:r>
              <a:rPr lang="en-US" altLang="ja-JP" b="1" dirty="0">
                <a:latin typeface="+mn-ea"/>
              </a:rPr>
              <a:t>1</a:t>
            </a:r>
            <a:r>
              <a:rPr lang="ja-JP" altLang="en-US" b="1" dirty="0">
                <a:latin typeface="+mn-ea"/>
              </a:rPr>
              <a:t>日</a:t>
            </a:r>
            <a:endParaRPr lang="en-US" altLang="ja-JP" b="1" dirty="0">
              <a:latin typeface="+mn-ea"/>
            </a:endParaRPr>
          </a:p>
        </p:txBody>
      </p:sp>
      <p:sp>
        <p:nvSpPr>
          <p:cNvPr id="54" name="矢印: 右 53">
            <a:extLst>
              <a:ext uri="{FF2B5EF4-FFF2-40B4-BE49-F238E27FC236}">
                <a16:creationId xmlns:a16="http://schemas.microsoft.com/office/drawing/2014/main" id="{67F2DE61-1823-4899-996D-C6581B03E2A2}"/>
              </a:ext>
            </a:extLst>
          </p:cNvPr>
          <p:cNvSpPr/>
          <p:nvPr/>
        </p:nvSpPr>
        <p:spPr>
          <a:xfrm>
            <a:off x="3012708" y="2423592"/>
            <a:ext cx="4764505" cy="780470"/>
          </a:xfrm>
          <a:prstGeom prst="rightArrow">
            <a:avLst/>
          </a:prstGeom>
          <a:ln>
            <a:solidFill>
              <a:schemeClr val="accent4"/>
            </a:solidFill>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pPr algn="ctr"/>
            <a:r>
              <a:rPr kumimoji="1" lang="ja-JP" altLang="en-US" b="1" dirty="0">
                <a:solidFill>
                  <a:schemeClr val="accent4"/>
                </a:solidFill>
              </a:rPr>
              <a:t>経過措置期間（新旧どちらの様式も可）</a:t>
            </a:r>
          </a:p>
        </p:txBody>
      </p:sp>
      <p:sp>
        <p:nvSpPr>
          <p:cNvPr id="55" name="矢印: 右 54">
            <a:extLst>
              <a:ext uri="{FF2B5EF4-FFF2-40B4-BE49-F238E27FC236}">
                <a16:creationId xmlns:a16="http://schemas.microsoft.com/office/drawing/2014/main" id="{14E9EC0F-A863-49F5-98FA-867585EE3559}"/>
              </a:ext>
            </a:extLst>
          </p:cNvPr>
          <p:cNvSpPr/>
          <p:nvPr/>
        </p:nvSpPr>
        <p:spPr>
          <a:xfrm>
            <a:off x="7902343" y="2423592"/>
            <a:ext cx="3487244" cy="780470"/>
          </a:xfrm>
          <a:prstGeom prst="rightArrow">
            <a:avLst/>
          </a:prstGeom>
          <a:solidFill>
            <a:schemeClr val="accent4"/>
          </a:solidFill>
          <a:ln>
            <a:noFill/>
          </a:ln>
        </p:spPr>
        <p:txBody>
          <a:bodyPr wrap="square" lIns="108000" tIns="108000" rIns="108000" bIns="108000" rtlCol="0" anchor="ctr">
            <a:noAutofit/>
          </a:bodyPr>
          <a:lstStyle/>
          <a:p>
            <a:pPr algn="ctr"/>
            <a:r>
              <a:rPr kumimoji="1" lang="ja-JP" altLang="en-US" b="1" dirty="0">
                <a:solidFill>
                  <a:schemeClr val="bg1"/>
                </a:solidFill>
              </a:rPr>
              <a:t>新様式のみ</a:t>
            </a:r>
          </a:p>
        </p:txBody>
      </p:sp>
      <p:sp>
        <p:nvSpPr>
          <p:cNvPr id="57" name="矢印: 右 56">
            <a:extLst>
              <a:ext uri="{FF2B5EF4-FFF2-40B4-BE49-F238E27FC236}">
                <a16:creationId xmlns:a16="http://schemas.microsoft.com/office/drawing/2014/main" id="{A6A75383-D208-4919-BAD2-7D167396180C}"/>
              </a:ext>
            </a:extLst>
          </p:cNvPr>
          <p:cNvSpPr/>
          <p:nvPr/>
        </p:nvSpPr>
        <p:spPr>
          <a:xfrm>
            <a:off x="3012708" y="4032518"/>
            <a:ext cx="8376878" cy="780470"/>
          </a:xfrm>
          <a:prstGeom prst="rightArrow">
            <a:avLst/>
          </a:prstGeom>
          <a:solidFill>
            <a:schemeClr val="accent1"/>
          </a:solidFill>
          <a:ln>
            <a:noFill/>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r>
              <a:rPr kumimoji="1" lang="ja-JP" altLang="en-US" b="1" dirty="0">
                <a:solidFill>
                  <a:schemeClr val="bg1"/>
                </a:solidFill>
              </a:rPr>
              <a:t>　メール提出</a:t>
            </a:r>
            <a:r>
              <a:rPr kumimoji="1" lang="en-US" altLang="ja-JP" b="1" dirty="0">
                <a:solidFill>
                  <a:schemeClr val="bg1"/>
                </a:solidFill>
              </a:rPr>
              <a:t>(</a:t>
            </a:r>
            <a:r>
              <a:rPr kumimoji="1" lang="ja-JP" altLang="en-US" b="1" dirty="0">
                <a:solidFill>
                  <a:schemeClr val="bg1"/>
                </a:solidFill>
              </a:rPr>
              <a:t>原則必須）</a:t>
            </a:r>
          </a:p>
        </p:txBody>
      </p:sp>
      <p:sp>
        <p:nvSpPr>
          <p:cNvPr id="58" name="矢印: 右 57">
            <a:extLst>
              <a:ext uri="{FF2B5EF4-FFF2-40B4-BE49-F238E27FC236}">
                <a16:creationId xmlns:a16="http://schemas.microsoft.com/office/drawing/2014/main" id="{8B43F77F-8342-4208-85E6-05F6CC96DAA9}"/>
              </a:ext>
            </a:extLst>
          </p:cNvPr>
          <p:cNvSpPr/>
          <p:nvPr/>
        </p:nvSpPr>
        <p:spPr>
          <a:xfrm>
            <a:off x="3012708" y="3204062"/>
            <a:ext cx="8376878" cy="780470"/>
          </a:xfrm>
          <a:prstGeom prst="rightArrow">
            <a:avLst/>
          </a:prstGeom>
          <a:solidFill>
            <a:schemeClr val="accent1"/>
          </a:solidFill>
          <a:ln>
            <a:noFill/>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r>
              <a:rPr kumimoji="1" lang="ja-JP" altLang="en-US" b="1" dirty="0">
                <a:solidFill>
                  <a:schemeClr val="bg1"/>
                </a:solidFill>
              </a:rPr>
              <a:t>　</a:t>
            </a:r>
            <a:r>
              <a:rPr lang="ja-JP" altLang="en-US" b="1" dirty="0">
                <a:solidFill>
                  <a:schemeClr val="bg1"/>
                </a:solidFill>
              </a:rPr>
              <a:t>提出届・表紙・概要の</a:t>
            </a:r>
            <a:r>
              <a:rPr kumimoji="1" lang="ja-JP" altLang="en-US" b="1" dirty="0">
                <a:solidFill>
                  <a:schemeClr val="bg1"/>
                </a:solidFill>
              </a:rPr>
              <a:t>添付（必須）</a:t>
            </a:r>
            <a:endParaRPr kumimoji="1" lang="en-US" altLang="ja-JP" dirty="0">
              <a:solidFill>
                <a:schemeClr val="bg1"/>
              </a:solidFill>
            </a:endParaRPr>
          </a:p>
        </p:txBody>
      </p:sp>
      <p:sp>
        <p:nvSpPr>
          <p:cNvPr id="59" name="正方形/長方形 58">
            <a:extLst>
              <a:ext uri="{FF2B5EF4-FFF2-40B4-BE49-F238E27FC236}">
                <a16:creationId xmlns:a16="http://schemas.microsoft.com/office/drawing/2014/main" id="{9208B59F-7D6D-4CF7-9279-58770B614BD1}"/>
              </a:ext>
            </a:extLst>
          </p:cNvPr>
          <p:cNvSpPr/>
          <p:nvPr/>
        </p:nvSpPr>
        <p:spPr>
          <a:xfrm>
            <a:off x="2909287" y="1925755"/>
            <a:ext cx="2840878" cy="369332"/>
          </a:xfrm>
          <a:prstGeom prst="rect">
            <a:avLst/>
          </a:prstGeom>
          <a:ln>
            <a:noFill/>
          </a:ln>
        </p:spPr>
        <p:txBody>
          <a:bodyPr wrap="square">
            <a:spAutoFit/>
          </a:bodyPr>
          <a:lstStyle/>
          <a:p>
            <a:r>
              <a:rPr lang="en-US" altLang="ja-JP" b="1" dirty="0">
                <a:latin typeface="+mn-ea"/>
              </a:rPr>
              <a:t>2022</a:t>
            </a:r>
            <a:r>
              <a:rPr lang="ja-JP" altLang="en-US" b="1" dirty="0">
                <a:latin typeface="+mn-ea"/>
              </a:rPr>
              <a:t>年</a:t>
            </a:r>
            <a:r>
              <a:rPr lang="en-US" altLang="ja-JP" b="1" dirty="0">
                <a:latin typeface="+mn-ea"/>
              </a:rPr>
              <a:t>5</a:t>
            </a:r>
            <a:r>
              <a:rPr lang="ja-JP" altLang="en-US" b="1" dirty="0">
                <a:latin typeface="+mn-ea"/>
              </a:rPr>
              <a:t>月</a:t>
            </a:r>
            <a:r>
              <a:rPr lang="en-US" altLang="ja-JP" b="1" dirty="0">
                <a:latin typeface="+mn-ea"/>
              </a:rPr>
              <a:t>1</a:t>
            </a:r>
            <a:r>
              <a:rPr lang="ja-JP" altLang="en-US" b="1" dirty="0">
                <a:latin typeface="+mn-ea"/>
              </a:rPr>
              <a:t>日</a:t>
            </a:r>
            <a:r>
              <a:rPr lang="en-US" altLang="ja-JP" b="1" dirty="0">
                <a:latin typeface="+mn-ea"/>
              </a:rPr>
              <a:t>(</a:t>
            </a:r>
            <a:r>
              <a:rPr lang="ja-JP" altLang="en-US" b="1" dirty="0">
                <a:latin typeface="+mn-ea"/>
              </a:rPr>
              <a:t>施行）</a:t>
            </a:r>
          </a:p>
        </p:txBody>
      </p:sp>
      <p:cxnSp>
        <p:nvCxnSpPr>
          <p:cNvPr id="7" name="直線コネクタ 6">
            <a:extLst>
              <a:ext uri="{FF2B5EF4-FFF2-40B4-BE49-F238E27FC236}">
                <a16:creationId xmlns:a16="http://schemas.microsoft.com/office/drawing/2014/main" id="{EB407E54-1800-454A-B0AE-1E32B51BF630}"/>
              </a:ext>
            </a:extLst>
          </p:cNvPr>
          <p:cNvCxnSpPr>
            <a:cxnSpLocks/>
          </p:cNvCxnSpPr>
          <p:nvPr/>
        </p:nvCxnSpPr>
        <p:spPr>
          <a:xfrm>
            <a:off x="3012708" y="2347846"/>
            <a:ext cx="0" cy="3310999"/>
          </a:xfrm>
          <a:prstGeom prst="line">
            <a:avLst/>
          </a:prstGeom>
        </p:spPr>
        <p:style>
          <a:lnRef idx="1">
            <a:schemeClr val="accent1"/>
          </a:lnRef>
          <a:fillRef idx="0">
            <a:schemeClr val="accent1"/>
          </a:fillRef>
          <a:effectRef idx="0">
            <a:schemeClr val="accent1"/>
          </a:effectRef>
          <a:fontRef idx="minor">
            <a:schemeClr val="tx1"/>
          </a:fontRef>
        </p:style>
      </p:cxnSp>
      <p:sp>
        <p:nvSpPr>
          <p:cNvPr id="61" name="正方形/長方形 60">
            <a:extLst>
              <a:ext uri="{FF2B5EF4-FFF2-40B4-BE49-F238E27FC236}">
                <a16:creationId xmlns:a16="http://schemas.microsoft.com/office/drawing/2014/main" id="{BD2AE48C-5E53-4CF8-89EB-346A29232084}"/>
              </a:ext>
            </a:extLst>
          </p:cNvPr>
          <p:cNvSpPr/>
          <p:nvPr/>
        </p:nvSpPr>
        <p:spPr>
          <a:xfrm>
            <a:off x="329005" y="2596374"/>
            <a:ext cx="1223635" cy="473977"/>
          </a:xfrm>
          <a:prstGeom prst="rect">
            <a:avLst/>
          </a:prstGeom>
          <a:ln w="28575"/>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chemeClr val="accent6"/>
                </a:solidFill>
                <a:effectLst/>
                <a:uLnTx/>
                <a:uFillTx/>
                <a:latin typeface="Meiryo UI"/>
                <a:ea typeface="Meiryo UI"/>
                <a:cs typeface="+mn-cs"/>
              </a:rPr>
              <a:t>申請資料</a:t>
            </a:r>
            <a:endParaRPr kumimoji="0" lang="en-US" altLang="ja-JP" sz="1400" b="1" i="0" u="none" strike="noStrike" kern="0" cap="none" spc="0" normalizeH="0" baseline="0" noProof="0" dirty="0">
              <a:ln>
                <a:noFill/>
              </a:ln>
              <a:solidFill>
                <a:schemeClr val="accent6"/>
              </a:solidFill>
              <a:effectLst/>
              <a:uLnTx/>
              <a:uFillTx/>
              <a:latin typeface="Meiryo UI"/>
              <a:ea typeface="Meiryo UI"/>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400" b="1" kern="0" dirty="0">
                <a:solidFill>
                  <a:schemeClr val="accent6"/>
                </a:solidFill>
                <a:latin typeface="Meiryo UI"/>
                <a:ea typeface="Meiryo UI"/>
              </a:rPr>
              <a:t>CTD</a:t>
            </a:r>
            <a:r>
              <a:rPr kumimoji="0" lang="ja-JP" altLang="en-US" sz="1400" b="1" kern="0" dirty="0">
                <a:solidFill>
                  <a:schemeClr val="accent6"/>
                </a:solidFill>
                <a:latin typeface="Meiryo UI"/>
                <a:ea typeface="Meiryo UI"/>
              </a:rPr>
              <a:t> </a:t>
            </a:r>
            <a:r>
              <a:rPr kumimoji="0" lang="en-US" altLang="ja-JP" sz="1400" b="1" kern="0" dirty="0">
                <a:solidFill>
                  <a:schemeClr val="accent6"/>
                </a:solidFill>
                <a:latin typeface="Meiryo UI"/>
                <a:ea typeface="Meiryo UI"/>
              </a:rPr>
              <a:t>M1.11</a:t>
            </a:r>
            <a:endParaRPr kumimoji="0" lang="ja-JP" altLang="en-US" sz="1400" b="1" i="0" u="none" strike="noStrike" kern="0" cap="none" spc="0" normalizeH="0" baseline="0" noProof="0" dirty="0">
              <a:ln>
                <a:noFill/>
              </a:ln>
              <a:solidFill>
                <a:schemeClr val="accent6"/>
              </a:solidFill>
              <a:effectLst/>
              <a:uLnTx/>
              <a:uFillTx/>
              <a:latin typeface="Meiryo UI"/>
              <a:ea typeface="Meiryo UI"/>
            </a:endParaRPr>
          </a:p>
        </p:txBody>
      </p:sp>
      <p:sp>
        <p:nvSpPr>
          <p:cNvPr id="62" name="正方形/長方形 61">
            <a:extLst>
              <a:ext uri="{FF2B5EF4-FFF2-40B4-BE49-F238E27FC236}">
                <a16:creationId xmlns:a16="http://schemas.microsoft.com/office/drawing/2014/main" id="{AF552ACA-DCB2-4E28-B522-F84C14068E6C}"/>
              </a:ext>
            </a:extLst>
          </p:cNvPr>
          <p:cNvSpPr/>
          <p:nvPr/>
        </p:nvSpPr>
        <p:spPr>
          <a:xfrm>
            <a:off x="1677769" y="2596374"/>
            <a:ext cx="1051609" cy="473977"/>
          </a:xfrm>
          <a:prstGeom prst="rect">
            <a:avLst/>
          </a:prstGeom>
          <a:ln w="28575"/>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chemeClr val="accent1"/>
                </a:solidFill>
                <a:effectLst/>
                <a:uLnTx/>
                <a:uFillTx/>
                <a:latin typeface="Meiryo UI"/>
                <a:ea typeface="Meiryo UI"/>
                <a:cs typeface="+mn-cs"/>
              </a:rPr>
              <a:t>市販後</a:t>
            </a:r>
            <a:br>
              <a:rPr kumimoji="0" lang="en-US" altLang="ja-JP" sz="1400" b="1" i="0" u="none" strike="noStrike" kern="0" cap="none" spc="0" normalizeH="0" baseline="0" noProof="0" dirty="0">
                <a:ln>
                  <a:noFill/>
                </a:ln>
                <a:solidFill>
                  <a:schemeClr val="accent1"/>
                </a:solidFill>
                <a:effectLst/>
                <a:uLnTx/>
                <a:uFillTx/>
                <a:latin typeface="Meiryo UI"/>
                <a:ea typeface="Meiryo UI"/>
                <a:cs typeface="+mn-cs"/>
              </a:rPr>
            </a:br>
            <a:r>
              <a:rPr kumimoji="0" lang="en-US" altLang="ja-JP" sz="1400" b="1" i="0" u="none" strike="noStrike" kern="0" cap="none" spc="0" normalizeH="0" baseline="0" noProof="0" dirty="0">
                <a:ln>
                  <a:noFill/>
                </a:ln>
                <a:solidFill>
                  <a:schemeClr val="accent1"/>
                </a:solidFill>
                <a:effectLst/>
                <a:uLnTx/>
                <a:uFillTx/>
                <a:latin typeface="Meiryo UI"/>
                <a:ea typeface="Meiryo UI"/>
                <a:cs typeface="+mn-cs"/>
              </a:rPr>
              <a:t>RMP※</a:t>
            </a:r>
            <a:endParaRPr kumimoji="0" lang="ja-JP" altLang="en-US" sz="1400" b="1" i="0" u="none" strike="noStrike" kern="0" cap="none" spc="0" normalizeH="0" baseline="0" noProof="0" dirty="0">
              <a:ln>
                <a:noFill/>
              </a:ln>
              <a:solidFill>
                <a:schemeClr val="accent1"/>
              </a:solidFill>
              <a:effectLst/>
              <a:uLnTx/>
              <a:uFillTx/>
              <a:latin typeface="Meiryo UI"/>
              <a:ea typeface="Meiryo UI"/>
              <a:cs typeface="+mn-cs"/>
            </a:endParaRPr>
          </a:p>
        </p:txBody>
      </p:sp>
      <p:sp>
        <p:nvSpPr>
          <p:cNvPr id="65" name="正方形/長方形 64">
            <a:extLst>
              <a:ext uri="{FF2B5EF4-FFF2-40B4-BE49-F238E27FC236}">
                <a16:creationId xmlns:a16="http://schemas.microsoft.com/office/drawing/2014/main" id="{2D5643CF-8B62-4159-8260-21286CED96CA}"/>
              </a:ext>
            </a:extLst>
          </p:cNvPr>
          <p:cNvSpPr/>
          <p:nvPr/>
        </p:nvSpPr>
        <p:spPr>
          <a:xfrm>
            <a:off x="329005" y="3399226"/>
            <a:ext cx="1223635" cy="473977"/>
          </a:xfrm>
          <a:prstGeom prst="rect">
            <a:avLst/>
          </a:prstGeom>
          <a:ln w="28575">
            <a:prstDash val="sysDot"/>
          </a:ln>
        </p:spPr>
        <p:style>
          <a:lnRef idx="2">
            <a:schemeClr val="accent4"/>
          </a:lnRef>
          <a:fillRef idx="1">
            <a:schemeClr val="lt1"/>
          </a:fillRef>
          <a:effectRef idx="0">
            <a:schemeClr val="accent4"/>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1" i="0" u="none" strike="noStrike" kern="0" cap="none" spc="0" normalizeH="0" baseline="0" noProof="0" dirty="0">
              <a:ln>
                <a:noFill/>
              </a:ln>
              <a:solidFill>
                <a:prstClr val="white"/>
              </a:solidFill>
              <a:effectLst/>
              <a:uLnTx/>
              <a:uFillTx/>
              <a:latin typeface="Meiryo UI"/>
              <a:ea typeface="Meiryo UI"/>
              <a:cs typeface="+mn-cs"/>
            </a:endParaRPr>
          </a:p>
        </p:txBody>
      </p:sp>
      <p:sp>
        <p:nvSpPr>
          <p:cNvPr id="66" name="正方形/長方形 65">
            <a:extLst>
              <a:ext uri="{FF2B5EF4-FFF2-40B4-BE49-F238E27FC236}">
                <a16:creationId xmlns:a16="http://schemas.microsoft.com/office/drawing/2014/main" id="{F3EB0CF0-A92E-4CC5-BF56-47B207DEE303}"/>
              </a:ext>
            </a:extLst>
          </p:cNvPr>
          <p:cNvSpPr/>
          <p:nvPr/>
        </p:nvSpPr>
        <p:spPr>
          <a:xfrm>
            <a:off x="329005" y="4185763"/>
            <a:ext cx="1223635" cy="473977"/>
          </a:xfrm>
          <a:prstGeom prst="rect">
            <a:avLst/>
          </a:prstGeom>
          <a:ln w="28575">
            <a:prstDash val="sysDot"/>
          </a:ln>
        </p:spPr>
        <p:style>
          <a:lnRef idx="2">
            <a:schemeClr val="accent4"/>
          </a:lnRef>
          <a:fillRef idx="1">
            <a:schemeClr val="lt1"/>
          </a:fillRef>
          <a:effectRef idx="0">
            <a:schemeClr val="accent4"/>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1" i="0" u="none" strike="noStrike" kern="0" cap="none" spc="0" normalizeH="0" baseline="0" noProof="0" dirty="0">
              <a:ln>
                <a:noFill/>
              </a:ln>
              <a:solidFill>
                <a:prstClr val="white"/>
              </a:solidFill>
              <a:effectLst/>
              <a:uLnTx/>
              <a:uFillTx/>
              <a:latin typeface="Meiryo UI"/>
              <a:ea typeface="Meiryo UI"/>
              <a:cs typeface="+mn-cs"/>
            </a:endParaRPr>
          </a:p>
        </p:txBody>
      </p:sp>
      <p:sp>
        <p:nvSpPr>
          <p:cNvPr id="68" name="矢印: 右 67">
            <a:extLst>
              <a:ext uri="{FF2B5EF4-FFF2-40B4-BE49-F238E27FC236}">
                <a16:creationId xmlns:a16="http://schemas.microsoft.com/office/drawing/2014/main" id="{A9CAE6BA-CB7A-48C6-92A8-D13727691886}"/>
              </a:ext>
            </a:extLst>
          </p:cNvPr>
          <p:cNvSpPr/>
          <p:nvPr/>
        </p:nvSpPr>
        <p:spPr>
          <a:xfrm>
            <a:off x="3012708" y="4878375"/>
            <a:ext cx="8376878" cy="780470"/>
          </a:xfrm>
          <a:prstGeom prst="rightArrow">
            <a:avLst/>
          </a:prstGeom>
          <a:solidFill>
            <a:schemeClr val="accent1"/>
          </a:solidFill>
          <a:ln>
            <a:noFill/>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r>
              <a:rPr lang="ja-JP" altLang="en-US" b="1" dirty="0">
                <a:solidFill>
                  <a:schemeClr val="bg1"/>
                </a:solidFill>
              </a:rPr>
              <a:t>　部会後すみやかに</a:t>
            </a:r>
            <a:r>
              <a:rPr lang="en-US" altLang="ja-JP" b="1" dirty="0">
                <a:solidFill>
                  <a:schemeClr val="bg1"/>
                </a:solidFill>
              </a:rPr>
              <a:t>RMP</a:t>
            </a:r>
            <a:r>
              <a:rPr lang="ja-JP" altLang="en-US" b="1" dirty="0">
                <a:solidFill>
                  <a:schemeClr val="bg1"/>
                </a:solidFill>
              </a:rPr>
              <a:t>提出</a:t>
            </a:r>
            <a:r>
              <a:rPr lang="en-US" altLang="ja-JP" b="1" dirty="0">
                <a:solidFill>
                  <a:schemeClr val="bg1"/>
                </a:solidFill>
              </a:rPr>
              <a:t>(</a:t>
            </a:r>
            <a:r>
              <a:rPr lang="ja-JP" altLang="en-US" b="1" dirty="0">
                <a:solidFill>
                  <a:schemeClr val="bg1"/>
                </a:solidFill>
              </a:rPr>
              <a:t>原則必須）</a:t>
            </a:r>
            <a:endParaRPr kumimoji="1" lang="ja-JP" altLang="en-US" b="1" dirty="0">
              <a:solidFill>
                <a:schemeClr val="bg1"/>
              </a:solidFill>
            </a:endParaRPr>
          </a:p>
        </p:txBody>
      </p:sp>
      <p:sp>
        <p:nvSpPr>
          <p:cNvPr id="70" name="正方形/長方形 69">
            <a:extLst>
              <a:ext uri="{FF2B5EF4-FFF2-40B4-BE49-F238E27FC236}">
                <a16:creationId xmlns:a16="http://schemas.microsoft.com/office/drawing/2014/main" id="{1576B2FA-E27D-4CB8-9116-70C8A4AFB62F}"/>
              </a:ext>
            </a:extLst>
          </p:cNvPr>
          <p:cNvSpPr/>
          <p:nvPr/>
        </p:nvSpPr>
        <p:spPr>
          <a:xfrm>
            <a:off x="329005" y="5031620"/>
            <a:ext cx="1223635" cy="473977"/>
          </a:xfrm>
          <a:prstGeom prst="rect">
            <a:avLst/>
          </a:prstGeom>
          <a:ln w="28575">
            <a:prstDash val="sysDot"/>
          </a:ln>
        </p:spPr>
        <p:style>
          <a:lnRef idx="2">
            <a:schemeClr val="accent4"/>
          </a:lnRef>
          <a:fillRef idx="1">
            <a:schemeClr val="lt1"/>
          </a:fillRef>
          <a:effectRef idx="0">
            <a:schemeClr val="accent4"/>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1" i="0" u="none" strike="noStrike" kern="0" cap="none" spc="0" normalizeH="0" baseline="0" noProof="0" dirty="0">
              <a:ln>
                <a:noFill/>
              </a:ln>
              <a:solidFill>
                <a:prstClr val="white"/>
              </a:solidFill>
              <a:effectLst/>
              <a:uLnTx/>
              <a:uFillTx/>
              <a:latin typeface="Meiryo UI"/>
              <a:ea typeface="Meiryo UI"/>
              <a:cs typeface="+mn-cs"/>
            </a:endParaRPr>
          </a:p>
        </p:txBody>
      </p:sp>
      <p:pic>
        <p:nvPicPr>
          <p:cNvPr id="71" name="図 70">
            <a:extLst>
              <a:ext uri="{FF2B5EF4-FFF2-40B4-BE49-F238E27FC236}">
                <a16:creationId xmlns:a16="http://schemas.microsoft.com/office/drawing/2014/main" id="{8B105C92-1FCB-4006-B632-4F069D7AABD1}"/>
              </a:ext>
            </a:extLst>
          </p:cNvPr>
          <p:cNvPicPr>
            <a:picLocks noChangeAspect="1"/>
          </p:cNvPicPr>
          <p:nvPr/>
        </p:nvPicPr>
        <p:blipFill>
          <a:blip r:embed="rId3" cstate="hqprint">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6050169" y="4432087"/>
            <a:ext cx="553202" cy="297832"/>
          </a:xfrm>
          <a:prstGeom prst="rect">
            <a:avLst/>
          </a:prstGeom>
          <a:solidFill>
            <a:schemeClr val="bg1"/>
          </a:solidFill>
        </p:spPr>
      </p:pic>
      <p:cxnSp>
        <p:nvCxnSpPr>
          <p:cNvPr id="73" name="直線コネクタ 72">
            <a:extLst>
              <a:ext uri="{FF2B5EF4-FFF2-40B4-BE49-F238E27FC236}">
                <a16:creationId xmlns:a16="http://schemas.microsoft.com/office/drawing/2014/main" id="{3CD25104-66FB-4037-81A5-C53A97D0387F}"/>
              </a:ext>
            </a:extLst>
          </p:cNvPr>
          <p:cNvCxnSpPr>
            <a:cxnSpLocks/>
          </p:cNvCxnSpPr>
          <p:nvPr/>
        </p:nvCxnSpPr>
        <p:spPr>
          <a:xfrm>
            <a:off x="7786839" y="2347846"/>
            <a:ext cx="0" cy="3310999"/>
          </a:xfrm>
          <a:prstGeom prst="line">
            <a:avLst/>
          </a:prstGeom>
        </p:spPr>
        <p:style>
          <a:lnRef idx="1">
            <a:schemeClr val="accent1"/>
          </a:lnRef>
          <a:fillRef idx="0">
            <a:schemeClr val="accent1"/>
          </a:fillRef>
          <a:effectRef idx="0">
            <a:schemeClr val="accent1"/>
          </a:effectRef>
          <a:fontRef idx="minor">
            <a:schemeClr val="tx1"/>
          </a:fontRef>
        </p:style>
      </p:cxnSp>
      <p:sp>
        <p:nvSpPr>
          <p:cNvPr id="26" name="四角形: メモ 25">
            <a:extLst>
              <a:ext uri="{FF2B5EF4-FFF2-40B4-BE49-F238E27FC236}">
                <a16:creationId xmlns:a16="http://schemas.microsoft.com/office/drawing/2014/main" id="{2B0AD732-A8C2-4123-811E-346B8AF8A52B}"/>
              </a:ext>
            </a:extLst>
          </p:cNvPr>
          <p:cNvSpPr/>
          <p:nvPr/>
        </p:nvSpPr>
        <p:spPr>
          <a:xfrm>
            <a:off x="6862274" y="3235879"/>
            <a:ext cx="782060" cy="815548"/>
          </a:xfrm>
          <a:prstGeom prst="foldedCorner">
            <a:avLst/>
          </a:prstGeom>
          <a:ln>
            <a:solidFill>
              <a:schemeClr val="accent1">
                <a:lumMod val="75000"/>
              </a:schemeClr>
            </a:solidFill>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pPr algn="ctr"/>
            <a:r>
              <a:rPr lang="ja-JP" altLang="en-US" sz="1400" b="1" dirty="0">
                <a:solidFill>
                  <a:schemeClr val="accent1">
                    <a:lumMod val="75000"/>
                  </a:schemeClr>
                </a:solidFill>
              </a:rPr>
              <a:t>提出届</a:t>
            </a:r>
            <a:endParaRPr lang="en-US" altLang="ja-JP" sz="1400" b="1" dirty="0">
              <a:solidFill>
                <a:schemeClr val="accent1">
                  <a:lumMod val="75000"/>
                </a:schemeClr>
              </a:solidFill>
            </a:endParaRPr>
          </a:p>
          <a:p>
            <a:pPr lvl="0" algn="ctr"/>
            <a:endParaRPr lang="en-US" altLang="ja-JP" sz="900" dirty="0">
              <a:solidFill>
                <a:srgbClr val="005EB8">
                  <a:lumMod val="75000"/>
                </a:srgbClr>
              </a:solidFill>
            </a:endParaRPr>
          </a:p>
          <a:p>
            <a:pPr lvl="0" algn="ctr"/>
            <a:r>
              <a:rPr lang="ja-JP" altLang="en-US" sz="900" dirty="0">
                <a:solidFill>
                  <a:srgbClr val="005EB8">
                    <a:lumMod val="75000"/>
                  </a:srgbClr>
                </a:solidFill>
              </a:rPr>
              <a:t>別紙様式</a:t>
            </a:r>
            <a:r>
              <a:rPr lang="en-US" altLang="ja-JP" sz="900" dirty="0">
                <a:solidFill>
                  <a:srgbClr val="005EB8">
                    <a:lumMod val="75000"/>
                  </a:srgbClr>
                </a:solidFill>
              </a:rPr>
              <a:t>3</a:t>
            </a:r>
          </a:p>
        </p:txBody>
      </p:sp>
      <p:sp>
        <p:nvSpPr>
          <p:cNvPr id="28" name="正方形/長方形 27">
            <a:extLst>
              <a:ext uri="{FF2B5EF4-FFF2-40B4-BE49-F238E27FC236}">
                <a16:creationId xmlns:a16="http://schemas.microsoft.com/office/drawing/2014/main" id="{5B69918C-D9A0-47CB-A681-1DD212DF4472}"/>
              </a:ext>
            </a:extLst>
          </p:cNvPr>
          <p:cNvSpPr/>
          <p:nvPr/>
        </p:nvSpPr>
        <p:spPr>
          <a:xfrm>
            <a:off x="1677769" y="3399225"/>
            <a:ext cx="1051609" cy="473977"/>
          </a:xfrm>
          <a:prstGeom prst="rect">
            <a:avLst/>
          </a:prstGeom>
          <a:ln w="28575"/>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chemeClr val="accent1"/>
                </a:solidFill>
                <a:effectLst/>
                <a:uLnTx/>
                <a:uFillTx/>
                <a:latin typeface="Meiryo UI"/>
                <a:ea typeface="Meiryo UI"/>
                <a:cs typeface="+mn-cs"/>
              </a:rPr>
              <a:t>市販後</a:t>
            </a:r>
            <a:br>
              <a:rPr kumimoji="0" lang="en-US" altLang="ja-JP" sz="1400" b="1" i="0" u="none" strike="noStrike" kern="0" cap="none" spc="0" normalizeH="0" baseline="0" noProof="0" dirty="0">
                <a:ln>
                  <a:noFill/>
                </a:ln>
                <a:solidFill>
                  <a:schemeClr val="accent1"/>
                </a:solidFill>
                <a:effectLst/>
                <a:uLnTx/>
                <a:uFillTx/>
                <a:latin typeface="Meiryo UI"/>
                <a:ea typeface="Meiryo UI"/>
                <a:cs typeface="+mn-cs"/>
              </a:rPr>
            </a:br>
            <a:r>
              <a:rPr kumimoji="0" lang="en-US" altLang="ja-JP" sz="1400" b="1" i="0" u="none" strike="noStrike" kern="0" cap="none" spc="0" normalizeH="0" baseline="0" noProof="0" dirty="0">
                <a:ln>
                  <a:noFill/>
                </a:ln>
                <a:solidFill>
                  <a:schemeClr val="accent1"/>
                </a:solidFill>
                <a:effectLst/>
                <a:uLnTx/>
                <a:uFillTx/>
                <a:latin typeface="Meiryo UI"/>
                <a:ea typeface="Meiryo UI"/>
                <a:cs typeface="+mn-cs"/>
              </a:rPr>
              <a:t>RMP※</a:t>
            </a:r>
            <a:endParaRPr kumimoji="0" lang="ja-JP" altLang="en-US" sz="1400" b="1" i="0" u="none" strike="noStrike" kern="0" cap="none" spc="0" normalizeH="0" baseline="0" noProof="0" dirty="0">
              <a:ln>
                <a:noFill/>
              </a:ln>
              <a:solidFill>
                <a:schemeClr val="accent1"/>
              </a:solidFill>
              <a:effectLst/>
              <a:uLnTx/>
              <a:uFillTx/>
              <a:latin typeface="Meiryo UI"/>
              <a:ea typeface="Meiryo UI"/>
              <a:cs typeface="+mn-cs"/>
            </a:endParaRPr>
          </a:p>
        </p:txBody>
      </p:sp>
      <p:sp>
        <p:nvSpPr>
          <p:cNvPr id="31" name="正方形/長方形 30">
            <a:extLst>
              <a:ext uri="{FF2B5EF4-FFF2-40B4-BE49-F238E27FC236}">
                <a16:creationId xmlns:a16="http://schemas.microsoft.com/office/drawing/2014/main" id="{0F318B72-B175-4C0C-B4B6-789600A89F2E}"/>
              </a:ext>
            </a:extLst>
          </p:cNvPr>
          <p:cNvSpPr/>
          <p:nvPr/>
        </p:nvSpPr>
        <p:spPr>
          <a:xfrm>
            <a:off x="1677769" y="4185762"/>
            <a:ext cx="1051609" cy="473977"/>
          </a:xfrm>
          <a:prstGeom prst="rect">
            <a:avLst/>
          </a:prstGeom>
          <a:ln w="28575"/>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chemeClr val="accent1"/>
                </a:solidFill>
                <a:effectLst/>
                <a:uLnTx/>
                <a:uFillTx/>
                <a:latin typeface="Meiryo UI"/>
                <a:ea typeface="Meiryo UI"/>
                <a:cs typeface="+mn-cs"/>
              </a:rPr>
              <a:t>市販後</a:t>
            </a:r>
            <a:br>
              <a:rPr kumimoji="0" lang="en-US" altLang="ja-JP" sz="1400" b="1" i="0" u="none" strike="noStrike" kern="0" cap="none" spc="0" normalizeH="0" baseline="0" noProof="0" dirty="0">
                <a:ln>
                  <a:noFill/>
                </a:ln>
                <a:solidFill>
                  <a:schemeClr val="accent1"/>
                </a:solidFill>
                <a:effectLst/>
                <a:uLnTx/>
                <a:uFillTx/>
                <a:latin typeface="Meiryo UI"/>
                <a:ea typeface="Meiryo UI"/>
                <a:cs typeface="+mn-cs"/>
              </a:rPr>
            </a:br>
            <a:r>
              <a:rPr kumimoji="0" lang="en-US" altLang="ja-JP" sz="1400" b="1" i="0" u="none" strike="noStrike" kern="0" cap="none" spc="0" normalizeH="0" baseline="0" noProof="0" dirty="0">
                <a:ln>
                  <a:noFill/>
                </a:ln>
                <a:solidFill>
                  <a:schemeClr val="accent1"/>
                </a:solidFill>
                <a:effectLst/>
                <a:uLnTx/>
                <a:uFillTx/>
                <a:latin typeface="Meiryo UI"/>
                <a:ea typeface="Meiryo UI"/>
                <a:cs typeface="+mn-cs"/>
              </a:rPr>
              <a:t>RMP※</a:t>
            </a:r>
            <a:endParaRPr kumimoji="0" lang="ja-JP" altLang="en-US" sz="1400" b="1" i="0" u="none" strike="noStrike" kern="0" cap="none" spc="0" normalizeH="0" baseline="0" noProof="0" dirty="0">
              <a:ln>
                <a:noFill/>
              </a:ln>
              <a:solidFill>
                <a:schemeClr val="accent1"/>
              </a:solidFill>
              <a:effectLst/>
              <a:uLnTx/>
              <a:uFillTx/>
              <a:latin typeface="Meiryo UI"/>
              <a:ea typeface="Meiryo UI"/>
              <a:cs typeface="+mn-cs"/>
            </a:endParaRPr>
          </a:p>
        </p:txBody>
      </p:sp>
      <p:sp>
        <p:nvSpPr>
          <p:cNvPr id="32" name="正方形/長方形 31">
            <a:extLst>
              <a:ext uri="{FF2B5EF4-FFF2-40B4-BE49-F238E27FC236}">
                <a16:creationId xmlns:a16="http://schemas.microsoft.com/office/drawing/2014/main" id="{D730F388-6DD9-4791-87AC-3C82EA507578}"/>
              </a:ext>
            </a:extLst>
          </p:cNvPr>
          <p:cNvSpPr/>
          <p:nvPr/>
        </p:nvSpPr>
        <p:spPr>
          <a:xfrm>
            <a:off x="1677769" y="5031619"/>
            <a:ext cx="1051609" cy="473977"/>
          </a:xfrm>
          <a:prstGeom prst="rect">
            <a:avLst/>
          </a:prstGeom>
          <a:ln w="28575"/>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chemeClr val="accent1"/>
                </a:solidFill>
                <a:effectLst/>
                <a:uLnTx/>
                <a:uFillTx/>
                <a:latin typeface="Meiryo UI"/>
                <a:ea typeface="Meiryo UI"/>
                <a:cs typeface="+mn-cs"/>
              </a:rPr>
              <a:t>市販後</a:t>
            </a:r>
            <a:br>
              <a:rPr kumimoji="0" lang="en-US" altLang="ja-JP" sz="1400" b="1" i="0" u="none" strike="noStrike" kern="0" cap="none" spc="0" normalizeH="0" baseline="0" noProof="0" dirty="0">
                <a:ln>
                  <a:noFill/>
                </a:ln>
                <a:solidFill>
                  <a:schemeClr val="accent1"/>
                </a:solidFill>
                <a:effectLst/>
                <a:uLnTx/>
                <a:uFillTx/>
                <a:latin typeface="Meiryo UI"/>
                <a:ea typeface="Meiryo UI"/>
                <a:cs typeface="+mn-cs"/>
              </a:rPr>
            </a:br>
            <a:r>
              <a:rPr kumimoji="0" lang="en-US" altLang="ja-JP" sz="1400" b="1" i="0" u="none" strike="noStrike" kern="0" cap="none" spc="0" normalizeH="0" baseline="0" noProof="0" dirty="0">
                <a:ln>
                  <a:noFill/>
                </a:ln>
                <a:solidFill>
                  <a:schemeClr val="accent1"/>
                </a:solidFill>
                <a:effectLst/>
                <a:uLnTx/>
                <a:uFillTx/>
                <a:latin typeface="Meiryo UI"/>
                <a:ea typeface="Meiryo UI"/>
                <a:cs typeface="+mn-cs"/>
              </a:rPr>
              <a:t>RMP※</a:t>
            </a:r>
            <a:endParaRPr kumimoji="0" lang="ja-JP" altLang="en-US" sz="1400" b="1" i="0" u="none" strike="noStrike" kern="0" cap="none" spc="0" normalizeH="0" baseline="0" noProof="0" dirty="0">
              <a:ln>
                <a:noFill/>
              </a:ln>
              <a:solidFill>
                <a:schemeClr val="accent1"/>
              </a:solidFill>
              <a:effectLst/>
              <a:uLnTx/>
              <a:uFillTx/>
              <a:latin typeface="Meiryo UI"/>
              <a:ea typeface="Meiryo UI"/>
              <a:cs typeface="+mn-cs"/>
            </a:endParaRPr>
          </a:p>
        </p:txBody>
      </p:sp>
      <p:sp>
        <p:nvSpPr>
          <p:cNvPr id="33" name="正方形/長方形 32">
            <a:extLst>
              <a:ext uri="{FF2B5EF4-FFF2-40B4-BE49-F238E27FC236}">
                <a16:creationId xmlns:a16="http://schemas.microsoft.com/office/drawing/2014/main" id="{584D5E4C-8D69-417F-B7E5-D1946DFDB1FC}"/>
              </a:ext>
            </a:extLst>
          </p:cNvPr>
          <p:cNvSpPr/>
          <p:nvPr/>
        </p:nvSpPr>
        <p:spPr>
          <a:xfrm>
            <a:off x="1559043" y="5742625"/>
            <a:ext cx="1350244" cy="523220"/>
          </a:xfrm>
          <a:prstGeom prst="rect">
            <a:avLst/>
          </a:prstGeom>
        </p:spPr>
        <p:txBody>
          <a:bodyPr wrap="square">
            <a:spAutoFit/>
          </a:bodyPr>
          <a:lstStyle/>
          <a:p>
            <a:r>
              <a:rPr lang="en-US" altLang="ja-JP" sz="1400" dirty="0"/>
              <a:t>※</a:t>
            </a:r>
            <a:r>
              <a:rPr lang="ja-JP" altLang="en-US" sz="1400" dirty="0"/>
              <a:t>承認直前の</a:t>
            </a:r>
            <a:r>
              <a:rPr lang="en-US" altLang="ja-JP" sz="1400" dirty="0"/>
              <a:t>RMP</a:t>
            </a:r>
            <a:r>
              <a:rPr lang="ja-JP" altLang="en-US" sz="1400" dirty="0"/>
              <a:t>提出含む</a:t>
            </a:r>
          </a:p>
        </p:txBody>
      </p:sp>
      <p:sp>
        <p:nvSpPr>
          <p:cNvPr id="34" name="正方形/長方形 33">
            <a:extLst>
              <a:ext uri="{FF2B5EF4-FFF2-40B4-BE49-F238E27FC236}">
                <a16:creationId xmlns:a16="http://schemas.microsoft.com/office/drawing/2014/main" id="{6F4F845C-CDAD-458B-8CCE-4B69B6CAC146}"/>
              </a:ext>
            </a:extLst>
          </p:cNvPr>
          <p:cNvSpPr/>
          <p:nvPr/>
        </p:nvSpPr>
        <p:spPr>
          <a:xfrm>
            <a:off x="5556738" y="6611348"/>
            <a:ext cx="6078909" cy="246221"/>
          </a:xfrm>
          <a:prstGeom prst="rect">
            <a:avLst/>
          </a:prstGeom>
        </p:spPr>
        <p:txBody>
          <a:bodyPr wrap="square">
            <a:spAutoFit/>
          </a:bodyPr>
          <a:lstStyle/>
          <a:p>
            <a:pPr lvl="0">
              <a:defRPr/>
            </a:pPr>
            <a:r>
              <a:rPr lang="ja-JP" altLang="en-US" sz="1000" b="1" dirty="0"/>
              <a:t>出典：　令和</a:t>
            </a:r>
            <a:r>
              <a:rPr lang="en-US" altLang="ja-JP" sz="1000" b="1" dirty="0"/>
              <a:t>4</a:t>
            </a:r>
            <a:r>
              <a:rPr lang="ja-JP" altLang="en-US" sz="1000" b="1" dirty="0"/>
              <a:t>年</a:t>
            </a:r>
            <a:r>
              <a:rPr lang="en-US" altLang="ja-JP" sz="1000" b="1" dirty="0"/>
              <a:t>3</a:t>
            </a:r>
            <a:r>
              <a:rPr lang="ja-JP" altLang="en-US" sz="1000" b="1" dirty="0"/>
              <a:t>月　審査管理課長・安全対策課長通知　医薬品リスク管理計画の策定及び公表について</a:t>
            </a:r>
            <a:endParaRPr lang="en-US" altLang="ja-JP" sz="1000" dirty="0"/>
          </a:p>
        </p:txBody>
      </p:sp>
      <p:sp>
        <p:nvSpPr>
          <p:cNvPr id="30" name="四角形: メモ 29">
            <a:extLst>
              <a:ext uri="{FF2B5EF4-FFF2-40B4-BE49-F238E27FC236}">
                <a16:creationId xmlns:a16="http://schemas.microsoft.com/office/drawing/2014/main" id="{DA73D8E9-B010-42E2-B211-FA1A210258CD}"/>
              </a:ext>
            </a:extLst>
          </p:cNvPr>
          <p:cNvSpPr/>
          <p:nvPr/>
        </p:nvSpPr>
        <p:spPr>
          <a:xfrm>
            <a:off x="7744686" y="3235879"/>
            <a:ext cx="782060" cy="815548"/>
          </a:xfrm>
          <a:prstGeom prst="foldedCorner">
            <a:avLst/>
          </a:prstGeom>
          <a:ln>
            <a:solidFill>
              <a:schemeClr val="accent1">
                <a:lumMod val="75000"/>
              </a:schemeClr>
            </a:solidFill>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pPr algn="ctr"/>
            <a:r>
              <a:rPr lang="ja-JP" altLang="en-US" sz="1400" b="1" dirty="0">
                <a:solidFill>
                  <a:schemeClr val="accent1">
                    <a:lumMod val="75000"/>
                  </a:schemeClr>
                </a:solidFill>
              </a:rPr>
              <a:t>表紙</a:t>
            </a:r>
          </a:p>
        </p:txBody>
      </p:sp>
      <p:sp>
        <p:nvSpPr>
          <p:cNvPr id="35" name="四角形: メモ 34">
            <a:extLst>
              <a:ext uri="{FF2B5EF4-FFF2-40B4-BE49-F238E27FC236}">
                <a16:creationId xmlns:a16="http://schemas.microsoft.com/office/drawing/2014/main" id="{E776273C-3CD5-47DF-879E-12AB9D774A20}"/>
              </a:ext>
            </a:extLst>
          </p:cNvPr>
          <p:cNvSpPr/>
          <p:nvPr/>
        </p:nvSpPr>
        <p:spPr>
          <a:xfrm>
            <a:off x="8617472" y="3235879"/>
            <a:ext cx="782060" cy="815548"/>
          </a:xfrm>
          <a:prstGeom prst="foldedCorner">
            <a:avLst/>
          </a:prstGeom>
          <a:ln>
            <a:solidFill>
              <a:schemeClr val="accent1">
                <a:lumMod val="75000"/>
              </a:schemeClr>
            </a:solidFill>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pPr algn="ctr"/>
            <a:r>
              <a:rPr lang="en-US" altLang="ja-JP" sz="1400" b="1" dirty="0">
                <a:solidFill>
                  <a:schemeClr val="accent1">
                    <a:lumMod val="75000"/>
                  </a:schemeClr>
                </a:solidFill>
              </a:rPr>
              <a:t>RMP</a:t>
            </a:r>
          </a:p>
          <a:p>
            <a:pPr algn="ctr"/>
            <a:r>
              <a:rPr lang="ja-JP" altLang="en-US" sz="1400" b="1" dirty="0">
                <a:solidFill>
                  <a:schemeClr val="accent1">
                    <a:lumMod val="75000"/>
                  </a:schemeClr>
                </a:solidFill>
              </a:rPr>
              <a:t>概要</a:t>
            </a:r>
            <a:endParaRPr lang="en-US" altLang="ja-JP" sz="1400" b="1" dirty="0">
              <a:solidFill>
                <a:schemeClr val="accent1">
                  <a:lumMod val="75000"/>
                </a:schemeClr>
              </a:solidFill>
            </a:endParaRPr>
          </a:p>
          <a:p>
            <a:pPr algn="ctr"/>
            <a:r>
              <a:rPr lang="ja-JP" altLang="en-US" sz="900" dirty="0">
                <a:solidFill>
                  <a:schemeClr val="accent1">
                    <a:lumMod val="75000"/>
                  </a:schemeClr>
                </a:solidFill>
              </a:rPr>
              <a:t>別紙様式</a:t>
            </a:r>
            <a:r>
              <a:rPr lang="en-US" altLang="ja-JP" sz="900" dirty="0">
                <a:solidFill>
                  <a:schemeClr val="accent1">
                    <a:lumMod val="75000"/>
                  </a:schemeClr>
                </a:solidFill>
              </a:rPr>
              <a:t>2</a:t>
            </a:r>
            <a:endParaRPr lang="ja-JP" altLang="en-US" sz="900" dirty="0">
              <a:solidFill>
                <a:schemeClr val="accent1">
                  <a:lumMod val="75000"/>
                </a:schemeClr>
              </a:solidFill>
            </a:endParaRPr>
          </a:p>
        </p:txBody>
      </p:sp>
    </p:spTree>
    <p:extLst>
      <p:ext uri="{BB962C8B-B14F-4D97-AF65-F5344CB8AC3E}">
        <p14:creationId xmlns:p14="http://schemas.microsoft.com/office/powerpoint/2010/main" val="3462811382"/>
      </p:ext>
    </p:extLst>
  </p:cSld>
  <p:clrMapOvr>
    <a:masterClrMapping/>
  </p:clrMapOvr>
  <mc:AlternateContent xmlns:mc="http://schemas.openxmlformats.org/markup-compatibility/2006" xmlns:p14="http://schemas.microsoft.com/office/powerpoint/2010/main">
    <mc:Choice Requires="p14">
      <p:transition spd="slow" p14:dur="2000" advTm="39894"/>
    </mc:Choice>
    <mc:Fallback xmlns="">
      <p:transition spd="slow" advTm="39894"/>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F95F9BAD-51AA-4BCB-B6D2-099A2F5151F7}"/>
              </a:ext>
            </a:extLst>
          </p:cNvPr>
          <p:cNvSpPr>
            <a:spLocks noGrp="1"/>
          </p:cNvSpPr>
          <p:nvPr>
            <p:ph type="body" sz="quarter" idx="10"/>
          </p:nvPr>
        </p:nvSpPr>
        <p:spPr>
          <a:xfrm>
            <a:off x="561247" y="205387"/>
            <a:ext cx="9793148" cy="307777"/>
          </a:xfrm>
        </p:spPr>
        <p:txBody>
          <a:bodyPr/>
          <a:lstStyle/>
          <a:p>
            <a:r>
              <a:rPr lang="en-US" altLang="ja-JP" dirty="0"/>
              <a:t>2022</a:t>
            </a:r>
            <a:r>
              <a:rPr lang="ja-JP" altLang="en-US" dirty="0"/>
              <a:t>年</a:t>
            </a:r>
            <a:r>
              <a:rPr lang="en-US" altLang="ja-JP" dirty="0"/>
              <a:t>3</a:t>
            </a:r>
            <a:r>
              <a:rPr lang="ja-JP" altLang="en-US" dirty="0"/>
              <a:t>月　</a:t>
            </a:r>
            <a:r>
              <a:rPr lang="en-US" altLang="ja-JP" dirty="0"/>
              <a:t>RMP</a:t>
            </a:r>
            <a:r>
              <a:rPr lang="ja-JP" altLang="en-US" dirty="0"/>
              <a:t>に関する通知のポイント</a:t>
            </a:r>
          </a:p>
        </p:txBody>
      </p:sp>
      <p:sp>
        <p:nvSpPr>
          <p:cNvPr id="4" name="テキスト プレースホルダー 3">
            <a:extLst>
              <a:ext uri="{FF2B5EF4-FFF2-40B4-BE49-F238E27FC236}">
                <a16:creationId xmlns:a16="http://schemas.microsoft.com/office/drawing/2014/main" id="{BDA3C4EB-312D-47AF-A68F-64EFB66B3092}"/>
              </a:ext>
            </a:extLst>
          </p:cNvPr>
          <p:cNvSpPr>
            <a:spLocks noGrp="1"/>
          </p:cNvSpPr>
          <p:nvPr>
            <p:ph type="body" sz="quarter" idx="12"/>
          </p:nvPr>
        </p:nvSpPr>
        <p:spPr>
          <a:xfrm>
            <a:off x="512219" y="503071"/>
            <a:ext cx="9842176" cy="584775"/>
          </a:xfrm>
        </p:spPr>
        <p:txBody>
          <a:bodyPr/>
          <a:lstStyle/>
          <a:p>
            <a:r>
              <a:rPr lang="ja-JP" altLang="en-US" dirty="0"/>
              <a:t>その他（申請資料の</a:t>
            </a:r>
            <a:r>
              <a:rPr lang="en-US" altLang="ja-JP" dirty="0"/>
              <a:t>CTD</a:t>
            </a:r>
            <a:r>
              <a:rPr lang="ja-JP" altLang="en-US" dirty="0"/>
              <a:t> </a:t>
            </a:r>
            <a:r>
              <a:rPr lang="en-US" altLang="ja-JP" dirty="0"/>
              <a:t>Module 1.11</a:t>
            </a:r>
            <a:r>
              <a:rPr lang="ja-JP" altLang="en-US" dirty="0"/>
              <a:t>の</a:t>
            </a:r>
            <a:r>
              <a:rPr lang="en-US" altLang="ja-JP" dirty="0"/>
              <a:t>RMP</a:t>
            </a:r>
            <a:r>
              <a:rPr lang="ja-JP" altLang="en-US" dirty="0"/>
              <a:t>）</a:t>
            </a:r>
            <a:endParaRPr lang="en-US" altLang="ja-JP" dirty="0"/>
          </a:p>
        </p:txBody>
      </p:sp>
      <p:sp>
        <p:nvSpPr>
          <p:cNvPr id="6" name="正方形/長方形 5">
            <a:extLst>
              <a:ext uri="{FF2B5EF4-FFF2-40B4-BE49-F238E27FC236}">
                <a16:creationId xmlns:a16="http://schemas.microsoft.com/office/drawing/2014/main" id="{0E8965A5-C9DF-45F8-ACBA-C3D147652A04}"/>
              </a:ext>
            </a:extLst>
          </p:cNvPr>
          <p:cNvSpPr/>
          <p:nvPr/>
        </p:nvSpPr>
        <p:spPr>
          <a:xfrm>
            <a:off x="561247" y="1242085"/>
            <a:ext cx="11074400" cy="474323"/>
          </a:xfrm>
          <a:prstGeom prst="rect">
            <a:avLst/>
          </a:prstGeom>
          <a:solidFill>
            <a:srgbClr val="0000CC"/>
          </a:solidFill>
        </p:spPr>
        <p:txBody>
          <a:bodyPr wrap="square" lIns="108000" tIns="108000" rIns="108000" bIns="108000">
            <a:noAutofit/>
          </a:bodyPr>
          <a:lstStyle/>
          <a:p>
            <a:pPr algn="ctr"/>
            <a:r>
              <a:rPr lang="ja-JP" altLang="en-US" b="1" dirty="0">
                <a:solidFill>
                  <a:prstClr val="white"/>
                </a:solidFill>
              </a:rPr>
              <a:t>申請資料の</a:t>
            </a:r>
            <a:r>
              <a:rPr lang="en-US" altLang="ja-JP" b="1" dirty="0">
                <a:solidFill>
                  <a:prstClr val="white"/>
                </a:solidFill>
              </a:rPr>
              <a:t>CTD</a:t>
            </a:r>
            <a:r>
              <a:rPr lang="ja-JP" altLang="en-US" b="1" dirty="0">
                <a:solidFill>
                  <a:prstClr val="white"/>
                </a:solidFill>
              </a:rPr>
              <a:t> </a:t>
            </a:r>
            <a:r>
              <a:rPr lang="en-US" altLang="ja-JP" b="1" dirty="0">
                <a:solidFill>
                  <a:prstClr val="white"/>
                </a:solidFill>
              </a:rPr>
              <a:t>M1.11</a:t>
            </a:r>
            <a:r>
              <a:rPr lang="ja-JP" altLang="en-US" b="1" dirty="0">
                <a:solidFill>
                  <a:prstClr val="white"/>
                </a:solidFill>
              </a:rPr>
              <a:t>では、提出届、表紙、</a:t>
            </a:r>
            <a:r>
              <a:rPr lang="en-US" altLang="ja-JP" b="1" dirty="0">
                <a:solidFill>
                  <a:prstClr val="white"/>
                </a:solidFill>
              </a:rPr>
              <a:t>RMP</a:t>
            </a:r>
            <a:r>
              <a:rPr lang="ja-JP" altLang="en-US" b="1" dirty="0">
                <a:solidFill>
                  <a:prstClr val="white"/>
                </a:solidFill>
              </a:rPr>
              <a:t>概要は不要　</a:t>
            </a:r>
            <a:r>
              <a:rPr lang="en-US" altLang="ja-JP" b="1" dirty="0">
                <a:solidFill>
                  <a:prstClr val="white"/>
                </a:solidFill>
              </a:rPr>
              <a:t>(</a:t>
            </a:r>
            <a:r>
              <a:rPr lang="ja-JP" altLang="en-US" b="1" dirty="0">
                <a:solidFill>
                  <a:prstClr val="white"/>
                </a:solidFill>
              </a:rPr>
              <a:t>現行運用のまま）</a:t>
            </a:r>
            <a:endParaRPr lang="en-US" altLang="ja-JP" b="1" dirty="0">
              <a:solidFill>
                <a:srgbClr val="FFFF00"/>
              </a:solidFill>
            </a:endParaRPr>
          </a:p>
        </p:txBody>
      </p:sp>
      <p:grpSp>
        <p:nvGrpSpPr>
          <p:cNvPr id="5" name="グループ化 4">
            <a:extLst>
              <a:ext uri="{FF2B5EF4-FFF2-40B4-BE49-F238E27FC236}">
                <a16:creationId xmlns:a16="http://schemas.microsoft.com/office/drawing/2014/main" id="{1AE4D13E-5F77-4298-9978-0C819C9E4E5F}"/>
              </a:ext>
            </a:extLst>
          </p:cNvPr>
          <p:cNvGrpSpPr/>
          <p:nvPr/>
        </p:nvGrpSpPr>
        <p:grpSpPr>
          <a:xfrm>
            <a:off x="3722677" y="4373726"/>
            <a:ext cx="7676249" cy="2108657"/>
            <a:chOff x="1568208" y="3023609"/>
            <a:chExt cx="7676249" cy="2108657"/>
          </a:xfrm>
        </p:grpSpPr>
        <p:sp>
          <p:nvSpPr>
            <p:cNvPr id="7" name="吹き出し: 四角形 6">
              <a:extLst>
                <a:ext uri="{FF2B5EF4-FFF2-40B4-BE49-F238E27FC236}">
                  <a16:creationId xmlns:a16="http://schemas.microsoft.com/office/drawing/2014/main" id="{035BC683-35C8-4B4B-B65C-F4BD67BEDFE1}"/>
                </a:ext>
              </a:extLst>
            </p:cNvPr>
            <p:cNvSpPr/>
            <p:nvPr/>
          </p:nvSpPr>
          <p:spPr>
            <a:xfrm>
              <a:off x="1568208" y="3023609"/>
              <a:ext cx="7676249" cy="2108657"/>
            </a:xfrm>
            <a:prstGeom prst="wedgeRectCallout">
              <a:avLst>
                <a:gd name="adj1" fmla="val -25358"/>
                <a:gd name="adj2" fmla="val -8223"/>
              </a:avLst>
            </a:prstGeom>
            <a:solidFill>
              <a:schemeClr val="bg1"/>
            </a:solidFill>
            <a:ln w="7620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eiryo UI"/>
                <a:ea typeface="Meiryo UI"/>
              </a:endParaRPr>
            </a:p>
          </p:txBody>
        </p:sp>
        <p:sp>
          <p:nvSpPr>
            <p:cNvPr id="8" name="正方形/長方形 7">
              <a:extLst>
                <a:ext uri="{FF2B5EF4-FFF2-40B4-BE49-F238E27FC236}">
                  <a16:creationId xmlns:a16="http://schemas.microsoft.com/office/drawing/2014/main" id="{D8B15152-6A5B-490E-8480-6D90B295F5A8}"/>
                </a:ext>
              </a:extLst>
            </p:cNvPr>
            <p:cNvSpPr/>
            <p:nvPr/>
          </p:nvSpPr>
          <p:spPr>
            <a:xfrm>
              <a:off x="3958528" y="3537582"/>
              <a:ext cx="1438454" cy="1346114"/>
            </a:xfrm>
            <a:prstGeom prst="rect">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ja-JP" sz="1600" b="1" dirty="0">
                  <a:solidFill>
                    <a:prstClr val="black"/>
                  </a:solidFill>
                  <a:latin typeface="Meiryo UI"/>
                  <a:ea typeface="Meiryo UI"/>
                </a:rPr>
                <a:t>RMP</a:t>
              </a:r>
            </a:p>
            <a:p>
              <a:pPr algn="ctr"/>
              <a:r>
                <a:rPr lang="ja-JP" altLang="en-US" sz="1600" b="1" dirty="0">
                  <a:solidFill>
                    <a:prstClr val="black"/>
                  </a:solidFill>
                  <a:latin typeface="Meiryo UI"/>
                  <a:ea typeface="Meiryo UI"/>
                </a:rPr>
                <a:t>別紙様式</a:t>
              </a:r>
              <a:endParaRPr lang="en-US" altLang="ja-JP" sz="1600" b="1" dirty="0">
                <a:solidFill>
                  <a:prstClr val="black"/>
                </a:solidFill>
                <a:latin typeface="Meiryo UI"/>
                <a:ea typeface="Meiryo UI"/>
              </a:endParaRPr>
            </a:p>
            <a:p>
              <a:pPr algn="ctr"/>
              <a:endParaRPr lang="en-US" altLang="ja-JP" sz="1600" b="1" dirty="0">
                <a:solidFill>
                  <a:prstClr val="black"/>
                </a:solidFill>
                <a:latin typeface="Meiryo UI"/>
                <a:ea typeface="Meiryo UI"/>
              </a:endParaRPr>
            </a:p>
          </p:txBody>
        </p:sp>
        <p:sp>
          <p:nvSpPr>
            <p:cNvPr id="9" name="正方形/長方形 8">
              <a:extLst>
                <a:ext uri="{FF2B5EF4-FFF2-40B4-BE49-F238E27FC236}">
                  <a16:creationId xmlns:a16="http://schemas.microsoft.com/office/drawing/2014/main" id="{52CDCFD3-77E3-40D8-B6E1-967149066B75}"/>
                </a:ext>
              </a:extLst>
            </p:cNvPr>
            <p:cNvSpPr/>
            <p:nvPr/>
          </p:nvSpPr>
          <p:spPr>
            <a:xfrm>
              <a:off x="5712693" y="3537582"/>
              <a:ext cx="1438454" cy="1346114"/>
            </a:xfrm>
            <a:prstGeom prst="rect">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ja-JP" sz="1600" b="1" dirty="0">
                  <a:solidFill>
                    <a:prstClr val="black"/>
                  </a:solidFill>
                  <a:latin typeface="Meiryo UI"/>
                  <a:ea typeface="Meiryo UI"/>
                </a:rPr>
                <a:t>1-5</a:t>
              </a:r>
              <a:r>
                <a:rPr lang="ja-JP" altLang="en-US" sz="1600" b="1" dirty="0">
                  <a:solidFill>
                    <a:prstClr val="black"/>
                  </a:solidFill>
                  <a:latin typeface="Meiryo UI"/>
                  <a:ea typeface="Meiryo UI"/>
                </a:rPr>
                <a:t>章</a:t>
              </a:r>
              <a:endParaRPr lang="en-US" altLang="ja-JP" sz="1600" b="1" dirty="0">
                <a:solidFill>
                  <a:prstClr val="black"/>
                </a:solidFill>
                <a:latin typeface="Meiryo UI"/>
                <a:ea typeface="Meiryo UI"/>
              </a:endParaRPr>
            </a:p>
            <a:p>
              <a:pPr algn="ctr"/>
              <a:r>
                <a:rPr lang="en-US" altLang="ja-JP" sz="1600" b="1" dirty="0">
                  <a:solidFill>
                    <a:prstClr val="black"/>
                  </a:solidFill>
                  <a:latin typeface="Meiryo UI"/>
                  <a:ea typeface="Meiryo UI"/>
                </a:rPr>
                <a:t>RMP</a:t>
              </a:r>
            </a:p>
            <a:p>
              <a:pPr algn="ctr"/>
              <a:r>
                <a:rPr lang="ja-JP" altLang="en-US" sz="1600" b="1" dirty="0">
                  <a:solidFill>
                    <a:prstClr val="black"/>
                  </a:solidFill>
                  <a:latin typeface="Meiryo UI"/>
                  <a:ea typeface="Meiryo UI"/>
                </a:rPr>
                <a:t>本文</a:t>
              </a:r>
              <a:endParaRPr lang="en-US" altLang="ja-JP" sz="1600" b="1" dirty="0">
                <a:solidFill>
                  <a:prstClr val="black"/>
                </a:solidFill>
                <a:latin typeface="Meiryo UI"/>
                <a:ea typeface="Meiryo UI"/>
              </a:endParaRPr>
            </a:p>
          </p:txBody>
        </p:sp>
      </p:grpSp>
      <p:sp>
        <p:nvSpPr>
          <p:cNvPr id="11" name="吹き出し: 四角形 10">
            <a:extLst>
              <a:ext uri="{FF2B5EF4-FFF2-40B4-BE49-F238E27FC236}">
                <a16:creationId xmlns:a16="http://schemas.microsoft.com/office/drawing/2014/main" id="{0E87B6C5-1AF2-4065-AED0-5790BA3A06EF}"/>
              </a:ext>
            </a:extLst>
          </p:cNvPr>
          <p:cNvSpPr/>
          <p:nvPr/>
        </p:nvSpPr>
        <p:spPr>
          <a:xfrm>
            <a:off x="3722678" y="2065458"/>
            <a:ext cx="7676250" cy="2108657"/>
          </a:xfrm>
          <a:prstGeom prst="wedgeRectCallout">
            <a:avLst>
              <a:gd name="adj1" fmla="val -25358"/>
              <a:gd name="adj2" fmla="val -8223"/>
            </a:avLst>
          </a:prstGeom>
          <a:solidFill>
            <a:schemeClr val="bg1"/>
          </a:solidFill>
          <a:ln w="762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eiryo UI"/>
              <a:ea typeface="Meiryo UI"/>
            </a:endParaRPr>
          </a:p>
        </p:txBody>
      </p:sp>
      <p:sp>
        <p:nvSpPr>
          <p:cNvPr id="12" name="正方形/長方形 11">
            <a:extLst>
              <a:ext uri="{FF2B5EF4-FFF2-40B4-BE49-F238E27FC236}">
                <a16:creationId xmlns:a16="http://schemas.microsoft.com/office/drawing/2014/main" id="{295768B8-44FA-4754-B2F0-D8032446D795}"/>
              </a:ext>
            </a:extLst>
          </p:cNvPr>
          <p:cNvSpPr/>
          <p:nvPr/>
        </p:nvSpPr>
        <p:spPr>
          <a:xfrm>
            <a:off x="6103082" y="2636874"/>
            <a:ext cx="1438454" cy="1346114"/>
          </a:xfrm>
          <a:prstGeom prst="rect">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ja-JP" sz="1600" b="1" dirty="0">
                <a:solidFill>
                  <a:prstClr val="black"/>
                </a:solidFill>
                <a:latin typeface="Meiryo UI"/>
                <a:ea typeface="Meiryo UI"/>
              </a:rPr>
              <a:t>RMP</a:t>
            </a:r>
          </a:p>
          <a:p>
            <a:pPr algn="ctr"/>
            <a:r>
              <a:rPr lang="ja-JP" altLang="en-US" sz="1600" b="1" dirty="0">
                <a:solidFill>
                  <a:prstClr val="black"/>
                </a:solidFill>
                <a:latin typeface="Meiryo UI"/>
                <a:ea typeface="Meiryo UI"/>
              </a:rPr>
              <a:t>別紙様式</a:t>
            </a:r>
            <a:endParaRPr lang="en-US" altLang="ja-JP" sz="1600" b="1" dirty="0">
              <a:solidFill>
                <a:prstClr val="black"/>
              </a:solidFill>
              <a:latin typeface="Meiryo UI"/>
              <a:ea typeface="Meiryo UI"/>
            </a:endParaRPr>
          </a:p>
          <a:p>
            <a:pPr algn="ctr"/>
            <a:endParaRPr lang="en-US" altLang="ja-JP" sz="1600" b="1" dirty="0">
              <a:solidFill>
                <a:prstClr val="black"/>
              </a:solidFill>
              <a:latin typeface="Meiryo UI"/>
              <a:ea typeface="Meiryo UI"/>
            </a:endParaRPr>
          </a:p>
        </p:txBody>
      </p:sp>
      <p:sp>
        <p:nvSpPr>
          <p:cNvPr id="13" name="正方形/長方形 12">
            <a:extLst>
              <a:ext uri="{FF2B5EF4-FFF2-40B4-BE49-F238E27FC236}">
                <a16:creationId xmlns:a16="http://schemas.microsoft.com/office/drawing/2014/main" id="{6ABAE098-18A5-457F-AB83-7A16D92D8281}"/>
              </a:ext>
            </a:extLst>
          </p:cNvPr>
          <p:cNvSpPr/>
          <p:nvPr/>
        </p:nvSpPr>
        <p:spPr>
          <a:xfrm>
            <a:off x="7857247" y="2636874"/>
            <a:ext cx="1438454" cy="1346114"/>
          </a:xfrm>
          <a:prstGeom prst="rect">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ja-JP" sz="1600" b="1" dirty="0">
                <a:solidFill>
                  <a:prstClr val="black"/>
                </a:solidFill>
                <a:latin typeface="Meiryo UI"/>
                <a:ea typeface="Meiryo UI"/>
              </a:rPr>
              <a:t>1-5</a:t>
            </a:r>
            <a:r>
              <a:rPr lang="ja-JP" altLang="en-US" sz="1600" b="1" dirty="0">
                <a:solidFill>
                  <a:prstClr val="black"/>
                </a:solidFill>
                <a:latin typeface="Meiryo UI"/>
                <a:ea typeface="Meiryo UI"/>
              </a:rPr>
              <a:t>章</a:t>
            </a:r>
            <a:endParaRPr lang="en-US" altLang="ja-JP" sz="1600" b="1" dirty="0">
              <a:solidFill>
                <a:prstClr val="black"/>
              </a:solidFill>
              <a:latin typeface="Meiryo UI"/>
              <a:ea typeface="Meiryo UI"/>
            </a:endParaRPr>
          </a:p>
          <a:p>
            <a:pPr algn="ctr"/>
            <a:r>
              <a:rPr lang="en-US" altLang="ja-JP" sz="1600" b="1" dirty="0">
                <a:solidFill>
                  <a:prstClr val="black"/>
                </a:solidFill>
                <a:latin typeface="Meiryo UI"/>
                <a:ea typeface="Meiryo UI"/>
              </a:rPr>
              <a:t>RMP</a:t>
            </a:r>
          </a:p>
          <a:p>
            <a:pPr algn="ctr"/>
            <a:r>
              <a:rPr lang="ja-JP" altLang="en-US" sz="1600" b="1" dirty="0">
                <a:solidFill>
                  <a:prstClr val="black"/>
                </a:solidFill>
                <a:latin typeface="Meiryo UI"/>
                <a:ea typeface="Meiryo UI"/>
              </a:rPr>
              <a:t>本文</a:t>
            </a:r>
            <a:endParaRPr lang="en-US" altLang="ja-JP" sz="1600" b="1" dirty="0">
              <a:solidFill>
                <a:prstClr val="black"/>
              </a:solidFill>
              <a:latin typeface="Meiryo UI"/>
              <a:ea typeface="Meiryo UI"/>
            </a:endParaRPr>
          </a:p>
        </p:txBody>
      </p:sp>
      <p:sp>
        <p:nvSpPr>
          <p:cNvPr id="14" name="正方形/長方形 13">
            <a:extLst>
              <a:ext uri="{FF2B5EF4-FFF2-40B4-BE49-F238E27FC236}">
                <a16:creationId xmlns:a16="http://schemas.microsoft.com/office/drawing/2014/main" id="{79FB206B-5C72-4854-B316-99514F42570A}"/>
              </a:ext>
            </a:extLst>
          </p:cNvPr>
          <p:cNvSpPr/>
          <p:nvPr/>
        </p:nvSpPr>
        <p:spPr>
          <a:xfrm>
            <a:off x="4343527" y="2634777"/>
            <a:ext cx="1438454" cy="1346114"/>
          </a:xfrm>
          <a:prstGeom prst="rect">
            <a:avLst/>
          </a:prstGeom>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ja-JP" altLang="en-US" sz="1600" b="1" dirty="0">
                <a:solidFill>
                  <a:srgbClr val="FF0000"/>
                </a:solidFill>
                <a:latin typeface="Meiryo UI"/>
                <a:ea typeface="Meiryo UI"/>
              </a:rPr>
              <a:t>表紙</a:t>
            </a:r>
            <a:endParaRPr lang="en-US" altLang="ja-JP" sz="1600" b="1" dirty="0">
              <a:solidFill>
                <a:srgbClr val="FF0000"/>
              </a:solidFill>
              <a:latin typeface="Meiryo UI"/>
              <a:ea typeface="Meiryo UI"/>
            </a:endParaRPr>
          </a:p>
          <a:p>
            <a:pPr algn="ctr"/>
            <a:r>
              <a:rPr lang="ja-JP" altLang="en-US" sz="1600" b="1" dirty="0">
                <a:solidFill>
                  <a:srgbClr val="FF0000"/>
                </a:solidFill>
                <a:latin typeface="Meiryo UI"/>
                <a:ea typeface="Meiryo UI"/>
              </a:rPr>
              <a:t>＋</a:t>
            </a:r>
            <a:endParaRPr lang="en-US" altLang="ja-JP" sz="1600" b="1" dirty="0">
              <a:solidFill>
                <a:srgbClr val="FF0000"/>
              </a:solidFill>
              <a:latin typeface="Meiryo UI"/>
              <a:ea typeface="Meiryo UI"/>
            </a:endParaRPr>
          </a:p>
          <a:p>
            <a:pPr algn="ctr"/>
            <a:r>
              <a:rPr lang="en-US" altLang="ja-JP" sz="1600" b="1" dirty="0">
                <a:solidFill>
                  <a:srgbClr val="FF0000"/>
                </a:solidFill>
                <a:latin typeface="Meiryo UI"/>
                <a:ea typeface="Meiryo UI"/>
              </a:rPr>
              <a:t>RMP</a:t>
            </a:r>
          </a:p>
          <a:p>
            <a:pPr algn="ctr"/>
            <a:r>
              <a:rPr lang="ja-JP" altLang="en-US" sz="1600" b="1" dirty="0">
                <a:solidFill>
                  <a:srgbClr val="FF0000"/>
                </a:solidFill>
                <a:latin typeface="Meiryo UI"/>
                <a:ea typeface="Meiryo UI"/>
              </a:rPr>
              <a:t>概要</a:t>
            </a:r>
            <a:r>
              <a:rPr lang="en-US" altLang="ja-JP" sz="1600" b="1" dirty="0">
                <a:solidFill>
                  <a:srgbClr val="FF0000"/>
                </a:solidFill>
                <a:latin typeface="Meiryo UI"/>
                <a:ea typeface="Meiryo UI"/>
              </a:rPr>
              <a:t>※</a:t>
            </a:r>
            <a:endParaRPr lang="ja-JP" altLang="en-US" sz="1600" b="1" dirty="0">
              <a:solidFill>
                <a:srgbClr val="FF0000"/>
              </a:solidFill>
              <a:latin typeface="Meiryo UI"/>
              <a:ea typeface="Meiryo UI"/>
            </a:endParaRPr>
          </a:p>
        </p:txBody>
      </p:sp>
      <p:sp>
        <p:nvSpPr>
          <p:cNvPr id="15" name="正方形/長方形 14">
            <a:extLst>
              <a:ext uri="{FF2B5EF4-FFF2-40B4-BE49-F238E27FC236}">
                <a16:creationId xmlns:a16="http://schemas.microsoft.com/office/drawing/2014/main" id="{452B0D46-94B6-4E49-9754-87E359AEEFB6}"/>
              </a:ext>
            </a:extLst>
          </p:cNvPr>
          <p:cNvSpPr/>
          <p:nvPr/>
        </p:nvSpPr>
        <p:spPr>
          <a:xfrm>
            <a:off x="3683339" y="2057756"/>
            <a:ext cx="3858197" cy="349720"/>
          </a:xfrm>
          <a:prstGeom prst="rect">
            <a:avLst/>
          </a:prstGeom>
          <a:solidFill>
            <a:schemeClr val="accent1"/>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ja-JP" sz="1600" b="1" dirty="0">
                <a:solidFill>
                  <a:prstClr val="white"/>
                </a:solidFill>
                <a:latin typeface="Meiryo UI"/>
                <a:ea typeface="Meiryo UI"/>
              </a:rPr>
              <a:t>RMP</a:t>
            </a:r>
            <a:r>
              <a:rPr lang="ja-JP" altLang="en-US" sz="1600" b="1" dirty="0">
                <a:solidFill>
                  <a:prstClr val="white"/>
                </a:solidFill>
                <a:latin typeface="Meiryo UI"/>
                <a:ea typeface="Meiryo UI"/>
              </a:rPr>
              <a:t>　提出版　＝　</a:t>
            </a:r>
            <a:r>
              <a:rPr lang="en-US" altLang="ja-JP" sz="1600" b="1" dirty="0">
                <a:solidFill>
                  <a:prstClr val="white"/>
                </a:solidFill>
                <a:latin typeface="Meiryo UI"/>
                <a:ea typeface="Meiryo UI"/>
              </a:rPr>
              <a:t>RMP</a:t>
            </a:r>
            <a:r>
              <a:rPr lang="ja-JP" altLang="en-US" sz="1600" b="1" dirty="0">
                <a:solidFill>
                  <a:prstClr val="white"/>
                </a:solidFill>
                <a:latin typeface="Meiryo UI"/>
                <a:ea typeface="Meiryo UI"/>
              </a:rPr>
              <a:t>公表版</a:t>
            </a:r>
          </a:p>
        </p:txBody>
      </p:sp>
      <p:sp>
        <p:nvSpPr>
          <p:cNvPr id="17" name="正方形/長方形 16">
            <a:extLst>
              <a:ext uri="{FF2B5EF4-FFF2-40B4-BE49-F238E27FC236}">
                <a16:creationId xmlns:a16="http://schemas.microsoft.com/office/drawing/2014/main" id="{3ADFD79D-6240-4ACE-91C5-32E8CAB0A6BE}"/>
              </a:ext>
            </a:extLst>
          </p:cNvPr>
          <p:cNvSpPr/>
          <p:nvPr/>
        </p:nvSpPr>
        <p:spPr>
          <a:xfrm>
            <a:off x="3704837" y="4361062"/>
            <a:ext cx="3858197" cy="349720"/>
          </a:xfrm>
          <a:prstGeom prst="rect">
            <a:avLst/>
          </a:prstGeom>
          <a:solidFill>
            <a:schemeClr val="accent6"/>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ja-JP" sz="1600" b="1" dirty="0">
                <a:solidFill>
                  <a:prstClr val="white"/>
                </a:solidFill>
                <a:latin typeface="Meiryo UI"/>
                <a:ea typeface="Meiryo UI"/>
              </a:rPr>
              <a:t>CTD</a:t>
            </a:r>
            <a:r>
              <a:rPr lang="ja-JP" altLang="en-US" sz="1600" b="1" dirty="0">
                <a:solidFill>
                  <a:prstClr val="white"/>
                </a:solidFill>
                <a:latin typeface="Meiryo UI"/>
                <a:ea typeface="Meiryo UI"/>
              </a:rPr>
              <a:t> </a:t>
            </a:r>
            <a:r>
              <a:rPr lang="en-US" altLang="ja-JP" sz="1600" b="1" dirty="0">
                <a:solidFill>
                  <a:prstClr val="white"/>
                </a:solidFill>
                <a:latin typeface="Meiryo UI"/>
                <a:ea typeface="Meiryo UI"/>
              </a:rPr>
              <a:t>M1.11</a:t>
            </a:r>
            <a:r>
              <a:rPr lang="ja-JP" altLang="en-US" sz="1600" b="1" dirty="0">
                <a:solidFill>
                  <a:prstClr val="white"/>
                </a:solidFill>
                <a:latin typeface="Meiryo UI"/>
                <a:ea typeface="Meiryo UI"/>
              </a:rPr>
              <a:t>（申請資料）</a:t>
            </a:r>
          </a:p>
        </p:txBody>
      </p:sp>
      <p:sp>
        <p:nvSpPr>
          <p:cNvPr id="18" name="正方形/長方形 17">
            <a:extLst>
              <a:ext uri="{FF2B5EF4-FFF2-40B4-BE49-F238E27FC236}">
                <a16:creationId xmlns:a16="http://schemas.microsoft.com/office/drawing/2014/main" id="{9361E9E5-829A-4C35-A666-3FBD199D073A}"/>
              </a:ext>
            </a:extLst>
          </p:cNvPr>
          <p:cNvSpPr/>
          <p:nvPr/>
        </p:nvSpPr>
        <p:spPr>
          <a:xfrm>
            <a:off x="1227737" y="2279281"/>
            <a:ext cx="1726399" cy="1780792"/>
          </a:xfrm>
          <a:prstGeom prst="rect">
            <a:avLst/>
          </a:prstGeom>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ja-JP" altLang="en-US" sz="1600" b="1" dirty="0">
                <a:solidFill>
                  <a:prstClr val="black"/>
                </a:solidFill>
                <a:latin typeface="Meiryo UI"/>
                <a:ea typeface="Meiryo UI"/>
              </a:rPr>
              <a:t>提出届</a:t>
            </a:r>
            <a:r>
              <a:rPr lang="en-US" altLang="ja-JP" sz="1600" b="1" dirty="0">
                <a:solidFill>
                  <a:prstClr val="black"/>
                </a:solidFill>
                <a:latin typeface="Meiryo UI"/>
                <a:ea typeface="Meiryo UI"/>
              </a:rPr>
              <a:t>/</a:t>
            </a:r>
            <a:r>
              <a:rPr lang="ja-JP" altLang="en-US" sz="1600" b="1" dirty="0">
                <a:solidFill>
                  <a:prstClr val="black"/>
                </a:solidFill>
                <a:latin typeface="Meiryo UI"/>
                <a:ea typeface="Meiryo UI"/>
              </a:rPr>
              <a:t>差換え願</a:t>
            </a:r>
            <a:endParaRPr lang="en-US" altLang="ja-JP" sz="1600" b="1" dirty="0">
              <a:solidFill>
                <a:prstClr val="black"/>
              </a:solidFill>
              <a:latin typeface="Meiryo UI"/>
              <a:ea typeface="Meiryo UI"/>
            </a:endParaRPr>
          </a:p>
          <a:p>
            <a:pPr algn="ctr"/>
            <a:endParaRPr lang="en-US" altLang="ja-JP" sz="1600" b="1" dirty="0">
              <a:solidFill>
                <a:prstClr val="black"/>
              </a:solidFill>
              <a:latin typeface="Meiryo UI"/>
              <a:ea typeface="Meiryo UI"/>
            </a:endParaRPr>
          </a:p>
          <a:p>
            <a:pPr algn="ctr"/>
            <a:r>
              <a:rPr lang="ja-JP" altLang="en-US" sz="1600" b="1" dirty="0">
                <a:solidFill>
                  <a:prstClr val="black"/>
                </a:solidFill>
                <a:latin typeface="Meiryo UI"/>
                <a:ea typeface="Meiryo UI"/>
              </a:rPr>
              <a:t>添付資料</a:t>
            </a:r>
            <a:endParaRPr lang="en-US" altLang="ja-JP" sz="1600" b="1" dirty="0">
              <a:solidFill>
                <a:prstClr val="black"/>
              </a:solidFill>
              <a:latin typeface="Meiryo UI"/>
              <a:ea typeface="Meiryo UI"/>
            </a:endParaRPr>
          </a:p>
          <a:p>
            <a:pPr algn="ctr"/>
            <a:endParaRPr lang="en-US" altLang="ja-JP" sz="1600" b="1" dirty="0">
              <a:solidFill>
                <a:prstClr val="black"/>
              </a:solidFill>
              <a:latin typeface="Meiryo UI"/>
              <a:ea typeface="Meiryo UI"/>
            </a:endParaRPr>
          </a:p>
          <a:p>
            <a:pPr algn="ctr"/>
            <a:r>
              <a:rPr lang="ja-JP" altLang="en-US" sz="1600" b="1" dirty="0">
                <a:solidFill>
                  <a:prstClr val="black"/>
                </a:solidFill>
                <a:latin typeface="Meiryo UI"/>
                <a:ea typeface="Meiryo UI"/>
              </a:rPr>
              <a:t>担当者名</a:t>
            </a:r>
            <a:endParaRPr lang="en-US" altLang="ja-JP" sz="1600" b="1" dirty="0">
              <a:solidFill>
                <a:prstClr val="black"/>
              </a:solidFill>
              <a:latin typeface="Meiryo UI"/>
              <a:ea typeface="Meiryo UI"/>
            </a:endParaRPr>
          </a:p>
        </p:txBody>
      </p:sp>
      <p:sp>
        <p:nvSpPr>
          <p:cNvPr id="19" name="加算記号 18">
            <a:extLst>
              <a:ext uri="{FF2B5EF4-FFF2-40B4-BE49-F238E27FC236}">
                <a16:creationId xmlns:a16="http://schemas.microsoft.com/office/drawing/2014/main" id="{14432433-4201-48EA-9E73-1FFDAB3FB193}"/>
              </a:ext>
            </a:extLst>
          </p:cNvPr>
          <p:cNvSpPr/>
          <p:nvPr/>
        </p:nvSpPr>
        <p:spPr>
          <a:xfrm>
            <a:off x="2927930" y="2970348"/>
            <a:ext cx="804937" cy="756874"/>
          </a:xfrm>
          <a:prstGeom prst="mathPlus">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eiryo UI"/>
              <a:ea typeface="Meiryo UI"/>
            </a:endParaRPr>
          </a:p>
        </p:txBody>
      </p:sp>
      <p:sp>
        <p:nvSpPr>
          <p:cNvPr id="16" name="吹き出し: 四角形 15">
            <a:extLst>
              <a:ext uri="{FF2B5EF4-FFF2-40B4-BE49-F238E27FC236}">
                <a16:creationId xmlns:a16="http://schemas.microsoft.com/office/drawing/2014/main" id="{20D834E8-4CDB-4EE5-88ED-32FDBF8F8013}"/>
              </a:ext>
            </a:extLst>
          </p:cNvPr>
          <p:cNvSpPr/>
          <p:nvPr/>
        </p:nvSpPr>
        <p:spPr>
          <a:xfrm>
            <a:off x="222896" y="4887699"/>
            <a:ext cx="4006203" cy="1245121"/>
          </a:xfrm>
          <a:prstGeom prst="wedgeRectCallout">
            <a:avLst>
              <a:gd name="adj1" fmla="val 62595"/>
              <a:gd name="adj2" fmla="val -3031"/>
            </a:avLst>
          </a:prstGeom>
          <a:solidFill>
            <a:schemeClr val="bg1"/>
          </a:solidFill>
          <a:ln w="19050">
            <a:solidFill>
              <a:schemeClr val="accent1">
                <a:lumMod val="75000"/>
              </a:schemeClr>
            </a:solidFill>
          </a:ln>
          <a:effectLst>
            <a:glow rad="228600">
              <a:schemeClr val="accent1">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2000" b="1" dirty="0">
                <a:solidFill>
                  <a:schemeClr val="accent1">
                    <a:lumMod val="75000"/>
                  </a:schemeClr>
                </a:solidFill>
                <a:latin typeface="Meiryo UI"/>
                <a:ea typeface="Meiryo UI"/>
              </a:rPr>
              <a:t>申請資料の</a:t>
            </a:r>
            <a:r>
              <a:rPr lang="en-US" altLang="ja-JP" sz="2000" b="1" dirty="0">
                <a:solidFill>
                  <a:schemeClr val="accent1">
                    <a:lumMod val="75000"/>
                  </a:schemeClr>
                </a:solidFill>
                <a:latin typeface="Meiryo UI"/>
                <a:ea typeface="Meiryo UI"/>
              </a:rPr>
              <a:t>CTD</a:t>
            </a:r>
            <a:r>
              <a:rPr lang="ja-JP" altLang="en-US" sz="2000" b="1" dirty="0">
                <a:solidFill>
                  <a:schemeClr val="accent1">
                    <a:lumMod val="75000"/>
                  </a:schemeClr>
                </a:solidFill>
                <a:latin typeface="Meiryo UI"/>
                <a:ea typeface="Meiryo UI"/>
              </a:rPr>
              <a:t> </a:t>
            </a:r>
            <a:r>
              <a:rPr lang="en-US" altLang="ja-JP" sz="2000" b="1" dirty="0">
                <a:solidFill>
                  <a:schemeClr val="accent1">
                    <a:lumMod val="75000"/>
                  </a:schemeClr>
                </a:solidFill>
                <a:latin typeface="Meiryo UI"/>
                <a:ea typeface="Meiryo UI"/>
              </a:rPr>
              <a:t>M1.11</a:t>
            </a:r>
            <a:r>
              <a:rPr lang="ja-JP" altLang="en-US" sz="2000" b="1" dirty="0">
                <a:solidFill>
                  <a:schemeClr val="accent1">
                    <a:lumMod val="75000"/>
                  </a:schemeClr>
                </a:solidFill>
                <a:latin typeface="Meiryo UI"/>
                <a:ea typeface="Meiryo UI"/>
              </a:rPr>
              <a:t>では</a:t>
            </a:r>
            <a:endParaRPr lang="en-US" altLang="ja-JP" sz="2000" b="1" dirty="0">
              <a:solidFill>
                <a:schemeClr val="accent1">
                  <a:lumMod val="75000"/>
                </a:schemeClr>
              </a:solidFill>
              <a:latin typeface="Meiryo UI"/>
              <a:ea typeface="Meiryo UI"/>
            </a:endParaRPr>
          </a:p>
          <a:p>
            <a:pPr algn="ctr"/>
            <a:r>
              <a:rPr lang="ja-JP" altLang="en-US" sz="2000" b="1" dirty="0">
                <a:solidFill>
                  <a:schemeClr val="accent1">
                    <a:lumMod val="75000"/>
                  </a:schemeClr>
                </a:solidFill>
                <a:latin typeface="Meiryo UI"/>
                <a:ea typeface="Meiryo UI"/>
              </a:rPr>
              <a:t>提出届、表紙、</a:t>
            </a:r>
            <a:r>
              <a:rPr lang="en-US" altLang="ja-JP" sz="2000" b="1" dirty="0">
                <a:solidFill>
                  <a:schemeClr val="accent1">
                    <a:lumMod val="75000"/>
                  </a:schemeClr>
                </a:solidFill>
                <a:latin typeface="Meiryo UI"/>
                <a:ea typeface="Meiryo UI"/>
              </a:rPr>
              <a:t>RMP</a:t>
            </a:r>
            <a:r>
              <a:rPr lang="ja-JP" altLang="en-US" sz="2000" b="1" dirty="0">
                <a:solidFill>
                  <a:schemeClr val="accent1">
                    <a:lumMod val="75000"/>
                  </a:schemeClr>
                </a:solidFill>
                <a:latin typeface="Meiryo UI"/>
                <a:ea typeface="Meiryo UI"/>
              </a:rPr>
              <a:t>概要は不要</a:t>
            </a:r>
            <a:endParaRPr lang="en-US" altLang="ja-JP" sz="2000" b="1" dirty="0">
              <a:solidFill>
                <a:schemeClr val="accent1">
                  <a:lumMod val="75000"/>
                </a:schemeClr>
              </a:solidFill>
              <a:latin typeface="Meiryo UI"/>
              <a:ea typeface="Meiryo UI"/>
            </a:endParaRPr>
          </a:p>
          <a:p>
            <a:pPr algn="ctr"/>
            <a:r>
              <a:rPr lang="en-US" altLang="ja-JP" sz="2000" b="1" dirty="0">
                <a:solidFill>
                  <a:schemeClr val="accent1">
                    <a:lumMod val="75000"/>
                  </a:schemeClr>
                </a:solidFill>
                <a:highlight>
                  <a:srgbClr val="FFFF00"/>
                </a:highlight>
                <a:latin typeface="Meiryo UI"/>
                <a:ea typeface="Meiryo UI"/>
              </a:rPr>
              <a:t>(</a:t>
            </a:r>
            <a:r>
              <a:rPr lang="ja-JP" altLang="en-US" sz="2000" b="1" dirty="0">
                <a:solidFill>
                  <a:schemeClr val="accent1">
                    <a:lumMod val="75000"/>
                  </a:schemeClr>
                </a:solidFill>
                <a:highlight>
                  <a:srgbClr val="FFFF00"/>
                </a:highlight>
                <a:latin typeface="Meiryo UI"/>
                <a:ea typeface="Meiryo UI"/>
              </a:rPr>
              <a:t>現行運用のまま）</a:t>
            </a:r>
            <a:endParaRPr lang="ja-JP" altLang="en-US" sz="2000" dirty="0">
              <a:solidFill>
                <a:schemeClr val="accent1">
                  <a:lumMod val="75000"/>
                </a:schemeClr>
              </a:solidFill>
              <a:highlight>
                <a:srgbClr val="FFFF00"/>
              </a:highlight>
              <a:latin typeface="Meiryo UI"/>
              <a:ea typeface="Meiryo UI"/>
            </a:endParaRPr>
          </a:p>
        </p:txBody>
      </p:sp>
      <p:sp>
        <p:nvSpPr>
          <p:cNvPr id="35" name="正方形/長方形 34">
            <a:extLst>
              <a:ext uri="{FF2B5EF4-FFF2-40B4-BE49-F238E27FC236}">
                <a16:creationId xmlns:a16="http://schemas.microsoft.com/office/drawing/2014/main" id="{64746D6B-3006-4076-95A8-73EDE111E678}"/>
              </a:ext>
            </a:extLst>
          </p:cNvPr>
          <p:cNvSpPr/>
          <p:nvPr/>
        </p:nvSpPr>
        <p:spPr>
          <a:xfrm>
            <a:off x="9635168" y="2621323"/>
            <a:ext cx="1438454" cy="1346114"/>
          </a:xfrm>
          <a:prstGeom prst="rect">
            <a:avLst/>
          </a:prstGeom>
          <a:solidFill>
            <a:sysClr val="window" lastClr="FFFFFF"/>
          </a:solidFill>
          <a:ln w="25400" cap="flat" cmpd="sng" algn="ctr">
            <a:solidFill>
              <a:schemeClr val="bg1">
                <a:lumMod val="50000"/>
              </a:schemeClr>
            </a:solidFill>
            <a:prstDash val="sys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600" b="1" i="0" u="none" strike="noStrike" kern="0" cap="none" spc="0" normalizeH="0" baseline="0" noProof="0" dirty="0">
                <a:ln>
                  <a:noFill/>
                </a:ln>
                <a:effectLst/>
                <a:uLnTx/>
                <a:uFillTx/>
                <a:latin typeface="Meiryo UI"/>
                <a:ea typeface="Meiryo UI"/>
                <a:cs typeface="+mn-cs"/>
              </a:rPr>
              <a:t>6</a:t>
            </a:r>
            <a:r>
              <a:rPr kumimoji="0" lang="ja-JP" altLang="en-US" sz="1600" b="1" i="0" u="none" strike="noStrike" kern="0" cap="none" spc="0" normalizeH="0" baseline="0" noProof="0" dirty="0">
                <a:ln>
                  <a:noFill/>
                </a:ln>
                <a:effectLst/>
                <a:uLnTx/>
                <a:uFillTx/>
                <a:latin typeface="Meiryo UI"/>
                <a:ea typeface="Meiryo UI"/>
                <a:cs typeface="+mn-cs"/>
              </a:rPr>
              <a:t>章</a:t>
            </a:r>
            <a:endParaRPr kumimoji="0" lang="en-US" altLang="ja-JP" sz="1600" b="1" i="0" u="none" strike="noStrike" kern="0" cap="none" spc="0" normalizeH="0" baseline="0" noProof="0" dirty="0">
              <a:ln>
                <a:noFill/>
              </a:ln>
              <a:effectLst/>
              <a:uLnTx/>
              <a:uFillTx/>
              <a:latin typeface="Meiryo UI"/>
              <a:ea typeface="Meiryo UI"/>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effectLst/>
                <a:uLnTx/>
                <a:uFillTx/>
                <a:latin typeface="Meiryo UI"/>
                <a:ea typeface="Meiryo UI"/>
                <a:cs typeface="+mn-cs"/>
              </a:rPr>
              <a:t>組織体制</a:t>
            </a:r>
            <a:endParaRPr kumimoji="0" lang="en-US" altLang="ja-JP" sz="1600" b="1" i="0" u="none" strike="noStrike" kern="0" cap="none" spc="0" normalizeH="0" baseline="0" noProof="0" dirty="0">
              <a:ln>
                <a:noFill/>
              </a:ln>
              <a:effectLst/>
              <a:uLnTx/>
              <a:uFillTx/>
              <a:latin typeface="Meiryo UI"/>
              <a:ea typeface="Meiryo UI"/>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ja-JP" sz="1600" b="1" i="0" u="none" strike="noStrike" kern="0" cap="none" spc="0" normalizeH="0" baseline="0" noProof="0" dirty="0">
              <a:ln>
                <a:noFill/>
              </a:ln>
              <a:effectLst/>
              <a:uLnTx/>
              <a:uFillTx/>
              <a:latin typeface="Meiryo UI"/>
              <a:ea typeface="Meiryo UI"/>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600" b="1" i="0" u="none" strike="noStrike" kern="0" cap="none" spc="0" normalizeH="0" baseline="0" noProof="0" dirty="0">
                <a:ln>
                  <a:noFill/>
                </a:ln>
                <a:effectLst/>
                <a:uLnTx/>
                <a:uFillTx/>
                <a:latin typeface="Meiryo UI"/>
                <a:ea typeface="Meiryo UI"/>
                <a:cs typeface="+mn-cs"/>
              </a:rPr>
              <a:t>7</a:t>
            </a:r>
            <a:r>
              <a:rPr kumimoji="0" lang="ja-JP" altLang="en-US" sz="1600" b="1" i="0" u="none" strike="noStrike" kern="0" cap="none" spc="0" normalizeH="0" baseline="0" noProof="0" dirty="0">
                <a:ln>
                  <a:noFill/>
                </a:ln>
                <a:effectLst/>
                <a:uLnTx/>
                <a:uFillTx/>
                <a:latin typeface="Meiryo UI"/>
                <a:ea typeface="Meiryo UI"/>
                <a:cs typeface="+mn-cs"/>
              </a:rPr>
              <a:t>章</a:t>
            </a:r>
            <a:endParaRPr kumimoji="0" lang="en-US" altLang="ja-JP" sz="1600" b="1" i="0" u="none" strike="noStrike" kern="0" cap="none" spc="0" normalizeH="0" baseline="0" noProof="0" dirty="0">
              <a:ln>
                <a:noFill/>
              </a:ln>
              <a:effectLst/>
              <a:uLnTx/>
              <a:uFillTx/>
              <a:latin typeface="Meiryo UI"/>
              <a:ea typeface="Meiryo UI"/>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effectLst/>
                <a:uLnTx/>
                <a:uFillTx/>
                <a:latin typeface="Meiryo UI"/>
                <a:ea typeface="Meiryo UI"/>
                <a:cs typeface="+mn-cs"/>
              </a:rPr>
              <a:t>添付資料</a:t>
            </a:r>
            <a:endParaRPr kumimoji="0" lang="en-US" altLang="ja-JP" sz="1600" b="1" i="0" u="none" strike="noStrike" kern="0" cap="none" spc="0" normalizeH="0" baseline="0" noProof="0" dirty="0">
              <a:ln>
                <a:noFill/>
              </a:ln>
              <a:effectLst/>
              <a:uLnTx/>
              <a:uFillTx/>
              <a:latin typeface="Meiryo UI"/>
              <a:ea typeface="Meiryo UI"/>
              <a:cs typeface="+mn-cs"/>
            </a:endParaRPr>
          </a:p>
        </p:txBody>
      </p:sp>
      <p:sp>
        <p:nvSpPr>
          <p:cNvPr id="37" name="乗算記号 36">
            <a:extLst>
              <a:ext uri="{FF2B5EF4-FFF2-40B4-BE49-F238E27FC236}">
                <a16:creationId xmlns:a16="http://schemas.microsoft.com/office/drawing/2014/main" id="{D645AAB1-B1D5-4F8F-93C8-972AE26C7B6D}"/>
              </a:ext>
            </a:extLst>
          </p:cNvPr>
          <p:cNvSpPr/>
          <p:nvPr/>
        </p:nvSpPr>
        <p:spPr>
          <a:xfrm>
            <a:off x="9258893" y="2394022"/>
            <a:ext cx="1248282" cy="1123485"/>
          </a:xfrm>
          <a:prstGeom prst="mathMultiply">
            <a:avLst>
              <a:gd name="adj1" fmla="val 14238"/>
            </a:avLst>
          </a:prstGeom>
          <a:solidFill>
            <a:schemeClr val="tx1">
              <a:lumMod val="75000"/>
              <a:lumOff val="25000"/>
              <a:alpha val="50196"/>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effectLst/>
              <a:uLnTx/>
              <a:uFillTx/>
              <a:latin typeface="Meiryo UI"/>
              <a:ea typeface="Meiryo UI"/>
              <a:cs typeface="+mn-cs"/>
            </a:endParaRPr>
          </a:p>
        </p:txBody>
      </p:sp>
      <p:sp>
        <p:nvSpPr>
          <p:cNvPr id="49" name="正方形/長方形 48">
            <a:extLst>
              <a:ext uri="{FF2B5EF4-FFF2-40B4-BE49-F238E27FC236}">
                <a16:creationId xmlns:a16="http://schemas.microsoft.com/office/drawing/2014/main" id="{129B5149-2335-4178-B069-6CB92188A130}"/>
              </a:ext>
            </a:extLst>
          </p:cNvPr>
          <p:cNvSpPr/>
          <p:nvPr/>
        </p:nvSpPr>
        <p:spPr>
          <a:xfrm>
            <a:off x="6321276" y="3607260"/>
            <a:ext cx="954107" cy="276999"/>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dblStrike" kern="0" cap="none" spc="0" normalizeH="0" baseline="0" noProof="0" dirty="0">
                <a:ln>
                  <a:noFill/>
                </a:ln>
                <a:solidFill>
                  <a:srgbClr val="FF0000"/>
                </a:solidFill>
                <a:effectLst/>
                <a:uLnTx/>
                <a:uFillTx/>
              </a:rPr>
              <a:t>担当者名等</a:t>
            </a:r>
            <a:endParaRPr kumimoji="0" lang="en-US" altLang="ja-JP" sz="1200" b="0" i="0" u="none" strike="dblStrike" kern="0" cap="none" spc="0" normalizeH="0" baseline="0" noProof="0" dirty="0">
              <a:ln>
                <a:noFill/>
              </a:ln>
              <a:solidFill>
                <a:srgbClr val="FF0000"/>
              </a:solidFill>
              <a:effectLst/>
              <a:uLnTx/>
              <a:uFillTx/>
            </a:endParaRPr>
          </a:p>
        </p:txBody>
      </p:sp>
      <p:sp>
        <p:nvSpPr>
          <p:cNvPr id="50" name="正方形/長方形 49">
            <a:extLst>
              <a:ext uri="{FF2B5EF4-FFF2-40B4-BE49-F238E27FC236}">
                <a16:creationId xmlns:a16="http://schemas.microsoft.com/office/drawing/2014/main" id="{AEC54F5D-223C-4F39-8E42-D51262F7893C}"/>
              </a:ext>
            </a:extLst>
          </p:cNvPr>
          <p:cNvSpPr/>
          <p:nvPr/>
        </p:nvSpPr>
        <p:spPr>
          <a:xfrm>
            <a:off x="6321276" y="5855822"/>
            <a:ext cx="954107" cy="276999"/>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dblStrike" kern="0" cap="none" spc="0" normalizeH="0" baseline="0" noProof="0" dirty="0">
                <a:ln>
                  <a:noFill/>
                </a:ln>
                <a:solidFill>
                  <a:srgbClr val="FF0000"/>
                </a:solidFill>
                <a:effectLst/>
                <a:uLnTx/>
                <a:uFillTx/>
              </a:rPr>
              <a:t>担当者名等</a:t>
            </a:r>
            <a:endParaRPr kumimoji="0" lang="en-US" altLang="ja-JP" sz="1200" b="0" i="0" u="none" strike="dblStrike" kern="0" cap="none" spc="0" normalizeH="0" baseline="0" noProof="0" dirty="0">
              <a:ln>
                <a:noFill/>
              </a:ln>
              <a:solidFill>
                <a:srgbClr val="FF0000"/>
              </a:solidFill>
              <a:effectLst/>
              <a:uLnTx/>
              <a:uFillTx/>
            </a:endParaRPr>
          </a:p>
        </p:txBody>
      </p:sp>
      <p:sp>
        <p:nvSpPr>
          <p:cNvPr id="51" name="乗算記号 50">
            <a:extLst>
              <a:ext uri="{FF2B5EF4-FFF2-40B4-BE49-F238E27FC236}">
                <a16:creationId xmlns:a16="http://schemas.microsoft.com/office/drawing/2014/main" id="{06475F99-FD96-449D-956B-26EEB721CC79}"/>
              </a:ext>
            </a:extLst>
          </p:cNvPr>
          <p:cNvSpPr/>
          <p:nvPr/>
        </p:nvSpPr>
        <p:spPr>
          <a:xfrm>
            <a:off x="10189985" y="2394022"/>
            <a:ext cx="1248282" cy="1123485"/>
          </a:xfrm>
          <a:prstGeom prst="mathMultiply">
            <a:avLst>
              <a:gd name="adj1" fmla="val 14238"/>
            </a:avLst>
          </a:prstGeom>
          <a:solidFill>
            <a:schemeClr val="tx1">
              <a:lumMod val="75000"/>
              <a:lumOff val="25000"/>
              <a:alpha val="50196"/>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effectLst/>
              <a:uLnTx/>
              <a:uFillTx/>
              <a:latin typeface="Meiryo UI"/>
              <a:ea typeface="Meiryo UI"/>
              <a:cs typeface="+mn-cs"/>
            </a:endParaRPr>
          </a:p>
        </p:txBody>
      </p:sp>
      <p:sp>
        <p:nvSpPr>
          <p:cNvPr id="52" name="乗算記号 51">
            <a:extLst>
              <a:ext uri="{FF2B5EF4-FFF2-40B4-BE49-F238E27FC236}">
                <a16:creationId xmlns:a16="http://schemas.microsoft.com/office/drawing/2014/main" id="{E96A7724-9F31-4E1D-BDA0-51801A7C8D6D}"/>
              </a:ext>
            </a:extLst>
          </p:cNvPr>
          <p:cNvSpPr/>
          <p:nvPr/>
        </p:nvSpPr>
        <p:spPr>
          <a:xfrm>
            <a:off x="9722383" y="3148173"/>
            <a:ext cx="1248282" cy="1123485"/>
          </a:xfrm>
          <a:prstGeom prst="mathMultiply">
            <a:avLst>
              <a:gd name="adj1" fmla="val 14238"/>
            </a:avLst>
          </a:prstGeom>
          <a:solidFill>
            <a:schemeClr val="tx1">
              <a:lumMod val="75000"/>
              <a:lumOff val="25000"/>
              <a:alpha val="50196"/>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effectLst/>
              <a:uLnTx/>
              <a:uFillTx/>
              <a:latin typeface="Meiryo UI"/>
              <a:ea typeface="Meiryo UI"/>
              <a:cs typeface="+mn-cs"/>
            </a:endParaRPr>
          </a:p>
        </p:txBody>
      </p:sp>
      <p:sp>
        <p:nvSpPr>
          <p:cNvPr id="53" name="正方形/長方形 52">
            <a:extLst>
              <a:ext uri="{FF2B5EF4-FFF2-40B4-BE49-F238E27FC236}">
                <a16:creationId xmlns:a16="http://schemas.microsoft.com/office/drawing/2014/main" id="{11EB68E2-A656-4BED-A655-EC9AE0E9F481}"/>
              </a:ext>
            </a:extLst>
          </p:cNvPr>
          <p:cNvSpPr/>
          <p:nvPr/>
        </p:nvSpPr>
        <p:spPr>
          <a:xfrm>
            <a:off x="9635168" y="4887699"/>
            <a:ext cx="1438454" cy="1346114"/>
          </a:xfrm>
          <a:prstGeom prst="rect">
            <a:avLst/>
          </a:prstGeom>
          <a:solidFill>
            <a:sysClr val="window" lastClr="FFFFFF"/>
          </a:solidFill>
          <a:ln w="25400" cap="flat" cmpd="sng" algn="ctr">
            <a:solidFill>
              <a:schemeClr val="bg1">
                <a:lumMod val="50000"/>
              </a:schemeClr>
            </a:solidFill>
            <a:prstDash val="sys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600" b="1" i="0" u="none" strike="noStrike" kern="0" cap="none" spc="0" normalizeH="0" baseline="0" noProof="0" dirty="0">
                <a:ln>
                  <a:noFill/>
                </a:ln>
                <a:effectLst/>
                <a:uLnTx/>
                <a:uFillTx/>
                <a:latin typeface="Meiryo UI"/>
                <a:ea typeface="Meiryo UI"/>
                <a:cs typeface="+mn-cs"/>
              </a:rPr>
              <a:t>6</a:t>
            </a:r>
            <a:r>
              <a:rPr kumimoji="0" lang="ja-JP" altLang="en-US" sz="1600" b="1" i="0" u="none" strike="noStrike" kern="0" cap="none" spc="0" normalizeH="0" baseline="0" noProof="0" dirty="0">
                <a:ln>
                  <a:noFill/>
                </a:ln>
                <a:effectLst/>
                <a:uLnTx/>
                <a:uFillTx/>
                <a:latin typeface="Meiryo UI"/>
                <a:ea typeface="Meiryo UI"/>
                <a:cs typeface="+mn-cs"/>
              </a:rPr>
              <a:t>章</a:t>
            </a:r>
            <a:endParaRPr kumimoji="0" lang="en-US" altLang="ja-JP" sz="1600" b="1" i="0" u="none" strike="noStrike" kern="0" cap="none" spc="0" normalizeH="0" baseline="0" noProof="0" dirty="0">
              <a:ln>
                <a:noFill/>
              </a:ln>
              <a:effectLst/>
              <a:uLnTx/>
              <a:uFillTx/>
              <a:latin typeface="Meiryo UI"/>
              <a:ea typeface="Meiryo UI"/>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effectLst/>
                <a:uLnTx/>
                <a:uFillTx/>
                <a:latin typeface="Meiryo UI"/>
                <a:ea typeface="Meiryo UI"/>
                <a:cs typeface="+mn-cs"/>
              </a:rPr>
              <a:t>組織体制</a:t>
            </a:r>
            <a:endParaRPr kumimoji="0" lang="en-US" altLang="ja-JP" sz="1600" b="1" i="0" u="none" strike="noStrike" kern="0" cap="none" spc="0" normalizeH="0" baseline="0" noProof="0" dirty="0">
              <a:ln>
                <a:noFill/>
              </a:ln>
              <a:effectLst/>
              <a:uLnTx/>
              <a:uFillTx/>
              <a:latin typeface="Meiryo UI"/>
              <a:ea typeface="Meiryo UI"/>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ja-JP" sz="1600" b="1" i="0" u="none" strike="noStrike" kern="0" cap="none" spc="0" normalizeH="0" baseline="0" noProof="0" dirty="0">
              <a:ln>
                <a:noFill/>
              </a:ln>
              <a:effectLst/>
              <a:uLnTx/>
              <a:uFillTx/>
              <a:latin typeface="Meiryo UI"/>
              <a:ea typeface="Meiryo UI"/>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600" b="1" i="0" u="none" strike="noStrike" kern="0" cap="none" spc="0" normalizeH="0" baseline="0" noProof="0" dirty="0">
                <a:ln>
                  <a:noFill/>
                </a:ln>
                <a:effectLst/>
                <a:uLnTx/>
                <a:uFillTx/>
                <a:latin typeface="Meiryo UI"/>
                <a:ea typeface="Meiryo UI"/>
                <a:cs typeface="+mn-cs"/>
              </a:rPr>
              <a:t>7</a:t>
            </a:r>
            <a:r>
              <a:rPr kumimoji="0" lang="ja-JP" altLang="en-US" sz="1600" b="1" i="0" u="none" strike="noStrike" kern="0" cap="none" spc="0" normalizeH="0" baseline="0" noProof="0" dirty="0">
                <a:ln>
                  <a:noFill/>
                </a:ln>
                <a:effectLst/>
                <a:uLnTx/>
                <a:uFillTx/>
                <a:latin typeface="Meiryo UI"/>
                <a:ea typeface="Meiryo UI"/>
                <a:cs typeface="+mn-cs"/>
              </a:rPr>
              <a:t>章</a:t>
            </a:r>
            <a:endParaRPr kumimoji="0" lang="en-US" altLang="ja-JP" sz="1600" b="1" i="0" u="none" strike="noStrike" kern="0" cap="none" spc="0" normalizeH="0" baseline="0" noProof="0" dirty="0">
              <a:ln>
                <a:noFill/>
              </a:ln>
              <a:effectLst/>
              <a:uLnTx/>
              <a:uFillTx/>
              <a:latin typeface="Meiryo UI"/>
              <a:ea typeface="Meiryo UI"/>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effectLst/>
                <a:uLnTx/>
                <a:uFillTx/>
                <a:latin typeface="Meiryo UI"/>
                <a:ea typeface="Meiryo UI"/>
                <a:cs typeface="+mn-cs"/>
              </a:rPr>
              <a:t>添付資料</a:t>
            </a:r>
            <a:endParaRPr kumimoji="0" lang="en-US" altLang="ja-JP" sz="1600" b="1" i="0" u="none" strike="noStrike" kern="0" cap="none" spc="0" normalizeH="0" baseline="0" noProof="0" dirty="0">
              <a:ln>
                <a:noFill/>
              </a:ln>
              <a:effectLst/>
              <a:uLnTx/>
              <a:uFillTx/>
              <a:latin typeface="Meiryo UI"/>
              <a:ea typeface="Meiryo UI"/>
              <a:cs typeface="+mn-cs"/>
            </a:endParaRPr>
          </a:p>
        </p:txBody>
      </p:sp>
      <p:sp>
        <p:nvSpPr>
          <p:cNvPr id="54" name="乗算記号 53">
            <a:extLst>
              <a:ext uri="{FF2B5EF4-FFF2-40B4-BE49-F238E27FC236}">
                <a16:creationId xmlns:a16="http://schemas.microsoft.com/office/drawing/2014/main" id="{0C83F2EA-6F81-46F7-9FDA-61066F155014}"/>
              </a:ext>
            </a:extLst>
          </p:cNvPr>
          <p:cNvSpPr/>
          <p:nvPr/>
        </p:nvSpPr>
        <p:spPr>
          <a:xfrm>
            <a:off x="9258893" y="4660398"/>
            <a:ext cx="1248282" cy="1123485"/>
          </a:xfrm>
          <a:prstGeom prst="mathMultiply">
            <a:avLst>
              <a:gd name="adj1" fmla="val 14238"/>
            </a:avLst>
          </a:prstGeom>
          <a:solidFill>
            <a:schemeClr val="tx1">
              <a:lumMod val="75000"/>
              <a:lumOff val="25000"/>
              <a:alpha val="50196"/>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effectLst/>
              <a:uLnTx/>
              <a:uFillTx/>
              <a:latin typeface="Meiryo UI"/>
              <a:ea typeface="Meiryo UI"/>
              <a:cs typeface="+mn-cs"/>
            </a:endParaRPr>
          </a:p>
        </p:txBody>
      </p:sp>
      <p:sp>
        <p:nvSpPr>
          <p:cNvPr id="55" name="乗算記号 54">
            <a:extLst>
              <a:ext uri="{FF2B5EF4-FFF2-40B4-BE49-F238E27FC236}">
                <a16:creationId xmlns:a16="http://schemas.microsoft.com/office/drawing/2014/main" id="{1491E0D5-8633-4E0D-A030-75520705A6D0}"/>
              </a:ext>
            </a:extLst>
          </p:cNvPr>
          <p:cNvSpPr/>
          <p:nvPr/>
        </p:nvSpPr>
        <p:spPr>
          <a:xfrm>
            <a:off x="10189985" y="4660398"/>
            <a:ext cx="1248282" cy="1123485"/>
          </a:xfrm>
          <a:prstGeom prst="mathMultiply">
            <a:avLst>
              <a:gd name="adj1" fmla="val 14238"/>
            </a:avLst>
          </a:prstGeom>
          <a:solidFill>
            <a:schemeClr val="tx1">
              <a:lumMod val="75000"/>
              <a:lumOff val="25000"/>
              <a:alpha val="50196"/>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effectLst/>
              <a:uLnTx/>
              <a:uFillTx/>
              <a:latin typeface="Meiryo UI"/>
              <a:ea typeface="Meiryo UI"/>
              <a:cs typeface="+mn-cs"/>
            </a:endParaRPr>
          </a:p>
        </p:txBody>
      </p:sp>
      <p:sp>
        <p:nvSpPr>
          <p:cNvPr id="56" name="乗算記号 55">
            <a:extLst>
              <a:ext uri="{FF2B5EF4-FFF2-40B4-BE49-F238E27FC236}">
                <a16:creationId xmlns:a16="http://schemas.microsoft.com/office/drawing/2014/main" id="{1986E03F-8FEA-413A-9E82-2D5BAC861DEF}"/>
              </a:ext>
            </a:extLst>
          </p:cNvPr>
          <p:cNvSpPr/>
          <p:nvPr/>
        </p:nvSpPr>
        <p:spPr>
          <a:xfrm>
            <a:off x="9722383" y="5428054"/>
            <a:ext cx="1248282" cy="1123485"/>
          </a:xfrm>
          <a:prstGeom prst="mathMultiply">
            <a:avLst>
              <a:gd name="adj1" fmla="val 14238"/>
            </a:avLst>
          </a:prstGeom>
          <a:solidFill>
            <a:schemeClr val="tx1">
              <a:lumMod val="75000"/>
              <a:lumOff val="25000"/>
              <a:alpha val="50196"/>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effectLst/>
              <a:uLnTx/>
              <a:uFillTx/>
              <a:latin typeface="Meiryo UI"/>
              <a:ea typeface="Meiryo UI"/>
              <a:cs typeface="+mn-cs"/>
            </a:endParaRPr>
          </a:p>
        </p:txBody>
      </p:sp>
      <p:sp>
        <p:nvSpPr>
          <p:cNvPr id="29" name="正方形/長方形 28">
            <a:extLst>
              <a:ext uri="{FF2B5EF4-FFF2-40B4-BE49-F238E27FC236}">
                <a16:creationId xmlns:a16="http://schemas.microsoft.com/office/drawing/2014/main" id="{36B60AFD-380D-45A7-AC76-80F353D1F3EE}"/>
              </a:ext>
            </a:extLst>
          </p:cNvPr>
          <p:cNvSpPr/>
          <p:nvPr/>
        </p:nvSpPr>
        <p:spPr>
          <a:xfrm>
            <a:off x="2517058" y="6593005"/>
            <a:ext cx="9365995" cy="246221"/>
          </a:xfrm>
          <a:prstGeom prst="rect">
            <a:avLst/>
          </a:prstGeom>
        </p:spPr>
        <p:txBody>
          <a:bodyPr wrap="square">
            <a:spAutoFit/>
          </a:bodyPr>
          <a:lstStyle/>
          <a:p>
            <a:pPr lvl="0">
              <a:defRPr/>
            </a:pPr>
            <a:r>
              <a:rPr lang="ja-JP" altLang="en-US" sz="1000" b="1" dirty="0"/>
              <a:t>出典：　令和</a:t>
            </a:r>
            <a:r>
              <a:rPr lang="en-US" altLang="ja-JP" sz="1000" b="1" dirty="0"/>
              <a:t>4</a:t>
            </a:r>
            <a:r>
              <a:rPr lang="ja-JP" altLang="en-US" sz="1000" b="1" dirty="0"/>
              <a:t>年</a:t>
            </a:r>
            <a:r>
              <a:rPr lang="en-US" altLang="ja-JP" sz="1000" b="1" dirty="0"/>
              <a:t>3</a:t>
            </a:r>
            <a:r>
              <a:rPr lang="ja-JP" altLang="en-US" sz="1000" b="1" dirty="0"/>
              <a:t>月　審査管理課長・安全対策課長通知　医薬品リスク管理計画の策定及び公表について</a:t>
            </a:r>
            <a:r>
              <a:rPr lang="ja-JP" altLang="en-US" sz="1000" dirty="0"/>
              <a:t>（</a:t>
            </a:r>
            <a:r>
              <a:rPr lang="en-US" altLang="ja-JP" sz="1000" dirty="0"/>
              <a:t>2</a:t>
            </a:r>
            <a:r>
              <a:rPr lang="ja-JP" altLang="en-US" sz="1000" dirty="0"/>
              <a:t>、</a:t>
            </a:r>
            <a:r>
              <a:rPr lang="en-US" altLang="ja-JP" sz="1000" dirty="0"/>
              <a:t>3</a:t>
            </a:r>
            <a:r>
              <a:rPr lang="ja-JP" altLang="en-US" sz="1000" dirty="0"/>
              <a:t>、別紙様式</a:t>
            </a:r>
            <a:r>
              <a:rPr lang="en-US" altLang="ja-JP" sz="1000" dirty="0"/>
              <a:t>1</a:t>
            </a:r>
            <a:r>
              <a:rPr lang="ja-JP" altLang="en-US" sz="1000" dirty="0"/>
              <a:t>の記載要領</a:t>
            </a:r>
            <a:r>
              <a:rPr lang="en-US" altLang="ja-JP" sz="1000" dirty="0"/>
              <a:t>1-3</a:t>
            </a:r>
            <a:r>
              <a:rPr lang="ja-JP" altLang="en-US" sz="1000" dirty="0"/>
              <a:t>、別紙様式</a:t>
            </a:r>
            <a:r>
              <a:rPr lang="en-US" altLang="ja-JP" sz="1000" dirty="0"/>
              <a:t>2</a:t>
            </a:r>
            <a:r>
              <a:rPr lang="ja-JP" altLang="en-US" sz="1000" dirty="0"/>
              <a:t>の記載要領）</a:t>
            </a:r>
            <a:endParaRPr lang="en-US" altLang="ja-JP" sz="1000" dirty="0"/>
          </a:p>
        </p:txBody>
      </p:sp>
    </p:spTree>
    <p:extLst>
      <p:ext uri="{BB962C8B-B14F-4D97-AF65-F5344CB8AC3E}">
        <p14:creationId xmlns:p14="http://schemas.microsoft.com/office/powerpoint/2010/main" val="36151166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F95F9BAD-51AA-4BCB-B6D2-099A2F5151F7}"/>
              </a:ext>
            </a:extLst>
          </p:cNvPr>
          <p:cNvSpPr>
            <a:spLocks noGrp="1"/>
          </p:cNvSpPr>
          <p:nvPr>
            <p:ph type="body" sz="quarter" idx="10"/>
          </p:nvPr>
        </p:nvSpPr>
        <p:spPr>
          <a:xfrm>
            <a:off x="561247" y="205387"/>
            <a:ext cx="9793148" cy="307777"/>
          </a:xfrm>
        </p:spPr>
        <p:txBody>
          <a:bodyPr/>
          <a:lstStyle/>
          <a:p>
            <a:r>
              <a:rPr lang="en-US" altLang="ja-JP" dirty="0"/>
              <a:t>2022</a:t>
            </a:r>
            <a:r>
              <a:rPr lang="ja-JP" altLang="en-US" dirty="0"/>
              <a:t>年</a:t>
            </a:r>
            <a:r>
              <a:rPr lang="en-US" altLang="ja-JP" dirty="0"/>
              <a:t>3</a:t>
            </a:r>
            <a:r>
              <a:rPr lang="ja-JP" altLang="en-US" dirty="0"/>
              <a:t>月　</a:t>
            </a:r>
            <a:r>
              <a:rPr lang="en-US" altLang="ja-JP" dirty="0"/>
              <a:t>RMP</a:t>
            </a:r>
            <a:r>
              <a:rPr lang="ja-JP" altLang="en-US" dirty="0"/>
              <a:t>に関する通知のポイント</a:t>
            </a:r>
          </a:p>
        </p:txBody>
      </p:sp>
      <p:sp>
        <p:nvSpPr>
          <p:cNvPr id="4" name="テキスト プレースホルダー 3">
            <a:extLst>
              <a:ext uri="{FF2B5EF4-FFF2-40B4-BE49-F238E27FC236}">
                <a16:creationId xmlns:a16="http://schemas.microsoft.com/office/drawing/2014/main" id="{BDA3C4EB-312D-47AF-A68F-64EFB66B3092}"/>
              </a:ext>
            </a:extLst>
          </p:cNvPr>
          <p:cNvSpPr>
            <a:spLocks noGrp="1"/>
          </p:cNvSpPr>
          <p:nvPr>
            <p:ph type="body" sz="quarter" idx="12"/>
          </p:nvPr>
        </p:nvSpPr>
        <p:spPr>
          <a:xfrm>
            <a:off x="512218" y="503071"/>
            <a:ext cx="11374982" cy="584775"/>
          </a:xfrm>
        </p:spPr>
        <p:txBody>
          <a:bodyPr/>
          <a:lstStyle/>
          <a:p>
            <a:r>
              <a:rPr lang="en-US" altLang="ja-JP" dirty="0"/>
              <a:t>Q&amp;A</a:t>
            </a:r>
            <a:r>
              <a:rPr lang="ja-JP" altLang="en-US" dirty="0"/>
              <a:t>の改訂箇所一覧（</a:t>
            </a:r>
            <a:r>
              <a:rPr lang="en-US" altLang="ja-JP" dirty="0"/>
              <a:t>1</a:t>
            </a:r>
            <a:r>
              <a:rPr lang="ja-JP" altLang="en-US" dirty="0"/>
              <a:t>）</a:t>
            </a:r>
            <a:r>
              <a:rPr lang="ja-JP" altLang="en-US" sz="2400" b="0" dirty="0"/>
              <a:t>（実質的な内容の変更・追記があったもの）</a:t>
            </a:r>
            <a:endParaRPr lang="en-US" altLang="ja-JP" b="0" dirty="0"/>
          </a:p>
        </p:txBody>
      </p:sp>
      <p:sp>
        <p:nvSpPr>
          <p:cNvPr id="2" name="正方形/長方形 1">
            <a:extLst>
              <a:ext uri="{FF2B5EF4-FFF2-40B4-BE49-F238E27FC236}">
                <a16:creationId xmlns:a16="http://schemas.microsoft.com/office/drawing/2014/main" id="{C0604B0D-20C7-460B-867E-DCB906B87DB4}"/>
              </a:ext>
            </a:extLst>
          </p:cNvPr>
          <p:cNvSpPr/>
          <p:nvPr/>
        </p:nvSpPr>
        <p:spPr>
          <a:xfrm>
            <a:off x="243715" y="1183927"/>
            <a:ext cx="11704570" cy="5770811"/>
          </a:xfrm>
          <a:prstGeom prst="rect">
            <a:avLst/>
          </a:prstGeom>
        </p:spPr>
        <p:txBody>
          <a:bodyPr wrap="square">
            <a:spAutoFit/>
          </a:bodyPr>
          <a:lstStyle/>
          <a:p>
            <a:pPr marL="180975">
              <a:spcBef>
                <a:spcPts val="600"/>
              </a:spcBef>
              <a:tabLst>
                <a:tab pos="628650" algn="l"/>
              </a:tabLst>
            </a:pPr>
            <a:r>
              <a:rPr lang="ja-JP" altLang="en-US" sz="1700" b="1" u="sng" dirty="0">
                <a:latin typeface="+mn-ea"/>
                <a:cs typeface="ＭＳ Ｐゴシック" panose="020B0600070205080204" pitchFamily="50" charset="-128"/>
              </a:rPr>
              <a:t>先発品・バイオ後続品（</a:t>
            </a:r>
            <a:r>
              <a:rPr lang="en-US" altLang="ja-JP" sz="1700" b="1" u="sng" dirty="0">
                <a:latin typeface="+mn-ea"/>
                <a:cs typeface="ＭＳ Ｐゴシック" panose="020B0600070205080204" pitchFamily="50" charset="-128"/>
              </a:rPr>
              <a:t>Q&amp;A</a:t>
            </a:r>
            <a:r>
              <a:rPr lang="ja-JP" altLang="en-US" sz="1700" b="1" u="sng" dirty="0">
                <a:latin typeface="+mn-ea"/>
                <a:cs typeface="ＭＳ Ｐゴシック" panose="020B0600070205080204" pitchFamily="50" charset="-128"/>
              </a:rPr>
              <a:t>　</a:t>
            </a:r>
            <a:r>
              <a:rPr lang="en-US" altLang="ja-JP" sz="1700" b="1" u="sng" dirty="0">
                <a:latin typeface="+mn-ea"/>
                <a:cs typeface="ＭＳ Ｐゴシック" panose="020B0600070205080204" pitchFamily="50" charset="-128"/>
              </a:rPr>
              <a:t>1-33</a:t>
            </a:r>
            <a:r>
              <a:rPr lang="ja-JP" altLang="en-US" sz="1700" b="1" u="sng" dirty="0">
                <a:latin typeface="+mn-ea"/>
                <a:cs typeface="ＭＳ Ｐゴシック" panose="020B0600070205080204" pitchFamily="50" charset="-128"/>
              </a:rPr>
              <a:t>）</a:t>
            </a:r>
            <a:endParaRPr lang="en-US" altLang="ja-JP" sz="1700" b="1" u="sng" dirty="0">
              <a:latin typeface="+mn-ea"/>
              <a:cs typeface="ＭＳ Ｐゴシック" panose="020B0600070205080204" pitchFamily="50" charset="-128"/>
            </a:endParaRPr>
          </a:p>
          <a:p>
            <a:pPr marL="180975">
              <a:spcBef>
                <a:spcPts val="600"/>
              </a:spcBef>
              <a:tabLst>
                <a:tab pos="628650" algn="l"/>
              </a:tabLst>
            </a:pPr>
            <a:r>
              <a:rPr lang="ja-JP" altLang="en-US" sz="1700" b="1" dirty="0">
                <a:latin typeface="+mn-ea"/>
                <a:cs typeface="ＭＳ Ｐゴシック" panose="020B0600070205080204" pitchFamily="50" charset="-128"/>
              </a:rPr>
              <a:t>●承認申請時の作成（</a:t>
            </a:r>
            <a:r>
              <a:rPr lang="en-US" altLang="ja-JP" sz="1700" b="1" dirty="0">
                <a:latin typeface="+mn-ea"/>
                <a:cs typeface="ＭＳ Ｐゴシック" panose="020B0600070205080204" pitchFamily="50" charset="-128"/>
              </a:rPr>
              <a:t>Q&amp;A</a:t>
            </a:r>
            <a:r>
              <a:rPr lang="ja-JP" altLang="en-US" sz="1700" b="1" dirty="0">
                <a:latin typeface="+mn-ea"/>
                <a:cs typeface="ＭＳ Ｐゴシック" panose="020B0600070205080204" pitchFamily="50" charset="-128"/>
              </a:rPr>
              <a:t>　</a:t>
            </a:r>
            <a:r>
              <a:rPr lang="en-US" altLang="ja-JP" sz="1700" b="1" dirty="0">
                <a:latin typeface="+mn-ea"/>
                <a:cs typeface="ＭＳ Ｐゴシック" panose="020B0600070205080204" pitchFamily="50" charset="-128"/>
              </a:rPr>
              <a:t>1-4</a:t>
            </a:r>
            <a:r>
              <a:rPr lang="ja-JP" altLang="en-US" sz="1700" b="1" dirty="0">
                <a:latin typeface="+mn-ea"/>
                <a:cs typeface="ＭＳ Ｐゴシック" panose="020B0600070205080204" pitchFamily="50" charset="-128"/>
              </a:rPr>
              <a:t>）、一変申請時又は製造販売後の作成（</a:t>
            </a:r>
            <a:r>
              <a:rPr lang="en-US" altLang="ja-JP" sz="1700" b="1" dirty="0">
                <a:latin typeface="+mn-ea"/>
                <a:cs typeface="ＭＳ Ｐゴシック" panose="020B0600070205080204" pitchFamily="50" charset="-128"/>
              </a:rPr>
              <a:t>Q&amp;A</a:t>
            </a:r>
            <a:r>
              <a:rPr lang="ja-JP" altLang="en-US" sz="1700" b="1" dirty="0">
                <a:latin typeface="+mn-ea"/>
                <a:cs typeface="ＭＳ Ｐゴシック" panose="020B0600070205080204" pitchFamily="50" charset="-128"/>
              </a:rPr>
              <a:t>　</a:t>
            </a:r>
            <a:r>
              <a:rPr lang="en-US" altLang="ja-JP" sz="1700" b="1" dirty="0">
                <a:latin typeface="+mn-ea"/>
                <a:cs typeface="ＭＳ Ｐゴシック" panose="020B0600070205080204" pitchFamily="50" charset="-128"/>
              </a:rPr>
              <a:t>5-8</a:t>
            </a:r>
            <a:r>
              <a:rPr lang="ja-JP" altLang="en-US" sz="1700" b="1" dirty="0">
                <a:latin typeface="+mn-ea"/>
                <a:cs typeface="ＭＳ Ｐゴシック" panose="020B0600070205080204" pitchFamily="50" charset="-128"/>
              </a:rPr>
              <a:t>）</a:t>
            </a:r>
            <a:endParaRPr lang="en-US" altLang="ja-JP" sz="1700" b="1" dirty="0">
              <a:latin typeface="+mn-ea"/>
              <a:cs typeface="ＭＳ Ｐゴシック" panose="020B0600070205080204" pitchFamily="50" charset="-128"/>
            </a:endParaRPr>
          </a:p>
          <a:p>
            <a:pPr marL="542925" indent="-361950">
              <a:spcBef>
                <a:spcPts val="600"/>
              </a:spcBef>
              <a:buFont typeface="Wingdings" panose="05000000000000000000" pitchFamily="2" charset="2"/>
              <a:buChar char="ü"/>
              <a:tabLst>
                <a:tab pos="628650" algn="l"/>
              </a:tabLst>
            </a:pPr>
            <a:r>
              <a:rPr lang="en-US" altLang="ja-JP" sz="1700" b="1" dirty="0">
                <a:latin typeface="+mn-ea"/>
                <a:cs typeface="ＭＳ Ｐゴシック" panose="020B0600070205080204" pitchFamily="50" charset="-128"/>
              </a:rPr>
              <a:t>Q&amp;A3</a:t>
            </a:r>
            <a:r>
              <a:rPr lang="ja-JP" altLang="en-US" sz="1700" b="1" dirty="0">
                <a:latin typeface="+mn-ea"/>
                <a:cs typeface="ＭＳ Ｐゴシック" panose="020B0600070205080204" pitchFamily="50" charset="-128"/>
              </a:rPr>
              <a:t>：</a:t>
            </a:r>
            <a:r>
              <a:rPr lang="en-US" altLang="ja-JP" sz="1700" b="1" dirty="0">
                <a:latin typeface="+mn-ea"/>
                <a:cs typeface="ＭＳ Ｐゴシック" panose="020B0600070205080204" pitchFamily="50" charset="-128"/>
              </a:rPr>
              <a:t>	</a:t>
            </a:r>
            <a:r>
              <a:rPr lang="ja-JP" altLang="en-US" sz="1700" dirty="0">
                <a:latin typeface="+mn-ea"/>
                <a:cs typeface="ＭＳ Ｐゴシック" panose="020B0600070205080204" pitchFamily="50" charset="-128"/>
              </a:rPr>
              <a:t>公知申請に伴う</a:t>
            </a:r>
            <a:r>
              <a:rPr lang="en-US" altLang="ja-JP" sz="1700" dirty="0">
                <a:latin typeface="+mn-ea"/>
                <a:cs typeface="ＭＳ Ｐゴシック" panose="020B0600070205080204" pitchFamily="50" charset="-128"/>
              </a:rPr>
              <a:t>RMP</a:t>
            </a:r>
            <a:r>
              <a:rPr lang="ja-JP" altLang="en-US" sz="1700" dirty="0">
                <a:latin typeface="+mn-ea"/>
                <a:cs typeface="ＭＳ Ｐゴシック" panose="020B0600070205080204" pitchFamily="50" charset="-128"/>
              </a:rPr>
              <a:t>について（申請資料が</a:t>
            </a:r>
            <a:r>
              <a:rPr lang="en-US" altLang="ja-JP" sz="1700" dirty="0">
                <a:latin typeface="+mn-ea"/>
                <a:cs typeface="ＭＳ Ｐゴシック" panose="020B0600070205080204" pitchFamily="50" charset="-128"/>
              </a:rPr>
              <a:t>CTD</a:t>
            </a:r>
            <a:r>
              <a:rPr lang="ja-JP" altLang="en-US" sz="1700" dirty="0">
                <a:latin typeface="+mn-ea"/>
                <a:cs typeface="ＭＳ Ｐゴシック" panose="020B0600070205080204" pitchFamily="50" charset="-128"/>
              </a:rPr>
              <a:t>形式ではない場合の対応など）</a:t>
            </a:r>
            <a:endParaRPr lang="en-US" altLang="ja-JP" sz="1700" dirty="0">
              <a:latin typeface="+mn-ea"/>
              <a:cs typeface="ＭＳ Ｐゴシック" panose="020B0600070205080204" pitchFamily="50" charset="-128"/>
            </a:endParaRPr>
          </a:p>
          <a:p>
            <a:pPr marL="542925" indent="-361950">
              <a:spcBef>
                <a:spcPts val="600"/>
              </a:spcBef>
              <a:buFont typeface="Wingdings" panose="05000000000000000000" pitchFamily="2" charset="2"/>
              <a:buChar char="ü"/>
              <a:tabLst>
                <a:tab pos="628650" algn="l"/>
              </a:tabLst>
            </a:pPr>
            <a:r>
              <a:rPr lang="en-US" altLang="ja-JP" sz="1700" b="1" dirty="0">
                <a:latin typeface="+mn-ea"/>
                <a:cs typeface="ＭＳ Ｐゴシック" panose="020B0600070205080204" pitchFamily="50" charset="-128"/>
              </a:rPr>
              <a:t>Q&amp;A5</a:t>
            </a:r>
            <a:r>
              <a:rPr lang="ja-JP" altLang="en-US" sz="1700" b="1" dirty="0">
                <a:latin typeface="+mn-ea"/>
                <a:cs typeface="ＭＳ Ｐゴシック" panose="020B0600070205080204" pitchFamily="50" charset="-128"/>
              </a:rPr>
              <a:t>：</a:t>
            </a:r>
            <a:r>
              <a:rPr lang="en-US" altLang="ja-JP" sz="1700" b="1" dirty="0">
                <a:latin typeface="+mn-ea"/>
                <a:cs typeface="ＭＳ Ｐゴシック" panose="020B0600070205080204" pitchFamily="50" charset="-128"/>
              </a:rPr>
              <a:t>	</a:t>
            </a:r>
            <a:r>
              <a:rPr lang="en-US" altLang="ja-JP" sz="1700" dirty="0">
                <a:latin typeface="+mn-ea"/>
                <a:cs typeface="ＭＳ Ｐゴシック" panose="020B0600070205080204" pitchFamily="50" charset="-128"/>
              </a:rPr>
              <a:t>RMP</a:t>
            </a:r>
            <a:r>
              <a:rPr lang="ja-JP" altLang="en-US" sz="1700" dirty="0">
                <a:latin typeface="+mn-ea"/>
                <a:cs typeface="ＭＳ Ｐゴシック" panose="020B0600070205080204" pitchFamily="50" charset="-128"/>
              </a:rPr>
              <a:t>提出していない品目の</a:t>
            </a:r>
            <a:r>
              <a:rPr lang="en-US" altLang="ja-JP" sz="1700" dirty="0">
                <a:latin typeface="+mn-ea"/>
                <a:cs typeface="ＭＳ Ｐゴシック" panose="020B0600070205080204" pitchFamily="50" charset="-128"/>
              </a:rPr>
              <a:t>RMP</a:t>
            </a:r>
            <a:r>
              <a:rPr lang="ja-JP" altLang="en-US" sz="1700" dirty="0">
                <a:latin typeface="+mn-ea"/>
                <a:cs typeface="ＭＳ Ｐゴシック" panose="020B0600070205080204" pitchFamily="50" charset="-128"/>
              </a:rPr>
              <a:t>の必要性について、「一変申請時以外で」を</a:t>
            </a:r>
            <a:r>
              <a:rPr lang="en-US" altLang="ja-JP" sz="1700" dirty="0">
                <a:latin typeface="+mn-ea"/>
                <a:cs typeface="ＭＳ Ｐゴシック" panose="020B0600070205080204" pitchFamily="50" charset="-128"/>
              </a:rPr>
              <a:t>Q</a:t>
            </a:r>
            <a:r>
              <a:rPr lang="ja-JP" altLang="en-US" sz="1700" dirty="0">
                <a:latin typeface="+mn-ea"/>
                <a:cs typeface="ＭＳ Ｐゴシック" panose="020B0600070205080204" pitchFamily="50" charset="-128"/>
              </a:rPr>
              <a:t>に明記</a:t>
            </a:r>
            <a:endParaRPr lang="en-US" altLang="ja-JP" sz="1700" dirty="0">
              <a:latin typeface="+mn-ea"/>
              <a:cs typeface="ＭＳ Ｐゴシック" panose="020B0600070205080204" pitchFamily="50" charset="-128"/>
            </a:endParaRPr>
          </a:p>
          <a:p>
            <a:pPr marL="180975">
              <a:spcBef>
                <a:spcPts val="600"/>
              </a:spcBef>
              <a:tabLst>
                <a:tab pos="628650" algn="l"/>
              </a:tabLst>
            </a:pPr>
            <a:endParaRPr lang="en-US" altLang="ja-JP" sz="1700" b="1" dirty="0">
              <a:latin typeface="+mn-ea"/>
              <a:cs typeface="ＭＳ Ｐゴシック" panose="020B0600070205080204" pitchFamily="50" charset="-128"/>
            </a:endParaRPr>
          </a:p>
          <a:p>
            <a:pPr marL="180975">
              <a:spcBef>
                <a:spcPts val="600"/>
              </a:spcBef>
              <a:tabLst>
                <a:tab pos="628650" algn="l"/>
              </a:tabLst>
            </a:pPr>
            <a:r>
              <a:rPr lang="ja-JP" altLang="en-US" sz="1700" b="1" dirty="0">
                <a:latin typeface="+mn-ea"/>
                <a:cs typeface="ＭＳ Ｐゴシック" panose="020B0600070205080204" pitchFamily="50" charset="-128"/>
              </a:rPr>
              <a:t>●電子添文と</a:t>
            </a:r>
            <a:r>
              <a:rPr lang="en-US" altLang="ja-JP" sz="1700" b="1" dirty="0">
                <a:latin typeface="+mn-ea"/>
                <a:cs typeface="ＭＳ Ｐゴシック" panose="020B0600070205080204" pitchFamily="50" charset="-128"/>
              </a:rPr>
              <a:t>RMP</a:t>
            </a:r>
            <a:r>
              <a:rPr lang="ja-JP" altLang="en-US" sz="1700" b="1" dirty="0">
                <a:latin typeface="+mn-ea"/>
                <a:cs typeface="ＭＳ Ｐゴシック" panose="020B0600070205080204" pitchFamily="50" charset="-128"/>
              </a:rPr>
              <a:t>（</a:t>
            </a:r>
            <a:r>
              <a:rPr lang="en-US" altLang="ja-JP" sz="1700" b="1" dirty="0">
                <a:latin typeface="+mn-ea"/>
                <a:cs typeface="ＭＳ Ｐゴシック" panose="020B0600070205080204" pitchFamily="50" charset="-128"/>
              </a:rPr>
              <a:t>Q&amp;A</a:t>
            </a:r>
            <a:r>
              <a:rPr lang="ja-JP" altLang="en-US" sz="1700" b="1" dirty="0">
                <a:latin typeface="+mn-ea"/>
                <a:cs typeface="ＭＳ Ｐゴシック" panose="020B0600070205080204" pitchFamily="50" charset="-128"/>
              </a:rPr>
              <a:t>　</a:t>
            </a:r>
            <a:r>
              <a:rPr lang="en-US" altLang="ja-JP" sz="1700" b="1" dirty="0">
                <a:latin typeface="+mn-ea"/>
                <a:cs typeface="ＭＳ Ｐゴシック" panose="020B0600070205080204" pitchFamily="50" charset="-128"/>
              </a:rPr>
              <a:t>9</a:t>
            </a:r>
            <a:r>
              <a:rPr lang="ja-JP" altLang="en-US" sz="1700" b="1" dirty="0">
                <a:latin typeface="+mn-ea"/>
                <a:cs typeface="ＭＳ Ｐゴシック" panose="020B0600070205080204" pitchFamily="50" charset="-128"/>
              </a:rPr>
              <a:t>、</a:t>
            </a:r>
            <a:r>
              <a:rPr lang="en-US" altLang="ja-JP" sz="1700" b="1" dirty="0">
                <a:latin typeface="+mn-ea"/>
                <a:cs typeface="ＭＳ Ｐゴシック" panose="020B0600070205080204" pitchFamily="50" charset="-128"/>
              </a:rPr>
              <a:t>10</a:t>
            </a:r>
            <a:r>
              <a:rPr lang="ja-JP" altLang="en-US" sz="1700" b="1" dirty="0">
                <a:latin typeface="+mn-ea"/>
                <a:cs typeface="ＭＳ Ｐゴシック" panose="020B0600070205080204" pitchFamily="50" charset="-128"/>
              </a:rPr>
              <a:t>）、記載の方法（</a:t>
            </a:r>
            <a:r>
              <a:rPr lang="en-US" altLang="ja-JP" sz="1700" b="1" dirty="0">
                <a:latin typeface="+mn-ea"/>
                <a:cs typeface="ＭＳ Ｐゴシック" panose="020B0600070205080204" pitchFamily="50" charset="-128"/>
              </a:rPr>
              <a:t>Q&amp;A</a:t>
            </a:r>
            <a:r>
              <a:rPr lang="ja-JP" altLang="en-US" sz="1700" b="1" dirty="0">
                <a:latin typeface="+mn-ea"/>
                <a:cs typeface="ＭＳ Ｐゴシック" panose="020B0600070205080204" pitchFamily="50" charset="-128"/>
              </a:rPr>
              <a:t>　</a:t>
            </a:r>
            <a:r>
              <a:rPr lang="en-US" altLang="ja-JP" sz="1700" b="1" dirty="0">
                <a:latin typeface="+mn-ea"/>
                <a:cs typeface="ＭＳ Ｐゴシック" panose="020B0600070205080204" pitchFamily="50" charset="-128"/>
              </a:rPr>
              <a:t>11-15</a:t>
            </a:r>
            <a:r>
              <a:rPr lang="ja-JP" altLang="en-US" sz="1700" b="1" dirty="0">
                <a:latin typeface="+mn-ea"/>
                <a:cs typeface="ＭＳ Ｐゴシック" panose="020B0600070205080204" pitchFamily="50" charset="-128"/>
              </a:rPr>
              <a:t>）</a:t>
            </a:r>
            <a:endParaRPr lang="en-US" altLang="ja-JP" sz="1700" b="1" dirty="0">
              <a:latin typeface="+mn-ea"/>
              <a:cs typeface="ＭＳ Ｐゴシック" panose="020B0600070205080204" pitchFamily="50" charset="-128"/>
            </a:endParaRPr>
          </a:p>
          <a:p>
            <a:pPr marL="180975">
              <a:spcBef>
                <a:spcPts val="600"/>
              </a:spcBef>
              <a:tabLst>
                <a:tab pos="628650" algn="l"/>
              </a:tabLst>
            </a:pPr>
            <a:r>
              <a:rPr lang="ja-JP" altLang="en-US" sz="1700" dirty="0">
                <a:latin typeface="+mn-ea"/>
                <a:cs typeface="ＭＳ Ｐゴシック" panose="020B0600070205080204" pitchFamily="50" charset="-128"/>
              </a:rPr>
              <a:t>特記事項なし</a:t>
            </a:r>
            <a:endParaRPr lang="en-US" altLang="ja-JP" sz="1700" dirty="0">
              <a:latin typeface="+mn-ea"/>
              <a:cs typeface="ＭＳ Ｐゴシック" panose="020B0600070205080204" pitchFamily="50" charset="-128"/>
            </a:endParaRPr>
          </a:p>
          <a:p>
            <a:pPr marL="180975">
              <a:spcBef>
                <a:spcPts val="600"/>
              </a:spcBef>
              <a:tabLst>
                <a:tab pos="628650" algn="l"/>
              </a:tabLst>
            </a:pPr>
            <a:endParaRPr lang="en-US" altLang="ja-JP" sz="1700" b="1" dirty="0">
              <a:latin typeface="+mn-ea"/>
              <a:cs typeface="ＭＳ Ｐゴシック" panose="020B0600070205080204" pitchFamily="50" charset="-128"/>
            </a:endParaRPr>
          </a:p>
          <a:p>
            <a:pPr marL="180975">
              <a:spcBef>
                <a:spcPts val="600"/>
              </a:spcBef>
              <a:tabLst>
                <a:tab pos="628650" algn="l"/>
              </a:tabLst>
            </a:pPr>
            <a:r>
              <a:rPr lang="ja-JP" altLang="en-US" sz="1700" b="1" dirty="0">
                <a:latin typeface="+mn-ea"/>
                <a:cs typeface="ＭＳ Ｐゴシック" panose="020B0600070205080204" pitchFamily="50" charset="-128"/>
              </a:rPr>
              <a:t>●その他（</a:t>
            </a:r>
            <a:r>
              <a:rPr lang="en-US" altLang="ja-JP" sz="1700" b="1" dirty="0">
                <a:latin typeface="+mn-ea"/>
                <a:cs typeface="ＭＳ Ｐゴシック" panose="020B0600070205080204" pitchFamily="50" charset="-128"/>
              </a:rPr>
              <a:t>Q&amp;A</a:t>
            </a:r>
            <a:r>
              <a:rPr lang="ja-JP" altLang="en-US" sz="1700" b="1" dirty="0">
                <a:latin typeface="+mn-ea"/>
                <a:cs typeface="ＭＳ Ｐゴシック" panose="020B0600070205080204" pitchFamily="50" charset="-128"/>
              </a:rPr>
              <a:t>　</a:t>
            </a:r>
            <a:r>
              <a:rPr lang="en-US" altLang="ja-JP" sz="1700" b="1" dirty="0">
                <a:latin typeface="+mn-ea"/>
                <a:cs typeface="ＭＳ Ｐゴシック" panose="020B0600070205080204" pitchFamily="50" charset="-128"/>
              </a:rPr>
              <a:t>16-33</a:t>
            </a:r>
            <a:r>
              <a:rPr lang="ja-JP" altLang="en-US" sz="1700" b="1" dirty="0">
                <a:latin typeface="+mn-ea"/>
                <a:cs typeface="ＭＳ Ｐゴシック" panose="020B0600070205080204" pitchFamily="50" charset="-128"/>
              </a:rPr>
              <a:t>）</a:t>
            </a:r>
            <a:endParaRPr lang="en-US" altLang="ja-JP" sz="1700" b="1" dirty="0">
              <a:latin typeface="+mn-ea"/>
              <a:cs typeface="ＭＳ Ｐゴシック" panose="020B0600070205080204" pitchFamily="50" charset="-128"/>
            </a:endParaRPr>
          </a:p>
          <a:p>
            <a:pPr marL="542925" indent="-361950">
              <a:spcBef>
                <a:spcPts val="600"/>
              </a:spcBef>
              <a:buFont typeface="Wingdings" panose="05000000000000000000" pitchFamily="2" charset="2"/>
              <a:buChar char="ü"/>
              <a:tabLst>
                <a:tab pos="628650" algn="l"/>
              </a:tabLst>
            </a:pPr>
            <a:r>
              <a:rPr lang="en-US" altLang="ja-JP" sz="1700" b="1" dirty="0">
                <a:latin typeface="+mn-ea"/>
                <a:cs typeface="ＭＳ Ｐゴシック" panose="020B0600070205080204" pitchFamily="50" charset="-128"/>
              </a:rPr>
              <a:t>Q&amp;A19</a:t>
            </a:r>
            <a:r>
              <a:rPr lang="ja-JP" altLang="en-US" sz="1700" b="1" dirty="0">
                <a:latin typeface="+mn-ea"/>
                <a:cs typeface="ＭＳ Ｐゴシック" panose="020B0600070205080204" pitchFamily="50" charset="-128"/>
              </a:rPr>
              <a:t>：</a:t>
            </a:r>
            <a:r>
              <a:rPr lang="en-US" altLang="ja-JP" sz="1700" dirty="0">
                <a:latin typeface="+mn-ea"/>
                <a:cs typeface="ＭＳ Ｐゴシック" panose="020B0600070205080204" pitchFamily="50" charset="-128"/>
              </a:rPr>
              <a:t>	</a:t>
            </a:r>
            <a:r>
              <a:rPr lang="ja-JP" altLang="en-US" sz="1700" dirty="0">
                <a:latin typeface="+mn-ea"/>
                <a:cs typeface="ＭＳ Ｐゴシック" panose="020B0600070205080204" pitchFamily="50" charset="-128"/>
              </a:rPr>
              <a:t>追加のリスク最小化資材、調査の実施計画書等の添付資料作成に時間を要する場合の対応</a:t>
            </a:r>
            <a:endParaRPr lang="en-US" altLang="ja-JP" sz="1700" dirty="0">
              <a:latin typeface="+mn-ea"/>
              <a:cs typeface="ＭＳ Ｐゴシック" panose="020B0600070205080204" pitchFamily="50" charset="-128"/>
            </a:endParaRPr>
          </a:p>
          <a:p>
            <a:pPr marL="542925" indent="-361950">
              <a:spcBef>
                <a:spcPts val="600"/>
              </a:spcBef>
              <a:buFont typeface="Wingdings" panose="05000000000000000000" pitchFamily="2" charset="2"/>
              <a:buChar char="ü"/>
              <a:tabLst>
                <a:tab pos="628650" algn="l"/>
              </a:tabLst>
            </a:pPr>
            <a:r>
              <a:rPr lang="en-US" altLang="ja-JP" sz="1700" b="1" dirty="0">
                <a:latin typeface="+mn-ea"/>
                <a:cs typeface="ＭＳ Ｐゴシック" panose="020B0600070205080204" pitchFamily="50" charset="-128"/>
              </a:rPr>
              <a:t>Q&amp;A20</a:t>
            </a:r>
            <a:r>
              <a:rPr lang="ja-JP" altLang="en-US" sz="1700" b="1" dirty="0">
                <a:latin typeface="+mn-ea"/>
                <a:cs typeface="ＭＳ Ｐゴシック" panose="020B0600070205080204" pitchFamily="50" charset="-128"/>
              </a:rPr>
              <a:t>：</a:t>
            </a:r>
            <a:r>
              <a:rPr lang="en-US" altLang="ja-JP" sz="1700" b="1" dirty="0">
                <a:latin typeface="+mn-ea"/>
                <a:cs typeface="ＭＳ Ｐゴシック" panose="020B0600070205080204" pitchFamily="50" charset="-128"/>
              </a:rPr>
              <a:t>	</a:t>
            </a:r>
            <a:r>
              <a:rPr lang="ja-JP" altLang="en-US" sz="1700" dirty="0">
                <a:latin typeface="+mn-ea"/>
                <a:cs typeface="ＭＳ Ｐゴシック" panose="020B0600070205080204" pitchFamily="50" charset="-128"/>
              </a:rPr>
              <a:t>新薬の一変承認、バイオ後続品で部会を経ない一変承認の場合の</a:t>
            </a:r>
            <a:r>
              <a:rPr lang="en-US" altLang="ja-JP" sz="1700" dirty="0">
                <a:latin typeface="+mn-ea"/>
                <a:cs typeface="ＭＳ Ｐゴシック" panose="020B0600070205080204" pitchFamily="50" charset="-128"/>
              </a:rPr>
              <a:t>RMP</a:t>
            </a:r>
            <a:r>
              <a:rPr lang="ja-JP" altLang="en-US" sz="1700" dirty="0">
                <a:latin typeface="+mn-ea"/>
                <a:cs typeface="ＭＳ Ｐゴシック" panose="020B0600070205080204" pitchFamily="50" charset="-128"/>
              </a:rPr>
              <a:t>提出時期</a:t>
            </a:r>
            <a:endParaRPr lang="en-US" altLang="ja-JP" sz="1700" dirty="0">
              <a:latin typeface="+mn-ea"/>
              <a:cs typeface="ＭＳ Ｐゴシック" panose="020B0600070205080204" pitchFamily="50" charset="-128"/>
            </a:endParaRPr>
          </a:p>
          <a:p>
            <a:pPr marL="542925" indent="-361950">
              <a:spcBef>
                <a:spcPts val="600"/>
              </a:spcBef>
              <a:buFont typeface="Wingdings" panose="05000000000000000000" pitchFamily="2" charset="2"/>
              <a:buChar char="ü"/>
              <a:tabLst>
                <a:tab pos="628650" algn="l"/>
              </a:tabLst>
            </a:pPr>
            <a:r>
              <a:rPr lang="en-US" altLang="ja-JP" sz="1700" b="1" dirty="0">
                <a:latin typeface="+mn-ea"/>
                <a:cs typeface="ＭＳ Ｐゴシック" panose="020B0600070205080204" pitchFamily="50" charset="-128"/>
              </a:rPr>
              <a:t>Q&amp;A21</a:t>
            </a:r>
            <a:r>
              <a:rPr lang="ja-JP" altLang="en-US" sz="1700" b="1" dirty="0">
                <a:latin typeface="+mn-ea"/>
                <a:cs typeface="ＭＳ Ｐゴシック" panose="020B0600070205080204" pitchFamily="50" charset="-128"/>
              </a:rPr>
              <a:t>：</a:t>
            </a:r>
            <a:r>
              <a:rPr lang="en-US" altLang="ja-JP" sz="1700" b="1" dirty="0">
                <a:latin typeface="+mn-ea"/>
                <a:cs typeface="ＭＳ Ｐゴシック" panose="020B0600070205080204" pitchFamily="50" charset="-128"/>
              </a:rPr>
              <a:t>	</a:t>
            </a:r>
            <a:r>
              <a:rPr lang="ja-JP" altLang="en-US" sz="1700" dirty="0">
                <a:latin typeface="+mn-ea"/>
                <a:cs typeface="ＭＳ Ｐゴシック" panose="020B0600070205080204" pitchFamily="50" charset="-128"/>
              </a:rPr>
              <a:t>承認より前に</a:t>
            </a:r>
            <a:r>
              <a:rPr lang="en-US" altLang="ja-JP" sz="1700" dirty="0">
                <a:latin typeface="+mn-ea"/>
                <a:cs typeface="ＭＳ Ｐゴシック" panose="020B0600070205080204" pitchFamily="50" charset="-128"/>
              </a:rPr>
              <a:t>RMP</a:t>
            </a:r>
            <a:r>
              <a:rPr lang="ja-JP" altLang="en-US" sz="1700" dirty="0">
                <a:latin typeface="+mn-ea"/>
                <a:cs typeface="ＭＳ Ｐゴシック" panose="020B0600070205080204" pitchFamily="50" charset="-128"/>
              </a:rPr>
              <a:t>を提出した場合の公表、提出年月日の記載</a:t>
            </a:r>
            <a:endParaRPr lang="en-US" altLang="ja-JP" sz="1700" dirty="0">
              <a:latin typeface="+mn-ea"/>
              <a:cs typeface="ＭＳ Ｐゴシック" panose="020B0600070205080204" pitchFamily="50" charset="-128"/>
            </a:endParaRPr>
          </a:p>
          <a:p>
            <a:pPr marL="542925" indent="-361950">
              <a:spcBef>
                <a:spcPts val="600"/>
              </a:spcBef>
              <a:buFont typeface="Wingdings" panose="05000000000000000000" pitchFamily="2" charset="2"/>
              <a:buChar char="ü"/>
              <a:tabLst>
                <a:tab pos="628650" algn="l"/>
              </a:tabLst>
            </a:pPr>
            <a:r>
              <a:rPr lang="en-US" altLang="ja-JP" sz="1700" b="1" dirty="0">
                <a:latin typeface="+mn-ea"/>
                <a:cs typeface="ＭＳ Ｐゴシック" panose="020B0600070205080204" pitchFamily="50" charset="-128"/>
              </a:rPr>
              <a:t>Q&amp;A23</a:t>
            </a:r>
            <a:r>
              <a:rPr lang="ja-JP" altLang="en-US" sz="1700" b="1" dirty="0">
                <a:latin typeface="+mn-ea"/>
                <a:cs typeface="ＭＳ Ｐゴシック" panose="020B0600070205080204" pitchFamily="50" charset="-128"/>
              </a:rPr>
              <a:t>：</a:t>
            </a:r>
            <a:r>
              <a:rPr lang="en-US" altLang="ja-JP" sz="1700" b="1" dirty="0">
                <a:latin typeface="+mn-ea"/>
                <a:cs typeface="ＭＳ Ｐゴシック" panose="020B0600070205080204" pitchFamily="50" charset="-128"/>
              </a:rPr>
              <a:t>	</a:t>
            </a:r>
            <a:r>
              <a:rPr lang="ja-JP" altLang="en-US" sz="1700" dirty="0">
                <a:latin typeface="+mn-ea"/>
                <a:cs typeface="ＭＳ Ｐゴシック" panose="020B0600070205080204" pitchFamily="50" charset="-128"/>
              </a:rPr>
              <a:t>承継品の</a:t>
            </a:r>
            <a:r>
              <a:rPr lang="en-US" altLang="ja-JP" sz="1700" dirty="0">
                <a:latin typeface="+mn-ea"/>
                <a:cs typeface="ＭＳ Ｐゴシック" panose="020B0600070205080204" pitchFamily="50" charset="-128"/>
              </a:rPr>
              <a:t>RMP</a:t>
            </a:r>
            <a:r>
              <a:rPr lang="ja-JP" altLang="en-US" sz="1700" dirty="0">
                <a:latin typeface="+mn-ea"/>
                <a:cs typeface="ＭＳ Ｐゴシック" panose="020B0600070205080204" pitchFamily="50" charset="-128"/>
              </a:rPr>
              <a:t>の提出時期と記載内容について（後述スライド参照）</a:t>
            </a:r>
            <a:endParaRPr lang="en-US" altLang="ja-JP" sz="1700" dirty="0">
              <a:latin typeface="+mn-ea"/>
              <a:cs typeface="ＭＳ Ｐゴシック" panose="020B0600070205080204" pitchFamily="50" charset="-128"/>
            </a:endParaRPr>
          </a:p>
          <a:p>
            <a:pPr marL="542925" indent="-361950">
              <a:spcBef>
                <a:spcPts val="600"/>
              </a:spcBef>
              <a:buFont typeface="Wingdings" panose="05000000000000000000" pitchFamily="2" charset="2"/>
              <a:buChar char="ü"/>
              <a:tabLst>
                <a:tab pos="628650" algn="l"/>
              </a:tabLst>
            </a:pPr>
            <a:r>
              <a:rPr lang="en-US" altLang="ja-JP" sz="1700" b="1" dirty="0">
                <a:latin typeface="+mn-ea"/>
                <a:cs typeface="ＭＳ Ｐゴシック" panose="020B0600070205080204" pitchFamily="50" charset="-128"/>
              </a:rPr>
              <a:t>Q&amp;A25</a:t>
            </a:r>
            <a:r>
              <a:rPr lang="ja-JP" altLang="en-US" sz="1700" b="1" dirty="0">
                <a:latin typeface="+mn-ea"/>
                <a:cs typeface="ＭＳ Ｐゴシック" panose="020B0600070205080204" pitchFamily="50" charset="-128"/>
              </a:rPr>
              <a:t>：</a:t>
            </a:r>
            <a:r>
              <a:rPr lang="en-US" altLang="ja-JP" sz="1700" b="1" dirty="0">
                <a:latin typeface="+mn-ea"/>
                <a:cs typeface="ＭＳ Ｐゴシック" panose="020B0600070205080204" pitchFamily="50" charset="-128"/>
              </a:rPr>
              <a:t>	</a:t>
            </a:r>
            <a:r>
              <a:rPr lang="en-US" altLang="ja-JP" sz="1700" dirty="0">
                <a:latin typeface="+mn-ea"/>
                <a:cs typeface="ＭＳ Ｐゴシック" panose="020B0600070205080204" pitchFamily="50" charset="-128"/>
              </a:rPr>
              <a:t>RMP</a:t>
            </a:r>
            <a:r>
              <a:rPr lang="ja-JP" altLang="en-US" sz="1700" dirty="0">
                <a:latin typeface="+mn-ea"/>
                <a:cs typeface="ＭＳ Ｐゴシック" panose="020B0600070205080204" pitchFamily="50" charset="-128"/>
              </a:rPr>
              <a:t>変更後の対応。</a:t>
            </a:r>
            <a:r>
              <a:rPr lang="en-US" altLang="ja-JP" sz="1700" dirty="0">
                <a:latin typeface="+mn-ea"/>
                <a:cs typeface="ＭＳ Ｐゴシック" panose="020B0600070205080204" pitchFamily="50" charset="-128"/>
              </a:rPr>
              <a:t>RMP</a:t>
            </a:r>
            <a:r>
              <a:rPr lang="ja-JP" altLang="en-US" sz="1700" dirty="0">
                <a:latin typeface="+mn-ea"/>
                <a:cs typeface="ＭＳ Ｐゴシック" panose="020B0600070205080204" pitchFamily="50" charset="-128"/>
              </a:rPr>
              <a:t>だけ先に改訂して、後で添付資料の改訂をする場合（</a:t>
            </a:r>
            <a:r>
              <a:rPr lang="en-US" altLang="ja-JP" sz="1700" dirty="0">
                <a:latin typeface="+mn-ea"/>
                <a:cs typeface="ＭＳ Ｐゴシック" panose="020B0600070205080204" pitchFamily="50" charset="-128"/>
              </a:rPr>
              <a:t>Q19</a:t>
            </a:r>
            <a:r>
              <a:rPr lang="ja-JP" altLang="en-US" sz="1700" dirty="0">
                <a:latin typeface="+mn-ea"/>
                <a:cs typeface="ＭＳ Ｐゴシック" panose="020B0600070205080204" pitchFamily="50" charset="-128"/>
              </a:rPr>
              <a:t>）の対応</a:t>
            </a:r>
            <a:endParaRPr lang="en-US" altLang="ja-JP" sz="1700" dirty="0">
              <a:latin typeface="+mn-ea"/>
              <a:cs typeface="ＭＳ Ｐゴシック" panose="020B0600070205080204" pitchFamily="50" charset="-128"/>
            </a:endParaRPr>
          </a:p>
          <a:p>
            <a:pPr marL="542925" indent="-361950">
              <a:spcBef>
                <a:spcPts val="600"/>
              </a:spcBef>
              <a:buFont typeface="Wingdings" panose="05000000000000000000" pitchFamily="2" charset="2"/>
              <a:buChar char="ü"/>
              <a:tabLst>
                <a:tab pos="628650" algn="l"/>
              </a:tabLst>
            </a:pPr>
            <a:r>
              <a:rPr lang="en-US" altLang="ja-JP" sz="1700" b="1" dirty="0">
                <a:latin typeface="+mn-ea"/>
                <a:cs typeface="ＭＳ Ｐゴシック" panose="020B0600070205080204" pitchFamily="50" charset="-128"/>
              </a:rPr>
              <a:t>Q&amp;A26</a:t>
            </a:r>
            <a:r>
              <a:rPr lang="ja-JP" altLang="en-US" sz="1700" b="1" dirty="0">
                <a:latin typeface="+mn-ea"/>
                <a:cs typeface="ＭＳ Ｐゴシック" panose="020B0600070205080204" pitchFamily="50" charset="-128"/>
              </a:rPr>
              <a:t>：</a:t>
            </a:r>
            <a:r>
              <a:rPr lang="en-US" altLang="ja-JP" sz="1700" b="1" dirty="0">
                <a:latin typeface="+mn-ea"/>
                <a:cs typeface="ＭＳ Ｐゴシック" panose="020B0600070205080204" pitchFamily="50" charset="-128"/>
              </a:rPr>
              <a:t>	</a:t>
            </a:r>
            <a:r>
              <a:rPr lang="ja-JP" altLang="en-US" sz="1700" dirty="0">
                <a:latin typeface="+mn-ea"/>
                <a:cs typeface="ＭＳ Ｐゴシック" panose="020B0600070205080204" pitchFamily="50" charset="-128"/>
              </a:rPr>
              <a:t>軽微変更の事例の追記。（後述スライド参照）</a:t>
            </a:r>
            <a:endParaRPr lang="en-US" altLang="ja-JP" sz="1700" dirty="0">
              <a:latin typeface="+mn-ea"/>
              <a:cs typeface="ＭＳ Ｐゴシック" panose="020B0600070205080204" pitchFamily="50" charset="-128"/>
            </a:endParaRPr>
          </a:p>
          <a:p>
            <a:pPr marL="542925" indent="-361950">
              <a:spcBef>
                <a:spcPts val="600"/>
              </a:spcBef>
              <a:buFont typeface="Wingdings" panose="05000000000000000000" pitchFamily="2" charset="2"/>
              <a:buChar char="ü"/>
              <a:tabLst>
                <a:tab pos="628650" algn="l"/>
              </a:tabLst>
            </a:pPr>
            <a:r>
              <a:rPr lang="en-US" altLang="ja-JP" sz="1700" b="1" dirty="0">
                <a:latin typeface="+mn-ea"/>
                <a:cs typeface="ＭＳ Ｐゴシック" panose="020B0600070205080204" pitchFamily="50" charset="-128"/>
              </a:rPr>
              <a:t>Q&amp;A28</a:t>
            </a:r>
            <a:r>
              <a:rPr lang="ja-JP" altLang="en-US" sz="1700" b="1" dirty="0">
                <a:latin typeface="+mn-ea"/>
                <a:cs typeface="ＭＳ Ｐゴシック" panose="020B0600070205080204" pitchFamily="50" charset="-128"/>
              </a:rPr>
              <a:t>： </a:t>
            </a:r>
            <a:r>
              <a:rPr lang="en-US" altLang="ja-JP" sz="1700" b="1" dirty="0">
                <a:latin typeface="+mn-ea"/>
                <a:cs typeface="ＭＳ Ｐゴシック" panose="020B0600070205080204" pitchFamily="50" charset="-128"/>
              </a:rPr>
              <a:t>	</a:t>
            </a:r>
            <a:r>
              <a:rPr lang="ja-JP" altLang="en-US" sz="1700" dirty="0">
                <a:latin typeface="+mn-ea"/>
                <a:cs typeface="ＭＳ Ｐゴシック" panose="020B0600070205080204" pitchFamily="50" charset="-128"/>
              </a:rPr>
              <a:t>別紙様式</a:t>
            </a:r>
            <a:r>
              <a:rPr lang="en-US" altLang="ja-JP" sz="1700" dirty="0">
                <a:latin typeface="+mn-ea"/>
                <a:cs typeface="ＭＳ Ｐゴシック" panose="020B0600070205080204" pitchFamily="50" charset="-128"/>
              </a:rPr>
              <a:t>2</a:t>
            </a:r>
            <a:r>
              <a:rPr lang="ja-JP" altLang="en-US" sz="1700" dirty="0">
                <a:latin typeface="+mn-ea"/>
                <a:cs typeface="ＭＳ Ｐゴシック" panose="020B0600070205080204" pitchFamily="50" charset="-128"/>
              </a:rPr>
              <a:t>（</a:t>
            </a:r>
            <a:r>
              <a:rPr lang="en-US" altLang="ja-JP" sz="1700" dirty="0">
                <a:latin typeface="+mn-ea"/>
                <a:cs typeface="ＭＳ Ｐゴシック" panose="020B0600070205080204" pitchFamily="50" charset="-128"/>
              </a:rPr>
              <a:t>RMP</a:t>
            </a:r>
            <a:r>
              <a:rPr lang="ja-JP" altLang="en-US" sz="1700" dirty="0">
                <a:latin typeface="+mn-ea"/>
                <a:cs typeface="ＭＳ Ｐゴシック" panose="020B0600070205080204" pitchFamily="50" charset="-128"/>
              </a:rPr>
              <a:t>概要）の提出年月日の定義</a:t>
            </a:r>
            <a:r>
              <a:rPr lang="en-US" altLang="ja-JP" sz="1700" dirty="0">
                <a:latin typeface="+mn-ea"/>
                <a:cs typeface="ＭＳ Ｐゴシック" panose="020B0600070205080204" pitchFamily="50" charset="-128"/>
              </a:rPr>
              <a:t>(Q21</a:t>
            </a:r>
            <a:r>
              <a:rPr lang="ja-JP" altLang="en-US" sz="1700" dirty="0">
                <a:latin typeface="+mn-ea"/>
                <a:cs typeface="ＭＳ Ｐゴシック" panose="020B0600070205080204" pitchFamily="50" charset="-128"/>
              </a:rPr>
              <a:t>も参照）（後述スライド参照）</a:t>
            </a:r>
            <a:endParaRPr lang="en-US" altLang="ja-JP" sz="1700" dirty="0">
              <a:latin typeface="+mn-ea"/>
              <a:cs typeface="ＭＳ Ｐゴシック" panose="020B0600070205080204" pitchFamily="50" charset="-128"/>
            </a:endParaRPr>
          </a:p>
          <a:p>
            <a:pPr marL="542925" indent="-361950">
              <a:spcBef>
                <a:spcPts val="600"/>
              </a:spcBef>
              <a:buFont typeface="Wingdings" panose="05000000000000000000" pitchFamily="2" charset="2"/>
              <a:buChar char="ü"/>
              <a:tabLst>
                <a:tab pos="628650" algn="l"/>
              </a:tabLst>
            </a:pPr>
            <a:endParaRPr lang="en-US" altLang="ja-JP" sz="1700" dirty="0">
              <a:latin typeface="+mn-ea"/>
              <a:cs typeface="ＭＳ Ｐゴシック" panose="020B0600070205080204" pitchFamily="50" charset="-128"/>
            </a:endParaRPr>
          </a:p>
        </p:txBody>
      </p:sp>
      <p:sp>
        <p:nvSpPr>
          <p:cNvPr id="7" name="正方形/長方形 6">
            <a:extLst>
              <a:ext uri="{FF2B5EF4-FFF2-40B4-BE49-F238E27FC236}">
                <a16:creationId xmlns:a16="http://schemas.microsoft.com/office/drawing/2014/main" id="{0D9D6860-C4E1-48FB-B50C-4D0A3CEED4E2}"/>
              </a:ext>
            </a:extLst>
          </p:cNvPr>
          <p:cNvSpPr/>
          <p:nvPr/>
        </p:nvSpPr>
        <p:spPr>
          <a:xfrm>
            <a:off x="4513716" y="6611779"/>
            <a:ext cx="6463629" cy="246221"/>
          </a:xfrm>
          <a:prstGeom prst="rect">
            <a:avLst/>
          </a:prstGeom>
        </p:spPr>
        <p:txBody>
          <a:bodyPr wrap="none">
            <a:spAutoFit/>
          </a:bodyPr>
          <a:lstStyle/>
          <a:p>
            <a:pPr lvl="0">
              <a:defRPr/>
            </a:pPr>
            <a:r>
              <a:rPr lang="ja-JP" altLang="en-US" sz="1000" b="1" dirty="0"/>
              <a:t>出典：　令和</a:t>
            </a:r>
            <a:r>
              <a:rPr lang="en-US" altLang="ja-JP" sz="1000" b="1" dirty="0"/>
              <a:t>4</a:t>
            </a:r>
            <a:r>
              <a:rPr lang="ja-JP" altLang="en-US" sz="1000" b="1" dirty="0"/>
              <a:t>年</a:t>
            </a:r>
            <a:r>
              <a:rPr lang="en-US" altLang="ja-JP" sz="1000" b="1" dirty="0"/>
              <a:t>3</a:t>
            </a:r>
            <a:r>
              <a:rPr lang="ja-JP" altLang="en-US" sz="1000" b="1" dirty="0"/>
              <a:t>月　審査管理課・安全対策課通知　医薬品リスク管理計画に関する質疑応答集（Ｑ＆Ａ）について</a:t>
            </a:r>
            <a:endParaRPr lang="en-US" altLang="ja-JP" sz="1000" dirty="0"/>
          </a:p>
        </p:txBody>
      </p:sp>
    </p:spTree>
    <p:extLst>
      <p:ext uri="{BB962C8B-B14F-4D97-AF65-F5344CB8AC3E}">
        <p14:creationId xmlns:p14="http://schemas.microsoft.com/office/powerpoint/2010/main" val="28324244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F95F9BAD-51AA-4BCB-B6D2-099A2F5151F7}"/>
              </a:ext>
            </a:extLst>
          </p:cNvPr>
          <p:cNvSpPr>
            <a:spLocks noGrp="1"/>
          </p:cNvSpPr>
          <p:nvPr>
            <p:ph type="body" sz="quarter" idx="10"/>
          </p:nvPr>
        </p:nvSpPr>
        <p:spPr>
          <a:xfrm>
            <a:off x="561247" y="205387"/>
            <a:ext cx="9793148" cy="307777"/>
          </a:xfrm>
        </p:spPr>
        <p:txBody>
          <a:bodyPr/>
          <a:lstStyle/>
          <a:p>
            <a:r>
              <a:rPr lang="en-US" altLang="ja-JP" dirty="0"/>
              <a:t>2022</a:t>
            </a:r>
            <a:r>
              <a:rPr lang="ja-JP" altLang="en-US" dirty="0"/>
              <a:t>年</a:t>
            </a:r>
            <a:r>
              <a:rPr lang="en-US" altLang="ja-JP" dirty="0"/>
              <a:t>3</a:t>
            </a:r>
            <a:r>
              <a:rPr lang="ja-JP" altLang="en-US" dirty="0"/>
              <a:t>月　</a:t>
            </a:r>
            <a:r>
              <a:rPr lang="en-US" altLang="ja-JP" dirty="0"/>
              <a:t>RMP</a:t>
            </a:r>
            <a:r>
              <a:rPr lang="ja-JP" altLang="en-US" dirty="0"/>
              <a:t>に関する通知のポイント</a:t>
            </a:r>
          </a:p>
        </p:txBody>
      </p:sp>
      <p:sp>
        <p:nvSpPr>
          <p:cNvPr id="4" name="テキスト プレースホルダー 3">
            <a:extLst>
              <a:ext uri="{FF2B5EF4-FFF2-40B4-BE49-F238E27FC236}">
                <a16:creationId xmlns:a16="http://schemas.microsoft.com/office/drawing/2014/main" id="{BDA3C4EB-312D-47AF-A68F-64EFB66B3092}"/>
              </a:ext>
            </a:extLst>
          </p:cNvPr>
          <p:cNvSpPr>
            <a:spLocks noGrp="1"/>
          </p:cNvSpPr>
          <p:nvPr>
            <p:ph type="body" sz="quarter" idx="12"/>
          </p:nvPr>
        </p:nvSpPr>
        <p:spPr>
          <a:xfrm>
            <a:off x="512218" y="503071"/>
            <a:ext cx="11374982" cy="584775"/>
          </a:xfrm>
        </p:spPr>
        <p:txBody>
          <a:bodyPr/>
          <a:lstStyle/>
          <a:p>
            <a:r>
              <a:rPr lang="en-US" altLang="ja-JP" dirty="0"/>
              <a:t>Q&amp;A</a:t>
            </a:r>
            <a:r>
              <a:rPr lang="ja-JP" altLang="en-US" dirty="0"/>
              <a:t>の改訂箇所一覧（</a:t>
            </a:r>
            <a:r>
              <a:rPr lang="en-US" altLang="ja-JP" dirty="0"/>
              <a:t>2</a:t>
            </a:r>
            <a:r>
              <a:rPr lang="ja-JP" altLang="en-US" dirty="0"/>
              <a:t>）</a:t>
            </a:r>
            <a:r>
              <a:rPr lang="ja-JP" altLang="en-US" sz="2400" b="0" dirty="0"/>
              <a:t>（実質的な内容の変更・追記があったもの）</a:t>
            </a:r>
            <a:endParaRPr lang="en-US" altLang="ja-JP" b="0" dirty="0"/>
          </a:p>
        </p:txBody>
      </p:sp>
      <p:sp>
        <p:nvSpPr>
          <p:cNvPr id="2" name="正方形/長方形 1">
            <a:extLst>
              <a:ext uri="{FF2B5EF4-FFF2-40B4-BE49-F238E27FC236}">
                <a16:creationId xmlns:a16="http://schemas.microsoft.com/office/drawing/2014/main" id="{C0604B0D-20C7-460B-867E-DCB906B87DB4}"/>
              </a:ext>
            </a:extLst>
          </p:cNvPr>
          <p:cNvSpPr/>
          <p:nvPr/>
        </p:nvSpPr>
        <p:spPr>
          <a:xfrm>
            <a:off x="182630" y="1564243"/>
            <a:ext cx="12009370" cy="4601260"/>
          </a:xfrm>
          <a:prstGeom prst="rect">
            <a:avLst/>
          </a:prstGeom>
        </p:spPr>
        <p:txBody>
          <a:bodyPr wrap="square">
            <a:spAutoFit/>
          </a:bodyPr>
          <a:lstStyle/>
          <a:p>
            <a:pPr marL="180975">
              <a:spcBef>
                <a:spcPts val="600"/>
              </a:spcBef>
              <a:tabLst>
                <a:tab pos="628650" algn="l"/>
              </a:tabLst>
            </a:pPr>
            <a:r>
              <a:rPr lang="ja-JP" altLang="en-US" sz="1700" b="1" dirty="0">
                <a:latin typeface="+mn-ea"/>
                <a:cs typeface="ＭＳ Ｐゴシック" panose="020B0600070205080204" pitchFamily="50" charset="-128"/>
              </a:rPr>
              <a:t>●</a:t>
            </a:r>
            <a:r>
              <a:rPr lang="ja-JP" altLang="en-US" sz="1700" b="1" u="sng" dirty="0">
                <a:latin typeface="+mn-ea"/>
                <a:cs typeface="ＭＳ Ｐゴシック" panose="020B0600070205080204" pitchFamily="50" charset="-128"/>
              </a:rPr>
              <a:t>後発品（</a:t>
            </a:r>
            <a:r>
              <a:rPr lang="en-US" altLang="ja-JP" sz="1700" b="1" u="sng" dirty="0">
                <a:latin typeface="+mn-ea"/>
                <a:cs typeface="ＭＳ Ｐゴシック" panose="020B0600070205080204" pitchFamily="50" charset="-128"/>
              </a:rPr>
              <a:t>Q&amp;A</a:t>
            </a:r>
            <a:r>
              <a:rPr lang="ja-JP" altLang="en-US" sz="1700" b="1" u="sng" dirty="0">
                <a:latin typeface="+mn-ea"/>
                <a:cs typeface="ＭＳ Ｐゴシック" panose="020B0600070205080204" pitchFamily="50" charset="-128"/>
              </a:rPr>
              <a:t>　</a:t>
            </a:r>
            <a:r>
              <a:rPr lang="en-US" altLang="ja-JP" sz="1700" b="1" u="sng" dirty="0">
                <a:latin typeface="+mn-ea"/>
                <a:cs typeface="ＭＳ Ｐゴシック" panose="020B0600070205080204" pitchFamily="50" charset="-128"/>
              </a:rPr>
              <a:t>34-42</a:t>
            </a:r>
            <a:r>
              <a:rPr lang="ja-JP" altLang="en-US" sz="1700" b="1" u="sng" dirty="0">
                <a:latin typeface="+mn-ea"/>
                <a:cs typeface="ＭＳ Ｐゴシック" panose="020B0600070205080204" pitchFamily="50" charset="-128"/>
              </a:rPr>
              <a:t>）</a:t>
            </a:r>
            <a:endParaRPr lang="en-US" altLang="ja-JP" sz="1700" b="1" u="sng" dirty="0">
              <a:latin typeface="+mn-ea"/>
              <a:cs typeface="ＭＳ Ｐゴシック" panose="020B0600070205080204" pitchFamily="50" charset="-128"/>
            </a:endParaRPr>
          </a:p>
          <a:p>
            <a:pPr marL="542925" indent="-361950">
              <a:spcBef>
                <a:spcPts val="600"/>
              </a:spcBef>
              <a:buFont typeface="Wingdings" panose="05000000000000000000" pitchFamily="2" charset="2"/>
              <a:buChar char="ü"/>
              <a:tabLst>
                <a:tab pos="628650" algn="l"/>
              </a:tabLst>
            </a:pPr>
            <a:r>
              <a:rPr lang="en-US" altLang="ja-JP" sz="1700" b="1" dirty="0">
                <a:latin typeface="+mn-ea"/>
                <a:cs typeface="ＭＳ Ｐゴシック" panose="020B0600070205080204" pitchFamily="50" charset="-128"/>
              </a:rPr>
              <a:t>Q&amp;A38</a:t>
            </a:r>
            <a:r>
              <a:rPr lang="ja-JP" altLang="en-US" sz="1700" b="1" dirty="0">
                <a:latin typeface="+mn-ea"/>
                <a:cs typeface="ＭＳ Ｐゴシック" panose="020B0600070205080204" pitchFamily="50" charset="-128"/>
              </a:rPr>
              <a:t>：</a:t>
            </a:r>
            <a:r>
              <a:rPr lang="en-US" altLang="ja-JP" sz="1700" b="1" dirty="0">
                <a:latin typeface="+mn-ea"/>
                <a:cs typeface="ＭＳ Ｐゴシック" panose="020B0600070205080204" pitchFamily="50" charset="-128"/>
              </a:rPr>
              <a:t>	</a:t>
            </a:r>
            <a:r>
              <a:rPr lang="ja-JP" altLang="en-US" sz="1700" dirty="0">
                <a:latin typeface="+mn-ea"/>
                <a:cs typeface="ＭＳ Ｐゴシック" panose="020B0600070205080204" pitchFamily="50" charset="-128"/>
              </a:rPr>
              <a:t>追加のリスク最小化資材、調査の実施計画書等の添付資料作成に時間を要する場合の対応</a:t>
            </a:r>
            <a:br>
              <a:rPr lang="en-US" altLang="ja-JP" sz="1700" dirty="0">
                <a:latin typeface="+mn-ea"/>
                <a:cs typeface="ＭＳ Ｐゴシック" panose="020B0600070205080204" pitchFamily="50" charset="-128"/>
              </a:rPr>
            </a:br>
            <a:r>
              <a:rPr lang="en-US" altLang="ja-JP" sz="1700" dirty="0">
                <a:latin typeface="+mn-ea"/>
                <a:cs typeface="ＭＳ Ｐゴシック" panose="020B0600070205080204" pitchFamily="50" charset="-128"/>
              </a:rPr>
              <a:t>			</a:t>
            </a:r>
            <a:r>
              <a:rPr lang="ja-JP" altLang="en-US" sz="1700" dirty="0">
                <a:latin typeface="+mn-ea"/>
                <a:cs typeface="ＭＳ Ｐゴシック" panose="020B0600070205080204" pitchFamily="50" charset="-128"/>
              </a:rPr>
              <a:t>（先発品と揃えて記載に）</a:t>
            </a:r>
            <a:endParaRPr lang="en-US" altLang="ja-JP" sz="1700" dirty="0">
              <a:latin typeface="+mn-ea"/>
              <a:cs typeface="ＭＳ Ｐゴシック" panose="020B0600070205080204" pitchFamily="50" charset="-128"/>
            </a:endParaRPr>
          </a:p>
          <a:p>
            <a:pPr marL="542925" indent="-361950">
              <a:spcBef>
                <a:spcPts val="600"/>
              </a:spcBef>
              <a:buFont typeface="Wingdings" panose="05000000000000000000" pitchFamily="2" charset="2"/>
              <a:buChar char="ü"/>
              <a:tabLst>
                <a:tab pos="628650" algn="l"/>
              </a:tabLst>
            </a:pPr>
            <a:r>
              <a:rPr lang="en-US" altLang="ja-JP" sz="1700" b="1" dirty="0">
                <a:latin typeface="+mn-ea"/>
                <a:cs typeface="ＭＳ Ｐゴシック" panose="020B0600070205080204" pitchFamily="50" charset="-128"/>
              </a:rPr>
              <a:t>Q&amp;A39</a:t>
            </a:r>
            <a:r>
              <a:rPr lang="ja-JP" altLang="en-US" sz="1700" b="1" dirty="0">
                <a:latin typeface="+mn-ea"/>
                <a:cs typeface="ＭＳ Ｐゴシック" panose="020B0600070205080204" pitchFamily="50" charset="-128"/>
              </a:rPr>
              <a:t>：</a:t>
            </a:r>
            <a:r>
              <a:rPr lang="en-US" altLang="ja-JP" sz="1700" b="1" dirty="0">
                <a:latin typeface="+mn-ea"/>
                <a:cs typeface="ＭＳ Ｐゴシック" panose="020B0600070205080204" pitchFamily="50" charset="-128"/>
              </a:rPr>
              <a:t>	</a:t>
            </a:r>
            <a:r>
              <a:rPr lang="ja-JP" altLang="en-US" sz="1700" dirty="0">
                <a:latin typeface="+mn-ea"/>
                <a:cs typeface="ＭＳ Ｐゴシック" panose="020B0600070205080204" pitchFamily="50" charset="-128"/>
              </a:rPr>
              <a:t>一変承認の場合の</a:t>
            </a:r>
            <a:r>
              <a:rPr lang="en-US" altLang="ja-JP" sz="1700" dirty="0">
                <a:latin typeface="+mn-ea"/>
                <a:cs typeface="ＭＳ Ｐゴシック" panose="020B0600070205080204" pitchFamily="50" charset="-128"/>
              </a:rPr>
              <a:t>RMP</a:t>
            </a:r>
            <a:r>
              <a:rPr lang="ja-JP" altLang="en-US" sz="1700" dirty="0">
                <a:latin typeface="+mn-ea"/>
                <a:cs typeface="ＭＳ Ｐゴシック" panose="020B0600070205080204" pitchFamily="50" charset="-128"/>
              </a:rPr>
              <a:t>提出時期（先発品と揃えた記載に）</a:t>
            </a:r>
            <a:endParaRPr lang="en-US" altLang="ja-JP" sz="1700" dirty="0">
              <a:latin typeface="+mn-ea"/>
              <a:cs typeface="ＭＳ Ｐゴシック" panose="020B0600070205080204" pitchFamily="50" charset="-128"/>
            </a:endParaRPr>
          </a:p>
          <a:p>
            <a:pPr marL="180975">
              <a:spcBef>
                <a:spcPts val="600"/>
              </a:spcBef>
              <a:tabLst>
                <a:tab pos="628650" algn="l"/>
              </a:tabLst>
            </a:pPr>
            <a:endParaRPr lang="en-US" altLang="ja-JP" sz="1700" b="1" dirty="0">
              <a:latin typeface="+mn-ea"/>
              <a:cs typeface="ＭＳ Ｐゴシック" panose="020B0600070205080204" pitchFamily="50" charset="-128"/>
            </a:endParaRPr>
          </a:p>
          <a:p>
            <a:pPr marL="180975">
              <a:spcBef>
                <a:spcPts val="600"/>
              </a:spcBef>
              <a:tabLst>
                <a:tab pos="628650" algn="l"/>
              </a:tabLst>
            </a:pPr>
            <a:r>
              <a:rPr lang="ja-JP" altLang="en-US" sz="1700" b="1" dirty="0">
                <a:latin typeface="+mn-ea"/>
                <a:cs typeface="ＭＳ Ｐゴシック" panose="020B0600070205080204" pitchFamily="50" charset="-128"/>
              </a:rPr>
              <a:t>● </a:t>
            </a:r>
            <a:r>
              <a:rPr lang="en-US" altLang="ja-JP" sz="1700" b="1" dirty="0">
                <a:latin typeface="+mn-ea"/>
                <a:cs typeface="ＭＳ Ｐゴシック" panose="020B0600070205080204" pitchFamily="50" charset="-128"/>
              </a:rPr>
              <a:t>RMP</a:t>
            </a:r>
            <a:r>
              <a:rPr lang="ja-JP" altLang="en-US" sz="1700" b="1" dirty="0">
                <a:latin typeface="+mn-ea"/>
                <a:cs typeface="ＭＳ Ｐゴシック" panose="020B0600070205080204" pitchFamily="50" charset="-128"/>
              </a:rPr>
              <a:t>の評価・報告（</a:t>
            </a:r>
            <a:r>
              <a:rPr lang="en-US" altLang="ja-JP" sz="1700" b="1" dirty="0">
                <a:latin typeface="+mn-ea"/>
                <a:cs typeface="ＭＳ Ｐゴシック" panose="020B0600070205080204" pitchFamily="50" charset="-128"/>
              </a:rPr>
              <a:t>Q&amp;A43-46</a:t>
            </a:r>
            <a:r>
              <a:rPr lang="ja-JP" altLang="en-US" sz="1700" b="1" dirty="0">
                <a:latin typeface="+mn-ea"/>
                <a:cs typeface="ＭＳ Ｐゴシック" panose="020B0600070205080204" pitchFamily="50" charset="-128"/>
              </a:rPr>
              <a:t>）</a:t>
            </a:r>
            <a:endParaRPr lang="en-US" altLang="ja-JP" sz="1700" b="1" dirty="0">
              <a:latin typeface="+mn-ea"/>
              <a:cs typeface="ＭＳ Ｐゴシック" panose="020B0600070205080204" pitchFamily="50" charset="-128"/>
            </a:endParaRPr>
          </a:p>
          <a:p>
            <a:pPr marL="542925" indent="-361950">
              <a:spcBef>
                <a:spcPts val="600"/>
              </a:spcBef>
              <a:buFont typeface="Wingdings" panose="05000000000000000000" pitchFamily="2" charset="2"/>
              <a:buChar char="ü"/>
              <a:tabLst>
                <a:tab pos="628650" algn="l"/>
              </a:tabLst>
            </a:pPr>
            <a:r>
              <a:rPr lang="en-US" altLang="ja-JP" sz="1700" b="1" dirty="0">
                <a:latin typeface="+mn-ea"/>
                <a:cs typeface="ＭＳ Ｐゴシック" panose="020B0600070205080204" pitchFamily="50" charset="-128"/>
              </a:rPr>
              <a:t>Q&amp;A46</a:t>
            </a:r>
            <a:r>
              <a:rPr lang="ja-JP" altLang="en-US" sz="1700" b="1" dirty="0">
                <a:latin typeface="+mn-ea"/>
                <a:cs typeface="ＭＳ Ｐゴシック" panose="020B0600070205080204" pitchFamily="50" charset="-128"/>
              </a:rPr>
              <a:t>：</a:t>
            </a:r>
            <a:r>
              <a:rPr lang="en-US" altLang="ja-JP" sz="1700" b="1" dirty="0">
                <a:latin typeface="+mn-ea"/>
                <a:cs typeface="ＭＳ Ｐゴシック" panose="020B0600070205080204" pitchFamily="50" charset="-128"/>
              </a:rPr>
              <a:t>	</a:t>
            </a:r>
            <a:r>
              <a:rPr lang="ja-JP" altLang="en-US" sz="1700" dirty="0">
                <a:latin typeface="+mn-ea"/>
                <a:cs typeface="ＭＳ Ｐゴシック" panose="020B0600070205080204" pitchFamily="50" charset="-128"/>
              </a:rPr>
              <a:t>後発医薬品の</a:t>
            </a:r>
            <a:r>
              <a:rPr lang="en-US" altLang="ja-JP" sz="1700" dirty="0">
                <a:latin typeface="+mn-ea"/>
                <a:cs typeface="ＭＳ Ｐゴシック" panose="020B0600070205080204" pitchFamily="50" charset="-128"/>
              </a:rPr>
              <a:t>RMP</a:t>
            </a:r>
            <a:r>
              <a:rPr lang="ja-JP" altLang="en-US" sz="1700" dirty="0">
                <a:latin typeface="+mn-ea"/>
                <a:cs typeface="ＭＳ Ｐゴシック" panose="020B0600070205080204" pitchFamily="50" charset="-128"/>
              </a:rPr>
              <a:t>の承認条件解除について一部追記</a:t>
            </a:r>
            <a:endParaRPr lang="en-US" altLang="ja-JP" sz="1700" dirty="0">
              <a:latin typeface="+mn-ea"/>
              <a:cs typeface="ＭＳ Ｐゴシック" panose="020B0600070205080204" pitchFamily="50" charset="-128"/>
            </a:endParaRPr>
          </a:p>
          <a:p>
            <a:pPr marL="542925" indent="-361950">
              <a:spcBef>
                <a:spcPts val="600"/>
              </a:spcBef>
              <a:buFont typeface="Wingdings" panose="05000000000000000000" pitchFamily="2" charset="2"/>
              <a:buChar char="ü"/>
              <a:tabLst>
                <a:tab pos="628650" algn="l"/>
              </a:tabLst>
            </a:pPr>
            <a:endParaRPr lang="en-US" altLang="ja-JP" sz="1700" b="1" dirty="0">
              <a:latin typeface="+mn-ea"/>
              <a:cs typeface="ＭＳ Ｐゴシック" panose="020B0600070205080204" pitchFamily="50" charset="-128"/>
            </a:endParaRPr>
          </a:p>
          <a:p>
            <a:pPr marL="180975">
              <a:spcBef>
                <a:spcPts val="600"/>
              </a:spcBef>
              <a:tabLst>
                <a:tab pos="628650" algn="l"/>
              </a:tabLst>
            </a:pPr>
            <a:r>
              <a:rPr lang="ja-JP" altLang="en-US" sz="1700" b="1" dirty="0">
                <a:latin typeface="+mn-ea"/>
                <a:cs typeface="ＭＳ Ｐゴシック" panose="020B0600070205080204" pitchFamily="50" charset="-128"/>
              </a:rPr>
              <a:t>●再審査と</a:t>
            </a:r>
            <a:r>
              <a:rPr lang="en-US" altLang="ja-JP" sz="1700" b="1" dirty="0">
                <a:latin typeface="+mn-ea"/>
                <a:cs typeface="ＭＳ Ｐゴシック" panose="020B0600070205080204" pitchFamily="50" charset="-128"/>
              </a:rPr>
              <a:t>RMP</a:t>
            </a:r>
            <a:r>
              <a:rPr lang="ja-JP" altLang="en-US" sz="1700" b="1" dirty="0">
                <a:latin typeface="+mn-ea"/>
                <a:cs typeface="ＭＳ Ｐゴシック" panose="020B0600070205080204" pitchFamily="50" charset="-128"/>
              </a:rPr>
              <a:t>（</a:t>
            </a:r>
            <a:r>
              <a:rPr lang="en-US" altLang="ja-JP" sz="1700" b="1" dirty="0">
                <a:latin typeface="+mn-ea"/>
                <a:cs typeface="ＭＳ Ｐゴシック" panose="020B0600070205080204" pitchFamily="50" charset="-128"/>
              </a:rPr>
              <a:t>Q&amp;A47-49</a:t>
            </a:r>
            <a:r>
              <a:rPr lang="ja-JP" altLang="en-US" sz="1700" b="1" dirty="0">
                <a:latin typeface="+mn-ea"/>
                <a:cs typeface="ＭＳ Ｐゴシック" panose="020B0600070205080204" pitchFamily="50" charset="-128"/>
              </a:rPr>
              <a:t>）</a:t>
            </a:r>
            <a:endParaRPr lang="en-US" altLang="ja-JP" sz="1700" b="1" dirty="0">
              <a:latin typeface="+mn-ea"/>
              <a:cs typeface="ＭＳ Ｐゴシック" panose="020B0600070205080204" pitchFamily="50" charset="-128"/>
            </a:endParaRPr>
          </a:p>
          <a:p>
            <a:pPr marL="542925" indent="-361950">
              <a:spcBef>
                <a:spcPts val="600"/>
              </a:spcBef>
              <a:buFont typeface="Wingdings" panose="05000000000000000000" pitchFamily="2" charset="2"/>
              <a:buChar char="ü"/>
              <a:tabLst>
                <a:tab pos="628650" algn="l"/>
              </a:tabLst>
            </a:pPr>
            <a:r>
              <a:rPr lang="en-US" altLang="ja-JP" sz="1700" b="1" dirty="0">
                <a:latin typeface="+mn-ea"/>
                <a:cs typeface="ＭＳ Ｐゴシック" panose="020B0600070205080204" pitchFamily="50" charset="-128"/>
              </a:rPr>
              <a:t>Q&amp;A47</a:t>
            </a:r>
            <a:r>
              <a:rPr lang="ja-JP" altLang="en-US" sz="1700" b="1" dirty="0">
                <a:latin typeface="+mn-ea"/>
                <a:cs typeface="ＭＳ Ｐゴシック" panose="020B0600070205080204" pitchFamily="50" charset="-128"/>
              </a:rPr>
              <a:t>：</a:t>
            </a:r>
            <a:r>
              <a:rPr lang="en-US" altLang="ja-JP" sz="1700" b="1" dirty="0">
                <a:latin typeface="+mn-ea"/>
                <a:cs typeface="ＭＳ Ｐゴシック" panose="020B0600070205080204" pitchFamily="50" charset="-128"/>
              </a:rPr>
              <a:t>	</a:t>
            </a:r>
            <a:r>
              <a:rPr lang="ja-JP" altLang="en-US" sz="1700" dirty="0">
                <a:latin typeface="+mn-ea"/>
                <a:cs typeface="ＭＳ Ｐゴシック" panose="020B0600070205080204" pitchFamily="50" charset="-128"/>
              </a:rPr>
              <a:t>再審査に伴う</a:t>
            </a:r>
            <a:r>
              <a:rPr lang="en-US" altLang="ja-JP" sz="1700" dirty="0">
                <a:latin typeface="+mn-ea"/>
                <a:cs typeface="ＭＳ Ｐゴシック" panose="020B0600070205080204" pitchFamily="50" charset="-128"/>
              </a:rPr>
              <a:t>RMP</a:t>
            </a:r>
            <a:r>
              <a:rPr lang="ja-JP" altLang="en-US" sz="1700" dirty="0">
                <a:latin typeface="+mn-ea"/>
                <a:cs typeface="ＭＳ Ｐゴシック" panose="020B0600070205080204" pitchFamily="50" charset="-128"/>
              </a:rPr>
              <a:t>の手続き</a:t>
            </a:r>
            <a:endParaRPr lang="en-US" altLang="ja-JP" sz="1700" dirty="0">
              <a:latin typeface="+mn-ea"/>
              <a:cs typeface="ＭＳ Ｐゴシック" panose="020B0600070205080204" pitchFamily="50" charset="-128"/>
            </a:endParaRPr>
          </a:p>
          <a:p>
            <a:pPr marL="542925" indent="-361950">
              <a:spcBef>
                <a:spcPts val="600"/>
              </a:spcBef>
              <a:buFont typeface="Wingdings" panose="05000000000000000000" pitchFamily="2" charset="2"/>
              <a:buChar char="ü"/>
              <a:tabLst>
                <a:tab pos="628650" algn="l"/>
              </a:tabLst>
            </a:pPr>
            <a:r>
              <a:rPr lang="en-US" altLang="ja-JP" sz="1700" b="1" dirty="0">
                <a:latin typeface="+mn-ea"/>
                <a:cs typeface="ＭＳ Ｐゴシック" panose="020B0600070205080204" pitchFamily="50" charset="-128"/>
              </a:rPr>
              <a:t>Q&amp;A48</a:t>
            </a:r>
            <a:r>
              <a:rPr lang="ja-JP" altLang="en-US" sz="1700" b="1" dirty="0">
                <a:latin typeface="+mn-ea"/>
                <a:cs typeface="ＭＳ Ｐゴシック" panose="020B0600070205080204" pitchFamily="50" charset="-128"/>
              </a:rPr>
              <a:t>：</a:t>
            </a:r>
            <a:r>
              <a:rPr lang="en-US" altLang="ja-JP" sz="1700" b="1" dirty="0">
                <a:latin typeface="+mn-ea"/>
                <a:cs typeface="ＭＳ Ｐゴシック" panose="020B0600070205080204" pitchFamily="50" charset="-128"/>
              </a:rPr>
              <a:t>	</a:t>
            </a:r>
            <a:r>
              <a:rPr lang="ja-JP" altLang="en-US" sz="1700" dirty="0">
                <a:latin typeface="+mn-ea"/>
                <a:cs typeface="ＭＳ Ｐゴシック" panose="020B0600070205080204" pitchFamily="50" charset="-128"/>
              </a:rPr>
              <a:t>再審査終了後の、公開されている</a:t>
            </a:r>
            <a:r>
              <a:rPr lang="en-US" altLang="ja-JP" sz="1700" dirty="0">
                <a:latin typeface="+mn-ea"/>
                <a:cs typeface="ＭＳ Ｐゴシック" panose="020B0600070205080204" pitchFamily="50" charset="-128"/>
              </a:rPr>
              <a:t>RMP</a:t>
            </a:r>
            <a:r>
              <a:rPr lang="ja-JP" altLang="en-US" sz="1700" dirty="0">
                <a:latin typeface="+mn-ea"/>
                <a:cs typeface="ＭＳ Ｐゴシック" panose="020B0600070205080204" pitchFamily="50" charset="-128"/>
              </a:rPr>
              <a:t>の削除について</a:t>
            </a:r>
            <a:br>
              <a:rPr lang="en-US" altLang="ja-JP" sz="1700" dirty="0">
                <a:latin typeface="+mn-ea"/>
                <a:cs typeface="ＭＳ Ｐゴシック" panose="020B0600070205080204" pitchFamily="50" charset="-128"/>
              </a:rPr>
            </a:br>
            <a:r>
              <a:rPr lang="ja-JP" altLang="en-US" sz="1700" dirty="0">
                <a:latin typeface="+mn-ea"/>
                <a:cs typeface="ＭＳ Ｐゴシック" panose="020B0600070205080204" pitchFamily="50" charset="-128"/>
              </a:rPr>
              <a:t>　　　　　　　　（</a:t>
            </a:r>
            <a:r>
              <a:rPr lang="en-US" altLang="ja-JP" sz="1700" dirty="0">
                <a:latin typeface="+mn-ea"/>
                <a:cs typeface="ＭＳ Ｐゴシック" panose="020B0600070205080204" pitchFamily="50" charset="-128"/>
              </a:rPr>
              <a:t>RMP</a:t>
            </a:r>
            <a:r>
              <a:rPr lang="ja-JP" altLang="en-US" sz="1700" dirty="0">
                <a:latin typeface="+mn-ea"/>
                <a:cs typeface="ＭＳ Ｐゴシック" panose="020B0600070205080204" pitchFamily="50" charset="-128"/>
              </a:rPr>
              <a:t>削除のタイミングの明確化、再審査終了時点の</a:t>
            </a:r>
            <a:r>
              <a:rPr lang="en-US" altLang="ja-JP" sz="1700" dirty="0">
                <a:latin typeface="+mn-ea"/>
                <a:cs typeface="ＭＳ Ｐゴシック" panose="020B0600070205080204" pitchFamily="50" charset="-128"/>
              </a:rPr>
              <a:t>RMP</a:t>
            </a:r>
            <a:r>
              <a:rPr lang="ja-JP" altLang="en-US" sz="1700" dirty="0">
                <a:latin typeface="+mn-ea"/>
                <a:cs typeface="ＭＳ Ｐゴシック" panose="020B0600070205080204" pitchFamily="50" charset="-128"/>
              </a:rPr>
              <a:t>掲載のための資料提出の対応追記）</a:t>
            </a:r>
            <a:endParaRPr lang="en-US" altLang="ja-JP" sz="1700" dirty="0">
              <a:latin typeface="+mn-ea"/>
              <a:cs typeface="ＭＳ Ｐゴシック" panose="020B0600070205080204" pitchFamily="50" charset="-128"/>
            </a:endParaRPr>
          </a:p>
          <a:p>
            <a:pPr marL="542925" indent="-361950">
              <a:spcBef>
                <a:spcPts val="600"/>
              </a:spcBef>
              <a:buFont typeface="Wingdings" panose="05000000000000000000" pitchFamily="2" charset="2"/>
              <a:buChar char="ü"/>
              <a:tabLst>
                <a:tab pos="628650" algn="l"/>
              </a:tabLst>
            </a:pPr>
            <a:r>
              <a:rPr lang="en-US" altLang="ja-JP" sz="1700" b="1" dirty="0">
                <a:latin typeface="+mn-ea"/>
                <a:cs typeface="ＭＳ Ｐゴシック" panose="020B0600070205080204" pitchFamily="50" charset="-128"/>
              </a:rPr>
              <a:t>Q&amp;A49</a:t>
            </a:r>
            <a:r>
              <a:rPr lang="ja-JP" altLang="en-US" sz="1700" b="1" dirty="0">
                <a:latin typeface="+mn-ea"/>
                <a:cs typeface="ＭＳ Ｐゴシック" panose="020B0600070205080204" pitchFamily="50" charset="-128"/>
              </a:rPr>
              <a:t>：　</a:t>
            </a:r>
            <a:r>
              <a:rPr lang="ja-JP" altLang="en-US" sz="1700" dirty="0">
                <a:latin typeface="+mn-ea"/>
                <a:cs typeface="ＭＳ Ｐゴシック" panose="020B0600070205080204" pitchFamily="50" charset="-128"/>
              </a:rPr>
              <a:t>後発医薬品の</a:t>
            </a:r>
            <a:r>
              <a:rPr lang="en-US" altLang="ja-JP" sz="1700" dirty="0">
                <a:latin typeface="+mn-ea"/>
                <a:cs typeface="ＭＳ Ｐゴシック" panose="020B0600070205080204" pitchFamily="50" charset="-128"/>
              </a:rPr>
              <a:t>RMP</a:t>
            </a:r>
            <a:r>
              <a:rPr lang="ja-JP" altLang="en-US" sz="1700" dirty="0">
                <a:latin typeface="+mn-ea"/>
                <a:cs typeface="ＭＳ Ｐゴシック" panose="020B0600070205080204" pitchFamily="50" charset="-128"/>
              </a:rPr>
              <a:t>の承認条件について（後述スライド参照）</a:t>
            </a:r>
            <a:endParaRPr lang="en-US" altLang="ja-JP" sz="1700" dirty="0">
              <a:latin typeface="+mn-ea"/>
              <a:cs typeface="ＭＳ Ｐゴシック" panose="020B0600070205080204" pitchFamily="50" charset="-128"/>
            </a:endParaRPr>
          </a:p>
          <a:p>
            <a:pPr marL="180975">
              <a:spcBef>
                <a:spcPts val="600"/>
              </a:spcBef>
              <a:tabLst>
                <a:tab pos="628650" algn="l"/>
              </a:tabLst>
            </a:pPr>
            <a:endParaRPr lang="en-US" altLang="ja-JP" sz="1700" dirty="0">
              <a:latin typeface="+mn-ea"/>
              <a:cs typeface="ＭＳ Ｐゴシック" panose="020B0600070205080204" pitchFamily="50" charset="-128"/>
            </a:endParaRPr>
          </a:p>
        </p:txBody>
      </p:sp>
      <p:sp>
        <p:nvSpPr>
          <p:cNvPr id="7" name="正方形/長方形 6">
            <a:extLst>
              <a:ext uri="{FF2B5EF4-FFF2-40B4-BE49-F238E27FC236}">
                <a16:creationId xmlns:a16="http://schemas.microsoft.com/office/drawing/2014/main" id="{0D9D6860-C4E1-48FB-B50C-4D0A3CEED4E2}"/>
              </a:ext>
            </a:extLst>
          </p:cNvPr>
          <p:cNvSpPr/>
          <p:nvPr/>
        </p:nvSpPr>
        <p:spPr>
          <a:xfrm>
            <a:off x="4513716" y="6611779"/>
            <a:ext cx="6463629" cy="246221"/>
          </a:xfrm>
          <a:prstGeom prst="rect">
            <a:avLst/>
          </a:prstGeom>
        </p:spPr>
        <p:txBody>
          <a:bodyPr wrap="none">
            <a:spAutoFit/>
          </a:bodyPr>
          <a:lstStyle/>
          <a:p>
            <a:pPr lvl="0">
              <a:defRPr/>
            </a:pPr>
            <a:r>
              <a:rPr lang="ja-JP" altLang="en-US" sz="1000" b="1" dirty="0"/>
              <a:t>出典：　令和</a:t>
            </a:r>
            <a:r>
              <a:rPr lang="en-US" altLang="ja-JP" sz="1000" b="1" dirty="0"/>
              <a:t>4</a:t>
            </a:r>
            <a:r>
              <a:rPr lang="ja-JP" altLang="en-US" sz="1000" b="1" dirty="0"/>
              <a:t>年</a:t>
            </a:r>
            <a:r>
              <a:rPr lang="en-US" altLang="ja-JP" sz="1000" b="1" dirty="0"/>
              <a:t>3</a:t>
            </a:r>
            <a:r>
              <a:rPr lang="ja-JP" altLang="en-US" sz="1000" b="1" dirty="0"/>
              <a:t>月　審査管理課・安全対策課通知　医薬品リスク管理計画に関する質疑応答集（Ｑ＆Ａ）について</a:t>
            </a:r>
            <a:endParaRPr lang="en-US" altLang="ja-JP" sz="1000" dirty="0"/>
          </a:p>
        </p:txBody>
      </p:sp>
    </p:spTree>
    <p:extLst>
      <p:ext uri="{BB962C8B-B14F-4D97-AF65-F5344CB8AC3E}">
        <p14:creationId xmlns:p14="http://schemas.microsoft.com/office/powerpoint/2010/main" val="24631303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F95F9BAD-51AA-4BCB-B6D2-099A2F5151F7}"/>
              </a:ext>
            </a:extLst>
          </p:cNvPr>
          <p:cNvSpPr>
            <a:spLocks noGrp="1"/>
          </p:cNvSpPr>
          <p:nvPr>
            <p:ph type="body" sz="quarter" idx="10"/>
          </p:nvPr>
        </p:nvSpPr>
        <p:spPr>
          <a:xfrm>
            <a:off x="561247" y="205387"/>
            <a:ext cx="9793148" cy="307777"/>
          </a:xfrm>
        </p:spPr>
        <p:txBody>
          <a:bodyPr/>
          <a:lstStyle/>
          <a:p>
            <a:r>
              <a:rPr lang="en-US" altLang="ja-JP" dirty="0"/>
              <a:t>2022</a:t>
            </a:r>
            <a:r>
              <a:rPr lang="ja-JP" altLang="en-US" dirty="0"/>
              <a:t>年</a:t>
            </a:r>
            <a:r>
              <a:rPr lang="en-US" altLang="ja-JP" dirty="0"/>
              <a:t>3</a:t>
            </a:r>
            <a:r>
              <a:rPr lang="ja-JP" altLang="en-US" dirty="0"/>
              <a:t>月　</a:t>
            </a:r>
            <a:r>
              <a:rPr lang="en-US" altLang="ja-JP" dirty="0"/>
              <a:t>RMP</a:t>
            </a:r>
            <a:r>
              <a:rPr lang="ja-JP" altLang="en-US" dirty="0"/>
              <a:t>に関する通知のポイント</a:t>
            </a:r>
          </a:p>
        </p:txBody>
      </p:sp>
      <p:sp>
        <p:nvSpPr>
          <p:cNvPr id="4" name="テキスト プレースホルダー 3">
            <a:extLst>
              <a:ext uri="{FF2B5EF4-FFF2-40B4-BE49-F238E27FC236}">
                <a16:creationId xmlns:a16="http://schemas.microsoft.com/office/drawing/2014/main" id="{BDA3C4EB-312D-47AF-A68F-64EFB66B3092}"/>
              </a:ext>
            </a:extLst>
          </p:cNvPr>
          <p:cNvSpPr>
            <a:spLocks noGrp="1"/>
          </p:cNvSpPr>
          <p:nvPr>
            <p:ph type="body" sz="quarter" idx="12"/>
          </p:nvPr>
        </p:nvSpPr>
        <p:spPr>
          <a:xfrm>
            <a:off x="512219" y="503071"/>
            <a:ext cx="9842176" cy="584775"/>
          </a:xfrm>
        </p:spPr>
        <p:txBody>
          <a:bodyPr/>
          <a:lstStyle/>
          <a:p>
            <a:r>
              <a:rPr lang="ja-JP" altLang="en-US" dirty="0">
                <a:highlight>
                  <a:srgbClr val="00FFFF"/>
                </a:highlight>
              </a:rPr>
              <a:t>ポイント</a:t>
            </a:r>
            <a:r>
              <a:rPr lang="en-US" altLang="ja-JP" dirty="0">
                <a:highlight>
                  <a:srgbClr val="00FFFF"/>
                </a:highlight>
              </a:rPr>
              <a:t>1.</a:t>
            </a:r>
            <a:r>
              <a:rPr lang="ja-JP" altLang="en-US" dirty="0"/>
              <a:t>　</a:t>
            </a:r>
            <a:r>
              <a:rPr lang="en-US" altLang="ja-JP" dirty="0"/>
              <a:t>RMP</a:t>
            </a:r>
            <a:r>
              <a:rPr lang="ja-JP" altLang="en-US" dirty="0"/>
              <a:t>の電子提出（メール添付）</a:t>
            </a:r>
            <a:endParaRPr lang="en-US" altLang="ja-JP" dirty="0"/>
          </a:p>
        </p:txBody>
      </p:sp>
      <p:pic>
        <p:nvPicPr>
          <p:cNvPr id="8" name="図 7">
            <a:extLst>
              <a:ext uri="{FF2B5EF4-FFF2-40B4-BE49-F238E27FC236}">
                <a16:creationId xmlns:a16="http://schemas.microsoft.com/office/drawing/2014/main" id="{0EECD2C0-E477-4DF9-8F31-F50603087EBD}"/>
              </a:ext>
            </a:extLst>
          </p:cNvPr>
          <p:cNvPicPr>
            <a:picLocks noChangeAspect="1"/>
          </p:cNvPicPr>
          <p:nvPr/>
        </p:nvPicPr>
        <p:blipFill>
          <a:blip r:embed="rId3" cstate="hq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5284121" y="2345431"/>
            <a:ext cx="1486190" cy="800132"/>
          </a:xfrm>
          <a:prstGeom prst="rect">
            <a:avLst/>
          </a:prstGeom>
        </p:spPr>
      </p:pic>
      <p:sp>
        <p:nvSpPr>
          <p:cNvPr id="10" name="正方形/長方形 9">
            <a:extLst>
              <a:ext uri="{FF2B5EF4-FFF2-40B4-BE49-F238E27FC236}">
                <a16:creationId xmlns:a16="http://schemas.microsoft.com/office/drawing/2014/main" id="{240C6E0B-CA47-4E71-9BE8-81E93F00F00A}"/>
              </a:ext>
            </a:extLst>
          </p:cNvPr>
          <p:cNvSpPr/>
          <p:nvPr/>
        </p:nvSpPr>
        <p:spPr>
          <a:xfrm>
            <a:off x="626760" y="1237954"/>
            <a:ext cx="8855932" cy="474323"/>
          </a:xfrm>
          <a:prstGeom prst="rect">
            <a:avLst/>
          </a:prstGeom>
          <a:solidFill>
            <a:srgbClr val="0000CC"/>
          </a:solidFill>
        </p:spPr>
        <p:txBody>
          <a:bodyPr wrap="square" lIns="108000" tIns="108000" rIns="108000" bIns="108000">
            <a:noAutofit/>
          </a:bodyPr>
          <a:lstStyle/>
          <a:p>
            <a:pPr algn="ctr"/>
            <a:r>
              <a:rPr lang="en-US" altLang="ja-JP" sz="2000" b="1" dirty="0">
                <a:solidFill>
                  <a:schemeClr val="bg1"/>
                </a:solidFill>
                <a:latin typeface="+mn-ea"/>
                <a:cs typeface="ＭＳ Ｐゴシック" panose="020B0600070205080204" pitchFamily="50" charset="-128"/>
              </a:rPr>
              <a:t>RMP</a:t>
            </a:r>
            <a:r>
              <a:rPr lang="ja-JP" altLang="en-US" sz="2000" b="1" dirty="0">
                <a:solidFill>
                  <a:schemeClr val="bg1"/>
                </a:solidFill>
                <a:latin typeface="+mn-ea"/>
                <a:cs typeface="ＭＳ Ｐゴシック" panose="020B0600070205080204" pitchFamily="50" charset="-128"/>
              </a:rPr>
              <a:t>は、</a:t>
            </a:r>
            <a:r>
              <a:rPr lang="en-US" altLang="ja-JP" sz="2000" b="1" dirty="0">
                <a:solidFill>
                  <a:schemeClr val="bg1"/>
                </a:solidFill>
                <a:latin typeface="+mn-ea"/>
                <a:cs typeface="ＭＳ Ｐゴシック" panose="020B0600070205080204" pitchFamily="50" charset="-128"/>
              </a:rPr>
              <a:t>2022</a:t>
            </a:r>
            <a:r>
              <a:rPr lang="ja-JP" altLang="en-US" sz="2000" b="1" dirty="0">
                <a:solidFill>
                  <a:schemeClr val="bg1"/>
                </a:solidFill>
                <a:latin typeface="+mn-ea"/>
                <a:cs typeface="ＭＳ Ｐゴシック" panose="020B0600070205080204" pitchFamily="50" charset="-128"/>
              </a:rPr>
              <a:t>年</a:t>
            </a:r>
            <a:r>
              <a:rPr lang="en-US" altLang="ja-JP" sz="2000" b="1" dirty="0">
                <a:solidFill>
                  <a:schemeClr val="bg1"/>
                </a:solidFill>
                <a:latin typeface="+mn-ea"/>
                <a:cs typeface="ＭＳ Ｐゴシック" panose="020B0600070205080204" pitchFamily="50" charset="-128"/>
              </a:rPr>
              <a:t>5</a:t>
            </a:r>
            <a:r>
              <a:rPr lang="ja-JP" altLang="en-US" sz="2000" b="1" dirty="0">
                <a:solidFill>
                  <a:schemeClr val="bg1"/>
                </a:solidFill>
                <a:latin typeface="+mn-ea"/>
                <a:cs typeface="ＭＳ Ｐゴシック" panose="020B0600070205080204" pitchFamily="50" charset="-128"/>
              </a:rPr>
              <a:t>月</a:t>
            </a:r>
            <a:r>
              <a:rPr lang="en-US" altLang="ja-JP" sz="2000" b="1" dirty="0">
                <a:solidFill>
                  <a:schemeClr val="bg1"/>
                </a:solidFill>
                <a:latin typeface="+mn-ea"/>
                <a:cs typeface="ＭＳ Ｐゴシック" panose="020B0600070205080204" pitchFamily="50" charset="-128"/>
              </a:rPr>
              <a:t>1</a:t>
            </a:r>
            <a:r>
              <a:rPr lang="ja-JP" altLang="en-US" sz="2000" b="1" dirty="0">
                <a:solidFill>
                  <a:schemeClr val="bg1"/>
                </a:solidFill>
                <a:latin typeface="+mn-ea"/>
                <a:cs typeface="ＭＳ Ｐゴシック" panose="020B0600070205080204" pitchFamily="50" charset="-128"/>
              </a:rPr>
              <a:t>日以降、原則メールで提出する。</a:t>
            </a:r>
            <a:endParaRPr lang="en-US" altLang="ja-JP" sz="2000" b="1" dirty="0">
              <a:solidFill>
                <a:schemeClr val="bg1"/>
              </a:solidFill>
              <a:latin typeface="+mn-ea"/>
              <a:cs typeface="ＭＳ Ｐゴシック" panose="020B0600070205080204" pitchFamily="50" charset="-128"/>
            </a:endParaRPr>
          </a:p>
        </p:txBody>
      </p:sp>
      <p:sp>
        <p:nvSpPr>
          <p:cNvPr id="18" name="正方形/長方形 17">
            <a:extLst>
              <a:ext uri="{FF2B5EF4-FFF2-40B4-BE49-F238E27FC236}">
                <a16:creationId xmlns:a16="http://schemas.microsoft.com/office/drawing/2014/main" id="{05C32D21-0C18-49CB-B2FD-0977F6D69167}"/>
              </a:ext>
            </a:extLst>
          </p:cNvPr>
          <p:cNvSpPr/>
          <p:nvPr/>
        </p:nvSpPr>
        <p:spPr>
          <a:xfrm>
            <a:off x="575202" y="2429124"/>
            <a:ext cx="4692649" cy="1077218"/>
          </a:xfrm>
          <a:prstGeom prst="rect">
            <a:avLst/>
          </a:prstGeom>
        </p:spPr>
        <p:txBody>
          <a:bodyPr wrap="square">
            <a:spAutoFit/>
          </a:bodyPr>
          <a:lstStyle/>
          <a:p>
            <a:pPr marL="285750" lvl="0" indent="-285750">
              <a:buFont typeface="Wingdings" panose="05000000000000000000" pitchFamily="2" charset="2"/>
              <a:buChar char="ü"/>
            </a:pPr>
            <a:r>
              <a:rPr lang="en-US" altLang="ja-JP" sz="1600" dirty="0"/>
              <a:t>2022</a:t>
            </a:r>
            <a:r>
              <a:rPr lang="ja-JP" altLang="ja-JP" sz="1600" dirty="0"/>
              <a:t>年</a:t>
            </a:r>
            <a:r>
              <a:rPr lang="en-US" altLang="ja-JP" sz="1600" dirty="0"/>
              <a:t>5</a:t>
            </a:r>
            <a:r>
              <a:rPr lang="ja-JP" altLang="ja-JP" sz="1600" dirty="0"/>
              <a:t>月</a:t>
            </a:r>
            <a:r>
              <a:rPr lang="en-US" altLang="ja-JP" sz="1600" dirty="0"/>
              <a:t>1</a:t>
            </a:r>
            <a:r>
              <a:rPr lang="ja-JP" altLang="en-US" sz="1600" dirty="0"/>
              <a:t>日</a:t>
            </a:r>
            <a:r>
              <a:rPr lang="ja-JP" altLang="ja-JP" sz="1600" dirty="0"/>
              <a:t>以降、</a:t>
            </a:r>
            <a:r>
              <a:rPr lang="en-US" altLang="ja-JP" sz="1600" dirty="0"/>
              <a:t>RMP</a:t>
            </a:r>
            <a:r>
              <a:rPr lang="ja-JP" altLang="en-US" sz="1600" dirty="0"/>
              <a:t>の提出は原則として</a:t>
            </a:r>
            <a:r>
              <a:rPr lang="ja-JP" altLang="ja-JP" sz="1600" dirty="0"/>
              <a:t>メール</a:t>
            </a:r>
            <a:r>
              <a:rPr lang="ja-JP" altLang="en-US" sz="1600" dirty="0"/>
              <a:t>で</a:t>
            </a:r>
            <a:r>
              <a:rPr lang="ja-JP" altLang="ja-JP" sz="1600" dirty="0"/>
              <a:t>一本化と</a:t>
            </a:r>
            <a:r>
              <a:rPr lang="ja-JP" altLang="en-US" sz="1600" dirty="0"/>
              <a:t>する。</a:t>
            </a:r>
            <a:endParaRPr lang="en-US" altLang="ja-JP" sz="1600" dirty="0"/>
          </a:p>
          <a:p>
            <a:pPr marL="285750" lvl="0" indent="-285750">
              <a:buFont typeface="Wingdings" panose="05000000000000000000" pitchFamily="2" charset="2"/>
              <a:buChar char="ü"/>
            </a:pPr>
            <a:r>
              <a:rPr lang="ja-JP" altLang="en-US" sz="1600" dirty="0"/>
              <a:t>メールでの提出が困難な場合は</a:t>
            </a:r>
            <a:r>
              <a:rPr lang="en-US" altLang="ja-JP" sz="1600" dirty="0"/>
              <a:t>CD-R</a:t>
            </a:r>
            <a:r>
              <a:rPr lang="ja-JP" altLang="en-US" sz="1600" dirty="0"/>
              <a:t>等</a:t>
            </a:r>
            <a:r>
              <a:rPr lang="ja-JP" altLang="ja-JP" sz="1600" dirty="0"/>
              <a:t>にファイルを書き込んだ上で提出</a:t>
            </a:r>
            <a:endParaRPr lang="en-US" altLang="ja-JP" sz="1600" dirty="0"/>
          </a:p>
        </p:txBody>
      </p:sp>
      <p:grpSp>
        <p:nvGrpSpPr>
          <p:cNvPr id="5" name="グループ化 4">
            <a:extLst>
              <a:ext uri="{FF2B5EF4-FFF2-40B4-BE49-F238E27FC236}">
                <a16:creationId xmlns:a16="http://schemas.microsoft.com/office/drawing/2014/main" id="{5A36AE90-F409-4970-B0EE-DF06D14DE865}"/>
              </a:ext>
            </a:extLst>
          </p:cNvPr>
          <p:cNvGrpSpPr/>
          <p:nvPr/>
        </p:nvGrpSpPr>
        <p:grpSpPr>
          <a:xfrm>
            <a:off x="8851481" y="3184645"/>
            <a:ext cx="3340519" cy="2821238"/>
            <a:chOff x="8075043" y="3258043"/>
            <a:chExt cx="3413502" cy="2882876"/>
          </a:xfrm>
        </p:grpSpPr>
        <p:pic>
          <p:nvPicPr>
            <p:cNvPr id="2" name="図 1">
              <a:extLst>
                <a:ext uri="{FF2B5EF4-FFF2-40B4-BE49-F238E27FC236}">
                  <a16:creationId xmlns:a16="http://schemas.microsoft.com/office/drawing/2014/main" id="{4EAD176E-3E17-489C-8216-4D90EE7FF9D5}"/>
                </a:ext>
              </a:extLst>
            </p:cNvPr>
            <p:cNvPicPr>
              <a:picLocks noChangeAspect="1"/>
            </p:cNvPicPr>
            <p:nvPr/>
          </p:nvPicPr>
          <p:blipFill rotWithShape="1">
            <a:blip r:embed="rId4"/>
            <a:srcRect b="62306"/>
            <a:stretch/>
          </p:blipFill>
          <p:spPr>
            <a:xfrm>
              <a:off x="8075043" y="3706227"/>
              <a:ext cx="3122150" cy="1770547"/>
            </a:xfrm>
            <a:prstGeom prst="rect">
              <a:avLst/>
            </a:prstGeom>
            <a:ln>
              <a:noFill/>
            </a:ln>
            <a:effectLst>
              <a:outerShdw blurRad="292100" dist="139700" dir="2700000" algn="tl" rotWithShape="0">
                <a:srgbClr val="333333">
                  <a:alpha val="65000"/>
                </a:srgbClr>
              </a:outerShdw>
            </a:effectLst>
          </p:spPr>
        </p:pic>
        <p:sp>
          <p:nvSpPr>
            <p:cNvPr id="24" name="乗算記号 23">
              <a:extLst>
                <a:ext uri="{FF2B5EF4-FFF2-40B4-BE49-F238E27FC236}">
                  <a16:creationId xmlns:a16="http://schemas.microsoft.com/office/drawing/2014/main" id="{D51D07F0-BFC4-4856-AF83-DDFB37D72A52}"/>
                </a:ext>
              </a:extLst>
            </p:cNvPr>
            <p:cNvSpPr/>
            <p:nvPr/>
          </p:nvSpPr>
          <p:spPr>
            <a:xfrm>
              <a:off x="8075043" y="3258043"/>
              <a:ext cx="3413502" cy="2882876"/>
            </a:xfrm>
            <a:prstGeom prst="mathMultiply">
              <a:avLst>
                <a:gd name="adj1" fmla="val 14610"/>
              </a:avLst>
            </a:prstGeom>
            <a:solidFill>
              <a:schemeClr val="tx1">
                <a:lumMod val="65000"/>
                <a:lumOff val="35000"/>
                <a:alpha val="60000"/>
              </a:schemeClr>
            </a:solidFill>
          </p:spPr>
          <p:txBody>
            <a:bodyPr wrap="square" lIns="108000" tIns="108000" rIns="108000" bIns="108000" rtlCol="0" anchor="ctr">
              <a:noAutofit/>
            </a:bodyPr>
            <a:lstStyle/>
            <a:p>
              <a:pPr algn="ctr"/>
              <a:endParaRPr kumimoji="1" lang="ja-JP" altLang="en-US" b="1" dirty="0">
                <a:solidFill>
                  <a:schemeClr val="bg1"/>
                </a:solidFill>
              </a:endParaRPr>
            </a:p>
          </p:txBody>
        </p:sp>
      </p:grpSp>
      <p:sp>
        <p:nvSpPr>
          <p:cNvPr id="19" name="吹き出し: 四角形 18">
            <a:extLst>
              <a:ext uri="{FF2B5EF4-FFF2-40B4-BE49-F238E27FC236}">
                <a16:creationId xmlns:a16="http://schemas.microsoft.com/office/drawing/2014/main" id="{745C0CDD-0F33-4DBE-A79A-0ABA79D7E26D}"/>
              </a:ext>
            </a:extLst>
          </p:cNvPr>
          <p:cNvSpPr/>
          <p:nvPr/>
        </p:nvSpPr>
        <p:spPr>
          <a:xfrm>
            <a:off x="460280" y="3801260"/>
            <a:ext cx="4274451" cy="474323"/>
          </a:xfrm>
          <a:prstGeom prst="wedgeRectCallout">
            <a:avLst>
              <a:gd name="adj1" fmla="val 47862"/>
              <a:gd name="adj2" fmla="val 28603"/>
            </a:avLst>
          </a:prstGeom>
          <a:noFill/>
          <a:ln w="9525">
            <a:noFill/>
          </a:ln>
        </p:spPr>
        <p:style>
          <a:lnRef idx="2">
            <a:schemeClr val="accent2"/>
          </a:lnRef>
          <a:fillRef idx="1">
            <a:schemeClr val="lt1"/>
          </a:fillRef>
          <a:effectRef idx="0">
            <a:schemeClr val="accent2"/>
          </a:effectRef>
          <a:fontRef idx="minor">
            <a:schemeClr val="dk1"/>
          </a:fontRef>
        </p:style>
        <p:txBody>
          <a:bodyPr rtlCol="0" anchor="ctr"/>
          <a:lstStyle/>
          <a:p>
            <a:r>
              <a:rPr lang="ja-JP" altLang="en-US" sz="2400" b="1" dirty="0">
                <a:solidFill>
                  <a:schemeClr val="accent1">
                    <a:lumMod val="50000"/>
                  </a:schemeClr>
                </a:solidFill>
                <a:latin typeface="Meiryo UI"/>
                <a:ea typeface="Meiryo UI"/>
              </a:rPr>
              <a:t>②従前の事前連絡票は不要に</a:t>
            </a:r>
          </a:p>
        </p:txBody>
      </p:sp>
      <p:sp>
        <p:nvSpPr>
          <p:cNvPr id="22" name="吹き出し: 四角形 21">
            <a:extLst>
              <a:ext uri="{FF2B5EF4-FFF2-40B4-BE49-F238E27FC236}">
                <a16:creationId xmlns:a16="http://schemas.microsoft.com/office/drawing/2014/main" id="{098F0C11-9FAD-4E47-B92C-A8081FB7D90C}"/>
              </a:ext>
            </a:extLst>
          </p:cNvPr>
          <p:cNvSpPr/>
          <p:nvPr/>
        </p:nvSpPr>
        <p:spPr>
          <a:xfrm>
            <a:off x="459677" y="4969737"/>
            <a:ext cx="8391803" cy="474323"/>
          </a:xfrm>
          <a:prstGeom prst="wedgeRectCallout">
            <a:avLst>
              <a:gd name="adj1" fmla="val 47862"/>
              <a:gd name="adj2" fmla="val 28603"/>
            </a:avLst>
          </a:prstGeom>
          <a:noFill/>
          <a:ln w="9525">
            <a:noFill/>
          </a:ln>
        </p:spPr>
        <p:style>
          <a:lnRef idx="2">
            <a:schemeClr val="accent2"/>
          </a:lnRef>
          <a:fillRef idx="1">
            <a:schemeClr val="lt1"/>
          </a:fillRef>
          <a:effectRef idx="0">
            <a:schemeClr val="accent2"/>
          </a:effectRef>
          <a:fontRef idx="minor">
            <a:schemeClr val="dk1"/>
          </a:fontRef>
        </p:style>
        <p:txBody>
          <a:bodyPr rtlCol="0" anchor="ctr"/>
          <a:lstStyle/>
          <a:p>
            <a:r>
              <a:rPr lang="ja-JP" altLang="en-US" sz="2400" b="1" dirty="0">
                <a:solidFill>
                  <a:schemeClr val="accent1">
                    <a:lumMod val="50000"/>
                  </a:schemeClr>
                </a:solidFill>
                <a:latin typeface="Meiryo UI"/>
                <a:ea typeface="Meiryo UI"/>
              </a:rPr>
              <a:t>➂受付日＝メール受信日として、</a:t>
            </a:r>
            <a:r>
              <a:rPr lang="en-US" altLang="ja-JP" sz="2400" b="1" dirty="0">
                <a:solidFill>
                  <a:schemeClr val="accent1">
                    <a:lumMod val="50000"/>
                  </a:schemeClr>
                </a:solidFill>
                <a:latin typeface="Meiryo UI"/>
                <a:ea typeface="Meiryo UI"/>
              </a:rPr>
              <a:t>PMDA</a:t>
            </a:r>
            <a:r>
              <a:rPr lang="ja-JP" altLang="en-US" sz="2400" b="1" dirty="0">
                <a:solidFill>
                  <a:schemeClr val="accent1">
                    <a:lumMod val="50000"/>
                  </a:schemeClr>
                </a:solidFill>
                <a:latin typeface="Meiryo UI"/>
                <a:ea typeface="Meiryo UI"/>
              </a:rPr>
              <a:t>より受付メールが返信</a:t>
            </a:r>
          </a:p>
        </p:txBody>
      </p:sp>
      <p:sp>
        <p:nvSpPr>
          <p:cNvPr id="25" name="吹き出し: 四角形 24">
            <a:extLst>
              <a:ext uri="{FF2B5EF4-FFF2-40B4-BE49-F238E27FC236}">
                <a16:creationId xmlns:a16="http://schemas.microsoft.com/office/drawing/2014/main" id="{DE734514-A5CB-41C0-841D-1DDCC63C0837}"/>
              </a:ext>
            </a:extLst>
          </p:cNvPr>
          <p:cNvSpPr/>
          <p:nvPr/>
        </p:nvSpPr>
        <p:spPr>
          <a:xfrm>
            <a:off x="460281" y="1958161"/>
            <a:ext cx="5030272" cy="474323"/>
          </a:xfrm>
          <a:prstGeom prst="wedgeRectCallout">
            <a:avLst>
              <a:gd name="adj1" fmla="val 47862"/>
              <a:gd name="adj2" fmla="val 28603"/>
            </a:avLst>
          </a:prstGeom>
          <a:noFill/>
          <a:ln w="9525">
            <a:noFill/>
          </a:ln>
        </p:spPr>
        <p:style>
          <a:lnRef idx="2">
            <a:schemeClr val="accent2"/>
          </a:lnRef>
          <a:fillRef idx="1">
            <a:schemeClr val="lt1"/>
          </a:fillRef>
          <a:effectRef idx="0">
            <a:schemeClr val="accent2"/>
          </a:effectRef>
          <a:fontRef idx="minor">
            <a:schemeClr val="dk1"/>
          </a:fontRef>
        </p:style>
        <p:txBody>
          <a:bodyPr rtlCol="0" anchor="ctr"/>
          <a:lstStyle/>
          <a:p>
            <a:r>
              <a:rPr lang="ja-JP" altLang="en-US" sz="2400" b="1" dirty="0">
                <a:solidFill>
                  <a:schemeClr val="accent1">
                    <a:lumMod val="50000"/>
                  </a:schemeClr>
                </a:solidFill>
              </a:rPr>
              <a:t>①</a:t>
            </a:r>
            <a:r>
              <a:rPr lang="en-US" altLang="ja-JP" sz="2400" b="1" dirty="0">
                <a:solidFill>
                  <a:schemeClr val="accent1">
                    <a:lumMod val="50000"/>
                  </a:schemeClr>
                </a:solidFill>
              </a:rPr>
              <a:t>RMP</a:t>
            </a:r>
            <a:r>
              <a:rPr lang="ja-JP" altLang="en-US" sz="2400" b="1" dirty="0">
                <a:solidFill>
                  <a:schemeClr val="accent1">
                    <a:lumMod val="50000"/>
                  </a:schemeClr>
                </a:solidFill>
              </a:rPr>
              <a:t>の電子提出（メール添付）</a:t>
            </a:r>
          </a:p>
        </p:txBody>
      </p:sp>
      <p:sp>
        <p:nvSpPr>
          <p:cNvPr id="26" name="四角形: メモ 25">
            <a:extLst>
              <a:ext uri="{FF2B5EF4-FFF2-40B4-BE49-F238E27FC236}">
                <a16:creationId xmlns:a16="http://schemas.microsoft.com/office/drawing/2014/main" id="{5C2A2FAB-3B06-471B-BED7-02CA0D7F588D}"/>
              </a:ext>
            </a:extLst>
          </p:cNvPr>
          <p:cNvSpPr/>
          <p:nvPr/>
        </p:nvSpPr>
        <p:spPr>
          <a:xfrm>
            <a:off x="8319878" y="2176402"/>
            <a:ext cx="1126991" cy="1138191"/>
          </a:xfrm>
          <a:prstGeom prst="foldedCorner">
            <a:avLst/>
          </a:prstGeom>
          <a:ln>
            <a:solidFill>
              <a:schemeClr val="accent1">
                <a:lumMod val="75000"/>
              </a:schemeClr>
            </a:solidFill>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pPr algn="ctr"/>
            <a:r>
              <a:rPr kumimoji="1" lang="en-US" altLang="ja-JP" sz="1600" b="1" dirty="0">
                <a:solidFill>
                  <a:schemeClr val="accent1">
                    <a:lumMod val="75000"/>
                  </a:schemeClr>
                </a:solidFill>
              </a:rPr>
              <a:t>RMP</a:t>
            </a:r>
            <a:endParaRPr kumimoji="1" lang="ja-JP" altLang="en-US" sz="1600" b="1" dirty="0">
              <a:solidFill>
                <a:schemeClr val="accent1">
                  <a:lumMod val="75000"/>
                </a:schemeClr>
              </a:solidFill>
            </a:endParaRPr>
          </a:p>
        </p:txBody>
      </p:sp>
      <p:sp>
        <p:nvSpPr>
          <p:cNvPr id="27" name="四角形: メモ 26">
            <a:extLst>
              <a:ext uri="{FF2B5EF4-FFF2-40B4-BE49-F238E27FC236}">
                <a16:creationId xmlns:a16="http://schemas.microsoft.com/office/drawing/2014/main" id="{0C17BE74-DAE4-4406-B1CD-CB408E39C417}"/>
              </a:ext>
            </a:extLst>
          </p:cNvPr>
          <p:cNvSpPr/>
          <p:nvPr/>
        </p:nvSpPr>
        <p:spPr>
          <a:xfrm>
            <a:off x="9649836" y="2176402"/>
            <a:ext cx="1126992" cy="1138191"/>
          </a:xfrm>
          <a:prstGeom prst="foldedCorner">
            <a:avLst/>
          </a:prstGeom>
          <a:ln>
            <a:solidFill>
              <a:schemeClr val="accent1">
                <a:lumMod val="75000"/>
              </a:schemeClr>
            </a:solidFill>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pPr algn="ctr"/>
            <a:r>
              <a:rPr kumimoji="1" lang="ja-JP" altLang="en-US" sz="1600" b="1" dirty="0">
                <a:solidFill>
                  <a:schemeClr val="accent1">
                    <a:lumMod val="75000"/>
                  </a:schemeClr>
                </a:solidFill>
              </a:rPr>
              <a:t>追加のリスク最小化資材</a:t>
            </a:r>
          </a:p>
        </p:txBody>
      </p:sp>
      <p:sp>
        <p:nvSpPr>
          <p:cNvPr id="28" name="四角形: メモ 27">
            <a:extLst>
              <a:ext uri="{FF2B5EF4-FFF2-40B4-BE49-F238E27FC236}">
                <a16:creationId xmlns:a16="http://schemas.microsoft.com/office/drawing/2014/main" id="{9391CC13-E878-4ADC-8C90-B5A309968459}"/>
              </a:ext>
            </a:extLst>
          </p:cNvPr>
          <p:cNvSpPr/>
          <p:nvPr/>
        </p:nvSpPr>
        <p:spPr>
          <a:xfrm>
            <a:off x="10828921" y="2176402"/>
            <a:ext cx="1126991" cy="1138191"/>
          </a:xfrm>
          <a:prstGeom prst="foldedCorner">
            <a:avLst/>
          </a:prstGeom>
          <a:ln>
            <a:solidFill>
              <a:schemeClr val="accent1">
                <a:lumMod val="75000"/>
              </a:schemeClr>
            </a:solidFill>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pPr algn="ctr"/>
            <a:r>
              <a:rPr kumimoji="1" lang="ja-JP" altLang="en-US" sz="1600" b="1" dirty="0">
                <a:solidFill>
                  <a:schemeClr val="accent1">
                    <a:lumMod val="75000"/>
                  </a:schemeClr>
                </a:solidFill>
              </a:rPr>
              <a:t>調査等</a:t>
            </a:r>
            <a:endParaRPr kumimoji="1" lang="en-US" altLang="ja-JP" sz="1600" b="1" dirty="0">
              <a:solidFill>
                <a:schemeClr val="accent1">
                  <a:lumMod val="75000"/>
                </a:schemeClr>
              </a:solidFill>
            </a:endParaRPr>
          </a:p>
          <a:p>
            <a:pPr algn="ctr"/>
            <a:r>
              <a:rPr kumimoji="1" lang="ja-JP" altLang="en-US" sz="1600" b="1" dirty="0">
                <a:solidFill>
                  <a:schemeClr val="accent1">
                    <a:lumMod val="75000"/>
                  </a:schemeClr>
                </a:solidFill>
              </a:rPr>
              <a:t>実施</a:t>
            </a:r>
            <a:br>
              <a:rPr kumimoji="1" lang="en-US" altLang="ja-JP" sz="1600" b="1" dirty="0">
                <a:solidFill>
                  <a:schemeClr val="accent1">
                    <a:lumMod val="75000"/>
                  </a:schemeClr>
                </a:solidFill>
              </a:rPr>
            </a:br>
            <a:r>
              <a:rPr kumimoji="1" lang="ja-JP" altLang="en-US" sz="1600" b="1" dirty="0">
                <a:solidFill>
                  <a:schemeClr val="accent1">
                    <a:lumMod val="75000"/>
                  </a:schemeClr>
                </a:solidFill>
              </a:rPr>
              <a:t>計画書</a:t>
            </a:r>
          </a:p>
        </p:txBody>
      </p:sp>
      <p:sp>
        <p:nvSpPr>
          <p:cNvPr id="29" name="吹き出し: 四角形 28">
            <a:extLst>
              <a:ext uri="{FF2B5EF4-FFF2-40B4-BE49-F238E27FC236}">
                <a16:creationId xmlns:a16="http://schemas.microsoft.com/office/drawing/2014/main" id="{FFC470C6-6758-46E7-8FF9-659B0180112B}"/>
              </a:ext>
            </a:extLst>
          </p:cNvPr>
          <p:cNvSpPr/>
          <p:nvPr/>
        </p:nvSpPr>
        <p:spPr>
          <a:xfrm>
            <a:off x="6903991" y="2033810"/>
            <a:ext cx="5139891" cy="1423376"/>
          </a:xfrm>
          <a:prstGeom prst="wedgeRectCallout">
            <a:avLst>
              <a:gd name="adj1" fmla="val -53398"/>
              <a:gd name="adj2" fmla="val 6808"/>
            </a:avLst>
          </a:prstGeom>
          <a:noFill/>
          <a:ln>
            <a:solidFill>
              <a:schemeClr val="accent1">
                <a:lumMod val="75000"/>
              </a:schemeClr>
            </a:solidFill>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pPr algn="ctr"/>
            <a:endParaRPr kumimoji="1" lang="ja-JP" altLang="en-US" b="1" dirty="0">
              <a:solidFill>
                <a:schemeClr val="accent1">
                  <a:lumMod val="75000"/>
                </a:schemeClr>
              </a:solidFill>
            </a:endParaRPr>
          </a:p>
        </p:txBody>
      </p:sp>
      <p:sp>
        <p:nvSpPr>
          <p:cNvPr id="30" name="四角形: メモ 29">
            <a:extLst>
              <a:ext uri="{FF2B5EF4-FFF2-40B4-BE49-F238E27FC236}">
                <a16:creationId xmlns:a16="http://schemas.microsoft.com/office/drawing/2014/main" id="{636A3E9A-CCCF-455F-BC96-64FE3073F1A2}"/>
              </a:ext>
            </a:extLst>
          </p:cNvPr>
          <p:cNvSpPr/>
          <p:nvPr/>
        </p:nvSpPr>
        <p:spPr>
          <a:xfrm>
            <a:off x="7091403" y="2176402"/>
            <a:ext cx="1126991" cy="1138191"/>
          </a:xfrm>
          <a:prstGeom prst="foldedCorner">
            <a:avLst/>
          </a:prstGeom>
          <a:ln>
            <a:solidFill>
              <a:schemeClr val="accent1">
                <a:lumMod val="75000"/>
              </a:schemeClr>
            </a:solidFill>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pPr algn="ctr"/>
            <a:r>
              <a:rPr lang="ja-JP" altLang="en-US" sz="1600" b="1" dirty="0">
                <a:solidFill>
                  <a:schemeClr val="accent1">
                    <a:lumMod val="75000"/>
                  </a:schemeClr>
                </a:solidFill>
              </a:rPr>
              <a:t>提出届</a:t>
            </a:r>
            <a:r>
              <a:rPr lang="en-US" altLang="ja-JP" sz="1600" b="1" dirty="0">
                <a:solidFill>
                  <a:schemeClr val="accent1">
                    <a:lumMod val="75000"/>
                  </a:schemeClr>
                </a:solidFill>
              </a:rPr>
              <a:t>/</a:t>
            </a:r>
            <a:r>
              <a:rPr lang="ja-JP" altLang="en-US" sz="1600" b="1" dirty="0">
                <a:solidFill>
                  <a:schemeClr val="accent1">
                    <a:lumMod val="75000"/>
                  </a:schemeClr>
                </a:solidFill>
              </a:rPr>
              <a:t>差換え願</a:t>
            </a:r>
          </a:p>
        </p:txBody>
      </p:sp>
      <p:sp>
        <p:nvSpPr>
          <p:cNvPr id="31" name="正方形/長方形 30">
            <a:extLst>
              <a:ext uri="{FF2B5EF4-FFF2-40B4-BE49-F238E27FC236}">
                <a16:creationId xmlns:a16="http://schemas.microsoft.com/office/drawing/2014/main" id="{DD728E4A-5104-482A-A73A-28AA5C3017A1}"/>
              </a:ext>
            </a:extLst>
          </p:cNvPr>
          <p:cNvSpPr/>
          <p:nvPr/>
        </p:nvSpPr>
        <p:spPr>
          <a:xfrm>
            <a:off x="575202" y="4207784"/>
            <a:ext cx="4159529" cy="584775"/>
          </a:xfrm>
          <a:prstGeom prst="rect">
            <a:avLst/>
          </a:prstGeom>
        </p:spPr>
        <p:txBody>
          <a:bodyPr wrap="square">
            <a:spAutoFit/>
          </a:bodyPr>
          <a:lstStyle/>
          <a:p>
            <a:pPr lvl="0"/>
            <a:r>
              <a:rPr lang="en-US" altLang="ja-JP" sz="1600" dirty="0"/>
              <a:t>※</a:t>
            </a:r>
            <a:r>
              <a:rPr lang="ja-JP" altLang="en-US" sz="1600" dirty="0"/>
              <a:t>メール提出ではなく、</a:t>
            </a:r>
            <a:r>
              <a:rPr lang="en-US" altLang="ja-JP" sz="1600" dirty="0"/>
              <a:t> CD-R</a:t>
            </a:r>
            <a:r>
              <a:rPr lang="ja-JP" altLang="en-US" sz="1600" dirty="0"/>
              <a:t>等で提出の場合や、緊急提出の場合を除く</a:t>
            </a:r>
          </a:p>
        </p:txBody>
      </p:sp>
      <p:sp>
        <p:nvSpPr>
          <p:cNvPr id="32" name="正方形/長方形 31">
            <a:extLst>
              <a:ext uri="{FF2B5EF4-FFF2-40B4-BE49-F238E27FC236}">
                <a16:creationId xmlns:a16="http://schemas.microsoft.com/office/drawing/2014/main" id="{44A1FD4F-3567-415A-BED0-5C967CAEBA3B}"/>
              </a:ext>
            </a:extLst>
          </p:cNvPr>
          <p:cNvSpPr/>
          <p:nvPr/>
        </p:nvSpPr>
        <p:spPr>
          <a:xfrm>
            <a:off x="575202" y="5459894"/>
            <a:ext cx="11616798" cy="1077218"/>
          </a:xfrm>
          <a:prstGeom prst="rect">
            <a:avLst/>
          </a:prstGeom>
        </p:spPr>
        <p:txBody>
          <a:bodyPr wrap="square">
            <a:spAutoFit/>
          </a:bodyPr>
          <a:lstStyle/>
          <a:p>
            <a:pPr marL="285750" indent="-285750">
              <a:buFont typeface="Wingdings" panose="05000000000000000000" pitchFamily="2" charset="2"/>
              <a:buChar char="ü"/>
            </a:pPr>
            <a:r>
              <a:rPr lang="ja-JP" altLang="en-US" sz="1600" dirty="0"/>
              <a:t>「受付日」は受付メールの返信日に関わらず、</a:t>
            </a:r>
            <a:r>
              <a:rPr lang="en-US" altLang="ja-JP" sz="1600" dirty="0"/>
              <a:t>RMP</a:t>
            </a:r>
            <a:r>
              <a:rPr lang="ja-JP" altLang="en-US" sz="1600" dirty="0"/>
              <a:t>及び添付資料の提出メールを受信した日付</a:t>
            </a:r>
            <a:br>
              <a:rPr lang="en-US" altLang="ja-JP" sz="1600" dirty="0"/>
            </a:br>
            <a:r>
              <a:rPr lang="ja-JP" altLang="en-US" sz="1600" dirty="0"/>
              <a:t>（ただし、</a:t>
            </a:r>
            <a:r>
              <a:rPr lang="ja-JP" altLang="ja-JP" sz="1600" dirty="0"/>
              <a:t>医薬品医療機器総合機構の勤務日に該当しない日</a:t>
            </a:r>
            <a:r>
              <a:rPr lang="en-US" altLang="ja-JP" sz="1600" dirty="0"/>
              <a:t>※</a:t>
            </a:r>
            <a:r>
              <a:rPr lang="ja-JP" altLang="ja-JP" sz="1600" dirty="0"/>
              <a:t>に受信した場合は、翌営業日が「受付日」と</a:t>
            </a:r>
            <a:r>
              <a:rPr lang="ja-JP" altLang="en-US" sz="1600" dirty="0"/>
              <a:t>なる。）</a:t>
            </a:r>
            <a:br>
              <a:rPr lang="en-US" altLang="ja-JP" sz="1600" dirty="0"/>
            </a:br>
            <a:r>
              <a:rPr lang="ja-JP" altLang="en-US" sz="1600" dirty="0"/>
              <a:t>　　　　　　</a:t>
            </a:r>
            <a:r>
              <a:rPr lang="en-US" altLang="ja-JP" sz="1600" dirty="0"/>
              <a:t>※</a:t>
            </a:r>
            <a:r>
              <a:rPr lang="ja-JP" altLang="en-US" sz="1600" dirty="0"/>
              <a:t>土日、祝祭日、その他の</a:t>
            </a:r>
            <a:r>
              <a:rPr lang="en-US" altLang="ja-JP" sz="1600" dirty="0"/>
              <a:t>PMDA</a:t>
            </a:r>
            <a:r>
              <a:rPr lang="ja-JP" altLang="en-US" sz="1600" dirty="0"/>
              <a:t>休業日</a:t>
            </a:r>
            <a:endParaRPr lang="en-US" altLang="ja-JP" sz="1600" dirty="0"/>
          </a:p>
          <a:p>
            <a:pPr marL="285750" indent="-285750">
              <a:buFont typeface="Wingdings" panose="05000000000000000000" pitchFamily="2" charset="2"/>
              <a:buChar char="ü"/>
            </a:pPr>
            <a:r>
              <a:rPr lang="ja-JP" altLang="en-US" sz="1600" dirty="0"/>
              <a:t>受付メールの送付は、提出された時間帯や他の受付状況により、当日中又は翌営業日となる（保管要）</a:t>
            </a:r>
            <a:endParaRPr lang="en-US" altLang="ja-JP" sz="1600" dirty="0"/>
          </a:p>
        </p:txBody>
      </p:sp>
      <p:sp>
        <p:nvSpPr>
          <p:cNvPr id="23" name="正方形/長方形 22">
            <a:extLst>
              <a:ext uri="{FF2B5EF4-FFF2-40B4-BE49-F238E27FC236}">
                <a16:creationId xmlns:a16="http://schemas.microsoft.com/office/drawing/2014/main" id="{8026321A-F1E6-4B41-B1CE-A797BC93A76F}"/>
              </a:ext>
            </a:extLst>
          </p:cNvPr>
          <p:cNvSpPr/>
          <p:nvPr/>
        </p:nvSpPr>
        <p:spPr>
          <a:xfrm>
            <a:off x="5605772" y="6630663"/>
            <a:ext cx="6260047" cy="246221"/>
          </a:xfrm>
          <a:prstGeom prst="rect">
            <a:avLst/>
          </a:prstGeom>
        </p:spPr>
        <p:txBody>
          <a:bodyPr wrap="none">
            <a:spAutoFit/>
          </a:bodyPr>
          <a:lstStyle/>
          <a:p>
            <a:pPr lvl="0">
              <a:defRPr/>
            </a:pPr>
            <a:r>
              <a:rPr lang="ja-JP" altLang="en-US" sz="1000" b="1" dirty="0"/>
              <a:t>出典：　令和</a:t>
            </a:r>
            <a:r>
              <a:rPr lang="en-US" altLang="ja-JP" sz="1000" b="1" dirty="0"/>
              <a:t>4</a:t>
            </a:r>
            <a:r>
              <a:rPr lang="ja-JP" altLang="en-US" sz="1000" b="1" dirty="0"/>
              <a:t>年</a:t>
            </a:r>
            <a:r>
              <a:rPr lang="en-US" altLang="ja-JP" sz="1000" b="1" dirty="0"/>
              <a:t>3</a:t>
            </a:r>
            <a:r>
              <a:rPr lang="ja-JP" altLang="en-US" sz="1000" b="1" dirty="0"/>
              <a:t>月　</a:t>
            </a:r>
            <a:r>
              <a:rPr lang="zh-TW" altLang="en-US" sz="1000" b="1" dirty="0"/>
              <a:t>審査業務部通知</a:t>
            </a:r>
            <a:r>
              <a:rPr lang="ja-JP" altLang="en-US" sz="1000" b="1" dirty="0"/>
              <a:t>　医薬品リスク管理計画書（ＲＭＰ）の提出方法について</a:t>
            </a:r>
            <a:r>
              <a:rPr lang="ja-JP" altLang="en-US" sz="1000" dirty="0"/>
              <a:t>（</a:t>
            </a:r>
            <a:r>
              <a:rPr lang="en-US" altLang="ja-JP" sz="1000" dirty="0"/>
              <a:t>1</a:t>
            </a:r>
            <a:r>
              <a:rPr lang="ja-JP" altLang="en-US" sz="1000" dirty="0"/>
              <a:t>、</a:t>
            </a:r>
            <a:r>
              <a:rPr lang="en-US" altLang="ja-JP" sz="1000" dirty="0"/>
              <a:t>4</a:t>
            </a:r>
            <a:r>
              <a:rPr lang="ja-JP" altLang="en-US" sz="1000" dirty="0"/>
              <a:t>、</a:t>
            </a:r>
            <a:r>
              <a:rPr lang="en-US" altLang="ja-JP" sz="1000" dirty="0"/>
              <a:t>5</a:t>
            </a:r>
            <a:r>
              <a:rPr lang="ja-JP" altLang="en-US" sz="1000" dirty="0"/>
              <a:t>、</a:t>
            </a:r>
            <a:r>
              <a:rPr lang="en-US" altLang="ja-JP" sz="1000" dirty="0"/>
              <a:t>6</a:t>
            </a:r>
            <a:r>
              <a:rPr lang="ja-JP" altLang="en-US" sz="1000" dirty="0"/>
              <a:t>）</a:t>
            </a:r>
          </a:p>
        </p:txBody>
      </p:sp>
    </p:spTree>
    <p:extLst>
      <p:ext uri="{BB962C8B-B14F-4D97-AF65-F5344CB8AC3E}">
        <p14:creationId xmlns:p14="http://schemas.microsoft.com/office/powerpoint/2010/main" val="20824267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F95F9BAD-51AA-4BCB-B6D2-099A2F5151F7}"/>
              </a:ext>
            </a:extLst>
          </p:cNvPr>
          <p:cNvSpPr>
            <a:spLocks noGrp="1"/>
          </p:cNvSpPr>
          <p:nvPr>
            <p:ph type="body" sz="quarter" idx="10"/>
          </p:nvPr>
        </p:nvSpPr>
        <p:spPr>
          <a:xfrm>
            <a:off x="561247" y="205387"/>
            <a:ext cx="9793148" cy="307777"/>
          </a:xfrm>
        </p:spPr>
        <p:txBody>
          <a:bodyPr/>
          <a:lstStyle/>
          <a:p>
            <a:r>
              <a:rPr lang="en-US" altLang="ja-JP" dirty="0"/>
              <a:t>2022</a:t>
            </a:r>
            <a:r>
              <a:rPr lang="ja-JP" altLang="en-US" dirty="0"/>
              <a:t>年</a:t>
            </a:r>
            <a:r>
              <a:rPr lang="en-US" altLang="ja-JP" dirty="0"/>
              <a:t>3</a:t>
            </a:r>
            <a:r>
              <a:rPr lang="ja-JP" altLang="en-US" dirty="0"/>
              <a:t>月　</a:t>
            </a:r>
            <a:r>
              <a:rPr lang="en-US" altLang="ja-JP" dirty="0"/>
              <a:t>RMP</a:t>
            </a:r>
            <a:r>
              <a:rPr lang="ja-JP" altLang="en-US" dirty="0"/>
              <a:t>に関する通知のポイント</a:t>
            </a:r>
          </a:p>
        </p:txBody>
      </p:sp>
      <p:sp>
        <p:nvSpPr>
          <p:cNvPr id="4" name="テキスト プレースホルダー 3">
            <a:extLst>
              <a:ext uri="{FF2B5EF4-FFF2-40B4-BE49-F238E27FC236}">
                <a16:creationId xmlns:a16="http://schemas.microsoft.com/office/drawing/2014/main" id="{BDA3C4EB-312D-47AF-A68F-64EFB66B3092}"/>
              </a:ext>
            </a:extLst>
          </p:cNvPr>
          <p:cNvSpPr>
            <a:spLocks noGrp="1"/>
          </p:cNvSpPr>
          <p:nvPr>
            <p:ph type="body" sz="quarter" idx="12"/>
          </p:nvPr>
        </p:nvSpPr>
        <p:spPr>
          <a:xfrm>
            <a:off x="512219" y="503071"/>
            <a:ext cx="9842176" cy="584775"/>
          </a:xfrm>
        </p:spPr>
        <p:txBody>
          <a:bodyPr/>
          <a:lstStyle/>
          <a:p>
            <a:r>
              <a:rPr lang="ja-JP" altLang="en-US" dirty="0"/>
              <a:t>医薬品の承継に関する</a:t>
            </a:r>
            <a:r>
              <a:rPr lang="en-US" altLang="ja-JP" dirty="0"/>
              <a:t>Q&amp;A</a:t>
            </a:r>
            <a:r>
              <a:rPr lang="ja-JP" altLang="en-US" dirty="0"/>
              <a:t>の追記</a:t>
            </a:r>
            <a:endParaRPr lang="en-US" altLang="ja-JP" dirty="0"/>
          </a:p>
        </p:txBody>
      </p:sp>
      <p:sp>
        <p:nvSpPr>
          <p:cNvPr id="6" name="正方形/長方形 5">
            <a:extLst>
              <a:ext uri="{FF2B5EF4-FFF2-40B4-BE49-F238E27FC236}">
                <a16:creationId xmlns:a16="http://schemas.microsoft.com/office/drawing/2014/main" id="{0E8965A5-C9DF-45F8-ACBA-C3D147652A04}"/>
              </a:ext>
            </a:extLst>
          </p:cNvPr>
          <p:cNvSpPr/>
          <p:nvPr/>
        </p:nvSpPr>
        <p:spPr>
          <a:xfrm>
            <a:off x="561247" y="1105125"/>
            <a:ext cx="11074400" cy="474323"/>
          </a:xfrm>
          <a:prstGeom prst="rect">
            <a:avLst/>
          </a:prstGeom>
          <a:solidFill>
            <a:srgbClr val="0000CC"/>
          </a:solidFill>
        </p:spPr>
        <p:txBody>
          <a:bodyPr wrap="square" lIns="108000" tIns="108000" rIns="108000" bIns="108000">
            <a:noAutofit/>
          </a:bodyPr>
          <a:lstStyle/>
          <a:p>
            <a:pPr algn="ctr"/>
            <a:r>
              <a:rPr lang="ja-JP" altLang="en-US" b="1" dirty="0">
                <a:solidFill>
                  <a:prstClr val="white"/>
                </a:solidFill>
              </a:rPr>
              <a:t>承継をした場合の</a:t>
            </a:r>
            <a:r>
              <a:rPr lang="en-US" altLang="ja-JP" b="1" dirty="0">
                <a:solidFill>
                  <a:prstClr val="white"/>
                </a:solidFill>
              </a:rPr>
              <a:t>RMP</a:t>
            </a:r>
            <a:r>
              <a:rPr lang="ja-JP" altLang="en-US" b="1" dirty="0">
                <a:solidFill>
                  <a:prstClr val="white"/>
                </a:solidFill>
              </a:rPr>
              <a:t>に関する</a:t>
            </a:r>
            <a:r>
              <a:rPr lang="en-US" altLang="ja-JP" b="1" dirty="0">
                <a:solidFill>
                  <a:prstClr val="white"/>
                </a:solidFill>
              </a:rPr>
              <a:t>Q&amp;A</a:t>
            </a:r>
            <a:r>
              <a:rPr lang="ja-JP" altLang="en-US" b="1" dirty="0">
                <a:solidFill>
                  <a:prstClr val="white"/>
                </a:solidFill>
              </a:rPr>
              <a:t>が、追記されている</a:t>
            </a:r>
            <a:endParaRPr lang="en-US" altLang="ja-JP" b="1" dirty="0">
              <a:solidFill>
                <a:srgbClr val="FFFF00"/>
              </a:solidFill>
            </a:endParaRPr>
          </a:p>
        </p:txBody>
      </p:sp>
      <p:sp>
        <p:nvSpPr>
          <p:cNvPr id="7" name="正方形/長方形 6">
            <a:extLst>
              <a:ext uri="{FF2B5EF4-FFF2-40B4-BE49-F238E27FC236}">
                <a16:creationId xmlns:a16="http://schemas.microsoft.com/office/drawing/2014/main" id="{0D9D6860-C4E1-48FB-B50C-4D0A3CEED4E2}"/>
              </a:ext>
            </a:extLst>
          </p:cNvPr>
          <p:cNvSpPr/>
          <p:nvPr/>
        </p:nvSpPr>
        <p:spPr>
          <a:xfrm>
            <a:off x="4513716" y="6611779"/>
            <a:ext cx="7600157" cy="246221"/>
          </a:xfrm>
          <a:prstGeom prst="rect">
            <a:avLst/>
          </a:prstGeom>
        </p:spPr>
        <p:txBody>
          <a:bodyPr wrap="none">
            <a:spAutoFit/>
          </a:bodyPr>
          <a:lstStyle/>
          <a:p>
            <a:pPr lvl="0">
              <a:defRPr/>
            </a:pPr>
            <a:r>
              <a:rPr lang="ja-JP" altLang="en-US" sz="1000" b="1" dirty="0"/>
              <a:t>出典：　令和</a:t>
            </a:r>
            <a:r>
              <a:rPr lang="en-US" altLang="ja-JP" sz="1000" b="1" dirty="0"/>
              <a:t>4</a:t>
            </a:r>
            <a:r>
              <a:rPr lang="ja-JP" altLang="en-US" sz="1000" b="1" dirty="0"/>
              <a:t>年</a:t>
            </a:r>
            <a:r>
              <a:rPr lang="en-US" altLang="ja-JP" sz="1000" b="1" dirty="0"/>
              <a:t>3</a:t>
            </a:r>
            <a:r>
              <a:rPr lang="ja-JP" altLang="en-US" sz="1000" b="1" dirty="0"/>
              <a:t>月　審査管理課・安全対策課通知　医薬品リスク管理計画に関する質疑応答集（Ｑ＆Ａ）について</a:t>
            </a:r>
            <a:r>
              <a:rPr lang="en-US" altLang="ja-JP" sz="1000" dirty="0"/>
              <a:t>(Q&amp;A23</a:t>
            </a:r>
            <a:r>
              <a:rPr lang="ja-JP" altLang="en-US" sz="1000" dirty="0"/>
              <a:t>、</a:t>
            </a:r>
            <a:r>
              <a:rPr lang="en-US" altLang="ja-JP" sz="1000" dirty="0"/>
              <a:t>26</a:t>
            </a:r>
            <a:r>
              <a:rPr lang="ja-JP" altLang="en-US" sz="1000" dirty="0"/>
              <a:t>、</a:t>
            </a:r>
            <a:r>
              <a:rPr lang="en-US" altLang="ja-JP" sz="1000" dirty="0"/>
              <a:t>28)</a:t>
            </a:r>
          </a:p>
        </p:txBody>
      </p:sp>
      <p:sp>
        <p:nvSpPr>
          <p:cNvPr id="9" name="正方形/長方形 8">
            <a:extLst>
              <a:ext uri="{FF2B5EF4-FFF2-40B4-BE49-F238E27FC236}">
                <a16:creationId xmlns:a16="http://schemas.microsoft.com/office/drawing/2014/main" id="{E4404D77-B363-4664-BB30-F0DAD81C85CD}"/>
              </a:ext>
            </a:extLst>
          </p:cNvPr>
          <p:cNvSpPr/>
          <p:nvPr/>
        </p:nvSpPr>
        <p:spPr>
          <a:xfrm>
            <a:off x="334448" y="1694822"/>
            <a:ext cx="11647753" cy="1708160"/>
          </a:xfrm>
          <a:prstGeom prst="rect">
            <a:avLst/>
          </a:prstGeom>
          <a:ln w="28575">
            <a:solidFill>
              <a:schemeClr val="accent6"/>
            </a:solidFill>
          </a:ln>
        </p:spPr>
        <p:txBody>
          <a:bodyPr wrap="square">
            <a:spAutoFit/>
          </a:bodyPr>
          <a:lstStyle/>
          <a:p>
            <a:pPr algn="just"/>
            <a:r>
              <a:rPr lang="en-US" altLang="ja-JP" sz="1500" b="1" u="sng" dirty="0">
                <a:solidFill>
                  <a:schemeClr val="accent6"/>
                </a:solidFill>
                <a:latin typeface="+mn-ea"/>
                <a:cs typeface="ＭＳ Ｐゴシック" panose="020B0600070205080204" pitchFamily="50" charset="-128"/>
              </a:rPr>
              <a:t>Q23</a:t>
            </a:r>
            <a:r>
              <a:rPr lang="ja-JP" altLang="en-US" sz="1500" b="1" u="sng" dirty="0">
                <a:solidFill>
                  <a:schemeClr val="accent6"/>
                </a:solidFill>
                <a:latin typeface="+mn-ea"/>
                <a:cs typeface="ＭＳ Ｐゴシック" panose="020B0600070205080204" pitchFamily="50" charset="-128"/>
              </a:rPr>
              <a:t>　医薬品の承継日以降速やかに承継後の</a:t>
            </a:r>
            <a:r>
              <a:rPr lang="en-US" altLang="ja-JP" sz="1500" b="1" u="sng" dirty="0">
                <a:solidFill>
                  <a:schemeClr val="accent6"/>
                </a:solidFill>
                <a:latin typeface="+mn-ea"/>
                <a:cs typeface="ＭＳ Ｐゴシック" panose="020B0600070205080204" pitchFamily="50" charset="-128"/>
              </a:rPr>
              <a:t>RMP</a:t>
            </a:r>
            <a:r>
              <a:rPr lang="ja-JP" altLang="en-US" sz="1500" b="1" u="sng" dirty="0">
                <a:solidFill>
                  <a:schemeClr val="accent6"/>
                </a:solidFill>
                <a:latin typeface="+mn-ea"/>
                <a:cs typeface="ＭＳ Ｐゴシック" panose="020B0600070205080204" pitchFamily="50" charset="-128"/>
              </a:rPr>
              <a:t>及び追加のリスク最小化活動として医療従事者及び患者向けに作成・提供する資材を公表するため、承継日前に</a:t>
            </a:r>
            <a:r>
              <a:rPr lang="en-US" altLang="ja-JP" sz="1500" b="1" u="sng" dirty="0">
                <a:solidFill>
                  <a:schemeClr val="accent6"/>
                </a:solidFill>
                <a:latin typeface="+mn-ea"/>
                <a:cs typeface="ＭＳ Ｐゴシック" panose="020B0600070205080204" pitchFamily="50" charset="-128"/>
              </a:rPr>
              <a:t>RMP</a:t>
            </a:r>
            <a:r>
              <a:rPr lang="ja-JP" altLang="en-US" sz="1500" b="1" u="sng" dirty="0">
                <a:solidFill>
                  <a:schemeClr val="accent6"/>
                </a:solidFill>
                <a:latin typeface="+mn-ea"/>
                <a:cs typeface="ＭＳ Ｐゴシック" panose="020B0600070205080204" pitchFamily="50" charset="-128"/>
              </a:rPr>
              <a:t>を提出することは可能か。</a:t>
            </a:r>
            <a:endParaRPr lang="en-US" altLang="ja-JP" sz="1500" u="sng" dirty="0">
              <a:solidFill>
                <a:schemeClr val="accent6"/>
              </a:solidFill>
              <a:latin typeface="+mn-ea"/>
              <a:cs typeface="ＭＳ Ｐゴシック" panose="020B0600070205080204" pitchFamily="50" charset="-128"/>
            </a:endParaRPr>
          </a:p>
          <a:p>
            <a:r>
              <a:rPr lang="en-US" altLang="ja-JP" sz="1500" b="1" u="sng" dirty="0">
                <a:latin typeface="+mn-ea"/>
              </a:rPr>
              <a:t>A23</a:t>
            </a:r>
            <a:r>
              <a:rPr lang="ja-JP" altLang="en-US" sz="1500" b="1" u="sng" dirty="0">
                <a:latin typeface="+mn-ea"/>
              </a:rPr>
              <a:t>　　</a:t>
            </a:r>
            <a:r>
              <a:rPr lang="ja-JP" altLang="ja-JP" sz="1500" u="sng" dirty="0"/>
              <a:t>承認承継届書を総合機構に提出した後であれば、承継日前の</a:t>
            </a:r>
            <a:r>
              <a:rPr lang="en-US" altLang="ja-JP" sz="1500" u="sng" dirty="0"/>
              <a:t>RMP</a:t>
            </a:r>
            <a:r>
              <a:rPr lang="ja-JP" altLang="ja-JP" sz="1500" u="sng" dirty="0"/>
              <a:t>の提出は可能であるが、</a:t>
            </a:r>
            <a:r>
              <a:rPr lang="en-US" altLang="ja-JP" sz="1500" u="sng" dirty="0"/>
              <a:t>RMP</a:t>
            </a:r>
            <a:r>
              <a:rPr lang="ja-JP" altLang="ja-JP" sz="1500" u="sng" dirty="0"/>
              <a:t>の公表は承継日以降に行うこと。承継日より前に総合機構へ</a:t>
            </a:r>
            <a:r>
              <a:rPr lang="en-US" altLang="ja-JP" sz="1500" u="sng" dirty="0"/>
              <a:t>RMP</a:t>
            </a:r>
            <a:r>
              <a:rPr lang="ja-JP" altLang="ja-JP" sz="1500" u="sng" dirty="0"/>
              <a:t>を提出する際は、策定公表通知の別紙様式１の「備考」欄に承継予定である旨を記載し、別紙様式２の「提出年月日」欄に当該提出日を記載すること。総合機構での確認終了後、</a:t>
            </a:r>
            <a:r>
              <a:rPr lang="en-US" altLang="ja-JP" sz="1500" u="sng" dirty="0"/>
              <a:t>RMP</a:t>
            </a:r>
            <a:r>
              <a:rPr lang="ja-JP" altLang="ja-JP" sz="1500" u="sng" dirty="0"/>
              <a:t>を公表する際は、本Ｑ＆Ａ</a:t>
            </a:r>
            <a:r>
              <a:rPr lang="en-US" altLang="ja-JP" sz="1500" u="sng" dirty="0"/>
              <a:t>26</a:t>
            </a:r>
            <a:r>
              <a:rPr lang="ja-JP" altLang="ja-JP" sz="1500" u="sng" dirty="0"/>
              <a:t>に基づき、</a:t>
            </a:r>
            <a:r>
              <a:rPr lang="en-US" altLang="ja-JP" sz="1500" u="sng" dirty="0"/>
              <a:t>RMP</a:t>
            </a:r>
            <a:r>
              <a:rPr lang="ja-JP" altLang="ja-JP" sz="1500" u="sng" dirty="0"/>
              <a:t>の「品目の概要」欄における承継時の追加情報の追加、変更又は「備考」欄の承継予定である旨の削除を軽微な変更として行い、策定公表通知の別紙様式２の「提出年月日」欄に当該軽微変更日を記載すること。なお、必要に応じ、事前に総合機構に相談すること。</a:t>
            </a:r>
          </a:p>
        </p:txBody>
      </p:sp>
      <p:sp>
        <p:nvSpPr>
          <p:cNvPr id="10" name="正方形/長方形 9">
            <a:extLst>
              <a:ext uri="{FF2B5EF4-FFF2-40B4-BE49-F238E27FC236}">
                <a16:creationId xmlns:a16="http://schemas.microsoft.com/office/drawing/2014/main" id="{1BF459E1-FFE2-4528-8DFA-FDB1D49E6190}"/>
              </a:ext>
            </a:extLst>
          </p:cNvPr>
          <p:cNvSpPr/>
          <p:nvPr/>
        </p:nvSpPr>
        <p:spPr>
          <a:xfrm>
            <a:off x="334448" y="3518356"/>
            <a:ext cx="11647753" cy="1708160"/>
          </a:xfrm>
          <a:prstGeom prst="rect">
            <a:avLst/>
          </a:prstGeom>
          <a:ln>
            <a:solidFill>
              <a:schemeClr val="tx1"/>
            </a:solidFill>
          </a:ln>
        </p:spPr>
        <p:txBody>
          <a:bodyPr wrap="square">
            <a:spAutoFit/>
          </a:bodyPr>
          <a:lstStyle/>
          <a:p>
            <a:pPr algn="just"/>
            <a:r>
              <a:rPr lang="ja-JP" altLang="ja-JP" sz="1500" b="1" dirty="0"/>
              <a:t>（ＲＭＰの軽微変更）</a:t>
            </a:r>
          </a:p>
          <a:p>
            <a:pPr algn="just"/>
            <a:r>
              <a:rPr lang="en-US" altLang="ja-JP" sz="1500" b="1" dirty="0">
                <a:latin typeface="+mn-ea"/>
                <a:cs typeface="ＭＳ Ｐゴシック" panose="020B0600070205080204" pitchFamily="50" charset="-128"/>
              </a:rPr>
              <a:t>Q26</a:t>
            </a:r>
            <a:r>
              <a:rPr lang="ja-JP" altLang="ja-JP" sz="1500" b="1" dirty="0"/>
              <a:t>　策定公表通知の別紙５．において「</a:t>
            </a:r>
            <a:r>
              <a:rPr lang="en-US" altLang="ja-JP" sz="1500" b="1" dirty="0"/>
              <a:t>RMP</a:t>
            </a:r>
            <a:r>
              <a:rPr lang="ja-JP" altLang="ja-JP" sz="1500" b="1" dirty="0"/>
              <a:t>の変更に当たっては、軽微な変更を除き、最新の</a:t>
            </a:r>
            <a:r>
              <a:rPr lang="en-US" altLang="ja-JP" sz="1500" b="1" dirty="0"/>
              <a:t>RMP</a:t>
            </a:r>
            <a:r>
              <a:rPr lang="ja-JP" altLang="ja-JP" sz="1500" b="1" dirty="0"/>
              <a:t>を総合機構に提出すること。」とされているが、提出を要さない「軽微な変更」とはどのような場合であるか。</a:t>
            </a:r>
            <a:endParaRPr lang="en-US" altLang="ja-JP" sz="1500" b="1" dirty="0"/>
          </a:p>
          <a:p>
            <a:r>
              <a:rPr lang="en-US" altLang="ja-JP" sz="1500" b="1" dirty="0">
                <a:latin typeface="+mn-ea"/>
              </a:rPr>
              <a:t>A26</a:t>
            </a:r>
            <a:r>
              <a:rPr lang="ja-JP" altLang="en-US" sz="1500" b="1" dirty="0">
                <a:latin typeface="+mn-ea"/>
              </a:rPr>
              <a:t>　</a:t>
            </a:r>
            <a:r>
              <a:rPr lang="ja-JP" altLang="en-US" sz="1500" dirty="0"/>
              <a:t>　</a:t>
            </a:r>
            <a:r>
              <a:rPr lang="en-US" altLang="ja-JP" sz="1500" dirty="0"/>
              <a:t>RMP</a:t>
            </a:r>
            <a:r>
              <a:rPr lang="ja-JP" altLang="ja-JP" sz="1500" dirty="0"/>
              <a:t>の内容に実質的な影響を伴わない場合にのみ、「軽微な変更」に該当する。「軽微な変更」に該当する事例について、代表的な事例を以下に示す。「軽微な変更」の範囲について判断に迷う場合は、必要に応じ総合機構に相談すること。</a:t>
            </a:r>
          </a:p>
          <a:p>
            <a:r>
              <a:rPr lang="ja-JP" altLang="ja-JP" sz="1500" b="1" dirty="0"/>
              <a:t>１</a:t>
            </a:r>
            <a:r>
              <a:rPr lang="en-US" altLang="ja-JP" sz="1500" b="1" dirty="0"/>
              <a:t>. RMP</a:t>
            </a:r>
            <a:r>
              <a:rPr lang="ja-JP" altLang="ja-JP" sz="1500" b="1" dirty="0"/>
              <a:t>に係る変更</a:t>
            </a:r>
            <a:r>
              <a:rPr lang="ja-JP" altLang="en-US" sz="1500" b="1" dirty="0"/>
              <a:t>　</a:t>
            </a:r>
            <a:r>
              <a:rPr lang="ja-JP" altLang="en-US" sz="1500" dirty="0"/>
              <a:t>（中略）</a:t>
            </a:r>
            <a:endParaRPr lang="en-US" altLang="ja-JP" sz="1500" dirty="0"/>
          </a:p>
          <a:p>
            <a:pPr lvl="0"/>
            <a:r>
              <a:rPr lang="ja-JP" altLang="ja-JP" sz="1500" u="sng" dirty="0"/>
              <a:t>（</a:t>
            </a:r>
            <a:r>
              <a:rPr lang="en-US" altLang="ja-JP" sz="1500" u="sng" dirty="0"/>
              <a:t> </a:t>
            </a:r>
            <a:r>
              <a:rPr lang="ja-JP" altLang="ja-JP" sz="1500" u="sng" dirty="0"/>
              <a:t>承継前に</a:t>
            </a:r>
            <a:r>
              <a:rPr lang="en-US" altLang="ja-JP" sz="1500" u="sng" dirty="0"/>
              <a:t>RMP</a:t>
            </a:r>
            <a:r>
              <a:rPr lang="ja-JP" altLang="ja-JP" sz="1500" u="sng" dirty="0"/>
              <a:t>を提出した場合）</a:t>
            </a:r>
            <a:r>
              <a:rPr lang="en-US" altLang="ja-JP" sz="1500" u="sng" dirty="0"/>
              <a:t>RMP</a:t>
            </a:r>
            <a:r>
              <a:rPr lang="ja-JP" altLang="ja-JP" sz="1500" u="sng" dirty="0"/>
              <a:t>の「品目の概要」欄における承継時の追加情報の追加、変更又は「備考」欄の承継予定である旨の削除。</a:t>
            </a:r>
          </a:p>
        </p:txBody>
      </p:sp>
      <p:sp>
        <p:nvSpPr>
          <p:cNvPr id="11" name="正方形/長方形 10">
            <a:extLst>
              <a:ext uri="{FF2B5EF4-FFF2-40B4-BE49-F238E27FC236}">
                <a16:creationId xmlns:a16="http://schemas.microsoft.com/office/drawing/2014/main" id="{7A9ED8B9-D24C-45F6-8F71-0D28CF9C0387}"/>
              </a:ext>
            </a:extLst>
          </p:cNvPr>
          <p:cNvSpPr/>
          <p:nvPr/>
        </p:nvSpPr>
        <p:spPr>
          <a:xfrm>
            <a:off x="334448" y="5341890"/>
            <a:ext cx="11647753" cy="1015663"/>
          </a:xfrm>
          <a:prstGeom prst="rect">
            <a:avLst/>
          </a:prstGeom>
          <a:ln>
            <a:solidFill>
              <a:schemeClr val="tx1"/>
            </a:solidFill>
          </a:ln>
        </p:spPr>
        <p:txBody>
          <a:bodyPr wrap="square">
            <a:spAutoFit/>
          </a:bodyPr>
          <a:lstStyle/>
          <a:p>
            <a:pPr algn="just"/>
            <a:r>
              <a:rPr lang="en-US" altLang="ja-JP" sz="1500" b="1" dirty="0">
                <a:latin typeface="+mn-ea"/>
                <a:cs typeface="ＭＳ Ｐゴシック" panose="020B0600070205080204" pitchFamily="50" charset="-128"/>
              </a:rPr>
              <a:t>Q28</a:t>
            </a:r>
            <a:r>
              <a:rPr lang="ja-JP" altLang="ja-JP" sz="1500" b="1" dirty="0"/>
              <a:t>　</a:t>
            </a:r>
            <a:r>
              <a:rPr lang="ja-JP" altLang="en-US" sz="1500" b="1" dirty="0"/>
              <a:t>策定公表通知の別紙様式２の「提出年月日」は、どのように記載すれば良いか。</a:t>
            </a:r>
            <a:endParaRPr lang="en-US" altLang="ja-JP" sz="1500" b="1" dirty="0"/>
          </a:p>
          <a:p>
            <a:pPr algn="just"/>
            <a:r>
              <a:rPr lang="en-US" altLang="ja-JP" sz="1500" b="1" dirty="0">
                <a:latin typeface="+mn-ea"/>
              </a:rPr>
              <a:t>A28</a:t>
            </a:r>
            <a:r>
              <a:rPr lang="ja-JP" altLang="en-US" sz="1500" b="1" dirty="0">
                <a:latin typeface="+mn-ea"/>
              </a:rPr>
              <a:t>　</a:t>
            </a:r>
            <a:r>
              <a:rPr lang="ja-JP" altLang="en-US" sz="1500" dirty="0"/>
              <a:t>総合機構に提出した</a:t>
            </a:r>
            <a:r>
              <a:rPr lang="en-US" altLang="ja-JP" sz="1500" dirty="0"/>
              <a:t>RMP</a:t>
            </a:r>
            <a:r>
              <a:rPr lang="ja-JP" altLang="en-US" sz="1500" dirty="0"/>
              <a:t>については当該提出日を、軽微変更を行ったＲＭＰについては軽微変更したＲＭＰを総合機構のウェブサイトに掲載した日を記載すること。なお、</a:t>
            </a:r>
            <a:r>
              <a:rPr lang="ja-JP" altLang="en-US" sz="1500" u="sng" dirty="0"/>
              <a:t>承認前に</a:t>
            </a:r>
            <a:r>
              <a:rPr lang="en-US" altLang="ja-JP" sz="1500" u="sng" dirty="0"/>
              <a:t>RMP</a:t>
            </a:r>
            <a:r>
              <a:rPr lang="ja-JP" altLang="en-US" sz="1500" u="sng" dirty="0"/>
              <a:t>を提出し、承認後に公表する場合及び承継前に</a:t>
            </a:r>
            <a:r>
              <a:rPr lang="en-US" altLang="ja-JP" sz="1500" u="sng" dirty="0"/>
              <a:t>RMP</a:t>
            </a:r>
            <a:r>
              <a:rPr lang="ja-JP" altLang="en-US" sz="1500" u="sng" dirty="0"/>
              <a:t>を提出し、承継後に</a:t>
            </a:r>
            <a:r>
              <a:rPr lang="en-US" altLang="ja-JP" sz="1500" u="sng" dirty="0"/>
              <a:t>RMP</a:t>
            </a:r>
            <a:r>
              <a:rPr lang="ja-JP" altLang="en-US" sz="1500" u="sng" dirty="0"/>
              <a:t>を公表する場合 の「提出年月日」の記載方法については、本Ｑ＆Ａ</a:t>
            </a:r>
            <a:r>
              <a:rPr lang="en-US" altLang="ja-JP" sz="1500" u="sng" dirty="0"/>
              <a:t>21</a:t>
            </a:r>
            <a:r>
              <a:rPr lang="ja-JP" altLang="en-US" sz="1500" u="sng" dirty="0"/>
              <a:t>及び</a:t>
            </a:r>
            <a:r>
              <a:rPr lang="en-US" altLang="ja-JP" sz="1500" u="sng" dirty="0"/>
              <a:t>23</a:t>
            </a:r>
            <a:r>
              <a:rPr lang="ja-JP" altLang="en-US" sz="1500" u="sng" dirty="0"/>
              <a:t>を参照すること。</a:t>
            </a:r>
            <a:endParaRPr lang="ja-JP" altLang="ja-JP" sz="1500" u="sng" dirty="0"/>
          </a:p>
        </p:txBody>
      </p:sp>
    </p:spTree>
    <p:extLst>
      <p:ext uri="{BB962C8B-B14F-4D97-AF65-F5344CB8AC3E}">
        <p14:creationId xmlns:p14="http://schemas.microsoft.com/office/powerpoint/2010/main" val="146913072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F95F9BAD-51AA-4BCB-B6D2-099A2F5151F7}"/>
              </a:ext>
            </a:extLst>
          </p:cNvPr>
          <p:cNvSpPr>
            <a:spLocks noGrp="1"/>
          </p:cNvSpPr>
          <p:nvPr>
            <p:ph type="body" sz="quarter" idx="10"/>
          </p:nvPr>
        </p:nvSpPr>
        <p:spPr>
          <a:xfrm>
            <a:off x="561247" y="205387"/>
            <a:ext cx="9793148" cy="307777"/>
          </a:xfrm>
        </p:spPr>
        <p:txBody>
          <a:bodyPr/>
          <a:lstStyle/>
          <a:p>
            <a:r>
              <a:rPr lang="en-US" altLang="ja-JP" dirty="0"/>
              <a:t>2022</a:t>
            </a:r>
            <a:r>
              <a:rPr lang="ja-JP" altLang="en-US" dirty="0"/>
              <a:t>年</a:t>
            </a:r>
            <a:r>
              <a:rPr lang="en-US" altLang="ja-JP" dirty="0"/>
              <a:t>3</a:t>
            </a:r>
            <a:r>
              <a:rPr lang="ja-JP" altLang="en-US" dirty="0"/>
              <a:t>月　</a:t>
            </a:r>
            <a:r>
              <a:rPr lang="en-US" altLang="ja-JP" dirty="0"/>
              <a:t>RMP</a:t>
            </a:r>
            <a:r>
              <a:rPr lang="ja-JP" altLang="en-US" dirty="0"/>
              <a:t>に関する通知のポイント</a:t>
            </a:r>
          </a:p>
        </p:txBody>
      </p:sp>
      <p:sp>
        <p:nvSpPr>
          <p:cNvPr id="4" name="テキスト プレースホルダー 3">
            <a:extLst>
              <a:ext uri="{FF2B5EF4-FFF2-40B4-BE49-F238E27FC236}">
                <a16:creationId xmlns:a16="http://schemas.microsoft.com/office/drawing/2014/main" id="{BDA3C4EB-312D-47AF-A68F-64EFB66B3092}"/>
              </a:ext>
            </a:extLst>
          </p:cNvPr>
          <p:cNvSpPr>
            <a:spLocks noGrp="1"/>
          </p:cNvSpPr>
          <p:nvPr>
            <p:ph type="body" sz="quarter" idx="12"/>
          </p:nvPr>
        </p:nvSpPr>
        <p:spPr>
          <a:xfrm>
            <a:off x="512219" y="503071"/>
            <a:ext cx="9842176" cy="584775"/>
          </a:xfrm>
        </p:spPr>
        <p:txBody>
          <a:bodyPr/>
          <a:lstStyle/>
          <a:p>
            <a:r>
              <a:rPr lang="ja-JP" altLang="en-US" dirty="0"/>
              <a:t>その他</a:t>
            </a:r>
            <a:r>
              <a:rPr lang="en-US" altLang="ja-JP" dirty="0"/>
              <a:t>Q&amp;A</a:t>
            </a:r>
            <a:r>
              <a:rPr lang="ja-JP" altLang="en-US" dirty="0"/>
              <a:t>の追記（軽微変更の事例）</a:t>
            </a:r>
            <a:endParaRPr lang="en-US" altLang="ja-JP" dirty="0"/>
          </a:p>
        </p:txBody>
      </p:sp>
      <p:sp>
        <p:nvSpPr>
          <p:cNvPr id="6" name="正方形/長方形 5">
            <a:extLst>
              <a:ext uri="{FF2B5EF4-FFF2-40B4-BE49-F238E27FC236}">
                <a16:creationId xmlns:a16="http://schemas.microsoft.com/office/drawing/2014/main" id="{0E8965A5-C9DF-45F8-ACBA-C3D147652A04}"/>
              </a:ext>
            </a:extLst>
          </p:cNvPr>
          <p:cNvSpPr/>
          <p:nvPr/>
        </p:nvSpPr>
        <p:spPr>
          <a:xfrm>
            <a:off x="561247" y="1148369"/>
            <a:ext cx="11074400" cy="413732"/>
          </a:xfrm>
          <a:prstGeom prst="rect">
            <a:avLst/>
          </a:prstGeom>
          <a:solidFill>
            <a:srgbClr val="0000CC"/>
          </a:solidFill>
        </p:spPr>
        <p:txBody>
          <a:bodyPr wrap="square" lIns="108000" tIns="108000" rIns="108000" bIns="108000">
            <a:noAutofit/>
          </a:bodyPr>
          <a:lstStyle/>
          <a:p>
            <a:pPr algn="ctr"/>
            <a:r>
              <a:rPr lang="en-US" altLang="ja-JP" b="1" dirty="0">
                <a:solidFill>
                  <a:prstClr val="white"/>
                </a:solidFill>
              </a:rPr>
              <a:t>RMP</a:t>
            </a:r>
            <a:r>
              <a:rPr lang="ja-JP" altLang="en-US" b="1" dirty="0">
                <a:solidFill>
                  <a:prstClr val="white"/>
                </a:solidFill>
              </a:rPr>
              <a:t>の軽微変更の事例が追記されている</a:t>
            </a:r>
            <a:endParaRPr lang="en-US" altLang="ja-JP" b="1" dirty="0">
              <a:solidFill>
                <a:srgbClr val="FFFF00"/>
              </a:solidFill>
            </a:endParaRPr>
          </a:p>
        </p:txBody>
      </p:sp>
      <p:sp>
        <p:nvSpPr>
          <p:cNvPr id="2" name="正方形/長方形 1">
            <a:extLst>
              <a:ext uri="{FF2B5EF4-FFF2-40B4-BE49-F238E27FC236}">
                <a16:creationId xmlns:a16="http://schemas.microsoft.com/office/drawing/2014/main" id="{C0604B0D-20C7-460B-867E-DCB906B87DB4}"/>
              </a:ext>
            </a:extLst>
          </p:cNvPr>
          <p:cNvSpPr/>
          <p:nvPr/>
        </p:nvSpPr>
        <p:spPr>
          <a:xfrm>
            <a:off x="391255" y="1647634"/>
            <a:ext cx="11638820" cy="4278094"/>
          </a:xfrm>
          <a:prstGeom prst="rect">
            <a:avLst/>
          </a:prstGeom>
        </p:spPr>
        <p:txBody>
          <a:bodyPr wrap="square">
            <a:spAutoFit/>
          </a:bodyPr>
          <a:lstStyle/>
          <a:p>
            <a:pPr algn="just"/>
            <a:r>
              <a:rPr lang="en-US" altLang="ja-JP" sz="1600" b="1" dirty="0">
                <a:latin typeface="+mn-ea"/>
                <a:cs typeface="ＭＳ Ｐゴシック" panose="020B0600070205080204" pitchFamily="50" charset="-128"/>
              </a:rPr>
              <a:t>1. RMP</a:t>
            </a:r>
            <a:r>
              <a:rPr lang="ja-JP" altLang="ja-JP" sz="1600" b="1" dirty="0">
                <a:latin typeface="+mn-ea"/>
                <a:cs typeface="ＭＳ Ｐゴシック" panose="020B0600070205080204" pitchFamily="50" charset="-128"/>
              </a:rPr>
              <a:t>に係る変更</a:t>
            </a:r>
            <a:endParaRPr lang="ja-JP" altLang="ja-JP" sz="1600" dirty="0">
              <a:latin typeface="+mn-ea"/>
              <a:cs typeface="ＭＳ Ｐゴシック" panose="020B0600070205080204" pitchFamily="50" charset="-128"/>
            </a:endParaRPr>
          </a:p>
          <a:p>
            <a:pPr marL="285750" indent="-285750">
              <a:buFont typeface="Wingdings" panose="05000000000000000000" pitchFamily="2" charset="2"/>
              <a:buChar char="ü"/>
            </a:pPr>
            <a:r>
              <a:rPr lang="ja-JP" altLang="en-US" sz="1600" dirty="0"/>
              <a:t>意味の変更を伴わない、誤記の修正又は用語の変更</a:t>
            </a:r>
          </a:p>
          <a:p>
            <a:pPr marL="285750" indent="-285750">
              <a:buFont typeface="Wingdings" panose="05000000000000000000" pitchFamily="2" charset="2"/>
              <a:buChar char="ü"/>
            </a:pPr>
            <a:r>
              <a:rPr lang="ja-JP" altLang="en-US" sz="1600" u="sng" dirty="0"/>
              <a:t>承継を除く会社名のみの変更</a:t>
            </a:r>
            <a:endParaRPr lang="en-US" altLang="ja-JP" sz="1600" u="sng" dirty="0"/>
          </a:p>
          <a:p>
            <a:pPr marL="285750" indent="-285750">
              <a:buFont typeface="Wingdings" panose="05000000000000000000" pitchFamily="2" charset="2"/>
              <a:buChar char="ü"/>
            </a:pPr>
            <a:r>
              <a:rPr lang="en-US" altLang="ja-JP" sz="1600" u="sng" dirty="0"/>
              <a:t>RMP</a:t>
            </a:r>
            <a:r>
              <a:rPr lang="ja-JP" altLang="en-US" sz="1600" u="sng" dirty="0"/>
              <a:t>の「品目の概要」欄における販売名のみの追加又は変更（例：剤形追加に伴う販売名の追加）</a:t>
            </a:r>
          </a:p>
          <a:p>
            <a:pPr marL="285750" indent="-285750">
              <a:buFont typeface="Wingdings" panose="05000000000000000000" pitchFamily="2" charset="2"/>
              <a:buChar char="ü"/>
            </a:pPr>
            <a:r>
              <a:rPr lang="ja-JP" altLang="en-US" sz="1600" u="sng" dirty="0"/>
              <a:t>承認整理に伴う「品目の概要」欄における販売名のみの削除</a:t>
            </a:r>
          </a:p>
          <a:p>
            <a:pPr marL="285750" indent="-285750">
              <a:buFont typeface="Wingdings" panose="05000000000000000000" pitchFamily="2" charset="2"/>
              <a:buChar char="ü"/>
            </a:pPr>
            <a:r>
              <a:rPr lang="ja-JP" altLang="en-US" sz="1600" u="sng" dirty="0"/>
              <a:t>（承認前に</a:t>
            </a:r>
            <a:r>
              <a:rPr lang="en-US" altLang="ja-JP" sz="1600" u="sng" dirty="0"/>
              <a:t>RMP</a:t>
            </a:r>
            <a:r>
              <a:rPr lang="ja-JP" altLang="en-US" sz="1600" u="sng" dirty="0"/>
              <a:t>を提出した場合）</a:t>
            </a:r>
            <a:r>
              <a:rPr lang="en-US" altLang="ja-JP" sz="1600" u="sng" dirty="0"/>
              <a:t>RMP</a:t>
            </a:r>
            <a:r>
              <a:rPr lang="ja-JP" altLang="en-US" sz="1600" u="sng" dirty="0"/>
              <a:t>の「品目の概要」欄における承認時の追加情報（承認年月日、薬効分類、再審査期間、承認番号、国際誕生日、含量及び剤形、用法及び用量、効能又は効果、承認条件等）の追加又は変更。</a:t>
            </a:r>
            <a:br>
              <a:rPr lang="en-US" altLang="ja-JP" sz="1600" u="sng" dirty="0"/>
            </a:br>
            <a:r>
              <a:rPr lang="en-US" altLang="ja-JP" sz="1600" u="sng" dirty="0"/>
              <a:t>RMP</a:t>
            </a:r>
            <a:r>
              <a:rPr lang="ja-JP" altLang="en-US" sz="1600" u="sng" dirty="0"/>
              <a:t>の新規作成時に当該軽微変更を行う場合は、「変更の履歴」への変更内容の記載及び変更箇所への下線は不要である。一変承認により既存の</a:t>
            </a:r>
            <a:r>
              <a:rPr lang="en-US" altLang="ja-JP" sz="1600" u="sng" dirty="0"/>
              <a:t>RMP</a:t>
            </a:r>
            <a:r>
              <a:rPr lang="ja-JP" altLang="en-US" sz="1600" u="sng" dirty="0"/>
              <a:t>に変更が生じる品目で当該軽微変更を行う場合は、「変更の履歴」に一変承認による変更内容を記載し、変更箇所に下線を付すこと。</a:t>
            </a:r>
            <a:endParaRPr lang="en-US" altLang="ja-JP" sz="1600" u="sng" dirty="0"/>
          </a:p>
          <a:p>
            <a:pPr marL="285750" indent="-285750">
              <a:buFont typeface="Wingdings" panose="05000000000000000000" pitchFamily="2" charset="2"/>
              <a:buChar char="ü"/>
            </a:pPr>
            <a:r>
              <a:rPr lang="ja-JP" altLang="ja-JP" sz="1600" u="sng" dirty="0"/>
              <a:t>（承継前に</a:t>
            </a:r>
            <a:r>
              <a:rPr lang="en-US" altLang="ja-JP" sz="1600" u="sng" dirty="0"/>
              <a:t>RMP</a:t>
            </a:r>
            <a:r>
              <a:rPr lang="ja-JP" altLang="ja-JP" sz="1600" u="sng" dirty="0"/>
              <a:t>を提出した場合）</a:t>
            </a:r>
            <a:r>
              <a:rPr lang="en-US" altLang="ja-JP" sz="1600" u="sng" dirty="0"/>
              <a:t>RMP</a:t>
            </a:r>
            <a:r>
              <a:rPr lang="ja-JP" altLang="ja-JP" sz="1600" u="sng" dirty="0"/>
              <a:t>の「品目の概要」欄における承継時の追加情報の追加、変更又は「備考」欄の承継予定である旨の削除。</a:t>
            </a:r>
            <a:br>
              <a:rPr lang="en-US" altLang="ja-JP" sz="1600" u="sng" dirty="0"/>
            </a:br>
            <a:r>
              <a:rPr lang="ja-JP" altLang="en-US" sz="1600" dirty="0"/>
              <a:t>（中略）</a:t>
            </a:r>
            <a:endParaRPr lang="en-US" altLang="ja-JP" sz="1600" dirty="0"/>
          </a:p>
          <a:p>
            <a:endParaRPr lang="en-US" altLang="ja-JP" sz="1600" u="sng" dirty="0"/>
          </a:p>
          <a:p>
            <a:r>
              <a:rPr lang="en-US" altLang="ja-JP" sz="1600" b="1" dirty="0"/>
              <a:t>2. </a:t>
            </a:r>
            <a:r>
              <a:rPr lang="ja-JP" altLang="ja-JP" sz="1600" b="1" dirty="0"/>
              <a:t>追加の医薬品安全性監視活動及び有効性に関する調査・試験に係る製造販売後調査等の実施計画書に係る変更</a:t>
            </a:r>
            <a:endParaRPr lang="en-US" altLang="ja-JP" sz="1600" b="1" dirty="0"/>
          </a:p>
          <a:p>
            <a:r>
              <a:rPr lang="ja-JP" altLang="en-US" sz="1600" dirty="0"/>
              <a:t>（中略）</a:t>
            </a:r>
            <a:endParaRPr lang="en-US" altLang="ja-JP" sz="1600" dirty="0"/>
          </a:p>
          <a:p>
            <a:pPr marL="285750" indent="-285750">
              <a:buFont typeface="Wingdings" panose="05000000000000000000" pitchFamily="2" charset="2"/>
              <a:buChar char="ü"/>
            </a:pPr>
            <a:r>
              <a:rPr lang="ja-JP" altLang="ja-JP" sz="1600" b="1" u="sng" dirty="0">
                <a:solidFill>
                  <a:schemeClr val="accent1"/>
                </a:solidFill>
              </a:rPr>
              <a:t>製造販売後調査等業務のための組織体制の変更</a:t>
            </a:r>
          </a:p>
        </p:txBody>
      </p:sp>
      <p:sp>
        <p:nvSpPr>
          <p:cNvPr id="7" name="正方形/長方形 6">
            <a:extLst>
              <a:ext uri="{FF2B5EF4-FFF2-40B4-BE49-F238E27FC236}">
                <a16:creationId xmlns:a16="http://schemas.microsoft.com/office/drawing/2014/main" id="{0D9D6860-C4E1-48FB-B50C-4D0A3CEED4E2}"/>
              </a:ext>
            </a:extLst>
          </p:cNvPr>
          <p:cNvSpPr/>
          <p:nvPr/>
        </p:nvSpPr>
        <p:spPr>
          <a:xfrm>
            <a:off x="4264808" y="6399983"/>
            <a:ext cx="7765267" cy="400110"/>
          </a:xfrm>
          <a:prstGeom prst="rect">
            <a:avLst/>
          </a:prstGeom>
        </p:spPr>
        <p:txBody>
          <a:bodyPr wrap="none">
            <a:spAutoFit/>
          </a:bodyPr>
          <a:lstStyle/>
          <a:p>
            <a:pPr lvl="0">
              <a:defRPr/>
            </a:pPr>
            <a:r>
              <a:rPr lang="ja-JP" altLang="en-US" sz="1000" b="1" dirty="0"/>
              <a:t>出典：　令和</a:t>
            </a:r>
            <a:r>
              <a:rPr lang="en-US" altLang="ja-JP" sz="1000" b="1" dirty="0"/>
              <a:t>4</a:t>
            </a:r>
            <a:r>
              <a:rPr lang="ja-JP" altLang="en-US" sz="1000" b="1" dirty="0"/>
              <a:t>年</a:t>
            </a:r>
            <a:r>
              <a:rPr lang="en-US" altLang="ja-JP" sz="1000" b="1" dirty="0"/>
              <a:t>3</a:t>
            </a:r>
            <a:r>
              <a:rPr lang="ja-JP" altLang="en-US" sz="1000" b="1" dirty="0"/>
              <a:t>月　審査管理課・安全対策課通知　医薬品リスク管理計画に関する質疑応答集（Ｑ＆Ａ）について</a:t>
            </a:r>
            <a:r>
              <a:rPr lang="en-US" altLang="ja-JP" sz="1000" dirty="0"/>
              <a:t>(Q&amp;A26)</a:t>
            </a:r>
          </a:p>
          <a:p>
            <a:pPr lvl="1">
              <a:defRPr/>
            </a:pPr>
            <a:r>
              <a:rPr lang="ja-JP" altLang="en-US" sz="1000" b="1" dirty="0"/>
              <a:t>令和</a:t>
            </a:r>
            <a:r>
              <a:rPr lang="en-US" altLang="ja-JP" sz="1000" b="1" dirty="0"/>
              <a:t>4</a:t>
            </a:r>
            <a:r>
              <a:rPr lang="ja-JP" altLang="en-US" sz="1000" b="1" dirty="0"/>
              <a:t>年</a:t>
            </a:r>
            <a:r>
              <a:rPr lang="en-US" altLang="ja-JP" sz="1000" b="1" dirty="0"/>
              <a:t>3</a:t>
            </a:r>
            <a:r>
              <a:rPr lang="ja-JP" altLang="en-US" sz="1000" b="1" dirty="0"/>
              <a:t>月　審査管理課長・安全対策課長通知　医薬品リスク管理計画の策定及び公表について</a:t>
            </a:r>
            <a:r>
              <a:rPr lang="ja-JP" altLang="en-US" sz="1000" dirty="0"/>
              <a:t>（（別添）１．（３）の</a:t>
            </a:r>
            <a:r>
              <a:rPr lang="en-US" altLang="ja-JP" sz="1000" dirty="0"/>
              <a:t>8</a:t>
            </a:r>
            <a:r>
              <a:rPr lang="ja-JP" altLang="en-US" sz="1000" dirty="0"/>
              <a:t>））</a:t>
            </a:r>
            <a:endParaRPr lang="en-US" altLang="ja-JP" sz="1000" dirty="0"/>
          </a:p>
        </p:txBody>
      </p:sp>
      <p:sp>
        <p:nvSpPr>
          <p:cNvPr id="14" name="吹き出し: 四角形 13">
            <a:extLst>
              <a:ext uri="{FF2B5EF4-FFF2-40B4-BE49-F238E27FC236}">
                <a16:creationId xmlns:a16="http://schemas.microsoft.com/office/drawing/2014/main" id="{C78E7FCE-92F6-4FA2-A005-CCE5B20CF653}"/>
              </a:ext>
            </a:extLst>
          </p:cNvPr>
          <p:cNvSpPr/>
          <p:nvPr/>
        </p:nvSpPr>
        <p:spPr>
          <a:xfrm>
            <a:off x="5433307" y="5368700"/>
            <a:ext cx="6339747" cy="986229"/>
          </a:xfrm>
          <a:prstGeom prst="wedgeRectCallout">
            <a:avLst>
              <a:gd name="adj1" fmla="val -54871"/>
              <a:gd name="adj2" fmla="val -19319"/>
            </a:avLst>
          </a:prstGeom>
          <a:solidFill>
            <a:schemeClr val="accent6"/>
          </a:solidFill>
          <a:ln w="19050">
            <a:noFill/>
          </a:ln>
        </p:spPr>
        <p:style>
          <a:lnRef idx="2">
            <a:schemeClr val="accent2"/>
          </a:lnRef>
          <a:fillRef idx="1">
            <a:schemeClr val="lt1"/>
          </a:fillRef>
          <a:effectRef idx="0">
            <a:schemeClr val="accent2"/>
          </a:effectRef>
          <a:fontRef idx="minor">
            <a:schemeClr val="dk1"/>
          </a:fontRef>
        </p:style>
        <p:txBody>
          <a:bodyPr rtlCol="0" anchor="ctr"/>
          <a:lstStyle/>
          <a:p>
            <a:r>
              <a:rPr lang="ja-JP" altLang="en-US" sz="1400" b="1" dirty="0">
                <a:solidFill>
                  <a:schemeClr val="bg1"/>
                </a:solidFill>
                <a:latin typeface="Meiryo UI"/>
                <a:ea typeface="Meiryo UI"/>
              </a:rPr>
              <a:t>組織体制の変更はすべて軽微変更となる</a:t>
            </a:r>
            <a:br>
              <a:rPr lang="en-US" altLang="ja-JP" sz="1400" dirty="0">
                <a:solidFill>
                  <a:schemeClr val="bg1"/>
                </a:solidFill>
                <a:latin typeface="Meiryo UI"/>
                <a:ea typeface="Meiryo UI"/>
              </a:rPr>
            </a:br>
            <a:r>
              <a:rPr lang="ja-JP" altLang="en-US" sz="1400" dirty="0">
                <a:solidFill>
                  <a:schemeClr val="bg1"/>
                </a:solidFill>
                <a:latin typeface="Meiryo UI"/>
                <a:ea typeface="Meiryo UI"/>
              </a:rPr>
              <a:t>注）</a:t>
            </a:r>
            <a:r>
              <a:rPr lang="en-US" altLang="ja-JP" sz="1400" dirty="0">
                <a:solidFill>
                  <a:schemeClr val="bg1"/>
                </a:solidFill>
                <a:latin typeface="Meiryo UI"/>
                <a:ea typeface="Meiryo UI"/>
              </a:rPr>
              <a:t>RMP</a:t>
            </a:r>
            <a:r>
              <a:rPr lang="ja-JP" altLang="en-US" sz="1400" dirty="0">
                <a:solidFill>
                  <a:schemeClr val="bg1"/>
                </a:solidFill>
                <a:latin typeface="Meiryo UI"/>
                <a:ea typeface="Meiryo UI"/>
              </a:rPr>
              <a:t>の</a:t>
            </a:r>
            <a:r>
              <a:rPr lang="en-US" altLang="ja-JP" sz="1400" dirty="0">
                <a:solidFill>
                  <a:schemeClr val="bg1"/>
                </a:solidFill>
                <a:latin typeface="Meiryo UI"/>
                <a:ea typeface="Meiryo UI"/>
              </a:rPr>
              <a:t>6</a:t>
            </a:r>
            <a:r>
              <a:rPr lang="ja-JP" altLang="en-US" sz="1400" dirty="0">
                <a:solidFill>
                  <a:schemeClr val="bg1"/>
                </a:solidFill>
                <a:latin typeface="Meiryo UI"/>
                <a:ea typeface="Meiryo UI"/>
              </a:rPr>
              <a:t>章から組織体制は削除となっているが、</a:t>
            </a:r>
            <a:r>
              <a:rPr lang="ja-JP" altLang="en-US" sz="1400" u="sng" dirty="0">
                <a:solidFill>
                  <a:schemeClr val="bg1"/>
                </a:solidFill>
                <a:latin typeface="Meiryo UI"/>
                <a:ea typeface="Meiryo UI"/>
              </a:rPr>
              <a:t>「製造販売後調査等実施計画書の組織体制」は、継続して必要</a:t>
            </a:r>
            <a:r>
              <a:rPr lang="ja-JP" altLang="en-US" sz="1400" dirty="0">
                <a:solidFill>
                  <a:schemeClr val="bg1"/>
                </a:solidFill>
                <a:latin typeface="Meiryo UI"/>
                <a:ea typeface="Meiryo UI"/>
              </a:rPr>
              <a:t>で</a:t>
            </a:r>
            <a:r>
              <a:rPr lang="ja-JP" altLang="en-US" sz="1400" dirty="0">
                <a:solidFill>
                  <a:schemeClr val="bg1"/>
                </a:solidFill>
              </a:rPr>
              <a:t>ある</a:t>
            </a:r>
            <a:endParaRPr lang="en-US" altLang="ja-JP" sz="1400" dirty="0">
              <a:solidFill>
                <a:schemeClr val="bg1"/>
              </a:solidFill>
            </a:endParaRPr>
          </a:p>
          <a:p>
            <a:r>
              <a:rPr lang="ja-JP" altLang="en-US" sz="1400" dirty="0">
                <a:solidFill>
                  <a:schemeClr val="bg1"/>
                </a:solidFill>
              </a:rPr>
              <a:t>（（医薬品リスク管理計画書と同じ場合はその旨を記載する。が削除となっている）</a:t>
            </a:r>
            <a:endParaRPr lang="en-US" altLang="ja-JP" sz="1400" b="1" u="sng" dirty="0">
              <a:solidFill>
                <a:schemeClr val="bg1"/>
              </a:solidFill>
              <a:latin typeface="Meiryo UI"/>
              <a:ea typeface="Meiryo UI"/>
            </a:endParaRPr>
          </a:p>
        </p:txBody>
      </p:sp>
    </p:spTree>
    <p:extLst>
      <p:ext uri="{BB962C8B-B14F-4D97-AF65-F5344CB8AC3E}">
        <p14:creationId xmlns:p14="http://schemas.microsoft.com/office/powerpoint/2010/main" val="22566340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F95F9BAD-51AA-4BCB-B6D2-099A2F5151F7}"/>
              </a:ext>
            </a:extLst>
          </p:cNvPr>
          <p:cNvSpPr>
            <a:spLocks noGrp="1"/>
          </p:cNvSpPr>
          <p:nvPr>
            <p:ph type="body" sz="quarter" idx="10"/>
          </p:nvPr>
        </p:nvSpPr>
        <p:spPr>
          <a:xfrm>
            <a:off x="561247" y="205387"/>
            <a:ext cx="9793148" cy="307777"/>
          </a:xfrm>
        </p:spPr>
        <p:txBody>
          <a:bodyPr/>
          <a:lstStyle/>
          <a:p>
            <a:r>
              <a:rPr lang="en-US" altLang="ja-JP" dirty="0"/>
              <a:t>2022</a:t>
            </a:r>
            <a:r>
              <a:rPr lang="ja-JP" altLang="en-US" dirty="0"/>
              <a:t>年</a:t>
            </a:r>
            <a:r>
              <a:rPr lang="en-US" altLang="ja-JP" dirty="0"/>
              <a:t>3</a:t>
            </a:r>
            <a:r>
              <a:rPr lang="ja-JP" altLang="en-US" dirty="0"/>
              <a:t>月　</a:t>
            </a:r>
            <a:r>
              <a:rPr lang="en-US" altLang="ja-JP" dirty="0"/>
              <a:t>RMP</a:t>
            </a:r>
            <a:r>
              <a:rPr lang="ja-JP" altLang="en-US" dirty="0"/>
              <a:t>に関する通知のポイント</a:t>
            </a:r>
          </a:p>
        </p:txBody>
      </p:sp>
      <p:sp>
        <p:nvSpPr>
          <p:cNvPr id="4" name="テキスト プレースホルダー 3">
            <a:extLst>
              <a:ext uri="{FF2B5EF4-FFF2-40B4-BE49-F238E27FC236}">
                <a16:creationId xmlns:a16="http://schemas.microsoft.com/office/drawing/2014/main" id="{BDA3C4EB-312D-47AF-A68F-64EFB66B3092}"/>
              </a:ext>
            </a:extLst>
          </p:cNvPr>
          <p:cNvSpPr>
            <a:spLocks noGrp="1"/>
          </p:cNvSpPr>
          <p:nvPr>
            <p:ph type="body" sz="quarter" idx="12"/>
          </p:nvPr>
        </p:nvSpPr>
        <p:spPr>
          <a:xfrm>
            <a:off x="512219" y="503071"/>
            <a:ext cx="9842176" cy="584775"/>
          </a:xfrm>
        </p:spPr>
        <p:txBody>
          <a:bodyPr/>
          <a:lstStyle/>
          <a:p>
            <a:r>
              <a:rPr lang="ja-JP" altLang="en-US" dirty="0"/>
              <a:t>後発品の</a:t>
            </a:r>
            <a:r>
              <a:rPr lang="en-US" altLang="ja-JP" dirty="0"/>
              <a:t>RMP</a:t>
            </a:r>
            <a:r>
              <a:rPr lang="ja-JP" altLang="en-US" dirty="0"/>
              <a:t>の承認条件解除に関する</a:t>
            </a:r>
            <a:r>
              <a:rPr lang="en-US" altLang="ja-JP" dirty="0"/>
              <a:t>Q&amp;A</a:t>
            </a:r>
            <a:r>
              <a:rPr lang="ja-JP" altLang="en-US" dirty="0"/>
              <a:t>の追記</a:t>
            </a:r>
            <a:endParaRPr lang="en-US" altLang="ja-JP" dirty="0"/>
          </a:p>
        </p:txBody>
      </p:sp>
      <p:sp>
        <p:nvSpPr>
          <p:cNvPr id="6" name="正方形/長方形 5">
            <a:extLst>
              <a:ext uri="{FF2B5EF4-FFF2-40B4-BE49-F238E27FC236}">
                <a16:creationId xmlns:a16="http://schemas.microsoft.com/office/drawing/2014/main" id="{0E8965A5-C9DF-45F8-ACBA-C3D147652A04}"/>
              </a:ext>
            </a:extLst>
          </p:cNvPr>
          <p:cNvSpPr/>
          <p:nvPr/>
        </p:nvSpPr>
        <p:spPr>
          <a:xfrm>
            <a:off x="561247" y="1148368"/>
            <a:ext cx="11074400" cy="474323"/>
          </a:xfrm>
          <a:prstGeom prst="rect">
            <a:avLst/>
          </a:prstGeom>
          <a:solidFill>
            <a:srgbClr val="0000CC"/>
          </a:solidFill>
        </p:spPr>
        <p:txBody>
          <a:bodyPr wrap="square" lIns="108000" tIns="108000" rIns="108000" bIns="108000">
            <a:noAutofit/>
          </a:bodyPr>
          <a:lstStyle/>
          <a:p>
            <a:pPr algn="ctr"/>
            <a:r>
              <a:rPr lang="ja-JP" altLang="en-US" b="1" dirty="0">
                <a:solidFill>
                  <a:prstClr val="white"/>
                </a:solidFill>
              </a:rPr>
              <a:t>後発品の</a:t>
            </a:r>
            <a:r>
              <a:rPr lang="en-US" altLang="ja-JP" b="1" dirty="0">
                <a:solidFill>
                  <a:prstClr val="white"/>
                </a:solidFill>
              </a:rPr>
              <a:t>RMP</a:t>
            </a:r>
            <a:r>
              <a:rPr lang="ja-JP" altLang="en-US" b="1" dirty="0">
                <a:solidFill>
                  <a:prstClr val="white"/>
                </a:solidFill>
              </a:rPr>
              <a:t>の承認条件解除について、追記されている</a:t>
            </a:r>
            <a:endParaRPr lang="en-US" altLang="ja-JP" b="1" dirty="0">
              <a:solidFill>
                <a:srgbClr val="FFFF00"/>
              </a:solidFill>
            </a:endParaRPr>
          </a:p>
        </p:txBody>
      </p:sp>
      <p:sp>
        <p:nvSpPr>
          <p:cNvPr id="7" name="正方形/長方形 6">
            <a:extLst>
              <a:ext uri="{FF2B5EF4-FFF2-40B4-BE49-F238E27FC236}">
                <a16:creationId xmlns:a16="http://schemas.microsoft.com/office/drawing/2014/main" id="{0D9D6860-C4E1-48FB-B50C-4D0A3CEED4E2}"/>
              </a:ext>
            </a:extLst>
          </p:cNvPr>
          <p:cNvSpPr/>
          <p:nvPr/>
        </p:nvSpPr>
        <p:spPr>
          <a:xfrm>
            <a:off x="4513716" y="6611779"/>
            <a:ext cx="7354899" cy="246221"/>
          </a:xfrm>
          <a:prstGeom prst="rect">
            <a:avLst/>
          </a:prstGeom>
        </p:spPr>
        <p:txBody>
          <a:bodyPr wrap="none">
            <a:spAutoFit/>
          </a:bodyPr>
          <a:lstStyle/>
          <a:p>
            <a:pPr lvl="0">
              <a:defRPr/>
            </a:pPr>
            <a:r>
              <a:rPr lang="ja-JP" altLang="en-US" sz="1000" b="1" dirty="0"/>
              <a:t>出典：　令和</a:t>
            </a:r>
            <a:r>
              <a:rPr lang="en-US" altLang="ja-JP" sz="1000" b="1" dirty="0"/>
              <a:t>4</a:t>
            </a:r>
            <a:r>
              <a:rPr lang="ja-JP" altLang="en-US" sz="1000" b="1" dirty="0"/>
              <a:t>年</a:t>
            </a:r>
            <a:r>
              <a:rPr lang="en-US" altLang="ja-JP" sz="1000" b="1" dirty="0"/>
              <a:t>3</a:t>
            </a:r>
            <a:r>
              <a:rPr lang="ja-JP" altLang="en-US" sz="1000" b="1" dirty="0"/>
              <a:t>月　審査管理課・安全対策課通知　医薬品リスク管理計画に関する質疑応答集（Ｑ＆Ａ）について</a:t>
            </a:r>
            <a:r>
              <a:rPr lang="en-US" altLang="ja-JP" sz="1000" dirty="0"/>
              <a:t>(Q&amp;A46</a:t>
            </a:r>
            <a:r>
              <a:rPr lang="ja-JP" altLang="en-US" sz="1000" dirty="0"/>
              <a:t>、</a:t>
            </a:r>
            <a:r>
              <a:rPr lang="en-US" altLang="ja-JP" sz="1000" dirty="0"/>
              <a:t>49)</a:t>
            </a:r>
          </a:p>
        </p:txBody>
      </p:sp>
      <p:sp>
        <p:nvSpPr>
          <p:cNvPr id="10" name="正方形/長方形 9">
            <a:extLst>
              <a:ext uri="{FF2B5EF4-FFF2-40B4-BE49-F238E27FC236}">
                <a16:creationId xmlns:a16="http://schemas.microsoft.com/office/drawing/2014/main" id="{1BF459E1-FFE2-4528-8DFA-FDB1D49E6190}"/>
              </a:ext>
            </a:extLst>
          </p:cNvPr>
          <p:cNvSpPr/>
          <p:nvPr/>
        </p:nvSpPr>
        <p:spPr>
          <a:xfrm>
            <a:off x="272123" y="1884904"/>
            <a:ext cx="11647753" cy="2631490"/>
          </a:xfrm>
          <a:prstGeom prst="rect">
            <a:avLst/>
          </a:prstGeom>
          <a:ln>
            <a:solidFill>
              <a:schemeClr val="tx1"/>
            </a:solidFill>
          </a:ln>
        </p:spPr>
        <p:txBody>
          <a:bodyPr wrap="square">
            <a:spAutoFit/>
          </a:bodyPr>
          <a:lstStyle/>
          <a:p>
            <a:pPr algn="just"/>
            <a:r>
              <a:rPr lang="ja-JP" altLang="en-US" sz="1500" b="1" dirty="0"/>
              <a:t>＜再審査と</a:t>
            </a:r>
            <a:r>
              <a:rPr lang="en-US" altLang="ja-JP" sz="1500" b="1" dirty="0"/>
              <a:t>RMP</a:t>
            </a:r>
            <a:r>
              <a:rPr lang="ja-JP" altLang="en-US" sz="1500" b="1" dirty="0"/>
              <a:t>＞</a:t>
            </a:r>
            <a:endParaRPr lang="en-US" altLang="ja-JP" sz="1500" b="1" dirty="0"/>
          </a:p>
          <a:p>
            <a:pPr algn="just"/>
            <a:r>
              <a:rPr lang="ja-JP" altLang="en-US" sz="1500" b="1" dirty="0"/>
              <a:t>Ｑ</a:t>
            </a:r>
            <a:r>
              <a:rPr lang="en-US" altLang="ja-JP" sz="1500" b="1" dirty="0"/>
              <a:t>46</a:t>
            </a:r>
            <a:r>
              <a:rPr lang="ja-JP" altLang="en-US" sz="1500" b="1" dirty="0"/>
              <a:t>　　再審査終了後又は再審査が付与されない品目で</a:t>
            </a:r>
            <a:r>
              <a:rPr lang="en-US" altLang="ja-JP" sz="1500" b="1" dirty="0"/>
              <a:t>RMP</a:t>
            </a:r>
            <a:r>
              <a:rPr lang="ja-JP" altLang="en-US" sz="1500" b="1" dirty="0"/>
              <a:t>が承認条件として付与された場合、その承認条件を解除するための手続きはどのように行えばよいか。</a:t>
            </a:r>
          </a:p>
          <a:p>
            <a:pPr algn="just"/>
            <a:r>
              <a:rPr lang="ja-JP" altLang="en-US" sz="1500" b="1" dirty="0"/>
              <a:t>Ａ</a:t>
            </a:r>
            <a:r>
              <a:rPr lang="en-US" altLang="ja-JP" sz="1500" b="1" dirty="0"/>
              <a:t>46</a:t>
            </a:r>
          </a:p>
          <a:p>
            <a:pPr algn="just"/>
            <a:r>
              <a:rPr lang="ja-JP" altLang="en-US" sz="1500" dirty="0"/>
              <a:t>総合機構に相談すること。総合機構は「医薬品リスク管理計画の実施に基づく再審査期間終了後の評価報告について」（平成</a:t>
            </a:r>
            <a:r>
              <a:rPr lang="en-US" altLang="ja-JP" sz="1500" dirty="0"/>
              <a:t>25</a:t>
            </a:r>
            <a:r>
              <a:rPr lang="ja-JP" altLang="en-US" sz="1500" dirty="0"/>
              <a:t>年</a:t>
            </a:r>
            <a:r>
              <a:rPr lang="en-US" altLang="ja-JP" sz="1500" dirty="0"/>
              <a:t>12</a:t>
            </a:r>
            <a:r>
              <a:rPr lang="ja-JP" altLang="en-US" sz="1500" dirty="0"/>
              <a:t>月</a:t>
            </a:r>
            <a:r>
              <a:rPr lang="en-US" altLang="ja-JP" sz="1500" dirty="0"/>
              <a:t>20</a:t>
            </a:r>
            <a:r>
              <a:rPr lang="ja-JP" altLang="en-US" sz="1500" dirty="0"/>
              <a:t>日付け薬食安発</a:t>
            </a:r>
            <a:r>
              <a:rPr lang="en-US" altLang="ja-JP" sz="1500" dirty="0"/>
              <a:t>1220</a:t>
            </a:r>
            <a:r>
              <a:rPr lang="ja-JP" altLang="en-US" sz="1500" dirty="0"/>
              <a:t>第</a:t>
            </a:r>
            <a:r>
              <a:rPr lang="en-US" altLang="ja-JP" sz="1500" dirty="0"/>
              <a:t>14</a:t>
            </a:r>
            <a:r>
              <a:rPr lang="ja-JP" altLang="en-US" sz="1500" dirty="0"/>
              <a:t>号）に基づき提出される報告書の記載内容等に基づき、承認条件の解除を検討することが適切であるか判断する。総合機構での評価及び協議に際しては、当該承認条件に関連する企業に対して必要な情報等の整理及び提出を求めることがある。通常、総合機構における評価及び協議を経て、厚生労働省において薬事・食品衛生審議会（医薬品第一部会、医薬品第二部会又は医薬品等安全対策部会）に報告の上、了承を得て、承認条件の解除の可否が決定される。</a:t>
            </a:r>
          </a:p>
          <a:p>
            <a:pPr algn="just"/>
            <a:r>
              <a:rPr lang="ja-JP" altLang="en-US" sz="1500" u="sng" dirty="0"/>
              <a:t>なお 、先発医薬品の再審査の結果により、先発医薬品の</a:t>
            </a:r>
            <a:r>
              <a:rPr lang="en-US" altLang="ja-JP" sz="1500" u="sng" dirty="0"/>
              <a:t>RMP</a:t>
            </a:r>
            <a:r>
              <a:rPr lang="ja-JP" altLang="en-US" sz="1500" u="sng" dirty="0"/>
              <a:t>の承認条件が解除されることに伴う後発医薬品の</a:t>
            </a:r>
            <a:r>
              <a:rPr lang="en-US" altLang="ja-JP" sz="1500" u="sng" dirty="0"/>
              <a:t>RMP</a:t>
            </a:r>
            <a:r>
              <a:rPr lang="ja-JP" altLang="en-US" sz="1500" u="sng" dirty="0"/>
              <a:t>の承認条件解除に係る手続きは本Ｑ＆Ａ</a:t>
            </a:r>
            <a:r>
              <a:rPr lang="en-US" altLang="ja-JP" sz="1500" u="sng" dirty="0"/>
              <a:t>49</a:t>
            </a:r>
            <a:r>
              <a:rPr lang="ja-JP" altLang="en-US" sz="1500" u="sng" dirty="0"/>
              <a:t>を参照すること。</a:t>
            </a:r>
          </a:p>
        </p:txBody>
      </p:sp>
      <p:sp>
        <p:nvSpPr>
          <p:cNvPr id="11" name="正方形/長方形 10">
            <a:extLst>
              <a:ext uri="{FF2B5EF4-FFF2-40B4-BE49-F238E27FC236}">
                <a16:creationId xmlns:a16="http://schemas.microsoft.com/office/drawing/2014/main" id="{493168AB-1324-49FB-A94D-C3CCCF4F7C70}"/>
              </a:ext>
            </a:extLst>
          </p:cNvPr>
          <p:cNvSpPr/>
          <p:nvPr/>
        </p:nvSpPr>
        <p:spPr>
          <a:xfrm>
            <a:off x="272123" y="4778608"/>
            <a:ext cx="11647753" cy="1477328"/>
          </a:xfrm>
          <a:prstGeom prst="rect">
            <a:avLst/>
          </a:prstGeom>
          <a:ln w="28575">
            <a:solidFill>
              <a:schemeClr val="accent6"/>
            </a:solidFill>
          </a:ln>
        </p:spPr>
        <p:txBody>
          <a:bodyPr wrap="square">
            <a:spAutoFit/>
          </a:bodyPr>
          <a:lstStyle/>
          <a:p>
            <a:pPr algn="just"/>
            <a:r>
              <a:rPr lang="ja-JP" altLang="en-US" sz="1500" b="1" u="sng" dirty="0">
                <a:solidFill>
                  <a:schemeClr val="accent6"/>
                </a:solidFill>
                <a:latin typeface="+mn-ea"/>
                <a:cs typeface="ＭＳ Ｐゴシック" panose="020B0600070205080204" pitchFamily="50" charset="-128"/>
              </a:rPr>
              <a:t>Ｑ</a:t>
            </a:r>
            <a:r>
              <a:rPr lang="en-US" altLang="ja-JP" sz="1500" b="1" u="sng" dirty="0">
                <a:solidFill>
                  <a:schemeClr val="accent6"/>
                </a:solidFill>
                <a:latin typeface="+mn-ea"/>
                <a:cs typeface="ＭＳ Ｐゴシック" panose="020B0600070205080204" pitchFamily="50" charset="-128"/>
              </a:rPr>
              <a:t>49</a:t>
            </a:r>
            <a:r>
              <a:rPr lang="ja-JP" altLang="en-US" sz="1500" b="1" u="sng" dirty="0">
                <a:solidFill>
                  <a:schemeClr val="accent6"/>
                </a:solidFill>
                <a:latin typeface="+mn-ea"/>
                <a:cs typeface="ＭＳ Ｐゴシック" panose="020B0600070205080204" pitchFamily="50" charset="-128"/>
              </a:rPr>
              <a:t>　再審査の結果、先発医薬品のＲＭＰの承認条件が解除された場合、後発医薬品のＲＭＰの承認条件はどのように解除されるか。</a:t>
            </a:r>
          </a:p>
          <a:p>
            <a:pPr algn="just"/>
            <a:r>
              <a:rPr lang="ja-JP" altLang="en-US" sz="1500" b="1" u="sng" dirty="0">
                <a:latin typeface="+mn-ea"/>
                <a:cs typeface="ＭＳ Ｐゴシック" panose="020B0600070205080204" pitchFamily="50" charset="-128"/>
              </a:rPr>
              <a:t>Ａ</a:t>
            </a:r>
            <a:r>
              <a:rPr lang="en-US" altLang="ja-JP" sz="1500" b="1" u="sng" dirty="0">
                <a:latin typeface="+mn-ea"/>
                <a:cs typeface="ＭＳ Ｐゴシック" panose="020B0600070205080204" pitchFamily="50" charset="-128"/>
              </a:rPr>
              <a:t>49</a:t>
            </a:r>
          </a:p>
          <a:p>
            <a:pPr algn="just"/>
            <a:r>
              <a:rPr lang="ja-JP" altLang="en-US" sz="1500" u="sng" dirty="0">
                <a:latin typeface="+mn-ea"/>
                <a:cs typeface="ＭＳ Ｐゴシック" panose="020B0600070205080204" pitchFamily="50" charset="-128"/>
              </a:rPr>
              <a:t>後発医薬品の製造販売業者が承認条件解除願を厚生労働省医薬・生活衛生局 医薬品審査管理課（以下「医薬品審査管理課」）に提出した後、承認条件の解除が可能と判断された場合は、製造販売業者宛に承認条件解除に係る事務連絡が発出される。当該事務連絡により承認条件が解除された後、製造販売業者は後発医薬品の</a:t>
            </a:r>
            <a:r>
              <a:rPr lang="en-US" altLang="ja-JP" sz="1500" u="sng" dirty="0">
                <a:latin typeface="+mn-ea"/>
                <a:cs typeface="ＭＳ Ｐゴシック" panose="020B0600070205080204" pitchFamily="50" charset="-128"/>
              </a:rPr>
              <a:t>RMP</a:t>
            </a:r>
            <a:r>
              <a:rPr lang="ja-JP" altLang="en-US" sz="1500" u="sng" dirty="0">
                <a:latin typeface="+mn-ea"/>
                <a:cs typeface="ＭＳ Ｐゴシック" panose="020B0600070205080204" pitchFamily="50" charset="-128"/>
              </a:rPr>
              <a:t>を総合機構ホームページより削除すること。なお、個別の承認条件の解除に係る手続きについては医薬品審査管理課に相談すること。</a:t>
            </a:r>
          </a:p>
        </p:txBody>
      </p:sp>
    </p:spTree>
    <p:extLst>
      <p:ext uri="{BB962C8B-B14F-4D97-AF65-F5344CB8AC3E}">
        <p14:creationId xmlns:p14="http://schemas.microsoft.com/office/powerpoint/2010/main" val="7912783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F95F9BAD-51AA-4BCB-B6D2-099A2F5151F7}"/>
              </a:ext>
            </a:extLst>
          </p:cNvPr>
          <p:cNvSpPr>
            <a:spLocks noGrp="1"/>
          </p:cNvSpPr>
          <p:nvPr>
            <p:ph type="body" sz="quarter" idx="10"/>
          </p:nvPr>
        </p:nvSpPr>
        <p:spPr>
          <a:xfrm>
            <a:off x="561247" y="205387"/>
            <a:ext cx="9793148" cy="307777"/>
          </a:xfrm>
        </p:spPr>
        <p:txBody>
          <a:bodyPr/>
          <a:lstStyle/>
          <a:p>
            <a:r>
              <a:rPr lang="en-US" altLang="ja-JP" dirty="0"/>
              <a:t>2022</a:t>
            </a:r>
            <a:r>
              <a:rPr lang="ja-JP" altLang="en-US" dirty="0"/>
              <a:t>年</a:t>
            </a:r>
            <a:r>
              <a:rPr lang="en-US" altLang="ja-JP" dirty="0"/>
              <a:t>3</a:t>
            </a:r>
            <a:r>
              <a:rPr lang="ja-JP" altLang="en-US" dirty="0"/>
              <a:t>月　</a:t>
            </a:r>
            <a:r>
              <a:rPr lang="en-US" altLang="ja-JP" dirty="0"/>
              <a:t>RMP</a:t>
            </a:r>
            <a:r>
              <a:rPr lang="ja-JP" altLang="en-US" dirty="0"/>
              <a:t>に関する通知のポイント</a:t>
            </a:r>
          </a:p>
        </p:txBody>
      </p:sp>
      <p:sp>
        <p:nvSpPr>
          <p:cNvPr id="4" name="テキスト プレースホルダー 3">
            <a:extLst>
              <a:ext uri="{FF2B5EF4-FFF2-40B4-BE49-F238E27FC236}">
                <a16:creationId xmlns:a16="http://schemas.microsoft.com/office/drawing/2014/main" id="{BDA3C4EB-312D-47AF-A68F-64EFB66B3092}"/>
              </a:ext>
            </a:extLst>
          </p:cNvPr>
          <p:cNvSpPr>
            <a:spLocks noGrp="1"/>
          </p:cNvSpPr>
          <p:nvPr>
            <p:ph type="body" sz="quarter" idx="12"/>
          </p:nvPr>
        </p:nvSpPr>
        <p:spPr>
          <a:xfrm>
            <a:off x="512219" y="503071"/>
            <a:ext cx="9842176" cy="584775"/>
          </a:xfrm>
        </p:spPr>
        <p:txBody>
          <a:bodyPr/>
          <a:lstStyle/>
          <a:p>
            <a:r>
              <a:rPr lang="en-US" altLang="ja-JP" dirty="0"/>
              <a:t>RMP</a:t>
            </a:r>
            <a:r>
              <a:rPr lang="ja-JP" altLang="en-US" dirty="0"/>
              <a:t>にかかる通知の統廃合</a:t>
            </a:r>
            <a:endParaRPr lang="en-US" altLang="ja-JP" dirty="0"/>
          </a:p>
        </p:txBody>
      </p:sp>
      <p:sp>
        <p:nvSpPr>
          <p:cNvPr id="6" name="正方形/長方形 5">
            <a:extLst>
              <a:ext uri="{FF2B5EF4-FFF2-40B4-BE49-F238E27FC236}">
                <a16:creationId xmlns:a16="http://schemas.microsoft.com/office/drawing/2014/main" id="{0E8965A5-C9DF-45F8-ACBA-C3D147652A04}"/>
              </a:ext>
            </a:extLst>
          </p:cNvPr>
          <p:cNvSpPr/>
          <p:nvPr/>
        </p:nvSpPr>
        <p:spPr>
          <a:xfrm>
            <a:off x="561247" y="1104601"/>
            <a:ext cx="11074400" cy="474323"/>
          </a:xfrm>
          <a:prstGeom prst="rect">
            <a:avLst/>
          </a:prstGeom>
          <a:solidFill>
            <a:srgbClr val="0000CC"/>
          </a:solidFill>
        </p:spPr>
        <p:txBody>
          <a:bodyPr wrap="square" lIns="108000" tIns="108000" rIns="108000" bIns="108000">
            <a:noAutofit/>
          </a:bodyPr>
          <a:lstStyle/>
          <a:p>
            <a:pPr algn="ctr"/>
            <a:r>
              <a:rPr lang="en-US" altLang="ja-JP" b="1" dirty="0">
                <a:solidFill>
                  <a:schemeClr val="bg1"/>
                </a:solidFill>
              </a:rPr>
              <a:t>RMP</a:t>
            </a:r>
            <a:r>
              <a:rPr lang="ja-JP" altLang="en-US" b="1" dirty="0">
                <a:solidFill>
                  <a:schemeClr val="bg1"/>
                </a:solidFill>
              </a:rPr>
              <a:t>にかかる複数の通知が統廃合され、以下の</a:t>
            </a:r>
            <a:r>
              <a:rPr lang="en-US" altLang="ja-JP" b="1">
                <a:solidFill>
                  <a:schemeClr val="bg1"/>
                </a:solidFill>
              </a:rPr>
              <a:t>4</a:t>
            </a:r>
            <a:r>
              <a:rPr lang="ja-JP" altLang="en-US" b="1">
                <a:solidFill>
                  <a:schemeClr val="bg1"/>
                </a:solidFill>
              </a:rPr>
              <a:t>つと</a:t>
            </a:r>
            <a:r>
              <a:rPr lang="ja-JP" altLang="en-US" b="1" dirty="0">
                <a:solidFill>
                  <a:schemeClr val="bg1"/>
                </a:solidFill>
              </a:rPr>
              <a:t>なっている。</a:t>
            </a:r>
            <a:endParaRPr lang="en-US" altLang="ja-JP" b="1" dirty="0">
              <a:solidFill>
                <a:schemeClr val="bg1"/>
              </a:solidFill>
            </a:endParaRPr>
          </a:p>
        </p:txBody>
      </p:sp>
      <p:sp>
        <p:nvSpPr>
          <p:cNvPr id="27" name="四角形: メモ 26">
            <a:extLst>
              <a:ext uri="{FF2B5EF4-FFF2-40B4-BE49-F238E27FC236}">
                <a16:creationId xmlns:a16="http://schemas.microsoft.com/office/drawing/2014/main" id="{91B4B73B-5D6D-468E-90C2-1DC56501021E}"/>
              </a:ext>
            </a:extLst>
          </p:cNvPr>
          <p:cNvSpPr/>
          <p:nvPr/>
        </p:nvSpPr>
        <p:spPr>
          <a:xfrm>
            <a:off x="858847" y="1831158"/>
            <a:ext cx="1126991" cy="1138191"/>
          </a:xfrm>
          <a:prstGeom prst="foldedCorner">
            <a:avLst/>
          </a:prstGeom>
          <a:ln>
            <a:solidFill>
              <a:schemeClr val="bg1">
                <a:lumMod val="50000"/>
              </a:schemeClr>
            </a:solidFill>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pPr algn="ctr"/>
            <a:r>
              <a:rPr kumimoji="1" lang="en-US" altLang="ja-JP" b="1" dirty="0">
                <a:solidFill>
                  <a:schemeClr val="bg1">
                    <a:lumMod val="50000"/>
                  </a:schemeClr>
                </a:solidFill>
              </a:rPr>
              <a:t>RMP</a:t>
            </a:r>
          </a:p>
          <a:p>
            <a:pPr algn="ctr"/>
            <a:r>
              <a:rPr lang="ja-JP" altLang="en-US" b="1" dirty="0">
                <a:solidFill>
                  <a:schemeClr val="bg1">
                    <a:lumMod val="50000"/>
                  </a:schemeClr>
                </a:solidFill>
              </a:rPr>
              <a:t>策定</a:t>
            </a:r>
            <a:endParaRPr lang="en-US" altLang="ja-JP" b="1" dirty="0">
              <a:solidFill>
                <a:schemeClr val="bg1">
                  <a:lumMod val="50000"/>
                </a:schemeClr>
              </a:solidFill>
            </a:endParaRPr>
          </a:p>
          <a:p>
            <a:pPr algn="ctr"/>
            <a:r>
              <a:rPr lang="ja-JP" altLang="en-US" b="1" dirty="0">
                <a:solidFill>
                  <a:schemeClr val="bg1">
                    <a:lumMod val="50000"/>
                  </a:schemeClr>
                </a:solidFill>
              </a:rPr>
              <a:t>通知</a:t>
            </a:r>
            <a:endParaRPr kumimoji="1" lang="ja-JP" altLang="en-US" b="1" dirty="0">
              <a:solidFill>
                <a:schemeClr val="bg1">
                  <a:lumMod val="50000"/>
                </a:schemeClr>
              </a:solidFill>
            </a:endParaRPr>
          </a:p>
        </p:txBody>
      </p:sp>
      <p:sp>
        <p:nvSpPr>
          <p:cNvPr id="37" name="四角形: メモ 36">
            <a:extLst>
              <a:ext uri="{FF2B5EF4-FFF2-40B4-BE49-F238E27FC236}">
                <a16:creationId xmlns:a16="http://schemas.microsoft.com/office/drawing/2014/main" id="{16B4A46B-E97C-46C7-B496-5295E7739411}"/>
              </a:ext>
            </a:extLst>
          </p:cNvPr>
          <p:cNvSpPr/>
          <p:nvPr/>
        </p:nvSpPr>
        <p:spPr>
          <a:xfrm>
            <a:off x="825799" y="3174794"/>
            <a:ext cx="1126992" cy="1138191"/>
          </a:xfrm>
          <a:prstGeom prst="foldedCorner">
            <a:avLst/>
          </a:prstGeom>
          <a:ln>
            <a:solidFill>
              <a:schemeClr val="bg1">
                <a:lumMod val="50000"/>
              </a:schemeClr>
            </a:solidFill>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pPr algn="ctr"/>
            <a:r>
              <a:rPr kumimoji="1" lang="en-US" altLang="ja-JP" b="1" dirty="0">
                <a:solidFill>
                  <a:schemeClr val="bg1">
                    <a:lumMod val="50000"/>
                  </a:schemeClr>
                </a:solidFill>
              </a:rPr>
              <a:t>Q&amp;A</a:t>
            </a:r>
          </a:p>
          <a:p>
            <a:pPr algn="ctr"/>
            <a:r>
              <a:rPr kumimoji="1" lang="ja-JP" altLang="en-US" b="1" dirty="0">
                <a:solidFill>
                  <a:schemeClr val="bg1">
                    <a:lumMod val="50000"/>
                  </a:schemeClr>
                </a:solidFill>
              </a:rPr>
              <a:t>通知</a:t>
            </a:r>
            <a:endParaRPr kumimoji="1" lang="en-US" altLang="ja-JP" b="1" dirty="0">
              <a:solidFill>
                <a:schemeClr val="bg1">
                  <a:lumMod val="50000"/>
                </a:schemeClr>
              </a:solidFill>
            </a:endParaRPr>
          </a:p>
          <a:p>
            <a:pPr algn="ctr"/>
            <a:r>
              <a:rPr lang="ja-JP" altLang="en-US" b="1" dirty="0">
                <a:solidFill>
                  <a:schemeClr val="bg1">
                    <a:lumMod val="50000"/>
                  </a:schemeClr>
                </a:solidFill>
              </a:rPr>
              <a:t>その</a:t>
            </a:r>
            <a:r>
              <a:rPr lang="en-US" altLang="ja-JP" b="1" dirty="0">
                <a:solidFill>
                  <a:schemeClr val="bg1">
                    <a:lumMod val="50000"/>
                  </a:schemeClr>
                </a:solidFill>
              </a:rPr>
              <a:t>1-4</a:t>
            </a:r>
            <a:endParaRPr kumimoji="1" lang="en-US" altLang="ja-JP" b="1" dirty="0">
              <a:solidFill>
                <a:schemeClr val="bg1">
                  <a:lumMod val="50000"/>
                </a:schemeClr>
              </a:solidFill>
            </a:endParaRPr>
          </a:p>
        </p:txBody>
      </p:sp>
      <p:sp>
        <p:nvSpPr>
          <p:cNvPr id="38" name="四角形: メモ 37">
            <a:extLst>
              <a:ext uri="{FF2B5EF4-FFF2-40B4-BE49-F238E27FC236}">
                <a16:creationId xmlns:a16="http://schemas.microsoft.com/office/drawing/2014/main" id="{9402AB19-5B9F-48C7-A0A7-C386C9E352D5}"/>
              </a:ext>
            </a:extLst>
          </p:cNvPr>
          <p:cNvSpPr/>
          <p:nvPr/>
        </p:nvSpPr>
        <p:spPr>
          <a:xfrm>
            <a:off x="9002833" y="1873528"/>
            <a:ext cx="1323239" cy="1232463"/>
          </a:xfrm>
          <a:prstGeom prst="foldedCorner">
            <a:avLst/>
          </a:prstGeom>
          <a:ln>
            <a:solidFill>
              <a:schemeClr val="accent6"/>
            </a:solidFill>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pPr algn="ctr"/>
            <a:r>
              <a:rPr kumimoji="1" lang="en-US" altLang="ja-JP" b="1" dirty="0">
                <a:solidFill>
                  <a:schemeClr val="accent6"/>
                </a:solidFill>
              </a:rPr>
              <a:t>RMP</a:t>
            </a:r>
          </a:p>
          <a:p>
            <a:pPr algn="ctr"/>
            <a:r>
              <a:rPr kumimoji="1" lang="ja-JP" altLang="en-US" b="1" dirty="0">
                <a:solidFill>
                  <a:schemeClr val="accent6"/>
                </a:solidFill>
              </a:rPr>
              <a:t>策定</a:t>
            </a:r>
            <a:endParaRPr kumimoji="1" lang="en-US" altLang="ja-JP" b="1" dirty="0">
              <a:solidFill>
                <a:schemeClr val="accent6"/>
              </a:solidFill>
            </a:endParaRPr>
          </a:p>
          <a:p>
            <a:pPr algn="ctr"/>
            <a:r>
              <a:rPr kumimoji="1" lang="ja-JP" altLang="en-US" b="1" dirty="0">
                <a:solidFill>
                  <a:schemeClr val="accent6"/>
                </a:solidFill>
              </a:rPr>
              <a:t>および</a:t>
            </a:r>
            <a:endParaRPr kumimoji="1" lang="en-US" altLang="ja-JP" b="1" dirty="0">
              <a:solidFill>
                <a:schemeClr val="accent6"/>
              </a:solidFill>
            </a:endParaRPr>
          </a:p>
          <a:p>
            <a:pPr algn="ctr"/>
            <a:r>
              <a:rPr kumimoji="1" lang="ja-JP" altLang="en-US" b="1" dirty="0">
                <a:solidFill>
                  <a:schemeClr val="accent6"/>
                </a:solidFill>
              </a:rPr>
              <a:t>公表通知</a:t>
            </a:r>
          </a:p>
        </p:txBody>
      </p:sp>
      <p:sp>
        <p:nvSpPr>
          <p:cNvPr id="41" name="加算記号 40">
            <a:extLst>
              <a:ext uri="{FF2B5EF4-FFF2-40B4-BE49-F238E27FC236}">
                <a16:creationId xmlns:a16="http://schemas.microsoft.com/office/drawing/2014/main" id="{C054E83F-3C65-4687-BB0F-D7304A7B39C2}"/>
              </a:ext>
            </a:extLst>
          </p:cNvPr>
          <p:cNvSpPr/>
          <p:nvPr/>
        </p:nvSpPr>
        <p:spPr>
          <a:xfrm>
            <a:off x="2234658" y="2076125"/>
            <a:ext cx="654340" cy="690377"/>
          </a:xfrm>
          <a:prstGeom prst="mathPlus">
            <a:avLst/>
          </a:prstGeom>
          <a:solidFill>
            <a:schemeClr val="bg1">
              <a:lumMod val="50000"/>
            </a:schemeClr>
          </a:solidFill>
        </p:spPr>
        <p:txBody>
          <a:bodyPr wrap="square" lIns="108000" tIns="108000" rIns="108000" bIns="108000" rtlCol="0" anchor="ctr">
            <a:noAutofit/>
          </a:bodyPr>
          <a:lstStyle/>
          <a:p>
            <a:pPr algn="ctr"/>
            <a:endParaRPr kumimoji="1" lang="ja-JP" altLang="en-US" b="1" dirty="0">
              <a:solidFill>
                <a:schemeClr val="bg1"/>
              </a:solidFill>
            </a:endParaRPr>
          </a:p>
        </p:txBody>
      </p:sp>
      <p:sp>
        <p:nvSpPr>
          <p:cNvPr id="47" name="矢印: 右 46">
            <a:extLst>
              <a:ext uri="{FF2B5EF4-FFF2-40B4-BE49-F238E27FC236}">
                <a16:creationId xmlns:a16="http://schemas.microsoft.com/office/drawing/2014/main" id="{BE789452-0028-4CA4-96F7-4B47B745468B}"/>
              </a:ext>
            </a:extLst>
          </p:cNvPr>
          <p:cNvSpPr/>
          <p:nvPr/>
        </p:nvSpPr>
        <p:spPr>
          <a:xfrm>
            <a:off x="7966971" y="2076125"/>
            <a:ext cx="593921" cy="578840"/>
          </a:xfrm>
          <a:prstGeom prst="rightArrow">
            <a:avLst/>
          </a:prstGeom>
          <a:solidFill>
            <a:srgbClr val="005EB8"/>
          </a:solidFill>
        </p:spPr>
        <p:txBody>
          <a:bodyPr wrap="square" lIns="108000" tIns="108000" rIns="108000" bIns="108000" rtlCol="0" anchor="ctr">
            <a:noAutofit/>
          </a:bodyPr>
          <a:lstStyle/>
          <a:p>
            <a:pPr algn="ctr"/>
            <a:endParaRPr kumimoji="1" lang="ja-JP" altLang="en-US" b="1" dirty="0">
              <a:solidFill>
                <a:schemeClr val="bg1"/>
              </a:solidFill>
            </a:endParaRPr>
          </a:p>
        </p:txBody>
      </p:sp>
      <p:sp>
        <p:nvSpPr>
          <p:cNvPr id="48" name="矢印: 右 47">
            <a:extLst>
              <a:ext uri="{FF2B5EF4-FFF2-40B4-BE49-F238E27FC236}">
                <a16:creationId xmlns:a16="http://schemas.microsoft.com/office/drawing/2014/main" id="{7DEFAAF8-D32F-479E-B911-EA2A8FA61523}"/>
              </a:ext>
            </a:extLst>
          </p:cNvPr>
          <p:cNvSpPr/>
          <p:nvPr/>
        </p:nvSpPr>
        <p:spPr>
          <a:xfrm>
            <a:off x="7898653" y="3420399"/>
            <a:ext cx="593921" cy="578840"/>
          </a:xfrm>
          <a:prstGeom prst="rightArrow">
            <a:avLst/>
          </a:prstGeom>
          <a:solidFill>
            <a:srgbClr val="005EB8"/>
          </a:solidFill>
        </p:spPr>
        <p:txBody>
          <a:bodyPr wrap="square" lIns="108000" tIns="108000" rIns="108000" bIns="108000" rtlCol="0" anchor="ctr">
            <a:noAutofit/>
          </a:bodyPr>
          <a:lstStyle/>
          <a:p>
            <a:pPr algn="ctr"/>
            <a:endParaRPr kumimoji="1" lang="ja-JP" altLang="en-US" b="1" dirty="0">
              <a:solidFill>
                <a:schemeClr val="bg1"/>
              </a:solidFill>
            </a:endParaRPr>
          </a:p>
        </p:txBody>
      </p:sp>
      <p:sp>
        <p:nvSpPr>
          <p:cNvPr id="49" name="四角形: メモ 48">
            <a:extLst>
              <a:ext uri="{FF2B5EF4-FFF2-40B4-BE49-F238E27FC236}">
                <a16:creationId xmlns:a16="http://schemas.microsoft.com/office/drawing/2014/main" id="{E572A4B2-1BF8-4EE4-B949-D7221D4FE379}"/>
              </a:ext>
            </a:extLst>
          </p:cNvPr>
          <p:cNvSpPr/>
          <p:nvPr/>
        </p:nvSpPr>
        <p:spPr>
          <a:xfrm>
            <a:off x="3284757" y="3174794"/>
            <a:ext cx="1191275" cy="1138191"/>
          </a:xfrm>
          <a:prstGeom prst="foldedCorner">
            <a:avLst/>
          </a:prstGeom>
          <a:ln>
            <a:solidFill>
              <a:schemeClr val="bg1">
                <a:lumMod val="50000"/>
              </a:schemeClr>
            </a:solidFill>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pPr algn="ctr"/>
            <a:r>
              <a:rPr kumimoji="1" lang="en-US" altLang="ja-JP" b="1" dirty="0">
                <a:solidFill>
                  <a:schemeClr val="bg1">
                    <a:lumMod val="50000"/>
                  </a:schemeClr>
                </a:solidFill>
              </a:rPr>
              <a:t>Q&amp;A</a:t>
            </a:r>
          </a:p>
          <a:p>
            <a:pPr algn="ctr"/>
            <a:r>
              <a:rPr kumimoji="1" lang="ja-JP" altLang="en-US" b="1" dirty="0">
                <a:solidFill>
                  <a:schemeClr val="bg1">
                    <a:lumMod val="50000"/>
                  </a:schemeClr>
                </a:solidFill>
              </a:rPr>
              <a:t>通知</a:t>
            </a:r>
            <a:endParaRPr kumimoji="1" lang="en-US" altLang="ja-JP" b="1" dirty="0">
              <a:solidFill>
                <a:schemeClr val="bg1">
                  <a:lumMod val="50000"/>
                </a:schemeClr>
              </a:solidFill>
            </a:endParaRPr>
          </a:p>
          <a:p>
            <a:pPr algn="ctr"/>
            <a:r>
              <a:rPr lang="ja-JP" altLang="en-US" b="1" dirty="0">
                <a:solidFill>
                  <a:schemeClr val="bg1">
                    <a:lumMod val="50000"/>
                  </a:schemeClr>
                </a:solidFill>
              </a:rPr>
              <a:t>軽微変更</a:t>
            </a:r>
            <a:endParaRPr kumimoji="1" lang="en-US" altLang="ja-JP" b="1" dirty="0">
              <a:solidFill>
                <a:schemeClr val="bg1">
                  <a:lumMod val="50000"/>
                </a:schemeClr>
              </a:solidFill>
            </a:endParaRPr>
          </a:p>
        </p:txBody>
      </p:sp>
      <p:sp>
        <p:nvSpPr>
          <p:cNvPr id="50" name="四角形: メモ 49">
            <a:extLst>
              <a:ext uri="{FF2B5EF4-FFF2-40B4-BE49-F238E27FC236}">
                <a16:creationId xmlns:a16="http://schemas.microsoft.com/office/drawing/2014/main" id="{4F8C055F-E280-48F5-B902-10B2F4A60AE7}"/>
              </a:ext>
            </a:extLst>
          </p:cNvPr>
          <p:cNvSpPr/>
          <p:nvPr/>
        </p:nvSpPr>
        <p:spPr>
          <a:xfrm>
            <a:off x="9002833" y="3350216"/>
            <a:ext cx="1323239" cy="962769"/>
          </a:xfrm>
          <a:prstGeom prst="foldedCorner">
            <a:avLst/>
          </a:prstGeom>
          <a:ln>
            <a:solidFill>
              <a:schemeClr val="accent6"/>
            </a:solidFill>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pPr algn="ctr"/>
            <a:r>
              <a:rPr kumimoji="1" lang="en-US" altLang="ja-JP" b="1" dirty="0">
                <a:solidFill>
                  <a:schemeClr val="accent6"/>
                </a:solidFill>
              </a:rPr>
              <a:t>Q&amp;A</a:t>
            </a:r>
          </a:p>
          <a:p>
            <a:pPr algn="ctr"/>
            <a:r>
              <a:rPr kumimoji="1" lang="ja-JP" altLang="en-US" b="1" dirty="0">
                <a:solidFill>
                  <a:schemeClr val="accent6"/>
                </a:solidFill>
              </a:rPr>
              <a:t>通知</a:t>
            </a:r>
            <a:endParaRPr kumimoji="1" lang="en-US" altLang="ja-JP" b="1" dirty="0">
              <a:solidFill>
                <a:schemeClr val="accent6"/>
              </a:solidFill>
            </a:endParaRPr>
          </a:p>
          <a:p>
            <a:pPr algn="ctr"/>
            <a:r>
              <a:rPr lang="ja-JP" altLang="en-US" b="1" dirty="0">
                <a:solidFill>
                  <a:schemeClr val="accent6"/>
                </a:solidFill>
              </a:rPr>
              <a:t>（統合）</a:t>
            </a:r>
            <a:endParaRPr kumimoji="1" lang="en-US" altLang="ja-JP" b="1" dirty="0">
              <a:solidFill>
                <a:schemeClr val="accent6"/>
              </a:solidFill>
            </a:endParaRPr>
          </a:p>
        </p:txBody>
      </p:sp>
      <p:sp>
        <p:nvSpPr>
          <p:cNvPr id="51" name="正方形/長方形 50">
            <a:extLst>
              <a:ext uri="{FF2B5EF4-FFF2-40B4-BE49-F238E27FC236}">
                <a16:creationId xmlns:a16="http://schemas.microsoft.com/office/drawing/2014/main" id="{6D5AE46E-CC72-47AE-B282-AE1C473706F6}"/>
              </a:ext>
            </a:extLst>
          </p:cNvPr>
          <p:cNvSpPr/>
          <p:nvPr/>
        </p:nvSpPr>
        <p:spPr>
          <a:xfrm>
            <a:off x="6854990" y="3396092"/>
            <a:ext cx="782587" cy="523220"/>
          </a:xfrm>
          <a:prstGeom prst="rect">
            <a:avLst/>
          </a:prstGeom>
        </p:spPr>
        <p:txBody>
          <a:bodyPr wrap="square">
            <a:spAutoFit/>
          </a:bodyPr>
          <a:lstStyle/>
          <a:p>
            <a:pPr algn="ctr"/>
            <a:r>
              <a:rPr lang="ja-JP" altLang="en-US" sz="2800" b="1" dirty="0">
                <a:solidFill>
                  <a:schemeClr val="accent1">
                    <a:lumMod val="75000"/>
                  </a:schemeClr>
                </a:solidFill>
              </a:rPr>
              <a:t>＋</a:t>
            </a:r>
            <a:r>
              <a:rPr lang="en-US" altLang="ja-JP" sz="2800" b="1" dirty="0">
                <a:solidFill>
                  <a:schemeClr val="accent1">
                    <a:lumMod val="75000"/>
                  </a:schemeClr>
                </a:solidFill>
              </a:rPr>
              <a:t>α</a:t>
            </a:r>
            <a:endParaRPr lang="ja-JP" altLang="en-US" sz="2800" b="1" dirty="0">
              <a:solidFill>
                <a:schemeClr val="accent1">
                  <a:lumMod val="75000"/>
                </a:schemeClr>
              </a:solidFill>
            </a:endParaRPr>
          </a:p>
        </p:txBody>
      </p:sp>
      <p:sp>
        <p:nvSpPr>
          <p:cNvPr id="52" name="四角形: メモ 51">
            <a:extLst>
              <a:ext uri="{FF2B5EF4-FFF2-40B4-BE49-F238E27FC236}">
                <a16:creationId xmlns:a16="http://schemas.microsoft.com/office/drawing/2014/main" id="{7B5AE634-B730-4D39-8381-2523E1B93D17}"/>
              </a:ext>
            </a:extLst>
          </p:cNvPr>
          <p:cNvSpPr/>
          <p:nvPr/>
        </p:nvSpPr>
        <p:spPr>
          <a:xfrm>
            <a:off x="10540628" y="4520937"/>
            <a:ext cx="1278049" cy="1232462"/>
          </a:xfrm>
          <a:prstGeom prst="foldedCorner">
            <a:avLst/>
          </a:prstGeom>
          <a:ln>
            <a:solidFill>
              <a:schemeClr val="accent6"/>
            </a:solidFill>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t">
            <a:noAutofit/>
          </a:bodyPr>
          <a:lstStyle/>
          <a:p>
            <a:pPr algn="ctr"/>
            <a:r>
              <a:rPr kumimoji="1" lang="en-US" altLang="ja-JP" b="1" dirty="0">
                <a:solidFill>
                  <a:schemeClr val="accent6"/>
                </a:solidFill>
              </a:rPr>
              <a:t>RMP</a:t>
            </a:r>
          </a:p>
          <a:p>
            <a:pPr algn="ctr"/>
            <a:r>
              <a:rPr lang="ja-JP" altLang="en-US" b="1" dirty="0">
                <a:solidFill>
                  <a:schemeClr val="accent6"/>
                </a:solidFill>
              </a:rPr>
              <a:t>提出方法通知</a:t>
            </a:r>
            <a:endParaRPr lang="en-US" altLang="ja-JP" b="1" dirty="0">
              <a:solidFill>
                <a:schemeClr val="accent6"/>
              </a:solidFill>
            </a:endParaRPr>
          </a:p>
          <a:p>
            <a:pPr algn="ctr"/>
            <a:r>
              <a:rPr lang="ja-JP" altLang="en-US" b="1" dirty="0">
                <a:solidFill>
                  <a:schemeClr val="accent6"/>
                </a:solidFill>
              </a:rPr>
              <a:t>（新設）</a:t>
            </a:r>
            <a:endParaRPr kumimoji="1" lang="en-US" altLang="ja-JP" b="1" dirty="0">
              <a:solidFill>
                <a:schemeClr val="accent6"/>
              </a:solidFill>
            </a:endParaRPr>
          </a:p>
        </p:txBody>
      </p:sp>
      <p:sp>
        <p:nvSpPr>
          <p:cNvPr id="53" name="四角形: メモ 52">
            <a:extLst>
              <a:ext uri="{FF2B5EF4-FFF2-40B4-BE49-F238E27FC236}">
                <a16:creationId xmlns:a16="http://schemas.microsoft.com/office/drawing/2014/main" id="{D33342FF-D4F6-4343-9B5F-2B1CBE1D6180}"/>
              </a:ext>
            </a:extLst>
          </p:cNvPr>
          <p:cNvSpPr/>
          <p:nvPr/>
        </p:nvSpPr>
        <p:spPr>
          <a:xfrm>
            <a:off x="3234420" y="1831158"/>
            <a:ext cx="1126991" cy="1138191"/>
          </a:xfrm>
          <a:prstGeom prst="foldedCorner">
            <a:avLst/>
          </a:prstGeom>
          <a:ln>
            <a:solidFill>
              <a:schemeClr val="bg1">
                <a:lumMod val="50000"/>
              </a:schemeClr>
            </a:solidFill>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pPr algn="ctr"/>
            <a:r>
              <a:rPr kumimoji="1" lang="en-US" altLang="ja-JP" b="1" dirty="0">
                <a:solidFill>
                  <a:schemeClr val="bg1">
                    <a:lumMod val="50000"/>
                  </a:schemeClr>
                </a:solidFill>
              </a:rPr>
              <a:t>RMP</a:t>
            </a:r>
          </a:p>
          <a:p>
            <a:pPr algn="ctr"/>
            <a:r>
              <a:rPr lang="ja-JP" altLang="en-US" b="1" dirty="0">
                <a:solidFill>
                  <a:schemeClr val="bg1">
                    <a:lumMod val="50000"/>
                  </a:schemeClr>
                </a:solidFill>
              </a:rPr>
              <a:t>公表</a:t>
            </a:r>
            <a:endParaRPr lang="en-US" altLang="ja-JP" b="1" dirty="0">
              <a:solidFill>
                <a:schemeClr val="bg1">
                  <a:lumMod val="50000"/>
                </a:schemeClr>
              </a:solidFill>
            </a:endParaRPr>
          </a:p>
          <a:p>
            <a:pPr algn="ctr"/>
            <a:r>
              <a:rPr lang="ja-JP" altLang="en-US" b="1" dirty="0">
                <a:solidFill>
                  <a:schemeClr val="bg1">
                    <a:lumMod val="50000"/>
                  </a:schemeClr>
                </a:solidFill>
              </a:rPr>
              <a:t>通知</a:t>
            </a:r>
            <a:endParaRPr kumimoji="1" lang="ja-JP" altLang="en-US" b="1" dirty="0">
              <a:solidFill>
                <a:schemeClr val="bg1">
                  <a:lumMod val="50000"/>
                </a:schemeClr>
              </a:solidFill>
            </a:endParaRPr>
          </a:p>
        </p:txBody>
      </p:sp>
      <p:sp>
        <p:nvSpPr>
          <p:cNvPr id="54" name="正方形/長方形 53">
            <a:extLst>
              <a:ext uri="{FF2B5EF4-FFF2-40B4-BE49-F238E27FC236}">
                <a16:creationId xmlns:a16="http://schemas.microsoft.com/office/drawing/2014/main" id="{2CC03819-7CFE-4A19-9AD3-AD4576F72076}"/>
              </a:ext>
            </a:extLst>
          </p:cNvPr>
          <p:cNvSpPr/>
          <p:nvPr/>
        </p:nvSpPr>
        <p:spPr>
          <a:xfrm>
            <a:off x="6854990" y="2121750"/>
            <a:ext cx="782587" cy="523220"/>
          </a:xfrm>
          <a:prstGeom prst="rect">
            <a:avLst/>
          </a:prstGeom>
        </p:spPr>
        <p:txBody>
          <a:bodyPr wrap="none">
            <a:spAutoFit/>
          </a:bodyPr>
          <a:lstStyle/>
          <a:p>
            <a:pPr algn="ctr"/>
            <a:r>
              <a:rPr lang="ja-JP" altLang="en-US" sz="2800" b="1" dirty="0">
                <a:solidFill>
                  <a:schemeClr val="accent1">
                    <a:lumMod val="75000"/>
                  </a:schemeClr>
                </a:solidFill>
              </a:rPr>
              <a:t>＋</a:t>
            </a:r>
            <a:r>
              <a:rPr lang="en-US" altLang="ja-JP" sz="2800" b="1" dirty="0">
                <a:solidFill>
                  <a:schemeClr val="accent1">
                    <a:lumMod val="75000"/>
                  </a:schemeClr>
                </a:solidFill>
              </a:rPr>
              <a:t>α</a:t>
            </a:r>
            <a:endParaRPr lang="ja-JP" altLang="en-US" sz="2800" b="1" dirty="0">
              <a:solidFill>
                <a:schemeClr val="accent1">
                  <a:lumMod val="75000"/>
                </a:schemeClr>
              </a:solidFill>
            </a:endParaRPr>
          </a:p>
        </p:txBody>
      </p:sp>
      <p:sp>
        <p:nvSpPr>
          <p:cNvPr id="55" name="加算記号 54">
            <a:extLst>
              <a:ext uri="{FF2B5EF4-FFF2-40B4-BE49-F238E27FC236}">
                <a16:creationId xmlns:a16="http://schemas.microsoft.com/office/drawing/2014/main" id="{20872FD7-B68A-4E70-9F79-BD9B69D93679}"/>
              </a:ext>
            </a:extLst>
          </p:cNvPr>
          <p:cNvSpPr/>
          <p:nvPr/>
        </p:nvSpPr>
        <p:spPr>
          <a:xfrm>
            <a:off x="4525539" y="2076125"/>
            <a:ext cx="654340" cy="690377"/>
          </a:xfrm>
          <a:prstGeom prst="mathPlus">
            <a:avLst/>
          </a:prstGeom>
          <a:solidFill>
            <a:schemeClr val="bg1">
              <a:lumMod val="50000"/>
            </a:schemeClr>
          </a:solidFill>
        </p:spPr>
        <p:txBody>
          <a:bodyPr wrap="square" lIns="108000" tIns="108000" rIns="108000" bIns="108000" rtlCol="0" anchor="ctr">
            <a:noAutofit/>
          </a:bodyPr>
          <a:lstStyle/>
          <a:p>
            <a:pPr algn="ctr"/>
            <a:endParaRPr kumimoji="1" lang="ja-JP" altLang="en-US" b="1" dirty="0">
              <a:solidFill>
                <a:schemeClr val="bg1"/>
              </a:solidFill>
            </a:endParaRPr>
          </a:p>
        </p:txBody>
      </p:sp>
      <p:sp>
        <p:nvSpPr>
          <p:cNvPr id="56" name="四角形: メモ 55">
            <a:extLst>
              <a:ext uri="{FF2B5EF4-FFF2-40B4-BE49-F238E27FC236}">
                <a16:creationId xmlns:a16="http://schemas.microsoft.com/office/drawing/2014/main" id="{47D41EA3-2E8E-471F-A7F2-90467734460F}"/>
              </a:ext>
            </a:extLst>
          </p:cNvPr>
          <p:cNvSpPr/>
          <p:nvPr/>
        </p:nvSpPr>
        <p:spPr>
          <a:xfrm>
            <a:off x="5615182" y="1831158"/>
            <a:ext cx="1126991" cy="1138191"/>
          </a:xfrm>
          <a:prstGeom prst="foldedCorner">
            <a:avLst/>
          </a:prstGeom>
          <a:ln>
            <a:solidFill>
              <a:schemeClr val="bg1">
                <a:lumMod val="50000"/>
              </a:schemeClr>
            </a:solidFill>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pPr algn="ctr"/>
            <a:r>
              <a:rPr kumimoji="1" lang="en-US" altLang="ja-JP" b="1" dirty="0">
                <a:solidFill>
                  <a:schemeClr val="bg1">
                    <a:lumMod val="50000"/>
                  </a:schemeClr>
                </a:solidFill>
              </a:rPr>
              <a:t>RMP</a:t>
            </a:r>
          </a:p>
          <a:p>
            <a:pPr algn="ctr"/>
            <a:r>
              <a:rPr lang="ja-JP" altLang="en-US" b="1" dirty="0">
                <a:solidFill>
                  <a:schemeClr val="bg1">
                    <a:lumMod val="50000"/>
                  </a:schemeClr>
                </a:solidFill>
              </a:rPr>
              <a:t>概要</a:t>
            </a:r>
            <a:endParaRPr lang="en-US" altLang="ja-JP" b="1" dirty="0">
              <a:solidFill>
                <a:schemeClr val="bg1">
                  <a:lumMod val="50000"/>
                </a:schemeClr>
              </a:solidFill>
            </a:endParaRPr>
          </a:p>
          <a:p>
            <a:pPr algn="ctr"/>
            <a:r>
              <a:rPr lang="ja-JP" altLang="en-US" b="1" dirty="0">
                <a:solidFill>
                  <a:schemeClr val="bg1">
                    <a:lumMod val="50000"/>
                  </a:schemeClr>
                </a:solidFill>
              </a:rPr>
              <a:t>通知</a:t>
            </a:r>
            <a:endParaRPr kumimoji="1" lang="ja-JP" altLang="en-US" b="1" dirty="0">
              <a:solidFill>
                <a:schemeClr val="bg1">
                  <a:lumMod val="50000"/>
                </a:schemeClr>
              </a:solidFill>
            </a:endParaRPr>
          </a:p>
        </p:txBody>
      </p:sp>
      <p:sp>
        <p:nvSpPr>
          <p:cNvPr id="57" name="正方形/長方形 56">
            <a:extLst>
              <a:ext uri="{FF2B5EF4-FFF2-40B4-BE49-F238E27FC236}">
                <a16:creationId xmlns:a16="http://schemas.microsoft.com/office/drawing/2014/main" id="{B974428E-11BE-4AEC-85B5-EE8FA4A650E8}"/>
              </a:ext>
            </a:extLst>
          </p:cNvPr>
          <p:cNvSpPr/>
          <p:nvPr/>
        </p:nvSpPr>
        <p:spPr>
          <a:xfrm>
            <a:off x="8665091" y="1679283"/>
            <a:ext cx="3311009" cy="4226169"/>
          </a:xfrm>
          <a:prstGeom prst="rect">
            <a:avLst/>
          </a:prstGeom>
          <a:noFill/>
          <a:ln w="57150">
            <a:solidFill>
              <a:schemeClr val="accent6"/>
            </a:solidFill>
          </a:ln>
        </p:spPr>
        <p:txBody>
          <a:bodyPr wrap="square" lIns="108000" tIns="108000" rIns="108000" bIns="108000" rtlCol="0" anchor="ctr">
            <a:noAutofit/>
          </a:bodyPr>
          <a:lstStyle/>
          <a:p>
            <a:pPr algn="ctr"/>
            <a:endParaRPr kumimoji="1" lang="ja-JP" altLang="en-US" b="1" dirty="0">
              <a:solidFill>
                <a:schemeClr val="bg1"/>
              </a:solidFill>
            </a:endParaRPr>
          </a:p>
        </p:txBody>
      </p:sp>
      <p:sp>
        <p:nvSpPr>
          <p:cNvPr id="58" name="四角形: メモ 57">
            <a:extLst>
              <a:ext uri="{FF2B5EF4-FFF2-40B4-BE49-F238E27FC236}">
                <a16:creationId xmlns:a16="http://schemas.microsoft.com/office/drawing/2014/main" id="{0AFBC433-19AC-412A-87E2-2FE6A38C771C}"/>
              </a:ext>
            </a:extLst>
          </p:cNvPr>
          <p:cNvSpPr/>
          <p:nvPr/>
        </p:nvSpPr>
        <p:spPr>
          <a:xfrm>
            <a:off x="5648565" y="4563228"/>
            <a:ext cx="1166978" cy="1232462"/>
          </a:xfrm>
          <a:prstGeom prst="foldedCorner">
            <a:avLst/>
          </a:prstGeom>
          <a:ln>
            <a:solidFill>
              <a:schemeClr val="bg1">
                <a:lumMod val="50000"/>
              </a:schemeClr>
            </a:solidFill>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t">
            <a:noAutofit/>
          </a:bodyPr>
          <a:lstStyle/>
          <a:p>
            <a:pPr algn="ctr"/>
            <a:r>
              <a:rPr kumimoji="1" lang="en-US" altLang="ja-JP" b="1" dirty="0">
                <a:solidFill>
                  <a:schemeClr val="bg1">
                    <a:lumMod val="50000"/>
                  </a:schemeClr>
                </a:solidFill>
              </a:rPr>
              <a:t>RMP</a:t>
            </a:r>
          </a:p>
          <a:p>
            <a:pPr algn="ctr"/>
            <a:r>
              <a:rPr kumimoji="1" lang="ja-JP" altLang="en-US" b="1" dirty="0">
                <a:solidFill>
                  <a:schemeClr val="bg1">
                    <a:lumMod val="50000"/>
                  </a:schemeClr>
                </a:solidFill>
              </a:rPr>
              <a:t>公表</a:t>
            </a:r>
            <a:endParaRPr kumimoji="1" lang="en-US" altLang="ja-JP" b="1" dirty="0">
              <a:solidFill>
                <a:schemeClr val="bg1">
                  <a:lumMod val="50000"/>
                </a:schemeClr>
              </a:solidFill>
            </a:endParaRPr>
          </a:p>
          <a:p>
            <a:pPr algn="ctr"/>
            <a:r>
              <a:rPr kumimoji="1" lang="ja-JP" altLang="en-US" b="1" dirty="0">
                <a:solidFill>
                  <a:schemeClr val="bg1">
                    <a:lumMod val="50000"/>
                  </a:schemeClr>
                </a:solidFill>
              </a:rPr>
              <a:t>留意点</a:t>
            </a:r>
            <a:endParaRPr kumimoji="1" lang="en-US" altLang="ja-JP" b="1" dirty="0">
              <a:solidFill>
                <a:schemeClr val="bg1">
                  <a:lumMod val="50000"/>
                </a:schemeClr>
              </a:solidFill>
            </a:endParaRPr>
          </a:p>
          <a:p>
            <a:pPr algn="ctr"/>
            <a:r>
              <a:rPr kumimoji="1" lang="ja-JP" altLang="en-US" b="1" dirty="0">
                <a:solidFill>
                  <a:schemeClr val="bg1">
                    <a:lumMod val="50000"/>
                  </a:schemeClr>
                </a:solidFill>
              </a:rPr>
              <a:t>通知</a:t>
            </a:r>
            <a:endParaRPr kumimoji="1" lang="en-US" altLang="ja-JP" b="1" dirty="0">
              <a:solidFill>
                <a:schemeClr val="bg1">
                  <a:lumMod val="50000"/>
                </a:schemeClr>
              </a:solidFill>
            </a:endParaRPr>
          </a:p>
        </p:txBody>
      </p:sp>
      <p:sp>
        <p:nvSpPr>
          <p:cNvPr id="59" name="加算記号 58">
            <a:extLst>
              <a:ext uri="{FF2B5EF4-FFF2-40B4-BE49-F238E27FC236}">
                <a16:creationId xmlns:a16="http://schemas.microsoft.com/office/drawing/2014/main" id="{FF3BFFB7-A97F-41FF-9A17-E60E58960037}"/>
              </a:ext>
            </a:extLst>
          </p:cNvPr>
          <p:cNvSpPr/>
          <p:nvPr/>
        </p:nvSpPr>
        <p:spPr>
          <a:xfrm>
            <a:off x="2234658" y="3396092"/>
            <a:ext cx="654340" cy="690377"/>
          </a:xfrm>
          <a:prstGeom prst="mathPlus">
            <a:avLst/>
          </a:prstGeom>
          <a:solidFill>
            <a:schemeClr val="bg1">
              <a:lumMod val="50000"/>
            </a:schemeClr>
          </a:solidFill>
        </p:spPr>
        <p:txBody>
          <a:bodyPr wrap="square" lIns="108000" tIns="108000" rIns="108000" bIns="108000" rtlCol="0" anchor="ctr">
            <a:noAutofit/>
          </a:bodyPr>
          <a:lstStyle/>
          <a:p>
            <a:pPr algn="ctr"/>
            <a:endParaRPr kumimoji="1" lang="ja-JP" altLang="en-US" b="1" dirty="0">
              <a:solidFill>
                <a:schemeClr val="bg1"/>
              </a:solidFill>
            </a:endParaRPr>
          </a:p>
        </p:txBody>
      </p:sp>
      <p:sp>
        <p:nvSpPr>
          <p:cNvPr id="60" name="加算記号 59">
            <a:extLst>
              <a:ext uri="{FF2B5EF4-FFF2-40B4-BE49-F238E27FC236}">
                <a16:creationId xmlns:a16="http://schemas.microsoft.com/office/drawing/2014/main" id="{907E9256-3D15-4219-9AF0-E20FF93F087B}"/>
              </a:ext>
            </a:extLst>
          </p:cNvPr>
          <p:cNvSpPr/>
          <p:nvPr/>
        </p:nvSpPr>
        <p:spPr>
          <a:xfrm>
            <a:off x="5321395" y="3396092"/>
            <a:ext cx="654340" cy="690377"/>
          </a:xfrm>
          <a:prstGeom prst="mathPlus">
            <a:avLst/>
          </a:prstGeom>
          <a:solidFill>
            <a:schemeClr val="bg1">
              <a:lumMod val="50000"/>
            </a:schemeClr>
          </a:solidFill>
        </p:spPr>
        <p:txBody>
          <a:bodyPr wrap="square" lIns="108000" tIns="108000" rIns="108000" bIns="108000" rtlCol="0" anchor="ctr">
            <a:noAutofit/>
          </a:bodyPr>
          <a:lstStyle/>
          <a:p>
            <a:pPr algn="ctr"/>
            <a:endParaRPr kumimoji="1" lang="ja-JP" altLang="en-US" b="1" dirty="0">
              <a:solidFill>
                <a:schemeClr val="bg1"/>
              </a:solidFill>
            </a:endParaRPr>
          </a:p>
        </p:txBody>
      </p:sp>
      <p:sp>
        <p:nvSpPr>
          <p:cNvPr id="61" name="正方形/長方形 60">
            <a:extLst>
              <a:ext uri="{FF2B5EF4-FFF2-40B4-BE49-F238E27FC236}">
                <a16:creationId xmlns:a16="http://schemas.microsoft.com/office/drawing/2014/main" id="{3DE8110E-C67A-49DD-99DE-568AA4E8AB6C}"/>
              </a:ext>
            </a:extLst>
          </p:cNvPr>
          <p:cNvSpPr/>
          <p:nvPr/>
        </p:nvSpPr>
        <p:spPr>
          <a:xfrm>
            <a:off x="1601204" y="6148785"/>
            <a:ext cx="9870010" cy="707886"/>
          </a:xfrm>
          <a:prstGeom prst="rect">
            <a:avLst/>
          </a:prstGeom>
        </p:spPr>
        <p:txBody>
          <a:bodyPr wrap="none">
            <a:spAutoFit/>
          </a:bodyPr>
          <a:lstStyle/>
          <a:p>
            <a:pPr lvl="0">
              <a:defRPr/>
            </a:pPr>
            <a:r>
              <a:rPr lang="ja-JP" altLang="en-US" sz="1000" b="1" dirty="0"/>
              <a:t>出典：　令和</a:t>
            </a:r>
            <a:r>
              <a:rPr lang="en-US" altLang="ja-JP" sz="1000" b="1" dirty="0"/>
              <a:t>4</a:t>
            </a:r>
            <a:r>
              <a:rPr lang="ja-JP" altLang="en-US" sz="1000" b="1" dirty="0"/>
              <a:t>年</a:t>
            </a:r>
            <a:r>
              <a:rPr lang="en-US" altLang="ja-JP" sz="1000" b="1" dirty="0"/>
              <a:t>3</a:t>
            </a:r>
            <a:r>
              <a:rPr lang="ja-JP" altLang="en-US" sz="1000" b="1" dirty="0"/>
              <a:t>月　審査管理課長・安全対策課長通知　医薬品リスク管理計画の策定及び公表について</a:t>
            </a:r>
            <a:endParaRPr lang="en-US" altLang="ja-JP" sz="1000" b="1" dirty="0"/>
          </a:p>
          <a:p>
            <a:pPr>
              <a:defRPr/>
            </a:pPr>
            <a:r>
              <a:rPr lang="ja-JP" altLang="en-US" sz="1000" b="1" dirty="0"/>
              <a:t>　　 　　　令和</a:t>
            </a:r>
            <a:r>
              <a:rPr lang="en-US" altLang="ja-JP" sz="1000" b="1" dirty="0"/>
              <a:t>4</a:t>
            </a:r>
            <a:r>
              <a:rPr lang="ja-JP" altLang="en-US" sz="1000" b="1" dirty="0"/>
              <a:t>年</a:t>
            </a:r>
            <a:r>
              <a:rPr lang="en-US" altLang="ja-JP" sz="1000" b="1" dirty="0"/>
              <a:t>3</a:t>
            </a:r>
            <a:r>
              <a:rPr lang="ja-JP" altLang="en-US" sz="1000" b="1" dirty="0"/>
              <a:t>月　</a:t>
            </a:r>
            <a:r>
              <a:rPr lang="en-US" altLang="ja-JP" sz="1000" b="1" dirty="0"/>
              <a:t>PMDA</a:t>
            </a:r>
            <a:r>
              <a:rPr lang="ja-JP" altLang="en-US" sz="1000" b="1" dirty="0"/>
              <a:t>安全性情報・企画管理部長　医薬品リスク管理計画書の公表資料及び追加のリスク最小化活動として作成・提供する資材の公表に関する留意点について</a:t>
            </a:r>
            <a:endParaRPr lang="en-US" altLang="ja-JP" sz="1000" dirty="0"/>
          </a:p>
          <a:p>
            <a:pPr lvl="0">
              <a:defRPr/>
            </a:pPr>
            <a:r>
              <a:rPr lang="ja-JP" altLang="en-US" sz="1000" b="1" dirty="0"/>
              <a:t>　　 　　　令和</a:t>
            </a:r>
            <a:r>
              <a:rPr lang="en-US" altLang="ja-JP" sz="1000" b="1" dirty="0"/>
              <a:t>4</a:t>
            </a:r>
            <a:r>
              <a:rPr lang="ja-JP" altLang="en-US" sz="1000" b="1" dirty="0"/>
              <a:t>年</a:t>
            </a:r>
            <a:r>
              <a:rPr lang="en-US" altLang="ja-JP" sz="1000" b="1" dirty="0"/>
              <a:t>3</a:t>
            </a:r>
            <a:r>
              <a:rPr lang="ja-JP" altLang="en-US" sz="1000" b="1" dirty="0"/>
              <a:t>月　審査管理課・安全対策課通知　医薬品リスク管理計画に関する質疑応答集（Ｑ＆Ａ）について</a:t>
            </a:r>
            <a:endParaRPr lang="en-US" altLang="ja-JP" sz="1000" b="1" dirty="0"/>
          </a:p>
          <a:p>
            <a:pPr lvl="0">
              <a:defRPr/>
            </a:pPr>
            <a:r>
              <a:rPr lang="ja-JP" altLang="en-US" sz="1000" b="1" dirty="0"/>
              <a:t>　　　　　 令和</a:t>
            </a:r>
            <a:r>
              <a:rPr lang="en-US" altLang="ja-JP" sz="1000" b="1" dirty="0"/>
              <a:t>4</a:t>
            </a:r>
            <a:r>
              <a:rPr lang="ja-JP" altLang="en-US" sz="1000" b="1" dirty="0"/>
              <a:t>年</a:t>
            </a:r>
            <a:r>
              <a:rPr lang="en-US" altLang="ja-JP" sz="1000" b="1" dirty="0"/>
              <a:t>3</a:t>
            </a:r>
            <a:r>
              <a:rPr lang="ja-JP" altLang="en-US" sz="1000" b="1" dirty="0"/>
              <a:t>月　</a:t>
            </a:r>
            <a:r>
              <a:rPr lang="zh-TW" altLang="en-US" sz="1000" b="1" dirty="0"/>
              <a:t>審査業務部通知</a:t>
            </a:r>
            <a:r>
              <a:rPr lang="ja-JP" altLang="en-US" sz="1000" b="1" dirty="0"/>
              <a:t>　医薬品リスク管理計画書（ＲＭＰ）の提出方法について</a:t>
            </a:r>
            <a:endParaRPr lang="en-US" altLang="ja-JP" sz="1000" b="1" dirty="0"/>
          </a:p>
        </p:txBody>
      </p:sp>
      <p:sp>
        <p:nvSpPr>
          <p:cNvPr id="62" name="四角形: メモ 61">
            <a:extLst>
              <a:ext uri="{FF2B5EF4-FFF2-40B4-BE49-F238E27FC236}">
                <a16:creationId xmlns:a16="http://schemas.microsoft.com/office/drawing/2014/main" id="{50B43FCC-83B2-4E00-8764-78EDC066DB75}"/>
              </a:ext>
            </a:extLst>
          </p:cNvPr>
          <p:cNvSpPr/>
          <p:nvPr/>
        </p:nvSpPr>
        <p:spPr>
          <a:xfrm>
            <a:off x="9025427" y="4520937"/>
            <a:ext cx="1278049" cy="1232462"/>
          </a:xfrm>
          <a:prstGeom prst="foldedCorner">
            <a:avLst/>
          </a:prstGeom>
          <a:ln>
            <a:solidFill>
              <a:schemeClr val="accent6"/>
            </a:solidFill>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t">
            <a:noAutofit/>
          </a:bodyPr>
          <a:lstStyle/>
          <a:p>
            <a:pPr algn="ctr"/>
            <a:r>
              <a:rPr kumimoji="1" lang="en-US" altLang="ja-JP" b="1" dirty="0">
                <a:solidFill>
                  <a:schemeClr val="accent6"/>
                </a:solidFill>
              </a:rPr>
              <a:t>RMP</a:t>
            </a:r>
          </a:p>
          <a:p>
            <a:pPr algn="ctr"/>
            <a:r>
              <a:rPr lang="ja-JP" altLang="en-US" b="1" dirty="0">
                <a:solidFill>
                  <a:schemeClr val="accent6"/>
                </a:solidFill>
              </a:rPr>
              <a:t>公表留意点通知（改訂）</a:t>
            </a:r>
            <a:endParaRPr kumimoji="1" lang="en-US" altLang="ja-JP" b="1" dirty="0">
              <a:solidFill>
                <a:schemeClr val="accent6"/>
              </a:solidFill>
            </a:endParaRPr>
          </a:p>
        </p:txBody>
      </p:sp>
      <p:sp>
        <p:nvSpPr>
          <p:cNvPr id="63" name="矢印: 右 62">
            <a:extLst>
              <a:ext uri="{FF2B5EF4-FFF2-40B4-BE49-F238E27FC236}">
                <a16:creationId xmlns:a16="http://schemas.microsoft.com/office/drawing/2014/main" id="{2F7661C8-D36C-4E46-801C-AEF7098BCBD7}"/>
              </a:ext>
            </a:extLst>
          </p:cNvPr>
          <p:cNvSpPr/>
          <p:nvPr/>
        </p:nvSpPr>
        <p:spPr>
          <a:xfrm>
            <a:off x="7898653" y="4890039"/>
            <a:ext cx="593921" cy="578840"/>
          </a:xfrm>
          <a:prstGeom prst="rightArrow">
            <a:avLst/>
          </a:prstGeom>
          <a:solidFill>
            <a:srgbClr val="005EB8"/>
          </a:solidFill>
        </p:spPr>
        <p:txBody>
          <a:bodyPr wrap="square" lIns="108000" tIns="108000" rIns="108000" bIns="108000" rtlCol="0" anchor="ctr">
            <a:noAutofit/>
          </a:bodyPr>
          <a:lstStyle/>
          <a:p>
            <a:pPr algn="ctr"/>
            <a:endParaRPr kumimoji="1" lang="ja-JP" altLang="en-US" b="1" dirty="0">
              <a:solidFill>
                <a:schemeClr val="bg1"/>
              </a:solidFill>
            </a:endParaRPr>
          </a:p>
        </p:txBody>
      </p:sp>
      <p:sp>
        <p:nvSpPr>
          <p:cNvPr id="64" name="正方形/長方形 63">
            <a:extLst>
              <a:ext uri="{FF2B5EF4-FFF2-40B4-BE49-F238E27FC236}">
                <a16:creationId xmlns:a16="http://schemas.microsoft.com/office/drawing/2014/main" id="{E441F2B0-948E-4A0E-A54C-7DCB88B0322B}"/>
              </a:ext>
            </a:extLst>
          </p:cNvPr>
          <p:cNvSpPr/>
          <p:nvPr/>
        </p:nvSpPr>
        <p:spPr>
          <a:xfrm>
            <a:off x="6854990" y="4917849"/>
            <a:ext cx="782587" cy="523220"/>
          </a:xfrm>
          <a:prstGeom prst="rect">
            <a:avLst/>
          </a:prstGeom>
        </p:spPr>
        <p:txBody>
          <a:bodyPr wrap="square">
            <a:spAutoFit/>
          </a:bodyPr>
          <a:lstStyle/>
          <a:p>
            <a:pPr algn="ctr"/>
            <a:r>
              <a:rPr lang="ja-JP" altLang="en-US" sz="2800" b="1" dirty="0">
                <a:solidFill>
                  <a:schemeClr val="accent1">
                    <a:lumMod val="75000"/>
                  </a:schemeClr>
                </a:solidFill>
              </a:rPr>
              <a:t>＋</a:t>
            </a:r>
            <a:r>
              <a:rPr lang="en-US" altLang="ja-JP" sz="2800" b="1" dirty="0">
                <a:solidFill>
                  <a:schemeClr val="accent1">
                    <a:lumMod val="75000"/>
                  </a:schemeClr>
                </a:solidFill>
              </a:rPr>
              <a:t>α</a:t>
            </a:r>
            <a:endParaRPr lang="ja-JP" altLang="en-US" sz="2800" b="1" dirty="0">
              <a:solidFill>
                <a:schemeClr val="accent1">
                  <a:lumMod val="75000"/>
                </a:schemeClr>
              </a:solidFill>
            </a:endParaRPr>
          </a:p>
        </p:txBody>
      </p:sp>
    </p:spTree>
    <p:extLst>
      <p:ext uri="{BB962C8B-B14F-4D97-AF65-F5344CB8AC3E}">
        <p14:creationId xmlns:p14="http://schemas.microsoft.com/office/powerpoint/2010/main" val="13543150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F95F9BAD-51AA-4BCB-B6D2-099A2F5151F7}"/>
              </a:ext>
            </a:extLst>
          </p:cNvPr>
          <p:cNvSpPr>
            <a:spLocks noGrp="1"/>
          </p:cNvSpPr>
          <p:nvPr>
            <p:ph type="body" sz="quarter" idx="10"/>
          </p:nvPr>
        </p:nvSpPr>
        <p:spPr>
          <a:xfrm>
            <a:off x="561247" y="205387"/>
            <a:ext cx="9793148" cy="307777"/>
          </a:xfrm>
        </p:spPr>
        <p:txBody>
          <a:bodyPr/>
          <a:lstStyle/>
          <a:p>
            <a:r>
              <a:rPr lang="en-US" altLang="ja-JP" dirty="0">
                <a:latin typeface="+mn-ea"/>
                <a:ea typeface="+mn-ea"/>
              </a:rPr>
              <a:t>2022</a:t>
            </a:r>
            <a:r>
              <a:rPr lang="ja-JP" altLang="en-US" dirty="0">
                <a:latin typeface="+mn-ea"/>
                <a:ea typeface="+mn-ea"/>
              </a:rPr>
              <a:t>年</a:t>
            </a:r>
            <a:r>
              <a:rPr lang="en-US" altLang="ja-JP" dirty="0">
                <a:latin typeface="+mn-ea"/>
                <a:ea typeface="+mn-ea"/>
              </a:rPr>
              <a:t>3</a:t>
            </a:r>
            <a:r>
              <a:rPr lang="ja-JP" altLang="en-US" dirty="0">
                <a:latin typeface="+mn-ea"/>
                <a:ea typeface="+mn-ea"/>
              </a:rPr>
              <a:t>月　</a:t>
            </a:r>
            <a:r>
              <a:rPr lang="en-US" altLang="ja-JP" dirty="0">
                <a:latin typeface="+mn-ea"/>
                <a:ea typeface="+mn-ea"/>
              </a:rPr>
              <a:t>RMP</a:t>
            </a:r>
            <a:r>
              <a:rPr lang="ja-JP" altLang="en-US" dirty="0">
                <a:latin typeface="+mn-ea"/>
                <a:ea typeface="+mn-ea"/>
              </a:rPr>
              <a:t>に関する通知のポイント</a:t>
            </a:r>
          </a:p>
        </p:txBody>
      </p:sp>
      <p:sp>
        <p:nvSpPr>
          <p:cNvPr id="4" name="テキスト プレースホルダー 3">
            <a:extLst>
              <a:ext uri="{FF2B5EF4-FFF2-40B4-BE49-F238E27FC236}">
                <a16:creationId xmlns:a16="http://schemas.microsoft.com/office/drawing/2014/main" id="{BDA3C4EB-312D-47AF-A68F-64EFB66B3092}"/>
              </a:ext>
            </a:extLst>
          </p:cNvPr>
          <p:cNvSpPr>
            <a:spLocks noGrp="1"/>
          </p:cNvSpPr>
          <p:nvPr>
            <p:ph type="body" sz="quarter" idx="12"/>
          </p:nvPr>
        </p:nvSpPr>
        <p:spPr>
          <a:xfrm>
            <a:off x="512218" y="503071"/>
            <a:ext cx="11554821" cy="707886"/>
          </a:xfrm>
        </p:spPr>
        <p:txBody>
          <a:bodyPr/>
          <a:lstStyle/>
          <a:p>
            <a:r>
              <a:rPr lang="ja-JP" altLang="en-US" sz="2000" dirty="0">
                <a:latin typeface="+mn-ea"/>
                <a:ea typeface="+mn-ea"/>
              </a:rPr>
              <a:t>日本製薬工業協会（製薬協） 医薬品評価委員会 </a:t>
            </a:r>
            <a:br>
              <a:rPr lang="en-US" altLang="ja-JP" sz="2000" dirty="0">
                <a:latin typeface="+mn-ea"/>
                <a:ea typeface="+mn-ea"/>
              </a:rPr>
            </a:br>
            <a:r>
              <a:rPr lang="ja-JP" altLang="en-US" sz="2000" dirty="0">
                <a:latin typeface="+mn-ea"/>
                <a:ea typeface="+mn-ea"/>
              </a:rPr>
              <a:t>　令和 </a:t>
            </a:r>
            <a:r>
              <a:rPr lang="en-US" altLang="ja-JP" sz="2000" dirty="0">
                <a:latin typeface="+mn-ea"/>
                <a:ea typeface="+mn-ea"/>
              </a:rPr>
              <a:t>2-3 </a:t>
            </a:r>
            <a:r>
              <a:rPr lang="ja-JP" altLang="en-US" sz="2000" dirty="0">
                <a:latin typeface="+mn-ea"/>
                <a:ea typeface="+mn-ea"/>
              </a:rPr>
              <a:t>年度 　</a:t>
            </a:r>
            <a:r>
              <a:rPr lang="en-US" altLang="ja-JP" sz="2000" dirty="0">
                <a:latin typeface="+mn-ea"/>
                <a:ea typeface="+mn-ea"/>
              </a:rPr>
              <a:t>PV</a:t>
            </a:r>
            <a:r>
              <a:rPr lang="ja-JP" altLang="en-US" sz="2000" dirty="0">
                <a:latin typeface="+mn-ea"/>
                <a:ea typeface="+mn-ea"/>
              </a:rPr>
              <a:t>部会　継続課題対応チーム</a:t>
            </a:r>
            <a:r>
              <a:rPr lang="en-US" altLang="ja-JP" sz="2000" dirty="0">
                <a:latin typeface="+mn-ea"/>
                <a:ea typeface="+mn-ea"/>
              </a:rPr>
              <a:t>1</a:t>
            </a:r>
            <a:r>
              <a:rPr lang="ja-JP" altLang="en-US" sz="2000" dirty="0">
                <a:latin typeface="+mn-ea"/>
                <a:ea typeface="+mn-ea"/>
              </a:rPr>
              <a:t>（</a:t>
            </a:r>
            <a:r>
              <a:rPr lang="en-US" altLang="ja-JP" sz="2000" dirty="0">
                <a:latin typeface="+mn-ea"/>
                <a:ea typeface="+mn-ea"/>
              </a:rPr>
              <a:t>KT1</a:t>
            </a:r>
            <a:r>
              <a:rPr lang="ja-JP" altLang="en-US" sz="2000" dirty="0">
                <a:latin typeface="+mn-ea"/>
                <a:ea typeface="+mn-ea"/>
              </a:rPr>
              <a:t>　</a:t>
            </a:r>
            <a:r>
              <a:rPr lang="en-US" altLang="ja-JP" sz="2000" kern="0" dirty="0">
                <a:solidFill>
                  <a:srgbClr val="000000"/>
                </a:solidFill>
                <a:latin typeface="+mn-ea"/>
                <a:ea typeface="+mn-ea"/>
                <a:cs typeface="ＭＳ 明朝" panose="02020609040205080304" pitchFamily="17" charset="-128"/>
              </a:rPr>
              <a:t>RMP</a:t>
            </a:r>
            <a:r>
              <a:rPr lang="ja-JP" altLang="ja-JP" sz="2000" kern="0" dirty="0">
                <a:solidFill>
                  <a:srgbClr val="000000"/>
                </a:solidFill>
                <a:latin typeface="+mn-ea"/>
                <a:ea typeface="+mn-ea"/>
                <a:cs typeface="ＭＳ 明朝" panose="02020609040205080304" pitchFamily="17" charset="-128"/>
              </a:rPr>
              <a:t>運用に関する課題対応</a:t>
            </a:r>
            <a:r>
              <a:rPr lang="en-US" altLang="ja-JP" sz="2000" dirty="0">
                <a:latin typeface="+mn-ea"/>
                <a:ea typeface="+mn-ea"/>
              </a:rPr>
              <a:t>)</a:t>
            </a:r>
          </a:p>
        </p:txBody>
      </p:sp>
      <p:sp>
        <p:nvSpPr>
          <p:cNvPr id="27" name="コンテンツ プレースホルダ 2">
            <a:extLst>
              <a:ext uri="{FF2B5EF4-FFF2-40B4-BE49-F238E27FC236}">
                <a16:creationId xmlns:a16="http://schemas.microsoft.com/office/drawing/2014/main" id="{58774801-F52A-406D-9FB7-4D9B5D3E57DF}"/>
              </a:ext>
            </a:extLst>
          </p:cNvPr>
          <p:cNvSpPr txBox="1">
            <a:spLocks/>
          </p:cNvSpPr>
          <p:nvPr/>
        </p:nvSpPr>
        <p:spPr bwMode="auto">
          <a:xfrm>
            <a:off x="1258230" y="4177617"/>
            <a:ext cx="4135179" cy="223155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349375" indent="-1349375" fontAlgn="ctr">
              <a:tabLst>
                <a:tab pos="1524000" algn="l"/>
              </a:tabLst>
            </a:pPr>
            <a:r>
              <a:rPr lang="ja-JP" altLang="en-US" sz="1700" dirty="0">
                <a:solidFill>
                  <a:prstClr val="black"/>
                </a:solidFill>
                <a:latin typeface="+mn-ea"/>
              </a:rPr>
              <a:t>奥平　可奈子</a:t>
            </a:r>
            <a:r>
              <a:rPr lang="en-US" altLang="ja-JP" sz="1700" dirty="0">
                <a:solidFill>
                  <a:prstClr val="black"/>
                </a:solidFill>
                <a:latin typeface="+mn-ea"/>
              </a:rPr>
              <a:t>	</a:t>
            </a:r>
            <a:r>
              <a:rPr lang="ja-JP" altLang="en-US" sz="1700" dirty="0">
                <a:solidFill>
                  <a:prstClr val="black"/>
                </a:solidFill>
                <a:latin typeface="+mn-ea"/>
              </a:rPr>
              <a:t>（エーザイ株式会社）</a:t>
            </a:r>
            <a:endParaRPr lang="ja-JP" altLang="en-US" sz="1700" dirty="0">
              <a:solidFill>
                <a:srgbClr val="0000FF"/>
              </a:solidFill>
              <a:latin typeface="+mn-ea"/>
            </a:endParaRPr>
          </a:p>
          <a:p>
            <a:pPr marL="1349375" indent="-1349375" fontAlgn="ctr">
              <a:tabLst>
                <a:tab pos="1617663" algn="l"/>
              </a:tabLst>
            </a:pPr>
            <a:r>
              <a:rPr lang="ja-JP" altLang="en-US" sz="1700" dirty="0">
                <a:solidFill>
                  <a:prstClr val="black"/>
                </a:solidFill>
                <a:latin typeface="+mn-ea"/>
              </a:rPr>
              <a:t>奥山　明美</a:t>
            </a:r>
            <a:r>
              <a:rPr lang="en-US" altLang="ja-JP" sz="1700" dirty="0">
                <a:solidFill>
                  <a:prstClr val="black"/>
                </a:solidFill>
                <a:latin typeface="+mn-ea"/>
              </a:rPr>
              <a:t>	</a:t>
            </a:r>
            <a:r>
              <a:rPr lang="ja-JP" altLang="en-US" sz="1700" dirty="0">
                <a:solidFill>
                  <a:prstClr val="black"/>
                </a:solidFill>
                <a:latin typeface="+mn-ea"/>
              </a:rPr>
              <a:t>（科研製薬株式会社）</a:t>
            </a:r>
            <a:r>
              <a:rPr lang="en-US" altLang="ja-JP" sz="1700" dirty="0">
                <a:solidFill>
                  <a:srgbClr val="0000FF"/>
                </a:solidFill>
                <a:latin typeface="+mn-ea"/>
              </a:rPr>
              <a:t> </a:t>
            </a:r>
            <a:endParaRPr lang="ja-JP" altLang="en-US" sz="1700" dirty="0">
              <a:solidFill>
                <a:prstClr val="black"/>
              </a:solidFill>
              <a:latin typeface="+mn-ea"/>
            </a:endParaRPr>
          </a:p>
          <a:p>
            <a:pPr marL="1349375" indent="-1349375" fontAlgn="ctr">
              <a:tabLst>
                <a:tab pos="1617663" algn="l"/>
              </a:tabLst>
            </a:pPr>
            <a:r>
              <a:rPr lang="ja-JP" altLang="en-US" sz="1700" dirty="0">
                <a:solidFill>
                  <a:prstClr val="black"/>
                </a:solidFill>
                <a:latin typeface="+mn-ea"/>
              </a:rPr>
              <a:t>瓦谷　みのり</a:t>
            </a:r>
            <a:r>
              <a:rPr lang="en-US" altLang="ja-JP" sz="1700" dirty="0">
                <a:solidFill>
                  <a:prstClr val="black"/>
                </a:solidFill>
                <a:latin typeface="+mn-ea"/>
              </a:rPr>
              <a:t>	</a:t>
            </a:r>
            <a:r>
              <a:rPr lang="ja-JP" altLang="en-US" sz="1700" dirty="0">
                <a:solidFill>
                  <a:prstClr val="black"/>
                </a:solidFill>
                <a:latin typeface="+mn-ea"/>
              </a:rPr>
              <a:t>（協和キリン株式会社）</a:t>
            </a:r>
            <a:r>
              <a:rPr lang="en-US" altLang="ja-JP" sz="1700" dirty="0">
                <a:solidFill>
                  <a:prstClr val="black"/>
                </a:solidFill>
                <a:latin typeface="+mn-ea"/>
              </a:rPr>
              <a:t> </a:t>
            </a:r>
            <a:endParaRPr lang="ja-JP" altLang="en-US" sz="1700" dirty="0">
              <a:solidFill>
                <a:srgbClr val="0000FF"/>
              </a:solidFill>
              <a:latin typeface="+mn-ea"/>
            </a:endParaRPr>
          </a:p>
          <a:p>
            <a:pPr marL="1524000" indent="-1524000" fontAlgn="ctr">
              <a:tabLst>
                <a:tab pos="1347788" algn="l"/>
              </a:tabLst>
            </a:pPr>
            <a:r>
              <a:rPr lang="ja-JP" altLang="en-US" sz="1700" dirty="0">
                <a:solidFill>
                  <a:prstClr val="black"/>
                </a:solidFill>
                <a:latin typeface="+mn-ea"/>
              </a:rPr>
              <a:t>佐々木　康之</a:t>
            </a:r>
            <a:r>
              <a:rPr lang="en-US" altLang="ja-JP" sz="1700" dirty="0">
                <a:solidFill>
                  <a:prstClr val="black"/>
                </a:solidFill>
                <a:latin typeface="+mn-ea"/>
              </a:rPr>
              <a:t>	</a:t>
            </a:r>
            <a:r>
              <a:rPr lang="ja-JP" altLang="en-US" sz="1700" dirty="0">
                <a:solidFill>
                  <a:prstClr val="black"/>
                </a:solidFill>
                <a:latin typeface="+mn-ea"/>
              </a:rPr>
              <a:t>（サンファーマ株式会社）</a:t>
            </a:r>
            <a:endParaRPr lang="en-US" altLang="ja-JP" sz="1700" dirty="0">
              <a:solidFill>
                <a:srgbClr val="0000FF"/>
              </a:solidFill>
              <a:latin typeface="+mn-ea"/>
            </a:endParaRPr>
          </a:p>
          <a:p>
            <a:pPr marL="1524000" indent="-1524000" fontAlgn="ctr">
              <a:tabLst>
                <a:tab pos="1347788" algn="l"/>
              </a:tabLst>
            </a:pPr>
            <a:r>
              <a:rPr lang="ja-JP" altLang="en-US" sz="1700" dirty="0">
                <a:solidFill>
                  <a:prstClr val="black"/>
                </a:solidFill>
                <a:latin typeface="+mn-ea"/>
              </a:rPr>
              <a:t>林　倫子</a:t>
            </a:r>
            <a:r>
              <a:rPr lang="en-US" altLang="ja-JP" sz="1700" dirty="0">
                <a:solidFill>
                  <a:prstClr val="black"/>
                </a:solidFill>
                <a:latin typeface="+mn-ea"/>
              </a:rPr>
              <a:t>	</a:t>
            </a:r>
            <a:r>
              <a:rPr lang="ja-JP" altLang="en-US" sz="1700" dirty="0">
                <a:solidFill>
                  <a:prstClr val="black"/>
                </a:solidFill>
                <a:latin typeface="+mn-ea"/>
              </a:rPr>
              <a:t>（塩野義製薬株式会社）</a:t>
            </a:r>
            <a:endParaRPr lang="en-US" altLang="ja-JP" sz="1700" dirty="0">
              <a:solidFill>
                <a:srgbClr val="0000FF"/>
              </a:solidFill>
              <a:latin typeface="+mn-ea"/>
            </a:endParaRPr>
          </a:p>
          <a:p>
            <a:pPr marL="1524000" indent="-1524000" fontAlgn="ctr">
              <a:tabLst>
                <a:tab pos="1347788" algn="l"/>
              </a:tabLst>
            </a:pPr>
            <a:r>
              <a:rPr lang="ja-JP" altLang="en-US" sz="1700" dirty="0">
                <a:solidFill>
                  <a:prstClr val="black"/>
                </a:solidFill>
                <a:latin typeface="+mn-ea"/>
              </a:rPr>
              <a:t>根本　真吾　</a:t>
            </a:r>
            <a:r>
              <a:rPr lang="en-US" altLang="ja-JP" sz="1700" dirty="0">
                <a:solidFill>
                  <a:prstClr val="black"/>
                </a:solidFill>
                <a:latin typeface="+mn-ea"/>
              </a:rPr>
              <a:t>	</a:t>
            </a:r>
            <a:r>
              <a:rPr lang="ja-JP" altLang="en-US" sz="1700" dirty="0">
                <a:solidFill>
                  <a:prstClr val="black"/>
                </a:solidFill>
                <a:latin typeface="+mn-ea"/>
              </a:rPr>
              <a:t>（千寿製薬株式会社）</a:t>
            </a:r>
            <a:r>
              <a:rPr lang="en-US" altLang="ja-JP" sz="1700" dirty="0">
                <a:solidFill>
                  <a:prstClr val="black"/>
                </a:solidFill>
                <a:latin typeface="+mn-ea"/>
              </a:rPr>
              <a:t> </a:t>
            </a:r>
            <a:endParaRPr lang="en-US" altLang="ja-JP" sz="1700" dirty="0">
              <a:solidFill>
                <a:srgbClr val="0000FF"/>
              </a:solidFill>
              <a:latin typeface="+mn-ea"/>
            </a:endParaRPr>
          </a:p>
        </p:txBody>
      </p:sp>
      <p:sp>
        <p:nvSpPr>
          <p:cNvPr id="37" name="コンテンツ プレースホルダ 2">
            <a:extLst>
              <a:ext uri="{FF2B5EF4-FFF2-40B4-BE49-F238E27FC236}">
                <a16:creationId xmlns:a16="http://schemas.microsoft.com/office/drawing/2014/main" id="{41A6E00F-4F5E-442E-88B5-4E3C92B1D1DD}"/>
              </a:ext>
            </a:extLst>
          </p:cNvPr>
          <p:cNvSpPr txBox="1">
            <a:spLocks/>
          </p:cNvSpPr>
          <p:nvPr/>
        </p:nvSpPr>
        <p:spPr bwMode="auto">
          <a:xfrm>
            <a:off x="6070756" y="4177617"/>
            <a:ext cx="5663792" cy="198358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527175" indent="-1527175" fontAlgn="ctr">
              <a:tabLst>
                <a:tab pos="1430338" algn="l"/>
              </a:tabLst>
            </a:pPr>
            <a:r>
              <a:rPr lang="ja-JP" altLang="en-US" sz="1700" dirty="0">
                <a:solidFill>
                  <a:prstClr val="black"/>
                </a:solidFill>
                <a:latin typeface="+mn-ea"/>
              </a:rPr>
              <a:t>飯田　絵美子</a:t>
            </a:r>
            <a:r>
              <a:rPr lang="en-US" altLang="ja-JP" sz="1700" dirty="0">
                <a:solidFill>
                  <a:prstClr val="black"/>
                </a:solidFill>
                <a:latin typeface="+mn-ea"/>
              </a:rPr>
              <a:t>	</a:t>
            </a:r>
            <a:r>
              <a:rPr lang="ja-JP" altLang="en-US" sz="1700" dirty="0">
                <a:solidFill>
                  <a:prstClr val="black"/>
                </a:solidFill>
                <a:latin typeface="+mn-ea"/>
              </a:rPr>
              <a:t>（</a:t>
            </a:r>
            <a:r>
              <a:rPr lang="zh-CN" altLang="en-US" sz="1700" dirty="0">
                <a:solidFill>
                  <a:prstClr val="black"/>
                </a:solidFill>
                <a:latin typeface="+mn-ea"/>
              </a:rPr>
              <a:t>第一三共株式会社</a:t>
            </a:r>
            <a:r>
              <a:rPr lang="ja-JP" altLang="en-US" sz="1700" dirty="0">
                <a:solidFill>
                  <a:prstClr val="black"/>
                </a:solidFill>
                <a:latin typeface="+mn-ea"/>
              </a:rPr>
              <a:t>）</a:t>
            </a:r>
            <a:endParaRPr lang="en-US" altLang="ja-JP" sz="1700" dirty="0">
              <a:solidFill>
                <a:prstClr val="black"/>
              </a:solidFill>
              <a:latin typeface="+mn-ea"/>
            </a:endParaRPr>
          </a:p>
          <a:p>
            <a:pPr marL="1527175" indent="-1527175" fontAlgn="ctr">
              <a:tabLst>
                <a:tab pos="1430338" algn="l"/>
              </a:tabLst>
            </a:pPr>
            <a:r>
              <a:rPr lang="ja-JP" altLang="ja-JP" sz="1700" dirty="0">
                <a:solidFill>
                  <a:prstClr val="black"/>
                </a:solidFill>
                <a:latin typeface="+mn-ea"/>
              </a:rPr>
              <a:t>市原</a:t>
            </a:r>
            <a:r>
              <a:rPr lang="ja-JP" altLang="en-US" sz="1700" dirty="0">
                <a:solidFill>
                  <a:prstClr val="black"/>
                </a:solidFill>
                <a:latin typeface="+mn-ea"/>
              </a:rPr>
              <a:t>　</a:t>
            </a:r>
            <a:r>
              <a:rPr lang="ja-JP" altLang="ja-JP" sz="1700" dirty="0">
                <a:solidFill>
                  <a:prstClr val="black"/>
                </a:solidFill>
                <a:latin typeface="+mn-ea"/>
              </a:rPr>
              <a:t>智子</a:t>
            </a:r>
            <a:r>
              <a:rPr lang="en-US" altLang="ja-JP" sz="1700" dirty="0">
                <a:solidFill>
                  <a:prstClr val="black"/>
                </a:solidFill>
                <a:latin typeface="+mn-ea"/>
              </a:rPr>
              <a:t>	</a:t>
            </a:r>
            <a:r>
              <a:rPr lang="ja-JP" altLang="en-US" sz="1700" dirty="0">
                <a:solidFill>
                  <a:prstClr val="black"/>
                </a:solidFill>
                <a:latin typeface="+mn-ea"/>
              </a:rPr>
              <a:t>（大正製薬株式会社）</a:t>
            </a:r>
            <a:endParaRPr lang="ja-JP" altLang="ja-JP" sz="1700" dirty="0">
              <a:solidFill>
                <a:prstClr val="black"/>
              </a:solidFill>
              <a:latin typeface="+mn-ea"/>
            </a:endParaRPr>
          </a:p>
          <a:p>
            <a:pPr marL="1527175" indent="-1527175" fontAlgn="ctr">
              <a:tabLst>
                <a:tab pos="1430338" algn="l"/>
              </a:tabLst>
            </a:pPr>
            <a:r>
              <a:rPr lang="zh-TW" altLang="en-US" sz="1700" dirty="0">
                <a:latin typeface="+mn-ea"/>
              </a:rPr>
              <a:t>永田　真子 </a:t>
            </a:r>
            <a:r>
              <a:rPr lang="en-US" altLang="zh-TW" sz="1700" dirty="0">
                <a:latin typeface="+mn-ea"/>
              </a:rPr>
              <a:t>	</a:t>
            </a:r>
            <a:r>
              <a:rPr lang="ja-JP" altLang="en-US" sz="1700" dirty="0">
                <a:latin typeface="+mn-ea"/>
              </a:rPr>
              <a:t>（</a:t>
            </a:r>
            <a:r>
              <a:rPr lang="zh-TW" altLang="en-US" sz="1700" dirty="0">
                <a:latin typeface="+mn-ea"/>
              </a:rPr>
              <a:t>大鵬薬品工業株式会社</a:t>
            </a:r>
            <a:r>
              <a:rPr lang="ja-JP" altLang="en-US" sz="1700" dirty="0">
                <a:latin typeface="+mn-ea"/>
              </a:rPr>
              <a:t>）</a:t>
            </a:r>
            <a:endParaRPr lang="en-US" altLang="ja-JP" sz="1700" dirty="0">
              <a:solidFill>
                <a:prstClr val="black"/>
              </a:solidFill>
              <a:latin typeface="+mn-ea"/>
            </a:endParaRPr>
          </a:p>
          <a:p>
            <a:pPr marL="1527175" indent="-1527175" fontAlgn="ctr">
              <a:tabLst>
                <a:tab pos="1430338" algn="l"/>
                <a:tab pos="1887538" algn="l"/>
              </a:tabLst>
            </a:pPr>
            <a:r>
              <a:rPr lang="ja-JP" altLang="en-US" sz="1700" dirty="0">
                <a:solidFill>
                  <a:prstClr val="black"/>
                </a:solidFill>
                <a:latin typeface="+mn-ea"/>
              </a:rPr>
              <a:t>芳賀　佳子</a:t>
            </a:r>
            <a:r>
              <a:rPr lang="en-US" altLang="ja-JP" sz="1700" dirty="0">
                <a:solidFill>
                  <a:prstClr val="black"/>
                </a:solidFill>
                <a:latin typeface="+mn-ea"/>
              </a:rPr>
              <a:t>	</a:t>
            </a:r>
            <a:r>
              <a:rPr lang="ja-JP" altLang="en-US" sz="1700" dirty="0">
                <a:solidFill>
                  <a:prstClr val="black"/>
                </a:solidFill>
                <a:latin typeface="+mn-ea"/>
              </a:rPr>
              <a:t>（日本ベーリンガーインゲルハイム株式会社）</a:t>
            </a:r>
            <a:endParaRPr lang="ja-JP" altLang="ja-JP" sz="1700" dirty="0">
              <a:solidFill>
                <a:prstClr val="black"/>
              </a:solidFill>
              <a:latin typeface="+mn-ea"/>
            </a:endParaRPr>
          </a:p>
          <a:p>
            <a:pPr marL="1527175" indent="-1527175" fontAlgn="ctr">
              <a:tabLst>
                <a:tab pos="1430338" algn="l"/>
              </a:tabLst>
            </a:pPr>
            <a:r>
              <a:rPr lang="ja-JP" altLang="en-US" sz="1700" dirty="0">
                <a:solidFill>
                  <a:prstClr val="black"/>
                </a:solidFill>
                <a:latin typeface="+mn-ea"/>
              </a:rPr>
              <a:t>大隅　</a:t>
            </a:r>
            <a:r>
              <a:rPr lang="ja-JP" altLang="ja-JP" sz="1700" dirty="0">
                <a:solidFill>
                  <a:prstClr val="black"/>
                </a:solidFill>
                <a:latin typeface="+mn-ea"/>
              </a:rPr>
              <a:t>智香子</a:t>
            </a:r>
            <a:r>
              <a:rPr lang="en-US" altLang="ja-JP" sz="1700" dirty="0">
                <a:solidFill>
                  <a:prstClr val="black"/>
                </a:solidFill>
                <a:latin typeface="+mn-ea"/>
              </a:rPr>
              <a:t>	</a:t>
            </a:r>
            <a:r>
              <a:rPr lang="ja-JP" altLang="en-US" sz="1700" dirty="0">
                <a:solidFill>
                  <a:prstClr val="black"/>
                </a:solidFill>
                <a:latin typeface="+mn-ea"/>
              </a:rPr>
              <a:t>（ファイザー</a:t>
            </a:r>
            <a:r>
              <a:rPr lang="zh-TW" altLang="en-US" sz="1700" dirty="0">
                <a:solidFill>
                  <a:prstClr val="black"/>
                </a:solidFill>
                <a:latin typeface="+mn-ea"/>
              </a:rPr>
              <a:t>株式会社</a:t>
            </a:r>
            <a:r>
              <a:rPr lang="ja-JP" altLang="en-US" sz="1700" dirty="0">
                <a:solidFill>
                  <a:prstClr val="black"/>
                </a:solidFill>
                <a:latin typeface="+mn-ea"/>
              </a:rPr>
              <a:t>）</a:t>
            </a:r>
            <a:endParaRPr lang="en-US" altLang="ja-JP" sz="1700" dirty="0">
              <a:solidFill>
                <a:prstClr val="black"/>
              </a:solidFill>
              <a:latin typeface="+mn-ea"/>
            </a:endParaRPr>
          </a:p>
          <a:p>
            <a:pPr marL="1527175" indent="-1527175" fontAlgn="ctr">
              <a:tabLst>
                <a:tab pos="1430338" algn="l"/>
              </a:tabLst>
            </a:pPr>
            <a:r>
              <a:rPr lang="ja-JP" altLang="en-US" sz="1700" dirty="0">
                <a:solidFill>
                  <a:prstClr val="black"/>
                </a:solidFill>
                <a:latin typeface="+mn-ea"/>
              </a:rPr>
              <a:t>岸野　恵巳佳</a:t>
            </a:r>
            <a:r>
              <a:rPr lang="en-US" altLang="ja-JP" sz="1700" dirty="0">
                <a:solidFill>
                  <a:prstClr val="black"/>
                </a:solidFill>
                <a:latin typeface="+mn-ea"/>
              </a:rPr>
              <a:t>	</a:t>
            </a:r>
            <a:r>
              <a:rPr lang="ja-JP" altLang="en-US" sz="1700" dirty="0">
                <a:solidFill>
                  <a:prstClr val="black"/>
                </a:solidFill>
                <a:latin typeface="+mn-ea"/>
              </a:rPr>
              <a:t>（ヤンセンファーマ株式会社）</a:t>
            </a:r>
            <a:endParaRPr lang="ja-JP" altLang="en-US" sz="1700" dirty="0">
              <a:solidFill>
                <a:srgbClr val="0000FF"/>
              </a:solidFill>
              <a:latin typeface="+mn-ea"/>
            </a:endParaRPr>
          </a:p>
          <a:p>
            <a:pPr marL="1527175" indent="-1527175" fontAlgn="ctr">
              <a:tabLst>
                <a:tab pos="1430338" algn="l"/>
              </a:tabLst>
            </a:pPr>
            <a:endParaRPr lang="en-US" altLang="ja-JP" sz="1700" dirty="0">
              <a:solidFill>
                <a:prstClr val="black"/>
              </a:solidFill>
              <a:latin typeface="+mn-ea"/>
            </a:endParaRPr>
          </a:p>
        </p:txBody>
      </p:sp>
      <p:sp>
        <p:nvSpPr>
          <p:cNvPr id="38" name="コンテンツ プレースホルダ 2">
            <a:extLst>
              <a:ext uri="{FF2B5EF4-FFF2-40B4-BE49-F238E27FC236}">
                <a16:creationId xmlns:a16="http://schemas.microsoft.com/office/drawing/2014/main" id="{7B7711AC-AB77-4A54-922C-45E2BCC51D35}"/>
              </a:ext>
            </a:extLst>
          </p:cNvPr>
          <p:cNvSpPr txBox="1">
            <a:spLocks/>
          </p:cNvSpPr>
          <p:nvPr/>
        </p:nvSpPr>
        <p:spPr bwMode="auto">
          <a:xfrm>
            <a:off x="512218" y="1854425"/>
            <a:ext cx="10895308" cy="1901128"/>
          </a:xfrm>
          <a:prstGeom prst="rect">
            <a:avLst/>
          </a:prstGeom>
          <a:noFill/>
          <a:ln w="9525">
            <a:solidFill>
              <a:schemeClr val="bg1">
                <a:lumMod val="50000"/>
              </a:schemeClr>
            </a:solidFill>
            <a:miter lim="800000"/>
            <a:headEnd/>
            <a:tailEnd/>
          </a:ln>
        </p:spPr>
        <p:txBody>
          <a:bodyPr vert="horz" wrap="square" lIns="144000" tIns="144000" rIns="144000" bIns="144000" numCol="1" anchor="t" anchorCtr="0" compatLnSpc="1">
            <a:prstTxWarp prst="textNoShape">
              <a:avLst/>
            </a:prstTxWarp>
          </a:bodyPr>
          <a:lstStyle/>
          <a:p>
            <a:pPr marL="1349375" indent="-1349375"/>
            <a:r>
              <a:rPr lang="ja-JP" altLang="en-US" sz="1700" b="1" dirty="0">
                <a:solidFill>
                  <a:prstClr val="black"/>
                </a:solidFill>
                <a:latin typeface="+mn-ea"/>
              </a:rPr>
              <a:t>リーダー兼担当副部会長</a:t>
            </a:r>
            <a:r>
              <a:rPr lang="en-US" altLang="ja-JP" sz="1700" b="1" dirty="0">
                <a:solidFill>
                  <a:prstClr val="black"/>
                </a:solidFill>
                <a:latin typeface="+mn-ea"/>
              </a:rPr>
              <a:t>	</a:t>
            </a:r>
            <a:r>
              <a:rPr lang="ja-JP" altLang="en-US" sz="1700" b="1" dirty="0">
                <a:solidFill>
                  <a:prstClr val="black"/>
                </a:solidFill>
                <a:latin typeface="+mn-ea"/>
              </a:rPr>
              <a:t>竹本　信也</a:t>
            </a:r>
            <a:r>
              <a:rPr lang="ja-JP" altLang="ja-JP" sz="1700" b="1" dirty="0">
                <a:solidFill>
                  <a:prstClr val="black"/>
                </a:solidFill>
                <a:latin typeface="+mn-ea"/>
              </a:rPr>
              <a:t>（中外製薬株式会社</a:t>
            </a:r>
            <a:r>
              <a:rPr lang="ja-JP" altLang="en-US" sz="1700" dirty="0">
                <a:solidFill>
                  <a:prstClr val="black"/>
                </a:solidFill>
                <a:latin typeface="+mn-ea"/>
              </a:rPr>
              <a:t>　</a:t>
            </a:r>
            <a:r>
              <a:rPr lang="en-US" altLang="ja-JP" sz="1700" dirty="0">
                <a:solidFill>
                  <a:prstClr val="black"/>
                </a:solidFill>
                <a:latin typeface="+mn-ea"/>
              </a:rPr>
              <a:t>※</a:t>
            </a:r>
            <a:r>
              <a:rPr lang="zh-TW" altLang="en-US" sz="1700" dirty="0">
                <a:solidFill>
                  <a:prstClr val="black"/>
                </a:solidFill>
                <a:latin typeface="+mn-ea"/>
              </a:rPr>
              <a:t>日本製薬団体連合会（日薬連）</a:t>
            </a:r>
            <a:r>
              <a:rPr lang="en-US" altLang="zh-TW" sz="1700" dirty="0">
                <a:solidFill>
                  <a:prstClr val="black"/>
                </a:solidFill>
                <a:latin typeface="+mn-ea"/>
              </a:rPr>
              <a:t>WT1(RMP)</a:t>
            </a:r>
            <a:r>
              <a:rPr lang="en-US" altLang="zh-TW" sz="1700" b="1" dirty="0">
                <a:solidFill>
                  <a:prstClr val="black"/>
                </a:solidFill>
                <a:latin typeface="+mn-ea"/>
              </a:rPr>
              <a:t>)</a:t>
            </a:r>
            <a:endParaRPr lang="en-US" altLang="ja-JP" sz="1700" b="1" dirty="0">
              <a:solidFill>
                <a:prstClr val="black"/>
              </a:solidFill>
              <a:latin typeface="+mn-ea"/>
            </a:endParaRPr>
          </a:p>
          <a:p>
            <a:pPr marL="1349375" indent="-1349375"/>
            <a:r>
              <a:rPr lang="ja-JP" altLang="en-US" sz="1700" b="1" dirty="0">
                <a:solidFill>
                  <a:prstClr val="black"/>
                </a:solidFill>
                <a:latin typeface="+mn-ea"/>
              </a:rPr>
              <a:t>サブリーダー</a:t>
            </a:r>
            <a:r>
              <a:rPr lang="en-US" altLang="ja-JP" sz="1700" b="1" dirty="0">
                <a:solidFill>
                  <a:prstClr val="black"/>
                </a:solidFill>
                <a:latin typeface="+mn-ea"/>
              </a:rPr>
              <a:t>			</a:t>
            </a:r>
            <a:r>
              <a:rPr lang="ja-JP" altLang="ja-JP" sz="1700" b="1" dirty="0">
                <a:solidFill>
                  <a:prstClr val="black"/>
                </a:solidFill>
                <a:latin typeface="+mn-ea"/>
              </a:rPr>
              <a:t>山田</a:t>
            </a:r>
            <a:r>
              <a:rPr lang="ja-JP" altLang="en-US" sz="1700" b="1" dirty="0">
                <a:solidFill>
                  <a:prstClr val="black"/>
                </a:solidFill>
                <a:latin typeface="+mn-ea"/>
              </a:rPr>
              <a:t>　</a:t>
            </a:r>
            <a:r>
              <a:rPr lang="ja-JP" altLang="ja-JP" sz="1700" b="1" dirty="0">
                <a:solidFill>
                  <a:prstClr val="black"/>
                </a:solidFill>
                <a:latin typeface="+mn-ea"/>
              </a:rPr>
              <a:t>知子</a:t>
            </a:r>
            <a:r>
              <a:rPr lang="ja-JP" altLang="en-US" sz="1700" b="1" dirty="0">
                <a:solidFill>
                  <a:prstClr val="black"/>
                </a:solidFill>
                <a:latin typeface="+mn-ea"/>
              </a:rPr>
              <a:t>（</a:t>
            </a:r>
            <a:r>
              <a:rPr lang="en-US" altLang="ja-JP" sz="1700" b="1" dirty="0">
                <a:solidFill>
                  <a:prstClr val="black"/>
                </a:solidFill>
                <a:latin typeface="+mn-ea"/>
              </a:rPr>
              <a:t>MSD</a:t>
            </a:r>
            <a:r>
              <a:rPr lang="ja-JP" altLang="en-US" sz="1700" b="1" dirty="0">
                <a:solidFill>
                  <a:prstClr val="black"/>
                </a:solidFill>
                <a:latin typeface="+mn-ea"/>
              </a:rPr>
              <a:t>株式会社） 　</a:t>
            </a:r>
            <a:endParaRPr lang="en-US" altLang="ja-JP" sz="1700" b="1" dirty="0">
              <a:solidFill>
                <a:prstClr val="black"/>
              </a:solidFill>
              <a:latin typeface="+mn-ea"/>
            </a:endParaRPr>
          </a:p>
          <a:p>
            <a:pPr marL="1349375" indent="-1349375"/>
            <a:r>
              <a:rPr lang="ja-JP" altLang="en-US" sz="1700" b="1" dirty="0">
                <a:solidFill>
                  <a:prstClr val="black"/>
                </a:solidFill>
                <a:latin typeface="+mn-ea"/>
              </a:rPr>
              <a:t>拡大幹事</a:t>
            </a:r>
            <a:r>
              <a:rPr lang="en-US" altLang="ja-JP" sz="1700" b="1" dirty="0">
                <a:solidFill>
                  <a:prstClr val="black"/>
                </a:solidFill>
                <a:latin typeface="+mn-ea"/>
              </a:rPr>
              <a:t>			</a:t>
            </a:r>
            <a:r>
              <a:rPr lang="ja-JP" altLang="ja-JP" sz="1700" b="1" dirty="0">
                <a:solidFill>
                  <a:prstClr val="black"/>
                </a:solidFill>
                <a:latin typeface="+mn-ea"/>
              </a:rPr>
              <a:t>石田</a:t>
            </a:r>
            <a:r>
              <a:rPr lang="ja-JP" altLang="en-US" sz="1700" b="1" dirty="0">
                <a:solidFill>
                  <a:prstClr val="black"/>
                </a:solidFill>
                <a:latin typeface="+mn-ea"/>
              </a:rPr>
              <a:t>　</a:t>
            </a:r>
            <a:r>
              <a:rPr lang="ja-JP" altLang="ja-JP" sz="1700" b="1" dirty="0">
                <a:solidFill>
                  <a:prstClr val="black"/>
                </a:solidFill>
                <a:latin typeface="+mn-ea"/>
              </a:rPr>
              <a:t>和彦（</a:t>
            </a:r>
            <a:r>
              <a:rPr lang="ja-JP" altLang="en-US" sz="1700" b="1" dirty="0">
                <a:solidFill>
                  <a:prstClr val="black"/>
                </a:solidFill>
                <a:latin typeface="+mn-ea"/>
              </a:rPr>
              <a:t>アステラス</a:t>
            </a:r>
            <a:r>
              <a:rPr lang="zh-TW" altLang="ja-JP" sz="1700" b="1" dirty="0">
                <a:solidFill>
                  <a:prstClr val="black"/>
                </a:solidFill>
                <a:latin typeface="+mn-ea"/>
              </a:rPr>
              <a:t>製薬株式会社</a:t>
            </a:r>
            <a:r>
              <a:rPr lang="ja-JP" altLang="ja-JP" sz="1700" b="1" dirty="0">
                <a:solidFill>
                  <a:prstClr val="black"/>
                </a:solidFill>
                <a:latin typeface="+mn-ea"/>
              </a:rPr>
              <a:t>）</a:t>
            </a:r>
            <a:endParaRPr lang="en-US" altLang="ja-JP" sz="1700" b="1" dirty="0">
              <a:solidFill>
                <a:prstClr val="black"/>
              </a:solidFill>
              <a:latin typeface="+mn-ea"/>
            </a:endParaRPr>
          </a:p>
          <a:p>
            <a:pPr marL="1349375" indent="-1349375"/>
            <a:r>
              <a:rPr lang="ja-JP" altLang="en-US" sz="1700" b="1" dirty="0">
                <a:solidFill>
                  <a:prstClr val="black"/>
                </a:solidFill>
                <a:latin typeface="+mn-ea"/>
              </a:rPr>
              <a:t>　</a:t>
            </a:r>
            <a:r>
              <a:rPr lang="en-US" altLang="ja-JP" sz="1700" b="1" dirty="0">
                <a:solidFill>
                  <a:prstClr val="black"/>
                </a:solidFill>
                <a:latin typeface="+mn-ea"/>
              </a:rPr>
              <a:t>			</a:t>
            </a:r>
            <a:r>
              <a:rPr lang="ja-JP" altLang="en-US" sz="1700" b="1" dirty="0">
                <a:solidFill>
                  <a:prstClr val="black"/>
                </a:solidFill>
                <a:latin typeface="+mn-ea"/>
              </a:rPr>
              <a:t>長濵　敬樹（グラクソ・スミスクライン株式会社）</a:t>
            </a:r>
            <a:endParaRPr lang="en-US" altLang="ja-JP" sz="1700" b="1" dirty="0">
              <a:solidFill>
                <a:prstClr val="black"/>
              </a:solidFill>
              <a:latin typeface="+mn-ea"/>
            </a:endParaRPr>
          </a:p>
          <a:p>
            <a:pPr marL="1349375" indent="-1349375"/>
            <a:r>
              <a:rPr lang="en-US" altLang="ja-JP" sz="1700" b="1" dirty="0">
                <a:solidFill>
                  <a:prstClr val="black"/>
                </a:solidFill>
                <a:latin typeface="+mn-ea"/>
              </a:rPr>
              <a:t>			</a:t>
            </a:r>
            <a:r>
              <a:rPr lang="ja-JP" altLang="en-US" sz="1700" b="1" dirty="0">
                <a:solidFill>
                  <a:prstClr val="black"/>
                </a:solidFill>
                <a:latin typeface="+mn-ea"/>
              </a:rPr>
              <a:t>山室　達也（中外製薬株式会社）</a:t>
            </a:r>
            <a:endParaRPr lang="en-US" altLang="ja-JP" sz="1700" b="1" dirty="0">
              <a:solidFill>
                <a:prstClr val="black"/>
              </a:solidFill>
              <a:latin typeface="+mn-ea"/>
            </a:endParaRPr>
          </a:p>
          <a:p>
            <a:pPr marL="1349375" indent="-1349375"/>
            <a:r>
              <a:rPr lang="ja-JP" altLang="en-US" sz="1700" b="1" dirty="0">
                <a:solidFill>
                  <a:prstClr val="black"/>
                </a:solidFill>
                <a:latin typeface="+mn-ea"/>
              </a:rPr>
              <a:t>担当副部会長</a:t>
            </a:r>
            <a:r>
              <a:rPr lang="en-US" altLang="ja-JP" sz="1700" b="1" dirty="0">
                <a:solidFill>
                  <a:prstClr val="black"/>
                </a:solidFill>
                <a:latin typeface="+mn-ea"/>
              </a:rPr>
              <a:t>			</a:t>
            </a:r>
            <a:r>
              <a:rPr lang="ja-JP" altLang="ja-JP" sz="1700" b="1" dirty="0">
                <a:solidFill>
                  <a:prstClr val="black"/>
                </a:solidFill>
                <a:latin typeface="+mn-ea"/>
              </a:rPr>
              <a:t>慶徳　一浩（ファイザー株式会社）</a:t>
            </a:r>
            <a:r>
              <a:rPr lang="en-US" altLang="ja-JP" sz="1700" b="1" dirty="0">
                <a:solidFill>
                  <a:prstClr val="black"/>
                </a:solidFill>
                <a:latin typeface="+mn-ea"/>
              </a:rPr>
              <a:t>  </a:t>
            </a:r>
          </a:p>
        </p:txBody>
      </p:sp>
    </p:spTree>
    <p:extLst>
      <p:ext uri="{BB962C8B-B14F-4D97-AF65-F5344CB8AC3E}">
        <p14:creationId xmlns:p14="http://schemas.microsoft.com/office/powerpoint/2010/main" val="35233717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F95F9BAD-51AA-4BCB-B6D2-099A2F5151F7}"/>
              </a:ext>
            </a:extLst>
          </p:cNvPr>
          <p:cNvSpPr>
            <a:spLocks noGrp="1"/>
          </p:cNvSpPr>
          <p:nvPr>
            <p:ph type="body" sz="quarter" idx="10"/>
          </p:nvPr>
        </p:nvSpPr>
        <p:spPr>
          <a:xfrm>
            <a:off x="561247" y="205387"/>
            <a:ext cx="9793148" cy="307777"/>
          </a:xfrm>
        </p:spPr>
        <p:txBody>
          <a:bodyPr/>
          <a:lstStyle/>
          <a:p>
            <a:r>
              <a:rPr lang="en-US" altLang="ja-JP" dirty="0"/>
              <a:t>2022</a:t>
            </a:r>
            <a:r>
              <a:rPr lang="ja-JP" altLang="en-US" dirty="0"/>
              <a:t>年</a:t>
            </a:r>
            <a:r>
              <a:rPr lang="en-US" altLang="ja-JP" dirty="0"/>
              <a:t>3</a:t>
            </a:r>
            <a:r>
              <a:rPr lang="ja-JP" altLang="en-US" dirty="0"/>
              <a:t>月　</a:t>
            </a:r>
            <a:r>
              <a:rPr lang="en-US" altLang="ja-JP" dirty="0"/>
              <a:t>RMP</a:t>
            </a:r>
            <a:r>
              <a:rPr lang="ja-JP" altLang="en-US" dirty="0"/>
              <a:t>に関する通知のポイント</a:t>
            </a:r>
          </a:p>
        </p:txBody>
      </p:sp>
      <p:sp>
        <p:nvSpPr>
          <p:cNvPr id="4" name="テキスト プレースホルダー 3">
            <a:extLst>
              <a:ext uri="{FF2B5EF4-FFF2-40B4-BE49-F238E27FC236}">
                <a16:creationId xmlns:a16="http://schemas.microsoft.com/office/drawing/2014/main" id="{BDA3C4EB-312D-47AF-A68F-64EFB66B3092}"/>
              </a:ext>
            </a:extLst>
          </p:cNvPr>
          <p:cNvSpPr>
            <a:spLocks noGrp="1"/>
          </p:cNvSpPr>
          <p:nvPr>
            <p:ph type="body" sz="quarter" idx="12"/>
          </p:nvPr>
        </p:nvSpPr>
        <p:spPr>
          <a:xfrm>
            <a:off x="512219" y="503071"/>
            <a:ext cx="9842176" cy="584775"/>
          </a:xfrm>
        </p:spPr>
        <p:txBody>
          <a:bodyPr/>
          <a:lstStyle/>
          <a:p>
            <a:r>
              <a:rPr lang="ja-JP" altLang="en-US" dirty="0">
                <a:highlight>
                  <a:srgbClr val="00FFFF"/>
                </a:highlight>
              </a:rPr>
              <a:t>ポイント</a:t>
            </a:r>
            <a:r>
              <a:rPr lang="en-US" altLang="ja-JP" dirty="0">
                <a:highlight>
                  <a:srgbClr val="00FFFF"/>
                </a:highlight>
              </a:rPr>
              <a:t>2.</a:t>
            </a:r>
            <a:r>
              <a:rPr lang="ja-JP" altLang="en-US" dirty="0"/>
              <a:t>　承認申請に伴う</a:t>
            </a:r>
            <a:r>
              <a:rPr lang="en-US" altLang="ja-JP" dirty="0"/>
              <a:t>RMP</a:t>
            </a:r>
            <a:r>
              <a:rPr lang="ja-JP" altLang="en-US" dirty="0"/>
              <a:t>の提出タイミング</a:t>
            </a:r>
            <a:endParaRPr lang="en-US" altLang="ja-JP" dirty="0"/>
          </a:p>
        </p:txBody>
      </p:sp>
      <p:sp>
        <p:nvSpPr>
          <p:cNvPr id="10" name="正方形/長方形 9">
            <a:extLst>
              <a:ext uri="{FF2B5EF4-FFF2-40B4-BE49-F238E27FC236}">
                <a16:creationId xmlns:a16="http://schemas.microsoft.com/office/drawing/2014/main" id="{240C6E0B-CA47-4E71-9BE8-81E93F00F00A}"/>
              </a:ext>
            </a:extLst>
          </p:cNvPr>
          <p:cNvSpPr/>
          <p:nvPr/>
        </p:nvSpPr>
        <p:spPr>
          <a:xfrm>
            <a:off x="708207" y="1178080"/>
            <a:ext cx="11074400" cy="699330"/>
          </a:xfrm>
          <a:prstGeom prst="rect">
            <a:avLst/>
          </a:prstGeom>
          <a:solidFill>
            <a:srgbClr val="0000CC"/>
          </a:solidFill>
        </p:spPr>
        <p:txBody>
          <a:bodyPr wrap="square" lIns="108000" tIns="108000" rIns="108000" bIns="108000">
            <a:noAutofit/>
          </a:bodyPr>
          <a:lstStyle/>
          <a:p>
            <a:pPr algn="ctr"/>
            <a:r>
              <a:rPr lang="en-US" altLang="ja-JP" b="1" dirty="0">
                <a:solidFill>
                  <a:schemeClr val="bg1"/>
                </a:solidFill>
                <a:latin typeface="+mn-ea"/>
                <a:cs typeface="ＭＳ Ｐゴシック" panose="020B0600070205080204" pitchFamily="50" charset="-128"/>
              </a:rPr>
              <a:t>RMP</a:t>
            </a:r>
            <a:r>
              <a:rPr lang="ja-JP" altLang="en-US" b="1" dirty="0">
                <a:solidFill>
                  <a:schemeClr val="bg1"/>
                </a:solidFill>
                <a:latin typeface="+mn-ea"/>
                <a:cs typeface="ＭＳ Ｐゴシック" panose="020B0600070205080204" pitchFamily="50" charset="-128"/>
              </a:rPr>
              <a:t>の利活用推進に向け、承認申請に伴う</a:t>
            </a:r>
            <a:r>
              <a:rPr lang="en-US" altLang="ja-JP" b="1" u="sng" dirty="0">
                <a:solidFill>
                  <a:srgbClr val="FFFF00"/>
                </a:solidFill>
                <a:latin typeface="+mn-ea"/>
                <a:cs typeface="ＭＳ Ｐゴシック" panose="020B0600070205080204" pitchFamily="50" charset="-128"/>
              </a:rPr>
              <a:t>RMP</a:t>
            </a:r>
            <a:r>
              <a:rPr lang="ja-JP" altLang="en-US" b="1" u="sng" dirty="0">
                <a:solidFill>
                  <a:srgbClr val="FFFF00"/>
                </a:solidFill>
                <a:latin typeface="+mn-ea"/>
                <a:cs typeface="ＭＳ Ｐゴシック" panose="020B0600070205080204" pitchFamily="50" charset="-128"/>
              </a:rPr>
              <a:t>提出時期を「部会終了後速やかに」</a:t>
            </a:r>
            <a:r>
              <a:rPr lang="ja-JP" altLang="en-US" b="1" dirty="0">
                <a:solidFill>
                  <a:schemeClr val="bg1"/>
                </a:solidFill>
                <a:latin typeface="+mn-ea"/>
                <a:cs typeface="ＭＳ Ｐゴシック" panose="020B0600070205080204" pitchFamily="50" charset="-128"/>
              </a:rPr>
              <a:t>と明記された。</a:t>
            </a:r>
            <a:endParaRPr lang="en-US" altLang="ja-JP" b="1" dirty="0">
              <a:solidFill>
                <a:schemeClr val="bg1"/>
              </a:solidFill>
              <a:latin typeface="+mn-ea"/>
              <a:cs typeface="ＭＳ Ｐゴシック" panose="020B0600070205080204" pitchFamily="50" charset="-128"/>
            </a:endParaRPr>
          </a:p>
          <a:p>
            <a:pPr algn="ctr"/>
            <a:r>
              <a:rPr lang="en-US" altLang="ja-JP" dirty="0">
                <a:solidFill>
                  <a:schemeClr val="bg1"/>
                </a:solidFill>
                <a:latin typeface="+mn-ea"/>
                <a:cs typeface="ＭＳ Ｐゴシック" panose="020B0600070205080204" pitchFamily="50" charset="-128"/>
              </a:rPr>
              <a:t>※</a:t>
            </a:r>
            <a:r>
              <a:rPr lang="ja-JP" altLang="en-US" dirty="0">
                <a:solidFill>
                  <a:schemeClr val="bg1"/>
                </a:solidFill>
                <a:latin typeface="+mn-ea"/>
                <a:cs typeface="ＭＳ Ｐゴシック" panose="020B0600070205080204" pitchFamily="50" charset="-128"/>
              </a:rPr>
              <a:t>グリーンブック（</a:t>
            </a:r>
            <a:r>
              <a:rPr lang="en-US" altLang="ja-JP" dirty="0">
                <a:solidFill>
                  <a:schemeClr val="bg1"/>
                </a:solidFill>
                <a:latin typeface="+mn-ea"/>
                <a:cs typeface="ＭＳ Ｐゴシック" panose="020B0600070205080204" pitchFamily="50" charset="-128"/>
              </a:rPr>
              <a:t>2021</a:t>
            </a:r>
            <a:r>
              <a:rPr lang="ja-JP" altLang="en-US" dirty="0">
                <a:solidFill>
                  <a:schemeClr val="bg1"/>
                </a:solidFill>
                <a:latin typeface="+mn-ea"/>
                <a:cs typeface="ＭＳ Ｐゴシック" panose="020B0600070205080204" pitchFamily="50" charset="-128"/>
              </a:rPr>
              <a:t>年</a:t>
            </a:r>
            <a:r>
              <a:rPr lang="en-US" altLang="ja-JP" dirty="0">
                <a:solidFill>
                  <a:schemeClr val="bg1"/>
                </a:solidFill>
                <a:latin typeface="+mn-ea"/>
                <a:cs typeface="ＭＳ Ｐゴシック" panose="020B0600070205080204" pitchFamily="50" charset="-128"/>
              </a:rPr>
              <a:t>4</a:t>
            </a:r>
            <a:r>
              <a:rPr lang="ja-JP" altLang="en-US" dirty="0">
                <a:solidFill>
                  <a:schemeClr val="bg1"/>
                </a:solidFill>
                <a:latin typeface="+mn-ea"/>
                <a:cs typeface="ＭＳ Ｐゴシック" panose="020B0600070205080204" pitchFamily="50" charset="-128"/>
              </a:rPr>
              <a:t>月版）には、既に同様の記載がされていたが、通知で明確化された。</a:t>
            </a:r>
          </a:p>
          <a:p>
            <a:pPr algn="ctr"/>
            <a:endParaRPr lang="en-US" altLang="ja-JP" b="1" dirty="0">
              <a:solidFill>
                <a:schemeClr val="bg1"/>
              </a:solidFill>
              <a:latin typeface="+mn-ea"/>
              <a:cs typeface="ＭＳ Ｐゴシック" panose="020B0600070205080204" pitchFamily="50" charset="-128"/>
            </a:endParaRPr>
          </a:p>
        </p:txBody>
      </p:sp>
      <p:sp>
        <p:nvSpPr>
          <p:cNvPr id="17" name="吹き出し: 四角形 16">
            <a:extLst>
              <a:ext uri="{FF2B5EF4-FFF2-40B4-BE49-F238E27FC236}">
                <a16:creationId xmlns:a16="http://schemas.microsoft.com/office/drawing/2014/main" id="{7F7E19A6-1E6A-45F1-BF22-5F8F96849AAE}"/>
              </a:ext>
            </a:extLst>
          </p:cNvPr>
          <p:cNvSpPr/>
          <p:nvPr/>
        </p:nvSpPr>
        <p:spPr>
          <a:xfrm>
            <a:off x="3757683" y="5827572"/>
            <a:ext cx="3372015" cy="576115"/>
          </a:xfrm>
          <a:prstGeom prst="wedgeRectCallout">
            <a:avLst>
              <a:gd name="adj1" fmla="val 53646"/>
              <a:gd name="adj2" fmla="val -44549"/>
            </a:avLst>
          </a:prstGeom>
          <a:ln/>
        </p:spPr>
        <p:style>
          <a:lnRef idx="2">
            <a:schemeClr val="accent6"/>
          </a:lnRef>
          <a:fillRef idx="1">
            <a:schemeClr val="lt1"/>
          </a:fillRef>
          <a:effectRef idx="0">
            <a:schemeClr val="accent6"/>
          </a:effectRef>
          <a:fontRef idx="minor">
            <a:schemeClr val="dk1"/>
          </a:fontRef>
        </p:style>
        <p:txBody>
          <a:bodyPr rtlCol="0" anchor="ctr"/>
          <a:lstStyle/>
          <a:p>
            <a:r>
              <a:rPr lang="ja-JP" altLang="en-US" sz="1600" b="1" dirty="0">
                <a:solidFill>
                  <a:schemeClr val="accent6"/>
                </a:solidFill>
              </a:rPr>
              <a:t>承認日以降に承認情報を更新し公開</a:t>
            </a:r>
            <a:endParaRPr lang="en-US" altLang="ja-JP" sz="1600" b="1" dirty="0">
              <a:solidFill>
                <a:schemeClr val="accent6"/>
              </a:solidFill>
            </a:endParaRPr>
          </a:p>
          <a:p>
            <a:r>
              <a:rPr lang="en-US" altLang="ja-JP" sz="1000" dirty="0">
                <a:solidFill>
                  <a:schemeClr val="accent6"/>
                </a:solidFill>
              </a:rPr>
              <a:t>(</a:t>
            </a:r>
            <a:r>
              <a:rPr lang="ja-JP" altLang="en-US" sz="1000" dirty="0">
                <a:solidFill>
                  <a:schemeClr val="accent6"/>
                </a:solidFill>
              </a:rPr>
              <a:t>軽微改訂。提出年月日は軽微改訂日。</a:t>
            </a:r>
            <a:r>
              <a:rPr lang="en-US" altLang="ja-JP" sz="1000" dirty="0">
                <a:solidFill>
                  <a:schemeClr val="accent6"/>
                </a:solidFill>
              </a:rPr>
              <a:t>PMDA</a:t>
            </a:r>
            <a:r>
              <a:rPr lang="ja-JP" altLang="en-US" sz="1000" dirty="0">
                <a:solidFill>
                  <a:schemeClr val="accent6"/>
                </a:solidFill>
              </a:rPr>
              <a:t>確認不要</a:t>
            </a:r>
            <a:r>
              <a:rPr lang="en-US" altLang="ja-JP" sz="1000" dirty="0">
                <a:solidFill>
                  <a:schemeClr val="accent6"/>
                </a:solidFill>
              </a:rPr>
              <a:t>)</a:t>
            </a:r>
            <a:endParaRPr lang="ja-JP" altLang="ja-JP" sz="1000" dirty="0">
              <a:solidFill>
                <a:schemeClr val="accent6"/>
              </a:solidFill>
            </a:endParaRPr>
          </a:p>
        </p:txBody>
      </p:sp>
      <p:sp>
        <p:nvSpPr>
          <p:cNvPr id="9" name="正方形/長方形 8">
            <a:extLst>
              <a:ext uri="{FF2B5EF4-FFF2-40B4-BE49-F238E27FC236}">
                <a16:creationId xmlns:a16="http://schemas.microsoft.com/office/drawing/2014/main" id="{7246F7AF-552C-4FDA-828E-67B3AB4A1BB9}"/>
              </a:ext>
            </a:extLst>
          </p:cNvPr>
          <p:cNvSpPr/>
          <p:nvPr/>
        </p:nvSpPr>
        <p:spPr>
          <a:xfrm>
            <a:off x="0" y="1928044"/>
            <a:ext cx="11734800" cy="369332"/>
          </a:xfrm>
          <a:prstGeom prst="rect">
            <a:avLst/>
          </a:prstGeom>
        </p:spPr>
        <p:txBody>
          <a:bodyPr wrap="square">
            <a:spAutoFit/>
          </a:bodyPr>
          <a:lstStyle/>
          <a:p>
            <a:pPr>
              <a:spcBef>
                <a:spcPts val="600"/>
              </a:spcBef>
            </a:pPr>
            <a:r>
              <a:rPr lang="ja-JP" altLang="en-US" b="1" dirty="0"/>
              <a:t>承認申請に伴う</a:t>
            </a:r>
            <a:r>
              <a:rPr lang="en-US" altLang="ja-JP" b="1" dirty="0"/>
              <a:t>RMP</a:t>
            </a:r>
            <a:r>
              <a:rPr lang="ja-JP" altLang="en-US" b="1" dirty="0"/>
              <a:t>の提出時期</a:t>
            </a:r>
            <a:endParaRPr lang="ja-JP" altLang="ja-JP" dirty="0"/>
          </a:p>
        </p:txBody>
      </p:sp>
      <p:sp>
        <p:nvSpPr>
          <p:cNvPr id="14" name="四角形: メモ 13">
            <a:extLst>
              <a:ext uri="{FF2B5EF4-FFF2-40B4-BE49-F238E27FC236}">
                <a16:creationId xmlns:a16="http://schemas.microsoft.com/office/drawing/2014/main" id="{4383AA4E-AB97-431B-8008-E33A7075362A}"/>
              </a:ext>
            </a:extLst>
          </p:cNvPr>
          <p:cNvSpPr/>
          <p:nvPr/>
        </p:nvSpPr>
        <p:spPr>
          <a:xfrm>
            <a:off x="838842" y="2839193"/>
            <a:ext cx="1018712" cy="1074290"/>
          </a:xfrm>
          <a:prstGeom prst="foldedCorner">
            <a:avLst/>
          </a:prstGeom>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t">
            <a:noAutofit/>
          </a:bodyPr>
          <a:lstStyle/>
          <a:p>
            <a:pPr algn="ctr"/>
            <a:r>
              <a:rPr kumimoji="1" lang="en-US" altLang="ja-JP" sz="1600" b="1" dirty="0">
                <a:solidFill>
                  <a:schemeClr val="tx1"/>
                </a:solidFill>
              </a:rPr>
              <a:t>RMP</a:t>
            </a:r>
            <a:r>
              <a:rPr kumimoji="1" lang="ja-JP" altLang="en-US" sz="1600" b="1" dirty="0">
                <a:solidFill>
                  <a:schemeClr val="tx1"/>
                </a:solidFill>
              </a:rPr>
              <a:t>案</a:t>
            </a:r>
            <a:endParaRPr kumimoji="1" lang="en-US" altLang="ja-JP" sz="1600" b="1" dirty="0">
              <a:solidFill>
                <a:schemeClr val="tx1"/>
              </a:solidFill>
            </a:endParaRPr>
          </a:p>
          <a:p>
            <a:pPr algn="ctr"/>
            <a:r>
              <a:rPr kumimoji="1" lang="en-US" altLang="ja-JP" sz="1600" dirty="0">
                <a:solidFill>
                  <a:schemeClr val="tx1"/>
                </a:solidFill>
              </a:rPr>
              <a:t>CTD M1.11</a:t>
            </a:r>
          </a:p>
        </p:txBody>
      </p:sp>
      <p:sp>
        <p:nvSpPr>
          <p:cNvPr id="15" name="正方形/長方形 14">
            <a:extLst>
              <a:ext uri="{FF2B5EF4-FFF2-40B4-BE49-F238E27FC236}">
                <a16:creationId xmlns:a16="http://schemas.microsoft.com/office/drawing/2014/main" id="{EF8DC58E-8B76-4BE0-9B79-C91B7510F066}"/>
              </a:ext>
            </a:extLst>
          </p:cNvPr>
          <p:cNvSpPr/>
          <p:nvPr/>
        </p:nvSpPr>
        <p:spPr>
          <a:xfrm>
            <a:off x="548157" y="2348009"/>
            <a:ext cx="1515847" cy="369332"/>
          </a:xfrm>
          <a:prstGeom prst="rect">
            <a:avLst/>
          </a:prstGeom>
          <a:ln>
            <a:solidFill>
              <a:schemeClr val="tx1"/>
            </a:solidFill>
          </a:ln>
        </p:spPr>
        <p:txBody>
          <a:bodyPr wrap="square">
            <a:spAutoFit/>
          </a:bodyPr>
          <a:lstStyle/>
          <a:p>
            <a:pPr algn="ctr"/>
            <a:r>
              <a:rPr lang="ja-JP" altLang="en-US" b="1" dirty="0">
                <a:latin typeface="+mn-ea"/>
              </a:rPr>
              <a:t>承認申請</a:t>
            </a:r>
          </a:p>
        </p:txBody>
      </p:sp>
      <p:sp>
        <p:nvSpPr>
          <p:cNvPr id="16" name="正方形/長方形 15">
            <a:extLst>
              <a:ext uri="{FF2B5EF4-FFF2-40B4-BE49-F238E27FC236}">
                <a16:creationId xmlns:a16="http://schemas.microsoft.com/office/drawing/2014/main" id="{02E52AFF-D77D-454E-8B28-79EF94B83CC1}"/>
              </a:ext>
            </a:extLst>
          </p:cNvPr>
          <p:cNvSpPr/>
          <p:nvPr/>
        </p:nvSpPr>
        <p:spPr>
          <a:xfrm>
            <a:off x="3330808" y="2348010"/>
            <a:ext cx="1495875" cy="369332"/>
          </a:xfrm>
          <a:prstGeom prst="rect">
            <a:avLst/>
          </a:prstGeom>
          <a:ln>
            <a:solidFill>
              <a:schemeClr val="tx1"/>
            </a:solidFill>
          </a:ln>
        </p:spPr>
        <p:txBody>
          <a:bodyPr wrap="square">
            <a:spAutoFit/>
          </a:bodyPr>
          <a:lstStyle/>
          <a:p>
            <a:pPr algn="ctr"/>
            <a:r>
              <a:rPr lang="ja-JP" altLang="en-US" b="1" dirty="0">
                <a:latin typeface="+mn-ea"/>
              </a:rPr>
              <a:t>部会</a:t>
            </a:r>
          </a:p>
        </p:txBody>
      </p:sp>
      <p:sp>
        <p:nvSpPr>
          <p:cNvPr id="19" name="正方形/長方形 18">
            <a:extLst>
              <a:ext uri="{FF2B5EF4-FFF2-40B4-BE49-F238E27FC236}">
                <a16:creationId xmlns:a16="http://schemas.microsoft.com/office/drawing/2014/main" id="{BA311646-584D-4C88-8428-6FAFB7A867A7}"/>
              </a:ext>
            </a:extLst>
          </p:cNvPr>
          <p:cNvSpPr/>
          <p:nvPr/>
        </p:nvSpPr>
        <p:spPr>
          <a:xfrm>
            <a:off x="7211456" y="2348010"/>
            <a:ext cx="1279983" cy="369332"/>
          </a:xfrm>
          <a:prstGeom prst="rect">
            <a:avLst/>
          </a:prstGeom>
          <a:ln>
            <a:solidFill>
              <a:schemeClr val="tx1"/>
            </a:solidFill>
          </a:ln>
        </p:spPr>
        <p:txBody>
          <a:bodyPr wrap="square">
            <a:spAutoFit/>
          </a:bodyPr>
          <a:lstStyle/>
          <a:p>
            <a:pPr algn="ctr"/>
            <a:r>
              <a:rPr lang="ja-JP" altLang="en-US" b="1" dirty="0">
                <a:latin typeface="+mn-ea"/>
              </a:rPr>
              <a:t>承認</a:t>
            </a:r>
          </a:p>
        </p:txBody>
      </p:sp>
      <p:sp>
        <p:nvSpPr>
          <p:cNvPr id="20" name="正方形/長方形 19">
            <a:extLst>
              <a:ext uri="{FF2B5EF4-FFF2-40B4-BE49-F238E27FC236}">
                <a16:creationId xmlns:a16="http://schemas.microsoft.com/office/drawing/2014/main" id="{CCFC8C7E-B4AD-4E90-9BD5-7A564F66233A}"/>
              </a:ext>
            </a:extLst>
          </p:cNvPr>
          <p:cNvSpPr/>
          <p:nvPr/>
        </p:nvSpPr>
        <p:spPr>
          <a:xfrm>
            <a:off x="10203810" y="2348010"/>
            <a:ext cx="1279983" cy="369332"/>
          </a:xfrm>
          <a:prstGeom prst="rect">
            <a:avLst/>
          </a:prstGeom>
          <a:ln>
            <a:solidFill>
              <a:schemeClr val="tx1"/>
            </a:solidFill>
          </a:ln>
        </p:spPr>
        <p:txBody>
          <a:bodyPr wrap="square">
            <a:spAutoFit/>
          </a:bodyPr>
          <a:lstStyle/>
          <a:p>
            <a:pPr algn="ctr"/>
            <a:r>
              <a:rPr lang="ja-JP" altLang="en-US" b="1" dirty="0">
                <a:latin typeface="+mn-ea"/>
              </a:rPr>
              <a:t>発売</a:t>
            </a:r>
          </a:p>
        </p:txBody>
      </p:sp>
      <p:sp>
        <p:nvSpPr>
          <p:cNvPr id="26" name="四角形: メモ 25">
            <a:extLst>
              <a:ext uri="{FF2B5EF4-FFF2-40B4-BE49-F238E27FC236}">
                <a16:creationId xmlns:a16="http://schemas.microsoft.com/office/drawing/2014/main" id="{A925A8F8-0613-4498-97DA-99E07E92954E}"/>
              </a:ext>
            </a:extLst>
          </p:cNvPr>
          <p:cNvSpPr/>
          <p:nvPr/>
        </p:nvSpPr>
        <p:spPr>
          <a:xfrm>
            <a:off x="3569389" y="2839193"/>
            <a:ext cx="1018712" cy="1074290"/>
          </a:xfrm>
          <a:prstGeom prst="foldedCorner">
            <a:avLst/>
          </a:prstGeom>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t">
            <a:noAutofit/>
          </a:bodyPr>
          <a:lstStyle/>
          <a:p>
            <a:pPr algn="ctr"/>
            <a:r>
              <a:rPr kumimoji="1" lang="en-US" altLang="ja-JP" sz="1600" b="1" dirty="0">
                <a:solidFill>
                  <a:schemeClr val="tx1"/>
                </a:solidFill>
              </a:rPr>
              <a:t>RMP</a:t>
            </a:r>
            <a:r>
              <a:rPr kumimoji="1" lang="ja-JP" altLang="en-US" sz="1600" b="1" dirty="0">
                <a:solidFill>
                  <a:schemeClr val="tx1"/>
                </a:solidFill>
              </a:rPr>
              <a:t>案</a:t>
            </a:r>
            <a:endParaRPr kumimoji="1" lang="en-US" altLang="ja-JP" sz="1600" b="1" dirty="0">
              <a:solidFill>
                <a:schemeClr val="tx1"/>
              </a:solidFill>
            </a:endParaRPr>
          </a:p>
          <a:p>
            <a:pPr algn="ctr"/>
            <a:r>
              <a:rPr kumimoji="1" lang="en-US" altLang="ja-JP" sz="1600" dirty="0">
                <a:solidFill>
                  <a:schemeClr val="tx1"/>
                </a:solidFill>
              </a:rPr>
              <a:t>CTD M1.11</a:t>
            </a:r>
          </a:p>
        </p:txBody>
      </p:sp>
      <p:sp>
        <p:nvSpPr>
          <p:cNvPr id="27" name="四角形: メモ 26">
            <a:extLst>
              <a:ext uri="{FF2B5EF4-FFF2-40B4-BE49-F238E27FC236}">
                <a16:creationId xmlns:a16="http://schemas.microsoft.com/office/drawing/2014/main" id="{E98E9BB4-01A0-4006-B407-D6461E79B736}"/>
              </a:ext>
            </a:extLst>
          </p:cNvPr>
          <p:cNvSpPr/>
          <p:nvPr/>
        </p:nvSpPr>
        <p:spPr>
          <a:xfrm>
            <a:off x="4430279" y="4144656"/>
            <a:ext cx="1018712" cy="1000761"/>
          </a:xfrm>
          <a:prstGeom prst="foldedCorner">
            <a:avLst/>
          </a:prstGeom>
          <a:ln w="38100">
            <a:solidFill>
              <a:schemeClr val="accent6"/>
            </a:solidFill>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pPr algn="ctr"/>
            <a:r>
              <a:rPr kumimoji="1" lang="en-US" altLang="ja-JP" sz="1600" b="1" dirty="0">
                <a:solidFill>
                  <a:schemeClr val="accent6"/>
                </a:solidFill>
              </a:rPr>
              <a:t>RMP</a:t>
            </a:r>
          </a:p>
          <a:p>
            <a:pPr algn="ctr"/>
            <a:r>
              <a:rPr lang="ja-JP" altLang="en-US" sz="1600" b="1" dirty="0">
                <a:solidFill>
                  <a:schemeClr val="accent6"/>
                </a:solidFill>
              </a:rPr>
              <a:t>提出</a:t>
            </a:r>
            <a:r>
              <a:rPr lang="en-US" altLang="ja-JP" sz="1600" b="1" dirty="0">
                <a:solidFill>
                  <a:schemeClr val="accent6"/>
                </a:solidFill>
              </a:rPr>
              <a:t>※</a:t>
            </a:r>
            <a:endParaRPr kumimoji="1" lang="en-US" altLang="ja-JP" sz="1600" b="1" dirty="0">
              <a:solidFill>
                <a:schemeClr val="accent6"/>
              </a:solidFill>
            </a:endParaRPr>
          </a:p>
        </p:txBody>
      </p:sp>
      <p:sp>
        <p:nvSpPr>
          <p:cNvPr id="28" name="四角形: メモ 27">
            <a:extLst>
              <a:ext uri="{FF2B5EF4-FFF2-40B4-BE49-F238E27FC236}">
                <a16:creationId xmlns:a16="http://schemas.microsoft.com/office/drawing/2014/main" id="{92310F6A-D675-4C57-9C81-B36F8896BA89}"/>
              </a:ext>
            </a:extLst>
          </p:cNvPr>
          <p:cNvSpPr/>
          <p:nvPr/>
        </p:nvSpPr>
        <p:spPr>
          <a:xfrm>
            <a:off x="7335135" y="5059205"/>
            <a:ext cx="1018712" cy="1000761"/>
          </a:xfrm>
          <a:prstGeom prst="foldedCorner">
            <a:avLst/>
          </a:prstGeom>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pPr algn="ctr"/>
            <a:r>
              <a:rPr kumimoji="1" lang="en-US" altLang="ja-JP" sz="1600" b="1" dirty="0">
                <a:solidFill>
                  <a:schemeClr val="tx1"/>
                </a:solidFill>
              </a:rPr>
              <a:t>RMP</a:t>
            </a:r>
          </a:p>
          <a:p>
            <a:pPr algn="ctr"/>
            <a:r>
              <a:rPr lang="ja-JP" altLang="en-US" sz="1600" b="1" dirty="0">
                <a:solidFill>
                  <a:schemeClr val="tx1"/>
                </a:solidFill>
              </a:rPr>
              <a:t>公開</a:t>
            </a:r>
            <a:endParaRPr kumimoji="1" lang="en-US" altLang="ja-JP" sz="1600" b="1" dirty="0">
              <a:solidFill>
                <a:schemeClr val="tx1"/>
              </a:solidFill>
            </a:endParaRPr>
          </a:p>
        </p:txBody>
      </p:sp>
      <p:cxnSp>
        <p:nvCxnSpPr>
          <p:cNvPr id="7" name="直線矢印コネクタ 6">
            <a:extLst>
              <a:ext uri="{FF2B5EF4-FFF2-40B4-BE49-F238E27FC236}">
                <a16:creationId xmlns:a16="http://schemas.microsoft.com/office/drawing/2014/main" id="{ED3D87DE-36B8-438E-BAEB-75980B3D9D2E}"/>
              </a:ext>
            </a:extLst>
          </p:cNvPr>
          <p:cNvCxnSpPr>
            <a:cxnSpLocks/>
            <a:stCxn id="14" idx="3"/>
            <a:endCxn id="26" idx="1"/>
          </p:cNvCxnSpPr>
          <p:nvPr/>
        </p:nvCxnSpPr>
        <p:spPr>
          <a:xfrm>
            <a:off x="1857554" y="3376338"/>
            <a:ext cx="171183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コネクタ: カギ線 28">
            <a:extLst>
              <a:ext uri="{FF2B5EF4-FFF2-40B4-BE49-F238E27FC236}">
                <a16:creationId xmlns:a16="http://schemas.microsoft.com/office/drawing/2014/main" id="{E305414E-FABF-473A-955B-96CFA3CE979F}"/>
              </a:ext>
            </a:extLst>
          </p:cNvPr>
          <p:cNvCxnSpPr>
            <a:cxnSpLocks/>
            <a:stCxn id="26" idx="2"/>
            <a:endCxn id="27" idx="1"/>
          </p:cNvCxnSpPr>
          <p:nvPr/>
        </p:nvCxnSpPr>
        <p:spPr>
          <a:xfrm rot="16200000" flipH="1">
            <a:off x="3888735" y="4103493"/>
            <a:ext cx="731554" cy="351534"/>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34" name="吹き出し: 四角形 33">
            <a:extLst>
              <a:ext uri="{FF2B5EF4-FFF2-40B4-BE49-F238E27FC236}">
                <a16:creationId xmlns:a16="http://schemas.microsoft.com/office/drawing/2014/main" id="{5188FF68-525F-48D5-9802-F2BB5E32C90A}"/>
              </a:ext>
            </a:extLst>
          </p:cNvPr>
          <p:cNvSpPr/>
          <p:nvPr/>
        </p:nvSpPr>
        <p:spPr>
          <a:xfrm>
            <a:off x="4923501" y="3284830"/>
            <a:ext cx="1737589" cy="750504"/>
          </a:xfrm>
          <a:prstGeom prst="wedgeRectCallout">
            <a:avLst>
              <a:gd name="adj1" fmla="val -41683"/>
              <a:gd name="adj2" fmla="val 74356"/>
            </a:avLst>
          </a:prstGeom>
          <a:solidFill>
            <a:schemeClr val="accent6"/>
          </a:solidFill>
          <a:ln w="25400" cap="flat" cmpd="sng" algn="ctr">
            <a:solidFill>
              <a:schemeClr val="accent6"/>
            </a:solidFill>
            <a:prstDash val="solid"/>
          </a:ln>
          <a:effectLst/>
        </p:spPr>
        <p:txBody>
          <a:bodyPr rtlCol="0" anchor="ctr"/>
          <a:lstStyle/>
          <a:p>
            <a:r>
              <a:rPr lang="ja-JP" altLang="en-US" b="1" dirty="0">
                <a:solidFill>
                  <a:schemeClr val="bg1"/>
                </a:solidFill>
              </a:rPr>
              <a:t>部会後速やかに</a:t>
            </a:r>
            <a:r>
              <a:rPr lang="en-US" altLang="ja-JP" b="1" dirty="0">
                <a:solidFill>
                  <a:schemeClr val="bg1"/>
                </a:solidFill>
              </a:rPr>
              <a:t>RMP</a:t>
            </a:r>
            <a:r>
              <a:rPr lang="ja-JP" altLang="en-US" b="1" dirty="0">
                <a:solidFill>
                  <a:schemeClr val="bg1"/>
                </a:solidFill>
              </a:rPr>
              <a:t>を提出</a:t>
            </a:r>
            <a:endParaRPr lang="en-US" altLang="ja-JP" b="1" dirty="0">
              <a:solidFill>
                <a:schemeClr val="bg1"/>
              </a:solidFill>
            </a:endParaRPr>
          </a:p>
        </p:txBody>
      </p:sp>
      <p:cxnSp>
        <p:nvCxnSpPr>
          <p:cNvPr id="43" name="コネクタ: カギ線 42">
            <a:extLst>
              <a:ext uri="{FF2B5EF4-FFF2-40B4-BE49-F238E27FC236}">
                <a16:creationId xmlns:a16="http://schemas.microsoft.com/office/drawing/2014/main" id="{2696A2A3-B4CA-44FE-AA7C-FD434D5A11A6}"/>
              </a:ext>
            </a:extLst>
          </p:cNvPr>
          <p:cNvCxnSpPr>
            <a:cxnSpLocks/>
            <a:stCxn id="27" idx="2"/>
            <a:endCxn id="28" idx="1"/>
          </p:cNvCxnSpPr>
          <p:nvPr/>
        </p:nvCxnSpPr>
        <p:spPr>
          <a:xfrm rot="16200000" flipH="1">
            <a:off x="5930301" y="4154751"/>
            <a:ext cx="414169" cy="239550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53" name="四角形: メモ 52">
            <a:extLst>
              <a:ext uri="{FF2B5EF4-FFF2-40B4-BE49-F238E27FC236}">
                <a16:creationId xmlns:a16="http://schemas.microsoft.com/office/drawing/2014/main" id="{45117A52-DB2E-4484-A074-A6F144CAE100}"/>
              </a:ext>
            </a:extLst>
          </p:cNvPr>
          <p:cNvSpPr/>
          <p:nvPr/>
        </p:nvSpPr>
        <p:spPr>
          <a:xfrm>
            <a:off x="9185098" y="4120892"/>
            <a:ext cx="1018712" cy="1000761"/>
          </a:xfrm>
          <a:prstGeom prst="foldedCorner">
            <a:avLst/>
          </a:prstGeom>
          <a:ln>
            <a:solidFill>
              <a:schemeClr val="bg1">
                <a:lumMod val="75000"/>
              </a:schemeClr>
            </a:solidFill>
            <a:prstDash val="sysDash"/>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pPr algn="ctr"/>
            <a:r>
              <a:rPr kumimoji="1" lang="en-US" altLang="ja-JP" sz="1600" b="1" dirty="0">
                <a:solidFill>
                  <a:schemeClr val="bg1">
                    <a:lumMod val="75000"/>
                  </a:schemeClr>
                </a:solidFill>
              </a:rPr>
              <a:t>RMP</a:t>
            </a:r>
          </a:p>
          <a:p>
            <a:pPr algn="ctr"/>
            <a:r>
              <a:rPr lang="ja-JP" altLang="en-US" sz="1600" b="1" dirty="0">
                <a:solidFill>
                  <a:schemeClr val="bg1">
                    <a:lumMod val="75000"/>
                  </a:schemeClr>
                </a:solidFill>
              </a:rPr>
              <a:t>提出</a:t>
            </a:r>
            <a:endParaRPr kumimoji="1" lang="en-US" altLang="ja-JP" sz="1600" b="1" dirty="0">
              <a:solidFill>
                <a:schemeClr val="bg1">
                  <a:lumMod val="75000"/>
                </a:schemeClr>
              </a:solidFill>
            </a:endParaRPr>
          </a:p>
        </p:txBody>
      </p:sp>
      <p:sp>
        <p:nvSpPr>
          <p:cNvPr id="55" name="矢印: 右 54">
            <a:extLst>
              <a:ext uri="{FF2B5EF4-FFF2-40B4-BE49-F238E27FC236}">
                <a16:creationId xmlns:a16="http://schemas.microsoft.com/office/drawing/2014/main" id="{BA38DE51-1438-4E90-BB99-3B0723415F8B}"/>
              </a:ext>
            </a:extLst>
          </p:cNvPr>
          <p:cNvSpPr/>
          <p:nvPr/>
        </p:nvSpPr>
        <p:spPr>
          <a:xfrm rot="10800000">
            <a:off x="5581578" y="4390930"/>
            <a:ext cx="3259755" cy="385251"/>
          </a:xfrm>
          <a:prstGeom prst="rightArrow">
            <a:avLst/>
          </a:prstGeom>
          <a:solidFill>
            <a:schemeClr val="bg1">
              <a:lumMod val="65000"/>
            </a:schemeClr>
          </a:solidFill>
        </p:spPr>
        <p:txBody>
          <a:bodyPr wrap="square" lIns="108000" tIns="108000" rIns="108000" bIns="108000" rtlCol="0" anchor="ctr">
            <a:noAutofit/>
          </a:bodyPr>
          <a:lstStyle/>
          <a:p>
            <a:pPr algn="ctr"/>
            <a:endParaRPr kumimoji="1" lang="ja-JP" altLang="en-US" b="1" dirty="0">
              <a:solidFill>
                <a:schemeClr val="bg1"/>
              </a:solidFill>
            </a:endParaRPr>
          </a:p>
        </p:txBody>
      </p:sp>
      <p:sp>
        <p:nvSpPr>
          <p:cNvPr id="59" name="乗算記号 58">
            <a:extLst>
              <a:ext uri="{FF2B5EF4-FFF2-40B4-BE49-F238E27FC236}">
                <a16:creationId xmlns:a16="http://schemas.microsoft.com/office/drawing/2014/main" id="{1026A341-2235-4A15-AF05-9CBD715EAB11}"/>
              </a:ext>
            </a:extLst>
          </p:cNvPr>
          <p:cNvSpPr/>
          <p:nvPr/>
        </p:nvSpPr>
        <p:spPr>
          <a:xfrm>
            <a:off x="8760321" y="3632828"/>
            <a:ext cx="1868266" cy="1910439"/>
          </a:xfrm>
          <a:prstGeom prst="mathMultiply">
            <a:avLst>
              <a:gd name="adj1" fmla="val 14610"/>
            </a:avLst>
          </a:prstGeom>
          <a:solidFill>
            <a:schemeClr val="tx1">
              <a:lumMod val="65000"/>
              <a:lumOff val="35000"/>
              <a:alpha val="60000"/>
            </a:schemeClr>
          </a:solidFill>
        </p:spPr>
        <p:txBody>
          <a:bodyPr wrap="square" lIns="108000" tIns="108000" rIns="108000" bIns="108000" rtlCol="0" anchor="ctr">
            <a:noAutofit/>
          </a:bodyPr>
          <a:lstStyle/>
          <a:p>
            <a:pPr algn="ctr"/>
            <a:endParaRPr kumimoji="1" lang="ja-JP" altLang="en-US" b="1" dirty="0">
              <a:solidFill>
                <a:schemeClr val="bg1"/>
              </a:solidFill>
            </a:endParaRPr>
          </a:p>
        </p:txBody>
      </p:sp>
      <p:sp>
        <p:nvSpPr>
          <p:cNvPr id="60" name="吹き出し: 四角形 59">
            <a:extLst>
              <a:ext uri="{FF2B5EF4-FFF2-40B4-BE49-F238E27FC236}">
                <a16:creationId xmlns:a16="http://schemas.microsoft.com/office/drawing/2014/main" id="{D7FCE17A-7441-41CA-A64C-0B0E453071C5}"/>
              </a:ext>
            </a:extLst>
          </p:cNvPr>
          <p:cNvSpPr/>
          <p:nvPr/>
        </p:nvSpPr>
        <p:spPr>
          <a:xfrm>
            <a:off x="7016595" y="2940985"/>
            <a:ext cx="5133115" cy="975273"/>
          </a:xfrm>
          <a:prstGeom prst="wedgeRectCallout">
            <a:avLst>
              <a:gd name="adj1" fmla="val 8454"/>
              <a:gd name="adj2" fmla="val 58815"/>
            </a:avLst>
          </a:prstGeom>
          <a:ln>
            <a:solidFill>
              <a:schemeClr val="bg1">
                <a:lumMod val="50000"/>
              </a:schemeClr>
            </a:solidFill>
          </a:ln>
        </p:spPr>
        <p:style>
          <a:lnRef idx="2">
            <a:schemeClr val="accent1"/>
          </a:lnRef>
          <a:fillRef idx="1">
            <a:schemeClr val="lt1"/>
          </a:fillRef>
          <a:effectRef idx="0">
            <a:schemeClr val="accent1"/>
          </a:effectRef>
          <a:fontRef idx="minor">
            <a:schemeClr val="dk1"/>
          </a:fontRef>
        </p:style>
        <p:txBody>
          <a:bodyPr rtlCol="0" anchor="ctr"/>
          <a:lstStyle/>
          <a:p>
            <a:r>
              <a:rPr lang="ja-JP" altLang="en-US" sz="1400" b="1" dirty="0">
                <a:solidFill>
                  <a:schemeClr val="tx1"/>
                </a:solidFill>
              </a:rPr>
              <a:t>従前は、以下の通りであったが、「部会後速やかに提出</a:t>
            </a:r>
            <a:r>
              <a:rPr lang="en-US" altLang="ja-JP" sz="1400" b="1" dirty="0">
                <a:solidFill>
                  <a:schemeClr val="tx1"/>
                </a:solidFill>
              </a:rPr>
              <a:t>※</a:t>
            </a:r>
            <a:r>
              <a:rPr lang="ja-JP" altLang="en-US" sz="1400" b="1" dirty="0">
                <a:solidFill>
                  <a:schemeClr val="tx1"/>
                </a:solidFill>
              </a:rPr>
              <a:t>」へ変更</a:t>
            </a:r>
            <a:br>
              <a:rPr lang="en-US" altLang="ja-JP" sz="1400" b="1" dirty="0">
                <a:solidFill>
                  <a:schemeClr val="tx1"/>
                </a:solidFill>
              </a:rPr>
            </a:br>
            <a:r>
              <a:rPr lang="en-US" altLang="ja-JP" sz="1400" dirty="0">
                <a:solidFill>
                  <a:schemeClr val="tx1"/>
                </a:solidFill>
              </a:rPr>
              <a:t>※</a:t>
            </a:r>
            <a:r>
              <a:rPr lang="ja-JP" altLang="en-US" sz="1400" dirty="0">
                <a:solidFill>
                  <a:schemeClr val="tx1"/>
                </a:solidFill>
              </a:rPr>
              <a:t>どうしても時間を要する場合は</a:t>
            </a:r>
            <a:r>
              <a:rPr lang="ja-JP" altLang="en-US" sz="1400" u="sng" dirty="0">
                <a:solidFill>
                  <a:schemeClr val="tx1"/>
                </a:solidFill>
              </a:rPr>
              <a:t>販売開始の</a:t>
            </a:r>
            <a:r>
              <a:rPr lang="en-US" altLang="ja-JP" sz="1400" u="sng" dirty="0">
                <a:solidFill>
                  <a:schemeClr val="tx1"/>
                </a:solidFill>
              </a:rPr>
              <a:t>1</a:t>
            </a:r>
            <a:r>
              <a:rPr lang="ja-JP" altLang="en-US" sz="1400" u="sng" dirty="0">
                <a:solidFill>
                  <a:schemeClr val="tx1"/>
                </a:solidFill>
              </a:rPr>
              <a:t>か月前までに提出</a:t>
            </a:r>
            <a:endParaRPr lang="en-US" altLang="ja-JP" sz="1400" dirty="0">
              <a:solidFill>
                <a:schemeClr val="tx1"/>
              </a:solidFill>
            </a:endParaRPr>
          </a:p>
          <a:p>
            <a:r>
              <a:rPr lang="ja-JP" altLang="en-US" sz="1400" dirty="0">
                <a:solidFill>
                  <a:schemeClr val="bg1">
                    <a:lumMod val="50000"/>
                  </a:schemeClr>
                </a:solidFill>
              </a:rPr>
              <a:t>　</a:t>
            </a:r>
            <a:r>
              <a:rPr lang="ja-JP" altLang="en-US" sz="1400" dirty="0">
                <a:solidFill>
                  <a:schemeClr val="bg1">
                    <a:lumMod val="65000"/>
                  </a:schemeClr>
                </a:solidFill>
              </a:rPr>
              <a:t>従前　　　・初回申請の場合：販売の</a:t>
            </a:r>
            <a:r>
              <a:rPr lang="en-US" altLang="ja-JP" sz="1400" dirty="0">
                <a:solidFill>
                  <a:schemeClr val="bg1">
                    <a:lumMod val="65000"/>
                  </a:schemeClr>
                </a:solidFill>
              </a:rPr>
              <a:t>1</a:t>
            </a:r>
            <a:r>
              <a:rPr lang="ja-JP" altLang="en-US" sz="1400" dirty="0">
                <a:solidFill>
                  <a:schemeClr val="bg1">
                    <a:lumMod val="65000"/>
                  </a:schemeClr>
                </a:solidFill>
              </a:rPr>
              <a:t>か月前に提出</a:t>
            </a:r>
            <a:endParaRPr lang="en-US" altLang="ja-JP" sz="1400" dirty="0">
              <a:solidFill>
                <a:schemeClr val="bg1">
                  <a:lumMod val="65000"/>
                </a:schemeClr>
              </a:solidFill>
            </a:endParaRPr>
          </a:p>
          <a:p>
            <a:r>
              <a:rPr lang="ja-JP" altLang="en-US" sz="1400" dirty="0">
                <a:solidFill>
                  <a:schemeClr val="bg1">
                    <a:lumMod val="65000"/>
                  </a:schemeClr>
                </a:solidFill>
              </a:rPr>
              <a:t>　　　　　　　・一変申請の場合：承認の日から</a:t>
            </a:r>
            <a:r>
              <a:rPr lang="en-US" altLang="ja-JP" sz="1400" dirty="0">
                <a:solidFill>
                  <a:schemeClr val="bg1">
                    <a:lumMod val="65000"/>
                  </a:schemeClr>
                </a:solidFill>
              </a:rPr>
              <a:t>2</a:t>
            </a:r>
            <a:r>
              <a:rPr lang="ja-JP" altLang="en-US" sz="1400" dirty="0">
                <a:solidFill>
                  <a:schemeClr val="bg1">
                    <a:lumMod val="65000"/>
                  </a:schemeClr>
                </a:solidFill>
              </a:rPr>
              <a:t>週間以内に提出</a:t>
            </a:r>
            <a:endParaRPr lang="en-US" altLang="ja-JP" sz="1400" dirty="0">
              <a:solidFill>
                <a:schemeClr val="bg1">
                  <a:lumMod val="65000"/>
                </a:schemeClr>
              </a:solidFill>
            </a:endParaRPr>
          </a:p>
        </p:txBody>
      </p:sp>
      <p:pic>
        <p:nvPicPr>
          <p:cNvPr id="66" name="図 65">
            <a:extLst>
              <a:ext uri="{FF2B5EF4-FFF2-40B4-BE49-F238E27FC236}">
                <a16:creationId xmlns:a16="http://schemas.microsoft.com/office/drawing/2014/main" id="{43C42FA0-F92E-44F4-9E45-AEF69D4E4743}"/>
              </a:ext>
            </a:extLst>
          </p:cNvPr>
          <p:cNvPicPr>
            <a:picLocks noChangeAspect="1"/>
          </p:cNvPicPr>
          <p:nvPr/>
        </p:nvPicPr>
        <p:blipFill>
          <a:blip r:embed="rId3"/>
          <a:stretch>
            <a:fillRect/>
          </a:stretch>
        </p:blipFill>
        <p:spPr>
          <a:xfrm>
            <a:off x="7269341" y="6056305"/>
            <a:ext cx="1375652" cy="367469"/>
          </a:xfrm>
          <a:prstGeom prst="rect">
            <a:avLst/>
          </a:prstGeom>
          <a:ln>
            <a:noFill/>
          </a:ln>
          <a:effectLst>
            <a:outerShdw blurRad="292100" dist="139700" dir="2700000" algn="tl" rotWithShape="0">
              <a:srgbClr val="333333">
                <a:alpha val="65000"/>
              </a:srgbClr>
            </a:outerShdw>
          </a:effectLst>
        </p:spPr>
      </p:pic>
      <p:sp>
        <p:nvSpPr>
          <p:cNvPr id="70" name="正方形/長方形 69">
            <a:extLst>
              <a:ext uri="{FF2B5EF4-FFF2-40B4-BE49-F238E27FC236}">
                <a16:creationId xmlns:a16="http://schemas.microsoft.com/office/drawing/2014/main" id="{129D8AEA-D340-4AA9-921D-D06A2E3C3E15}"/>
              </a:ext>
            </a:extLst>
          </p:cNvPr>
          <p:cNvSpPr/>
          <p:nvPr/>
        </p:nvSpPr>
        <p:spPr>
          <a:xfrm>
            <a:off x="5037315" y="5297975"/>
            <a:ext cx="2203241" cy="523220"/>
          </a:xfrm>
          <a:prstGeom prst="rect">
            <a:avLst/>
          </a:prstGeom>
        </p:spPr>
        <p:txBody>
          <a:bodyPr wrap="square">
            <a:spAutoFit/>
          </a:bodyPr>
          <a:lstStyle/>
          <a:p>
            <a:r>
              <a:rPr lang="en-US" altLang="ja-JP" sz="1400" dirty="0"/>
              <a:t>PMDA</a:t>
            </a:r>
            <a:r>
              <a:rPr lang="ja-JP" altLang="en-US" sz="1400" dirty="0"/>
              <a:t>確認期間（</a:t>
            </a:r>
            <a:r>
              <a:rPr lang="en-US" altLang="ja-JP" sz="1400" dirty="0"/>
              <a:t>1</a:t>
            </a:r>
            <a:r>
              <a:rPr lang="ja-JP" altLang="en-US" sz="1400" dirty="0"/>
              <a:t>か月）</a:t>
            </a:r>
            <a:br>
              <a:rPr lang="en-US" altLang="ja-JP" sz="1400" dirty="0"/>
            </a:br>
            <a:r>
              <a:rPr lang="en-US" altLang="ja-JP" sz="1400" dirty="0"/>
              <a:t>※</a:t>
            </a:r>
            <a:r>
              <a:rPr lang="ja-JP" altLang="en-US" sz="1400" dirty="0"/>
              <a:t>必要に応じて協議</a:t>
            </a:r>
          </a:p>
        </p:txBody>
      </p:sp>
      <p:sp>
        <p:nvSpPr>
          <p:cNvPr id="73" name="正方形/長方形 72">
            <a:extLst>
              <a:ext uri="{FF2B5EF4-FFF2-40B4-BE49-F238E27FC236}">
                <a16:creationId xmlns:a16="http://schemas.microsoft.com/office/drawing/2014/main" id="{03688DEE-3561-45D3-B24D-B9863052864E}"/>
              </a:ext>
            </a:extLst>
          </p:cNvPr>
          <p:cNvSpPr/>
          <p:nvPr/>
        </p:nvSpPr>
        <p:spPr>
          <a:xfrm>
            <a:off x="2240487" y="2886731"/>
            <a:ext cx="1271117" cy="523220"/>
          </a:xfrm>
          <a:prstGeom prst="rect">
            <a:avLst/>
          </a:prstGeom>
        </p:spPr>
        <p:txBody>
          <a:bodyPr wrap="square">
            <a:spAutoFit/>
          </a:bodyPr>
          <a:lstStyle/>
          <a:p>
            <a:r>
              <a:rPr lang="ja-JP" altLang="en-US" sz="1400" dirty="0"/>
              <a:t>審査の過程で適宜更新</a:t>
            </a:r>
          </a:p>
        </p:txBody>
      </p:sp>
      <p:sp>
        <p:nvSpPr>
          <p:cNvPr id="87" name="吹き出し: 四角形 86">
            <a:extLst>
              <a:ext uri="{FF2B5EF4-FFF2-40B4-BE49-F238E27FC236}">
                <a16:creationId xmlns:a16="http://schemas.microsoft.com/office/drawing/2014/main" id="{BF140351-8051-453C-96AD-175288617717}"/>
              </a:ext>
            </a:extLst>
          </p:cNvPr>
          <p:cNvSpPr/>
          <p:nvPr/>
        </p:nvSpPr>
        <p:spPr>
          <a:xfrm>
            <a:off x="9119315" y="5186432"/>
            <a:ext cx="2339938" cy="1374674"/>
          </a:xfrm>
          <a:prstGeom prst="wedgeRectCallout">
            <a:avLst>
              <a:gd name="adj1" fmla="val -6512"/>
              <a:gd name="adj2" fmla="val 15709"/>
            </a:avLst>
          </a:prstGeom>
          <a:solidFill>
            <a:schemeClr val="accent2">
              <a:lumMod val="20000"/>
              <a:lumOff val="80000"/>
            </a:schemeClr>
          </a:solidFill>
          <a:ln w="25400" cap="flat" cmpd="sng" algn="ctr">
            <a:noFill/>
            <a:prstDash val="solid"/>
          </a:ln>
          <a:effectLst/>
        </p:spPr>
        <p:txBody>
          <a:bodyPr rtlCol="0" anchor="t"/>
          <a:lstStyle/>
          <a:p>
            <a:pPr algn="ctr"/>
            <a:r>
              <a:rPr lang="en-US" altLang="ja-JP" sz="1600" b="1" dirty="0">
                <a:solidFill>
                  <a:schemeClr val="accent1"/>
                </a:solidFill>
              </a:rPr>
              <a:t>RMP</a:t>
            </a:r>
            <a:r>
              <a:rPr lang="ja-JP" altLang="en-US" sz="1600" b="1" dirty="0">
                <a:solidFill>
                  <a:schemeClr val="accent1"/>
                </a:solidFill>
              </a:rPr>
              <a:t>の早期公開により、</a:t>
            </a:r>
            <a:endParaRPr lang="en-US" altLang="ja-JP" sz="1600" b="1" dirty="0">
              <a:solidFill>
                <a:schemeClr val="accent1"/>
              </a:solidFill>
            </a:endParaRPr>
          </a:p>
          <a:p>
            <a:pPr algn="ctr"/>
            <a:r>
              <a:rPr lang="en-US" altLang="ja-JP" sz="1600" b="1" dirty="0">
                <a:solidFill>
                  <a:schemeClr val="accent1"/>
                </a:solidFill>
              </a:rPr>
              <a:t>RMP</a:t>
            </a:r>
            <a:r>
              <a:rPr lang="ja-JP" altLang="en-US" sz="1600" b="1" dirty="0">
                <a:solidFill>
                  <a:schemeClr val="accent1"/>
                </a:solidFill>
              </a:rPr>
              <a:t>利活用推進へ</a:t>
            </a:r>
            <a:endParaRPr lang="en-US" altLang="ja-JP" sz="1600" b="1" dirty="0">
              <a:solidFill>
                <a:schemeClr val="accent1"/>
              </a:solidFill>
            </a:endParaRPr>
          </a:p>
        </p:txBody>
      </p:sp>
      <p:sp>
        <p:nvSpPr>
          <p:cNvPr id="88" name="矢印: 右 87">
            <a:extLst>
              <a:ext uri="{FF2B5EF4-FFF2-40B4-BE49-F238E27FC236}">
                <a16:creationId xmlns:a16="http://schemas.microsoft.com/office/drawing/2014/main" id="{EA138F4A-2C2B-4112-A5DC-9274FB436781}"/>
              </a:ext>
            </a:extLst>
          </p:cNvPr>
          <p:cNvSpPr/>
          <p:nvPr/>
        </p:nvSpPr>
        <p:spPr>
          <a:xfrm>
            <a:off x="8393484" y="5499141"/>
            <a:ext cx="503019" cy="385251"/>
          </a:xfrm>
          <a:prstGeom prst="rightArrow">
            <a:avLst>
              <a:gd name="adj1" fmla="val 50000"/>
              <a:gd name="adj2" fmla="val 50000"/>
            </a:avLst>
          </a:prstGeom>
        </p:spPr>
        <p:style>
          <a:lnRef idx="2">
            <a:schemeClr val="accent2"/>
          </a:lnRef>
          <a:fillRef idx="1">
            <a:schemeClr val="lt1"/>
          </a:fillRef>
          <a:effectRef idx="0">
            <a:schemeClr val="accent2"/>
          </a:effectRef>
          <a:fontRef idx="minor">
            <a:schemeClr val="dk1"/>
          </a:fontRef>
        </p:style>
        <p:txBody>
          <a:bodyPr wrap="square" lIns="108000" tIns="108000" rIns="108000" bIns="108000" rtlCol="0" anchor="ctr">
            <a:noAutofit/>
          </a:bodyPr>
          <a:lstStyle/>
          <a:p>
            <a:pPr algn="ctr"/>
            <a:endParaRPr kumimoji="1" lang="ja-JP" altLang="en-US" b="1" dirty="0">
              <a:solidFill>
                <a:schemeClr val="bg1"/>
              </a:solidFill>
            </a:endParaRPr>
          </a:p>
        </p:txBody>
      </p:sp>
      <p:pic>
        <p:nvPicPr>
          <p:cNvPr id="2050" name="Picture 2">
            <a:extLst>
              <a:ext uri="{FF2B5EF4-FFF2-40B4-BE49-F238E27FC236}">
                <a16:creationId xmlns:a16="http://schemas.microsoft.com/office/drawing/2014/main" id="{82C06906-E24E-41D4-8243-970317E27484}"/>
              </a:ext>
            </a:extLst>
          </p:cNvPr>
          <p:cNvPicPr>
            <a:picLocks noChangeAspect="1" noChangeArrowheads="1"/>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9477383" y="5687455"/>
            <a:ext cx="1564403" cy="975916"/>
          </a:xfrm>
          <a:prstGeom prst="rect">
            <a:avLst/>
          </a:prstGeom>
          <a:noFill/>
          <a:extLst>
            <a:ext uri="{909E8E84-426E-40DD-AFC4-6F175D3DCCD1}">
              <a14:hiddenFill xmlns:a14="http://schemas.microsoft.com/office/drawing/2010/main">
                <a:solidFill>
                  <a:srgbClr val="FFFFFF"/>
                </a:solidFill>
              </a14:hiddenFill>
            </a:ext>
          </a:extLst>
        </p:spPr>
      </p:pic>
      <p:pic>
        <p:nvPicPr>
          <p:cNvPr id="33" name="図 32">
            <a:extLst>
              <a:ext uri="{FF2B5EF4-FFF2-40B4-BE49-F238E27FC236}">
                <a16:creationId xmlns:a16="http://schemas.microsoft.com/office/drawing/2014/main" id="{5BEAE6A6-A028-41E9-BC08-272E362A0988}"/>
              </a:ext>
            </a:extLst>
          </p:cNvPr>
          <p:cNvPicPr>
            <a:picLocks noChangeAspect="1"/>
          </p:cNvPicPr>
          <p:nvPr/>
        </p:nvPicPr>
        <p:blipFill>
          <a:blip r:embed="rId5" cstate="hqprint">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4078745" y="5242259"/>
            <a:ext cx="766311" cy="412565"/>
          </a:xfrm>
          <a:prstGeom prst="rect">
            <a:avLst/>
          </a:prstGeom>
        </p:spPr>
      </p:pic>
      <p:sp>
        <p:nvSpPr>
          <p:cNvPr id="31" name="正方形/長方形 30">
            <a:extLst>
              <a:ext uri="{FF2B5EF4-FFF2-40B4-BE49-F238E27FC236}">
                <a16:creationId xmlns:a16="http://schemas.microsoft.com/office/drawing/2014/main" id="{D2C24C8C-0E36-4EC2-A999-86B56DB0D2D5}"/>
              </a:ext>
            </a:extLst>
          </p:cNvPr>
          <p:cNvSpPr/>
          <p:nvPr/>
        </p:nvSpPr>
        <p:spPr>
          <a:xfrm>
            <a:off x="1071832" y="6391408"/>
            <a:ext cx="7988084" cy="400110"/>
          </a:xfrm>
          <a:prstGeom prst="rect">
            <a:avLst/>
          </a:prstGeom>
        </p:spPr>
        <p:txBody>
          <a:bodyPr wrap="none">
            <a:spAutoFit/>
          </a:bodyPr>
          <a:lstStyle/>
          <a:p>
            <a:pPr lvl="0">
              <a:defRPr/>
            </a:pPr>
            <a:r>
              <a:rPr lang="ja-JP" altLang="en-US" sz="1000" b="1" dirty="0"/>
              <a:t>出典：　令和</a:t>
            </a:r>
            <a:r>
              <a:rPr lang="en-US" altLang="ja-JP" sz="1000" b="1" dirty="0"/>
              <a:t>4</a:t>
            </a:r>
            <a:r>
              <a:rPr lang="ja-JP" altLang="en-US" sz="1000" b="1" dirty="0"/>
              <a:t>年</a:t>
            </a:r>
            <a:r>
              <a:rPr lang="en-US" altLang="ja-JP" sz="1000" b="1" dirty="0"/>
              <a:t>3</a:t>
            </a:r>
            <a:r>
              <a:rPr lang="ja-JP" altLang="en-US" sz="1000" b="1" dirty="0"/>
              <a:t>月　審査管理課長・安全対策課長通知　医薬品リスク管理計画の策定及び公表について</a:t>
            </a:r>
            <a:r>
              <a:rPr lang="ja-JP" altLang="en-US" sz="1000" dirty="0"/>
              <a:t>（３．（</a:t>
            </a:r>
            <a:r>
              <a:rPr lang="en-US" altLang="ja-JP" sz="1000" dirty="0"/>
              <a:t>1</a:t>
            </a:r>
            <a:r>
              <a:rPr lang="ja-JP" altLang="en-US" sz="1000" dirty="0"/>
              <a:t>））</a:t>
            </a:r>
            <a:endParaRPr lang="en-US" altLang="ja-JP" sz="1000" dirty="0"/>
          </a:p>
          <a:p>
            <a:pPr lvl="0">
              <a:defRPr/>
            </a:pPr>
            <a:r>
              <a:rPr lang="ja-JP" altLang="en-US" sz="1000" b="1" dirty="0"/>
              <a:t>　　 　　　令和</a:t>
            </a:r>
            <a:r>
              <a:rPr lang="en-US" altLang="ja-JP" sz="1000" b="1" dirty="0"/>
              <a:t>4</a:t>
            </a:r>
            <a:r>
              <a:rPr lang="ja-JP" altLang="en-US" sz="1000" b="1" dirty="0"/>
              <a:t>年</a:t>
            </a:r>
            <a:r>
              <a:rPr lang="en-US" altLang="ja-JP" sz="1000" b="1" dirty="0"/>
              <a:t>3</a:t>
            </a:r>
            <a:r>
              <a:rPr lang="ja-JP" altLang="en-US" sz="1000" b="1" dirty="0"/>
              <a:t>月　審査管理課・安全対策課通知　医薬品リスク管理計画に関する質疑応答集（Ｑ＆Ａ）について</a:t>
            </a:r>
            <a:r>
              <a:rPr lang="ja-JP" altLang="en-US" sz="1000" dirty="0"/>
              <a:t>（</a:t>
            </a:r>
            <a:r>
              <a:rPr lang="en-US" altLang="ja-JP" sz="1000" dirty="0"/>
              <a:t>Q&amp;A19</a:t>
            </a:r>
            <a:r>
              <a:rPr lang="ja-JP" altLang="en-US" sz="1000" dirty="0"/>
              <a:t>、</a:t>
            </a:r>
            <a:r>
              <a:rPr lang="en-US" altLang="ja-JP" sz="1000" dirty="0"/>
              <a:t>20</a:t>
            </a:r>
            <a:r>
              <a:rPr lang="ja-JP" altLang="en-US" sz="1000" dirty="0"/>
              <a:t>、</a:t>
            </a:r>
            <a:r>
              <a:rPr lang="en-US" altLang="ja-JP" sz="1000" dirty="0"/>
              <a:t>21</a:t>
            </a:r>
            <a:r>
              <a:rPr lang="ja-JP" altLang="en-US" sz="1000" dirty="0"/>
              <a:t>、</a:t>
            </a:r>
            <a:r>
              <a:rPr lang="en-US" altLang="ja-JP" sz="1000" dirty="0"/>
              <a:t>25</a:t>
            </a:r>
            <a:r>
              <a:rPr lang="ja-JP" altLang="en-US" sz="1000" dirty="0"/>
              <a:t>）</a:t>
            </a:r>
            <a:endParaRPr lang="en-US" altLang="ja-JP" sz="1000" dirty="0"/>
          </a:p>
        </p:txBody>
      </p:sp>
      <p:sp>
        <p:nvSpPr>
          <p:cNvPr id="12" name="正方形/長方形 11">
            <a:extLst>
              <a:ext uri="{FF2B5EF4-FFF2-40B4-BE49-F238E27FC236}">
                <a16:creationId xmlns:a16="http://schemas.microsoft.com/office/drawing/2014/main" id="{7E188EE6-9034-4086-8B5F-3C2E7E31C77C}"/>
              </a:ext>
            </a:extLst>
          </p:cNvPr>
          <p:cNvSpPr/>
          <p:nvPr/>
        </p:nvSpPr>
        <p:spPr>
          <a:xfrm>
            <a:off x="252301" y="4700444"/>
            <a:ext cx="3329615" cy="1304113"/>
          </a:xfrm>
          <a:prstGeom prst="rect">
            <a:avLst/>
          </a:prstGeom>
          <a:noFill/>
          <a:ln w="19050">
            <a:prstDash val="sysDot"/>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pPr lvl="0">
              <a:spcBef>
                <a:spcPts val="600"/>
              </a:spcBef>
            </a:pPr>
            <a:r>
              <a:rPr lang="en-US" altLang="ja-JP" sz="1200" dirty="0">
                <a:solidFill>
                  <a:prstClr val="black"/>
                </a:solidFill>
              </a:rPr>
              <a:t>※RMP</a:t>
            </a:r>
            <a:r>
              <a:rPr lang="ja-JP" altLang="en-US" sz="1200" dirty="0">
                <a:solidFill>
                  <a:prstClr val="black"/>
                </a:solidFill>
              </a:rPr>
              <a:t>資材や製造販売後調査等実施計画書等の添付資料の作成に時間を要する場合は、</a:t>
            </a:r>
            <a:r>
              <a:rPr lang="en-US" altLang="ja-JP" sz="1200" dirty="0">
                <a:solidFill>
                  <a:prstClr val="black"/>
                </a:solidFill>
              </a:rPr>
              <a:t>RMP</a:t>
            </a:r>
            <a:r>
              <a:rPr lang="ja-JP" altLang="en-US" sz="1200" dirty="0">
                <a:solidFill>
                  <a:prstClr val="black"/>
                </a:solidFill>
              </a:rPr>
              <a:t>本体を部会後速やかにまずは提出すること</a:t>
            </a:r>
            <a:endParaRPr lang="en-US" altLang="ja-JP" sz="1200" dirty="0">
              <a:solidFill>
                <a:prstClr val="black"/>
              </a:solidFill>
            </a:endParaRPr>
          </a:p>
          <a:p>
            <a:pPr lvl="0">
              <a:spcBef>
                <a:spcPts val="600"/>
              </a:spcBef>
            </a:pPr>
            <a:r>
              <a:rPr lang="en-US" altLang="ja-JP" sz="1200" dirty="0">
                <a:solidFill>
                  <a:prstClr val="black"/>
                </a:solidFill>
              </a:rPr>
              <a:t>※</a:t>
            </a:r>
            <a:r>
              <a:rPr lang="ja-JP" altLang="en-US" sz="1200" dirty="0">
                <a:solidFill>
                  <a:prstClr val="black"/>
                </a:solidFill>
              </a:rPr>
              <a:t>バイオ後続品のうち、薬事・食品衛生審議会医薬品部会を経ない一変承認の場合は、当該品目の審査終了後速やかに提出すること。</a:t>
            </a:r>
          </a:p>
        </p:txBody>
      </p:sp>
    </p:spTree>
    <p:extLst>
      <p:ext uri="{BB962C8B-B14F-4D97-AF65-F5344CB8AC3E}">
        <p14:creationId xmlns:p14="http://schemas.microsoft.com/office/powerpoint/2010/main" val="22145009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F95F9BAD-51AA-4BCB-B6D2-099A2F5151F7}"/>
              </a:ext>
            </a:extLst>
          </p:cNvPr>
          <p:cNvSpPr>
            <a:spLocks noGrp="1"/>
          </p:cNvSpPr>
          <p:nvPr>
            <p:ph type="body" sz="quarter" idx="10"/>
          </p:nvPr>
        </p:nvSpPr>
        <p:spPr>
          <a:xfrm>
            <a:off x="561247" y="205387"/>
            <a:ext cx="9793148" cy="307777"/>
          </a:xfrm>
        </p:spPr>
        <p:txBody>
          <a:bodyPr/>
          <a:lstStyle/>
          <a:p>
            <a:r>
              <a:rPr lang="en-US" altLang="ja-JP" dirty="0"/>
              <a:t>2022</a:t>
            </a:r>
            <a:r>
              <a:rPr lang="ja-JP" altLang="en-US" dirty="0"/>
              <a:t>年</a:t>
            </a:r>
            <a:r>
              <a:rPr lang="en-US" altLang="ja-JP" dirty="0"/>
              <a:t>3</a:t>
            </a:r>
            <a:r>
              <a:rPr lang="ja-JP" altLang="en-US" dirty="0"/>
              <a:t>月　</a:t>
            </a:r>
            <a:r>
              <a:rPr lang="en-US" altLang="ja-JP" dirty="0"/>
              <a:t>RMP</a:t>
            </a:r>
            <a:r>
              <a:rPr lang="ja-JP" altLang="en-US" dirty="0"/>
              <a:t>に関する通知のポイント</a:t>
            </a:r>
          </a:p>
        </p:txBody>
      </p:sp>
      <p:sp>
        <p:nvSpPr>
          <p:cNvPr id="4" name="テキスト プレースホルダー 3">
            <a:extLst>
              <a:ext uri="{FF2B5EF4-FFF2-40B4-BE49-F238E27FC236}">
                <a16:creationId xmlns:a16="http://schemas.microsoft.com/office/drawing/2014/main" id="{BDA3C4EB-312D-47AF-A68F-64EFB66B3092}"/>
              </a:ext>
            </a:extLst>
          </p:cNvPr>
          <p:cNvSpPr>
            <a:spLocks noGrp="1"/>
          </p:cNvSpPr>
          <p:nvPr>
            <p:ph type="body" sz="quarter" idx="12"/>
          </p:nvPr>
        </p:nvSpPr>
        <p:spPr>
          <a:xfrm>
            <a:off x="512219" y="503071"/>
            <a:ext cx="9842176" cy="584775"/>
          </a:xfrm>
        </p:spPr>
        <p:txBody>
          <a:bodyPr/>
          <a:lstStyle/>
          <a:p>
            <a:r>
              <a:rPr lang="ja-JP" altLang="en-US" dirty="0">
                <a:highlight>
                  <a:srgbClr val="00FFFF"/>
                </a:highlight>
              </a:rPr>
              <a:t>ポイント</a:t>
            </a:r>
            <a:r>
              <a:rPr lang="en-US" altLang="ja-JP" dirty="0">
                <a:highlight>
                  <a:srgbClr val="00FFFF"/>
                </a:highlight>
              </a:rPr>
              <a:t>3.</a:t>
            </a:r>
            <a:r>
              <a:rPr lang="ja-JP" altLang="en-US" dirty="0"/>
              <a:t>　</a:t>
            </a:r>
            <a:r>
              <a:rPr lang="en-US" altLang="ja-JP" dirty="0"/>
              <a:t>RMP</a:t>
            </a:r>
            <a:r>
              <a:rPr lang="ja-JP" altLang="en-US" dirty="0"/>
              <a:t>提出版と公表版の一本化</a:t>
            </a:r>
            <a:endParaRPr lang="en-US" altLang="ja-JP" dirty="0"/>
          </a:p>
        </p:txBody>
      </p:sp>
      <p:sp>
        <p:nvSpPr>
          <p:cNvPr id="6" name="正方形/長方形 5">
            <a:extLst>
              <a:ext uri="{FF2B5EF4-FFF2-40B4-BE49-F238E27FC236}">
                <a16:creationId xmlns:a16="http://schemas.microsoft.com/office/drawing/2014/main" id="{0E8965A5-C9DF-45F8-ACBA-C3D147652A04}"/>
              </a:ext>
            </a:extLst>
          </p:cNvPr>
          <p:cNvSpPr/>
          <p:nvPr/>
        </p:nvSpPr>
        <p:spPr>
          <a:xfrm>
            <a:off x="561247" y="1153185"/>
            <a:ext cx="11074400" cy="474323"/>
          </a:xfrm>
          <a:prstGeom prst="rect">
            <a:avLst/>
          </a:prstGeom>
          <a:solidFill>
            <a:srgbClr val="0000CC"/>
          </a:solidFill>
        </p:spPr>
        <p:txBody>
          <a:bodyPr wrap="square" lIns="108000" tIns="108000" rIns="108000" bIns="108000">
            <a:noAutofit/>
          </a:bodyPr>
          <a:lstStyle/>
          <a:p>
            <a:pPr algn="ctr"/>
            <a:r>
              <a:rPr lang="en-US" altLang="ja-JP" b="1" dirty="0">
                <a:solidFill>
                  <a:schemeClr val="bg1"/>
                </a:solidFill>
              </a:rPr>
              <a:t>RMP</a:t>
            </a:r>
            <a:r>
              <a:rPr lang="ja-JP" altLang="en-US" b="1" dirty="0">
                <a:solidFill>
                  <a:schemeClr val="bg1"/>
                </a:solidFill>
              </a:rPr>
              <a:t>の提出版と公表版の一致に伴い、以下のようにフォーマットが変更となり、提出届が新設される。</a:t>
            </a:r>
            <a:endParaRPr lang="en-US" altLang="ja-JP" b="1" dirty="0">
              <a:solidFill>
                <a:schemeClr val="bg1"/>
              </a:solidFill>
            </a:endParaRPr>
          </a:p>
        </p:txBody>
      </p:sp>
      <p:grpSp>
        <p:nvGrpSpPr>
          <p:cNvPr id="30" name="グループ化 29">
            <a:extLst>
              <a:ext uri="{FF2B5EF4-FFF2-40B4-BE49-F238E27FC236}">
                <a16:creationId xmlns:a16="http://schemas.microsoft.com/office/drawing/2014/main" id="{6EE5DFD8-9933-4C75-9E1A-64F0E0407EF4}"/>
              </a:ext>
            </a:extLst>
          </p:cNvPr>
          <p:cNvGrpSpPr/>
          <p:nvPr/>
        </p:nvGrpSpPr>
        <p:grpSpPr>
          <a:xfrm>
            <a:off x="2909619" y="1757042"/>
            <a:ext cx="7265526" cy="2431146"/>
            <a:chOff x="939237" y="1985791"/>
            <a:chExt cx="7265526" cy="2431146"/>
          </a:xfrm>
          <a:effectLst>
            <a:glow rad="139700">
              <a:schemeClr val="accent1">
                <a:satMod val="175000"/>
                <a:alpha val="40000"/>
              </a:schemeClr>
            </a:glow>
          </a:effectLst>
        </p:grpSpPr>
        <p:grpSp>
          <p:nvGrpSpPr>
            <p:cNvPr id="31" name="グループ化 30">
              <a:extLst>
                <a:ext uri="{FF2B5EF4-FFF2-40B4-BE49-F238E27FC236}">
                  <a16:creationId xmlns:a16="http://schemas.microsoft.com/office/drawing/2014/main" id="{94880D14-CBFB-44F1-AB1A-FC6DFC8A6648}"/>
                </a:ext>
              </a:extLst>
            </p:cNvPr>
            <p:cNvGrpSpPr/>
            <p:nvPr/>
          </p:nvGrpSpPr>
          <p:grpSpPr>
            <a:xfrm>
              <a:off x="939237" y="1985791"/>
              <a:ext cx="7265526" cy="2431146"/>
              <a:chOff x="939237" y="2739520"/>
              <a:chExt cx="7265526" cy="2431146"/>
            </a:xfrm>
          </p:grpSpPr>
          <p:sp>
            <p:nvSpPr>
              <p:cNvPr id="33" name="吹き出し: 四角形 32">
                <a:extLst>
                  <a:ext uri="{FF2B5EF4-FFF2-40B4-BE49-F238E27FC236}">
                    <a16:creationId xmlns:a16="http://schemas.microsoft.com/office/drawing/2014/main" id="{3685E821-7EB0-4A28-ADA1-D8E634895A08}"/>
                  </a:ext>
                </a:extLst>
              </p:cNvPr>
              <p:cNvSpPr/>
              <p:nvPr/>
            </p:nvSpPr>
            <p:spPr>
              <a:xfrm>
                <a:off x="939237" y="2777991"/>
                <a:ext cx="7265526" cy="2354275"/>
              </a:xfrm>
              <a:prstGeom prst="wedgeRectCallout">
                <a:avLst>
                  <a:gd name="adj1" fmla="val -25358"/>
                  <a:gd name="adj2" fmla="val -8223"/>
                </a:avLst>
              </a:prstGeom>
              <a:ln w="38100">
                <a:solidFill>
                  <a:schemeClr val="accent1"/>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Meiryo UI"/>
                  <a:ea typeface="Meiryo UI"/>
                  <a:cs typeface="+mn-cs"/>
                </a:endParaRPr>
              </a:p>
            </p:txBody>
          </p:sp>
          <p:sp>
            <p:nvSpPr>
              <p:cNvPr id="34" name="正方形/長方形 33">
                <a:extLst>
                  <a:ext uri="{FF2B5EF4-FFF2-40B4-BE49-F238E27FC236}">
                    <a16:creationId xmlns:a16="http://schemas.microsoft.com/office/drawing/2014/main" id="{3292E2C9-E886-46F4-A0D7-7303A3AB8369}"/>
                  </a:ext>
                </a:extLst>
              </p:cNvPr>
              <p:cNvSpPr/>
              <p:nvPr/>
            </p:nvSpPr>
            <p:spPr>
              <a:xfrm>
                <a:off x="2905004" y="3537582"/>
                <a:ext cx="1438454" cy="1346114"/>
              </a:xfrm>
              <a:prstGeom prst="rect">
                <a:avLst/>
              </a:prstGeom>
              <a:solidFill>
                <a:sysClr val="window" lastClr="FFFFFF"/>
              </a:solidFill>
              <a:ln w="25400" cap="flat" cmpd="sng" algn="ctr">
                <a:solidFill>
                  <a:schemeClr val="tx1">
                    <a:lumMod val="65000"/>
                    <a:lumOff val="35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600" b="1" i="0" u="none" strike="noStrike" kern="0" cap="none" spc="0" normalizeH="0" baseline="0" noProof="0" dirty="0">
                    <a:ln>
                      <a:noFill/>
                    </a:ln>
                    <a:solidFill>
                      <a:prstClr val="black"/>
                    </a:solidFill>
                    <a:effectLst/>
                    <a:uLnTx/>
                    <a:uFillTx/>
                    <a:latin typeface="Meiryo UI"/>
                    <a:ea typeface="Meiryo UI"/>
                    <a:cs typeface="+mn-cs"/>
                  </a:rPr>
                  <a:t>RMP</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i="0" u="none" strike="noStrike" kern="0" cap="none" spc="0" normalizeH="0" baseline="0" noProof="0" dirty="0">
                    <a:ln>
                      <a:noFill/>
                    </a:ln>
                    <a:solidFill>
                      <a:prstClr val="black"/>
                    </a:solidFill>
                    <a:effectLst/>
                    <a:uLnTx/>
                    <a:uFillTx/>
                    <a:latin typeface="Meiryo UI"/>
                    <a:ea typeface="Meiryo UI"/>
                    <a:cs typeface="+mn-cs"/>
                  </a:rPr>
                  <a:t>別紙様式</a:t>
                </a:r>
                <a:r>
                  <a:rPr kumimoji="0" lang="en-US" altLang="ja-JP" sz="1600" i="0" u="none" strike="noStrike" kern="0" cap="none" spc="0" normalizeH="0" baseline="0" noProof="0" dirty="0">
                    <a:ln>
                      <a:noFill/>
                    </a:ln>
                    <a:solidFill>
                      <a:prstClr val="black"/>
                    </a:solidFill>
                    <a:effectLst/>
                    <a:uLnTx/>
                    <a:uFillTx/>
                    <a:latin typeface="Meiryo UI"/>
                    <a:ea typeface="Meiryo UI"/>
                    <a:cs typeface="+mn-cs"/>
                  </a:rPr>
                  <a:t>1</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ja-JP" sz="1600" b="1" i="0" u="none" strike="noStrike" kern="0" cap="none" spc="0" normalizeH="0" baseline="0" noProof="0" dirty="0">
                  <a:ln>
                    <a:noFill/>
                  </a:ln>
                  <a:solidFill>
                    <a:prstClr val="black"/>
                  </a:solidFill>
                  <a:effectLst/>
                  <a:uLnTx/>
                  <a:uFillTx/>
                  <a:latin typeface="Meiryo UI"/>
                  <a:ea typeface="Meiryo UI"/>
                  <a:cs typeface="+mn-cs"/>
                </a:endParaRPr>
              </a:p>
            </p:txBody>
          </p:sp>
          <p:sp>
            <p:nvSpPr>
              <p:cNvPr id="35" name="正方形/長方形 34">
                <a:extLst>
                  <a:ext uri="{FF2B5EF4-FFF2-40B4-BE49-F238E27FC236}">
                    <a16:creationId xmlns:a16="http://schemas.microsoft.com/office/drawing/2014/main" id="{B502BDE4-FF53-42B0-9D14-BC0732E72862}"/>
                  </a:ext>
                </a:extLst>
              </p:cNvPr>
              <p:cNvSpPr/>
              <p:nvPr/>
            </p:nvSpPr>
            <p:spPr>
              <a:xfrm>
                <a:off x="4659169" y="3537582"/>
                <a:ext cx="1438454" cy="1346114"/>
              </a:xfrm>
              <a:prstGeom prst="rect">
                <a:avLst/>
              </a:prstGeom>
              <a:solidFill>
                <a:sysClr val="window" lastClr="FFFFFF"/>
              </a:solidFill>
              <a:ln w="25400" cap="flat" cmpd="sng" algn="ctr">
                <a:solidFill>
                  <a:schemeClr val="tx1">
                    <a:lumMod val="65000"/>
                    <a:lumOff val="35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600" b="1" i="0" u="none" strike="noStrike" kern="0" cap="none" spc="0" normalizeH="0" baseline="0" noProof="0" dirty="0">
                    <a:ln>
                      <a:noFill/>
                    </a:ln>
                    <a:solidFill>
                      <a:prstClr val="black"/>
                    </a:solidFill>
                    <a:effectLst/>
                    <a:uLnTx/>
                    <a:uFillTx/>
                    <a:latin typeface="Meiryo UI"/>
                    <a:ea typeface="Meiryo UI"/>
                    <a:cs typeface="+mn-cs"/>
                  </a:rPr>
                  <a:t>1-5</a:t>
                </a:r>
                <a:r>
                  <a:rPr kumimoji="0" lang="ja-JP" altLang="en-US" sz="1600" b="1" i="0" u="none" strike="noStrike" kern="0" cap="none" spc="0" normalizeH="0" baseline="0" noProof="0" dirty="0">
                    <a:ln>
                      <a:noFill/>
                    </a:ln>
                    <a:solidFill>
                      <a:prstClr val="black"/>
                    </a:solidFill>
                    <a:effectLst/>
                    <a:uLnTx/>
                    <a:uFillTx/>
                    <a:latin typeface="Meiryo UI"/>
                    <a:ea typeface="Meiryo UI"/>
                    <a:cs typeface="+mn-cs"/>
                  </a:rPr>
                  <a:t>章</a:t>
                </a:r>
                <a:endParaRPr kumimoji="0" lang="en-US" altLang="ja-JP" sz="1600" b="1" i="0" u="none" strike="noStrike" kern="0" cap="none" spc="0" normalizeH="0" baseline="0" noProof="0" dirty="0">
                  <a:ln>
                    <a:noFill/>
                  </a:ln>
                  <a:solidFill>
                    <a:prstClr val="black"/>
                  </a:solidFill>
                  <a:effectLst/>
                  <a:uLnTx/>
                  <a:uFillTx/>
                  <a:latin typeface="Meiryo UI"/>
                  <a:ea typeface="Meiryo UI"/>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600" b="1" i="0" u="none" strike="noStrike" kern="0" cap="none" spc="0" normalizeH="0" baseline="0" noProof="0" dirty="0">
                    <a:ln>
                      <a:noFill/>
                    </a:ln>
                    <a:solidFill>
                      <a:prstClr val="black"/>
                    </a:solidFill>
                    <a:effectLst/>
                    <a:uLnTx/>
                    <a:uFillTx/>
                    <a:latin typeface="Meiryo UI"/>
                    <a:ea typeface="Meiryo UI"/>
                    <a:cs typeface="+mn-cs"/>
                  </a:rPr>
                  <a:t>RMP</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prstClr val="black"/>
                    </a:solidFill>
                    <a:effectLst/>
                    <a:uLnTx/>
                    <a:uFillTx/>
                    <a:latin typeface="Meiryo UI"/>
                    <a:ea typeface="Meiryo UI"/>
                    <a:cs typeface="+mn-cs"/>
                  </a:rPr>
                  <a:t>本文</a:t>
                </a:r>
                <a:endParaRPr kumimoji="0" lang="en-US" altLang="ja-JP" sz="1600" b="1" i="0" u="none" strike="noStrike" kern="0" cap="none" spc="0" normalizeH="0" baseline="0" noProof="0" dirty="0">
                  <a:ln>
                    <a:noFill/>
                  </a:ln>
                  <a:solidFill>
                    <a:prstClr val="black"/>
                  </a:solidFill>
                  <a:effectLst/>
                  <a:uLnTx/>
                  <a:uFillTx/>
                  <a:latin typeface="Meiryo UI"/>
                  <a:ea typeface="Meiryo UI"/>
                  <a:cs typeface="+mn-cs"/>
                </a:endParaRPr>
              </a:p>
            </p:txBody>
          </p:sp>
          <p:sp>
            <p:nvSpPr>
              <p:cNvPr id="36" name="正方形/長方形 35">
                <a:extLst>
                  <a:ext uri="{FF2B5EF4-FFF2-40B4-BE49-F238E27FC236}">
                    <a16:creationId xmlns:a16="http://schemas.microsoft.com/office/drawing/2014/main" id="{00CEBC0C-42C5-4116-9684-54303A7F5942}"/>
                  </a:ext>
                </a:extLst>
              </p:cNvPr>
              <p:cNvSpPr/>
              <p:nvPr/>
            </p:nvSpPr>
            <p:spPr>
              <a:xfrm>
                <a:off x="1172914" y="3535485"/>
                <a:ext cx="1438454" cy="1346114"/>
              </a:xfrm>
              <a:prstGeom prst="rect">
                <a:avLst/>
              </a:prstGeom>
              <a:solidFill>
                <a:sysClr val="window" lastClr="FFFFFF"/>
              </a:solidFill>
              <a:ln w="25400" cap="flat"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srgbClr val="FF0000"/>
                    </a:solidFill>
                    <a:effectLst/>
                    <a:uLnTx/>
                    <a:uFillTx/>
                    <a:latin typeface="Meiryo UI"/>
                    <a:ea typeface="Meiryo UI"/>
                    <a:cs typeface="+mn-cs"/>
                  </a:rPr>
                  <a:t>表紙</a:t>
                </a:r>
                <a:endParaRPr kumimoji="0" lang="en-US" altLang="ja-JP" sz="1600" b="1" i="0" u="none" strike="noStrike" kern="0" cap="none" spc="0" normalizeH="0" baseline="0" noProof="0" dirty="0">
                  <a:ln>
                    <a:noFill/>
                  </a:ln>
                  <a:solidFill>
                    <a:srgbClr val="FF0000"/>
                  </a:solidFill>
                  <a:effectLst/>
                  <a:uLnTx/>
                  <a:uFillTx/>
                  <a:latin typeface="Meiryo UI"/>
                  <a:ea typeface="Meiryo UI"/>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srgbClr val="FF0000"/>
                    </a:solidFill>
                    <a:effectLst/>
                    <a:uLnTx/>
                    <a:uFillTx/>
                    <a:latin typeface="Meiryo UI"/>
                    <a:ea typeface="Meiryo UI"/>
                    <a:cs typeface="+mn-cs"/>
                  </a:rPr>
                  <a:t>＋</a:t>
                </a:r>
                <a:endParaRPr kumimoji="0" lang="en-US" altLang="ja-JP" sz="1600" b="1" i="0" u="none" strike="noStrike" kern="0" cap="none" spc="0" normalizeH="0" baseline="0" noProof="0" dirty="0">
                  <a:ln>
                    <a:noFill/>
                  </a:ln>
                  <a:solidFill>
                    <a:srgbClr val="FF0000"/>
                  </a:solidFill>
                  <a:effectLst/>
                  <a:uLnTx/>
                  <a:uFillTx/>
                  <a:latin typeface="Meiryo UI"/>
                  <a:ea typeface="Meiryo UI"/>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600" b="1" i="0" u="none" strike="noStrike" kern="0" cap="none" spc="0" normalizeH="0" baseline="0" noProof="0" dirty="0">
                    <a:ln>
                      <a:noFill/>
                    </a:ln>
                    <a:solidFill>
                      <a:srgbClr val="FF0000"/>
                    </a:solidFill>
                    <a:effectLst/>
                    <a:uLnTx/>
                    <a:uFillTx/>
                    <a:latin typeface="Meiryo UI"/>
                    <a:ea typeface="Meiryo UI"/>
                    <a:cs typeface="+mn-cs"/>
                  </a:rPr>
                  <a:t>RMP</a:t>
                </a:r>
                <a:r>
                  <a:rPr kumimoji="0" lang="ja-JP" altLang="en-US" sz="1600" b="1" i="0" u="none" strike="noStrike" kern="0" cap="none" spc="0" normalizeH="0" baseline="0" noProof="0" dirty="0">
                    <a:ln>
                      <a:noFill/>
                    </a:ln>
                    <a:solidFill>
                      <a:srgbClr val="FF0000"/>
                    </a:solidFill>
                    <a:effectLst/>
                    <a:uLnTx/>
                    <a:uFillTx/>
                    <a:latin typeface="Meiryo UI"/>
                    <a:ea typeface="Meiryo UI"/>
                    <a:cs typeface="+mn-cs"/>
                  </a:rPr>
                  <a:t>概要</a:t>
                </a:r>
                <a:endParaRPr kumimoji="0" lang="en-US" altLang="ja-JP" sz="1600" b="1" i="0" u="none" strike="noStrike" kern="0" cap="none" spc="0" normalizeH="0" baseline="0" noProof="0" dirty="0">
                  <a:ln>
                    <a:noFill/>
                  </a:ln>
                  <a:solidFill>
                    <a:srgbClr val="FF0000"/>
                  </a:solidFill>
                  <a:effectLst/>
                  <a:uLnTx/>
                  <a:uFillTx/>
                  <a:latin typeface="Meiryo UI"/>
                  <a:ea typeface="Meiryo UI"/>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600" kern="0" dirty="0">
                    <a:solidFill>
                      <a:srgbClr val="FF0000"/>
                    </a:solidFill>
                    <a:latin typeface="Meiryo UI"/>
                    <a:ea typeface="Meiryo UI"/>
                  </a:rPr>
                  <a:t>(</a:t>
                </a:r>
                <a:r>
                  <a:rPr kumimoji="0" lang="ja-JP" altLang="en-US" sz="1600" kern="0" dirty="0">
                    <a:solidFill>
                      <a:srgbClr val="FF0000"/>
                    </a:solidFill>
                    <a:latin typeface="Meiryo UI"/>
                    <a:ea typeface="Meiryo UI"/>
                  </a:rPr>
                  <a:t>別紙様式</a:t>
                </a:r>
                <a:r>
                  <a:rPr kumimoji="0" lang="en-US" altLang="ja-JP" sz="1600" kern="0" dirty="0">
                    <a:solidFill>
                      <a:srgbClr val="FF0000"/>
                    </a:solidFill>
                    <a:latin typeface="Meiryo UI"/>
                    <a:ea typeface="Meiryo UI"/>
                  </a:rPr>
                  <a:t>2)</a:t>
                </a:r>
                <a:endParaRPr kumimoji="0" lang="ja-JP" altLang="en-US" sz="1600" i="0" u="none" strike="noStrike" kern="0" cap="none" spc="0" normalizeH="0" baseline="0" noProof="0" dirty="0">
                  <a:ln>
                    <a:noFill/>
                  </a:ln>
                  <a:solidFill>
                    <a:srgbClr val="FF0000"/>
                  </a:solidFill>
                  <a:effectLst/>
                  <a:uLnTx/>
                  <a:uFillTx/>
                  <a:latin typeface="Meiryo UI"/>
                  <a:ea typeface="Meiryo UI"/>
                  <a:cs typeface="+mn-cs"/>
                </a:endParaRPr>
              </a:p>
            </p:txBody>
          </p:sp>
          <p:sp>
            <p:nvSpPr>
              <p:cNvPr id="37" name="正方形/長方形 36">
                <a:extLst>
                  <a:ext uri="{FF2B5EF4-FFF2-40B4-BE49-F238E27FC236}">
                    <a16:creationId xmlns:a16="http://schemas.microsoft.com/office/drawing/2014/main" id="{485386D5-7588-4DAF-945F-B0A72A3B5AF7}"/>
                  </a:ext>
                </a:extLst>
              </p:cNvPr>
              <p:cNvSpPr/>
              <p:nvPr/>
            </p:nvSpPr>
            <p:spPr>
              <a:xfrm>
                <a:off x="1521133" y="2907704"/>
                <a:ext cx="2303376" cy="349720"/>
              </a:xfrm>
              <a:prstGeom prst="rect">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600" b="1" i="0" u="none" strike="noStrike" kern="0" cap="none" spc="0" normalizeH="0" baseline="0" noProof="0" dirty="0">
                    <a:ln>
                      <a:noFill/>
                    </a:ln>
                    <a:solidFill>
                      <a:prstClr val="white"/>
                    </a:solidFill>
                    <a:effectLst/>
                    <a:uLnTx/>
                    <a:uFillTx/>
                    <a:latin typeface="Meiryo UI"/>
                    <a:ea typeface="Meiryo UI"/>
                    <a:cs typeface="+mn-cs"/>
                  </a:rPr>
                  <a:t>RMP</a:t>
                </a:r>
                <a:r>
                  <a:rPr kumimoji="0" lang="ja-JP" altLang="en-US" sz="1600" b="1" i="0" u="none" strike="noStrike" kern="0" cap="none" spc="0" normalizeH="0" baseline="0" noProof="0" dirty="0">
                    <a:ln>
                      <a:noFill/>
                    </a:ln>
                    <a:solidFill>
                      <a:prstClr val="white"/>
                    </a:solidFill>
                    <a:effectLst/>
                    <a:uLnTx/>
                    <a:uFillTx/>
                    <a:latin typeface="Meiryo UI"/>
                    <a:ea typeface="Meiryo UI"/>
                    <a:cs typeface="+mn-cs"/>
                  </a:rPr>
                  <a:t>　提出版</a:t>
                </a:r>
              </a:p>
            </p:txBody>
          </p:sp>
          <p:sp>
            <p:nvSpPr>
              <p:cNvPr id="38" name="正方形/長方形 37">
                <a:extLst>
                  <a:ext uri="{FF2B5EF4-FFF2-40B4-BE49-F238E27FC236}">
                    <a16:creationId xmlns:a16="http://schemas.microsoft.com/office/drawing/2014/main" id="{59213258-F309-4FA4-806C-C6E0CB52D424}"/>
                  </a:ext>
                </a:extLst>
              </p:cNvPr>
              <p:cNvSpPr/>
              <p:nvPr/>
            </p:nvSpPr>
            <p:spPr>
              <a:xfrm>
                <a:off x="6410301" y="3535485"/>
                <a:ext cx="1438454" cy="1346114"/>
              </a:xfrm>
              <a:prstGeom prst="rect">
                <a:avLst/>
              </a:prstGeom>
              <a:solidFill>
                <a:sysClr val="window" lastClr="FFFFFF"/>
              </a:solidFill>
              <a:ln w="25400" cap="flat" cmpd="sng" algn="ctr">
                <a:solidFill>
                  <a:srgbClr val="FF0000"/>
                </a:solidFill>
                <a:prstDash val="sys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600" b="1" i="0" u="none" strike="noStrike" kern="0" cap="none" spc="0" normalizeH="0" baseline="0" noProof="0" dirty="0">
                    <a:ln>
                      <a:noFill/>
                    </a:ln>
                    <a:solidFill>
                      <a:srgbClr val="FF0000"/>
                    </a:solidFill>
                    <a:effectLst/>
                    <a:uLnTx/>
                    <a:uFillTx/>
                    <a:latin typeface="Meiryo UI"/>
                    <a:ea typeface="Meiryo UI"/>
                    <a:cs typeface="+mn-cs"/>
                  </a:rPr>
                  <a:t>6</a:t>
                </a:r>
                <a:r>
                  <a:rPr kumimoji="0" lang="ja-JP" altLang="en-US" sz="1600" b="1" i="0" u="none" strike="noStrike" kern="0" cap="none" spc="0" normalizeH="0" baseline="0" noProof="0" dirty="0">
                    <a:ln>
                      <a:noFill/>
                    </a:ln>
                    <a:solidFill>
                      <a:srgbClr val="FF0000"/>
                    </a:solidFill>
                    <a:effectLst/>
                    <a:uLnTx/>
                    <a:uFillTx/>
                    <a:latin typeface="Meiryo UI"/>
                    <a:ea typeface="Meiryo UI"/>
                    <a:cs typeface="+mn-cs"/>
                  </a:rPr>
                  <a:t>章</a:t>
                </a:r>
                <a:endParaRPr kumimoji="0" lang="en-US" altLang="ja-JP" sz="1600" b="1" i="0" u="none" strike="noStrike" kern="0" cap="none" spc="0" normalizeH="0" baseline="0" noProof="0" dirty="0">
                  <a:ln>
                    <a:noFill/>
                  </a:ln>
                  <a:solidFill>
                    <a:srgbClr val="FF0000"/>
                  </a:solidFill>
                  <a:effectLst/>
                  <a:uLnTx/>
                  <a:uFillTx/>
                  <a:latin typeface="Meiryo UI"/>
                  <a:ea typeface="Meiryo UI"/>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srgbClr val="FF0000"/>
                    </a:solidFill>
                    <a:effectLst/>
                    <a:uLnTx/>
                    <a:uFillTx/>
                    <a:latin typeface="Meiryo UI"/>
                    <a:ea typeface="Meiryo UI"/>
                    <a:cs typeface="+mn-cs"/>
                  </a:rPr>
                  <a:t>組織体制</a:t>
                </a:r>
                <a:endParaRPr kumimoji="0" lang="en-US" altLang="ja-JP" sz="1600" b="1" i="0" u="none" strike="noStrike" kern="0" cap="none" spc="0" normalizeH="0" baseline="0" noProof="0" dirty="0">
                  <a:ln>
                    <a:noFill/>
                  </a:ln>
                  <a:solidFill>
                    <a:srgbClr val="FF0000"/>
                  </a:solidFill>
                  <a:effectLst/>
                  <a:uLnTx/>
                  <a:uFillTx/>
                  <a:latin typeface="Meiryo UI"/>
                  <a:ea typeface="Meiryo UI"/>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ja-JP" sz="1600" b="1" i="0" u="none" strike="noStrike" kern="0" cap="none" spc="0" normalizeH="0" baseline="0" noProof="0" dirty="0">
                  <a:ln>
                    <a:noFill/>
                  </a:ln>
                  <a:solidFill>
                    <a:srgbClr val="FF0000"/>
                  </a:solidFill>
                  <a:effectLst/>
                  <a:uLnTx/>
                  <a:uFillTx/>
                  <a:latin typeface="Meiryo UI"/>
                  <a:ea typeface="Meiryo UI"/>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600" b="1" i="0" u="none" strike="noStrike" kern="0" cap="none" spc="0" normalizeH="0" baseline="0" noProof="0" dirty="0">
                    <a:ln>
                      <a:noFill/>
                    </a:ln>
                    <a:solidFill>
                      <a:schemeClr val="accent1"/>
                    </a:solidFill>
                    <a:effectLst/>
                    <a:uLnTx/>
                    <a:uFillTx/>
                    <a:latin typeface="Meiryo UI"/>
                    <a:ea typeface="Meiryo UI"/>
                    <a:cs typeface="+mn-cs"/>
                  </a:rPr>
                  <a:t>7</a:t>
                </a:r>
                <a:r>
                  <a:rPr kumimoji="0" lang="ja-JP" altLang="en-US" sz="1600" b="1" i="0" u="none" strike="noStrike" kern="0" cap="none" spc="0" normalizeH="0" baseline="0" noProof="0" dirty="0">
                    <a:ln>
                      <a:noFill/>
                    </a:ln>
                    <a:solidFill>
                      <a:schemeClr val="accent1"/>
                    </a:solidFill>
                    <a:effectLst/>
                    <a:uLnTx/>
                    <a:uFillTx/>
                    <a:latin typeface="Meiryo UI"/>
                    <a:ea typeface="Meiryo UI"/>
                    <a:cs typeface="+mn-cs"/>
                  </a:rPr>
                  <a:t>章</a:t>
                </a:r>
                <a:endParaRPr kumimoji="0" lang="en-US" altLang="ja-JP" sz="1600" b="1" i="0" u="none" strike="noStrike" kern="0" cap="none" spc="0" normalizeH="0" baseline="0" noProof="0" dirty="0">
                  <a:ln>
                    <a:noFill/>
                  </a:ln>
                  <a:solidFill>
                    <a:schemeClr val="accent1"/>
                  </a:solidFill>
                  <a:effectLst/>
                  <a:uLnTx/>
                  <a:uFillTx/>
                  <a:latin typeface="Meiryo UI"/>
                  <a:ea typeface="Meiryo UI"/>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schemeClr val="accent1"/>
                    </a:solidFill>
                    <a:effectLst/>
                    <a:uLnTx/>
                    <a:uFillTx/>
                    <a:latin typeface="Meiryo UI"/>
                    <a:ea typeface="Meiryo UI"/>
                    <a:cs typeface="+mn-cs"/>
                  </a:rPr>
                  <a:t>添付資料</a:t>
                </a:r>
                <a:endParaRPr kumimoji="0" lang="en-US" altLang="ja-JP" sz="1600" b="1" i="0" u="none" strike="noStrike" kern="0" cap="none" spc="0" normalizeH="0" baseline="0" noProof="0" dirty="0">
                  <a:ln>
                    <a:noFill/>
                  </a:ln>
                  <a:solidFill>
                    <a:schemeClr val="accent1"/>
                  </a:solidFill>
                  <a:effectLst/>
                  <a:uLnTx/>
                  <a:uFillTx/>
                  <a:latin typeface="Meiryo UI"/>
                  <a:ea typeface="Meiryo UI"/>
                  <a:cs typeface="+mn-cs"/>
                </a:endParaRPr>
              </a:p>
            </p:txBody>
          </p:sp>
          <p:sp>
            <p:nvSpPr>
              <p:cNvPr id="39" name="乗算記号 38">
                <a:extLst>
                  <a:ext uri="{FF2B5EF4-FFF2-40B4-BE49-F238E27FC236}">
                    <a16:creationId xmlns:a16="http://schemas.microsoft.com/office/drawing/2014/main" id="{42D503EF-EF83-4AFC-A4D1-E304531C3A7E}"/>
                  </a:ext>
                </a:extLst>
              </p:cNvPr>
              <p:cNvSpPr/>
              <p:nvPr/>
            </p:nvSpPr>
            <p:spPr>
              <a:xfrm>
                <a:off x="6485085" y="4047181"/>
                <a:ext cx="1248282" cy="1123485"/>
              </a:xfrm>
              <a:prstGeom prst="mathMultiply">
                <a:avLst>
                  <a:gd name="adj1" fmla="val 14238"/>
                </a:avLst>
              </a:prstGeom>
              <a:solidFill>
                <a:schemeClr val="accent1">
                  <a:alpha val="50196"/>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Meiryo UI"/>
                  <a:ea typeface="Meiryo UI"/>
                  <a:cs typeface="+mn-cs"/>
                </a:endParaRPr>
              </a:p>
            </p:txBody>
          </p:sp>
          <p:sp>
            <p:nvSpPr>
              <p:cNvPr id="40" name="正方形/長方形 39">
                <a:extLst>
                  <a:ext uri="{FF2B5EF4-FFF2-40B4-BE49-F238E27FC236}">
                    <a16:creationId xmlns:a16="http://schemas.microsoft.com/office/drawing/2014/main" id="{3072B72A-34A7-4B63-8ED7-58ABAD8F6B37}"/>
                  </a:ext>
                </a:extLst>
              </p:cNvPr>
              <p:cNvSpPr/>
              <p:nvPr/>
            </p:nvSpPr>
            <p:spPr>
              <a:xfrm>
                <a:off x="3900029" y="2739520"/>
                <a:ext cx="595035" cy="58477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3200" b="1" i="0" u="none" strike="noStrike" kern="0" cap="none" spc="0" normalizeH="0" baseline="0" noProof="0" dirty="0">
                    <a:ln>
                      <a:noFill/>
                    </a:ln>
                    <a:solidFill>
                      <a:prstClr val="black"/>
                    </a:solidFill>
                    <a:effectLst/>
                    <a:uLnTx/>
                    <a:uFillTx/>
                  </a:rPr>
                  <a:t>＝</a:t>
                </a:r>
                <a:endParaRPr kumimoji="0" lang="en-US" altLang="ja-JP" sz="3200" b="1" i="0" u="none" strike="noStrike" kern="0" cap="none" spc="0" normalizeH="0" baseline="0" noProof="0" dirty="0">
                  <a:ln>
                    <a:noFill/>
                  </a:ln>
                  <a:solidFill>
                    <a:prstClr val="black"/>
                  </a:solidFill>
                  <a:effectLst/>
                  <a:uLnTx/>
                  <a:uFillTx/>
                </a:endParaRPr>
              </a:p>
            </p:txBody>
          </p:sp>
          <p:sp>
            <p:nvSpPr>
              <p:cNvPr id="52" name="乗算記号 51">
                <a:extLst>
                  <a:ext uri="{FF2B5EF4-FFF2-40B4-BE49-F238E27FC236}">
                    <a16:creationId xmlns:a16="http://schemas.microsoft.com/office/drawing/2014/main" id="{D76C364F-0154-4470-A364-A82B4F8AF391}"/>
                  </a:ext>
                </a:extLst>
              </p:cNvPr>
              <p:cNvSpPr/>
              <p:nvPr/>
            </p:nvSpPr>
            <p:spPr>
              <a:xfrm>
                <a:off x="6053289" y="3265550"/>
                <a:ext cx="1248282" cy="1123485"/>
              </a:xfrm>
              <a:prstGeom prst="mathMultiply">
                <a:avLst>
                  <a:gd name="adj1" fmla="val 14238"/>
                </a:avLst>
              </a:prstGeom>
              <a:solidFill>
                <a:srgbClr val="FF0000">
                  <a:alpha val="50196"/>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Meiryo UI"/>
                  <a:ea typeface="Meiryo UI"/>
                  <a:cs typeface="+mn-cs"/>
                </a:endParaRPr>
              </a:p>
            </p:txBody>
          </p:sp>
          <p:sp>
            <p:nvSpPr>
              <p:cNvPr id="53" name="乗算記号 52">
                <a:extLst>
                  <a:ext uri="{FF2B5EF4-FFF2-40B4-BE49-F238E27FC236}">
                    <a16:creationId xmlns:a16="http://schemas.microsoft.com/office/drawing/2014/main" id="{0F9F6279-D1B0-4F1A-B8C5-1E07C6B5AEE9}"/>
                  </a:ext>
                </a:extLst>
              </p:cNvPr>
              <p:cNvSpPr/>
              <p:nvPr/>
            </p:nvSpPr>
            <p:spPr>
              <a:xfrm>
                <a:off x="6894109" y="3265550"/>
                <a:ext cx="1248282" cy="1123485"/>
              </a:xfrm>
              <a:prstGeom prst="mathMultiply">
                <a:avLst>
                  <a:gd name="adj1" fmla="val 14238"/>
                </a:avLst>
              </a:prstGeom>
              <a:solidFill>
                <a:srgbClr val="FF0000">
                  <a:alpha val="50196"/>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Meiryo UI"/>
                  <a:ea typeface="Meiryo UI"/>
                  <a:cs typeface="+mn-cs"/>
                </a:endParaRPr>
              </a:p>
            </p:txBody>
          </p:sp>
        </p:grpSp>
        <p:sp>
          <p:nvSpPr>
            <p:cNvPr id="32" name="正方形/長方形 31">
              <a:extLst>
                <a:ext uri="{FF2B5EF4-FFF2-40B4-BE49-F238E27FC236}">
                  <a16:creationId xmlns:a16="http://schemas.microsoft.com/office/drawing/2014/main" id="{15D9AE60-0935-4B29-A47F-1BA826C35576}"/>
                </a:ext>
              </a:extLst>
            </p:cNvPr>
            <p:cNvSpPr/>
            <p:nvPr/>
          </p:nvSpPr>
          <p:spPr>
            <a:xfrm>
              <a:off x="4617480" y="2135277"/>
              <a:ext cx="2303376" cy="349720"/>
            </a:xfrm>
            <a:prstGeom prst="rect">
              <a:avLst/>
            </a:prstGeom>
            <a:solidFill>
              <a:schemeClr val="accent3"/>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600" i="0" u="none" strike="noStrike" kern="0" normalizeH="0" baseline="0" noProof="0" dirty="0">
                  <a:ln w="0"/>
                  <a:solidFill>
                    <a:schemeClr val="bg1"/>
                  </a:solidFill>
                  <a:effectLst>
                    <a:outerShdw blurRad="38100" dist="19050" dir="2700000" algn="tl" rotWithShape="0">
                      <a:schemeClr val="dk1">
                        <a:alpha val="40000"/>
                      </a:schemeClr>
                    </a:outerShdw>
                  </a:effectLst>
                  <a:uLnTx/>
                  <a:uFillTx/>
                  <a:latin typeface="Meiryo UI"/>
                  <a:ea typeface="Meiryo UI"/>
                  <a:cs typeface="+mn-cs"/>
                </a:rPr>
                <a:t>RMP</a:t>
              </a:r>
              <a:r>
                <a:rPr kumimoji="0" lang="ja-JP" altLang="en-US" sz="1600" i="0" u="none" strike="noStrike" kern="0" normalizeH="0" baseline="0" noProof="0" dirty="0">
                  <a:ln w="0"/>
                  <a:solidFill>
                    <a:schemeClr val="bg1"/>
                  </a:solidFill>
                  <a:effectLst>
                    <a:outerShdw blurRad="38100" dist="19050" dir="2700000" algn="tl" rotWithShape="0">
                      <a:schemeClr val="dk1">
                        <a:alpha val="40000"/>
                      </a:schemeClr>
                    </a:outerShdw>
                  </a:effectLst>
                  <a:uLnTx/>
                  <a:uFillTx/>
                  <a:latin typeface="Meiryo UI"/>
                  <a:ea typeface="Meiryo UI"/>
                  <a:cs typeface="+mn-cs"/>
                </a:rPr>
                <a:t>　公表版</a:t>
              </a:r>
            </a:p>
          </p:txBody>
        </p:sp>
      </p:grpSp>
      <p:sp>
        <p:nvSpPr>
          <p:cNvPr id="43" name="正方形/長方形 42">
            <a:extLst>
              <a:ext uri="{FF2B5EF4-FFF2-40B4-BE49-F238E27FC236}">
                <a16:creationId xmlns:a16="http://schemas.microsoft.com/office/drawing/2014/main" id="{6CC8B371-1087-4BFA-81E0-9B4BC0F66DDF}"/>
              </a:ext>
            </a:extLst>
          </p:cNvPr>
          <p:cNvSpPr/>
          <p:nvPr/>
        </p:nvSpPr>
        <p:spPr>
          <a:xfrm>
            <a:off x="4790605" y="4777575"/>
            <a:ext cx="1751777" cy="1590018"/>
          </a:xfrm>
          <a:prstGeom prst="rect">
            <a:avLst/>
          </a:prstGeom>
          <a:solidFill>
            <a:sysClr val="window" lastClr="FFFFFF"/>
          </a:solidFill>
          <a:ln w="25400" cap="flat" cmpd="sng" algn="ctr">
            <a:solidFill>
              <a:schemeClr val="accent1">
                <a:lumMod val="75000"/>
              </a:schemeClr>
            </a:solidFill>
            <a:prstDash val="solid"/>
          </a:ln>
          <a:effectLst>
            <a:glow rad="228600">
              <a:srgbClr val="4F81BD">
                <a:satMod val="175000"/>
                <a:alpha val="4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prstClr val="black"/>
                </a:solidFill>
                <a:effectLst/>
                <a:uLnTx/>
                <a:uFillTx/>
                <a:latin typeface="Meiryo UI"/>
                <a:ea typeface="Meiryo UI"/>
                <a:cs typeface="+mn-cs"/>
              </a:rPr>
              <a:t>提出届</a:t>
            </a:r>
            <a:r>
              <a:rPr kumimoji="0" lang="en-US" altLang="ja-JP" sz="1600" b="1" i="0" u="none" strike="noStrike" kern="0" cap="none" spc="0" normalizeH="0" baseline="0" noProof="0" dirty="0">
                <a:ln>
                  <a:noFill/>
                </a:ln>
                <a:solidFill>
                  <a:prstClr val="black"/>
                </a:solidFill>
                <a:effectLst/>
                <a:uLnTx/>
                <a:uFillTx/>
                <a:latin typeface="Meiryo UI"/>
                <a:ea typeface="Meiryo UI"/>
                <a:cs typeface="+mn-cs"/>
              </a:rPr>
              <a:t>/</a:t>
            </a:r>
            <a:r>
              <a:rPr kumimoji="0" lang="ja-JP" altLang="en-US" sz="1600" b="1" i="0" u="none" strike="noStrike" kern="0" cap="none" spc="0" normalizeH="0" baseline="0" noProof="0" dirty="0">
                <a:ln>
                  <a:noFill/>
                </a:ln>
                <a:solidFill>
                  <a:prstClr val="black"/>
                </a:solidFill>
                <a:effectLst/>
                <a:uLnTx/>
                <a:uFillTx/>
                <a:latin typeface="Meiryo UI"/>
                <a:ea typeface="Meiryo UI"/>
                <a:cs typeface="+mn-cs"/>
              </a:rPr>
              <a:t>差換え願</a:t>
            </a:r>
            <a:endParaRPr kumimoji="0" lang="en-US" altLang="ja-JP" sz="1600" b="1" i="0" u="none" strike="noStrike" kern="0" cap="none" spc="0" normalizeH="0" baseline="0" noProof="0" dirty="0">
              <a:ln>
                <a:noFill/>
              </a:ln>
              <a:solidFill>
                <a:prstClr val="black"/>
              </a:solidFill>
              <a:effectLst/>
              <a:uLnTx/>
              <a:uFillTx/>
              <a:latin typeface="Meiryo UI"/>
              <a:ea typeface="Meiryo UI"/>
              <a:cs typeface="+mn-cs"/>
            </a:endParaRPr>
          </a:p>
          <a:p>
            <a:pPr lvl="0" algn="ctr">
              <a:defRPr/>
            </a:pPr>
            <a:r>
              <a:rPr kumimoji="0" lang="en-US" altLang="ja-JP" sz="1600" kern="0" dirty="0">
                <a:solidFill>
                  <a:prstClr val="black"/>
                </a:solidFill>
              </a:rPr>
              <a:t>(</a:t>
            </a:r>
            <a:r>
              <a:rPr kumimoji="0" lang="ja-JP" altLang="en-US" sz="1600" kern="0" dirty="0">
                <a:solidFill>
                  <a:prstClr val="black"/>
                </a:solidFill>
              </a:rPr>
              <a:t>別紙様式</a:t>
            </a:r>
            <a:r>
              <a:rPr kumimoji="0" lang="en-US" altLang="ja-JP" sz="1600" kern="0" dirty="0">
                <a:solidFill>
                  <a:prstClr val="black"/>
                </a:solidFill>
              </a:rPr>
              <a:t>3)</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strike="noStrike" kern="0" cap="none" spc="0" normalizeH="0" baseline="0" noProof="0" dirty="0">
                <a:ln>
                  <a:noFill/>
                </a:ln>
                <a:solidFill>
                  <a:schemeClr val="accent1"/>
                </a:solidFill>
                <a:effectLst/>
                <a:uLnTx/>
                <a:uFillTx/>
                <a:latin typeface="Meiryo UI"/>
                <a:ea typeface="Meiryo UI"/>
                <a:cs typeface="+mn-cs"/>
              </a:rPr>
              <a:t>添付資料</a:t>
            </a:r>
            <a:br>
              <a:rPr kumimoji="0" lang="en-US" altLang="ja-JP" sz="1600" b="1" i="0" strike="noStrike" kern="0" cap="none" spc="0" normalizeH="0" baseline="0" noProof="0" dirty="0">
                <a:ln>
                  <a:noFill/>
                </a:ln>
                <a:solidFill>
                  <a:schemeClr val="accent1"/>
                </a:solidFill>
                <a:effectLst/>
                <a:uLnTx/>
                <a:uFillTx/>
                <a:latin typeface="Meiryo UI"/>
                <a:ea typeface="Meiryo UI"/>
                <a:cs typeface="+mn-cs"/>
              </a:rPr>
            </a:br>
            <a:endParaRPr kumimoji="0" lang="en-US" altLang="ja-JP" sz="1600" b="1" i="0" strike="noStrike" kern="0" cap="none" spc="0" normalizeH="0" baseline="0" noProof="0" dirty="0">
              <a:ln>
                <a:noFill/>
              </a:ln>
              <a:solidFill>
                <a:schemeClr val="accent1"/>
              </a:solidFill>
              <a:effectLst/>
              <a:uLnTx/>
              <a:uFillTx/>
              <a:latin typeface="Meiryo UI"/>
              <a:ea typeface="Meiryo UI"/>
              <a:cs typeface="+mn-cs"/>
            </a:endParaRPr>
          </a:p>
          <a:p>
            <a:pPr lvl="0" algn="ctr">
              <a:defRPr/>
            </a:pPr>
            <a:r>
              <a:rPr kumimoji="0" lang="ja-JP" altLang="en-US" sz="1600" b="1" kern="0" dirty="0">
                <a:solidFill>
                  <a:schemeClr val="accent1"/>
                </a:solidFill>
              </a:rPr>
              <a:t>担当者名等</a:t>
            </a:r>
            <a:br>
              <a:rPr kumimoji="0" lang="en-US" altLang="ja-JP" sz="1600" b="1" kern="0" dirty="0">
                <a:solidFill>
                  <a:schemeClr val="accent1"/>
                </a:solidFill>
              </a:rPr>
            </a:br>
            <a:r>
              <a:rPr kumimoji="0" lang="ja-JP" altLang="en-US" sz="1600" b="1" kern="0" dirty="0">
                <a:solidFill>
                  <a:schemeClr val="accent1"/>
                </a:solidFill>
              </a:rPr>
              <a:t>の管理的事項</a:t>
            </a:r>
            <a:endParaRPr kumimoji="0" lang="en-US" altLang="ja-JP" sz="1600" b="1" kern="0" dirty="0">
              <a:solidFill>
                <a:schemeClr val="accent1"/>
              </a:solidFill>
            </a:endParaRPr>
          </a:p>
        </p:txBody>
      </p:sp>
      <p:sp>
        <p:nvSpPr>
          <p:cNvPr id="44" name="正方形/長方形 43">
            <a:extLst>
              <a:ext uri="{FF2B5EF4-FFF2-40B4-BE49-F238E27FC236}">
                <a16:creationId xmlns:a16="http://schemas.microsoft.com/office/drawing/2014/main" id="{10F0CDC8-B6AA-4F26-A8EC-122E63AE1EDA}"/>
              </a:ext>
            </a:extLst>
          </p:cNvPr>
          <p:cNvSpPr/>
          <p:nvPr/>
        </p:nvSpPr>
        <p:spPr>
          <a:xfrm>
            <a:off x="5087633" y="3443749"/>
            <a:ext cx="1079142" cy="461665"/>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dblStrike" kern="0" cap="none" spc="0" normalizeH="0" baseline="0" noProof="0" dirty="0">
                <a:ln>
                  <a:noFill/>
                </a:ln>
                <a:solidFill>
                  <a:schemeClr val="accent1"/>
                </a:solidFill>
                <a:effectLst/>
                <a:uLnTx/>
                <a:uFillTx/>
              </a:rPr>
              <a:t>担当者名等</a:t>
            </a:r>
            <a:br>
              <a:rPr kumimoji="0" lang="en-US" altLang="ja-JP" sz="1200" b="0" i="0" u="none" strike="dblStrike" kern="0" cap="none" spc="0" normalizeH="0" baseline="0" noProof="0" dirty="0">
                <a:ln>
                  <a:noFill/>
                </a:ln>
                <a:solidFill>
                  <a:schemeClr val="accent1"/>
                </a:solidFill>
                <a:effectLst/>
                <a:uLnTx/>
                <a:uFillTx/>
              </a:rPr>
            </a:br>
            <a:r>
              <a:rPr kumimoji="0" lang="ja-JP" altLang="en-US" sz="1200" b="0" i="0" u="none" strike="dblStrike" kern="0" cap="none" spc="0" normalizeH="0" baseline="0" noProof="0" dirty="0">
                <a:ln>
                  <a:noFill/>
                </a:ln>
                <a:solidFill>
                  <a:schemeClr val="accent1"/>
                </a:solidFill>
                <a:effectLst/>
                <a:uLnTx/>
                <a:uFillTx/>
              </a:rPr>
              <a:t>の管理的事項</a:t>
            </a:r>
            <a:endParaRPr kumimoji="0" lang="en-US" altLang="ja-JP" sz="1200" b="0" i="0" u="none" strike="dblStrike" kern="0" cap="none" spc="0" normalizeH="0" baseline="0" noProof="0" dirty="0">
              <a:ln>
                <a:noFill/>
              </a:ln>
              <a:solidFill>
                <a:schemeClr val="accent1"/>
              </a:solidFill>
              <a:effectLst/>
              <a:uLnTx/>
              <a:uFillTx/>
            </a:endParaRPr>
          </a:p>
        </p:txBody>
      </p:sp>
      <p:cxnSp>
        <p:nvCxnSpPr>
          <p:cNvPr id="45" name="コネクタ: 曲線 44">
            <a:extLst>
              <a:ext uri="{FF2B5EF4-FFF2-40B4-BE49-F238E27FC236}">
                <a16:creationId xmlns:a16="http://schemas.microsoft.com/office/drawing/2014/main" id="{7EB9938D-B87A-4654-AD3F-071E72E24F0D}"/>
              </a:ext>
            </a:extLst>
          </p:cNvPr>
          <p:cNvCxnSpPr>
            <a:cxnSpLocks/>
          </p:cNvCxnSpPr>
          <p:nvPr/>
        </p:nvCxnSpPr>
        <p:spPr>
          <a:xfrm rot="5400000">
            <a:off x="4285753" y="4704953"/>
            <a:ext cx="2180865" cy="510303"/>
          </a:xfrm>
          <a:prstGeom prst="curvedConnector4">
            <a:avLst>
              <a:gd name="adj1" fmla="val 30373"/>
              <a:gd name="adj2" fmla="val 246451"/>
            </a:avLst>
          </a:prstGeom>
          <a:noFill/>
          <a:ln w="38100" cap="flat" cmpd="sng" algn="ctr">
            <a:solidFill>
              <a:schemeClr val="accent1">
                <a:lumMod val="60000"/>
                <a:lumOff val="40000"/>
              </a:schemeClr>
            </a:solidFill>
            <a:prstDash val="solid"/>
            <a:tailEnd type="triangle"/>
          </a:ln>
          <a:effectLst/>
        </p:spPr>
      </p:cxnSp>
      <p:cxnSp>
        <p:nvCxnSpPr>
          <p:cNvPr id="46" name="コネクタ: 曲線 45">
            <a:extLst>
              <a:ext uri="{FF2B5EF4-FFF2-40B4-BE49-F238E27FC236}">
                <a16:creationId xmlns:a16="http://schemas.microsoft.com/office/drawing/2014/main" id="{D7476ABB-E6E6-40D1-A6C0-20DEB79006FB}"/>
              </a:ext>
            </a:extLst>
          </p:cNvPr>
          <p:cNvCxnSpPr>
            <a:cxnSpLocks/>
          </p:cNvCxnSpPr>
          <p:nvPr/>
        </p:nvCxnSpPr>
        <p:spPr>
          <a:xfrm rot="5400000">
            <a:off x="6787898" y="3143753"/>
            <a:ext cx="1696469" cy="2931982"/>
          </a:xfrm>
          <a:prstGeom prst="curvedConnector2">
            <a:avLst/>
          </a:prstGeom>
          <a:noFill/>
          <a:ln w="38100" cap="flat" cmpd="sng" algn="ctr">
            <a:solidFill>
              <a:schemeClr val="accent1">
                <a:lumMod val="60000"/>
                <a:lumOff val="40000"/>
              </a:schemeClr>
            </a:solidFill>
            <a:prstDash val="solid"/>
            <a:tailEnd type="triangle"/>
          </a:ln>
          <a:effectLst/>
        </p:spPr>
      </p:cxnSp>
      <p:sp>
        <p:nvSpPr>
          <p:cNvPr id="47" name="吹き出し: 四角形 46">
            <a:extLst>
              <a:ext uri="{FF2B5EF4-FFF2-40B4-BE49-F238E27FC236}">
                <a16:creationId xmlns:a16="http://schemas.microsoft.com/office/drawing/2014/main" id="{45F754D4-0260-4CB9-927F-BE782F94EAEF}"/>
              </a:ext>
            </a:extLst>
          </p:cNvPr>
          <p:cNvSpPr/>
          <p:nvPr/>
        </p:nvSpPr>
        <p:spPr>
          <a:xfrm>
            <a:off x="9171851" y="1692847"/>
            <a:ext cx="1944216" cy="661208"/>
          </a:xfrm>
          <a:prstGeom prst="wedgeRectCallout">
            <a:avLst>
              <a:gd name="adj1" fmla="val -40922"/>
              <a:gd name="adj2" fmla="val 79147"/>
            </a:avLst>
          </a:prstGeom>
          <a:solidFill>
            <a:schemeClr val="bg1"/>
          </a:solidFill>
          <a:ln w="19050" cap="flat" cmpd="sng" algn="ctr">
            <a:solidFill>
              <a:schemeClr val="accent1">
                <a:lumMod val="75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600" b="1" i="0" u="none" strike="noStrike" kern="0" cap="none" spc="0" normalizeH="0" baseline="0" noProof="0" dirty="0">
                <a:ln>
                  <a:noFill/>
                </a:ln>
                <a:solidFill>
                  <a:schemeClr val="accent1">
                    <a:lumMod val="75000"/>
                  </a:schemeClr>
                </a:solidFill>
                <a:effectLst/>
                <a:uLnTx/>
                <a:uFillTx/>
                <a:latin typeface="Meiryo UI"/>
                <a:ea typeface="Meiryo UI"/>
                <a:cs typeface="+mn-cs"/>
              </a:rPr>
              <a:t>6</a:t>
            </a:r>
            <a:r>
              <a:rPr kumimoji="0" lang="ja-JP" altLang="en-US" sz="1600" b="1" i="0" u="none" strike="noStrike" kern="0" cap="none" spc="0" normalizeH="0" baseline="0" noProof="0" dirty="0">
                <a:ln>
                  <a:noFill/>
                </a:ln>
                <a:solidFill>
                  <a:schemeClr val="accent1">
                    <a:lumMod val="75000"/>
                  </a:schemeClr>
                </a:solidFill>
                <a:effectLst/>
                <a:uLnTx/>
                <a:uFillTx/>
                <a:latin typeface="Meiryo UI"/>
                <a:ea typeface="Meiryo UI"/>
                <a:cs typeface="+mn-cs"/>
              </a:rPr>
              <a:t>章は提出版からも公表版からも削除</a:t>
            </a:r>
          </a:p>
        </p:txBody>
      </p:sp>
      <p:sp>
        <p:nvSpPr>
          <p:cNvPr id="48" name="吹き出し: 四角形 47">
            <a:extLst>
              <a:ext uri="{FF2B5EF4-FFF2-40B4-BE49-F238E27FC236}">
                <a16:creationId xmlns:a16="http://schemas.microsoft.com/office/drawing/2014/main" id="{A6C23CCF-26EB-4DF4-B4D8-A8E269BAEEF4}"/>
              </a:ext>
            </a:extLst>
          </p:cNvPr>
          <p:cNvSpPr/>
          <p:nvPr/>
        </p:nvSpPr>
        <p:spPr>
          <a:xfrm>
            <a:off x="825910" y="4326414"/>
            <a:ext cx="3193707" cy="957978"/>
          </a:xfrm>
          <a:prstGeom prst="wedgeRectCallout">
            <a:avLst>
              <a:gd name="adj1" fmla="val 42612"/>
              <a:gd name="adj2" fmla="val -104098"/>
            </a:avLst>
          </a:prstGeom>
          <a:solidFill>
            <a:schemeClr val="bg1"/>
          </a:solidFill>
          <a:ln w="19050" cap="flat" cmpd="sng" algn="ctr">
            <a:solidFill>
              <a:schemeClr val="accent1">
                <a:lumMod val="75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600" b="1" i="0" u="none" strike="noStrike" kern="0" cap="none" spc="0" normalizeH="0" baseline="0" noProof="0" dirty="0">
                <a:ln>
                  <a:noFill/>
                </a:ln>
                <a:solidFill>
                  <a:schemeClr val="accent1">
                    <a:lumMod val="75000"/>
                  </a:schemeClr>
                </a:solidFill>
                <a:effectLst/>
                <a:uLnTx/>
                <a:uFillTx/>
                <a:latin typeface="Meiryo UI"/>
                <a:ea typeface="Meiryo UI"/>
                <a:cs typeface="+mn-cs"/>
              </a:rPr>
              <a:t>RMP</a:t>
            </a:r>
            <a:r>
              <a:rPr kumimoji="0" lang="ja-JP" altLang="en-US" sz="1600" b="1" i="0" u="none" strike="noStrike" kern="0" cap="none" spc="0" normalizeH="0" baseline="0" noProof="0" dirty="0">
                <a:ln>
                  <a:noFill/>
                </a:ln>
                <a:solidFill>
                  <a:schemeClr val="accent1">
                    <a:lumMod val="75000"/>
                  </a:schemeClr>
                </a:solidFill>
                <a:effectLst/>
                <a:uLnTx/>
                <a:uFillTx/>
                <a:latin typeface="Meiryo UI"/>
                <a:ea typeface="Meiryo UI"/>
                <a:cs typeface="+mn-cs"/>
              </a:rPr>
              <a:t>概要の資料内のリンク付けは、</a:t>
            </a:r>
            <a:endParaRPr kumimoji="0" lang="en-US" altLang="ja-JP" sz="1600" b="1" i="0" u="none" strike="noStrike" kern="0" cap="none" spc="0" normalizeH="0" baseline="0" noProof="0" dirty="0">
              <a:ln>
                <a:noFill/>
              </a:ln>
              <a:solidFill>
                <a:schemeClr val="accent1">
                  <a:lumMod val="75000"/>
                </a:schemeClr>
              </a:solidFill>
              <a:effectLst/>
              <a:uLnTx/>
              <a:uFillTx/>
              <a:latin typeface="Meiryo UI"/>
              <a:ea typeface="Meiryo UI"/>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schemeClr val="accent1">
                    <a:lumMod val="75000"/>
                  </a:schemeClr>
                </a:solidFill>
                <a:effectLst/>
                <a:uLnTx/>
                <a:uFillTx/>
                <a:latin typeface="Meiryo UI"/>
                <a:ea typeface="Meiryo UI"/>
                <a:cs typeface="+mn-cs"/>
              </a:rPr>
              <a:t>公表版のみ必須。</a:t>
            </a:r>
            <a:endParaRPr kumimoji="0" lang="en-US" altLang="ja-JP" sz="1600" b="1" i="0" u="none" strike="noStrike" kern="0" cap="none" spc="0" normalizeH="0" baseline="0" noProof="0" dirty="0">
              <a:ln>
                <a:noFill/>
              </a:ln>
              <a:solidFill>
                <a:schemeClr val="accent1">
                  <a:lumMod val="75000"/>
                </a:schemeClr>
              </a:solidFill>
              <a:effectLst/>
              <a:uLnTx/>
              <a:uFillTx/>
              <a:latin typeface="Meiryo UI"/>
              <a:ea typeface="Meiryo UI"/>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0" i="0" u="none" strike="noStrike" kern="0" cap="none" spc="0" normalizeH="0" baseline="0" noProof="0" dirty="0">
                <a:ln>
                  <a:noFill/>
                </a:ln>
                <a:solidFill>
                  <a:schemeClr val="accent1">
                    <a:lumMod val="75000"/>
                  </a:schemeClr>
                </a:solidFill>
                <a:effectLst/>
                <a:uLnTx/>
                <a:uFillTx/>
                <a:latin typeface="Meiryo UI"/>
                <a:ea typeface="Meiryo UI"/>
                <a:cs typeface="+mn-cs"/>
              </a:rPr>
              <a:t>（提出版のリンク付けは任意）</a:t>
            </a:r>
          </a:p>
        </p:txBody>
      </p:sp>
      <p:sp>
        <p:nvSpPr>
          <p:cNvPr id="49" name="吹き出し: 四角形 48">
            <a:extLst>
              <a:ext uri="{FF2B5EF4-FFF2-40B4-BE49-F238E27FC236}">
                <a16:creationId xmlns:a16="http://schemas.microsoft.com/office/drawing/2014/main" id="{4DEBE719-538E-43FA-9ABF-789F0D59BD7C}"/>
              </a:ext>
            </a:extLst>
          </p:cNvPr>
          <p:cNvSpPr/>
          <p:nvPr/>
        </p:nvSpPr>
        <p:spPr>
          <a:xfrm>
            <a:off x="4193038" y="4282709"/>
            <a:ext cx="2619420" cy="358121"/>
          </a:xfrm>
          <a:prstGeom prst="wedgeRectCallout">
            <a:avLst>
              <a:gd name="adj1" fmla="val 13858"/>
              <a:gd name="adj2" fmla="val -30937"/>
            </a:avLst>
          </a:prstGeom>
          <a:solidFill>
            <a:schemeClr val="bg1"/>
          </a:solidFill>
          <a:ln w="19050" cap="flat" cmpd="sng" algn="ctr">
            <a:solidFill>
              <a:schemeClr val="accent1">
                <a:lumMod val="75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schemeClr val="accent1">
                    <a:lumMod val="75000"/>
                  </a:schemeClr>
                </a:solidFill>
                <a:effectLst/>
                <a:uLnTx/>
                <a:uFillTx/>
                <a:latin typeface="Meiryo UI"/>
                <a:ea typeface="Meiryo UI"/>
                <a:cs typeface="+mn-cs"/>
              </a:rPr>
              <a:t>担当者名等を本体から独立 </a:t>
            </a:r>
            <a:endParaRPr kumimoji="0" lang="en-US" altLang="ja-JP" sz="1600" b="1" i="0" u="none" strike="noStrike" kern="0" cap="none" spc="0" normalizeH="0" baseline="0" noProof="0" dirty="0">
              <a:ln>
                <a:noFill/>
              </a:ln>
              <a:solidFill>
                <a:schemeClr val="accent1">
                  <a:lumMod val="75000"/>
                </a:schemeClr>
              </a:solidFill>
              <a:effectLst/>
              <a:uLnTx/>
              <a:uFillTx/>
              <a:latin typeface="Meiryo UI"/>
              <a:ea typeface="Meiryo UI"/>
              <a:cs typeface="+mn-cs"/>
            </a:endParaRPr>
          </a:p>
        </p:txBody>
      </p:sp>
      <p:sp>
        <p:nvSpPr>
          <p:cNvPr id="50" name="吹き出し: 四角形 49">
            <a:extLst>
              <a:ext uri="{FF2B5EF4-FFF2-40B4-BE49-F238E27FC236}">
                <a16:creationId xmlns:a16="http://schemas.microsoft.com/office/drawing/2014/main" id="{E1ABCEC7-1C79-40AA-A350-8B0295EEBF42}"/>
              </a:ext>
            </a:extLst>
          </p:cNvPr>
          <p:cNvSpPr/>
          <p:nvPr/>
        </p:nvSpPr>
        <p:spPr>
          <a:xfrm>
            <a:off x="7359967" y="4387140"/>
            <a:ext cx="2893946" cy="310989"/>
          </a:xfrm>
          <a:prstGeom prst="wedgeRectCallout">
            <a:avLst>
              <a:gd name="adj1" fmla="val 13858"/>
              <a:gd name="adj2" fmla="val -30937"/>
            </a:avLst>
          </a:prstGeom>
          <a:solidFill>
            <a:schemeClr val="bg1"/>
          </a:solidFill>
          <a:ln w="19050" cap="flat" cmpd="sng" algn="ctr">
            <a:solidFill>
              <a:schemeClr val="accent1">
                <a:lumMod val="75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schemeClr val="accent1">
                    <a:lumMod val="75000"/>
                  </a:schemeClr>
                </a:solidFill>
                <a:effectLst/>
                <a:uLnTx/>
                <a:uFillTx/>
                <a:latin typeface="Meiryo UI"/>
                <a:ea typeface="Meiryo UI"/>
                <a:cs typeface="+mn-cs"/>
              </a:rPr>
              <a:t>添付資料一覧を本体から独立</a:t>
            </a:r>
            <a:endParaRPr kumimoji="0" lang="en-US" altLang="ja-JP" sz="1600" b="1" i="0" u="none" strike="noStrike" kern="0" cap="none" spc="0" normalizeH="0" baseline="0" noProof="0" dirty="0">
              <a:ln>
                <a:noFill/>
              </a:ln>
              <a:solidFill>
                <a:schemeClr val="accent1">
                  <a:lumMod val="75000"/>
                </a:schemeClr>
              </a:solidFill>
              <a:effectLst/>
              <a:uLnTx/>
              <a:uFillTx/>
              <a:latin typeface="Meiryo UI"/>
              <a:ea typeface="Meiryo UI"/>
              <a:cs typeface="+mn-cs"/>
            </a:endParaRPr>
          </a:p>
        </p:txBody>
      </p:sp>
      <p:sp>
        <p:nvSpPr>
          <p:cNvPr id="27" name="吹き出し: 四角形 26">
            <a:extLst>
              <a:ext uri="{FF2B5EF4-FFF2-40B4-BE49-F238E27FC236}">
                <a16:creationId xmlns:a16="http://schemas.microsoft.com/office/drawing/2014/main" id="{048C503A-1B9F-41E1-BC6D-636BE560D6BB}"/>
              </a:ext>
            </a:extLst>
          </p:cNvPr>
          <p:cNvSpPr/>
          <p:nvPr/>
        </p:nvSpPr>
        <p:spPr>
          <a:xfrm>
            <a:off x="512219" y="5461018"/>
            <a:ext cx="3730877" cy="661208"/>
          </a:xfrm>
          <a:prstGeom prst="wedgeRectCallout">
            <a:avLst>
              <a:gd name="adj1" fmla="val -26691"/>
              <a:gd name="adj2" fmla="val 39843"/>
            </a:avLst>
          </a:prstGeom>
          <a:solidFill>
            <a:schemeClr val="bg1"/>
          </a:soli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kern="0" dirty="0">
                <a:solidFill>
                  <a:schemeClr val="accent1">
                    <a:lumMod val="75000"/>
                  </a:schemeClr>
                </a:solidFill>
                <a:latin typeface="Meiryo UI"/>
                <a:ea typeface="Meiryo UI"/>
              </a:rPr>
              <a:t>注）申請資料（</a:t>
            </a:r>
            <a:r>
              <a:rPr kumimoji="0" lang="en-US" altLang="ja-JP" sz="1600" kern="0" dirty="0">
                <a:solidFill>
                  <a:schemeClr val="accent1">
                    <a:lumMod val="75000"/>
                  </a:schemeClr>
                </a:solidFill>
                <a:latin typeface="Meiryo UI"/>
                <a:ea typeface="Meiryo UI"/>
              </a:rPr>
              <a:t>CTD</a:t>
            </a:r>
            <a:r>
              <a:rPr kumimoji="0" lang="ja-JP" altLang="en-US" sz="1600" kern="0" dirty="0">
                <a:solidFill>
                  <a:schemeClr val="accent1">
                    <a:lumMod val="75000"/>
                  </a:schemeClr>
                </a:solidFill>
                <a:latin typeface="Meiryo UI"/>
                <a:ea typeface="Meiryo UI"/>
              </a:rPr>
              <a:t> </a:t>
            </a:r>
            <a:r>
              <a:rPr kumimoji="0" lang="en-US" altLang="ja-JP" sz="1600" kern="0" dirty="0">
                <a:solidFill>
                  <a:schemeClr val="accent1">
                    <a:lumMod val="75000"/>
                  </a:schemeClr>
                </a:solidFill>
                <a:latin typeface="Meiryo UI"/>
                <a:ea typeface="Meiryo UI"/>
              </a:rPr>
              <a:t>M1.11)</a:t>
            </a:r>
            <a:r>
              <a:rPr kumimoji="0" lang="ja-JP" altLang="en-US" sz="1600" kern="0" dirty="0">
                <a:solidFill>
                  <a:schemeClr val="accent1">
                    <a:lumMod val="75000"/>
                  </a:schemeClr>
                </a:solidFill>
                <a:latin typeface="Meiryo UI"/>
                <a:ea typeface="Meiryo UI"/>
              </a:rPr>
              <a:t>においては、提出届、表紙、</a:t>
            </a:r>
            <a:r>
              <a:rPr kumimoji="0" lang="en-US" altLang="ja-JP" sz="1600" kern="0" dirty="0">
                <a:solidFill>
                  <a:schemeClr val="accent1">
                    <a:lumMod val="75000"/>
                  </a:schemeClr>
                </a:solidFill>
                <a:latin typeface="Meiryo UI"/>
                <a:ea typeface="Meiryo UI"/>
              </a:rPr>
              <a:t>RMP</a:t>
            </a:r>
            <a:r>
              <a:rPr kumimoji="0" lang="ja-JP" altLang="en-US" sz="1600" kern="0" dirty="0">
                <a:solidFill>
                  <a:schemeClr val="accent1">
                    <a:lumMod val="75000"/>
                  </a:schemeClr>
                </a:solidFill>
                <a:latin typeface="Meiryo UI"/>
                <a:ea typeface="Meiryo UI"/>
              </a:rPr>
              <a:t>概要は不要</a:t>
            </a:r>
            <a:endParaRPr kumimoji="0" lang="ja-JP" altLang="en-US" sz="1600" i="0" u="none" strike="noStrike" kern="0" cap="none" spc="0" normalizeH="0" baseline="0" noProof="0" dirty="0">
              <a:ln>
                <a:noFill/>
              </a:ln>
              <a:solidFill>
                <a:schemeClr val="accent1">
                  <a:lumMod val="75000"/>
                </a:schemeClr>
              </a:solidFill>
              <a:effectLst/>
              <a:uLnTx/>
              <a:uFillTx/>
              <a:latin typeface="Meiryo UI"/>
              <a:ea typeface="Meiryo UI"/>
              <a:cs typeface="+mn-cs"/>
            </a:endParaRPr>
          </a:p>
        </p:txBody>
      </p:sp>
      <p:sp>
        <p:nvSpPr>
          <p:cNvPr id="28" name="正方形/長方形 27">
            <a:extLst>
              <a:ext uri="{FF2B5EF4-FFF2-40B4-BE49-F238E27FC236}">
                <a16:creationId xmlns:a16="http://schemas.microsoft.com/office/drawing/2014/main" id="{90A9E5ED-F261-43C4-8707-32B291761737}"/>
              </a:ext>
            </a:extLst>
          </p:cNvPr>
          <p:cNvSpPr/>
          <p:nvPr/>
        </p:nvSpPr>
        <p:spPr>
          <a:xfrm>
            <a:off x="2581730" y="6573712"/>
            <a:ext cx="9110186" cy="246221"/>
          </a:xfrm>
          <a:prstGeom prst="rect">
            <a:avLst/>
          </a:prstGeom>
        </p:spPr>
        <p:txBody>
          <a:bodyPr wrap="none">
            <a:spAutoFit/>
          </a:bodyPr>
          <a:lstStyle/>
          <a:p>
            <a:pPr lvl="0">
              <a:defRPr/>
            </a:pPr>
            <a:r>
              <a:rPr lang="ja-JP" altLang="en-US" sz="1000" b="1" dirty="0"/>
              <a:t>出典：　令和</a:t>
            </a:r>
            <a:r>
              <a:rPr lang="en-US" altLang="ja-JP" sz="1000" b="1" dirty="0"/>
              <a:t>4</a:t>
            </a:r>
            <a:r>
              <a:rPr lang="ja-JP" altLang="en-US" sz="1000" b="1" dirty="0"/>
              <a:t>年</a:t>
            </a:r>
            <a:r>
              <a:rPr lang="en-US" altLang="ja-JP" sz="1000" b="1" dirty="0"/>
              <a:t>3</a:t>
            </a:r>
            <a:r>
              <a:rPr lang="ja-JP" altLang="en-US" sz="1000" b="1" dirty="0"/>
              <a:t>月　審査管理課長・安全対策課長通知　医薬品リスク管理計画の策定及び公表について</a:t>
            </a:r>
            <a:r>
              <a:rPr lang="ja-JP" altLang="en-US" sz="1000" dirty="0"/>
              <a:t>（２、３、別紙様式１の記載要領、別紙様式</a:t>
            </a:r>
            <a:r>
              <a:rPr lang="en-US" altLang="ja-JP" sz="1000" dirty="0"/>
              <a:t>2</a:t>
            </a:r>
            <a:r>
              <a:rPr lang="ja-JP" altLang="en-US" sz="1000" dirty="0"/>
              <a:t>の記載要領）</a:t>
            </a:r>
            <a:endParaRPr lang="en-US" altLang="ja-JP" sz="1000" dirty="0"/>
          </a:p>
        </p:txBody>
      </p:sp>
      <p:pic>
        <p:nvPicPr>
          <p:cNvPr id="42" name="図 41">
            <a:extLst>
              <a:ext uri="{FF2B5EF4-FFF2-40B4-BE49-F238E27FC236}">
                <a16:creationId xmlns:a16="http://schemas.microsoft.com/office/drawing/2014/main" id="{F1C9FFF7-1375-482D-B0D5-D2B91E1FC7CD}"/>
              </a:ext>
            </a:extLst>
          </p:cNvPr>
          <p:cNvPicPr>
            <a:picLocks noChangeAspect="1"/>
          </p:cNvPicPr>
          <p:nvPr/>
        </p:nvPicPr>
        <p:blipFill>
          <a:blip r:embed="rId3"/>
          <a:stretch>
            <a:fillRect/>
          </a:stretch>
        </p:blipFill>
        <p:spPr>
          <a:xfrm>
            <a:off x="6933710" y="4911818"/>
            <a:ext cx="2893946" cy="1219762"/>
          </a:xfrm>
          <a:prstGeom prst="rect">
            <a:avLst/>
          </a:prstGeom>
          <a:ln>
            <a:solidFill>
              <a:sysClr val="window" lastClr="FFFFFF">
                <a:lumMod val="50000"/>
              </a:sysClr>
            </a:solid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344541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F95F9BAD-51AA-4BCB-B6D2-099A2F5151F7}"/>
              </a:ext>
            </a:extLst>
          </p:cNvPr>
          <p:cNvSpPr>
            <a:spLocks noGrp="1"/>
          </p:cNvSpPr>
          <p:nvPr>
            <p:ph type="body" sz="quarter" idx="10"/>
          </p:nvPr>
        </p:nvSpPr>
        <p:spPr>
          <a:xfrm>
            <a:off x="561247" y="205387"/>
            <a:ext cx="9793148" cy="307777"/>
          </a:xfrm>
        </p:spPr>
        <p:txBody>
          <a:bodyPr/>
          <a:lstStyle/>
          <a:p>
            <a:r>
              <a:rPr lang="en-US" altLang="ja-JP" dirty="0"/>
              <a:t>2022</a:t>
            </a:r>
            <a:r>
              <a:rPr lang="ja-JP" altLang="en-US" dirty="0"/>
              <a:t>年</a:t>
            </a:r>
            <a:r>
              <a:rPr lang="en-US" altLang="ja-JP" dirty="0"/>
              <a:t>3</a:t>
            </a:r>
            <a:r>
              <a:rPr lang="ja-JP" altLang="en-US" dirty="0"/>
              <a:t>月　</a:t>
            </a:r>
            <a:r>
              <a:rPr lang="en-US" altLang="ja-JP" dirty="0"/>
              <a:t>RMP</a:t>
            </a:r>
            <a:r>
              <a:rPr lang="ja-JP" altLang="en-US" dirty="0"/>
              <a:t>に関する通知のポイント</a:t>
            </a:r>
          </a:p>
        </p:txBody>
      </p:sp>
      <p:sp>
        <p:nvSpPr>
          <p:cNvPr id="4" name="テキスト プレースホルダー 3">
            <a:extLst>
              <a:ext uri="{FF2B5EF4-FFF2-40B4-BE49-F238E27FC236}">
                <a16:creationId xmlns:a16="http://schemas.microsoft.com/office/drawing/2014/main" id="{BDA3C4EB-312D-47AF-A68F-64EFB66B3092}"/>
              </a:ext>
            </a:extLst>
          </p:cNvPr>
          <p:cNvSpPr>
            <a:spLocks noGrp="1"/>
          </p:cNvSpPr>
          <p:nvPr>
            <p:ph type="body" sz="quarter" idx="12"/>
          </p:nvPr>
        </p:nvSpPr>
        <p:spPr>
          <a:xfrm>
            <a:off x="512219" y="503071"/>
            <a:ext cx="9842176" cy="584775"/>
          </a:xfrm>
        </p:spPr>
        <p:txBody>
          <a:bodyPr/>
          <a:lstStyle/>
          <a:p>
            <a:r>
              <a:rPr lang="ja-JP" altLang="en-US" dirty="0">
                <a:highlight>
                  <a:srgbClr val="00FFFF"/>
                </a:highlight>
              </a:rPr>
              <a:t>ポイント</a:t>
            </a:r>
            <a:r>
              <a:rPr lang="en-US" altLang="ja-JP" dirty="0">
                <a:highlight>
                  <a:srgbClr val="00FFFF"/>
                </a:highlight>
              </a:rPr>
              <a:t>4.</a:t>
            </a:r>
            <a:r>
              <a:rPr lang="ja-JP" altLang="en-US" dirty="0"/>
              <a:t>　タイムライン</a:t>
            </a:r>
            <a:endParaRPr lang="en-US" altLang="ja-JP" dirty="0"/>
          </a:p>
        </p:txBody>
      </p:sp>
      <p:sp>
        <p:nvSpPr>
          <p:cNvPr id="6" name="正方形/長方形 5">
            <a:extLst>
              <a:ext uri="{FF2B5EF4-FFF2-40B4-BE49-F238E27FC236}">
                <a16:creationId xmlns:a16="http://schemas.microsoft.com/office/drawing/2014/main" id="{0E8965A5-C9DF-45F8-ACBA-C3D147652A04}"/>
              </a:ext>
            </a:extLst>
          </p:cNvPr>
          <p:cNvSpPr/>
          <p:nvPr/>
        </p:nvSpPr>
        <p:spPr>
          <a:xfrm>
            <a:off x="561247" y="1087846"/>
            <a:ext cx="11074400" cy="689468"/>
          </a:xfrm>
          <a:prstGeom prst="rect">
            <a:avLst/>
          </a:prstGeom>
          <a:solidFill>
            <a:srgbClr val="0000CC"/>
          </a:solidFill>
        </p:spPr>
        <p:txBody>
          <a:bodyPr wrap="square" lIns="108000" tIns="108000" rIns="108000" bIns="108000">
            <a:noAutofit/>
          </a:bodyPr>
          <a:lstStyle/>
          <a:p>
            <a:pPr algn="ctr"/>
            <a:r>
              <a:rPr lang="ja-JP" altLang="en-US" b="1" dirty="0">
                <a:solidFill>
                  <a:schemeClr val="bg1"/>
                </a:solidFill>
              </a:rPr>
              <a:t>本通知は、</a:t>
            </a:r>
            <a:r>
              <a:rPr lang="en-US" altLang="ja-JP" b="1" dirty="0">
                <a:solidFill>
                  <a:schemeClr val="bg1"/>
                </a:solidFill>
              </a:rPr>
              <a:t>2022</a:t>
            </a:r>
            <a:r>
              <a:rPr lang="ja-JP" altLang="en-US" b="1" dirty="0">
                <a:solidFill>
                  <a:schemeClr val="bg1"/>
                </a:solidFill>
              </a:rPr>
              <a:t>年</a:t>
            </a:r>
            <a:r>
              <a:rPr lang="en-US" altLang="ja-JP" b="1" dirty="0">
                <a:solidFill>
                  <a:schemeClr val="bg1"/>
                </a:solidFill>
              </a:rPr>
              <a:t>5</a:t>
            </a:r>
            <a:r>
              <a:rPr lang="ja-JP" altLang="en-US" b="1" dirty="0">
                <a:solidFill>
                  <a:schemeClr val="bg1"/>
                </a:solidFill>
              </a:rPr>
              <a:t>月</a:t>
            </a:r>
            <a:r>
              <a:rPr lang="en-US" altLang="ja-JP" b="1" dirty="0">
                <a:solidFill>
                  <a:schemeClr val="bg1"/>
                </a:solidFill>
              </a:rPr>
              <a:t>1</a:t>
            </a:r>
            <a:r>
              <a:rPr lang="ja-JP" altLang="en-US" b="1" dirty="0">
                <a:solidFill>
                  <a:schemeClr val="bg1"/>
                </a:solidFill>
              </a:rPr>
              <a:t>日に施行され、経過措置期間は</a:t>
            </a:r>
            <a:r>
              <a:rPr lang="en-US" altLang="ja-JP" b="1" dirty="0">
                <a:solidFill>
                  <a:schemeClr val="bg1"/>
                </a:solidFill>
              </a:rPr>
              <a:t>1</a:t>
            </a:r>
            <a:r>
              <a:rPr lang="ja-JP" altLang="en-US" b="1" dirty="0">
                <a:solidFill>
                  <a:schemeClr val="bg1"/>
                </a:solidFill>
              </a:rPr>
              <a:t>年間（新旧様式どちらでも可）</a:t>
            </a:r>
            <a:endParaRPr lang="en-US" altLang="ja-JP" b="1" dirty="0">
              <a:solidFill>
                <a:schemeClr val="bg1"/>
              </a:solidFill>
            </a:endParaRPr>
          </a:p>
          <a:p>
            <a:pPr algn="ctr"/>
            <a:r>
              <a:rPr lang="ja-JP" altLang="en-US" dirty="0">
                <a:solidFill>
                  <a:schemeClr val="bg1"/>
                </a:solidFill>
              </a:rPr>
              <a:t>ただし、</a:t>
            </a:r>
            <a:r>
              <a:rPr lang="en-US" altLang="ja-JP" dirty="0">
                <a:solidFill>
                  <a:schemeClr val="bg1"/>
                </a:solidFill>
              </a:rPr>
              <a:t>2022</a:t>
            </a:r>
            <a:r>
              <a:rPr lang="ja-JP" altLang="en-US" dirty="0">
                <a:solidFill>
                  <a:schemeClr val="bg1"/>
                </a:solidFill>
              </a:rPr>
              <a:t>年</a:t>
            </a:r>
            <a:r>
              <a:rPr lang="en-US" altLang="ja-JP" dirty="0">
                <a:solidFill>
                  <a:schemeClr val="bg1"/>
                </a:solidFill>
              </a:rPr>
              <a:t>5</a:t>
            </a:r>
            <a:r>
              <a:rPr lang="ja-JP" altLang="en-US" dirty="0">
                <a:solidFill>
                  <a:schemeClr val="bg1"/>
                </a:solidFill>
              </a:rPr>
              <a:t>月以降、提出届・表紙・概要の添付は必須。メール提出および部会直後の</a:t>
            </a:r>
            <a:r>
              <a:rPr lang="en-US" altLang="ja-JP" dirty="0">
                <a:solidFill>
                  <a:schemeClr val="bg1"/>
                </a:solidFill>
              </a:rPr>
              <a:t>RMP</a:t>
            </a:r>
            <a:r>
              <a:rPr lang="ja-JP" altLang="en-US" dirty="0">
                <a:solidFill>
                  <a:schemeClr val="bg1"/>
                </a:solidFill>
              </a:rPr>
              <a:t>提出は原則必須</a:t>
            </a:r>
            <a:endParaRPr lang="en-US" altLang="ja-JP" dirty="0">
              <a:solidFill>
                <a:schemeClr val="bg1"/>
              </a:solidFill>
            </a:endParaRPr>
          </a:p>
        </p:txBody>
      </p:sp>
      <p:sp>
        <p:nvSpPr>
          <p:cNvPr id="29" name="正方形/長方形 28">
            <a:extLst>
              <a:ext uri="{FF2B5EF4-FFF2-40B4-BE49-F238E27FC236}">
                <a16:creationId xmlns:a16="http://schemas.microsoft.com/office/drawing/2014/main" id="{A60B2213-06A2-44AF-A6E0-D103079787A6}"/>
              </a:ext>
            </a:extLst>
          </p:cNvPr>
          <p:cNvSpPr/>
          <p:nvPr/>
        </p:nvSpPr>
        <p:spPr>
          <a:xfrm>
            <a:off x="3012708" y="5690662"/>
            <a:ext cx="8251783" cy="923330"/>
          </a:xfrm>
          <a:prstGeom prst="rect">
            <a:avLst/>
          </a:prstGeom>
        </p:spPr>
        <p:txBody>
          <a:bodyPr wrap="square">
            <a:spAutoFit/>
          </a:bodyPr>
          <a:lstStyle/>
          <a:p>
            <a:r>
              <a:rPr lang="ja-JP" altLang="ja-JP" b="1" dirty="0"/>
              <a:t>既に</a:t>
            </a:r>
            <a:r>
              <a:rPr lang="en-US" altLang="ja-JP" b="1" dirty="0"/>
              <a:t>RMP</a:t>
            </a:r>
            <a:r>
              <a:rPr lang="ja-JP" altLang="ja-JP" b="1" dirty="0"/>
              <a:t>がある製品の様式変更について</a:t>
            </a:r>
            <a:r>
              <a:rPr lang="ja-JP" altLang="ja-JP" dirty="0"/>
              <a:t>　</a:t>
            </a:r>
            <a:br>
              <a:rPr lang="en-US" altLang="ja-JP" dirty="0"/>
            </a:br>
            <a:r>
              <a:rPr lang="ja-JP" altLang="en-US" dirty="0"/>
              <a:t>　・経過措置期間中に</a:t>
            </a:r>
            <a:r>
              <a:rPr lang="en-US" altLang="ja-JP" dirty="0"/>
              <a:t>RMP</a:t>
            </a:r>
            <a:r>
              <a:rPr lang="ja-JP" altLang="en-US" dirty="0"/>
              <a:t>の変更があった場合は、新旧どちらの様式で提出しても可</a:t>
            </a:r>
            <a:endParaRPr lang="en-US" altLang="ja-JP" dirty="0"/>
          </a:p>
          <a:p>
            <a:r>
              <a:rPr lang="ja-JP" altLang="en-US" dirty="0"/>
              <a:t>　・経過</a:t>
            </a:r>
            <a:r>
              <a:rPr lang="ja-JP" altLang="ja-JP" dirty="0"/>
              <a:t>措置期間</a:t>
            </a:r>
            <a:r>
              <a:rPr lang="ja-JP" altLang="en-US" dirty="0"/>
              <a:t>が経過した後に、旧</a:t>
            </a:r>
            <a:r>
              <a:rPr lang="ja-JP" altLang="ja-JP" dirty="0"/>
              <a:t>様式</a:t>
            </a:r>
            <a:r>
              <a:rPr lang="ja-JP" altLang="en-US" dirty="0"/>
              <a:t>が残っていても許容</a:t>
            </a:r>
            <a:endParaRPr lang="ja-JP" altLang="ja-JP" dirty="0"/>
          </a:p>
        </p:txBody>
      </p:sp>
      <p:sp>
        <p:nvSpPr>
          <p:cNvPr id="2" name="矢印: 右 1">
            <a:extLst>
              <a:ext uri="{FF2B5EF4-FFF2-40B4-BE49-F238E27FC236}">
                <a16:creationId xmlns:a16="http://schemas.microsoft.com/office/drawing/2014/main" id="{FE4E8EB7-70E4-486C-AE71-A79AC11155CC}"/>
              </a:ext>
            </a:extLst>
          </p:cNvPr>
          <p:cNvSpPr/>
          <p:nvPr/>
        </p:nvSpPr>
        <p:spPr>
          <a:xfrm>
            <a:off x="2743202" y="2233029"/>
            <a:ext cx="8646383" cy="244048"/>
          </a:xfrm>
          <a:prstGeom prst="rightArrow">
            <a:avLst/>
          </a:prstGeom>
          <a:solidFill>
            <a:schemeClr val="bg1">
              <a:lumMod val="75000"/>
            </a:schemeClr>
          </a:solidFill>
        </p:spPr>
        <p:txBody>
          <a:bodyPr wrap="square" lIns="108000" tIns="108000" rIns="108000" bIns="108000" rtlCol="0" anchor="ctr">
            <a:noAutofit/>
          </a:bodyPr>
          <a:lstStyle/>
          <a:p>
            <a:pPr algn="ctr"/>
            <a:endParaRPr kumimoji="1" lang="ja-JP" altLang="en-US" b="1" dirty="0">
              <a:solidFill>
                <a:schemeClr val="bg1"/>
              </a:solidFill>
            </a:endParaRPr>
          </a:p>
        </p:txBody>
      </p:sp>
      <p:sp>
        <p:nvSpPr>
          <p:cNvPr id="42" name="正方形/長方形 41">
            <a:extLst>
              <a:ext uri="{FF2B5EF4-FFF2-40B4-BE49-F238E27FC236}">
                <a16:creationId xmlns:a16="http://schemas.microsoft.com/office/drawing/2014/main" id="{60CCEE25-FFA9-4940-BC4A-F0DA821EF711}"/>
              </a:ext>
            </a:extLst>
          </p:cNvPr>
          <p:cNvSpPr/>
          <p:nvPr/>
        </p:nvSpPr>
        <p:spPr>
          <a:xfrm>
            <a:off x="7786838" y="1925755"/>
            <a:ext cx="2245183" cy="369332"/>
          </a:xfrm>
          <a:prstGeom prst="rect">
            <a:avLst/>
          </a:prstGeom>
          <a:ln>
            <a:noFill/>
          </a:ln>
        </p:spPr>
        <p:txBody>
          <a:bodyPr wrap="square">
            <a:spAutoFit/>
          </a:bodyPr>
          <a:lstStyle/>
          <a:p>
            <a:pPr algn="ctr"/>
            <a:r>
              <a:rPr lang="en-US" altLang="ja-JP" b="1" dirty="0">
                <a:latin typeface="+mn-ea"/>
              </a:rPr>
              <a:t>2023</a:t>
            </a:r>
            <a:r>
              <a:rPr lang="ja-JP" altLang="en-US" b="1" dirty="0">
                <a:latin typeface="+mn-ea"/>
              </a:rPr>
              <a:t>年</a:t>
            </a:r>
            <a:r>
              <a:rPr lang="en-US" altLang="ja-JP" b="1" dirty="0">
                <a:latin typeface="+mn-ea"/>
              </a:rPr>
              <a:t>5</a:t>
            </a:r>
            <a:r>
              <a:rPr lang="ja-JP" altLang="en-US" b="1" dirty="0">
                <a:latin typeface="+mn-ea"/>
              </a:rPr>
              <a:t>月</a:t>
            </a:r>
            <a:r>
              <a:rPr lang="en-US" altLang="ja-JP" b="1" dirty="0">
                <a:latin typeface="+mn-ea"/>
              </a:rPr>
              <a:t>1</a:t>
            </a:r>
            <a:r>
              <a:rPr lang="ja-JP" altLang="en-US" b="1" dirty="0">
                <a:latin typeface="+mn-ea"/>
              </a:rPr>
              <a:t>日</a:t>
            </a:r>
            <a:endParaRPr lang="en-US" altLang="ja-JP" b="1" dirty="0">
              <a:latin typeface="+mn-ea"/>
            </a:endParaRPr>
          </a:p>
        </p:txBody>
      </p:sp>
      <p:sp>
        <p:nvSpPr>
          <p:cNvPr id="54" name="矢印: 右 53">
            <a:extLst>
              <a:ext uri="{FF2B5EF4-FFF2-40B4-BE49-F238E27FC236}">
                <a16:creationId xmlns:a16="http://schemas.microsoft.com/office/drawing/2014/main" id="{67F2DE61-1823-4899-996D-C6581B03E2A2}"/>
              </a:ext>
            </a:extLst>
          </p:cNvPr>
          <p:cNvSpPr/>
          <p:nvPr/>
        </p:nvSpPr>
        <p:spPr>
          <a:xfrm>
            <a:off x="3012708" y="2423592"/>
            <a:ext cx="4764505" cy="780470"/>
          </a:xfrm>
          <a:prstGeom prst="rightArrow">
            <a:avLst/>
          </a:prstGeom>
          <a:ln>
            <a:solidFill>
              <a:schemeClr val="accent4"/>
            </a:solidFill>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pPr algn="ctr"/>
            <a:r>
              <a:rPr kumimoji="1" lang="ja-JP" altLang="en-US" b="1" dirty="0">
                <a:solidFill>
                  <a:schemeClr val="accent4"/>
                </a:solidFill>
              </a:rPr>
              <a:t>経過措置期間（新旧どちらの様式も可）</a:t>
            </a:r>
          </a:p>
        </p:txBody>
      </p:sp>
      <p:sp>
        <p:nvSpPr>
          <p:cNvPr id="55" name="矢印: 右 54">
            <a:extLst>
              <a:ext uri="{FF2B5EF4-FFF2-40B4-BE49-F238E27FC236}">
                <a16:creationId xmlns:a16="http://schemas.microsoft.com/office/drawing/2014/main" id="{14E9EC0F-A863-49F5-98FA-867585EE3559}"/>
              </a:ext>
            </a:extLst>
          </p:cNvPr>
          <p:cNvSpPr/>
          <p:nvPr/>
        </p:nvSpPr>
        <p:spPr>
          <a:xfrm>
            <a:off x="7902343" y="2423592"/>
            <a:ext cx="3487244" cy="780470"/>
          </a:xfrm>
          <a:prstGeom prst="rightArrow">
            <a:avLst/>
          </a:prstGeom>
          <a:solidFill>
            <a:schemeClr val="accent4"/>
          </a:solidFill>
          <a:ln>
            <a:noFill/>
          </a:ln>
        </p:spPr>
        <p:txBody>
          <a:bodyPr wrap="square" lIns="108000" tIns="108000" rIns="108000" bIns="108000" rtlCol="0" anchor="ctr">
            <a:noAutofit/>
          </a:bodyPr>
          <a:lstStyle/>
          <a:p>
            <a:pPr algn="ctr"/>
            <a:r>
              <a:rPr kumimoji="1" lang="ja-JP" altLang="en-US" b="1" dirty="0">
                <a:solidFill>
                  <a:schemeClr val="bg1"/>
                </a:solidFill>
              </a:rPr>
              <a:t>新様式のみ</a:t>
            </a:r>
          </a:p>
        </p:txBody>
      </p:sp>
      <p:sp>
        <p:nvSpPr>
          <p:cNvPr id="57" name="矢印: 右 56">
            <a:extLst>
              <a:ext uri="{FF2B5EF4-FFF2-40B4-BE49-F238E27FC236}">
                <a16:creationId xmlns:a16="http://schemas.microsoft.com/office/drawing/2014/main" id="{A6A75383-D208-4919-BAD2-7D167396180C}"/>
              </a:ext>
            </a:extLst>
          </p:cNvPr>
          <p:cNvSpPr/>
          <p:nvPr/>
        </p:nvSpPr>
        <p:spPr>
          <a:xfrm>
            <a:off x="3012708" y="4032518"/>
            <a:ext cx="8376878" cy="780470"/>
          </a:xfrm>
          <a:prstGeom prst="rightArrow">
            <a:avLst/>
          </a:prstGeom>
          <a:solidFill>
            <a:schemeClr val="accent1"/>
          </a:solidFill>
          <a:ln>
            <a:noFill/>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r>
              <a:rPr kumimoji="1" lang="ja-JP" altLang="en-US" b="1" dirty="0">
                <a:solidFill>
                  <a:schemeClr val="bg1"/>
                </a:solidFill>
              </a:rPr>
              <a:t>　メール提出</a:t>
            </a:r>
            <a:r>
              <a:rPr kumimoji="1" lang="en-US" altLang="ja-JP" b="1" dirty="0">
                <a:solidFill>
                  <a:schemeClr val="bg1"/>
                </a:solidFill>
              </a:rPr>
              <a:t>(</a:t>
            </a:r>
            <a:r>
              <a:rPr kumimoji="1" lang="ja-JP" altLang="en-US" b="1" dirty="0">
                <a:solidFill>
                  <a:schemeClr val="bg1"/>
                </a:solidFill>
              </a:rPr>
              <a:t>原則必須）</a:t>
            </a:r>
          </a:p>
        </p:txBody>
      </p:sp>
      <p:sp>
        <p:nvSpPr>
          <p:cNvPr id="58" name="矢印: 右 57">
            <a:extLst>
              <a:ext uri="{FF2B5EF4-FFF2-40B4-BE49-F238E27FC236}">
                <a16:creationId xmlns:a16="http://schemas.microsoft.com/office/drawing/2014/main" id="{8B43F77F-8342-4208-85E6-05F6CC96DAA9}"/>
              </a:ext>
            </a:extLst>
          </p:cNvPr>
          <p:cNvSpPr/>
          <p:nvPr/>
        </p:nvSpPr>
        <p:spPr>
          <a:xfrm>
            <a:off x="3012708" y="3204062"/>
            <a:ext cx="8376878" cy="780470"/>
          </a:xfrm>
          <a:prstGeom prst="rightArrow">
            <a:avLst/>
          </a:prstGeom>
          <a:solidFill>
            <a:schemeClr val="accent1"/>
          </a:solidFill>
          <a:ln>
            <a:noFill/>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r>
              <a:rPr kumimoji="1" lang="ja-JP" altLang="en-US" b="1" dirty="0">
                <a:solidFill>
                  <a:schemeClr val="bg1"/>
                </a:solidFill>
              </a:rPr>
              <a:t>　</a:t>
            </a:r>
            <a:r>
              <a:rPr lang="ja-JP" altLang="en-US" b="1" dirty="0">
                <a:solidFill>
                  <a:schemeClr val="bg1"/>
                </a:solidFill>
              </a:rPr>
              <a:t>提出届・表紙・概要の</a:t>
            </a:r>
            <a:r>
              <a:rPr kumimoji="1" lang="ja-JP" altLang="en-US" b="1" dirty="0">
                <a:solidFill>
                  <a:schemeClr val="bg1"/>
                </a:solidFill>
              </a:rPr>
              <a:t>添付（必須）</a:t>
            </a:r>
            <a:endParaRPr kumimoji="1" lang="en-US" altLang="ja-JP" dirty="0">
              <a:solidFill>
                <a:schemeClr val="bg1"/>
              </a:solidFill>
            </a:endParaRPr>
          </a:p>
        </p:txBody>
      </p:sp>
      <p:sp>
        <p:nvSpPr>
          <p:cNvPr id="59" name="正方形/長方形 58">
            <a:extLst>
              <a:ext uri="{FF2B5EF4-FFF2-40B4-BE49-F238E27FC236}">
                <a16:creationId xmlns:a16="http://schemas.microsoft.com/office/drawing/2014/main" id="{9208B59F-7D6D-4CF7-9279-58770B614BD1}"/>
              </a:ext>
            </a:extLst>
          </p:cNvPr>
          <p:cNvSpPr/>
          <p:nvPr/>
        </p:nvSpPr>
        <p:spPr>
          <a:xfrm>
            <a:off x="2909287" y="1925755"/>
            <a:ext cx="2840878" cy="369332"/>
          </a:xfrm>
          <a:prstGeom prst="rect">
            <a:avLst/>
          </a:prstGeom>
          <a:ln>
            <a:noFill/>
          </a:ln>
        </p:spPr>
        <p:txBody>
          <a:bodyPr wrap="square">
            <a:spAutoFit/>
          </a:bodyPr>
          <a:lstStyle/>
          <a:p>
            <a:r>
              <a:rPr lang="en-US" altLang="ja-JP" b="1" dirty="0">
                <a:latin typeface="+mn-ea"/>
              </a:rPr>
              <a:t>2022</a:t>
            </a:r>
            <a:r>
              <a:rPr lang="ja-JP" altLang="en-US" b="1" dirty="0">
                <a:latin typeface="+mn-ea"/>
              </a:rPr>
              <a:t>年</a:t>
            </a:r>
            <a:r>
              <a:rPr lang="en-US" altLang="ja-JP" b="1" dirty="0">
                <a:latin typeface="+mn-ea"/>
              </a:rPr>
              <a:t>5</a:t>
            </a:r>
            <a:r>
              <a:rPr lang="ja-JP" altLang="en-US" b="1" dirty="0">
                <a:latin typeface="+mn-ea"/>
              </a:rPr>
              <a:t>月</a:t>
            </a:r>
            <a:r>
              <a:rPr lang="en-US" altLang="ja-JP" b="1" dirty="0">
                <a:latin typeface="+mn-ea"/>
              </a:rPr>
              <a:t>1</a:t>
            </a:r>
            <a:r>
              <a:rPr lang="ja-JP" altLang="en-US" b="1" dirty="0">
                <a:latin typeface="+mn-ea"/>
              </a:rPr>
              <a:t>日</a:t>
            </a:r>
            <a:r>
              <a:rPr lang="en-US" altLang="ja-JP" b="1" dirty="0">
                <a:latin typeface="+mn-ea"/>
              </a:rPr>
              <a:t>(</a:t>
            </a:r>
            <a:r>
              <a:rPr lang="ja-JP" altLang="en-US" b="1" dirty="0">
                <a:latin typeface="+mn-ea"/>
              </a:rPr>
              <a:t>施行）</a:t>
            </a:r>
          </a:p>
        </p:txBody>
      </p:sp>
      <p:cxnSp>
        <p:nvCxnSpPr>
          <p:cNvPr id="7" name="直線コネクタ 6">
            <a:extLst>
              <a:ext uri="{FF2B5EF4-FFF2-40B4-BE49-F238E27FC236}">
                <a16:creationId xmlns:a16="http://schemas.microsoft.com/office/drawing/2014/main" id="{EB407E54-1800-454A-B0AE-1E32B51BF630}"/>
              </a:ext>
            </a:extLst>
          </p:cNvPr>
          <p:cNvCxnSpPr>
            <a:cxnSpLocks/>
          </p:cNvCxnSpPr>
          <p:nvPr/>
        </p:nvCxnSpPr>
        <p:spPr>
          <a:xfrm>
            <a:off x="3012708" y="2347846"/>
            <a:ext cx="0" cy="3310999"/>
          </a:xfrm>
          <a:prstGeom prst="line">
            <a:avLst/>
          </a:prstGeom>
        </p:spPr>
        <p:style>
          <a:lnRef idx="1">
            <a:schemeClr val="accent1"/>
          </a:lnRef>
          <a:fillRef idx="0">
            <a:schemeClr val="accent1"/>
          </a:fillRef>
          <a:effectRef idx="0">
            <a:schemeClr val="accent1"/>
          </a:effectRef>
          <a:fontRef idx="minor">
            <a:schemeClr val="tx1"/>
          </a:fontRef>
        </p:style>
      </p:cxnSp>
      <p:sp>
        <p:nvSpPr>
          <p:cNvPr id="61" name="正方形/長方形 60">
            <a:extLst>
              <a:ext uri="{FF2B5EF4-FFF2-40B4-BE49-F238E27FC236}">
                <a16:creationId xmlns:a16="http://schemas.microsoft.com/office/drawing/2014/main" id="{BD2AE48C-5E53-4CF8-89EB-346A29232084}"/>
              </a:ext>
            </a:extLst>
          </p:cNvPr>
          <p:cNvSpPr/>
          <p:nvPr/>
        </p:nvSpPr>
        <p:spPr>
          <a:xfrm>
            <a:off x="329005" y="2596374"/>
            <a:ext cx="1223635" cy="473977"/>
          </a:xfrm>
          <a:prstGeom prst="rect">
            <a:avLst/>
          </a:prstGeom>
          <a:ln w="28575"/>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chemeClr val="accent6"/>
                </a:solidFill>
                <a:effectLst/>
                <a:uLnTx/>
                <a:uFillTx/>
                <a:latin typeface="Meiryo UI"/>
                <a:ea typeface="Meiryo UI"/>
                <a:cs typeface="+mn-cs"/>
              </a:rPr>
              <a:t>申請資料</a:t>
            </a:r>
            <a:endParaRPr kumimoji="0" lang="en-US" altLang="ja-JP" sz="1400" b="1" i="0" u="none" strike="noStrike" kern="0" cap="none" spc="0" normalizeH="0" baseline="0" noProof="0" dirty="0">
              <a:ln>
                <a:noFill/>
              </a:ln>
              <a:solidFill>
                <a:schemeClr val="accent6"/>
              </a:solidFill>
              <a:effectLst/>
              <a:uLnTx/>
              <a:uFillTx/>
              <a:latin typeface="Meiryo UI"/>
              <a:ea typeface="Meiryo UI"/>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400" b="1" kern="0" dirty="0">
                <a:solidFill>
                  <a:schemeClr val="accent6"/>
                </a:solidFill>
                <a:latin typeface="Meiryo UI"/>
                <a:ea typeface="Meiryo UI"/>
              </a:rPr>
              <a:t>CTD</a:t>
            </a:r>
            <a:r>
              <a:rPr kumimoji="0" lang="ja-JP" altLang="en-US" sz="1400" b="1" kern="0" dirty="0">
                <a:solidFill>
                  <a:schemeClr val="accent6"/>
                </a:solidFill>
                <a:latin typeface="Meiryo UI"/>
                <a:ea typeface="Meiryo UI"/>
              </a:rPr>
              <a:t> </a:t>
            </a:r>
            <a:r>
              <a:rPr kumimoji="0" lang="en-US" altLang="ja-JP" sz="1400" b="1" kern="0" dirty="0">
                <a:solidFill>
                  <a:schemeClr val="accent6"/>
                </a:solidFill>
                <a:latin typeface="Meiryo UI"/>
                <a:ea typeface="Meiryo UI"/>
              </a:rPr>
              <a:t>M1.11</a:t>
            </a:r>
            <a:endParaRPr kumimoji="0" lang="ja-JP" altLang="en-US" sz="1400" b="1" i="0" u="none" strike="noStrike" kern="0" cap="none" spc="0" normalizeH="0" baseline="0" noProof="0" dirty="0">
              <a:ln>
                <a:noFill/>
              </a:ln>
              <a:solidFill>
                <a:schemeClr val="accent6"/>
              </a:solidFill>
              <a:effectLst/>
              <a:uLnTx/>
              <a:uFillTx/>
              <a:latin typeface="Meiryo UI"/>
              <a:ea typeface="Meiryo UI"/>
            </a:endParaRPr>
          </a:p>
        </p:txBody>
      </p:sp>
      <p:sp>
        <p:nvSpPr>
          <p:cNvPr id="62" name="正方形/長方形 61">
            <a:extLst>
              <a:ext uri="{FF2B5EF4-FFF2-40B4-BE49-F238E27FC236}">
                <a16:creationId xmlns:a16="http://schemas.microsoft.com/office/drawing/2014/main" id="{AF552ACA-DCB2-4E28-B522-F84C14068E6C}"/>
              </a:ext>
            </a:extLst>
          </p:cNvPr>
          <p:cNvSpPr/>
          <p:nvPr/>
        </p:nvSpPr>
        <p:spPr>
          <a:xfrm>
            <a:off x="1677769" y="2596374"/>
            <a:ext cx="1051609" cy="473977"/>
          </a:xfrm>
          <a:prstGeom prst="rect">
            <a:avLst/>
          </a:prstGeom>
          <a:ln w="28575"/>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chemeClr val="accent1"/>
                </a:solidFill>
                <a:effectLst/>
                <a:uLnTx/>
                <a:uFillTx/>
                <a:latin typeface="Meiryo UI"/>
                <a:ea typeface="Meiryo UI"/>
                <a:cs typeface="+mn-cs"/>
              </a:rPr>
              <a:t>市販後</a:t>
            </a:r>
            <a:br>
              <a:rPr kumimoji="0" lang="en-US" altLang="ja-JP" sz="1400" b="1" i="0" u="none" strike="noStrike" kern="0" cap="none" spc="0" normalizeH="0" baseline="0" noProof="0" dirty="0">
                <a:ln>
                  <a:noFill/>
                </a:ln>
                <a:solidFill>
                  <a:schemeClr val="accent1"/>
                </a:solidFill>
                <a:effectLst/>
                <a:uLnTx/>
                <a:uFillTx/>
                <a:latin typeface="Meiryo UI"/>
                <a:ea typeface="Meiryo UI"/>
                <a:cs typeface="+mn-cs"/>
              </a:rPr>
            </a:br>
            <a:r>
              <a:rPr kumimoji="0" lang="en-US" altLang="ja-JP" sz="1400" b="1" i="0" u="none" strike="noStrike" kern="0" cap="none" spc="0" normalizeH="0" baseline="0" noProof="0" dirty="0">
                <a:ln>
                  <a:noFill/>
                </a:ln>
                <a:solidFill>
                  <a:schemeClr val="accent1"/>
                </a:solidFill>
                <a:effectLst/>
                <a:uLnTx/>
                <a:uFillTx/>
                <a:latin typeface="Meiryo UI"/>
                <a:ea typeface="Meiryo UI"/>
                <a:cs typeface="+mn-cs"/>
              </a:rPr>
              <a:t>RMP※</a:t>
            </a:r>
            <a:endParaRPr kumimoji="0" lang="ja-JP" altLang="en-US" sz="1400" b="1" i="0" u="none" strike="noStrike" kern="0" cap="none" spc="0" normalizeH="0" baseline="0" noProof="0" dirty="0">
              <a:ln>
                <a:noFill/>
              </a:ln>
              <a:solidFill>
                <a:schemeClr val="accent1"/>
              </a:solidFill>
              <a:effectLst/>
              <a:uLnTx/>
              <a:uFillTx/>
              <a:latin typeface="Meiryo UI"/>
              <a:ea typeface="Meiryo UI"/>
              <a:cs typeface="+mn-cs"/>
            </a:endParaRPr>
          </a:p>
        </p:txBody>
      </p:sp>
      <p:sp>
        <p:nvSpPr>
          <p:cNvPr id="65" name="正方形/長方形 64">
            <a:extLst>
              <a:ext uri="{FF2B5EF4-FFF2-40B4-BE49-F238E27FC236}">
                <a16:creationId xmlns:a16="http://schemas.microsoft.com/office/drawing/2014/main" id="{2D5643CF-8B62-4159-8260-21286CED96CA}"/>
              </a:ext>
            </a:extLst>
          </p:cNvPr>
          <p:cNvSpPr/>
          <p:nvPr/>
        </p:nvSpPr>
        <p:spPr>
          <a:xfrm>
            <a:off x="329005" y="3399226"/>
            <a:ext cx="1223635" cy="473977"/>
          </a:xfrm>
          <a:prstGeom prst="rect">
            <a:avLst/>
          </a:prstGeom>
          <a:ln w="28575">
            <a:prstDash val="sysDot"/>
          </a:ln>
        </p:spPr>
        <p:style>
          <a:lnRef idx="2">
            <a:schemeClr val="accent4"/>
          </a:lnRef>
          <a:fillRef idx="1">
            <a:schemeClr val="lt1"/>
          </a:fillRef>
          <a:effectRef idx="0">
            <a:schemeClr val="accent4"/>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1" i="0" u="none" strike="noStrike" kern="0" cap="none" spc="0" normalizeH="0" baseline="0" noProof="0" dirty="0">
              <a:ln>
                <a:noFill/>
              </a:ln>
              <a:solidFill>
                <a:prstClr val="white"/>
              </a:solidFill>
              <a:effectLst/>
              <a:uLnTx/>
              <a:uFillTx/>
              <a:latin typeface="Meiryo UI"/>
              <a:ea typeface="Meiryo UI"/>
              <a:cs typeface="+mn-cs"/>
            </a:endParaRPr>
          </a:p>
        </p:txBody>
      </p:sp>
      <p:sp>
        <p:nvSpPr>
          <p:cNvPr id="66" name="正方形/長方形 65">
            <a:extLst>
              <a:ext uri="{FF2B5EF4-FFF2-40B4-BE49-F238E27FC236}">
                <a16:creationId xmlns:a16="http://schemas.microsoft.com/office/drawing/2014/main" id="{F3EB0CF0-A92E-4CC5-BF56-47B207DEE303}"/>
              </a:ext>
            </a:extLst>
          </p:cNvPr>
          <p:cNvSpPr/>
          <p:nvPr/>
        </p:nvSpPr>
        <p:spPr>
          <a:xfrm>
            <a:off x="329005" y="4185763"/>
            <a:ext cx="1223635" cy="473977"/>
          </a:xfrm>
          <a:prstGeom prst="rect">
            <a:avLst/>
          </a:prstGeom>
          <a:ln w="28575">
            <a:prstDash val="sysDot"/>
          </a:ln>
        </p:spPr>
        <p:style>
          <a:lnRef idx="2">
            <a:schemeClr val="accent4"/>
          </a:lnRef>
          <a:fillRef idx="1">
            <a:schemeClr val="lt1"/>
          </a:fillRef>
          <a:effectRef idx="0">
            <a:schemeClr val="accent4"/>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1" i="0" u="none" strike="noStrike" kern="0" cap="none" spc="0" normalizeH="0" baseline="0" noProof="0" dirty="0">
              <a:ln>
                <a:noFill/>
              </a:ln>
              <a:solidFill>
                <a:prstClr val="white"/>
              </a:solidFill>
              <a:effectLst/>
              <a:uLnTx/>
              <a:uFillTx/>
              <a:latin typeface="Meiryo UI"/>
              <a:ea typeface="Meiryo UI"/>
              <a:cs typeface="+mn-cs"/>
            </a:endParaRPr>
          </a:p>
        </p:txBody>
      </p:sp>
      <p:sp>
        <p:nvSpPr>
          <p:cNvPr id="68" name="矢印: 右 67">
            <a:extLst>
              <a:ext uri="{FF2B5EF4-FFF2-40B4-BE49-F238E27FC236}">
                <a16:creationId xmlns:a16="http://schemas.microsoft.com/office/drawing/2014/main" id="{A9CAE6BA-CB7A-48C6-92A8-D13727691886}"/>
              </a:ext>
            </a:extLst>
          </p:cNvPr>
          <p:cNvSpPr/>
          <p:nvPr/>
        </p:nvSpPr>
        <p:spPr>
          <a:xfrm>
            <a:off x="3012708" y="4878375"/>
            <a:ext cx="8376878" cy="780470"/>
          </a:xfrm>
          <a:prstGeom prst="rightArrow">
            <a:avLst/>
          </a:prstGeom>
          <a:solidFill>
            <a:schemeClr val="accent1"/>
          </a:solidFill>
          <a:ln>
            <a:noFill/>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r>
              <a:rPr lang="ja-JP" altLang="en-US" b="1" dirty="0">
                <a:solidFill>
                  <a:schemeClr val="bg1"/>
                </a:solidFill>
              </a:rPr>
              <a:t>　部会後すみやかに</a:t>
            </a:r>
            <a:r>
              <a:rPr lang="en-US" altLang="ja-JP" b="1" dirty="0">
                <a:solidFill>
                  <a:schemeClr val="bg1"/>
                </a:solidFill>
              </a:rPr>
              <a:t>RMP</a:t>
            </a:r>
            <a:r>
              <a:rPr lang="ja-JP" altLang="en-US" b="1" dirty="0">
                <a:solidFill>
                  <a:schemeClr val="bg1"/>
                </a:solidFill>
              </a:rPr>
              <a:t>提出</a:t>
            </a:r>
            <a:r>
              <a:rPr lang="en-US" altLang="ja-JP" b="1" dirty="0">
                <a:solidFill>
                  <a:schemeClr val="bg1"/>
                </a:solidFill>
              </a:rPr>
              <a:t>(</a:t>
            </a:r>
            <a:r>
              <a:rPr lang="ja-JP" altLang="en-US" b="1" dirty="0">
                <a:solidFill>
                  <a:schemeClr val="bg1"/>
                </a:solidFill>
              </a:rPr>
              <a:t>原則必須）</a:t>
            </a:r>
            <a:endParaRPr kumimoji="1" lang="ja-JP" altLang="en-US" b="1" dirty="0">
              <a:solidFill>
                <a:schemeClr val="bg1"/>
              </a:solidFill>
            </a:endParaRPr>
          </a:p>
        </p:txBody>
      </p:sp>
      <p:sp>
        <p:nvSpPr>
          <p:cNvPr id="70" name="正方形/長方形 69">
            <a:extLst>
              <a:ext uri="{FF2B5EF4-FFF2-40B4-BE49-F238E27FC236}">
                <a16:creationId xmlns:a16="http://schemas.microsoft.com/office/drawing/2014/main" id="{1576B2FA-E27D-4CB8-9116-70C8A4AFB62F}"/>
              </a:ext>
            </a:extLst>
          </p:cNvPr>
          <p:cNvSpPr/>
          <p:nvPr/>
        </p:nvSpPr>
        <p:spPr>
          <a:xfrm>
            <a:off x="329005" y="5031620"/>
            <a:ext cx="1223635" cy="473977"/>
          </a:xfrm>
          <a:prstGeom prst="rect">
            <a:avLst/>
          </a:prstGeom>
          <a:ln w="28575">
            <a:prstDash val="sysDot"/>
          </a:ln>
        </p:spPr>
        <p:style>
          <a:lnRef idx="2">
            <a:schemeClr val="accent4"/>
          </a:lnRef>
          <a:fillRef idx="1">
            <a:schemeClr val="lt1"/>
          </a:fillRef>
          <a:effectRef idx="0">
            <a:schemeClr val="accent4"/>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1" i="0" u="none" strike="noStrike" kern="0" cap="none" spc="0" normalizeH="0" baseline="0" noProof="0" dirty="0">
              <a:ln>
                <a:noFill/>
              </a:ln>
              <a:solidFill>
                <a:prstClr val="white"/>
              </a:solidFill>
              <a:effectLst/>
              <a:uLnTx/>
              <a:uFillTx/>
              <a:latin typeface="Meiryo UI"/>
              <a:ea typeface="Meiryo UI"/>
              <a:cs typeface="+mn-cs"/>
            </a:endParaRPr>
          </a:p>
        </p:txBody>
      </p:sp>
      <p:pic>
        <p:nvPicPr>
          <p:cNvPr id="71" name="図 70">
            <a:extLst>
              <a:ext uri="{FF2B5EF4-FFF2-40B4-BE49-F238E27FC236}">
                <a16:creationId xmlns:a16="http://schemas.microsoft.com/office/drawing/2014/main" id="{8B105C92-1FCB-4006-B632-4F069D7AABD1}"/>
              </a:ext>
            </a:extLst>
          </p:cNvPr>
          <p:cNvPicPr>
            <a:picLocks noChangeAspect="1"/>
          </p:cNvPicPr>
          <p:nvPr/>
        </p:nvPicPr>
        <p:blipFill>
          <a:blip r:embed="rId3" cstate="hqprint">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6050169" y="4432087"/>
            <a:ext cx="553202" cy="297832"/>
          </a:xfrm>
          <a:prstGeom prst="rect">
            <a:avLst/>
          </a:prstGeom>
          <a:solidFill>
            <a:schemeClr val="bg1"/>
          </a:solidFill>
        </p:spPr>
      </p:pic>
      <p:cxnSp>
        <p:nvCxnSpPr>
          <p:cNvPr id="73" name="直線コネクタ 72">
            <a:extLst>
              <a:ext uri="{FF2B5EF4-FFF2-40B4-BE49-F238E27FC236}">
                <a16:creationId xmlns:a16="http://schemas.microsoft.com/office/drawing/2014/main" id="{3CD25104-66FB-4037-81A5-C53A97D0387F}"/>
              </a:ext>
            </a:extLst>
          </p:cNvPr>
          <p:cNvCxnSpPr>
            <a:cxnSpLocks/>
          </p:cNvCxnSpPr>
          <p:nvPr/>
        </p:nvCxnSpPr>
        <p:spPr>
          <a:xfrm>
            <a:off x="7786839" y="2347846"/>
            <a:ext cx="0" cy="3310999"/>
          </a:xfrm>
          <a:prstGeom prst="line">
            <a:avLst/>
          </a:prstGeom>
        </p:spPr>
        <p:style>
          <a:lnRef idx="1">
            <a:schemeClr val="accent1"/>
          </a:lnRef>
          <a:fillRef idx="0">
            <a:schemeClr val="accent1"/>
          </a:fillRef>
          <a:effectRef idx="0">
            <a:schemeClr val="accent1"/>
          </a:effectRef>
          <a:fontRef idx="minor">
            <a:schemeClr val="tx1"/>
          </a:fontRef>
        </p:style>
      </p:cxnSp>
      <p:sp>
        <p:nvSpPr>
          <p:cNvPr id="26" name="四角形: メモ 25">
            <a:extLst>
              <a:ext uri="{FF2B5EF4-FFF2-40B4-BE49-F238E27FC236}">
                <a16:creationId xmlns:a16="http://schemas.microsoft.com/office/drawing/2014/main" id="{2B0AD732-A8C2-4123-811E-346B8AF8A52B}"/>
              </a:ext>
            </a:extLst>
          </p:cNvPr>
          <p:cNvSpPr/>
          <p:nvPr/>
        </p:nvSpPr>
        <p:spPr>
          <a:xfrm>
            <a:off x="6862274" y="3235879"/>
            <a:ext cx="782060" cy="815548"/>
          </a:xfrm>
          <a:prstGeom prst="foldedCorner">
            <a:avLst/>
          </a:prstGeom>
          <a:ln>
            <a:solidFill>
              <a:schemeClr val="accent1">
                <a:lumMod val="75000"/>
              </a:schemeClr>
            </a:solidFill>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pPr algn="ctr"/>
            <a:r>
              <a:rPr lang="ja-JP" altLang="en-US" sz="1400" b="1" dirty="0">
                <a:solidFill>
                  <a:schemeClr val="accent1">
                    <a:lumMod val="75000"/>
                  </a:schemeClr>
                </a:solidFill>
              </a:rPr>
              <a:t>提出届</a:t>
            </a:r>
            <a:endParaRPr lang="en-US" altLang="ja-JP" sz="1400" b="1" dirty="0">
              <a:solidFill>
                <a:schemeClr val="accent1">
                  <a:lumMod val="75000"/>
                </a:schemeClr>
              </a:solidFill>
            </a:endParaRPr>
          </a:p>
          <a:p>
            <a:pPr lvl="0" algn="ctr"/>
            <a:endParaRPr lang="en-US" altLang="ja-JP" sz="900" dirty="0">
              <a:solidFill>
                <a:srgbClr val="005EB8">
                  <a:lumMod val="75000"/>
                </a:srgbClr>
              </a:solidFill>
            </a:endParaRPr>
          </a:p>
          <a:p>
            <a:pPr lvl="0" algn="ctr"/>
            <a:r>
              <a:rPr lang="ja-JP" altLang="en-US" sz="900" dirty="0">
                <a:solidFill>
                  <a:srgbClr val="005EB8">
                    <a:lumMod val="75000"/>
                  </a:srgbClr>
                </a:solidFill>
              </a:rPr>
              <a:t>別紙様式</a:t>
            </a:r>
            <a:r>
              <a:rPr lang="en-US" altLang="ja-JP" sz="900" dirty="0">
                <a:solidFill>
                  <a:srgbClr val="005EB8">
                    <a:lumMod val="75000"/>
                  </a:srgbClr>
                </a:solidFill>
              </a:rPr>
              <a:t>3</a:t>
            </a:r>
          </a:p>
        </p:txBody>
      </p:sp>
      <p:sp>
        <p:nvSpPr>
          <p:cNvPr id="28" name="正方形/長方形 27">
            <a:extLst>
              <a:ext uri="{FF2B5EF4-FFF2-40B4-BE49-F238E27FC236}">
                <a16:creationId xmlns:a16="http://schemas.microsoft.com/office/drawing/2014/main" id="{5B69918C-D9A0-47CB-A681-1DD212DF4472}"/>
              </a:ext>
            </a:extLst>
          </p:cNvPr>
          <p:cNvSpPr/>
          <p:nvPr/>
        </p:nvSpPr>
        <p:spPr>
          <a:xfrm>
            <a:off x="1677769" y="3399225"/>
            <a:ext cx="1051609" cy="473977"/>
          </a:xfrm>
          <a:prstGeom prst="rect">
            <a:avLst/>
          </a:prstGeom>
          <a:ln w="28575"/>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chemeClr val="accent1"/>
                </a:solidFill>
                <a:effectLst/>
                <a:uLnTx/>
                <a:uFillTx/>
                <a:latin typeface="Meiryo UI"/>
                <a:ea typeface="Meiryo UI"/>
                <a:cs typeface="+mn-cs"/>
              </a:rPr>
              <a:t>市販後</a:t>
            </a:r>
            <a:br>
              <a:rPr kumimoji="0" lang="en-US" altLang="ja-JP" sz="1400" b="1" i="0" u="none" strike="noStrike" kern="0" cap="none" spc="0" normalizeH="0" baseline="0" noProof="0" dirty="0">
                <a:ln>
                  <a:noFill/>
                </a:ln>
                <a:solidFill>
                  <a:schemeClr val="accent1"/>
                </a:solidFill>
                <a:effectLst/>
                <a:uLnTx/>
                <a:uFillTx/>
                <a:latin typeface="Meiryo UI"/>
                <a:ea typeface="Meiryo UI"/>
                <a:cs typeface="+mn-cs"/>
              </a:rPr>
            </a:br>
            <a:r>
              <a:rPr kumimoji="0" lang="en-US" altLang="ja-JP" sz="1400" b="1" i="0" u="none" strike="noStrike" kern="0" cap="none" spc="0" normalizeH="0" baseline="0" noProof="0" dirty="0">
                <a:ln>
                  <a:noFill/>
                </a:ln>
                <a:solidFill>
                  <a:schemeClr val="accent1"/>
                </a:solidFill>
                <a:effectLst/>
                <a:uLnTx/>
                <a:uFillTx/>
                <a:latin typeface="Meiryo UI"/>
                <a:ea typeface="Meiryo UI"/>
                <a:cs typeface="+mn-cs"/>
              </a:rPr>
              <a:t>RMP※</a:t>
            </a:r>
            <a:endParaRPr kumimoji="0" lang="ja-JP" altLang="en-US" sz="1400" b="1" i="0" u="none" strike="noStrike" kern="0" cap="none" spc="0" normalizeH="0" baseline="0" noProof="0" dirty="0">
              <a:ln>
                <a:noFill/>
              </a:ln>
              <a:solidFill>
                <a:schemeClr val="accent1"/>
              </a:solidFill>
              <a:effectLst/>
              <a:uLnTx/>
              <a:uFillTx/>
              <a:latin typeface="Meiryo UI"/>
              <a:ea typeface="Meiryo UI"/>
              <a:cs typeface="+mn-cs"/>
            </a:endParaRPr>
          </a:p>
        </p:txBody>
      </p:sp>
      <p:sp>
        <p:nvSpPr>
          <p:cNvPr id="31" name="正方形/長方形 30">
            <a:extLst>
              <a:ext uri="{FF2B5EF4-FFF2-40B4-BE49-F238E27FC236}">
                <a16:creationId xmlns:a16="http://schemas.microsoft.com/office/drawing/2014/main" id="{0F318B72-B175-4C0C-B4B6-789600A89F2E}"/>
              </a:ext>
            </a:extLst>
          </p:cNvPr>
          <p:cNvSpPr/>
          <p:nvPr/>
        </p:nvSpPr>
        <p:spPr>
          <a:xfrm>
            <a:off x="1677769" y="4185762"/>
            <a:ext cx="1051609" cy="473977"/>
          </a:xfrm>
          <a:prstGeom prst="rect">
            <a:avLst/>
          </a:prstGeom>
          <a:ln w="28575"/>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chemeClr val="accent1"/>
                </a:solidFill>
                <a:effectLst/>
                <a:uLnTx/>
                <a:uFillTx/>
                <a:latin typeface="Meiryo UI"/>
                <a:ea typeface="Meiryo UI"/>
                <a:cs typeface="+mn-cs"/>
              </a:rPr>
              <a:t>市販後</a:t>
            </a:r>
            <a:br>
              <a:rPr kumimoji="0" lang="en-US" altLang="ja-JP" sz="1400" b="1" i="0" u="none" strike="noStrike" kern="0" cap="none" spc="0" normalizeH="0" baseline="0" noProof="0" dirty="0">
                <a:ln>
                  <a:noFill/>
                </a:ln>
                <a:solidFill>
                  <a:schemeClr val="accent1"/>
                </a:solidFill>
                <a:effectLst/>
                <a:uLnTx/>
                <a:uFillTx/>
                <a:latin typeface="Meiryo UI"/>
                <a:ea typeface="Meiryo UI"/>
                <a:cs typeface="+mn-cs"/>
              </a:rPr>
            </a:br>
            <a:r>
              <a:rPr kumimoji="0" lang="en-US" altLang="ja-JP" sz="1400" b="1" i="0" u="none" strike="noStrike" kern="0" cap="none" spc="0" normalizeH="0" baseline="0" noProof="0" dirty="0">
                <a:ln>
                  <a:noFill/>
                </a:ln>
                <a:solidFill>
                  <a:schemeClr val="accent1"/>
                </a:solidFill>
                <a:effectLst/>
                <a:uLnTx/>
                <a:uFillTx/>
                <a:latin typeface="Meiryo UI"/>
                <a:ea typeface="Meiryo UI"/>
                <a:cs typeface="+mn-cs"/>
              </a:rPr>
              <a:t>RMP※</a:t>
            </a:r>
            <a:endParaRPr kumimoji="0" lang="ja-JP" altLang="en-US" sz="1400" b="1" i="0" u="none" strike="noStrike" kern="0" cap="none" spc="0" normalizeH="0" baseline="0" noProof="0" dirty="0">
              <a:ln>
                <a:noFill/>
              </a:ln>
              <a:solidFill>
                <a:schemeClr val="accent1"/>
              </a:solidFill>
              <a:effectLst/>
              <a:uLnTx/>
              <a:uFillTx/>
              <a:latin typeface="Meiryo UI"/>
              <a:ea typeface="Meiryo UI"/>
              <a:cs typeface="+mn-cs"/>
            </a:endParaRPr>
          </a:p>
        </p:txBody>
      </p:sp>
      <p:sp>
        <p:nvSpPr>
          <p:cNvPr id="32" name="正方形/長方形 31">
            <a:extLst>
              <a:ext uri="{FF2B5EF4-FFF2-40B4-BE49-F238E27FC236}">
                <a16:creationId xmlns:a16="http://schemas.microsoft.com/office/drawing/2014/main" id="{D730F388-6DD9-4791-87AC-3C82EA507578}"/>
              </a:ext>
            </a:extLst>
          </p:cNvPr>
          <p:cNvSpPr/>
          <p:nvPr/>
        </p:nvSpPr>
        <p:spPr>
          <a:xfrm>
            <a:off x="1677769" y="5031619"/>
            <a:ext cx="1051609" cy="473977"/>
          </a:xfrm>
          <a:prstGeom prst="rect">
            <a:avLst/>
          </a:prstGeom>
          <a:ln w="28575"/>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chemeClr val="accent1"/>
                </a:solidFill>
                <a:effectLst/>
                <a:uLnTx/>
                <a:uFillTx/>
                <a:latin typeface="Meiryo UI"/>
                <a:ea typeface="Meiryo UI"/>
                <a:cs typeface="+mn-cs"/>
              </a:rPr>
              <a:t>市販後</a:t>
            </a:r>
            <a:br>
              <a:rPr kumimoji="0" lang="en-US" altLang="ja-JP" sz="1400" b="1" i="0" u="none" strike="noStrike" kern="0" cap="none" spc="0" normalizeH="0" baseline="0" noProof="0" dirty="0">
                <a:ln>
                  <a:noFill/>
                </a:ln>
                <a:solidFill>
                  <a:schemeClr val="accent1"/>
                </a:solidFill>
                <a:effectLst/>
                <a:uLnTx/>
                <a:uFillTx/>
                <a:latin typeface="Meiryo UI"/>
                <a:ea typeface="Meiryo UI"/>
                <a:cs typeface="+mn-cs"/>
              </a:rPr>
            </a:br>
            <a:r>
              <a:rPr kumimoji="0" lang="en-US" altLang="ja-JP" sz="1400" b="1" i="0" u="none" strike="noStrike" kern="0" cap="none" spc="0" normalizeH="0" baseline="0" noProof="0" dirty="0">
                <a:ln>
                  <a:noFill/>
                </a:ln>
                <a:solidFill>
                  <a:schemeClr val="accent1"/>
                </a:solidFill>
                <a:effectLst/>
                <a:uLnTx/>
                <a:uFillTx/>
                <a:latin typeface="Meiryo UI"/>
                <a:ea typeface="Meiryo UI"/>
                <a:cs typeface="+mn-cs"/>
              </a:rPr>
              <a:t>RMP※</a:t>
            </a:r>
            <a:endParaRPr kumimoji="0" lang="ja-JP" altLang="en-US" sz="1400" b="1" i="0" u="none" strike="noStrike" kern="0" cap="none" spc="0" normalizeH="0" baseline="0" noProof="0" dirty="0">
              <a:ln>
                <a:noFill/>
              </a:ln>
              <a:solidFill>
                <a:schemeClr val="accent1"/>
              </a:solidFill>
              <a:effectLst/>
              <a:uLnTx/>
              <a:uFillTx/>
              <a:latin typeface="Meiryo UI"/>
              <a:ea typeface="Meiryo UI"/>
              <a:cs typeface="+mn-cs"/>
            </a:endParaRPr>
          </a:p>
        </p:txBody>
      </p:sp>
      <p:sp>
        <p:nvSpPr>
          <p:cNvPr id="33" name="正方形/長方形 32">
            <a:extLst>
              <a:ext uri="{FF2B5EF4-FFF2-40B4-BE49-F238E27FC236}">
                <a16:creationId xmlns:a16="http://schemas.microsoft.com/office/drawing/2014/main" id="{584D5E4C-8D69-417F-B7E5-D1946DFDB1FC}"/>
              </a:ext>
            </a:extLst>
          </p:cNvPr>
          <p:cNvSpPr/>
          <p:nvPr/>
        </p:nvSpPr>
        <p:spPr>
          <a:xfrm>
            <a:off x="1559043" y="5742625"/>
            <a:ext cx="1350244" cy="523220"/>
          </a:xfrm>
          <a:prstGeom prst="rect">
            <a:avLst/>
          </a:prstGeom>
        </p:spPr>
        <p:txBody>
          <a:bodyPr wrap="square">
            <a:spAutoFit/>
          </a:bodyPr>
          <a:lstStyle/>
          <a:p>
            <a:r>
              <a:rPr lang="en-US" altLang="ja-JP" sz="1400" dirty="0"/>
              <a:t>※</a:t>
            </a:r>
            <a:r>
              <a:rPr lang="ja-JP" altLang="en-US" sz="1400" dirty="0"/>
              <a:t>承認直前の</a:t>
            </a:r>
            <a:r>
              <a:rPr lang="en-US" altLang="ja-JP" sz="1400" dirty="0"/>
              <a:t>RMP</a:t>
            </a:r>
            <a:r>
              <a:rPr lang="ja-JP" altLang="en-US" sz="1400" dirty="0"/>
              <a:t>提出含む</a:t>
            </a:r>
          </a:p>
        </p:txBody>
      </p:sp>
      <p:sp>
        <p:nvSpPr>
          <p:cNvPr id="34" name="正方形/長方形 33">
            <a:extLst>
              <a:ext uri="{FF2B5EF4-FFF2-40B4-BE49-F238E27FC236}">
                <a16:creationId xmlns:a16="http://schemas.microsoft.com/office/drawing/2014/main" id="{6F4F845C-CDAD-458B-8CCE-4B69B6CAC146}"/>
              </a:ext>
            </a:extLst>
          </p:cNvPr>
          <p:cNvSpPr/>
          <p:nvPr/>
        </p:nvSpPr>
        <p:spPr>
          <a:xfrm>
            <a:off x="5556738" y="6611348"/>
            <a:ext cx="6078909" cy="246221"/>
          </a:xfrm>
          <a:prstGeom prst="rect">
            <a:avLst/>
          </a:prstGeom>
        </p:spPr>
        <p:txBody>
          <a:bodyPr wrap="square">
            <a:spAutoFit/>
          </a:bodyPr>
          <a:lstStyle/>
          <a:p>
            <a:pPr lvl="0">
              <a:defRPr/>
            </a:pPr>
            <a:r>
              <a:rPr lang="ja-JP" altLang="en-US" sz="1000" b="1" dirty="0"/>
              <a:t>出典：　令和</a:t>
            </a:r>
            <a:r>
              <a:rPr lang="en-US" altLang="ja-JP" sz="1000" b="1" dirty="0"/>
              <a:t>4</a:t>
            </a:r>
            <a:r>
              <a:rPr lang="ja-JP" altLang="en-US" sz="1000" b="1" dirty="0"/>
              <a:t>年</a:t>
            </a:r>
            <a:r>
              <a:rPr lang="en-US" altLang="ja-JP" sz="1000" b="1" dirty="0"/>
              <a:t>3</a:t>
            </a:r>
            <a:r>
              <a:rPr lang="ja-JP" altLang="en-US" sz="1000" b="1" dirty="0"/>
              <a:t>月　審査管理課長・安全対策課長通知　医薬品リスク管理計画の策定及び公表について</a:t>
            </a:r>
            <a:endParaRPr lang="en-US" altLang="ja-JP" sz="1000" dirty="0"/>
          </a:p>
        </p:txBody>
      </p:sp>
      <p:sp>
        <p:nvSpPr>
          <p:cNvPr id="30" name="四角形: メモ 29">
            <a:extLst>
              <a:ext uri="{FF2B5EF4-FFF2-40B4-BE49-F238E27FC236}">
                <a16:creationId xmlns:a16="http://schemas.microsoft.com/office/drawing/2014/main" id="{DA73D8E9-B010-42E2-B211-FA1A210258CD}"/>
              </a:ext>
            </a:extLst>
          </p:cNvPr>
          <p:cNvSpPr/>
          <p:nvPr/>
        </p:nvSpPr>
        <p:spPr>
          <a:xfrm>
            <a:off x="7744686" y="3235879"/>
            <a:ext cx="782060" cy="815548"/>
          </a:xfrm>
          <a:prstGeom prst="foldedCorner">
            <a:avLst/>
          </a:prstGeom>
          <a:ln>
            <a:solidFill>
              <a:schemeClr val="accent1">
                <a:lumMod val="75000"/>
              </a:schemeClr>
            </a:solidFill>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pPr algn="ctr"/>
            <a:r>
              <a:rPr lang="ja-JP" altLang="en-US" sz="1400" b="1" dirty="0">
                <a:solidFill>
                  <a:schemeClr val="accent1">
                    <a:lumMod val="75000"/>
                  </a:schemeClr>
                </a:solidFill>
              </a:rPr>
              <a:t>表紙</a:t>
            </a:r>
          </a:p>
        </p:txBody>
      </p:sp>
      <p:sp>
        <p:nvSpPr>
          <p:cNvPr id="35" name="四角形: メモ 34">
            <a:extLst>
              <a:ext uri="{FF2B5EF4-FFF2-40B4-BE49-F238E27FC236}">
                <a16:creationId xmlns:a16="http://schemas.microsoft.com/office/drawing/2014/main" id="{E776273C-3CD5-47DF-879E-12AB9D774A20}"/>
              </a:ext>
            </a:extLst>
          </p:cNvPr>
          <p:cNvSpPr/>
          <p:nvPr/>
        </p:nvSpPr>
        <p:spPr>
          <a:xfrm>
            <a:off x="8617472" y="3235879"/>
            <a:ext cx="782060" cy="815548"/>
          </a:xfrm>
          <a:prstGeom prst="foldedCorner">
            <a:avLst/>
          </a:prstGeom>
          <a:ln>
            <a:solidFill>
              <a:schemeClr val="accent1">
                <a:lumMod val="75000"/>
              </a:schemeClr>
            </a:solidFill>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pPr algn="ctr"/>
            <a:r>
              <a:rPr lang="en-US" altLang="ja-JP" sz="1400" b="1" dirty="0">
                <a:solidFill>
                  <a:schemeClr val="accent1">
                    <a:lumMod val="75000"/>
                  </a:schemeClr>
                </a:solidFill>
              </a:rPr>
              <a:t>RMP</a:t>
            </a:r>
          </a:p>
          <a:p>
            <a:pPr algn="ctr"/>
            <a:r>
              <a:rPr lang="ja-JP" altLang="en-US" sz="1400" b="1" dirty="0">
                <a:solidFill>
                  <a:schemeClr val="accent1">
                    <a:lumMod val="75000"/>
                  </a:schemeClr>
                </a:solidFill>
              </a:rPr>
              <a:t>概要</a:t>
            </a:r>
            <a:endParaRPr lang="en-US" altLang="ja-JP" sz="1400" b="1" dirty="0">
              <a:solidFill>
                <a:schemeClr val="accent1">
                  <a:lumMod val="75000"/>
                </a:schemeClr>
              </a:solidFill>
            </a:endParaRPr>
          </a:p>
          <a:p>
            <a:pPr algn="ctr"/>
            <a:r>
              <a:rPr lang="ja-JP" altLang="en-US" sz="900" dirty="0">
                <a:solidFill>
                  <a:schemeClr val="accent1">
                    <a:lumMod val="75000"/>
                  </a:schemeClr>
                </a:solidFill>
              </a:rPr>
              <a:t>別紙様式</a:t>
            </a:r>
            <a:r>
              <a:rPr lang="en-US" altLang="ja-JP" sz="900" dirty="0">
                <a:solidFill>
                  <a:schemeClr val="accent1">
                    <a:lumMod val="75000"/>
                  </a:schemeClr>
                </a:solidFill>
              </a:rPr>
              <a:t>2</a:t>
            </a:r>
            <a:endParaRPr lang="ja-JP" altLang="en-US" sz="900" dirty="0">
              <a:solidFill>
                <a:schemeClr val="accent1">
                  <a:lumMod val="75000"/>
                </a:schemeClr>
              </a:solidFill>
            </a:endParaRPr>
          </a:p>
        </p:txBody>
      </p:sp>
    </p:spTree>
    <p:extLst>
      <p:ext uri="{BB962C8B-B14F-4D97-AF65-F5344CB8AC3E}">
        <p14:creationId xmlns:p14="http://schemas.microsoft.com/office/powerpoint/2010/main" val="803030287"/>
      </p:ext>
    </p:extLst>
  </p:cSld>
  <p:clrMapOvr>
    <a:masterClrMapping/>
  </p:clrMapOvr>
  <mc:AlternateContent xmlns:mc="http://schemas.openxmlformats.org/markup-compatibility/2006" xmlns:p14="http://schemas.microsoft.com/office/powerpoint/2010/main">
    <mc:Choice Requires="p14">
      <p:transition spd="slow" p14:dur="2000" advTm="39894"/>
    </mc:Choice>
    <mc:Fallback xmlns="">
      <p:transition spd="slow" advTm="39894"/>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DBA7224-F160-49C3-B2A4-F4299581B244}"/>
              </a:ext>
            </a:extLst>
          </p:cNvPr>
          <p:cNvSpPr>
            <a:spLocks noGrp="1"/>
          </p:cNvSpPr>
          <p:nvPr>
            <p:ph type="body" sz="quarter" idx="12"/>
          </p:nvPr>
        </p:nvSpPr>
        <p:spPr>
          <a:xfrm>
            <a:off x="2499300" y="2572931"/>
            <a:ext cx="7193399" cy="1328569"/>
          </a:xfrm>
        </p:spPr>
        <p:txBody>
          <a:bodyPr/>
          <a:lstStyle/>
          <a:p>
            <a:pPr algn="ctr"/>
            <a:r>
              <a:rPr lang="ja-JP" altLang="en-US" sz="3600" dirty="0"/>
              <a:t>通知改訂のポイント（詳細版）</a:t>
            </a:r>
            <a:endParaRPr lang="en-US" altLang="ja-JP" sz="3600" dirty="0"/>
          </a:p>
          <a:p>
            <a:pPr algn="ctr"/>
            <a:r>
              <a:rPr lang="en-US" altLang="ja-JP" sz="3600" dirty="0"/>
              <a:t>―</a:t>
            </a:r>
            <a:r>
              <a:rPr lang="ja-JP" altLang="en-US" sz="3600" dirty="0"/>
              <a:t>実務担当者向け</a:t>
            </a:r>
            <a:r>
              <a:rPr lang="en-US" altLang="ja-JP" sz="3600" dirty="0"/>
              <a:t>―</a:t>
            </a:r>
          </a:p>
        </p:txBody>
      </p:sp>
    </p:spTree>
    <p:extLst>
      <p:ext uri="{BB962C8B-B14F-4D97-AF65-F5344CB8AC3E}">
        <p14:creationId xmlns:p14="http://schemas.microsoft.com/office/powerpoint/2010/main" val="23925579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F95F9BAD-51AA-4BCB-B6D2-099A2F5151F7}"/>
              </a:ext>
            </a:extLst>
          </p:cNvPr>
          <p:cNvSpPr>
            <a:spLocks noGrp="1"/>
          </p:cNvSpPr>
          <p:nvPr>
            <p:ph type="body" sz="quarter" idx="10"/>
          </p:nvPr>
        </p:nvSpPr>
        <p:spPr>
          <a:xfrm>
            <a:off x="561247" y="205387"/>
            <a:ext cx="9793148" cy="307777"/>
          </a:xfrm>
        </p:spPr>
        <p:txBody>
          <a:bodyPr/>
          <a:lstStyle/>
          <a:p>
            <a:r>
              <a:rPr lang="en-US" altLang="ja-JP" dirty="0"/>
              <a:t>2022</a:t>
            </a:r>
            <a:r>
              <a:rPr lang="ja-JP" altLang="en-US" dirty="0"/>
              <a:t>年</a:t>
            </a:r>
            <a:r>
              <a:rPr lang="en-US" altLang="ja-JP" dirty="0"/>
              <a:t>3</a:t>
            </a:r>
            <a:r>
              <a:rPr lang="ja-JP" altLang="en-US" dirty="0"/>
              <a:t>月　</a:t>
            </a:r>
            <a:r>
              <a:rPr lang="en-US" altLang="ja-JP" dirty="0"/>
              <a:t>RMP</a:t>
            </a:r>
            <a:r>
              <a:rPr lang="ja-JP" altLang="en-US" dirty="0"/>
              <a:t>に関する通知のポイント</a:t>
            </a:r>
          </a:p>
        </p:txBody>
      </p:sp>
      <p:sp>
        <p:nvSpPr>
          <p:cNvPr id="4" name="テキスト プレースホルダー 3">
            <a:extLst>
              <a:ext uri="{FF2B5EF4-FFF2-40B4-BE49-F238E27FC236}">
                <a16:creationId xmlns:a16="http://schemas.microsoft.com/office/drawing/2014/main" id="{BDA3C4EB-312D-47AF-A68F-64EFB66B3092}"/>
              </a:ext>
            </a:extLst>
          </p:cNvPr>
          <p:cNvSpPr>
            <a:spLocks noGrp="1"/>
          </p:cNvSpPr>
          <p:nvPr>
            <p:ph type="body" sz="quarter" idx="12"/>
          </p:nvPr>
        </p:nvSpPr>
        <p:spPr>
          <a:xfrm>
            <a:off x="512219" y="503071"/>
            <a:ext cx="9842176" cy="584775"/>
          </a:xfrm>
        </p:spPr>
        <p:txBody>
          <a:bodyPr/>
          <a:lstStyle/>
          <a:p>
            <a:r>
              <a:rPr lang="ja-JP" altLang="en-US" dirty="0">
                <a:highlight>
                  <a:srgbClr val="00FFFF"/>
                </a:highlight>
              </a:rPr>
              <a:t>ポイント</a:t>
            </a:r>
            <a:r>
              <a:rPr lang="en-US" altLang="ja-JP" dirty="0">
                <a:highlight>
                  <a:srgbClr val="00FFFF"/>
                </a:highlight>
              </a:rPr>
              <a:t>1.</a:t>
            </a:r>
            <a:r>
              <a:rPr lang="ja-JP" altLang="en-US" dirty="0"/>
              <a:t>　</a:t>
            </a:r>
            <a:r>
              <a:rPr lang="en-US" altLang="ja-JP" dirty="0"/>
              <a:t>RMP</a:t>
            </a:r>
            <a:r>
              <a:rPr lang="ja-JP" altLang="en-US" dirty="0"/>
              <a:t>の電子提出（メール添付）</a:t>
            </a:r>
            <a:endParaRPr lang="en-US" altLang="ja-JP" dirty="0"/>
          </a:p>
        </p:txBody>
      </p:sp>
      <p:pic>
        <p:nvPicPr>
          <p:cNvPr id="8" name="図 7">
            <a:extLst>
              <a:ext uri="{FF2B5EF4-FFF2-40B4-BE49-F238E27FC236}">
                <a16:creationId xmlns:a16="http://schemas.microsoft.com/office/drawing/2014/main" id="{0EECD2C0-E477-4DF9-8F31-F50603087EBD}"/>
              </a:ext>
            </a:extLst>
          </p:cNvPr>
          <p:cNvPicPr>
            <a:picLocks noChangeAspect="1"/>
          </p:cNvPicPr>
          <p:nvPr/>
        </p:nvPicPr>
        <p:blipFill>
          <a:blip r:embed="rId3" cstate="hq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5284121" y="2345431"/>
            <a:ext cx="1486190" cy="800132"/>
          </a:xfrm>
          <a:prstGeom prst="rect">
            <a:avLst/>
          </a:prstGeom>
        </p:spPr>
      </p:pic>
      <p:sp>
        <p:nvSpPr>
          <p:cNvPr id="10" name="正方形/長方形 9">
            <a:extLst>
              <a:ext uri="{FF2B5EF4-FFF2-40B4-BE49-F238E27FC236}">
                <a16:creationId xmlns:a16="http://schemas.microsoft.com/office/drawing/2014/main" id="{240C6E0B-CA47-4E71-9BE8-81E93F00F00A}"/>
              </a:ext>
            </a:extLst>
          </p:cNvPr>
          <p:cNvSpPr/>
          <p:nvPr/>
        </p:nvSpPr>
        <p:spPr>
          <a:xfrm>
            <a:off x="626760" y="1237954"/>
            <a:ext cx="8855932" cy="474323"/>
          </a:xfrm>
          <a:prstGeom prst="rect">
            <a:avLst/>
          </a:prstGeom>
          <a:solidFill>
            <a:srgbClr val="0000CC"/>
          </a:solidFill>
        </p:spPr>
        <p:txBody>
          <a:bodyPr wrap="square" lIns="108000" tIns="108000" rIns="108000" bIns="108000">
            <a:noAutofit/>
          </a:bodyPr>
          <a:lstStyle/>
          <a:p>
            <a:pPr algn="ctr"/>
            <a:r>
              <a:rPr lang="en-US" altLang="ja-JP" sz="2000" b="1" dirty="0">
                <a:solidFill>
                  <a:schemeClr val="bg1"/>
                </a:solidFill>
                <a:latin typeface="+mn-ea"/>
                <a:cs typeface="ＭＳ Ｐゴシック" panose="020B0600070205080204" pitchFamily="50" charset="-128"/>
              </a:rPr>
              <a:t>RMP</a:t>
            </a:r>
            <a:r>
              <a:rPr lang="ja-JP" altLang="en-US" sz="2000" b="1" dirty="0">
                <a:solidFill>
                  <a:schemeClr val="bg1"/>
                </a:solidFill>
                <a:latin typeface="+mn-ea"/>
                <a:cs typeface="ＭＳ Ｐゴシック" panose="020B0600070205080204" pitchFamily="50" charset="-128"/>
              </a:rPr>
              <a:t>は、</a:t>
            </a:r>
            <a:r>
              <a:rPr lang="en-US" altLang="ja-JP" sz="2000" b="1" dirty="0">
                <a:solidFill>
                  <a:schemeClr val="bg1"/>
                </a:solidFill>
                <a:latin typeface="+mn-ea"/>
                <a:cs typeface="ＭＳ Ｐゴシック" panose="020B0600070205080204" pitchFamily="50" charset="-128"/>
              </a:rPr>
              <a:t>2022</a:t>
            </a:r>
            <a:r>
              <a:rPr lang="ja-JP" altLang="en-US" sz="2000" b="1" dirty="0">
                <a:solidFill>
                  <a:schemeClr val="bg1"/>
                </a:solidFill>
                <a:latin typeface="+mn-ea"/>
                <a:cs typeface="ＭＳ Ｐゴシック" panose="020B0600070205080204" pitchFamily="50" charset="-128"/>
              </a:rPr>
              <a:t>年</a:t>
            </a:r>
            <a:r>
              <a:rPr lang="en-US" altLang="ja-JP" sz="2000" b="1" dirty="0">
                <a:solidFill>
                  <a:schemeClr val="bg1"/>
                </a:solidFill>
                <a:latin typeface="+mn-ea"/>
                <a:cs typeface="ＭＳ Ｐゴシック" panose="020B0600070205080204" pitchFamily="50" charset="-128"/>
              </a:rPr>
              <a:t>5</a:t>
            </a:r>
            <a:r>
              <a:rPr lang="ja-JP" altLang="en-US" sz="2000" b="1" dirty="0">
                <a:solidFill>
                  <a:schemeClr val="bg1"/>
                </a:solidFill>
                <a:latin typeface="+mn-ea"/>
                <a:cs typeface="ＭＳ Ｐゴシック" panose="020B0600070205080204" pitchFamily="50" charset="-128"/>
              </a:rPr>
              <a:t>月</a:t>
            </a:r>
            <a:r>
              <a:rPr lang="en-US" altLang="ja-JP" sz="2000" b="1" dirty="0">
                <a:solidFill>
                  <a:schemeClr val="bg1"/>
                </a:solidFill>
                <a:latin typeface="+mn-ea"/>
                <a:cs typeface="ＭＳ Ｐゴシック" panose="020B0600070205080204" pitchFamily="50" charset="-128"/>
              </a:rPr>
              <a:t>1</a:t>
            </a:r>
            <a:r>
              <a:rPr lang="ja-JP" altLang="en-US" sz="2000" b="1" dirty="0">
                <a:solidFill>
                  <a:schemeClr val="bg1"/>
                </a:solidFill>
                <a:latin typeface="+mn-ea"/>
                <a:cs typeface="ＭＳ Ｐゴシック" panose="020B0600070205080204" pitchFamily="50" charset="-128"/>
              </a:rPr>
              <a:t>日以降、原則メールで提出する。</a:t>
            </a:r>
            <a:endParaRPr lang="en-US" altLang="ja-JP" sz="2000" b="1" dirty="0">
              <a:solidFill>
                <a:schemeClr val="bg1"/>
              </a:solidFill>
              <a:latin typeface="+mn-ea"/>
              <a:cs typeface="ＭＳ Ｐゴシック" panose="020B0600070205080204" pitchFamily="50" charset="-128"/>
            </a:endParaRPr>
          </a:p>
        </p:txBody>
      </p:sp>
      <p:sp>
        <p:nvSpPr>
          <p:cNvPr id="18" name="正方形/長方形 17">
            <a:extLst>
              <a:ext uri="{FF2B5EF4-FFF2-40B4-BE49-F238E27FC236}">
                <a16:creationId xmlns:a16="http://schemas.microsoft.com/office/drawing/2014/main" id="{05C32D21-0C18-49CB-B2FD-0977F6D69167}"/>
              </a:ext>
            </a:extLst>
          </p:cNvPr>
          <p:cNvSpPr/>
          <p:nvPr/>
        </p:nvSpPr>
        <p:spPr>
          <a:xfrm>
            <a:off x="575202" y="2429124"/>
            <a:ext cx="4692649" cy="1077218"/>
          </a:xfrm>
          <a:prstGeom prst="rect">
            <a:avLst/>
          </a:prstGeom>
        </p:spPr>
        <p:txBody>
          <a:bodyPr wrap="square">
            <a:spAutoFit/>
          </a:bodyPr>
          <a:lstStyle/>
          <a:p>
            <a:pPr marL="285750" lvl="0" indent="-285750">
              <a:buFont typeface="Wingdings" panose="05000000000000000000" pitchFamily="2" charset="2"/>
              <a:buChar char="ü"/>
            </a:pPr>
            <a:r>
              <a:rPr lang="en-US" altLang="ja-JP" sz="1600" dirty="0"/>
              <a:t>2022</a:t>
            </a:r>
            <a:r>
              <a:rPr lang="ja-JP" altLang="ja-JP" sz="1600" dirty="0"/>
              <a:t>年</a:t>
            </a:r>
            <a:r>
              <a:rPr lang="en-US" altLang="ja-JP" sz="1600" dirty="0"/>
              <a:t>5</a:t>
            </a:r>
            <a:r>
              <a:rPr lang="ja-JP" altLang="ja-JP" sz="1600" dirty="0"/>
              <a:t>月</a:t>
            </a:r>
            <a:r>
              <a:rPr lang="en-US" altLang="ja-JP" sz="1600" dirty="0"/>
              <a:t>1</a:t>
            </a:r>
            <a:r>
              <a:rPr lang="ja-JP" altLang="en-US" sz="1600" dirty="0"/>
              <a:t>日</a:t>
            </a:r>
            <a:r>
              <a:rPr lang="ja-JP" altLang="ja-JP" sz="1600" dirty="0"/>
              <a:t>以降、</a:t>
            </a:r>
            <a:r>
              <a:rPr lang="en-US" altLang="ja-JP" sz="1600" dirty="0"/>
              <a:t>RMP</a:t>
            </a:r>
            <a:r>
              <a:rPr lang="ja-JP" altLang="en-US" sz="1600" dirty="0"/>
              <a:t>の提出は原則として</a:t>
            </a:r>
            <a:r>
              <a:rPr lang="ja-JP" altLang="ja-JP" sz="1600" dirty="0"/>
              <a:t>メール</a:t>
            </a:r>
            <a:r>
              <a:rPr lang="ja-JP" altLang="en-US" sz="1600" dirty="0"/>
              <a:t>で</a:t>
            </a:r>
            <a:r>
              <a:rPr lang="ja-JP" altLang="ja-JP" sz="1600" dirty="0"/>
              <a:t>一本化と</a:t>
            </a:r>
            <a:r>
              <a:rPr lang="ja-JP" altLang="en-US" sz="1600" dirty="0"/>
              <a:t>する。</a:t>
            </a:r>
            <a:endParaRPr lang="en-US" altLang="ja-JP" sz="1600" dirty="0"/>
          </a:p>
          <a:p>
            <a:pPr marL="285750" lvl="0" indent="-285750">
              <a:buFont typeface="Wingdings" panose="05000000000000000000" pitchFamily="2" charset="2"/>
              <a:buChar char="ü"/>
            </a:pPr>
            <a:r>
              <a:rPr lang="ja-JP" altLang="en-US" sz="1600" dirty="0"/>
              <a:t>メールでの提出が困難な場合は</a:t>
            </a:r>
            <a:r>
              <a:rPr lang="en-US" altLang="ja-JP" sz="1600" dirty="0"/>
              <a:t>CD-R</a:t>
            </a:r>
            <a:r>
              <a:rPr lang="ja-JP" altLang="en-US" sz="1600" dirty="0"/>
              <a:t>等</a:t>
            </a:r>
            <a:r>
              <a:rPr lang="ja-JP" altLang="ja-JP" sz="1600" dirty="0"/>
              <a:t>にファイルを書き込んだ上で提出</a:t>
            </a:r>
            <a:endParaRPr lang="en-US" altLang="ja-JP" sz="1600" dirty="0"/>
          </a:p>
        </p:txBody>
      </p:sp>
      <p:grpSp>
        <p:nvGrpSpPr>
          <p:cNvPr id="5" name="グループ化 4">
            <a:extLst>
              <a:ext uri="{FF2B5EF4-FFF2-40B4-BE49-F238E27FC236}">
                <a16:creationId xmlns:a16="http://schemas.microsoft.com/office/drawing/2014/main" id="{5A36AE90-F409-4970-B0EE-DF06D14DE865}"/>
              </a:ext>
            </a:extLst>
          </p:cNvPr>
          <p:cNvGrpSpPr/>
          <p:nvPr/>
        </p:nvGrpSpPr>
        <p:grpSpPr>
          <a:xfrm>
            <a:off x="8851481" y="3184645"/>
            <a:ext cx="3340519" cy="2821238"/>
            <a:chOff x="8075043" y="3258043"/>
            <a:chExt cx="3413502" cy="2882876"/>
          </a:xfrm>
        </p:grpSpPr>
        <p:pic>
          <p:nvPicPr>
            <p:cNvPr id="2" name="図 1">
              <a:extLst>
                <a:ext uri="{FF2B5EF4-FFF2-40B4-BE49-F238E27FC236}">
                  <a16:creationId xmlns:a16="http://schemas.microsoft.com/office/drawing/2014/main" id="{4EAD176E-3E17-489C-8216-4D90EE7FF9D5}"/>
                </a:ext>
              </a:extLst>
            </p:cNvPr>
            <p:cNvPicPr>
              <a:picLocks noChangeAspect="1"/>
            </p:cNvPicPr>
            <p:nvPr/>
          </p:nvPicPr>
          <p:blipFill rotWithShape="1">
            <a:blip r:embed="rId4"/>
            <a:srcRect b="62306"/>
            <a:stretch/>
          </p:blipFill>
          <p:spPr>
            <a:xfrm>
              <a:off x="8075043" y="3706227"/>
              <a:ext cx="3122150" cy="1770547"/>
            </a:xfrm>
            <a:prstGeom prst="rect">
              <a:avLst/>
            </a:prstGeom>
            <a:ln>
              <a:noFill/>
            </a:ln>
            <a:effectLst>
              <a:outerShdw blurRad="292100" dist="139700" dir="2700000" algn="tl" rotWithShape="0">
                <a:srgbClr val="333333">
                  <a:alpha val="65000"/>
                </a:srgbClr>
              </a:outerShdw>
            </a:effectLst>
          </p:spPr>
        </p:pic>
        <p:sp>
          <p:nvSpPr>
            <p:cNvPr id="24" name="乗算記号 23">
              <a:extLst>
                <a:ext uri="{FF2B5EF4-FFF2-40B4-BE49-F238E27FC236}">
                  <a16:creationId xmlns:a16="http://schemas.microsoft.com/office/drawing/2014/main" id="{D51D07F0-BFC4-4856-AF83-DDFB37D72A52}"/>
                </a:ext>
              </a:extLst>
            </p:cNvPr>
            <p:cNvSpPr/>
            <p:nvPr/>
          </p:nvSpPr>
          <p:spPr>
            <a:xfrm>
              <a:off x="8075043" y="3258043"/>
              <a:ext cx="3413502" cy="2882876"/>
            </a:xfrm>
            <a:prstGeom prst="mathMultiply">
              <a:avLst>
                <a:gd name="adj1" fmla="val 14610"/>
              </a:avLst>
            </a:prstGeom>
            <a:solidFill>
              <a:schemeClr val="tx1">
                <a:lumMod val="65000"/>
                <a:lumOff val="35000"/>
                <a:alpha val="60000"/>
              </a:schemeClr>
            </a:solidFill>
          </p:spPr>
          <p:txBody>
            <a:bodyPr wrap="square" lIns="108000" tIns="108000" rIns="108000" bIns="108000" rtlCol="0" anchor="ctr">
              <a:noAutofit/>
            </a:bodyPr>
            <a:lstStyle/>
            <a:p>
              <a:pPr algn="ctr"/>
              <a:endParaRPr kumimoji="1" lang="ja-JP" altLang="en-US" b="1" dirty="0">
                <a:solidFill>
                  <a:schemeClr val="bg1"/>
                </a:solidFill>
              </a:endParaRPr>
            </a:p>
          </p:txBody>
        </p:sp>
      </p:grpSp>
      <p:sp>
        <p:nvSpPr>
          <p:cNvPr id="19" name="吹き出し: 四角形 18">
            <a:extLst>
              <a:ext uri="{FF2B5EF4-FFF2-40B4-BE49-F238E27FC236}">
                <a16:creationId xmlns:a16="http://schemas.microsoft.com/office/drawing/2014/main" id="{745C0CDD-0F33-4DBE-A79A-0ABA79D7E26D}"/>
              </a:ext>
            </a:extLst>
          </p:cNvPr>
          <p:cNvSpPr/>
          <p:nvPr/>
        </p:nvSpPr>
        <p:spPr>
          <a:xfrm>
            <a:off x="460280" y="3801260"/>
            <a:ext cx="4274451" cy="474323"/>
          </a:xfrm>
          <a:prstGeom prst="wedgeRectCallout">
            <a:avLst>
              <a:gd name="adj1" fmla="val 47862"/>
              <a:gd name="adj2" fmla="val 28603"/>
            </a:avLst>
          </a:prstGeom>
          <a:noFill/>
          <a:ln w="9525">
            <a:noFill/>
          </a:ln>
        </p:spPr>
        <p:style>
          <a:lnRef idx="2">
            <a:schemeClr val="accent2"/>
          </a:lnRef>
          <a:fillRef idx="1">
            <a:schemeClr val="lt1"/>
          </a:fillRef>
          <a:effectRef idx="0">
            <a:schemeClr val="accent2"/>
          </a:effectRef>
          <a:fontRef idx="minor">
            <a:schemeClr val="dk1"/>
          </a:fontRef>
        </p:style>
        <p:txBody>
          <a:bodyPr rtlCol="0" anchor="ctr"/>
          <a:lstStyle/>
          <a:p>
            <a:r>
              <a:rPr lang="ja-JP" altLang="en-US" sz="2400" b="1" dirty="0">
                <a:solidFill>
                  <a:schemeClr val="accent1">
                    <a:lumMod val="50000"/>
                  </a:schemeClr>
                </a:solidFill>
                <a:latin typeface="Meiryo UI"/>
                <a:ea typeface="Meiryo UI"/>
              </a:rPr>
              <a:t>②従前の事前連絡票は不要に</a:t>
            </a:r>
          </a:p>
        </p:txBody>
      </p:sp>
      <p:sp>
        <p:nvSpPr>
          <p:cNvPr id="22" name="吹き出し: 四角形 21">
            <a:extLst>
              <a:ext uri="{FF2B5EF4-FFF2-40B4-BE49-F238E27FC236}">
                <a16:creationId xmlns:a16="http://schemas.microsoft.com/office/drawing/2014/main" id="{098F0C11-9FAD-4E47-B92C-A8081FB7D90C}"/>
              </a:ext>
            </a:extLst>
          </p:cNvPr>
          <p:cNvSpPr/>
          <p:nvPr/>
        </p:nvSpPr>
        <p:spPr>
          <a:xfrm>
            <a:off x="459677" y="4969737"/>
            <a:ext cx="8391803" cy="474323"/>
          </a:xfrm>
          <a:prstGeom prst="wedgeRectCallout">
            <a:avLst>
              <a:gd name="adj1" fmla="val 47862"/>
              <a:gd name="adj2" fmla="val 28603"/>
            </a:avLst>
          </a:prstGeom>
          <a:noFill/>
          <a:ln w="9525">
            <a:noFill/>
          </a:ln>
        </p:spPr>
        <p:style>
          <a:lnRef idx="2">
            <a:schemeClr val="accent2"/>
          </a:lnRef>
          <a:fillRef idx="1">
            <a:schemeClr val="lt1"/>
          </a:fillRef>
          <a:effectRef idx="0">
            <a:schemeClr val="accent2"/>
          </a:effectRef>
          <a:fontRef idx="minor">
            <a:schemeClr val="dk1"/>
          </a:fontRef>
        </p:style>
        <p:txBody>
          <a:bodyPr rtlCol="0" anchor="ctr"/>
          <a:lstStyle/>
          <a:p>
            <a:r>
              <a:rPr lang="ja-JP" altLang="en-US" sz="2400" b="1" dirty="0">
                <a:solidFill>
                  <a:schemeClr val="accent1">
                    <a:lumMod val="50000"/>
                  </a:schemeClr>
                </a:solidFill>
                <a:latin typeface="Meiryo UI"/>
                <a:ea typeface="Meiryo UI"/>
              </a:rPr>
              <a:t>➂受付日＝メール受信日として、</a:t>
            </a:r>
            <a:r>
              <a:rPr lang="en-US" altLang="ja-JP" sz="2400" b="1" dirty="0">
                <a:solidFill>
                  <a:schemeClr val="accent1">
                    <a:lumMod val="50000"/>
                  </a:schemeClr>
                </a:solidFill>
                <a:latin typeface="Meiryo UI"/>
                <a:ea typeface="Meiryo UI"/>
              </a:rPr>
              <a:t>PMDA</a:t>
            </a:r>
            <a:r>
              <a:rPr lang="ja-JP" altLang="en-US" sz="2400" b="1" dirty="0">
                <a:solidFill>
                  <a:schemeClr val="accent1">
                    <a:lumMod val="50000"/>
                  </a:schemeClr>
                </a:solidFill>
                <a:latin typeface="Meiryo UI"/>
                <a:ea typeface="Meiryo UI"/>
              </a:rPr>
              <a:t>より受付メールが返信</a:t>
            </a:r>
          </a:p>
        </p:txBody>
      </p:sp>
      <p:sp>
        <p:nvSpPr>
          <p:cNvPr id="25" name="吹き出し: 四角形 24">
            <a:extLst>
              <a:ext uri="{FF2B5EF4-FFF2-40B4-BE49-F238E27FC236}">
                <a16:creationId xmlns:a16="http://schemas.microsoft.com/office/drawing/2014/main" id="{DE734514-A5CB-41C0-841D-1DDCC63C0837}"/>
              </a:ext>
            </a:extLst>
          </p:cNvPr>
          <p:cNvSpPr/>
          <p:nvPr/>
        </p:nvSpPr>
        <p:spPr>
          <a:xfrm>
            <a:off x="460281" y="1958161"/>
            <a:ext cx="5030272" cy="474323"/>
          </a:xfrm>
          <a:prstGeom prst="wedgeRectCallout">
            <a:avLst>
              <a:gd name="adj1" fmla="val 47862"/>
              <a:gd name="adj2" fmla="val 28603"/>
            </a:avLst>
          </a:prstGeom>
          <a:noFill/>
          <a:ln w="9525">
            <a:noFill/>
          </a:ln>
        </p:spPr>
        <p:style>
          <a:lnRef idx="2">
            <a:schemeClr val="accent2"/>
          </a:lnRef>
          <a:fillRef idx="1">
            <a:schemeClr val="lt1"/>
          </a:fillRef>
          <a:effectRef idx="0">
            <a:schemeClr val="accent2"/>
          </a:effectRef>
          <a:fontRef idx="minor">
            <a:schemeClr val="dk1"/>
          </a:fontRef>
        </p:style>
        <p:txBody>
          <a:bodyPr rtlCol="0" anchor="ctr"/>
          <a:lstStyle/>
          <a:p>
            <a:r>
              <a:rPr lang="ja-JP" altLang="en-US" sz="2400" b="1" dirty="0">
                <a:solidFill>
                  <a:schemeClr val="accent1">
                    <a:lumMod val="50000"/>
                  </a:schemeClr>
                </a:solidFill>
              </a:rPr>
              <a:t>①</a:t>
            </a:r>
            <a:r>
              <a:rPr lang="en-US" altLang="ja-JP" sz="2400" b="1" dirty="0">
                <a:solidFill>
                  <a:schemeClr val="accent1">
                    <a:lumMod val="50000"/>
                  </a:schemeClr>
                </a:solidFill>
              </a:rPr>
              <a:t>RMP</a:t>
            </a:r>
            <a:r>
              <a:rPr lang="ja-JP" altLang="en-US" sz="2400" b="1" dirty="0">
                <a:solidFill>
                  <a:schemeClr val="accent1">
                    <a:lumMod val="50000"/>
                  </a:schemeClr>
                </a:solidFill>
              </a:rPr>
              <a:t>の電子提出（メール添付）</a:t>
            </a:r>
          </a:p>
        </p:txBody>
      </p:sp>
      <p:sp>
        <p:nvSpPr>
          <p:cNvPr id="26" name="四角形: メモ 25">
            <a:extLst>
              <a:ext uri="{FF2B5EF4-FFF2-40B4-BE49-F238E27FC236}">
                <a16:creationId xmlns:a16="http://schemas.microsoft.com/office/drawing/2014/main" id="{5C2A2FAB-3B06-471B-BED7-02CA0D7F588D}"/>
              </a:ext>
            </a:extLst>
          </p:cNvPr>
          <p:cNvSpPr/>
          <p:nvPr/>
        </p:nvSpPr>
        <p:spPr>
          <a:xfrm>
            <a:off x="8319878" y="2176402"/>
            <a:ext cx="1126991" cy="1138191"/>
          </a:xfrm>
          <a:prstGeom prst="foldedCorner">
            <a:avLst/>
          </a:prstGeom>
          <a:ln>
            <a:solidFill>
              <a:schemeClr val="accent1">
                <a:lumMod val="75000"/>
              </a:schemeClr>
            </a:solidFill>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pPr algn="ctr"/>
            <a:r>
              <a:rPr kumimoji="1" lang="en-US" altLang="ja-JP" sz="1600" b="1" dirty="0">
                <a:solidFill>
                  <a:schemeClr val="accent1">
                    <a:lumMod val="75000"/>
                  </a:schemeClr>
                </a:solidFill>
              </a:rPr>
              <a:t>RMP</a:t>
            </a:r>
            <a:endParaRPr kumimoji="1" lang="ja-JP" altLang="en-US" sz="1600" b="1" dirty="0">
              <a:solidFill>
                <a:schemeClr val="accent1">
                  <a:lumMod val="75000"/>
                </a:schemeClr>
              </a:solidFill>
            </a:endParaRPr>
          </a:p>
        </p:txBody>
      </p:sp>
      <p:sp>
        <p:nvSpPr>
          <p:cNvPr id="27" name="四角形: メモ 26">
            <a:extLst>
              <a:ext uri="{FF2B5EF4-FFF2-40B4-BE49-F238E27FC236}">
                <a16:creationId xmlns:a16="http://schemas.microsoft.com/office/drawing/2014/main" id="{0C17BE74-DAE4-4406-B1CD-CB408E39C417}"/>
              </a:ext>
            </a:extLst>
          </p:cNvPr>
          <p:cNvSpPr/>
          <p:nvPr/>
        </p:nvSpPr>
        <p:spPr>
          <a:xfrm>
            <a:off x="9649836" y="2176402"/>
            <a:ext cx="1126992" cy="1138191"/>
          </a:xfrm>
          <a:prstGeom prst="foldedCorner">
            <a:avLst/>
          </a:prstGeom>
          <a:ln>
            <a:solidFill>
              <a:schemeClr val="accent1">
                <a:lumMod val="75000"/>
              </a:schemeClr>
            </a:solidFill>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pPr algn="ctr"/>
            <a:r>
              <a:rPr kumimoji="1" lang="ja-JP" altLang="en-US" sz="1600" b="1" dirty="0">
                <a:solidFill>
                  <a:schemeClr val="accent1">
                    <a:lumMod val="75000"/>
                  </a:schemeClr>
                </a:solidFill>
              </a:rPr>
              <a:t>追加のリスク最小化資材</a:t>
            </a:r>
          </a:p>
        </p:txBody>
      </p:sp>
      <p:sp>
        <p:nvSpPr>
          <p:cNvPr id="28" name="四角形: メモ 27">
            <a:extLst>
              <a:ext uri="{FF2B5EF4-FFF2-40B4-BE49-F238E27FC236}">
                <a16:creationId xmlns:a16="http://schemas.microsoft.com/office/drawing/2014/main" id="{9391CC13-E878-4ADC-8C90-B5A309968459}"/>
              </a:ext>
            </a:extLst>
          </p:cNvPr>
          <p:cNvSpPr/>
          <p:nvPr/>
        </p:nvSpPr>
        <p:spPr>
          <a:xfrm>
            <a:off x="10828921" y="2176402"/>
            <a:ext cx="1126991" cy="1138191"/>
          </a:xfrm>
          <a:prstGeom prst="foldedCorner">
            <a:avLst/>
          </a:prstGeom>
          <a:ln>
            <a:solidFill>
              <a:schemeClr val="accent1">
                <a:lumMod val="75000"/>
              </a:schemeClr>
            </a:solidFill>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pPr algn="ctr"/>
            <a:r>
              <a:rPr kumimoji="1" lang="ja-JP" altLang="en-US" sz="1600" b="1" dirty="0">
                <a:solidFill>
                  <a:schemeClr val="accent1">
                    <a:lumMod val="75000"/>
                  </a:schemeClr>
                </a:solidFill>
              </a:rPr>
              <a:t>調査等</a:t>
            </a:r>
            <a:endParaRPr kumimoji="1" lang="en-US" altLang="ja-JP" sz="1600" b="1" dirty="0">
              <a:solidFill>
                <a:schemeClr val="accent1">
                  <a:lumMod val="75000"/>
                </a:schemeClr>
              </a:solidFill>
            </a:endParaRPr>
          </a:p>
          <a:p>
            <a:pPr algn="ctr"/>
            <a:r>
              <a:rPr kumimoji="1" lang="ja-JP" altLang="en-US" sz="1600" b="1" dirty="0">
                <a:solidFill>
                  <a:schemeClr val="accent1">
                    <a:lumMod val="75000"/>
                  </a:schemeClr>
                </a:solidFill>
              </a:rPr>
              <a:t>実施</a:t>
            </a:r>
            <a:br>
              <a:rPr kumimoji="1" lang="en-US" altLang="ja-JP" sz="1600" b="1" dirty="0">
                <a:solidFill>
                  <a:schemeClr val="accent1">
                    <a:lumMod val="75000"/>
                  </a:schemeClr>
                </a:solidFill>
              </a:rPr>
            </a:br>
            <a:r>
              <a:rPr kumimoji="1" lang="ja-JP" altLang="en-US" sz="1600" b="1" dirty="0">
                <a:solidFill>
                  <a:schemeClr val="accent1">
                    <a:lumMod val="75000"/>
                  </a:schemeClr>
                </a:solidFill>
              </a:rPr>
              <a:t>計画書</a:t>
            </a:r>
          </a:p>
        </p:txBody>
      </p:sp>
      <p:sp>
        <p:nvSpPr>
          <p:cNvPr id="29" name="吹き出し: 四角形 28">
            <a:extLst>
              <a:ext uri="{FF2B5EF4-FFF2-40B4-BE49-F238E27FC236}">
                <a16:creationId xmlns:a16="http://schemas.microsoft.com/office/drawing/2014/main" id="{FFC470C6-6758-46E7-8FF9-659B0180112B}"/>
              </a:ext>
            </a:extLst>
          </p:cNvPr>
          <p:cNvSpPr/>
          <p:nvPr/>
        </p:nvSpPr>
        <p:spPr>
          <a:xfrm>
            <a:off x="6903991" y="2033810"/>
            <a:ext cx="5139891" cy="1423376"/>
          </a:xfrm>
          <a:prstGeom prst="wedgeRectCallout">
            <a:avLst>
              <a:gd name="adj1" fmla="val -53398"/>
              <a:gd name="adj2" fmla="val 6808"/>
            </a:avLst>
          </a:prstGeom>
          <a:noFill/>
          <a:ln>
            <a:solidFill>
              <a:schemeClr val="accent1">
                <a:lumMod val="75000"/>
              </a:schemeClr>
            </a:solidFill>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pPr algn="ctr"/>
            <a:endParaRPr kumimoji="1" lang="ja-JP" altLang="en-US" b="1" dirty="0">
              <a:solidFill>
                <a:schemeClr val="accent1">
                  <a:lumMod val="75000"/>
                </a:schemeClr>
              </a:solidFill>
            </a:endParaRPr>
          </a:p>
        </p:txBody>
      </p:sp>
      <p:sp>
        <p:nvSpPr>
          <p:cNvPr id="30" name="四角形: メモ 29">
            <a:extLst>
              <a:ext uri="{FF2B5EF4-FFF2-40B4-BE49-F238E27FC236}">
                <a16:creationId xmlns:a16="http://schemas.microsoft.com/office/drawing/2014/main" id="{636A3E9A-CCCF-455F-BC96-64FE3073F1A2}"/>
              </a:ext>
            </a:extLst>
          </p:cNvPr>
          <p:cNvSpPr/>
          <p:nvPr/>
        </p:nvSpPr>
        <p:spPr>
          <a:xfrm>
            <a:off x="7091403" y="2176402"/>
            <a:ext cx="1126991" cy="1138191"/>
          </a:xfrm>
          <a:prstGeom prst="foldedCorner">
            <a:avLst/>
          </a:prstGeom>
          <a:ln>
            <a:solidFill>
              <a:schemeClr val="accent1">
                <a:lumMod val="75000"/>
              </a:schemeClr>
            </a:solidFill>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pPr algn="ctr"/>
            <a:r>
              <a:rPr lang="ja-JP" altLang="en-US" sz="1600" b="1" dirty="0">
                <a:solidFill>
                  <a:schemeClr val="accent1">
                    <a:lumMod val="75000"/>
                  </a:schemeClr>
                </a:solidFill>
              </a:rPr>
              <a:t>提出届</a:t>
            </a:r>
            <a:r>
              <a:rPr lang="en-US" altLang="ja-JP" sz="1600" b="1" dirty="0">
                <a:solidFill>
                  <a:schemeClr val="accent1">
                    <a:lumMod val="75000"/>
                  </a:schemeClr>
                </a:solidFill>
              </a:rPr>
              <a:t>/</a:t>
            </a:r>
            <a:r>
              <a:rPr lang="ja-JP" altLang="en-US" sz="1600" b="1" dirty="0">
                <a:solidFill>
                  <a:schemeClr val="accent1">
                    <a:lumMod val="75000"/>
                  </a:schemeClr>
                </a:solidFill>
              </a:rPr>
              <a:t>差換え願</a:t>
            </a:r>
          </a:p>
        </p:txBody>
      </p:sp>
      <p:sp>
        <p:nvSpPr>
          <p:cNvPr id="31" name="正方形/長方形 30">
            <a:extLst>
              <a:ext uri="{FF2B5EF4-FFF2-40B4-BE49-F238E27FC236}">
                <a16:creationId xmlns:a16="http://schemas.microsoft.com/office/drawing/2014/main" id="{DD728E4A-5104-482A-A73A-28AA5C3017A1}"/>
              </a:ext>
            </a:extLst>
          </p:cNvPr>
          <p:cNvSpPr/>
          <p:nvPr/>
        </p:nvSpPr>
        <p:spPr>
          <a:xfrm>
            <a:off x="575202" y="4207784"/>
            <a:ext cx="4159529" cy="584775"/>
          </a:xfrm>
          <a:prstGeom prst="rect">
            <a:avLst/>
          </a:prstGeom>
        </p:spPr>
        <p:txBody>
          <a:bodyPr wrap="square">
            <a:spAutoFit/>
          </a:bodyPr>
          <a:lstStyle/>
          <a:p>
            <a:pPr lvl="0"/>
            <a:r>
              <a:rPr lang="en-US" altLang="ja-JP" sz="1600" dirty="0"/>
              <a:t>※</a:t>
            </a:r>
            <a:r>
              <a:rPr lang="ja-JP" altLang="en-US" sz="1600" dirty="0"/>
              <a:t>メール提出ではなく、</a:t>
            </a:r>
            <a:r>
              <a:rPr lang="en-US" altLang="ja-JP" sz="1600" dirty="0"/>
              <a:t> CD-R</a:t>
            </a:r>
            <a:r>
              <a:rPr lang="ja-JP" altLang="en-US" sz="1600" dirty="0"/>
              <a:t>等で提出の場合や、緊急提出の場合を除く</a:t>
            </a:r>
          </a:p>
        </p:txBody>
      </p:sp>
      <p:sp>
        <p:nvSpPr>
          <p:cNvPr id="32" name="正方形/長方形 31">
            <a:extLst>
              <a:ext uri="{FF2B5EF4-FFF2-40B4-BE49-F238E27FC236}">
                <a16:creationId xmlns:a16="http://schemas.microsoft.com/office/drawing/2014/main" id="{44A1FD4F-3567-415A-BED0-5C967CAEBA3B}"/>
              </a:ext>
            </a:extLst>
          </p:cNvPr>
          <p:cNvSpPr/>
          <p:nvPr/>
        </p:nvSpPr>
        <p:spPr>
          <a:xfrm>
            <a:off x="575202" y="5459894"/>
            <a:ext cx="11616798" cy="1077218"/>
          </a:xfrm>
          <a:prstGeom prst="rect">
            <a:avLst/>
          </a:prstGeom>
        </p:spPr>
        <p:txBody>
          <a:bodyPr wrap="square">
            <a:spAutoFit/>
          </a:bodyPr>
          <a:lstStyle/>
          <a:p>
            <a:pPr marL="285750" indent="-285750">
              <a:buFont typeface="Wingdings" panose="05000000000000000000" pitchFamily="2" charset="2"/>
              <a:buChar char="ü"/>
            </a:pPr>
            <a:r>
              <a:rPr lang="ja-JP" altLang="en-US" sz="1600" dirty="0"/>
              <a:t>「受付日」は受付メールの返信日に関わらず、</a:t>
            </a:r>
            <a:r>
              <a:rPr lang="en-US" altLang="ja-JP" sz="1600" dirty="0"/>
              <a:t>RMP</a:t>
            </a:r>
            <a:r>
              <a:rPr lang="ja-JP" altLang="en-US" sz="1600" dirty="0"/>
              <a:t>及び添付資料の提出メールを受信した日付</a:t>
            </a:r>
            <a:br>
              <a:rPr lang="en-US" altLang="ja-JP" sz="1600" dirty="0"/>
            </a:br>
            <a:r>
              <a:rPr lang="ja-JP" altLang="en-US" sz="1600" dirty="0"/>
              <a:t>（ただし、</a:t>
            </a:r>
            <a:r>
              <a:rPr lang="ja-JP" altLang="ja-JP" sz="1600" dirty="0"/>
              <a:t>医薬品医療機器総合機構の勤務日に該当しない日</a:t>
            </a:r>
            <a:r>
              <a:rPr lang="en-US" altLang="ja-JP" sz="1600" dirty="0"/>
              <a:t>※</a:t>
            </a:r>
            <a:r>
              <a:rPr lang="ja-JP" altLang="ja-JP" sz="1600" dirty="0"/>
              <a:t>に受信した場合は、翌営業日が「受付日」と</a:t>
            </a:r>
            <a:r>
              <a:rPr lang="ja-JP" altLang="en-US" sz="1600" dirty="0"/>
              <a:t>なる。）</a:t>
            </a:r>
            <a:br>
              <a:rPr lang="en-US" altLang="ja-JP" sz="1600" dirty="0"/>
            </a:br>
            <a:r>
              <a:rPr lang="ja-JP" altLang="en-US" sz="1600" dirty="0"/>
              <a:t>　　　　　　</a:t>
            </a:r>
            <a:r>
              <a:rPr lang="en-US" altLang="ja-JP" sz="1600" dirty="0"/>
              <a:t>※</a:t>
            </a:r>
            <a:r>
              <a:rPr lang="ja-JP" altLang="en-US" sz="1600" dirty="0"/>
              <a:t>土日、祝祭日、その他の</a:t>
            </a:r>
            <a:r>
              <a:rPr lang="en-US" altLang="ja-JP" sz="1600" dirty="0"/>
              <a:t>PMDA</a:t>
            </a:r>
            <a:r>
              <a:rPr lang="ja-JP" altLang="en-US" sz="1600" dirty="0"/>
              <a:t>休業日</a:t>
            </a:r>
            <a:endParaRPr lang="en-US" altLang="ja-JP" sz="1600" dirty="0"/>
          </a:p>
          <a:p>
            <a:pPr marL="285750" indent="-285750">
              <a:buFont typeface="Wingdings" panose="05000000000000000000" pitchFamily="2" charset="2"/>
              <a:buChar char="ü"/>
            </a:pPr>
            <a:r>
              <a:rPr lang="ja-JP" altLang="en-US" sz="1600" dirty="0"/>
              <a:t>受付メールの送付は、提出された時間帯や他の受付状況により、当日中又は翌営業日となる（保管要）</a:t>
            </a:r>
            <a:endParaRPr lang="en-US" altLang="ja-JP" sz="1600" dirty="0"/>
          </a:p>
        </p:txBody>
      </p:sp>
      <p:sp>
        <p:nvSpPr>
          <p:cNvPr id="21" name="正方形/長方形 20">
            <a:extLst>
              <a:ext uri="{FF2B5EF4-FFF2-40B4-BE49-F238E27FC236}">
                <a16:creationId xmlns:a16="http://schemas.microsoft.com/office/drawing/2014/main" id="{B6464086-F763-4037-AD19-E21A828B4E55}"/>
              </a:ext>
            </a:extLst>
          </p:cNvPr>
          <p:cNvSpPr/>
          <p:nvPr/>
        </p:nvSpPr>
        <p:spPr>
          <a:xfrm>
            <a:off x="5605772" y="6630663"/>
            <a:ext cx="6428363" cy="246221"/>
          </a:xfrm>
          <a:prstGeom prst="rect">
            <a:avLst/>
          </a:prstGeom>
        </p:spPr>
        <p:txBody>
          <a:bodyPr wrap="none">
            <a:spAutoFit/>
          </a:bodyPr>
          <a:lstStyle/>
          <a:p>
            <a:pPr lvl="0">
              <a:defRPr/>
            </a:pPr>
            <a:r>
              <a:rPr lang="ja-JP" altLang="en-US" sz="1000" b="1" dirty="0"/>
              <a:t>出典：　令和</a:t>
            </a:r>
            <a:r>
              <a:rPr lang="en-US" altLang="ja-JP" sz="1000" b="1" dirty="0"/>
              <a:t>4</a:t>
            </a:r>
            <a:r>
              <a:rPr lang="ja-JP" altLang="en-US" sz="1000" b="1" dirty="0"/>
              <a:t>年</a:t>
            </a:r>
            <a:r>
              <a:rPr lang="en-US" altLang="ja-JP" sz="1000" b="1" dirty="0"/>
              <a:t>3</a:t>
            </a:r>
            <a:r>
              <a:rPr lang="ja-JP" altLang="en-US" sz="1000" b="1" dirty="0"/>
              <a:t>月　</a:t>
            </a:r>
            <a:r>
              <a:rPr lang="zh-TW" altLang="en-US" sz="1000" b="1" dirty="0"/>
              <a:t>審査業務部通知</a:t>
            </a:r>
            <a:r>
              <a:rPr lang="ja-JP" altLang="en-US" sz="1000" b="1" dirty="0"/>
              <a:t>　医薬品リスク管理計画書（ＲＭＰ）の提出方法について</a:t>
            </a:r>
            <a:r>
              <a:rPr lang="ja-JP" altLang="en-US" sz="1000" dirty="0"/>
              <a:t>（</a:t>
            </a:r>
            <a:r>
              <a:rPr lang="en-US" altLang="ja-JP" sz="1000" dirty="0"/>
              <a:t>1</a:t>
            </a:r>
            <a:r>
              <a:rPr lang="ja-JP" altLang="en-US" sz="1000" dirty="0"/>
              <a:t>、</a:t>
            </a:r>
            <a:r>
              <a:rPr lang="en-US" altLang="ja-JP" sz="1000" dirty="0"/>
              <a:t>4</a:t>
            </a:r>
            <a:r>
              <a:rPr lang="ja-JP" altLang="en-US" sz="1000" dirty="0"/>
              <a:t>、</a:t>
            </a:r>
            <a:r>
              <a:rPr lang="en-US" altLang="ja-JP" sz="1000" dirty="0"/>
              <a:t>5</a:t>
            </a:r>
            <a:r>
              <a:rPr lang="ja-JP" altLang="en-US" sz="1000" dirty="0"/>
              <a:t>、</a:t>
            </a:r>
            <a:r>
              <a:rPr lang="en-US" altLang="ja-JP" sz="1000" dirty="0"/>
              <a:t>6</a:t>
            </a:r>
            <a:r>
              <a:rPr lang="ja-JP" altLang="en-US" sz="1000" dirty="0"/>
              <a:t>）</a:t>
            </a:r>
          </a:p>
        </p:txBody>
      </p:sp>
    </p:spTree>
    <p:extLst>
      <p:ext uri="{BB962C8B-B14F-4D97-AF65-F5344CB8AC3E}">
        <p14:creationId xmlns:p14="http://schemas.microsoft.com/office/powerpoint/2010/main" val="31662520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F95F9BAD-51AA-4BCB-B6D2-099A2F5151F7}"/>
              </a:ext>
            </a:extLst>
          </p:cNvPr>
          <p:cNvSpPr>
            <a:spLocks noGrp="1"/>
          </p:cNvSpPr>
          <p:nvPr>
            <p:ph type="body" sz="quarter" idx="10"/>
          </p:nvPr>
        </p:nvSpPr>
        <p:spPr>
          <a:xfrm>
            <a:off x="561247" y="205387"/>
            <a:ext cx="9793148" cy="307777"/>
          </a:xfrm>
        </p:spPr>
        <p:txBody>
          <a:bodyPr/>
          <a:lstStyle/>
          <a:p>
            <a:r>
              <a:rPr lang="en-US" altLang="ja-JP" dirty="0"/>
              <a:t>2022</a:t>
            </a:r>
            <a:r>
              <a:rPr lang="ja-JP" altLang="en-US" dirty="0"/>
              <a:t>年</a:t>
            </a:r>
            <a:r>
              <a:rPr lang="en-US" altLang="ja-JP" dirty="0"/>
              <a:t>3</a:t>
            </a:r>
            <a:r>
              <a:rPr lang="ja-JP" altLang="en-US" dirty="0"/>
              <a:t>月　</a:t>
            </a:r>
            <a:r>
              <a:rPr lang="en-US" altLang="ja-JP" dirty="0"/>
              <a:t>RMP</a:t>
            </a:r>
            <a:r>
              <a:rPr lang="ja-JP" altLang="en-US" dirty="0"/>
              <a:t>に関する通知のポイント</a:t>
            </a:r>
          </a:p>
        </p:txBody>
      </p:sp>
      <p:sp>
        <p:nvSpPr>
          <p:cNvPr id="4" name="テキスト プレースホルダー 3">
            <a:extLst>
              <a:ext uri="{FF2B5EF4-FFF2-40B4-BE49-F238E27FC236}">
                <a16:creationId xmlns:a16="http://schemas.microsoft.com/office/drawing/2014/main" id="{BDA3C4EB-312D-47AF-A68F-64EFB66B3092}"/>
              </a:ext>
            </a:extLst>
          </p:cNvPr>
          <p:cNvSpPr>
            <a:spLocks noGrp="1"/>
          </p:cNvSpPr>
          <p:nvPr>
            <p:ph type="body" sz="quarter" idx="12"/>
          </p:nvPr>
        </p:nvSpPr>
        <p:spPr>
          <a:xfrm>
            <a:off x="512219" y="503071"/>
            <a:ext cx="9842176" cy="584775"/>
          </a:xfrm>
        </p:spPr>
        <p:txBody>
          <a:bodyPr/>
          <a:lstStyle/>
          <a:p>
            <a:r>
              <a:rPr lang="en-US" altLang="ja-JP" dirty="0"/>
              <a:t>RMP</a:t>
            </a:r>
            <a:r>
              <a:rPr lang="ja-JP" altLang="en-US" dirty="0"/>
              <a:t>のメール提出（背景等）</a:t>
            </a:r>
            <a:endParaRPr lang="en-US" altLang="ja-JP" dirty="0"/>
          </a:p>
        </p:txBody>
      </p:sp>
      <p:sp>
        <p:nvSpPr>
          <p:cNvPr id="10" name="正方形/長方形 9">
            <a:extLst>
              <a:ext uri="{FF2B5EF4-FFF2-40B4-BE49-F238E27FC236}">
                <a16:creationId xmlns:a16="http://schemas.microsoft.com/office/drawing/2014/main" id="{240C6E0B-CA47-4E71-9BE8-81E93F00F00A}"/>
              </a:ext>
            </a:extLst>
          </p:cNvPr>
          <p:cNvSpPr/>
          <p:nvPr/>
        </p:nvSpPr>
        <p:spPr>
          <a:xfrm>
            <a:off x="616541" y="1178080"/>
            <a:ext cx="9665057" cy="474323"/>
          </a:xfrm>
          <a:prstGeom prst="rect">
            <a:avLst/>
          </a:prstGeom>
          <a:solidFill>
            <a:srgbClr val="0000CC"/>
          </a:solidFill>
        </p:spPr>
        <p:txBody>
          <a:bodyPr wrap="square" lIns="108000" tIns="108000" rIns="108000" bIns="108000">
            <a:noAutofit/>
          </a:bodyPr>
          <a:lstStyle/>
          <a:p>
            <a:pPr algn="ctr"/>
            <a:r>
              <a:rPr lang="en-US" altLang="ja-JP" sz="2000" b="1" dirty="0">
                <a:solidFill>
                  <a:schemeClr val="bg1"/>
                </a:solidFill>
                <a:latin typeface="+mn-ea"/>
                <a:cs typeface="ＭＳ Ｐゴシック" panose="020B0600070205080204" pitchFamily="50" charset="-128"/>
              </a:rPr>
              <a:t>RMP</a:t>
            </a:r>
            <a:r>
              <a:rPr lang="ja-JP" altLang="en-US" sz="2000" b="1" dirty="0">
                <a:solidFill>
                  <a:schemeClr val="bg1"/>
                </a:solidFill>
                <a:latin typeface="+mn-ea"/>
                <a:cs typeface="ＭＳ Ｐゴシック" panose="020B0600070205080204" pitchFamily="50" charset="-128"/>
              </a:rPr>
              <a:t>は、</a:t>
            </a:r>
            <a:r>
              <a:rPr lang="en-US" altLang="ja-JP" sz="2000" b="1" dirty="0">
                <a:solidFill>
                  <a:schemeClr val="bg1"/>
                </a:solidFill>
                <a:latin typeface="+mn-ea"/>
                <a:cs typeface="ＭＳ Ｐゴシック" panose="020B0600070205080204" pitchFamily="50" charset="-128"/>
              </a:rPr>
              <a:t>2022</a:t>
            </a:r>
            <a:r>
              <a:rPr lang="ja-JP" altLang="en-US" sz="2000" b="1" dirty="0">
                <a:solidFill>
                  <a:schemeClr val="bg1"/>
                </a:solidFill>
                <a:latin typeface="+mn-ea"/>
                <a:cs typeface="ＭＳ Ｐゴシック" panose="020B0600070205080204" pitchFamily="50" charset="-128"/>
              </a:rPr>
              <a:t>年</a:t>
            </a:r>
            <a:r>
              <a:rPr lang="en-US" altLang="ja-JP" sz="2000" b="1" dirty="0">
                <a:solidFill>
                  <a:schemeClr val="bg1"/>
                </a:solidFill>
                <a:latin typeface="+mn-ea"/>
                <a:cs typeface="ＭＳ Ｐゴシック" panose="020B0600070205080204" pitchFamily="50" charset="-128"/>
              </a:rPr>
              <a:t>5</a:t>
            </a:r>
            <a:r>
              <a:rPr lang="ja-JP" altLang="en-US" sz="2000" b="1" dirty="0">
                <a:solidFill>
                  <a:schemeClr val="bg1"/>
                </a:solidFill>
                <a:latin typeface="+mn-ea"/>
                <a:cs typeface="ＭＳ Ｐゴシック" panose="020B0600070205080204" pitchFamily="50" charset="-128"/>
              </a:rPr>
              <a:t>月</a:t>
            </a:r>
            <a:r>
              <a:rPr lang="en-US" altLang="ja-JP" sz="2000" b="1" dirty="0">
                <a:solidFill>
                  <a:schemeClr val="bg1"/>
                </a:solidFill>
                <a:latin typeface="+mn-ea"/>
                <a:cs typeface="ＭＳ Ｐゴシック" panose="020B0600070205080204" pitchFamily="50" charset="-128"/>
              </a:rPr>
              <a:t>1</a:t>
            </a:r>
            <a:r>
              <a:rPr lang="ja-JP" altLang="en-US" sz="2000" b="1" dirty="0">
                <a:solidFill>
                  <a:schemeClr val="bg1"/>
                </a:solidFill>
                <a:latin typeface="+mn-ea"/>
                <a:cs typeface="ＭＳ Ｐゴシック" panose="020B0600070205080204" pitchFamily="50" charset="-128"/>
              </a:rPr>
              <a:t>日以降、原則メールで提出する。</a:t>
            </a:r>
            <a:endParaRPr lang="en-US" altLang="ja-JP" sz="2000" b="1" dirty="0">
              <a:solidFill>
                <a:schemeClr val="bg1"/>
              </a:solidFill>
              <a:latin typeface="+mn-ea"/>
              <a:cs typeface="ＭＳ Ｐゴシック" panose="020B0600070205080204" pitchFamily="50" charset="-128"/>
            </a:endParaRPr>
          </a:p>
        </p:txBody>
      </p:sp>
      <p:sp>
        <p:nvSpPr>
          <p:cNvPr id="20" name="正方形/長方形 19">
            <a:extLst>
              <a:ext uri="{FF2B5EF4-FFF2-40B4-BE49-F238E27FC236}">
                <a16:creationId xmlns:a16="http://schemas.microsoft.com/office/drawing/2014/main" id="{2E5FE936-42E9-4D4A-84C7-37898EF84504}"/>
              </a:ext>
            </a:extLst>
          </p:cNvPr>
          <p:cNvSpPr/>
          <p:nvPr/>
        </p:nvSpPr>
        <p:spPr>
          <a:xfrm>
            <a:off x="561247" y="1768029"/>
            <a:ext cx="9720352" cy="830997"/>
          </a:xfrm>
          <a:prstGeom prst="rect">
            <a:avLst/>
          </a:prstGeom>
          <a:solidFill>
            <a:schemeClr val="accent2">
              <a:lumMod val="20000"/>
              <a:lumOff val="80000"/>
            </a:schemeClr>
          </a:solidFill>
        </p:spPr>
        <p:txBody>
          <a:bodyPr wrap="square">
            <a:spAutoFit/>
          </a:bodyPr>
          <a:lstStyle/>
          <a:p>
            <a:r>
              <a:rPr lang="ja-JP" altLang="en-US" sz="1600" b="1" dirty="0">
                <a:latin typeface="Meiryo UI" panose="020B0604030504040204" pitchFamily="50" charset="-128"/>
                <a:ea typeface="Meiryo UI" panose="020B0604030504040204" pitchFamily="50" charset="-128"/>
              </a:rPr>
              <a:t>背景（以下のような声が複数あった）</a:t>
            </a:r>
            <a:endParaRPr lang="en-US" altLang="ja-JP" sz="1600" b="1" dirty="0">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ü"/>
            </a:pPr>
            <a:r>
              <a:rPr lang="ja-JP" altLang="en-US" sz="1600" dirty="0">
                <a:latin typeface="Meiryo UI" panose="020B0604030504040204" pitchFamily="50" charset="-128"/>
                <a:ea typeface="Meiryo UI" panose="020B0604030504040204" pitchFamily="50" charset="-128"/>
              </a:rPr>
              <a:t>在宅勤務も増える中、紙ではなく電子的な</a:t>
            </a:r>
            <a:r>
              <a:rPr lang="en-US" altLang="ja-JP" sz="1600" dirty="0">
                <a:latin typeface="Meiryo UI" panose="020B0604030504040204" pitchFamily="50" charset="-128"/>
                <a:ea typeface="Meiryo UI" panose="020B0604030504040204" pitchFamily="50" charset="-128"/>
              </a:rPr>
              <a:t>RMP</a:t>
            </a:r>
            <a:r>
              <a:rPr lang="ja-JP" altLang="en-US" sz="1600" dirty="0">
                <a:latin typeface="Meiryo UI" panose="020B0604030504040204" pitchFamily="50" charset="-128"/>
                <a:ea typeface="Meiryo UI" panose="020B0604030504040204" pitchFamily="50" charset="-128"/>
              </a:rPr>
              <a:t>の提出を認めてほしい。</a:t>
            </a:r>
            <a:endParaRPr lang="en-US" altLang="ja-JP" sz="1600" dirty="0">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ü"/>
            </a:pPr>
            <a:r>
              <a:rPr lang="ja-JP" altLang="en-US" sz="1600" dirty="0">
                <a:latin typeface="Meiryo UI" panose="020B0604030504040204" pitchFamily="50" charset="-128"/>
                <a:ea typeface="Meiryo UI" panose="020B0604030504040204" pitchFamily="50" charset="-128"/>
              </a:rPr>
              <a:t>提出前の事前連絡を廃止してほしい</a:t>
            </a:r>
          </a:p>
        </p:txBody>
      </p:sp>
      <p:sp>
        <p:nvSpPr>
          <p:cNvPr id="21" name="正方形/長方形 20">
            <a:extLst>
              <a:ext uri="{FF2B5EF4-FFF2-40B4-BE49-F238E27FC236}">
                <a16:creationId xmlns:a16="http://schemas.microsoft.com/office/drawing/2014/main" id="{252A6763-EC51-428C-AE99-2B523365BCAD}"/>
              </a:ext>
            </a:extLst>
          </p:cNvPr>
          <p:cNvSpPr/>
          <p:nvPr/>
        </p:nvSpPr>
        <p:spPr>
          <a:xfrm>
            <a:off x="561247" y="4593270"/>
            <a:ext cx="10421191" cy="1546577"/>
          </a:xfrm>
          <a:prstGeom prst="rect">
            <a:avLst/>
          </a:prstGeom>
          <a:solidFill>
            <a:schemeClr val="bg2"/>
          </a:solidFill>
        </p:spPr>
        <p:txBody>
          <a:bodyPr wrap="square">
            <a:spAutoFit/>
          </a:bodyPr>
          <a:lstStyle/>
          <a:p>
            <a:r>
              <a:rPr lang="en-US" altLang="ja-JP" sz="1200" b="1" dirty="0">
                <a:latin typeface="+mn-ea"/>
              </a:rPr>
              <a:t>※</a:t>
            </a:r>
            <a:r>
              <a:rPr lang="ja-JP" altLang="ja-JP" sz="1200" b="1" dirty="0">
                <a:latin typeface="+mn-ea"/>
              </a:rPr>
              <a:t>メールでの提出が困難な場合</a:t>
            </a:r>
            <a:endParaRPr lang="en-US" altLang="ja-JP" sz="1200" b="1" dirty="0">
              <a:latin typeface="+mn-ea"/>
            </a:endParaRPr>
          </a:p>
          <a:p>
            <a:pPr marL="285750" indent="-285750">
              <a:buFont typeface="Wingdings" panose="05000000000000000000" pitchFamily="2" charset="2"/>
              <a:buChar char="ü"/>
            </a:pPr>
            <a:r>
              <a:rPr lang="ja-JP" altLang="ja-JP" sz="1200" dirty="0">
                <a:latin typeface="+mn-ea"/>
              </a:rPr>
              <a:t>メールでの提出ができない場合は、提出物を保存した</a:t>
            </a:r>
            <a:r>
              <a:rPr lang="en-US" altLang="ja-JP" sz="1200" dirty="0">
                <a:latin typeface="+mn-ea"/>
              </a:rPr>
              <a:t>CD-R</a:t>
            </a:r>
            <a:r>
              <a:rPr lang="ja-JP" altLang="ja-JP" sz="1200" dirty="0">
                <a:latin typeface="+mn-ea"/>
              </a:rPr>
              <a:t>又は</a:t>
            </a:r>
            <a:r>
              <a:rPr lang="en-US" altLang="ja-JP" sz="1200" dirty="0">
                <a:latin typeface="+mn-ea"/>
              </a:rPr>
              <a:t>DVD-R</a:t>
            </a:r>
            <a:r>
              <a:rPr lang="ja-JP" altLang="ja-JP" sz="1200" dirty="0">
                <a:latin typeface="+mn-ea"/>
              </a:rPr>
              <a:t>（以下「</a:t>
            </a:r>
            <a:r>
              <a:rPr lang="en-US" altLang="ja-JP" sz="1200" dirty="0">
                <a:latin typeface="+mn-ea"/>
              </a:rPr>
              <a:t>CD-R</a:t>
            </a:r>
            <a:r>
              <a:rPr lang="ja-JP" altLang="ja-JP" sz="1200" dirty="0">
                <a:latin typeface="+mn-ea"/>
              </a:rPr>
              <a:t>等」という。）に保存して郵送</a:t>
            </a:r>
            <a:r>
              <a:rPr lang="ja-JP" altLang="en-US" sz="1200" dirty="0">
                <a:latin typeface="+mn-ea"/>
              </a:rPr>
              <a:t>すること。</a:t>
            </a:r>
            <a:endParaRPr lang="ja-JP" altLang="ja-JP" sz="1200" dirty="0">
              <a:latin typeface="+mn-ea"/>
            </a:endParaRPr>
          </a:p>
          <a:p>
            <a:pPr marL="285750" indent="-285750">
              <a:buFont typeface="Wingdings" panose="05000000000000000000" pitchFamily="2" charset="2"/>
              <a:buChar char="ü"/>
            </a:pPr>
            <a:r>
              <a:rPr lang="ja-JP" altLang="ja-JP" sz="1200" dirty="0">
                <a:latin typeface="+mn-ea"/>
              </a:rPr>
              <a:t>その際、策定公表通知に記載されている別紙様式３「医薬品リスク管理計画書 提出届</a:t>
            </a:r>
            <a:r>
              <a:rPr lang="en-US" altLang="ja-JP" sz="1200" dirty="0">
                <a:latin typeface="+mn-ea"/>
              </a:rPr>
              <a:t>/</a:t>
            </a:r>
            <a:r>
              <a:rPr lang="ja-JP" altLang="ja-JP" sz="1200" dirty="0">
                <a:latin typeface="+mn-ea"/>
              </a:rPr>
              <a:t>差換え願」（以下「提出届」）を上記のとおり</a:t>
            </a:r>
            <a:r>
              <a:rPr lang="en-US" altLang="ja-JP" sz="1200" dirty="0">
                <a:latin typeface="+mn-ea"/>
              </a:rPr>
              <a:t>CD-R</a:t>
            </a:r>
            <a:r>
              <a:rPr lang="ja-JP" altLang="ja-JP" sz="1200" dirty="0">
                <a:latin typeface="+mn-ea"/>
              </a:rPr>
              <a:t>等に保存するとともに、別に紙媒体で１部同封</a:t>
            </a:r>
            <a:r>
              <a:rPr lang="ja-JP" altLang="en-US" sz="1200" dirty="0">
                <a:latin typeface="+mn-ea"/>
              </a:rPr>
              <a:t>すること</a:t>
            </a:r>
            <a:r>
              <a:rPr lang="ja-JP" altLang="ja-JP" sz="1200" baseline="30000" dirty="0">
                <a:latin typeface="+mn-ea"/>
              </a:rPr>
              <a:t>注４</a:t>
            </a:r>
            <a:r>
              <a:rPr lang="ja-JP" altLang="ja-JP" sz="1200" dirty="0">
                <a:latin typeface="+mn-ea"/>
              </a:rPr>
              <a:t>。</a:t>
            </a:r>
            <a:endParaRPr lang="en-US" altLang="ja-JP" sz="1200" dirty="0">
              <a:latin typeface="+mn-ea"/>
            </a:endParaRPr>
          </a:p>
          <a:p>
            <a:pPr marL="285750" indent="-285750">
              <a:buFont typeface="Wingdings" panose="05000000000000000000" pitchFamily="2" charset="2"/>
              <a:buChar char="ü"/>
            </a:pPr>
            <a:r>
              <a:rPr lang="en-US" altLang="ja-JP" sz="1200" dirty="0"/>
              <a:t>CD-R</a:t>
            </a:r>
            <a:r>
              <a:rPr lang="ja-JP" altLang="ja-JP" sz="1200" dirty="0"/>
              <a:t>等で提出する場合は審査業務部業務第一課へ事前連絡</a:t>
            </a:r>
            <a:r>
              <a:rPr lang="ja-JP" altLang="en-US" sz="1200" dirty="0"/>
              <a:t>すること。</a:t>
            </a:r>
            <a:endParaRPr lang="ja-JP" altLang="ja-JP" sz="1200" dirty="0">
              <a:latin typeface="+mn-ea"/>
            </a:endParaRPr>
          </a:p>
          <a:p>
            <a:pPr marL="285750" indent="-285750">
              <a:buFont typeface="Wingdings" panose="05000000000000000000" pitchFamily="2" charset="2"/>
              <a:buChar char="ü"/>
            </a:pPr>
            <a:r>
              <a:rPr lang="ja-JP" altLang="ja-JP" sz="1200" dirty="0">
                <a:latin typeface="+mn-ea"/>
              </a:rPr>
              <a:t>メール又は</a:t>
            </a:r>
            <a:r>
              <a:rPr lang="en-US" altLang="ja-JP" sz="1200" dirty="0">
                <a:latin typeface="+mn-ea"/>
              </a:rPr>
              <a:t>CD-R</a:t>
            </a:r>
            <a:r>
              <a:rPr lang="ja-JP" altLang="ja-JP" sz="1200" dirty="0">
                <a:latin typeface="+mn-ea"/>
              </a:rPr>
              <a:t>等による提出が困難な場合は、審査業務部業務第一課に相談</a:t>
            </a:r>
            <a:r>
              <a:rPr lang="ja-JP" altLang="en-US" sz="1200" dirty="0">
                <a:latin typeface="+mn-ea"/>
              </a:rPr>
              <a:t>すること。</a:t>
            </a:r>
            <a:endParaRPr lang="en-US" altLang="ja-JP" sz="1200" dirty="0">
              <a:latin typeface="+mn-ea"/>
            </a:endParaRPr>
          </a:p>
          <a:p>
            <a:endParaRPr lang="en-US" altLang="ja-JP" sz="1200" dirty="0">
              <a:latin typeface="+mn-ea"/>
            </a:endParaRPr>
          </a:p>
          <a:p>
            <a:r>
              <a:rPr lang="ja-JP" altLang="en-US" sz="1050" dirty="0">
                <a:latin typeface="+mn-ea"/>
              </a:rPr>
              <a:t>注</a:t>
            </a:r>
            <a:r>
              <a:rPr lang="en-US" altLang="ja-JP" sz="1050" dirty="0">
                <a:latin typeface="+mn-ea"/>
              </a:rPr>
              <a:t>4</a:t>
            </a:r>
            <a:r>
              <a:rPr lang="ja-JP" altLang="en-US" sz="1050" dirty="0">
                <a:latin typeface="+mn-ea"/>
              </a:rPr>
              <a:t>　</a:t>
            </a:r>
            <a:r>
              <a:rPr lang="ja-JP" altLang="ja-JP" sz="1050" dirty="0">
                <a:latin typeface="+mn-ea"/>
              </a:rPr>
              <a:t>受付印が必要な場合は、返信用封筒とともに、提出届（紙媒体）をさらに１部</a:t>
            </a:r>
            <a:r>
              <a:rPr lang="ja-JP" altLang="en-US" sz="1050" dirty="0">
                <a:latin typeface="+mn-ea"/>
              </a:rPr>
              <a:t>（合計</a:t>
            </a:r>
            <a:r>
              <a:rPr lang="en-US" altLang="ja-JP" sz="1050" dirty="0">
                <a:latin typeface="+mn-ea"/>
              </a:rPr>
              <a:t>2</a:t>
            </a:r>
            <a:r>
              <a:rPr lang="ja-JP" altLang="en-US" sz="1050" dirty="0">
                <a:latin typeface="+mn-ea"/>
              </a:rPr>
              <a:t>部）</a:t>
            </a:r>
            <a:r>
              <a:rPr lang="ja-JP" altLang="ja-JP" sz="1050" dirty="0">
                <a:latin typeface="+mn-ea"/>
              </a:rPr>
              <a:t>同封</a:t>
            </a:r>
            <a:r>
              <a:rPr lang="ja-JP" altLang="en-US" sz="1050" dirty="0">
                <a:latin typeface="+mn-ea"/>
              </a:rPr>
              <a:t>すること</a:t>
            </a:r>
            <a:r>
              <a:rPr lang="ja-JP" altLang="ja-JP" sz="1050" dirty="0">
                <a:latin typeface="+mn-ea"/>
              </a:rPr>
              <a:t>。受付印</a:t>
            </a:r>
            <a:r>
              <a:rPr lang="ja-JP" altLang="en-US" sz="1050" dirty="0">
                <a:latin typeface="+mn-ea"/>
              </a:rPr>
              <a:t>が</a:t>
            </a:r>
            <a:r>
              <a:rPr lang="ja-JP" altLang="ja-JP" sz="1050" dirty="0">
                <a:latin typeface="+mn-ea"/>
              </a:rPr>
              <a:t>押印</a:t>
            </a:r>
            <a:r>
              <a:rPr lang="ja-JP" altLang="en-US" sz="1050" dirty="0">
                <a:latin typeface="+mn-ea"/>
              </a:rPr>
              <a:t>され</a:t>
            </a:r>
            <a:r>
              <a:rPr lang="ja-JP" altLang="ja-JP" sz="1050" dirty="0">
                <a:latin typeface="+mn-ea"/>
              </a:rPr>
              <a:t>て返送</a:t>
            </a:r>
            <a:r>
              <a:rPr lang="ja-JP" altLang="en-US" sz="1050" dirty="0">
                <a:latin typeface="+mn-ea"/>
              </a:rPr>
              <a:t>される。</a:t>
            </a:r>
            <a:endParaRPr lang="ja-JP" altLang="ja-JP" sz="1200" dirty="0">
              <a:latin typeface="+mn-ea"/>
            </a:endParaRPr>
          </a:p>
        </p:txBody>
      </p:sp>
      <p:pic>
        <p:nvPicPr>
          <p:cNvPr id="19" name="図 18">
            <a:extLst>
              <a:ext uri="{FF2B5EF4-FFF2-40B4-BE49-F238E27FC236}">
                <a16:creationId xmlns:a16="http://schemas.microsoft.com/office/drawing/2014/main" id="{46C4FCDF-A82C-4566-BCB5-B0D20BF9F84E}"/>
              </a:ext>
            </a:extLst>
          </p:cNvPr>
          <p:cNvPicPr>
            <a:picLocks noChangeAspect="1"/>
          </p:cNvPicPr>
          <p:nvPr/>
        </p:nvPicPr>
        <p:blipFill>
          <a:blip r:embed="rId3" cstate="hq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5228297" y="3378230"/>
            <a:ext cx="1330736" cy="716439"/>
          </a:xfrm>
          <a:prstGeom prst="rect">
            <a:avLst/>
          </a:prstGeom>
        </p:spPr>
      </p:pic>
      <p:sp>
        <p:nvSpPr>
          <p:cNvPr id="22" name="正方形/長方形 21">
            <a:extLst>
              <a:ext uri="{FF2B5EF4-FFF2-40B4-BE49-F238E27FC236}">
                <a16:creationId xmlns:a16="http://schemas.microsoft.com/office/drawing/2014/main" id="{85AEF923-CFCD-46D8-8889-25A41A34FB36}"/>
              </a:ext>
            </a:extLst>
          </p:cNvPr>
          <p:cNvSpPr/>
          <p:nvPr/>
        </p:nvSpPr>
        <p:spPr>
          <a:xfrm>
            <a:off x="519378" y="3378231"/>
            <a:ext cx="4692649" cy="1323439"/>
          </a:xfrm>
          <a:prstGeom prst="rect">
            <a:avLst/>
          </a:prstGeom>
        </p:spPr>
        <p:txBody>
          <a:bodyPr wrap="square">
            <a:spAutoFit/>
          </a:bodyPr>
          <a:lstStyle/>
          <a:p>
            <a:pPr marL="285750" lvl="0" indent="-285750">
              <a:buFont typeface="Wingdings" panose="05000000000000000000" pitchFamily="2" charset="2"/>
              <a:buChar char="ü"/>
            </a:pPr>
            <a:r>
              <a:rPr lang="en-US" altLang="ja-JP" sz="1600" dirty="0"/>
              <a:t>2022</a:t>
            </a:r>
            <a:r>
              <a:rPr lang="ja-JP" altLang="ja-JP" sz="1600" dirty="0"/>
              <a:t>年</a:t>
            </a:r>
            <a:r>
              <a:rPr lang="en-US" altLang="ja-JP" sz="1600" dirty="0"/>
              <a:t>5</a:t>
            </a:r>
            <a:r>
              <a:rPr lang="ja-JP" altLang="ja-JP" sz="1600" dirty="0"/>
              <a:t>月</a:t>
            </a:r>
            <a:r>
              <a:rPr lang="en-US" altLang="ja-JP" sz="1600" dirty="0"/>
              <a:t>1</a:t>
            </a:r>
            <a:r>
              <a:rPr lang="ja-JP" altLang="en-US" sz="1600" dirty="0"/>
              <a:t>日</a:t>
            </a:r>
            <a:r>
              <a:rPr lang="ja-JP" altLang="ja-JP" sz="1600" dirty="0"/>
              <a:t>以降、</a:t>
            </a:r>
            <a:r>
              <a:rPr lang="en-US" altLang="ja-JP" sz="1600" dirty="0"/>
              <a:t>RMP</a:t>
            </a:r>
            <a:r>
              <a:rPr lang="ja-JP" altLang="en-US" sz="1600" dirty="0"/>
              <a:t>の提出は原則として</a:t>
            </a:r>
            <a:r>
              <a:rPr lang="ja-JP" altLang="ja-JP" sz="1600" dirty="0"/>
              <a:t>メール</a:t>
            </a:r>
            <a:r>
              <a:rPr lang="ja-JP" altLang="en-US" sz="1600" dirty="0"/>
              <a:t>で</a:t>
            </a:r>
            <a:r>
              <a:rPr lang="ja-JP" altLang="ja-JP" sz="1600" dirty="0"/>
              <a:t>一本化と</a:t>
            </a:r>
            <a:r>
              <a:rPr lang="ja-JP" altLang="en-US" sz="1600" dirty="0"/>
              <a:t>する。</a:t>
            </a:r>
          </a:p>
          <a:p>
            <a:pPr marL="285750" lvl="0" indent="-285750">
              <a:buFont typeface="Wingdings" panose="05000000000000000000" pitchFamily="2" charset="2"/>
              <a:buChar char="ü"/>
            </a:pPr>
            <a:r>
              <a:rPr lang="ja-JP" altLang="en-US" sz="1600" dirty="0"/>
              <a:t>メールでの提出が困難な場合は</a:t>
            </a:r>
            <a:r>
              <a:rPr lang="en-US" altLang="ja-JP" sz="1600" dirty="0"/>
              <a:t>CD-R</a:t>
            </a:r>
            <a:r>
              <a:rPr lang="ja-JP" altLang="en-US" sz="1600" dirty="0"/>
              <a:t>等</a:t>
            </a:r>
            <a:r>
              <a:rPr lang="ja-JP" altLang="ja-JP" sz="1600" dirty="0"/>
              <a:t>にファイルを書き込んだ上で提出</a:t>
            </a:r>
            <a:r>
              <a:rPr lang="en-US" altLang="ja-JP" sz="1600" dirty="0"/>
              <a:t>※</a:t>
            </a:r>
          </a:p>
          <a:p>
            <a:pPr marL="285750" lvl="0" indent="-285750">
              <a:buFont typeface="Wingdings" panose="05000000000000000000" pitchFamily="2" charset="2"/>
              <a:buChar char="ü"/>
            </a:pPr>
            <a:endParaRPr lang="en-US" altLang="ja-JP" sz="1600" dirty="0"/>
          </a:p>
        </p:txBody>
      </p:sp>
      <p:sp>
        <p:nvSpPr>
          <p:cNvPr id="25" name="吹き出し: 四角形 24">
            <a:extLst>
              <a:ext uri="{FF2B5EF4-FFF2-40B4-BE49-F238E27FC236}">
                <a16:creationId xmlns:a16="http://schemas.microsoft.com/office/drawing/2014/main" id="{901EDCB9-CFE2-46C0-801C-F3D270EE41FE}"/>
              </a:ext>
            </a:extLst>
          </p:cNvPr>
          <p:cNvSpPr/>
          <p:nvPr/>
        </p:nvSpPr>
        <p:spPr>
          <a:xfrm>
            <a:off x="404457" y="2907268"/>
            <a:ext cx="5030272" cy="474323"/>
          </a:xfrm>
          <a:prstGeom prst="wedgeRectCallout">
            <a:avLst>
              <a:gd name="adj1" fmla="val 47862"/>
              <a:gd name="adj2" fmla="val 28603"/>
            </a:avLst>
          </a:prstGeom>
          <a:noFill/>
          <a:ln w="9525">
            <a:noFill/>
          </a:ln>
        </p:spPr>
        <p:style>
          <a:lnRef idx="2">
            <a:schemeClr val="accent2"/>
          </a:lnRef>
          <a:fillRef idx="1">
            <a:schemeClr val="lt1"/>
          </a:fillRef>
          <a:effectRef idx="0">
            <a:schemeClr val="accent2"/>
          </a:effectRef>
          <a:fontRef idx="minor">
            <a:schemeClr val="dk1"/>
          </a:fontRef>
        </p:style>
        <p:txBody>
          <a:bodyPr rtlCol="0" anchor="ctr"/>
          <a:lstStyle/>
          <a:p>
            <a:r>
              <a:rPr lang="ja-JP" altLang="en-US" sz="2400" b="1" dirty="0">
                <a:solidFill>
                  <a:schemeClr val="accent1">
                    <a:lumMod val="50000"/>
                  </a:schemeClr>
                </a:solidFill>
              </a:rPr>
              <a:t>①</a:t>
            </a:r>
            <a:r>
              <a:rPr lang="en-US" altLang="ja-JP" sz="2400" b="1" dirty="0">
                <a:solidFill>
                  <a:schemeClr val="accent1">
                    <a:lumMod val="50000"/>
                  </a:schemeClr>
                </a:solidFill>
              </a:rPr>
              <a:t>RMP</a:t>
            </a:r>
            <a:r>
              <a:rPr lang="ja-JP" altLang="en-US" sz="2400" b="1" dirty="0">
                <a:solidFill>
                  <a:schemeClr val="accent1">
                    <a:lumMod val="50000"/>
                  </a:schemeClr>
                </a:solidFill>
              </a:rPr>
              <a:t>の電子提出（メール添付）</a:t>
            </a:r>
          </a:p>
        </p:txBody>
      </p:sp>
      <p:sp>
        <p:nvSpPr>
          <p:cNvPr id="26" name="四角形: メモ 25">
            <a:extLst>
              <a:ext uri="{FF2B5EF4-FFF2-40B4-BE49-F238E27FC236}">
                <a16:creationId xmlns:a16="http://schemas.microsoft.com/office/drawing/2014/main" id="{28A36107-06B1-4935-A599-7934E38D9622}"/>
              </a:ext>
            </a:extLst>
          </p:cNvPr>
          <p:cNvSpPr/>
          <p:nvPr/>
        </p:nvSpPr>
        <p:spPr>
          <a:xfrm>
            <a:off x="7973369" y="3125509"/>
            <a:ext cx="1126991" cy="1138191"/>
          </a:xfrm>
          <a:prstGeom prst="foldedCorner">
            <a:avLst/>
          </a:prstGeom>
          <a:ln>
            <a:solidFill>
              <a:schemeClr val="accent1">
                <a:lumMod val="75000"/>
              </a:schemeClr>
            </a:solidFill>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pPr algn="ctr"/>
            <a:r>
              <a:rPr kumimoji="1" lang="en-US" altLang="ja-JP" sz="1600" b="1" dirty="0">
                <a:solidFill>
                  <a:schemeClr val="accent1">
                    <a:lumMod val="75000"/>
                  </a:schemeClr>
                </a:solidFill>
              </a:rPr>
              <a:t>RMP</a:t>
            </a:r>
            <a:endParaRPr kumimoji="1" lang="ja-JP" altLang="en-US" sz="1600" b="1" dirty="0">
              <a:solidFill>
                <a:schemeClr val="accent1">
                  <a:lumMod val="75000"/>
                </a:schemeClr>
              </a:solidFill>
            </a:endParaRPr>
          </a:p>
        </p:txBody>
      </p:sp>
      <p:sp>
        <p:nvSpPr>
          <p:cNvPr id="27" name="四角形: メモ 26">
            <a:extLst>
              <a:ext uri="{FF2B5EF4-FFF2-40B4-BE49-F238E27FC236}">
                <a16:creationId xmlns:a16="http://schemas.microsoft.com/office/drawing/2014/main" id="{07E9BCA4-A50D-4698-A355-AD00A9F75A22}"/>
              </a:ext>
            </a:extLst>
          </p:cNvPr>
          <p:cNvSpPr/>
          <p:nvPr/>
        </p:nvSpPr>
        <p:spPr>
          <a:xfrm>
            <a:off x="9303327" y="3125509"/>
            <a:ext cx="1126992" cy="1138191"/>
          </a:xfrm>
          <a:prstGeom prst="foldedCorner">
            <a:avLst/>
          </a:prstGeom>
          <a:ln>
            <a:solidFill>
              <a:schemeClr val="accent1">
                <a:lumMod val="75000"/>
              </a:schemeClr>
            </a:solidFill>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pPr algn="ctr"/>
            <a:r>
              <a:rPr kumimoji="1" lang="ja-JP" altLang="en-US" sz="1600" b="1" dirty="0">
                <a:solidFill>
                  <a:schemeClr val="accent1">
                    <a:lumMod val="75000"/>
                  </a:schemeClr>
                </a:solidFill>
              </a:rPr>
              <a:t>追加のリスク最小化資材</a:t>
            </a:r>
          </a:p>
        </p:txBody>
      </p:sp>
      <p:sp>
        <p:nvSpPr>
          <p:cNvPr id="28" name="四角形: メモ 27">
            <a:extLst>
              <a:ext uri="{FF2B5EF4-FFF2-40B4-BE49-F238E27FC236}">
                <a16:creationId xmlns:a16="http://schemas.microsoft.com/office/drawing/2014/main" id="{9EAD1288-AB38-4A55-852F-84C531B77876}"/>
              </a:ext>
            </a:extLst>
          </p:cNvPr>
          <p:cNvSpPr/>
          <p:nvPr/>
        </p:nvSpPr>
        <p:spPr>
          <a:xfrm>
            <a:off x="10482412" y="3125509"/>
            <a:ext cx="1126991" cy="1138191"/>
          </a:xfrm>
          <a:prstGeom prst="foldedCorner">
            <a:avLst/>
          </a:prstGeom>
          <a:ln>
            <a:solidFill>
              <a:schemeClr val="accent1">
                <a:lumMod val="75000"/>
              </a:schemeClr>
            </a:solidFill>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pPr algn="ctr"/>
            <a:r>
              <a:rPr kumimoji="1" lang="ja-JP" altLang="en-US" sz="1600" b="1" dirty="0">
                <a:solidFill>
                  <a:schemeClr val="accent1">
                    <a:lumMod val="75000"/>
                  </a:schemeClr>
                </a:solidFill>
              </a:rPr>
              <a:t>調査等</a:t>
            </a:r>
            <a:endParaRPr kumimoji="1" lang="en-US" altLang="ja-JP" sz="1600" b="1" dirty="0">
              <a:solidFill>
                <a:schemeClr val="accent1">
                  <a:lumMod val="75000"/>
                </a:schemeClr>
              </a:solidFill>
            </a:endParaRPr>
          </a:p>
          <a:p>
            <a:pPr algn="ctr"/>
            <a:r>
              <a:rPr kumimoji="1" lang="ja-JP" altLang="en-US" sz="1600" b="1" dirty="0">
                <a:solidFill>
                  <a:schemeClr val="accent1">
                    <a:lumMod val="75000"/>
                  </a:schemeClr>
                </a:solidFill>
              </a:rPr>
              <a:t>実施</a:t>
            </a:r>
            <a:br>
              <a:rPr kumimoji="1" lang="en-US" altLang="ja-JP" sz="1600" b="1" dirty="0">
                <a:solidFill>
                  <a:schemeClr val="accent1">
                    <a:lumMod val="75000"/>
                  </a:schemeClr>
                </a:solidFill>
              </a:rPr>
            </a:br>
            <a:r>
              <a:rPr kumimoji="1" lang="ja-JP" altLang="en-US" sz="1600" b="1" dirty="0">
                <a:solidFill>
                  <a:schemeClr val="accent1">
                    <a:lumMod val="75000"/>
                  </a:schemeClr>
                </a:solidFill>
              </a:rPr>
              <a:t>計画書</a:t>
            </a:r>
          </a:p>
        </p:txBody>
      </p:sp>
      <p:sp>
        <p:nvSpPr>
          <p:cNvPr id="29" name="吹き出し: 四角形 28">
            <a:extLst>
              <a:ext uri="{FF2B5EF4-FFF2-40B4-BE49-F238E27FC236}">
                <a16:creationId xmlns:a16="http://schemas.microsoft.com/office/drawing/2014/main" id="{AD747DA1-0792-4AC6-A8E0-223CE03718C2}"/>
              </a:ext>
            </a:extLst>
          </p:cNvPr>
          <p:cNvSpPr/>
          <p:nvPr/>
        </p:nvSpPr>
        <p:spPr>
          <a:xfrm>
            <a:off x="6557482" y="2982917"/>
            <a:ext cx="5139891" cy="1423376"/>
          </a:xfrm>
          <a:prstGeom prst="wedgeRectCallout">
            <a:avLst>
              <a:gd name="adj1" fmla="val -53398"/>
              <a:gd name="adj2" fmla="val 6808"/>
            </a:avLst>
          </a:prstGeom>
          <a:noFill/>
          <a:ln>
            <a:solidFill>
              <a:schemeClr val="accent1">
                <a:lumMod val="75000"/>
              </a:schemeClr>
            </a:solidFill>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pPr algn="ctr"/>
            <a:endParaRPr kumimoji="1" lang="ja-JP" altLang="en-US" b="1" dirty="0">
              <a:solidFill>
                <a:schemeClr val="accent1">
                  <a:lumMod val="75000"/>
                </a:schemeClr>
              </a:solidFill>
            </a:endParaRPr>
          </a:p>
        </p:txBody>
      </p:sp>
      <p:sp>
        <p:nvSpPr>
          <p:cNvPr id="30" name="四角形: メモ 29">
            <a:extLst>
              <a:ext uri="{FF2B5EF4-FFF2-40B4-BE49-F238E27FC236}">
                <a16:creationId xmlns:a16="http://schemas.microsoft.com/office/drawing/2014/main" id="{D9326A9F-7806-4D31-B296-EB076752577D}"/>
              </a:ext>
            </a:extLst>
          </p:cNvPr>
          <p:cNvSpPr/>
          <p:nvPr/>
        </p:nvSpPr>
        <p:spPr>
          <a:xfrm>
            <a:off x="6744894" y="3125509"/>
            <a:ext cx="1126991" cy="1138191"/>
          </a:xfrm>
          <a:prstGeom prst="foldedCorner">
            <a:avLst/>
          </a:prstGeom>
          <a:ln>
            <a:solidFill>
              <a:schemeClr val="accent1">
                <a:lumMod val="75000"/>
              </a:schemeClr>
            </a:solidFill>
          </a:ln>
        </p:spPr>
        <p:style>
          <a:lnRef idx="2">
            <a:schemeClr val="accent1"/>
          </a:lnRef>
          <a:fillRef idx="1">
            <a:schemeClr val="lt1"/>
          </a:fillRef>
          <a:effectRef idx="0">
            <a:schemeClr val="accent1"/>
          </a:effectRef>
          <a:fontRef idx="minor">
            <a:schemeClr val="dk1"/>
          </a:fontRef>
        </p:style>
        <p:txBody>
          <a:bodyPr wrap="square" lIns="108000" tIns="108000" rIns="108000" bIns="108000" rtlCol="0" anchor="ctr">
            <a:noAutofit/>
          </a:bodyPr>
          <a:lstStyle/>
          <a:p>
            <a:pPr algn="ctr"/>
            <a:r>
              <a:rPr lang="ja-JP" altLang="en-US" sz="1600" b="1" dirty="0">
                <a:solidFill>
                  <a:schemeClr val="accent1">
                    <a:lumMod val="75000"/>
                  </a:schemeClr>
                </a:solidFill>
              </a:rPr>
              <a:t>提出届</a:t>
            </a:r>
            <a:r>
              <a:rPr lang="en-US" altLang="ja-JP" sz="1600" b="1" dirty="0">
                <a:solidFill>
                  <a:schemeClr val="accent1">
                    <a:lumMod val="75000"/>
                  </a:schemeClr>
                </a:solidFill>
              </a:rPr>
              <a:t>/</a:t>
            </a:r>
            <a:r>
              <a:rPr lang="ja-JP" altLang="en-US" sz="1600" b="1" dirty="0">
                <a:solidFill>
                  <a:schemeClr val="accent1">
                    <a:lumMod val="75000"/>
                  </a:schemeClr>
                </a:solidFill>
              </a:rPr>
              <a:t>差換え願</a:t>
            </a:r>
          </a:p>
        </p:txBody>
      </p:sp>
      <p:sp>
        <p:nvSpPr>
          <p:cNvPr id="16" name="正方形/長方形 15">
            <a:extLst>
              <a:ext uri="{FF2B5EF4-FFF2-40B4-BE49-F238E27FC236}">
                <a16:creationId xmlns:a16="http://schemas.microsoft.com/office/drawing/2014/main" id="{3C73132A-FD92-4C50-B3EB-726446F69B98}"/>
              </a:ext>
            </a:extLst>
          </p:cNvPr>
          <p:cNvSpPr/>
          <p:nvPr/>
        </p:nvSpPr>
        <p:spPr>
          <a:xfrm>
            <a:off x="5228297" y="6578916"/>
            <a:ext cx="6239209" cy="246221"/>
          </a:xfrm>
          <a:prstGeom prst="rect">
            <a:avLst/>
          </a:prstGeom>
        </p:spPr>
        <p:txBody>
          <a:bodyPr wrap="none">
            <a:spAutoFit/>
          </a:bodyPr>
          <a:lstStyle/>
          <a:p>
            <a:pPr lvl="0">
              <a:defRPr/>
            </a:pPr>
            <a:r>
              <a:rPr lang="ja-JP" altLang="en-US" sz="1000" b="1" dirty="0"/>
              <a:t>出典：　令和</a:t>
            </a:r>
            <a:r>
              <a:rPr lang="en-US" altLang="ja-JP" sz="1000" b="1" dirty="0"/>
              <a:t>4</a:t>
            </a:r>
            <a:r>
              <a:rPr lang="ja-JP" altLang="en-US" sz="1000" b="1" dirty="0"/>
              <a:t>年</a:t>
            </a:r>
            <a:r>
              <a:rPr lang="en-US" altLang="ja-JP" sz="1000" b="1" dirty="0"/>
              <a:t>3</a:t>
            </a:r>
            <a:r>
              <a:rPr lang="ja-JP" altLang="en-US" sz="1000" b="1" dirty="0"/>
              <a:t>月　</a:t>
            </a:r>
            <a:r>
              <a:rPr lang="zh-TW" altLang="en-US" sz="1000" b="1" dirty="0"/>
              <a:t>審査業務部通知</a:t>
            </a:r>
            <a:r>
              <a:rPr lang="ja-JP" altLang="en-US" sz="1000" b="1" dirty="0"/>
              <a:t>　医薬品リスク管理計画書（ＲＭＰ）の提出方法について</a:t>
            </a:r>
            <a:r>
              <a:rPr lang="ja-JP" altLang="en-US" sz="1000" dirty="0"/>
              <a:t>（１、５、６）</a:t>
            </a:r>
          </a:p>
        </p:txBody>
      </p:sp>
      <p:sp>
        <p:nvSpPr>
          <p:cNvPr id="17" name="正方形/長方形 16">
            <a:extLst>
              <a:ext uri="{FF2B5EF4-FFF2-40B4-BE49-F238E27FC236}">
                <a16:creationId xmlns:a16="http://schemas.microsoft.com/office/drawing/2014/main" id="{E4AFA47D-7AB7-461A-8C39-107193A3FD9E}"/>
              </a:ext>
            </a:extLst>
          </p:cNvPr>
          <p:cNvSpPr/>
          <p:nvPr/>
        </p:nvSpPr>
        <p:spPr>
          <a:xfrm>
            <a:off x="561247" y="6224124"/>
            <a:ext cx="10455813" cy="261610"/>
          </a:xfrm>
          <a:prstGeom prst="rect">
            <a:avLst/>
          </a:prstGeom>
          <a:solidFill>
            <a:schemeClr val="bg2"/>
          </a:solidFill>
        </p:spPr>
        <p:txBody>
          <a:bodyPr wrap="square">
            <a:spAutoFit/>
          </a:bodyPr>
          <a:lstStyle/>
          <a:p>
            <a:r>
              <a:rPr lang="en-US" altLang="ja-JP" sz="1100" dirty="0"/>
              <a:t>※※</a:t>
            </a:r>
            <a:r>
              <a:rPr lang="ja-JP" altLang="ja-JP" sz="1100" dirty="0"/>
              <a:t>令和４年</a:t>
            </a:r>
            <a:r>
              <a:rPr lang="en-US" altLang="ja-JP" sz="1100" dirty="0"/>
              <a:t>4</a:t>
            </a:r>
            <a:r>
              <a:rPr lang="ja-JP" altLang="ja-JP" sz="1100" dirty="0"/>
              <a:t>月</a:t>
            </a:r>
            <a:r>
              <a:rPr lang="en-US" altLang="ja-JP" sz="1100" dirty="0"/>
              <a:t>30</a:t>
            </a:r>
            <a:r>
              <a:rPr lang="ja-JP" altLang="ja-JP" sz="1100" dirty="0"/>
              <a:t>日以前に、新型コロナウイルス感染症対策に基づく暫定的な対応として、メールで</a:t>
            </a:r>
            <a:r>
              <a:rPr lang="en-US" altLang="ja-JP" sz="1100" dirty="0"/>
              <a:t>RMP</a:t>
            </a:r>
            <a:r>
              <a:rPr lang="ja-JP" altLang="ja-JP" sz="1100" dirty="0"/>
              <a:t>及び添付資料を提出されている場合は、後日、紙媒体での提出</a:t>
            </a:r>
            <a:r>
              <a:rPr lang="ja-JP" altLang="en-US" sz="1100" dirty="0"/>
              <a:t>すること。</a:t>
            </a:r>
            <a:endParaRPr lang="ja-JP" altLang="ja-JP" sz="1100" dirty="0"/>
          </a:p>
        </p:txBody>
      </p:sp>
    </p:spTree>
    <p:extLst>
      <p:ext uri="{BB962C8B-B14F-4D97-AF65-F5344CB8AC3E}">
        <p14:creationId xmlns:p14="http://schemas.microsoft.com/office/powerpoint/2010/main" val="2678427166"/>
      </p:ext>
    </p:extLst>
  </p:cSld>
  <p:clrMapOvr>
    <a:masterClrMapping/>
  </p:clrMapOvr>
</p:sld>
</file>

<file path=ppt/theme/theme1.xml><?xml version="1.0" encoding="utf-8"?>
<a:theme xmlns:a="http://schemas.openxmlformats.org/drawingml/2006/main" name="社外秘マークあり">
  <a:themeElements>
    <a:clrScheme name="Chugai Color Set">
      <a:dk1>
        <a:sysClr val="windowText" lastClr="000000"/>
      </a:dk1>
      <a:lt1>
        <a:sysClr val="window" lastClr="FFFFFF"/>
      </a:lt1>
      <a:dk2>
        <a:srgbClr val="878788"/>
      </a:dk2>
      <a:lt2>
        <a:srgbClr val="C8C8C9"/>
      </a:lt2>
      <a:accent1>
        <a:srgbClr val="005EB8"/>
      </a:accent1>
      <a:accent2>
        <a:srgbClr val="4DCFED"/>
      </a:accent2>
      <a:accent3>
        <a:srgbClr val="0B9D70"/>
      </a:accent3>
      <a:accent4>
        <a:srgbClr val="7E2D9B"/>
      </a:accent4>
      <a:accent5>
        <a:srgbClr val="FFA400"/>
      </a:accent5>
      <a:accent6>
        <a:srgbClr val="FC1255"/>
      </a:accent6>
      <a:hlink>
        <a:srgbClr val="15B1D5"/>
      </a:hlink>
      <a:folHlink>
        <a:srgbClr val="7E2D9B"/>
      </a:folHlink>
    </a:clrScheme>
    <a:fontScheme name="ユーザー定義 1">
      <a:majorFont>
        <a:latin typeface="Meiryo UI"/>
        <a:ea typeface="Meiryo UI"/>
        <a:cs typeface=""/>
      </a:majorFont>
      <a:minorFont>
        <a:latin typeface="Meiryo UI"/>
        <a:ea typeface="Meiryo U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5EB8"/>
        </a:solidFill>
      </a:spPr>
      <a:bodyPr wrap="square" lIns="108000" tIns="108000" rIns="108000" bIns="108000">
        <a:noAutofit/>
      </a:bodyPr>
      <a:lstStyle>
        <a:defPPr algn="ctr">
          <a:defRPr b="1" dirty="0">
            <a:solidFill>
              <a:schemeClr val="bg1"/>
            </a:solidFill>
          </a:defRPr>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社外秘マークあり">
  <a:themeElements>
    <a:clrScheme name="Chugai Color Set">
      <a:dk1>
        <a:sysClr val="windowText" lastClr="000000"/>
      </a:dk1>
      <a:lt1>
        <a:sysClr val="window" lastClr="FFFFFF"/>
      </a:lt1>
      <a:dk2>
        <a:srgbClr val="878788"/>
      </a:dk2>
      <a:lt2>
        <a:srgbClr val="C8C8C9"/>
      </a:lt2>
      <a:accent1>
        <a:srgbClr val="005EB8"/>
      </a:accent1>
      <a:accent2>
        <a:srgbClr val="4DCFED"/>
      </a:accent2>
      <a:accent3>
        <a:srgbClr val="0B9D70"/>
      </a:accent3>
      <a:accent4>
        <a:srgbClr val="7E2D9B"/>
      </a:accent4>
      <a:accent5>
        <a:srgbClr val="FFA400"/>
      </a:accent5>
      <a:accent6>
        <a:srgbClr val="FC1255"/>
      </a:accent6>
      <a:hlink>
        <a:srgbClr val="15B1D5"/>
      </a:hlink>
      <a:folHlink>
        <a:srgbClr val="7E2D9B"/>
      </a:folHlink>
    </a:clrScheme>
    <a:fontScheme name="ユーザー定義 1">
      <a:majorFont>
        <a:latin typeface="Meiryo UI"/>
        <a:ea typeface="Meiryo UI"/>
        <a:cs typeface=""/>
      </a:majorFont>
      <a:minorFont>
        <a:latin typeface="Meiryo UI"/>
        <a:ea typeface="Meiryo U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1C35BB32513514499988C837DB007F28" ma:contentTypeVersion="10" ma:contentTypeDescription="新しいドキュメントを作成します。" ma:contentTypeScope="" ma:versionID="e15a905a00fbb1c8c1f2213d58c4e7a5">
  <xsd:schema xmlns:xsd="http://www.w3.org/2001/XMLSchema" xmlns:xs="http://www.w3.org/2001/XMLSchema" xmlns:p="http://schemas.microsoft.com/office/2006/metadata/properties" xmlns:ns2="d1d6985d-2337-4262-8211-484dda340746" xmlns:ns3="76084513-dd19-46c4-bf7b-228ec8a65685" targetNamespace="http://schemas.microsoft.com/office/2006/metadata/properties" ma:root="true" ma:fieldsID="0e5147c48edfb6ce9f63171ca0926d21" ns2:_="" ns3:_="">
    <xsd:import namespace="d1d6985d-2337-4262-8211-484dda340746"/>
    <xsd:import namespace="76084513-dd19-46c4-bf7b-228ec8a65685"/>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1d6985d-2337-4262-8211-484dda34074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6084513-dd19-46c4-bf7b-228ec8a65685" elementFormDefault="qualified">
    <xsd:import namespace="http://schemas.microsoft.com/office/2006/documentManagement/types"/>
    <xsd:import namespace="http://schemas.microsoft.com/office/infopath/2007/PartnerControls"/>
    <xsd:element name="SharedWithUsers" ma:index="16"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1C69679-E784-4AD9-9A99-ED9F6C418000}">
  <ds:schemaRefs>
    <ds:schemaRef ds:uri="http://schemas.microsoft.com/sharepoint/v3/contenttype/forms"/>
  </ds:schemaRefs>
</ds:datastoreItem>
</file>

<file path=customXml/itemProps2.xml><?xml version="1.0" encoding="utf-8"?>
<ds:datastoreItem xmlns:ds="http://schemas.openxmlformats.org/officeDocument/2006/customXml" ds:itemID="{FBC9A68C-01F2-4406-9C30-DE7500B74A0F}">
  <ds:schemaRefs>
    <ds:schemaRef ds:uri="http://purl.org/dc/dcmitype/"/>
    <ds:schemaRef ds:uri="http://schemas.openxmlformats.org/package/2006/metadata/core-properties"/>
    <ds:schemaRef ds:uri="d1d6985d-2337-4262-8211-484dda340746"/>
    <ds:schemaRef ds:uri="http://purl.org/dc/elements/1.1/"/>
    <ds:schemaRef ds:uri="http://schemas.microsoft.com/office/2006/metadata/properties"/>
    <ds:schemaRef ds:uri="http://schemas.microsoft.com/office/infopath/2007/PartnerControls"/>
    <ds:schemaRef ds:uri="http://www.w3.org/XML/1998/namespace"/>
    <ds:schemaRef ds:uri="http://schemas.microsoft.com/office/2006/documentManagement/types"/>
    <ds:schemaRef ds:uri="76084513-dd19-46c4-bf7b-228ec8a65685"/>
    <ds:schemaRef ds:uri="http://purl.org/dc/terms/"/>
  </ds:schemaRefs>
</ds:datastoreItem>
</file>

<file path=customXml/itemProps3.xml><?xml version="1.0" encoding="utf-8"?>
<ds:datastoreItem xmlns:ds="http://schemas.openxmlformats.org/officeDocument/2006/customXml" ds:itemID="{899045F0-D9BB-4F82-AE90-3446F665031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1d6985d-2337-4262-8211-484dda340746"/>
    <ds:schemaRef ds:uri="76084513-dd19-46c4-bf7b-228ec8a6568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6758</TotalTime>
  <Words>9408</Words>
  <Application>Microsoft Office PowerPoint</Application>
  <PresentationFormat>ワイド画面</PresentationFormat>
  <Paragraphs>733</Paragraphs>
  <Slides>34</Slides>
  <Notes>32</Notes>
  <HiddenSlides>0</HiddenSlides>
  <MMClips>0</MMClips>
  <ScaleCrop>false</ScaleCrop>
  <HeadingPairs>
    <vt:vector size="6" baseType="variant">
      <vt:variant>
        <vt:lpstr>使用されているフォント</vt:lpstr>
      </vt:variant>
      <vt:variant>
        <vt:i4>5</vt:i4>
      </vt:variant>
      <vt:variant>
        <vt:lpstr>テーマ</vt:lpstr>
      </vt:variant>
      <vt:variant>
        <vt:i4>2</vt:i4>
      </vt:variant>
      <vt:variant>
        <vt:lpstr>スライド タイトル</vt:lpstr>
      </vt:variant>
      <vt:variant>
        <vt:i4>34</vt:i4>
      </vt:variant>
    </vt:vector>
  </HeadingPairs>
  <TitlesOfParts>
    <vt:vector size="41" baseType="lpstr">
      <vt:lpstr>Meiryo UI</vt:lpstr>
      <vt:lpstr>游ゴシック</vt:lpstr>
      <vt:lpstr>Arial</vt:lpstr>
      <vt:lpstr>Times New Roman</vt:lpstr>
      <vt:lpstr>Wingdings</vt:lpstr>
      <vt:lpstr>社外秘マークあり</vt:lpstr>
      <vt:lpstr>1_社外秘マークあり</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takemotosny@chugai-pharm.co.jp</dc:creator>
  <cp:lastModifiedBy>Takemoto,Shinya 竹本信也(安全性コミュニケーション部)</cp:lastModifiedBy>
  <cp:revision>532</cp:revision>
  <dcterms:created xsi:type="dcterms:W3CDTF">2021-09-28T03:40:27Z</dcterms:created>
  <dcterms:modified xsi:type="dcterms:W3CDTF">2022-03-24T00:03:01Z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0x0101001C35BB32513514499988C837DB007F28</vt:lpwstr>
  </property>
</Properties>
</file>